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2"/>
  </p:notesMasterIdLst>
  <p:sldIdLst>
    <p:sldId id="256" r:id="rId2"/>
    <p:sldId id="266" r:id="rId3"/>
    <p:sldId id="257" r:id="rId4"/>
    <p:sldId id="259" r:id="rId5"/>
    <p:sldId id="279" r:id="rId6"/>
    <p:sldId id="258" r:id="rId7"/>
    <p:sldId id="262" r:id="rId8"/>
    <p:sldId id="263" r:id="rId9"/>
    <p:sldId id="278"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5676"/>
    <p:restoredTop sz="86429"/>
  </p:normalViewPr>
  <p:slideViewPr>
    <p:cSldViewPr snapToGrid="0" snapToObjects="1">
      <p:cViewPr varScale="1">
        <p:scale>
          <a:sx n="89" d="100"/>
          <a:sy n="89" d="100"/>
        </p:scale>
        <p:origin x="474" y="84"/>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86B1FD-F6BF-C140-9DD4-6741C72BEFCA}" type="datetimeFigureOut">
              <a:rPr lang="en-US" smtClean="0"/>
              <a:t>06/25/2018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3A72274-11AC-8C41-AE0A-D20F8A90A56D}" type="slidenum">
              <a:rPr lang="en-US" smtClean="0"/>
              <a:t>‹#›</a:t>
            </a:fld>
            <a:endParaRPr lang="en-US"/>
          </a:p>
        </p:txBody>
      </p:sp>
    </p:spTree>
    <p:extLst>
      <p:ext uri="{BB962C8B-B14F-4D97-AF65-F5344CB8AC3E}">
        <p14:creationId xmlns:p14="http://schemas.microsoft.com/office/powerpoint/2010/main" val="21548223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3A72274-11AC-8C41-AE0A-D20F8A90A56D}" type="slidenum">
              <a:rPr lang="en-US" smtClean="0"/>
              <a:t>1</a:t>
            </a:fld>
            <a:endParaRPr lang="en-US"/>
          </a:p>
        </p:txBody>
      </p:sp>
    </p:spTree>
    <p:extLst>
      <p:ext uri="{BB962C8B-B14F-4D97-AF65-F5344CB8AC3E}">
        <p14:creationId xmlns:p14="http://schemas.microsoft.com/office/powerpoint/2010/main" val="4549119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3A72274-11AC-8C41-AE0A-D20F8A90A56D}" type="slidenum">
              <a:rPr lang="en-US" smtClean="0"/>
              <a:t>2</a:t>
            </a:fld>
            <a:endParaRPr lang="en-US"/>
          </a:p>
        </p:txBody>
      </p:sp>
    </p:spTree>
    <p:extLst>
      <p:ext uri="{BB962C8B-B14F-4D97-AF65-F5344CB8AC3E}">
        <p14:creationId xmlns:p14="http://schemas.microsoft.com/office/powerpoint/2010/main" val="6196377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A72274-11AC-8C41-AE0A-D20F8A90A56D}" type="slidenum">
              <a:rPr lang="en-US" smtClean="0"/>
              <a:t>4</a:t>
            </a:fld>
            <a:endParaRPr lang="en-US"/>
          </a:p>
        </p:txBody>
      </p:sp>
    </p:spTree>
    <p:extLst>
      <p:ext uri="{BB962C8B-B14F-4D97-AF65-F5344CB8AC3E}">
        <p14:creationId xmlns:p14="http://schemas.microsoft.com/office/powerpoint/2010/main" val="75555870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dirty="0"/>
              <a:t>06/25/2018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46C117F-5CCF-4837-BE5F-2B92066CAFAF}" type="datetimeFigureOut">
              <a:rPr lang="en-US" dirty="0"/>
              <a:t>06/25/2018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4EB90BD-B6CE-46B7-997F-7313B992CCDC}" type="datetimeFigureOut">
              <a:rPr lang="en-US" dirty="0"/>
              <a:t>06/25/2018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DB9D11F-B188-461D-B23F-39381795C052}" type="datetimeFigureOut">
              <a:rPr lang="en-US" dirty="0"/>
              <a:t>06/25/2018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2E6D8D9-55A2-4063-B0F3-121F44549695}" type="datetimeFigureOut">
              <a:rPr lang="en-US" dirty="0"/>
              <a:t>06/25/2018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D4B24536-994D-4021-A283-9F449C0DB509}" type="datetimeFigureOut">
              <a:rPr lang="en-US" dirty="0"/>
              <a:t>06/25/2018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3CBBBB78-C96F-47B7-AB17-D852CA960AC9}" type="datetimeFigureOut">
              <a:rPr lang="en-US" dirty="0"/>
              <a:t>06/25/2018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dirty="0"/>
              <a:t>06/25/2018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dirty="0"/>
              <a:t>06/25/2018</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dirty="0"/>
              <a:t>06/25/2018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0578ACC-22D6-47C1-A373-4FD133E34F3C}" type="datetimeFigureOut">
              <a:rPr lang="en-US" dirty="0"/>
              <a:t>06/25/2018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dirty="0"/>
              <a:t>06/25/2018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dirty="0"/>
              <a:t>06/25/2018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dirty="0"/>
              <a:t>06/25/2018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dirty="0"/>
              <a:t>06/25/2018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331444B-B92B-4E27-8C94-BB93EAF5CB18}" type="datetimeFigureOut">
              <a:rPr lang="en-US" dirty="0"/>
              <a:t>06/25/2018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63EFA5E-FA76-400D-B3DC-F0BA90E6D107}" type="datetimeFigureOut">
              <a:rPr lang="en-US" dirty="0"/>
              <a:t>06/25/2018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dirty="0"/>
              <a:t>06/25/2018</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lstStyle/>
          <a:p>
            <a:endParaRPr lang="en-US" dirty="0"/>
          </a:p>
        </p:txBody>
      </p:sp>
      <p:sp>
        <p:nvSpPr>
          <p:cNvPr id="8" name="Subtitle 7"/>
          <p:cNvSpPr>
            <a:spLocks noGrp="1"/>
          </p:cNvSpPr>
          <p:nvPr>
            <p:ph type="subTitle" idx="1"/>
          </p:nvPr>
        </p:nvSpPr>
        <p:spPr/>
        <p:txBody>
          <a:bodyPr/>
          <a:lstStyle/>
          <a:p>
            <a:endParaRPr lang="en-US"/>
          </a:p>
        </p:txBody>
      </p:sp>
      <p:pic>
        <p:nvPicPr>
          <p:cNvPr id="9" name="Picture 8"/>
          <p:cNvPicPr>
            <a:picLocks noChangeAspect="1"/>
          </p:cNvPicPr>
          <p:nvPr/>
        </p:nvPicPr>
        <p:blipFill>
          <a:blip r:embed="rId3"/>
          <a:stretch>
            <a:fillRect/>
          </a:stretch>
        </p:blipFill>
        <p:spPr>
          <a:xfrm>
            <a:off x="0" y="195580"/>
            <a:ext cx="12190730" cy="686435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3" name="Content Placeholder 2"/>
          <p:cNvSpPr>
            <a:spLocks noGrp="1"/>
          </p:cNvSpPr>
          <p:nvPr>
            <p:ph idx="1"/>
          </p:nvPr>
        </p:nvSpPr>
        <p:spPr>
          <a:xfrm>
            <a:off x="132715" y="2070100"/>
            <a:ext cx="5780405" cy="4596130"/>
          </a:xfrm>
        </p:spPr>
        <p:txBody>
          <a:bodyPr>
            <a:normAutofit fontScale="97500" lnSpcReduction="10000"/>
          </a:bodyPr>
          <a:lstStyle/>
          <a:p>
            <a:r>
              <a:rPr lang="en-US"/>
              <a:t>Our FrankenBeer has distinct qualities that make it appealing to many demographics of beer drinkers. Initial testing has been done in the Seattle, Washington and Boulder, Colorado markets with much success.</a:t>
            </a:r>
          </a:p>
          <a:p>
            <a:r>
              <a:rPr lang="en-US"/>
              <a:t>San Antonio, Texas; Salt Lake City, Utah; and Boston, Massachusetts all have a different craft beer presence, but none like our FrankenBeer. </a:t>
            </a:r>
          </a:p>
          <a:p>
            <a:r>
              <a:rPr lang="en-US"/>
              <a:t>With its relatively high ABV of 12% and its reltively mild IBU of 33, we believe our FrankenBeer will leave its mark in these new markets.</a:t>
            </a:r>
          </a:p>
        </p:txBody>
      </p:sp>
      <p:pic>
        <p:nvPicPr>
          <p:cNvPr id="5" name="Picture 4"/>
          <p:cNvPicPr>
            <a:picLocks noChangeAspect="1"/>
          </p:cNvPicPr>
          <p:nvPr/>
        </p:nvPicPr>
        <p:blipFill>
          <a:blip r:embed="rId2"/>
          <a:stretch>
            <a:fillRect/>
          </a:stretch>
        </p:blipFill>
        <p:spPr>
          <a:xfrm>
            <a:off x="5913120" y="2602865"/>
            <a:ext cx="6124575" cy="3798570"/>
          </a:xfrm>
          <a:prstGeom prst="rect">
            <a:avLst/>
          </a:prstGeom>
        </p:spPr>
      </p:pic>
      <p:sp>
        <p:nvSpPr>
          <p:cNvPr id="12" name="5-Point Star 11"/>
          <p:cNvSpPr/>
          <p:nvPr/>
        </p:nvSpPr>
        <p:spPr>
          <a:xfrm>
            <a:off x="8650605" y="5532120"/>
            <a:ext cx="280035" cy="255270"/>
          </a:xfrm>
          <a:prstGeom prst="star5">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5-Point Star 12"/>
          <p:cNvSpPr/>
          <p:nvPr/>
        </p:nvSpPr>
        <p:spPr>
          <a:xfrm>
            <a:off x="7158990" y="3997325"/>
            <a:ext cx="280035" cy="255270"/>
          </a:xfrm>
          <a:prstGeom prst="star5">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5-Point Star 13"/>
          <p:cNvSpPr/>
          <p:nvPr/>
        </p:nvSpPr>
        <p:spPr>
          <a:xfrm>
            <a:off x="11515725" y="3481070"/>
            <a:ext cx="280035" cy="255270"/>
          </a:xfrm>
          <a:prstGeom prst="star5">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p:cNvPicPr>
            <a:picLocks noChangeAspect="1"/>
          </p:cNvPicPr>
          <p:nvPr/>
        </p:nvPicPr>
        <p:blipFill>
          <a:blip r:embed="rId3"/>
          <a:stretch>
            <a:fillRect/>
          </a:stretch>
        </p:blipFill>
        <p:spPr>
          <a:xfrm>
            <a:off x="635" y="-25400"/>
            <a:ext cx="12190730" cy="686435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sz="half" idx="1"/>
          </p:nvPr>
        </p:nvSpPr>
        <p:spPr>
          <a:xfrm>
            <a:off x="680085" y="2336800"/>
            <a:ext cx="5307330" cy="3599180"/>
          </a:xfrm>
        </p:spPr>
        <p:txBody>
          <a:bodyPr>
            <a:normAutofit/>
          </a:bodyPr>
          <a:lstStyle/>
          <a:p>
            <a:r>
              <a:rPr lang="en-US" dirty="0"/>
              <a:t>Introduction</a:t>
            </a:r>
          </a:p>
          <a:p>
            <a:r>
              <a:rPr lang="en-US" dirty="0"/>
              <a:t>Market Backdrop</a:t>
            </a:r>
          </a:p>
          <a:p>
            <a:r>
              <a:rPr lang="en-US" dirty="0"/>
              <a:t>Meet </a:t>
            </a:r>
            <a:r>
              <a:rPr lang="en-US" dirty="0" err="1"/>
              <a:t>FrankenBeer</a:t>
            </a:r>
            <a:endParaRPr lang="en-US" dirty="0"/>
          </a:p>
          <a:p>
            <a:r>
              <a:rPr lang="en-US" dirty="0"/>
              <a:t>Where do we go from here? </a:t>
            </a:r>
          </a:p>
          <a:p>
            <a:r>
              <a:rPr lang="en-US" dirty="0"/>
              <a:t>Initial Market Research</a:t>
            </a:r>
          </a:p>
          <a:p>
            <a:r>
              <a:rPr lang="en-US" dirty="0"/>
              <a:t>Expansion Market Proposal</a:t>
            </a:r>
          </a:p>
          <a:p>
            <a:r>
              <a:rPr lang="en-US" dirty="0"/>
              <a:t>Conclusion</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p:txBody>
          <a:bodyPr/>
          <a:lstStyle/>
          <a:p>
            <a:r>
              <a:rPr lang="en-US" sz="2200" dirty="0"/>
              <a:t>The Team</a:t>
            </a:r>
          </a:p>
          <a:p>
            <a:pPr lvl="1"/>
            <a:r>
              <a:rPr lang="en-US" sz="2200" dirty="0"/>
              <a:t>Allen Crane</a:t>
            </a:r>
          </a:p>
          <a:p>
            <a:pPr lvl="1"/>
            <a:r>
              <a:rPr lang="en-US" sz="2200" dirty="0"/>
              <a:t>Nick Cellini</a:t>
            </a:r>
          </a:p>
          <a:p>
            <a:pPr lvl="1"/>
            <a:r>
              <a:rPr lang="en-US" sz="2200" dirty="0"/>
              <a:t>Chris Graves</a:t>
            </a:r>
          </a:p>
          <a:p>
            <a:pPr lvl="1"/>
            <a:r>
              <a:rPr lang="en-US" sz="2200" dirty="0"/>
              <a:t>Heber Nielsen</a:t>
            </a:r>
          </a:p>
          <a:p>
            <a:pPr lvl="1"/>
            <a:r>
              <a:rPr lang="en-US" sz="2200" dirty="0"/>
              <a:t>Quincy Roundtree</a:t>
            </a:r>
          </a:p>
          <a:p>
            <a:r>
              <a:rPr lang="en-US" sz="2200" dirty="0"/>
              <a:t>The Purpose</a:t>
            </a:r>
          </a:p>
          <a:p>
            <a:pPr lvl="1"/>
            <a:r>
              <a:rPr lang="en-US" sz="2200" dirty="0"/>
              <a:t>Evaluate the microbrewery landscape in the US and recommend expansion markets for our </a:t>
            </a:r>
            <a:r>
              <a:rPr lang="en-US" sz="2200" dirty="0" err="1"/>
              <a:t>FrankenBeer</a:t>
            </a:r>
            <a:endParaRPr lang="en-US" dirty="0"/>
          </a:p>
          <a:p>
            <a:pPr lvl="1"/>
            <a:endParaRPr lang="en-US" dirty="0"/>
          </a:p>
          <a:p>
            <a:pPr lvl="1"/>
            <a:endParaRPr lang="en-US" dirty="0"/>
          </a:p>
          <a:p>
            <a:pPr lvl="1"/>
            <a:endParaRPr lang="en-US" dirty="0"/>
          </a:p>
          <a:p>
            <a:pPr lvl="1"/>
            <a:endParaRPr lang="en-US" dirty="0"/>
          </a:p>
          <a:p>
            <a:pPr lvl="1"/>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Market Backdrop</a:t>
            </a:r>
          </a:p>
        </p:txBody>
      </p:sp>
      <p:sp>
        <p:nvSpPr>
          <p:cNvPr id="3" name="Content Placeholder 2"/>
          <p:cNvSpPr>
            <a:spLocks noGrp="1"/>
          </p:cNvSpPr>
          <p:nvPr>
            <p:ph idx="1"/>
          </p:nvPr>
        </p:nvSpPr>
        <p:spPr>
          <a:xfrm>
            <a:off x="144198" y="1944970"/>
            <a:ext cx="6892057" cy="6240749"/>
          </a:xfrm>
        </p:spPr>
        <p:txBody>
          <a:bodyPr>
            <a:noAutofit/>
          </a:bodyPr>
          <a:lstStyle/>
          <a:p>
            <a:r>
              <a:rPr lang="en-US" sz="2200" dirty="0">
                <a:sym typeface="+mn-ea"/>
              </a:rPr>
              <a:t>The US Microbrew landscape:</a:t>
            </a:r>
          </a:p>
          <a:p>
            <a:pPr lvl="1"/>
            <a:r>
              <a:rPr lang="en-US" sz="2200" dirty="0">
                <a:sym typeface="+mn-ea"/>
              </a:rPr>
              <a:t>Crowded</a:t>
            </a:r>
          </a:p>
          <a:p>
            <a:pPr lvl="1"/>
            <a:r>
              <a:rPr lang="en-US" sz="2200" dirty="0">
                <a:sym typeface="+mn-ea"/>
              </a:rPr>
              <a:t>Expanding</a:t>
            </a:r>
          </a:p>
          <a:p>
            <a:pPr lvl="1"/>
            <a:r>
              <a:rPr lang="en-US" sz="2200" dirty="0">
                <a:sym typeface="+mn-ea"/>
              </a:rPr>
              <a:t>558 US Breweries offering 2,410 beers</a:t>
            </a:r>
            <a:endParaRPr lang="en-US" sz="800" dirty="0"/>
          </a:p>
          <a:p>
            <a:r>
              <a:rPr lang="en-US" sz="2200" dirty="0">
                <a:sym typeface="+mn-ea"/>
              </a:rPr>
              <a:t>The distribution of Breweries:</a:t>
            </a:r>
          </a:p>
          <a:p>
            <a:pPr lvl="1"/>
            <a:r>
              <a:rPr lang="en-US" sz="2200" dirty="0">
                <a:sym typeface="+mn-ea"/>
              </a:rPr>
              <a:t>Highly variable by state</a:t>
            </a:r>
          </a:p>
          <a:p>
            <a:pPr lvl="1"/>
            <a:r>
              <a:rPr lang="en-US" sz="2200" dirty="0">
                <a:sym typeface="+mn-ea"/>
              </a:rPr>
              <a:t>Saturation in Colorado, California, and Michigan</a:t>
            </a:r>
          </a:p>
          <a:p>
            <a:pPr lvl="1"/>
            <a:r>
              <a:rPr lang="en-US" sz="2200" dirty="0">
                <a:sym typeface="+mn-ea"/>
              </a:rPr>
              <a:t>Homes of “old guard” national brands and brews</a:t>
            </a:r>
            <a:endParaRPr lang="en-US" sz="800" dirty="0">
              <a:sym typeface="+mn-ea"/>
            </a:endParaRPr>
          </a:p>
          <a:p>
            <a:r>
              <a:rPr lang="en-US" sz="2200" dirty="0">
                <a:sym typeface="+mn-ea"/>
              </a:rPr>
              <a:t>Median alcohol content (ABV) clustered (~ 5% - 6%)</a:t>
            </a:r>
          </a:p>
          <a:p>
            <a:r>
              <a:rPr lang="en-US" sz="2200" dirty="0">
                <a:sym typeface="+mn-ea"/>
              </a:rPr>
              <a:t>Median bitterness score (IBU) more variable</a:t>
            </a:r>
            <a:endParaRPr lang="en-US" sz="2200" dirty="0"/>
          </a:p>
        </p:txBody>
      </p:sp>
      <p:pic>
        <p:nvPicPr>
          <p:cNvPr id="5" name="Content Placeholder 3"/>
          <p:cNvPicPr>
            <a:picLocks noChangeAspect="1"/>
          </p:cNvPicPr>
          <p:nvPr/>
        </p:nvPicPr>
        <p:blipFill>
          <a:blip r:embed="rId3"/>
          <a:stretch>
            <a:fillRect/>
          </a:stretch>
        </p:blipFill>
        <p:spPr>
          <a:xfrm>
            <a:off x="6805876" y="1477022"/>
            <a:ext cx="2742384" cy="1958795"/>
          </a:xfrm>
          <a:prstGeom prst="rect">
            <a:avLst/>
          </a:prstGeom>
        </p:spPr>
      </p:pic>
      <p:pic>
        <p:nvPicPr>
          <p:cNvPr id="6" name="Picture 5">
            <a:extLst>
              <a:ext uri="{FF2B5EF4-FFF2-40B4-BE49-F238E27FC236}">
                <a16:creationId xmlns:a16="http://schemas.microsoft.com/office/drawing/2014/main" id="{A886447B-E543-5649-8613-F354C16EF1BD}"/>
              </a:ext>
            </a:extLst>
          </p:cNvPr>
          <p:cNvPicPr>
            <a:picLocks noChangeAspect="1"/>
          </p:cNvPicPr>
          <p:nvPr/>
        </p:nvPicPr>
        <p:blipFill>
          <a:blip r:embed="rId4"/>
          <a:stretch>
            <a:fillRect/>
          </a:stretch>
        </p:blipFill>
        <p:spPr>
          <a:xfrm>
            <a:off x="9498929" y="3204603"/>
            <a:ext cx="2643740" cy="1910015"/>
          </a:xfrm>
          <a:prstGeom prst="rect">
            <a:avLst/>
          </a:prstGeom>
        </p:spPr>
      </p:pic>
      <p:pic>
        <p:nvPicPr>
          <p:cNvPr id="8" name="Picture 7">
            <a:extLst>
              <a:ext uri="{FF2B5EF4-FFF2-40B4-BE49-F238E27FC236}">
                <a16:creationId xmlns:a16="http://schemas.microsoft.com/office/drawing/2014/main" id="{069C4DF6-A4B0-404A-ABA4-A9CC7F8306E4}"/>
              </a:ext>
            </a:extLst>
          </p:cNvPr>
          <p:cNvPicPr>
            <a:picLocks noChangeAspect="1"/>
          </p:cNvPicPr>
          <p:nvPr/>
        </p:nvPicPr>
        <p:blipFill>
          <a:blip r:embed="rId5"/>
          <a:stretch>
            <a:fillRect/>
          </a:stretch>
        </p:blipFill>
        <p:spPr>
          <a:xfrm>
            <a:off x="6941388" y="4804603"/>
            <a:ext cx="2611055" cy="1891472"/>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Meet </a:t>
            </a:r>
            <a:r>
              <a:rPr lang="en-US" dirty="0" err="1"/>
              <a:t>FrankenBeer</a:t>
            </a:r>
            <a:r>
              <a:rPr lang="en-US" dirty="0"/>
              <a:t> !</a:t>
            </a:r>
          </a:p>
        </p:txBody>
      </p:sp>
      <p:sp>
        <p:nvSpPr>
          <p:cNvPr id="3" name="Content Placeholder 2"/>
          <p:cNvSpPr>
            <a:spLocks noGrp="1"/>
          </p:cNvSpPr>
          <p:nvPr>
            <p:ph idx="1"/>
          </p:nvPr>
        </p:nvSpPr>
        <p:spPr>
          <a:xfrm>
            <a:off x="159620" y="2209440"/>
            <a:ext cx="6991119" cy="4298936"/>
          </a:xfrm>
        </p:spPr>
        <p:txBody>
          <a:bodyPr>
            <a:noAutofit/>
          </a:bodyPr>
          <a:lstStyle/>
          <a:p>
            <a:r>
              <a:rPr lang="en-US" sz="2200" dirty="0"/>
              <a:t>Created to meet demand for:</a:t>
            </a:r>
          </a:p>
          <a:p>
            <a:pPr lvl="1"/>
            <a:r>
              <a:rPr lang="en-US" sz="2200" dirty="0"/>
              <a:t> The crisp taste of high alcohol content</a:t>
            </a:r>
          </a:p>
          <a:p>
            <a:pPr lvl="1"/>
            <a:r>
              <a:rPr lang="en-US" sz="2200" dirty="0"/>
              <a:t> Without the accompanying bitterness. </a:t>
            </a:r>
          </a:p>
          <a:p>
            <a:r>
              <a:rPr lang="en-US" sz="2200" dirty="0"/>
              <a:t>Novel brewing technique</a:t>
            </a:r>
          </a:p>
          <a:p>
            <a:pPr lvl="1"/>
            <a:r>
              <a:rPr lang="en-US" sz="2200" dirty="0"/>
              <a:t>Delivers 12% ABV</a:t>
            </a:r>
          </a:p>
          <a:p>
            <a:pPr lvl="1"/>
            <a:r>
              <a:rPr lang="en-US" sz="2200" dirty="0"/>
              <a:t>At only 33 IBU’s  </a:t>
            </a:r>
          </a:p>
          <a:p>
            <a:r>
              <a:rPr lang="en-US" sz="2200" dirty="0"/>
              <a:t>Made possible by our new </a:t>
            </a:r>
            <a:r>
              <a:rPr lang="en-US" sz="2200" dirty="0" err="1"/>
              <a:t>ABRAcadabra</a:t>
            </a:r>
            <a:r>
              <a:rPr lang="en-US" sz="2200" baseline="30000" dirty="0" err="1"/>
              <a:t>TM</a:t>
            </a:r>
            <a:r>
              <a:rPr lang="en-US" sz="2200" baseline="30000" dirty="0"/>
              <a:t> </a:t>
            </a:r>
            <a:r>
              <a:rPr lang="en-US" sz="2200" dirty="0"/>
              <a:t> process (Alcohol Bitterness Reduction &amp; Abatement)</a:t>
            </a:r>
          </a:p>
          <a:p>
            <a:r>
              <a:rPr lang="en-US" sz="2200" dirty="0"/>
              <a:t>Performed well across multiple levels of ABV</a:t>
            </a:r>
          </a:p>
          <a:p>
            <a:pPr lvl="1"/>
            <a:r>
              <a:rPr lang="en-US" sz="2200" dirty="0"/>
              <a:t>Our dedicated team of full time tasters </a:t>
            </a:r>
          </a:p>
          <a:p>
            <a:pPr lvl="1"/>
            <a:r>
              <a:rPr lang="en-US" sz="2200" dirty="0"/>
              <a:t>AND initial test markets</a:t>
            </a:r>
          </a:p>
        </p:txBody>
      </p:sp>
      <p:pic>
        <p:nvPicPr>
          <p:cNvPr id="5" name="Picture 4">
            <a:extLst>
              <a:ext uri="{FF2B5EF4-FFF2-40B4-BE49-F238E27FC236}">
                <a16:creationId xmlns:a16="http://schemas.microsoft.com/office/drawing/2014/main" id="{0C2158C5-EA90-0444-ACE2-C856EBB1F4EE}"/>
              </a:ext>
            </a:extLst>
          </p:cNvPr>
          <p:cNvPicPr>
            <a:picLocks noChangeAspect="1"/>
          </p:cNvPicPr>
          <p:nvPr/>
        </p:nvPicPr>
        <p:blipFill>
          <a:blip r:embed="rId2"/>
          <a:stretch>
            <a:fillRect/>
          </a:stretch>
        </p:blipFill>
        <p:spPr>
          <a:xfrm>
            <a:off x="7446767" y="2677128"/>
            <a:ext cx="4546451" cy="3432841"/>
          </a:xfrm>
          <a:prstGeom prst="rect">
            <a:avLst/>
          </a:prstGeom>
        </p:spPr>
      </p:pic>
    </p:spTree>
    <p:extLst>
      <p:ext uri="{BB962C8B-B14F-4D97-AF65-F5344CB8AC3E}">
        <p14:creationId xmlns:p14="http://schemas.microsoft.com/office/powerpoint/2010/main" val="11082472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Where do we go from here? </a:t>
            </a:r>
          </a:p>
        </p:txBody>
      </p:sp>
      <p:sp>
        <p:nvSpPr>
          <p:cNvPr id="3" name="Content Placeholder 2"/>
          <p:cNvSpPr>
            <a:spLocks noGrp="1"/>
          </p:cNvSpPr>
          <p:nvPr>
            <p:ph sz="half" idx="1"/>
          </p:nvPr>
        </p:nvSpPr>
        <p:spPr>
          <a:xfrm>
            <a:off x="394971" y="2397760"/>
            <a:ext cx="8996456" cy="3895090"/>
          </a:xfrm>
        </p:spPr>
        <p:txBody>
          <a:bodyPr>
            <a:normAutofit/>
          </a:bodyPr>
          <a:lstStyle/>
          <a:p>
            <a:r>
              <a:rPr lang="en-US" sz="2200" dirty="0" err="1">
                <a:sym typeface="+mn-ea"/>
              </a:rPr>
              <a:t>FrankenBeer</a:t>
            </a:r>
            <a:endParaRPr lang="en-US" sz="2200" dirty="0">
              <a:sym typeface="+mn-ea"/>
            </a:endParaRPr>
          </a:p>
          <a:p>
            <a:pPr lvl="1"/>
            <a:r>
              <a:rPr lang="en-US" sz="2200" dirty="0">
                <a:sym typeface="+mn-ea"/>
              </a:rPr>
              <a:t>Distinct qualities</a:t>
            </a:r>
          </a:p>
          <a:p>
            <a:pPr lvl="1"/>
            <a:r>
              <a:rPr lang="en-US" sz="2200" dirty="0">
                <a:sym typeface="+mn-ea"/>
              </a:rPr>
              <a:t>Appeals to customers who enjoy strong beers but dislike bitterness</a:t>
            </a:r>
          </a:p>
          <a:p>
            <a:r>
              <a:rPr lang="en-US" sz="2200" dirty="0" err="1"/>
              <a:t>ABRAcadabra</a:t>
            </a:r>
            <a:r>
              <a:rPr lang="en-US" sz="2200" baseline="30000" dirty="0" err="1"/>
              <a:t>TM</a:t>
            </a:r>
            <a:r>
              <a:rPr lang="en-US" sz="2200" baseline="30000" dirty="0"/>
              <a:t>  </a:t>
            </a:r>
            <a:r>
              <a:rPr lang="en-US" sz="2200" dirty="0">
                <a:sym typeface="+mn-ea"/>
              </a:rPr>
              <a:t>process:</a:t>
            </a:r>
          </a:p>
          <a:p>
            <a:pPr lvl="1"/>
            <a:r>
              <a:rPr lang="en-US" sz="2200" dirty="0">
                <a:sym typeface="+mn-ea"/>
              </a:rPr>
              <a:t>Provides Franken Brewery a low-bitterness competitive advantage</a:t>
            </a:r>
          </a:p>
          <a:p>
            <a:pPr lvl="1"/>
            <a:r>
              <a:rPr lang="en-US" sz="2200" dirty="0">
                <a:sym typeface="+mn-ea"/>
              </a:rPr>
              <a:t>Extending across all alcohol content levels</a:t>
            </a:r>
          </a:p>
          <a:p>
            <a:r>
              <a:rPr lang="en-US" sz="2200" dirty="0"/>
              <a:t>Begin </a:t>
            </a:r>
            <a:r>
              <a:rPr lang="en-US" sz="2200" dirty="0" err="1"/>
              <a:t>FrankenBeer</a:t>
            </a:r>
            <a:r>
              <a:rPr lang="en-US" sz="2200" dirty="0"/>
              <a:t> distribution in three new states</a:t>
            </a:r>
          </a:p>
          <a:p>
            <a:pPr lvl="1"/>
            <a:r>
              <a:rPr lang="en-US" sz="2200" dirty="0"/>
              <a:t>Most effectively capitalize on this competitive advantage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Initial Market Research</a:t>
            </a:r>
          </a:p>
        </p:txBody>
      </p:sp>
      <p:sp>
        <p:nvSpPr>
          <p:cNvPr id="3" name="Content Placeholder 2"/>
          <p:cNvSpPr>
            <a:spLocks noGrp="1"/>
          </p:cNvSpPr>
          <p:nvPr>
            <p:ph sz="half" idx="1"/>
          </p:nvPr>
        </p:nvSpPr>
        <p:spPr>
          <a:xfrm>
            <a:off x="306069" y="2034907"/>
            <a:ext cx="6976857" cy="4559531"/>
          </a:xfrm>
        </p:spPr>
        <p:txBody>
          <a:bodyPr>
            <a:noAutofit/>
          </a:bodyPr>
          <a:lstStyle/>
          <a:p>
            <a:r>
              <a:rPr lang="en-US" sz="2200" dirty="0">
                <a:sym typeface="+mn-ea"/>
              </a:rPr>
              <a:t>First phase:</a:t>
            </a:r>
          </a:p>
          <a:p>
            <a:pPr lvl="1"/>
            <a:r>
              <a:rPr lang="en-US" sz="2200" dirty="0">
                <a:sym typeface="+mn-ea"/>
              </a:rPr>
              <a:t>State-by-state analysis of all US microbreweries</a:t>
            </a:r>
          </a:p>
          <a:p>
            <a:pPr lvl="1"/>
            <a:r>
              <a:rPr lang="en-US" sz="2200" dirty="0">
                <a:sym typeface="+mn-ea"/>
              </a:rPr>
              <a:t>Particular interest - the Alcohol and Bitterness ratings of each variety brewed in each area. </a:t>
            </a:r>
            <a:endParaRPr lang="en-US" sz="800" dirty="0">
              <a:sym typeface="+mn-ea"/>
            </a:endParaRPr>
          </a:p>
          <a:p>
            <a:endParaRPr lang="en-US" sz="800" dirty="0">
              <a:sym typeface="+mn-ea"/>
            </a:endParaRPr>
          </a:p>
          <a:p>
            <a:r>
              <a:rPr lang="en-US" sz="2200" dirty="0">
                <a:sym typeface="+mn-ea"/>
              </a:rPr>
              <a:t>Highest ABV craft beer in the country </a:t>
            </a:r>
            <a:r>
              <a:rPr lang="en-US" dirty="0">
                <a:sym typeface="+mn-ea"/>
              </a:rPr>
              <a:t>(ABV 12.8%)</a:t>
            </a:r>
            <a:endParaRPr lang="en-US" sz="2200" dirty="0">
              <a:sym typeface="+mn-ea"/>
            </a:endParaRPr>
          </a:p>
          <a:p>
            <a:pPr lvl="1"/>
            <a:r>
              <a:rPr lang="en-US" sz="2200" dirty="0">
                <a:sym typeface="+mn-ea"/>
              </a:rPr>
              <a:t>Lee Hill Series Vol. 5 - Belgian Style Quadruple Ale </a:t>
            </a:r>
          </a:p>
          <a:p>
            <a:pPr lvl="1"/>
            <a:r>
              <a:rPr lang="en-US" sz="2200" dirty="0">
                <a:sym typeface="+mn-ea"/>
              </a:rPr>
              <a:t>Brewed in Colorado</a:t>
            </a:r>
          </a:p>
          <a:p>
            <a:r>
              <a:rPr lang="en-US" sz="2200" dirty="0">
                <a:sym typeface="+mn-ea"/>
              </a:rPr>
              <a:t>The combined management in brewing of alcohol and bitterness</a:t>
            </a:r>
          </a:p>
          <a:p>
            <a:pPr lvl="1"/>
            <a:r>
              <a:rPr lang="en-US" sz="2200" dirty="0">
                <a:sym typeface="+mn-ea"/>
              </a:rPr>
              <a:t>Successfully test marketed in Seattle, Washington and Boulder, Colorado </a:t>
            </a:r>
          </a:p>
          <a:p>
            <a:endParaRPr lang="en-US" sz="1800" dirty="0">
              <a:sym typeface="+mn-ea"/>
            </a:endParaRPr>
          </a:p>
          <a:p>
            <a:endParaRPr lang="en-US" sz="2000" dirty="0">
              <a:sym typeface="+mn-ea"/>
            </a:endParaRPr>
          </a:p>
          <a:p>
            <a:pPr lvl="1"/>
            <a:endParaRPr lang="en-US" dirty="0">
              <a:sym typeface="+mn-ea"/>
            </a:endParaRPr>
          </a:p>
        </p:txBody>
      </p:sp>
      <p:pic>
        <p:nvPicPr>
          <p:cNvPr id="7" name="Content Placeholder 6"/>
          <p:cNvPicPr>
            <a:picLocks noGrp="1" noChangeAspect="1"/>
          </p:cNvPicPr>
          <p:nvPr>
            <p:ph sz="half" idx="2"/>
          </p:nvPr>
        </p:nvPicPr>
        <p:blipFill>
          <a:blip r:embed="rId2"/>
          <a:stretch>
            <a:fillRect/>
          </a:stretch>
        </p:blipFill>
        <p:spPr>
          <a:xfrm>
            <a:off x="7548245" y="167640"/>
            <a:ext cx="4445000" cy="3175000"/>
          </a:xfrm>
          <a:prstGeom prst="rect">
            <a:avLst/>
          </a:prstGeom>
        </p:spPr>
      </p:pic>
      <p:pic>
        <p:nvPicPr>
          <p:cNvPr id="8" name="Picture 7"/>
          <p:cNvPicPr>
            <a:picLocks noChangeAspect="1"/>
          </p:cNvPicPr>
          <p:nvPr/>
        </p:nvPicPr>
        <p:blipFill>
          <a:blip r:embed="rId3"/>
          <a:stretch>
            <a:fillRect/>
          </a:stretch>
        </p:blipFill>
        <p:spPr>
          <a:xfrm>
            <a:off x="7548245" y="3510915"/>
            <a:ext cx="4445000" cy="3175635"/>
          </a:xfrm>
          <a:prstGeom prst="rect">
            <a:avLst/>
          </a:prstGeom>
        </p:spPr>
      </p:pic>
      <p:sp>
        <p:nvSpPr>
          <p:cNvPr id="15" name="Oval 14"/>
          <p:cNvSpPr/>
          <p:nvPr/>
        </p:nvSpPr>
        <p:spPr>
          <a:xfrm>
            <a:off x="8420735" y="604520"/>
            <a:ext cx="288925" cy="305435"/>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Expansion Market Proposal</a:t>
            </a:r>
          </a:p>
        </p:txBody>
      </p:sp>
      <p:sp>
        <p:nvSpPr>
          <p:cNvPr id="3" name="Content Placeholder 2"/>
          <p:cNvSpPr>
            <a:spLocks noGrp="1"/>
          </p:cNvSpPr>
          <p:nvPr>
            <p:ph idx="1"/>
          </p:nvPr>
        </p:nvSpPr>
        <p:spPr>
          <a:xfrm>
            <a:off x="329565" y="2302510"/>
            <a:ext cx="5632082" cy="4197985"/>
          </a:xfrm>
        </p:spPr>
        <p:txBody>
          <a:bodyPr>
            <a:normAutofit fontScale="97500"/>
          </a:bodyPr>
          <a:lstStyle/>
          <a:p>
            <a:r>
              <a:rPr lang="en-US" sz="2300" dirty="0"/>
              <a:t>Target market identification:</a:t>
            </a:r>
          </a:p>
          <a:p>
            <a:pPr lvl="1"/>
            <a:r>
              <a:rPr lang="en-US" sz="2300" dirty="0"/>
              <a:t>Our data scientists (in a flash of brilliance) created the </a:t>
            </a:r>
            <a:r>
              <a:rPr lang="en-US" sz="2300" dirty="0" err="1"/>
              <a:t>FrankenScore</a:t>
            </a:r>
            <a:r>
              <a:rPr lang="en-US" sz="2300" baseline="30000" dirty="0" err="1"/>
              <a:t>TM</a:t>
            </a:r>
            <a:r>
              <a:rPr lang="en-US" sz="2300" dirty="0"/>
              <a:t> </a:t>
            </a:r>
          </a:p>
          <a:p>
            <a:pPr lvl="1"/>
            <a:r>
              <a:rPr lang="en-US" sz="2300" dirty="0"/>
              <a:t>The product of the median ABV by state and the median IBU by state</a:t>
            </a:r>
          </a:p>
          <a:p>
            <a:r>
              <a:rPr lang="en-US" dirty="0"/>
              <a:t>The </a:t>
            </a:r>
            <a:r>
              <a:rPr lang="en-US" dirty="0" err="1"/>
              <a:t>FrankenScore</a:t>
            </a:r>
            <a:r>
              <a:rPr lang="en-US" dirty="0"/>
              <a:t> metric sizes the advantage of Franken’s new proprietary technique</a:t>
            </a:r>
          </a:p>
          <a:p>
            <a:r>
              <a:rPr lang="en-US" dirty="0"/>
              <a:t>WV, NM, &amp; FL were identified as having the highest market potential for </a:t>
            </a:r>
            <a:r>
              <a:rPr lang="en-US" dirty="0" err="1"/>
              <a:t>Frankenbeer</a:t>
            </a:r>
            <a:endParaRPr lang="en-US" dirty="0"/>
          </a:p>
          <a:p>
            <a:pPr marL="0" indent="0">
              <a:buNone/>
            </a:pPr>
            <a:endParaRPr lang="en-US" dirty="0"/>
          </a:p>
          <a:p>
            <a:endParaRPr lang="en-US" dirty="0"/>
          </a:p>
        </p:txBody>
      </p:sp>
      <p:graphicFrame>
        <p:nvGraphicFramePr>
          <p:cNvPr id="8" name="Table 7">
            <a:extLst>
              <a:ext uri="{FF2B5EF4-FFF2-40B4-BE49-F238E27FC236}">
                <a16:creationId xmlns:a16="http://schemas.microsoft.com/office/drawing/2014/main" id="{B8166CE9-B9C1-DF46-8BF9-C94F27ACB02A}"/>
              </a:ext>
            </a:extLst>
          </p:cNvPr>
          <p:cNvGraphicFramePr>
            <a:graphicFrameLocks noGrp="1"/>
          </p:cNvGraphicFramePr>
          <p:nvPr>
            <p:extLst>
              <p:ext uri="{D42A27DB-BD31-4B8C-83A1-F6EECF244321}">
                <p14:modId xmlns:p14="http://schemas.microsoft.com/office/powerpoint/2010/main" val="1321123918"/>
              </p:ext>
            </p:extLst>
          </p:nvPr>
        </p:nvGraphicFramePr>
        <p:xfrm>
          <a:off x="6032409" y="2302510"/>
          <a:ext cx="5907416" cy="2400442"/>
        </p:xfrm>
        <a:graphic>
          <a:graphicData uri="http://schemas.openxmlformats.org/drawingml/2006/table">
            <a:tbl>
              <a:tblPr firstRow="1" bandRow="1">
                <a:tableStyleId>{5C22544A-7EE6-4342-B048-85BDC9FD1C3A}</a:tableStyleId>
              </a:tblPr>
              <a:tblGrid>
                <a:gridCol w="1697231">
                  <a:extLst>
                    <a:ext uri="{9D8B030D-6E8A-4147-A177-3AD203B41FA5}">
                      <a16:colId xmlns:a16="http://schemas.microsoft.com/office/drawing/2014/main" val="1788224616"/>
                    </a:ext>
                  </a:extLst>
                </a:gridCol>
                <a:gridCol w="953871">
                  <a:extLst>
                    <a:ext uri="{9D8B030D-6E8A-4147-A177-3AD203B41FA5}">
                      <a16:colId xmlns:a16="http://schemas.microsoft.com/office/drawing/2014/main" val="1603369086"/>
                    </a:ext>
                  </a:extLst>
                </a:gridCol>
                <a:gridCol w="937515">
                  <a:extLst>
                    <a:ext uri="{9D8B030D-6E8A-4147-A177-3AD203B41FA5}">
                      <a16:colId xmlns:a16="http://schemas.microsoft.com/office/drawing/2014/main" val="2574628609"/>
                    </a:ext>
                  </a:extLst>
                </a:gridCol>
                <a:gridCol w="812344">
                  <a:extLst>
                    <a:ext uri="{9D8B030D-6E8A-4147-A177-3AD203B41FA5}">
                      <a16:colId xmlns:a16="http://schemas.microsoft.com/office/drawing/2014/main" val="3066243513"/>
                    </a:ext>
                  </a:extLst>
                </a:gridCol>
                <a:gridCol w="795988">
                  <a:extLst>
                    <a:ext uri="{9D8B030D-6E8A-4147-A177-3AD203B41FA5}">
                      <a16:colId xmlns:a16="http://schemas.microsoft.com/office/drawing/2014/main" val="116160893"/>
                    </a:ext>
                  </a:extLst>
                </a:gridCol>
                <a:gridCol w="710467">
                  <a:extLst>
                    <a:ext uri="{9D8B030D-6E8A-4147-A177-3AD203B41FA5}">
                      <a16:colId xmlns:a16="http://schemas.microsoft.com/office/drawing/2014/main" val="1801927599"/>
                    </a:ext>
                  </a:extLst>
                </a:gridCol>
              </a:tblGrid>
              <a:tr h="724677">
                <a:tc>
                  <a:txBody>
                    <a:bodyPr/>
                    <a:lstStyle/>
                    <a:p>
                      <a:pPr algn="l" fontAlgn="t"/>
                      <a:r>
                        <a:rPr lang="en-US" sz="1800" u="none" strike="noStrike">
                          <a:effectLst/>
                        </a:rPr>
                        <a:t> </a:t>
                      </a:r>
                      <a:endParaRPr lang="en-US" sz="1800" b="0" i="0" u="none" strike="noStrike">
                        <a:solidFill>
                          <a:srgbClr val="000000"/>
                        </a:solidFill>
                        <a:effectLst/>
                        <a:latin typeface="Arial" panose="020B0604020202020204" pitchFamily="34" charset="0"/>
                      </a:endParaRPr>
                    </a:p>
                  </a:txBody>
                  <a:tcPr marL="9525" marR="9525" marT="9525" marB="0"/>
                </a:tc>
                <a:tc>
                  <a:txBody>
                    <a:bodyPr/>
                    <a:lstStyle/>
                    <a:p>
                      <a:pPr algn="ctr" rtl="0" fontAlgn="ctr"/>
                      <a:r>
                        <a:rPr lang="en-US" sz="1600" u="none" strike="noStrike" dirty="0">
                          <a:effectLst/>
                        </a:rPr>
                        <a:t>Seattle</a:t>
                      </a:r>
                      <a:endParaRPr lang="en-US" sz="1600" b="1" i="0" u="none" strike="noStrike" dirty="0">
                        <a:solidFill>
                          <a:srgbClr val="FFFFFF"/>
                        </a:solidFill>
                        <a:effectLst/>
                        <a:latin typeface="Trebuchet MS" panose="020B0703020202090204" pitchFamily="34" charset="0"/>
                      </a:endParaRPr>
                    </a:p>
                  </a:txBody>
                  <a:tcPr marL="9525" marR="9525" marT="9525" marB="0" anchor="ctr"/>
                </a:tc>
                <a:tc>
                  <a:txBody>
                    <a:bodyPr/>
                    <a:lstStyle/>
                    <a:p>
                      <a:pPr algn="ctr" rtl="0" fontAlgn="ctr"/>
                      <a:r>
                        <a:rPr lang="en-US" sz="1600" u="none" strike="noStrike">
                          <a:effectLst/>
                        </a:rPr>
                        <a:t>Boulder</a:t>
                      </a:r>
                      <a:endParaRPr lang="en-US" sz="1600" b="1" i="0" u="none" strike="noStrike">
                        <a:solidFill>
                          <a:srgbClr val="FFFFFF"/>
                        </a:solidFill>
                        <a:effectLst/>
                        <a:latin typeface="Trebuchet MS" panose="020B0703020202090204" pitchFamily="34" charset="0"/>
                      </a:endParaRPr>
                    </a:p>
                  </a:txBody>
                  <a:tcPr marL="9525" marR="9525" marT="9525" marB="0" anchor="ctr"/>
                </a:tc>
                <a:tc>
                  <a:txBody>
                    <a:bodyPr/>
                    <a:lstStyle/>
                    <a:p>
                      <a:pPr algn="ctr" rtl="0" fontAlgn="ctr"/>
                      <a:r>
                        <a:rPr lang="en-US" sz="1600" u="none" strike="noStrike">
                          <a:effectLst/>
                        </a:rPr>
                        <a:t>West Virginia</a:t>
                      </a:r>
                      <a:endParaRPr lang="en-US" sz="1600" b="1" i="0" u="none" strike="noStrike">
                        <a:solidFill>
                          <a:srgbClr val="FFFFFF"/>
                        </a:solidFill>
                        <a:effectLst/>
                        <a:latin typeface="Trebuchet MS" panose="020B0703020202090204" pitchFamily="34" charset="0"/>
                      </a:endParaRPr>
                    </a:p>
                  </a:txBody>
                  <a:tcPr marL="9525" marR="9525" marT="9525" marB="0" anchor="ctr"/>
                </a:tc>
                <a:tc>
                  <a:txBody>
                    <a:bodyPr/>
                    <a:lstStyle/>
                    <a:p>
                      <a:pPr algn="ctr" rtl="0" fontAlgn="ctr"/>
                      <a:r>
                        <a:rPr lang="en-US" sz="1600" u="none" strike="noStrike">
                          <a:effectLst/>
                        </a:rPr>
                        <a:t>New Mexico</a:t>
                      </a:r>
                      <a:endParaRPr lang="en-US" sz="1600" b="1" i="0" u="none" strike="noStrike">
                        <a:solidFill>
                          <a:srgbClr val="FFFFFF"/>
                        </a:solidFill>
                        <a:effectLst/>
                        <a:latin typeface="Trebuchet MS" panose="020B0703020202090204" pitchFamily="34" charset="0"/>
                      </a:endParaRPr>
                    </a:p>
                  </a:txBody>
                  <a:tcPr marL="9525" marR="9525" marT="9525" marB="0" anchor="ctr"/>
                </a:tc>
                <a:tc>
                  <a:txBody>
                    <a:bodyPr/>
                    <a:lstStyle/>
                    <a:p>
                      <a:pPr algn="ctr" rtl="0" fontAlgn="ctr"/>
                      <a:r>
                        <a:rPr lang="en-US" sz="1600" u="none" strike="noStrike">
                          <a:effectLst/>
                        </a:rPr>
                        <a:t>Florida</a:t>
                      </a:r>
                      <a:endParaRPr lang="en-US" sz="1600" b="1" i="0" u="none" strike="noStrike">
                        <a:solidFill>
                          <a:srgbClr val="FFFFFF"/>
                        </a:solidFill>
                        <a:effectLst/>
                        <a:latin typeface="Trebuchet MS" panose="020B0703020202090204" pitchFamily="34" charset="0"/>
                      </a:endParaRPr>
                    </a:p>
                  </a:txBody>
                  <a:tcPr marL="9525" marR="9525" marT="9525" marB="0" anchor="ctr"/>
                </a:tc>
                <a:extLst>
                  <a:ext uri="{0D108BD9-81ED-4DB2-BD59-A6C34878D82A}">
                    <a16:rowId xmlns:a16="http://schemas.microsoft.com/office/drawing/2014/main" val="848178998"/>
                  </a:ext>
                </a:extLst>
              </a:tr>
              <a:tr h="317500">
                <a:tc>
                  <a:txBody>
                    <a:bodyPr/>
                    <a:lstStyle/>
                    <a:p>
                      <a:pPr algn="ctr" rtl="0" fontAlgn="ctr"/>
                      <a:r>
                        <a:rPr lang="en-US" sz="1800" u="none" strike="noStrike">
                          <a:effectLst/>
                        </a:rPr>
                        <a:t>Median ABV</a:t>
                      </a:r>
                      <a:endParaRPr lang="en-US" sz="1800" b="0" i="0" u="none" strike="noStrike">
                        <a:solidFill>
                          <a:srgbClr val="000000"/>
                        </a:solidFill>
                        <a:effectLst/>
                        <a:latin typeface="Trebuchet MS" panose="020B0703020202090204" pitchFamily="34" charset="0"/>
                      </a:endParaRPr>
                    </a:p>
                  </a:txBody>
                  <a:tcPr marL="9525" marR="9525" marT="9525" marB="0" anchor="ctr"/>
                </a:tc>
                <a:tc>
                  <a:txBody>
                    <a:bodyPr/>
                    <a:lstStyle/>
                    <a:p>
                      <a:pPr algn="ctr" rtl="0" fontAlgn="ctr"/>
                      <a:r>
                        <a:rPr lang="en-US" sz="1800" u="none" strike="noStrike" dirty="0">
                          <a:effectLst/>
                        </a:rPr>
                        <a:t>6.35%</a:t>
                      </a:r>
                      <a:endParaRPr lang="en-US" sz="1800" b="0" i="0" u="none" strike="noStrike" dirty="0">
                        <a:solidFill>
                          <a:srgbClr val="000000"/>
                        </a:solidFill>
                        <a:effectLst/>
                        <a:latin typeface="Trebuchet MS" panose="020B0703020202090204" pitchFamily="34" charset="0"/>
                      </a:endParaRPr>
                    </a:p>
                  </a:txBody>
                  <a:tcPr marL="9525" marR="9525" marT="9525" marB="0" anchor="ctr">
                    <a:solidFill>
                      <a:schemeClr val="accent2"/>
                    </a:solidFill>
                  </a:tcPr>
                </a:tc>
                <a:tc>
                  <a:txBody>
                    <a:bodyPr/>
                    <a:lstStyle/>
                    <a:p>
                      <a:pPr algn="ctr" rtl="0" fontAlgn="ctr"/>
                      <a:r>
                        <a:rPr lang="en-US" sz="1800" u="none" strike="noStrike" dirty="0">
                          <a:effectLst/>
                        </a:rPr>
                        <a:t>5.95%</a:t>
                      </a:r>
                      <a:endParaRPr lang="en-US" sz="1800" b="0" i="0" u="none" strike="noStrike" dirty="0">
                        <a:solidFill>
                          <a:srgbClr val="000000"/>
                        </a:solidFill>
                        <a:effectLst/>
                        <a:latin typeface="Trebuchet MS" panose="020B0703020202090204" pitchFamily="34" charset="0"/>
                      </a:endParaRPr>
                    </a:p>
                  </a:txBody>
                  <a:tcPr marL="9525" marR="9525" marT="9525" marB="0" anchor="ctr">
                    <a:solidFill>
                      <a:schemeClr val="accent2"/>
                    </a:solidFill>
                  </a:tcPr>
                </a:tc>
                <a:tc>
                  <a:txBody>
                    <a:bodyPr/>
                    <a:lstStyle/>
                    <a:p>
                      <a:pPr algn="ctr" rtl="0" fontAlgn="ctr"/>
                      <a:r>
                        <a:rPr lang="en-US" sz="1800" u="none" strike="noStrike" dirty="0">
                          <a:effectLst/>
                        </a:rPr>
                        <a:t>6.20%</a:t>
                      </a:r>
                      <a:endParaRPr lang="en-US" sz="1800" b="0" i="0" u="none" strike="noStrike" dirty="0">
                        <a:solidFill>
                          <a:srgbClr val="000000"/>
                        </a:solidFill>
                        <a:effectLst/>
                        <a:latin typeface="Trebuchet MS" panose="020B0703020202090204" pitchFamily="34" charset="0"/>
                      </a:endParaRPr>
                    </a:p>
                  </a:txBody>
                  <a:tcPr marL="9525" marR="9525" marT="9525" marB="0" anchor="ctr">
                    <a:solidFill>
                      <a:schemeClr val="accent3"/>
                    </a:solidFill>
                  </a:tcPr>
                </a:tc>
                <a:tc>
                  <a:txBody>
                    <a:bodyPr/>
                    <a:lstStyle/>
                    <a:p>
                      <a:pPr algn="ctr" rtl="0" fontAlgn="ctr"/>
                      <a:r>
                        <a:rPr lang="en-US" sz="1800" u="none" strike="noStrike" dirty="0">
                          <a:effectLst/>
                        </a:rPr>
                        <a:t>6.20%</a:t>
                      </a:r>
                      <a:endParaRPr lang="en-US" sz="1800" b="0" i="0" u="none" strike="noStrike" dirty="0">
                        <a:solidFill>
                          <a:srgbClr val="000000"/>
                        </a:solidFill>
                        <a:effectLst/>
                        <a:latin typeface="Trebuchet MS" panose="020B0703020202090204" pitchFamily="34" charset="0"/>
                      </a:endParaRPr>
                    </a:p>
                  </a:txBody>
                  <a:tcPr marL="9525" marR="9525" marT="9525" marB="0" anchor="ctr">
                    <a:solidFill>
                      <a:schemeClr val="accent3"/>
                    </a:solidFill>
                  </a:tcPr>
                </a:tc>
                <a:tc>
                  <a:txBody>
                    <a:bodyPr/>
                    <a:lstStyle/>
                    <a:p>
                      <a:pPr algn="ctr" rtl="0" fontAlgn="ctr"/>
                      <a:r>
                        <a:rPr lang="en-US" sz="1800" u="none" strike="noStrike">
                          <a:effectLst/>
                        </a:rPr>
                        <a:t>5.70%</a:t>
                      </a:r>
                      <a:endParaRPr lang="en-US" sz="1800" b="0" i="0" u="none" strike="noStrike">
                        <a:solidFill>
                          <a:srgbClr val="000000"/>
                        </a:solidFill>
                        <a:effectLst/>
                        <a:latin typeface="Trebuchet MS" panose="020B0703020202090204" pitchFamily="34" charset="0"/>
                      </a:endParaRPr>
                    </a:p>
                  </a:txBody>
                  <a:tcPr marL="9525" marR="9525" marT="9525" marB="0" anchor="ctr">
                    <a:solidFill>
                      <a:schemeClr val="accent3"/>
                    </a:solidFill>
                  </a:tcPr>
                </a:tc>
                <a:extLst>
                  <a:ext uri="{0D108BD9-81ED-4DB2-BD59-A6C34878D82A}">
                    <a16:rowId xmlns:a16="http://schemas.microsoft.com/office/drawing/2014/main" val="2029064677"/>
                  </a:ext>
                </a:extLst>
              </a:tr>
              <a:tr h="304800">
                <a:tc>
                  <a:txBody>
                    <a:bodyPr/>
                    <a:lstStyle/>
                    <a:p>
                      <a:pPr algn="ctr" rtl="0" fontAlgn="ctr"/>
                      <a:r>
                        <a:rPr lang="en-US" sz="1800" u="none" strike="noStrike">
                          <a:effectLst/>
                        </a:rPr>
                        <a:t>Median IBU</a:t>
                      </a:r>
                      <a:endParaRPr lang="en-US" sz="1800" b="0" i="0" u="none" strike="noStrike">
                        <a:solidFill>
                          <a:srgbClr val="000000"/>
                        </a:solidFill>
                        <a:effectLst/>
                        <a:latin typeface="Trebuchet MS" panose="020B0703020202090204" pitchFamily="34" charset="0"/>
                      </a:endParaRPr>
                    </a:p>
                  </a:txBody>
                  <a:tcPr marL="9525" marR="9525" marT="9525" marB="0" anchor="ctr"/>
                </a:tc>
                <a:tc>
                  <a:txBody>
                    <a:bodyPr/>
                    <a:lstStyle/>
                    <a:p>
                      <a:pPr algn="ctr" rtl="0" fontAlgn="ctr"/>
                      <a:r>
                        <a:rPr lang="en-US" sz="1800" u="none" strike="noStrike">
                          <a:effectLst/>
                        </a:rPr>
                        <a:t>75</a:t>
                      </a:r>
                      <a:endParaRPr lang="en-US" sz="1800" b="0" i="0" u="none" strike="noStrike">
                        <a:solidFill>
                          <a:srgbClr val="000000"/>
                        </a:solidFill>
                        <a:effectLst/>
                        <a:latin typeface="Trebuchet MS" panose="020B0703020202090204" pitchFamily="34" charset="0"/>
                      </a:endParaRPr>
                    </a:p>
                  </a:txBody>
                  <a:tcPr marL="9525" marR="9525" marT="9525" marB="0" anchor="ctr">
                    <a:solidFill>
                      <a:schemeClr val="accent2"/>
                    </a:solidFill>
                  </a:tcPr>
                </a:tc>
                <a:tc>
                  <a:txBody>
                    <a:bodyPr/>
                    <a:lstStyle/>
                    <a:p>
                      <a:pPr algn="ctr" rtl="0" fontAlgn="ctr"/>
                      <a:r>
                        <a:rPr lang="en-US" sz="1800" u="none" strike="noStrike">
                          <a:effectLst/>
                        </a:rPr>
                        <a:t>31</a:t>
                      </a:r>
                      <a:endParaRPr lang="en-US" sz="1800" b="0" i="0" u="none" strike="noStrike">
                        <a:solidFill>
                          <a:srgbClr val="000000"/>
                        </a:solidFill>
                        <a:effectLst/>
                        <a:latin typeface="Trebuchet MS" panose="020B0703020202090204" pitchFamily="34" charset="0"/>
                      </a:endParaRPr>
                    </a:p>
                  </a:txBody>
                  <a:tcPr marL="9525" marR="9525" marT="9525" marB="0" anchor="ctr">
                    <a:solidFill>
                      <a:schemeClr val="accent2"/>
                    </a:solidFill>
                  </a:tcPr>
                </a:tc>
                <a:tc>
                  <a:txBody>
                    <a:bodyPr/>
                    <a:lstStyle/>
                    <a:p>
                      <a:pPr algn="ctr" rtl="0" fontAlgn="ctr"/>
                      <a:r>
                        <a:rPr lang="en-US" sz="1800" u="none" strike="noStrike">
                          <a:effectLst/>
                        </a:rPr>
                        <a:t>57.5</a:t>
                      </a:r>
                      <a:endParaRPr lang="en-US" sz="1800" b="0" i="0" u="none" strike="noStrike">
                        <a:solidFill>
                          <a:srgbClr val="000000"/>
                        </a:solidFill>
                        <a:effectLst/>
                        <a:latin typeface="Trebuchet MS" panose="020B0703020202090204" pitchFamily="34" charset="0"/>
                      </a:endParaRPr>
                    </a:p>
                  </a:txBody>
                  <a:tcPr marL="9525" marR="9525" marT="9525" marB="0" anchor="ctr">
                    <a:solidFill>
                      <a:schemeClr val="accent3"/>
                    </a:solidFill>
                  </a:tcPr>
                </a:tc>
                <a:tc>
                  <a:txBody>
                    <a:bodyPr/>
                    <a:lstStyle/>
                    <a:p>
                      <a:pPr algn="ctr" rtl="0" fontAlgn="ctr"/>
                      <a:r>
                        <a:rPr lang="en-US" sz="1800" u="none" strike="noStrike" dirty="0">
                          <a:effectLst/>
                        </a:rPr>
                        <a:t>51</a:t>
                      </a:r>
                      <a:endParaRPr lang="en-US" sz="1800" b="0" i="0" u="none" strike="noStrike" dirty="0">
                        <a:solidFill>
                          <a:srgbClr val="000000"/>
                        </a:solidFill>
                        <a:effectLst/>
                        <a:latin typeface="Trebuchet MS" panose="020B0703020202090204" pitchFamily="34" charset="0"/>
                      </a:endParaRPr>
                    </a:p>
                  </a:txBody>
                  <a:tcPr marL="9525" marR="9525" marT="9525" marB="0" anchor="ctr">
                    <a:solidFill>
                      <a:schemeClr val="accent3"/>
                    </a:solidFill>
                  </a:tcPr>
                </a:tc>
                <a:tc>
                  <a:txBody>
                    <a:bodyPr/>
                    <a:lstStyle/>
                    <a:p>
                      <a:pPr algn="ctr" rtl="0" fontAlgn="ctr"/>
                      <a:r>
                        <a:rPr lang="en-US" sz="1800" u="none" strike="noStrike">
                          <a:effectLst/>
                        </a:rPr>
                        <a:t>55</a:t>
                      </a:r>
                      <a:endParaRPr lang="en-US" sz="1800" b="0" i="0" u="none" strike="noStrike">
                        <a:solidFill>
                          <a:srgbClr val="000000"/>
                        </a:solidFill>
                        <a:effectLst/>
                        <a:latin typeface="Trebuchet MS" panose="020B0703020202090204" pitchFamily="34" charset="0"/>
                      </a:endParaRPr>
                    </a:p>
                  </a:txBody>
                  <a:tcPr marL="9525" marR="9525" marT="9525" marB="0" anchor="ctr">
                    <a:solidFill>
                      <a:schemeClr val="accent3"/>
                    </a:solidFill>
                  </a:tcPr>
                </a:tc>
                <a:extLst>
                  <a:ext uri="{0D108BD9-81ED-4DB2-BD59-A6C34878D82A}">
                    <a16:rowId xmlns:a16="http://schemas.microsoft.com/office/drawing/2014/main" val="1697238585"/>
                  </a:ext>
                </a:extLst>
              </a:tr>
              <a:tr h="495300">
                <a:tc>
                  <a:txBody>
                    <a:bodyPr/>
                    <a:lstStyle/>
                    <a:p>
                      <a:pPr algn="ctr" rtl="0" fontAlgn="ctr"/>
                      <a:r>
                        <a:rPr lang="en-US" sz="1800" u="none" strike="noStrike" dirty="0" err="1">
                          <a:effectLst/>
                        </a:rPr>
                        <a:t>FrankenScore</a:t>
                      </a:r>
                      <a:r>
                        <a:rPr lang="en-US" baseline="30000" dirty="0" err="1"/>
                        <a:t>TM</a:t>
                      </a:r>
                      <a:endParaRPr lang="en-US" sz="1800" b="0" i="0" u="none" strike="noStrike" dirty="0">
                        <a:solidFill>
                          <a:srgbClr val="000000"/>
                        </a:solidFill>
                        <a:effectLst/>
                        <a:latin typeface="Trebuchet MS" panose="020B0703020202090204" pitchFamily="34" charset="0"/>
                      </a:endParaRPr>
                    </a:p>
                  </a:txBody>
                  <a:tcPr marL="9525" marR="9525" marT="9525" marB="0" anchor="ctr"/>
                </a:tc>
                <a:tc>
                  <a:txBody>
                    <a:bodyPr/>
                    <a:lstStyle/>
                    <a:p>
                      <a:pPr algn="ctr" rtl="0" fontAlgn="ctr"/>
                      <a:r>
                        <a:rPr lang="en-US" sz="1800" u="none" strike="noStrike">
                          <a:effectLst/>
                        </a:rPr>
                        <a:t>4.7625</a:t>
                      </a:r>
                      <a:endParaRPr lang="en-US" sz="1800" b="0" i="0" u="none" strike="noStrike">
                        <a:solidFill>
                          <a:srgbClr val="000000"/>
                        </a:solidFill>
                        <a:effectLst/>
                        <a:latin typeface="Trebuchet MS" panose="020B0703020202090204" pitchFamily="34" charset="0"/>
                      </a:endParaRPr>
                    </a:p>
                  </a:txBody>
                  <a:tcPr marL="9525" marR="9525" marT="9525" marB="0" anchor="ctr">
                    <a:solidFill>
                      <a:schemeClr val="accent2"/>
                    </a:solidFill>
                  </a:tcPr>
                </a:tc>
                <a:tc>
                  <a:txBody>
                    <a:bodyPr/>
                    <a:lstStyle/>
                    <a:p>
                      <a:pPr algn="ctr" rtl="0" fontAlgn="ctr"/>
                      <a:r>
                        <a:rPr lang="en-US" sz="1800" u="none" strike="noStrike">
                          <a:effectLst/>
                        </a:rPr>
                        <a:t>1.8445</a:t>
                      </a:r>
                      <a:endParaRPr lang="en-US" sz="1800" b="0" i="0" u="none" strike="noStrike">
                        <a:solidFill>
                          <a:srgbClr val="000000"/>
                        </a:solidFill>
                        <a:effectLst/>
                        <a:latin typeface="Trebuchet MS" panose="020B0703020202090204" pitchFamily="34" charset="0"/>
                      </a:endParaRPr>
                    </a:p>
                  </a:txBody>
                  <a:tcPr marL="9525" marR="9525" marT="9525" marB="0" anchor="ctr">
                    <a:solidFill>
                      <a:schemeClr val="accent2"/>
                    </a:solidFill>
                  </a:tcPr>
                </a:tc>
                <a:tc>
                  <a:txBody>
                    <a:bodyPr/>
                    <a:lstStyle/>
                    <a:p>
                      <a:pPr algn="ctr" rtl="0" fontAlgn="ctr"/>
                      <a:r>
                        <a:rPr lang="en-US" sz="1800" u="none" strike="noStrike">
                          <a:effectLst/>
                        </a:rPr>
                        <a:t>3.57</a:t>
                      </a:r>
                      <a:endParaRPr lang="en-US" sz="1800" b="0" i="0" u="none" strike="noStrike">
                        <a:solidFill>
                          <a:srgbClr val="000000"/>
                        </a:solidFill>
                        <a:effectLst/>
                        <a:latin typeface="Trebuchet MS" panose="020B0703020202090204" pitchFamily="34" charset="0"/>
                      </a:endParaRPr>
                    </a:p>
                  </a:txBody>
                  <a:tcPr marL="9525" marR="9525" marT="9525" marB="0" anchor="ctr">
                    <a:solidFill>
                      <a:schemeClr val="accent3"/>
                    </a:solidFill>
                  </a:tcPr>
                </a:tc>
                <a:tc>
                  <a:txBody>
                    <a:bodyPr/>
                    <a:lstStyle/>
                    <a:p>
                      <a:pPr algn="ctr" rtl="0" fontAlgn="ctr"/>
                      <a:r>
                        <a:rPr lang="en-US" sz="1800" u="none" strike="noStrike" dirty="0">
                          <a:effectLst/>
                        </a:rPr>
                        <a:t>3.16</a:t>
                      </a:r>
                      <a:endParaRPr lang="en-US" sz="1800" b="0" i="0" u="none" strike="noStrike" dirty="0">
                        <a:solidFill>
                          <a:srgbClr val="000000"/>
                        </a:solidFill>
                        <a:effectLst/>
                        <a:latin typeface="Trebuchet MS" panose="020B0703020202090204" pitchFamily="34" charset="0"/>
                      </a:endParaRPr>
                    </a:p>
                  </a:txBody>
                  <a:tcPr marL="9525" marR="9525" marT="9525" marB="0" anchor="ctr">
                    <a:solidFill>
                      <a:schemeClr val="accent3"/>
                    </a:solidFill>
                  </a:tcPr>
                </a:tc>
                <a:tc>
                  <a:txBody>
                    <a:bodyPr/>
                    <a:lstStyle/>
                    <a:p>
                      <a:pPr algn="ctr" rtl="0" fontAlgn="ctr"/>
                      <a:r>
                        <a:rPr lang="en-US" sz="1800" u="none" strike="noStrike" dirty="0">
                          <a:effectLst/>
                        </a:rPr>
                        <a:t>3.14</a:t>
                      </a:r>
                      <a:endParaRPr lang="en-US" sz="1800" b="0" i="0" u="none" strike="noStrike" dirty="0">
                        <a:solidFill>
                          <a:srgbClr val="000000"/>
                        </a:solidFill>
                        <a:effectLst/>
                        <a:latin typeface="Trebuchet MS" panose="020B0703020202090204" pitchFamily="34" charset="0"/>
                      </a:endParaRPr>
                    </a:p>
                  </a:txBody>
                  <a:tcPr marL="9525" marR="9525" marT="9525" marB="0" anchor="ctr">
                    <a:solidFill>
                      <a:schemeClr val="accent3"/>
                    </a:solidFill>
                  </a:tcPr>
                </a:tc>
                <a:extLst>
                  <a:ext uri="{0D108BD9-81ED-4DB2-BD59-A6C34878D82A}">
                    <a16:rowId xmlns:a16="http://schemas.microsoft.com/office/drawing/2014/main" val="2304088812"/>
                  </a:ext>
                </a:extLst>
              </a:tr>
              <a:tr h="292100">
                <a:tc>
                  <a:txBody>
                    <a:bodyPr/>
                    <a:lstStyle/>
                    <a:p>
                      <a:pPr algn="ctr" rtl="0" fontAlgn="ctr"/>
                      <a:r>
                        <a:rPr lang="en-US" sz="1800" u="none" strike="noStrike" dirty="0" err="1">
                          <a:effectLst/>
                        </a:rPr>
                        <a:t>FrankenRank</a:t>
                      </a:r>
                      <a:r>
                        <a:rPr lang="en-US" baseline="30000" dirty="0" err="1"/>
                        <a:t>TM</a:t>
                      </a:r>
                      <a:r>
                        <a:rPr lang="en-US" sz="1800" u="none" strike="noStrike" dirty="0">
                          <a:effectLst/>
                        </a:rPr>
                        <a:t> (By State)</a:t>
                      </a:r>
                      <a:endParaRPr lang="en-US" sz="1800" b="0" i="0" u="none" strike="noStrike" dirty="0">
                        <a:solidFill>
                          <a:srgbClr val="000000"/>
                        </a:solidFill>
                        <a:effectLst/>
                        <a:latin typeface="Trebuchet MS" panose="020B0703020202090204" pitchFamily="34" charset="0"/>
                      </a:endParaRPr>
                    </a:p>
                  </a:txBody>
                  <a:tcPr marL="9525" marR="9525" marT="9525" marB="0" anchor="ctr"/>
                </a:tc>
                <a:tc>
                  <a:txBody>
                    <a:bodyPr/>
                    <a:lstStyle/>
                    <a:p>
                      <a:pPr algn="ctr" rtl="0" fontAlgn="ctr"/>
                      <a:r>
                        <a:rPr lang="en-US" sz="1800" u="none" strike="noStrike">
                          <a:effectLst/>
                        </a:rPr>
                        <a:t>N/A</a:t>
                      </a:r>
                      <a:endParaRPr lang="en-US" sz="1800" b="0" i="0" u="none" strike="noStrike">
                        <a:solidFill>
                          <a:srgbClr val="000000"/>
                        </a:solidFill>
                        <a:effectLst/>
                        <a:latin typeface="Trebuchet MS" panose="020B0703020202090204" pitchFamily="34" charset="0"/>
                      </a:endParaRPr>
                    </a:p>
                  </a:txBody>
                  <a:tcPr marL="9525" marR="9525" marT="9525" marB="0" anchor="ctr">
                    <a:solidFill>
                      <a:schemeClr val="accent2"/>
                    </a:solidFill>
                  </a:tcPr>
                </a:tc>
                <a:tc>
                  <a:txBody>
                    <a:bodyPr/>
                    <a:lstStyle/>
                    <a:p>
                      <a:pPr algn="ctr" rtl="0" fontAlgn="ctr"/>
                      <a:r>
                        <a:rPr lang="en-US" sz="1800" u="none" strike="noStrike" dirty="0">
                          <a:effectLst/>
                        </a:rPr>
                        <a:t>N/A</a:t>
                      </a:r>
                      <a:endParaRPr lang="en-US" sz="1800" b="0" i="0" u="none" strike="noStrike" dirty="0">
                        <a:solidFill>
                          <a:srgbClr val="000000"/>
                        </a:solidFill>
                        <a:effectLst/>
                        <a:latin typeface="Trebuchet MS" panose="020B0703020202090204" pitchFamily="34" charset="0"/>
                      </a:endParaRPr>
                    </a:p>
                  </a:txBody>
                  <a:tcPr marL="9525" marR="9525" marT="9525" marB="0" anchor="ctr">
                    <a:solidFill>
                      <a:schemeClr val="accent2"/>
                    </a:solidFill>
                  </a:tcPr>
                </a:tc>
                <a:tc>
                  <a:txBody>
                    <a:bodyPr/>
                    <a:lstStyle/>
                    <a:p>
                      <a:pPr algn="ctr" rtl="0" fontAlgn="ctr"/>
                      <a:r>
                        <a:rPr lang="en-US" sz="1800" u="none" strike="noStrike">
                          <a:effectLst/>
                        </a:rPr>
                        <a:t>#1</a:t>
                      </a:r>
                      <a:endParaRPr lang="en-US" sz="1800" b="0" i="0" u="none" strike="noStrike">
                        <a:solidFill>
                          <a:srgbClr val="000000"/>
                        </a:solidFill>
                        <a:effectLst/>
                        <a:latin typeface="Trebuchet MS" panose="020B0703020202090204" pitchFamily="34" charset="0"/>
                      </a:endParaRPr>
                    </a:p>
                  </a:txBody>
                  <a:tcPr marL="9525" marR="9525" marT="9525" marB="0" anchor="ctr">
                    <a:solidFill>
                      <a:schemeClr val="accent3"/>
                    </a:solidFill>
                  </a:tcPr>
                </a:tc>
                <a:tc>
                  <a:txBody>
                    <a:bodyPr/>
                    <a:lstStyle/>
                    <a:p>
                      <a:pPr algn="ctr" rtl="0" fontAlgn="ctr"/>
                      <a:r>
                        <a:rPr lang="en-US" sz="1800" u="none" strike="noStrike">
                          <a:effectLst/>
                        </a:rPr>
                        <a:t>#2</a:t>
                      </a:r>
                      <a:endParaRPr lang="en-US" sz="1800" b="0" i="0" u="none" strike="noStrike">
                        <a:solidFill>
                          <a:srgbClr val="000000"/>
                        </a:solidFill>
                        <a:effectLst/>
                        <a:latin typeface="Trebuchet MS" panose="020B0703020202090204" pitchFamily="34" charset="0"/>
                      </a:endParaRPr>
                    </a:p>
                  </a:txBody>
                  <a:tcPr marL="9525" marR="9525" marT="9525" marB="0" anchor="ctr">
                    <a:solidFill>
                      <a:schemeClr val="accent3"/>
                    </a:solidFill>
                  </a:tcPr>
                </a:tc>
                <a:tc>
                  <a:txBody>
                    <a:bodyPr/>
                    <a:lstStyle/>
                    <a:p>
                      <a:pPr algn="ctr" rtl="0" fontAlgn="ctr"/>
                      <a:r>
                        <a:rPr lang="en-US" sz="1800" u="none" strike="noStrike" dirty="0">
                          <a:effectLst/>
                        </a:rPr>
                        <a:t>#3</a:t>
                      </a:r>
                      <a:endParaRPr lang="en-US" sz="1800" b="0" i="0" u="none" strike="noStrike" dirty="0">
                        <a:solidFill>
                          <a:srgbClr val="000000"/>
                        </a:solidFill>
                        <a:effectLst/>
                        <a:latin typeface="Trebuchet MS" panose="020B0703020202090204" pitchFamily="34" charset="0"/>
                      </a:endParaRPr>
                    </a:p>
                  </a:txBody>
                  <a:tcPr marL="9525" marR="9525" marT="9525" marB="0" anchor="ctr">
                    <a:solidFill>
                      <a:schemeClr val="accent3"/>
                    </a:solidFill>
                  </a:tcPr>
                </a:tc>
                <a:extLst>
                  <a:ext uri="{0D108BD9-81ED-4DB2-BD59-A6C34878D82A}">
                    <a16:rowId xmlns:a16="http://schemas.microsoft.com/office/drawing/2014/main" val="807518460"/>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2608176A-5942-F340-A409-6E3B241D92CD}"/>
              </a:ext>
            </a:extLst>
          </p:cNvPr>
          <p:cNvPicPr>
            <a:picLocks noChangeAspect="1"/>
          </p:cNvPicPr>
          <p:nvPr/>
        </p:nvPicPr>
        <p:blipFill>
          <a:blip r:embed="rId2"/>
          <a:stretch>
            <a:fillRect/>
          </a:stretch>
        </p:blipFill>
        <p:spPr>
          <a:xfrm>
            <a:off x="6333305" y="2243989"/>
            <a:ext cx="5194669" cy="4017211"/>
          </a:xfrm>
          <a:prstGeom prst="rect">
            <a:avLst/>
          </a:prstGeom>
        </p:spPr>
      </p:pic>
      <p:sp>
        <p:nvSpPr>
          <p:cNvPr id="2" name="Title 1"/>
          <p:cNvSpPr>
            <a:spLocks noGrp="1"/>
          </p:cNvSpPr>
          <p:nvPr>
            <p:ph type="title"/>
          </p:nvPr>
        </p:nvSpPr>
        <p:spPr/>
        <p:txBody>
          <a:bodyPr/>
          <a:lstStyle/>
          <a:p>
            <a:r>
              <a:rPr lang="en-US" dirty="0"/>
              <a:t>Conclusion</a:t>
            </a:r>
          </a:p>
        </p:txBody>
      </p:sp>
      <p:sp>
        <p:nvSpPr>
          <p:cNvPr id="3" name="Content Placeholder 2"/>
          <p:cNvSpPr>
            <a:spLocks noGrp="1"/>
          </p:cNvSpPr>
          <p:nvPr>
            <p:ph idx="1"/>
          </p:nvPr>
        </p:nvSpPr>
        <p:spPr>
          <a:xfrm>
            <a:off x="132715" y="2070100"/>
            <a:ext cx="5780405" cy="4596130"/>
          </a:xfrm>
        </p:spPr>
        <p:txBody>
          <a:bodyPr>
            <a:normAutofit fontScale="97500"/>
          </a:bodyPr>
          <a:lstStyle/>
          <a:p>
            <a:r>
              <a:rPr lang="en-US" sz="2200" dirty="0" err="1"/>
              <a:t>FrankenBeer</a:t>
            </a:r>
            <a:r>
              <a:rPr lang="en-US" sz="2200" dirty="0"/>
              <a:t> has distinct qualities</a:t>
            </a:r>
          </a:p>
          <a:p>
            <a:pPr lvl="1"/>
            <a:r>
              <a:rPr lang="en-US" sz="2200" dirty="0"/>
              <a:t>Appealing to beer drinkers in many demographics.</a:t>
            </a:r>
          </a:p>
          <a:p>
            <a:pPr lvl="1"/>
            <a:r>
              <a:rPr lang="en-US" sz="2200" dirty="0"/>
              <a:t>Successful market testing (Seattle, Washington, and Boulder, Colorado)</a:t>
            </a:r>
          </a:p>
          <a:p>
            <a:r>
              <a:rPr lang="en-US" sz="2200" dirty="0"/>
              <a:t>The </a:t>
            </a:r>
            <a:r>
              <a:rPr lang="en-US" sz="2200" dirty="0" err="1"/>
              <a:t>FrankenScore</a:t>
            </a:r>
            <a:r>
              <a:rPr lang="en-US" sz="2200" dirty="0"/>
              <a:t> (ABV x IBU) ranks West Virginia, New Mexico, and Florida as the top three market states.</a:t>
            </a:r>
          </a:p>
          <a:p>
            <a:r>
              <a:rPr lang="en-US" sz="2200" dirty="0" err="1"/>
              <a:t>FrankenBeer</a:t>
            </a:r>
            <a:r>
              <a:rPr lang="en-US" sz="2200" dirty="0"/>
              <a:t>:</a:t>
            </a:r>
          </a:p>
          <a:p>
            <a:pPr lvl="1"/>
            <a:r>
              <a:rPr lang="en-US" sz="2200" dirty="0"/>
              <a:t>High octane ABV of 12%</a:t>
            </a:r>
          </a:p>
          <a:p>
            <a:pPr lvl="1"/>
            <a:r>
              <a:rPr lang="en-US" sz="2200" dirty="0"/>
              <a:t>Subtle IBU of 33</a:t>
            </a:r>
          </a:p>
          <a:p>
            <a:pPr lvl="1"/>
            <a:r>
              <a:rPr lang="en-US" sz="2200" dirty="0"/>
              <a:t>Will make its mark in these new markets.</a:t>
            </a:r>
          </a:p>
        </p:txBody>
      </p:sp>
      <p:sp>
        <p:nvSpPr>
          <p:cNvPr id="12" name="5-Point Star 11"/>
          <p:cNvSpPr/>
          <p:nvPr/>
        </p:nvSpPr>
        <p:spPr>
          <a:xfrm>
            <a:off x="10283704" y="5243362"/>
            <a:ext cx="280035" cy="255270"/>
          </a:xfrm>
          <a:prstGeom prst="star5">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5-Point Star 12"/>
          <p:cNvSpPr/>
          <p:nvPr/>
        </p:nvSpPr>
        <p:spPr>
          <a:xfrm>
            <a:off x="7969063" y="4112895"/>
            <a:ext cx="280035" cy="255270"/>
          </a:xfrm>
          <a:prstGeom prst="star5">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5-Point Star 13"/>
          <p:cNvSpPr/>
          <p:nvPr/>
        </p:nvSpPr>
        <p:spPr>
          <a:xfrm>
            <a:off x="10164891" y="3997324"/>
            <a:ext cx="280035" cy="255270"/>
          </a:xfrm>
          <a:prstGeom prst="star5">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Berlin</Template>
  <TotalTime>275</TotalTime>
  <Words>578</Words>
  <Application>Microsoft Office PowerPoint</Application>
  <PresentationFormat>Widescreen</PresentationFormat>
  <Paragraphs>114</Paragraphs>
  <Slides>10</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Trebuchet MS</vt:lpstr>
      <vt:lpstr>Berlin</vt:lpstr>
      <vt:lpstr>PowerPoint Presentation</vt:lpstr>
      <vt:lpstr>Agenda</vt:lpstr>
      <vt:lpstr>Introduction</vt:lpstr>
      <vt:lpstr>Market Backdrop</vt:lpstr>
      <vt:lpstr>Meet FrankenBeer !</vt:lpstr>
      <vt:lpstr>Where do we go from here? </vt:lpstr>
      <vt:lpstr>Initial Market Research</vt:lpstr>
      <vt:lpstr>Expansion Market Proposal</vt:lpstr>
      <vt:lpstr>Conclusion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FrankenBeer</dc:title>
  <dc:creator>quincy roundtree</dc:creator>
  <cp:lastModifiedBy>Heber Nielsen</cp:lastModifiedBy>
  <cp:revision>50</cp:revision>
  <dcterms:created xsi:type="dcterms:W3CDTF">2018-06-24T02:27:00Z</dcterms:created>
  <dcterms:modified xsi:type="dcterms:W3CDTF">2018-06-26T03:19:58Z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1033-10.2.0.6020</vt:lpwstr>
  </property>
</Properties>
</file>