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57" r:id="rId4"/>
    <p:sldId id="259" r:id="rId5"/>
    <p:sldId id="279" r:id="rId6"/>
    <p:sldId id="258" r:id="rId7"/>
    <p:sldId id="262" r:id="rId8"/>
    <p:sldId id="263" r:id="rId9"/>
    <p:sldId id="27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76"/>
    <p:restoredTop sz="86429"/>
  </p:normalViewPr>
  <p:slideViewPr>
    <p:cSldViewPr snapToGrid="0" snapToObjects="1">
      <p:cViewPr varScale="1">
        <p:scale>
          <a:sx n="141" d="100"/>
          <a:sy n="141" d="100"/>
        </p:scale>
        <p:origin x="200" y="4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B1FD-F6BF-C140-9DD4-6741C72BEFCA}" type="datetimeFigureOut">
              <a:rPr lang="en-US" smtClean="0"/>
              <a:t>6/25/18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2274-11AC-8C41-AE0A-D20F8A90A56D}" type="slidenum">
              <a:rPr lang="en-US" smtClean="0"/>
              <a:t>‹#›</a:t>
            </a:fld>
            <a:endParaRPr lang="en-US"/>
          </a:p>
        </p:txBody>
      </p:sp>
    </p:spTree>
    <p:extLst>
      <p:ext uri="{BB962C8B-B14F-4D97-AF65-F5344CB8AC3E}">
        <p14:creationId xmlns:p14="http://schemas.microsoft.com/office/powerpoint/2010/main" val="215482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1</a:t>
            </a:fld>
            <a:endParaRPr lang="en-US"/>
          </a:p>
        </p:txBody>
      </p:sp>
    </p:spTree>
    <p:extLst>
      <p:ext uri="{BB962C8B-B14F-4D97-AF65-F5344CB8AC3E}">
        <p14:creationId xmlns:p14="http://schemas.microsoft.com/office/powerpoint/2010/main" val="45491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2</a:t>
            </a:fld>
            <a:endParaRPr lang="en-US"/>
          </a:p>
        </p:txBody>
      </p:sp>
    </p:spTree>
    <p:extLst>
      <p:ext uri="{BB962C8B-B14F-4D97-AF65-F5344CB8AC3E}">
        <p14:creationId xmlns:p14="http://schemas.microsoft.com/office/powerpoint/2010/main" val="61963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6/25/18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6/25/18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3"/>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relatively high ABV of 12% and its reltively mild IBU of 33, we believe our FrankenBeer will leave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a:xfrm>
            <a:off x="680085" y="2336800"/>
            <a:ext cx="5307330" cy="3599180"/>
          </a:xfrm>
        </p:spPr>
        <p:txBody>
          <a:bodyPr>
            <a:normAutofit/>
          </a:bodyPr>
          <a:lstStyle/>
          <a:p>
            <a:r>
              <a:rPr lang="en-US" dirty="0"/>
              <a:t>Introduction</a:t>
            </a:r>
          </a:p>
          <a:p>
            <a:r>
              <a:rPr lang="en-US" dirty="0"/>
              <a:t>Market Backdrop</a:t>
            </a:r>
          </a:p>
          <a:p>
            <a:r>
              <a:rPr lang="en-US" dirty="0"/>
              <a:t>Meet </a:t>
            </a:r>
            <a:r>
              <a:rPr lang="en-US" dirty="0" err="1"/>
              <a:t>FrankenBeer</a:t>
            </a:r>
            <a:endParaRPr lang="en-US" dirty="0"/>
          </a:p>
          <a:p>
            <a:r>
              <a:rPr lang="en-US" dirty="0"/>
              <a:t>Where do we go from here? </a:t>
            </a:r>
          </a:p>
          <a:p>
            <a:r>
              <a:rPr lang="en-US" dirty="0"/>
              <a:t>Initial Market Research</a:t>
            </a:r>
          </a:p>
          <a:p>
            <a:r>
              <a:rPr lang="en-US" dirty="0"/>
              <a:t>Expansion Market Proposal</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Team</a:t>
            </a:r>
          </a:p>
          <a:p>
            <a:pPr lvl="1"/>
            <a:r>
              <a:rPr lang="en-US" dirty="0"/>
              <a:t>Allen Crane</a:t>
            </a:r>
          </a:p>
          <a:p>
            <a:pPr lvl="1"/>
            <a:r>
              <a:rPr lang="en-US" dirty="0"/>
              <a:t>Nick Cellini</a:t>
            </a:r>
          </a:p>
          <a:p>
            <a:pPr lvl="1"/>
            <a:r>
              <a:rPr lang="en-US" dirty="0"/>
              <a:t>Chris Graves</a:t>
            </a:r>
          </a:p>
          <a:p>
            <a:pPr lvl="1"/>
            <a:r>
              <a:rPr lang="en-US" dirty="0"/>
              <a:t>Heber Nielsen</a:t>
            </a:r>
          </a:p>
          <a:p>
            <a:pPr lvl="1"/>
            <a:r>
              <a:rPr lang="en-US" dirty="0"/>
              <a:t>Quincy Roundtree</a:t>
            </a:r>
          </a:p>
          <a:p>
            <a:r>
              <a:rPr lang="en-US" dirty="0"/>
              <a:t>The Purpose</a:t>
            </a:r>
          </a:p>
          <a:p>
            <a:pPr lvl="1"/>
            <a:r>
              <a:rPr lang="en-US" dirty="0"/>
              <a:t>Evaluate the microbrewery landscape in the US and recommend expansion markets for our </a:t>
            </a:r>
            <a:r>
              <a:rPr lang="en-US"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Backdrop</a:t>
            </a:r>
          </a:p>
        </p:txBody>
      </p:sp>
      <p:sp>
        <p:nvSpPr>
          <p:cNvPr id="3" name="Content Placeholder 2"/>
          <p:cNvSpPr>
            <a:spLocks noGrp="1"/>
          </p:cNvSpPr>
          <p:nvPr>
            <p:ph idx="1"/>
          </p:nvPr>
        </p:nvSpPr>
        <p:spPr>
          <a:xfrm>
            <a:off x="123190" y="2188210"/>
            <a:ext cx="6821805" cy="4507865"/>
          </a:xfrm>
        </p:spPr>
        <p:txBody>
          <a:bodyPr>
            <a:normAutofit/>
          </a:bodyPr>
          <a:lstStyle/>
          <a:p>
            <a:r>
              <a:rPr lang="en-US" sz="2000" dirty="0">
                <a:sym typeface="+mn-ea"/>
              </a:rPr>
              <a:t>The crowded Microbrew landscape continues to expand with 558 Breweries offering a proliferating selection of 2,410 beers across the domestic US market</a:t>
            </a:r>
          </a:p>
          <a:p>
            <a:endParaRPr lang="en-US" sz="2000" dirty="0"/>
          </a:p>
          <a:p>
            <a:r>
              <a:rPr lang="en-US" sz="2000" dirty="0">
                <a:sym typeface="+mn-ea"/>
              </a:rPr>
              <a:t>The distribution of Breweries by state is highly variable with concentrations in Colorado, California, and Michigan - homes of “old guard” national brands and brews</a:t>
            </a:r>
          </a:p>
          <a:p>
            <a:endParaRPr lang="en-US" sz="2000" dirty="0">
              <a:sym typeface="+mn-ea"/>
            </a:endParaRPr>
          </a:p>
          <a:p>
            <a:r>
              <a:rPr lang="en-US" sz="2000" dirty="0">
                <a:sym typeface="+mn-ea"/>
              </a:rPr>
              <a:t>While median alcohol content (ABV) is solidly clustered in the 5% to 6% range across markets, bitterness (IBU) is much more variable</a:t>
            </a:r>
            <a:endParaRPr lang="en-US" sz="2000" dirty="0"/>
          </a:p>
        </p:txBody>
      </p:sp>
      <p:pic>
        <p:nvPicPr>
          <p:cNvPr id="5" name="Content Placeholder 3"/>
          <p:cNvPicPr>
            <a:picLocks noChangeAspect="1"/>
          </p:cNvPicPr>
          <p:nvPr/>
        </p:nvPicPr>
        <p:blipFill>
          <a:blip r:embed="rId2"/>
          <a:stretch>
            <a:fillRect/>
          </a:stretch>
        </p:blipFill>
        <p:spPr>
          <a:xfrm>
            <a:off x="6993541" y="2076886"/>
            <a:ext cx="2742384" cy="1958795"/>
          </a:xfrm>
          <a:prstGeom prst="rect">
            <a:avLst/>
          </a:prstGeom>
        </p:spPr>
      </p:pic>
      <p:pic>
        <p:nvPicPr>
          <p:cNvPr id="6" name="Picture 5">
            <a:extLst>
              <a:ext uri="{FF2B5EF4-FFF2-40B4-BE49-F238E27FC236}">
                <a16:creationId xmlns:a16="http://schemas.microsoft.com/office/drawing/2014/main" id="{A886447B-E543-5649-8613-F354C16EF1BD}"/>
              </a:ext>
            </a:extLst>
          </p:cNvPr>
          <p:cNvPicPr>
            <a:picLocks noChangeAspect="1"/>
          </p:cNvPicPr>
          <p:nvPr/>
        </p:nvPicPr>
        <p:blipFill>
          <a:blip r:embed="rId3"/>
          <a:stretch>
            <a:fillRect/>
          </a:stretch>
        </p:blipFill>
        <p:spPr>
          <a:xfrm>
            <a:off x="9498929" y="3621240"/>
            <a:ext cx="2643740" cy="1910015"/>
          </a:xfrm>
          <a:prstGeom prst="rect">
            <a:avLst/>
          </a:prstGeom>
        </p:spPr>
      </p:pic>
      <p:pic>
        <p:nvPicPr>
          <p:cNvPr id="8" name="Picture 7">
            <a:extLst>
              <a:ext uri="{FF2B5EF4-FFF2-40B4-BE49-F238E27FC236}">
                <a16:creationId xmlns:a16="http://schemas.microsoft.com/office/drawing/2014/main" id="{069C4DF6-A4B0-404A-ABA4-A9CC7F8306E4}"/>
              </a:ext>
            </a:extLst>
          </p:cNvPr>
          <p:cNvPicPr>
            <a:picLocks noChangeAspect="1"/>
          </p:cNvPicPr>
          <p:nvPr/>
        </p:nvPicPr>
        <p:blipFill>
          <a:blip r:embed="rId4"/>
          <a:stretch>
            <a:fillRect/>
          </a:stretch>
        </p:blipFill>
        <p:spPr>
          <a:xfrm>
            <a:off x="6993541" y="4804603"/>
            <a:ext cx="2611055" cy="1891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err="1"/>
              <a:t>FrankenBeer</a:t>
            </a:r>
            <a:r>
              <a:rPr lang="en-US" dirty="0"/>
              <a:t>!</a:t>
            </a:r>
          </a:p>
        </p:txBody>
      </p:sp>
      <p:sp>
        <p:nvSpPr>
          <p:cNvPr id="3" name="Content Placeholder 2"/>
          <p:cNvSpPr>
            <a:spLocks noGrp="1"/>
          </p:cNvSpPr>
          <p:nvPr>
            <p:ph idx="1"/>
          </p:nvPr>
        </p:nvSpPr>
        <p:spPr>
          <a:xfrm>
            <a:off x="159620" y="2510653"/>
            <a:ext cx="6991119" cy="3599316"/>
          </a:xfrm>
        </p:spPr>
        <p:txBody>
          <a:bodyPr>
            <a:normAutofit fontScale="92500" lnSpcReduction="10000"/>
          </a:bodyPr>
          <a:lstStyle/>
          <a:p>
            <a:r>
              <a:rPr lang="en-US" dirty="0" err="1"/>
              <a:t>FrankenBeer</a:t>
            </a:r>
            <a:r>
              <a:rPr lang="en-US" dirty="0"/>
              <a:t> was created to address a perceived ‘untapped’ demand for the crisp taste of high alcohol content beer without the bitterness which accompanies existing product offerings in this segment. </a:t>
            </a:r>
          </a:p>
          <a:p>
            <a:r>
              <a:rPr lang="en-US" dirty="0"/>
              <a:t>Our beer scientists have created a novel brewing technique enabling us to deliver 12% ABV at only 33 IBU’s  </a:t>
            </a:r>
          </a:p>
          <a:p>
            <a:r>
              <a:rPr lang="en-US" dirty="0"/>
              <a:t>The </a:t>
            </a:r>
            <a:r>
              <a:rPr lang="en-US" dirty="0" err="1"/>
              <a:t>ABRAcadabra</a:t>
            </a:r>
            <a:r>
              <a:rPr lang="en-US" baseline="30000" dirty="0" err="1"/>
              <a:t>TM</a:t>
            </a:r>
            <a:r>
              <a:rPr lang="en-US" baseline="30000" dirty="0"/>
              <a:t> </a:t>
            </a:r>
            <a:r>
              <a:rPr lang="en-US" dirty="0"/>
              <a:t> process (Alcohol Bitterness Reduction &amp; Abatement) has performed well within our dedicated team of full time tasters AND in initial test markets across multiple levels of ABV</a:t>
            </a:r>
          </a:p>
          <a:p>
            <a:endParaRPr lang="en-US" dirty="0"/>
          </a:p>
        </p:txBody>
      </p:sp>
      <p:pic>
        <p:nvPicPr>
          <p:cNvPr id="5" name="Picture 4">
            <a:extLst>
              <a:ext uri="{FF2B5EF4-FFF2-40B4-BE49-F238E27FC236}">
                <a16:creationId xmlns:a16="http://schemas.microsoft.com/office/drawing/2014/main" id="{0C2158C5-EA90-0444-ACE2-C856EBB1F4EE}"/>
              </a:ext>
            </a:extLst>
          </p:cNvPr>
          <p:cNvPicPr>
            <a:picLocks noChangeAspect="1"/>
          </p:cNvPicPr>
          <p:nvPr/>
        </p:nvPicPr>
        <p:blipFill>
          <a:blip r:embed="rId2"/>
          <a:stretch>
            <a:fillRect/>
          </a:stretch>
        </p:blipFill>
        <p:spPr>
          <a:xfrm>
            <a:off x="7446767" y="2677128"/>
            <a:ext cx="4546451" cy="3432841"/>
          </a:xfrm>
          <a:prstGeom prst="rect">
            <a:avLst/>
          </a:prstGeom>
        </p:spPr>
      </p:pic>
    </p:spTree>
    <p:extLst>
      <p:ext uri="{BB962C8B-B14F-4D97-AF65-F5344CB8AC3E}">
        <p14:creationId xmlns:p14="http://schemas.microsoft.com/office/powerpoint/2010/main" val="11082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go from here? </a:t>
            </a:r>
          </a:p>
        </p:txBody>
      </p:sp>
      <p:sp>
        <p:nvSpPr>
          <p:cNvPr id="3" name="Content Placeholder 2"/>
          <p:cNvSpPr>
            <a:spLocks noGrp="1"/>
          </p:cNvSpPr>
          <p:nvPr>
            <p:ph sz="half" idx="1"/>
          </p:nvPr>
        </p:nvSpPr>
        <p:spPr>
          <a:xfrm>
            <a:off x="394970" y="2397760"/>
            <a:ext cx="9694545" cy="3895090"/>
          </a:xfrm>
        </p:spPr>
        <p:txBody>
          <a:bodyPr>
            <a:normAutofit/>
          </a:bodyPr>
          <a:lstStyle/>
          <a:p>
            <a:r>
              <a:rPr lang="en-US" dirty="0">
                <a:sym typeface="+mn-ea"/>
              </a:rPr>
              <a:t>Our </a:t>
            </a:r>
            <a:r>
              <a:rPr lang="en-US" dirty="0" err="1">
                <a:sym typeface="+mn-ea"/>
              </a:rPr>
              <a:t>FrankenBeer</a:t>
            </a:r>
            <a:r>
              <a:rPr lang="en-US" dirty="0">
                <a:sym typeface="+mn-ea"/>
              </a:rPr>
              <a:t> has distinct qualities that make it appealing customers who enjoy strong beers but dislike bitterness</a:t>
            </a:r>
          </a:p>
          <a:p>
            <a:r>
              <a:rPr lang="en-US" dirty="0"/>
              <a:t>The </a:t>
            </a:r>
            <a:r>
              <a:rPr lang="en-US" dirty="0" err="1"/>
              <a:t>ABRAcadabra</a:t>
            </a:r>
            <a:r>
              <a:rPr lang="en-US" baseline="30000" dirty="0" err="1"/>
              <a:t>TM</a:t>
            </a:r>
            <a:r>
              <a:rPr lang="en-US" baseline="30000" dirty="0"/>
              <a:t>  </a:t>
            </a:r>
            <a:r>
              <a:rPr lang="en-US" dirty="0">
                <a:sym typeface="+mn-ea"/>
              </a:rPr>
              <a:t>process provides Franken Brewery a low-bitterness competitive advantage which extends across all alcohol content levels</a:t>
            </a:r>
          </a:p>
          <a:p>
            <a:r>
              <a:rPr lang="en-US" dirty="0"/>
              <a:t>The Franken brewery seeks to begin distribution of </a:t>
            </a:r>
            <a:r>
              <a:rPr lang="en-US" dirty="0" err="1"/>
              <a:t>FrankenBeer</a:t>
            </a:r>
            <a:r>
              <a:rPr lang="en-US" dirty="0"/>
              <a:t> in three new states where it can most effectively bring this competitive advantage to bear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p>
        </p:txBody>
      </p:sp>
      <p:sp>
        <p:nvSpPr>
          <p:cNvPr id="3" name="Content Placeholder 2"/>
          <p:cNvSpPr>
            <a:spLocks noGrp="1"/>
          </p:cNvSpPr>
          <p:nvPr>
            <p:ph sz="half" idx="1"/>
          </p:nvPr>
        </p:nvSpPr>
        <p:spPr>
          <a:xfrm>
            <a:off x="306070" y="2235835"/>
            <a:ext cx="6819900" cy="4104005"/>
          </a:xfrm>
        </p:spPr>
        <p:txBody>
          <a:bodyPr>
            <a:noAutofit/>
          </a:bodyPr>
          <a:lstStyle/>
          <a:p>
            <a:r>
              <a:rPr lang="en-US" sz="2000" dirty="0">
                <a:sym typeface="+mn-ea"/>
              </a:rPr>
              <a:t>The first phase of our work centered on our analysis of the US microbreweries by state. Of particular interest was the Alcohol and Bitterness in the different beer varieties found in each area. </a:t>
            </a:r>
          </a:p>
          <a:p>
            <a:endParaRPr lang="en-US" sz="1800" dirty="0">
              <a:sym typeface="+mn-ea"/>
            </a:endParaRPr>
          </a:p>
          <a:p>
            <a:r>
              <a:rPr lang="en-US" sz="2000" dirty="0">
                <a:sym typeface="+mn-ea"/>
              </a:rPr>
              <a:t>Initial testing has been done in the Seattle, Washington and Boulder, Colorado markets with much success. </a:t>
            </a:r>
          </a:p>
          <a:p>
            <a:endParaRPr lang="en-US" sz="1800" dirty="0">
              <a:sym typeface="+mn-ea"/>
            </a:endParaRPr>
          </a:p>
          <a:p>
            <a:r>
              <a:rPr lang="en-US" sz="2000" dirty="0">
                <a:sym typeface="+mn-ea"/>
              </a:rPr>
              <a:t>Colorado already has the highest ABV craft beer in the country--Lee Hill Series Vol. 5 - Belgian Style </a:t>
            </a:r>
            <a:r>
              <a:rPr lang="en-US" sz="2000" dirty="0" err="1">
                <a:sym typeface="+mn-ea"/>
              </a:rPr>
              <a:t>Quadrupel</a:t>
            </a:r>
            <a:r>
              <a:rPr lang="en-US" sz="2000" dirty="0">
                <a:sym typeface="+mn-ea"/>
              </a:rPr>
              <a:t> Ale (ABV 12.8%)</a:t>
            </a: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2"/>
          <a:stretch>
            <a:fillRect/>
          </a:stretch>
        </p:blipFill>
        <p:spPr>
          <a:xfrm>
            <a:off x="7548245" y="167640"/>
            <a:ext cx="4445000" cy="3175000"/>
          </a:xfrm>
          <a:prstGeom prst="rect">
            <a:avLst/>
          </a:prstGeom>
        </p:spPr>
      </p:pic>
      <p:pic>
        <p:nvPicPr>
          <p:cNvPr id="8" name="Picture 7"/>
          <p:cNvPicPr>
            <a:picLocks noChangeAspect="1"/>
          </p:cNvPicPr>
          <p:nvPr/>
        </p:nvPicPr>
        <p:blipFill>
          <a:blip r:embed="rId3"/>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p>
        </p:txBody>
      </p:sp>
      <p:sp>
        <p:nvSpPr>
          <p:cNvPr id="3" name="Content Placeholder 2"/>
          <p:cNvSpPr>
            <a:spLocks noGrp="1"/>
          </p:cNvSpPr>
          <p:nvPr>
            <p:ph idx="1"/>
          </p:nvPr>
        </p:nvSpPr>
        <p:spPr>
          <a:xfrm>
            <a:off x="329565" y="2302510"/>
            <a:ext cx="5632082" cy="4197985"/>
          </a:xfrm>
        </p:spPr>
        <p:txBody>
          <a:bodyPr>
            <a:normAutofit fontScale="97500"/>
          </a:bodyPr>
          <a:lstStyle/>
          <a:p>
            <a:r>
              <a:rPr lang="en-US" dirty="0"/>
              <a:t>To assist with target market identification, our data scientists (in a flash of brilliance) have created the </a:t>
            </a:r>
            <a:r>
              <a:rPr lang="en-US" dirty="0" err="1"/>
              <a:t>FrankenScore</a:t>
            </a:r>
            <a:r>
              <a:rPr lang="en-US" baseline="30000" dirty="0" err="1"/>
              <a:t>TM</a:t>
            </a:r>
            <a:r>
              <a:rPr lang="en-US" dirty="0"/>
              <a:t> which is the product of the median ABV by state and the median IBU by state</a:t>
            </a:r>
          </a:p>
          <a:p>
            <a:r>
              <a:rPr lang="en-US" dirty="0"/>
              <a:t>This metric sizes the relative advantage Franken’s new proprietary technique might have</a:t>
            </a:r>
          </a:p>
          <a:p>
            <a:r>
              <a:rPr lang="en-US" dirty="0"/>
              <a:t>WV, NM, &amp; FL were identified as having the highest market potential</a:t>
            </a:r>
          </a:p>
          <a:p>
            <a:pPr marL="0" indent="0">
              <a:buNone/>
            </a:pPr>
            <a:endParaRPr lang="en-US" dirty="0"/>
          </a:p>
          <a:p>
            <a:endParaRPr lang="en-US" dirty="0"/>
          </a:p>
        </p:txBody>
      </p:sp>
      <p:graphicFrame>
        <p:nvGraphicFramePr>
          <p:cNvPr id="8" name="Table 7">
            <a:extLst>
              <a:ext uri="{FF2B5EF4-FFF2-40B4-BE49-F238E27FC236}">
                <a16:creationId xmlns:a16="http://schemas.microsoft.com/office/drawing/2014/main" id="{B8166CE9-B9C1-DF46-8BF9-C94F27ACB02A}"/>
              </a:ext>
            </a:extLst>
          </p:cNvPr>
          <p:cNvGraphicFramePr>
            <a:graphicFrameLocks noGrp="1"/>
          </p:cNvGraphicFramePr>
          <p:nvPr>
            <p:extLst>
              <p:ext uri="{D42A27DB-BD31-4B8C-83A1-F6EECF244321}">
                <p14:modId xmlns:p14="http://schemas.microsoft.com/office/powerpoint/2010/main" val="1321123918"/>
              </p:ext>
            </p:extLst>
          </p:nvPr>
        </p:nvGraphicFramePr>
        <p:xfrm>
          <a:off x="6032409" y="2302510"/>
          <a:ext cx="5907416" cy="2400442"/>
        </p:xfrm>
        <a:graphic>
          <a:graphicData uri="http://schemas.openxmlformats.org/drawingml/2006/table">
            <a:tbl>
              <a:tblPr firstRow="1" bandRow="1">
                <a:tableStyleId>{5C22544A-7EE6-4342-B048-85BDC9FD1C3A}</a:tableStyleId>
              </a:tblPr>
              <a:tblGrid>
                <a:gridCol w="1697231">
                  <a:extLst>
                    <a:ext uri="{9D8B030D-6E8A-4147-A177-3AD203B41FA5}">
                      <a16:colId xmlns:a16="http://schemas.microsoft.com/office/drawing/2014/main" val="1788224616"/>
                    </a:ext>
                  </a:extLst>
                </a:gridCol>
                <a:gridCol w="953871">
                  <a:extLst>
                    <a:ext uri="{9D8B030D-6E8A-4147-A177-3AD203B41FA5}">
                      <a16:colId xmlns:a16="http://schemas.microsoft.com/office/drawing/2014/main" val="1603369086"/>
                    </a:ext>
                  </a:extLst>
                </a:gridCol>
                <a:gridCol w="937515">
                  <a:extLst>
                    <a:ext uri="{9D8B030D-6E8A-4147-A177-3AD203B41FA5}">
                      <a16:colId xmlns:a16="http://schemas.microsoft.com/office/drawing/2014/main" val="2574628609"/>
                    </a:ext>
                  </a:extLst>
                </a:gridCol>
                <a:gridCol w="812344">
                  <a:extLst>
                    <a:ext uri="{9D8B030D-6E8A-4147-A177-3AD203B41FA5}">
                      <a16:colId xmlns:a16="http://schemas.microsoft.com/office/drawing/2014/main" val="3066243513"/>
                    </a:ext>
                  </a:extLst>
                </a:gridCol>
                <a:gridCol w="795988">
                  <a:extLst>
                    <a:ext uri="{9D8B030D-6E8A-4147-A177-3AD203B41FA5}">
                      <a16:colId xmlns:a16="http://schemas.microsoft.com/office/drawing/2014/main" val="116160893"/>
                    </a:ext>
                  </a:extLst>
                </a:gridCol>
                <a:gridCol w="710467">
                  <a:extLst>
                    <a:ext uri="{9D8B030D-6E8A-4147-A177-3AD203B41FA5}">
                      <a16:colId xmlns:a16="http://schemas.microsoft.com/office/drawing/2014/main" val="1801927599"/>
                    </a:ext>
                  </a:extLst>
                </a:gridCol>
              </a:tblGrid>
              <a:tr h="724677">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ctr" rtl="0" fontAlgn="ctr"/>
                      <a:r>
                        <a:rPr lang="en-US" sz="1600" u="none" strike="noStrike" dirty="0">
                          <a:effectLst/>
                        </a:rPr>
                        <a:t>Seattle</a:t>
                      </a:r>
                      <a:endParaRPr lang="en-US" sz="1600" b="1" i="0" u="none" strike="noStrike" dirty="0">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Boulder</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West Virginia</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New Mexico</a:t>
                      </a:r>
                      <a:endParaRPr lang="en-US" sz="1600" b="1" i="0" u="none" strike="noStrike">
                        <a:solidFill>
                          <a:srgbClr val="FFFFFF"/>
                        </a:solidFill>
                        <a:effectLst/>
                        <a:latin typeface="Trebuchet MS" panose="020B0703020202090204" pitchFamily="34" charset="0"/>
                      </a:endParaRPr>
                    </a:p>
                  </a:txBody>
                  <a:tcPr marL="9525" marR="9525" marT="9525" marB="0" anchor="ctr"/>
                </a:tc>
                <a:tc>
                  <a:txBody>
                    <a:bodyPr/>
                    <a:lstStyle/>
                    <a:p>
                      <a:pPr algn="ctr" rtl="0" fontAlgn="ctr"/>
                      <a:r>
                        <a:rPr lang="en-US" sz="1600" u="none" strike="noStrike">
                          <a:effectLst/>
                        </a:rPr>
                        <a:t>Florida</a:t>
                      </a:r>
                      <a:endParaRPr lang="en-US" sz="1600" b="1" i="0" u="none" strike="noStrike">
                        <a:solidFill>
                          <a:srgbClr val="FFFFFF"/>
                        </a:solidFill>
                        <a:effectLst/>
                        <a:latin typeface="Trebuchet MS" panose="020B0703020202090204" pitchFamily="34" charset="0"/>
                      </a:endParaRPr>
                    </a:p>
                  </a:txBody>
                  <a:tcPr marL="9525" marR="9525" marT="9525" marB="0" anchor="ctr"/>
                </a:tc>
                <a:extLst>
                  <a:ext uri="{0D108BD9-81ED-4DB2-BD59-A6C34878D82A}">
                    <a16:rowId xmlns:a16="http://schemas.microsoft.com/office/drawing/2014/main" val="848178998"/>
                  </a:ext>
                </a:extLst>
              </a:tr>
              <a:tr h="317500">
                <a:tc>
                  <a:txBody>
                    <a:bodyPr/>
                    <a:lstStyle/>
                    <a:p>
                      <a:pPr algn="ctr" rtl="0" fontAlgn="ctr"/>
                      <a:r>
                        <a:rPr lang="en-US" sz="1800" u="none" strike="noStrike">
                          <a:effectLst/>
                        </a:rPr>
                        <a:t>Median ABV</a:t>
                      </a:r>
                      <a:endParaRPr lang="en-US" sz="1800" b="0" i="0" u="none" strike="noStrike">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dirty="0">
                          <a:effectLst/>
                        </a:rPr>
                        <a:t>6.35%</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5.95%</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5.70%</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2029064677"/>
                  </a:ext>
                </a:extLst>
              </a:tr>
              <a:tr h="304800">
                <a:tc>
                  <a:txBody>
                    <a:bodyPr/>
                    <a:lstStyle/>
                    <a:p>
                      <a:pPr algn="ctr" rtl="0" fontAlgn="ctr"/>
                      <a:r>
                        <a:rPr lang="en-US" sz="1800" u="none" strike="noStrike">
                          <a:effectLst/>
                        </a:rPr>
                        <a:t>Median IBU</a:t>
                      </a:r>
                      <a:endParaRPr lang="en-US" sz="1800" b="0" i="0" u="none" strike="noStrike">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75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31</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57.5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51</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1697238585"/>
                  </a:ext>
                </a:extLst>
              </a:tr>
              <a:tr h="495300">
                <a:tc>
                  <a:txBody>
                    <a:bodyPr/>
                    <a:lstStyle/>
                    <a:p>
                      <a:pPr algn="ctr" rtl="0" fontAlgn="ctr"/>
                      <a:r>
                        <a:rPr lang="en-US" sz="1800" u="none" strike="noStrike" dirty="0" err="1">
                          <a:effectLst/>
                        </a:rPr>
                        <a:t>FrankenScore</a:t>
                      </a:r>
                      <a:r>
                        <a:rPr lang="en-US" baseline="30000" dirty="0" err="1"/>
                        <a:t>TM</a:t>
                      </a:r>
                      <a:endParaRPr lang="en-US" sz="1800" b="0" i="0" u="none" strike="noStrike" dirty="0">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4.7625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1.8445</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3.57</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3.16</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3.14</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2304088812"/>
                  </a:ext>
                </a:extLst>
              </a:tr>
              <a:tr h="292100">
                <a:tc>
                  <a:txBody>
                    <a:bodyPr/>
                    <a:lstStyle/>
                    <a:p>
                      <a:pPr algn="ctr" rtl="0" fontAlgn="ctr"/>
                      <a:r>
                        <a:rPr lang="en-US" sz="1800" u="none" strike="noStrike" dirty="0" err="1">
                          <a:effectLst/>
                        </a:rPr>
                        <a:t>FrankenRank</a:t>
                      </a:r>
                      <a:r>
                        <a:rPr lang="en-US" baseline="30000" dirty="0" err="1"/>
                        <a:t>TM</a:t>
                      </a:r>
                      <a:r>
                        <a:rPr lang="en-US" sz="1800" u="none" strike="noStrike" dirty="0">
                          <a:effectLst/>
                        </a:rPr>
                        <a:t> (By State)</a:t>
                      </a:r>
                      <a:endParaRPr lang="en-US" sz="1800" b="0" i="0" u="none" strike="noStrike" dirty="0">
                        <a:solidFill>
                          <a:srgbClr val="000000"/>
                        </a:solidFill>
                        <a:effectLst/>
                        <a:latin typeface="Trebuchet MS" panose="020B0703020202090204" pitchFamily="34" charset="0"/>
                      </a:endParaRPr>
                    </a:p>
                  </a:txBody>
                  <a:tcPr marL="9525" marR="9525" marT="9525" marB="0" anchor="ctr"/>
                </a:tc>
                <a:tc>
                  <a:txBody>
                    <a:bodyPr/>
                    <a:lstStyle/>
                    <a:p>
                      <a:pPr algn="ctr" rtl="0" fontAlgn="ctr"/>
                      <a:r>
                        <a:rPr lang="en-US" sz="1800" u="none" strike="noStrike">
                          <a:effectLst/>
                        </a:rPr>
                        <a:t>N/A</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N/A</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#2</a:t>
                      </a:r>
                      <a:endParaRPr lang="en-US" sz="1800" b="0" i="0" u="none" strike="noStrike">
                        <a:solidFill>
                          <a:srgbClr val="000000"/>
                        </a:solidFill>
                        <a:effectLst/>
                        <a:latin typeface="Trebuchet MS" panose="020B070302020209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a:t>
                      </a:r>
                      <a:endParaRPr lang="en-US" sz="1800" b="0" i="0" u="none" strike="noStrike" dirty="0">
                        <a:solidFill>
                          <a:srgbClr val="000000"/>
                        </a:solidFill>
                        <a:effectLst/>
                        <a:latin typeface="Trebuchet MS" panose="020B0703020202090204" pitchFamily="34" charset="0"/>
                      </a:endParaRPr>
                    </a:p>
                  </a:txBody>
                  <a:tcPr marL="9525" marR="9525" marT="9525" marB="0" anchor="ctr">
                    <a:solidFill>
                      <a:schemeClr val="accent3"/>
                    </a:solidFill>
                  </a:tcPr>
                </a:tc>
                <a:extLst>
                  <a:ext uri="{0D108BD9-81ED-4DB2-BD59-A6C34878D82A}">
                    <a16:rowId xmlns:a16="http://schemas.microsoft.com/office/drawing/2014/main" val="80751846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08176A-5942-F340-A409-6E3B241D92CD}"/>
              </a:ext>
            </a:extLst>
          </p:cNvPr>
          <p:cNvPicPr>
            <a:picLocks noChangeAspect="1"/>
          </p:cNvPicPr>
          <p:nvPr/>
        </p:nvPicPr>
        <p:blipFill>
          <a:blip r:embed="rId2"/>
          <a:stretch>
            <a:fillRect/>
          </a:stretch>
        </p:blipFill>
        <p:spPr>
          <a:xfrm>
            <a:off x="6333305" y="2243989"/>
            <a:ext cx="5194669" cy="4017211"/>
          </a:xfrm>
          <a:prstGeom prst="rect">
            <a:avLst/>
          </a:prstGeom>
        </p:spPr>
      </p:pic>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dirty="0"/>
              <a:t>Our </a:t>
            </a:r>
            <a:r>
              <a:rPr lang="en-US" dirty="0" err="1"/>
              <a:t>FrankenBeer</a:t>
            </a:r>
            <a:r>
              <a:rPr lang="en-US" dirty="0"/>
              <a:t> has distinct qualities that make it appealing to many demographics of beer drinkers. Initial testing has been done in the Seattle, Washington and Boulder, Colorado markets with much success.</a:t>
            </a:r>
          </a:p>
          <a:p>
            <a:r>
              <a:rPr lang="en-US" dirty="0"/>
              <a:t>West Virginia, New Mexico, and Florida represent the top three markets in terms of median bitterness by alcohol content</a:t>
            </a:r>
          </a:p>
          <a:p>
            <a:r>
              <a:rPr lang="en-US" dirty="0"/>
              <a:t>With its high octane ABV of 12% and its subtle IBU of 33, we believe our </a:t>
            </a:r>
            <a:r>
              <a:rPr lang="en-US" dirty="0" err="1"/>
              <a:t>FrankenBeer</a:t>
            </a:r>
            <a:r>
              <a:rPr lang="en-US" dirty="0"/>
              <a:t> will make its mark in these new markets.</a:t>
            </a:r>
          </a:p>
        </p:txBody>
      </p:sp>
      <p:sp>
        <p:nvSpPr>
          <p:cNvPr id="12" name="5-Point Star 11"/>
          <p:cNvSpPr/>
          <p:nvPr/>
        </p:nvSpPr>
        <p:spPr>
          <a:xfrm>
            <a:off x="10283704" y="5243362"/>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969063" y="411289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0164891" y="3997324"/>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210</TotalTime>
  <Words>662</Words>
  <Application>Microsoft Macintosh PowerPoint</Application>
  <PresentationFormat>Widescreen</PresentationFormat>
  <Paragraphs>85</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PowerPoint Presentation</vt:lpstr>
      <vt:lpstr>Agenda</vt:lpstr>
      <vt:lpstr>Introduction</vt:lpstr>
      <vt:lpstr>Market Backdrop</vt:lpstr>
      <vt:lpstr>Meet FrankenBeer!</vt:lpstr>
      <vt:lpstr>Where do we go from here? </vt:lpstr>
      <vt:lpstr>Initial Market Research</vt:lpstr>
      <vt:lpstr>Expansion Market Proposal</vt:lpstr>
      <vt:lpstr>Conclusion</vt:lpstr>
      <vt:lpstr>Conclusion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 </dc:title>
  <dc:creator>quincy roundtree</dc:creator>
  <cp:lastModifiedBy>C G</cp:lastModifiedBy>
  <cp:revision>42</cp:revision>
  <dcterms:created xsi:type="dcterms:W3CDTF">2018-06-24T02:27:00Z</dcterms:created>
  <dcterms:modified xsi:type="dcterms:W3CDTF">2018-06-25T18:38:55Z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