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6" r:id="rId6"/>
    <p:sldId id="259" r:id="rId7"/>
    <p:sldId id="279" r:id="rId8"/>
    <p:sldId id="258" r:id="rId9"/>
    <p:sldId id="262" r:id="rId10"/>
    <p:sldId id="263" r:id="rId11"/>
    <p:sldId id="27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76"/>
    <p:restoredTop sz="86429"/>
  </p:normalViewPr>
  <p:slideViewPr>
    <p:cSldViewPr snapToGrid="0" snapToObjects="1">
      <p:cViewPr varScale="1">
        <p:scale>
          <a:sx n="89" d="100"/>
          <a:sy n="89" d="100"/>
        </p:scale>
        <p:origin x="474"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B1FD-F6BF-C140-9DD4-6741C72BEFC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2274-11AC-8C41-AE0A-D20F8A90A5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72274-11AC-8C41-AE0A-D20F8A90A5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46C117F-5CCF-4837-BE5F-2B92066CAFA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4EB90BD-B6CE-46B7-997F-7313B992CC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DB9D11F-B188-461D-B23F-39381795C05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2E6D8D9-55A2-4063-B0F3-121F4454969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D4B24536-994D-4021-A283-9F449C0DB50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3CBBBB78-C96F-47B7-AB17-D852CA960AC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0578ACC-22D6-47C1-A373-4FD133E34F3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331444B-B92B-4E27-8C94-BB93EAF5CB1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63EFA5E-FA76-400D-B3DC-F0BA90E6D10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US" dirty="0"/>
          </a:p>
        </p:txBody>
      </p:sp>
      <p:sp>
        <p:nvSpPr>
          <p:cNvPr id="8" name="Subtitle 7"/>
          <p:cNvSpPr>
            <a:spLocks noGrp="1"/>
          </p:cNvSpPr>
          <p:nvPr>
            <p:ph type="subTitle" idx="1"/>
          </p:nvPr>
        </p:nvSpPr>
        <p:spPr/>
        <p:txBody>
          <a:bodyPr/>
          <a:lstStyle/>
          <a:p>
            <a:endParaRPr lang="en-US"/>
          </a:p>
        </p:txBody>
      </p:sp>
      <p:pic>
        <p:nvPicPr>
          <p:cNvPr id="9" name="Picture 8"/>
          <p:cNvPicPr>
            <a:picLocks noChangeAspect="1"/>
          </p:cNvPicPr>
          <p:nvPr/>
        </p:nvPicPr>
        <p:blipFill>
          <a:blip r:embed="rId1"/>
          <a:stretch>
            <a:fillRect/>
          </a:stretch>
        </p:blipFill>
        <p:spPr>
          <a:xfrm>
            <a:off x="0" y="195580"/>
            <a:ext cx="12190730" cy="686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132715" y="2070100"/>
            <a:ext cx="5780405" cy="4596130"/>
          </a:xfrm>
        </p:spPr>
        <p:txBody>
          <a:bodyPr>
            <a:normAutofit fontScale="97500" lnSpcReduction="10000"/>
          </a:bodyPr>
          <a:lstStyle/>
          <a:p>
            <a:r>
              <a:rPr lang="en-US"/>
              <a:t>Our FrankenBeer has distinct qualities that make it appealing to many demographics of beer drinkers. Initial testing has been done in the Seattle, Washington and Boulder, Colorado markets with much success.</a:t>
            </a:r>
            <a:endParaRPr lang="en-US"/>
          </a:p>
          <a:p>
            <a:r>
              <a:rPr lang="en-US"/>
              <a:t>San Antonio, Texas; Salt Lake City, Utah; and Boston, Massachusetts all have a different craft beer presence, but none like our FrankenBeer. </a:t>
            </a:r>
            <a:endParaRPr lang="en-US"/>
          </a:p>
          <a:p>
            <a:r>
              <a:rPr lang="en-US"/>
              <a:t>With its relatively high ABV of 12% and its reltively mild IBU of 33, we believe our FrankenBeer will leave its mark in these new markets.</a:t>
            </a:r>
            <a:endParaRPr lang="en-US"/>
          </a:p>
        </p:txBody>
      </p:sp>
      <p:pic>
        <p:nvPicPr>
          <p:cNvPr id="5" name="Picture 4"/>
          <p:cNvPicPr>
            <a:picLocks noChangeAspect="1"/>
          </p:cNvPicPr>
          <p:nvPr/>
        </p:nvPicPr>
        <p:blipFill>
          <a:blip r:embed="rId1"/>
          <a:stretch>
            <a:fillRect/>
          </a:stretch>
        </p:blipFill>
        <p:spPr>
          <a:xfrm>
            <a:off x="5913120" y="2602865"/>
            <a:ext cx="6124575" cy="3798570"/>
          </a:xfrm>
          <a:prstGeom prst="rect">
            <a:avLst/>
          </a:prstGeom>
        </p:spPr>
      </p:pic>
      <p:sp>
        <p:nvSpPr>
          <p:cNvPr id="12" name="5-Point Star 11"/>
          <p:cNvSpPr/>
          <p:nvPr/>
        </p:nvSpPr>
        <p:spPr>
          <a:xfrm>
            <a:off x="8650605" y="553212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158990" y="399732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1515725" y="3481070"/>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a:stretch>
            <a:fillRect/>
          </a:stretch>
        </p:blipFill>
        <p:spPr>
          <a:xfrm>
            <a:off x="635" y="-25400"/>
            <a:ext cx="1219073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r>
              <a:rPr lang="en-US" sz="2200" dirty="0"/>
              <a:t>The Team</a:t>
            </a:r>
            <a:endParaRPr lang="en-US" sz="2200" dirty="0"/>
          </a:p>
          <a:p>
            <a:pPr lvl="1"/>
            <a:r>
              <a:rPr lang="en-US" sz="2200" dirty="0"/>
              <a:t>Allen Crane</a:t>
            </a:r>
            <a:endParaRPr lang="en-US" sz="2200" dirty="0"/>
          </a:p>
          <a:p>
            <a:pPr lvl="1"/>
            <a:r>
              <a:rPr lang="en-US" sz="2200" dirty="0"/>
              <a:t>Nick Cellini</a:t>
            </a:r>
            <a:endParaRPr lang="en-US" sz="2200" dirty="0"/>
          </a:p>
          <a:p>
            <a:pPr lvl="1"/>
            <a:r>
              <a:rPr lang="en-US" sz="2200" dirty="0"/>
              <a:t>Chris Graves</a:t>
            </a:r>
            <a:endParaRPr lang="en-US" sz="2200" dirty="0"/>
          </a:p>
          <a:p>
            <a:pPr lvl="1"/>
            <a:r>
              <a:rPr lang="en-US" sz="2200" dirty="0"/>
              <a:t>Heber Nielsen</a:t>
            </a:r>
            <a:endParaRPr lang="en-US" sz="2200" dirty="0"/>
          </a:p>
          <a:p>
            <a:pPr lvl="1"/>
            <a:r>
              <a:rPr lang="en-US" sz="2200" dirty="0"/>
              <a:t>Quincy Roundtree</a:t>
            </a:r>
            <a:endParaRPr lang="en-US" sz="2200" dirty="0"/>
          </a:p>
          <a:p>
            <a:r>
              <a:rPr lang="en-US" sz="2200" dirty="0"/>
              <a:t>The Purpose</a:t>
            </a:r>
            <a:endParaRPr lang="en-US" sz="2200" dirty="0"/>
          </a:p>
          <a:p>
            <a:pPr lvl="1"/>
            <a:r>
              <a:rPr lang="en-US" sz="2200" dirty="0"/>
              <a:t>Evaluate the microbrewery landscape in the US and recommend expansion markets for our </a:t>
            </a:r>
            <a:r>
              <a:rPr lang="en-US" sz="2200" dirty="0" err="1"/>
              <a:t>FrankenBeer</a:t>
            </a:r>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US" dirty="0"/>
          </a:p>
        </p:txBody>
      </p:sp>
      <p:sp>
        <p:nvSpPr>
          <p:cNvPr id="3" name="Content Placeholder 2"/>
          <p:cNvSpPr>
            <a:spLocks noGrp="1"/>
          </p:cNvSpPr>
          <p:nvPr>
            <p:ph sz="half" idx="1"/>
          </p:nvPr>
        </p:nvSpPr>
        <p:spPr>
          <a:xfrm>
            <a:off x="680085" y="2336800"/>
            <a:ext cx="5307330" cy="3599180"/>
          </a:xfrm>
        </p:spPr>
        <p:txBody>
          <a:bodyPr>
            <a:normAutofit/>
          </a:bodyPr>
          <a:lstStyle/>
          <a:p>
            <a:r>
              <a:rPr lang="en-US" dirty="0"/>
              <a:t>Introduction</a:t>
            </a:r>
            <a:endParaRPr lang="en-US" dirty="0"/>
          </a:p>
          <a:p>
            <a:r>
              <a:rPr lang="en-US" dirty="0"/>
              <a:t>Market Backdrop</a:t>
            </a:r>
            <a:endParaRPr lang="en-US" dirty="0"/>
          </a:p>
          <a:p>
            <a:r>
              <a:rPr lang="en-US" dirty="0"/>
              <a:t>Meet </a:t>
            </a:r>
            <a:r>
              <a:rPr lang="en-US" dirty="0" err="1"/>
              <a:t>FrankenBeer</a:t>
            </a:r>
            <a:endParaRPr lang="en-US" dirty="0"/>
          </a:p>
          <a:p>
            <a:r>
              <a:rPr lang="en-US" dirty="0"/>
              <a:t>Where do we go from here? </a:t>
            </a:r>
            <a:endParaRPr lang="en-US" dirty="0"/>
          </a:p>
          <a:p>
            <a:r>
              <a:rPr lang="en-US" dirty="0"/>
              <a:t>Initial Market Research</a:t>
            </a:r>
            <a:endParaRPr lang="en-US" dirty="0"/>
          </a:p>
          <a:p>
            <a:r>
              <a:rPr lang="en-US" dirty="0"/>
              <a:t>Expansion Market Proposal</a:t>
            </a:r>
            <a:endParaRPr lang="en-US" dirty="0"/>
          </a:p>
          <a:p>
            <a:r>
              <a:rPr lang="en-US" dirty="0"/>
              <a:t>Conclusion</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Backdrop</a:t>
            </a:r>
            <a:endParaRPr lang="en-US" dirty="0"/>
          </a:p>
        </p:txBody>
      </p:sp>
      <p:sp>
        <p:nvSpPr>
          <p:cNvPr id="3" name="Content Placeholder 2"/>
          <p:cNvSpPr>
            <a:spLocks noGrp="1"/>
          </p:cNvSpPr>
          <p:nvPr>
            <p:ph idx="1"/>
          </p:nvPr>
        </p:nvSpPr>
        <p:spPr>
          <a:xfrm>
            <a:off x="144198" y="1944970"/>
            <a:ext cx="6892057" cy="6240749"/>
          </a:xfrm>
        </p:spPr>
        <p:txBody>
          <a:bodyPr>
            <a:noAutofit/>
          </a:bodyPr>
          <a:lstStyle/>
          <a:p>
            <a:r>
              <a:rPr lang="en-US" sz="2200" dirty="0">
                <a:sym typeface="+mn-ea"/>
              </a:rPr>
              <a:t>The US Microbrew landscape:</a:t>
            </a:r>
            <a:endParaRPr lang="en-US" sz="2200" dirty="0">
              <a:sym typeface="+mn-ea"/>
            </a:endParaRPr>
          </a:p>
          <a:p>
            <a:pPr lvl="1"/>
            <a:r>
              <a:rPr lang="en-US" sz="2200" dirty="0">
                <a:sym typeface="+mn-ea"/>
              </a:rPr>
              <a:t>Crowded</a:t>
            </a:r>
            <a:endParaRPr lang="en-US" sz="2200" dirty="0">
              <a:sym typeface="+mn-ea"/>
            </a:endParaRPr>
          </a:p>
          <a:p>
            <a:pPr lvl="1"/>
            <a:r>
              <a:rPr lang="en-US" sz="2200" dirty="0">
                <a:sym typeface="+mn-ea"/>
              </a:rPr>
              <a:t>Expanding</a:t>
            </a:r>
            <a:endParaRPr lang="en-US" sz="2200" dirty="0">
              <a:sym typeface="+mn-ea"/>
            </a:endParaRPr>
          </a:p>
          <a:p>
            <a:pPr lvl="1"/>
            <a:r>
              <a:rPr lang="en-US" sz="2200" dirty="0">
                <a:sym typeface="+mn-ea"/>
              </a:rPr>
              <a:t>558 US Breweries offering 2,410 beers</a:t>
            </a:r>
            <a:endParaRPr lang="en-US" sz="800" dirty="0"/>
          </a:p>
          <a:p>
            <a:r>
              <a:rPr lang="en-US" sz="2200" dirty="0">
                <a:sym typeface="+mn-ea"/>
              </a:rPr>
              <a:t>The distribution of Breweries:</a:t>
            </a:r>
            <a:endParaRPr lang="en-US" sz="2200" dirty="0">
              <a:sym typeface="+mn-ea"/>
            </a:endParaRPr>
          </a:p>
          <a:p>
            <a:pPr lvl="1"/>
            <a:r>
              <a:rPr lang="en-US" sz="2200" dirty="0">
                <a:sym typeface="+mn-ea"/>
              </a:rPr>
              <a:t>Highly variable by state</a:t>
            </a:r>
            <a:endParaRPr lang="en-US" sz="2200" dirty="0">
              <a:sym typeface="+mn-ea"/>
            </a:endParaRPr>
          </a:p>
          <a:p>
            <a:pPr lvl="1"/>
            <a:r>
              <a:rPr lang="en-US" sz="2200" dirty="0">
                <a:sym typeface="+mn-ea"/>
              </a:rPr>
              <a:t>Saturation in Colorado, California, and Michigan</a:t>
            </a:r>
            <a:endParaRPr lang="en-US" sz="2200" dirty="0">
              <a:sym typeface="+mn-ea"/>
            </a:endParaRPr>
          </a:p>
          <a:p>
            <a:pPr lvl="1"/>
            <a:r>
              <a:rPr lang="en-US" sz="2200" dirty="0">
                <a:sym typeface="+mn-ea"/>
              </a:rPr>
              <a:t>Homes of “old guard” national brands and brews</a:t>
            </a:r>
            <a:endParaRPr lang="en-US" sz="800" dirty="0">
              <a:sym typeface="+mn-ea"/>
            </a:endParaRPr>
          </a:p>
          <a:p>
            <a:r>
              <a:rPr lang="en-US" sz="2200" dirty="0">
                <a:sym typeface="+mn-ea"/>
              </a:rPr>
              <a:t>Median alcohol content (ABV) clustered (~ 5% - 6%)</a:t>
            </a:r>
            <a:endParaRPr lang="en-US" sz="2200" dirty="0">
              <a:sym typeface="+mn-ea"/>
            </a:endParaRPr>
          </a:p>
          <a:p>
            <a:r>
              <a:rPr lang="en-US" sz="2200" dirty="0">
                <a:sym typeface="+mn-ea"/>
              </a:rPr>
              <a:t>Median bitterness score (IBU) more variable</a:t>
            </a:r>
            <a:endParaRPr lang="en-US" sz="2200" dirty="0"/>
          </a:p>
        </p:txBody>
      </p:sp>
      <p:pic>
        <p:nvPicPr>
          <p:cNvPr id="5" name="Content Placeholder 3"/>
          <p:cNvPicPr>
            <a:picLocks noChangeAspect="1"/>
          </p:cNvPicPr>
          <p:nvPr/>
        </p:nvPicPr>
        <p:blipFill>
          <a:blip r:embed="rId1"/>
          <a:stretch>
            <a:fillRect/>
          </a:stretch>
        </p:blipFill>
        <p:spPr>
          <a:xfrm>
            <a:off x="6805876" y="1477022"/>
            <a:ext cx="2742384" cy="1958795"/>
          </a:xfrm>
          <a:prstGeom prst="rect">
            <a:avLst/>
          </a:prstGeom>
        </p:spPr>
      </p:pic>
      <p:pic>
        <p:nvPicPr>
          <p:cNvPr id="6" name="Picture 5"/>
          <p:cNvPicPr>
            <a:picLocks noChangeAspect="1"/>
          </p:cNvPicPr>
          <p:nvPr/>
        </p:nvPicPr>
        <p:blipFill>
          <a:blip r:embed="rId2"/>
          <a:stretch>
            <a:fillRect/>
          </a:stretch>
        </p:blipFill>
        <p:spPr>
          <a:xfrm>
            <a:off x="9498929" y="3204603"/>
            <a:ext cx="2643740" cy="1910015"/>
          </a:xfrm>
          <a:prstGeom prst="rect">
            <a:avLst/>
          </a:prstGeom>
        </p:spPr>
      </p:pic>
      <p:pic>
        <p:nvPicPr>
          <p:cNvPr id="8" name="Picture 7"/>
          <p:cNvPicPr>
            <a:picLocks noChangeAspect="1"/>
          </p:cNvPicPr>
          <p:nvPr/>
        </p:nvPicPr>
        <p:blipFill>
          <a:blip r:embed="rId3"/>
          <a:stretch>
            <a:fillRect/>
          </a:stretch>
        </p:blipFill>
        <p:spPr>
          <a:xfrm>
            <a:off x="6941388" y="4804603"/>
            <a:ext cx="2611055" cy="1891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err="1"/>
              <a:t>FrankenBeer</a:t>
            </a:r>
            <a:r>
              <a:rPr lang="en-US" dirty="0"/>
              <a:t> !</a:t>
            </a:r>
            <a:endParaRPr lang="en-US" dirty="0"/>
          </a:p>
        </p:txBody>
      </p:sp>
      <p:sp>
        <p:nvSpPr>
          <p:cNvPr id="3" name="Content Placeholder 2"/>
          <p:cNvSpPr>
            <a:spLocks noGrp="1"/>
          </p:cNvSpPr>
          <p:nvPr>
            <p:ph idx="1"/>
          </p:nvPr>
        </p:nvSpPr>
        <p:spPr>
          <a:xfrm>
            <a:off x="159620" y="2209440"/>
            <a:ext cx="6991119" cy="4298936"/>
          </a:xfrm>
        </p:spPr>
        <p:txBody>
          <a:bodyPr>
            <a:noAutofit/>
          </a:bodyPr>
          <a:lstStyle/>
          <a:p>
            <a:r>
              <a:rPr lang="en-US" sz="2200" dirty="0"/>
              <a:t>Created to meet demand for:</a:t>
            </a:r>
            <a:endParaRPr lang="en-US" sz="2200" dirty="0"/>
          </a:p>
          <a:p>
            <a:pPr lvl="1"/>
            <a:r>
              <a:rPr lang="en-US" sz="2200" dirty="0"/>
              <a:t> The crisp taste of high alcohol content</a:t>
            </a:r>
            <a:endParaRPr lang="en-US" sz="2200" dirty="0"/>
          </a:p>
          <a:p>
            <a:pPr lvl="1"/>
            <a:r>
              <a:rPr lang="en-US" sz="2200" dirty="0"/>
              <a:t> Without the accompanying bitterness. </a:t>
            </a:r>
            <a:endParaRPr lang="en-US" sz="2200" dirty="0"/>
          </a:p>
          <a:p>
            <a:r>
              <a:rPr lang="en-US" sz="2200" dirty="0"/>
              <a:t>Novel brewing technique</a:t>
            </a:r>
            <a:endParaRPr lang="en-US" sz="2200" dirty="0"/>
          </a:p>
          <a:p>
            <a:pPr lvl="1"/>
            <a:r>
              <a:rPr lang="en-US" sz="2200" dirty="0"/>
              <a:t>Delivers 12% ABV</a:t>
            </a:r>
            <a:endParaRPr lang="en-US" sz="2200" dirty="0"/>
          </a:p>
          <a:p>
            <a:pPr lvl="1"/>
            <a:r>
              <a:rPr lang="en-US" sz="2200" dirty="0"/>
              <a:t>At only 33 IBU’s  </a:t>
            </a:r>
            <a:endParaRPr lang="en-US" sz="2200" dirty="0"/>
          </a:p>
          <a:p>
            <a:r>
              <a:rPr lang="en-US" sz="2200" dirty="0"/>
              <a:t>Made possible by our new </a:t>
            </a:r>
            <a:r>
              <a:rPr lang="en-US" sz="2200" dirty="0" err="1"/>
              <a:t>ABRAcadabra</a:t>
            </a:r>
            <a:r>
              <a:rPr lang="en-US" sz="2200" baseline="30000" dirty="0" err="1"/>
              <a:t>TM</a:t>
            </a:r>
            <a:r>
              <a:rPr lang="en-US" sz="2200" baseline="30000" dirty="0"/>
              <a:t> </a:t>
            </a:r>
            <a:r>
              <a:rPr lang="en-US" sz="2200" dirty="0"/>
              <a:t> process (Alcohol Bitterness Reduction &amp; Abatement)</a:t>
            </a:r>
            <a:endParaRPr lang="en-US" sz="2200" dirty="0"/>
          </a:p>
          <a:p>
            <a:r>
              <a:rPr lang="en-US" sz="2200" dirty="0"/>
              <a:t>Performed well across multiple levels of ABV</a:t>
            </a:r>
            <a:endParaRPr lang="en-US" sz="2200" dirty="0"/>
          </a:p>
          <a:p>
            <a:pPr lvl="1"/>
            <a:r>
              <a:rPr lang="en-US" sz="2200" dirty="0"/>
              <a:t>Our dedicated team of full time tasters </a:t>
            </a:r>
            <a:endParaRPr lang="en-US" sz="2200" dirty="0"/>
          </a:p>
          <a:p>
            <a:pPr lvl="1"/>
            <a:r>
              <a:rPr lang="en-US" sz="2200" dirty="0"/>
              <a:t>AND initial test markets</a:t>
            </a:r>
            <a:endParaRPr lang="en-US" sz="2200" dirty="0"/>
          </a:p>
        </p:txBody>
      </p:sp>
      <p:pic>
        <p:nvPicPr>
          <p:cNvPr id="5" name="Picture 4"/>
          <p:cNvPicPr>
            <a:picLocks noChangeAspect="1"/>
          </p:cNvPicPr>
          <p:nvPr/>
        </p:nvPicPr>
        <p:blipFill>
          <a:blip r:embed="rId1"/>
          <a:stretch>
            <a:fillRect/>
          </a:stretch>
        </p:blipFill>
        <p:spPr>
          <a:xfrm>
            <a:off x="7446767" y="2677128"/>
            <a:ext cx="4546451" cy="3432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go from here? </a:t>
            </a:r>
            <a:endParaRPr lang="en-US" dirty="0"/>
          </a:p>
        </p:txBody>
      </p:sp>
      <p:sp>
        <p:nvSpPr>
          <p:cNvPr id="3" name="Content Placeholder 2"/>
          <p:cNvSpPr>
            <a:spLocks noGrp="1"/>
          </p:cNvSpPr>
          <p:nvPr>
            <p:ph sz="half" idx="1"/>
          </p:nvPr>
        </p:nvSpPr>
        <p:spPr>
          <a:xfrm>
            <a:off x="394971" y="2397760"/>
            <a:ext cx="8996456" cy="3895090"/>
          </a:xfrm>
        </p:spPr>
        <p:txBody>
          <a:bodyPr>
            <a:normAutofit/>
          </a:bodyPr>
          <a:lstStyle/>
          <a:p>
            <a:r>
              <a:rPr lang="en-US" sz="2200" dirty="0" err="1">
                <a:sym typeface="+mn-ea"/>
              </a:rPr>
              <a:t>FrankenBeer</a:t>
            </a:r>
            <a:endParaRPr lang="en-US" sz="2200" dirty="0">
              <a:sym typeface="+mn-ea"/>
            </a:endParaRPr>
          </a:p>
          <a:p>
            <a:pPr lvl="1"/>
            <a:r>
              <a:rPr lang="en-US" sz="2200" dirty="0">
                <a:sym typeface="+mn-ea"/>
              </a:rPr>
              <a:t>Distinct qualities</a:t>
            </a:r>
            <a:endParaRPr lang="en-US" sz="2200" dirty="0">
              <a:sym typeface="+mn-ea"/>
            </a:endParaRPr>
          </a:p>
          <a:p>
            <a:pPr lvl="1"/>
            <a:r>
              <a:rPr lang="en-US" sz="2200" dirty="0">
                <a:sym typeface="+mn-ea"/>
              </a:rPr>
              <a:t>Appeals to customers who enjoy strong beers but dislike bitterness</a:t>
            </a:r>
            <a:endParaRPr lang="en-US" sz="2200" dirty="0">
              <a:sym typeface="+mn-ea"/>
            </a:endParaRPr>
          </a:p>
          <a:p>
            <a:r>
              <a:rPr lang="en-US" sz="2200" dirty="0" err="1"/>
              <a:t>ABRAcadabra</a:t>
            </a:r>
            <a:r>
              <a:rPr lang="en-US" sz="2200" baseline="30000" dirty="0" err="1"/>
              <a:t>TM</a:t>
            </a:r>
            <a:r>
              <a:rPr lang="en-US" sz="2200" baseline="30000" dirty="0"/>
              <a:t>  </a:t>
            </a:r>
            <a:r>
              <a:rPr lang="en-US" sz="2200" dirty="0">
                <a:sym typeface="+mn-ea"/>
              </a:rPr>
              <a:t>process:</a:t>
            </a:r>
            <a:endParaRPr lang="en-US" sz="2200" dirty="0">
              <a:sym typeface="+mn-ea"/>
            </a:endParaRPr>
          </a:p>
          <a:p>
            <a:pPr lvl="1"/>
            <a:r>
              <a:rPr lang="en-US" sz="2200" dirty="0">
                <a:sym typeface="+mn-ea"/>
              </a:rPr>
              <a:t>Provides Franken Brewery a low-bitterness competitive advantage</a:t>
            </a:r>
            <a:endParaRPr lang="en-US" sz="2200" dirty="0">
              <a:sym typeface="+mn-ea"/>
            </a:endParaRPr>
          </a:p>
          <a:p>
            <a:pPr lvl="1"/>
            <a:r>
              <a:rPr lang="en-US" sz="2200" dirty="0">
                <a:sym typeface="+mn-ea"/>
              </a:rPr>
              <a:t>Extending across all alcohol content levels</a:t>
            </a:r>
            <a:endParaRPr lang="en-US" sz="2200" dirty="0">
              <a:sym typeface="+mn-ea"/>
            </a:endParaRPr>
          </a:p>
          <a:p>
            <a:r>
              <a:rPr lang="en-US" sz="2200" dirty="0"/>
              <a:t>Begin </a:t>
            </a:r>
            <a:r>
              <a:rPr lang="en-US" sz="2200" dirty="0" err="1"/>
              <a:t>FrankenBeer</a:t>
            </a:r>
            <a:r>
              <a:rPr lang="en-US" sz="2200" dirty="0"/>
              <a:t> distribution in three new states</a:t>
            </a:r>
            <a:endParaRPr lang="en-US" sz="2200" dirty="0"/>
          </a:p>
          <a:p>
            <a:pPr lvl="1"/>
            <a:r>
              <a:rPr lang="en-US" sz="2200" dirty="0"/>
              <a:t>Most effectively capitalize on this competitive advantage</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Market Research</a:t>
            </a:r>
            <a:endParaRPr lang="en-US" dirty="0"/>
          </a:p>
        </p:txBody>
      </p:sp>
      <p:sp>
        <p:nvSpPr>
          <p:cNvPr id="3" name="Content Placeholder 2"/>
          <p:cNvSpPr>
            <a:spLocks noGrp="1"/>
          </p:cNvSpPr>
          <p:nvPr>
            <p:ph sz="half" idx="1"/>
          </p:nvPr>
        </p:nvSpPr>
        <p:spPr>
          <a:xfrm>
            <a:off x="306069" y="2034907"/>
            <a:ext cx="6976857" cy="4559531"/>
          </a:xfrm>
        </p:spPr>
        <p:txBody>
          <a:bodyPr>
            <a:noAutofit/>
          </a:bodyPr>
          <a:lstStyle/>
          <a:p>
            <a:r>
              <a:rPr lang="en-US" sz="2200" dirty="0">
                <a:sym typeface="+mn-ea"/>
              </a:rPr>
              <a:t>First phase:</a:t>
            </a:r>
            <a:endParaRPr lang="en-US" sz="2200" dirty="0">
              <a:sym typeface="+mn-ea"/>
            </a:endParaRPr>
          </a:p>
          <a:p>
            <a:pPr lvl="1"/>
            <a:r>
              <a:rPr lang="en-US" sz="2200" dirty="0">
                <a:sym typeface="+mn-ea"/>
              </a:rPr>
              <a:t>State-by-state analysis of all US microbreweries</a:t>
            </a:r>
            <a:endParaRPr lang="en-US" sz="2200" dirty="0">
              <a:sym typeface="+mn-ea"/>
            </a:endParaRPr>
          </a:p>
          <a:p>
            <a:pPr lvl="1"/>
            <a:r>
              <a:rPr lang="en-US" sz="2200" dirty="0">
                <a:sym typeface="+mn-ea"/>
              </a:rPr>
              <a:t>Particular interest - the Alcohol and Bitterness ratings of each variety brewed in each area. </a:t>
            </a:r>
            <a:endParaRPr lang="en-US" sz="800" dirty="0">
              <a:sym typeface="+mn-ea"/>
            </a:endParaRPr>
          </a:p>
          <a:p>
            <a:endParaRPr lang="en-US" sz="800" dirty="0">
              <a:sym typeface="+mn-ea"/>
            </a:endParaRPr>
          </a:p>
          <a:p>
            <a:r>
              <a:rPr lang="en-US" sz="2200" dirty="0">
                <a:sym typeface="+mn-ea"/>
              </a:rPr>
              <a:t>Highest ABV craft beer in the country </a:t>
            </a:r>
            <a:r>
              <a:rPr lang="en-US" dirty="0">
                <a:sym typeface="+mn-ea"/>
              </a:rPr>
              <a:t>(ABV 12.8%)</a:t>
            </a:r>
            <a:endParaRPr lang="en-US" sz="2200" dirty="0">
              <a:sym typeface="+mn-ea"/>
            </a:endParaRPr>
          </a:p>
          <a:p>
            <a:pPr lvl="1"/>
            <a:r>
              <a:rPr lang="en-US" sz="2200" dirty="0">
                <a:sym typeface="+mn-ea"/>
              </a:rPr>
              <a:t>Lee Hill Series Vol. 5 - Belgian Style Quadruple Ale </a:t>
            </a:r>
            <a:endParaRPr lang="en-US" sz="2200" dirty="0">
              <a:sym typeface="+mn-ea"/>
            </a:endParaRPr>
          </a:p>
          <a:p>
            <a:pPr lvl="1"/>
            <a:r>
              <a:rPr lang="en-US" sz="2200" dirty="0">
                <a:sym typeface="+mn-ea"/>
              </a:rPr>
              <a:t>Brewed in Colorado</a:t>
            </a:r>
            <a:endParaRPr lang="en-US" sz="2200" dirty="0">
              <a:sym typeface="+mn-ea"/>
            </a:endParaRPr>
          </a:p>
          <a:p>
            <a:r>
              <a:rPr lang="en-US" sz="2200" dirty="0">
                <a:sym typeface="+mn-ea"/>
              </a:rPr>
              <a:t>The combined management in brewing of alcohol and bitterness</a:t>
            </a:r>
            <a:endParaRPr lang="en-US" sz="2200" dirty="0">
              <a:sym typeface="+mn-ea"/>
            </a:endParaRPr>
          </a:p>
          <a:p>
            <a:pPr lvl="1"/>
            <a:r>
              <a:rPr lang="en-US" sz="2200" dirty="0">
                <a:sym typeface="+mn-ea"/>
              </a:rPr>
              <a:t>Successfully test marketed in Seattle, Washington and Boulder, Colorado </a:t>
            </a:r>
            <a:endParaRPr lang="en-US" sz="2200" dirty="0">
              <a:sym typeface="+mn-ea"/>
            </a:endParaRPr>
          </a:p>
          <a:p>
            <a:endParaRPr lang="en-US" sz="1800" dirty="0">
              <a:sym typeface="+mn-ea"/>
            </a:endParaRPr>
          </a:p>
          <a:p>
            <a:endParaRPr lang="en-US" sz="2000" dirty="0">
              <a:sym typeface="+mn-ea"/>
            </a:endParaRPr>
          </a:p>
          <a:p>
            <a:pPr lvl="1"/>
            <a:endParaRPr lang="en-US" dirty="0">
              <a:sym typeface="+mn-ea"/>
            </a:endParaRPr>
          </a:p>
        </p:txBody>
      </p:sp>
      <p:pic>
        <p:nvPicPr>
          <p:cNvPr id="7" name="Content Placeholder 6"/>
          <p:cNvPicPr>
            <a:picLocks noGrp="1" noChangeAspect="1"/>
          </p:cNvPicPr>
          <p:nvPr>
            <p:ph sz="half" idx="2"/>
          </p:nvPr>
        </p:nvPicPr>
        <p:blipFill>
          <a:blip r:embed="rId1"/>
          <a:stretch>
            <a:fillRect/>
          </a:stretch>
        </p:blipFill>
        <p:spPr>
          <a:xfrm>
            <a:off x="7548245" y="167640"/>
            <a:ext cx="4445000" cy="3175000"/>
          </a:xfrm>
          <a:prstGeom prst="rect">
            <a:avLst/>
          </a:prstGeom>
        </p:spPr>
      </p:pic>
      <p:pic>
        <p:nvPicPr>
          <p:cNvPr id="8" name="Picture 7"/>
          <p:cNvPicPr>
            <a:picLocks noChangeAspect="1"/>
          </p:cNvPicPr>
          <p:nvPr/>
        </p:nvPicPr>
        <p:blipFill>
          <a:blip r:embed="rId2"/>
          <a:stretch>
            <a:fillRect/>
          </a:stretch>
        </p:blipFill>
        <p:spPr>
          <a:xfrm>
            <a:off x="7548245" y="3510915"/>
            <a:ext cx="4445000" cy="3175635"/>
          </a:xfrm>
          <a:prstGeom prst="rect">
            <a:avLst/>
          </a:prstGeom>
        </p:spPr>
      </p:pic>
      <p:sp>
        <p:nvSpPr>
          <p:cNvPr id="15" name="Oval 14"/>
          <p:cNvSpPr/>
          <p:nvPr/>
        </p:nvSpPr>
        <p:spPr>
          <a:xfrm>
            <a:off x="8420735" y="604520"/>
            <a:ext cx="288925" cy="30543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Market Proposal</a:t>
            </a:r>
            <a:endParaRPr lang="en-US" dirty="0"/>
          </a:p>
        </p:txBody>
      </p:sp>
      <p:sp>
        <p:nvSpPr>
          <p:cNvPr id="3" name="Content Placeholder 2"/>
          <p:cNvSpPr>
            <a:spLocks noGrp="1"/>
          </p:cNvSpPr>
          <p:nvPr>
            <p:ph idx="1"/>
          </p:nvPr>
        </p:nvSpPr>
        <p:spPr>
          <a:xfrm>
            <a:off x="329565" y="2302510"/>
            <a:ext cx="5632082" cy="4197985"/>
          </a:xfrm>
        </p:spPr>
        <p:txBody>
          <a:bodyPr>
            <a:normAutofit fontScale="97500"/>
          </a:bodyPr>
          <a:lstStyle/>
          <a:p>
            <a:r>
              <a:rPr lang="en-US" sz="2300" dirty="0"/>
              <a:t>Target market identification:</a:t>
            </a:r>
            <a:endParaRPr lang="en-US" sz="2300" dirty="0"/>
          </a:p>
          <a:p>
            <a:pPr lvl="1"/>
            <a:r>
              <a:rPr lang="en-US" sz="2300" dirty="0"/>
              <a:t>Our data scientists (in a flash of brilliance) created the </a:t>
            </a:r>
            <a:r>
              <a:rPr lang="en-US" sz="2300" dirty="0" err="1"/>
              <a:t>FrankenScore</a:t>
            </a:r>
            <a:r>
              <a:rPr lang="en-US" sz="2300" baseline="30000" dirty="0" err="1"/>
              <a:t>TM</a:t>
            </a:r>
            <a:r>
              <a:rPr lang="en-US" sz="2300" dirty="0"/>
              <a:t> </a:t>
            </a:r>
            <a:endParaRPr lang="en-US" sz="2300" dirty="0"/>
          </a:p>
          <a:p>
            <a:pPr lvl="1"/>
            <a:r>
              <a:rPr lang="en-US" sz="2300" dirty="0"/>
              <a:t>The product of the median ABV by state and the median IBU by state</a:t>
            </a:r>
            <a:endParaRPr lang="en-US" sz="2300" dirty="0"/>
          </a:p>
          <a:p>
            <a:r>
              <a:rPr lang="en-US" dirty="0"/>
              <a:t>The </a:t>
            </a:r>
            <a:r>
              <a:rPr lang="en-US" dirty="0" err="1"/>
              <a:t>FrankenScore</a:t>
            </a:r>
            <a:r>
              <a:rPr lang="en-US" dirty="0"/>
              <a:t> metric sizes the advantage of Franken’s new proprietary technique</a:t>
            </a:r>
            <a:endParaRPr lang="en-US" dirty="0"/>
          </a:p>
          <a:p>
            <a:r>
              <a:rPr lang="en-US" dirty="0"/>
              <a:t>WV, NM, &amp; FL were identified as having the highest market potential for </a:t>
            </a:r>
            <a:r>
              <a:rPr lang="en-US" dirty="0" err="1"/>
              <a:t>Frankenbeer</a:t>
            </a:r>
            <a:endParaRPr lang="en-US" dirty="0"/>
          </a:p>
          <a:p>
            <a:pPr marL="0" indent="0">
              <a:buNone/>
            </a:pPr>
            <a:endParaRPr lang="en-US" dirty="0"/>
          </a:p>
          <a:p>
            <a:endParaRPr lang="en-US" dirty="0"/>
          </a:p>
        </p:txBody>
      </p:sp>
      <p:graphicFrame>
        <p:nvGraphicFramePr>
          <p:cNvPr id="8" name="Table 7"/>
          <p:cNvGraphicFramePr>
            <a:graphicFrameLocks noGrp="1"/>
          </p:cNvGraphicFramePr>
          <p:nvPr/>
        </p:nvGraphicFramePr>
        <p:xfrm>
          <a:off x="6032409" y="2302510"/>
          <a:ext cx="5907416" cy="2400442"/>
        </p:xfrm>
        <a:graphic>
          <a:graphicData uri="http://schemas.openxmlformats.org/drawingml/2006/table">
            <a:tbl>
              <a:tblPr firstRow="1" bandRow="1">
                <a:tableStyleId>{5C22544A-7EE6-4342-B048-85BDC9FD1C3A}</a:tableStyleId>
              </a:tblPr>
              <a:tblGrid>
                <a:gridCol w="1697231"/>
                <a:gridCol w="953871"/>
                <a:gridCol w="937515"/>
                <a:gridCol w="812344"/>
                <a:gridCol w="795988"/>
                <a:gridCol w="710467"/>
              </a:tblGrid>
              <a:tr h="724677">
                <a:tc>
                  <a:txBody>
                    <a:bodyPr/>
                    <a:lstStyle/>
                    <a:p>
                      <a:pPr algn="l" fontAlgn="t"/>
                      <a:r>
                        <a:rPr lang="en-US" sz="1800" u="none" strike="noStrike">
                          <a:effectLst/>
                        </a:rPr>
                        <a:t> </a:t>
                      </a:r>
                      <a:endParaRPr lang="en-US" sz="1800" b="0" i="0" u="none" strike="noStrike">
                        <a:solidFill>
                          <a:srgbClr val="000000"/>
                        </a:solidFill>
                        <a:effectLst/>
                        <a:latin typeface="Arial" panose="020B0604020202020204" pitchFamily="34" charset="0"/>
                      </a:endParaRPr>
                    </a:p>
                  </a:txBody>
                  <a:tcPr marL="9525" marR="9525" marT="9525" marB="0"/>
                </a:tc>
                <a:tc>
                  <a:txBody>
                    <a:bodyPr/>
                    <a:lstStyle/>
                    <a:p>
                      <a:pPr algn="ctr" rtl="0" fontAlgn="ctr"/>
                      <a:r>
                        <a:rPr lang="en-US" sz="1600" u="none" strike="noStrike" dirty="0">
                          <a:effectLst/>
                        </a:rPr>
                        <a:t>Seattle</a:t>
                      </a:r>
                      <a:endParaRPr lang="en-US" sz="1600" b="1" i="0" u="none" strike="noStrike" dirty="0">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Boulder</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West Virginia</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New Mexico</a:t>
                      </a:r>
                      <a:endParaRPr lang="en-US" sz="16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en-US" sz="1600" u="none" strike="noStrike">
                          <a:effectLst/>
                        </a:rPr>
                        <a:t>Florida</a:t>
                      </a:r>
                      <a:endParaRPr lang="en-US" sz="1600" b="1" i="0" u="none" strike="noStrike">
                        <a:solidFill>
                          <a:srgbClr val="FFFFFF"/>
                        </a:solidFill>
                        <a:effectLst/>
                        <a:latin typeface="Trebuchet MS" panose="020B0603020202020204" pitchFamily="34" charset="0"/>
                      </a:endParaRPr>
                    </a:p>
                  </a:txBody>
                  <a:tcPr marL="9525" marR="9525" marT="9525" marB="0" anchor="ctr"/>
                </a:tc>
              </a:tr>
              <a:tr h="317500">
                <a:tc>
                  <a:txBody>
                    <a:bodyPr/>
                    <a:lstStyle/>
                    <a:p>
                      <a:pPr algn="ctr" rtl="0" fontAlgn="ctr"/>
                      <a:r>
                        <a:rPr lang="en-US" sz="1800" u="none" strike="noStrike">
                          <a:effectLst/>
                        </a:rPr>
                        <a:t>Median ABV</a:t>
                      </a:r>
                      <a:endParaRPr lang="en-US" sz="18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dirty="0">
                          <a:effectLst/>
                        </a:rPr>
                        <a:t>6.35%</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5.95%</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6.20%</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5.70%</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r>
              <a:tr h="304800">
                <a:tc>
                  <a:txBody>
                    <a:bodyPr/>
                    <a:lstStyle/>
                    <a:p>
                      <a:pPr algn="ctr" rtl="0" fontAlgn="ctr"/>
                      <a:r>
                        <a:rPr lang="en-US" sz="1800" u="none" strike="noStrike">
                          <a:effectLst/>
                        </a:rPr>
                        <a:t>Median IBU</a:t>
                      </a:r>
                      <a:endParaRPr lang="en-US" sz="18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75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31</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57.5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51</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55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r>
              <a:tr h="495300">
                <a:tc>
                  <a:txBody>
                    <a:bodyPr/>
                    <a:lstStyle/>
                    <a:p>
                      <a:pPr algn="ctr" rtl="0" fontAlgn="ctr"/>
                      <a:r>
                        <a:rPr lang="en-US" sz="1800" u="none" strike="noStrike" dirty="0" err="1">
                          <a:effectLst/>
                        </a:rPr>
                        <a:t>FrankenScore</a:t>
                      </a:r>
                      <a:r>
                        <a:rPr lang="en-US" baseline="30000" dirty="0" err="1"/>
                        <a:t>TM</a:t>
                      </a:r>
                      <a:endParaRPr lang="en-US" sz="18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4.7625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1.8445</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3.57</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3.16</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3.14</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r>
              <a:tr h="292100">
                <a:tc>
                  <a:txBody>
                    <a:bodyPr/>
                    <a:lstStyle/>
                    <a:p>
                      <a:pPr algn="ctr" rtl="0" fontAlgn="ctr"/>
                      <a:r>
                        <a:rPr lang="en-US" sz="1800" u="none" strike="noStrike" dirty="0" err="1">
                          <a:effectLst/>
                        </a:rPr>
                        <a:t>FrankenRank</a:t>
                      </a:r>
                      <a:r>
                        <a:rPr lang="en-US" baseline="30000" dirty="0" err="1"/>
                        <a:t>TM</a:t>
                      </a:r>
                      <a:r>
                        <a:rPr lang="en-US" sz="1800" u="none" strike="noStrike" dirty="0">
                          <a:effectLst/>
                        </a:rPr>
                        <a:t> (By State)</a:t>
                      </a:r>
                      <a:endParaRPr lang="en-US" sz="18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en-US" sz="1800" u="none" strike="noStrike">
                          <a:effectLst/>
                        </a:rPr>
                        <a:t>N/A</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dirty="0">
                          <a:effectLst/>
                        </a:rPr>
                        <a:t>N/A</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2"/>
                    </a:solidFill>
                  </a:tcPr>
                </a:tc>
                <a:tc>
                  <a:txBody>
                    <a:bodyPr/>
                    <a:lstStyle/>
                    <a:p>
                      <a:pPr algn="ctr" rtl="0" fontAlgn="ctr"/>
                      <a:r>
                        <a:rPr lang="en-US" sz="1800" u="none" strike="noStrike">
                          <a:effectLst/>
                        </a:rPr>
                        <a:t>#1</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a:effectLst/>
                        </a:rPr>
                        <a:t>#2</a:t>
                      </a:r>
                      <a:endParaRPr lang="en-US" sz="1800" b="0" i="0" u="none" strike="noStrike">
                        <a:solidFill>
                          <a:srgbClr val="000000"/>
                        </a:solidFill>
                        <a:effectLst/>
                        <a:latin typeface="Trebuchet MS" panose="020B0603020202020204" pitchFamily="34" charset="0"/>
                      </a:endParaRPr>
                    </a:p>
                  </a:txBody>
                  <a:tcPr marL="9525" marR="9525" marT="9525" marB="0" anchor="ctr">
                    <a:solidFill>
                      <a:schemeClr val="accent3"/>
                    </a:solidFill>
                  </a:tcPr>
                </a:tc>
                <a:tc>
                  <a:txBody>
                    <a:bodyPr/>
                    <a:lstStyle/>
                    <a:p>
                      <a:pPr algn="ctr" rtl="0" fontAlgn="ctr"/>
                      <a:r>
                        <a:rPr lang="en-US" sz="1800" u="none" strike="noStrike" dirty="0">
                          <a:effectLst/>
                        </a:rPr>
                        <a:t>#3</a:t>
                      </a:r>
                      <a:endParaRPr lang="en-US" sz="1800" b="0" i="0" u="none" strike="noStrike" dirty="0">
                        <a:solidFill>
                          <a:srgbClr val="000000"/>
                        </a:solidFill>
                        <a:effectLst/>
                        <a:latin typeface="Trebuchet MS" panose="020B0603020202020204" pitchFamily="34" charset="0"/>
                      </a:endParaRPr>
                    </a:p>
                  </a:txBody>
                  <a:tcPr marL="9525" marR="9525" marT="9525" marB="0" anchor="ctr">
                    <a:solidFill>
                      <a:schemeClr val="accent3"/>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6333305" y="2243989"/>
            <a:ext cx="5194669" cy="4017211"/>
          </a:xfrm>
          <a:prstGeom prst="rect">
            <a:avLst/>
          </a:prstGeom>
        </p:spPr>
      </p:pic>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a:xfrm>
            <a:off x="132715" y="2070100"/>
            <a:ext cx="5780405" cy="4596130"/>
          </a:xfrm>
        </p:spPr>
        <p:txBody>
          <a:bodyPr>
            <a:normAutofit fontScale="97500"/>
          </a:bodyPr>
          <a:lstStyle/>
          <a:p>
            <a:r>
              <a:rPr lang="en-US" sz="2200" dirty="0" err="1"/>
              <a:t>FrankenBeer</a:t>
            </a:r>
            <a:r>
              <a:rPr lang="en-US" sz="2200" dirty="0"/>
              <a:t> has distinct qualities</a:t>
            </a:r>
            <a:endParaRPr lang="en-US" sz="2200" dirty="0"/>
          </a:p>
          <a:p>
            <a:pPr lvl="1"/>
            <a:r>
              <a:rPr lang="en-US" sz="2200" dirty="0"/>
              <a:t>Appealing to beer drinkers in many demographics.</a:t>
            </a:r>
            <a:endParaRPr lang="en-US" sz="2200" dirty="0"/>
          </a:p>
          <a:p>
            <a:pPr lvl="1"/>
            <a:r>
              <a:rPr lang="en-US" sz="2200" dirty="0"/>
              <a:t>Successful market testing (Seattle, Washington, and Boulder, Colorado)</a:t>
            </a:r>
            <a:endParaRPr lang="en-US" sz="2200" dirty="0"/>
          </a:p>
          <a:p>
            <a:r>
              <a:rPr lang="en-US" sz="2200" dirty="0"/>
              <a:t>The </a:t>
            </a:r>
            <a:r>
              <a:rPr lang="en-US" sz="2200" dirty="0" err="1"/>
              <a:t>FrankenScore</a:t>
            </a:r>
            <a:r>
              <a:rPr lang="en-US" sz="2200" dirty="0"/>
              <a:t> (ABV x IBU) ranks West Virginia, New Mexico, and Florida as the top three market states.</a:t>
            </a:r>
            <a:endParaRPr lang="en-US" sz="2200" dirty="0"/>
          </a:p>
          <a:p>
            <a:r>
              <a:rPr lang="en-US" sz="2200" dirty="0" err="1"/>
              <a:t>FrankenBeer</a:t>
            </a:r>
            <a:r>
              <a:rPr lang="en-US" sz="2200" dirty="0"/>
              <a:t>:</a:t>
            </a:r>
            <a:endParaRPr lang="en-US" sz="2200" dirty="0"/>
          </a:p>
          <a:p>
            <a:pPr lvl="1"/>
            <a:r>
              <a:rPr lang="en-US" sz="2200" dirty="0"/>
              <a:t>High octane ABV of 12%</a:t>
            </a:r>
            <a:endParaRPr lang="en-US" sz="2200" dirty="0"/>
          </a:p>
          <a:p>
            <a:pPr lvl="1"/>
            <a:r>
              <a:rPr lang="en-US" sz="2200" dirty="0"/>
              <a:t>Subtle IBU of 33</a:t>
            </a:r>
            <a:endParaRPr lang="en-US" sz="2200" dirty="0"/>
          </a:p>
          <a:p>
            <a:pPr lvl="1"/>
            <a:r>
              <a:rPr lang="en-US" sz="2200" dirty="0"/>
              <a:t>Will make its mark in these new markets.</a:t>
            </a:r>
            <a:endParaRPr lang="en-US" sz="2200" dirty="0"/>
          </a:p>
        </p:txBody>
      </p:sp>
      <p:sp>
        <p:nvSpPr>
          <p:cNvPr id="12" name="5-Point Star 11"/>
          <p:cNvSpPr/>
          <p:nvPr/>
        </p:nvSpPr>
        <p:spPr>
          <a:xfrm>
            <a:off x="10283704" y="5243362"/>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7956998" y="4514215"/>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p:cNvSpPr/>
          <p:nvPr/>
        </p:nvSpPr>
        <p:spPr>
          <a:xfrm>
            <a:off x="10164891" y="3997324"/>
            <a:ext cx="280035" cy="255270"/>
          </a:xfrm>
          <a:prstGeom prst="star5">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3212</Words>
  <Application>WPS Presentation</Application>
  <PresentationFormat>Widescreen</PresentationFormat>
  <Paragraphs>166</Paragraphs>
  <Slides>10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Trebuchet MS</vt:lpstr>
      <vt:lpstr>Microsoft YaHei</vt:lpstr>
      <vt:lpstr/>
      <vt:lpstr>Arial Unicode MS</vt:lpstr>
      <vt:lpstr>Calibri</vt:lpstr>
      <vt:lpstr>Berlin</vt:lpstr>
      <vt:lpstr>PowerPoint 演示文稿</vt:lpstr>
      <vt:lpstr>Introduction</vt:lpstr>
      <vt:lpstr>Agenda</vt:lpstr>
      <vt:lpstr>Market Backdrop</vt:lpstr>
      <vt:lpstr>Meet FrankenBeer !</vt:lpstr>
      <vt:lpstr>Where do we go from here? </vt:lpstr>
      <vt:lpstr>Initial Market Research</vt:lpstr>
      <vt:lpstr>Expansion Market Proposal</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FrankenBeer</dc:title>
  <dc:creator>quincy roundtree</dc:creator>
  <cp:lastModifiedBy>allen</cp:lastModifiedBy>
  <cp:revision>52</cp:revision>
  <dcterms:created xsi:type="dcterms:W3CDTF">2018-06-24T02:27:00Z</dcterms:created>
  <dcterms:modified xsi:type="dcterms:W3CDTF">2018-06-26T23:19:52Z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