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74"/>
  </p:normalViewPr>
  <p:slideViewPr>
    <p:cSldViewPr snapToGrid="0" snapToObjects="1">
      <p:cViewPr varScale="1">
        <p:scale>
          <a:sx n="76" d="100"/>
          <a:sy n="76" d="100"/>
        </p:scale>
        <p:origin x="216" y="1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6/23/18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6/23/18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6/23/18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6/23/18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6/23/18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6/23/18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29006-6D90-064C-B703-70BBE564371B}"/>
              </a:ext>
            </a:extLst>
          </p:cNvPr>
          <p:cNvSpPr>
            <a:spLocks noGrp="1"/>
          </p:cNvSpPr>
          <p:nvPr>
            <p:ph type="ctrTitle"/>
          </p:nvPr>
        </p:nvSpPr>
        <p:spPr/>
        <p:txBody>
          <a:bodyPr/>
          <a:lstStyle/>
          <a:p>
            <a:r>
              <a:rPr lang="en-US" dirty="0" err="1"/>
              <a:t>FrankenBeer</a:t>
            </a:r>
            <a:r>
              <a:rPr lang="en-US" dirty="0"/>
              <a:t>	</a:t>
            </a:r>
          </a:p>
        </p:txBody>
      </p:sp>
      <p:sp>
        <p:nvSpPr>
          <p:cNvPr id="3" name="Subtitle 2">
            <a:extLst>
              <a:ext uri="{FF2B5EF4-FFF2-40B4-BE49-F238E27FC236}">
                <a16:creationId xmlns:a16="http://schemas.microsoft.com/office/drawing/2014/main" id="{90F21C20-9F7F-3C41-935F-5C3046783C81}"/>
              </a:ext>
            </a:extLst>
          </p:cNvPr>
          <p:cNvSpPr>
            <a:spLocks noGrp="1"/>
          </p:cNvSpPr>
          <p:nvPr>
            <p:ph type="subTitle" idx="1"/>
          </p:nvPr>
        </p:nvSpPr>
        <p:spPr/>
        <p:txBody>
          <a:bodyPr/>
          <a:lstStyle/>
          <a:p>
            <a:r>
              <a:rPr lang="en-US" dirty="0"/>
              <a:t>Launch and Market Analysis</a:t>
            </a:r>
          </a:p>
        </p:txBody>
      </p:sp>
    </p:spTree>
    <p:extLst>
      <p:ext uri="{BB962C8B-B14F-4D97-AF65-F5344CB8AC3E}">
        <p14:creationId xmlns:p14="http://schemas.microsoft.com/office/powerpoint/2010/main" val="3860401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C3D9-B883-3D42-B47E-AC5464518BF3}"/>
              </a:ext>
            </a:extLst>
          </p:cNvPr>
          <p:cNvSpPr>
            <a:spLocks noGrp="1"/>
          </p:cNvSpPr>
          <p:nvPr>
            <p:ph type="title"/>
          </p:nvPr>
        </p:nvSpPr>
        <p:spPr/>
        <p:txBody>
          <a:bodyPr/>
          <a:lstStyle/>
          <a:p>
            <a:r>
              <a:rPr lang="en-US" dirty="0"/>
              <a:t>Analysis</a:t>
            </a:r>
          </a:p>
        </p:txBody>
      </p:sp>
      <p:pic>
        <p:nvPicPr>
          <p:cNvPr id="4" name="Content Placeholder 3">
            <a:extLst>
              <a:ext uri="{FF2B5EF4-FFF2-40B4-BE49-F238E27FC236}">
                <a16:creationId xmlns:a16="http://schemas.microsoft.com/office/drawing/2014/main" id="{23EC7EDD-08EC-E14D-9C25-3E6D6E7FB23D}"/>
              </a:ext>
            </a:extLst>
          </p:cNvPr>
          <p:cNvPicPr>
            <a:picLocks noGrp="1" noChangeAspect="1"/>
          </p:cNvPicPr>
          <p:nvPr>
            <p:ph idx="1"/>
          </p:nvPr>
        </p:nvPicPr>
        <p:blipFill>
          <a:blip r:embed="rId2"/>
          <a:stretch>
            <a:fillRect/>
          </a:stretch>
        </p:blipFill>
        <p:spPr>
          <a:xfrm>
            <a:off x="2968784" y="2336800"/>
            <a:ext cx="5038408" cy="3598863"/>
          </a:xfrm>
        </p:spPr>
      </p:pic>
    </p:spTree>
    <p:extLst>
      <p:ext uri="{BB962C8B-B14F-4D97-AF65-F5344CB8AC3E}">
        <p14:creationId xmlns:p14="http://schemas.microsoft.com/office/powerpoint/2010/main" val="2299875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C3D9-B883-3D42-B47E-AC5464518BF3}"/>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EEE0E863-9078-9543-8FCF-45D48613BA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59682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51FF-04B9-C046-80CC-06651EA6094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71B15F6-44A2-F945-BD01-AB9545B2BE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85388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F6C01-DD06-5341-905F-C4FEE7129EB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9E1CD7D-D293-244D-A1BF-579CBE1C61AD}"/>
              </a:ext>
            </a:extLst>
          </p:cNvPr>
          <p:cNvSpPr>
            <a:spLocks noGrp="1"/>
          </p:cNvSpPr>
          <p:nvPr>
            <p:ph idx="1"/>
          </p:nvPr>
        </p:nvSpPr>
        <p:spPr/>
        <p:txBody>
          <a:bodyPr/>
          <a:lstStyle/>
          <a:p>
            <a:r>
              <a:rPr lang="en-US" dirty="0"/>
              <a:t>Introduction</a:t>
            </a:r>
          </a:p>
          <a:p>
            <a:r>
              <a:rPr lang="en-US" dirty="0"/>
              <a:t>Problem statement/Background</a:t>
            </a:r>
          </a:p>
          <a:p>
            <a:r>
              <a:rPr lang="en-US" dirty="0" err="1"/>
              <a:t>FrakenBeer</a:t>
            </a:r>
            <a:endParaRPr lang="en-US" dirty="0"/>
          </a:p>
          <a:p>
            <a:r>
              <a:rPr lang="en-US" dirty="0"/>
              <a:t>Markets</a:t>
            </a:r>
          </a:p>
          <a:p>
            <a:r>
              <a:rPr lang="en-US" dirty="0"/>
              <a:t>Analysis</a:t>
            </a:r>
          </a:p>
          <a:p>
            <a:r>
              <a:rPr lang="en-US" dirty="0"/>
              <a:t>Conclusion</a:t>
            </a:r>
          </a:p>
          <a:p>
            <a:endParaRPr lang="en-US" dirty="0"/>
          </a:p>
        </p:txBody>
      </p:sp>
    </p:spTree>
    <p:extLst>
      <p:ext uri="{BB962C8B-B14F-4D97-AF65-F5344CB8AC3E}">
        <p14:creationId xmlns:p14="http://schemas.microsoft.com/office/powerpoint/2010/main" val="2291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A74F3-CC03-2141-A473-57F10D5A1DC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53D2CB3-0063-FC40-942B-5444879DCB1D}"/>
              </a:ext>
            </a:extLst>
          </p:cNvPr>
          <p:cNvSpPr>
            <a:spLocks noGrp="1"/>
          </p:cNvSpPr>
          <p:nvPr>
            <p:ph idx="1"/>
          </p:nvPr>
        </p:nvSpPr>
        <p:spPr/>
        <p:txBody>
          <a:bodyPr/>
          <a:lstStyle/>
          <a:p>
            <a:r>
              <a:rPr lang="en-US" dirty="0"/>
              <a:t>The Team</a:t>
            </a:r>
          </a:p>
          <a:p>
            <a:pPr lvl="1"/>
            <a:r>
              <a:rPr lang="en-US" dirty="0"/>
              <a:t>Allen Crane</a:t>
            </a:r>
          </a:p>
          <a:p>
            <a:pPr lvl="1"/>
            <a:r>
              <a:rPr lang="en-US" dirty="0"/>
              <a:t>Chris Graves</a:t>
            </a:r>
          </a:p>
          <a:p>
            <a:pPr lvl="1"/>
            <a:r>
              <a:rPr lang="en-US" dirty="0"/>
              <a:t>Heber Nielsen</a:t>
            </a:r>
          </a:p>
          <a:p>
            <a:pPr lvl="1"/>
            <a:r>
              <a:rPr lang="en-US" dirty="0"/>
              <a:t>Nick Cellini</a:t>
            </a:r>
          </a:p>
          <a:p>
            <a:pPr lvl="1"/>
            <a:r>
              <a:rPr lang="en-US" dirty="0"/>
              <a:t>Quincy Roundtree</a:t>
            </a:r>
          </a:p>
          <a:p>
            <a:r>
              <a:rPr lang="en-US" dirty="0"/>
              <a:t>The Purpose</a:t>
            </a:r>
          </a:p>
          <a:p>
            <a:pPr lvl="1"/>
            <a:r>
              <a:rPr lang="en-US" dirty="0"/>
              <a:t>Evaluate the appeal of </a:t>
            </a:r>
            <a:r>
              <a:rPr lang="en-US" dirty="0" err="1"/>
              <a:t>FrakenBeer</a:t>
            </a:r>
            <a:r>
              <a:rPr lang="en-US" dirty="0"/>
              <a:t> and the markets best served by expanding into them.</a:t>
            </a:r>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4402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C4B95-5DB8-6C46-BD40-D1B1FC14DA7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656E518-950C-A140-97C1-7CAEBADCD922}"/>
              </a:ext>
            </a:extLst>
          </p:cNvPr>
          <p:cNvSpPr>
            <a:spLocks noGrp="1"/>
          </p:cNvSpPr>
          <p:nvPr>
            <p:ph idx="1"/>
          </p:nvPr>
        </p:nvSpPr>
        <p:spPr/>
        <p:txBody>
          <a:bodyPr>
            <a:normAutofit fontScale="92500" lnSpcReduction="10000"/>
          </a:bodyPr>
          <a:lstStyle/>
          <a:p>
            <a:r>
              <a:rPr lang="en-US" dirty="0"/>
              <a:t>There are over 1200 beers in the 50 states of varying ABV and IBU levels. It is imperative we accurately predict the performance of the beer in the three markets we are planning to expand. </a:t>
            </a:r>
          </a:p>
          <a:p>
            <a:r>
              <a:rPr lang="en-US" dirty="0"/>
              <a:t>Current Condition-The </a:t>
            </a:r>
            <a:r>
              <a:rPr lang="en-US" dirty="0" err="1"/>
              <a:t>FrakenBeer</a:t>
            </a:r>
            <a:r>
              <a:rPr lang="en-US" dirty="0"/>
              <a:t> is a 12% ABV with a 33 IBU it has a tested rating of 4.7 only distributed in Seattle WA.</a:t>
            </a:r>
          </a:p>
          <a:p>
            <a:r>
              <a:rPr lang="en-US" dirty="0"/>
              <a:t>Target Condition-Expand the </a:t>
            </a:r>
            <a:r>
              <a:rPr lang="en-US" dirty="0" err="1"/>
              <a:t>FrankenBeer</a:t>
            </a:r>
            <a:r>
              <a:rPr lang="en-US" dirty="0"/>
              <a:t> to at least one favorable market to allow sales growth.</a:t>
            </a:r>
          </a:p>
          <a:p>
            <a:r>
              <a:rPr lang="en-US" dirty="0"/>
              <a:t>Problem Statement- The </a:t>
            </a:r>
            <a:r>
              <a:rPr lang="en-US" dirty="0" err="1"/>
              <a:t>FrankenBeer</a:t>
            </a:r>
            <a:r>
              <a:rPr lang="en-US" dirty="0"/>
              <a:t> has distinct qualities that make it appealing to a certain demographic of beer drinkers. This indicates that a thorough analysis must be done to establish the ideal location to expand sales of this beer. </a:t>
            </a:r>
          </a:p>
        </p:txBody>
      </p:sp>
    </p:spTree>
    <p:extLst>
      <p:ext uri="{BB962C8B-B14F-4D97-AF65-F5344CB8AC3E}">
        <p14:creationId xmlns:p14="http://schemas.microsoft.com/office/powerpoint/2010/main" val="417526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726C-B8D6-C44C-A7DA-D7B1185AFF8B}"/>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5CD89A14-AF28-0F4F-A164-FC619FE010A9}"/>
              </a:ext>
            </a:extLst>
          </p:cNvPr>
          <p:cNvSpPr>
            <a:spLocks noGrp="1"/>
          </p:cNvSpPr>
          <p:nvPr>
            <p:ph idx="1"/>
          </p:nvPr>
        </p:nvSpPr>
        <p:spPr/>
        <p:txBody>
          <a:bodyPr>
            <a:normAutofit fontScale="85000" lnSpcReduction="10000"/>
          </a:bodyPr>
          <a:lstStyle/>
          <a:p>
            <a:r>
              <a:rPr lang="en-US" dirty="0"/>
              <a:t>The </a:t>
            </a:r>
            <a:r>
              <a:rPr lang="en-US" dirty="0" err="1"/>
              <a:t>FrankenBeer</a:t>
            </a:r>
            <a:r>
              <a:rPr lang="en-US" dirty="0"/>
              <a:t> has been seeing increasing sales ever since the initial roll out 2 years ago. The feedback is that in the market there is no other beer like it. This uniqueness has garnered much acclaim in Seattle to the point of other established chains requesting we allow the beer to be produced and sold closer to their markets. To investigate the possibility of this occurring we have decided to investigate the ability to expand into other markets.</a:t>
            </a:r>
          </a:p>
          <a:p>
            <a:pPr lvl="0"/>
            <a:r>
              <a:rPr lang="en-US" dirty="0"/>
              <a:t>Phase 1 – Market Research-Determine what markets would do well if </a:t>
            </a:r>
            <a:r>
              <a:rPr lang="en-US" dirty="0" err="1"/>
              <a:t>FrakenBeer</a:t>
            </a:r>
            <a:r>
              <a:rPr lang="en-US" dirty="0"/>
              <a:t> was introduced. </a:t>
            </a:r>
          </a:p>
          <a:p>
            <a:pPr lvl="0"/>
            <a:r>
              <a:rPr lang="en-US" dirty="0"/>
              <a:t>Phase 2 – Site selection- Determine which cites to pilot the brewing and distribution of the beer.</a:t>
            </a:r>
          </a:p>
          <a:p>
            <a:pPr lvl="0"/>
            <a:r>
              <a:rPr lang="en-US" dirty="0"/>
              <a:t>Phase 3 – Expansion- Based on the tests select more cities that will provide higher sales for </a:t>
            </a:r>
            <a:r>
              <a:rPr lang="en-US" dirty="0" err="1"/>
              <a:t>FrakenBeer</a:t>
            </a:r>
            <a:r>
              <a:rPr lang="en-US" dirty="0"/>
              <a:t> and expand to at least one city in each region.</a:t>
            </a:r>
          </a:p>
          <a:p>
            <a:endParaRPr lang="en-US" dirty="0"/>
          </a:p>
        </p:txBody>
      </p:sp>
    </p:spTree>
    <p:extLst>
      <p:ext uri="{BB962C8B-B14F-4D97-AF65-F5344CB8AC3E}">
        <p14:creationId xmlns:p14="http://schemas.microsoft.com/office/powerpoint/2010/main" val="189149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5DED-93B7-D344-A92C-477AB98CB72A}"/>
              </a:ext>
            </a:extLst>
          </p:cNvPr>
          <p:cNvSpPr>
            <a:spLocks noGrp="1"/>
          </p:cNvSpPr>
          <p:nvPr>
            <p:ph type="title"/>
          </p:nvPr>
        </p:nvSpPr>
        <p:spPr/>
        <p:txBody>
          <a:bodyPr/>
          <a:lstStyle/>
          <a:p>
            <a:r>
              <a:rPr lang="en-US" dirty="0"/>
              <a:t>The Beer-</a:t>
            </a:r>
            <a:r>
              <a:rPr lang="en-US" dirty="0" err="1"/>
              <a:t>FrankenBeer</a:t>
            </a:r>
            <a:endParaRPr lang="en-US" dirty="0"/>
          </a:p>
        </p:txBody>
      </p:sp>
      <p:sp>
        <p:nvSpPr>
          <p:cNvPr id="3" name="Content Placeholder 2">
            <a:extLst>
              <a:ext uri="{FF2B5EF4-FFF2-40B4-BE49-F238E27FC236}">
                <a16:creationId xmlns:a16="http://schemas.microsoft.com/office/drawing/2014/main" id="{58B5E6B4-20EE-D343-9E4B-7FA958EBB5F2}"/>
              </a:ext>
            </a:extLst>
          </p:cNvPr>
          <p:cNvSpPr>
            <a:spLocks noGrp="1"/>
          </p:cNvSpPr>
          <p:nvPr>
            <p:ph idx="1"/>
          </p:nvPr>
        </p:nvSpPr>
        <p:spPr/>
        <p:txBody>
          <a:bodyPr/>
          <a:lstStyle/>
          <a:p>
            <a:r>
              <a:rPr lang="en-US" dirty="0"/>
              <a:t>The beer stats</a:t>
            </a:r>
          </a:p>
        </p:txBody>
      </p:sp>
    </p:spTree>
    <p:extLst>
      <p:ext uri="{BB962C8B-B14F-4D97-AF65-F5344CB8AC3E}">
        <p14:creationId xmlns:p14="http://schemas.microsoft.com/office/powerpoint/2010/main" val="1560134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AC2E-AE6C-8D43-B626-371C899E3D37}"/>
              </a:ext>
            </a:extLst>
          </p:cNvPr>
          <p:cNvSpPr>
            <a:spLocks noGrp="1"/>
          </p:cNvSpPr>
          <p:nvPr>
            <p:ph type="title"/>
          </p:nvPr>
        </p:nvSpPr>
        <p:spPr/>
        <p:txBody>
          <a:bodyPr/>
          <a:lstStyle/>
          <a:p>
            <a:r>
              <a:rPr lang="en-US" dirty="0"/>
              <a:t>The Beer-</a:t>
            </a:r>
            <a:r>
              <a:rPr lang="en-US" dirty="0" err="1"/>
              <a:t>FrankenBeer</a:t>
            </a:r>
            <a:endParaRPr lang="en-US" dirty="0"/>
          </a:p>
        </p:txBody>
      </p:sp>
      <p:sp>
        <p:nvSpPr>
          <p:cNvPr id="3" name="Content Placeholder 2">
            <a:extLst>
              <a:ext uri="{FF2B5EF4-FFF2-40B4-BE49-F238E27FC236}">
                <a16:creationId xmlns:a16="http://schemas.microsoft.com/office/drawing/2014/main" id="{BAE14B64-24A0-3D43-8171-79CC569E9BE1}"/>
              </a:ext>
            </a:extLst>
          </p:cNvPr>
          <p:cNvSpPr>
            <a:spLocks noGrp="1"/>
          </p:cNvSpPr>
          <p:nvPr>
            <p:ph idx="1"/>
          </p:nvPr>
        </p:nvSpPr>
        <p:spPr/>
        <p:txBody>
          <a:bodyPr/>
          <a:lstStyle/>
          <a:p>
            <a:r>
              <a:rPr lang="en-US" dirty="0"/>
              <a:t>The Beer Stats</a:t>
            </a:r>
          </a:p>
        </p:txBody>
      </p:sp>
    </p:spTree>
    <p:extLst>
      <p:ext uri="{BB962C8B-B14F-4D97-AF65-F5344CB8AC3E}">
        <p14:creationId xmlns:p14="http://schemas.microsoft.com/office/powerpoint/2010/main" val="1932835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48CD-B4A3-6C4C-9A7A-0C3BCD1DAC7F}"/>
              </a:ext>
            </a:extLst>
          </p:cNvPr>
          <p:cNvSpPr>
            <a:spLocks noGrp="1"/>
          </p:cNvSpPr>
          <p:nvPr>
            <p:ph type="title"/>
          </p:nvPr>
        </p:nvSpPr>
        <p:spPr/>
        <p:txBody>
          <a:bodyPr/>
          <a:lstStyle/>
          <a:p>
            <a:r>
              <a:rPr lang="en-US" dirty="0"/>
              <a:t>The Markets</a:t>
            </a:r>
          </a:p>
        </p:txBody>
      </p:sp>
      <p:sp>
        <p:nvSpPr>
          <p:cNvPr id="3" name="Content Placeholder 2">
            <a:extLst>
              <a:ext uri="{FF2B5EF4-FFF2-40B4-BE49-F238E27FC236}">
                <a16:creationId xmlns:a16="http://schemas.microsoft.com/office/drawing/2014/main" id="{330509FD-B4E6-E34F-BA61-B5DFEABDD171}"/>
              </a:ext>
            </a:extLst>
          </p:cNvPr>
          <p:cNvSpPr>
            <a:spLocks noGrp="1"/>
          </p:cNvSpPr>
          <p:nvPr>
            <p:ph idx="1"/>
          </p:nvPr>
        </p:nvSpPr>
        <p:spPr/>
        <p:txBody>
          <a:bodyPr/>
          <a:lstStyle/>
          <a:p>
            <a:r>
              <a:rPr lang="en-US" dirty="0"/>
              <a:t>The Big Picture</a:t>
            </a:r>
          </a:p>
          <a:p>
            <a:endParaRPr lang="en-US" dirty="0"/>
          </a:p>
          <a:p>
            <a:pPr lvl="1"/>
            <a:endParaRPr lang="en-US" dirty="0"/>
          </a:p>
        </p:txBody>
      </p:sp>
      <p:graphicFrame>
        <p:nvGraphicFramePr>
          <p:cNvPr id="4" name="Table 3">
            <a:extLst>
              <a:ext uri="{FF2B5EF4-FFF2-40B4-BE49-F238E27FC236}">
                <a16:creationId xmlns:a16="http://schemas.microsoft.com/office/drawing/2014/main" id="{BAE69571-2DDA-4A41-AF95-676881FE3626}"/>
              </a:ext>
            </a:extLst>
          </p:cNvPr>
          <p:cNvGraphicFramePr>
            <a:graphicFrameLocks noGrp="1"/>
          </p:cNvGraphicFramePr>
          <p:nvPr>
            <p:extLst>
              <p:ext uri="{D42A27DB-BD31-4B8C-83A1-F6EECF244321}">
                <p14:modId xmlns:p14="http://schemas.microsoft.com/office/powerpoint/2010/main" val="522072788"/>
              </p:ext>
            </p:extLst>
          </p:nvPr>
        </p:nvGraphicFramePr>
        <p:xfrm>
          <a:off x="4720941" y="2789696"/>
          <a:ext cx="2831326" cy="2693670"/>
        </p:xfrm>
        <a:graphic>
          <a:graphicData uri="http://schemas.openxmlformats.org/drawingml/2006/table">
            <a:tbl>
              <a:tblPr/>
              <a:tblGrid>
                <a:gridCol w="242888">
                  <a:extLst>
                    <a:ext uri="{9D8B030D-6E8A-4147-A177-3AD203B41FA5}">
                      <a16:colId xmlns:a16="http://schemas.microsoft.com/office/drawing/2014/main" val="2971109250"/>
                    </a:ext>
                  </a:extLst>
                </a:gridCol>
                <a:gridCol w="432003">
                  <a:extLst>
                    <a:ext uri="{9D8B030D-6E8A-4147-A177-3AD203B41FA5}">
                      <a16:colId xmlns:a16="http://schemas.microsoft.com/office/drawing/2014/main" val="442187117"/>
                    </a:ext>
                  </a:extLst>
                </a:gridCol>
                <a:gridCol w="290513">
                  <a:extLst>
                    <a:ext uri="{9D8B030D-6E8A-4147-A177-3AD203B41FA5}">
                      <a16:colId xmlns:a16="http://schemas.microsoft.com/office/drawing/2014/main" val="3530736897"/>
                    </a:ext>
                  </a:extLst>
                </a:gridCol>
                <a:gridCol w="432003">
                  <a:extLst>
                    <a:ext uri="{9D8B030D-6E8A-4147-A177-3AD203B41FA5}">
                      <a16:colId xmlns:a16="http://schemas.microsoft.com/office/drawing/2014/main" val="3587171559"/>
                    </a:ext>
                  </a:extLst>
                </a:gridCol>
                <a:gridCol w="287338">
                  <a:extLst>
                    <a:ext uri="{9D8B030D-6E8A-4147-A177-3AD203B41FA5}">
                      <a16:colId xmlns:a16="http://schemas.microsoft.com/office/drawing/2014/main" val="2533134099"/>
                    </a:ext>
                  </a:extLst>
                </a:gridCol>
                <a:gridCol w="432003">
                  <a:extLst>
                    <a:ext uri="{9D8B030D-6E8A-4147-A177-3AD203B41FA5}">
                      <a16:colId xmlns:a16="http://schemas.microsoft.com/office/drawing/2014/main" val="2442808875"/>
                    </a:ext>
                  </a:extLst>
                </a:gridCol>
                <a:gridCol w="282575">
                  <a:extLst>
                    <a:ext uri="{9D8B030D-6E8A-4147-A177-3AD203B41FA5}">
                      <a16:colId xmlns:a16="http://schemas.microsoft.com/office/drawing/2014/main" val="78120331"/>
                    </a:ext>
                  </a:extLst>
                </a:gridCol>
                <a:gridCol w="432003">
                  <a:extLst>
                    <a:ext uri="{9D8B030D-6E8A-4147-A177-3AD203B41FA5}">
                      <a16:colId xmlns:a16="http://schemas.microsoft.com/office/drawing/2014/main" val="3260946707"/>
                    </a:ext>
                  </a:extLst>
                </a:gridCol>
              </a:tblGrid>
              <a:tr h="120633">
                <a:tc>
                  <a:txBody>
                    <a:bodyPr/>
                    <a:lstStyle/>
                    <a:p>
                      <a:pPr algn="l" fontAlgn="b"/>
                      <a:r>
                        <a:rPr lang="en-US" sz="1200" b="1" i="0" u="none" strike="noStrike" dirty="0">
                          <a:solidFill>
                            <a:srgbClr val="000000"/>
                          </a:solidFill>
                          <a:effectLst/>
                          <a:latin typeface="Calibri" panose="020F0502020204030204" pitchFamily="34" charset="0"/>
                        </a:rPr>
                        <a:t>AK</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IL</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18</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ND</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TN</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extLst>
                  <a:ext uri="{0D108BD9-81ED-4DB2-BD59-A6C34878D82A}">
                    <a16:rowId xmlns:a16="http://schemas.microsoft.com/office/drawing/2014/main" val="3190082317"/>
                  </a:ext>
                </a:extLst>
              </a:tr>
              <a:tr h="120633">
                <a:tc>
                  <a:txBody>
                    <a:bodyPr/>
                    <a:lstStyle/>
                    <a:p>
                      <a:pPr algn="l" fontAlgn="b"/>
                      <a:r>
                        <a:rPr lang="en-US" sz="1200" b="1" i="0" u="none" strike="noStrike" dirty="0">
                          <a:solidFill>
                            <a:srgbClr val="000000"/>
                          </a:solidFill>
                          <a:effectLst/>
                          <a:latin typeface="Calibri" panose="020F0502020204030204" pitchFamily="34" charset="0"/>
                        </a:rPr>
                        <a:t>AL</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IN</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22</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NE</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TX</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28</a:t>
                      </a:r>
                    </a:p>
                  </a:txBody>
                  <a:tcPr marL="9525" marR="9525" marT="9525" marB="0" anchor="b">
                    <a:lnL>
                      <a:noFill/>
                    </a:lnL>
                    <a:lnR>
                      <a:noFill/>
                    </a:lnR>
                    <a:lnT>
                      <a:noFill/>
                    </a:lnT>
                    <a:lnB>
                      <a:noFill/>
                    </a:lnB>
                  </a:tcPr>
                </a:tc>
                <a:extLst>
                  <a:ext uri="{0D108BD9-81ED-4DB2-BD59-A6C34878D82A}">
                    <a16:rowId xmlns:a16="http://schemas.microsoft.com/office/drawing/2014/main" val="2187988497"/>
                  </a:ext>
                </a:extLst>
              </a:tr>
              <a:tr h="120633">
                <a:tc>
                  <a:txBody>
                    <a:bodyPr/>
                    <a:lstStyle/>
                    <a:p>
                      <a:pPr algn="l" fontAlgn="b"/>
                      <a:r>
                        <a:rPr lang="en-US" sz="1200" b="1" i="0" u="none" strike="noStrike" dirty="0">
                          <a:solidFill>
                            <a:srgbClr val="000000"/>
                          </a:solidFill>
                          <a:effectLst/>
                          <a:latin typeface="Calibri" panose="020F0502020204030204" pitchFamily="34" charset="0"/>
                        </a:rPr>
                        <a:t>AR</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KS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NH</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UT</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extLst>
                  <a:ext uri="{0D108BD9-81ED-4DB2-BD59-A6C34878D82A}">
                    <a16:rowId xmlns:a16="http://schemas.microsoft.com/office/drawing/2014/main" val="406526686"/>
                  </a:ext>
                </a:extLst>
              </a:tr>
              <a:tr h="120633">
                <a:tc>
                  <a:txBody>
                    <a:bodyPr/>
                    <a:lstStyle/>
                    <a:p>
                      <a:pPr algn="l" fontAlgn="b"/>
                      <a:r>
                        <a:rPr lang="en-US" sz="1200" b="1" i="0" u="none" strike="noStrike">
                          <a:solidFill>
                            <a:srgbClr val="000000"/>
                          </a:solidFill>
                          <a:effectLst/>
                          <a:latin typeface="Calibri" panose="020F0502020204030204" pitchFamily="34" charset="0"/>
                        </a:rPr>
                        <a:t>AZ</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11</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KY</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NJ</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VA</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16</a:t>
                      </a:r>
                    </a:p>
                  </a:txBody>
                  <a:tcPr marL="9525" marR="9525" marT="9525" marB="0" anchor="b">
                    <a:lnL>
                      <a:noFill/>
                    </a:lnL>
                    <a:lnR>
                      <a:noFill/>
                    </a:lnR>
                    <a:lnT>
                      <a:noFill/>
                    </a:lnT>
                    <a:lnB>
                      <a:noFill/>
                    </a:lnB>
                  </a:tcPr>
                </a:tc>
                <a:extLst>
                  <a:ext uri="{0D108BD9-81ED-4DB2-BD59-A6C34878D82A}">
                    <a16:rowId xmlns:a16="http://schemas.microsoft.com/office/drawing/2014/main" val="4206768449"/>
                  </a:ext>
                </a:extLst>
              </a:tr>
              <a:tr h="120633">
                <a:tc>
                  <a:txBody>
                    <a:bodyPr/>
                    <a:lstStyle/>
                    <a:p>
                      <a:pPr algn="l" fontAlgn="b"/>
                      <a:r>
                        <a:rPr lang="en-US" sz="1200" b="1" i="0" u="none" strike="noStrike" dirty="0">
                          <a:solidFill>
                            <a:srgbClr val="000000"/>
                          </a:solidFill>
                          <a:effectLst/>
                          <a:latin typeface="Calibri" panose="020F0502020204030204" pitchFamily="34" charset="0"/>
                        </a:rPr>
                        <a:t>CA</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39</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LA</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NM</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VT</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extLst>
                  <a:ext uri="{0D108BD9-81ED-4DB2-BD59-A6C34878D82A}">
                    <a16:rowId xmlns:a16="http://schemas.microsoft.com/office/drawing/2014/main" val="250029577"/>
                  </a:ext>
                </a:extLst>
              </a:tr>
              <a:tr h="120633">
                <a:tc>
                  <a:txBody>
                    <a:bodyPr/>
                    <a:lstStyle/>
                    <a:p>
                      <a:pPr algn="l" fontAlgn="b"/>
                      <a:r>
                        <a:rPr lang="en-US" sz="1200" b="1" i="0" u="none" strike="noStrike">
                          <a:solidFill>
                            <a:srgbClr val="000000"/>
                          </a:solidFill>
                          <a:effectLst/>
                          <a:latin typeface="Calibri" panose="020F0502020204030204" pitchFamily="34" charset="0"/>
                        </a:rPr>
                        <a:t>CO</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47</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MA</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23</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NV</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WA</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23</a:t>
                      </a:r>
                    </a:p>
                  </a:txBody>
                  <a:tcPr marL="9525" marR="9525" marT="9525" marB="0" anchor="b">
                    <a:lnL>
                      <a:noFill/>
                    </a:lnL>
                    <a:lnR>
                      <a:noFill/>
                    </a:lnR>
                    <a:lnT>
                      <a:noFill/>
                    </a:lnT>
                    <a:lnB>
                      <a:noFill/>
                    </a:lnB>
                  </a:tcPr>
                </a:tc>
                <a:extLst>
                  <a:ext uri="{0D108BD9-81ED-4DB2-BD59-A6C34878D82A}">
                    <a16:rowId xmlns:a16="http://schemas.microsoft.com/office/drawing/2014/main" val="1412235811"/>
                  </a:ext>
                </a:extLst>
              </a:tr>
              <a:tr h="120633">
                <a:tc>
                  <a:txBody>
                    <a:bodyPr/>
                    <a:lstStyle/>
                    <a:p>
                      <a:pPr algn="l" fontAlgn="b"/>
                      <a:r>
                        <a:rPr lang="en-US" sz="1200" b="1" i="0" u="none" strike="noStrike">
                          <a:solidFill>
                            <a:srgbClr val="000000"/>
                          </a:solidFill>
                          <a:effectLst/>
                          <a:latin typeface="Calibri" panose="020F0502020204030204" pitchFamily="34" charset="0"/>
                        </a:rPr>
                        <a:t>CT</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MD</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NY</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16</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WI</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1591770907"/>
                  </a:ext>
                </a:extLst>
              </a:tr>
              <a:tr h="120633">
                <a:tc>
                  <a:txBody>
                    <a:bodyPr/>
                    <a:lstStyle/>
                    <a:p>
                      <a:pPr algn="l" fontAlgn="b"/>
                      <a:r>
                        <a:rPr lang="en-US" sz="1200" b="1" i="0" u="none" strike="noStrike">
                          <a:solidFill>
                            <a:srgbClr val="000000"/>
                          </a:solidFill>
                          <a:effectLst/>
                          <a:latin typeface="Calibri" panose="020F0502020204030204" pitchFamily="34" charset="0"/>
                        </a:rPr>
                        <a:t>DC</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ME</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OH</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l" fontAlgn="b"/>
                      <a:r>
                        <a:rPr lang="en-US" sz="1200" b="1" i="0" u="none" strike="noStrike" dirty="0">
                          <a:solidFill>
                            <a:srgbClr val="000000"/>
                          </a:solidFill>
                          <a:effectLst/>
                          <a:latin typeface="Calibri" panose="020F0502020204030204" pitchFamily="34" charset="0"/>
                        </a:rPr>
                        <a:t>WV</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extLst>
                  <a:ext uri="{0D108BD9-81ED-4DB2-BD59-A6C34878D82A}">
                    <a16:rowId xmlns:a16="http://schemas.microsoft.com/office/drawing/2014/main" val="3846322238"/>
                  </a:ext>
                </a:extLst>
              </a:tr>
              <a:tr h="120633">
                <a:tc>
                  <a:txBody>
                    <a:bodyPr/>
                    <a:lstStyle/>
                    <a:p>
                      <a:pPr algn="l" fontAlgn="b"/>
                      <a:r>
                        <a:rPr lang="en-US" sz="1200" b="1" i="0" u="none" strike="noStrike">
                          <a:solidFill>
                            <a:srgbClr val="000000"/>
                          </a:solidFill>
                          <a:effectLst/>
                          <a:latin typeface="Calibri" panose="020F0502020204030204" pitchFamily="34" charset="0"/>
                        </a:rPr>
                        <a:t>DE</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MI</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32</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OK</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l" fontAlgn="b"/>
                      <a:r>
                        <a:rPr lang="en-US" sz="1200" b="1" i="0" u="none" strike="noStrike" dirty="0">
                          <a:solidFill>
                            <a:srgbClr val="000000"/>
                          </a:solidFill>
                          <a:effectLst/>
                          <a:latin typeface="Calibri" panose="020F0502020204030204" pitchFamily="34" charset="0"/>
                        </a:rPr>
                        <a:t>WY</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extLst>
                  <a:ext uri="{0D108BD9-81ED-4DB2-BD59-A6C34878D82A}">
                    <a16:rowId xmlns:a16="http://schemas.microsoft.com/office/drawing/2014/main" val="2930809781"/>
                  </a:ext>
                </a:extLst>
              </a:tr>
              <a:tr h="120633">
                <a:tc>
                  <a:txBody>
                    <a:bodyPr/>
                    <a:lstStyle/>
                    <a:p>
                      <a:pPr algn="l" fontAlgn="b"/>
                      <a:r>
                        <a:rPr lang="en-US" sz="1200" b="1" i="0" u="none" strike="noStrike">
                          <a:solidFill>
                            <a:srgbClr val="000000"/>
                          </a:solidFill>
                          <a:effectLst/>
                          <a:latin typeface="Calibri" panose="020F0502020204030204" pitchFamily="34" charset="0"/>
                        </a:rPr>
                        <a:t>FL</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MN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OR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29</a:t>
                      </a:r>
                    </a:p>
                  </a:txBody>
                  <a:tcPr marL="9525" marR="9525" marT="9525" marB="0" anchor="b">
                    <a:lnL>
                      <a:noFill/>
                    </a:lnL>
                    <a:lnR>
                      <a:noFill/>
                    </a:lnR>
                    <a:lnT>
                      <a:noFill/>
                    </a:lnT>
                    <a:lnB>
                      <a:noFill/>
                    </a:lnB>
                  </a:tcPr>
                </a:tc>
                <a:tc>
                  <a:txBody>
                    <a:bodyPr/>
                    <a:lstStyle/>
                    <a:p>
                      <a:pPr algn="l" fontAlgn="b"/>
                      <a:endParaRPr lang="en-US" sz="12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609819827"/>
                  </a:ext>
                </a:extLst>
              </a:tr>
              <a:tr h="120633">
                <a:tc>
                  <a:txBody>
                    <a:bodyPr/>
                    <a:lstStyle/>
                    <a:p>
                      <a:pPr algn="l" fontAlgn="b"/>
                      <a:r>
                        <a:rPr lang="en-US" sz="1200" b="1" i="0" u="none" strike="noStrike">
                          <a:solidFill>
                            <a:srgbClr val="000000"/>
                          </a:solidFill>
                          <a:effectLst/>
                          <a:latin typeface="Calibri" panose="020F0502020204030204" pitchFamily="34" charset="0"/>
                        </a:rPr>
                        <a:t>GA</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MO</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l" fontAlgn="b"/>
                      <a:r>
                        <a:rPr lang="en-US" sz="1200" b="1" i="0" u="none" strike="noStrike" dirty="0">
                          <a:solidFill>
                            <a:srgbClr val="000000"/>
                          </a:solidFill>
                          <a:effectLst/>
                          <a:latin typeface="Calibri" panose="020F0502020204030204" pitchFamily="34" charset="0"/>
                        </a:rPr>
                        <a:t>PA</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25</a:t>
                      </a:r>
                    </a:p>
                  </a:txBody>
                  <a:tcPr marL="9525" marR="9525" marT="9525" marB="0" anchor="b">
                    <a:lnL>
                      <a:noFill/>
                    </a:lnL>
                    <a:lnR>
                      <a:noFill/>
                    </a:lnR>
                    <a:lnT>
                      <a:noFill/>
                    </a:lnT>
                    <a:lnB>
                      <a:noFill/>
                    </a:lnB>
                  </a:tcPr>
                </a:tc>
                <a:tc>
                  <a:txBody>
                    <a:bodyPr/>
                    <a:lstStyle/>
                    <a:p>
                      <a:pPr algn="l" fontAlgn="b"/>
                      <a:endParaRPr lang="en-US" sz="12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325396962"/>
                  </a:ext>
                </a:extLst>
              </a:tr>
              <a:tr h="120633">
                <a:tc>
                  <a:txBody>
                    <a:bodyPr/>
                    <a:lstStyle/>
                    <a:p>
                      <a:pPr algn="l" fontAlgn="b"/>
                      <a:r>
                        <a:rPr lang="en-US" sz="1200" b="1" i="0" u="none" strike="noStrike">
                          <a:solidFill>
                            <a:srgbClr val="000000"/>
                          </a:solidFill>
                          <a:effectLst/>
                          <a:latin typeface="Calibri" panose="020F0502020204030204" pitchFamily="34" charset="0"/>
                        </a:rPr>
                        <a:t>HI</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MS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r>
                        <a:rPr lang="en-US" sz="1200" b="1" i="0" u="none" strike="noStrike" dirty="0">
                          <a:solidFill>
                            <a:srgbClr val="000000"/>
                          </a:solidFill>
                          <a:effectLst/>
                          <a:latin typeface="Calibri" panose="020F0502020204030204" pitchFamily="34" charset="0"/>
                        </a:rPr>
                        <a:t>RI</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endParaRPr lang="en-US" sz="12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02822009"/>
                  </a:ext>
                </a:extLst>
              </a:tr>
              <a:tr h="120633">
                <a:tc>
                  <a:txBody>
                    <a:bodyPr/>
                    <a:lstStyle/>
                    <a:p>
                      <a:pPr algn="l" fontAlgn="b"/>
                      <a:r>
                        <a:rPr lang="en-US" sz="1200" b="1" i="0" u="none" strike="noStrike">
                          <a:solidFill>
                            <a:srgbClr val="000000"/>
                          </a:solidFill>
                          <a:effectLst/>
                          <a:latin typeface="Calibri" panose="020F0502020204030204" pitchFamily="34" charset="0"/>
                        </a:rPr>
                        <a:t>IA</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MT</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SC</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endParaRPr lang="en-US" sz="12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421684615"/>
                  </a:ext>
                </a:extLst>
              </a:tr>
              <a:tr h="120633">
                <a:tc>
                  <a:txBody>
                    <a:bodyPr/>
                    <a:lstStyle/>
                    <a:p>
                      <a:pPr algn="l" fontAlgn="b"/>
                      <a:r>
                        <a:rPr lang="en-US" sz="1200" b="1" i="0" u="none" strike="noStrike">
                          <a:solidFill>
                            <a:srgbClr val="000000"/>
                          </a:solidFill>
                          <a:effectLst/>
                          <a:latin typeface="Calibri" panose="020F0502020204030204" pitchFamily="34" charset="0"/>
                        </a:rPr>
                        <a:t>ID</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NC</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19</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SD</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endParaRPr lang="en-US" sz="12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43260441"/>
                  </a:ext>
                </a:extLst>
              </a:tr>
            </a:tbl>
          </a:graphicData>
        </a:graphic>
      </p:graphicFrame>
      <p:pic>
        <p:nvPicPr>
          <p:cNvPr id="5" name="Picture 4">
            <a:extLst>
              <a:ext uri="{FF2B5EF4-FFF2-40B4-BE49-F238E27FC236}">
                <a16:creationId xmlns:a16="http://schemas.microsoft.com/office/drawing/2014/main" id="{B7F99B7A-6B0E-774E-A4A4-2A9CF0562B0B}"/>
              </a:ext>
            </a:extLst>
          </p:cNvPr>
          <p:cNvPicPr>
            <a:picLocks noChangeAspect="1"/>
          </p:cNvPicPr>
          <p:nvPr/>
        </p:nvPicPr>
        <p:blipFill>
          <a:blip r:embed="rId2"/>
          <a:stretch>
            <a:fillRect/>
          </a:stretch>
        </p:blipFill>
        <p:spPr>
          <a:xfrm>
            <a:off x="7552267" y="2622094"/>
            <a:ext cx="4639733" cy="3314095"/>
          </a:xfrm>
          <a:prstGeom prst="rect">
            <a:avLst/>
          </a:prstGeom>
        </p:spPr>
      </p:pic>
      <p:pic>
        <p:nvPicPr>
          <p:cNvPr id="6" name="Picture 5">
            <a:extLst>
              <a:ext uri="{FF2B5EF4-FFF2-40B4-BE49-F238E27FC236}">
                <a16:creationId xmlns:a16="http://schemas.microsoft.com/office/drawing/2014/main" id="{5441813F-822E-F84F-8715-F33BD2B9096C}"/>
              </a:ext>
            </a:extLst>
          </p:cNvPr>
          <p:cNvPicPr>
            <a:picLocks noChangeAspect="1"/>
          </p:cNvPicPr>
          <p:nvPr/>
        </p:nvPicPr>
        <p:blipFill>
          <a:blip r:embed="rId3"/>
          <a:stretch>
            <a:fillRect/>
          </a:stretch>
        </p:blipFill>
        <p:spPr>
          <a:xfrm>
            <a:off x="0" y="2692265"/>
            <a:ext cx="4443251" cy="3173751"/>
          </a:xfrm>
          <a:prstGeom prst="rect">
            <a:avLst/>
          </a:prstGeom>
        </p:spPr>
      </p:pic>
    </p:spTree>
    <p:extLst>
      <p:ext uri="{BB962C8B-B14F-4D97-AF65-F5344CB8AC3E}">
        <p14:creationId xmlns:p14="http://schemas.microsoft.com/office/powerpoint/2010/main" val="857595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4330-E53F-134A-B7B1-9B9D585BE13D}"/>
              </a:ext>
            </a:extLst>
          </p:cNvPr>
          <p:cNvSpPr>
            <a:spLocks noGrp="1"/>
          </p:cNvSpPr>
          <p:nvPr>
            <p:ph type="title"/>
          </p:nvPr>
        </p:nvSpPr>
        <p:spPr/>
        <p:txBody>
          <a:bodyPr/>
          <a:lstStyle/>
          <a:p>
            <a:r>
              <a:rPr lang="en-US" dirty="0"/>
              <a:t>The Markets</a:t>
            </a:r>
          </a:p>
        </p:txBody>
      </p:sp>
      <p:sp>
        <p:nvSpPr>
          <p:cNvPr id="3" name="Content Placeholder 2">
            <a:extLst>
              <a:ext uri="{FF2B5EF4-FFF2-40B4-BE49-F238E27FC236}">
                <a16:creationId xmlns:a16="http://schemas.microsoft.com/office/drawing/2014/main" id="{30F29F32-7B5F-E840-9DD6-CD711B086957}"/>
              </a:ext>
            </a:extLst>
          </p:cNvPr>
          <p:cNvSpPr>
            <a:spLocks noGrp="1"/>
          </p:cNvSpPr>
          <p:nvPr>
            <p:ph idx="1"/>
          </p:nvPr>
        </p:nvSpPr>
        <p:spPr/>
        <p:txBody>
          <a:bodyPr>
            <a:normAutofit fontScale="92500"/>
          </a:bodyPr>
          <a:lstStyle/>
          <a:p>
            <a:r>
              <a:rPr lang="en-US" dirty="0"/>
              <a:t>Target markets</a:t>
            </a:r>
          </a:p>
          <a:p>
            <a:r>
              <a:rPr lang="en-US" dirty="0"/>
              <a:t>Which state has the maximum alcoholic (ABV) beer? Which state has the most bitter (IBU) beer?</a:t>
            </a:r>
          </a:p>
          <a:p>
            <a:r>
              <a:rPr lang="en-US" dirty="0"/>
              <a:t>Colorado has the maximum alcoholic (ABV) beer “Lee Hill Series Vol. 5 - Belgian Style </a:t>
            </a:r>
            <a:r>
              <a:rPr lang="en-US" dirty="0" err="1"/>
              <a:t>Quadrupel</a:t>
            </a:r>
            <a:r>
              <a:rPr lang="en-US" dirty="0"/>
              <a:t> Ale”, in terms of individual beers, while Oregon has the most bitter beer “Bitter Bitch Imperial IPA”, in terms of individual beers.</a:t>
            </a:r>
          </a:p>
          <a:p>
            <a:r>
              <a:rPr lang="en-US" dirty="0"/>
              <a:t>Using the median ABV and IBU data </a:t>
            </a:r>
            <a:r>
              <a:rPr lang="en-US" dirty="0" err="1"/>
              <a:t>respectivly</a:t>
            </a:r>
            <a:r>
              <a:rPr lang="en-US" dirty="0"/>
              <a:t>, Washington, DC and Kentucky are tied with the highest median alcoholic beer (ABV 0.0625), while New Mexico has the highest median bitterness (IBU 72).</a:t>
            </a:r>
          </a:p>
        </p:txBody>
      </p:sp>
    </p:spTree>
    <p:extLst>
      <p:ext uri="{BB962C8B-B14F-4D97-AF65-F5344CB8AC3E}">
        <p14:creationId xmlns:p14="http://schemas.microsoft.com/office/powerpoint/2010/main" val="185763053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115</TotalTime>
  <Words>540</Words>
  <Application>Microsoft Macintosh PowerPoint</Application>
  <PresentationFormat>Widescreen</PresentationFormat>
  <Paragraphs>148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Berlin</vt:lpstr>
      <vt:lpstr>FrankenBeer </vt:lpstr>
      <vt:lpstr>Agenda</vt:lpstr>
      <vt:lpstr>Introduction</vt:lpstr>
      <vt:lpstr>Problem Statement</vt:lpstr>
      <vt:lpstr>Background</vt:lpstr>
      <vt:lpstr>The Beer-FrankenBeer</vt:lpstr>
      <vt:lpstr>The Beer-FrankenBeer</vt:lpstr>
      <vt:lpstr>The Markets</vt:lpstr>
      <vt:lpstr>The Markets</vt:lpstr>
      <vt:lpstr>Analysis</vt:lpstr>
      <vt:lpstr>Analysis</vt:lpstr>
      <vt:lpstr>Conclusion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FrankenBeer </dc:title>
  <dc:creator>quincy roundtree</dc:creator>
  <cp:lastModifiedBy>quincy roundtree</cp:lastModifiedBy>
  <cp:revision>7</cp:revision>
  <dcterms:created xsi:type="dcterms:W3CDTF">2018-06-24T02:27:49Z</dcterms:created>
  <dcterms:modified xsi:type="dcterms:W3CDTF">2018-06-24T04:23:33Z</dcterms:modified>
</cp:coreProperties>
</file>