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7" r:id="rId4"/>
    <p:sldId id="259" r:id="rId5"/>
    <p:sldId id="279" r:id="rId6"/>
    <p:sldId id="258" r:id="rId7"/>
    <p:sldId id="262" r:id="rId8"/>
    <p:sldId id="263" r:id="rId9"/>
    <p:sldId id="27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28"/>
    <p:restoredTop sz="86429"/>
  </p:normalViewPr>
  <p:slideViewPr>
    <p:cSldViewPr snapToGrid="0" snapToObjects="1">
      <p:cViewPr varScale="1">
        <p:scale>
          <a:sx n="194" d="100"/>
          <a:sy n="194" d="100"/>
        </p:scale>
        <p:origin x="200" y="12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t>6/25/18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t>‹#›</a:t>
            </a:fld>
            <a:endParaRPr lang="en-US"/>
          </a:p>
        </p:txBody>
      </p:sp>
    </p:spTree>
    <p:extLst>
      <p:ext uri="{BB962C8B-B14F-4D97-AF65-F5344CB8AC3E}">
        <p14:creationId xmlns:p14="http://schemas.microsoft.com/office/powerpoint/2010/main" val="215482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1</a:t>
            </a:fld>
            <a:endParaRPr lang="en-US"/>
          </a:p>
        </p:txBody>
      </p:sp>
    </p:spTree>
    <p:extLst>
      <p:ext uri="{BB962C8B-B14F-4D97-AF65-F5344CB8AC3E}">
        <p14:creationId xmlns:p14="http://schemas.microsoft.com/office/powerpoint/2010/main" val="4549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t>2</a:t>
            </a:fld>
            <a:endParaRPr lang="en-US"/>
          </a:p>
        </p:txBody>
      </p:sp>
    </p:spTree>
    <p:extLst>
      <p:ext uri="{BB962C8B-B14F-4D97-AF65-F5344CB8AC3E}">
        <p14:creationId xmlns:p14="http://schemas.microsoft.com/office/powerpoint/2010/main" val="6196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6/25/18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6/25/18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3"/>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relatively high ABV of 12% and its reltively mild IBU of 33, we believe our FrankenBeer will leave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p>
          <a:p>
            <a:r>
              <a:rPr lang="en-US" dirty="0"/>
              <a:t>Market Backdrop</a:t>
            </a:r>
          </a:p>
          <a:p>
            <a:r>
              <a:rPr lang="en-US" dirty="0"/>
              <a:t>Meet </a:t>
            </a:r>
            <a:r>
              <a:rPr lang="en-US" dirty="0" err="1"/>
              <a:t>FrankenBeer</a:t>
            </a:r>
            <a:endParaRPr lang="en-US" dirty="0"/>
          </a:p>
          <a:p>
            <a:r>
              <a:rPr lang="en-US" dirty="0"/>
              <a:t>Where do we go from here? </a:t>
            </a:r>
          </a:p>
          <a:p>
            <a:r>
              <a:rPr lang="en-US" dirty="0"/>
              <a:t>Initial Market Research</a:t>
            </a:r>
          </a:p>
          <a:p>
            <a:r>
              <a:rPr lang="en-US" dirty="0"/>
              <a:t>Expansion Market Proposal</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Team</a:t>
            </a:r>
          </a:p>
          <a:p>
            <a:pPr lvl="1"/>
            <a:r>
              <a:rPr lang="en-US" dirty="0"/>
              <a:t>Allen Crane</a:t>
            </a:r>
          </a:p>
          <a:p>
            <a:pPr lvl="1"/>
            <a:r>
              <a:rPr lang="en-US" dirty="0"/>
              <a:t>Nick Cellini</a:t>
            </a:r>
          </a:p>
          <a:p>
            <a:pPr lvl="1"/>
            <a:r>
              <a:rPr lang="en-US" dirty="0"/>
              <a:t>Chris Graves</a:t>
            </a:r>
          </a:p>
          <a:p>
            <a:pPr lvl="1"/>
            <a:r>
              <a:rPr lang="en-US" dirty="0"/>
              <a:t>Heber Nielsen</a:t>
            </a:r>
          </a:p>
          <a:p>
            <a:pPr lvl="1"/>
            <a:r>
              <a:rPr lang="en-US" dirty="0"/>
              <a:t>Quincy Roundtree</a:t>
            </a:r>
          </a:p>
          <a:p>
            <a:r>
              <a:rPr lang="en-US" dirty="0"/>
              <a:t>The Purpose</a:t>
            </a:r>
          </a:p>
          <a:p>
            <a:pPr lvl="1"/>
            <a:r>
              <a:rPr lang="en-US" dirty="0"/>
              <a:t>Evaluate the microbrewery landscape in the US and recommend expansion markets for our </a:t>
            </a:r>
            <a:r>
              <a:rPr lang="en-US"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p>
        </p:txBody>
      </p:sp>
      <p:sp>
        <p:nvSpPr>
          <p:cNvPr id="3" name="Content Placeholder 2"/>
          <p:cNvSpPr>
            <a:spLocks noGrp="1"/>
          </p:cNvSpPr>
          <p:nvPr>
            <p:ph idx="1"/>
          </p:nvPr>
        </p:nvSpPr>
        <p:spPr>
          <a:xfrm>
            <a:off x="123190" y="2188210"/>
            <a:ext cx="6821805" cy="4507865"/>
          </a:xfrm>
        </p:spPr>
        <p:txBody>
          <a:bodyPr>
            <a:normAutofit/>
          </a:bodyPr>
          <a:lstStyle/>
          <a:p>
            <a:r>
              <a:rPr lang="en-US" sz="2000" dirty="0">
                <a:sym typeface="+mn-ea"/>
              </a:rPr>
              <a:t>The crowded Microbrew landscape continues to expand with 558 Breweries offering a proliferating selection of 2,410 beers across the domestic US market</a:t>
            </a:r>
          </a:p>
          <a:p>
            <a:endParaRPr lang="en-US" sz="2000" dirty="0"/>
          </a:p>
          <a:p>
            <a:r>
              <a:rPr lang="en-US" sz="2000" dirty="0">
                <a:sym typeface="+mn-ea"/>
              </a:rPr>
              <a:t>The distribution of Breweries by state is highly variable with concentrations in Colorado, California, and Michigan - homes of “old guard” national brands and brews</a:t>
            </a:r>
          </a:p>
          <a:p>
            <a:endParaRPr lang="en-US" sz="2000" dirty="0">
              <a:sym typeface="+mn-ea"/>
            </a:endParaRPr>
          </a:p>
          <a:p>
            <a:r>
              <a:rPr lang="en-US" sz="2000" dirty="0">
                <a:sym typeface="+mn-ea"/>
              </a:rPr>
              <a:t>While median alcohol content (ABV) is solidly clustered in the 5% to 6% range across markets, bitterness (IBU) is much more variable</a:t>
            </a:r>
            <a:endParaRPr lang="en-US" sz="2000" dirty="0"/>
          </a:p>
        </p:txBody>
      </p:sp>
      <p:pic>
        <p:nvPicPr>
          <p:cNvPr id="5" name="Content Placeholder 3"/>
          <p:cNvPicPr>
            <a:picLocks noChangeAspect="1"/>
          </p:cNvPicPr>
          <p:nvPr/>
        </p:nvPicPr>
        <p:blipFill>
          <a:blip r:embed="rId2"/>
          <a:stretch>
            <a:fillRect/>
          </a:stretch>
        </p:blipFill>
        <p:spPr>
          <a:xfrm>
            <a:off x="6993541" y="2076886"/>
            <a:ext cx="2742384" cy="1958795"/>
          </a:xfrm>
          <a:prstGeom prst="rect">
            <a:avLst/>
          </a:prstGeom>
        </p:spPr>
      </p:pic>
      <p:pic>
        <p:nvPicPr>
          <p:cNvPr id="6" name="Picture 5">
            <a:extLst>
              <a:ext uri="{FF2B5EF4-FFF2-40B4-BE49-F238E27FC236}">
                <a16:creationId xmlns:a16="http://schemas.microsoft.com/office/drawing/2014/main" id="{A886447B-E543-5649-8613-F354C16EF1BD}"/>
              </a:ext>
            </a:extLst>
          </p:cNvPr>
          <p:cNvPicPr>
            <a:picLocks noChangeAspect="1"/>
          </p:cNvPicPr>
          <p:nvPr/>
        </p:nvPicPr>
        <p:blipFill>
          <a:blip r:embed="rId3"/>
          <a:stretch>
            <a:fillRect/>
          </a:stretch>
        </p:blipFill>
        <p:spPr>
          <a:xfrm>
            <a:off x="9498929" y="3621240"/>
            <a:ext cx="2643740" cy="1910015"/>
          </a:xfrm>
          <a:prstGeom prst="rect">
            <a:avLst/>
          </a:prstGeom>
        </p:spPr>
      </p:pic>
      <p:pic>
        <p:nvPicPr>
          <p:cNvPr id="8" name="Picture 7">
            <a:extLst>
              <a:ext uri="{FF2B5EF4-FFF2-40B4-BE49-F238E27FC236}">
                <a16:creationId xmlns:a16="http://schemas.microsoft.com/office/drawing/2014/main" id="{069C4DF6-A4B0-404A-ABA4-A9CC7F8306E4}"/>
              </a:ext>
            </a:extLst>
          </p:cNvPr>
          <p:cNvPicPr>
            <a:picLocks noChangeAspect="1"/>
          </p:cNvPicPr>
          <p:nvPr/>
        </p:nvPicPr>
        <p:blipFill>
          <a:blip r:embed="rId4"/>
          <a:stretch>
            <a:fillRect/>
          </a:stretch>
        </p:blipFill>
        <p:spPr>
          <a:xfrm>
            <a:off x="6993541"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a:t>
            </a:r>
          </a:p>
        </p:txBody>
      </p:sp>
      <p:sp>
        <p:nvSpPr>
          <p:cNvPr id="3" name="Content Placeholder 2"/>
          <p:cNvSpPr>
            <a:spLocks noGrp="1"/>
          </p:cNvSpPr>
          <p:nvPr>
            <p:ph idx="1"/>
          </p:nvPr>
        </p:nvSpPr>
        <p:spPr>
          <a:xfrm>
            <a:off x="297767" y="2510653"/>
            <a:ext cx="6422844" cy="3599316"/>
          </a:xfrm>
        </p:spPr>
        <p:txBody>
          <a:bodyPr>
            <a:normAutofit fontScale="92500" lnSpcReduction="10000"/>
          </a:bodyPr>
          <a:lstStyle/>
          <a:p>
            <a:r>
              <a:rPr lang="en-US" dirty="0" err="1"/>
              <a:t>FrankenBeer</a:t>
            </a:r>
            <a:r>
              <a:rPr lang="en-US" dirty="0"/>
              <a:t> was created to address a perceived ‘untapped’ demand for the crisp taste of high alcohol content beer without the bitterness which accompanies existing product offerings in this segment. </a:t>
            </a:r>
          </a:p>
          <a:p>
            <a:r>
              <a:rPr lang="en-US" dirty="0"/>
              <a:t>Our beer scientists have created a novel brewing technique enabling us to deliver 12% ABV at only 33 IBU’s  </a:t>
            </a:r>
          </a:p>
          <a:p>
            <a:r>
              <a:rPr lang="en-US" dirty="0"/>
              <a:t>The </a:t>
            </a:r>
            <a:r>
              <a:rPr lang="en-US" dirty="0" err="1"/>
              <a:t>ABRAcadabra</a:t>
            </a:r>
            <a:r>
              <a:rPr lang="en-US" baseline="30000" dirty="0" err="1"/>
              <a:t>TM</a:t>
            </a:r>
            <a:r>
              <a:rPr lang="en-US" baseline="30000" dirty="0"/>
              <a:t> </a:t>
            </a:r>
            <a:r>
              <a:rPr lang="en-US" dirty="0"/>
              <a:t> process (Alcohol Bitterness Reduction &amp; Abatement) has performed well within our dedicated team of full time tasters and in initial test markets </a:t>
            </a:r>
          </a:p>
          <a:p>
            <a:endParaRPr lang="en-US" dirty="0"/>
          </a:p>
        </p:txBody>
      </p:sp>
      <p:pic>
        <p:nvPicPr>
          <p:cNvPr id="5" name="Picture 4">
            <a:extLst>
              <a:ext uri="{FF2B5EF4-FFF2-40B4-BE49-F238E27FC236}">
                <a16:creationId xmlns:a16="http://schemas.microsoft.com/office/drawing/2014/main" id="{0C2158C5-EA90-0444-ACE2-C856EBB1F4EE}"/>
              </a:ext>
            </a:extLst>
          </p:cNvPr>
          <p:cNvPicPr>
            <a:picLocks noChangeAspect="1"/>
          </p:cNvPicPr>
          <p:nvPr/>
        </p:nvPicPr>
        <p:blipFill>
          <a:blip r:embed="rId2"/>
          <a:stretch>
            <a:fillRect/>
          </a:stretch>
        </p:blipFill>
        <p:spPr>
          <a:xfrm>
            <a:off x="6920397" y="2677128"/>
            <a:ext cx="5072822" cy="3432841"/>
          </a:xfrm>
          <a:prstGeom prst="rect">
            <a:avLst/>
          </a:prstGeom>
        </p:spPr>
      </p:pic>
    </p:spTree>
    <p:extLst>
      <p:ext uri="{BB962C8B-B14F-4D97-AF65-F5344CB8AC3E}">
        <p14:creationId xmlns:p14="http://schemas.microsoft.com/office/powerpoint/2010/main" val="11082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p>
        </p:txBody>
      </p:sp>
      <p:sp>
        <p:nvSpPr>
          <p:cNvPr id="3" name="Content Placeholder 2"/>
          <p:cNvSpPr>
            <a:spLocks noGrp="1"/>
          </p:cNvSpPr>
          <p:nvPr>
            <p:ph sz="half" idx="1"/>
          </p:nvPr>
        </p:nvSpPr>
        <p:spPr>
          <a:xfrm>
            <a:off x="394970" y="2397760"/>
            <a:ext cx="9694545" cy="3895090"/>
          </a:xfrm>
        </p:spPr>
        <p:txBody>
          <a:bodyPr>
            <a:normAutofit/>
          </a:bodyPr>
          <a:lstStyle/>
          <a:p>
            <a:r>
              <a:rPr lang="en-US" sz="2000" b="1" dirty="0">
                <a:sym typeface="+mn-ea"/>
              </a:rPr>
              <a:t>Problem Statement:</a:t>
            </a:r>
            <a:r>
              <a:rPr lang="en-US" sz="2000" dirty="0">
                <a:sym typeface="+mn-ea"/>
              </a:rPr>
              <a:t> Our </a:t>
            </a:r>
            <a:r>
              <a:rPr lang="en-US" sz="2000" dirty="0" err="1">
                <a:sym typeface="+mn-ea"/>
              </a:rPr>
              <a:t>FrankenBeer</a:t>
            </a:r>
            <a:r>
              <a:rPr lang="en-US" sz="2000" dirty="0">
                <a:sym typeface="+mn-ea"/>
              </a:rPr>
              <a:t> has distinct qualities that make it appealing to many demographics of beer drinkers. This indicates that a thorough analysis must be done to target receptive markets. </a:t>
            </a:r>
          </a:p>
          <a:p>
            <a:pPr marL="0" indent="0">
              <a:buNone/>
            </a:pPr>
            <a:endParaRPr lang="en-US" sz="2000" dirty="0">
              <a:sym typeface="+mn-ea"/>
            </a:endParaRPr>
          </a:p>
          <a:p>
            <a:r>
              <a:rPr lang="en-US" sz="2000" b="1" dirty="0"/>
              <a:t>Current Condition: </a:t>
            </a:r>
            <a:r>
              <a:rPr lang="en-US" sz="2000" dirty="0"/>
              <a:t>Our </a:t>
            </a:r>
            <a:r>
              <a:rPr lang="en-US" sz="2000" dirty="0" err="1"/>
              <a:t>FrankenBeer</a:t>
            </a:r>
            <a:r>
              <a:rPr lang="en-US" sz="2000" dirty="0"/>
              <a:t> is a 12% ABV with a 33 IBU. It has tested well in the Seattle, Washington and Boulder, Colorado markets.</a:t>
            </a:r>
          </a:p>
          <a:p>
            <a:pPr marL="0" indent="0">
              <a:buNone/>
            </a:pPr>
            <a:endParaRPr lang="en-US" sz="2000" dirty="0"/>
          </a:p>
          <a:p>
            <a:r>
              <a:rPr lang="en-US" sz="2000" b="1" dirty="0"/>
              <a:t>Target Condition: </a:t>
            </a:r>
            <a:r>
              <a:rPr lang="en-US" sz="2000" dirty="0"/>
              <a:t>Expand the </a:t>
            </a:r>
            <a:r>
              <a:rPr lang="en-US" sz="2000" dirty="0" err="1"/>
              <a:t>FrankenBeer</a:t>
            </a:r>
            <a:r>
              <a:rPr lang="en-US" sz="2000" dirty="0"/>
              <a:t> to three new markets.</a:t>
            </a:r>
          </a:p>
          <a:p>
            <a:pPr marL="0" indent="0">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p>
        </p:txBody>
      </p:sp>
      <p:sp>
        <p:nvSpPr>
          <p:cNvPr id="3" name="Content Placeholder 2"/>
          <p:cNvSpPr>
            <a:spLocks noGrp="1"/>
          </p:cNvSpPr>
          <p:nvPr>
            <p:ph sz="half" idx="1"/>
          </p:nvPr>
        </p:nvSpPr>
        <p:spPr>
          <a:xfrm>
            <a:off x="306070" y="2235835"/>
            <a:ext cx="6819900" cy="4104005"/>
          </a:xfrm>
        </p:spPr>
        <p:txBody>
          <a:bodyPr>
            <a:noAutofit/>
          </a:bodyPr>
          <a:lstStyle/>
          <a:p>
            <a:r>
              <a:rPr lang="en-US" sz="2000" dirty="0">
                <a:sym typeface="+mn-ea"/>
              </a:rPr>
              <a:t>The first phase of our work centered on our analysis of the US microbreweries by state. Of particular interest was the Alcohol and Bitterness in the different beer varieties found in each area. </a:t>
            </a:r>
          </a:p>
          <a:p>
            <a:endParaRPr lang="en-US" sz="1800" dirty="0">
              <a:sym typeface="+mn-ea"/>
            </a:endParaRPr>
          </a:p>
          <a:p>
            <a:r>
              <a:rPr lang="en-US" sz="2000" dirty="0">
                <a:sym typeface="+mn-ea"/>
              </a:rPr>
              <a:t>Initial testing has been done in the Seattle, Washington and Boulder, Colorado markets with much success. </a:t>
            </a:r>
          </a:p>
          <a:p>
            <a:endParaRPr lang="en-US" sz="1800" dirty="0">
              <a:sym typeface="+mn-ea"/>
            </a:endParaRPr>
          </a:p>
          <a:p>
            <a:r>
              <a:rPr lang="en-US" sz="2000" dirty="0">
                <a:sym typeface="+mn-ea"/>
              </a:rPr>
              <a:t>Colorado already has the highest ABV craft beer in the country--Lee Hill Series Vol. 5 - Belgian Style </a:t>
            </a:r>
            <a:r>
              <a:rPr lang="en-US" sz="2000" dirty="0" err="1">
                <a:sym typeface="+mn-ea"/>
              </a:rPr>
              <a:t>Quadrupel</a:t>
            </a:r>
            <a:r>
              <a:rPr lang="en-US" sz="2000" dirty="0">
                <a:sym typeface="+mn-ea"/>
              </a:rPr>
              <a:t> Ale (ABV 12.8%)</a:t>
            </a: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2"/>
          <a:stretch>
            <a:fillRect/>
          </a:stretch>
        </p:blipFill>
        <p:spPr>
          <a:xfrm>
            <a:off x="7548245" y="167640"/>
            <a:ext cx="4445000" cy="3175000"/>
          </a:xfrm>
          <a:prstGeom prst="rect">
            <a:avLst/>
          </a:prstGeom>
        </p:spPr>
      </p:pic>
      <p:pic>
        <p:nvPicPr>
          <p:cNvPr id="8" name="Picture 7"/>
          <p:cNvPicPr>
            <a:picLocks noChangeAspect="1"/>
          </p:cNvPicPr>
          <p:nvPr/>
        </p:nvPicPr>
        <p:blipFill>
          <a:blip r:embed="rId3"/>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p>
        </p:txBody>
      </p:sp>
      <p:sp>
        <p:nvSpPr>
          <p:cNvPr id="3" name="Content Placeholder 2"/>
          <p:cNvSpPr>
            <a:spLocks noGrp="1"/>
          </p:cNvSpPr>
          <p:nvPr>
            <p:ph idx="1"/>
          </p:nvPr>
        </p:nvSpPr>
        <p:spPr>
          <a:xfrm>
            <a:off x="329565" y="2302510"/>
            <a:ext cx="6370320" cy="4197985"/>
          </a:xfrm>
        </p:spPr>
        <p:txBody>
          <a:bodyPr>
            <a:normAutofit fontScale="90000" lnSpcReduction="10000"/>
          </a:bodyPr>
          <a:lstStyle/>
          <a:p>
            <a:r>
              <a:rPr lang="en-US" dirty="0">
                <a:sym typeface="+mn-ea"/>
              </a:rPr>
              <a:t>The second phase–and the reason for our presentation to you today–is to seek to expand into our three new test markets: San Antonio, Texas; Salt Lake City, Utah; and Boston, Massachusetts. </a:t>
            </a:r>
          </a:p>
          <a:p>
            <a:endParaRPr lang="en-US" dirty="0">
              <a:sym typeface="+mn-ea"/>
            </a:endParaRPr>
          </a:p>
          <a:p>
            <a:r>
              <a:rPr lang="en-US" dirty="0">
                <a:sym typeface="+mn-ea"/>
              </a:rPr>
              <a:t>Each of these markets has a different craft beer presence, but none like our FrankenBeer. </a:t>
            </a:r>
          </a:p>
          <a:p>
            <a:endParaRPr lang="en-US" dirty="0">
              <a:sym typeface="+mn-ea"/>
            </a:endParaRPr>
          </a:p>
          <a:p>
            <a:r>
              <a:rPr lang="en-US" dirty="0">
                <a:sym typeface="+mn-ea"/>
              </a:rPr>
              <a:t>With its high octane ABV of 12% and its subtle IBU of 33, we believe our FrankenBeer will leave its mark these new markets.</a:t>
            </a:r>
            <a:endParaRPr lang="en-US" dirty="0"/>
          </a:p>
          <a:p>
            <a:pPr marL="0" indent="0">
              <a:buNone/>
            </a:pPr>
            <a:endParaRPr lang="en-US"/>
          </a:p>
          <a:p>
            <a:endParaRPr lang="en-US" dirty="0"/>
          </a:p>
        </p:txBody>
      </p:sp>
      <p:graphicFrame>
        <p:nvGraphicFramePr>
          <p:cNvPr id="4" name="Table 3"/>
          <p:cNvGraphicFramePr/>
          <p:nvPr/>
        </p:nvGraphicFramePr>
        <p:xfrm>
          <a:off x="6779895" y="2852420"/>
          <a:ext cx="5344795" cy="2578735"/>
        </p:xfrm>
        <a:graphic>
          <a:graphicData uri="http://schemas.openxmlformats.org/drawingml/2006/table">
            <a:tbl>
              <a:tblPr firstRow="1" bandRow="1">
                <a:tableStyleId>{5C22544A-7EE6-4342-B048-85BDC9FD1C3A}</a:tableStyleId>
              </a:tblPr>
              <a:tblGrid>
                <a:gridCol w="878840">
                  <a:extLst>
                    <a:ext uri="{9D8B030D-6E8A-4147-A177-3AD203B41FA5}">
                      <a16:colId xmlns:a16="http://schemas.microsoft.com/office/drawing/2014/main" val="20000"/>
                    </a:ext>
                  </a:extLst>
                </a:gridCol>
                <a:gridCol w="879475">
                  <a:extLst>
                    <a:ext uri="{9D8B030D-6E8A-4147-A177-3AD203B41FA5}">
                      <a16:colId xmlns:a16="http://schemas.microsoft.com/office/drawing/2014/main" val="20001"/>
                    </a:ext>
                  </a:extLst>
                </a:gridCol>
                <a:gridCol w="942340">
                  <a:extLst>
                    <a:ext uri="{9D8B030D-6E8A-4147-A177-3AD203B41FA5}">
                      <a16:colId xmlns:a16="http://schemas.microsoft.com/office/drawing/2014/main" val="20002"/>
                    </a:ext>
                  </a:extLst>
                </a:gridCol>
                <a:gridCol w="941070">
                  <a:extLst>
                    <a:ext uri="{9D8B030D-6E8A-4147-A177-3AD203B41FA5}">
                      <a16:colId xmlns:a16="http://schemas.microsoft.com/office/drawing/2014/main" val="20003"/>
                    </a:ext>
                  </a:extLst>
                </a:gridCol>
                <a:gridCol w="880745">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tblGrid>
              <a:tr h="833755">
                <a:tc>
                  <a:txBody>
                    <a:bodyPr/>
                    <a:lstStyle/>
                    <a:p>
                      <a:pPr>
                        <a:buNone/>
                      </a:pPr>
                      <a:endParaRPr lang="en-US" sz="1400"/>
                    </a:p>
                  </a:txBody>
                  <a:tcPr>
                    <a:solidFill>
                      <a:schemeClr val="accent2">
                        <a:lumMod val="75000"/>
                      </a:schemeClr>
                    </a:solidFill>
                  </a:tcPr>
                </a:tc>
                <a:tc>
                  <a:txBody>
                    <a:bodyPr/>
                    <a:lstStyle/>
                    <a:p>
                      <a:pPr algn="ctr">
                        <a:buNone/>
                      </a:pPr>
                      <a:r>
                        <a:rPr lang="en-US" sz="1600"/>
                        <a:t>Seattle</a:t>
                      </a:r>
                    </a:p>
                  </a:txBody>
                  <a:tcPr>
                    <a:solidFill>
                      <a:schemeClr val="accent2">
                        <a:lumMod val="75000"/>
                      </a:schemeClr>
                    </a:solidFill>
                  </a:tcPr>
                </a:tc>
                <a:tc>
                  <a:txBody>
                    <a:bodyPr/>
                    <a:lstStyle/>
                    <a:p>
                      <a:pPr algn="ctr">
                        <a:buNone/>
                      </a:pPr>
                      <a:r>
                        <a:rPr lang="en-US" sz="1600"/>
                        <a:t>Boulder</a:t>
                      </a:r>
                    </a:p>
                  </a:txBody>
                  <a:tcPr>
                    <a:solidFill>
                      <a:schemeClr val="accent2">
                        <a:lumMod val="75000"/>
                      </a:schemeClr>
                    </a:solidFill>
                  </a:tcPr>
                </a:tc>
                <a:tc>
                  <a:txBody>
                    <a:bodyPr/>
                    <a:lstStyle/>
                    <a:p>
                      <a:pPr algn="ctr">
                        <a:buNone/>
                      </a:pPr>
                      <a:r>
                        <a:rPr lang="en-US" sz="1600"/>
                        <a:t>San Antonio</a:t>
                      </a:r>
                    </a:p>
                  </a:txBody>
                  <a:tcPr/>
                </a:tc>
                <a:tc>
                  <a:txBody>
                    <a:bodyPr/>
                    <a:lstStyle/>
                    <a:p>
                      <a:pPr algn="ctr">
                        <a:buNone/>
                      </a:pPr>
                      <a:r>
                        <a:rPr lang="en-US" sz="1600"/>
                        <a:t>Boston</a:t>
                      </a:r>
                    </a:p>
                  </a:txBody>
                  <a:tcPr/>
                </a:tc>
                <a:tc>
                  <a:txBody>
                    <a:bodyPr/>
                    <a:lstStyle/>
                    <a:p>
                      <a:pPr algn="ctr">
                        <a:buNone/>
                      </a:pPr>
                      <a:r>
                        <a:rPr lang="en-US" sz="1600"/>
                        <a:t>Salt Lake </a:t>
                      </a:r>
                    </a:p>
                    <a:p>
                      <a:pPr algn="ctr">
                        <a:buNone/>
                      </a:pPr>
                      <a:r>
                        <a:rPr lang="en-US" sz="1600"/>
                        <a:t>City</a:t>
                      </a:r>
                    </a:p>
                  </a:txBody>
                  <a:tcPr/>
                </a:tc>
                <a:extLst>
                  <a:ext uri="{0D108BD9-81ED-4DB2-BD59-A6C34878D82A}">
                    <a16:rowId xmlns:a16="http://schemas.microsoft.com/office/drawing/2014/main" val="10000"/>
                  </a:ext>
                </a:extLst>
              </a:tr>
              <a:tr h="854075">
                <a:tc>
                  <a:txBody>
                    <a:bodyPr/>
                    <a:lstStyle/>
                    <a:p>
                      <a:pPr algn="ctr">
                        <a:buNone/>
                      </a:pPr>
                      <a:r>
                        <a:rPr lang="en-US" sz="1800"/>
                        <a:t>ABV </a:t>
                      </a:r>
                      <a:r>
                        <a:rPr lang="en-US" sz="1400"/>
                        <a:t>(avg)</a:t>
                      </a:r>
                    </a:p>
                  </a:txBody>
                  <a:tcPr/>
                </a:tc>
                <a:tc>
                  <a:txBody>
                    <a:bodyPr/>
                    <a:lstStyle/>
                    <a:p>
                      <a:pPr algn="ctr">
                        <a:buNone/>
                      </a:pPr>
                      <a:r>
                        <a:rPr lang="en-US" sz="1800"/>
                        <a:t>6.35%</a:t>
                      </a:r>
                    </a:p>
                  </a:txBody>
                  <a:tcPr/>
                </a:tc>
                <a:tc>
                  <a:txBody>
                    <a:bodyPr/>
                    <a:lstStyle/>
                    <a:p>
                      <a:pPr algn="ctr">
                        <a:buNone/>
                      </a:pPr>
                      <a:r>
                        <a:rPr lang="en-US" sz="1800"/>
                        <a:t>5.95%</a:t>
                      </a:r>
                    </a:p>
                  </a:txBody>
                  <a:tcPr/>
                </a:tc>
                <a:tc>
                  <a:txBody>
                    <a:bodyPr/>
                    <a:lstStyle/>
                    <a:p>
                      <a:pPr algn="ctr">
                        <a:buNone/>
                      </a:pPr>
                      <a:r>
                        <a:rPr lang="en-US" sz="1800"/>
                        <a:t>5.95%</a:t>
                      </a:r>
                    </a:p>
                  </a:txBody>
                  <a:tcPr/>
                </a:tc>
                <a:tc>
                  <a:txBody>
                    <a:bodyPr/>
                    <a:lstStyle/>
                    <a:p>
                      <a:pPr algn="ctr">
                        <a:buNone/>
                      </a:pPr>
                      <a:r>
                        <a:rPr lang="en-US" sz="1800"/>
                        <a:t>5.6%</a:t>
                      </a:r>
                    </a:p>
                  </a:txBody>
                  <a:tcPr/>
                </a:tc>
                <a:tc>
                  <a:txBody>
                    <a:bodyPr/>
                    <a:lstStyle/>
                    <a:p>
                      <a:pPr algn="ctr">
                        <a:buNone/>
                      </a:pPr>
                      <a:r>
                        <a:rPr lang="en-US" sz="1800"/>
                        <a:t>4.75%</a:t>
                      </a:r>
                    </a:p>
                  </a:txBody>
                  <a:tcPr/>
                </a:tc>
                <a:extLst>
                  <a:ext uri="{0D108BD9-81ED-4DB2-BD59-A6C34878D82A}">
                    <a16:rowId xmlns:a16="http://schemas.microsoft.com/office/drawing/2014/main" val="10001"/>
                  </a:ext>
                </a:extLst>
              </a:tr>
              <a:tr h="890905">
                <a:tc>
                  <a:txBody>
                    <a:bodyPr/>
                    <a:lstStyle/>
                    <a:p>
                      <a:pPr algn="ctr">
                        <a:buNone/>
                      </a:pPr>
                      <a:r>
                        <a:rPr lang="en-US" sz="1800"/>
                        <a:t>IBU</a:t>
                      </a:r>
                    </a:p>
                    <a:p>
                      <a:pPr algn="ctr">
                        <a:buNone/>
                      </a:pPr>
                      <a:r>
                        <a:rPr lang="en-US" sz="1400">
                          <a:sym typeface="+mn-ea"/>
                        </a:rPr>
                        <a:t>(avg)</a:t>
                      </a:r>
                    </a:p>
                    <a:p>
                      <a:pPr algn="ctr">
                        <a:buNone/>
                      </a:pPr>
                      <a:endParaRPr lang="en-US" sz="1400">
                        <a:sym typeface="+mn-ea"/>
                      </a:endParaRPr>
                    </a:p>
                  </a:txBody>
                  <a:tcPr/>
                </a:tc>
                <a:tc>
                  <a:txBody>
                    <a:bodyPr/>
                    <a:lstStyle/>
                    <a:p>
                      <a:pPr algn="ctr">
                        <a:buNone/>
                      </a:pPr>
                      <a:r>
                        <a:rPr lang="en-US" sz="1800"/>
                        <a:t>75</a:t>
                      </a:r>
                    </a:p>
                  </a:txBody>
                  <a:tcPr/>
                </a:tc>
                <a:tc>
                  <a:txBody>
                    <a:bodyPr/>
                    <a:lstStyle/>
                    <a:p>
                      <a:pPr algn="ctr">
                        <a:buNone/>
                      </a:pPr>
                      <a:r>
                        <a:rPr lang="en-US" sz="1800"/>
                        <a:t>31</a:t>
                      </a:r>
                    </a:p>
                  </a:txBody>
                  <a:tcPr/>
                </a:tc>
                <a:tc>
                  <a:txBody>
                    <a:bodyPr/>
                    <a:lstStyle/>
                    <a:p>
                      <a:pPr algn="ctr">
                        <a:buNone/>
                      </a:pPr>
                      <a:r>
                        <a:rPr lang="en-US" sz="1800"/>
                        <a:t>40</a:t>
                      </a:r>
                    </a:p>
                  </a:txBody>
                  <a:tcPr/>
                </a:tc>
                <a:tc>
                  <a:txBody>
                    <a:bodyPr/>
                    <a:lstStyle/>
                    <a:p>
                      <a:pPr algn="ctr">
                        <a:buNone/>
                      </a:pPr>
                      <a:r>
                        <a:rPr lang="en-US" sz="1800"/>
                        <a:t>26</a:t>
                      </a:r>
                    </a:p>
                  </a:txBody>
                  <a:tcPr/>
                </a:tc>
                <a:tc>
                  <a:txBody>
                    <a:bodyPr/>
                    <a:lstStyle/>
                    <a:p>
                      <a:pPr algn="ctr">
                        <a:buNone/>
                      </a:pPr>
                      <a:r>
                        <a:rPr lang="en-US" sz="1800"/>
                        <a:t>20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p>
          <a:p>
            <a:r>
              <a:rPr lang="en-US"/>
              <a:t>San Antonio, Texas; Salt Lake City, Utah; and Boston, Massachusetts all have a different craft beer presence, but none like our FrankenBeer. </a:t>
            </a:r>
          </a:p>
          <a:p>
            <a:r>
              <a:rPr lang="en-US"/>
              <a:t>With its high octane ABV of 12% and its subtle IBU of 33, we believe our FrankenBeer will make its mark in these new markets.</a:t>
            </a:r>
          </a:p>
        </p:txBody>
      </p:sp>
      <p:pic>
        <p:nvPicPr>
          <p:cNvPr id="5" name="Picture 4"/>
          <p:cNvPicPr>
            <a:picLocks noChangeAspect="1"/>
          </p:cNvPicPr>
          <p:nvPr/>
        </p:nvPicPr>
        <p:blipFill>
          <a:blip r:embed="rId2"/>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138</TotalTime>
  <Words>686</Words>
  <Application>Microsoft Macintosh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Berlin</vt:lpstr>
      <vt:lpstr>PowerPoint Presentation</vt:lpstr>
      <vt:lpstr>Agenda</vt:lpstr>
      <vt:lpstr>Introduction</vt:lpstr>
      <vt:lpstr>Market Backdrop</vt:lpstr>
      <vt:lpstr>Meet FrankenBeer!</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 </dc:title>
  <dc:creator>quincy roundtree</dc:creator>
  <cp:lastModifiedBy>C G</cp:lastModifiedBy>
  <cp:revision>34</cp:revision>
  <dcterms:created xsi:type="dcterms:W3CDTF">2018-06-24T02:27:00Z</dcterms:created>
  <dcterms:modified xsi:type="dcterms:W3CDTF">2018-06-25T17:15:38Z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