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6" r:id="rId7"/>
    <p:sldId id="262" r:id="rId8"/>
    <p:sldId id="27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224" y="2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1BF5255-9C2E-4168-AF0B-65B9C6C8D9DD}" type="datetimeFigureOut">
              <a:rPr lang="en-US" smtClean="0"/>
              <a:t>6/14/2022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CA6097F-650E-4E6F-A772-EA7D1F1E11A8}"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F5255-9C2E-4168-AF0B-65B9C6C8D9DD}"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F5255-9C2E-4168-AF0B-65B9C6C8D9DD}"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BF5255-9C2E-4168-AF0B-65B9C6C8D9DD}"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F5255-9C2E-4168-AF0B-65B9C6C8D9DD}"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1BF5255-9C2E-4168-AF0B-65B9C6C8D9DD}"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6097F-650E-4E6F-A772-EA7D1F1E11A8}"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BF5255-9C2E-4168-AF0B-65B9C6C8D9DD}"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BF5255-9C2E-4168-AF0B-65B9C6C8D9DD}"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F5255-9C2E-4168-AF0B-65B9C6C8D9DD}"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BF5255-9C2E-4168-AF0B-65B9C6C8D9DD}" type="datetimeFigureOut">
              <a:rPr lang="en-US" smtClean="0"/>
              <a:t>6/14/2022</a:t>
            </a:fld>
            <a:endParaRPr lang="en-US"/>
          </a:p>
        </p:txBody>
      </p:sp>
      <p:sp>
        <p:nvSpPr>
          <p:cNvPr id="7" name="Slide Number Placeholder 6"/>
          <p:cNvSpPr>
            <a:spLocks noGrp="1"/>
          </p:cNvSpPr>
          <p:nvPr>
            <p:ph type="sldNum" sz="quarter" idx="12"/>
          </p:nvPr>
        </p:nvSpPr>
        <p:spPr/>
        <p:txBody>
          <a:bodyPr/>
          <a:lstStyle/>
          <a:p>
            <a:fld id="{1CA6097F-650E-4E6F-A772-EA7D1F1E11A8}"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F5255-9C2E-4168-AF0B-65B9C6C8D9DD}" type="datetimeFigureOut">
              <a:rPr lang="en-US" smtClean="0"/>
              <a:t>6/14/2022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1CA6097F-650E-4E6F-A772-EA7D1F1E11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1BF5255-9C2E-4168-AF0B-65B9C6C8D9DD}" type="datetimeFigureOut">
              <a:rPr lang="en-US" smtClean="0"/>
              <a:t>6/14/2022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CA6097F-650E-4E6F-A772-EA7D1F1E11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446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838200"/>
          </a:xfrm>
        </p:spPr>
        <p:txBody>
          <a:bodyPr/>
          <a:lstStyle/>
          <a:p>
            <a:r>
              <a:rPr lang="en-US" b="1" i="1" smtClean="0"/>
              <a:t>ALGORITHM STEPS</a:t>
            </a:r>
            <a:endParaRPr lang="en-US" b="1" i="1"/>
          </a:p>
        </p:txBody>
      </p:sp>
      <p:sp>
        <p:nvSpPr>
          <p:cNvPr id="3" name="Content Placeholder 2"/>
          <p:cNvSpPr>
            <a:spLocks noGrp="1"/>
          </p:cNvSpPr>
          <p:nvPr>
            <p:ph idx="1"/>
          </p:nvPr>
        </p:nvSpPr>
        <p:spPr>
          <a:xfrm>
            <a:off x="1066800" y="1905000"/>
            <a:ext cx="6777317" cy="4419600"/>
          </a:xfrm>
        </p:spPr>
        <p:txBody>
          <a:bodyPr>
            <a:normAutofit/>
          </a:bodyPr>
          <a:lstStyle/>
          <a:p>
            <a:r>
              <a:rPr lang="en-US" sz="1200" smtClean="0"/>
              <a:t>We </a:t>
            </a:r>
            <a:r>
              <a:rPr lang="en-US" sz="1200"/>
              <a:t>create two arrays </a:t>
            </a:r>
            <a:r>
              <a:rPr lang="en-US" sz="1200" b="1"/>
              <a:t>left[n]</a:t>
            </a:r>
            <a:r>
              <a:rPr lang="en-US" sz="1200"/>
              <a:t> and </a:t>
            </a:r>
            <a:r>
              <a:rPr lang="en-US" sz="1200" b="1"/>
              <a:t>right[n]</a:t>
            </a:r>
            <a:endParaRPr lang="en-US" sz="1200"/>
          </a:p>
          <a:p>
            <a:r>
              <a:rPr lang="en-US" sz="1200"/>
              <a:t>Now run a loop from left to right and fill the left[n] array. At every iteration </a:t>
            </a:r>
            <a:r>
              <a:rPr lang="en-US" sz="1200" b="1"/>
              <a:t>i</a:t>
            </a:r>
            <a:r>
              <a:rPr lang="en-US" sz="1200"/>
              <a:t>, we store the maximum element that occurred up to that point in left[i]. </a:t>
            </a:r>
            <a:r>
              <a:rPr lang="en-US" sz="1200" b="1"/>
              <a:t>(Think!)</a:t>
            </a:r>
            <a:endParaRPr lang="en-US" sz="1200"/>
          </a:p>
          <a:p>
            <a:r>
              <a:rPr lang="en-US" sz="1200"/>
              <a:t>left[0] = height[0]</a:t>
            </a:r>
            <a:br>
              <a:rPr lang="en-US" sz="1200"/>
            </a:br>
            <a:r>
              <a:rPr lang="en-US" sz="1200"/>
              <a:t>for(int i = 1; i &lt; n; i = i + 1)</a:t>
            </a:r>
            <a:br>
              <a:rPr lang="en-US" sz="1200"/>
            </a:br>
            <a:r>
              <a:rPr lang="en-US" sz="1200"/>
              <a:t>{</a:t>
            </a:r>
            <a:br>
              <a:rPr lang="en-US" sz="1200"/>
            </a:br>
            <a:r>
              <a:rPr lang="en-US" sz="1200"/>
              <a:t>left[i] = max(left[i-1], height[i])</a:t>
            </a:r>
            <a:br>
              <a:rPr lang="en-US" sz="1200"/>
            </a:br>
            <a:r>
              <a:rPr lang="en-US" sz="1200"/>
              <a:t>}Similarly, run a loop from right to left, and fill the right[n] array. At every iteration i, store the maximum element occurred up to that point in right[i]. </a:t>
            </a:r>
            <a:r>
              <a:rPr lang="en-US" sz="1200" b="1"/>
              <a:t>(Think!)</a:t>
            </a:r>
            <a:endParaRPr lang="en-US" sz="1200"/>
          </a:p>
          <a:p>
            <a:r>
              <a:rPr lang="en-US" sz="1200"/>
              <a:t>right[n-1] = height[n-1]</a:t>
            </a:r>
            <a:br>
              <a:rPr lang="en-US" sz="1200"/>
            </a:br>
            <a:r>
              <a:rPr lang="en-US" sz="1200"/>
              <a:t>for(int i = n-2; i &gt;= 0; i = i - 1)</a:t>
            </a:r>
            <a:br>
              <a:rPr lang="en-US" sz="1200"/>
            </a:br>
            <a:r>
              <a:rPr lang="en-US" sz="1200"/>
              <a:t>{</a:t>
            </a:r>
            <a:br>
              <a:rPr lang="en-US" sz="1200"/>
            </a:br>
            <a:r>
              <a:rPr lang="en-US" sz="1200"/>
              <a:t>right[i] = max(right[i+1], height[i])</a:t>
            </a:r>
            <a:br>
              <a:rPr lang="en-US" sz="1200"/>
            </a:br>
            <a:r>
              <a:rPr lang="en-US" sz="1200"/>
              <a:t>}Now, traverse the height[] array and calculate the total amount of water.</a:t>
            </a:r>
          </a:p>
          <a:p>
            <a:r>
              <a:rPr lang="en-US" sz="1200"/>
              <a:t>int trappeWater = 0</a:t>
            </a:r>
            <a:br>
              <a:rPr lang="en-US" sz="1200"/>
            </a:br>
            <a:r>
              <a:rPr lang="en-US" sz="1200"/>
              <a:t>for(int i = 0; i &lt; n; i = i + 1)</a:t>
            </a:r>
            <a:br>
              <a:rPr lang="en-US" sz="1200"/>
            </a:br>
            <a:r>
              <a:rPr lang="en-US" sz="1200"/>
              <a:t>{</a:t>
            </a:r>
            <a:br>
              <a:rPr lang="en-US" sz="1200"/>
            </a:br>
            <a:r>
              <a:rPr lang="en-US" sz="1200"/>
              <a:t>trappedWater = trappedWater + min(left[i], right[i]) - height[i]</a:t>
            </a:r>
            <a:r>
              <a:rPr lang="en-US" sz="1200"/>
              <a:t/>
            </a:r>
            <a:br>
              <a:rPr lang="en-US" sz="1200"/>
            </a:br>
            <a:r>
              <a:rPr lang="en-US" sz="1200" smtClean="0"/>
              <a:t>}</a:t>
            </a:r>
          </a:p>
          <a:p>
            <a:pPr marL="68580" indent="0">
              <a:buNone/>
            </a:pPr>
            <a:r>
              <a:rPr lang="en-US" sz="1200"/>
              <a:t> </a:t>
            </a:r>
            <a:r>
              <a:rPr lang="en-US" sz="1200" smtClean="0"/>
              <a:t>      Return </a:t>
            </a:r>
            <a:r>
              <a:rPr lang="en-US" sz="1200"/>
              <a:t>the value stored in the variable </a:t>
            </a:r>
            <a:r>
              <a:rPr lang="en-US" sz="1200" b="1"/>
              <a:t>trappedWater</a:t>
            </a:r>
            <a:r>
              <a:rPr lang="en-US" sz="1200"/>
              <a:t>.</a:t>
            </a:r>
          </a:p>
          <a:p>
            <a:endParaRPr lang="en-US" sz="1200"/>
          </a:p>
        </p:txBody>
      </p:sp>
    </p:spTree>
    <p:extLst>
      <p:ext uri="{BB962C8B-B14F-4D97-AF65-F5344CB8AC3E}">
        <p14:creationId xmlns:p14="http://schemas.microsoft.com/office/powerpoint/2010/main" val="13282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838200"/>
          </a:xfrm>
        </p:spPr>
        <p:txBody>
          <a:bodyPr/>
          <a:lstStyle/>
          <a:p>
            <a:r>
              <a:rPr lang="en-US" b="1" i="1" smtClean="0"/>
              <a:t>PSEUDO CODE</a:t>
            </a:r>
            <a:endParaRPr lang="en-US" b="1" i="1"/>
          </a:p>
        </p:txBody>
      </p:sp>
      <p:sp>
        <p:nvSpPr>
          <p:cNvPr id="3" name="Content Placeholder 2"/>
          <p:cNvSpPr>
            <a:spLocks noGrp="1"/>
          </p:cNvSpPr>
          <p:nvPr>
            <p:ph idx="1"/>
          </p:nvPr>
        </p:nvSpPr>
        <p:spPr>
          <a:xfrm>
            <a:off x="1043492" y="1752600"/>
            <a:ext cx="6777317" cy="4572000"/>
          </a:xfrm>
        </p:spPr>
        <p:txBody>
          <a:bodyPr>
            <a:normAutofit lnSpcReduction="10000"/>
          </a:bodyPr>
          <a:lstStyle/>
          <a:p>
            <a:r>
              <a:rPr lang="en-US" sz="1200"/>
              <a:t>int rain_water_trapping(int height[], int n)</a:t>
            </a:r>
            <a:br>
              <a:rPr lang="en-US" sz="1200"/>
            </a:br>
            <a:r>
              <a:rPr lang="en-US" sz="1200"/>
              <a:t>{</a:t>
            </a:r>
            <a:br>
              <a:rPr lang="en-US" sz="1200"/>
            </a:br>
            <a:r>
              <a:rPr lang="en-US" sz="1200"/>
              <a:t>if(n &lt;= 2)</a:t>
            </a:r>
            <a:br>
              <a:rPr lang="en-US" sz="1200"/>
            </a:br>
            <a:r>
              <a:rPr lang="en-US" sz="1200"/>
              <a:t>return 0</a:t>
            </a:r>
            <a:br>
              <a:rPr lang="en-US" sz="1200"/>
            </a:br>
            <a:r>
              <a:rPr lang="en-US" sz="1200"/>
              <a:t>int left[n], right[n]</a:t>
            </a:r>
            <a:br>
              <a:rPr lang="en-US" sz="1200"/>
            </a:br>
            <a:r>
              <a:rPr lang="en-US" sz="1200"/>
              <a:t>left[0] = height[0]</a:t>
            </a:r>
            <a:br>
              <a:rPr lang="en-US" sz="1200"/>
            </a:br>
            <a:r>
              <a:rPr lang="en-US" sz="1200"/>
              <a:t>for(int i = 1; i &lt; n; i = i + 1)</a:t>
            </a:r>
            <a:br>
              <a:rPr lang="en-US" sz="1200"/>
            </a:br>
            <a:r>
              <a:rPr lang="en-US" sz="1200"/>
              <a:t>{</a:t>
            </a:r>
            <a:br>
              <a:rPr lang="en-US" sz="1200"/>
            </a:br>
            <a:r>
              <a:rPr lang="en-US" sz="1200"/>
              <a:t>left[i] = max(left[i-1], height[i])</a:t>
            </a:r>
            <a:br>
              <a:rPr lang="en-US" sz="1200"/>
            </a:br>
            <a:r>
              <a:rPr lang="en-US" sz="1200"/>
              <a:t>}</a:t>
            </a:r>
            <a:br>
              <a:rPr lang="en-US" sz="1200"/>
            </a:br>
            <a:r>
              <a:rPr lang="en-US" sz="1200"/>
              <a:t/>
            </a:r>
            <a:br>
              <a:rPr lang="en-US" sz="1200"/>
            </a:br>
            <a:r>
              <a:rPr lang="en-US" sz="1200"/>
              <a:t>right[n-1] = height[n-1]</a:t>
            </a:r>
            <a:br>
              <a:rPr lang="en-US" sz="1200"/>
            </a:br>
            <a:r>
              <a:rPr lang="en-US" sz="1200"/>
              <a:t>for(int i = n-2; i &gt;= 0; i = i - 1)</a:t>
            </a:r>
            <a:br>
              <a:rPr lang="en-US" sz="1200"/>
            </a:br>
            <a:r>
              <a:rPr lang="en-US" sz="1200"/>
              <a:t>{</a:t>
            </a:r>
            <a:br>
              <a:rPr lang="en-US" sz="1200"/>
            </a:br>
            <a:r>
              <a:rPr lang="en-US" sz="1200"/>
              <a:t>right[i] = max(right[i+1], height[i])</a:t>
            </a:r>
            <a:br>
              <a:rPr lang="en-US" sz="1200"/>
            </a:br>
            <a:r>
              <a:rPr lang="en-US" sz="1200"/>
              <a:t>}</a:t>
            </a:r>
            <a:br>
              <a:rPr lang="en-US" sz="1200"/>
            </a:br>
            <a:r>
              <a:rPr lang="en-US" sz="1200"/>
              <a:t/>
            </a:r>
            <a:br>
              <a:rPr lang="en-US" sz="1200"/>
            </a:br>
            <a:r>
              <a:rPr lang="en-US" sz="1200"/>
              <a:t>int trappeWater = 0</a:t>
            </a:r>
            <a:br>
              <a:rPr lang="en-US" sz="1200"/>
            </a:br>
            <a:r>
              <a:rPr lang="en-US" sz="1200"/>
              <a:t>for(int i = 0; i &lt; n; i++)</a:t>
            </a:r>
            <a:br>
              <a:rPr lang="en-US" sz="1200"/>
            </a:br>
            <a:r>
              <a:rPr lang="en-US" sz="1200"/>
              <a:t>{</a:t>
            </a:r>
            <a:br>
              <a:rPr lang="en-US" sz="1200"/>
            </a:br>
            <a:r>
              <a:rPr lang="en-US" sz="1200"/>
              <a:t>trappedWater = trappedWater + </a:t>
            </a:r>
            <a:br>
              <a:rPr lang="en-US" sz="1200"/>
            </a:br>
            <a:r>
              <a:rPr lang="en-US" sz="1200"/>
              <a:t>min(left[i], right[i]) - height[i]</a:t>
            </a:r>
            <a:br>
              <a:rPr lang="en-US" sz="1200"/>
            </a:br>
            <a:r>
              <a:rPr lang="en-US" sz="1200"/>
              <a:t>}</a:t>
            </a:r>
            <a:br>
              <a:rPr lang="en-US" sz="1200"/>
            </a:br>
            <a:r>
              <a:rPr lang="en-US" sz="1200"/>
              <a:t>return trappedWater</a:t>
            </a:r>
            <a:r>
              <a:rPr lang="en-US" sz="1200"/>
              <a:t/>
            </a:r>
            <a:br>
              <a:rPr lang="en-US" sz="1200"/>
            </a:br>
            <a:r>
              <a:rPr lang="en-US" sz="1200" smtClean="0"/>
              <a:t>}</a:t>
            </a:r>
            <a:endParaRPr lang="en-US" sz="1200"/>
          </a:p>
        </p:txBody>
      </p:sp>
    </p:spTree>
    <p:extLst>
      <p:ext uri="{BB962C8B-B14F-4D97-AF65-F5344CB8AC3E}">
        <p14:creationId xmlns:p14="http://schemas.microsoft.com/office/powerpoint/2010/main" val="348016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838200"/>
          </a:xfrm>
        </p:spPr>
        <p:txBody>
          <a:bodyPr>
            <a:normAutofit fontScale="90000"/>
          </a:bodyPr>
          <a:lstStyle/>
          <a:p>
            <a:r>
              <a:rPr lang="en-US" b="1" i="1" smtClean="0"/>
              <a:t>TIME AND SPACE COMPLEXITY</a:t>
            </a:r>
            <a:endParaRPr lang="en-US" b="1" i="1"/>
          </a:p>
        </p:txBody>
      </p:sp>
      <p:sp>
        <p:nvSpPr>
          <p:cNvPr id="3" name="Content Placeholder 2"/>
          <p:cNvSpPr>
            <a:spLocks noGrp="1"/>
          </p:cNvSpPr>
          <p:nvPr>
            <p:ph idx="1"/>
          </p:nvPr>
        </p:nvSpPr>
        <p:spPr/>
        <p:txBody>
          <a:bodyPr>
            <a:normAutofit/>
          </a:bodyPr>
          <a:lstStyle/>
          <a:p>
            <a:r>
              <a:rPr lang="en-US" sz="1200" smtClean="0"/>
              <a:t>In </a:t>
            </a:r>
            <a:r>
              <a:rPr lang="en-US" sz="1200"/>
              <a:t>the above pseudo code, we are running three independent loops of size n. To find </a:t>
            </a:r>
            <a:r>
              <a:rPr lang="en-US" sz="1200" b="1"/>
              <a:t>right_maxHeight</a:t>
            </a:r>
            <a:r>
              <a:rPr lang="en-US" sz="1200"/>
              <a:t> and </a:t>
            </a:r>
            <a:r>
              <a:rPr lang="en-US" sz="1200" b="1"/>
              <a:t>left_maxHeight</a:t>
            </a:r>
            <a:r>
              <a:rPr lang="en-US" sz="1200"/>
              <a:t>, we used two separate loops. And, to traverse the array, also we used one loop. So, </a:t>
            </a:r>
            <a:r>
              <a:rPr lang="en-US" sz="1200" b="1"/>
              <a:t>Time Complexity</a:t>
            </a:r>
            <a:r>
              <a:rPr lang="en-US" sz="1200"/>
              <a:t> = O(n) + O(n) = O(n).</a:t>
            </a:r>
          </a:p>
          <a:p>
            <a:r>
              <a:rPr lang="en-US" sz="1200"/>
              <a:t>We used two extra arrays of size n. So </a:t>
            </a:r>
            <a:r>
              <a:rPr lang="en-US" sz="1200" b="1"/>
              <a:t>Space Complexity =</a:t>
            </a:r>
            <a:r>
              <a:rPr lang="en-US" sz="1200"/>
              <a:t> O(n) + O(n) = O(n)</a:t>
            </a:r>
          </a:p>
          <a:p>
            <a:endParaRPr lang="en-US" sz="1200"/>
          </a:p>
          <a:p>
            <a:endParaRPr lang="en-US" sz="1200"/>
          </a:p>
        </p:txBody>
      </p:sp>
    </p:spTree>
    <p:extLst>
      <p:ext uri="{BB962C8B-B14F-4D97-AF65-F5344CB8AC3E}">
        <p14:creationId xmlns:p14="http://schemas.microsoft.com/office/powerpoint/2010/main" val="257225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728" y="823823"/>
            <a:ext cx="7024744" cy="838200"/>
          </a:xfrm>
        </p:spPr>
        <p:txBody>
          <a:bodyPr>
            <a:normAutofit/>
          </a:bodyPr>
          <a:lstStyle/>
          <a:p>
            <a:r>
              <a:rPr lang="en-US" b="1" i="1" smtClean="0"/>
              <a:t>STACK</a:t>
            </a:r>
            <a:endParaRPr lang="en-US" b="1" i="1"/>
          </a:p>
        </p:txBody>
      </p:sp>
      <p:sp>
        <p:nvSpPr>
          <p:cNvPr id="3" name="Content Placeholder 2"/>
          <p:cNvSpPr>
            <a:spLocks noGrp="1"/>
          </p:cNvSpPr>
          <p:nvPr>
            <p:ph idx="1"/>
          </p:nvPr>
        </p:nvSpPr>
        <p:spPr>
          <a:xfrm>
            <a:off x="1143000" y="4267200"/>
            <a:ext cx="6777317" cy="2098829"/>
          </a:xfrm>
        </p:spPr>
        <p:txBody>
          <a:bodyPr>
            <a:normAutofit/>
          </a:bodyPr>
          <a:lstStyle/>
          <a:p>
            <a:r>
              <a:rPr lang="en-US" sz="1200"/>
              <a:t>Area of region 1 = area confined between index 2 and 0</a:t>
            </a:r>
          </a:p>
          <a:p>
            <a:r>
              <a:rPr lang="en-US" sz="1200"/>
              <a:t>Area of region 2 = area confined between index 5 and 3</a:t>
            </a:r>
          </a:p>
          <a:p>
            <a:r>
              <a:rPr lang="en-US" sz="1200"/>
              <a:t>Area of region 3 = area confined between index 6 and 3</a:t>
            </a:r>
          </a:p>
          <a:p>
            <a:r>
              <a:rPr lang="en-US" sz="1200"/>
              <a:t>Area of region 4 = area confined between index 6 and 2</a:t>
            </a:r>
          </a:p>
          <a:p>
            <a:r>
              <a:rPr lang="en-US" sz="1200"/>
              <a:t>Area of region 5 = area confined between index 8 and 6</a:t>
            </a:r>
          </a:p>
          <a:p>
            <a:r>
              <a:rPr lang="en-US" sz="1200"/>
              <a:t>Area of region 5 = area confined between index 9 and 6</a:t>
            </a:r>
          </a:p>
          <a:p>
            <a:endParaRPr lang="en-US" sz="12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706" y="1778479"/>
            <a:ext cx="4191000"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23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024744" cy="1143000"/>
          </a:xfrm>
        </p:spPr>
        <p:txBody>
          <a:bodyPr/>
          <a:lstStyle/>
          <a:p>
            <a:r>
              <a:rPr lang="en-US" b="1" i="1" smtClean="0"/>
              <a:t>ALGORITHM STEPS</a:t>
            </a:r>
            <a:endParaRPr lang="en-US" b="1" i="1"/>
          </a:p>
        </p:txBody>
      </p:sp>
      <p:sp>
        <p:nvSpPr>
          <p:cNvPr id="3" name="Content Placeholder 2"/>
          <p:cNvSpPr>
            <a:spLocks noGrp="1"/>
          </p:cNvSpPr>
          <p:nvPr>
            <p:ph idx="1"/>
          </p:nvPr>
        </p:nvSpPr>
        <p:spPr>
          <a:xfrm>
            <a:off x="1043492" y="2133600"/>
            <a:ext cx="6777317" cy="4038600"/>
          </a:xfrm>
        </p:spPr>
        <p:txBody>
          <a:bodyPr>
            <a:normAutofit/>
          </a:bodyPr>
          <a:lstStyle/>
          <a:p>
            <a:r>
              <a:rPr lang="en-US" sz="1200" smtClean="0"/>
              <a:t>We </a:t>
            </a:r>
            <a:r>
              <a:rPr lang="en-US" sz="1200"/>
              <a:t>declare a stack </a:t>
            </a:r>
            <a:r>
              <a:rPr lang="en-US" sz="1200" b="1"/>
              <a:t>S</a:t>
            </a:r>
            <a:r>
              <a:rPr lang="en-US" sz="1200"/>
              <a:t> to store the indices of the towers.</a:t>
            </a:r>
          </a:p>
          <a:p>
            <a:r>
              <a:rPr lang="en-US" sz="1200"/>
              <a:t>Now we scan the </a:t>
            </a:r>
            <a:r>
              <a:rPr lang="en-US" sz="1200" b="1"/>
              <a:t>height[n]</a:t>
            </a:r>
            <a:r>
              <a:rPr lang="en-US" sz="1200"/>
              <a:t> using a loop variable </a:t>
            </a:r>
            <a:r>
              <a:rPr lang="en-US" sz="1200" b="1"/>
              <a:t>curr &lt; n</a:t>
            </a:r>
            <a:endParaRPr lang="en-US" sz="1200"/>
          </a:p>
          <a:p>
            <a:r>
              <a:rPr lang="en-US" sz="1200"/>
              <a:t>If we found a current tower larger than that tower at the top of the stack, we can say that the tower at the top of the stack is confined between the current tower and a previous tower in the stack. Hence, we pop the stack and add water trapped between towers to the total water trapped. We can continue this step in a loop until we find the current tower smaller than the tower at the top of the stack.</a:t>
            </a:r>
          </a:p>
          <a:p>
            <a:r>
              <a:rPr lang="en-US" sz="1200"/>
              <a:t>Water trapped between towers = Area of the rectangular region formed by the current tower, popped tower, and tower at the top of the stack</a:t>
            </a:r>
          </a:p>
          <a:p>
            <a:r>
              <a:rPr lang="en-US" sz="1200"/>
              <a:t>Region length = (current index — index of the top stack element — 1)</a:t>
            </a:r>
          </a:p>
          <a:p>
            <a:r>
              <a:rPr lang="en-US" sz="1200"/>
              <a:t>Region height = min (height of the current tower, height of tower at top of the stack) — height of the popped tower</a:t>
            </a:r>
          </a:p>
          <a:p>
            <a:r>
              <a:rPr lang="en-US" sz="1200"/>
              <a:t>Water trapped = Region length x Region height</a:t>
            </a:r>
          </a:p>
          <a:p>
            <a:r>
              <a:rPr lang="en-US" sz="1200"/>
              <a:t>If the current tower is smaller than or equal to the tower at the top of the stack, we push the index of the current tower to the stack and move to the next tower. It means current tower is confined with tower at the top of the stack.</a:t>
            </a:r>
          </a:p>
          <a:p>
            <a:endParaRPr lang="en-US" sz="1200"/>
          </a:p>
        </p:txBody>
      </p:sp>
    </p:spTree>
    <p:extLst>
      <p:ext uri="{BB962C8B-B14F-4D97-AF65-F5344CB8AC3E}">
        <p14:creationId xmlns:p14="http://schemas.microsoft.com/office/powerpoint/2010/main" val="15845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685800"/>
          </a:xfrm>
        </p:spPr>
        <p:txBody>
          <a:bodyPr>
            <a:normAutofit fontScale="90000"/>
          </a:bodyPr>
          <a:lstStyle/>
          <a:p>
            <a:r>
              <a:rPr lang="en-US" b="1" i="1" smtClean="0"/>
              <a:t>PSEUDO CODE</a:t>
            </a:r>
            <a:endParaRPr lang="en-US" b="1" i="1"/>
          </a:p>
        </p:txBody>
      </p:sp>
      <p:sp>
        <p:nvSpPr>
          <p:cNvPr id="3" name="Content Placeholder 2"/>
          <p:cNvSpPr>
            <a:spLocks noGrp="1"/>
          </p:cNvSpPr>
          <p:nvPr>
            <p:ph idx="1"/>
          </p:nvPr>
        </p:nvSpPr>
        <p:spPr>
          <a:xfrm>
            <a:off x="990600" y="1981200"/>
            <a:ext cx="6777317" cy="3508977"/>
          </a:xfrm>
        </p:spPr>
        <p:txBody>
          <a:bodyPr>
            <a:normAutofit fontScale="92500" lnSpcReduction="10000"/>
          </a:bodyPr>
          <a:lstStyle/>
          <a:p>
            <a:r>
              <a:rPr lang="en-US" sz="1200"/>
              <a:t>int rain_water_trapping(int height[], int n)</a:t>
            </a:r>
            <a:r>
              <a:rPr lang="en-US" sz="1200"/>
              <a:t/>
            </a:r>
            <a:br>
              <a:rPr lang="en-US" sz="1200"/>
            </a:br>
            <a:r>
              <a:rPr lang="en-US" sz="1200"/>
              <a:t>{</a:t>
            </a:r>
            <a:r>
              <a:rPr lang="en-US" sz="1200"/>
              <a:t/>
            </a:r>
            <a:br>
              <a:rPr lang="en-US" sz="1200"/>
            </a:br>
            <a:r>
              <a:rPr lang="en-US" sz="1200"/>
              <a:t>int trappeWater = 0, curr = 0</a:t>
            </a:r>
            <a:r>
              <a:rPr lang="en-US" sz="1200"/>
              <a:t/>
            </a:r>
            <a:br>
              <a:rPr lang="en-US" sz="1200"/>
            </a:br>
            <a:r>
              <a:rPr lang="en-US" sz="1200"/>
              <a:t>stack S</a:t>
            </a:r>
            <a:r>
              <a:rPr lang="en-US" sz="1200"/>
              <a:t/>
            </a:r>
            <a:br>
              <a:rPr lang="en-US" sz="1200"/>
            </a:br>
            <a:r>
              <a:rPr lang="en-US" sz="1200"/>
              <a:t>while (curr &lt; n)</a:t>
            </a:r>
            <a:r>
              <a:rPr lang="en-US" sz="1200"/>
              <a:t/>
            </a:r>
            <a:br>
              <a:rPr lang="en-US" sz="1200"/>
            </a:br>
            <a:r>
              <a:rPr lang="en-US" sz="1200"/>
              <a:t>{</a:t>
            </a:r>
            <a:r>
              <a:rPr lang="en-US" sz="1200"/>
              <a:t/>
            </a:r>
            <a:br>
              <a:rPr lang="en-US" sz="1200"/>
            </a:br>
            <a:r>
              <a:rPr lang="en-US" sz="1200"/>
              <a:t>while (!S.empty() &amp;&amp; height[curr] &gt; height[S.top()])</a:t>
            </a:r>
            <a:r>
              <a:rPr lang="en-US" sz="1200"/>
              <a:t/>
            </a:r>
            <a:br>
              <a:rPr lang="en-US" sz="1200"/>
            </a:br>
            <a:r>
              <a:rPr lang="en-US" sz="1200"/>
              <a:t>{</a:t>
            </a:r>
            <a:r>
              <a:rPr lang="en-US" sz="1200"/>
              <a:t/>
            </a:r>
            <a:br>
              <a:rPr lang="en-US" sz="1200"/>
            </a:br>
            <a:r>
              <a:rPr lang="en-US" sz="1200"/>
              <a:t>int top_tower = S.Pop()</a:t>
            </a:r>
            <a:r>
              <a:rPr lang="en-US" sz="1200"/>
              <a:t/>
            </a:r>
            <a:br>
              <a:rPr lang="en-US" sz="1200"/>
            </a:br>
            <a:r>
              <a:rPr lang="en-US" sz="1200"/>
              <a:t>if (S.empty())</a:t>
            </a:r>
            <a:r>
              <a:rPr lang="en-US" sz="1200"/>
              <a:t/>
            </a:r>
            <a:br>
              <a:rPr lang="en-US" sz="1200"/>
            </a:br>
            <a:r>
              <a:rPr lang="en-US" sz="1200"/>
              <a:t>break</a:t>
            </a:r>
            <a:r>
              <a:rPr lang="en-US" sz="1200"/>
              <a:t/>
            </a:r>
            <a:br>
              <a:rPr lang="en-US" sz="1200"/>
            </a:br>
            <a:r>
              <a:rPr lang="en-US" sz="1200"/>
              <a:t>int region_length = curr - S.top() - 1</a:t>
            </a:r>
            <a:r>
              <a:rPr lang="en-US" sz="1200"/>
              <a:t/>
            </a:r>
            <a:br>
              <a:rPr lang="en-US" sz="1200"/>
            </a:br>
            <a:r>
              <a:rPr lang="en-US" sz="1200"/>
              <a:t>int region_height = min(height[curr], height[S.top()]) </a:t>
            </a:r>
            <a:r>
              <a:rPr lang="en-US" sz="1200"/>
              <a:t/>
            </a:r>
            <a:br>
              <a:rPr lang="en-US" sz="1200"/>
            </a:br>
            <a:r>
              <a:rPr lang="en-US" sz="1200"/>
              <a:t>- height[top_tower]</a:t>
            </a:r>
            <a:r>
              <a:rPr lang="en-US" sz="1200"/>
              <a:t/>
            </a:r>
            <a:br>
              <a:rPr lang="en-US" sz="1200"/>
            </a:br>
            <a:r>
              <a:rPr lang="en-US" sz="1200"/>
              <a:t>trappedWater = trappedWater + </a:t>
            </a:r>
            <a:r>
              <a:rPr lang="en-US" sz="1200"/>
              <a:t/>
            </a:r>
            <a:br>
              <a:rPr lang="en-US" sz="1200"/>
            </a:br>
            <a:r>
              <a:rPr lang="en-US" sz="1200"/>
              <a:t>region_length * region_height</a:t>
            </a:r>
            <a:r>
              <a:rPr lang="en-US" sz="1200"/>
              <a:t/>
            </a:r>
            <a:br>
              <a:rPr lang="en-US" sz="1200"/>
            </a:br>
            <a:r>
              <a:rPr lang="en-US" sz="1200"/>
              <a:t>}</a:t>
            </a:r>
            <a:r>
              <a:rPr lang="en-US" sz="1200"/>
              <a:t/>
            </a:r>
            <a:br>
              <a:rPr lang="en-US" sz="1200"/>
            </a:br>
            <a:r>
              <a:rPr lang="en-US" sz="1200"/>
              <a:t>S.push(curr)</a:t>
            </a:r>
            <a:r>
              <a:rPr lang="en-US" sz="1200"/>
              <a:t/>
            </a:r>
            <a:br>
              <a:rPr lang="en-US" sz="1200"/>
            </a:br>
            <a:r>
              <a:rPr lang="en-US" sz="1200"/>
              <a:t>curr = curr + 1</a:t>
            </a:r>
            <a:r>
              <a:rPr lang="en-US" sz="1200"/>
              <a:t/>
            </a:r>
            <a:br>
              <a:rPr lang="en-US" sz="1200"/>
            </a:br>
            <a:r>
              <a:rPr lang="en-US" sz="1200"/>
              <a:t>}</a:t>
            </a:r>
            <a:r>
              <a:rPr lang="en-US" sz="1200"/>
              <a:t/>
            </a:r>
            <a:br>
              <a:rPr lang="en-US" sz="1200"/>
            </a:br>
            <a:r>
              <a:rPr lang="en-US" sz="1200"/>
              <a:t>return trappedWater</a:t>
            </a:r>
            <a:r>
              <a:rPr lang="en-US" sz="1200"/>
              <a:t/>
            </a:r>
            <a:br>
              <a:rPr lang="en-US" sz="1200"/>
            </a:br>
            <a:r>
              <a:rPr lang="en-US" sz="1200"/>
              <a:t>}</a:t>
            </a:r>
            <a:endParaRPr lang="en-US" sz="1200"/>
          </a:p>
        </p:txBody>
      </p:sp>
    </p:spTree>
    <p:extLst>
      <p:ext uri="{BB962C8B-B14F-4D97-AF65-F5344CB8AC3E}">
        <p14:creationId xmlns:p14="http://schemas.microsoft.com/office/powerpoint/2010/main" val="211306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990600"/>
          </a:xfrm>
        </p:spPr>
        <p:txBody>
          <a:bodyPr>
            <a:normAutofit fontScale="90000"/>
          </a:bodyPr>
          <a:lstStyle/>
          <a:p>
            <a:r>
              <a:rPr lang="en-US" b="1" i="1" smtClean="0"/>
              <a:t>TIME AND SPACE COMPLEXITY</a:t>
            </a:r>
            <a:endParaRPr lang="en-US" b="1" i="1"/>
          </a:p>
        </p:txBody>
      </p:sp>
      <p:sp>
        <p:nvSpPr>
          <p:cNvPr id="3" name="Content Placeholder 2"/>
          <p:cNvSpPr>
            <a:spLocks noGrp="1"/>
          </p:cNvSpPr>
          <p:nvPr>
            <p:ph idx="1"/>
          </p:nvPr>
        </p:nvSpPr>
        <p:spPr>
          <a:xfrm>
            <a:off x="1066800" y="2057400"/>
            <a:ext cx="6777317" cy="3508977"/>
          </a:xfrm>
        </p:spPr>
        <p:txBody>
          <a:bodyPr>
            <a:normAutofit/>
          </a:bodyPr>
          <a:lstStyle/>
          <a:p>
            <a:r>
              <a:rPr lang="en-US" sz="1300" smtClean="0"/>
              <a:t>We </a:t>
            </a:r>
            <a:r>
              <a:rPr lang="en-US" sz="1300"/>
              <a:t>are doing single traversal of the height[] array. In the worst case, we are processing each tower twice using stack i.e. one push() and one pop() operation. </a:t>
            </a:r>
            <a:r>
              <a:rPr lang="en-US" sz="1300" b="1"/>
              <a:t>(Think!)</a:t>
            </a:r>
            <a:r>
              <a:rPr lang="en-US" sz="1300"/>
              <a:t> Both push() and pop() operations takes O(1) time in the worst case. So, time Complexity = O(n).</a:t>
            </a:r>
          </a:p>
          <a:p>
            <a:r>
              <a:rPr lang="en-US" sz="1300"/>
              <a:t>In the worst-case stack can take up to n elements. Space Complexity = O(n)</a:t>
            </a:r>
          </a:p>
          <a:p>
            <a:endParaRPr lang="en-US"/>
          </a:p>
        </p:txBody>
      </p:sp>
    </p:spTree>
    <p:extLst>
      <p:ext uri="{BB962C8B-B14F-4D97-AF65-F5344CB8AC3E}">
        <p14:creationId xmlns:p14="http://schemas.microsoft.com/office/powerpoint/2010/main" val="247487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024744" cy="1143000"/>
          </a:xfrm>
        </p:spPr>
        <p:txBody>
          <a:bodyPr/>
          <a:lstStyle/>
          <a:p>
            <a:r>
              <a:rPr lang="en-US" b="1" i="1" smtClean="0"/>
              <a:t>TWO POINTERS</a:t>
            </a:r>
            <a:endParaRPr lang="en-US" b="1" i="1"/>
          </a:p>
        </p:txBody>
      </p:sp>
      <p:sp>
        <p:nvSpPr>
          <p:cNvPr id="3" name="Content Placeholder 2"/>
          <p:cNvSpPr>
            <a:spLocks noGrp="1"/>
          </p:cNvSpPr>
          <p:nvPr>
            <p:ph idx="1"/>
          </p:nvPr>
        </p:nvSpPr>
        <p:spPr>
          <a:xfrm>
            <a:off x="1066800" y="1981200"/>
            <a:ext cx="6777317" cy="4572000"/>
          </a:xfrm>
        </p:spPr>
        <p:txBody>
          <a:bodyPr>
            <a:normAutofit/>
          </a:bodyPr>
          <a:lstStyle/>
          <a:p>
            <a:r>
              <a:rPr lang="en-US" sz="1200" b="1"/>
              <a:t>Algorithm </a:t>
            </a:r>
            <a:r>
              <a:rPr lang="en-US" sz="1200" b="1" smtClean="0"/>
              <a:t>Idea:</a:t>
            </a:r>
            <a:endParaRPr lang="en-US" sz="1200" b="1"/>
          </a:p>
          <a:p>
            <a:r>
              <a:rPr lang="en-US" sz="1200"/>
              <a:t>In the last two approaches, we are using extra spaces to get the solution. Can we solve this problem in a single scan without using extra space? Let’s explore!</a:t>
            </a:r>
          </a:p>
          <a:p>
            <a:r>
              <a:rPr lang="en-US" sz="1200"/>
              <a:t>Based on the formula used in the 2nd approach, the water trapped by any tower depends on the minimum of maximum height of towers on both sides. So instead of maintaining two arrays of size n for storing </a:t>
            </a:r>
            <a:r>
              <a:rPr lang="en-US" sz="1200" b="1"/>
              <a:t>left_maxHeight</a:t>
            </a:r>
            <a:r>
              <a:rPr lang="en-US" sz="1200"/>
              <a:t> and a </a:t>
            </a:r>
            <a:r>
              <a:rPr lang="en-US" sz="1200" b="1"/>
              <a:t>right_maxHeight</a:t>
            </a:r>
            <a:r>
              <a:rPr lang="en-US" sz="1200"/>
              <a:t>, can we think to maintain two variables to store the maximum till a given point? Think!</a:t>
            </a:r>
          </a:p>
          <a:p>
            <a:r>
              <a:rPr lang="en-US" sz="1200"/>
              <a:t>Suppose we search from both the left and right end by maintaining two pointers </a:t>
            </a:r>
            <a:r>
              <a:rPr lang="en-US" sz="1200" b="1"/>
              <a:t>left</a:t>
            </a:r>
            <a:r>
              <a:rPr lang="en-US" sz="1200"/>
              <a:t> and </a:t>
            </a:r>
            <a:r>
              <a:rPr lang="en-US" sz="1200" b="1"/>
              <a:t>right</a:t>
            </a:r>
            <a:r>
              <a:rPr lang="en-US" sz="1200"/>
              <a:t> separately. If there is a larger tower at the </a:t>
            </a:r>
            <a:r>
              <a:rPr lang="en-US" sz="1200" b="1"/>
              <a:t>right</a:t>
            </a:r>
            <a:r>
              <a:rPr lang="en-US" sz="1200"/>
              <a:t> end, then the water trapped would be dependant on the tower’s height in the direction from </a:t>
            </a:r>
            <a:r>
              <a:rPr lang="en-US" sz="1200" b="1"/>
              <a:t>left</a:t>
            </a:r>
            <a:r>
              <a:rPr lang="en-US" sz="1200"/>
              <a:t> to </a:t>
            </a:r>
            <a:r>
              <a:rPr lang="en-US" sz="1200" b="1"/>
              <a:t>right</a:t>
            </a:r>
            <a:r>
              <a:rPr lang="en-US" sz="1200"/>
              <a:t>. Similarly, if the tower at the </a:t>
            </a:r>
            <a:r>
              <a:rPr lang="en-US" sz="1200" b="1"/>
              <a:t>right</a:t>
            </a:r>
            <a:r>
              <a:rPr lang="en-US" sz="1200"/>
              <a:t> end is smaller, then the water trapped would be dependant on the tower’s height in the direction from </a:t>
            </a:r>
            <a:r>
              <a:rPr lang="en-US" sz="1200" b="1"/>
              <a:t>right</a:t>
            </a:r>
            <a:r>
              <a:rPr lang="en-US" sz="1200"/>
              <a:t> to </a:t>
            </a:r>
            <a:r>
              <a:rPr lang="en-US" sz="1200" b="1"/>
              <a:t>left</a:t>
            </a:r>
            <a:r>
              <a:rPr lang="en-US" sz="1200"/>
              <a:t>. (Think!)</a:t>
            </a:r>
          </a:p>
          <a:p>
            <a:r>
              <a:rPr lang="en-US" sz="1200"/>
              <a:t>We first calculate the water trapped on smaller elements out of </a:t>
            </a:r>
            <a:r>
              <a:rPr lang="en-US" sz="1200" b="1"/>
              <a:t>height[left]</a:t>
            </a:r>
            <a:r>
              <a:rPr lang="en-US" sz="1200"/>
              <a:t> and </a:t>
            </a:r>
            <a:r>
              <a:rPr lang="en-US" sz="1200" b="1"/>
              <a:t>height[right], then</a:t>
            </a:r>
            <a:r>
              <a:rPr lang="en-US" sz="1200"/>
              <a:t> move the pointer associated with the smaller element. We move the pointers till the </a:t>
            </a:r>
            <a:r>
              <a:rPr lang="en-US" sz="1200" b="1"/>
              <a:t>left</a:t>
            </a:r>
            <a:r>
              <a:rPr lang="en-US" sz="1200"/>
              <a:t> doesn’t cross </a:t>
            </a:r>
            <a:r>
              <a:rPr lang="en-US" sz="1200" b="1"/>
              <a:t>right.</a:t>
            </a:r>
            <a:r>
              <a:rPr lang="en-US" sz="1200"/>
              <a:t> In terms of analogy, we can think of height[left] and height[right] as a wall of a partial container where we fix the higher one and flow water from the lower part.</a:t>
            </a:r>
          </a:p>
          <a:p>
            <a:endParaRPr lang="en-US" sz="1050"/>
          </a:p>
        </p:txBody>
      </p:sp>
    </p:spTree>
    <p:extLst>
      <p:ext uri="{BB962C8B-B14F-4D97-AF65-F5344CB8AC3E}">
        <p14:creationId xmlns:p14="http://schemas.microsoft.com/office/powerpoint/2010/main" val="320467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914400"/>
          </a:xfrm>
        </p:spPr>
        <p:txBody>
          <a:bodyPr/>
          <a:lstStyle/>
          <a:p>
            <a:r>
              <a:rPr lang="en-US" b="1" i="1" smtClean="0"/>
              <a:t>ALGORITHM STEPS</a:t>
            </a:r>
            <a:endParaRPr lang="en-US" b="1" i="1"/>
          </a:p>
        </p:txBody>
      </p:sp>
      <p:sp>
        <p:nvSpPr>
          <p:cNvPr id="3" name="Content Placeholder 2"/>
          <p:cNvSpPr>
            <a:spLocks noGrp="1"/>
          </p:cNvSpPr>
          <p:nvPr>
            <p:ph idx="1"/>
          </p:nvPr>
        </p:nvSpPr>
        <p:spPr/>
        <p:txBody>
          <a:bodyPr>
            <a:normAutofit lnSpcReduction="10000"/>
          </a:bodyPr>
          <a:lstStyle/>
          <a:p>
            <a:r>
              <a:rPr lang="en-US" sz="1200"/>
              <a:t>We declare and Initialise </a:t>
            </a:r>
            <a:r>
              <a:rPr lang="en-US" sz="1200" b="1"/>
              <a:t>left</a:t>
            </a:r>
            <a:r>
              <a:rPr lang="en-US" sz="1200"/>
              <a:t> and </a:t>
            </a:r>
            <a:r>
              <a:rPr lang="en-US" sz="1200" b="1"/>
              <a:t>right</a:t>
            </a:r>
            <a:r>
              <a:rPr lang="en-US" sz="1200"/>
              <a:t> pointers.</a:t>
            </a:r>
          </a:p>
          <a:p>
            <a:r>
              <a:rPr lang="en-US" sz="1200"/>
              <a:t>Also declare and Initialise variables </a:t>
            </a:r>
            <a:r>
              <a:rPr lang="en-US" sz="1200" b="1"/>
              <a:t>trappedWater</a:t>
            </a:r>
            <a:r>
              <a:rPr lang="en-US" sz="1200"/>
              <a:t>, </a:t>
            </a:r>
            <a:r>
              <a:rPr lang="en-US" sz="1200" b="1"/>
              <a:t>left_maxHeight</a:t>
            </a:r>
            <a:r>
              <a:rPr lang="en-US" sz="1200"/>
              <a:t> and </a:t>
            </a:r>
            <a:r>
              <a:rPr lang="en-US" sz="1200" b="1"/>
              <a:t>right_maxHeight.</a:t>
            </a:r>
            <a:endParaRPr lang="en-US" sz="1200"/>
          </a:p>
          <a:p>
            <a:r>
              <a:rPr lang="en-US" sz="1200"/>
              <a:t>int trappedWater = 0</a:t>
            </a:r>
            <a:br>
              <a:rPr lang="en-US" sz="1200"/>
            </a:br>
            <a:r>
              <a:rPr lang="en-US" sz="1200"/>
              <a:t>int left_maxHeight = 0, right_maxHeight = 0</a:t>
            </a:r>
            <a:br>
              <a:rPr lang="en-US" sz="1200"/>
            </a:br>
            <a:r>
              <a:rPr lang="en-US" sz="1200"/>
              <a:t>int left = 0, right = n - 1Now run a loop to scan the array i.e. </a:t>
            </a:r>
            <a:r>
              <a:rPr lang="en-US" sz="1200" b="1"/>
              <a:t>while (left &lt;= right)</a:t>
            </a:r>
            <a:endParaRPr lang="en-US" sz="1200"/>
          </a:p>
          <a:p>
            <a:r>
              <a:rPr lang="en-US" sz="1200"/>
              <a:t>If (height[left] &lt; height[right]) and (height[left] &lt; </a:t>
            </a:r>
            <a:r>
              <a:rPr lang="en-US" sz="1200" b="1"/>
              <a:t>left_maxHeight</a:t>
            </a:r>
            <a:r>
              <a:rPr lang="en-US" sz="1200"/>
              <a:t>), then we calculate the trapped water stored by the both towers and increase the left pointer. But if (height[left] &gt; </a:t>
            </a:r>
            <a:r>
              <a:rPr lang="en-US" sz="1200" b="1"/>
              <a:t>left_maxHeight</a:t>
            </a:r>
            <a:r>
              <a:rPr lang="en-US" sz="1200"/>
              <a:t>), then we update value of </a:t>
            </a:r>
            <a:r>
              <a:rPr lang="en-US" sz="1200" b="1"/>
              <a:t>left_maxHeight and</a:t>
            </a:r>
            <a:r>
              <a:rPr lang="en-US" sz="1200"/>
              <a:t> increase the left pointer.</a:t>
            </a:r>
          </a:p>
          <a:p>
            <a:r>
              <a:rPr lang="en-US" sz="1200"/>
              <a:t>if (height[left] &lt; height[right])</a:t>
            </a:r>
            <a:br>
              <a:rPr lang="en-US" sz="1200"/>
            </a:br>
            <a:r>
              <a:rPr lang="en-US" sz="1200"/>
              <a:t>{</a:t>
            </a:r>
            <a:br>
              <a:rPr lang="en-US" sz="1200"/>
            </a:br>
            <a:r>
              <a:rPr lang="en-US" sz="1200"/>
              <a:t>if (height[left] &gt; left_maxHeight)</a:t>
            </a:r>
            <a:br>
              <a:rPr lang="en-US" sz="1200"/>
            </a:br>
            <a:r>
              <a:rPr lang="en-US" sz="1200"/>
              <a:t>left_maxHeight = height[left]</a:t>
            </a:r>
            <a:br>
              <a:rPr lang="en-US" sz="1200"/>
            </a:br>
            <a:r>
              <a:rPr lang="en-US" sz="1200"/>
              <a:t>else</a:t>
            </a:r>
            <a:br>
              <a:rPr lang="en-US" sz="1200"/>
            </a:br>
            <a:r>
              <a:rPr lang="en-US" sz="1200"/>
              <a:t>trappedWater = trappedWater + left_maxHeight - height[left]</a:t>
            </a:r>
            <a:br>
              <a:rPr lang="en-US" sz="1200"/>
            </a:br>
            <a:r>
              <a:rPr lang="en-US" sz="1200"/>
              <a:t>left = left + 1</a:t>
            </a:r>
            <a:br>
              <a:rPr lang="en-US" sz="1200"/>
            </a:br>
            <a:r>
              <a:rPr lang="en-US" sz="1200"/>
              <a:t>}</a:t>
            </a:r>
            <a:endParaRPr lang="en-US" sz="1200"/>
          </a:p>
        </p:txBody>
      </p:sp>
    </p:spTree>
    <p:extLst>
      <p:ext uri="{BB962C8B-B14F-4D97-AF65-F5344CB8AC3E}">
        <p14:creationId xmlns:p14="http://schemas.microsoft.com/office/powerpoint/2010/main" val="188696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990600"/>
          </a:xfrm>
        </p:spPr>
        <p:txBody>
          <a:bodyPr/>
          <a:lstStyle/>
          <a:p>
            <a:r>
              <a:rPr lang="en-US" b="1" i="1" smtClean="0"/>
              <a:t>ALGORITHM STEPS</a:t>
            </a:r>
            <a:endParaRPr lang="en-US" b="1" i="1"/>
          </a:p>
        </p:txBody>
      </p:sp>
      <p:sp>
        <p:nvSpPr>
          <p:cNvPr id="3" name="Content Placeholder 2"/>
          <p:cNvSpPr>
            <a:spLocks noGrp="1"/>
          </p:cNvSpPr>
          <p:nvPr>
            <p:ph idx="1"/>
          </p:nvPr>
        </p:nvSpPr>
        <p:spPr>
          <a:xfrm>
            <a:off x="1066800" y="1981200"/>
            <a:ext cx="6777317" cy="3508977"/>
          </a:xfrm>
        </p:spPr>
        <p:txBody>
          <a:bodyPr>
            <a:normAutofit/>
          </a:bodyPr>
          <a:lstStyle/>
          <a:p>
            <a:r>
              <a:rPr lang="en-US" sz="1300"/>
              <a:t>If (height[left] &gt; height[right]) and height[right] &lt; </a:t>
            </a:r>
            <a:r>
              <a:rPr lang="en-US" sz="1300" b="1"/>
              <a:t>right_maxHeight</a:t>
            </a:r>
            <a:r>
              <a:rPr lang="en-US" sz="1300"/>
              <a:t>) then we calculate the trapped water stored by the both towers and decrease the right pointer. But if (height[right] &gt; </a:t>
            </a:r>
            <a:r>
              <a:rPr lang="en-US" sz="1300" b="1"/>
              <a:t>right_maxHeight</a:t>
            </a:r>
            <a:r>
              <a:rPr lang="en-US" sz="1300"/>
              <a:t>), then we update value of </a:t>
            </a:r>
            <a:r>
              <a:rPr lang="en-US" sz="1300" b="1"/>
              <a:t>right_maxHeight</a:t>
            </a:r>
            <a:r>
              <a:rPr lang="en-US" sz="1300"/>
              <a:t> and decrease the right pointer.</a:t>
            </a:r>
          </a:p>
          <a:p>
            <a:r>
              <a:rPr lang="en-US" sz="1300"/>
              <a:t>if (height[left] &gt; height[right])</a:t>
            </a:r>
            <a:br>
              <a:rPr lang="en-US" sz="1300"/>
            </a:br>
            <a:r>
              <a:rPr lang="en-US" sz="1300"/>
              <a:t>{</a:t>
            </a:r>
            <a:br>
              <a:rPr lang="en-US" sz="1300"/>
            </a:br>
            <a:r>
              <a:rPr lang="en-US" sz="1300"/>
              <a:t>if (height[right] &gt; right_maxHeight)</a:t>
            </a:r>
            <a:br>
              <a:rPr lang="en-US" sz="1300"/>
            </a:br>
            <a:r>
              <a:rPr lang="en-US" sz="1300"/>
              <a:t>right_maxHeight = height[right]</a:t>
            </a:r>
            <a:br>
              <a:rPr lang="en-US" sz="1300"/>
            </a:br>
            <a:r>
              <a:rPr lang="en-US" sz="1300"/>
              <a:t>else</a:t>
            </a:r>
            <a:br>
              <a:rPr lang="en-US" sz="1300"/>
            </a:br>
            <a:r>
              <a:rPr lang="en-US" sz="1300"/>
              <a:t>trappedWater = trappedWater + right_maxHeight </a:t>
            </a:r>
            <a:br>
              <a:rPr lang="en-US" sz="1300"/>
            </a:br>
            <a:r>
              <a:rPr lang="en-US" sz="1300"/>
              <a:t>- height[right]</a:t>
            </a:r>
            <a:br>
              <a:rPr lang="en-US" sz="1300"/>
            </a:br>
            <a:r>
              <a:rPr lang="en-US" sz="1300"/>
              <a:t>right = right - 1</a:t>
            </a:r>
            <a:br>
              <a:rPr lang="en-US" sz="1300"/>
            </a:br>
            <a:r>
              <a:rPr lang="en-US" sz="1300"/>
              <a:t>}When left &gt; right, then we exit the loop and return the value stored in the </a:t>
            </a:r>
            <a:r>
              <a:rPr lang="en-US" sz="1300" b="1"/>
              <a:t>trappedWater</a:t>
            </a:r>
            <a:r>
              <a:rPr lang="en-US" sz="1300"/>
              <a:t>.</a:t>
            </a:r>
          </a:p>
          <a:p>
            <a:endParaRPr lang="en-US"/>
          </a:p>
        </p:txBody>
      </p:sp>
    </p:spTree>
    <p:extLst>
      <p:ext uri="{BB962C8B-B14F-4D97-AF65-F5344CB8AC3E}">
        <p14:creationId xmlns:p14="http://schemas.microsoft.com/office/powerpoint/2010/main" val="307534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931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lstStyle/>
          <a:p>
            <a:r>
              <a:rPr lang="en-US" b="1" i="1" smtClean="0"/>
              <a:t>PSEUDO CODE</a:t>
            </a:r>
            <a:endParaRPr lang="en-US" b="1" i="1"/>
          </a:p>
        </p:txBody>
      </p:sp>
      <p:sp>
        <p:nvSpPr>
          <p:cNvPr id="3" name="Content Placeholder 2"/>
          <p:cNvSpPr>
            <a:spLocks noGrp="1"/>
          </p:cNvSpPr>
          <p:nvPr>
            <p:ph idx="1"/>
          </p:nvPr>
        </p:nvSpPr>
        <p:spPr/>
        <p:txBody>
          <a:bodyPr>
            <a:normAutofit fontScale="85000" lnSpcReduction="20000"/>
          </a:bodyPr>
          <a:lstStyle/>
          <a:p>
            <a:r>
              <a:rPr lang="en-US" sz="1200"/>
              <a:t>int rain_water_trapping(int height[], int n)</a:t>
            </a:r>
            <a:r>
              <a:rPr lang="en-US" sz="1200"/>
              <a:t/>
            </a:r>
            <a:br>
              <a:rPr lang="en-US" sz="1200"/>
            </a:br>
            <a:r>
              <a:rPr lang="en-US" sz="1200"/>
              <a:t>{</a:t>
            </a:r>
            <a:r>
              <a:rPr lang="en-US" sz="1200"/>
              <a:t/>
            </a:r>
            <a:br>
              <a:rPr lang="en-US" sz="1200"/>
            </a:br>
            <a:r>
              <a:rPr lang="en-US" sz="1200"/>
              <a:t>int trappedWater = 0</a:t>
            </a:r>
            <a:r>
              <a:rPr lang="en-US" sz="1200"/>
              <a:t/>
            </a:r>
            <a:br>
              <a:rPr lang="en-US" sz="1200"/>
            </a:br>
            <a:r>
              <a:rPr lang="en-US" sz="1200"/>
              <a:t>int left_maxHeight = 0, right_maxHeight = 0</a:t>
            </a:r>
            <a:r>
              <a:rPr lang="en-US" sz="1200"/>
              <a:t/>
            </a:r>
            <a:br>
              <a:rPr lang="en-US" sz="1200"/>
            </a:br>
            <a:r>
              <a:rPr lang="en-US" sz="1200"/>
              <a:t>int left = 0, right = n - 1</a:t>
            </a:r>
            <a:r>
              <a:rPr lang="en-US" sz="1200"/>
              <a:t/>
            </a:r>
            <a:br>
              <a:rPr lang="en-US" sz="1200"/>
            </a:br>
            <a:r>
              <a:rPr lang="en-US" sz="1200"/>
              <a:t>while (left &lt;= right)</a:t>
            </a:r>
            <a:r>
              <a:rPr lang="en-US" sz="1200"/>
              <a:t/>
            </a:r>
            <a:br>
              <a:rPr lang="en-US" sz="1200"/>
            </a:br>
            <a:r>
              <a:rPr lang="en-US" sz="1200"/>
              <a:t>{</a:t>
            </a:r>
            <a:r>
              <a:rPr lang="en-US" sz="1200"/>
              <a:t/>
            </a:r>
            <a:br>
              <a:rPr lang="en-US" sz="1200"/>
            </a:br>
            <a:r>
              <a:rPr lang="en-US" sz="1200"/>
              <a:t>if (height[left] &lt; height[right])</a:t>
            </a:r>
            <a:r>
              <a:rPr lang="en-US" sz="1200"/>
              <a:t/>
            </a:r>
            <a:br>
              <a:rPr lang="en-US" sz="1200"/>
            </a:br>
            <a:r>
              <a:rPr lang="en-US" sz="1200"/>
              <a:t>{</a:t>
            </a:r>
            <a:r>
              <a:rPr lang="en-US" sz="1200"/>
              <a:t/>
            </a:r>
            <a:br>
              <a:rPr lang="en-US" sz="1200"/>
            </a:br>
            <a:r>
              <a:rPr lang="en-US" sz="1200"/>
              <a:t>if (height[left] &gt; left_maxHeight)</a:t>
            </a:r>
            <a:r>
              <a:rPr lang="en-US" sz="1200"/>
              <a:t/>
            </a:r>
            <a:br>
              <a:rPr lang="en-US" sz="1200"/>
            </a:br>
            <a:r>
              <a:rPr lang="en-US" sz="1200"/>
              <a:t>left_maxHeight = height[left]</a:t>
            </a:r>
            <a:r>
              <a:rPr lang="en-US" sz="1200"/>
              <a:t/>
            </a:r>
            <a:br>
              <a:rPr lang="en-US" sz="1200"/>
            </a:br>
            <a:r>
              <a:rPr lang="en-US" sz="1200"/>
              <a:t>else</a:t>
            </a:r>
            <a:r>
              <a:rPr lang="en-US" sz="1200"/>
              <a:t/>
            </a:r>
            <a:br>
              <a:rPr lang="en-US" sz="1200"/>
            </a:br>
            <a:r>
              <a:rPr lang="en-US" sz="1200"/>
              <a:t>trappedWater = trappedWater + left_maxHeight </a:t>
            </a:r>
            <a:r>
              <a:rPr lang="en-US" sz="1200"/>
              <a:t/>
            </a:r>
            <a:br>
              <a:rPr lang="en-US" sz="1200"/>
            </a:br>
            <a:r>
              <a:rPr lang="en-US" sz="1200"/>
              <a:t>- height[left]</a:t>
            </a:r>
            <a:r>
              <a:rPr lang="en-US" sz="1200"/>
              <a:t/>
            </a:r>
            <a:br>
              <a:rPr lang="en-US" sz="1200"/>
            </a:br>
            <a:r>
              <a:rPr lang="en-US" sz="1200"/>
              <a:t>left = left + 1</a:t>
            </a:r>
            <a:r>
              <a:rPr lang="en-US" sz="1200"/>
              <a:t/>
            </a:r>
            <a:br>
              <a:rPr lang="en-US" sz="1200"/>
            </a:br>
            <a:r>
              <a:rPr lang="en-US" sz="1200"/>
              <a:t>}</a:t>
            </a:r>
            <a:r>
              <a:rPr lang="en-US" sz="1200"/>
              <a:t/>
            </a:r>
            <a:br>
              <a:rPr lang="en-US" sz="1200"/>
            </a:br>
            <a:r>
              <a:rPr lang="en-US" sz="1200"/>
              <a:t>else</a:t>
            </a:r>
            <a:r>
              <a:rPr lang="en-US" sz="1200"/>
              <a:t/>
            </a:r>
            <a:br>
              <a:rPr lang="en-US" sz="1200"/>
            </a:br>
            <a:r>
              <a:rPr lang="en-US" sz="1200"/>
              <a:t>{</a:t>
            </a:r>
            <a:r>
              <a:rPr lang="en-US" sz="1200"/>
              <a:t/>
            </a:r>
            <a:br>
              <a:rPr lang="en-US" sz="1200"/>
            </a:br>
            <a:r>
              <a:rPr lang="en-US" sz="1200"/>
              <a:t>if (height[right] &gt; right_maxHeight)</a:t>
            </a:r>
            <a:r>
              <a:rPr lang="en-US" sz="1200"/>
              <a:t/>
            </a:r>
            <a:br>
              <a:rPr lang="en-US" sz="1200"/>
            </a:br>
            <a:r>
              <a:rPr lang="en-US" sz="1200"/>
              <a:t>right_maxHeight = height[right]</a:t>
            </a:r>
            <a:r>
              <a:rPr lang="en-US" sz="1200"/>
              <a:t/>
            </a:r>
            <a:br>
              <a:rPr lang="en-US" sz="1200"/>
            </a:br>
            <a:r>
              <a:rPr lang="en-US" sz="1200"/>
              <a:t>else</a:t>
            </a:r>
            <a:r>
              <a:rPr lang="en-US" sz="1200"/>
              <a:t/>
            </a:r>
            <a:br>
              <a:rPr lang="en-US" sz="1200"/>
            </a:br>
            <a:r>
              <a:rPr lang="en-US" sz="1200"/>
              <a:t>trappedWater = trappedWater + right_maxHeight </a:t>
            </a:r>
            <a:r>
              <a:rPr lang="en-US" sz="1200"/>
              <a:t/>
            </a:r>
            <a:br>
              <a:rPr lang="en-US" sz="1200"/>
            </a:br>
            <a:r>
              <a:rPr lang="en-US" sz="1200"/>
              <a:t>- height[right]</a:t>
            </a:r>
            <a:r>
              <a:rPr lang="en-US" sz="1200"/>
              <a:t/>
            </a:r>
            <a:br>
              <a:rPr lang="en-US" sz="1200"/>
            </a:br>
            <a:r>
              <a:rPr lang="en-US" sz="1200"/>
              <a:t>right = right - 1</a:t>
            </a:r>
            <a:r>
              <a:rPr lang="en-US" sz="1200"/>
              <a:t/>
            </a:r>
            <a:br>
              <a:rPr lang="en-US" sz="1200"/>
            </a:br>
            <a:r>
              <a:rPr lang="en-US" sz="1200"/>
              <a:t>}</a:t>
            </a:r>
            <a:r>
              <a:rPr lang="en-US" sz="1200"/>
              <a:t/>
            </a:r>
            <a:br>
              <a:rPr lang="en-US" sz="1200"/>
            </a:br>
            <a:r>
              <a:rPr lang="en-US" sz="1200"/>
              <a:t>}</a:t>
            </a:r>
            <a:r>
              <a:rPr lang="en-US" sz="1200"/>
              <a:t/>
            </a:r>
            <a:br>
              <a:rPr lang="en-US" sz="1200"/>
            </a:br>
            <a:r>
              <a:rPr lang="en-US" sz="1200"/>
              <a:t>return trappedWater</a:t>
            </a:r>
            <a:r>
              <a:rPr lang="en-US" sz="1200"/>
              <a:t/>
            </a:r>
            <a:br>
              <a:rPr lang="en-US" sz="1200"/>
            </a:br>
            <a:r>
              <a:rPr lang="en-US" sz="1200"/>
              <a:t>}</a:t>
            </a:r>
            <a:endParaRPr lang="en-US" sz="1200"/>
          </a:p>
        </p:txBody>
      </p:sp>
    </p:spTree>
    <p:extLst>
      <p:ext uri="{BB962C8B-B14F-4D97-AF65-F5344CB8AC3E}">
        <p14:creationId xmlns:p14="http://schemas.microsoft.com/office/powerpoint/2010/main" val="3993877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r>
              <a:rPr lang="en-US" b="1" i="1" smtClean="0"/>
              <a:t>TIME AND SPACE COMPLEXITY</a:t>
            </a:r>
            <a:endParaRPr lang="en-US" b="1" i="1"/>
          </a:p>
        </p:txBody>
      </p:sp>
      <p:sp>
        <p:nvSpPr>
          <p:cNvPr id="3" name="Content Placeholder 2"/>
          <p:cNvSpPr>
            <a:spLocks noGrp="1"/>
          </p:cNvSpPr>
          <p:nvPr>
            <p:ph idx="1"/>
          </p:nvPr>
        </p:nvSpPr>
        <p:spPr/>
        <p:txBody>
          <a:bodyPr>
            <a:normAutofit/>
          </a:bodyPr>
          <a:lstStyle/>
          <a:p>
            <a:r>
              <a:rPr lang="en-US" sz="1200" smtClean="0"/>
              <a:t>We </a:t>
            </a:r>
            <a:r>
              <a:rPr lang="en-US" sz="1200"/>
              <a:t>are doing single scan to traverse the array from both ends. After each comparison, we are moving either left pointer or right pointer. So in the worst case, we need to do O(n) operations.</a:t>
            </a:r>
          </a:p>
          <a:p>
            <a:r>
              <a:rPr lang="en-US" sz="1200"/>
              <a:t>Time Complexity = O(n), Space Complexity = O(1), only constant space required for variables and pointers.</a:t>
            </a:r>
          </a:p>
          <a:p>
            <a:endParaRPr lang="en-US" sz="1200"/>
          </a:p>
        </p:txBody>
      </p:sp>
    </p:spTree>
    <p:extLst>
      <p:ext uri="{BB962C8B-B14F-4D97-AF65-F5344CB8AC3E}">
        <p14:creationId xmlns:p14="http://schemas.microsoft.com/office/powerpoint/2010/main" val="52406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a:t>Example 1</a:t>
            </a:r>
          </a:p>
          <a:p>
            <a:r>
              <a:rPr lang="en-US" sz="1400"/>
              <a:t>Input: height[] = [2, 0, 1, 0, 2], Output: 5</a:t>
            </a:r>
            <a:br>
              <a:rPr lang="en-US" sz="1400"/>
            </a:br>
            <a:r>
              <a:rPr lang="en-US" sz="1400"/>
              <a:t>Explanation: </a:t>
            </a:r>
            <a:br>
              <a:rPr lang="en-US" sz="1400"/>
            </a:br>
            <a:r>
              <a:rPr lang="en-US" sz="1400"/>
              <a:t>Trapped water = 2 x 1 + 1 x 1 + 2 x 1 = 5 (Area of the blue region in the following diagram</a:t>
            </a:r>
            <a:r>
              <a:rPr lang="en-US" sz="1400" smtClean="0"/>
              <a:t>)</a:t>
            </a:r>
          </a:p>
          <a:p>
            <a:pPr marL="68580" indent="0">
              <a:buNone/>
            </a:pPr>
            <a:endParaRPr lang="en-US" sz="1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328" y="3733800"/>
            <a:ext cx="4614862" cy="2261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152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a:t>Example 2</a:t>
            </a:r>
          </a:p>
          <a:p>
            <a:r>
              <a:rPr lang="en-US" sz="1400"/>
              <a:t>Input: height[] = [0,1,0,2,1,0,1,3,2,1,2,1], Output: 6</a:t>
            </a:r>
            <a:br>
              <a:rPr lang="en-US" sz="1400"/>
            </a:br>
            <a:r>
              <a:rPr lang="en-US" sz="1400"/>
              <a:t>Explanation: </a:t>
            </a:r>
            <a:br>
              <a:rPr lang="en-US" sz="1400"/>
            </a:br>
            <a:r>
              <a:rPr lang="en-US" sz="1400"/>
              <a:t>Trapped water = 1 x 1 + 1 x 1 + 2 x 1 + 1 x 1 + 1 x 1 = 6 (Area of the blue region in the following diagram)</a:t>
            </a:r>
            <a:endParaRPr lang="en-US" sz="14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038600"/>
            <a:ext cx="4795837" cy="2093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63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lstStyle/>
          <a:p>
            <a:r>
              <a:rPr lang="en-US" b="1" i="1" smtClean="0"/>
              <a:t>BRUTE FORCE</a:t>
            </a:r>
            <a:endParaRPr lang="en-US" b="1" i="1"/>
          </a:p>
        </p:txBody>
      </p:sp>
      <p:sp>
        <p:nvSpPr>
          <p:cNvPr id="3" name="Content Placeholder 2"/>
          <p:cNvSpPr>
            <a:spLocks noGrp="1"/>
          </p:cNvSpPr>
          <p:nvPr>
            <p:ph idx="1"/>
          </p:nvPr>
        </p:nvSpPr>
        <p:spPr>
          <a:xfrm>
            <a:off x="762000" y="1905000"/>
            <a:ext cx="7620000" cy="2819400"/>
          </a:xfrm>
        </p:spPr>
        <p:txBody>
          <a:bodyPr>
            <a:normAutofit/>
          </a:bodyPr>
          <a:lstStyle/>
          <a:p>
            <a:r>
              <a:rPr lang="en-US" sz="1200">
                <a:cs typeface="Arial" pitchFamily="34" charset="0"/>
              </a:rPr>
              <a:t>One basic idea would be to scan the height[] array and sum the water trapped at each tower. The height of water trapped at any tower height[i] = minimum of maximum height of towers on both the sides minus its height, i.e., </a:t>
            </a:r>
            <a:r>
              <a:rPr lang="en-US" sz="1200" b="1">
                <a:cs typeface="Arial" pitchFamily="34" charset="0"/>
              </a:rPr>
              <a:t>min</a:t>
            </a:r>
            <a:r>
              <a:rPr lang="en-US" sz="1200">
                <a:cs typeface="Arial" pitchFamily="34" charset="0"/>
              </a:rPr>
              <a:t> (max tower height in the left, max tower height in the right) </a:t>
            </a:r>
            <a:r>
              <a:rPr lang="en-US" sz="1200" b="1">
                <a:cs typeface="Arial" pitchFamily="34" charset="0"/>
              </a:rPr>
              <a:t>— height[i</a:t>
            </a:r>
            <a:r>
              <a:rPr lang="en-US" sz="1200" b="1" smtClean="0">
                <a:cs typeface="Arial" pitchFamily="34" charset="0"/>
              </a:rPr>
              <a:t>]</a:t>
            </a:r>
          </a:p>
        </p:txBody>
      </p:sp>
    </p:spTree>
    <p:extLst>
      <p:ext uri="{BB962C8B-B14F-4D97-AF65-F5344CB8AC3E}">
        <p14:creationId xmlns:p14="http://schemas.microsoft.com/office/powerpoint/2010/main" val="258721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b="1" i="1" smtClean="0"/>
              <a:t>ALGORITHM STEPS</a:t>
            </a:r>
            <a:endParaRPr lang="en-US" b="1" i="1"/>
          </a:p>
        </p:txBody>
      </p:sp>
      <p:sp>
        <p:nvSpPr>
          <p:cNvPr id="3" name="Content Placeholder 2"/>
          <p:cNvSpPr>
            <a:spLocks noGrp="1"/>
          </p:cNvSpPr>
          <p:nvPr>
            <p:ph idx="1"/>
          </p:nvPr>
        </p:nvSpPr>
        <p:spPr/>
        <p:txBody>
          <a:bodyPr>
            <a:noAutofit/>
          </a:bodyPr>
          <a:lstStyle/>
          <a:p>
            <a:r>
              <a:rPr lang="en-US" sz="1200" smtClean="0">
                <a:cs typeface="Arial" pitchFamily="34" charset="0"/>
              </a:rPr>
              <a:t>We </a:t>
            </a:r>
            <a:r>
              <a:rPr lang="en-US" sz="1200">
                <a:cs typeface="Arial" pitchFamily="34" charset="0"/>
              </a:rPr>
              <a:t>declare and initialise the variable </a:t>
            </a:r>
            <a:r>
              <a:rPr lang="en-US" sz="1200" b="1">
                <a:cs typeface="Arial" pitchFamily="34" charset="0"/>
              </a:rPr>
              <a:t>trappedWater</a:t>
            </a:r>
            <a:r>
              <a:rPr lang="en-US" sz="1200">
                <a:cs typeface="Arial" pitchFamily="34" charset="0"/>
              </a:rPr>
              <a:t> to store the total trapped water.</a:t>
            </a:r>
          </a:p>
          <a:p>
            <a:r>
              <a:rPr lang="en-US" sz="1200">
                <a:cs typeface="Arial" pitchFamily="34" charset="0"/>
              </a:rPr>
              <a:t>Now scan the </a:t>
            </a:r>
            <a:r>
              <a:rPr lang="en-US" sz="1200" b="1">
                <a:cs typeface="Arial" pitchFamily="34" charset="0"/>
              </a:rPr>
              <a:t>height[]</a:t>
            </a:r>
            <a:r>
              <a:rPr lang="en-US" sz="1200">
                <a:cs typeface="Arial" pitchFamily="34" charset="0"/>
              </a:rPr>
              <a:t> from from i = 0 to n-1. Inside the loop, we declare and initialise the variable </a:t>
            </a:r>
            <a:r>
              <a:rPr lang="en-US" sz="1200" b="1">
                <a:cs typeface="Arial" pitchFamily="34" charset="0"/>
              </a:rPr>
              <a:t>left_maxHeight</a:t>
            </a:r>
            <a:r>
              <a:rPr lang="en-US" sz="1200">
                <a:cs typeface="Arial" pitchFamily="34" charset="0"/>
              </a:rPr>
              <a:t> and </a:t>
            </a:r>
            <a:r>
              <a:rPr lang="en-US" sz="1200" b="1">
                <a:cs typeface="Arial" pitchFamily="34" charset="0"/>
              </a:rPr>
              <a:t>right_maxHeight</a:t>
            </a:r>
            <a:r>
              <a:rPr lang="en-US" sz="1200">
                <a:cs typeface="Arial" pitchFamily="34" charset="0"/>
              </a:rPr>
              <a:t> to store the maximum height of the tower on both sides of the current tower.</a:t>
            </a:r>
          </a:p>
          <a:p>
            <a:r>
              <a:rPr lang="en-US" sz="1200">
                <a:cs typeface="Arial" pitchFamily="34" charset="0"/>
              </a:rPr>
              <a:t>For each tower </a:t>
            </a:r>
            <a:r>
              <a:rPr lang="en-US" sz="1200" b="1">
                <a:cs typeface="Arial" pitchFamily="34" charset="0"/>
              </a:rPr>
              <a:t>height[i]</a:t>
            </a:r>
            <a:r>
              <a:rPr lang="en-US" sz="1200">
                <a:cs typeface="Arial" pitchFamily="34" charset="0"/>
              </a:rPr>
              <a:t>, we calculate the maximum height of the tower from current index </a:t>
            </a:r>
            <a:r>
              <a:rPr lang="en-US" sz="1200" b="1">
                <a:cs typeface="Arial" pitchFamily="34" charset="0"/>
              </a:rPr>
              <a:t>i</a:t>
            </a:r>
            <a:r>
              <a:rPr lang="en-US" sz="1200">
                <a:cs typeface="Arial" pitchFamily="34" charset="0"/>
              </a:rPr>
              <a:t> up to the left end. We store this value in the variable </a:t>
            </a:r>
            <a:r>
              <a:rPr lang="en-US" sz="1200" b="1">
                <a:cs typeface="Arial" pitchFamily="34" charset="0"/>
              </a:rPr>
              <a:t>left_maxHeight</a:t>
            </a:r>
            <a:r>
              <a:rPr lang="en-US" sz="1200">
                <a:cs typeface="Arial" pitchFamily="34" charset="0"/>
              </a:rPr>
              <a:t>.</a:t>
            </a:r>
          </a:p>
          <a:p>
            <a:r>
              <a:rPr lang="en-US" sz="1200">
                <a:cs typeface="Arial" pitchFamily="34" charset="0"/>
              </a:rPr>
              <a:t>for(int k = i; k &gt;= 0; k = k - 1)</a:t>
            </a:r>
            <a:br>
              <a:rPr lang="en-US" sz="1200">
                <a:cs typeface="Arial" pitchFamily="34" charset="0"/>
              </a:rPr>
            </a:br>
            <a:r>
              <a:rPr lang="en-US" sz="1200">
                <a:cs typeface="Arial" pitchFamily="34" charset="0"/>
              </a:rPr>
              <a:t>{</a:t>
            </a:r>
            <a:br>
              <a:rPr lang="en-US" sz="1200">
                <a:cs typeface="Arial" pitchFamily="34" charset="0"/>
              </a:rPr>
            </a:br>
            <a:r>
              <a:rPr lang="en-US" sz="1200">
                <a:cs typeface="Arial" pitchFamily="34" charset="0"/>
              </a:rPr>
              <a:t>left_maxHeight = max(height[k], left_maxHeight)</a:t>
            </a:r>
            <a:br>
              <a:rPr lang="en-US" sz="1200">
                <a:cs typeface="Arial" pitchFamily="34" charset="0"/>
              </a:rPr>
            </a:br>
            <a:r>
              <a:rPr lang="en-US" sz="1200">
                <a:cs typeface="Arial" pitchFamily="34" charset="0"/>
              </a:rPr>
              <a:t>}For each tower </a:t>
            </a:r>
            <a:r>
              <a:rPr lang="en-US" sz="1200" b="1">
                <a:cs typeface="Arial" pitchFamily="34" charset="0"/>
              </a:rPr>
              <a:t>height[i]</a:t>
            </a:r>
            <a:r>
              <a:rPr lang="en-US" sz="1200">
                <a:cs typeface="Arial" pitchFamily="34" charset="0"/>
              </a:rPr>
              <a:t>, we calculate the maximum height of tower from current index </a:t>
            </a:r>
            <a:r>
              <a:rPr lang="en-US" sz="1200" b="1">
                <a:cs typeface="Arial" pitchFamily="34" charset="0"/>
              </a:rPr>
              <a:t>i</a:t>
            </a:r>
            <a:r>
              <a:rPr lang="en-US" sz="1200">
                <a:cs typeface="Arial" pitchFamily="34" charset="0"/>
              </a:rPr>
              <a:t> up to right end. We store this value in the variable </a:t>
            </a:r>
            <a:r>
              <a:rPr lang="en-US" sz="1200" b="1">
                <a:cs typeface="Arial" pitchFamily="34" charset="0"/>
              </a:rPr>
              <a:t>right_maxHeight.</a:t>
            </a:r>
            <a:endParaRPr lang="en-US" sz="1200">
              <a:cs typeface="Arial" pitchFamily="34" charset="0"/>
            </a:endParaRPr>
          </a:p>
          <a:p>
            <a:r>
              <a:rPr lang="en-US" sz="1200">
                <a:cs typeface="Arial" pitchFamily="34" charset="0"/>
              </a:rPr>
              <a:t>for(int j = i; j &lt; n; j = j + 1)</a:t>
            </a:r>
            <a:br>
              <a:rPr lang="en-US" sz="1200">
                <a:cs typeface="Arial" pitchFamily="34" charset="0"/>
              </a:rPr>
            </a:br>
            <a:r>
              <a:rPr lang="en-US" sz="1200">
                <a:cs typeface="Arial" pitchFamily="34" charset="0"/>
              </a:rPr>
              <a:t>{</a:t>
            </a:r>
            <a:br>
              <a:rPr lang="en-US" sz="1200">
                <a:cs typeface="Arial" pitchFamily="34" charset="0"/>
              </a:rPr>
            </a:br>
            <a:r>
              <a:rPr lang="en-US" sz="1200">
                <a:cs typeface="Arial" pitchFamily="34" charset="0"/>
              </a:rPr>
              <a:t>right_maxHeight = max(height[j], right_maxHeight)</a:t>
            </a:r>
            <a:br>
              <a:rPr lang="en-US" sz="1200">
                <a:cs typeface="Arial" pitchFamily="34" charset="0"/>
              </a:rPr>
            </a:br>
            <a:r>
              <a:rPr lang="en-US" sz="1200">
                <a:cs typeface="Arial" pitchFamily="34" charset="0"/>
              </a:rPr>
              <a:t>}Now we update the total amount of water by using the above formula.</a:t>
            </a:r>
          </a:p>
          <a:p>
            <a:r>
              <a:rPr lang="en-US" sz="1200">
                <a:cs typeface="Arial" pitchFamily="34" charset="0"/>
              </a:rPr>
              <a:t>trappedWater </a:t>
            </a:r>
            <a:br>
              <a:rPr lang="en-US" sz="1200">
                <a:cs typeface="Arial" pitchFamily="34" charset="0"/>
              </a:rPr>
            </a:br>
            <a:r>
              <a:rPr lang="en-US" sz="1200">
                <a:cs typeface="Arial" pitchFamily="34" charset="0"/>
              </a:rPr>
              <a:t>= trappedWater + min(left_MaxHeight, right_maxHeight) - height[i]By end of the above loop, we return the value of the variable </a:t>
            </a:r>
            <a:r>
              <a:rPr lang="en-US" sz="1200" b="1">
                <a:cs typeface="Arial" pitchFamily="34" charset="0"/>
              </a:rPr>
              <a:t>trappedWater.</a:t>
            </a:r>
            <a:endParaRPr lang="en-US" sz="1200">
              <a:cs typeface="Arial" pitchFamily="34" charset="0"/>
            </a:endParaRPr>
          </a:p>
          <a:p>
            <a:endParaRPr lang="en-US" sz="1200"/>
          </a:p>
        </p:txBody>
      </p:sp>
    </p:spTree>
    <p:extLst>
      <p:ext uri="{BB962C8B-B14F-4D97-AF65-F5344CB8AC3E}">
        <p14:creationId xmlns:p14="http://schemas.microsoft.com/office/powerpoint/2010/main" val="332181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24744" cy="1143000"/>
          </a:xfrm>
        </p:spPr>
        <p:txBody>
          <a:bodyPr/>
          <a:lstStyle/>
          <a:p>
            <a:r>
              <a:rPr lang="en-US" b="1" i="1" smtClean="0"/>
              <a:t>PSEUDO CODE</a:t>
            </a:r>
            <a:endParaRPr lang="en-US" b="1" i="1"/>
          </a:p>
        </p:txBody>
      </p:sp>
      <p:sp>
        <p:nvSpPr>
          <p:cNvPr id="3" name="Content Placeholder 2"/>
          <p:cNvSpPr>
            <a:spLocks noGrp="1"/>
          </p:cNvSpPr>
          <p:nvPr>
            <p:ph idx="1"/>
          </p:nvPr>
        </p:nvSpPr>
        <p:spPr>
          <a:xfrm>
            <a:off x="1066800" y="1828800"/>
            <a:ext cx="6777317" cy="4572000"/>
          </a:xfrm>
        </p:spPr>
        <p:txBody>
          <a:bodyPr>
            <a:normAutofit/>
          </a:bodyPr>
          <a:lstStyle/>
          <a:p>
            <a:r>
              <a:rPr lang="en-US" sz="1200" smtClean="0"/>
              <a:t>int </a:t>
            </a:r>
            <a:r>
              <a:rPr lang="en-US" sz="1200"/>
              <a:t>rain_water_trapping(int height[], int n)</a:t>
            </a:r>
            <a:br>
              <a:rPr lang="en-US" sz="1200"/>
            </a:br>
            <a:r>
              <a:rPr lang="en-US" sz="1200"/>
              <a:t>{</a:t>
            </a:r>
            <a:br>
              <a:rPr lang="en-US" sz="1200"/>
            </a:br>
            <a:r>
              <a:rPr lang="en-US" sz="1200"/>
              <a:t>if(n &lt;= 2)</a:t>
            </a:r>
            <a:br>
              <a:rPr lang="en-US" sz="1200"/>
            </a:br>
            <a:r>
              <a:rPr lang="en-US" sz="1200"/>
              <a:t>return 0</a:t>
            </a:r>
            <a:br>
              <a:rPr lang="en-US" sz="1200"/>
            </a:br>
            <a:r>
              <a:rPr lang="en-US" sz="1200"/>
              <a:t>int trappedWater = 0</a:t>
            </a:r>
            <a:br>
              <a:rPr lang="en-US" sz="1200"/>
            </a:br>
            <a:r>
              <a:rPr lang="en-US" sz="1200"/>
              <a:t>for(int i = 0; i &lt; n; i = i + 1)</a:t>
            </a:r>
            <a:br>
              <a:rPr lang="en-US" sz="1200"/>
            </a:br>
            <a:r>
              <a:rPr lang="en-US" sz="1200"/>
              <a:t>{</a:t>
            </a:r>
            <a:br>
              <a:rPr lang="en-US" sz="1200"/>
            </a:br>
            <a:r>
              <a:rPr lang="en-US" sz="1200"/>
              <a:t>int left_maxHeight = 0 , right_maxHeight = 0</a:t>
            </a:r>
            <a:br>
              <a:rPr lang="en-US" sz="1200"/>
            </a:br>
            <a:r>
              <a:rPr lang="en-US" sz="1200"/>
              <a:t>for(int k = i; k &gt;= 0; k = k - 1)</a:t>
            </a:r>
            <a:br>
              <a:rPr lang="en-US" sz="1200"/>
            </a:br>
            <a:r>
              <a:rPr lang="en-US" sz="1200"/>
              <a:t>{</a:t>
            </a:r>
            <a:br>
              <a:rPr lang="en-US" sz="1200"/>
            </a:br>
            <a:r>
              <a:rPr lang="en-US" sz="1200"/>
              <a:t>left_maxHeight = max(height[k], left_maxHeight)</a:t>
            </a:r>
            <a:br>
              <a:rPr lang="en-US" sz="1200"/>
            </a:br>
            <a:r>
              <a:rPr lang="en-US" sz="1200"/>
              <a:t>} </a:t>
            </a:r>
            <a:br>
              <a:rPr lang="en-US" sz="1200"/>
            </a:br>
            <a:r>
              <a:rPr lang="en-US" sz="1200"/>
              <a:t>for(int j = i; j &lt; n; j = j + 1)</a:t>
            </a:r>
            <a:br>
              <a:rPr lang="en-US" sz="1200"/>
            </a:br>
            <a:r>
              <a:rPr lang="en-US" sz="1200"/>
              <a:t>{</a:t>
            </a:r>
            <a:br>
              <a:rPr lang="en-US" sz="1200"/>
            </a:br>
            <a:r>
              <a:rPr lang="en-US" sz="1200"/>
              <a:t>right_maxHeight = max(height[j], right_maxHeight)</a:t>
            </a:r>
            <a:br>
              <a:rPr lang="en-US" sz="1200"/>
            </a:br>
            <a:r>
              <a:rPr lang="en-US" sz="1200"/>
              <a:t>}</a:t>
            </a:r>
            <a:br>
              <a:rPr lang="en-US" sz="1200"/>
            </a:br>
            <a:r>
              <a:rPr lang="en-US" sz="1200"/>
              <a:t>trappedWater = trappedWater + </a:t>
            </a:r>
            <a:br>
              <a:rPr lang="en-US" sz="1200"/>
            </a:br>
            <a:r>
              <a:rPr lang="en-US" sz="1200"/>
              <a:t>min(left_maxHeight, right_maxHeight) - height[i]</a:t>
            </a:r>
            <a:br>
              <a:rPr lang="en-US" sz="1200"/>
            </a:br>
            <a:r>
              <a:rPr lang="en-US" sz="1200"/>
              <a:t>}</a:t>
            </a:r>
            <a:br>
              <a:rPr lang="en-US" sz="1200"/>
            </a:br>
            <a:r>
              <a:rPr lang="en-US" sz="1200"/>
              <a:t>return trappedWater</a:t>
            </a:r>
            <a:r>
              <a:rPr lang="en-US" sz="1200"/>
              <a:t/>
            </a:r>
            <a:br>
              <a:rPr lang="en-US" sz="1200"/>
            </a:br>
            <a:r>
              <a:rPr lang="en-US" sz="1200" smtClean="0"/>
              <a:t>}</a:t>
            </a:r>
          </a:p>
        </p:txBody>
      </p:sp>
    </p:spTree>
    <p:extLst>
      <p:ext uri="{BB962C8B-B14F-4D97-AF65-F5344CB8AC3E}">
        <p14:creationId xmlns:p14="http://schemas.microsoft.com/office/powerpoint/2010/main" val="116475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smtClean="0"/>
              <a:t>TIME AND SPACE COMPLEXITY</a:t>
            </a:r>
            <a:endParaRPr lang="en-US" b="1" i="1"/>
          </a:p>
        </p:txBody>
      </p:sp>
      <p:sp>
        <p:nvSpPr>
          <p:cNvPr id="3" name="Content Placeholder 2"/>
          <p:cNvSpPr>
            <a:spLocks noGrp="1"/>
          </p:cNvSpPr>
          <p:nvPr>
            <p:ph idx="1"/>
          </p:nvPr>
        </p:nvSpPr>
        <p:spPr/>
        <p:txBody>
          <a:bodyPr/>
          <a:lstStyle/>
          <a:p>
            <a:r>
              <a:rPr lang="en-US" sz="1200"/>
              <a:t>We are using nested loops where the outer loop is scanning the height[] array, and two inner loops are finding </a:t>
            </a:r>
            <a:r>
              <a:rPr lang="en-US" sz="1200" b="1"/>
              <a:t>right_maxHeight</a:t>
            </a:r>
            <a:r>
              <a:rPr lang="en-US" sz="1200"/>
              <a:t> and </a:t>
            </a:r>
            <a:r>
              <a:rPr lang="en-US" sz="1200" b="1"/>
              <a:t>left_maxHeight</a:t>
            </a:r>
            <a:r>
              <a:rPr lang="en-US" sz="1200"/>
              <a:t>. So every iteration of the outer loop, we are traversing each element via inner loops. Time Complexity = O(n * n) = O(n²), Space Complexity = O(1)</a:t>
            </a:r>
          </a:p>
          <a:p>
            <a:endParaRPr lang="en-US"/>
          </a:p>
        </p:txBody>
      </p:sp>
    </p:spTree>
    <p:extLst>
      <p:ext uri="{BB962C8B-B14F-4D97-AF65-F5344CB8AC3E}">
        <p14:creationId xmlns:p14="http://schemas.microsoft.com/office/powerpoint/2010/main" val="213415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838200"/>
          </a:xfrm>
        </p:spPr>
        <p:txBody>
          <a:bodyPr>
            <a:normAutofit/>
          </a:bodyPr>
          <a:lstStyle/>
          <a:p>
            <a:r>
              <a:rPr lang="en-US" b="1" i="1" smtClean="0"/>
              <a:t>DYNAMIC PROGRAMMING</a:t>
            </a:r>
            <a:endParaRPr lang="en-US" b="1" i="1"/>
          </a:p>
        </p:txBody>
      </p:sp>
      <p:sp>
        <p:nvSpPr>
          <p:cNvPr id="3" name="Content Placeholder 2"/>
          <p:cNvSpPr>
            <a:spLocks noGrp="1"/>
          </p:cNvSpPr>
          <p:nvPr>
            <p:ph idx="1"/>
          </p:nvPr>
        </p:nvSpPr>
        <p:spPr>
          <a:xfrm>
            <a:off x="1043492" y="1676400"/>
            <a:ext cx="6777317" cy="4724400"/>
          </a:xfrm>
        </p:spPr>
        <p:txBody>
          <a:bodyPr>
            <a:normAutofit/>
          </a:bodyPr>
          <a:lstStyle/>
          <a:p>
            <a:r>
              <a:rPr lang="en-US" sz="1200" b="1"/>
              <a:t>Algorithm Idea</a:t>
            </a:r>
          </a:p>
          <a:p>
            <a:r>
              <a:rPr lang="en-US" sz="1200"/>
              <a:t>Can we improve the efficiency further and solve the problem in </a:t>
            </a:r>
            <a:r>
              <a:rPr lang="en-US" sz="1200" b="1"/>
              <a:t>O(n)</a:t>
            </a:r>
            <a:r>
              <a:rPr lang="en-US" sz="1200"/>
              <a:t>? Is it possible to remove the separate inner loop for finding the </a:t>
            </a:r>
            <a:r>
              <a:rPr lang="en-US" sz="1200" b="1"/>
              <a:t>left_maxHeight</a:t>
            </a:r>
            <a:r>
              <a:rPr lang="en-US" sz="1200"/>
              <a:t> and </a:t>
            </a:r>
            <a:r>
              <a:rPr lang="en-US" sz="1200" b="1"/>
              <a:t>right_maxHeight</a:t>
            </a:r>
            <a:r>
              <a:rPr lang="en-US" sz="1200"/>
              <a:t>? Let’s think!</a:t>
            </a:r>
          </a:p>
          <a:p>
            <a:r>
              <a:rPr lang="en-US" sz="1200"/>
              <a:t>If the values of </a:t>
            </a:r>
            <a:r>
              <a:rPr lang="en-US" sz="1200" b="1"/>
              <a:t>left_maxHeight</a:t>
            </a:r>
            <a:r>
              <a:rPr lang="en-US" sz="1200"/>
              <a:t> and </a:t>
            </a:r>
            <a:r>
              <a:rPr lang="en-US" sz="1200" b="1"/>
              <a:t>right_maxHeight</a:t>
            </a:r>
            <a:r>
              <a:rPr lang="en-US" sz="1200"/>
              <a:t> known for every tower then we can solve this problem in a single scan of the </a:t>
            </a:r>
            <a:r>
              <a:rPr lang="en-US" sz="1200" b="1"/>
              <a:t>height[i]</a:t>
            </a:r>
            <a:r>
              <a:rPr lang="en-US" sz="1200"/>
              <a:t> array. But how can we do this? One idea would be to pre calculate </a:t>
            </a:r>
            <a:r>
              <a:rPr lang="en-US" sz="1200" b="1"/>
              <a:t>left_maxHeight</a:t>
            </a:r>
            <a:r>
              <a:rPr lang="en-US" sz="1200"/>
              <a:t> and </a:t>
            </a:r>
            <a:r>
              <a:rPr lang="en-US" sz="1200" b="1"/>
              <a:t>right_maxHeight</a:t>
            </a:r>
            <a:r>
              <a:rPr lang="en-US" sz="1200"/>
              <a:t> for each tower height[i] and store them in separate extra memory.</a:t>
            </a:r>
          </a:p>
          <a:p>
            <a:r>
              <a:rPr lang="en-US" sz="1200"/>
              <a:t>Suppose we take </a:t>
            </a:r>
            <a:r>
              <a:rPr lang="en-US" sz="1200" b="1"/>
              <a:t>left[n]</a:t>
            </a:r>
            <a:r>
              <a:rPr lang="en-US" sz="1200"/>
              <a:t> and </a:t>
            </a:r>
            <a:r>
              <a:rPr lang="en-US" sz="1200" b="1"/>
              <a:t>right[n]</a:t>
            </a:r>
            <a:r>
              <a:rPr lang="en-US" sz="1200"/>
              <a:t> to store the values where: left[i] = </a:t>
            </a:r>
            <a:r>
              <a:rPr lang="en-US" sz="1200" b="1"/>
              <a:t>left_maxHeight</a:t>
            </a:r>
            <a:r>
              <a:rPr lang="en-US" sz="1200"/>
              <a:t> of the tower height[i], right[i] = </a:t>
            </a:r>
            <a:r>
              <a:rPr lang="en-US" sz="1200" b="1"/>
              <a:t>right_maxHeight</a:t>
            </a:r>
            <a:r>
              <a:rPr lang="en-US" sz="1200"/>
              <a:t> of the tower height[i]</a:t>
            </a:r>
          </a:p>
          <a:p>
            <a:r>
              <a:rPr lang="en-US" sz="1200"/>
              <a:t>Can we do the pre-processing and store values in linear time? Here is an idea:</a:t>
            </a:r>
          </a:p>
          <a:p>
            <a:r>
              <a:rPr lang="en-US" sz="1200"/>
              <a:t>Suppose we know the value of left[i-1], then we can easily calculate the left[i] in O(1). Here is the formula =&gt; left[i] = max (left[i-1], height[i]) </a:t>
            </a:r>
            <a:r>
              <a:rPr lang="en-US" sz="1200" b="1"/>
              <a:t>(Think)</a:t>
            </a:r>
            <a:endParaRPr lang="en-US" sz="1200"/>
          </a:p>
          <a:p>
            <a:r>
              <a:rPr lang="en-US" sz="1200"/>
              <a:t>Similarly, if we know the value of right[i+1], then we can easily calculate the right[i] in O(1). Here is the formula =&gt; right[i] = max (right[i+1], height[i]) </a:t>
            </a:r>
            <a:r>
              <a:rPr lang="en-US" sz="1200" b="1"/>
              <a:t>(Think)</a:t>
            </a:r>
            <a:endParaRPr lang="en-US" sz="1200"/>
          </a:p>
          <a:p>
            <a:r>
              <a:rPr lang="en-US" sz="1200"/>
              <a:t>This is a dynamic programming approach where we are using the stored solution of the smaller problem to get the solution of the larger problem.</a:t>
            </a:r>
          </a:p>
          <a:p>
            <a:endParaRPr lang="en-US" sz="1200"/>
          </a:p>
        </p:txBody>
      </p:sp>
    </p:spTree>
    <p:extLst>
      <p:ext uri="{BB962C8B-B14F-4D97-AF65-F5344CB8AC3E}">
        <p14:creationId xmlns:p14="http://schemas.microsoft.com/office/powerpoint/2010/main" val="2289872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45</TotalTime>
  <Words>475</Words>
  <Application>Microsoft Office PowerPoint</Application>
  <PresentationFormat>On-screen Show (4:3)</PresentationFormat>
  <Paragraphs>79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Austin</vt:lpstr>
      <vt:lpstr>PowerPoint Presentation</vt:lpstr>
      <vt:lpstr>PowerPoint Presentation</vt:lpstr>
      <vt:lpstr>PowerPoint Presentation</vt:lpstr>
      <vt:lpstr>PowerPoint Presentation</vt:lpstr>
      <vt:lpstr>BRUTE FORCE</vt:lpstr>
      <vt:lpstr>ALGORITHM STEPS</vt:lpstr>
      <vt:lpstr>PSEUDO CODE</vt:lpstr>
      <vt:lpstr>TIME AND SPACE COMPLEXITY</vt:lpstr>
      <vt:lpstr>DYNAMIC PROGRAMMING</vt:lpstr>
      <vt:lpstr>ALGORITHM STEPS</vt:lpstr>
      <vt:lpstr>PSEUDO CODE</vt:lpstr>
      <vt:lpstr>TIME AND SPACE COMPLEXITY</vt:lpstr>
      <vt:lpstr>STACK</vt:lpstr>
      <vt:lpstr>ALGORITHM STEPS</vt:lpstr>
      <vt:lpstr>PSEUDO CODE</vt:lpstr>
      <vt:lpstr>TIME AND SPACE COMPLEXITY</vt:lpstr>
      <vt:lpstr>TWO POINTERS</vt:lpstr>
      <vt:lpstr>ALGORITHM STEPS</vt:lpstr>
      <vt:lpstr>ALGORITHM STEPS</vt:lpstr>
      <vt:lpstr>PSEUDO CODE</vt:lpstr>
      <vt:lpstr>TIME AND SPACE COMPLEXITY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dc:creator>
  <cp:lastModifiedBy>allen</cp:lastModifiedBy>
  <cp:revision>5</cp:revision>
  <dcterms:created xsi:type="dcterms:W3CDTF">2022-06-14T16:24:52Z</dcterms:created>
  <dcterms:modified xsi:type="dcterms:W3CDTF">2022-06-14T17:10:44Z</dcterms:modified>
</cp:coreProperties>
</file>