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0" r:id="rId4"/>
    <p:sldId id="261" r:id="rId5"/>
    <p:sldId id="262" r:id="rId6"/>
    <p:sldId id="265" r:id="rId7"/>
    <p:sldId id="266" r:id="rId8"/>
    <p:sldId id="267" r:id="rId9"/>
    <p:sldId id="270" r:id="rId10"/>
    <p:sldId id="269" r:id="rId11"/>
    <p:sldId id="271" r:id="rId12"/>
    <p:sldId id="272" r:id="rId13"/>
    <p:sldId id="273" r:id="rId14"/>
    <p:sldId id="275" r:id="rId15"/>
    <p:sldId id="274" r:id="rId16"/>
    <p:sldId id="276" r:id="rId17"/>
    <p:sldId id="277" r:id="rId18"/>
    <p:sldId id="278" r:id="rId19"/>
    <p:sldId id="280" r:id="rId20"/>
    <p:sldId id="281" r:id="rId21"/>
    <p:sldId id="282" r:id="rId22"/>
    <p:sldId id="283" r:id="rId23"/>
    <p:sldId id="284" r:id="rId24"/>
    <p:sldId id="287" r:id="rId25"/>
    <p:sldId id="288" r:id="rId26"/>
    <p:sldId id="289" r:id="rId27"/>
    <p:sldId id="290" r:id="rId28"/>
    <p:sldId id="291" r:id="rId29"/>
    <p:sldId id="285" r:id="rId30"/>
    <p:sldId id="286" r:id="rId31"/>
    <p:sldId id="26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v Trivedi" initials="AT" lastIdx="1" clrIdx="0">
    <p:extLst>
      <p:ext uri="{19B8F6BF-5375-455C-9EA6-DF929625EA0E}">
        <p15:presenceInfo xmlns:p15="http://schemas.microsoft.com/office/powerpoint/2012/main" xmlns="" userId="c44ca037bb285a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p:scale>
          <a:sx n="118" d="100"/>
          <a:sy n="118" d="100"/>
        </p:scale>
        <p:origin x="-144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0T22:22:59.059" idx="1">
    <p:pos x="10" y="10"/>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D8BBB78-ECA7-446A-B40D-3E063A742AD8}" type="datetimeFigureOut">
              <a:rPr lang="en-US" smtClean="0"/>
              <a:t>6/30/2022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6FCE539-5C7A-48FA-82C3-1E19DF98EB75}"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BBB78-ECA7-446A-B40D-3E063A742AD8}"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8BBB78-ECA7-446A-B40D-3E063A742AD8}"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BBB78-ECA7-446A-B40D-3E063A742AD8}"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8BBB78-ECA7-446A-B40D-3E063A742AD8}"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D8BBB78-ECA7-446A-B40D-3E063A742AD8}"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CE539-5C7A-48FA-82C3-1E19DF98EB75}"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8BBB78-ECA7-446A-B40D-3E063A742AD8}"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8BBB78-ECA7-446A-B40D-3E063A742AD8}"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BBB78-ECA7-446A-B40D-3E063A742AD8}"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D8BBB78-ECA7-446A-B40D-3E063A742AD8}" type="datetimeFigureOut">
              <a:rPr lang="en-US" smtClean="0"/>
              <a:t>6/30/2022</a:t>
            </a:fld>
            <a:endParaRPr lang="en-US"/>
          </a:p>
        </p:txBody>
      </p:sp>
      <p:sp>
        <p:nvSpPr>
          <p:cNvPr id="7" name="Slide Number Placeholder 6"/>
          <p:cNvSpPr>
            <a:spLocks noGrp="1"/>
          </p:cNvSpPr>
          <p:nvPr>
            <p:ph type="sldNum" sz="quarter" idx="12"/>
          </p:nvPr>
        </p:nvSpPr>
        <p:spPr/>
        <p:txBody>
          <a:bodyPr/>
          <a:lstStyle/>
          <a:p>
            <a:fld id="{76FCE539-5C7A-48FA-82C3-1E19DF98EB75}"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8BBB78-ECA7-446A-B40D-3E063A742AD8}" type="datetimeFigureOut">
              <a:rPr lang="en-US" smtClean="0"/>
              <a:t>6/30/2022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6FCE539-5C7A-48FA-82C3-1E19DF98EB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D8BBB78-ECA7-446A-B40D-3E063A742AD8}" type="datetimeFigureOut">
              <a:rPr lang="en-US" smtClean="0"/>
              <a:t>6/30/2022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6FCE539-5C7A-48FA-82C3-1E19DF98EB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ESTATEZ</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143000"/>
            <a:ext cx="2863765" cy="4267200"/>
          </a:xfrm>
          <a:prstGeom prst="rect">
            <a:avLst/>
          </a:prstGeom>
        </p:spPr>
      </p:pic>
      <p:sp>
        <p:nvSpPr>
          <p:cNvPr id="4" name="TextBox 3">
            <a:extLst>
              <a:ext uri="{FF2B5EF4-FFF2-40B4-BE49-F238E27FC236}">
                <a16:creationId xmlns:a16="http://schemas.microsoft.com/office/drawing/2014/main" xmlns="" id="{404F857C-D355-40F4-B0B3-7C58B3E57F05}"/>
              </a:ext>
            </a:extLst>
          </p:cNvPr>
          <p:cNvSpPr txBox="1"/>
          <p:nvPr/>
        </p:nvSpPr>
        <p:spPr>
          <a:xfrm>
            <a:off x="4756235" y="4648200"/>
            <a:ext cx="2863765" cy="369332"/>
          </a:xfrm>
          <a:prstGeom prst="rect">
            <a:avLst/>
          </a:prstGeom>
          <a:noFill/>
        </p:spPr>
        <p:txBody>
          <a:bodyPr wrap="square" rtlCol="0">
            <a:spAutoFit/>
          </a:bodyPr>
          <a:lstStyle/>
          <a:p>
            <a:r>
              <a:rPr lang="en-IN" dirty="0"/>
              <a:t>REAL ESTATE LISTING</a:t>
            </a:r>
          </a:p>
        </p:txBody>
      </p:sp>
    </p:spTree>
    <p:extLst>
      <p:ext uri="{BB962C8B-B14F-4D97-AF65-F5344CB8AC3E}">
        <p14:creationId xmlns:p14="http://schemas.microsoft.com/office/powerpoint/2010/main" val="898094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724936"/>
          </a:xfrm>
        </p:spPr>
        <p:txBody>
          <a:bodyPr>
            <a:normAutofit/>
          </a:bodyPr>
          <a:lstStyle/>
          <a:p>
            <a:r>
              <a:rPr lang="en-US" b="1" i="1" dirty="0"/>
              <a:t>REVENUE MODEL</a:t>
            </a:r>
          </a:p>
        </p:txBody>
      </p:sp>
      <p:sp>
        <p:nvSpPr>
          <p:cNvPr id="3" name="Content Placeholder 2"/>
          <p:cNvSpPr>
            <a:spLocks noGrp="1"/>
          </p:cNvSpPr>
          <p:nvPr>
            <p:ph idx="1"/>
          </p:nvPr>
        </p:nvSpPr>
        <p:spPr>
          <a:xfrm>
            <a:off x="609601" y="1752600"/>
            <a:ext cx="5333999" cy="4114800"/>
          </a:xfrm>
        </p:spPr>
        <p:txBody>
          <a:bodyPr>
            <a:normAutofit fontScale="70000" lnSpcReduction="20000"/>
          </a:bodyPr>
          <a:lstStyle/>
          <a:p>
            <a:r>
              <a:rPr lang="en-US" sz="2200" b="1" dirty="0"/>
              <a:t>Subscription fees –</a:t>
            </a:r>
            <a:r>
              <a:rPr lang="en-US" sz="2200" dirty="0"/>
              <a:t> The revenue model of a property listing website is channeled through brokers. Most websites provide a subscription model to the broker who wants to list their property on the portal. This model allows the broker to list as many properties they want under a certain package which also gives an extra advantage to the website owner as they get a comprehensive list of properties.</a:t>
            </a:r>
          </a:p>
          <a:p>
            <a:endParaRPr lang="en-US" sz="2200" dirty="0"/>
          </a:p>
          <a:p>
            <a:endParaRPr lang="en-US" sz="2200" dirty="0"/>
          </a:p>
          <a:p>
            <a:r>
              <a:rPr lang="en-US" sz="2200" b="1" dirty="0"/>
              <a:t>Featured Listing –</a:t>
            </a:r>
            <a:r>
              <a:rPr lang="en-US" sz="2200" dirty="0"/>
              <a:t> Another easy way to add revenue is by providing feature listing option to brokers as well as individuals. Those sellers who wish to make a quick sale can brand their property on the homepage of the website. Brokers, as well as individuals, will get attracted to this revenue model as listing your property on the homepage of the website can attract a lot of buyers on the property and drive sales.</a:t>
            </a:r>
          </a:p>
          <a:p>
            <a:pPr marL="6858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2514600"/>
            <a:ext cx="2250159" cy="1981369"/>
          </a:xfrm>
          <a:prstGeom prst="rect">
            <a:avLst/>
          </a:prstGeom>
        </p:spPr>
      </p:pic>
    </p:spTree>
    <p:extLst>
      <p:ext uri="{BB962C8B-B14F-4D97-AF65-F5344CB8AC3E}">
        <p14:creationId xmlns:p14="http://schemas.microsoft.com/office/powerpoint/2010/main" val="207895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752600"/>
            <a:ext cx="5044763" cy="4481946"/>
          </a:xfrm>
          <a:prstGeom prst="rect">
            <a:avLst/>
          </a:prstGeom>
        </p:spPr>
      </p:pic>
      <p:sp>
        <p:nvSpPr>
          <p:cNvPr id="5" name="Rectangle 4"/>
          <p:cNvSpPr/>
          <p:nvPr/>
        </p:nvSpPr>
        <p:spPr>
          <a:xfrm>
            <a:off x="838200" y="890124"/>
            <a:ext cx="7315200" cy="923330"/>
          </a:xfrm>
          <a:prstGeom prst="rect">
            <a:avLst/>
          </a:prstGeom>
        </p:spPr>
        <p:txBody>
          <a:bodyPr wrap="square">
            <a:spAutoFit/>
          </a:bodyPr>
          <a:lstStyle/>
          <a:p>
            <a:pPr lvl="0" algn="ctr"/>
            <a:r>
              <a:rPr lang="en-US" sz="5400" b="1" cap="all" dirty="0">
                <a:ln/>
                <a:solidFill>
                  <a:srgbClr val="94C600"/>
                </a:solidFill>
                <a:effectLst>
                  <a:outerShdw blurRad="19685" dist="12700" dir="5400000" algn="tl" rotWithShape="0">
                    <a:srgbClr val="94C600">
                      <a:satMod val="130000"/>
                      <a:alpha val="60000"/>
                    </a:srgbClr>
                  </a:outerShdw>
                  <a:reflection blurRad="10000" stA="55000" endPos="48000" dist="500" dir="5400000" sy="-100000" algn="bl" rotWithShape="0"/>
                </a:effectLst>
              </a:rPr>
              <a:t>USE CASE DIAGRAM</a:t>
            </a:r>
          </a:p>
        </p:txBody>
      </p:sp>
    </p:spTree>
    <p:extLst>
      <p:ext uri="{BB962C8B-B14F-4D97-AF65-F5344CB8AC3E}">
        <p14:creationId xmlns:p14="http://schemas.microsoft.com/office/powerpoint/2010/main" val="3254191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236" y="2286000"/>
            <a:ext cx="5915489" cy="4127282"/>
          </a:xfrm>
          <a:prstGeom prst="rect">
            <a:avLst/>
          </a:prstGeom>
        </p:spPr>
      </p:pic>
      <p:sp>
        <p:nvSpPr>
          <p:cNvPr id="4" name="Rectangle 3"/>
          <p:cNvSpPr/>
          <p:nvPr/>
        </p:nvSpPr>
        <p:spPr>
          <a:xfrm>
            <a:off x="1687236" y="1066800"/>
            <a:ext cx="576952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CLASS DIAGRAM</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631059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79" y="2133600"/>
            <a:ext cx="5653504" cy="4219840"/>
          </a:xfrm>
          <a:prstGeom prst="rect">
            <a:avLst/>
          </a:prstGeom>
        </p:spPr>
      </p:pic>
      <p:sp>
        <p:nvSpPr>
          <p:cNvPr id="3" name="Rectangle 2"/>
          <p:cNvSpPr/>
          <p:nvPr/>
        </p:nvSpPr>
        <p:spPr>
          <a:xfrm>
            <a:off x="2057400" y="914400"/>
            <a:ext cx="445346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ER DIAGRAM</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26738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057400"/>
            <a:ext cx="5334000" cy="4241463"/>
          </a:xfrm>
          <a:prstGeom prst="rect">
            <a:avLst/>
          </a:prstGeom>
        </p:spPr>
      </p:pic>
      <p:sp>
        <p:nvSpPr>
          <p:cNvPr id="3" name="Rectangle 2"/>
          <p:cNvSpPr/>
          <p:nvPr/>
        </p:nvSpPr>
        <p:spPr>
          <a:xfrm>
            <a:off x="865337" y="762000"/>
            <a:ext cx="721223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SEQUENCE DIAGRAM</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53590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97742"/>
            <a:ext cx="5715000" cy="3980089"/>
          </a:xfrm>
          <a:prstGeom prst="rect">
            <a:avLst/>
          </a:prstGeom>
        </p:spPr>
      </p:pic>
      <p:sp>
        <p:nvSpPr>
          <p:cNvPr id="3" name="Rectangle 2"/>
          <p:cNvSpPr/>
          <p:nvPr/>
        </p:nvSpPr>
        <p:spPr>
          <a:xfrm>
            <a:off x="762000" y="838200"/>
            <a:ext cx="7924800"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COLLABORATION DIAGRAM</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432337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B7DE4-AAD0-6FEF-443D-53802450F5CC}"/>
              </a:ext>
            </a:extLst>
          </p:cNvPr>
          <p:cNvSpPr>
            <a:spLocks noGrp="1"/>
          </p:cNvSpPr>
          <p:nvPr>
            <p:ph type="title"/>
          </p:nvPr>
        </p:nvSpPr>
        <p:spPr/>
        <p:txBody>
          <a:bodyPr/>
          <a:lstStyle/>
          <a:p>
            <a:r>
              <a:rPr lang="en-IN" dirty="0"/>
              <a:t>EXCECUTIVE SUMMARY</a:t>
            </a:r>
          </a:p>
        </p:txBody>
      </p:sp>
      <p:sp>
        <p:nvSpPr>
          <p:cNvPr id="3" name="Content Placeholder 2">
            <a:extLst>
              <a:ext uri="{FF2B5EF4-FFF2-40B4-BE49-F238E27FC236}">
                <a16:creationId xmlns:a16="http://schemas.microsoft.com/office/drawing/2014/main" xmlns="" id="{4331B0CD-DA20-E853-26D2-FE39FBE5DD03}"/>
              </a:ext>
            </a:extLst>
          </p:cNvPr>
          <p:cNvSpPr>
            <a:spLocks noGrp="1"/>
          </p:cNvSpPr>
          <p:nvPr>
            <p:ph idx="1"/>
          </p:nvPr>
        </p:nvSpPr>
        <p:spPr/>
        <p:txBody>
          <a:bodyPr>
            <a:normAutofit lnSpcReduction="10000"/>
          </a:bodyPr>
          <a:lstStyle/>
          <a:p>
            <a:pPr marL="342900" marR="211455" lvl="0" indent="-342900">
              <a:lnSpc>
                <a:spcPct val="110000"/>
              </a:lnSpc>
              <a:spcBef>
                <a:spcPts val="1290"/>
              </a:spcBef>
              <a:buSzPts val="1400"/>
              <a:buFont typeface="Symbol" panose="05050102010706020507" pitchFamily="18" charset="2"/>
              <a:buChar char=""/>
              <a:tabLst>
                <a:tab pos="587375" algn="l"/>
                <a:tab pos="58801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The Scope of testing of our project includes Testing API</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integration with consistent data with Computed-Generated tests ,making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test cases for different modules to check if the code can withstand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boundary cases that can arise if an exception arises. </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287655" lvl="0" indent="-342900">
              <a:lnSpc>
                <a:spcPct val="110000"/>
              </a:lnSpc>
              <a:spcBef>
                <a:spcPts val="35"/>
              </a:spcBef>
              <a:spcAft>
                <a:spcPts val="0"/>
              </a:spcAft>
              <a:buSzPts val="1400"/>
              <a:buFont typeface="Symbol" panose="05050102010706020507" pitchFamily="18" charset="2"/>
              <a:buChar char=""/>
              <a:tabLst>
                <a:tab pos="587375" algn="l"/>
                <a:tab pos="58801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objective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this</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testing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includes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testing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all</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modules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check</a:t>
            </a:r>
            <a:r>
              <a:rPr lang="en-US" sz="18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if</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any</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exception exists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 any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 modules.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223520" lvl="0" indent="-342900">
              <a:lnSpc>
                <a:spcPct val="110000"/>
              </a:lnSpc>
              <a:spcBef>
                <a:spcPts val="5"/>
              </a:spcBef>
              <a:buSzPts val="1400"/>
              <a:buFont typeface="Symbol" panose="05050102010706020507" pitchFamily="18" charset="2"/>
              <a:buChar char=""/>
              <a:tabLst>
                <a:tab pos="587375" algn="l"/>
                <a:tab pos="58801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Regression(Re-running the test cases after change) testing would be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important part of software practice that would ensure our application still</a:t>
            </a:r>
            <a:r>
              <a:rPr lang="en-US" sz="1800" spc="-3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functions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expected</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after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any code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changes, updates,</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improvements.</a:t>
            </a:r>
          </a:p>
          <a:p>
            <a:pPr marL="342900" marR="223520" lvl="0" indent="-342900">
              <a:lnSpc>
                <a:spcPct val="110000"/>
              </a:lnSpc>
              <a:spcBef>
                <a:spcPts val="5"/>
              </a:spcBef>
              <a:buSzPts val="1400"/>
              <a:buFont typeface="Symbol" panose="05050102010706020507" pitchFamily="18" charset="2"/>
              <a:buChar char=""/>
              <a:tabLst>
                <a:tab pos="587375" algn="l"/>
                <a:tab pos="588010" algn="l"/>
              </a:tabLst>
            </a:pPr>
            <a:r>
              <a:rPr lang="en-US" sz="1800" dirty="0">
                <a:effectLst/>
                <a:latin typeface="Times New Roman" panose="02020603050405020304" pitchFamily="18" charset="0"/>
                <a:ea typeface="Times New Roman" panose="02020603050405020304" pitchFamily="18" charset="0"/>
              </a:rPr>
              <a:t>Lastly critical path testing would be aimed at exploring the functionality</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typical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daily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activities</a:t>
            </a:r>
            <a:endParaRPr lang="en-IN" sz="1200" dirty="0"/>
          </a:p>
        </p:txBody>
      </p:sp>
    </p:spTree>
    <p:extLst>
      <p:ext uri="{BB962C8B-B14F-4D97-AF65-F5344CB8AC3E}">
        <p14:creationId xmlns:p14="http://schemas.microsoft.com/office/powerpoint/2010/main" val="811852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40A73-D3AF-9262-4803-F8DD56138279}"/>
              </a:ext>
            </a:extLst>
          </p:cNvPr>
          <p:cNvSpPr>
            <a:spLocks noGrp="1"/>
          </p:cNvSpPr>
          <p:nvPr>
            <p:ph type="title"/>
          </p:nvPr>
        </p:nvSpPr>
        <p:spPr/>
        <p:txBody>
          <a:bodyPr/>
          <a:lstStyle/>
          <a:p>
            <a:r>
              <a:rPr lang="en-IN" dirty="0"/>
              <a:t>TEST PLAN</a:t>
            </a:r>
          </a:p>
        </p:txBody>
      </p:sp>
      <p:sp>
        <p:nvSpPr>
          <p:cNvPr id="3" name="Content Placeholder 2">
            <a:extLst>
              <a:ext uri="{FF2B5EF4-FFF2-40B4-BE49-F238E27FC236}">
                <a16:creationId xmlns:a16="http://schemas.microsoft.com/office/drawing/2014/main" xmlns="" id="{4EDCB266-A7C8-E5ED-50EC-F2167FD9BD77}"/>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We as team have decided that the testing will follow top-down approach,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it will go well with spiral method of software development. With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 the testing can begin at the start of the project with continuous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integration between development and testing. spiral Testing methodology</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be continuous and helps us finish our projects before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deadline. 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 1</a:t>
            </a:r>
            <a:r>
              <a:rPr lang="en-US" sz="1800" baseline="30000" dirty="0">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 go through the components , then test the archetype and then other</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minute details. After completing the functional testing we will move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non-functional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testing.</a:t>
            </a:r>
            <a:endParaRPr lang="en-IN" sz="1800" dirty="0">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2210651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8E56B-BE4B-D6F5-BCEB-AB4135503544}"/>
              </a:ext>
            </a:extLst>
          </p:cNvPr>
          <p:cNvSpPr>
            <a:spLocks noGrp="1"/>
          </p:cNvSpPr>
          <p:nvPr>
            <p:ph type="title"/>
          </p:nvPr>
        </p:nvSpPr>
        <p:spPr/>
        <p:txBody>
          <a:bodyPr/>
          <a:lstStyle/>
          <a:p>
            <a:r>
              <a:rPr lang="en-IN" dirty="0"/>
              <a:t>SCOPE OF TESTING</a:t>
            </a:r>
          </a:p>
        </p:txBody>
      </p:sp>
      <p:sp>
        <p:nvSpPr>
          <p:cNvPr id="3" name="Content Placeholder 2">
            <a:extLst>
              <a:ext uri="{FF2B5EF4-FFF2-40B4-BE49-F238E27FC236}">
                <a16:creationId xmlns:a16="http://schemas.microsoft.com/office/drawing/2014/main" xmlns="" id="{CBBDF845-4479-C29E-F4E8-D1BA0F84A6C7}"/>
              </a:ext>
            </a:extLst>
          </p:cNvPr>
          <p:cNvSpPr>
            <a:spLocks noGrp="1"/>
          </p:cNvSpPr>
          <p:nvPr>
            <p:ph idx="1"/>
          </p:nvPr>
        </p:nvSpPr>
        <p:spPr/>
        <p:txBody>
          <a:bodyPr/>
          <a:lstStyle/>
          <a:p>
            <a:pPr marL="596900" marR="403860">
              <a:lnSpc>
                <a:spcPct val="111000"/>
              </a:lnSpc>
              <a:spcBef>
                <a:spcPts val="1290"/>
              </a:spcBef>
              <a:spcAft>
                <a:spcPts val="0"/>
              </a:spcAft>
            </a:pPr>
            <a:r>
              <a:rPr lang="en-US" sz="1800" dirty="0">
                <a:effectLst/>
                <a:latin typeface="Times New Roman" panose="02020603050405020304" pitchFamily="18" charset="0"/>
                <a:ea typeface="Times New Roman" panose="02020603050405020304" pitchFamily="18" charset="0"/>
              </a:rPr>
              <a:t>The scope of testing for the project includes testing API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integration with consistent data along with Computer-Generated 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cases, making test-cases for different modules to check if the code can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withstand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boundary cases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arise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exception arises.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9774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1885B664-C2A6-8B97-E9FB-2BAD3904967F}"/>
              </a:ext>
            </a:extLst>
          </p:cNvPr>
          <p:cNvGraphicFramePr>
            <a:graphicFrameLocks noGrp="1"/>
          </p:cNvGraphicFramePr>
          <p:nvPr>
            <p:extLst>
              <p:ext uri="{D42A27DB-BD31-4B8C-83A1-F6EECF244321}">
                <p14:modId xmlns:p14="http://schemas.microsoft.com/office/powerpoint/2010/main" val="3128589942"/>
              </p:ext>
            </p:extLst>
          </p:nvPr>
        </p:nvGraphicFramePr>
        <p:xfrm>
          <a:off x="1568291" y="2811526"/>
          <a:ext cx="5726430" cy="3315970"/>
        </p:xfrm>
        <a:graphic>
          <a:graphicData uri="http://schemas.openxmlformats.org/drawingml/2006/table">
            <a:tbl>
              <a:tblPr firstRow="1" firstCol="1" lastRow="1" lastCol="1" bandRow="1" bandCol="1">
                <a:tableStyleId>{5C22544A-7EE6-4342-B048-85BDC9FD1C3A}</a:tableStyleId>
              </a:tblPr>
              <a:tblGrid>
                <a:gridCol w="2851309">
                  <a:extLst>
                    <a:ext uri="{9D8B030D-6E8A-4147-A177-3AD203B41FA5}">
                      <a16:colId xmlns:a16="http://schemas.microsoft.com/office/drawing/2014/main" xmlns="" val="3293426634"/>
                    </a:ext>
                  </a:extLst>
                </a:gridCol>
                <a:gridCol w="2875121">
                  <a:extLst>
                    <a:ext uri="{9D8B030D-6E8A-4147-A177-3AD203B41FA5}">
                      <a16:colId xmlns:a16="http://schemas.microsoft.com/office/drawing/2014/main" xmlns="" val="985840060"/>
                    </a:ext>
                  </a:extLst>
                </a:gridCol>
              </a:tblGrid>
              <a:tr h="1639887">
                <a:tc>
                  <a:txBody>
                    <a:bodyPr/>
                    <a:lstStyle/>
                    <a:p>
                      <a:pPr marL="67945">
                        <a:spcBef>
                          <a:spcPts val="330"/>
                        </a:spcBef>
                      </a:pPr>
                      <a:r>
                        <a:rPr lang="en-US" sz="1400" dirty="0">
                          <a:effectLst/>
                        </a:rPr>
                        <a:t>Unit</a:t>
                      </a:r>
                      <a:r>
                        <a:rPr lang="en-US" sz="1400" spc="-10" dirty="0">
                          <a:effectLst/>
                        </a:rPr>
                        <a:t> </a:t>
                      </a:r>
                      <a:r>
                        <a:rPr lang="en-US" sz="1400" dirty="0">
                          <a:effectLst/>
                        </a:rPr>
                        <a:t>Testing</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85090">
                        <a:lnSpc>
                          <a:spcPct val="111000"/>
                        </a:lnSpc>
                        <a:spcBef>
                          <a:spcPts val="330"/>
                        </a:spcBef>
                        <a:spcAft>
                          <a:spcPts val="0"/>
                        </a:spcAft>
                      </a:pPr>
                      <a:r>
                        <a:rPr lang="en-US" sz="1400">
                          <a:effectLst/>
                        </a:rPr>
                        <a:t>Unit testing is the first level of testing</a:t>
                      </a:r>
                      <a:r>
                        <a:rPr lang="en-US" sz="1400" spc="-340">
                          <a:effectLst/>
                        </a:rPr>
                        <a:t> </a:t>
                      </a:r>
                      <a:r>
                        <a:rPr lang="en-US" sz="1400">
                          <a:effectLst/>
                        </a:rPr>
                        <a:t>and will be performed by the</a:t>
                      </a:r>
                      <a:r>
                        <a:rPr lang="en-US" sz="1400" spc="5">
                          <a:effectLst/>
                        </a:rPr>
                        <a:t> </a:t>
                      </a:r>
                      <a:r>
                        <a:rPr lang="en-US" sz="1400">
                          <a:effectLst/>
                        </a:rPr>
                        <a:t>developers themselves. It is a process</a:t>
                      </a:r>
                      <a:r>
                        <a:rPr lang="en-US" sz="1400" spc="-335">
                          <a:effectLst/>
                        </a:rPr>
                        <a:t> </a:t>
                      </a:r>
                      <a:r>
                        <a:rPr lang="en-US" sz="1400">
                          <a:effectLst/>
                        </a:rPr>
                        <a:t>of ensuring individual components of</a:t>
                      </a:r>
                      <a:r>
                        <a:rPr lang="en-US" sz="1400" spc="-335">
                          <a:effectLst/>
                        </a:rPr>
                        <a:t> </a:t>
                      </a:r>
                      <a:r>
                        <a:rPr lang="en-US" sz="1400">
                          <a:effectLst/>
                        </a:rPr>
                        <a:t>piece of software at the code level are</a:t>
                      </a:r>
                      <a:r>
                        <a:rPr lang="en-US" sz="1400" spc="-335">
                          <a:effectLst/>
                        </a:rPr>
                        <a:t> </a:t>
                      </a:r>
                      <a:r>
                        <a:rPr lang="en-US" sz="1400">
                          <a:effectLst/>
                        </a:rPr>
                        <a:t>functional and work as they were</a:t>
                      </a:r>
                      <a:r>
                        <a:rPr lang="en-US" sz="1400" spc="5">
                          <a:effectLst/>
                        </a:rPr>
                        <a:t> </a:t>
                      </a:r>
                      <a:r>
                        <a:rPr lang="en-US" sz="1400">
                          <a:effectLst/>
                        </a:rPr>
                        <a:t>designed</a:t>
                      </a:r>
                      <a:r>
                        <a:rPr lang="en-US" sz="1400" spc="-15">
                          <a:effectLst/>
                        </a:rPr>
                        <a:t> </a:t>
                      </a:r>
                      <a:r>
                        <a:rPr lang="en-US" sz="1400">
                          <a:effectLst/>
                        </a:rPr>
                        <a:t>to.</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2693915388"/>
                  </a:ext>
                </a:extLst>
              </a:tr>
              <a:tr h="1275080">
                <a:tc>
                  <a:txBody>
                    <a:bodyPr/>
                    <a:lstStyle/>
                    <a:p>
                      <a:pPr marL="67945">
                        <a:spcBef>
                          <a:spcPts val="330"/>
                        </a:spcBef>
                      </a:pPr>
                      <a:r>
                        <a:rPr lang="en-US" sz="1400">
                          <a:effectLst/>
                        </a:rPr>
                        <a:t>System</a:t>
                      </a:r>
                      <a:r>
                        <a:rPr lang="en-US" sz="1400" spc="-15">
                          <a:effectLst/>
                        </a:rPr>
                        <a:t> </a:t>
                      </a:r>
                      <a:r>
                        <a:rPr lang="en-US" sz="1400">
                          <a:effectLst/>
                        </a:rPr>
                        <a:t>testing</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126365">
                        <a:lnSpc>
                          <a:spcPct val="111000"/>
                        </a:lnSpc>
                        <a:spcBef>
                          <a:spcPts val="330"/>
                        </a:spcBef>
                        <a:spcAft>
                          <a:spcPts val="0"/>
                        </a:spcAft>
                      </a:pPr>
                      <a:r>
                        <a:rPr lang="en-US" sz="1400" dirty="0">
                          <a:effectLst/>
                        </a:rPr>
                        <a:t>System testing is a black box testing</a:t>
                      </a:r>
                      <a:r>
                        <a:rPr lang="en-US" sz="1400" spc="5" dirty="0">
                          <a:effectLst/>
                        </a:rPr>
                        <a:t> </a:t>
                      </a:r>
                      <a:r>
                        <a:rPr lang="en-US" sz="1400" dirty="0">
                          <a:effectLst/>
                        </a:rPr>
                        <a:t>method used to evaluate completed</a:t>
                      </a:r>
                      <a:r>
                        <a:rPr lang="en-US" sz="1400" spc="5" dirty="0">
                          <a:effectLst/>
                        </a:rPr>
                        <a:t> </a:t>
                      </a:r>
                      <a:r>
                        <a:rPr lang="en-US" sz="1400" dirty="0">
                          <a:effectLst/>
                        </a:rPr>
                        <a:t>and</a:t>
                      </a:r>
                      <a:r>
                        <a:rPr lang="en-US" sz="1400" spc="-10" dirty="0">
                          <a:effectLst/>
                        </a:rPr>
                        <a:t> </a:t>
                      </a:r>
                      <a:r>
                        <a:rPr lang="en-US" sz="1400" dirty="0">
                          <a:effectLst/>
                        </a:rPr>
                        <a:t>integrated</a:t>
                      </a:r>
                      <a:r>
                        <a:rPr lang="en-US" sz="1400" spc="-10" dirty="0">
                          <a:effectLst/>
                        </a:rPr>
                        <a:t> </a:t>
                      </a:r>
                      <a:r>
                        <a:rPr lang="en-US" sz="1400" dirty="0">
                          <a:effectLst/>
                        </a:rPr>
                        <a:t>system,</a:t>
                      </a:r>
                      <a:r>
                        <a:rPr lang="en-US" sz="1400" spc="-15" dirty="0">
                          <a:effectLst/>
                        </a:rPr>
                        <a:t> </a:t>
                      </a:r>
                      <a:r>
                        <a:rPr lang="en-US" sz="1400" dirty="0">
                          <a:effectLst/>
                        </a:rPr>
                        <a:t>as</a:t>
                      </a:r>
                      <a:r>
                        <a:rPr lang="en-US" sz="1400" spc="-10" dirty="0">
                          <a:effectLst/>
                        </a:rPr>
                        <a:t> </a:t>
                      </a:r>
                      <a:r>
                        <a:rPr lang="en-US" sz="1400" dirty="0">
                          <a:effectLst/>
                        </a:rPr>
                        <a:t>a</a:t>
                      </a:r>
                      <a:r>
                        <a:rPr lang="en-US" sz="1400" spc="-15" dirty="0">
                          <a:effectLst/>
                        </a:rPr>
                        <a:t> </a:t>
                      </a:r>
                      <a:r>
                        <a:rPr lang="en-US" sz="1400" dirty="0">
                          <a:effectLst/>
                        </a:rPr>
                        <a:t>whole</a:t>
                      </a:r>
                      <a:r>
                        <a:rPr lang="en-US" sz="1400" spc="-15" dirty="0">
                          <a:effectLst/>
                        </a:rPr>
                        <a:t> </a:t>
                      </a:r>
                      <a:r>
                        <a:rPr lang="en-US" sz="1400" dirty="0">
                          <a:effectLst/>
                        </a:rPr>
                        <a:t>,</a:t>
                      </a:r>
                      <a:r>
                        <a:rPr lang="en-US" sz="1400" spc="-15" dirty="0">
                          <a:effectLst/>
                        </a:rPr>
                        <a:t> </a:t>
                      </a:r>
                      <a:r>
                        <a:rPr lang="en-US" sz="1400" dirty="0">
                          <a:effectLst/>
                        </a:rPr>
                        <a:t>to</a:t>
                      </a:r>
                      <a:r>
                        <a:rPr lang="en-US" sz="1400" spc="-335" dirty="0">
                          <a:effectLst/>
                        </a:rPr>
                        <a:t> </a:t>
                      </a:r>
                      <a:r>
                        <a:rPr lang="en-US" sz="1400" dirty="0">
                          <a:effectLst/>
                        </a:rPr>
                        <a:t>ensure if it meets specific</a:t>
                      </a:r>
                      <a:r>
                        <a:rPr lang="en-US" sz="1400" spc="5" dirty="0">
                          <a:effectLst/>
                        </a:rPr>
                        <a:t> </a:t>
                      </a:r>
                      <a:r>
                        <a:rPr lang="en-US" sz="1400" dirty="0">
                          <a:effectLst/>
                        </a:rPr>
                        <a:t>requirements.</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1218685189"/>
                  </a:ext>
                </a:extLst>
              </a:tr>
            </a:tbl>
          </a:graphicData>
        </a:graphic>
      </p:graphicFrame>
      <p:sp>
        <p:nvSpPr>
          <p:cNvPr id="4" name="Rectangle 1">
            <a:extLst>
              <a:ext uri="{FF2B5EF4-FFF2-40B4-BE49-F238E27FC236}">
                <a16:creationId xmlns:a16="http://schemas.microsoft.com/office/drawing/2014/main" xmlns="" id="{51803DDD-AD5A-FCD7-4FD7-A7398309F070}"/>
              </a:ext>
            </a:extLst>
          </p:cNvPr>
          <p:cNvSpPr>
            <a:spLocks noChangeArrowheads="1"/>
          </p:cNvSpPr>
          <p:nvPr/>
        </p:nvSpPr>
        <p:spPr bwMode="auto">
          <a:xfrm>
            <a:off x="-1154271" y="6854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F4332B7D-CD45-6030-5C65-2DB34957DD52}"/>
              </a:ext>
            </a:extLst>
          </p:cNvPr>
          <p:cNvSpPr/>
          <p:nvPr/>
        </p:nvSpPr>
        <p:spPr>
          <a:xfrm rot="10800000" flipH="1" flipV="1">
            <a:off x="1295400" y="1352728"/>
            <a:ext cx="5791200" cy="369332"/>
          </a:xfrm>
          <a:prstGeom prst="rect">
            <a:avLst/>
          </a:prstGeom>
          <a:noFill/>
        </p:spPr>
        <p:txBody>
          <a:bodyPr wrap="square" lIns="91440" tIns="45720" rIns="91440" bIns="45720">
            <a:spAutoFit/>
          </a:bodyPr>
          <a:lstStyle/>
          <a:p>
            <a:pPr marL="139700"/>
            <a:r>
              <a:rPr lang="en-US" sz="1800" b="1" u="heavy" kern="0" dirty="0">
                <a:effectLst/>
                <a:uFill>
                  <a:solidFill>
                    <a:srgbClr val="000000"/>
                  </a:solidFill>
                </a:uFill>
                <a:latin typeface="Times New Roman" panose="02020603050405020304" pitchFamily="18" charset="0"/>
                <a:ea typeface="Times New Roman" panose="02020603050405020304" pitchFamily="18" charset="0"/>
              </a:rPr>
              <a:t>Functional</a:t>
            </a:r>
            <a:r>
              <a:rPr lang="en-US" sz="1800" b="1" u="heavy" kern="0" spc="-10" dirty="0">
                <a:effectLst/>
                <a:uFill>
                  <a:solidFill>
                    <a:srgbClr val="000000"/>
                  </a:solidFill>
                </a:uFill>
                <a:latin typeface="Times New Roman" panose="02020603050405020304" pitchFamily="18" charset="0"/>
                <a:ea typeface="Times New Roman" panose="02020603050405020304" pitchFamily="18" charset="0"/>
              </a:rPr>
              <a:t> </a:t>
            </a:r>
            <a:r>
              <a:rPr lang="en-US" sz="1800" b="1" u="heavy" kern="0" dirty="0">
                <a:effectLst/>
                <a:uFill>
                  <a:solidFill>
                    <a:srgbClr val="000000"/>
                  </a:solidFill>
                </a:uFill>
                <a:latin typeface="Times New Roman" panose="02020603050405020304" pitchFamily="18" charset="0"/>
                <a:ea typeface="Times New Roman" panose="02020603050405020304" pitchFamily="18" charset="0"/>
              </a:rPr>
              <a:t>Testing</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0803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6500310" cy="877336"/>
          </a:xfrm>
        </p:spPr>
        <p:txBody>
          <a:bodyPr/>
          <a:lstStyle/>
          <a:p>
            <a:r>
              <a:rPr lang="en-US" b="1" i="1" dirty="0"/>
              <a:t>PROBLEM STATEMENT</a:t>
            </a:r>
          </a:p>
        </p:txBody>
      </p:sp>
      <p:sp>
        <p:nvSpPr>
          <p:cNvPr id="3" name="Content Placeholder 2"/>
          <p:cNvSpPr>
            <a:spLocks noGrp="1"/>
          </p:cNvSpPr>
          <p:nvPr>
            <p:ph idx="1"/>
          </p:nvPr>
        </p:nvSpPr>
        <p:spPr>
          <a:xfrm>
            <a:off x="914400" y="2438400"/>
            <a:ext cx="4366708" cy="2860829"/>
          </a:xfrm>
        </p:spPr>
        <p:txBody>
          <a:bodyPr>
            <a:normAutofit/>
          </a:bodyPr>
          <a:lstStyle/>
          <a:p>
            <a:r>
              <a:rPr lang="en-US" sz="1800" dirty="0"/>
              <a:t>This website provides a means through which people can avoid property encroachment and register for buying or selling of desired property at the comfort of their homes. </a:t>
            </a:r>
          </a:p>
          <a:p>
            <a:r>
              <a:rPr lang="en-US" sz="1800" dirty="0"/>
              <a:t>A more secure approach towards property transactions without manipulation of the assets.</a:t>
            </a:r>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362200"/>
            <a:ext cx="3314700" cy="2514600"/>
          </a:xfrm>
          <a:prstGeom prst="rect">
            <a:avLst/>
          </a:prstGeom>
        </p:spPr>
      </p:pic>
    </p:spTree>
    <p:extLst>
      <p:ext uri="{BB962C8B-B14F-4D97-AF65-F5344CB8AC3E}">
        <p14:creationId xmlns:p14="http://schemas.microsoft.com/office/powerpoint/2010/main" val="1195684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59018525-BD45-F0B6-1BA0-D3C9D2054A3B}"/>
              </a:ext>
            </a:extLst>
          </p:cNvPr>
          <p:cNvGraphicFramePr>
            <a:graphicFrameLocks noGrp="1"/>
          </p:cNvGraphicFramePr>
          <p:nvPr>
            <p:extLst>
              <p:ext uri="{D42A27DB-BD31-4B8C-83A1-F6EECF244321}">
                <p14:modId xmlns:p14="http://schemas.microsoft.com/office/powerpoint/2010/main" val="1492921898"/>
              </p:ext>
            </p:extLst>
          </p:nvPr>
        </p:nvGraphicFramePr>
        <p:xfrm>
          <a:off x="1981200" y="2209800"/>
          <a:ext cx="4689475" cy="3552825"/>
        </p:xfrm>
        <a:graphic>
          <a:graphicData uri="http://schemas.openxmlformats.org/drawingml/2006/table">
            <a:tbl>
              <a:tblPr firstRow="1" firstCol="1" lastRow="1" lastCol="1" bandRow="1" bandCol="1">
                <a:tableStyleId>{5C22544A-7EE6-4342-B048-85BDC9FD1C3A}</a:tableStyleId>
              </a:tblPr>
              <a:tblGrid>
                <a:gridCol w="1825625">
                  <a:extLst>
                    <a:ext uri="{9D8B030D-6E8A-4147-A177-3AD203B41FA5}">
                      <a16:colId xmlns:a16="http://schemas.microsoft.com/office/drawing/2014/main" xmlns="" val="2566552246"/>
                    </a:ext>
                  </a:extLst>
                </a:gridCol>
                <a:gridCol w="2863850">
                  <a:extLst>
                    <a:ext uri="{9D8B030D-6E8A-4147-A177-3AD203B41FA5}">
                      <a16:colId xmlns:a16="http://schemas.microsoft.com/office/drawing/2014/main" xmlns="" val="696961713"/>
                    </a:ext>
                  </a:extLst>
                </a:gridCol>
              </a:tblGrid>
              <a:tr h="1616710">
                <a:tc>
                  <a:txBody>
                    <a:bodyPr/>
                    <a:lstStyle/>
                    <a:p>
                      <a:pPr marL="67945">
                        <a:spcBef>
                          <a:spcPts val="330"/>
                        </a:spcBef>
                      </a:pPr>
                      <a:r>
                        <a:rPr lang="en-US" sz="1400">
                          <a:effectLst/>
                        </a:rPr>
                        <a:t>Integration</a:t>
                      </a:r>
                      <a:r>
                        <a:rPr lang="en-US" sz="1400" spc="-20">
                          <a:effectLst/>
                        </a:rPr>
                        <a:t> </a:t>
                      </a:r>
                      <a:r>
                        <a:rPr lang="en-US" sz="1400">
                          <a:effectLst/>
                        </a:rPr>
                        <a:t>testing</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75565">
                        <a:lnSpc>
                          <a:spcPct val="111000"/>
                        </a:lnSpc>
                        <a:spcBef>
                          <a:spcPts val="330"/>
                        </a:spcBef>
                        <a:spcAft>
                          <a:spcPts val="0"/>
                        </a:spcAft>
                      </a:pPr>
                      <a:r>
                        <a:rPr lang="en-US" sz="1400" dirty="0">
                          <a:effectLst/>
                        </a:rPr>
                        <a:t>After each unit is thoroughly tested, it</a:t>
                      </a:r>
                      <a:r>
                        <a:rPr lang="en-US" sz="1400" spc="-335" dirty="0">
                          <a:effectLst/>
                        </a:rPr>
                        <a:t> </a:t>
                      </a:r>
                      <a:r>
                        <a:rPr lang="en-US" sz="1400" dirty="0">
                          <a:effectLst/>
                        </a:rPr>
                        <a:t>is integrated with other units to create</a:t>
                      </a:r>
                      <a:r>
                        <a:rPr lang="en-US" sz="1400" spc="-335" dirty="0">
                          <a:effectLst/>
                        </a:rPr>
                        <a:t> </a:t>
                      </a:r>
                      <a:r>
                        <a:rPr lang="en-US" sz="1400" dirty="0">
                          <a:effectLst/>
                        </a:rPr>
                        <a:t>modules or components that are</a:t>
                      </a:r>
                      <a:r>
                        <a:rPr lang="en-US" sz="1400" spc="5" dirty="0">
                          <a:effectLst/>
                        </a:rPr>
                        <a:t> </a:t>
                      </a:r>
                      <a:r>
                        <a:rPr lang="en-US" sz="1400" dirty="0">
                          <a:effectLst/>
                        </a:rPr>
                        <a:t>designed to perform specific tasks or</a:t>
                      </a:r>
                      <a:r>
                        <a:rPr lang="en-US" sz="1400" spc="5" dirty="0">
                          <a:effectLst/>
                        </a:rPr>
                        <a:t> </a:t>
                      </a:r>
                      <a:r>
                        <a:rPr lang="en-US" sz="1400" dirty="0">
                          <a:effectLst/>
                        </a:rPr>
                        <a:t>activities. The integration of the</a:t>
                      </a:r>
                      <a:r>
                        <a:rPr lang="en-US" sz="1400" spc="5" dirty="0">
                          <a:effectLst/>
                        </a:rPr>
                        <a:t> </a:t>
                      </a:r>
                      <a:r>
                        <a:rPr lang="en-US" sz="1400" dirty="0">
                          <a:effectLst/>
                        </a:rPr>
                        <a:t>various modules are tested in the</a:t>
                      </a:r>
                      <a:r>
                        <a:rPr lang="en-US" sz="1400" spc="5" dirty="0">
                          <a:effectLst/>
                        </a:rPr>
                        <a:t> </a:t>
                      </a:r>
                      <a:r>
                        <a:rPr lang="en-US" sz="1400" dirty="0">
                          <a:effectLst/>
                        </a:rPr>
                        <a:t>phase.</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3850992805"/>
                  </a:ext>
                </a:extLst>
              </a:tr>
              <a:tr h="1503680">
                <a:tc>
                  <a:txBody>
                    <a:bodyPr/>
                    <a:lstStyle/>
                    <a:p>
                      <a:pPr marL="67945">
                        <a:spcBef>
                          <a:spcPts val="330"/>
                        </a:spcBef>
                      </a:pPr>
                      <a:r>
                        <a:rPr lang="en-US" sz="1400">
                          <a:effectLst/>
                        </a:rPr>
                        <a:t>Acceptance</a:t>
                      </a:r>
                      <a:r>
                        <a:rPr lang="en-US" sz="1400" spc="-10">
                          <a:effectLst/>
                        </a:rPr>
                        <a:t> </a:t>
                      </a:r>
                      <a:r>
                        <a:rPr lang="en-US" sz="1400">
                          <a:effectLst/>
                        </a:rPr>
                        <a:t>testing</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71120">
                        <a:lnSpc>
                          <a:spcPct val="111000"/>
                        </a:lnSpc>
                        <a:spcBef>
                          <a:spcPts val="330"/>
                        </a:spcBef>
                        <a:spcAft>
                          <a:spcPts val="0"/>
                        </a:spcAft>
                      </a:pPr>
                      <a:r>
                        <a:rPr lang="en-US" sz="1400" dirty="0">
                          <a:effectLst/>
                        </a:rPr>
                        <a:t>Acceptance testing is the last phase of</a:t>
                      </a:r>
                      <a:r>
                        <a:rPr lang="en-US" sz="1400" spc="-335" dirty="0">
                          <a:effectLst/>
                        </a:rPr>
                        <a:t> </a:t>
                      </a:r>
                      <a:r>
                        <a:rPr lang="en-US" sz="1400" dirty="0">
                          <a:effectLst/>
                        </a:rPr>
                        <a:t>functional testing and it is used to</a:t>
                      </a:r>
                      <a:r>
                        <a:rPr lang="en-US" sz="1400" spc="5" dirty="0">
                          <a:effectLst/>
                        </a:rPr>
                        <a:t> </a:t>
                      </a:r>
                      <a:r>
                        <a:rPr lang="en-US" sz="1400" dirty="0">
                          <a:effectLst/>
                        </a:rPr>
                        <a:t>access whether or not the final piece</a:t>
                      </a:r>
                      <a:r>
                        <a:rPr lang="en-US" sz="1400" spc="5" dirty="0">
                          <a:effectLst/>
                        </a:rPr>
                        <a:t> </a:t>
                      </a:r>
                      <a:r>
                        <a:rPr lang="en-US" sz="1400" dirty="0">
                          <a:effectLst/>
                        </a:rPr>
                        <a:t>of software is ready for delivery. If</a:t>
                      </a:r>
                      <a:r>
                        <a:rPr lang="en-US" sz="1400" spc="5" dirty="0">
                          <a:effectLst/>
                        </a:rPr>
                        <a:t> </a:t>
                      </a:r>
                      <a:r>
                        <a:rPr lang="en-US" sz="1400" dirty="0">
                          <a:effectLst/>
                        </a:rPr>
                        <a:t>not, user feedback is taken and</a:t>
                      </a:r>
                      <a:r>
                        <a:rPr lang="en-US" sz="1400" spc="5" dirty="0">
                          <a:effectLst/>
                        </a:rPr>
                        <a:t> </a:t>
                      </a:r>
                      <a:r>
                        <a:rPr lang="en-US" sz="1400" dirty="0">
                          <a:effectLst/>
                        </a:rPr>
                        <a:t>following changes are made.</a:t>
                      </a:r>
                      <a:endParaRPr lang="en-IN" sz="1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320395882"/>
                  </a:ext>
                </a:extLst>
              </a:tr>
            </a:tbl>
          </a:graphicData>
        </a:graphic>
      </p:graphicFrame>
    </p:spTree>
    <p:extLst>
      <p:ext uri="{BB962C8B-B14F-4D97-AF65-F5344CB8AC3E}">
        <p14:creationId xmlns:p14="http://schemas.microsoft.com/office/powerpoint/2010/main" val="4189895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9FF02-83FC-849D-BF4D-7355AC08CA08}"/>
              </a:ext>
            </a:extLst>
          </p:cNvPr>
          <p:cNvSpPr>
            <a:spLocks noGrp="1"/>
          </p:cNvSpPr>
          <p:nvPr>
            <p:ph type="title"/>
          </p:nvPr>
        </p:nvSpPr>
        <p:spPr>
          <a:xfrm>
            <a:off x="929364" y="685800"/>
            <a:ext cx="7024744" cy="1143000"/>
          </a:xfrm>
        </p:spPr>
        <p:txBody>
          <a:bodyPr/>
          <a:lstStyle/>
          <a:p>
            <a:r>
              <a:rPr lang="en-IN" dirty="0"/>
              <a:t>UI, API , Transaction</a:t>
            </a:r>
          </a:p>
        </p:txBody>
      </p:sp>
      <p:graphicFrame>
        <p:nvGraphicFramePr>
          <p:cNvPr id="4" name="Content Placeholder 3">
            <a:extLst>
              <a:ext uri="{FF2B5EF4-FFF2-40B4-BE49-F238E27FC236}">
                <a16:creationId xmlns:a16="http://schemas.microsoft.com/office/drawing/2014/main" xmlns="" id="{61FF29BA-91CD-DC68-5DB6-0D262DEFBD47}"/>
              </a:ext>
            </a:extLst>
          </p:cNvPr>
          <p:cNvGraphicFramePr>
            <a:graphicFrameLocks noGrp="1"/>
          </p:cNvGraphicFramePr>
          <p:nvPr>
            <p:ph idx="1"/>
            <p:extLst>
              <p:ext uri="{D42A27DB-BD31-4B8C-83A1-F6EECF244321}">
                <p14:modId xmlns:p14="http://schemas.microsoft.com/office/powerpoint/2010/main" val="4092215340"/>
              </p:ext>
            </p:extLst>
          </p:nvPr>
        </p:nvGraphicFramePr>
        <p:xfrm>
          <a:off x="1447800" y="2113565"/>
          <a:ext cx="6477000" cy="3588702"/>
        </p:xfrm>
        <a:graphic>
          <a:graphicData uri="http://schemas.openxmlformats.org/drawingml/2006/table">
            <a:tbl>
              <a:tblPr firstRow="1" firstCol="1" lastRow="1" lastCol="1" bandRow="1" bandCol="1">
                <a:tableStyleId>{5C22544A-7EE6-4342-B048-85BDC9FD1C3A}</a:tableStyleId>
              </a:tblPr>
              <a:tblGrid>
                <a:gridCol w="3237781">
                  <a:extLst>
                    <a:ext uri="{9D8B030D-6E8A-4147-A177-3AD203B41FA5}">
                      <a16:colId xmlns:a16="http://schemas.microsoft.com/office/drawing/2014/main" xmlns="" val="2641658702"/>
                    </a:ext>
                  </a:extLst>
                </a:gridCol>
                <a:gridCol w="3239219">
                  <a:extLst>
                    <a:ext uri="{9D8B030D-6E8A-4147-A177-3AD203B41FA5}">
                      <a16:colId xmlns:a16="http://schemas.microsoft.com/office/drawing/2014/main" xmlns="" val="98875117"/>
                    </a:ext>
                  </a:extLst>
                </a:gridCol>
              </a:tblGrid>
              <a:tr h="1307785">
                <a:tc>
                  <a:txBody>
                    <a:bodyPr/>
                    <a:lstStyle/>
                    <a:p>
                      <a:pPr marL="67945">
                        <a:spcBef>
                          <a:spcPts val="330"/>
                        </a:spcBef>
                      </a:pPr>
                      <a:r>
                        <a:rPr lang="en-US" sz="1100" dirty="0">
                          <a:effectLst/>
                        </a:rPr>
                        <a:t>User</a:t>
                      </a:r>
                      <a:r>
                        <a:rPr lang="en-US" sz="1100" spc="-15" dirty="0">
                          <a:effectLst/>
                        </a:rPr>
                        <a:t> </a:t>
                      </a:r>
                      <a:r>
                        <a:rPr lang="en-US" sz="1100" dirty="0">
                          <a:effectLst/>
                        </a:rPr>
                        <a:t>interface</a:t>
                      </a:r>
                      <a:r>
                        <a:rPr lang="en-US" sz="1100" spc="-10" dirty="0">
                          <a:effectLst/>
                        </a:rPr>
                        <a:t> </a:t>
                      </a:r>
                      <a:r>
                        <a:rPr lang="en-US" sz="1100" dirty="0">
                          <a:effectLst/>
                        </a:rPr>
                        <a:t>testing</a:t>
                      </a:r>
                      <a:endParaRPr lang="en-IN" sz="8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60960">
                        <a:lnSpc>
                          <a:spcPct val="111000"/>
                        </a:lnSpc>
                        <a:spcBef>
                          <a:spcPts val="330"/>
                        </a:spcBef>
                        <a:spcAft>
                          <a:spcPts val="0"/>
                        </a:spcAft>
                      </a:pPr>
                      <a:r>
                        <a:rPr lang="en-US" sz="1100" dirty="0">
                          <a:effectLst/>
                        </a:rPr>
                        <a:t>The testing of this particular module</a:t>
                      </a:r>
                      <a:r>
                        <a:rPr lang="en-US" sz="1100" spc="5" dirty="0">
                          <a:effectLst/>
                        </a:rPr>
                        <a:t> </a:t>
                      </a:r>
                      <a:r>
                        <a:rPr lang="en-US" sz="1100" dirty="0">
                          <a:effectLst/>
                        </a:rPr>
                        <a:t>code will consist of checking if the</a:t>
                      </a:r>
                      <a:r>
                        <a:rPr lang="en-US" sz="1100" spc="5" dirty="0">
                          <a:effectLst/>
                        </a:rPr>
                        <a:t> </a:t>
                      </a:r>
                      <a:r>
                        <a:rPr lang="en-US" sz="1100" dirty="0">
                          <a:effectLst/>
                        </a:rPr>
                        <a:t>application displace all the required</a:t>
                      </a:r>
                      <a:r>
                        <a:rPr lang="en-US" sz="1100" spc="5" dirty="0">
                          <a:effectLst/>
                        </a:rPr>
                        <a:t> </a:t>
                      </a:r>
                      <a:r>
                        <a:rPr lang="en-US" sz="1100" dirty="0">
                          <a:effectLst/>
                        </a:rPr>
                        <a:t>buttons and check if the settings panel</a:t>
                      </a:r>
                      <a:r>
                        <a:rPr lang="en-US" sz="1100" spc="-335" dirty="0">
                          <a:effectLst/>
                        </a:rPr>
                        <a:t> </a:t>
                      </a:r>
                      <a:r>
                        <a:rPr lang="en-US" sz="1100" dirty="0">
                          <a:effectLst/>
                        </a:rPr>
                        <a:t>is in with the main screen. The layout</a:t>
                      </a:r>
                      <a:r>
                        <a:rPr lang="en-US" sz="1100" spc="-335" dirty="0">
                          <a:effectLst/>
                        </a:rPr>
                        <a:t> </a:t>
                      </a:r>
                      <a:r>
                        <a:rPr lang="en-US" sz="1100" dirty="0">
                          <a:effectLst/>
                        </a:rPr>
                        <a:t>and search bar should be placed in a</a:t>
                      </a:r>
                      <a:r>
                        <a:rPr lang="en-US" sz="1100" spc="5" dirty="0">
                          <a:effectLst/>
                        </a:rPr>
                        <a:t> </a:t>
                      </a:r>
                      <a:r>
                        <a:rPr lang="en-US" sz="1100" dirty="0">
                          <a:effectLst/>
                        </a:rPr>
                        <a:t>user</a:t>
                      </a:r>
                      <a:r>
                        <a:rPr lang="en-US" sz="1100" spc="-5" dirty="0">
                          <a:effectLst/>
                        </a:rPr>
                        <a:t> </a:t>
                      </a:r>
                      <a:r>
                        <a:rPr lang="en-US" sz="1100" dirty="0">
                          <a:effectLst/>
                        </a:rPr>
                        <a:t>friendly</a:t>
                      </a:r>
                      <a:r>
                        <a:rPr lang="en-US" sz="1100" spc="5" dirty="0">
                          <a:effectLst/>
                        </a:rPr>
                        <a:t> </a:t>
                      </a:r>
                      <a:r>
                        <a:rPr lang="en-US" sz="1100" dirty="0">
                          <a:effectLst/>
                        </a:rPr>
                        <a:t>manner</a:t>
                      </a:r>
                      <a:r>
                        <a:rPr lang="en-US" sz="1100" spc="-5" dirty="0">
                          <a:effectLst/>
                        </a:rPr>
                        <a:t> </a:t>
                      </a:r>
                      <a:r>
                        <a:rPr lang="en-US" sz="1100" dirty="0">
                          <a:effectLst/>
                        </a:rPr>
                        <a:t>.</a:t>
                      </a:r>
                      <a:endParaRPr lang="en-IN" sz="8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108190662"/>
                  </a:ext>
                </a:extLst>
              </a:tr>
              <a:tr h="1481452">
                <a:tc>
                  <a:txBody>
                    <a:bodyPr/>
                    <a:lstStyle/>
                    <a:p>
                      <a:pPr marL="67945">
                        <a:spcBef>
                          <a:spcPts val="10"/>
                        </a:spcBef>
                      </a:pPr>
                      <a:r>
                        <a:rPr lang="en-US" sz="1100">
                          <a:effectLst/>
                        </a:rPr>
                        <a:t>API</a:t>
                      </a:r>
                      <a:r>
                        <a:rPr lang="en-US" sz="1100" spc="-15">
                          <a:effectLst/>
                        </a:rPr>
                        <a:t> </a:t>
                      </a:r>
                      <a:r>
                        <a:rPr lang="en-US" sz="1100">
                          <a:effectLst/>
                        </a:rPr>
                        <a:t>Integration</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85090">
                        <a:lnSpc>
                          <a:spcPct val="110000"/>
                        </a:lnSpc>
                        <a:spcBef>
                          <a:spcPts val="10"/>
                        </a:spcBef>
                        <a:spcAft>
                          <a:spcPts val="0"/>
                        </a:spcAft>
                      </a:pPr>
                      <a:r>
                        <a:rPr lang="en-US" sz="1100">
                          <a:effectLst/>
                        </a:rPr>
                        <a:t>The</a:t>
                      </a:r>
                      <a:r>
                        <a:rPr lang="en-US" sz="1100" spc="-15">
                          <a:effectLst/>
                        </a:rPr>
                        <a:t> </a:t>
                      </a:r>
                      <a:r>
                        <a:rPr lang="en-US" sz="1100">
                          <a:effectLst/>
                        </a:rPr>
                        <a:t>testing</a:t>
                      </a:r>
                      <a:r>
                        <a:rPr lang="en-US" sz="1100" spc="-25">
                          <a:effectLst/>
                        </a:rPr>
                        <a:t> </a:t>
                      </a:r>
                      <a:r>
                        <a:rPr lang="en-US" sz="1100">
                          <a:effectLst/>
                        </a:rPr>
                        <a:t>of</a:t>
                      </a:r>
                      <a:r>
                        <a:rPr lang="en-US" sz="1100" spc="-15">
                          <a:effectLst/>
                        </a:rPr>
                        <a:t> </a:t>
                      </a:r>
                      <a:r>
                        <a:rPr lang="en-US" sz="1100">
                          <a:effectLst/>
                        </a:rPr>
                        <a:t>the</a:t>
                      </a:r>
                      <a:r>
                        <a:rPr lang="en-US" sz="1100" spc="-10">
                          <a:effectLst/>
                        </a:rPr>
                        <a:t> </a:t>
                      </a:r>
                      <a:r>
                        <a:rPr lang="en-US" sz="1100">
                          <a:effectLst/>
                        </a:rPr>
                        <a:t>code</a:t>
                      </a:r>
                      <a:r>
                        <a:rPr lang="en-US" sz="1100" spc="-15">
                          <a:effectLst/>
                        </a:rPr>
                        <a:t> </a:t>
                      </a:r>
                      <a:r>
                        <a:rPr lang="en-US" sz="1100">
                          <a:effectLst/>
                        </a:rPr>
                        <a:t>of</a:t>
                      </a:r>
                      <a:r>
                        <a:rPr lang="en-US" sz="1100" spc="-10">
                          <a:effectLst/>
                        </a:rPr>
                        <a:t> </a:t>
                      </a:r>
                      <a:r>
                        <a:rPr lang="en-US" sz="1100">
                          <a:effectLst/>
                        </a:rPr>
                        <a:t>this</a:t>
                      </a:r>
                      <a:r>
                        <a:rPr lang="en-US" sz="1100" spc="-10">
                          <a:effectLst/>
                        </a:rPr>
                        <a:t> </a:t>
                      </a:r>
                      <a:r>
                        <a:rPr lang="en-US" sz="1100">
                          <a:effectLst/>
                        </a:rPr>
                        <a:t>module</a:t>
                      </a:r>
                      <a:r>
                        <a:rPr lang="en-US" sz="1100" spc="-335">
                          <a:effectLst/>
                        </a:rPr>
                        <a:t> </a:t>
                      </a:r>
                      <a:r>
                        <a:rPr lang="en-US" sz="1100">
                          <a:effectLst/>
                        </a:rPr>
                        <a:t>deal with the connectivity and</a:t>
                      </a:r>
                      <a:r>
                        <a:rPr lang="en-US" sz="1100" spc="5">
                          <a:effectLst/>
                        </a:rPr>
                        <a:t> </a:t>
                      </a:r>
                      <a:r>
                        <a:rPr lang="en-US" sz="1100">
                          <a:effectLst/>
                        </a:rPr>
                        <a:t>processing</a:t>
                      </a:r>
                      <a:r>
                        <a:rPr lang="en-US" sz="1100" spc="-10">
                          <a:effectLst/>
                        </a:rPr>
                        <a:t> </a:t>
                      </a:r>
                      <a:r>
                        <a:rPr lang="en-US" sz="1100">
                          <a:effectLst/>
                        </a:rPr>
                        <a:t>of</a:t>
                      </a:r>
                      <a:r>
                        <a:rPr lang="en-US" sz="1100" spc="-10">
                          <a:effectLst/>
                        </a:rPr>
                        <a:t> </a:t>
                      </a:r>
                      <a:r>
                        <a:rPr lang="en-US" sz="1100">
                          <a:effectLst/>
                        </a:rPr>
                        <a:t>different</a:t>
                      </a:r>
                      <a:r>
                        <a:rPr lang="en-US" sz="1100" spc="-10">
                          <a:effectLst/>
                        </a:rPr>
                        <a:t> </a:t>
                      </a:r>
                      <a:r>
                        <a:rPr lang="en-US" sz="1100">
                          <a:effectLst/>
                        </a:rPr>
                        <a:t>applications.</a:t>
                      </a:r>
                      <a:endParaRPr lang="en-IN" sz="800">
                        <a:effectLst/>
                      </a:endParaRPr>
                    </a:p>
                    <a:p>
                      <a:pPr marL="67945" marR="126365">
                        <a:lnSpc>
                          <a:spcPct val="111000"/>
                        </a:lnSpc>
                        <a:spcBef>
                          <a:spcPts val="30"/>
                        </a:spcBef>
                        <a:spcAft>
                          <a:spcPts val="0"/>
                        </a:spcAft>
                      </a:pPr>
                      <a:r>
                        <a:rPr lang="en-US" sz="1100">
                          <a:effectLst/>
                        </a:rPr>
                        <a:t>We will check</a:t>
                      </a:r>
                      <a:r>
                        <a:rPr lang="en-US" sz="1100" spc="5">
                          <a:effectLst/>
                        </a:rPr>
                        <a:t> </a:t>
                      </a:r>
                      <a:r>
                        <a:rPr lang="en-US" sz="1100">
                          <a:effectLst/>
                        </a:rPr>
                        <a:t>that how much traffic</a:t>
                      </a:r>
                      <a:r>
                        <a:rPr lang="en-US" sz="1100" spc="-335">
                          <a:effectLst/>
                        </a:rPr>
                        <a:t> </a:t>
                      </a:r>
                      <a:r>
                        <a:rPr lang="en-US" sz="1100">
                          <a:effectLst/>
                        </a:rPr>
                        <a:t>that the website can handle, in short</a:t>
                      </a:r>
                      <a:r>
                        <a:rPr lang="en-US" sz="1100" spc="5">
                          <a:effectLst/>
                        </a:rPr>
                        <a:t> </a:t>
                      </a:r>
                      <a:r>
                        <a:rPr lang="en-US" sz="1100">
                          <a:effectLst/>
                        </a:rPr>
                        <a:t>the number of applications running</a:t>
                      </a:r>
                      <a:r>
                        <a:rPr lang="en-US" sz="1100" spc="5">
                          <a:effectLst/>
                        </a:rPr>
                        <a:t> </a:t>
                      </a:r>
                      <a:r>
                        <a:rPr lang="en-US" sz="1100">
                          <a:effectLst/>
                        </a:rPr>
                        <a:t>simultaneously to provide data such</a:t>
                      </a:r>
                      <a:r>
                        <a:rPr lang="en-US" sz="1100" spc="5">
                          <a:effectLst/>
                        </a:rPr>
                        <a:t> </a:t>
                      </a:r>
                      <a:r>
                        <a:rPr lang="en-US" sz="1100">
                          <a:effectLst/>
                        </a:rPr>
                        <a:t>as</a:t>
                      </a:r>
                      <a:r>
                        <a:rPr lang="en-US" sz="1100" spc="-5">
                          <a:effectLst/>
                        </a:rPr>
                        <a:t> </a:t>
                      </a:r>
                      <a:r>
                        <a:rPr lang="en-US" sz="1100">
                          <a:effectLst/>
                        </a:rPr>
                        <a:t>scraping</a:t>
                      </a:r>
                      <a:r>
                        <a:rPr lang="en-US" sz="1100" spc="-15">
                          <a:effectLst/>
                        </a:rPr>
                        <a:t> </a:t>
                      </a:r>
                      <a:r>
                        <a:rPr lang="en-US" sz="1100">
                          <a:effectLst/>
                        </a:rPr>
                        <a:t>tool</a:t>
                      </a:r>
                      <a:endParaRPr lang="en-IN" sz="8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586019584"/>
                  </a:ext>
                </a:extLst>
              </a:tr>
              <a:tr h="719138">
                <a:tc>
                  <a:txBody>
                    <a:bodyPr/>
                    <a:lstStyle/>
                    <a:p>
                      <a:pPr marL="67945">
                        <a:spcBef>
                          <a:spcPts val="10"/>
                        </a:spcBef>
                      </a:pPr>
                      <a:r>
                        <a:rPr lang="en-US" sz="1400" dirty="0">
                          <a:effectLst/>
                        </a:rPr>
                        <a:t>Payment</a:t>
                      </a:r>
                      <a:endParaRPr lang="en-IN" sz="8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7945" marR="182245">
                        <a:lnSpc>
                          <a:spcPct val="111000"/>
                        </a:lnSpc>
                        <a:spcBef>
                          <a:spcPts val="330"/>
                        </a:spcBef>
                        <a:spcAft>
                          <a:spcPts val="0"/>
                        </a:spcAft>
                      </a:pPr>
                      <a:r>
                        <a:rPr lang="en-US" sz="1100" dirty="0">
                          <a:effectLst/>
                        </a:rPr>
                        <a:t>The need of this module is to ensure</a:t>
                      </a:r>
                      <a:r>
                        <a:rPr lang="en-US" sz="1100" spc="-335" dirty="0">
                          <a:effectLst/>
                        </a:rPr>
                        <a:t> </a:t>
                      </a:r>
                      <a:r>
                        <a:rPr lang="en-US" sz="1100" dirty="0">
                          <a:effectLst/>
                        </a:rPr>
                        <a:t>the security reliability and</a:t>
                      </a:r>
                      <a:r>
                        <a:rPr lang="en-US" sz="1100" spc="5" dirty="0">
                          <a:effectLst/>
                        </a:rPr>
                        <a:t> </a:t>
                      </a:r>
                      <a:r>
                        <a:rPr lang="en-US" sz="1100" dirty="0">
                          <a:effectLst/>
                        </a:rPr>
                        <a:t>performance</a:t>
                      </a:r>
                      <a:r>
                        <a:rPr lang="en-US" sz="1100" spc="-20" dirty="0">
                          <a:effectLst/>
                        </a:rPr>
                        <a:t> </a:t>
                      </a:r>
                      <a:r>
                        <a:rPr lang="en-US" sz="1100" dirty="0">
                          <a:effectLst/>
                        </a:rPr>
                        <a:t>of</a:t>
                      </a:r>
                      <a:r>
                        <a:rPr lang="en-US" sz="1100" spc="-30" dirty="0">
                          <a:effectLst/>
                        </a:rPr>
                        <a:t> </a:t>
                      </a:r>
                      <a:r>
                        <a:rPr lang="en-US" sz="1100" dirty="0">
                          <a:effectLst/>
                        </a:rPr>
                        <a:t>payment</a:t>
                      </a:r>
                      <a:r>
                        <a:rPr lang="en-US" sz="1100" spc="-30" dirty="0">
                          <a:effectLst/>
                        </a:rPr>
                        <a:t> </a:t>
                      </a:r>
                      <a:r>
                        <a:rPr lang="en-US" sz="1100" dirty="0">
                          <a:effectLst/>
                        </a:rPr>
                        <a:t>gateway</a:t>
                      </a:r>
                      <a:r>
                        <a:rPr lang="en-US" sz="1100" spc="-15" dirty="0">
                          <a:effectLst/>
                        </a:rPr>
                        <a:t> </a:t>
                      </a:r>
                      <a:r>
                        <a:rPr lang="en-US" sz="1100" dirty="0">
                          <a:effectLst/>
                        </a:rPr>
                        <a:t>by</a:t>
                      </a:r>
                      <a:endParaRPr lang="en-IN" sz="800" dirty="0">
                        <a:effectLst/>
                      </a:endParaRPr>
                    </a:p>
                    <a:p>
                      <a:pPr marL="67945">
                        <a:lnSpc>
                          <a:spcPts val="1600"/>
                        </a:lnSpc>
                        <a:spcBef>
                          <a:spcPts val="330"/>
                        </a:spcBef>
                      </a:pPr>
                      <a:r>
                        <a:rPr lang="en-US" sz="1100" dirty="0">
                          <a:effectLst/>
                        </a:rPr>
                        <a:t>encrypting</a:t>
                      </a:r>
                      <a:r>
                        <a:rPr lang="en-US" sz="1100" spc="-20" dirty="0">
                          <a:effectLst/>
                        </a:rPr>
                        <a:t> </a:t>
                      </a:r>
                      <a:r>
                        <a:rPr lang="en-US" sz="1100" dirty="0">
                          <a:effectLst/>
                        </a:rPr>
                        <a:t>and</a:t>
                      </a:r>
                      <a:r>
                        <a:rPr lang="en-US" sz="1100" spc="-35" dirty="0">
                          <a:effectLst/>
                        </a:rPr>
                        <a:t> </a:t>
                      </a:r>
                      <a:r>
                        <a:rPr lang="en-US" sz="1100" dirty="0">
                          <a:effectLst/>
                        </a:rPr>
                        <a:t>securing</a:t>
                      </a:r>
                      <a:r>
                        <a:rPr lang="en-US" sz="1100" spc="-35" dirty="0">
                          <a:effectLst/>
                        </a:rPr>
                        <a:t> </a:t>
                      </a:r>
                      <a:r>
                        <a:rPr lang="en-US" sz="1100" dirty="0">
                          <a:effectLst/>
                        </a:rPr>
                        <a:t>the</a:t>
                      </a:r>
                      <a:r>
                        <a:rPr lang="en-US" sz="1100" spc="-20" dirty="0">
                          <a:effectLst/>
                        </a:rPr>
                        <a:t> </a:t>
                      </a:r>
                      <a:r>
                        <a:rPr lang="en-US" sz="1100" dirty="0">
                          <a:effectLst/>
                        </a:rPr>
                        <a:t>payment</a:t>
                      </a:r>
                      <a:endParaRPr lang="en-IN" sz="8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xmlns="" val="2909665918"/>
                  </a:ext>
                </a:extLst>
              </a:tr>
            </a:tbl>
          </a:graphicData>
        </a:graphic>
      </p:graphicFrame>
      <p:sp>
        <p:nvSpPr>
          <p:cNvPr id="6" name="Rectangle 1">
            <a:extLst>
              <a:ext uri="{FF2B5EF4-FFF2-40B4-BE49-F238E27FC236}">
                <a16:creationId xmlns:a16="http://schemas.microsoft.com/office/drawing/2014/main" xmlns="" id="{444E3019-8402-FF8B-D878-129F027503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690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7C8A-CC11-2098-3854-142299202ABA}"/>
              </a:ext>
            </a:extLst>
          </p:cNvPr>
          <p:cNvSpPr>
            <a:spLocks noGrp="1"/>
          </p:cNvSpPr>
          <p:nvPr>
            <p:ph type="title"/>
          </p:nvPr>
        </p:nvSpPr>
        <p:spPr/>
        <p:txBody>
          <a:bodyPr/>
          <a:lstStyle/>
          <a:p>
            <a:r>
              <a:rPr lang="en-IN" dirty="0"/>
              <a:t>UI</a:t>
            </a:r>
          </a:p>
        </p:txBody>
      </p:sp>
      <p:pic>
        <p:nvPicPr>
          <p:cNvPr id="5" name="Content Placeholder 4">
            <a:extLst>
              <a:ext uri="{FF2B5EF4-FFF2-40B4-BE49-F238E27FC236}">
                <a16:creationId xmlns:a16="http://schemas.microsoft.com/office/drawing/2014/main" xmlns="" id="{31E24DAE-0F67-28D7-72E3-A3BAE56A4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331083"/>
            <a:ext cx="6958012" cy="3494409"/>
          </a:xfrm>
        </p:spPr>
      </p:pic>
    </p:spTree>
    <p:extLst>
      <p:ext uri="{BB962C8B-B14F-4D97-AF65-F5344CB8AC3E}">
        <p14:creationId xmlns:p14="http://schemas.microsoft.com/office/powerpoint/2010/main" val="3818583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451E5F-6DEA-DD38-5239-3E21D53330E7}"/>
              </a:ext>
            </a:extLst>
          </p:cNvPr>
          <p:cNvSpPr>
            <a:spLocks noGrp="1"/>
          </p:cNvSpPr>
          <p:nvPr>
            <p:ph type="title"/>
          </p:nvPr>
        </p:nvSpPr>
        <p:spPr>
          <a:xfrm>
            <a:off x="1447800" y="448408"/>
            <a:ext cx="6636572" cy="1143000"/>
          </a:xfrm>
        </p:spPr>
        <p:txBody>
          <a:bodyPr/>
          <a:lstStyle/>
          <a:p>
            <a:r>
              <a:rPr lang="en-IN" dirty="0"/>
              <a:t>UI</a:t>
            </a:r>
          </a:p>
        </p:txBody>
      </p:sp>
      <p:pic>
        <p:nvPicPr>
          <p:cNvPr id="5" name="Content Placeholder 4">
            <a:extLst>
              <a:ext uri="{FF2B5EF4-FFF2-40B4-BE49-F238E27FC236}">
                <a16:creationId xmlns:a16="http://schemas.microsoft.com/office/drawing/2014/main" xmlns="" id="{3E686122-7888-111C-92B8-AF3406E69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752600"/>
            <a:ext cx="6096000" cy="4648200"/>
          </a:xfrm>
        </p:spPr>
      </p:pic>
    </p:spTree>
    <p:extLst>
      <p:ext uri="{BB962C8B-B14F-4D97-AF65-F5344CB8AC3E}">
        <p14:creationId xmlns:p14="http://schemas.microsoft.com/office/powerpoint/2010/main" val="326064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219200"/>
            <a:ext cx="3090862" cy="5046306"/>
          </a:xfrm>
          <a:prstGeom prst="rect">
            <a:avLst/>
          </a:prstGeom>
        </p:spPr>
      </p:pic>
    </p:spTree>
    <p:extLst>
      <p:ext uri="{BB962C8B-B14F-4D97-AF65-F5344CB8AC3E}">
        <p14:creationId xmlns:p14="http://schemas.microsoft.com/office/powerpoint/2010/main" val="2656991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441" y="1143000"/>
            <a:ext cx="4398959" cy="4800600"/>
          </a:xfrm>
          <a:prstGeom prst="rect">
            <a:avLst/>
          </a:prstGeom>
        </p:spPr>
      </p:pic>
    </p:spTree>
    <p:extLst>
      <p:ext uri="{BB962C8B-B14F-4D97-AF65-F5344CB8AC3E}">
        <p14:creationId xmlns:p14="http://schemas.microsoft.com/office/powerpoint/2010/main" val="1791897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3200" y="1066800"/>
            <a:ext cx="3109887" cy="4953000"/>
          </a:xfrm>
        </p:spPr>
      </p:pic>
    </p:spTree>
    <p:extLst>
      <p:ext uri="{BB962C8B-B14F-4D97-AF65-F5344CB8AC3E}">
        <p14:creationId xmlns:p14="http://schemas.microsoft.com/office/powerpoint/2010/main" val="587855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948116"/>
            <a:ext cx="2561837" cy="5486400"/>
          </a:xfrm>
          <a:prstGeom prst="rect">
            <a:avLst/>
          </a:prstGeom>
        </p:spPr>
      </p:pic>
    </p:spTree>
    <p:extLst>
      <p:ext uri="{BB962C8B-B14F-4D97-AF65-F5344CB8AC3E}">
        <p14:creationId xmlns:p14="http://schemas.microsoft.com/office/powerpoint/2010/main" val="1814328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14400"/>
            <a:ext cx="2668349" cy="5143500"/>
          </a:xfrm>
          <a:prstGeom prst="rect">
            <a:avLst/>
          </a:prstGeom>
        </p:spPr>
      </p:pic>
    </p:spTree>
    <p:extLst>
      <p:ext uri="{BB962C8B-B14F-4D97-AF65-F5344CB8AC3E}">
        <p14:creationId xmlns:p14="http://schemas.microsoft.com/office/powerpoint/2010/main" val="3951484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C3800-907A-7FAD-CEDB-44C125533A95}"/>
              </a:ext>
            </a:extLst>
          </p:cNvPr>
          <p:cNvSpPr>
            <a:spLocks noGrp="1"/>
          </p:cNvSpPr>
          <p:nvPr>
            <p:ph type="title"/>
          </p:nvPr>
        </p:nvSpPr>
        <p:spPr>
          <a:xfrm>
            <a:off x="931985" y="457200"/>
            <a:ext cx="7024744" cy="1143000"/>
          </a:xfrm>
        </p:spPr>
        <p:txBody>
          <a:bodyPr/>
          <a:lstStyle/>
          <a:p>
            <a:r>
              <a:rPr lang="en-IN" dirty="0"/>
              <a:t>GITHUB REPOSITORY</a:t>
            </a:r>
          </a:p>
        </p:txBody>
      </p:sp>
      <p:pic>
        <p:nvPicPr>
          <p:cNvPr id="5" name="Content Placeholder 4">
            <a:extLst>
              <a:ext uri="{FF2B5EF4-FFF2-40B4-BE49-F238E27FC236}">
                <a16:creationId xmlns:a16="http://schemas.microsoft.com/office/drawing/2014/main" xmlns="" id="{1FA94D77-387F-6D6B-1536-0B78D0DC5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28800"/>
            <a:ext cx="7315199" cy="4267200"/>
          </a:xfrm>
        </p:spPr>
      </p:pic>
    </p:spTree>
    <p:extLst>
      <p:ext uri="{BB962C8B-B14F-4D97-AF65-F5344CB8AC3E}">
        <p14:creationId xmlns:p14="http://schemas.microsoft.com/office/powerpoint/2010/main" val="824721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EXCLUSIVE PROPERTY LISTING</a:t>
            </a:r>
          </a:p>
        </p:txBody>
      </p:sp>
      <p:sp>
        <p:nvSpPr>
          <p:cNvPr id="3" name="Content Placeholder 2"/>
          <p:cNvSpPr>
            <a:spLocks noGrp="1"/>
          </p:cNvSpPr>
          <p:nvPr>
            <p:ph idx="1"/>
          </p:nvPr>
        </p:nvSpPr>
        <p:spPr>
          <a:xfrm>
            <a:off x="838201" y="2286000"/>
            <a:ext cx="4190999" cy="3352801"/>
          </a:xfrm>
        </p:spPr>
        <p:txBody>
          <a:bodyPr>
            <a:normAutofit fontScale="92500" lnSpcReduction="10000"/>
          </a:bodyPr>
          <a:lstStyle/>
          <a:p>
            <a:pPr marL="68580" indent="0">
              <a:buNone/>
            </a:pPr>
            <a:r>
              <a:rPr lang="en-US" sz="1600" dirty="0"/>
              <a:t>In todays competitive real estate market , the key to success is differentiation - doing common things in an uncommon way . In fact, differentiation from the competition has become the cornerstone of service to our valued clients.</a:t>
            </a:r>
            <a:br>
              <a:rPr lang="en-US" sz="1600" dirty="0"/>
            </a:br>
            <a:endParaRPr lang="en-US" sz="1600" dirty="0"/>
          </a:p>
          <a:p>
            <a:pPr marL="68580" indent="0">
              <a:buNone/>
            </a:pPr>
            <a:r>
              <a:rPr lang="en-US" sz="1600" dirty="0"/>
              <a:t>We are proud to deliver exceptional property listing that is designed to attract attention , showcase your property's distinctive qualities and help your home sell quickly and for the best price , From professional photography , to brochure and mail we unsure that your property is uniquely positioned to sell.</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268" y="2514600"/>
            <a:ext cx="3448050" cy="2402897"/>
          </a:xfrm>
          <a:prstGeom prst="rect">
            <a:avLst/>
          </a:prstGeom>
        </p:spPr>
      </p:pic>
    </p:spTree>
    <p:extLst>
      <p:ext uri="{BB962C8B-B14F-4D97-AF65-F5344CB8AC3E}">
        <p14:creationId xmlns:p14="http://schemas.microsoft.com/office/powerpoint/2010/main" val="3926564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EDDDF-0EB1-D27B-2D22-609FE0E73569}"/>
              </a:ext>
            </a:extLst>
          </p:cNvPr>
          <p:cNvSpPr>
            <a:spLocks noGrp="1"/>
          </p:cNvSpPr>
          <p:nvPr>
            <p:ph type="title"/>
          </p:nvPr>
        </p:nvSpPr>
        <p:spPr>
          <a:xfrm>
            <a:off x="935225" y="457200"/>
            <a:ext cx="7024744" cy="1143000"/>
          </a:xfrm>
        </p:spPr>
        <p:txBody>
          <a:bodyPr/>
          <a:lstStyle/>
          <a:p>
            <a:r>
              <a:rPr lang="en-IN" dirty="0"/>
              <a:t>GITHUB REPOSITORY</a:t>
            </a:r>
          </a:p>
        </p:txBody>
      </p:sp>
      <p:pic>
        <p:nvPicPr>
          <p:cNvPr id="5" name="Content Placeholder 4">
            <a:extLst>
              <a:ext uri="{FF2B5EF4-FFF2-40B4-BE49-F238E27FC236}">
                <a16:creationId xmlns:a16="http://schemas.microsoft.com/office/drawing/2014/main" xmlns="" id="{0675CF8A-2EEA-50F0-41A3-A7F4A7226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752600"/>
            <a:ext cx="6705600" cy="4419600"/>
          </a:xfrm>
        </p:spPr>
      </p:pic>
    </p:spTree>
    <p:extLst>
      <p:ext uri="{BB962C8B-B14F-4D97-AF65-F5344CB8AC3E}">
        <p14:creationId xmlns:p14="http://schemas.microsoft.com/office/powerpoint/2010/main" val="2424258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normAutofit fontScale="92500" lnSpcReduction="20000"/>
          </a:bodyPr>
          <a:lstStyle/>
          <a:p>
            <a:r>
              <a:rPr lang="en-US" sz="1900" dirty="0"/>
              <a:t>In a technology-driven world, people prefer shortlisting property online and eliminate those properties which are not in accordance with their needs. To save the time and efforts of visiting every property and later selecting the best out of the list, people prefer searching for the property online. </a:t>
            </a:r>
          </a:p>
          <a:p>
            <a:endParaRPr lang="en-US" sz="1900" dirty="0"/>
          </a:p>
          <a:p>
            <a:r>
              <a:rPr lang="en-US" sz="1900" dirty="0"/>
              <a:t>Property listing website may not be a new business idea but after checking and analyzing the market trend, it has a secure and promising future. Those who are planning to start a property listing website, there is a huge scope. Entrepreneurs need to keep in mind the latest technology and tactics involved in building a formidable real estate listing website</a:t>
            </a:r>
            <a:r>
              <a:rPr lang="en-US" sz="2100" dirty="0"/>
              <a:t>. </a:t>
            </a:r>
          </a:p>
          <a:p>
            <a:endParaRPr lang="en-US" dirty="0"/>
          </a:p>
        </p:txBody>
      </p:sp>
    </p:spTree>
    <p:extLst>
      <p:ext uri="{BB962C8B-B14F-4D97-AF65-F5344CB8AC3E}">
        <p14:creationId xmlns:p14="http://schemas.microsoft.com/office/powerpoint/2010/main" val="2182913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WHY CHOOSE US?	</a:t>
            </a:r>
          </a:p>
        </p:txBody>
      </p:sp>
      <p:sp>
        <p:nvSpPr>
          <p:cNvPr id="3" name="Content Placeholder 2"/>
          <p:cNvSpPr>
            <a:spLocks noGrp="1"/>
          </p:cNvSpPr>
          <p:nvPr>
            <p:ph idx="1"/>
          </p:nvPr>
        </p:nvSpPr>
        <p:spPr>
          <a:xfrm>
            <a:off x="990600" y="2362200"/>
            <a:ext cx="3680908" cy="2937029"/>
          </a:xfrm>
        </p:spPr>
        <p:txBody>
          <a:bodyPr>
            <a:normAutofit fontScale="55000" lnSpcReduction="20000"/>
          </a:bodyPr>
          <a:lstStyle/>
          <a:p>
            <a:r>
              <a:rPr lang="en-US" dirty="0"/>
              <a:t>Our website will verify all the properties to make sure that there are no fake properties listed online.</a:t>
            </a:r>
            <a:br>
              <a:rPr lang="en-US" dirty="0"/>
            </a:br>
            <a:endParaRPr lang="en-US" dirty="0"/>
          </a:p>
          <a:p>
            <a:r>
              <a:rPr lang="en-US" dirty="0"/>
              <a:t>With the use of our online websites, you can reach to more audience at once. For the people who are moving to new cities, these are the best way to look for the properties in different cities. One can also get quick and easy access to information.</a:t>
            </a:r>
            <a:br>
              <a:rPr lang="en-US" dirty="0"/>
            </a:br>
            <a:endParaRPr lang="en-US" dirty="0"/>
          </a:p>
          <a:p>
            <a:r>
              <a:rPr lang="en-US" dirty="0"/>
              <a:t>You can get filer options in the online real estate websites which will help you to tailor make their search to exactly what they require.</a:t>
            </a:r>
          </a:p>
          <a:p>
            <a:pPr marL="6858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2438400"/>
            <a:ext cx="3233928" cy="2156460"/>
          </a:xfrm>
          <a:prstGeom prst="rect">
            <a:avLst/>
          </a:prstGeom>
        </p:spPr>
      </p:pic>
    </p:spTree>
    <p:extLst>
      <p:ext uri="{BB962C8B-B14F-4D97-AF65-F5344CB8AC3E}">
        <p14:creationId xmlns:p14="http://schemas.microsoft.com/office/powerpoint/2010/main" val="3671265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6195510" cy="1143000"/>
          </a:xfrm>
        </p:spPr>
        <p:txBody>
          <a:bodyPr>
            <a:normAutofit fontScale="90000"/>
          </a:bodyPr>
          <a:lstStyle/>
          <a:p>
            <a:r>
              <a:rPr lang="en-US" b="1" i="1" dirty="0"/>
              <a:t>PROFESSIONAL PHOTOGRAPHY</a:t>
            </a:r>
          </a:p>
        </p:txBody>
      </p:sp>
      <p:sp>
        <p:nvSpPr>
          <p:cNvPr id="3" name="TextBox 2"/>
          <p:cNvSpPr txBox="1"/>
          <p:nvPr/>
        </p:nvSpPr>
        <p:spPr>
          <a:xfrm>
            <a:off x="990600" y="1828800"/>
            <a:ext cx="6629400" cy="646331"/>
          </a:xfrm>
          <a:prstGeom prst="rect">
            <a:avLst/>
          </a:prstGeom>
          <a:noFill/>
        </p:spPr>
        <p:txBody>
          <a:bodyPr wrap="square" rtlCol="0">
            <a:spAutoFit/>
          </a:bodyPr>
          <a:lstStyle/>
          <a:p>
            <a:r>
              <a:rPr lang="en-US" dirty="0"/>
              <a:t>Includes 10+ professional photos perfect for print and online to make your property look its very best .</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512512"/>
            <a:ext cx="3708400" cy="246979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799" y="4378361"/>
            <a:ext cx="3190631" cy="195282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378361"/>
            <a:ext cx="3266536" cy="195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53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STAKEHOLDERS</a:t>
            </a:r>
          </a:p>
        </p:txBody>
      </p:sp>
      <p:sp>
        <p:nvSpPr>
          <p:cNvPr id="3" name="Content Placeholder 2"/>
          <p:cNvSpPr>
            <a:spLocks noGrp="1"/>
          </p:cNvSpPr>
          <p:nvPr>
            <p:ph idx="1"/>
          </p:nvPr>
        </p:nvSpPr>
        <p:spPr>
          <a:xfrm>
            <a:off x="1043493" y="2323652"/>
            <a:ext cx="6195508" cy="3543748"/>
          </a:xfrm>
        </p:spPr>
        <p:txBody>
          <a:bodyPr>
            <a:normAutofit fontScale="85000" lnSpcReduction="10000"/>
          </a:bodyPr>
          <a:lstStyle/>
          <a:p>
            <a:pPr marL="68580" indent="0">
              <a:buNone/>
            </a:pPr>
            <a:r>
              <a:rPr lang="en-US" sz="1600" b="1" dirty="0"/>
              <a:t>Manager</a:t>
            </a:r>
            <a:r>
              <a:rPr lang="en-US" sz="1600" dirty="0"/>
              <a:t>:</a:t>
            </a:r>
          </a:p>
          <a:p>
            <a:pPr marL="68580" indent="0">
              <a:buNone/>
            </a:pPr>
            <a:r>
              <a:rPr lang="en-US" sz="1600" dirty="0"/>
              <a:t>Manages the team and look into the development of the project.</a:t>
            </a:r>
          </a:p>
          <a:p>
            <a:pPr marL="68580" indent="0">
              <a:buNone/>
            </a:pPr>
            <a:r>
              <a:rPr lang="en-US" sz="1600" b="1" dirty="0"/>
              <a:t>Developer:</a:t>
            </a:r>
          </a:p>
          <a:p>
            <a:pPr marL="68580" indent="0">
              <a:buNone/>
            </a:pPr>
            <a:r>
              <a:rPr lang="en-US" sz="1600" dirty="0"/>
              <a:t>Develops the features of the website and upgrade the software.</a:t>
            </a:r>
          </a:p>
          <a:p>
            <a:pPr marL="68580" indent="0">
              <a:buNone/>
            </a:pPr>
            <a:r>
              <a:rPr lang="en-US" sz="1600" b="1" dirty="0"/>
              <a:t>Sponsors:</a:t>
            </a:r>
          </a:p>
          <a:p>
            <a:pPr marL="68580" indent="0">
              <a:buNone/>
            </a:pPr>
            <a:r>
              <a:rPr lang="en-US" sz="1600" dirty="0"/>
              <a:t>Give financial support of our project and publicity our project.</a:t>
            </a:r>
          </a:p>
          <a:p>
            <a:pPr marL="68580" indent="0">
              <a:buNone/>
            </a:pPr>
            <a:r>
              <a:rPr lang="en-US" sz="1600" b="1" dirty="0"/>
              <a:t>Team Members:</a:t>
            </a:r>
          </a:p>
          <a:p>
            <a:pPr marL="68580" indent="0">
              <a:buNone/>
            </a:pPr>
            <a:r>
              <a:rPr lang="en-US" sz="1600" dirty="0"/>
              <a:t>Write and develop the code of the website.</a:t>
            </a:r>
          </a:p>
          <a:p>
            <a:pPr marL="68580" indent="0">
              <a:buNone/>
            </a:pPr>
            <a:r>
              <a:rPr lang="en-US" sz="1600" b="1" dirty="0"/>
              <a:t>Documentation staff:</a:t>
            </a:r>
          </a:p>
          <a:p>
            <a:pPr marL="68580" indent="0">
              <a:buNone/>
            </a:pPr>
            <a:r>
              <a:rPr lang="en-US" sz="1600" dirty="0"/>
              <a:t>Checks for authentication of the property and maintain the list of the documents.</a:t>
            </a:r>
          </a:p>
          <a:p>
            <a:pPr marL="68580" indent="0">
              <a:buNone/>
            </a:pPr>
            <a:r>
              <a:rPr lang="en-US" sz="1600" b="1" dirty="0"/>
              <a:t>Admin:</a:t>
            </a:r>
          </a:p>
          <a:p>
            <a:pPr marL="68580" indent="0">
              <a:buNone/>
            </a:pPr>
            <a:r>
              <a:rPr lang="en-US" sz="1600" dirty="0"/>
              <a:t>Maintain the database of the users and list of the documents.</a:t>
            </a:r>
          </a:p>
          <a:p>
            <a:pPr marL="68580" indent="0">
              <a:buNone/>
            </a:pPr>
            <a:r>
              <a:rPr lang="en-US" sz="1600" b="1" dirty="0"/>
              <a:t>End user:</a:t>
            </a:r>
          </a:p>
          <a:p>
            <a:pPr marL="68580" indent="0">
              <a:buNone/>
            </a:pPr>
            <a:r>
              <a:rPr lang="en-US" sz="1400" dirty="0"/>
              <a:t>Buys and sells the property and upload all the documents of the </a:t>
            </a:r>
            <a:r>
              <a:rPr lang="en-US" sz="1500" dirty="0"/>
              <a:t>property</a:t>
            </a:r>
          </a:p>
          <a:p>
            <a:pPr marL="68580" indent="0">
              <a:buNone/>
            </a:pPr>
            <a:endParaRPr lang="en-US" sz="1600" dirty="0"/>
          </a:p>
        </p:txBody>
      </p:sp>
    </p:spTree>
    <p:extLst>
      <p:ext uri="{BB962C8B-B14F-4D97-AF65-F5344CB8AC3E}">
        <p14:creationId xmlns:p14="http://schemas.microsoft.com/office/powerpoint/2010/main" val="76913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SOFTWARE REQUIREMENTS</a:t>
            </a:r>
          </a:p>
        </p:txBody>
      </p:sp>
      <p:sp>
        <p:nvSpPr>
          <p:cNvPr id="3" name="Content Placeholder 2"/>
          <p:cNvSpPr>
            <a:spLocks noGrp="1"/>
          </p:cNvSpPr>
          <p:nvPr>
            <p:ph idx="1"/>
          </p:nvPr>
        </p:nvSpPr>
        <p:spPr>
          <a:xfrm>
            <a:off x="1043492" y="2323652"/>
            <a:ext cx="7567108" cy="3508977"/>
          </a:xfrm>
        </p:spPr>
        <p:txBody>
          <a:bodyPr/>
          <a:lstStyle/>
          <a:p>
            <a:r>
              <a:rPr lang="en-US" dirty="0"/>
              <a:t>Windows 7,8,9,10 and above</a:t>
            </a:r>
          </a:p>
          <a:p>
            <a:r>
              <a:rPr lang="en-US" dirty="0"/>
              <a:t>Browser:- chrome ,fire fox, any other latest version</a:t>
            </a:r>
          </a:p>
          <a:p>
            <a:pPr marL="68580" indent="0">
              <a:buNone/>
            </a:pPr>
            <a:r>
              <a:rPr lang="en-US" b="1" u="sng" dirty="0"/>
              <a:t>HARDWARE REQUIREMENTS</a:t>
            </a:r>
            <a:r>
              <a:rPr lang="en-US" dirty="0"/>
              <a:t>:-</a:t>
            </a:r>
          </a:p>
          <a:p>
            <a:pPr lvl="1">
              <a:buFont typeface="Courier New" panose="02070309020205020404" pitchFamily="49" charset="0"/>
              <a:buChar char="o"/>
            </a:pPr>
            <a:r>
              <a:rPr lang="en-US" dirty="0"/>
              <a:t>4 GB RAM,20GB HARD DISK CAPACITY</a:t>
            </a:r>
          </a:p>
          <a:p>
            <a:pPr lvl="1">
              <a:buFont typeface="Courier New" panose="02070309020205020404" pitchFamily="49" charset="0"/>
              <a:buChar char="o"/>
            </a:pPr>
            <a:r>
              <a:rPr lang="pt-BR" dirty="0"/>
              <a:t>Pentium IV Processor (minimum requirements)</a:t>
            </a:r>
          </a:p>
          <a:p>
            <a:pPr marL="365760" lvl="1" indent="0">
              <a:buNone/>
            </a:pPr>
            <a:endParaRPr lang="en-US" dirty="0"/>
          </a:p>
        </p:txBody>
      </p:sp>
    </p:spTree>
    <p:extLst>
      <p:ext uri="{BB962C8B-B14F-4D97-AF65-F5344CB8AC3E}">
        <p14:creationId xmlns:p14="http://schemas.microsoft.com/office/powerpoint/2010/main" val="4241542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024744" cy="1143000"/>
          </a:xfrm>
        </p:spPr>
        <p:txBody>
          <a:bodyPr/>
          <a:lstStyle/>
          <a:p>
            <a:r>
              <a:rPr lang="en-US" b="1" dirty="0"/>
              <a:t>AGILE</a:t>
            </a:r>
            <a:r>
              <a:rPr lang="en-US" dirty="0"/>
              <a:t> </a:t>
            </a:r>
            <a:r>
              <a:rPr lang="en-US" b="1" dirty="0"/>
              <a:t>METHODOLOGY </a:t>
            </a:r>
          </a:p>
        </p:txBody>
      </p:sp>
      <p:pic>
        <p:nvPicPr>
          <p:cNvPr id="5" name="Picture 4">
            <a:extLst>
              <a:ext uri="{FF2B5EF4-FFF2-40B4-BE49-F238E27FC236}">
                <a16:creationId xmlns:a16="http://schemas.microsoft.com/office/drawing/2014/main" xmlns="" id="{BED96C7A-9CC3-49F5-A5F0-10C10944C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600200"/>
            <a:ext cx="3870512" cy="3060405"/>
          </a:xfrm>
          <a:prstGeom prst="rect">
            <a:avLst/>
          </a:prstGeom>
        </p:spPr>
      </p:pic>
      <p:sp>
        <p:nvSpPr>
          <p:cNvPr id="7" name="TextBox 6">
            <a:extLst>
              <a:ext uri="{FF2B5EF4-FFF2-40B4-BE49-F238E27FC236}">
                <a16:creationId xmlns:a16="http://schemas.microsoft.com/office/drawing/2014/main" xmlns="" id="{FEDD63C9-16D1-42EF-A829-B545E0A976DF}"/>
              </a:ext>
            </a:extLst>
          </p:cNvPr>
          <p:cNvSpPr txBox="1"/>
          <p:nvPr/>
        </p:nvSpPr>
        <p:spPr>
          <a:xfrm>
            <a:off x="685800" y="1676400"/>
            <a:ext cx="4433080" cy="646331"/>
          </a:xfrm>
          <a:prstGeom prst="rect">
            <a:avLst/>
          </a:prstGeom>
          <a:noFill/>
        </p:spPr>
        <p:txBody>
          <a:bodyPr wrap="square" rtlCol="0">
            <a:spAutoFit/>
          </a:bodyPr>
          <a:lstStyle/>
          <a:p>
            <a:pPr marL="285750" indent="-285750">
              <a:buFont typeface="Wingdings" panose="05000000000000000000" pitchFamily="2" charset="2"/>
              <a:buChar char="v"/>
            </a:pPr>
            <a:r>
              <a:rPr lang="en-IN" dirty="0"/>
              <a:t>It has a continues interaction with the customer</a:t>
            </a:r>
          </a:p>
        </p:txBody>
      </p:sp>
      <p:sp>
        <p:nvSpPr>
          <p:cNvPr id="8" name="TextBox 7">
            <a:extLst>
              <a:ext uri="{FF2B5EF4-FFF2-40B4-BE49-F238E27FC236}">
                <a16:creationId xmlns:a16="http://schemas.microsoft.com/office/drawing/2014/main" xmlns="" id="{4468A015-110C-4EDF-9D24-BD52126BFADC}"/>
              </a:ext>
            </a:extLst>
          </p:cNvPr>
          <p:cNvSpPr txBox="1"/>
          <p:nvPr/>
        </p:nvSpPr>
        <p:spPr>
          <a:xfrm>
            <a:off x="685800" y="2322731"/>
            <a:ext cx="4114800" cy="4247317"/>
          </a:xfrm>
          <a:prstGeom prst="rect">
            <a:avLst/>
          </a:prstGeom>
          <a:noFill/>
        </p:spPr>
        <p:txBody>
          <a:bodyPr wrap="square" rtlCol="0">
            <a:spAutoFit/>
          </a:bodyPr>
          <a:lstStyle/>
          <a:p>
            <a:pPr marL="285750" indent="-285750">
              <a:buFont typeface="Wingdings" panose="05000000000000000000" pitchFamily="2" charset="2"/>
              <a:buChar char="v"/>
            </a:pPr>
            <a:r>
              <a:rPr lang="en-IN" dirty="0"/>
              <a:t>It allows customer to input the details dynamically</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This allows us for continuous upgrade in the software</a:t>
            </a:r>
          </a:p>
          <a:p>
            <a:endParaRPr lang="en-IN" dirty="0"/>
          </a:p>
          <a:p>
            <a:pPr marL="285750" indent="-285750">
              <a:buFont typeface="Wingdings" panose="05000000000000000000" pitchFamily="2" charset="2"/>
              <a:buChar char="v"/>
            </a:pPr>
            <a:r>
              <a:rPr lang="en-IN" dirty="0"/>
              <a:t>Developers develop the  software according to the client </a:t>
            </a:r>
          </a:p>
          <a:p>
            <a:r>
              <a:rPr lang="en-IN" dirty="0"/>
              <a:t>     Requirements </a:t>
            </a:r>
          </a:p>
          <a:p>
            <a:endParaRPr lang="en-IN" dirty="0"/>
          </a:p>
          <a:p>
            <a:pPr marL="285750" indent="-285750">
              <a:buFont typeface="Wingdings" panose="05000000000000000000" pitchFamily="2" charset="2"/>
              <a:buChar char="v"/>
            </a:pPr>
            <a:r>
              <a:rPr lang="en-IN" dirty="0"/>
              <a:t>Deployment team deploys  that particular version</a:t>
            </a:r>
          </a:p>
          <a:p>
            <a:endParaRPr lang="en-IN" dirty="0"/>
          </a:p>
          <a:p>
            <a:pPr marL="285750" indent="-285750">
              <a:buFont typeface="Wingdings" panose="05000000000000000000" pitchFamily="2" charset="2"/>
              <a:buChar char="v"/>
            </a:pPr>
            <a:r>
              <a:rPr lang="en-IN" dirty="0"/>
              <a:t>Iteration goes on for the different versions of the project</a:t>
            </a:r>
          </a:p>
        </p:txBody>
      </p:sp>
    </p:spTree>
    <p:extLst>
      <p:ext uri="{BB962C8B-B14F-4D97-AF65-F5344CB8AC3E}">
        <p14:creationId xmlns:p14="http://schemas.microsoft.com/office/powerpoint/2010/main" val="2564052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990600"/>
          </a:xfrm>
        </p:spPr>
        <p:txBody>
          <a:bodyPr/>
          <a:lstStyle/>
          <a:p>
            <a:r>
              <a:rPr lang="en-US" b="1" i="1" dirty="0"/>
              <a:t>BUSINESS MODEL</a:t>
            </a:r>
          </a:p>
        </p:txBody>
      </p:sp>
      <p:sp>
        <p:nvSpPr>
          <p:cNvPr id="3" name="Content Placeholder 2"/>
          <p:cNvSpPr>
            <a:spLocks noGrp="1"/>
          </p:cNvSpPr>
          <p:nvPr>
            <p:ph idx="1"/>
          </p:nvPr>
        </p:nvSpPr>
        <p:spPr>
          <a:xfrm>
            <a:off x="1043493" y="2438400"/>
            <a:ext cx="4900108" cy="3394229"/>
          </a:xfrm>
        </p:spPr>
        <p:txBody>
          <a:bodyPr>
            <a:normAutofit/>
          </a:bodyPr>
          <a:lstStyle/>
          <a:p>
            <a:r>
              <a:rPr lang="en-US" sz="1200" dirty="0"/>
              <a:t>The business model of a Real Estate listing website revolves around connecting property buyers with sellers. It saves time and efforts of both the parties and bridges the gap between them.  The broker/seller lists the property on the website which is available to the people looking to buy/rent.</a:t>
            </a:r>
          </a:p>
          <a:p>
            <a:endParaRPr lang="en-US" sz="1200" dirty="0"/>
          </a:p>
          <a:p>
            <a:endParaRPr lang="en-US" sz="1200" dirty="0"/>
          </a:p>
          <a:p>
            <a:r>
              <a:rPr lang="en-US" sz="1200" dirty="0"/>
              <a:t>So the basic function that a Real estate listing website performs is: –</a:t>
            </a:r>
          </a:p>
          <a:p>
            <a:pPr>
              <a:buFont typeface="+mj-lt"/>
              <a:buAutoNum type="arabicPeriod"/>
            </a:pPr>
            <a:r>
              <a:rPr lang="en-US" sz="1200" dirty="0"/>
              <a:t>Rent property</a:t>
            </a:r>
          </a:p>
          <a:p>
            <a:pPr>
              <a:buFont typeface="+mj-lt"/>
              <a:buAutoNum type="arabicPeriod"/>
            </a:pPr>
            <a:r>
              <a:rPr lang="en-US" sz="1200" dirty="0"/>
              <a:t>Sell property</a:t>
            </a:r>
          </a:p>
          <a:p>
            <a:pPr>
              <a:buFont typeface="+mj-lt"/>
              <a:buAutoNum type="arabicPeriod"/>
            </a:pPr>
            <a:r>
              <a:rPr lang="en-US" sz="1200" dirty="0"/>
              <a:t>Buy property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1676" y="1676400"/>
            <a:ext cx="1898248" cy="3749040"/>
          </a:xfrm>
          <a:prstGeom prst="rect">
            <a:avLst/>
          </a:prstGeom>
        </p:spPr>
      </p:pic>
    </p:spTree>
    <p:extLst>
      <p:ext uri="{BB962C8B-B14F-4D97-AF65-F5344CB8AC3E}">
        <p14:creationId xmlns:p14="http://schemas.microsoft.com/office/powerpoint/2010/main" val="32496378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527</TotalTime>
  <Words>1035</Words>
  <Application>Microsoft Office PowerPoint</Application>
  <PresentationFormat>On-screen Show (4:3)</PresentationFormat>
  <Paragraphs>102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Austin</vt:lpstr>
      <vt:lpstr>ESTATEZ</vt:lpstr>
      <vt:lpstr>PROBLEM STATEMENT</vt:lpstr>
      <vt:lpstr>EXCLUSIVE PROPERTY LISTING</vt:lpstr>
      <vt:lpstr>WHY CHOOSE US? </vt:lpstr>
      <vt:lpstr>PROFESSIONAL PHOTOGRAPHY</vt:lpstr>
      <vt:lpstr>STAKEHOLDERS</vt:lpstr>
      <vt:lpstr>SOFTWARE REQUIREMENTS</vt:lpstr>
      <vt:lpstr>AGILE METHODOLOGY </vt:lpstr>
      <vt:lpstr>BUSINESS MODEL</vt:lpstr>
      <vt:lpstr>REVENUE MODEL</vt:lpstr>
      <vt:lpstr>PowerPoint Presentation</vt:lpstr>
      <vt:lpstr>PowerPoint Presentation</vt:lpstr>
      <vt:lpstr>PowerPoint Presentation</vt:lpstr>
      <vt:lpstr>PowerPoint Presentation</vt:lpstr>
      <vt:lpstr>PowerPoint Presentation</vt:lpstr>
      <vt:lpstr>EXCECUTIVE SUMMARY</vt:lpstr>
      <vt:lpstr>TEST PLAN</vt:lpstr>
      <vt:lpstr>SCOPE OF TESTING</vt:lpstr>
      <vt:lpstr>PowerPoint Presentation</vt:lpstr>
      <vt:lpstr>PowerPoint Presentation</vt:lpstr>
      <vt:lpstr>UI, API , Transaction</vt:lpstr>
      <vt:lpstr>UI</vt:lpstr>
      <vt:lpstr>UI</vt:lpstr>
      <vt:lpstr>PowerPoint Presentation</vt:lpstr>
      <vt:lpstr>PowerPoint Presentation</vt:lpstr>
      <vt:lpstr>PowerPoint Presentation</vt:lpstr>
      <vt:lpstr>PowerPoint Presentation</vt:lpstr>
      <vt:lpstr>PowerPoint Presentation</vt:lpstr>
      <vt:lpstr>GITHUB REPOSITORY</vt:lpstr>
      <vt:lpstr>GITHUB REPOSITORY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allen</dc:creator>
  <cp:lastModifiedBy>allen</cp:lastModifiedBy>
  <cp:revision>27</cp:revision>
  <dcterms:created xsi:type="dcterms:W3CDTF">2022-04-20T15:27:49Z</dcterms:created>
  <dcterms:modified xsi:type="dcterms:W3CDTF">2022-06-30T17:58:48Z</dcterms:modified>
</cp:coreProperties>
</file>