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Montserrat"/>
      <p:regular r:id="rId7"/>
      <p:bold r:id="rId8"/>
      <p:italic r:id="rId9"/>
      <p:boldItalic r:id="rId10"/>
    </p:embeddedFont>
    <p:embeddedFont>
      <p:font typeface="Montserrat Medium"/>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Medium-regular.fntdata"/><Relationship Id="rId10" Type="http://schemas.openxmlformats.org/officeDocument/2006/relationships/font" Target="fonts/Montserrat-boldItalic.fntdata"/><Relationship Id="rId13" Type="http://schemas.openxmlformats.org/officeDocument/2006/relationships/font" Target="fonts/MontserratMedium-italic.fntdata"/><Relationship Id="rId12"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italic.fntdata"/><Relationship Id="rId14"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tserrat-regular.fntdata"/><Relationship Id="rId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3b26f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3b26f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B2F"/>
        </a:solidFill>
      </p:bgPr>
    </p:bg>
    <p:spTree>
      <p:nvGrpSpPr>
        <p:cNvPr id="53" name="Shape 53"/>
        <p:cNvGrpSpPr/>
        <p:nvPr/>
      </p:nvGrpSpPr>
      <p:grpSpPr>
        <a:xfrm>
          <a:off x="0" y="0"/>
          <a:ext cx="0" cy="0"/>
          <a:chOff x="0" y="0"/>
          <a:chExt cx="0" cy="0"/>
        </a:xfrm>
      </p:grpSpPr>
      <p:sp>
        <p:nvSpPr>
          <p:cNvPr id="54" name="Google Shape;54;p13"/>
          <p:cNvSpPr/>
          <p:nvPr/>
        </p:nvSpPr>
        <p:spPr>
          <a:xfrm>
            <a:off x="-3075" y="-6125"/>
            <a:ext cx="5981700" cy="5159131"/>
          </a:xfrm>
          <a:custGeom>
            <a:rect b="b" l="l" r="r" t="t"/>
            <a:pathLst>
              <a:path extrusionOk="0" h="205359" w="239268">
                <a:moveTo>
                  <a:pt x="0" y="0"/>
                </a:moveTo>
                <a:lnTo>
                  <a:pt x="0" y="205359"/>
                </a:lnTo>
                <a:lnTo>
                  <a:pt x="239268" y="205359"/>
                </a:lnTo>
                <a:lnTo>
                  <a:pt x="103632" y="0"/>
                </a:lnTo>
                <a:close/>
              </a:path>
            </a:pathLst>
          </a:custGeom>
          <a:solidFill>
            <a:srgbClr val="FBDFDC"/>
          </a:solidFill>
          <a:ln>
            <a:noFill/>
          </a:ln>
        </p:spPr>
      </p:sp>
      <p:sp>
        <p:nvSpPr>
          <p:cNvPr id="55" name="Google Shape;55;p13"/>
          <p:cNvSpPr txBox="1"/>
          <p:nvPr>
            <p:ph idx="4294967295" type="title"/>
          </p:nvPr>
        </p:nvSpPr>
        <p:spPr>
          <a:xfrm>
            <a:off x="50600" y="480175"/>
            <a:ext cx="2782800" cy="21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33722"/>
                </a:solidFill>
                <a:latin typeface="Montserrat Medium"/>
                <a:ea typeface="Montserrat Medium"/>
                <a:cs typeface="Montserrat Medium"/>
                <a:sym typeface="Montserrat Medium"/>
              </a:rPr>
              <a:t>For the text analysis assignment, I looked at the relationship between </a:t>
            </a:r>
            <a:r>
              <a:rPr b="1" lang="en" sz="1100">
                <a:solidFill>
                  <a:srgbClr val="333722"/>
                </a:solidFill>
                <a:latin typeface="Montserrat"/>
                <a:ea typeface="Montserrat"/>
                <a:cs typeface="Montserrat"/>
                <a:sym typeface="Montserrat"/>
              </a:rPr>
              <a:t>culture and emotions</a:t>
            </a:r>
            <a:r>
              <a:rPr lang="en" sz="1100">
                <a:solidFill>
                  <a:srgbClr val="333722"/>
                </a:solidFill>
                <a:latin typeface="Montserrat Medium"/>
                <a:ea typeface="Montserrat Medium"/>
                <a:cs typeface="Montserrat Medium"/>
                <a:sym typeface="Montserrat Medium"/>
              </a:rPr>
              <a:t>, with a focus on depression. This topic is particularly interesting because it explores how cultural factors can influence the experience and expression of depression, which we discussed in my colloquium called Emotions. My focus was on Western, Eastern, and African societies.</a:t>
            </a:r>
            <a:endParaRPr sz="1100">
              <a:solidFill>
                <a:srgbClr val="11323B"/>
              </a:solidFill>
              <a:latin typeface="Montserrat Medium"/>
              <a:ea typeface="Montserrat Medium"/>
              <a:cs typeface="Montserrat Medium"/>
              <a:sym typeface="Montserrat Medium"/>
            </a:endParaRPr>
          </a:p>
        </p:txBody>
      </p:sp>
      <p:sp>
        <p:nvSpPr>
          <p:cNvPr id="56" name="Google Shape;56;p13"/>
          <p:cNvSpPr txBox="1"/>
          <p:nvPr/>
        </p:nvSpPr>
        <p:spPr>
          <a:xfrm>
            <a:off x="0" y="2393900"/>
            <a:ext cx="3072300" cy="27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33722"/>
                </a:solidFill>
                <a:latin typeface="Montserrat Medium"/>
                <a:ea typeface="Montserrat Medium"/>
                <a:cs typeface="Montserrat Medium"/>
                <a:sym typeface="Montserrat Medium"/>
              </a:rPr>
              <a:t>		</a:t>
            </a:r>
            <a:r>
              <a:rPr b="1" lang="en" sz="1300">
                <a:solidFill>
                  <a:srgbClr val="333722"/>
                </a:solidFill>
                <a:latin typeface="Montserrat"/>
                <a:ea typeface="Montserrat"/>
                <a:cs typeface="Montserrat"/>
                <a:sym typeface="Montserrat"/>
              </a:rPr>
              <a:t>Findings</a:t>
            </a:r>
            <a:endParaRPr b="1" sz="1300">
              <a:solidFill>
                <a:srgbClr val="333722"/>
              </a:solidFill>
              <a:latin typeface="Montserrat"/>
              <a:ea typeface="Montserrat"/>
              <a:cs typeface="Montserrat"/>
              <a:sym typeface="Montserrat"/>
            </a:endParaRPr>
          </a:p>
          <a:p>
            <a:pPr indent="0" lvl="0" marL="0" rtl="0" algn="l">
              <a:spcBef>
                <a:spcPts val="0"/>
              </a:spcBef>
              <a:spcAft>
                <a:spcPts val="0"/>
              </a:spcAft>
              <a:buNone/>
            </a:pPr>
            <a:r>
              <a:rPr b="1" lang="en" sz="1300">
                <a:solidFill>
                  <a:srgbClr val="333722"/>
                </a:solidFill>
                <a:latin typeface="Montserrat"/>
                <a:ea typeface="Montserrat"/>
                <a:cs typeface="Montserrat"/>
                <a:sym typeface="Montserrat"/>
              </a:rPr>
              <a:t>  </a:t>
            </a:r>
            <a:r>
              <a:rPr b="1" lang="en" sz="1100">
                <a:solidFill>
                  <a:srgbClr val="333722"/>
                </a:solidFill>
                <a:latin typeface="Montserrat"/>
                <a:ea typeface="Montserrat"/>
                <a:cs typeface="Montserrat"/>
                <a:sym typeface="Montserrat"/>
              </a:rPr>
              <a:t>Cultural Variations</a:t>
            </a:r>
            <a:r>
              <a:rPr lang="en" sz="1100">
                <a:solidFill>
                  <a:srgbClr val="333722"/>
                </a:solidFill>
                <a:latin typeface="Montserrat Medium"/>
                <a:ea typeface="Montserrat Medium"/>
                <a:cs typeface="Montserrat Medium"/>
                <a:sym typeface="Montserrat Medium"/>
              </a:rPr>
              <a:t> </a:t>
            </a:r>
            <a:endParaRPr sz="1100">
              <a:solidFill>
                <a:srgbClr val="333722"/>
              </a:solidFill>
              <a:latin typeface="Montserrat Medium"/>
              <a:ea typeface="Montserrat Medium"/>
              <a:cs typeface="Montserrat Medium"/>
              <a:sym typeface="Montserrat Medium"/>
            </a:endParaRPr>
          </a:p>
          <a:p>
            <a:pPr indent="457200" lvl="0" marL="0" rtl="0" algn="l">
              <a:spcBef>
                <a:spcPts val="0"/>
              </a:spcBef>
              <a:spcAft>
                <a:spcPts val="0"/>
              </a:spcAft>
              <a:buNone/>
            </a:pPr>
            <a:r>
              <a:rPr lang="en" sz="1100">
                <a:solidFill>
                  <a:srgbClr val="333722"/>
                </a:solidFill>
                <a:highlight>
                  <a:srgbClr val="FF9900"/>
                </a:highlight>
                <a:latin typeface="Montserrat Medium"/>
                <a:ea typeface="Montserrat Medium"/>
                <a:cs typeface="Montserrat Medium"/>
                <a:sym typeface="Montserrat Medium"/>
              </a:rPr>
              <a:t>Western Perspective:</a:t>
            </a:r>
            <a:endParaRPr sz="1100">
              <a:solidFill>
                <a:srgbClr val="333722"/>
              </a:solidFill>
              <a:highlight>
                <a:srgbClr val="FF9900"/>
              </a:highlight>
              <a:latin typeface="Montserrat Medium"/>
              <a:ea typeface="Montserrat Medium"/>
              <a:cs typeface="Montserrat Medium"/>
              <a:sym typeface="Montserrat Medium"/>
            </a:endParaRPr>
          </a:p>
          <a:p>
            <a:pPr indent="-298450" lvl="0" marL="457200" rtl="0" algn="l">
              <a:spcBef>
                <a:spcPts val="0"/>
              </a:spcBef>
              <a:spcAft>
                <a:spcPts val="0"/>
              </a:spcAft>
              <a:buClr>
                <a:srgbClr val="333722"/>
              </a:buClr>
              <a:buSzPts val="1100"/>
              <a:buFont typeface="Montserrat Medium"/>
              <a:buChar char="●"/>
            </a:pPr>
            <a:r>
              <a:rPr lang="en" sz="1100">
                <a:solidFill>
                  <a:srgbClr val="333722"/>
                </a:solidFill>
                <a:latin typeface="Montserrat Medium"/>
                <a:ea typeface="Montserrat Medium"/>
                <a:cs typeface="Montserrat Medium"/>
                <a:sym typeface="Montserrat Medium"/>
              </a:rPr>
              <a:t>Seen as a medical condition.</a:t>
            </a:r>
            <a:endParaRPr sz="1100">
              <a:solidFill>
                <a:srgbClr val="333722"/>
              </a:solidFill>
              <a:latin typeface="Montserrat Medium"/>
              <a:ea typeface="Montserrat Medium"/>
              <a:cs typeface="Montserrat Medium"/>
              <a:sym typeface="Montserrat Medium"/>
            </a:endParaRPr>
          </a:p>
          <a:p>
            <a:pPr indent="0" lvl="0" marL="457200" rtl="0" algn="l">
              <a:spcBef>
                <a:spcPts val="0"/>
              </a:spcBef>
              <a:spcAft>
                <a:spcPts val="0"/>
              </a:spcAft>
              <a:buNone/>
            </a:pPr>
            <a:r>
              <a:rPr lang="en" sz="1100">
                <a:solidFill>
                  <a:srgbClr val="333722"/>
                </a:solidFill>
                <a:highlight>
                  <a:srgbClr val="FF9900"/>
                </a:highlight>
                <a:latin typeface="Montserrat Medium"/>
                <a:ea typeface="Montserrat Medium"/>
                <a:cs typeface="Montserrat Medium"/>
                <a:sym typeface="Montserrat Medium"/>
              </a:rPr>
              <a:t>Eastern Perspective:</a:t>
            </a:r>
            <a:endParaRPr sz="1100">
              <a:solidFill>
                <a:srgbClr val="333722"/>
              </a:solidFill>
              <a:highlight>
                <a:srgbClr val="FF9900"/>
              </a:highlight>
              <a:latin typeface="Montserrat Medium"/>
              <a:ea typeface="Montserrat Medium"/>
              <a:cs typeface="Montserrat Medium"/>
              <a:sym typeface="Montserrat Medium"/>
            </a:endParaRPr>
          </a:p>
          <a:p>
            <a:pPr indent="-298450" lvl="0" marL="457200" rtl="0" algn="l">
              <a:spcBef>
                <a:spcPts val="0"/>
              </a:spcBef>
              <a:spcAft>
                <a:spcPts val="0"/>
              </a:spcAft>
              <a:buClr>
                <a:srgbClr val="333722"/>
              </a:buClr>
              <a:buSzPts val="1100"/>
              <a:buFont typeface="Montserrat Medium"/>
              <a:buChar char="●"/>
            </a:pPr>
            <a:r>
              <a:rPr lang="en" sz="1100">
                <a:solidFill>
                  <a:srgbClr val="333722"/>
                </a:solidFill>
                <a:latin typeface="Montserrat Medium"/>
                <a:ea typeface="Montserrat Medium"/>
                <a:cs typeface="Montserrat Medium"/>
                <a:sym typeface="Montserrat Medium"/>
              </a:rPr>
              <a:t>Viewed as a personal weakness or imbalance.</a:t>
            </a:r>
            <a:endParaRPr sz="1100">
              <a:solidFill>
                <a:srgbClr val="333722"/>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333722"/>
                </a:solidFill>
                <a:latin typeface="Montserrat"/>
                <a:ea typeface="Montserrat"/>
                <a:cs typeface="Montserrat"/>
                <a:sym typeface="Montserrat"/>
              </a:rPr>
              <a:t>Medical vs. Personal Frameworks:</a:t>
            </a:r>
            <a:endParaRPr b="1" sz="1100">
              <a:solidFill>
                <a:srgbClr val="333722"/>
              </a:solidFill>
              <a:latin typeface="Montserrat"/>
              <a:ea typeface="Montserrat"/>
              <a:cs typeface="Montserrat"/>
              <a:sym typeface="Montserrat"/>
            </a:endParaRPr>
          </a:p>
          <a:p>
            <a:pPr indent="0" lvl="0" marL="457200" rtl="0" algn="l">
              <a:spcBef>
                <a:spcPts val="0"/>
              </a:spcBef>
              <a:spcAft>
                <a:spcPts val="0"/>
              </a:spcAft>
              <a:buNone/>
            </a:pPr>
            <a:r>
              <a:rPr lang="en" sz="1100">
                <a:solidFill>
                  <a:srgbClr val="333722"/>
                </a:solidFill>
                <a:highlight>
                  <a:srgbClr val="FF9900"/>
                </a:highlight>
                <a:latin typeface="Montserrat Medium"/>
                <a:ea typeface="Montserrat Medium"/>
                <a:cs typeface="Montserrat Medium"/>
                <a:sym typeface="Montserrat Medium"/>
              </a:rPr>
              <a:t>Western Societies:</a:t>
            </a:r>
            <a:endParaRPr sz="1100">
              <a:solidFill>
                <a:srgbClr val="333722"/>
              </a:solidFill>
              <a:highlight>
                <a:srgbClr val="FF9900"/>
              </a:highlight>
              <a:latin typeface="Montserrat Medium"/>
              <a:ea typeface="Montserrat Medium"/>
              <a:cs typeface="Montserrat Medium"/>
              <a:sym typeface="Montserrat Medium"/>
            </a:endParaRPr>
          </a:p>
          <a:p>
            <a:pPr indent="-298450" lvl="0" marL="457200" rtl="0" algn="l">
              <a:spcBef>
                <a:spcPts val="0"/>
              </a:spcBef>
              <a:spcAft>
                <a:spcPts val="0"/>
              </a:spcAft>
              <a:buClr>
                <a:srgbClr val="333722"/>
              </a:buClr>
              <a:buSzPts val="1100"/>
              <a:buFont typeface="Montserrat Medium"/>
              <a:buChar char="●"/>
            </a:pPr>
            <a:r>
              <a:rPr lang="en" sz="1100">
                <a:solidFill>
                  <a:srgbClr val="333722"/>
                </a:solidFill>
                <a:latin typeface="Montserrat Medium"/>
                <a:ea typeface="Montserrat Medium"/>
                <a:cs typeface="Montserrat Medium"/>
                <a:sym typeface="Montserrat Medium"/>
              </a:rPr>
              <a:t>Focus on diagnosing and treating depression as an illness.</a:t>
            </a:r>
            <a:endParaRPr sz="1100">
              <a:solidFill>
                <a:srgbClr val="333722"/>
              </a:solidFill>
              <a:latin typeface="Montserrat Medium"/>
              <a:ea typeface="Montserrat Medium"/>
              <a:cs typeface="Montserrat Medium"/>
              <a:sym typeface="Montserrat Medium"/>
            </a:endParaRPr>
          </a:p>
          <a:p>
            <a:pPr indent="0" lvl="0" marL="457200" rtl="0" algn="l">
              <a:spcBef>
                <a:spcPts val="0"/>
              </a:spcBef>
              <a:spcAft>
                <a:spcPts val="0"/>
              </a:spcAft>
              <a:buNone/>
            </a:pPr>
            <a:r>
              <a:rPr lang="en" sz="1100">
                <a:solidFill>
                  <a:srgbClr val="333722"/>
                </a:solidFill>
                <a:highlight>
                  <a:srgbClr val="FF9900"/>
                </a:highlight>
                <a:latin typeface="Montserrat Medium"/>
                <a:ea typeface="Montserrat Medium"/>
                <a:cs typeface="Montserrat Medium"/>
                <a:sym typeface="Montserrat Medium"/>
              </a:rPr>
              <a:t>Eastern Societies</a:t>
            </a:r>
            <a:endParaRPr sz="1100">
              <a:solidFill>
                <a:srgbClr val="333722"/>
              </a:solidFill>
              <a:highlight>
                <a:srgbClr val="FF9900"/>
              </a:highlight>
              <a:latin typeface="Montserrat Medium"/>
              <a:ea typeface="Montserrat Medium"/>
              <a:cs typeface="Montserrat Medium"/>
              <a:sym typeface="Montserrat Medium"/>
            </a:endParaRPr>
          </a:p>
          <a:p>
            <a:pPr indent="-298450" lvl="0" marL="457200" rtl="0" algn="l">
              <a:spcBef>
                <a:spcPts val="0"/>
              </a:spcBef>
              <a:spcAft>
                <a:spcPts val="0"/>
              </a:spcAft>
              <a:buClr>
                <a:srgbClr val="333722"/>
              </a:buClr>
              <a:buSzPts val="1100"/>
              <a:buFont typeface="Montserrat Medium"/>
              <a:buChar char="●"/>
            </a:pPr>
            <a:r>
              <a:rPr lang="en" sz="1100">
                <a:solidFill>
                  <a:srgbClr val="333722"/>
                </a:solidFill>
                <a:latin typeface="Montserrat Medium"/>
                <a:ea typeface="Montserrat Medium"/>
                <a:cs typeface="Montserrat Medium"/>
                <a:sym typeface="Montserrat Medium"/>
              </a:rPr>
              <a:t>Spiritual practices like meditation are emphasized.</a:t>
            </a:r>
            <a:endParaRPr sz="1100">
              <a:solidFill>
                <a:srgbClr val="333722"/>
              </a:solidFill>
              <a:latin typeface="Montserrat Medium"/>
              <a:ea typeface="Montserrat Medium"/>
              <a:cs typeface="Montserrat Medium"/>
              <a:sym typeface="Montserrat Medium"/>
            </a:endParaRPr>
          </a:p>
        </p:txBody>
      </p:sp>
      <p:sp>
        <p:nvSpPr>
          <p:cNvPr id="57" name="Google Shape;57;p13"/>
          <p:cNvSpPr txBox="1"/>
          <p:nvPr/>
        </p:nvSpPr>
        <p:spPr>
          <a:xfrm>
            <a:off x="50600" y="8225"/>
            <a:ext cx="2897400" cy="6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333722"/>
                </a:solidFill>
                <a:latin typeface="Montserrat"/>
                <a:ea typeface="Montserrat"/>
                <a:cs typeface="Montserrat"/>
                <a:sym typeface="Montserrat"/>
              </a:rPr>
              <a:t>Text Analysis: Cross-Cultural Texts about Depression </a:t>
            </a:r>
            <a:endParaRPr b="1" sz="1800">
              <a:solidFill>
                <a:schemeClr val="lt2"/>
              </a:solidFill>
              <a:latin typeface="Montserrat"/>
              <a:ea typeface="Montserrat"/>
              <a:cs typeface="Montserrat"/>
              <a:sym typeface="Montserrat"/>
            </a:endParaRPr>
          </a:p>
        </p:txBody>
      </p:sp>
      <p:pic>
        <p:nvPicPr>
          <p:cNvPr id="58" name="Google Shape;58;p13"/>
          <p:cNvPicPr preferRelativeResize="0"/>
          <p:nvPr/>
        </p:nvPicPr>
        <p:blipFill>
          <a:blip r:embed="rId3">
            <a:alphaModFix/>
          </a:blip>
          <a:stretch>
            <a:fillRect/>
          </a:stretch>
        </p:blipFill>
        <p:spPr>
          <a:xfrm>
            <a:off x="6235550" y="-6125"/>
            <a:ext cx="3021498" cy="1593326"/>
          </a:xfrm>
          <a:prstGeom prst="rect">
            <a:avLst/>
          </a:prstGeom>
          <a:noFill/>
          <a:ln>
            <a:noFill/>
          </a:ln>
        </p:spPr>
      </p:pic>
      <p:pic>
        <p:nvPicPr>
          <p:cNvPr id="59" name="Google Shape;59;p13"/>
          <p:cNvPicPr preferRelativeResize="0"/>
          <p:nvPr/>
        </p:nvPicPr>
        <p:blipFill>
          <a:blip r:embed="rId4">
            <a:alphaModFix/>
          </a:blip>
          <a:stretch>
            <a:fillRect/>
          </a:stretch>
        </p:blipFill>
        <p:spPr>
          <a:xfrm>
            <a:off x="3181400" y="-6127"/>
            <a:ext cx="3236500" cy="1692651"/>
          </a:xfrm>
          <a:prstGeom prst="rect">
            <a:avLst/>
          </a:prstGeom>
          <a:noFill/>
          <a:ln>
            <a:noFill/>
          </a:ln>
        </p:spPr>
      </p:pic>
      <p:sp>
        <p:nvSpPr>
          <p:cNvPr id="60" name="Google Shape;60;p13"/>
          <p:cNvSpPr txBox="1"/>
          <p:nvPr/>
        </p:nvSpPr>
        <p:spPr>
          <a:xfrm>
            <a:off x="6956525" y="1586550"/>
            <a:ext cx="2110800" cy="19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dk1"/>
                </a:solidFill>
                <a:latin typeface="Montserrat Medium"/>
                <a:ea typeface="Montserrat Medium"/>
                <a:cs typeface="Montserrat Medium"/>
                <a:sym typeface="Montserrat Medium"/>
              </a:rPr>
              <a:t>By analysing the graph to the left, I was able to look at the language that is used in different societies when expressing depression</a:t>
            </a:r>
            <a:endParaRPr sz="1300">
              <a:solidFill>
                <a:schemeClr val="dk1"/>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300">
              <a:solidFill>
                <a:schemeClr val="dk1"/>
              </a:solidFill>
              <a:latin typeface="Montserrat Medium"/>
              <a:ea typeface="Montserrat Medium"/>
              <a:cs typeface="Montserrat Medium"/>
              <a:sym typeface="Montserrat Medium"/>
            </a:endParaRPr>
          </a:p>
        </p:txBody>
      </p:sp>
      <p:pic>
        <p:nvPicPr>
          <p:cNvPr id="61" name="Google Shape;61;p13"/>
          <p:cNvPicPr preferRelativeResize="0"/>
          <p:nvPr/>
        </p:nvPicPr>
        <p:blipFill>
          <a:blip r:embed="rId5">
            <a:alphaModFix/>
          </a:blip>
          <a:stretch>
            <a:fillRect/>
          </a:stretch>
        </p:blipFill>
        <p:spPr>
          <a:xfrm>
            <a:off x="3181400" y="1587200"/>
            <a:ext cx="3775123" cy="1834751"/>
          </a:xfrm>
          <a:prstGeom prst="rect">
            <a:avLst/>
          </a:prstGeom>
          <a:noFill/>
          <a:ln>
            <a:noFill/>
          </a:ln>
        </p:spPr>
      </p:pic>
      <p:sp>
        <p:nvSpPr>
          <p:cNvPr id="62" name="Google Shape;62;p13"/>
          <p:cNvSpPr txBox="1"/>
          <p:nvPr/>
        </p:nvSpPr>
        <p:spPr>
          <a:xfrm>
            <a:off x="7574950" y="3375038"/>
            <a:ext cx="16821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Montserrat"/>
                <a:ea typeface="Montserrat"/>
                <a:cs typeface="Montserrat"/>
                <a:sym typeface="Montserrat"/>
              </a:rPr>
              <a:t>Scan this QR code to read more about this topic...</a:t>
            </a:r>
            <a:endParaRPr b="1" sz="1800">
              <a:solidFill>
                <a:schemeClr val="dk1"/>
              </a:solidFill>
              <a:latin typeface="Montserrat"/>
              <a:ea typeface="Montserrat"/>
              <a:cs typeface="Montserrat"/>
              <a:sym typeface="Montserrat"/>
            </a:endParaRPr>
          </a:p>
        </p:txBody>
      </p:sp>
      <p:pic>
        <p:nvPicPr>
          <p:cNvPr id="63" name="Google Shape;63;p13"/>
          <p:cNvPicPr preferRelativeResize="0"/>
          <p:nvPr/>
        </p:nvPicPr>
        <p:blipFill rotWithShape="1">
          <a:blip r:embed="rId6">
            <a:alphaModFix/>
          </a:blip>
          <a:srcRect b="6147" l="0" r="0" t="0"/>
          <a:stretch/>
        </p:blipFill>
        <p:spPr>
          <a:xfrm>
            <a:off x="7804280" y="4097000"/>
            <a:ext cx="1339719" cy="1046500"/>
          </a:xfrm>
          <a:prstGeom prst="rect">
            <a:avLst/>
          </a:prstGeom>
          <a:noFill/>
          <a:ln>
            <a:noFill/>
          </a:ln>
        </p:spPr>
      </p:pic>
      <p:pic>
        <p:nvPicPr>
          <p:cNvPr id="64" name="Google Shape;64;p13"/>
          <p:cNvPicPr preferRelativeResize="0"/>
          <p:nvPr/>
        </p:nvPicPr>
        <p:blipFill>
          <a:blip r:embed="rId7">
            <a:alphaModFix/>
          </a:blip>
          <a:stretch>
            <a:fillRect/>
          </a:stretch>
        </p:blipFill>
        <p:spPr>
          <a:xfrm>
            <a:off x="3007975" y="4450650"/>
            <a:ext cx="4453924" cy="613800"/>
          </a:xfrm>
          <a:prstGeom prst="rect">
            <a:avLst/>
          </a:prstGeom>
          <a:noFill/>
          <a:ln>
            <a:noFill/>
          </a:ln>
        </p:spPr>
      </p:pic>
      <p:sp>
        <p:nvSpPr>
          <p:cNvPr id="65" name="Google Shape;65;p13"/>
          <p:cNvSpPr txBox="1"/>
          <p:nvPr/>
        </p:nvSpPr>
        <p:spPr>
          <a:xfrm>
            <a:off x="-322550" y="3489000"/>
            <a:ext cx="79653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Montserrat Medium"/>
                <a:ea typeface="Montserrat Medium"/>
                <a:cs typeface="Montserrat Medium"/>
                <a:sym typeface="Montserrat Medium"/>
              </a:rPr>
              <a:t>		        								       </a:t>
            </a:r>
            <a:r>
              <a:rPr b="1" lang="en" sz="1300">
                <a:solidFill>
                  <a:schemeClr val="dk1"/>
                </a:solidFill>
                <a:latin typeface="Montserrat"/>
                <a:ea typeface="Montserrat"/>
                <a:cs typeface="Montserrat"/>
                <a:sym typeface="Montserrat"/>
              </a:rPr>
              <a:t>Allen Kayesu</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300">
                <a:solidFill>
                  <a:schemeClr val="dk1"/>
                </a:solidFill>
                <a:latin typeface="Montserrat"/>
                <a:ea typeface="Montserrat"/>
                <a:cs typeface="Montserrat"/>
                <a:sym typeface="Montserrat"/>
              </a:rPr>
              <a:t>		                                                                                                 Intro to Digital Humanities</a:t>
            </a:r>
            <a:endParaRPr b="1" sz="1300">
              <a:solidFill>
                <a:schemeClr val="dk1"/>
              </a:solidFill>
              <a:latin typeface="Montserrat"/>
              <a:ea typeface="Montserrat"/>
              <a:cs typeface="Montserrat"/>
              <a:sym typeface="Montserrat"/>
            </a:endParaRPr>
          </a:p>
          <a:p>
            <a:pPr indent="0" lvl="0" marL="5029200" rtl="0" algn="l">
              <a:spcBef>
                <a:spcPts val="0"/>
              </a:spcBef>
              <a:spcAft>
                <a:spcPts val="0"/>
              </a:spcAft>
              <a:buNone/>
            </a:pPr>
            <a:r>
              <a:rPr b="1" lang="en" sz="1300">
                <a:solidFill>
                  <a:schemeClr val="dk1"/>
                </a:solidFill>
                <a:latin typeface="Montserrat"/>
                <a:ea typeface="Montserrat"/>
                <a:cs typeface="Montserrat"/>
                <a:sym typeface="Montserrat"/>
              </a:rPr>
              <a:t>             FALL 2023</a:t>
            </a:r>
            <a:endParaRPr b="1" sz="13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