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4660"/>
  </p:normalViewPr>
  <p:slideViewPr>
    <p:cSldViewPr snapToGrid="0">
      <p:cViewPr>
        <p:scale>
          <a:sx n="100" d="100"/>
          <a:sy n="100" d="100"/>
        </p:scale>
        <p:origin x="94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35097-B480-4415-9998-B5547ABD00A1}" type="datetimeFigureOut">
              <a:rPr lang="zh-TW" altLang="en-US" smtClean="0"/>
              <a:t>2022/5/16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4963B-849C-422C-8EE0-32EE375EC5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936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FC7BE00-7E95-49FD-863A-1AC80BEC189B}" type="datetime1">
              <a:rPr lang="en-US" altLang="zh-TW" smtClean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BA75-5334-485C-9571-F02CA9093A69}" type="datetime1">
              <a:rPr lang="en-US" altLang="zh-TW" smtClean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DCA5-4073-4B22-B274-88C480749A7A}" type="datetime1">
              <a:rPr lang="en-US" altLang="zh-TW" smtClean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E7E8-717B-409E-A8DF-F6EEB5DDA769}" type="datetime1">
              <a:rPr lang="en-US" altLang="zh-TW" smtClean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59B6507-E59E-48DF-850E-0D3CB6B52C59}" type="datetime1">
              <a:rPr lang="en-US" altLang="zh-TW" smtClean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E1D-EFB2-4FD7-BBF0-18BF284928FE}" type="datetime1">
              <a:rPr lang="en-US" altLang="zh-TW" smtClean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EB02-D048-47E0-B50C-BEFCDC3DBB27}" type="datetime1">
              <a:rPr lang="en-US" altLang="zh-TW" smtClean="0"/>
              <a:t>5/16/2022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93F36-D5FD-4628-B1CB-13CA31B9ED6A}" type="datetime1">
              <a:rPr lang="en-US" altLang="zh-TW" smtClean="0"/>
              <a:t>5/16/2022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9F82-7AA8-4B83-B053-691AEEC54591}" type="datetime1">
              <a:rPr lang="en-US" altLang="zh-TW" smtClean="0"/>
              <a:t>5/16/2022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6109854" y="0"/>
            <a:ext cx="6082145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CA3708E-9D77-4D87-AEAC-34F4B90B3DBB}" type="datetime1">
              <a:rPr lang="en-US" altLang="zh-TW" smtClean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0F8D979-663F-4654-BF09-D06D86D22D91}" type="datetime1">
              <a:rPr lang="en-US" altLang="zh-TW" smtClean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A7B3242-32A5-4F00-B672-17D8D7F3DF23}" type="datetime1">
              <a:rPr lang="en-US" altLang="zh-TW" smtClean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1829B4A-D38A-DB66-5940-981EBB9AAF61}"/>
              </a:ext>
            </a:extLst>
          </p:cNvPr>
          <p:cNvSpPr txBox="1"/>
          <p:nvPr/>
        </p:nvSpPr>
        <p:spPr>
          <a:xfrm>
            <a:off x="4613944" y="2388387"/>
            <a:ext cx="3014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/>
              <a:t>LeetCode</a:t>
            </a:r>
            <a:r>
              <a:rPr lang="en-US" altLang="zh-TW" sz="3600" dirty="0"/>
              <a:t> 287. </a:t>
            </a:r>
            <a:endParaRPr lang="zh-TW" altLang="en-US" sz="3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ADF8EE9-A589-F57C-438E-D1CD72189B3E}"/>
              </a:ext>
            </a:extLst>
          </p:cNvPr>
          <p:cNvSpPr txBox="1"/>
          <p:nvPr/>
        </p:nvSpPr>
        <p:spPr>
          <a:xfrm>
            <a:off x="3844604" y="3136612"/>
            <a:ext cx="47544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Find the Duplicate Number</a:t>
            </a:r>
            <a:endParaRPr lang="zh-TW" altLang="en-US" sz="32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EA5F300-104C-95AF-F980-55D8EBCE01E9}"/>
              </a:ext>
            </a:extLst>
          </p:cNvPr>
          <p:cNvSpPr txBox="1"/>
          <p:nvPr/>
        </p:nvSpPr>
        <p:spPr>
          <a:xfrm>
            <a:off x="4934124" y="3929862"/>
            <a:ext cx="2374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+mn-ea"/>
              </a:rPr>
              <a:t>姓名</a:t>
            </a:r>
            <a:r>
              <a:rPr lang="en-US" altLang="zh-TW" dirty="0">
                <a:latin typeface="+mn-ea"/>
              </a:rPr>
              <a:t>:</a:t>
            </a:r>
            <a:r>
              <a:rPr lang="zh-TW" altLang="en-US" dirty="0">
                <a:latin typeface="+mn-ea"/>
              </a:rPr>
              <a:t> 林品安</a:t>
            </a:r>
            <a:endParaRPr lang="en-US" altLang="zh-TW" dirty="0">
              <a:latin typeface="+mn-ea"/>
            </a:endParaRPr>
          </a:p>
          <a:p>
            <a:pPr algn="ctr"/>
            <a:r>
              <a:rPr lang="zh-TW" altLang="en-US" dirty="0">
                <a:latin typeface="+mn-ea"/>
              </a:rPr>
              <a:t>學號</a:t>
            </a:r>
            <a:r>
              <a:rPr lang="en-US" altLang="zh-TW" dirty="0">
                <a:latin typeface="+mn-ea"/>
              </a:rPr>
              <a:t>: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/>
              <a:t>1092923</a:t>
            </a:r>
          </a:p>
        </p:txBody>
      </p:sp>
    </p:spTree>
    <p:extLst>
      <p:ext uri="{BB962C8B-B14F-4D97-AF65-F5344CB8AC3E}">
        <p14:creationId xmlns:p14="http://schemas.microsoft.com/office/powerpoint/2010/main" val="2515187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9221ECE-9656-B558-953B-B677F129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78DF8A8-8E29-E60E-62BF-65E04938A912}"/>
              </a:ext>
            </a:extLst>
          </p:cNvPr>
          <p:cNvSpPr txBox="1"/>
          <p:nvPr/>
        </p:nvSpPr>
        <p:spPr>
          <a:xfrm rot="5400000">
            <a:off x="115668" y="3105834"/>
            <a:ext cx="1292662" cy="64633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</a:rPr>
              <a:t>目錄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E490D26-C649-8BC5-3026-5E7B36D473BC}"/>
              </a:ext>
            </a:extLst>
          </p:cNvPr>
          <p:cNvSpPr txBox="1"/>
          <p:nvPr/>
        </p:nvSpPr>
        <p:spPr>
          <a:xfrm>
            <a:off x="3567112" y="1482120"/>
            <a:ext cx="6096000" cy="3893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/>
              <a:t>題意說明</a:t>
            </a:r>
            <a:endParaRPr lang="en-US" altLang="zh-TW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/>
              <a:t>自己的思路 </a:t>
            </a:r>
            <a:r>
              <a:rPr lang="en-US" altLang="zh-TW" sz="2800" dirty="0"/>
              <a:t>(</a:t>
            </a:r>
            <a:r>
              <a:rPr lang="zh-TW" altLang="en-US" sz="2800" dirty="0"/>
              <a:t>二元搜尋、暴力解</a:t>
            </a:r>
            <a:r>
              <a:rPr lang="en-US" altLang="zh-TW" sz="2800" dirty="0"/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/>
              <a:t>觀摩與學習 </a:t>
            </a:r>
            <a:r>
              <a:rPr lang="en-US" altLang="zh-TW" sz="2800" dirty="0"/>
              <a:t>(</a:t>
            </a:r>
            <a:r>
              <a:rPr lang="zh-TW" altLang="en-US" sz="2800" dirty="0"/>
              <a:t>雙指針解法</a:t>
            </a:r>
            <a:r>
              <a:rPr lang="en-US" altLang="zh-TW" sz="2800" dirty="0"/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Floyd’s Algorithm </a:t>
            </a:r>
            <a:r>
              <a:rPr lang="zh-TW" altLang="en-US" sz="2800" dirty="0"/>
              <a:t>解說</a:t>
            </a:r>
            <a:endParaRPr lang="en-US" altLang="zh-TW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Floyd’s Algorithm </a:t>
            </a:r>
            <a:r>
              <a:rPr lang="zh-TW" altLang="en-US" sz="2800" dirty="0"/>
              <a:t>程式碼</a:t>
            </a:r>
            <a:endParaRPr lang="en-US" altLang="zh-TW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/>
              <a:t>總結</a:t>
            </a:r>
          </a:p>
        </p:txBody>
      </p:sp>
    </p:spTree>
    <p:extLst>
      <p:ext uri="{BB962C8B-B14F-4D97-AF65-F5344CB8AC3E}">
        <p14:creationId xmlns:p14="http://schemas.microsoft.com/office/powerpoint/2010/main" val="187416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EE71B29-853F-F1DC-BBF0-0B997E211CC2}"/>
              </a:ext>
            </a:extLst>
          </p:cNvPr>
          <p:cNvSpPr txBox="1"/>
          <p:nvPr/>
        </p:nvSpPr>
        <p:spPr>
          <a:xfrm rot="5400000">
            <a:off x="-438329" y="3105834"/>
            <a:ext cx="2400657" cy="64633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</a:rPr>
              <a:t>題意說明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EE9C9AE-2FAB-5EED-381F-1B4732A4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330F745-5883-2966-C0F2-B9E509E7678C}"/>
              </a:ext>
            </a:extLst>
          </p:cNvPr>
          <p:cNvSpPr txBox="1"/>
          <p:nvPr/>
        </p:nvSpPr>
        <p:spPr>
          <a:xfrm>
            <a:off x="3365383" y="970354"/>
            <a:ext cx="6953076" cy="356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/>
              <a:t>給定一個陣列 </a:t>
            </a:r>
            <a:r>
              <a:rPr lang="en-US" altLang="zh-TW" dirty="0" err="1">
                <a:solidFill>
                  <a:srgbClr val="EB5757"/>
                </a:solidFill>
                <a:effectLst/>
                <a:highlight>
                  <a:srgbClr val="FFFF00"/>
                </a:highlight>
              </a:rPr>
              <a:t>nums</a:t>
            </a:r>
            <a:r>
              <a:rPr lang="zh-TW" altLang="en-US" dirty="0"/>
              <a:t>，裡面有 </a:t>
            </a:r>
            <a:r>
              <a:rPr lang="en-US" altLang="zh-TW" dirty="0">
                <a:solidFill>
                  <a:srgbClr val="EB5757"/>
                </a:solidFill>
                <a:effectLst/>
                <a:highlight>
                  <a:srgbClr val="FFFF00"/>
                </a:highlight>
              </a:rPr>
              <a:t>n+1</a:t>
            </a:r>
            <a:r>
              <a:rPr lang="zh-TW" altLang="en-US" dirty="0">
                <a:solidFill>
                  <a:srgbClr val="EB5757"/>
                </a:solidFill>
                <a:effectLst/>
                <a:latin typeface="SFMono-Regular"/>
              </a:rPr>
              <a:t> </a:t>
            </a:r>
            <a:r>
              <a:rPr lang="zh-TW" altLang="en-US" dirty="0"/>
              <a:t>個整數，而每個整數介於 </a:t>
            </a:r>
            <a:r>
              <a:rPr lang="en-US" altLang="zh-TW" dirty="0"/>
              <a:t>[1,n] </a:t>
            </a:r>
            <a:r>
              <a:rPr lang="zh-TW" altLang="en-US" dirty="0"/>
              <a:t>之間</a:t>
            </a:r>
            <a:r>
              <a:rPr lang="en-US" altLang="zh-TW" dirty="0"/>
              <a:t>(</a:t>
            </a:r>
            <a:r>
              <a:rPr lang="zh-TW" altLang="en-US" dirty="0"/>
              <a:t>包含</a:t>
            </a:r>
            <a:r>
              <a:rPr lang="en-US" altLang="zh-TW" dirty="0"/>
              <a:t>)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/>
              <a:t>證明陣列裡會有至少一組重複的數字 </a:t>
            </a:r>
            <a:r>
              <a:rPr lang="en-US" altLang="zh-TW" dirty="0"/>
              <a:t>(</a:t>
            </a:r>
            <a:r>
              <a:rPr lang="zh-TW" altLang="en-US" dirty="0"/>
              <a:t>題目給定陣列裡</a:t>
            </a:r>
            <a:r>
              <a:rPr lang="zh-TW" altLang="en-US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FMono-Regular"/>
              </a:rPr>
              <a:t>只會有</a:t>
            </a:r>
            <a:r>
              <a:rPr lang="zh-TW" altLang="en-US" dirty="0"/>
              <a:t>一組重複的數字</a:t>
            </a:r>
            <a:r>
              <a:rPr lang="en-US" altLang="zh-TW" dirty="0"/>
              <a:t>)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/>
              <a:t>題目限制 </a:t>
            </a:r>
            <a:r>
              <a:rPr lang="en-US" altLang="zh-TW" dirty="0"/>
              <a:t>: </a:t>
            </a:r>
            <a:r>
              <a:rPr lang="zh-TW" altLang="en-US" dirty="0"/>
              <a:t>不能改變 </a:t>
            </a:r>
            <a:r>
              <a:rPr lang="en-US" altLang="zh-TW" dirty="0"/>
              <a:t>array </a:t>
            </a:r>
            <a:r>
              <a:rPr lang="zh-TW" altLang="en-US" dirty="0"/>
              <a:t>的順序，空間複雜度只能為 </a:t>
            </a:r>
            <a:r>
              <a:rPr lang="en-US" altLang="zh-TW" dirty="0"/>
              <a:t>O(1)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/>
              <a:t>題目期望 </a:t>
            </a:r>
            <a:r>
              <a:rPr lang="en-US" altLang="zh-TW" dirty="0"/>
              <a:t>:</a:t>
            </a:r>
            <a:r>
              <a:rPr lang="zh-TW" altLang="en-US" dirty="0"/>
              <a:t> 時間複雜度要為線性的</a:t>
            </a:r>
            <a:endParaRPr lang="en-US" altLang="zh-TW" dirty="0"/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/>
              <a:t>題目分類 </a:t>
            </a:r>
            <a:r>
              <a:rPr lang="en-US" altLang="zh-TW" dirty="0"/>
              <a:t>: </a:t>
            </a:r>
            <a:r>
              <a:rPr lang="zh-TW" altLang="en-US" dirty="0"/>
              <a:t>雙指針</a:t>
            </a:r>
            <a:r>
              <a:rPr lang="en-US" altLang="zh-TW" dirty="0"/>
              <a:t>(Two-Pointers)</a:t>
            </a:r>
            <a:r>
              <a:rPr lang="zh-TW" altLang="en-US" dirty="0"/>
              <a:t>、二元搜尋</a:t>
            </a:r>
            <a:r>
              <a:rPr lang="en-US" altLang="zh-TW" dirty="0"/>
              <a:t>(Binary-search)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040F4640-A573-A5E1-64AC-E25CBD9A8977}"/>
              </a:ext>
            </a:extLst>
          </p:cNvPr>
          <p:cNvSpPr/>
          <p:nvPr/>
        </p:nvSpPr>
        <p:spPr>
          <a:xfrm>
            <a:off x="3365383" y="4629328"/>
            <a:ext cx="6577051" cy="1427524"/>
          </a:xfrm>
          <a:prstGeom prst="roundRect">
            <a:avLst>
              <a:gd name="adj" fmla="val 14541"/>
            </a:avLst>
          </a:prstGeom>
          <a:solidFill>
            <a:schemeClr val="tx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1BFFF4C-F3BE-36C2-D0A0-F981E845381E}"/>
              </a:ext>
            </a:extLst>
          </p:cNvPr>
          <p:cNvSpPr txBox="1"/>
          <p:nvPr/>
        </p:nvSpPr>
        <p:spPr>
          <a:xfrm>
            <a:off x="3566719" y="4881425"/>
            <a:ext cx="3463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範例</a:t>
            </a:r>
            <a:r>
              <a:rPr lang="en-US" altLang="zh-TW" dirty="0">
                <a:solidFill>
                  <a:schemeClr val="bg1"/>
                </a:solidFill>
              </a:rPr>
              <a:t>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/>
                </a:solidFill>
              </a:rPr>
              <a:t>輸入 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[1,3,4,2,2]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/>
                </a:solidFill>
              </a:rPr>
              <a:t>輸出 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2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4CE8D84-0A81-8F54-0E14-7F9739DCD478}"/>
              </a:ext>
            </a:extLst>
          </p:cNvPr>
          <p:cNvSpPr txBox="1"/>
          <p:nvPr/>
        </p:nvSpPr>
        <p:spPr>
          <a:xfrm>
            <a:off x="6554598" y="4881425"/>
            <a:ext cx="3463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範例</a:t>
            </a:r>
            <a:r>
              <a:rPr lang="en-US" altLang="zh-TW" dirty="0">
                <a:solidFill>
                  <a:schemeClr val="bg1"/>
                </a:solidFill>
              </a:rPr>
              <a:t>2: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/>
                </a:solidFill>
              </a:rPr>
              <a:t>輸入 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[3,1,3,4,2]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/>
                </a:solidFill>
              </a:rPr>
              <a:t>輸出 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3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endParaRPr lang="en-US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733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9749A1C2-8F17-EB41-6412-CE4B6FD0EC17}"/>
              </a:ext>
            </a:extLst>
          </p:cNvPr>
          <p:cNvSpPr txBox="1"/>
          <p:nvPr/>
        </p:nvSpPr>
        <p:spPr>
          <a:xfrm>
            <a:off x="511729" y="184558"/>
            <a:ext cx="2736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自己的思路</a:t>
            </a:r>
          </a:p>
        </p:txBody>
      </p:sp>
      <p:sp>
        <p:nvSpPr>
          <p:cNvPr id="7" name="投影片編號版面配置區 4">
            <a:extLst>
              <a:ext uri="{FF2B5EF4-FFF2-40B4-BE49-F238E27FC236}">
                <a16:creationId xmlns:a16="http://schemas.microsoft.com/office/drawing/2014/main" id="{9C422ED7-AA44-069C-89EA-FBC86DD9A93B}"/>
              </a:ext>
            </a:extLst>
          </p:cNvPr>
          <p:cNvSpPr txBox="1">
            <a:spLocks/>
          </p:cNvSpPr>
          <p:nvPr/>
        </p:nvSpPr>
        <p:spPr>
          <a:xfrm>
            <a:off x="9942434" y="6375679"/>
            <a:ext cx="1487566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1766878-3199-4EAB-94E7-2D6D11070E14}" type="slidenum">
              <a:rPr lang="en-US" smtClean="0">
                <a:solidFill>
                  <a:schemeClr val="bg1"/>
                </a:solidFill>
              </a:rPr>
              <a:pPr/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3E4FEEF-ED7B-1093-C9AB-FC5C02B24C6D}"/>
              </a:ext>
            </a:extLst>
          </p:cNvPr>
          <p:cNvSpPr txBox="1"/>
          <p:nvPr/>
        </p:nvSpPr>
        <p:spPr>
          <a:xfrm>
            <a:off x="906011" y="1524786"/>
            <a:ext cx="4924337" cy="419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暴力解 </a:t>
            </a:r>
            <a:r>
              <a:rPr lang="en-US" altLang="zh-TW" dirty="0"/>
              <a:t>O(n</a:t>
            </a:r>
            <a:r>
              <a:rPr lang="en-US" altLang="zh-TW" baseline="30000" dirty="0"/>
              <a:t>2</a:t>
            </a:r>
            <a:r>
              <a:rPr lang="en-US" altLang="zh-TW" dirty="0"/>
              <a:t>)</a:t>
            </a:r>
            <a:r>
              <a:rPr lang="en-US" altLang="zh-TW" sz="14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不符合題目限制</a:t>
            </a:r>
            <a:r>
              <a:rPr lang="en-US" altLang="zh-TW" sz="14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TW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先把陣列 </a:t>
            </a:r>
            <a:r>
              <a:rPr lang="en-US" altLang="zh-TW" dirty="0"/>
              <a:t>sort</a:t>
            </a:r>
            <a:r>
              <a:rPr lang="zh-TW" altLang="en-US" dirty="0"/>
              <a:t>，再遍歷整個陣列，當前後有兩個值一樣就回傳那個值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二元搜尋</a:t>
            </a:r>
            <a:r>
              <a:rPr lang="en-US" altLang="zh-TW" dirty="0"/>
              <a:t> O(</a:t>
            </a:r>
            <a:r>
              <a:rPr lang="en-US" altLang="zh-TW" dirty="0" err="1"/>
              <a:t>nlogn</a:t>
            </a:r>
            <a:r>
              <a:rPr lang="en-US" altLang="zh-TW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每算一次 </a:t>
            </a:r>
            <a:r>
              <a:rPr lang="en-US" altLang="zh-TW" dirty="0">
                <a:solidFill>
                  <a:srgbClr val="EB5757"/>
                </a:solidFill>
                <a:effectLst/>
                <a:highlight>
                  <a:srgbClr val="FFFF00"/>
                </a:highlight>
              </a:rPr>
              <a:t>mid</a:t>
            </a:r>
            <a:r>
              <a:rPr lang="zh-TW" altLang="en-US" dirty="0"/>
              <a:t> 值，就計算陣列裡面共有幾個數值小於等於 </a:t>
            </a:r>
            <a:r>
              <a:rPr lang="en-US" altLang="zh-TW" dirty="0">
                <a:solidFill>
                  <a:srgbClr val="EB5757"/>
                </a:solidFill>
                <a:effectLst/>
                <a:highlight>
                  <a:srgbClr val="FFFF00"/>
                </a:highlight>
              </a:rPr>
              <a:t>mid</a:t>
            </a:r>
            <a:r>
              <a:rPr lang="zh-TW" altLang="en-US" dirty="0"/>
              <a:t>，將結果存於一個變數 </a:t>
            </a:r>
            <a:r>
              <a:rPr lang="en-US" altLang="zh-TW" dirty="0" err="1">
                <a:solidFill>
                  <a:srgbClr val="EB5757"/>
                </a:solidFill>
                <a:effectLst/>
                <a:highlight>
                  <a:srgbClr val="FFFF00"/>
                </a:highlight>
              </a:rPr>
              <a:t>cnt</a:t>
            </a:r>
            <a:r>
              <a:rPr lang="zh-TW" altLang="en-US" dirty="0"/>
              <a:t> 。如果 </a:t>
            </a:r>
            <a:r>
              <a:rPr lang="en-US" altLang="zh-TW" dirty="0" err="1">
                <a:solidFill>
                  <a:srgbClr val="EB5757"/>
                </a:solidFill>
                <a:effectLst/>
                <a:highlight>
                  <a:srgbClr val="FFFF00"/>
                </a:highlight>
              </a:rPr>
              <a:t>cnt</a:t>
            </a:r>
            <a:r>
              <a:rPr lang="zh-TW" altLang="en-US" dirty="0"/>
              <a:t> 大於 </a:t>
            </a:r>
            <a:r>
              <a:rPr lang="en-US" altLang="zh-TW" dirty="0">
                <a:solidFill>
                  <a:srgbClr val="EB5757"/>
                </a:solidFill>
                <a:effectLst/>
                <a:highlight>
                  <a:srgbClr val="FFFF00"/>
                </a:highlight>
              </a:rPr>
              <a:t>mid</a:t>
            </a:r>
            <a:r>
              <a:rPr lang="zh-TW" altLang="en-US" dirty="0"/>
              <a:t> 代表重複的數字會在 </a:t>
            </a:r>
            <a:r>
              <a:rPr lang="en-US" altLang="zh-TW" dirty="0">
                <a:solidFill>
                  <a:srgbClr val="EB5757"/>
                </a:solidFill>
                <a:effectLst/>
                <a:highlight>
                  <a:srgbClr val="FFFF00"/>
                </a:highlight>
              </a:rPr>
              <a:t>mid</a:t>
            </a:r>
            <a:r>
              <a:rPr lang="zh-TW" altLang="en-US" dirty="0"/>
              <a:t> 的左邊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EB5757"/>
                </a:solidFill>
                <a:effectLst/>
                <a:highlight>
                  <a:srgbClr val="FFFF00"/>
                </a:highlight>
              </a:rPr>
              <a:t>mid</a:t>
            </a:r>
            <a:r>
              <a:rPr lang="zh-TW" altLang="en-US" dirty="0"/>
              <a:t> 也算是左邊範圍內</a:t>
            </a:r>
            <a:r>
              <a:rPr lang="en-US" altLang="zh-TW" dirty="0"/>
              <a:t>)</a:t>
            </a:r>
            <a:r>
              <a:rPr lang="zh-TW" altLang="en-US" dirty="0"/>
              <a:t>，反之則在右邊</a:t>
            </a:r>
            <a:endParaRPr lang="en-US" altLang="zh-TW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B2802EFB-7DAD-9A02-612A-AF2448869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095" y="507723"/>
            <a:ext cx="4938188" cy="2895851"/>
          </a:xfrm>
          <a:prstGeom prst="flowChartAlternateProcess">
            <a:avLst/>
          </a:prstGeom>
        </p:spPr>
      </p:pic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7D942BA4-11BD-C1EC-E850-08EB11AD1B3B}"/>
              </a:ext>
            </a:extLst>
          </p:cNvPr>
          <p:cNvSpPr/>
          <p:nvPr/>
        </p:nvSpPr>
        <p:spPr>
          <a:xfrm>
            <a:off x="6885394" y="3633199"/>
            <a:ext cx="5037589" cy="2329451"/>
          </a:xfrm>
          <a:prstGeom prst="roundRect">
            <a:avLst>
              <a:gd name="adj" fmla="val 14541"/>
            </a:avLst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AB60166-0F39-3148-B5C7-A873EA038267}"/>
              </a:ext>
            </a:extLst>
          </p:cNvPr>
          <p:cNvSpPr txBox="1"/>
          <p:nvPr/>
        </p:nvSpPr>
        <p:spPr>
          <a:xfrm>
            <a:off x="7102673" y="3759043"/>
            <a:ext cx="23838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範例</a:t>
            </a:r>
            <a:r>
              <a:rPr lang="en-US" altLang="zh-TW" sz="1600" dirty="0"/>
              <a:t>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/>
              <a:t>輸入 </a:t>
            </a:r>
            <a:r>
              <a:rPr lang="en-US" altLang="zh-TW" sz="1600" dirty="0"/>
              <a:t>:</a:t>
            </a:r>
            <a:r>
              <a:rPr lang="zh-TW" altLang="en-US" sz="1600" dirty="0"/>
              <a:t> </a:t>
            </a:r>
            <a:r>
              <a:rPr lang="en-US" altLang="zh-TW" sz="1600" dirty="0"/>
              <a:t>[1,3,4,2,2]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/>
              <a:t>輸出 </a:t>
            </a:r>
            <a:r>
              <a:rPr lang="en-US" altLang="zh-TW" sz="1600" dirty="0"/>
              <a:t>:</a:t>
            </a:r>
            <a:r>
              <a:rPr lang="zh-TW" altLang="en-US" sz="1600" dirty="0"/>
              <a:t> </a:t>
            </a:r>
            <a:r>
              <a:rPr lang="en-US" altLang="zh-TW" sz="1600" dirty="0"/>
              <a:t>2</a:t>
            </a:r>
            <a:r>
              <a:rPr lang="zh-TW" altLang="en-US" sz="1600" dirty="0"/>
              <a:t> </a:t>
            </a:r>
            <a:endParaRPr lang="en-US" altLang="zh-TW" sz="16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0291886-CB4D-8F52-8475-A36A19464DAC}"/>
              </a:ext>
            </a:extLst>
          </p:cNvPr>
          <p:cNvSpPr txBox="1"/>
          <p:nvPr/>
        </p:nvSpPr>
        <p:spPr>
          <a:xfrm>
            <a:off x="7623384" y="4752447"/>
            <a:ext cx="24655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1</a:t>
            </a:r>
            <a:r>
              <a:rPr lang="en-US" altLang="zh-TW" sz="1600" baseline="30000" dirty="0"/>
              <a:t>st</a:t>
            </a:r>
          </a:p>
          <a:p>
            <a:r>
              <a:rPr lang="en-US" altLang="zh-TW" sz="1600" dirty="0"/>
              <a:t>mid = 2</a:t>
            </a:r>
          </a:p>
          <a:p>
            <a:r>
              <a:rPr lang="en-US" altLang="zh-TW" sz="1600" dirty="0" err="1"/>
              <a:t>cnt</a:t>
            </a:r>
            <a:r>
              <a:rPr lang="en-US" altLang="zh-TW" sz="1600" dirty="0"/>
              <a:t> = 3</a:t>
            </a:r>
          </a:p>
          <a:p>
            <a:r>
              <a:rPr lang="en-US" altLang="zh-TW" sz="1600" dirty="0"/>
              <a:t>right = 2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9436B92-4E8E-3916-76CC-F5A208BE3199}"/>
              </a:ext>
            </a:extLst>
          </p:cNvPr>
          <p:cNvSpPr txBox="1"/>
          <p:nvPr/>
        </p:nvSpPr>
        <p:spPr>
          <a:xfrm>
            <a:off x="8599387" y="4752812"/>
            <a:ext cx="175447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2</a:t>
            </a:r>
            <a:r>
              <a:rPr lang="en-US" altLang="zh-TW" sz="1600" baseline="30000" dirty="0"/>
              <a:t>nd</a:t>
            </a:r>
          </a:p>
          <a:p>
            <a:r>
              <a:rPr lang="en-US" altLang="zh-TW" sz="1600" dirty="0"/>
              <a:t>mid = 1</a:t>
            </a:r>
          </a:p>
          <a:p>
            <a:r>
              <a:rPr lang="en-US" altLang="zh-TW" sz="1600" dirty="0" err="1"/>
              <a:t>cnt</a:t>
            </a:r>
            <a:r>
              <a:rPr lang="en-US" altLang="zh-TW" sz="1600" dirty="0"/>
              <a:t> = 1</a:t>
            </a:r>
          </a:p>
          <a:p>
            <a:r>
              <a:rPr lang="en-US" altLang="zh-TW" sz="1600" dirty="0"/>
              <a:t>left = 2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E9C770B-C4D3-0C89-F376-E9D41306E39C}"/>
              </a:ext>
            </a:extLst>
          </p:cNvPr>
          <p:cNvSpPr txBox="1"/>
          <p:nvPr/>
        </p:nvSpPr>
        <p:spPr>
          <a:xfrm>
            <a:off x="9459235" y="4746661"/>
            <a:ext cx="12199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3</a:t>
            </a:r>
            <a:r>
              <a:rPr lang="en-US" altLang="zh-TW" sz="1600" baseline="30000" dirty="0"/>
              <a:t>rd</a:t>
            </a:r>
          </a:p>
          <a:p>
            <a:r>
              <a:rPr lang="en-US" altLang="zh-TW" sz="1600" dirty="0"/>
              <a:t>return right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A14578C-1280-E3F2-DF2C-E2BA9FB6B82D}"/>
              </a:ext>
            </a:extLst>
          </p:cNvPr>
          <p:cNvSpPr txBox="1"/>
          <p:nvPr/>
        </p:nvSpPr>
        <p:spPr>
          <a:xfrm>
            <a:off x="7149053" y="4521424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&lt;Sol&gt;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46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3385131-C467-E7A1-C4DF-B18EFD5D7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537604"/>
            <a:ext cx="2819399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63A3989-2C23-8FAD-6ADB-D2F8CEF40972}"/>
              </a:ext>
            </a:extLst>
          </p:cNvPr>
          <p:cNvSpPr txBox="1"/>
          <p:nvPr/>
        </p:nvSpPr>
        <p:spPr>
          <a:xfrm>
            <a:off x="1098959" y="260059"/>
            <a:ext cx="2516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觀摩與學習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930EC25-40A2-8A69-CA08-9AA348C74EEE}"/>
              </a:ext>
            </a:extLst>
          </p:cNvPr>
          <p:cNvSpPr txBox="1"/>
          <p:nvPr/>
        </p:nvSpPr>
        <p:spPr>
          <a:xfrm>
            <a:off x="1578004" y="1005595"/>
            <a:ext cx="6845416" cy="1289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題目要求時間複雜度 </a:t>
            </a:r>
            <a:r>
              <a:rPr lang="en-US" altLang="zh-TW" dirty="0"/>
              <a:t>O(n) </a:t>
            </a:r>
            <a:r>
              <a:rPr lang="zh-TW" altLang="en-US" dirty="0"/>
              <a:t>且空間複雜度 </a:t>
            </a:r>
            <a:r>
              <a:rPr lang="en-US" altLang="zh-TW" dirty="0"/>
              <a:t>O(1)</a:t>
            </a:r>
            <a:r>
              <a:rPr lang="zh-TW" altLang="en-US" dirty="0"/>
              <a:t> 又不能修改到陣列</a:t>
            </a:r>
            <a:endParaRPr lang="en-US" altLang="zh-TW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改用 </a:t>
            </a:r>
            <a:r>
              <a:rPr lang="en-US" altLang="zh-TW" dirty="0"/>
              <a:t>Floyd’s Algorithm </a:t>
            </a:r>
            <a:r>
              <a:rPr lang="zh-TW" altLang="en-US" dirty="0"/>
              <a:t>來解，又稱為龜兔賽跑演算法</a:t>
            </a:r>
            <a:endParaRPr lang="en-US" altLang="zh-TW" dirty="0"/>
          </a:p>
        </p:txBody>
      </p:sp>
      <p:sp>
        <p:nvSpPr>
          <p:cNvPr id="6" name="流程圖: 接點 5">
            <a:extLst>
              <a:ext uri="{FF2B5EF4-FFF2-40B4-BE49-F238E27FC236}">
                <a16:creationId xmlns:a16="http://schemas.microsoft.com/office/drawing/2014/main" id="{68101887-F6F7-0984-2FF6-7D1D3D09342E}"/>
              </a:ext>
            </a:extLst>
          </p:cNvPr>
          <p:cNvSpPr/>
          <p:nvPr/>
        </p:nvSpPr>
        <p:spPr>
          <a:xfrm>
            <a:off x="5250065" y="4768089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FF966F23-F52B-4961-DB4A-50F76DA35F8D}"/>
              </a:ext>
            </a:extLst>
          </p:cNvPr>
          <p:cNvSpPr/>
          <p:nvPr/>
        </p:nvSpPr>
        <p:spPr>
          <a:xfrm>
            <a:off x="1208365" y="3292761"/>
            <a:ext cx="3372374" cy="33051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0D94ED7-8592-FAB0-A80F-B7D4E9547B46}"/>
              </a:ext>
            </a:extLst>
          </p:cNvPr>
          <p:cNvSpPr txBox="1"/>
          <p:nvPr/>
        </p:nvSpPr>
        <p:spPr>
          <a:xfrm>
            <a:off x="1208365" y="2769237"/>
            <a:ext cx="582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範例</a:t>
            </a:r>
            <a:r>
              <a:rPr lang="en-US" altLang="zh-TW" dirty="0">
                <a:highlight>
                  <a:srgbClr val="FFFF00"/>
                </a:highlight>
              </a:rPr>
              <a:t>1 : [1,3,4,2,2]</a:t>
            </a:r>
            <a:r>
              <a:rPr lang="zh-TW" altLang="en-US" dirty="0">
                <a:highlight>
                  <a:srgbClr val="FFFF00"/>
                </a:highlight>
              </a:rPr>
              <a:t>，把題目換成 </a:t>
            </a:r>
            <a:r>
              <a:rPr lang="en-US" altLang="zh-TW" dirty="0">
                <a:highlight>
                  <a:srgbClr val="FFFF00"/>
                </a:highlight>
              </a:rPr>
              <a:t>linked list </a:t>
            </a:r>
            <a:r>
              <a:rPr lang="zh-TW" altLang="en-US" dirty="0">
                <a:highlight>
                  <a:srgbClr val="FFFF00"/>
                </a:highlight>
              </a:rPr>
              <a:t>把演算法視覺化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2E1428A-B421-DBD7-D16A-90E4A2313ABC}"/>
              </a:ext>
            </a:extLst>
          </p:cNvPr>
          <p:cNvSpPr txBox="1"/>
          <p:nvPr/>
        </p:nvSpPr>
        <p:spPr>
          <a:xfrm>
            <a:off x="1331753" y="3589436"/>
            <a:ext cx="319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Step1: </a:t>
            </a:r>
            <a:r>
              <a:rPr lang="zh-TW" altLang="en-US" dirty="0"/>
              <a:t>把每個陣列值想成指標</a:t>
            </a:r>
            <a:endParaRPr lang="en-US" altLang="zh-TW" dirty="0"/>
          </a:p>
        </p:txBody>
      </p:sp>
      <p:sp>
        <p:nvSpPr>
          <p:cNvPr id="11" name="流程圖: 接點 10">
            <a:extLst>
              <a:ext uri="{FF2B5EF4-FFF2-40B4-BE49-F238E27FC236}">
                <a16:creationId xmlns:a16="http://schemas.microsoft.com/office/drawing/2014/main" id="{F38E17BD-71DC-A21E-1FF8-0B31C4B4122E}"/>
              </a:ext>
            </a:extLst>
          </p:cNvPr>
          <p:cNvSpPr/>
          <p:nvPr/>
        </p:nvSpPr>
        <p:spPr>
          <a:xfrm>
            <a:off x="6143908" y="4768089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流程圖: 接點 11">
            <a:extLst>
              <a:ext uri="{FF2B5EF4-FFF2-40B4-BE49-F238E27FC236}">
                <a16:creationId xmlns:a16="http://schemas.microsoft.com/office/drawing/2014/main" id="{885C8932-3B3E-BE1D-C0BD-7CC3DEEB8627}"/>
              </a:ext>
            </a:extLst>
          </p:cNvPr>
          <p:cNvSpPr/>
          <p:nvPr/>
        </p:nvSpPr>
        <p:spPr>
          <a:xfrm>
            <a:off x="7036528" y="4768089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流程圖: 接點 12">
            <a:extLst>
              <a:ext uri="{FF2B5EF4-FFF2-40B4-BE49-F238E27FC236}">
                <a16:creationId xmlns:a16="http://schemas.microsoft.com/office/drawing/2014/main" id="{F77FA47B-BF7F-87D9-438A-04D278360ED7}"/>
              </a:ext>
            </a:extLst>
          </p:cNvPr>
          <p:cNvSpPr/>
          <p:nvPr/>
        </p:nvSpPr>
        <p:spPr>
          <a:xfrm>
            <a:off x="7036528" y="5767465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D0C44A5-D6AC-E42C-9849-39BFEB38291B}"/>
              </a:ext>
            </a:extLst>
          </p:cNvPr>
          <p:cNvSpPr txBox="1"/>
          <p:nvPr/>
        </p:nvSpPr>
        <p:spPr>
          <a:xfrm>
            <a:off x="1856502" y="4873484"/>
            <a:ext cx="207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[1,3,4,2,2]</a:t>
            </a:r>
            <a:endParaRPr lang="zh-TW" altLang="en-US" sz="3600" dirty="0"/>
          </a:p>
        </p:txBody>
      </p:sp>
      <p:sp>
        <p:nvSpPr>
          <p:cNvPr id="17" name="箭號: 弧形右彎 16">
            <a:extLst>
              <a:ext uri="{FF2B5EF4-FFF2-40B4-BE49-F238E27FC236}">
                <a16:creationId xmlns:a16="http://schemas.microsoft.com/office/drawing/2014/main" id="{95F33C07-B88A-3875-9515-635ECFD1C0EA}"/>
              </a:ext>
            </a:extLst>
          </p:cNvPr>
          <p:cNvSpPr/>
          <p:nvPr/>
        </p:nvSpPr>
        <p:spPr>
          <a:xfrm rot="5400000" flipV="1">
            <a:off x="1940073" y="4355483"/>
            <a:ext cx="835522" cy="408790"/>
          </a:xfrm>
          <a:prstGeom prst="curvedRightArrow">
            <a:avLst>
              <a:gd name="adj1" fmla="val 0"/>
              <a:gd name="adj2" fmla="val 13935"/>
              <a:gd name="adj3" fmla="val 183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箭號: 弧形右彎 17">
            <a:extLst>
              <a:ext uri="{FF2B5EF4-FFF2-40B4-BE49-F238E27FC236}">
                <a16:creationId xmlns:a16="http://schemas.microsoft.com/office/drawing/2014/main" id="{BD726E18-B7E1-80A7-A1E1-8585A52A5368}"/>
              </a:ext>
            </a:extLst>
          </p:cNvPr>
          <p:cNvSpPr/>
          <p:nvPr/>
        </p:nvSpPr>
        <p:spPr>
          <a:xfrm rot="16200000">
            <a:off x="2470807" y="5395878"/>
            <a:ext cx="835522" cy="776070"/>
          </a:xfrm>
          <a:prstGeom prst="curvedRightArrow">
            <a:avLst>
              <a:gd name="adj1" fmla="val 0"/>
              <a:gd name="adj2" fmla="val 13935"/>
              <a:gd name="adj3" fmla="val 183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6E2AA63C-D642-2473-716E-BCF425FD9515}"/>
              </a:ext>
            </a:extLst>
          </p:cNvPr>
          <p:cNvSpPr/>
          <p:nvPr/>
        </p:nvSpPr>
        <p:spPr>
          <a:xfrm>
            <a:off x="4729820" y="3292761"/>
            <a:ext cx="3372374" cy="33051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D952CFD-9F3B-7D51-CE7E-3B911EF246EF}"/>
              </a:ext>
            </a:extLst>
          </p:cNvPr>
          <p:cNvSpPr txBox="1"/>
          <p:nvPr/>
        </p:nvSpPr>
        <p:spPr>
          <a:xfrm>
            <a:off x="5159826" y="3588393"/>
            <a:ext cx="251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Step2:</a:t>
            </a:r>
            <a:r>
              <a:rPr lang="zh-TW" altLang="en-US" dirty="0"/>
              <a:t> 轉換成 </a:t>
            </a:r>
            <a:r>
              <a:rPr lang="en-US" altLang="zh-TW" dirty="0"/>
              <a:t>linked-list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B920814A-B8FF-D1F1-A2D7-EBC5828FB0A3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5707265" y="4996689"/>
            <a:ext cx="4366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B869E537-72A4-5CFE-D020-240BB547BBCA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6601108" y="4996689"/>
            <a:ext cx="4354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接點: 弧形 49">
            <a:extLst>
              <a:ext uri="{FF2B5EF4-FFF2-40B4-BE49-F238E27FC236}">
                <a16:creationId xmlns:a16="http://schemas.microsoft.com/office/drawing/2014/main" id="{ECFB5DD3-82E9-567F-4A7D-8A481D039226}"/>
              </a:ext>
            </a:extLst>
          </p:cNvPr>
          <p:cNvCxnSpPr>
            <a:stCxn id="12" idx="5"/>
            <a:endCxn id="13" idx="6"/>
          </p:cNvCxnSpPr>
          <p:nvPr/>
        </p:nvCxnSpPr>
        <p:spPr>
          <a:xfrm rot="16200000" flipH="1">
            <a:off x="7041385" y="5543721"/>
            <a:ext cx="837731" cy="66955"/>
          </a:xfrm>
          <a:prstGeom prst="curvedConnector4">
            <a:avLst>
              <a:gd name="adj1" fmla="val -7435"/>
              <a:gd name="adj2" fmla="val 4414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接點: 弧形 51">
            <a:extLst>
              <a:ext uri="{FF2B5EF4-FFF2-40B4-BE49-F238E27FC236}">
                <a16:creationId xmlns:a16="http://schemas.microsoft.com/office/drawing/2014/main" id="{112538F2-725C-2383-9DDE-7434BA405D70}"/>
              </a:ext>
            </a:extLst>
          </p:cNvPr>
          <p:cNvCxnSpPr>
            <a:cxnSpLocks/>
            <a:stCxn id="13" idx="2"/>
            <a:endCxn id="12" idx="3"/>
          </p:cNvCxnSpPr>
          <p:nvPr/>
        </p:nvCxnSpPr>
        <p:spPr>
          <a:xfrm rot="10800000" flipH="1">
            <a:off x="7036527" y="5158335"/>
            <a:ext cx="66955" cy="837731"/>
          </a:xfrm>
          <a:prstGeom prst="curvedConnector4">
            <a:avLst>
              <a:gd name="adj1" fmla="val -341423"/>
              <a:gd name="adj2" fmla="val 1039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DBC103B3-F894-C4F7-A02A-5C10D60091AD}"/>
              </a:ext>
            </a:extLst>
          </p:cNvPr>
          <p:cNvSpPr/>
          <p:nvPr/>
        </p:nvSpPr>
        <p:spPr>
          <a:xfrm>
            <a:off x="8251274" y="3292761"/>
            <a:ext cx="3464475" cy="33051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B70A956F-4A58-9E68-5F47-1AC6EDC8F7E5}"/>
              </a:ext>
            </a:extLst>
          </p:cNvPr>
          <p:cNvSpPr txBox="1"/>
          <p:nvPr/>
        </p:nvSpPr>
        <p:spPr>
          <a:xfrm>
            <a:off x="8423420" y="3495786"/>
            <a:ext cx="3193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Step3: </a:t>
            </a:r>
            <a:r>
              <a:rPr lang="zh-TW" altLang="en-US" dirty="0"/>
              <a:t>利用 </a:t>
            </a:r>
            <a:r>
              <a:rPr lang="en-US" altLang="zh-TW" dirty="0"/>
              <a:t>Floyd’s Algo. </a:t>
            </a:r>
            <a:r>
              <a:rPr lang="zh-TW" altLang="en-US" dirty="0"/>
              <a:t>找到循環起點</a:t>
            </a:r>
            <a:endParaRPr lang="en-US" altLang="zh-TW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EA400E71-3E21-FE2A-36B8-3CB4C6ACF7D7}"/>
              </a:ext>
            </a:extLst>
          </p:cNvPr>
          <p:cNvSpPr txBox="1"/>
          <p:nvPr/>
        </p:nvSpPr>
        <p:spPr>
          <a:xfrm>
            <a:off x="8472881" y="4207563"/>
            <a:ext cx="3200229" cy="2264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/>
              <a:t>龜兔從起點同時出發，龜走一步，兔走兩步。</a:t>
            </a:r>
            <a:endParaRPr lang="en-US" altLang="zh-TW" sz="1600" dirty="0"/>
          </a:p>
          <a:p>
            <a:pPr>
              <a:lnSpc>
                <a:spcPct val="150000"/>
              </a:lnSpc>
            </a:pPr>
            <a:r>
              <a:rPr lang="zh-TW" altLang="en-US" sz="1600" dirty="0"/>
              <a:t>當龜兔相遇，龜退回起點，兔原地待命，龜兔同時出發，龜走一步，兔也走</a:t>
            </a:r>
            <a:r>
              <a:rPr lang="zh-TW" altLang="en-US" sz="1600" b="1" dirty="0">
                <a:solidFill>
                  <a:srgbClr val="FF0000"/>
                </a:solidFill>
              </a:rPr>
              <a:t>一步</a:t>
            </a:r>
            <a:r>
              <a:rPr lang="zh-TW" altLang="en-US" sz="1600" dirty="0"/>
              <a:t>。龜兔相遇之處即是循環起點。</a:t>
            </a:r>
          </a:p>
        </p:txBody>
      </p: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C95D85D4-9A7A-40B3-6B6B-FD0993A41DC9}"/>
              </a:ext>
            </a:extLst>
          </p:cNvPr>
          <p:cNvGrpSpPr/>
          <p:nvPr/>
        </p:nvGrpSpPr>
        <p:grpSpPr>
          <a:xfrm>
            <a:off x="8610601" y="1278199"/>
            <a:ext cx="2243663" cy="1456576"/>
            <a:chOff x="5402465" y="4920489"/>
            <a:chExt cx="2243663" cy="1456576"/>
          </a:xfrm>
        </p:grpSpPr>
        <p:sp>
          <p:nvSpPr>
            <p:cNvPr id="83" name="流程圖: 接點 82">
              <a:extLst>
                <a:ext uri="{FF2B5EF4-FFF2-40B4-BE49-F238E27FC236}">
                  <a16:creationId xmlns:a16="http://schemas.microsoft.com/office/drawing/2014/main" id="{10F6A542-F337-A0DA-79B3-621AEBD1272B}"/>
                </a:ext>
              </a:extLst>
            </p:cNvPr>
            <p:cNvSpPr/>
            <p:nvPr/>
          </p:nvSpPr>
          <p:spPr>
            <a:xfrm>
              <a:off x="5402465" y="4920489"/>
              <a:ext cx="457200" cy="45720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流程圖: 接點 83">
              <a:extLst>
                <a:ext uri="{FF2B5EF4-FFF2-40B4-BE49-F238E27FC236}">
                  <a16:creationId xmlns:a16="http://schemas.microsoft.com/office/drawing/2014/main" id="{EFEE99C0-3817-C69E-5603-23A64F7984D0}"/>
                </a:ext>
              </a:extLst>
            </p:cNvPr>
            <p:cNvSpPr/>
            <p:nvPr/>
          </p:nvSpPr>
          <p:spPr>
            <a:xfrm>
              <a:off x="6296308" y="4920489"/>
              <a:ext cx="457200" cy="45720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流程圖: 接點 84">
              <a:extLst>
                <a:ext uri="{FF2B5EF4-FFF2-40B4-BE49-F238E27FC236}">
                  <a16:creationId xmlns:a16="http://schemas.microsoft.com/office/drawing/2014/main" id="{75EC3CBA-5580-AF54-4943-511D3540F093}"/>
                </a:ext>
              </a:extLst>
            </p:cNvPr>
            <p:cNvSpPr/>
            <p:nvPr/>
          </p:nvSpPr>
          <p:spPr>
            <a:xfrm>
              <a:off x="7188928" y="4920489"/>
              <a:ext cx="457200" cy="45720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流程圖: 接點 85">
              <a:extLst>
                <a:ext uri="{FF2B5EF4-FFF2-40B4-BE49-F238E27FC236}">
                  <a16:creationId xmlns:a16="http://schemas.microsoft.com/office/drawing/2014/main" id="{0420CA1E-4179-7B33-FD00-6E8DE5FC01A9}"/>
                </a:ext>
              </a:extLst>
            </p:cNvPr>
            <p:cNvSpPr/>
            <p:nvPr/>
          </p:nvSpPr>
          <p:spPr>
            <a:xfrm>
              <a:off x="7188928" y="5919865"/>
              <a:ext cx="457200" cy="45720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7" name="直線單箭頭接點 86">
              <a:extLst>
                <a:ext uri="{FF2B5EF4-FFF2-40B4-BE49-F238E27FC236}">
                  <a16:creationId xmlns:a16="http://schemas.microsoft.com/office/drawing/2014/main" id="{D98B5D62-8E46-DDC2-896A-2A34A9B94755}"/>
                </a:ext>
              </a:extLst>
            </p:cNvPr>
            <p:cNvCxnSpPr>
              <a:cxnSpLocks/>
              <a:stCxn id="83" idx="6"/>
              <a:endCxn id="84" idx="2"/>
            </p:cNvCxnSpPr>
            <p:nvPr/>
          </p:nvCxnSpPr>
          <p:spPr>
            <a:xfrm>
              <a:off x="5859665" y="5149089"/>
              <a:ext cx="43664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單箭頭接點 87">
              <a:extLst>
                <a:ext uri="{FF2B5EF4-FFF2-40B4-BE49-F238E27FC236}">
                  <a16:creationId xmlns:a16="http://schemas.microsoft.com/office/drawing/2014/main" id="{AB64DEF6-AD4D-3299-5FFB-A45552BCC397}"/>
                </a:ext>
              </a:extLst>
            </p:cNvPr>
            <p:cNvCxnSpPr>
              <a:cxnSpLocks/>
              <a:stCxn id="84" idx="6"/>
              <a:endCxn id="85" idx="2"/>
            </p:cNvCxnSpPr>
            <p:nvPr/>
          </p:nvCxnSpPr>
          <p:spPr>
            <a:xfrm>
              <a:off x="6753508" y="5149089"/>
              <a:ext cx="4354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接點: 弧形 88">
              <a:extLst>
                <a:ext uri="{FF2B5EF4-FFF2-40B4-BE49-F238E27FC236}">
                  <a16:creationId xmlns:a16="http://schemas.microsoft.com/office/drawing/2014/main" id="{0D7B265F-98E3-E053-2DB7-B0BB2440ABD4}"/>
                </a:ext>
              </a:extLst>
            </p:cNvPr>
            <p:cNvCxnSpPr>
              <a:stCxn id="85" idx="5"/>
              <a:endCxn id="86" idx="6"/>
            </p:cNvCxnSpPr>
            <p:nvPr/>
          </p:nvCxnSpPr>
          <p:spPr>
            <a:xfrm rot="16200000" flipH="1">
              <a:off x="7193785" y="5696121"/>
              <a:ext cx="837731" cy="66955"/>
            </a:xfrm>
            <a:prstGeom prst="curvedConnector4">
              <a:avLst>
                <a:gd name="adj1" fmla="val -7435"/>
                <a:gd name="adj2" fmla="val 44142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接點: 弧形 89">
              <a:extLst>
                <a:ext uri="{FF2B5EF4-FFF2-40B4-BE49-F238E27FC236}">
                  <a16:creationId xmlns:a16="http://schemas.microsoft.com/office/drawing/2014/main" id="{DA53D94A-4C2A-5CC0-CFF9-BCFFDD47ECD4}"/>
                </a:ext>
              </a:extLst>
            </p:cNvPr>
            <p:cNvCxnSpPr>
              <a:cxnSpLocks/>
              <a:stCxn id="86" idx="2"/>
              <a:endCxn id="85" idx="3"/>
            </p:cNvCxnSpPr>
            <p:nvPr/>
          </p:nvCxnSpPr>
          <p:spPr>
            <a:xfrm rot="10800000" flipH="1">
              <a:off x="7188927" y="5310735"/>
              <a:ext cx="66955" cy="837731"/>
            </a:xfrm>
            <a:prstGeom prst="curvedConnector4">
              <a:avLst>
                <a:gd name="adj1" fmla="val -341423"/>
                <a:gd name="adj2" fmla="val 10399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箭號: 弧形右彎 91">
            <a:extLst>
              <a:ext uri="{FF2B5EF4-FFF2-40B4-BE49-F238E27FC236}">
                <a16:creationId xmlns:a16="http://schemas.microsoft.com/office/drawing/2014/main" id="{C0D347A8-36A9-23CC-4102-2F19DB1B8754}"/>
              </a:ext>
            </a:extLst>
          </p:cNvPr>
          <p:cNvSpPr/>
          <p:nvPr/>
        </p:nvSpPr>
        <p:spPr>
          <a:xfrm rot="5400000" flipV="1">
            <a:off x="9140897" y="555889"/>
            <a:ext cx="290780" cy="991782"/>
          </a:xfrm>
          <a:prstGeom prst="curvedRightArrow">
            <a:avLst>
              <a:gd name="adj1" fmla="val 0"/>
              <a:gd name="adj2" fmla="val 13935"/>
              <a:gd name="adj3" fmla="val 1837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3" name="箭號: 弧形右彎 92">
            <a:extLst>
              <a:ext uri="{FF2B5EF4-FFF2-40B4-BE49-F238E27FC236}">
                <a16:creationId xmlns:a16="http://schemas.microsoft.com/office/drawing/2014/main" id="{06582DF3-C2F7-0F26-F3AF-A01A0FD7D6A5}"/>
              </a:ext>
            </a:extLst>
          </p:cNvPr>
          <p:cNvSpPr/>
          <p:nvPr/>
        </p:nvSpPr>
        <p:spPr>
          <a:xfrm rot="5400000" flipV="1">
            <a:off x="10071749" y="643507"/>
            <a:ext cx="290780" cy="812765"/>
          </a:xfrm>
          <a:prstGeom prst="curvedRightArrow">
            <a:avLst>
              <a:gd name="adj1" fmla="val 0"/>
              <a:gd name="adj2" fmla="val 13935"/>
              <a:gd name="adj3" fmla="val 1837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4" name="箭號: 弧形右彎 93">
            <a:extLst>
              <a:ext uri="{FF2B5EF4-FFF2-40B4-BE49-F238E27FC236}">
                <a16:creationId xmlns:a16="http://schemas.microsoft.com/office/drawing/2014/main" id="{9A0CEAB2-F711-72B2-73E6-52E50A81627E}"/>
              </a:ext>
            </a:extLst>
          </p:cNvPr>
          <p:cNvSpPr/>
          <p:nvPr/>
        </p:nvSpPr>
        <p:spPr>
          <a:xfrm rot="5400000" flipV="1">
            <a:off x="9329535" y="-232987"/>
            <a:ext cx="838946" cy="2076606"/>
          </a:xfrm>
          <a:prstGeom prst="curvedRightArrow">
            <a:avLst>
              <a:gd name="adj1" fmla="val 0"/>
              <a:gd name="adj2" fmla="val 13935"/>
              <a:gd name="adj3" fmla="val 18372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00B050"/>
              </a:solidFill>
            </a:endParaRPr>
          </a:p>
        </p:txBody>
      </p:sp>
      <p:cxnSp>
        <p:nvCxnSpPr>
          <p:cNvPr id="104" name="接點: 弧形 103">
            <a:extLst>
              <a:ext uri="{FF2B5EF4-FFF2-40B4-BE49-F238E27FC236}">
                <a16:creationId xmlns:a16="http://schemas.microsoft.com/office/drawing/2014/main" id="{735CD516-8E75-8265-F777-9A370903E430}"/>
              </a:ext>
            </a:extLst>
          </p:cNvPr>
          <p:cNvCxnSpPr>
            <a:stCxn id="85" idx="6"/>
            <a:endCxn id="85" idx="2"/>
          </p:cNvCxnSpPr>
          <p:nvPr/>
        </p:nvCxnSpPr>
        <p:spPr>
          <a:xfrm flipH="1">
            <a:off x="10397064" y="1506799"/>
            <a:ext cx="457200" cy="12700"/>
          </a:xfrm>
          <a:prstGeom prst="curvedConnector5">
            <a:avLst>
              <a:gd name="adj1" fmla="val -91667"/>
              <a:gd name="adj2" fmla="val 12000000"/>
              <a:gd name="adj3" fmla="val 200000"/>
            </a:avLst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7B862C57-9604-10FC-7778-3ED9900CADE0}"/>
              </a:ext>
            </a:extLst>
          </p:cNvPr>
          <p:cNvSpPr txBox="1"/>
          <p:nvPr/>
        </p:nvSpPr>
        <p:spPr>
          <a:xfrm>
            <a:off x="10727554" y="241546"/>
            <a:ext cx="730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B050"/>
                </a:solidFill>
              </a:rPr>
              <a:t>兔子</a:t>
            </a:r>
            <a:endParaRPr lang="en-US" altLang="zh-TW" dirty="0">
              <a:solidFill>
                <a:srgbClr val="00B05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烏龜</a:t>
            </a:r>
          </a:p>
        </p:txBody>
      </p:sp>
    </p:spTree>
    <p:extLst>
      <p:ext uri="{BB962C8B-B14F-4D97-AF65-F5344CB8AC3E}">
        <p14:creationId xmlns:p14="http://schemas.microsoft.com/office/powerpoint/2010/main" val="3051597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3ED854E-41F6-0386-136C-DE138189B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A4BB3A1-D6C1-97BA-4D17-B24ED9431879}"/>
              </a:ext>
            </a:extLst>
          </p:cNvPr>
          <p:cNvSpPr txBox="1"/>
          <p:nvPr/>
        </p:nvSpPr>
        <p:spPr>
          <a:xfrm>
            <a:off x="1098959" y="260059"/>
            <a:ext cx="441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Floyd’s</a:t>
            </a:r>
            <a:r>
              <a:rPr lang="zh-TW" altLang="en-US" sz="3600" dirty="0"/>
              <a:t> </a:t>
            </a:r>
            <a:r>
              <a:rPr lang="en-US" altLang="zh-TW" sz="3600" dirty="0"/>
              <a:t>Algorithm</a:t>
            </a:r>
            <a:r>
              <a:rPr lang="zh-TW" altLang="en-US" sz="3600" dirty="0"/>
              <a:t> 解說</a:t>
            </a:r>
          </a:p>
        </p:txBody>
      </p:sp>
      <p:sp>
        <p:nvSpPr>
          <p:cNvPr id="4" name="流程圖: 接點 3">
            <a:extLst>
              <a:ext uri="{FF2B5EF4-FFF2-40B4-BE49-F238E27FC236}">
                <a16:creationId xmlns:a16="http://schemas.microsoft.com/office/drawing/2014/main" id="{524BFD13-6621-EAD5-381F-2ABF10048B6E}"/>
              </a:ext>
            </a:extLst>
          </p:cNvPr>
          <p:cNvSpPr/>
          <p:nvPr/>
        </p:nvSpPr>
        <p:spPr>
          <a:xfrm>
            <a:off x="7362826" y="3744009"/>
            <a:ext cx="1000126" cy="104638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4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流程圖: 接點 5">
            <a:extLst>
              <a:ext uri="{FF2B5EF4-FFF2-40B4-BE49-F238E27FC236}">
                <a16:creationId xmlns:a16="http://schemas.microsoft.com/office/drawing/2014/main" id="{08F51884-A205-8234-DACA-D4F807710D5E}"/>
              </a:ext>
            </a:extLst>
          </p:cNvPr>
          <p:cNvSpPr/>
          <p:nvPr/>
        </p:nvSpPr>
        <p:spPr>
          <a:xfrm>
            <a:off x="4090986" y="2258106"/>
            <a:ext cx="1000126" cy="104638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1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流程圖: 接點 6">
            <a:extLst>
              <a:ext uri="{FF2B5EF4-FFF2-40B4-BE49-F238E27FC236}">
                <a16:creationId xmlns:a16="http://schemas.microsoft.com/office/drawing/2014/main" id="{001E4CD0-3A98-E14E-BF34-85360122CC95}"/>
              </a:ext>
            </a:extLst>
          </p:cNvPr>
          <p:cNvSpPr/>
          <p:nvPr/>
        </p:nvSpPr>
        <p:spPr>
          <a:xfrm>
            <a:off x="6362700" y="1211726"/>
            <a:ext cx="1000126" cy="104638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2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8" name="流程圖: 接點 7">
            <a:extLst>
              <a:ext uri="{FF2B5EF4-FFF2-40B4-BE49-F238E27FC236}">
                <a16:creationId xmlns:a16="http://schemas.microsoft.com/office/drawing/2014/main" id="{E53F4149-D360-46DD-2F9D-85BF28263F6D}"/>
              </a:ext>
            </a:extLst>
          </p:cNvPr>
          <p:cNvSpPr/>
          <p:nvPr/>
        </p:nvSpPr>
        <p:spPr>
          <a:xfrm>
            <a:off x="8610601" y="2258107"/>
            <a:ext cx="1000126" cy="104638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3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流程圖: 接點 8">
            <a:extLst>
              <a:ext uri="{FF2B5EF4-FFF2-40B4-BE49-F238E27FC236}">
                <a16:creationId xmlns:a16="http://schemas.microsoft.com/office/drawing/2014/main" id="{567EFCFE-D88A-E1C4-D4B7-4301B530517C}"/>
              </a:ext>
            </a:extLst>
          </p:cNvPr>
          <p:cNvSpPr/>
          <p:nvPr/>
        </p:nvSpPr>
        <p:spPr>
          <a:xfrm>
            <a:off x="2081210" y="2258106"/>
            <a:ext cx="1000126" cy="104638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0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10" name="流程圖: 接點 9">
            <a:extLst>
              <a:ext uri="{FF2B5EF4-FFF2-40B4-BE49-F238E27FC236}">
                <a16:creationId xmlns:a16="http://schemas.microsoft.com/office/drawing/2014/main" id="{6887682D-11AF-A8A0-4F80-738EA371FDBF}"/>
              </a:ext>
            </a:extLst>
          </p:cNvPr>
          <p:cNvSpPr/>
          <p:nvPr/>
        </p:nvSpPr>
        <p:spPr>
          <a:xfrm>
            <a:off x="5091112" y="3744008"/>
            <a:ext cx="1000126" cy="1046381"/>
          </a:xfrm>
          <a:prstGeom prst="flowChartConnector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rgbClr val="FF0000"/>
                </a:solidFill>
              </a:rPr>
              <a:t>5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822E84A-6F3F-9B1B-A671-11BF96C199A9}"/>
              </a:ext>
            </a:extLst>
          </p:cNvPr>
          <p:cNvSpPr txBox="1"/>
          <p:nvPr/>
        </p:nvSpPr>
        <p:spPr>
          <a:xfrm>
            <a:off x="1262061" y="4130275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</a:t>
            </a:r>
            <a:r>
              <a:rPr lang="en-US" altLang="zh-TW" sz="2400" dirty="0">
                <a:sym typeface="Wingdings 2" panose="05020102010507070707" pitchFamily="18" charset="2"/>
              </a:rPr>
              <a:t></a:t>
            </a:r>
            <a:r>
              <a:rPr lang="en-US" altLang="zh-TW" sz="2400" dirty="0"/>
              <a:t>slow = fast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50CF7EC-8D5C-8E47-BDDA-D5EFAE3596DD}"/>
              </a:ext>
            </a:extLst>
          </p:cNvPr>
          <p:cNvSpPr txBox="1"/>
          <p:nvPr/>
        </p:nvSpPr>
        <p:spPr>
          <a:xfrm>
            <a:off x="2350293" y="4452566"/>
            <a:ext cx="1916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= P+C-X+C</a:t>
            </a:r>
          </a:p>
          <a:p>
            <a:r>
              <a:rPr lang="en-US" altLang="zh-TW" sz="2400" dirty="0"/>
              <a:t>= P+2C-X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592B5872-9886-E62D-9C77-55EEFF8137A0}"/>
              </a:ext>
            </a:extLst>
          </p:cNvPr>
          <p:cNvSpPr/>
          <p:nvPr/>
        </p:nvSpPr>
        <p:spPr>
          <a:xfrm>
            <a:off x="945355" y="4014490"/>
            <a:ext cx="3217070" cy="26787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179AECB-FD49-D06C-044F-6627AF641587}"/>
              </a:ext>
            </a:extLst>
          </p:cNvPr>
          <p:cNvSpPr txBox="1"/>
          <p:nvPr/>
        </p:nvSpPr>
        <p:spPr>
          <a:xfrm>
            <a:off x="965595" y="5490806"/>
            <a:ext cx="348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en-US" altLang="zh-TW" sz="2400" dirty="0"/>
              <a:t>2(P+C-X) = P+2C-X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C9CDFAA-BC57-93EC-DA1E-B9302BE6ECC6}"/>
              </a:ext>
            </a:extLst>
          </p:cNvPr>
          <p:cNvSpPr txBox="1"/>
          <p:nvPr/>
        </p:nvSpPr>
        <p:spPr>
          <a:xfrm>
            <a:off x="2350293" y="6009264"/>
            <a:ext cx="1000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P = X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57161D8-C34C-8EC5-B9F8-38A4ACC38BF2}"/>
              </a:ext>
            </a:extLst>
          </p:cNvPr>
          <p:cNvCxnSpPr>
            <a:stCxn id="9" idx="6"/>
            <a:endCxn id="6" idx="2"/>
          </p:cNvCxnSpPr>
          <p:nvPr/>
        </p:nvCxnSpPr>
        <p:spPr>
          <a:xfrm>
            <a:off x="3081336" y="2781297"/>
            <a:ext cx="10096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9573B28B-EF12-AD68-E937-6BF833769E5C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5091112" y="1734917"/>
            <a:ext cx="1271588" cy="1046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784FEEC4-01B5-2B0D-1F3B-BB79860F565E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7362826" y="1734917"/>
            <a:ext cx="1394240" cy="6764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48844B9E-6724-7C04-D0E3-ED3FF9F9C7E3}"/>
              </a:ext>
            </a:extLst>
          </p:cNvPr>
          <p:cNvCxnSpPr>
            <a:cxnSpLocks/>
            <a:stCxn id="8" idx="4"/>
            <a:endCxn id="4" idx="6"/>
          </p:cNvCxnSpPr>
          <p:nvPr/>
        </p:nvCxnSpPr>
        <p:spPr>
          <a:xfrm flipH="1">
            <a:off x="8362952" y="3304488"/>
            <a:ext cx="747712" cy="962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C56C1B11-8854-9DC1-D4DD-AB0E38DFF1B9}"/>
              </a:ext>
            </a:extLst>
          </p:cNvPr>
          <p:cNvCxnSpPr>
            <a:cxnSpLocks/>
            <a:stCxn id="4" idx="2"/>
            <a:endCxn id="10" idx="6"/>
          </p:cNvCxnSpPr>
          <p:nvPr/>
        </p:nvCxnSpPr>
        <p:spPr>
          <a:xfrm flipH="1" flipV="1">
            <a:off x="6091238" y="4267199"/>
            <a:ext cx="127158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AD25EDCE-530E-C79C-17AD-89D37FFF4BE6}"/>
              </a:ext>
            </a:extLst>
          </p:cNvPr>
          <p:cNvCxnSpPr>
            <a:cxnSpLocks/>
            <a:stCxn id="10" idx="1"/>
            <a:endCxn id="6" idx="4"/>
          </p:cNvCxnSpPr>
          <p:nvPr/>
        </p:nvCxnSpPr>
        <p:spPr>
          <a:xfrm flipH="1" flipV="1">
            <a:off x="4591049" y="3304487"/>
            <a:ext cx="646528" cy="592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92CEBDA-F39B-4341-D755-7E4C58D3D4F9}"/>
              </a:ext>
            </a:extLst>
          </p:cNvPr>
          <p:cNvSpPr txBox="1"/>
          <p:nvPr/>
        </p:nvSpPr>
        <p:spPr>
          <a:xfrm>
            <a:off x="4695238" y="4975023"/>
            <a:ext cx="2562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假設 </a:t>
            </a:r>
            <a:r>
              <a:rPr lang="en-US" altLang="zh-TW" sz="1600" dirty="0">
                <a:solidFill>
                  <a:srgbClr val="FF0000"/>
                </a:solidFill>
              </a:rPr>
              <a:t>5 </a:t>
            </a:r>
            <a:r>
              <a:rPr lang="zh-TW" altLang="en-US" sz="1600" dirty="0">
                <a:solidFill>
                  <a:srgbClr val="FF0000"/>
                </a:solidFill>
              </a:rPr>
              <a:t>是龜兔相遇的點</a:t>
            </a:r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5AF7498D-B831-6DCF-4444-C4F23CE4906C}"/>
              </a:ext>
            </a:extLst>
          </p:cNvPr>
          <p:cNvCxnSpPr>
            <a:cxnSpLocks/>
          </p:cNvCxnSpPr>
          <p:nvPr/>
        </p:nvCxnSpPr>
        <p:spPr>
          <a:xfrm>
            <a:off x="2581273" y="2067606"/>
            <a:ext cx="2009776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35DE152F-8A72-0C05-8658-E3CEEB6B657E}"/>
              </a:ext>
            </a:extLst>
          </p:cNvPr>
          <p:cNvSpPr txBox="1"/>
          <p:nvPr/>
        </p:nvSpPr>
        <p:spPr>
          <a:xfrm>
            <a:off x="3390898" y="1563875"/>
            <a:ext cx="390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7030A0"/>
                </a:solidFill>
              </a:rPr>
              <a:t>P</a:t>
            </a:r>
            <a:endParaRPr lang="zh-TW" altLang="en-US" sz="2800" dirty="0">
              <a:solidFill>
                <a:srgbClr val="7030A0"/>
              </a:solidFill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4DD8854B-1CE0-3F98-7028-981BD7F63F29}"/>
              </a:ext>
            </a:extLst>
          </p:cNvPr>
          <p:cNvCxnSpPr>
            <a:cxnSpLocks/>
          </p:cNvCxnSpPr>
          <p:nvPr/>
        </p:nvCxnSpPr>
        <p:spPr>
          <a:xfrm>
            <a:off x="4371974" y="3523562"/>
            <a:ext cx="646528" cy="59276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7247A5AF-ABD8-C45D-42BA-96FFFAE7CA8F}"/>
              </a:ext>
            </a:extLst>
          </p:cNvPr>
          <p:cNvSpPr txBox="1"/>
          <p:nvPr/>
        </p:nvSpPr>
        <p:spPr>
          <a:xfrm>
            <a:off x="4283869" y="3727313"/>
            <a:ext cx="390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7030A0"/>
                </a:solidFill>
              </a:rPr>
              <a:t>X</a:t>
            </a:r>
            <a:endParaRPr lang="zh-TW" altLang="en-US" sz="2800" dirty="0">
              <a:solidFill>
                <a:srgbClr val="7030A0"/>
              </a:solidFill>
            </a:endParaRPr>
          </a:p>
        </p:txBody>
      </p:sp>
      <p:cxnSp>
        <p:nvCxnSpPr>
          <p:cNvPr id="50" name="接點: 弧形 49">
            <a:extLst>
              <a:ext uri="{FF2B5EF4-FFF2-40B4-BE49-F238E27FC236}">
                <a16:creationId xmlns:a16="http://schemas.microsoft.com/office/drawing/2014/main" id="{76FD2B57-3554-EE86-9005-39DA02BAD024}"/>
              </a:ext>
            </a:extLst>
          </p:cNvPr>
          <p:cNvCxnSpPr>
            <a:stCxn id="6" idx="0"/>
            <a:endCxn id="10" idx="4"/>
          </p:cNvCxnSpPr>
          <p:nvPr/>
        </p:nvCxnSpPr>
        <p:spPr>
          <a:xfrm rot="16200000" flipH="1">
            <a:off x="3824970" y="3024184"/>
            <a:ext cx="2532283" cy="1000126"/>
          </a:xfrm>
          <a:prstGeom prst="curvedConnector5">
            <a:avLst>
              <a:gd name="adj1" fmla="val -61311"/>
              <a:gd name="adj2" fmla="val 569047"/>
              <a:gd name="adj3" fmla="val 109027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8476C573-7373-DFE3-BBC0-5AF2C4FA7CDE}"/>
              </a:ext>
            </a:extLst>
          </p:cNvPr>
          <p:cNvSpPr txBox="1"/>
          <p:nvPr/>
        </p:nvSpPr>
        <p:spPr>
          <a:xfrm>
            <a:off x="8677276" y="503516"/>
            <a:ext cx="933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7030A0"/>
                </a:solidFill>
              </a:rPr>
              <a:t>C-X</a:t>
            </a:r>
            <a:endParaRPr lang="zh-TW" alt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422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E60F55A-0EAA-BFC1-047E-9F655B841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55A4A98-F15C-C4B7-2B22-A83D0FE2008B}"/>
              </a:ext>
            </a:extLst>
          </p:cNvPr>
          <p:cNvSpPr txBox="1"/>
          <p:nvPr/>
        </p:nvSpPr>
        <p:spPr>
          <a:xfrm rot="5400000">
            <a:off x="-1503135" y="3105834"/>
            <a:ext cx="4493538" cy="64633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</a:rPr>
              <a:t>龜兔賽跑演算法程式碼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902CD4D-877E-EA0A-DC0C-728A9AC01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220" y="1734405"/>
            <a:ext cx="6800755" cy="4641274"/>
          </a:xfrm>
          <a:prstGeom prst="round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B1BF3094-5A24-739D-AAE0-B1C7ECDFFFB5}"/>
              </a:ext>
            </a:extLst>
          </p:cNvPr>
          <p:cNvSpPr txBox="1"/>
          <p:nvPr/>
        </p:nvSpPr>
        <p:spPr>
          <a:xfrm>
            <a:off x="3028949" y="428859"/>
            <a:ext cx="8742583" cy="959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0" i="0" dirty="0">
                <a:effectLst/>
                <a:latin typeface="Tahoma" panose="020B0604030504040204" pitchFamily="34" charset="0"/>
              </a:rPr>
              <a:t>令 </a:t>
            </a:r>
            <a:r>
              <a:rPr lang="en-US" altLang="zh-TW" sz="2000" b="0" i="0" dirty="0">
                <a:effectLst/>
                <a:latin typeface="Tahoma" panose="020B0604030504040204" pitchFamily="34" charset="0"/>
              </a:rPr>
              <a:t>m </a:t>
            </a:r>
            <a:r>
              <a:rPr lang="zh-TW" altLang="en-US" sz="2000" b="0" i="0" dirty="0">
                <a:effectLst/>
                <a:latin typeface="Tahoma" panose="020B0604030504040204" pitchFamily="34" charset="0"/>
              </a:rPr>
              <a:t>是出發起點到循環起點的距離， </a:t>
            </a:r>
            <a:r>
              <a:rPr lang="en-US" altLang="zh-TW" sz="2000" b="0" i="0" dirty="0">
                <a:effectLst/>
                <a:latin typeface="Tahoma" panose="020B0604030504040204" pitchFamily="34" charset="0"/>
              </a:rPr>
              <a:t>n </a:t>
            </a:r>
            <a:r>
              <a:rPr lang="zh-TW" altLang="en-US" sz="2000" b="0" i="0" dirty="0">
                <a:effectLst/>
                <a:latin typeface="Tahoma" panose="020B0604030504040204" pitchFamily="34" charset="0"/>
              </a:rPr>
              <a:t>是循環長度。烏龜最多走 </a:t>
            </a:r>
            <a:r>
              <a:rPr lang="en-US" altLang="zh-TW" sz="2000" b="0" i="0" dirty="0">
                <a:effectLst/>
                <a:latin typeface="Tahoma" panose="020B0604030504040204" pitchFamily="34" charset="0"/>
              </a:rPr>
              <a:t>m + n </a:t>
            </a:r>
            <a:r>
              <a:rPr lang="zh-TW" altLang="en-US" sz="2000" b="0" i="0" dirty="0">
                <a:effectLst/>
                <a:latin typeface="Tahoma" panose="020B0604030504040204" pitchFamily="34" charset="0"/>
              </a:rPr>
              <a:t>步，兔最多走 </a:t>
            </a:r>
            <a:r>
              <a:rPr lang="en-US" altLang="zh-TW" sz="2000" b="0" i="0" dirty="0">
                <a:effectLst/>
                <a:latin typeface="Tahoma" panose="020B0604030504040204" pitchFamily="34" charset="0"/>
              </a:rPr>
              <a:t>2m + 2n </a:t>
            </a:r>
            <a:r>
              <a:rPr lang="zh-TW" altLang="en-US" sz="2000" b="0" i="0" dirty="0">
                <a:effectLst/>
                <a:latin typeface="Tahoma" panose="020B0604030504040204" pitchFamily="34" charset="0"/>
              </a:rPr>
              <a:t>步，時間複雜度 </a:t>
            </a:r>
            <a:r>
              <a:rPr lang="en-US" altLang="zh-TW" sz="2000" b="0" i="0" dirty="0">
                <a:effectLst/>
                <a:latin typeface="Tahoma" panose="020B0604030504040204" pitchFamily="34" charset="0"/>
              </a:rPr>
              <a:t>3m + 3n = O(m + n)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06685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B04C4F6-69A9-B9AF-2875-FC6A79C29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7A94F4-5B78-A572-5702-64BA60C0BD31}"/>
              </a:ext>
            </a:extLst>
          </p:cNvPr>
          <p:cNvSpPr txBox="1"/>
          <p:nvPr/>
        </p:nvSpPr>
        <p:spPr>
          <a:xfrm>
            <a:off x="1098959" y="260059"/>
            <a:ext cx="441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總結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0CE6C28-F1FE-C1FB-5470-237CB0EF7DED}"/>
              </a:ext>
            </a:extLst>
          </p:cNvPr>
          <p:cNvSpPr txBox="1"/>
          <p:nvPr/>
        </p:nvSpPr>
        <p:spPr>
          <a:xfrm>
            <a:off x="1905000" y="1400175"/>
            <a:ext cx="7410450" cy="253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雙指針、二元搜尋的題目</a:t>
            </a:r>
            <a:endParaRPr lang="en-US" altLang="zh-TW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以 </a:t>
            </a:r>
            <a:r>
              <a:rPr lang="en-US" altLang="zh-TW" dirty="0"/>
              <a:t>Floyd’s Algorithm </a:t>
            </a:r>
            <a:r>
              <a:rPr lang="zh-TW" altLang="en-US" dirty="0"/>
              <a:t>可以在線性時間解決題目</a:t>
            </a:r>
            <a:endParaRPr lang="en-US" altLang="zh-TW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Floyd’s Algorithm </a:t>
            </a:r>
            <a:r>
              <a:rPr lang="zh-TW" altLang="en-US" dirty="0"/>
              <a:t>是一個可以找到 </a:t>
            </a:r>
            <a:r>
              <a:rPr lang="en-US" altLang="zh-TW" dirty="0"/>
              <a:t>linked-list </a:t>
            </a:r>
            <a:r>
              <a:rPr lang="zh-TW" altLang="en-US" dirty="0"/>
              <a:t>裡 </a:t>
            </a:r>
            <a:r>
              <a:rPr lang="en-US" altLang="zh-TW" dirty="0"/>
              <a:t>cycle </a:t>
            </a:r>
            <a:r>
              <a:rPr lang="zh-TW" altLang="en-US" dirty="0"/>
              <a:t>起點與 </a:t>
            </a:r>
            <a:r>
              <a:rPr lang="en-US" altLang="zh-TW" dirty="0"/>
              <a:t>cycle</a:t>
            </a:r>
            <a:r>
              <a:rPr lang="zh-TW" altLang="en-US" dirty="0"/>
              <a:t> 長度的有效率方式</a:t>
            </a:r>
            <a:endParaRPr lang="en-US" altLang="zh-TW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這題是很多大公司面試出的題目 </a:t>
            </a:r>
            <a:r>
              <a:rPr lang="en-US" altLang="zh-TW" dirty="0"/>
              <a:t>(e.g. Google, Microsoft, Amazon, Facebook)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5061328"/>
      </p:ext>
    </p:extLst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徽章</Template>
  <TotalTime>1168</TotalTime>
  <Words>600</Words>
  <Application>Microsoft Office PowerPoint</Application>
  <PresentationFormat>寬螢幕</PresentationFormat>
  <Paragraphs>93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SFMono-Regular</vt:lpstr>
      <vt:lpstr>微軟正黑體</vt:lpstr>
      <vt:lpstr>Arial</vt:lpstr>
      <vt:lpstr>Calibri</vt:lpstr>
      <vt:lpstr>Gill Sans MT</vt:lpstr>
      <vt:lpstr>Impact</vt:lpstr>
      <vt:lpstr>Tahoma</vt:lpstr>
      <vt:lpstr>徽章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林柏元</dc:creator>
  <cp:lastModifiedBy>林柏元</cp:lastModifiedBy>
  <cp:revision>37</cp:revision>
  <dcterms:created xsi:type="dcterms:W3CDTF">2022-05-16T14:00:33Z</dcterms:created>
  <dcterms:modified xsi:type="dcterms:W3CDTF">2022-05-17T09:28:58Z</dcterms:modified>
</cp:coreProperties>
</file>