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38419577c_0_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e38419577c_0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38419577c_0_1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e38419577c_0_1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8419577c_0_2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e38419577c_0_2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38419577c_0_3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e38419577c_0_3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8419577c_0_3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e38419577c_0_3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8419577c_0_4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e38419577c_0_4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38419577c_0_5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e38419577c_0_5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38419577c_0_6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e38419577c_0_6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cxnSp>
        <p:nvCxnSpPr>
          <p:cNvPr id="16" name="Google Shape;16;p2"/>
          <p:cNvCxnSpPr/>
          <p:nvPr/>
        </p:nvCxnSpPr>
        <p:spPr>
          <a:xfrm rot="10800000">
            <a:off x="2057007" y="6492194"/>
            <a:ext cx="9540000" cy="0"/>
          </a:xfrm>
          <a:prstGeom prst="straightConnector1">
            <a:avLst/>
          </a:prstGeom>
          <a:noFill/>
          <a:ln cap="flat" cmpd="sng" w="12700">
            <a:solidFill>
              <a:srgbClr val="A5A5A5"/>
            </a:solidFill>
            <a:prstDash val="solid"/>
            <a:round/>
            <a:headEnd len="sm" w="sm" type="none"/>
            <a:tailEnd len="sm" w="sm" type="none"/>
          </a:ln>
        </p:spPr>
      </p:cxnSp>
      <p:sp>
        <p:nvSpPr>
          <p:cNvPr id="17" name="Google Shape;17;p2"/>
          <p:cNvSpPr/>
          <p:nvPr/>
        </p:nvSpPr>
        <p:spPr>
          <a:xfrm>
            <a:off x="2" y="2"/>
            <a:ext cx="12191999" cy="66675"/>
          </a:xfrm>
          <a:prstGeom prst="rect">
            <a:avLst/>
          </a:prstGeom>
          <a:solidFill>
            <a:srgbClr val="C437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0" y="190500"/>
            <a:ext cx="779272" cy="475488"/>
          </a:xfrm>
          <a:custGeom>
            <a:rect b="b" l="l" r="r" t="t"/>
            <a:pathLst>
              <a:path extrusionOk="0" h="432" w="708">
                <a:moveTo>
                  <a:pt x="381" y="0"/>
                </a:moveTo>
                <a:lnTo>
                  <a:pt x="0" y="0"/>
                </a:lnTo>
                <a:lnTo>
                  <a:pt x="0" y="379"/>
                </a:lnTo>
                <a:lnTo>
                  <a:pt x="0" y="432"/>
                </a:lnTo>
                <a:lnTo>
                  <a:pt x="708" y="432"/>
                </a:lnTo>
                <a:lnTo>
                  <a:pt x="381" y="0"/>
                </a:lnTo>
                <a:close/>
              </a:path>
            </a:pathLst>
          </a:custGeom>
          <a:solidFill>
            <a:srgbClr val="F18B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574360" y="190121"/>
            <a:ext cx="680080" cy="609981"/>
          </a:xfrm>
          <a:custGeom>
            <a:rect b="b" l="l" r="r" t="t"/>
            <a:pathLst>
              <a:path extrusionOk="0" h="496" w="553">
                <a:moveTo>
                  <a:pt x="158" y="0"/>
                </a:moveTo>
                <a:lnTo>
                  <a:pt x="0" y="0"/>
                </a:lnTo>
                <a:lnTo>
                  <a:pt x="395" y="496"/>
                </a:lnTo>
                <a:lnTo>
                  <a:pt x="553" y="496"/>
                </a:lnTo>
                <a:lnTo>
                  <a:pt x="158" y="0"/>
                </a:lnTo>
                <a:close/>
              </a:path>
            </a:pathLst>
          </a:custGeom>
          <a:solidFill>
            <a:srgbClr val="7F7F7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11597006" y="6482671"/>
            <a:ext cx="615127" cy="375331"/>
          </a:xfrm>
          <a:custGeom>
            <a:rect b="b" l="l" r="r" t="t"/>
            <a:pathLst>
              <a:path extrusionOk="0" h="432" w="708">
                <a:moveTo>
                  <a:pt x="381" y="0"/>
                </a:moveTo>
                <a:lnTo>
                  <a:pt x="0" y="0"/>
                </a:lnTo>
                <a:lnTo>
                  <a:pt x="0" y="379"/>
                </a:lnTo>
                <a:lnTo>
                  <a:pt x="0" y="432"/>
                </a:lnTo>
                <a:lnTo>
                  <a:pt x="708" y="432"/>
                </a:lnTo>
                <a:lnTo>
                  <a:pt x="381" y="0"/>
                </a:lnTo>
                <a:close/>
              </a:path>
            </a:pathLst>
          </a:custGeom>
          <a:solidFill>
            <a:srgbClr val="F18B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txBox="1"/>
          <p:nvPr/>
        </p:nvSpPr>
        <p:spPr>
          <a:xfrm>
            <a:off x="11621978" y="6530296"/>
            <a:ext cx="406399" cy="365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00"/>
              <a:buFont typeface="Calibri"/>
              <a:buNone/>
            </a:pPr>
            <a:fld id="{00000000-1234-1234-1234-123412341234}" type="slidenum">
              <a:rPr b="0" i="0" lang="en-US" sz="1300" u="none" cap="none" strike="noStrike">
                <a:solidFill>
                  <a:schemeClr val="lt1"/>
                </a:solidFill>
                <a:latin typeface="Calibri"/>
                <a:ea typeface="Calibri"/>
                <a:cs typeface="Calibri"/>
                <a:sym typeface="Calibri"/>
              </a:rPr>
              <a:t>‹#›</a:t>
            </a:fld>
            <a:endParaRPr b="0" i="0" sz="1300" u="none" cap="none" strike="noStrik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b="0" l="0" r="0" t="0"/>
          <a:stretch/>
        </p:blipFill>
        <p:spPr>
          <a:xfrm>
            <a:off x="163624" y="5715457"/>
            <a:ext cx="1981200" cy="1142545"/>
          </a:xfrm>
          <a:prstGeom prst="rect">
            <a:avLst/>
          </a:prstGeom>
          <a:noFill/>
          <a:ln>
            <a:noFill/>
          </a:ln>
        </p:spPr>
      </p:pic>
      <p:sp>
        <p:nvSpPr>
          <p:cNvPr id="23" name="Google Shape;23;p2"/>
          <p:cNvSpPr/>
          <p:nvPr/>
        </p:nvSpPr>
        <p:spPr>
          <a:xfrm>
            <a:off x="2485011" y="6581003"/>
            <a:ext cx="8932985" cy="2769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200"/>
              <a:buFont typeface="Arial"/>
              <a:buNone/>
            </a:pPr>
            <a:r>
              <a:rPr b="1" i="0" lang="en-US" sz="1200" u="none" cap="none" strike="noStrike">
                <a:solidFill>
                  <a:srgbClr val="C00000"/>
                </a:solidFill>
                <a:latin typeface="Arial"/>
                <a:ea typeface="Arial"/>
                <a:cs typeface="Arial"/>
                <a:sym typeface="Arial"/>
              </a:rPr>
              <a:t>Approved by AICTE |Affiliated to VTU | Recognized by UGC with 2(f) &amp; 12(B) status |Accredited by NBA and NAAC</a:t>
            </a:r>
            <a:endParaRPr b="0" i="0" sz="3600" u="none" cap="none" strike="noStrike">
              <a:solidFill>
                <a:srgbClr val="C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4" name="Shape 24"/>
        <p:cNvGrpSpPr/>
        <p:nvPr/>
      </p:nvGrpSpPr>
      <p:grpSpPr>
        <a:xfrm>
          <a:off x="0" y="0"/>
          <a:ext cx="0" cy="0"/>
          <a:chOff x="0" y="0"/>
          <a:chExt cx="0" cy="0"/>
        </a:xfrm>
      </p:grpSpPr>
      <p:sp>
        <p:nvSpPr>
          <p:cNvPr id="25" name="Google Shape;25;p3"/>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Arial"/>
                <a:ea typeface="Arial"/>
                <a:cs typeface="Arial"/>
                <a:sym typeface="Arial"/>
              </a:defRPr>
            </a:lvl1pPr>
            <a:lvl2pPr indent="0" lvl="1" marL="38100" marR="0" algn="l">
              <a:lnSpc>
                <a:spcPct val="103333"/>
              </a:lnSpc>
              <a:spcBef>
                <a:spcPts val="0"/>
              </a:spcBef>
              <a:buNone/>
              <a:defRPr b="0" i="0" sz="1200">
                <a:solidFill>
                  <a:srgbClr val="888888"/>
                </a:solidFill>
                <a:latin typeface="Arial"/>
                <a:ea typeface="Arial"/>
                <a:cs typeface="Arial"/>
                <a:sym typeface="Arial"/>
              </a:defRPr>
            </a:lvl2pPr>
            <a:lvl3pPr indent="0" lvl="2" marL="38100" marR="0" algn="l">
              <a:lnSpc>
                <a:spcPct val="103333"/>
              </a:lnSpc>
              <a:spcBef>
                <a:spcPts val="0"/>
              </a:spcBef>
              <a:buNone/>
              <a:defRPr b="0" i="0" sz="1200">
                <a:solidFill>
                  <a:srgbClr val="888888"/>
                </a:solidFill>
                <a:latin typeface="Arial"/>
                <a:ea typeface="Arial"/>
                <a:cs typeface="Arial"/>
                <a:sym typeface="Arial"/>
              </a:defRPr>
            </a:lvl3pPr>
            <a:lvl4pPr indent="0" lvl="3" marL="38100" marR="0" algn="l">
              <a:lnSpc>
                <a:spcPct val="103333"/>
              </a:lnSpc>
              <a:spcBef>
                <a:spcPts val="0"/>
              </a:spcBef>
              <a:buNone/>
              <a:defRPr b="0" i="0" sz="1200">
                <a:solidFill>
                  <a:srgbClr val="888888"/>
                </a:solidFill>
                <a:latin typeface="Arial"/>
                <a:ea typeface="Arial"/>
                <a:cs typeface="Arial"/>
                <a:sym typeface="Arial"/>
              </a:defRPr>
            </a:lvl4pPr>
            <a:lvl5pPr indent="0" lvl="4" marL="38100" marR="0" algn="l">
              <a:lnSpc>
                <a:spcPct val="103333"/>
              </a:lnSpc>
              <a:spcBef>
                <a:spcPts val="0"/>
              </a:spcBef>
              <a:buNone/>
              <a:defRPr b="0" i="0" sz="1200">
                <a:solidFill>
                  <a:srgbClr val="888888"/>
                </a:solidFill>
                <a:latin typeface="Arial"/>
                <a:ea typeface="Arial"/>
                <a:cs typeface="Arial"/>
                <a:sym typeface="Arial"/>
              </a:defRPr>
            </a:lvl5pPr>
            <a:lvl6pPr indent="0" lvl="5" marL="38100" marR="0" algn="l">
              <a:lnSpc>
                <a:spcPct val="103333"/>
              </a:lnSpc>
              <a:spcBef>
                <a:spcPts val="0"/>
              </a:spcBef>
              <a:buNone/>
              <a:defRPr b="0" i="0" sz="1200">
                <a:solidFill>
                  <a:srgbClr val="888888"/>
                </a:solidFill>
                <a:latin typeface="Arial"/>
                <a:ea typeface="Arial"/>
                <a:cs typeface="Arial"/>
                <a:sym typeface="Arial"/>
              </a:defRPr>
            </a:lvl6pPr>
            <a:lvl7pPr indent="0" lvl="6" marL="38100" marR="0" algn="l">
              <a:lnSpc>
                <a:spcPct val="103333"/>
              </a:lnSpc>
              <a:spcBef>
                <a:spcPts val="0"/>
              </a:spcBef>
              <a:buNone/>
              <a:defRPr b="0" i="0" sz="1200">
                <a:solidFill>
                  <a:srgbClr val="888888"/>
                </a:solidFill>
                <a:latin typeface="Arial"/>
                <a:ea typeface="Arial"/>
                <a:cs typeface="Arial"/>
                <a:sym typeface="Arial"/>
              </a:defRPr>
            </a:lvl7pPr>
            <a:lvl8pPr indent="0" lvl="7" marL="38100" marR="0" algn="l">
              <a:lnSpc>
                <a:spcPct val="103333"/>
              </a:lnSpc>
              <a:spcBef>
                <a:spcPts val="0"/>
              </a:spcBef>
              <a:buNone/>
              <a:defRPr b="0" i="0" sz="1200">
                <a:solidFill>
                  <a:srgbClr val="888888"/>
                </a:solidFill>
                <a:latin typeface="Arial"/>
                <a:ea typeface="Arial"/>
                <a:cs typeface="Arial"/>
                <a:sym typeface="Arial"/>
              </a:defRPr>
            </a:lvl8pPr>
            <a:lvl9pPr indent="0" lvl="8" marL="38100" marR="0" algn="l">
              <a:lnSpc>
                <a:spcPct val="103333"/>
              </a:lnSpc>
              <a:spcBef>
                <a:spcPts val="0"/>
              </a:spcBef>
              <a:buNone/>
              <a:defRPr b="0" i="0" sz="1200">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4"/>
          <p:cNvSpPr txBox="1"/>
          <p:nvPr>
            <p:ph type="title"/>
          </p:nvPr>
        </p:nvSpPr>
        <p:spPr>
          <a:xfrm>
            <a:off x="969997" y="306395"/>
            <a:ext cx="1025200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915673" y="1761863"/>
            <a:ext cx="10360653" cy="26212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4"/>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Arial"/>
                <a:ea typeface="Arial"/>
                <a:cs typeface="Arial"/>
                <a:sym typeface="Arial"/>
              </a:defRPr>
            </a:lvl1pPr>
            <a:lvl2pPr indent="0" lvl="1" marL="38100" marR="0" algn="l">
              <a:lnSpc>
                <a:spcPct val="103333"/>
              </a:lnSpc>
              <a:spcBef>
                <a:spcPts val="0"/>
              </a:spcBef>
              <a:buNone/>
              <a:defRPr b="0" i="0" sz="1200">
                <a:solidFill>
                  <a:srgbClr val="888888"/>
                </a:solidFill>
                <a:latin typeface="Arial"/>
                <a:ea typeface="Arial"/>
                <a:cs typeface="Arial"/>
                <a:sym typeface="Arial"/>
              </a:defRPr>
            </a:lvl2pPr>
            <a:lvl3pPr indent="0" lvl="2" marL="38100" marR="0" algn="l">
              <a:lnSpc>
                <a:spcPct val="103333"/>
              </a:lnSpc>
              <a:spcBef>
                <a:spcPts val="0"/>
              </a:spcBef>
              <a:buNone/>
              <a:defRPr b="0" i="0" sz="1200">
                <a:solidFill>
                  <a:srgbClr val="888888"/>
                </a:solidFill>
                <a:latin typeface="Arial"/>
                <a:ea typeface="Arial"/>
                <a:cs typeface="Arial"/>
                <a:sym typeface="Arial"/>
              </a:defRPr>
            </a:lvl3pPr>
            <a:lvl4pPr indent="0" lvl="3" marL="38100" marR="0" algn="l">
              <a:lnSpc>
                <a:spcPct val="103333"/>
              </a:lnSpc>
              <a:spcBef>
                <a:spcPts val="0"/>
              </a:spcBef>
              <a:buNone/>
              <a:defRPr b="0" i="0" sz="1200">
                <a:solidFill>
                  <a:srgbClr val="888888"/>
                </a:solidFill>
                <a:latin typeface="Arial"/>
                <a:ea typeface="Arial"/>
                <a:cs typeface="Arial"/>
                <a:sym typeface="Arial"/>
              </a:defRPr>
            </a:lvl4pPr>
            <a:lvl5pPr indent="0" lvl="4" marL="38100" marR="0" algn="l">
              <a:lnSpc>
                <a:spcPct val="103333"/>
              </a:lnSpc>
              <a:spcBef>
                <a:spcPts val="0"/>
              </a:spcBef>
              <a:buNone/>
              <a:defRPr b="0" i="0" sz="1200">
                <a:solidFill>
                  <a:srgbClr val="888888"/>
                </a:solidFill>
                <a:latin typeface="Arial"/>
                <a:ea typeface="Arial"/>
                <a:cs typeface="Arial"/>
                <a:sym typeface="Arial"/>
              </a:defRPr>
            </a:lvl5pPr>
            <a:lvl6pPr indent="0" lvl="5" marL="38100" marR="0" algn="l">
              <a:lnSpc>
                <a:spcPct val="103333"/>
              </a:lnSpc>
              <a:spcBef>
                <a:spcPts val="0"/>
              </a:spcBef>
              <a:buNone/>
              <a:defRPr b="0" i="0" sz="1200">
                <a:solidFill>
                  <a:srgbClr val="888888"/>
                </a:solidFill>
                <a:latin typeface="Arial"/>
                <a:ea typeface="Arial"/>
                <a:cs typeface="Arial"/>
                <a:sym typeface="Arial"/>
              </a:defRPr>
            </a:lvl6pPr>
            <a:lvl7pPr indent="0" lvl="6" marL="38100" marR="0" algn="l">
              <a:lnSpc>
                <a:spcPct val="103333"/>
              </a:lnSpc>
              <a:spcBef>
                <a:spcPts val="0"/>
              </a:spcBef>
              <a:buNone/>
              <a:defRPr b="0" i="0" sz="1200">
                <a:solidFill>
                  <a:srgbClr val="888888"/>
                </a:solidFill>
                <a:latin typeface="Arial"/>
                <a:ea typeface="Arial"/>
                <a:cs typeface="Arial"/>
                <a:sym typeface="Arial"/>
              </a:defRPr>
            </a:lvl7pPr>
            <a:lvl8pPr indent="0" lvl="7" marL="38100" marR="0" algn="l">
              <a:lnSpc>
                <a:spcPct val="103333"/>
              </a:lnSpc>
              <a:spcBef>
                <a:spcPts val="0"/>
              </a:spcBef>
              <a:buNone/>
              <a:defRPr b="0" i="0" sz="1200">
                <a:solidFill>
                  <a:srgbClr val="888888"/>
                </a:solidFill>
                <a:latin typeface="Arial"/>
                <a:ea typeface="Arial"/>
                <a:cs typeface="Arial"/>
                <a:sym typeface="Arial"/>
              </a:defRPr>
            </a:lvl8pPr>
            <a:lvl9pPr indent="0" lvl="8" marL="38100" marR="0" algn="l">
              <a:lnSpc>
                <a:spcPct val="103333"/>
              </a:lnSpc>
              <a:spcBef>
                <a:spcPts val="0"/>
              </a:spcBef>
              <a:buNone/>
              <a:defRPr b="0" i="0" sz="1200">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
          <p:cNvSpPr txBox="1"/>
          <p:nvPr>
            <p:ph type="title"/>
          </p:nvPr>
        </p:nvSpPr>
        <p:spPr>
          <a:xfrm>
            <a:off x="969997" y="306395"/>
            <a:ext cx="1025200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Arial"/>
                <a:ea typeface="Arial"/>
                <a:cs typeface="Arial"/>
                <a:sym typeface="Arial"/>
              </a:defRPr>
            </a:lvl1pPr>
            <a:lvl2pPr indent="0" lvl="1" marL="38100" marR="0" algn="l">
              <a:lnSpc>
                <a:spcPct val="103333"/>
              </a:lnSpc>
              <a:spcBef>
                <a:spcPts val="0"/>
              </a:spcBef>
              <a:buNone/>
              <a:defRPr b="0" i="0" sz="1200">
                <a:solidFill>
                  <a:srgbClr val="888888"/>
                </a:solidFill>
                <a:latin typeface="Arial"/>
                <a:ea typeface="Arial"/>
                <a:cs typeface="Arial"/>
                <a:sym typeface="Arial"/>
              </a:defRPr>
            </a:lvl2pPr>
            <a:lvl3pPr indent="0" lvl="2" marL="38100" marR="0" algn="l">
              <a:lnSpc>
                <a:spcPct val="103333"/>
              </a:lnSpc>
              <a:spcBef>
                <a:spcPts val="0"/>
              </a:spcBef>
              <a:buNone/>
              <a:defRPr b="0" i="0" sz="1200">
                <a:solidFill>
                  <a:srgbClr val="888888"/>
                </a:solidFill>
                <a:latin typeface="Arial"/>
                <a:ea typeface="Arial"/>
                <a:cs typeface="Arial"/>
                <a:sym typeface="Arial"/>
              </a:defRPr>
            </a:lvl3pPr>
            <a:lvl4pPr indent="0" lvl="3" marL="38100" marR="0" algn="l">
              <a:lnSpc>
                <a:spcPct val="103333"/>
              </a:lnSpc>
              <a:spcBef>
                <a:spcPts val="0"/>
              </a:spcBef>
              <a:buNone/>
              <a:defRPr b="0" i="0" sz="1200">
                <a:solidFill>
                  <a:srgbClr val="888888"/>
                </a:solidFill>
                <a:latin typeface="Arial"/>
                <a:ea typeface="Arial"/>
                <a:cs typeface="Arial"/>
                <a:sym typeface="Arial"/>
              </a:defRPr>
            </a:lvl4pPr>
            <a:lvl5pPr indent="0" lvl="4" marL="38100" marR="0" algn="l">
              <a:lnSpc>
                <a:spcPct val="103333"/>
              </a:lnSpc>
              <a:spcBef>
                <a:spcPts val="0"/>
              </a:spcBef>
              <a:buNone/>
              <a:defRPr b="0" i="0" sz="1200">
                <a:solidFill>
                  <a:srgbClr val="888888"/>
                </a:solidFill>
                <a:latin typeface="Arial"/>
                <a:ea typeface="Arial"/>
                <a:cs typeface="Arial"/>
                <a:sym typeface="Arial"/>
              </a:defRPr>
            </a:lvl5pPr>
            <a:lvl6pPr indent="0" lvl="5" marL="38100" marR="0" algn="l">
              <a:lnSpc>
                <a:spcPct val="103333"/>
              </a:lnSpc>
              <a:spcBef>
                <a:spcPts val="0"/>
              </a:spcBef>
              <a:buNone/>
              <a:defRPr b="0" i="0" sz="1200">
                <a:solidFill>
                  <a:srgbClr val="888888"/>
                </a:solidFill>
                <a:latin typeface="Arial"/>
                <a:ea typeface="Arial"/>
                <a:cs typeface="Arial"/>
                <a:sym typeface="Arial"/>
              </a:defRPr>
            </a:lvl6pPr>
            <a:lvl7pPr indent="0" lvl="6" marL="38100" marR="0" algn="l">
              <a:lnSpc>
                <a:spcPct val="103333"/>
              </a:lnSpc>
              <a:spcBef>
                <a:spcPts val="0"/>
              </a:spcBef>
              <a:buNone/>
              <a:defRPr b="0" i="0" sz="1200">
                <a:solidFill>
                  <a:srgbClr val="888888"/>
                </a:solidFill>
                <a:latin typeface="Arial"/>
                <a:ea typeface="Arial"/>
                <a:cs typeface="Arial"/>
                <a:sym typeface="Arial"/>
              </a:defRPr>
            </a:lvl7pPr>
            <a:lvl8pPr indent="0" lvl="7" marL="38100" marR="0" algn="l">
              <a:lnSpc>
                <a:spcPct val="103333"/>
              </a:lnSpc>
              <a:spcBef>
                <a:spcPts val="0"/>
              </a:spcBef>
              <a:buNone/>
              <a:defRPr b="0" i="0" sz="1200">
                <a:solidFill>
                  <a:srgbClr val="888888"/>
                </a:solidFill>
                <a:latin typeface="Arial"/>
                <a:ea typeface="Arial"/>
                <a:cs typeface="Arial"/>
                <a:sym typeface="Arial"/>
              </a:defRPr>
            </a:lvl8pPr>
            <a:lvl9pPr indent="0" lvl="8" marL="38100" marR="0" algn="l">
              <a:lnSpc>
                <a:spcPct val="103333"/>
              </a:lnSpc>
              <a:spcBef>
                <a:spcPts val="0"/>
              </a:spcBef>
              <a:buNone/>
              <a:defRPr b="0" i="0" sz="1200">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6"/>
          <p:cNvSpPr txBox="1"/>
          <p:nvPr>
            <p:ph type="title"/>
          </p:nvPr>
        </p:nvSpPr>
        <p:spPr>
          <a:xfrm>
            <a:off x="969997" y="306395"/>
            <a:ext cx="1025200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Arial"/>
                <a:ea typeface="Arial"/>
                <a:cs typeface="Arial"/>
                <a:sym typeface="Arial"/>
              </a:defRPr>
            </a:lvl1pPr>
            <a:lvl2pPr indent="0" lvl="1" marL="38100" marR="0" algn="l">
              <a:lnSpc>
                <a:spcPct val="103333"/>
              </a:lnSpc>
              <a:spcBef>
                <a:spcPts val="0"/>
              </a:spcBef>
              <a:buNone/>
              <a:defRPr b="0" i="0" sz="1200">
                <a:solidFill>
                  <a:srgbClr val="888888"/>
                </a:solidFill>
                <a:latin typeface="Arial"/>
                <a:ea typeface="Arial"/>
                <a:cs typeface="Arial"/>
                <a:sym typeface="Arial"/>
              </a:defRPr>
            </a:lvl2pPr>
            <a:lvl3pPr indent="0" lvl="2" marL="38100" marR="0" algn="l">
              <a:lnSpc>
                <a:spcPct val="103333"/>
              </a:lnSpc>
              <a:spcBef>
                <a:spcPts val="0"/>
              </a:spcBef>
              <a:buNone/>
              <a:defRPr b="0" i="0" sz="1200">
                <a:solidFill>
                  <a:srgbClr val="888888"/>
                </a:solidFill>
                <a:latin typeface="Arial"/>
                <a:ea typeface="Arial"/>
                <a:cs typeface="Arial"/>
                <a:sym typeface="Arial"/>
              </a:defRPr>
            </a:lvl3pPr>
            <a:lvl4pPr indent="0" lvl="3" marL="38100" marR="0" algn="l">
              <a:lnSpc>
                <a:spcPct val="103333"/>
              </a:lnSpc>
              <a:spcBef>
                <a:spcPts val="0"/>
              </a:spcBef>
              <a:buNone/>
              <a:defRPr b="0" i="0" sz="1200">
                <a:solidFill>
                  <a:srgbClr val="888888"/>
                </a:solidFill>
                <a:latin typeface="Arial"/>
                <a:ea typeface="Arial"/>
                <a:cs typeface="Arial"/>
                <a:sym typeface="Arial"/>
              </a:defRPr>
            </a:lvl4pPr>
            <a:lvl5pPr indent="0" lvl="4" marL="38100" marR="0" algn="l">
              <a:lnSpc>
                <a:spcPct val="103333"/>
              </a:lnSpc>
              <a:spcBef>
                <a:spcPts val="0"/>
              </a:spcBef>
              <a:buNone/>
              <a:defRPr b="0" i="0" sz="1200">
                <a:solidFill>
                  <a:srgbClr val="888888"/>
                </a:solidFill>
                <a:latin typeface="Arial"/>
                <a:ea typeface="Arial"/>
                <a:cs typeface="Arial"/>
                <a:sym typeface="Arial"/>
              </a:defRPr>
            </a:lvl5pPr>
            <a:lvl6pPr indent="0" lvl="5" marL="38100" marR="0" algn="l">
              <a:lnSpc>
                <a:spcPct val="103333"/>
              </a:lnSpc>
              <a:spcBef>
                <a:spcPts val="0"/>
              </a:spcBef>
              <a:buNone/>
              <a:defRPr b="0" i="0" sz="1200">
                <a:solidFill>
                  <a:srgbClr val="888888"/>
                </a:solidFill>
                <a:latin typeface="Arial"/>
                <a:ea typeface="Arial"/>
                <a:cs typeface="Arial"/>
                <a:sym typeface="Arial"/>
              </a:defRPr>
            </a:lvl6pPr>
            <a:lvl7pPr indent="0" lvl="6" marL="38100" marR="0" algn="l">
              <a:lnSpc>
                <a:spcPct val="103333"/>
              </a:lnSpc>
              <a:spcBef>
                <a:spcPts val="0"/>
              </a:spcBef>
              <a:buNone/>
              <a:defRPr b="0" i="0" sz="1200">
                <a:solidFill>
                  <a:srgbClr val="888888"/>
                </a:solidFill>
                <a:latin typeface="Arial"/>
                <a:ea typeface="Arial"/>
                <a:cs typeface="Arial"/>
                <a:sym typeface="Arial"/>
              </a:defRPr>
            </a:lvl7pPr>
            <a:lvl8pPr indent="0" lvl="7" marL="38100" marR="0" algn="l">
              <a:lnSpc>
                <a:spcPct val="103333"/>
              </a:lnSpc>
              <a:spcBef>
                <a:spcPts val="0"/>
              </a:spcBef>
              <a:buNone/>
              <a:defRPr b="0" i="0" sz="1200">
                <a:solidFill>
                  <a:srgbClr val="888888"/>
                </a:solidFill>
                <a:latin typeface="Arial"/>
                <a:ea typeface="Arial"/>
                <a:cs typeface="Arial"/>
                <a:sym typeface="Arial"/>
              </a:defRPr>
            </a:lvl8pPr>
            <a:lvl9pPr indent="0" lvl="8" marL="38100" marR="0" algn="l">
              <a:lnSpc>
                <a:spcPct val="103333"/>
              </a:lnSpc>
              <a:spcBef>
                <a:spcPts val="0"/>
              </a:spcBef>
              <a:buNone/>
              <a:defRPr b="0" i="0" sz="1200">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7"/>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Arial"/>
                <a:ea typeface="Arial"/>
                <a:cs typeface="Arial"/>
                <a:sym typeface="Arial"/>
              </a:defRPr>
            </a:lvl1pPr>
            <a:lvl2pPr indent="0" lvl="1" marL="38100" marR="0" algn="l">
              <a:lnSpc>
                <a:spcPct val="103333"/>
              </a:lnSpc>
              <a:spcBef>
                <a:spcPts val="0"/>
              </a:spcBef>
              <a:buNone/>
              <a:defRPr b="0" i="0" sz="1200">
                <a:solidFill>
                  <a:srgbClr val="888888"/>
                </a:solidFill>
                <a:latin typeface="Arial"/>
                <a:ea typeface="Arial"/>
                <a:cs typeface="Arial"/>
                <a:sym typeface="Arial"/>
              </a:defRPr>
            </a:lvl2pPr>
            <a:lvl3pPr indent="0" lvl="2" marL="38100" marR="0" algn="l">
              <a:lnSpc>
                <a:spcPct val="103333"/>
              </a:lnSpc>
              <a:spcBef>
                <a:spcPts val="0"/>
              </a:spcBef>
              <a:buNone/>
              <a:defRPr b="0" i="0" sz="1200">
                <a:solidFill>
                  <a:srgbClr val="888888"/>
                </a:solidFill>
                <a:latin typeface="Arial"/>
                <a:ea typeface="Arial"/>
                <a:cs typeface="Arial"/>
                <a:sym typeface="Arial"/>
              </a:defRPr>
            </a:lvl3pPr>
            <a:lvl4pPr indent="0" lvl="3" marL="38100" marR="0" algn="l">
              <a:lnSpc>
                <a:spcPct val="103333"/>
              </a:lnSpc>
              <a:spcBef>
                <a:spcPts val="0"/>
              </a:spcBef>
              <a:buNone/>
              <a:defRPr b="0" i="0" sz="1200">
                <a:solidFill>
                  <a:srgbClr val="888888"/>
                </a:solidFill>
                <a:latin typeface="Arial"/>
                <a:ea typeface="Arial"/>
                <a:cs typeface="Arial"/>
                <a:sym typeface="Arial"/>
              </a:defRPr>
            </a:lvl4pPr>
            <a:lvl5pPr indent="0" lvl="4" marL="38100" marR="0" algn="l">
              <a:lnSpc>
                <a:spcPct val="103333"/>
              </a:lnSpc>
              <a:spcBef>
                <a:spcPts val="0"/>
              </a:spcBef>
              <a:buNone/>
              <a:defRPr b="0" i="0" sz="1200">
                <a:solidFill>
                  <a:srgbClr val="888888"/>
                </a:solidFill>
                <a:latin typeface="Arial"/>
                <a:ea typeface="Arial"/>
                <a:cs typeface="Arial"/>
                <a:sym typeface="Arial"/>
              </a:defRPr>
            </a:lvl5pPr>
            <a:lvl6pPr indent="0" lvl="5" marL="38100" marR="0" algn="l">
              <a:lnSpc>
                <a:spcPct val="103333"/>
              </a:lnSpc>
              <a:spcBef>
                <a:spcPts val="0"/>
              </a:spcBef>
              <a:buNone/>
              <a:defRPr b="0" i="0" sz="1200">
                <a:solidFill>
                  <a:srgbClr val="888888"/>
                </a:solidFill>
                <a:latin typeface="Arial"/>
                <a:ea typeface="Arial"/>
                <a:cs typeface="Arial"/>
                <a:sym typeface="Arial"/>
              </a:defRPr>
            </a:lvl6pPr>
            <a:lvl7pPr indent="0" lvl="6" marL="38100" marR="0" algn="l">
              <a:lnSpc>
                <a:spcPct val="103333"/>
              </a:lnSpc>
              <a:spcBef>
                <a:spcPts val="0"/>
              </a:spcBef>
              <a:buNone/>
              <a:defRPr b="0" i="0" sz="1200">
                <a:solidFill>
                  <a:srgbClr val="888888"/>
                </a:solidFill>
                <a:latin typeface="Arial"/>
                <a:ea typeface="Arial"/>
                <a:cs typeface="Arial"/>
                <a:sym typeface="Arial"/>
              </a:defRPr>
            </a:lvl7pPr>
            <a:lvl8pPr indent="0" lvl="7" marL="38100" marR="0" algn="l">
              <a:lnSpc>
                <a:spcPct val="103333"/>
              </a:lnSpc>
              <a:spcBef>
                <a:spcPts val="0"/>
              </a:spcBef>
              <a:buNone/>
              <a:defRPr b="0" i="0" sz="1200">
                <a:solidFill>
                  <a:srgbClr val="888888"/>
                </a:solidFill>
                <a:latin typeface="Arial"/>
                <a:ea typeface="Arial"/>
                <a:cs typeface="Arial"/>
                <a:sym typeface="Arial"/>
              </a:defRPr>
            </a:lvl8pPr>
            <a:lvl9pPr indent="0" lvl="8" marL="38100" marR="0" algn="l">
              <a:lnSpc>
                <a:spcPct val="103333"/>
              </a:lnSpc>
              <a:spcBef>
                <a:spcPts val="0"/>
              </a:spcBef>
              <a:buNone/>
              <a:defRPr b="0" i="0" sz="1200">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69997" y="306395"/>
            <a:ext cx="10252005" cy="13011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15673" y="1761863"/>
            <a:ext cx="10360653" cy="26212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4345689" y="6464987"/>
            <a:ext cx="3499484" cy="1784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1068567" y="6464987"/>
            <a:ext cx="231775" cy="178434"/>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u="none" cap="none" strike="noStrike">
                <a:solidFill>
                  <a:srgbClr val="888888"/>
                </a:solidFill>
                <a:latin typeface="Arial"/>
                <a:ea typeface="Arial"/>
                <a:cs typeface="Arial"/>
                <a:sym typeface="Arial"/>
              </a:defRPr>
            </a:lvl1pPr>
            <a:lvl2pPr indent="0" lvl="1" marL="38100" marR="0" rtl="0" algn="l">
              <a:lnSpc>
                <a:spcPct val="103333"/>
              </a:lnSpc>
              <a:spcBef>
                <a:spcPts val="0"/>
              </a:spcBef>
              <a:buNone/>
              <a:defRPr b="0" i="0" sz="1200" u="none" cap="none" strike="noStrike">
                <a:solidFill>
                  <a:srgbClr val="888888"/>
                </a:solidFill>
                <a:latin typeface="Arial"/>
                <a:ea typeface="Arial"/>
                <a:cs typeface="Arial"/>
                <a:sym typeface="Arial"/>
              </a:defRPr>
            </a:lvl2pPr>
            <a:lvl3pPr indent="0" lvl="2" marL="38100" marR="0" rtl="0" algn="l">
              <a:lnSpc>
                <a:spcPct val="103333"/>
              </a:lnSpc>
              <a:spcBef>
                <a:spcPts val="0"/>
              </a:spcBef>
              <a:buNone/>
              <a:defRPr b="0" i="0" sz="1200" u="none" cap="none" strike="noStrike">
                <a:solidFill>
                  <a:srgbClr val="888888"/>
                </a:solidFill>
                <a:latin typeface="Arial"/>
                <a:ea typeface="Arial"/>
                <a:cs typeface="Arial"/>
                <a:sym typeface="Arial"/>
              </a:defRPr>
            </a:lvl3pPr>
            <a:lvl4pPr indent="0" lvl="3" marL="38100" marR="0" rtl="0" algn="l">
              <a:lnSpc>
                <a:spcPct val="103333"/>
              </a:lnSpc>
              <a:spcBef>
                <a:spcPts val="0"/>
              </a:spcBef>
              <a:buNone/>
              <a:defRPr b="0" i="0" sz="1200" u="none" cap="none" strike="noStrike">
                <a:solidFill>
                  <a:srgbClr val="888888"/>
                </a:solidFill>
                <a:latin typeface="Arial"/>
                <a:ea typeface="Arial"/>
                <a:cs typeface="Arial"/>
                <a:sym typeface="Arial"/>
              </a:defRPr>
            </a:lvl4pPr>
            <a:lvl5pPr indent="0" lvl="4" marL="38100" marR="0" rtl="0" algn="l">
              <a:lnSpc>
                <a:spcPct val="103333"/>
              </a:lnSpc>
              <a:spcBef>
                <a:spcPts val="0"/>
              </a:spcBef>
              <a:buNone/>
              <a:defRPr b="0" i="0" sz="1200" u="none" cap="none" strike="noStrike">
                <a:solidFill>
                  <a:srgbClr val="888888"/>
                </a:solidFill>
                <a:latin typeface="Arial"/>
                <a:ea typeface="Arial"/>
                <a:cs typeface="Arial"/>
                <a:sym typeface="Arial"/>
              </a:defRPr>
            </a:lvl5pPr>
            <a:lvl6pPr indent="0" lvl="5" marL="38100" marR="0" rtl="0" algn="l">
              <a:lnSpc>
                <a:spcPct val="103333"/>
              </a:lnSpc>
              <a:spcBef>
                <a:spcPts val="0"/>
              </a:spcBef>
              <a:buNone/>
              <a:defRPr b="0" i="0" sz="1200" u="none" cap="none" strike="noStrike">
                <a:solidFill>
                  <a:srgbClr val="888888"/>
                </a:solidFill>
                <a:latin typeface="Arial"/>
                <a:ea typeface="Arial"/>
                <a:cs typeface="Arial"/>
                <a:sym typeface="Arial"/>
              </a:defRPr>
            </a:lvl6pPr>
            <a:lvl7pPr indent="0" lvl="6" marL="38100" marR="0" rtl="0" algn="l">
              <a:lnSpc>
                <a:spcPct val="103333"/>
              </a:lnSpc>
              <a:spcBef>
                <a:spcPts val="0"/>
              </a:spcBef>
              <a:buNone/>
              <a:defRPr b="0" i="0" sz="1200" u="none" cap="none" strike="noStrike">
                <a:solidFill>
                  <a:srgbClr val="888888"/>
                </a:solidFill>
                <a:latin typeface="Arial"/>
                <a:ea typeface="Arial"/>
                <a:cs typeface="Arial"/>
                <a:sym typeface="Arial"/>
              </a:defRPr>
            </a:lvl7pPr>
            <a:lvl8pPr indent="0" lvl="7" marL="38100" marR="0" rtl="0" algn="l">
              <a:lnSpc>
                <a:spcPct val="103333"/>
              </a:lnSpc>
              <a:spcBef>
                <a:spcPts val="0"/>
              </a:spcBef>
              <a:buNone/>
              <a:defRPr b="0" i="0" sz="1200" u="none" cap="none" strike="noStrike">
                <a:solidFill>
                  <a:srgbClr val="888888"/>
                </a:solidFill>
                <a:latin typeface="Arial"/>
                <a:ea typeface="Arial"/>
                <a:cs typeface="Arial"/>
                <a:sym typeface="Arial"/>
              </a:defRPr>
            </a:lvl8pPr>
            <a:lvl9pPr indent="0" lvl="8" marL="38100" marR="0" rtl="0" algn="l">
              <a:lnSpc>
                <a:spcPct val="103333"/>
              </a:lnSpc>
              <a:spcBef>
                <a:spcPts val="0"/>
              </a:spcBef>
              <a:buNone/>
              <a:defRPr b="0" i="0" sz="1200" u="none" cap="none" strike="noStrike">
                <a:solidFill>
                  <a:srgbClr val="88888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idx="4294967295" type="title"/>
          </p:nvPr>
        </p:nvSpPr>
        <p:spPr>
          <a:xfrm>
            <a:off x="457200" y="2362200"/>
            <a:ext cx="11204700" cy="13680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None/>
            </a:pPr>
            <a:r>
              <a:rPr lang="en-US" sz="4400"/>
              <a:t>COMPUTER AIDED SKIN DISEASE CLASSIFICATION USING CNN</a:t>
            </a:r>
            <a:endParaRPr sz="4400"/>
          </a:p>
        </p:txBody>
      </p:sp>
      <p:sp>
        <p:nvSpPr>
          <p:cNvPr id="57" name="Google Shape;57;p8"/>
          <p:cNvSpPr txBox="1"/>
          <p:nvPr/>
        </p:nvSpPr>
        <p:spPr>
          <a:xfrm>
            <a:off x="457099" y="4876975"/>
            <a:ext cx="445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Guide: Swathika R, Asst. Prof, CSE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Dr. S. Anthony Raj, </a:t>
            </a:r>
            <a:r>
              <a:rPr lang="en-US" sz="1800">
                <a:solidFill>
                  <a:schemeClr val="dk1"/>
                </a:solidFill>
                <a:latin typeface="Times New Roman"/>
                <a:ea typeface="Times New Roman"/>
                <a:cs typeface="Times New Roman"/>
                <a:sym typeface="Times New Roman"/>
              </a:rPr>
              <a:t>Asst. Prof, CSE</a:t>
            </a:r>
            <a:endParaRPr sz="1800">
              <a:solidFill>
                <a:schemeClr val="dk1"/>
              </a:solidFill>
              <a:latin typeface="Times New Roman"/>
              <a:ea typeface="Times New Roman"/>
              <a:cs typeface="Times New Roman"/>
              <a:sym typeface="Times New Roman"/>
            </a:endParaRPr>
          </a:p>
        </p:txBody>
      </p:sp>
      <p:sp>
        <p:nvSpPr>
          <p:cNvPr id="58" name="Google Shape;58;p8"/>
          <p:cNvSpPr txBox="1"/>
          <p:nvPr>
            <p:ph idx="4294967295" type="subTitle"/>
          </p:nvPr>
        </p:nvSpPr>
        <p:spPr>
          <a:xfrm>
            <a:off x="7848600" y="4648200"/>
            <a:ext cx="3732600" cy="1467000"/>
          </a:xfrm>
          <a:prstGeom prst="rect">
            <a:avLst/>
          </a:prstGeom>
          <a:noFill/>
          <a:ln>
            <a:noFill/>
          </a:ln>
        </p:spPr>
        <p:txBody>
          <a:bodyPr anchorCtr="0" anchor="t" bIns="45700" lIns="91425" spcFirstLastPara="1" rIns="91425" wrap="square" tIns="45700">
            <a:normAutofit lnSpcReduction="10000"/>
          </a:bodyPr>
          <a:lstStyle/>
          <a:p>
            <a:pPr indent="0" lvl="0" marL="0" marR="0" rtl="0" algn="r">
              <a:spcBef>
                <a:spcPts val="0"/>
              </a:spcBef>
              <a:spcAft>
                <a:spcPts val="0"/>
              </a:spcAft>
              <a:buNone/>
            </a:pPr>
            <a:r>
              <a:rPr i="0" lang="en-US" sz="2000" u="none" cap="none" strike="noStrike"/>
              <a:t>1MJ17CS006-Aditya B</a:t>
            </a:r>
            <a:endParaRPr i="0" sz="2000" u="none" cap="none" strike="noStrike"/>
          </a:p>
          <a:p>
            <a:pPr indent="0" lvl="0" marL="0" marR="0" rtl="0" algn="r">
              <a:spcBef>
                <a:spcPts val="0"/>
              </a:spcBef>
              <a:spcAft>
                <a:spcPts val="0"/>
              </a:spcAft>
              <a:buNone/>
            </a:pPr>
            <a:r>
              <a:rPr i="0" lang="en-US" sz="2000" u="none" cap="none" strike="noStrike"/>
              <a:t>1MJ17</a:t>
            </a:r>
            <a:r>
              <a:rPr lang="en-US" sz="2000"/>
              <a:t>CS</a:t>
            </a:r>
            <a:r>
              <a:rPr i="0" lang="en-US" sz="2000" u="none" cap="none" strike="noStrike"/>
              <a:t>013-Allen Mathews</a:t>
            </a:r>
            <a:endParaRPr i="0" sz="2000" u="none" cap="none" strike="noStrike"/>
          </a:p>
          <a:p>
            <a:pPr indent="0" lvl="0" marL="0" marR="0" rtl="0" algn="r">
              <a:spcBef>
                <a:spcPts val="0"/>
              </a:spcBef>
              <a:spcAft>
                <a:spcPts val="0"/>
              </a:spcAft>
              <a:buNone/>
            </a:pPr>
            <a:r>
              <a:rPr i="0" lang="en-US" sz="2000" u="none" cap="none" strike="noStrike"/>
              <a:t>1MJ17CS014-Amal Nair</a:t>
            </a:r>
            <a:endParaRPr i="0" sz="2000" u="none" cap="none" strike="noStrike"/>
          </a:p>
          <a:p>
            <a:pPr indent="0" lvl="0" marL="0" marR="0" rtl="0" algn="r">
              <a:spcBef>
                <a:spcPts val="0"/>
              </a:spcBef>
              <a:spcAft>
                <a:spcPts val="0"/>
              </a:spcAft>
              <a:buNone/>
            </a:pPr>
            <a:r>
              <a:rPr i="0" lang="en-US" sz="2000" u="none" cap="none" strike="noStrike"/>
              <a:t>1MJ17CS019-Ankith R</a:t>
            </a:r>
            <a:endParaRPr i="0" sz="1800" u="none" cap="none" strike="noStrike"/>
          </a:p>
          <a:p>
            <a:pPr indent="0" lvl="0" marL="0" marR="0" rtl="0" algn="r">
              <a:spcBef>
                <a:spcPts val="0"/>
              </a:spcBef>
              <a:spcAft>
                <a:spcPts val="0"/>
              </a:spcAft>
              <a:buNone/>
            </a:pPr>
            <a:r>
              <a:t/>
            </a:r>
            <a:endParaRPr i="0" sz="180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Architecture</a:t>
            </a:r>
            <a:endParaRPr sz="2400"/>
          </a:p>
        </p:txBody>
      </p:sp>
      <p:sp>
        <p:nvSpPr>
          <p:cNvPr id="112" name="Google Shape;112;p17"/>
          <p:cNvSpPr txBox="1"/>
          <p:nvPr>
            <p:ph idx="4294967295" type="body"/>
          </p:nvPr>
        </p:nvSpPr>
        <p:spPr>
          <a:xfrm>
            <a:off x="969350" y="1830750"/>
            <a:ext cx="10758300" cy="299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t>The system can be broadly categorized into following major phases:</a:t>
            </a:r>
            <a:endParaRPr sz="2000"/>
          </a:p>
          <a:p>
            <a:pPr indent="0" lvl="0" marL="0" marR="0" rtl="0" algn="l">
              <a:spcBef>
                <a:spcPts val="0"/>
              </a:spcBef>
              <a:spcAft>
                <a:spcPts val="0"/>
              </a:spcAft>
              <a:buNone/>
            </a:pPr>
            <a:r>
              <a:t/>
            </a:r>
            <a:endParaRPr sz="2000"/>
          </a:p>
          <a:p>
            <a:pPr indent="-127000" lvl="1" marL="457200" marR="0" rtl="0" algn="l">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 </a:t>
            </a:r>
            <a:r>
              <a:rPr b="1" i="0" lang="en-US" sz="2000" u="none" cap="none" strike="noStrike">
                <a:latin typeface="Times New Roman"/>
                <a:ea typeface="Times New Roman"/>
                <a:cs typeface="Times New Roman"/>
                <a:sym typeface="Times New Roman"/>
              </a:rPr>
              <a:t>Procuring dataset</a:t>
            </a:r>
            <a:r>
              <a:rPr i="0" lang="en-US" sz="2000" u="none" cap="none" strike="noStrike">
                <a:latin typeface="Times New Roman"/>
                <a:ea typeface="Times New Roman"/>
                <a:cs typeface="Times New Roman"/>
                <a:sym typeface="Times New Roman"/>
              </a:rPr>
              <a:t>: The images are acquired either through camera or through locally stored device. </a:t>
            </a:r>
            <a:endParaRPr i="0" sz="2000" u="none" cap="none" strike="noStrike">
              <a:latin typeface="Times New Roman"/>
              <a:ea typeface="Times New Roman"/>
              <a:cs typeface="Times New Roman"/>
              <a:sym typeface="Times New Roman"/>
            </a:endParaRPr>
          </a:p>
          <a:p>
            <a:pPr indent="-127000" lvl="1" marL="457200" marR="0" rtl="0" algn="l">
              <a:spcBef>
                <a:spcPts val="1000"/>
              </a:spcBef>
              <a:spcAft>
                <a:spcPts val="1000"/>
              </a:spcAft>
              <a:buSzPts val="2000"/>
              <a:buFont typeface="Times New Roman"/>
              <a:buAutoNum type="arabicPeriod"/>
            </a:pPr>
            <a:r>
              <a:rPr b="1" lang="en-US" sz="2000">
                <a:latin typeface="Times New Roman"/>
                <a:ea typeface="Times New Roman"/>
                <a:cs typeface="Times New Roman"/>
                <a:sym typeface="Times New Roman"/>
              </a:rPr>
              <a:t> </a:t>
            </a:r>
            <a:r>
              <a:rPr b="1" i="0" lang="en-US" sz="2000" u="none" cap="none" strike="noStrike">
                <a:latin typeface="Times New Roman"/>
                <a:ea typeface="Times New Roman"/>
                <a:cs typeface="Times New Roman"/>
                <a:sym typeface="Times New Roman"/>
              </a:rPr>
              <a:t>Pre-Processing</a:t>
            </a:r>
            <a:r>
              <a:rPr i="0" lang="en-US" sz="2000" u="none" cap="none" strike="noStrike">
                <a:latin typeface="Times New Roman"/>
                <a:ea typeface="Times New Roman"/>
                <a:cs typeface="Times New Roman"/>
                <a:sym typeface="Times New Roman"/>
              </a:rPr>
              <a:t>: The image is standardized in this phase by resizing the images to a smaller size. The size should neither be too small since that would lead to a lot of losses in the image data and nor too large as the training would take too long and the predictions will be very slow on user’s systems.</a:t>
            </a:r>
            <a:endParaRPr i="0" sz="2000" u="none" cap="none" strike="noStrike">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Architecture</a:t>
            </a:r>
            <a:endParaRPr sz="2400"/>
          </a:p>
        </p:txBody>
      </p:sp>
      <p:sp>
        <p:nvSpPr>
          <p:cNvPr id="118" name="Google Shape;118;p18"/>
          <p:cNvSpPr txBox="1"/>
          <p:nvPr>
            <p:ph idx="4294967295" type="body"/>
          </p:nvPr>
        </p:nvSpPr>
        <p:spPr>
          <a:xfrm>
            <a:off x="969350" y="1838450"/>
            <a:ext cx="10758300" cy="30345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US" sz="2000"/>
              <a:t>3. </a:t>
            </a:r>
            <a:r>
              <a:rPr b="1" i="0" lang="en-US" sz="2000" u="none" cap="none" strike="noStrike">
                <a:latin typeface="Times New Roman"/>
                <a:ea typeface="Times New Roman"/>
                <a:cs typeface="Times New Roman"/>
                <a:sym typeface="Times New Roman"/>
              </a:rPr>
              <a:t> Augmenting synthetic data</a:t>
            </a:r>
            <a:r>
              <a:rPr i="0" lang="en-US" sz="2000" u="none" cap="none" strike="noStrike">
                <a:latin typeface="Times New Roman"/>
                <a:ea typeface="Times New Roman"/>
                <a:cs typeface="Times New Roman"/>
                <a:sym typeface="Times New Roman"/>
              </a:rPr>
              <a:t>: An image generator is used to randomly modify the existing images to make synthetic data to be augmented with the actual dataset. A combination of width modification, height modification, rotation, zooming in or out, and flipping the images h</a:t>
            </a:r>
            <a:r>
              <a:rPr lang="en-US" sz="2000">
                <a:latin typeface="Times New Roman"/>
                <a:ea typeface="Times New Roman"/>
                <a:cs typeface="Times New Roman"/>
                <a:sym typeface="Times New Roman"/>
              </a:rPr>
              <a:t>o</a:t>
            </a:r>
            <a:r>
              <a:rPr i="0" lang="en-US" sz="2000" u="none" cap="none" strike="noStrike">
                <a:latin typeface="Times New Roman"/>
                <a:ea typeface="Times New Roman"/>
                <a:cs typeface="Times New Roman"/>
                <a:sym typeface="Times New Roman"/>
              </a:rPr>
              <a:t>rizontally or vertically.</a:t>
            </a:r>
            <a:endParaRPr sz="2000"/>
          </a:p>
          <a:p>
            <a:pPr indent="0" lvl="0" marL="457200" marR="0" rtl="0" algn="l">
              <a:spcBef>
                <a:spcPts val="1000"/>
              </a:spcBef>
              <a:spcAft>
                <a:spcPts val="1000"/>
              </a:spcAft>
              <a:buNone/>
            </a:pPr>
            <a:r>
              <a:rPr b="1" lang="en-US" sz="2000"/>
              <a:t>4. D</a:t>
            </a:r>
            <a:r>
              <a:rPr b="1" i="0" lang="en-US" sz="2000" u="none" cap="none" strike="noStrike">
                <a:latin typeface="Times New Roman"/>
                <a:ea typeface="Times New Roman"/>
                <a:cs typeface="Times New Roman"/>
                <a:sym typeface="Times New Roman"/>
              </a:rPr>
              <a:t>eep feature extraction and classification: </a:t>
            </a:r>
            <a:r>
              <a:rPr i="0" lang="en-US" sz="2000" u="none" cap="none" strike="noStrike">
                <a:latin typeface="Times New Roman"/>
                <a:ea typeface="Times New Roman"/>
                <a:cs typeface="Times New Roman"/>
                <a:sym typeface="Times New Roman"/>
              </a:rPr>
              <a:t>MobileNet is a pretrained model. MobileNets are based on a streamlined architecture that uses depth-wise separable convolutions to build light weight deep neural networks. There are 93 layers and we train the last 23 layers with our dataset. The dropout rate of the last 6 layers is reduced and the final output layers is modified to be a dense layer with 7 outputs corresponding to the number of classes in the problem.</a:t>
            </a:r>
            <a:endParaRPr i="0" sz="2000" u="none" cap="none" strike="noStrike">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Use case diagram</a:t>
            </a:r>
            <a:endParaRPr sz="2400"/>
          </a:p>
        </p:txBody>
      </p:sp>
      <p:pic>
        <p:nvPicPr>
          <p:cNvPr id="124" name="Google Shape;124;p19"/>
          <p:cNvPicPr preferRelativeResize="0"/>
          <p:nvPr/>
        </p:nvPicPr>
        <p:blipFill>
          <a:blip r:embed="rId3">
            <a:alphaModFix/>
          </a:blip>
          <a:stretch>
            <a:fillRect/>
          </a:stretch>
        </p:blipFill>
        <p:spPr>
          <a:xfrm>
            <a:off x="2107662" y="1375798"/>
            <a:ext cx="7975274" cy="448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Sequence Diagram</a:t>
            </a:r>
            <a:endParaRPr sz="2400"/>
          </a:p>
        </p:txBody>
      </p:sp>
      <p:pic>
        <p:nvPicPr>
          <p:cNvPr id="130" name="Google Shape;130;p20"/>
          <p:cNvPicPr preferRelativeResize="0"/>
          <p:nvPr/>
        </p:nvPicPr>
        <p:blipFill>
          <a:blip r:embed="rId3">
            <a:alphaModFix/>
          </a:blip>
          <a:stretch>
            <a:fillRect/>
          </a:stretch>
        </p:blipFill>
        <p:spPr>
          <a:xfrm>
            <a:off x="2714487" y="1382874"/>
            <a:ext cx="6763025" cy="4809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36" name="Google Shape;136;p21"/>
          <p:cNvPicPr preferRelativeResize="0"/>
          <p:nvPr/>
        </p:nvPicPr>
        <p:blipFill>
          <a:blip r:embed="rId3">
            <a:alphaModFix/>
          </a:blip>
          <a:stretch>
            <a:fillRect/>
          </a:stretch>
        </p:blipFill>
        <p:spPr>
          <a:xfrm>
            <a:off x="1273825" y="1372090"/>
            <a:ext cx="3571875" cy="2514600"/>
          </a:xfrm>
          <a:prstGeom prst="rect">
            <a:avLst/>
          </a:prstGeom>
          <a:noFill/>
          <a:ln>
            <a:noFill/>
          </a:ln>
        </p:spPr>
      </p:pic>
      <p:pic>
        <p:nvPicPr>
          <p:cNvPr id="137" name="Google Shape;137;p21"/>
          <p:cNvPicPr preferRelativeResize="0"/>
          <p:nvPr/>
        </p:nvPicPr>
        <p:blipFill>
          <a:blip r:embed="rId4">
            <a:alphaModFix/>
          </a:blip>
          <a:stretch>
            <a:fillRect/>
          </a:stretch>
        </p:blipFill>
        <p:spPr>
          <a:xfrm>
            <a:off x="7592225" y="1372090"/>
            <a:ext cx="3629025" cy="2514600"/>
          </a:xfrm>
          <a:prstGeom prst="rect">
            <a:avLst/>
          </a:prstGeom>
          <a:noFill/>
          <a:ln>
            <a:noFill/>
          </a:ln>
        </p:spPr>
      </p:pic>
      <p:pic>
        <p:nvPicPr>
          <p:cNvPr id="138" name="Google Shape;138;p21"/>
          <p:cNvPicPr preferRelativeResize="0"/>
          <p:nvPr/>
        </p:nvPicPr>
        <p:blipFill>
          <a:blip r:embed="rId5">
            <a:alphaModFix/>
          </a:blip>
          <a:stretch>
            <a:fillRect/>
          </a:stretch>
        </p:blipFill>
        <p:spPr>
          <a:xfrm>
            <a:off x="4281488" y="3886690"/>
            <a:ext cx="3629025"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44" name="Google Shape;144;p22"/>
          <p:cNvPicPr preferRelativeResize="0"/>
          <p:nvPr/>
        </p:nvPicPr>
        <p:blipFill>
          <a:blip r:embed="rId3">
            <a:alphaModFix/>
          </a:blip>
          <a:stretch>
            <a:fillRect/>
          </a:stretch>
        </p:blipFill>
        <p:spPr>
          <a:xfrm>
            <a:off x="1767988" y="1097412"/>
            <a:ext cx="8656026" cy="4663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50" name="Google Shape;150;p23"/>
          <p:cNvPicPr preferRelativeResize="0"/>
          <p:nvPr/>
        </p:nvPicPr>
        <p:blipFill>
          <a:blip r:embed="rId3">
            <a:alphaModFix/>
          </a:blip>
          <a:stretch>
            <a:fillRect/>
          </a:stretch>
        </p:blipFill>
        <p:spPr>
          <a:xfrm>
            <a:off x="1681714" y="1359800"/>
            <a:ext cx="8827175" cy="45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56" name="Google Shape;156;p24"/>
          <p:cNvPicPr preferRelativeResize="0"/>
          <p:nvPr/>
        </p:nvPicPr>
        <p:blipFill>
          <a:blip r:embed="rId3">
            <a:alphaModFix/>
          </a:blip>
          <a:stretch>
            <a:fillRect/>
          </a:stretch>
        </p:blipFill>
        <p:spPr>
          <a:xfrm>
            <a:off x="1884875" y="1375800"/>
            <a:ext cx="8746901" cy="4628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62" name="Google Shape;162;p25"/>
          <p:cNvPicPr preferRelativeResize="0"/>
          <p:nvPr/>
        </p:nvPicPr>
        <p:blipFill>
          <a:blip r:embed="rId3">
            <a:alphaModFix/>
          </a:blip>
          <a:stretch>
            <a:fillRect/>
          </a:stretch>
        </p:blipFill>
        <p:spPr>
          <a:xfrm>
            <a:off x="1637601" y="1419299"/>
            <a:ext cx="8916800" cy="472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Implementation status</a:t>
            </a:r>
            <a:endParaRPr sz="2400"/>
          </a:p>
        </p:txBody>
      </p:sp>
      <p:pic>
        <p:nvPicPr>
          <p:cNvPr id="168" name="Google Shape;168;p26"/>
          <p:cNvPicPr preferRelativeResize="0"/>
          <p:nvPr/>
        </p:nvPicPr>
        <p:blipFill>
          <a:blip r:embed="rId3">
            <a:alphaModFix/>
          </a:blip>
          <a:stretch>
            <a:fillRect/>
          </a:stretch>
        </p:blipFill>
        <p:spPr>
          <a:xfrm>
            <a:off x="1632201" y="1375799"/>
            <a:ext cx="8926199" cy="481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4294967295" type="title"/>
          </p:nvPr>
        </p:nvSpPr>
        <p:spPr>
          <a:xfrm>
            <a:off x="915387"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u="none" cap="none" strike="noStrike"/>
              <a:t>Contents</a:t>
            </a:r>
            <a:endParaRPr sz="2400"/>
          </a:p>
        </p:txBody>
      </p:sp>
      <p:sp>
        <p:nvSpPr>
          <p:cNvPr id="64" name="Google Shape;64;p9"/>
          <p:cNvSpPr txBox="1"/>
          <p:nvPr>
            <p:ph idx="4294967295" type="body"/>
          </p:nvPr>
        </p:nvSpPr>
        <p:spPr>
          <a:xfrm>
            <a:off x="915673" y="1752338"/>
            <a:ext cx="10360800" cy="2555100"/>
          </a:xfrm>
          <a:prstGeom prst="rect">
            <a:avLst/>
          </a:prstGeom>
          <a:noFill/>
          <a:ln>
            <a:noFill/>
          </a:ln>
        </p:spPr>
        <p:txBody>
          <a:bodyPr anchorCtr="0" anchor="t" bIns="45700" lIns="91425" spcFirstLastPara="1" rIns="91425" wrap="square" tIns="45700">
            <a:spAutoFit/>
          </a:bodyPr>
          <a:lstStyle/>
          <a:p>
            <a:pPr indent="-355600" lvl="0" marL="342900" marR="0" rtl="0" algn="l">
              <a:spcBef>
                <a:spcPts val="0"/>
              </a:spcBef>
              <a:spcAft>
                <a:spcPts val="0"/>
              </a:spcAft>
              <a:buSzPts val="2000"/>
              <a:buFont typeface="Times New Roman"/>
              <a:buChar char="•"/>
            </a:pPr>
            <a:r>
              <a:rPr i="0" lang="en-US" sz="2000" u="none" cap="none" strike="noStrike"/>
              <a:t>Objectives</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Problem statement</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Ex</a:t>
            </a:r>
            <a:r>
              <a:rPr lang="en-US" sz="2000"/>
              <a:t>is</a:t>
            </a:r>
            <a:r>
              <a:rPr i="0" lang="en-US" sz="2000" u="none" cap="none" strike="noStrike"/>
              <a:t>ting Systems</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Proposed System</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Architecture</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Diagrams</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Implementation status</a:t>
            </a:r>
            <a:endParaRPr i="0" sz="2000" u="none" cap="none" strike="noStrike"/>
          </a:p>
          <a:p>
            <a:pPr indent="-355600" lvl="0" marL="342900" marR="0" rtl="0" algn="l">
              <a:spcBef>
                <a:spcPts val="0"/>
              </a:spcBef>
              <a:spcAft>
                <a:spcPts val="0"/>
              </a:spcAft>
              <a:buSzPts val="2000"/>
              <a:buFont typeface="Times New Roman"/>
              <a:buChar char="•"/>
            </a:pPr>
            <a:r>
              <a:rPr i="0" lang="en-US" sz="2000" u="none" cap="none" strike="noStrike"/>
              <a:t>Publication status</a:t>
            </a:r>
            <a:endParaRPr i="0" sz="20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nvSpPr>
        <p:spPr>
          <a:xfrm>
            <a:off x="4127400" y="2990400"/>
            <a:ext cx="393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Times New Roman"/>
                <a:ea typeface="Times New Roman"/>
                <a:cs typeface="Times New Roman"/>
                <a:sym typeface="Times New Roman"/>
              </a:rPr>
              <a:t>THANK YOU</a:t>
            </a:r>
            <a:endParaRPr sz="4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idx="4294967295" type="title"/>
          </p:nvPr>
        </p:nvSpPr>
        <p:spPr>
          <a:xfrm>
            <a:off x="969362"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Objectives</a:t>
            </a:r>
            <a:endParaRPr sz="2400"/>
          </a:p>
        </p:txBody>
      </p:sp>
      <p:sp>
        <p:nvSpPr>
          <p:cNvPr id="70" name="Google Shape;70;p10"/>
          <p:cNvSpPr txBox="1"/>
          <p:nvPr>
            <p:ph idx="4294967295" type="body"/>
          </p:nvPr>
        </p:nvSpPr>
        <p:spPr>
          <a:xfrm>
            <a:off x="969645" y="2209800"/>
            <a:ext cx="105543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u="none" cap="none" strike="noStrike"/>
              <a:t>The motivation for this proposed system is that:</a:t>
            </a:r>
            <a:endParaRPr sz="2000"/>
          </a:p>
          <a:p>
            <a:pPr indent="-342900" lvl="1" marL="800100" marR="0" rtl="0" algn="l">
              <a:spcBef>
                <a:spcPts val="0"/>
              </a:spcBef>
              <a:spcAft>
                <a:spcPts val="0"/>
              </a:spcAft>
              <a:buSzPts val="2000"/>
              <a:buFont typeface="Times New Roman"/>
              <a:buChar char="•"/>
            </a:pPr>
            <a:r>
              <a:rPr i="0" lang="en-US" sz="2000" u="none" cap="none" strike="noStrike">
                <a:latin typeface="Times New Roman"/>
                <a:ea typeface="Times New Roman"/>
                <a:cs typeface="Times New Roman"/>
                <a:sym typeface="Times New Roman"/>
              </a:rPr>
              <a:t>Most other models used in the previous works are usually very large and can take a lot of time to process predictions and usually need a lot processing power to do so. However, such a model is rather impractical to be deployed. Our objective is to make a model which is reliable as well as </a:t>
            </a:r>
            <a:r>
              <a:rPr lang="en-US" sz="2000">
                <a:latin typeface="Times New Roman"/>
                <a:ea typeface="Times New Roman"/>
                <a:cs typeface="Times New Roman"/>
                <a:sym typeface="Times New Roman"/>
              </a:rPr>
              <a:t>lightweight</a:t>
            </a:r>
            <a:r>
              <a:rPr i="0" lang="en-US" sz="2000" u="none" cap="none" strike="noStrike">
                <a:latin typeface="Times New Roman"/>
                <a:ea typeface="Times New Roman"/>
                <a:cs typeface="Times New Roman"/>
                <a:sym typeface="Times New Roman"/>
              </a:rPr>
              <a:t> enough to be deployed in real world environments.</a:t>
            </a:r>
            <a:endParaRPr i="0" sz="20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idx="4294967295" type="title"/>
          </p:nvPr>
        </p:nvSpPr>
        <p:spPr>
          <a:xfrm>
            <a:off x="969362" y="13712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Problem Statement</a:t>
            </a:r>
            <a:endParaRPr sz="2400"/>
          </a:p>
        </p:txBody>
      </p:sp>
      <p:sp>
        <p:nvSpPr>
          <p:cNvPr id="76" name="Google Shape;76;p11"/>
          <p:cNvSpPr txBox="1"/>
          <p:nvPr>
            <p:ph idx="4294967295" type="body"/>
          </p:nvPr>
        </p:nvSpPr>
        <p:spPr>
          <a:xfrm>
            <a:off x="969645" y="2743200"/>
            <a:ext cx="10554300" cy="101580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i="0" lang="en-US" sz="2000" u="none" cap="none" strike="noStrike">
                <a:latin typeface="Times New Roman"/>
                <a:ea typeface="Times New Roman"/>
                <a:cs typeface="Times New Roman"/>
                <a:sym typeface="Times New Roman"/>
              </a:rPr>
              <a:t>To develop a lightweight model to classify skin lesions which is reliable enough to be used in real world scenarios and use it to develop mobile or embedded vision applications where this model can be deployed.</a:t>
            </a:r>
            <a:endParaRPr i="0" sz="20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idx="4294967295" type="title"/>
          </p:nvPr>
        </p:nvSpPr>
        <p:spPr>
          <a:xfrm>
            <a:off x="969362"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Existing systems</a:t>
            </a:r>
            <a:endParaRPr sz="2400"/>
          </a:p>
        </p:txBody>
      </p:sp>
      <p:sp>
        <p:nvSpPr>
          <p:cNvPr id="82" name="Google Shape;82;p12"/>
          <p:cNvSpPr txBox="1"/>
          <p:nvPr>
            <p:ph idx="4294967295" type="body"/>
          </p:nvPr>
        </p:nvSpPr>
        <p:spPr>
          <a:xfrm>
            <a:off x="969645" y="2133600"/>
            <a:ext cx="10554300" cy="2862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SzPts val="2000"/>
              <a:buFont typeface="Times New Roman"/>
              <a:buChar char="•"/>
            </a:pPr>
            <a:r>
              <a:rPr lang="en-US" sz="2000"/>
              <a:t>Most of the existing </a:t>
            </a:r>
            <a:r>
              <a:rPr lang="en-US" sz="2000"/>
              <a:t>systems</a:t>
            </a:r>
            <a:r>
              <a:rPr lang="en-US" sz="2000"/>
              <a:t> use a combinations of very large and complex models. </a:t>
            </a:r>
            <a:endParaRPr sz="2000"/>
          </a:p>
          <a:p>
            <a:pPr indent="-342900" lvl="0" marL="342900" marR="0" rtl="0" algn="l">
              <a:spcBef>
                <a:spcPts val="0"/>
              </a:spcBef>
              <a:spcAft>
                <a:spcPts val="0"/>
              </a:spcAft>
              <a:buSzPts val="2000"/>
              <a:buFont typeface="Times New Roman"/>
              <a:buChar char="•"/>
            </a:pPr>
            <a:r>
              <a:rPr lang="en-US" sz="2000"/>
              <a:t>These large models are favoured for their higher accuracy rates.</a:t>
            </a:r>
            <a:endParaRPr sz="2000"/>
          </a:p>
          <a:p>
            <a:pPr indent="-342900" lvl="0" marL="342900" marR="0" rtl="0" algn="l">
              <a:spcBef>
                <a:spcPts val="0"/>
              </a:spcBef>
              <a:spcAft>
                <a:spcPts val="0"/>
              </a:spcAft>
              <a:buSzPts val="2000"/>
              <a:buFont typeface="Times New Roman"/>
              <a:buChar char="•"/>
            </a:pPr>
            <a:r>
              <a:rPr lang="en-US" sz="2000"/>
              <a:t>These models sacrifice deployability for this higher level of accuracy. This means that most of the existing systems cannot be deployed as an application as they would perform badly on mobile systems like laptops or smartphones. </a:t>
            </a:r>
            <a:endParaRPr sz="2000"/>
          </a:p>
          <a:p>
            <a:pPr indent="-342900" lvl="0" marL="342900" marR="0" rtl="0" algn="l">
              <a:spcBef>
                <a:spcPts val="0"/>
              </a:spcBef>
              <a:spcAft>
                <a:spcPts val="0"/>
              </a:spcAft>
              <a:buSzPts val="2000"/>
              <a:buFont typeface="Times New Roman"/>
              <a:buChar char="•"/>
            </a:pPr>
            <a:r>
              <a:rPr lang="en-US" sz="2000"/>
              <a:t>This makes them unfeasible for real world use in hospitals.</a:t>
            </a:r>
            <a:endParaRPr sz="2000"/>
          </a:p>
          <a:p>
            <a:pPr indent="-342900" lvl="0" marL="342900" marR="0" rtl="0" algn="l">
              <a:spcBef>
                <a:spcPts val="0"/>
              </a:spcBef>
              <a:spcAft>
                <a:spcPts val="0"/>
              </a:spcAft>
              <a:buSzPts val="2000"/>
              <a:buFont typeface="Times New Roman"/>
              <a:buChar char="•"/>
            </a:pPr>
            <a:r>
              <a:rPr lang="en-US" sz="2000"/>
              <a:t>These systems did not augment any new data that could help imporve the performance of the models. More variations of the existing data can help the model be more prepared for lesions it has never seen before.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4294967295" type="title"/>
          </p:nvPr>
        </p:nvSpPr>
        <p:spPr>
          <a:xfrm>
            <a:off x="969362"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Proposed system</a:t>
            </a:r>
            <a:endParaRPr sz="2400"/>
          </a:p>
        </p:txBody>
      </p:sp>
      <p:sp>
        <p:nvSpPr>
          <p:cNvPr id="88" name="Google Shape;88;p13"/>
          <p:cNvSpPr txBox="1"/>
          <p:nvPr>
            <p:ph idx="4294967295" type="body"/>
          </p:nvPr>
        </p:nvSpPr>
        <p:spPr>
          <a:xfrm>
            <a:off x="990600" y="1905000"/>
            <a:ext cx="10554300" cy="3170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SzPts val="2000"/>
              <a:buFont typeface="Times New Roman"/>
              <a:buChar char="•"/>
            </a:pPr>
            <a:r>
              <a:rPr lang="en-US" sz="2000"/>
              <a:t>We </a:t>
            </a:r>
            <a:r>
              <a:rPr lang="en-US" sz="2000"/>
              <a:t>propose</a:t>
            </a:r>
            <a:r>
              <a:rPr lang="en-US" sz="2000"/>
              <a:t> to use a modified version of a pretrained model called MobileNet.</a:t>
            </a:r>
            <a:endParaRPr sz="2000"/>
          </a:p>
          <a:p>
            <a:pPr indent="-342900" lvl="0" marL="342900" marR="0" rtl="0" algn="l">
              <a:spcBef>
                <a:spcPts val="0"/>
              </a:spcBef>
              <a:spcAft>
                <a:spcPts val="0"/>
              </a:spcAft>
              <a:buSzPts val="2000"/>
              <a:buFont typeface="Times New Roman"/>
              <a:buChar char="•"/>
            </a:pPr>
            <a:r>
              <a:rPr lang="en-US" sz="2000"/>
              <a:t>MobileNet is a very lightweight model which is very suitable for smaller systems which do not have the processing power to run the commonly used large nets.</a:t>
            </a:r>
            <a:endParaRPr sz="2000"/>
          </a:p>
          <a:p>
            <a:pPr indent="-342900" lvl="0" marL="342900" marR="0" rtl="0" algn="l">
              <a:spcBef>
                <a:spcPts val="0"/>
              </a:spcBef>
              <a:spcAft>
                <a:spcPts val="0"/>
              </a:spcAft>
              <a:buSzPts val="2000"/>
              <a:buFont typeface="Times New Roman"/>
              <a:buChar char="•"/>
            </a:pPr>
            <a:r>
              <a:rPr lang="en-US" sz="2000"/>
              <a:t>We use a ImageDataGenerator to create extra data to be augmented into the existing dataset. A combination of </a:t>
            </a:r>
            <a:r>
              <a:rPr lang="en-US" sz="2000"/>
              <a:t>modifications</a:t>
            </a:r>
            <a:r>
              <a:rPr lang="en-US" sz="2000"/>
              <a:t> such as rotation, width shift, height shift, flipping </a:t>
            </a:r>
            <a:r>
              <a:rPr lang="en-US" sz="2000"/>
              <a:t>horizontally</a:t>
            </a:r>
            <a:r>
              <a:rPr lang="en-US" sz="2000"/>
              <a:t> or vertically, and zooming in or out was used to produce the new images.	</a:t>
            </a:r>
            <a:endParaRPr sz="2000"/>
          </a:p>
          <a:p>
            <a:pPr indent="-342900" lvl="0" marL="342900" marR="0" rtl="0" algn="l">
              <a:spcBef>
                <a:spcPts val="0"/>
              </a:spcBef>
              <a:spcAft>
                <a:spcPts val="0"/>
              </a:spcAft>
              <a:buSzPts val="2000"/>
              <a:buFont typeface="Times New Roman"/>
              <a:buChar char="•"/>
            </a:pPr>
            <a:r>
              <a:rPr lang="en-US" sz="2000"/>
              <a:t>MobileNet has 93 layers and we train the last 23 of them.</a:t>
            </a:r>
            <a:endParaRPr sz="2000"/>
          </a:p>
          <a:p>
            <a:pPr indent="-342900" lvl="0" marL="342900" marR="0" rtl="0" algn="l">
              <a:spcBef>
                <a:spcPts val="0"/>
              </a:spcBef>
              <a:spcAft>
                <a:spcPts val="0"/>
              </a:spcAft>
              <a:buSzPts val="2000"/>
              <a:buFont typeface="Times New Roman"/>
              <a:buChar char="•"/>
            </a:pPr>
            <a:r>
              <a:rPr lang="en-US" sz="2000"/>
              <a:t>We also reduce the dropout ratio for the last 6 layers to prevent overfitting.</a:t>
            </a:r>
            <a:endParaRPr sz="2000"/>
          </a:p>
          <a:p>
            <a:pPr indent="-342900" lvl="0" marL="342900" marR="0" rtl="0" algn="l">
              <a:spcBef>
                <a:spcPts val="0"/>
              </a:spcBef>
              <a:spcAft>
                <a:spcPts val="0"/>
              </a:spcAft>
              <a:buSzPts val="2000"/>
              <a:buFont typeface="Times New Roman"/>
              <a:buChar char="•"/>
            </a:pPr>
            <a:r>
              <a:rPr lang="en-US" sz="2000"/>
              <a:t>Finally the last output layer is changed to be a 7 output dense layer. 7 outputs are used because we have 7 classes in the dataset.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969362"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Lesion classes in dataset</a:t>
            </a:r>
            <a:endParaRPr sz="2400"/>
          </a:p>
        </p:txBody>
      </p:sp>
      <p:sp>
        <p:nvSpPr>
          <p:cNvPr id="94" name="Google Shape;94;p14"/>
          <p:cNvSpPr txBox="1"/>
          <p:nvPr>
            <p:ph idx="4294967295" type="body"/>
          </p:nvPr>
        </p:nvSpPr>
        <p:spPr>
          <a:xfrm>
            <a:off x="969350" y="1934000"/>
            <a:ext cx="10554300" cy="2811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SzPts val="2000"/>
              <a:buFont typeface="Times New Roman"/>
              <a:buChar char="•"/>
            </a:pPr>
            <a:r>
              <a:rPr lang="en-US" sz="2000"/>
              <a:t>Actinic keratoses (also called solar keratoses) are dry scaly patches of skin that have been damaged by the sun. The patches are not usually serious. But there's a small chance they could become skin cancer, so it's important to avoid further damage to your skin.</a:t>
            </a:r>
            <a:endParaRPr sz="2000"/>
          </a:p>
          <a:p>
            <a:pPr indent="-342900" lvl="0" marL="342900" marR="0" rtl="0" algn="l">
              <a:spcBef>
                <a:spcPts val="1000"/>
              </a:spcBef>
              <a:spcAft>
                <a:spcPts val="0"/>
              </a:spcAft>
              <a:buSzPts val="2000"/>
              <a:buFont typeface="Times New Roman"/>
              <a:buChar char="•"/>
            </a:pPr>
            <a:r>
              <a:rPr lang="en-US" sz="2000"/>
              <a:t>Basal cell carcinoma is a type of skin cancer that most often develops on areas of skin exposed to the sun. This photograph shows a basal cell carcinoma that affects the skin on the lower eyelids.</a:t>
            </a:r>
            <a:endParaRPr sz="2000"/>
          </a:p>
          <a:p>
            <a:pPr indent="-342900" lvl="0" marL="342900" marR="0" rtl="0" algn="l">
              <a:spcBef>
                <a:spcPts val="1000"/>
              </a:spcBef>
              <a:spcAft>
                <a:spcPts val="1000"/>
              </a:spcAft>
              <a:buSzPts val="2000"/>
              <a:buFont typeface="Times New Roman"/>
              <a:buChar char="•"/>
            </a:pPr>
            <a:r>
              <a:rPr lang="en-US" sz="2000"/>
              <a:t>Skin growths that some people develop as they age. They often appear on the back or chest, but can occur on any part of the body. It grow slowly, in groups or singly. Most people will develop at least one seborrheic keratosis during their lifetime.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4294967295" type="title"/>
          </p:nvPr>
        </p:nvSpPr>
        <p:spPr>
          <a:xfrm>
            <a:off x="969362" y="9140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Lesion classes in dataset</a:t>
            </a:r>
            <a:endParaRPr sz="2400"/>
          </a:p>
        </p:txBody>
      </p:sp>
      <p:sp>
        <p:nvSpPr>
          <p:cNvPr id="100" name="Google Shape;100;p15"/>
          <p:cNvSpPr txBox="1"/>
          <p:nvPr>
            <p:ph idx="4294967295" type="body"/>
          </p:nvPr>
        </p:nvSpPr>
        <p:spPr>
          <a:xfrm>
            <a:off x="969350" y="2050000"/>
            <a:ext cx="10554300" cy="2940000"/>
          </a:xfrm>
          <a:prstGeom prst="rect">
            <a:avLst/>
          </a:prstGeom>
          <a:noFill/>
          <a:ln>
            <a:noFill/>
          </a:ln>
        </p:spPr>
        <p:txBody>
          <a:bodyPr anchorCtr="0" anchor="t" bIns="45700" lIns="91425" spcFirstLastPara="1" rIns="91425" wrap="square" tIns="45700">
            <a:spAutoFit/>
          </a:bodyPr>
          <a:lstStyle/>
          <a:p>
            <a:pPr indent="-127000" lvl="0" marL="0" rtl="0" algn="l">
              <a:spcBef>
                <a:spcPts val="0"/>
              </a:spcBef>
              <a:spcAft>
                <a:spcPts val="0"/>
              </a:spcAft>
              <a:buClr>
                <a:schemeClr val="dk1"/>
              </a:buClr>
              <a:buSzPts val="2000"/>
              <a:buFont typeface="Times New Roman"/>
              <a:buChar char="•"/>
            </a:pPr>
            <a:r>
              <a:rPr lang="en-US" sz="2000"/>
              <a:t> </a:t>
            </a:r>
            <a:r>
              <a:rPr lang="en-US" sz="2000"/>
              <a:t>Dermatofibroma is a common cutaneous nodule of unknown etiology that occurs more often in women. It develops on the extremities and is usually asymptomatic.</a:t>
            </a:r>
            <a:endParaRPr sz="2000"/>
          </a:p>
          <a:p>
            <a:pPr indent="-127000" lvl="0" marL="0" rtl="0" algn="l">
              <a:spcBef>
                <a:spcPts val="1000"/>
              </a:spcBef>
              <a:spcAft>
                <a:spcPts val="0"/>
              </a:spcAft>
              <a:buClr>
                <a:schemeClr val="dk1"/>
              </a:buClr>
              <a:buSzPts val="2000"/>
              <a:buFont typeface="Times New Roman"/>
              <a:buChar char="•"/>
            </a:pPr>
            <a:r>
              <a:rPr lang="en-US" sz="2000"/>
              <a:t> Melanoma is a form of skin cancer that begins in the cells which control the pigment of your skin. Symptoms include unusual growth change of an existing mole and can occur anywhere on the body.</a:t>
            </a:r>
            <a:endParaRPr sz="2000"/>
          </a:p>
          <a:p>
            <a:pPr indent="-127000" lvl="0" marL="0" rtl="0" algn="l">
              <a:spcBef>
                <a:spcPts val="1000"/>
              </a:spcBef>
              <a:spcAft>
                <a:spcPts val="0"/>
              </a:spcAft>
              <a:buClr>
                <a:schemeClr val="dk1"/>
              </a:buClr>
              <a:buSzPts val="2000"/>
              <a:buFont typeface="Times New Roman"/>
              <a:buChar char="•"/>
            </a:pPr>
            <a:r>
              <a:rPr lang="en-US" sz="2000"/>
              <a:t> Melanocytic nevi are benign neoplasms of melanocytes and appear in a myriad of variants, which all are included in our series. The variants may differ significantly from a dermatoscopic point of view.</a:t>
            </a:r>
            <a:endParaRPr sz="2000"/>
          </a:p>
          <a:p>
            <a:pPr indent="-127000" lvl="0" marL="0" rtl="0" algn="l">
              <a:spcBef>
                <a:spcPts val="1000"/>
              </a:spcBef>
              <a:spcAft>
                <a:spcPts val="1000"/>
              </a:spcAft>
              <a:buClr>
                <a:schemeClr val="dk1"/>
              </a:buClr>
              <a:buSzPts val="2000"/>
              <a:buFont typeface="Times New Roman"/>
              <a:buChar char="•"/>
            </a:pPr>
            <a:r>
              <a:rPr lang="en-US" sz="2000"/>
              <a:t> Vascular lesions are relatively common abnormalities of the skin and underlying tissues, most commonly birthmarks.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969362" y="761690"/>
            <a:ext cx="10251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Architecture</a:t>
            </a:r>
            <a:endParaRPr sz="2400"/>
          </a:p>
        </p:txBody>
      </p:sp>
      <p:pic>
        <p:nvPicPr>
          <p:cNvPr id="106" name="Google Shape;106;p16"/>
          <p:cNvPicPr preferRelativeResize="0"/>
          <p:nvPr/>
        </p:nvPicPr>
        <p:blipFill>
          <a:blip r:embed="rId3">
            <a:alphaModFix/>
          </a:blip>
          <a:stretch>
            <a:fillRect/>
          </a:stretch>
        </p:blipFill>
        <p:spPr>
          <a:xfrm>
            <a:off x="4195050" y="1223390"/>
            <a:ext cx="3800475"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