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>
        <p:scale>
          <a:sx n="25" d="100"/>
          <a:sy n="25" d="100"/>
        </p:scale>
        <p:origin x="-1668" y="-78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97280" y="17759059"/>
            <a:ext cx="19933920" cy="5486400"/>
          </a:xfrm>
        </p:spPr>
        <p:txBody>
          <a:bodyPr>
            <a:noAutofit/>
          </a:bodyPr>
          <a:lstStyle>
            <a:lvl1pPr marL="0" indent="0" algn="ctr">
              <a:buNone/>
              <a:defRPr sz="7500" spc="343" baseline="0">
                <a:solidFill>
                  <a:schemeClr val="tx2"/>
                </a:solidFill>
              </a:defRPr>
            </a:lvl1pPr>
            <a:lvl2pPr marL="1567510" indent="0" algn="ctr">
              <a:buNone/>
            </a:lvl2pPr>
            <a:lvl3pPr marL="3135020" indent="0" algn="ctr">
              <a:buNone/>
            </a:lvl3pPr>
            <a:lvl4pPr marL="4702531" indent="0" algn="ctr">
              <a:buNone/>
            </a:lvl4pPr>
            <a:lvl5pPr marL="6270041" indent="0" algn="ctr">
              <a:buNone/>
            </a:lvl5pPr>
            <a:lvl6pPr marL="7837551" indent="0" algn="ctr">
              <a:buNone/>
            </a:lvl6pPr>
            <a:lvl7pPr marL="9405061" indent="0" algn="ctr">
              <a:buNone/>
            </a:lvl7pPr>
            <a:lvl8pPr marL="10972571" indent="0" algn="ctr">
              <a:buNone/>
            </a:lvl8pPr>
            <a:lvl9pPr marL="125400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097280" y="6881914"/>
            <a:ext cx="19933920" cy="950976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165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512702" y="17040605"/>
            <a:ext cx="7132320" cy="762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00578" y="17040605"/>
            <a:ext cx="7132320" cy="762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896835" y="16926250"/>
            <a:ext cx="109728" cy="219456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13502" tIns="156751" rIns="313502" bIns="15675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97280" y="7315200"/>
            <a:ext cx="19751040" cy="21945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824960"/>
            <a:ext cx="19019520" cy="658368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165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3802547"/>
            <a:ext cx="19019520" cy="4726733"/>
          </a:xfrm>
        </p:spPr>
        <p:txBody>
          <a:bodyPr anchor="t"/>
          <a:lstStyle>
            <a:lvl1pPr marL="0" indent="0">
              <a:buNone/>
              <a:defRPr sz="6900" spc="343" baseline="0">
                <a:solidFill>
                  <a:schemeClr val="tx2"/>
                </a:solidFill>
              </a:defRPr>
            </a:lvl1pPr>
            <a:lvl2pPr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45920" y="23601564"/>
            <a:ext cx="19019520" cy="20645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097280" y="7315200"/>
            <a:ext cx="9743846" cy="21945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1155680" y="7315200"/>
            <a:ext cx="9743846" cy="21945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6718046"/>
            <a:ext cx="9696451" cy="36576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13502" tIns="156751" rIns="313502" bIns="156751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8900" b="1">
                <a:solidFill>
                  <a:schemeClr val="tx2"/>
                </a:solidFill>
              </a:defRPr>
            </a:lvl1pPr>
            <a:lvl2pPr>
              <a:buNone/>
              <a:defRPr sz="6900" b="1"/>
            </a:lvl2pPr>
            <a:lvl3pPr>
              <a:buNone/>
              <a:defRPr sz="6200" b="1"/>
            </a:lvl3pPr>
            <a:lvl4pPr>
              <a:buNone/>
              <a:defRPr sz="5500" b="1"/>
            </a:lvl4pPr>
            <a:lvl5pPr>
              <a:buNone/>
              <a:defRPr sz="5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1097280" y="10569101"/>
            <a:ext cx="9692640" cy="1878543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11159491" y="10569101"/>
            <a:ext cx="9692640" cy="1878543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46150"/>
            <a:ext cx="19751040" cy="5486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11155680" y="6718046"/>
            <a:ext cx="9696451" cy="36576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13502" tIns="156751" rIns="313502" bIns="156751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8900" b="1" baseline="0">
                <a:solidFill>
                  <a:schemeClr val="tx2"/>
                </a:solidFill>
              </a:defRPr>
            </a:lvl1pPr>
            <a:lvl2pPr>
              <a:buNone/>
              <a:defRPr sz="6900" b="1"/>
            </a:lvl2pPr>
            <a:lvl3pPr>
              <a:buNone/>
              <a:defRPr sz="6200" b="1"/>
            </a:lvl3pPr>
            <a:lvl4pPr>
              <a:buNone/>
              <a:defRPr sz="5500" b="1"/>
            </a:lvl4pPr>
            <a:lvl5pPr>
              <a:buNone/>
              <a:defRPr sz="5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51068" y="10465051"/>
            <a:ext cx="8997696" cy="762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11712" y="10465051"/>
            <a:ext cx="8997696" cy="762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1097280" y="2194560"/>
            <a:ext cx="14996160" cy="2743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6276320" y="7680960"/>
            <a:ext cx="4762195" cy="17922240"/>
          </a:xfrm>
        </p:spPr>
        <p:txBody>
          <a:bodyPr tIns="156751" bIns="156751" anchor="t" anchorCtr="0"/>
          <a:lstStyle>
            <a:lvl1pPr marL="0" indent="0">
              <a:lnSpc>
                <a:spcPct val="125000"/>
              </a:lnSpc>
              <a:spcAft>
                <a:spcPts val="3428"/>
              </a:spcAft>
              <a:buNone/>
              <a:defRPr sz="5500">
                <a:solidFill>
                  <a:schemeClr val="tx2"/>
                </a:solidFill>
              </a:defRPr>
            </a:lvl1pPr>
            <a:lvl2pPr>
              <a:buNone/>
              <a:defRPr sz="4100"/>
            </a:lvl2pPr>
            <a:lvl3pPr>
              <a:buNone/>
              <a:defRPr sz="3400"/>
            </a:lvl3pPr>
            <a:lvl4pPr>
              <a:buNone/>
              <a:defRPr sz="3100"/>
            </a:lvl4pPr>
            <a:lvl5pPr>
              <a:buNone/>
              <a:defRPr sz="3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6276320" y="2194560"/>
            <a:ext cx="4754880" cy="5120640"/>
          </a:xfrm>
        </p:spPr>
        <p:txBody>
          <a:bodyPr lIns="313502" tIns="313502" anchor="b" anchorCtr="0"/>
          <a:lstStyle>
            <a:lvl1pPr algn="l">
              <a:buNone/>
              <a:defRPr sz="6200" b="1" spc="-171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560" y="2194560"/>
            <a:ext cx="4937760" cy="5120640"/>
          </a:xfrm>
        </p:spPr>
        <p:txBody>
          <a:bodyPr lIns="313502" tIns="313502" anchor="b" anchorCtr="0"/>
          <a:lstStyle>
            <a:lvl1pPr algn="l">
              <a:buNone/>
              <a:defRPr sz="6200" b="1" spc="-171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7280" y="2194560"/>
            <a:ext cx="14447520" cy="2670048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11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0560" y="7680960"/>
            <a:ext cx="4937760" cy="2121408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3428"/>
              </a:spcAft>
              <a:buFontTx/>
              <a:buNone/>
              <a:defRPr sz="5500" b="0">
                <a:solidFill>
                  <a:schemeClr val="tx2"/>
                </a:solidFill>
              </a:defRPr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7280" y="6949443"/>
            <a:ext cx="19751040" cy="22456142"/>
          </a:xfrm>
          <a:prstGeom prst="rect">
            <a:avLst/>
          </a:prstGeom>
        </p:spPr>
        <p:txBody>
          <a:bodyPr vert="horz" lIns="313502" tIns="156751" rIns="313502" bIns="15675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3898880" y="29777602"/>
            <a:ext cx="6217920" cy="1843430"/>
          </a:xfrm>
          <a:prstGeom prst="rect">
            <a:avLst/>
          </a:prstGeom>
        </p:spPr>
        <p:txBody>
          <a:bodyPr vert="horz" lIns="313502" tIns="156751" rIns="313502" bIns="156751" anchor="ctr" anchorCtr="0"/>
          <a:lstStyle>
            <a:lvl1pPr algn="l" eaLnBrk="1" latinLnBrk="0" hangingPunct="1">
              <a:defRPr kumimoji="0" sz="4100">
                <a:solidFill>
                  <a:schemeClr val="tx2"/>
                </a:solidFill>
              </a:defRPr>
            </a:lvl1pPr>
          </a:lstStyle>
          <a:p>
            <a:fld id="{4977460B-EADD-46DC-B9CF-0A89DC289035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120640" y="29777602"/>
            <a:ext cx="8595360" cy="1843430"/>
          </a:xfrm>
          <a:prstGeom prst="rect">
            <a:avLst/>
          </a:prstGeom>
        </p:spPr>
        <p:txBody>
          <a:bodyPr vert="horz" lIns="313502" tIns="156751" rIns="313502" bIns="156751" anchor="ctr" anchorCtr="0"/>
          <a:lstStyle>
            <a:lvl1pPr algn="r" eaLnBrk="1" latinLnBrk="0" hangingPunct="1">
              <a:defRPr kumimoji="0" sz="4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20185380" y="29671349"/>
            <a:ext cx="1463040" cy="219456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5500" baseline="0">
                <a:solidFill>
                  <a:schemeClr val="tx2"/>
                </a:solidFill>
              </a:defRPr>
            </a:lvl1pPr>
          </a:lstStyle>
          <a:p>
            <a:fld id="{4C71BB9A-6F01-40C3-90B1-D9403C1B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97280" y="731520"/>
            <a:ext cx="19751040" cy="5852160"/>
          </a:xfrm>
          <a:prstGeom prst="rect">
            <a:avLst/>
          </a:prstGeom>
          <a:ln w="6350" cap="rnd">
            <a:noFill/>
          </a:ln>
        </p:spPr>
        <p:txBody>
          <a:bodyPr vert="horz" lIns="313502" tIns="156751" rIns="313502" bIns="156751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14400" b="0" kern="1200" spc="-343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940506" indent="-940506" algn="l" rtl="0" eaLnBrk="1" latinLnBrk="0" hangingPunct="1">
        <a:spcBef>
          <a:spcPts val="2057"/>
        </a:spcBef>
        <a:buClr>
          <a:schemeClr val="accent2"/>
        </a:buClr>
        <a:buSzPct val="85000"/>
        <a:buFont typeface="Wingdings 2"/>
        <a:buChar char=""/>
        <a:defRPr kumimoji="0"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indent="-940506" algn="l" rtl="0" eaLnBrk="1" latinLnBrk="0" hangingPunct="1">
        <a:spcBef>
          <a:spcPts val="1029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8200" kern="1200">
          <a:solidFill>
            <a:schemeClr val="tx2"/>
          </a:solidFill>
          <a:latin typeface="+mn-lt"/>
          <a:ea typeface="+mn-ea"/>
          <a:cs typeface="+mn-cs"/>
        </a:defRPr>
      </a:lvl2pPr>
      <a:lvl3pPr marL="3448522" indent="-783755" algn="l" rtl="0" eaLnBrk="1" latinLnBrk="0" hangingPunct="1">
        <a:spcBef>
          <a:spcPts val="1029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783755" algn="l" rtl="0" eaLnBrk="1" latinLnBrk="0" hangingPunct="1">
        <a:spcBef>
          <a:spcPts val="1029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5329535" indent="-783755" algn="l" rtl="0" eaLnBrk="1" latinLnBrk="0" hangingPunct="1">
        <a:spcBef>
          <a:spcPts val="116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indent="-783755" algn="l" rtl="0" eaLnBrk="1" latinLnBrk="0" hangingPunct="1">
        <a:spcBef>
          <a:spcPts val="116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6897045" indent="-627004" algn="l" rtl="0" eaLnBrk="1" latinLnBrk="0" hangingPunct="1">
        <a:spcBef>
          <a:spcPts val="116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5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837551" indent="-627004" algn="l" rtl="0" eaLnBrk="1" latinLnBrk="0" hangingPunct="1">
        <a:spcBef>
          <a:spcPts val="116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8778057" indent="-627004" algn="l" rtl="0" eaLnBrk="1" latinLnBrk="0" hangingPunct="1">
        <a:spcBef>
          <a:spcPts val="116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990600"/>
            <a:ext cx="16459200" cy="1600200"/>
          </a:xfrm>
        </p:spPr>
        <p:txBody>
          <a:bodyPr>
            <a:noAutofit/>
          </a:bodyPr>
          <a:lstStyle/>
          <a:p>
            <a:r>
              <a:rPr lang="en-US" sz="7200" dirty="0" smtClean="0"/>
              <a:t>Study of Immune Epitopes: Java vs. Python</a:t>
            </a:r>
            <a:endParaRPr lang="en-US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86400" y="3505200"/>
            <a:ext cx="16002000" cy="9906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MENTOR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fi-FI" sz="2800" dirty="0" smtClean="0"/>
              <a:t>Dr</a:t>
            </a:r>
            <a:r>
              <a:rPr lang="fi-FI" sz="2800" dirty="0" smtClean="0"/>
              <a:t>. </a:t>
            </a:r>
            <a:r>
              <a:rPr lang="fi-FI" sz="2800" dirty="0"/>
              <a:t>Julia Ponomarenko, NIH PI, </a:t>
            </a:r>
            <a:r>
              <a:rPr lang="fi-FI" sz="2800" dirty="0" smtClean="0"/>
              <a:t>SDSC</a:t>
            </a: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4800600"/>
            <a:ext cx="19126200" cy="43434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parts of antigens that our immune system recognizes,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epitopes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play a crucial role in the normal functioning of our </a:t>
            </a:r>
            <a:r>
              <a:rPr lang="en-US" sz="2800" dirty="0" smtClean="0"/>
              <a:t>body. Recognition and prediction of these </a:t>
            </a:r>
            <a:r>
              <a:rPr lang="en-US" sz="2800" dirty="0" err="1" smtClean="0"/>
              <a:t>epitopes</a:t>
            </a:r>
            <a:r>
              <a:rPr lang="en-US" sz="2800" dirty="0" smtClean="0"/>
              <a:t> is a vital part of medical innovation, and also paves the way for new scientific understanding of the human body works. </a:t>
            </a:r>
            <a:r>
              <a:rPr lang="en-US" sz="2800" dirty="0" smtClean="0"/>
              <a:t>The ultimate </a:t>
            </a:r>
            <a:r>
              <a:rPr lang="en-US" sz="2800" dirty="0" smtClean="0"/>
              <a:t>goal of this project is to </a:t>
            </a:r>
            <a:r>
              <a:rPr lang="en-US" sz="2800" dirty="0" smtClean="0"/>
              <a:t>find out </a:t>
            </a:r>
            <a:r>
              <a:rPr lang="en-US" sz="2800" dirty="0" smtClean="0"/>
              <a:t>if B-cell </a:t>
            </a:r>
            <a:r>
              <a:rPr lang="en-US" sz="2800" dirty="0" err="1" smtClean="0"/>
              <a:t>epitopes</a:t>
            </a:r>
            <a:r>
              <a:rPr lang="en-US" sz="2800" dirty="0" smtClean="0"/>
              <a:t> </a:t>
            </a:r>
            <a:r>
              <a:rPr lang="en-US" sz="2800" dirty="0" smtClean="0"/>
              <a:t>and CD4 T-cell </a:t>
            </a:r>
            <a:r>
              <a:rPr lang="en-US" sz="2800" dirty="0" err="1" smtClean="0"/>
              <a:t>epitopes</a:t>
            </a:r>
            <a:r>
              <a:rPr lang="en-US" sz="2800" dirty="0" smtClean="0"/>
              <a:t> have </a:t>
            </a:r>
            <a:r>
              <a:rPr lang="en-US" sz="2800" dirty="0" smtClean="0"/>
              <a:t>a tendency </a:t>
            </a:r>
            <a:r>
              <a:rPr lang="en-US" sz="2800" dirty="0" smtClean="0"/>
              <a:t>to be located in structurally</a:t>
            </a:r>
            <a:r>
              <a:rPr lang="en-US" sz="2800" dirty="0" smtClean="0"/>
              <a:t> disordered </a:t>
            </a:r>
            <a:r>
              <a:rPr lang="en-US" sz="2800" dirty="0" smtClean="0"/>
              <a:t>regions of proteins and conserved protein </a:t>
            </a:r>
            <a:r>
              <a:rPr lang="en-US" sz="2800" dirty="0" smtClean="0"/>
              <a:t>sequence </a:t>
            </a:r>
            <a:r>
              <a:rPr lang="en-US" sz="2800" dirty="0" smtClean="0"/>
              <a:t>regions, respectively. </a:t>
            </a:r>
            <a:r>
              <a:rPr lang="en-US" sz="2800" dirty="0" smtClean="0"/>
              <a:t> Viruses and bacteria evolve to escape the host immune system </a:t>
            </a:r>
            <a:r>
              <a:rPr lang="en-US" sz="2800" dirty="0" smtClean="0"/>
              <a:t>by </a:t>
            </a:r>
            <a:r>
              <a:rPr lang="en-US" sz="2800" dirty="0" smtClean="0"/>
              <a:t>making their proteins structurally disordered and mutating quickly.  Both of these tendencies, if actually proven significant, could aid in improved logic of </a:t>
            </a:r>
            <a:r>
              <a:rPr lang="en-US" sz="2800" dirty="0" err="1" smtClean="0"/>
              <a:t>epitope</a:t>
            </a:r>
            <a:r>
              <a:rPr lang="en-US" sz="2800" dirty="0" smtClean="0"/>
              <a:t> predictors. Programmatic access to many programs proved to be an essential part of this project, and one option </a:t>
            </a:r>
            <a:r>
              <a:rPr lang="en-US" sz="2800" dirty="0" smtClean="0"/>
              <a:t>for a </a:t>
            </a:r>
            <a:r>
              <a:rPr lang="en-US" sz="2800" dirty="0" smtClean="0"/>
              <a:t>coding language was Java. This whole project proved difficult to implement in </a:t>
            </a:r>
            <a:r>
              <a:rPr lang="en-US" sz="2800" dirty="0" smtClean="0"/>
              <a:t>Java, which is why we decided to use Python for many aspects, as indicated by this poster.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896600" y="9334500"/>
            <a:ext cx="10591800" cy="464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</a:p>
          <a:p>
            <a:pPr lvl="0">
              <a:spcBef>
                <a:spcPct val="20000"/>
              </a:spcBef>
            </a:pPr>
            <a:r>
              <a:rPr lang="en-US" sz="2800" dirty="0" smtClean="0"/>
              <a:t>Using </a:t>
            </a:r>
            <a:r>
              <a:rPr lang="en-US" sz="2800" dirty="0" err="1" smtClean="0"/>
              <a:t>MySQL</a:t>
            </a:r>
            <a:r>
              <a:rPr lang="en-US" sz="2800" dirty="0" smtClean="0"/>
              <a:t> Workbench, a free SQL development tool, proved to be the easiest way to query IEDB and obtain wanted data. Databases can be queried from Java.</a:t>
            </a:r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9600" y="17068800"/>
            <a:ext cx="9906000" cy="7315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3500" dirty="0" err="1" smtClean="0">
                <a:solidFill>
                  <a:schemeClr val="accent5">
                    <a:lumMod val="50000"/>
                  </a:schemeClr>
                </a:solidFill>
              </a:rPr>
              <a:t>BLASTing</a:t>
            </a: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 SEQUENCES</a:t>
            </a:r>
          </a:p>
          <a:p>
            <a:pPr lvl="0" algn="r">
              <a:spcBef>
                <a:spcPct val="20000"/>
              </a:spcBef>
            </a:pPr>
            <a:r>
              <a:rPr lang="en-US" sz="2800" dirty="0" smtClean="0"/>
              <a:t>Can be used either through URLAPI or downloaded and run through command line. </a:t>
            </a:r>
            <a:r>
              <a:rPr lang="en-US" sz="2800" dirty="0" err="1" smtClean="0"/>
              <a:t>Biopython</a:t>
            </a:r>
            <a:r>
              <a:rPr lang="en-US" sz="2800" dirty="0" smtClean="0"/>
              <a:t> also has a package </a:t>
            </a:r>
            <a:r>
              <a:rPr lang="en-US" sz="2800" dirty="0" err="1" smtClean="0"/>
              <a:t>NcbiblastpCommandLine</a:t>
            </a:r>
            <a:r>
              <a:rPr lang="en-US" sz="2800" dirty="0" smtClean="0"/>
              <a:t>. Running command line code (to make databases) is also considerably simpler in Python. </a:t>
            </a:r>
            <a:endParaRPr lang="en-US" sz="2800" dirty="0" smtClean="0"/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9334500"/>
            <a:ext cx="10591800" cy="464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BIOJAVA</a:t>
            </a:r>
          </a:p>
          <a:p>
            <a:pPr lvl="0" algn="r">
              <a:spcBef>
                <a:spcPct val="20000"/>
              </a:spcBef>
            </a:pPr>
            <a:r>
              <a:rPr lang="en-US" sz="2800" dirty="0" smtClean="0"/>
              <a:t>There are discrepancies between </a:t>
            </a:r>
            <a:r>
              <a:rPr lang="en-US" sz="2800" dirty="0" smtClean="0"/>
              <a:t>versions of </a:t>
            </a:r>
            <a:r>
              <a:rPr lang="en-US" sz="2800" dirty="0" err="1" smtClean="0"/>
              <a:t>Biojava</a:t>
            </a:r>
            <a:r>
              <a:rPr lang="en-US" sz="2800" dirty="0" smtClean="0"/>
              <a:t> and Eclipse, and conflicting tutorials for each version on the official website. </a:t>
            </a:r>
            <a:r>
              <a:rPr lang="en-US" sz="2800" dirty="0" err="1" smtClean="0"/>
              <a:t>Biopython</a:t>
            </a:r>
            <a:r>
              <a:rPr lang="en-US" sz="2800" dirty="0" smtClean="0"/>
              <a:t>, in contrast, is a simple installation package.</a:t>
            </a:r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744200" y="17068800"/>
            <a:ext cx="11125200" cy="464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BLAST PARSER</a:t>
            </a:r>
          </a:p>
          <a:p>
            <a:pPr lvl="0">
              <a:spcBef>
                <a:spcPct val="20000"/>
              </a:spcBef>
            </a:pPr>
            <a:r>
              <a:rPr lang="en-US" sz="2800" dirty="0" err="1" smtClean="0"/>
              <a:t>Biojava</a:t>
            </a:r>
            <a:r>
              <a:rPr lang="en-US" sz="2800" dirty="0" smtClean="0"/>
              <a:t> needs Maven plug-ins and a proper installation for XML reading. A custom text parser works, but is hardly worth the effort. </a:t>
            </a:r>
            <a:r>
              <a:rPr lang="en-US" sz="2800" dirty="0" err="1" smtClean="0"/>
              <a:t>Biopython</a:t>
            </a:r>
            <a:r>
              <a:rPr lang="en-US" sz="2800" dirty="0" smtClean="0"/>
              <a:t> can easily parse xml or </a:t>
            </a:r>
            <a:r>
              <a:rPr lang="en-US" sz="2800" dirty="0" err="1" smtClean="0"/>
              <a:t>csv</a:t>
            </a:r>
            <a:r>
              <a:rPr lang="en-US" sz="2800" dirty="0" smtClean="0"/>
              <a:t> formats and grab the filter information.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057400"/>
            <a:ext cx="106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85800" y="1295400"/>
            <a:ext cx="5029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SDSC REHS 2013</a:t>
            </a:r>
            <a:endParaRPr 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200400"/>
            <a:ext cx="419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11347" t="41667" r="37701" b="51041"/>
          <a:stretch>
            <a:fillRect/>
          </a:stretch>
        </p:blipFill>
        <p:spPr bwMode="auto">
          <a:xfrm>
            <a:off x="11125200" y="19735800"/>
            <a:ext cx="10145477" cy="81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 l="10761" t="13542" r="20132" b="14583"/>
          <a:stretch>
            <a:fillRect/>
          </a:stretch>
        </p:blipFill>
        <p:spPr bwMode="auto">
          <a:xfrm>
            <a:off x="13106400" y="20193000"/>
            <a:ext cx="7848600" cy="458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19735800"/>
            <a:ext cx="9363603" cy="474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 l="11933" t="8333" r="12476"/>
          <a:stretch>
            <a:fillRect/>
          </a:stretch>
        </p:blipFill>
        <p:spPr bwMode="auto">
          <a:xfrm>
            <a:off x="2057400" y="11395380"/>
            <a:ext cx="7848600" cy="535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00" y="11734800"/>
            <a:ext cx="8606336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533400" y="24993600"/>
            <a:ext cx="9982200" cy="57150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3500" dirty="0" err="1" smtClean="0">
                <a:solidFill>
                  <a:schemeClr val="accent5">
                    <a:lumMod val="50000"/>
                  </a:schemeClr>
                </a:solidFill>
              </a:rPr>
              <a:t>IUPred</a:t>
            </a: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 OR </a:t>
            </a:r>
            <a:r>
              <a:rPr lang="en-US" sz="3500" dirty="0" err="1" smtClean="0">
                <a:solidFill>
                  <a:schemeClr val="accent5">
                    <a:lumMod val="50000"/>
                  </a:schemeClr>
                </a:solidFill>
              </a:rPr>
              <a:t>DisProt</a:t>
            </a: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, AND PREDICTORS</a:t>
            </a:r>
            <a:endParaRPr lang="en-US" sz="35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0" algn="r">
              <a:spcBef>
                <a:spcPct val="20000"/>
              </a:spcBef>
            </a:pPr>
            <a:r>
              <a:rPr lang="en-US" sz="2800" dirty="0" smtClean="0"/>
              <a:t>These are disorder prediction algorithms that can be downloaded or accessed programmatically through the web</a:t>
            </a:r>
            <a:r>
              <a:rPr lang="en-US" sz="2800" dirty="0" smtClean="0"/>
              <a:t>. In the future, these predictors will be evaluated to ascertain which one will be used, as each has good and bad points </a:t>
            </a:r>
            <a:endParaRPr lang="en-US" sz="2800" dirty="0" smtClean="0"/>
          </a:p>
          <a:p>
            <a:pPr lvl="0">
              <a:spcBef>
                <a:spcPct val="20000"/>
              </a:spcBef>
            </a:pPr>
            <a:endParaRPr lang="en-US" sz="2800" dirty="0" smtClean="0"/>
          </a:p>
          <a:p>
            <a:pPr lvl="0">
              <a:spcBef>
                <a:spcPct val="20000"/>
              </a:spcBef>
            </a:pPr>
            <a:endParaRPr lang="en-US" sz="2800" dirty="0" smtClean="0"/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http://iupred.enzim.hu/logo200x12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0" y="27736800"/>
            <a:ext cx="3810000" cy="2370669"/>
          </a:xfrm>
          <a:prstGeom prst="rect">
            <a:avLst/>
          </a:prstGeom>
          <a:noFill/>
        </p:spPr>
      </p:pic>
      <p:pic>
        <p:nvPicPr>
          <p:cNvPr id="1036" name="Picture 12" descr="http://www.dabi.temple.edu/disprot/images/title_predictor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30403800"/>
            <a:ext cx="9448797" cy="1049868"/>
          </a:xfrm>
          <a:prstGeom prst="rect">
            <a:avLst/>
          </a:prstGeom>
          <a:noFill/>
        </p:spPr>
      </p:pic>
      <p:sp>
        <p:nvSpPr>
          <p:cNvPr id="28" name="Subtitle 2"/>
          <p:cNvSpPr txBox="1">
            <a:spLocks/>
          </p:cNvSpPr>
          <p:nvPr/>
        </p:nvSpPr>
        <p:spPr>
          <a:xfrm>
            <a:off x="10668000" y="24955500"/>
            <a:ext cx="11277600" cy="464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SUMMARY</a:t>
            </a:r>
          </a:p>
          <a:p>
            <a:pPr lvl="0">
              <a:spcBef>
                <a:spcPct val="20000"/>
              </a:spcBef>
            </a:pPr>
            <a:r>
              <a:rPr lang="en-US" sz="2800" dirty="0" smtClean="0"/>
              <a:t>Python is more suited for small-scale projects, as it is a scripting language. Java, although faster and more robust, is a poorer fit for our needs. Python’s syntax also complements short, looping programs while Java’s syntax defines things more clearly but takes more space.</a:t>
            </a:r>
          </a:p>
          <a:p>
            <a:pPr lvl="0">
              <a:spcBef>
                <a:spcPct val="20000"/>
              </a:spcBef>
            </a:pPr>
            <a:endParaRPr lang="en-US" sz="2800" dirty="0" smtClean="0"/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668000" y="27813000"/>
            <a:ext cx="10896600" cy="40386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ACKNOWLEDGMENTS</a:t>
            </a:r>
          </a:p>
          <a:p>
            <a:pPr lvl="0">
              <a:spcBef>
                <a:spcPct val="20000"/>
              </a:spcBef>
            </a:pPr>
            <a:r>
              <a:rPr lang="en-US" sz="2800" dirty="0" smtClean="0"/>
              <a:t>Thank you LIAI for providing guidance. I want to also thank my mentor Julia </a:t>
            </a:r>
            <a:r>
              <a:rPr lang="en-US" sz="2800" dirty="0" err="1" smtClean="0"/>
              <a:t>Ponomarenko</a:t>
            </a:r>
            <a:r>
              <a:rPr lang="en-US" sz="2800" dirty="0" smtClean="0"/>
              <a:t> for an </a:t>
            </a:r>
            <a:r>
              <a:rPr lang="en-US" sz="2800" dirty="0" smtClean="0"/>
              <a:t>engaging and amazing </a:t>
            </a:r>
            <a:r>
              <a:rPr lang="en-US" sz="2800" dirty="0" smtClean="0"/>
              <a:t>few months. </a:t>
            </a:r>
            <a:r>
              <a:rPr lang="en-US" sz="2800" dirty="0" smtClean="0"/>
              <a:t>Additionally, I would like to thank </a:t>
            </a:r>
            <a:r>
              <a:rPr lang="fi-FI" sz="2800" dirty="0" smtClean="0"/>
              <a:t>Lilia </a:t>
            </a:r>
            <a:r>
              <a:rPr lang="fi-FI" sz="2800" dirty="0" smtClean="0"/>
              <a:t>M. </a:t>
            </a:r>
            <a:r>
              <a:rPr lang="fi-FI" sz="2800" dirty="0" smtClean="0"/>
              <a:t>Iakoucheva, Bjoern Peters, and Yohan Kim for providing information and lectures. Finally, I would like to thank Lynn Zhou, Nathan Ng, Eric Chen, and Anita Kulkarni for participating in this program with me and never quitting.</a:t>
            </a:r>
            <a:endParaRPr lang="en-US" sz="2800" dirty="0" smtClean="0"/>
          </a:p>
          <a:p>
            <a:pPr lvl="0">
              <a:spcBef>
                <a:spcPct val="20000"/>
              </a:spcBef>
            </a:pPr>
            <a:endParaRPr lang="en-US" sz="2800" dirty="0" smtClean="0"/>
          </a:p>
          <a:p>
            <a:pPr lvl="0">
              <a:spcBef>
                <a:spcPct val="20000"/>
              </a:spcBef>
            </a:pPr>
            <a:endParaRPr lang="en-US" sz="2800" dirty="0" smtClean="0"/>
          </a:p>
          <a:p>
            <a:pPr lvl="0">
              <a:spcBef>
                <a:spcPct val="20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1000" y="4648200"/>
            <a:ext cx="2087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0050" y="9296400"/>
            <a:ext cx="2095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668000" y="9334500"/>
            <a:ext cx="0" cy="2217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668000" y="27736800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68000" y="24917400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5486400" y="2667000"/>
            <a:ext cx="16002000" cy="9906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500" noProof="0" dirty="0" smtClean="0">
                <a:solidFill>
                  <a:schemeClr val="accent5">
                    <a:lumMod val="50000"/>
                  </a:schemeClr>
                </a:solidFill>
              </a:rPr>
              <a:t>STUDENT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fi-FI" sz="2800" dirty="0" smtClean="0"/>
              <a:t>Allen Cao, La Jolla High School</a:t>
            </a:r>
            <a:endParaRPr lang="fi-FI" sz="2800" dirty="0" smtClean="0"/>
          </a:p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1518</TotalTime>
  <Words>431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Study of Immune Epitopes: Java vs.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Cao</dc:creator>
  <cp:lastModifiedBy>Allen Cao</cp:lastModifiedBy>
  <cp:revision>127</cp:revision>
  <dcterms:created xsi:type="dcterms:W3CDTF">2013-08-01T01:12:43Z</dcterms:created>
  <dcterms:modified xsi:type="dcterms:W3CDTF">2013-08-04T03:22:20Z</dcterms:modified>
</cp:coreProperties>
</file>