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4" r:id="rId8"/>
    <p:sldId id="263" r:id="rId9"/>
    <p:sldId id="262" r:id="rId10"/>
    <p:sldId id="268" r:id="rId11"/>
    <p:sldId id="265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F794D-B140-4EE3-B3A6-BFF68A9D7AFF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7CB97F-0082-4496-9987-6CF71DFB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IEDB </a:t>
            </a:r>
            <a:r>
              <a:rPr lang="en-US" dirty="0" err="1" smtClean="0"/>
              <a:t>MySql</a:t>
            </a:r>
            <a:r>
              <a:rPr lang="en-US" dirty="0" smtClean="0"/>
              <a:t> Query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Cao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3-Viruses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5029200" cy="4191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CREATE OR REPLACE VIEW </a:t>
            </a:r>
            <a:r>
              <a:rPr lang="en-US" dirty="0" err="1" smtClean="0"/>
              <a:t>epi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(SELECT DISTINCT </a:t>
            </a:r>
            <a:r>
              <a:rPr lang="en-US" dirty="0" err="1" smtClean="0"/>
              <a:t>e.epitope_id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tcell</a:t>
            </a:r>
            <a:r>
              <a:rPr lang="en-US" dirty="0" smtClean="0"/>
              <a:t> t, </a:t>
            </a:r>
          </a:p>
          <a:p>
            <a:pPr>
              <a:buNone/>
            </a:pPr>
            <a:r>
              <a:rPr lang="en-US" dirty="0" err="1" smtClean="0"/>
              <a:t>mhc_allele_restriction</a:t>
            </a:r>
            <a:r>
              <a:rPr lang="en-US" dirty="0" smtClean="0"/>
              <a:t> mar, </a:t>
            </a:r>
          </a:p>
          <a:p>
            <a:pPr>
              <a:buNone/>
            </a:pPr>
            <a:r>
              <a:rPr lang="en-US" dirty="0" err="1" smtClean="0"/>
              <a:t>curated_epitope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object o, </a:t>
            </a:r>
          </a:p>
          <a:p>
            <a:pPr>
              <a:buNone/>
            </a:pPr>
            <a:r>
              <a:rPr lang="en-US" dirty="0" err="1" smtClean="0"/>
              <a:t>epitope_object</a:t>
            </a:r>
            <a:r>
              <a:rPr lang="en-US" dirty="0" smtClean="0"/>
              <a:t> </a:t>
            </a:r>
            <a:r>
              <a:rPr lang="en-US" dirty="0" err="1" smtClean="0"/>
              <a:t>eo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err="1" smtClean="0"/>
              <a:t>epitope</a:t>
            </a:r>
            <a:r>
              <a:rPr lang="en-US" dirty="0" smtClean="0"/>
              <a:t> e,</a:t>
            </a:r>
          </a:p>
          <a:p>
            <a:pPr>
              <a:buNone/>
            </a:pPr>
            <a:r>
              <a:rPr lang="en-US" dirty="0" smtClean="0"/>
              <a:t>organism </a:t>
            </a:r>
            <a:r>
              <a:rPr lang="en-US" dirty="0" smtClean="0"/>
              <a:t>org,</a:t>
            </a:r>
          </a:p>
          <a:p>
            <a:pPr>
              <a:buNone/>
            </a:pPr>
            <a:r>
              <a:rPr lang="en-US" dirty="0" smtClean="0"/>
              <a:t>o</a:t>
            </a:r>
            <a:r>
              <a:rPr lang="en-US" dirty="0" smtClean="0"/>
              <a:t>bject </a:t>
            </a:r>
            <a:r>
              <a:rPr lang="en-US" dirty="0" err="1" smtClean="0"/>
              <a:t>obj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mar.displayed_restriction</a:t>
            </a:r>
            <a:r>
              <a:rPr lang="en-US" dirty="0" smtClean="0"/>
              <a:t> = </a:t>
            </a:r>
            <a:r>
              <a:rPr lang="en-US" dirty="0" err="1" smtClean="0"/>
              <a:t>t.mhc_allele_name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t.curated_epitope_id</a:t>
            </a:r>
            <a:r>
              <a:rPr lang="en-US" dirty="0" smtClean="0"/>
              <a:t> = </a:t>
            </a:r>
            <a:r>
              <a:rPr lang="en-US" dirty="0" err="1" smtClean="0"/>
              <a:t>ce.curated_epitope_id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o.object_id</a:t>
            </a:r>
            <a:r>
              <a:rPr lang="en-US" dirty="0" smtClean="0"/>
              <a:t> = </a:t>
            </a:r>
            <a:r>
              <a:rPr lang="en-US" dirty="0" err="1" smtClean="0"/>
              <a:t>ce.e_object_id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o.object_id</a:t>
            </a:r>
            <a:r>
              <a:rPr lang="en-US" dirty="0" smtClean="0"/>
              <a:t> = </a:t>
            </a:r>
            <a:r>
              <a:rPr lang="en-US" dirty="0" err="1" smtClean="0"/>
              <a:t>eo.object_id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eo.epitope_id</a:t>
            </a:r>
            <a:r>
              <a:rPr lang="en-US" dirty="0" smtClean="0"/>
              <a:t> = </a:t>
            </a:r>
            <a:r>
              <a:rPr lang="en-US" dirty="0" err="1" smtClean="0"/>
              <a:t>e.epitope_id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obj.object_id</a:t>
            </a:r>
            <a:r>
              <a:rPr lang="en-US" dirty="0" smtClean="0"/>
              <a:t> = iv1_imm_object_id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class = 'II'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linear_peptide_seq</a:t>
            </a:r>
            <a:r>
              <a:rPr lang="en-US" dirty="0" smtClean="0"/>
              <a:t> IS NOT NULL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org.path</a:t>
            </a:r>
            <a:r>
              <a:rPr lang="en-US" dirty="0" smtClean="0"/>
              <a:t> LIKE </a:t>
            </a:r>
            <a:r>
              <a:rPr lang="en-US" dirty="0" smtClean="0"/>
              <a:t>‘1:10239</a:t>
            </a:r>
            <a:r>
              <a:rPr lang="en-US" dirty="0" smtClean="0"/>
              <a:t>%');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5029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300" dirty="0" smtClean="0"/>
              <a:t>CREATE OR REPLACE VIEW pos AS </a:t>
            </a:r>
          </a:p>
          <a:p>
            <a:r>
              <a:rPr lang="en-US" sz="1300" dirty="0" smtClean="0"/>
              <a:t>(SELECT DISTINCT </a:t>
            </a:r>
            <a:r>
              <a:rPr lang="en-US" sz="1300" dirty="0" err="1" smtClean="0"/>
              <a:t>e.epitope_id</a:t>
            </a:r>
            <a:endParaRPr lang="en-US" sz="1300" dirty="0" smtClean="0"/>
          </a:p>
          <a:p>
            <a:r>
              <a:rPr lang="en-US" sz="1300" dirty="0" smtClean="0"/>
              <a:t>FROM </a:t>
            </a:r>
            <a:r>
              <a:rPr lang="en-US" sz="1300" dirty="0" err="1" smtClean="0"/>
              <a:t>tcell</a:t>
            </a:r>
            <a:r>
              <a:rPr lang="en-US" sz="1300" dirty="0" smtClean="0"/>
              <a:t> t, </a:t>
            </a:r>
          </a:p>
          <a:p>
            <a:r>
              <a:rPr lang="en-US" sz="1300" dirty="0" err="1" smtClean="0"/>
              <a:t>mhc_allele_restriction</a:t>
            </a:r>
            <a:r>
              <a:rPr lang="en-US" sz="1300" dirty="0" smtClean="0"/>
              <a:t> mar, </a:t>
            </a:r>
          </a:p>
          <a:p>
            <a:r>
              <a:rPr lang="en-US" sz="1300" dirty="0" err="1" smtClean="0"/>
              <a:t>curated_epitope</a:t>
            </a:r>
            <a:r>
              <a:rPr lang="en-US" sz="1300" dirty="0" smtClean="0"/>
              <a:t> </a:t>
            </a:r>
            <a:r>
              <a:rPr lang="en-US" sz="1300" dirty="0" err="1" smtClean="0"/>
              <a:t>ce</a:t>
            </a:r>
            <a:r>
              <a:rPr lang="en-US" sz="1300" dirty="0" smtClean="0"/>
              <a:t>, </a:t>
            </a:r>
          </a:p>
          <a:p>
            <a:r>
              <a:rPr lang="en-US" sz="1300" dirty="0" smtClean="0"/>
              <a:t>object o, </a:t>
            </a:r>
          </a:p>
          <a:p>
            <a:r>
              <a:rPr lang="en-US" sz="1300" dirty="0" err="1" smtClean="0"/>
              <a:t>epitope_object</a:t>
            </a:r>
            <a:r>
              <a:rPr lang="en-US" sz="1300" dirty="0" smtClean="0"/>
              <a:t> </a:t>
            </a:r>
            <a:r>
              <a:rPr lang="en-US" sz="1300" dirty="0" err="1" smtClean="0"/>
              <a:t>eo</a:t>
            </a:r>
            <a:r>
              <a:rPr lang="en-US" sz="1300" dirty="0" smtClean="0"/>
              <a:t>, </a:t>
            </a:r>
          </a:p>
          <a:p>
            <a:r>
              <a:rPr lang="en-US" sz="1300" dirty="0" err="1" smtClean="0"/>
              <a:t>epitope</a:t>
            </a:r>
            <a:r>
              <a:rPr lang="en-US" sz="1300" dirty="0" smtClean="0"/>
              <a:t> e,</a:t>
            </a:r>
          </a:p>
          <a:p>
            <a:r>
              <a:rPr lang="en-US" sz="1300" dirty="0" smtClean="0"/>
              <a:t>organism </a:t>
            </a:r>
            <a:r>
              <a:rPr lang="en-US" sz="1300" dirty="0" smtClean="0"/>
              <a:t>org,</a:t>
            </a:r>
          </a:p>
          <a:p>
            <a:r>
              <a:rPr lang="en-US" sz="1300" dirty="0" smtClean="0"/>
              <a:t>object </a:t>
            </a:r>
            <a:r>
              <a:rPr lang="en-US" sz="1300" dirty="0" err="1" smtClean="0"/>
              <a:t>obj</a:t>
            </a:r>
            <a:endParaRPr lang="en-US" sz="1300" dirty="0" smtClean="0"/>
          </a:p>
          <a:p>
            <a:r>
              <a:rPr lang="en-US" sz="1300" dirty="0" smtClean="0"/>
              <a:t>WHERE </a:t>
            </a:r>
            <a:r>
              <a:rPr lang="en-US" sz="1300" dirty="0" err="1" smtClean="0"/>
              <a:t>mar.displayed_restriction</a:t>
            </a:r>
            <a:r>
              <a:rPr lang="en-US" sz="1300" dirty="0" smtClean="0"/>
              <a:t> = </a:t>
            </a:r>
            <a:r>
              <a:rPr lang="en-US" sz="1300" dirty="0" err="1" smtClean="0"/>
              <a:t>t.mhc_allele_name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t.curated_epitope_id</a:t>
            </a:r>
            <a:r>
              <a:rPr lang="en-US" sz="1300" dirty="0" smtClean="0"/>
              <a:t> = </a:t>
            </a:r>
            <a:r>
              <a:rPr lang="en-US" sz="1300" dirty="0" err="1" smtClean="0"/>
              <a:t>ce.curated_epitope_id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o.object_id</a:t>
            </a:r>
            <a:r>
              <a:rPr lang="en-US" sz="1300" dirty="0" smtClean="0"/>
              <a:t> = </a:t>
            </a:r>
            <a:r>
              <a:rPr lang="en-US" sz="1300" dirty="0" err="1" smtClean="0"/>
              <a:t>ce.e_object_id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o.object_id</a:t>
            </a:r>
            <a:r>
              <a:rPr lang="en-US" sz="1300" dirty="0" smtClean="0"/>
              <a:t> = </a:t>
            </a:r>
            <a:r>
              <a:rPr lang="en-US" sz="1300" dirty="0" err="1" smtClean="0"/>
              <a:t>eo.object_id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eo.epitope_id</a:t>
            </a:r>
            <a:r>
              <a:rPr lang="en-US" sz="1300" dirty="0" smtClean="0"/>
              <a:t> = </a:t>
            </a:r>
            <a:r>
              <a:rPr lang="en-US" sz="1300" dirty="0" err="1" smtClean="0"/>
              <a:t>e.epitope_id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org.organism_id</a:t>
            </a:r>
            <a:r>
              <a:rPr lang="en-US" sz="1300" dirty="0" smtClean="0"/>
              <a:t> = </a:t>
            </a:r>
            <a:r>
              <a:rPr lang="en-US" sz="1300" dirty="0" err="1" smtClean="0"/>
              <a:t>eo.source_organism_org_id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obj.object_id</a:t>
            </a:r>
            <a:r>
              <a:rPr lang="en-US" sz="1300" dirty="0" smtClean="0"/>
              <a:t> = iv1_imm_object_id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mar.class</a:t>
            </a:r>
            <a:r>
              <a:rPr lang="en-US" sz="1300" dirty="0" smtClean="0"/>
              <a:t> = 'II'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e.linear_peptide_seq</a:t>
            </a:r>
            <a:r>
              <a:rPr lang="en-US" sz="1300" dirty="0" smtClean="0"/>
              <a:t> IS NOT NULL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org.path</a:t>
            </a:r>
            <a:r>
              <a:rPr lang="en-US" sz="1300" dirty="0" smtClean="0"/>
              <a:t> LIKE </a:t>
            </a:r>
            <a:r>
              <a:rPr lang="en-US" sz="1300" dirty="0" smtClean="0"/>
              <a:t>‘1:10239</a:t>
            </a:r>
            <a:r>
              <a:rPr lang="en-US" sz="1300" dirty="0" smtClean="0"/>
              <a:t>%'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as_char_value</a:t>
            </a:r>
            <a:r>
              <a:rPr lang="en-US" sz="1300" dirty="0" smtClean="0"/>
              <a:t> LIKE 'Positive%');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410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(SELECT COUNT(*) FROM pos) AS Positives, COUNT(*) AS Negatives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epi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epi.epitope_id</a:t>
            </a:r>
            <a:r>
              <a:rPr lang="en-US" dirty="0" smtClean="0"/>
              <a:t> NOT IN (SELECT </a:t>
            </a:r>
            <a:r>
              <a:rPr lang="en-US" dirty="0" err="1" smtClean="0"/>
              <a:t>pos.epitope_id</a:t>
            </a:r>
            <a:r>
              <a:rPr lang="en-US" dirty="0" smtClean="0"/>
              <a:t> FROM pos)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85" t="10989" r="10981" b="10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1676400"/>
            <a:ext cx="990600" cy="502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51054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6096000"/>
            <a:ext cx="1066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3200400"/>
            <a:ext cx="9906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667000"/>
            <a:ext cx="9144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581400"/>
            <a:ext cx="1143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29400" y="5562600"/>
            <a:ext cx="1447800" cy="83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86600" y="3886200"/>
            <a:ext cx="1143000" cy="2514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3276600"/>
            <a:ext cx="4724400" cy="533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2133600"/>
            <a:ext cx="0" cy="990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2200" y="1981200"/>
            <a:ext cx="1295400" cy="457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4267200"/>
            <a:ext cx="2133600" cy="381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01000" y="4419600"/>
            <a:ext cx="990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458200" y="4724400"/>
            <a:ext cx="76200" cy="1676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76400" y="2590800"/>
            <a:ext cx="1143000" cy="16764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9800" y="3505200"/>
            <a:ext cx="1371600" cy="1524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Sorting by organism names….scientific?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17582" r="18009" b="25275"/>
          <a:stretch>
            <a:fillRect/>
          </a:stretch>
        </p:blipFill>
        <p:spPr bwMode="auto">
          <a:xfrm>
            <a:off x="381000" y="1905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4-Wrong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14286" r="439" b="5494"/>
          <a:stretch>
            <a:fillRect/>
          </a:stretch>
        </p:blipFill>
        <p:spPr bwMode="auto">
          <a:xfrm>
            <a:off x="304800" y="1371600"/>
            <a:ext cx="8610600" cy="455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4- ??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14583" r="17423" b="7292"/>
          <a:stretch>
            <a:fillRect/>
          </a:stretch>
        </p:blipFill>
        <p:spPr bwMode="auto">
          <a:xfrm>
            <a:off x="914400" y="1295400"/>
            <a:ext cx="7467600" cy="513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MHC class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590800"/>
            <a:ext cx="9525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SELECT COUNT(*)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FROM </a:t>
            </a:r>
            <a:r>
              <a:rPr lang="en-US" sz="2400" dirty="0" err="1" smtClean="0"/>
              <a:t>tcell</a:t>
            </a:r>
            <a:r>
              <a:rPr lang="en-US" sz="2400" dirty="0" smtClean="0"/>
              <a:t> t, </a:t>
            </a:r>
            <a:r>
              <a:rPr lang="en-US" sz="2400" dirty="0" err="1" smtClean="0"/>
              <a:t>mhc_allele_restriction</a:t>
            </a:r>
            <a:r>
              <a:rPr lang="en-US" sz="2400" dirty="0" smtClean="0"/>
              <a:t> mar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WHERE </a:t>
            </a:r>
            <a:r>
              <a:rPr lang="en-US" sz="2400" dirty="0" err="1" smtClean="0"/>
              <a:t>mar.displayed_restriction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t.MHC_ALLELE_NAME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AND </a:t>
            </a:r>
            <a:r>
              <a:rPr lang="en-US" sz="2400" dirty="0" err="1" smtClean="0"/>
              <a:t>mar.class</a:t>
            </a:r>
            <a:r>
              <a:rPr lang="en-US" sz="2400" dirty="0" smtClean="0"/>
              <a:t>=“II”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85" t="10989" r="10981" b="10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1676400"/>
            <a:ext cx="990600" cy="502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51054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6096000"/>
            <a:ext cx="1066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3200400"/>
            <a:ext cx="9906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667000"/>
            <a:ext cx="9144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581400"/>
            <a:ext cx="1143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29400" y="5562600"/>
            <a:ext cx="1447800" cy="83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86600" y="3886200"/>
            <a:ext cx="1143000" cy="2514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3276600"/>
            <a:ext cx="4724400" cy="533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2133600"/>
            <a:ext cx="0" cy="990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2200" y="1981200"/>
            <a:ext cx="1295400" cy="457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4267200"/>
            <a:ext cx="2133600" cy="381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4038600" cy="3733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200" dirty="0"/>
              <a:t>CREATE OR REPLACE VIEW </a:t>
            </a:r>
            <a:r>
              <a:rPr lang="en-US" sz="1200" dirty="0" err="1"/>
              <a:t>epi</a:t>
            </a:r>
            <a:r>
              <a:rPr lang="en-US" sz="1200" dirty="0"/>
              <a:t> AS</a:t>
            </a:r>
          </a:p>
          <a:p>
            <a:pPr>
              <a:buNone/>
            </a:pPr>
            <a:r>
              <a:rPr lang="en-US" sz="1200" dirty="0"/>
              <a:t>(SELECT DISTINCT </a:t>
            </a:r>
            <a:r>
              <a:rPr lang="en-US" sz="1200" dirty="0" err="1"/>
              <a:t>e.epitope_id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FROM </a:t>
            </a:r>
            <a:r>
              <a:rPr lang="en-US" sz="1200" dirty="0" err="1"/>
              <a:t>tcell</a:t>
            </a:r>
            <a:r>
              <a:rPr lang="en-US" sz="1200" dirty="0"/>
              <a:t> t, </a:t>
            </a:r>
          </a:p>
          <a:p>
            <a:pPr>
              <a:buNone/>
            </a:pPr>
            <a:r>
              <a:rPr lang="en-US" sz="1200" dirty="0" err="1"/>
              <a:t>mhc_allele_restriction</a:t>
            </a:r>
            <a:r>
              <a:rPr lang="en-US" sz="1200" dirty="0"/>
              <a:t> mar, </a:t>
            </a:r>
          </a:p>
          <a:p>
            <a:pPr>
              <a:buNone/>
            </a:pPr>
            <a:r>
              <a:rPr lang="en-US" sz="1200" dirty="0" err="1"/>
              <a:t>curated_epitope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, </a:t>
            </a:r>
          </a:p>
          <a:p>
            <a:pPr>
              <a:buNone/>
            </a:pPr>
            <a:r>
              <a:rPr lang="en-US" sz="1200" dirty="0"/>
              <a:t>object o, </a:t>
            </a:r>
          </a:p>
          <a:p>
            <a:pPr>
              <a:buNone/>
            </a:pPr>
            <a:r>
              <a:rPr lang="en-US" sz="1200" dirty="0" err="1"/>
              <a:t>epitope_object</a:t>
            </a:r>
            <a:r>
              <a:rPr lang="en-US" sz="1200" dirty="0"/>
              <a:t> </a:t>
            </a:r>
            <a:r>
              <a:rPr lang="en-US" sz="1200" dirty="0" err="1"/>
              <a:t>eo</a:t>
            </a:r>
            <a:r>
              <a:rPr lang="en-US" sz="1200" dirty="0"/>
              <a:t>, </a:t>
            </a:r>
          </a:p>
          <a:p>
            <a:pPr>
              <a:buNone/>
            </a:pPr>
            <a:r>
              <a:rPr lang="en-US" sz="1200" dirty="0" err="1"/>
              <a:t>epitope</a:t>
            </a:r>
            <a:r>
              <a:rPr lang="en-US" sz="1200" dirty="0"/>
              <a:t> e</a:t>
            </a:r>
          </a:p>
          <a:p>
            <a:pPr>
              <a:buNone/>
            </a:pPr>
            <a:r>
              <a:rPr lang="en-US" sz="1200" dirty="0"/>
              <a:t>WHERE </a:t>
            </a:r>
            <a:r>
              <a:rPr lang="en-US" sz="1200" dirty="0" err="1" smtClean="0"/>
              <a:t>mar.displayed_restriction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t.mhc_allele_name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AND </a:t>
            </a:r>
            <a:r>
              <a:rPr lang="en-US" sz="1200" dirty="0" err="1" smtClean="0"/>
              <a:t>t.curated_epitope_id</a:t>
            </a:r>
            <a:r>
              <a:rPr lang="en-US" sz="1200" dirty="0" smtClean="0"/>
              <a:t>= </a:t>
            </a:r>
            <a:r>
              <a:rPr lang="en-US" sz="1200" dirty="0" err="1" smtClean="0"/>
              <a:t>ce.curated_epitope_id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AND </a:t>
            </a:r>
            <a:r>
              <a:rPr lang="en-US" sz="1200" dirty="0" err="1" smtClean="0"/>
              <a:t>o.object_id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ce.e_object_id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AND </a:t>
            </a:r>
            <a:r>
              <a:rPr lang="en-US" sz="1200" dirty="0" err="1" smtClean="0"/>
              <a:t>o.object_id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eo.object_id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AND </a:t>
            </a:r>
            <a:r>
              <a:rPr lang="en-US" sz="1200" dirty="0" err="1" smtClean="0"/>
              <a:t>eo.epitope_id</a:t>
            </a:r>
            <a:r>
              <a:rPr lang="en-US" sz="1200" dirty="0" smtClean="0"/>
              <a:t> = </a:t>
            </a:r>
            <a:r>
              <a:rPr lang="en-US" sz="1200" dirty="0" err="1" smtClean="0"/>
              <a:t>e.epitope_id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AND class = 'II'</a:t>
            </a:r>
          </a:p>
          <a:p>
            <a:pPr>
              <a:buNone/>
            </a:pPr>
            <a:r>
              <a:rPr lang="en-US" sz="1200" dirty="0"/>
              <a:t>AND </a:t>
            </a:r>
            <a:r>
              <a:rPr lang="en-US" sz="1200" dirty="0" err="1" smtClean="0"/>
              <a:t>linear_peptide_seq</a:t>
            </a:r>
            <a:r>
              <a:rPr lang="en-US" sz="1200" dirty="0" smtClean="0"/>
              <a:t> IS NOT NULL);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00200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CREATE OR REPLACE VIEW pos AS </a:t>
            </a:r>
          </a:p>
          <a:p>
            <a:r>
              <a:rPr lang="en-US" sz="1200" dirty="0"/>
              <a:t>(SELECT DISTINCT </a:t>
            </a:r>
            <a:r>
              <a:rPr lang="en-US" sz="1200" dirty="0" err="1"/>
              <a:t>e.epitope_id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tcell</a:t>
            </a:r>
            <a:r>
              <a:rPr lang="en-US" sz="1200" dirty="0"/>
              <a:t> t, </a:t>
            </a:r>
          </a:p>
          <a:p>
            <a:r>
              <a:rPr lang="en-US" sz="1200" dirty="0" err="1"/>
              <a:t>mhc_allele_restriction</a:t>
            </a:r>
            <a:r>
              <a:rPr lang="en-US" sz="1200" dirty="0"/>
              <a:t> mar, </a:t>
            </a:r>
          </a:p>
          <a:p>
            <a:r>
              <a:rPr lang="en-US" sz="1200" dirty="0" err="1"/>
              <a:t>curated_epitope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, </a:t>
            </a:r>
          </a:p>
          <a:p>
            <a:r>
              <a:rPr lang="en-US" sz="1200" dirty="0"/>
              <a:t>object o, </a:t>
            </a:r>
          </a:p>
          <a:p>
            <a:r>
              <a:rPr lang="en-US" sz="1200" dirty="0" err="1"/>
              <a:t>epitope_object</a:t>
            </a:r>
            <a:r>
              <a:rPr lang="en-US" sz="1200" dirty="0"/>
              <a:t> </a:t>
            </a:r>
            <a:r>
              <a:rPr lang="en-US" sz="1200" dirty="0" err="1"/>
              <a:t>eo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epitope</a:t>
            </a:r>
            <a:r>
              <a:rPr lang="en-US" sz="1200" dirty="0"/>
              <a:t> e</a:t>
            </a:r>
          </a:p>
          <a:p>
            <a:r>
              <a:rPr lang="en-US" sz="1200" dirty="0"/>
              <a:t>WHERE </a:t>
            </a:r>
            <a:r>
              <a:rPr lang="en-US" sz="1200" dirty="0" err="1" smtClean="0"/>
              <a:t>mar.displayed_restriction</a:t>
            </a:r>
            <a:r>
              <a:rPr lang="en-US" sz="1200" dirty="0" smtClean="0"/>
              <a:t> = </a:t>
            </a:r>
            <a:r>
              <a:rPr lang="en-US" sz="1200" dirty="0" err="1" smtClean="0"/>
              <a:t>t.mhc_allele_name</a:t>
            </a:r>
            <a:endParaRPr lang="en-US" sz="1200" dirty="0"/>
          </a:p>
          <a:p>
            <a:r>
              <a:rPr lang="en-US" sz="1200" dirty="0"/>
              <a:t>AND </a:t>
            </a:r>
            <a:r>
              <a:rPr lang="en-US" sz="1200" dirty="0" err="1" smtClean="0"/>
              <a:t>t.curated_epitope_id</a:t>
            </a:r>
            <a:r>
              <a:rPr lang="en-US" sz="1200" dirty="0" smtClean="0"/>
              <a:t> = </a:t>
            </a:r>
            <a:r>
              <a:rPr lang="en-US" sz="1200" dirty="0" err="1" smtClean="0"/>
              <a:t>ce.curated_epitope_id</a:t>
            </a:r>
            <a:endParaRPr lang="en-US" sz="1200" dirty="0"/>
          </a:p>
          <a:p>
            <a:r>
              <a:rPr lang="en-US" sz="1200" dirty="0" smtClean="0"/>
              <a:t>AND </a:t>
            </a:r>
            <a:r>
              <a:rPr lang="en-US" sz="1200" dirty="0" err="1" smtClean="0"/>
              <a:t>o.object_id</a:t>
            </a:r>
            <a:r>
              <a:rPr lang="en-US" sz="1200" dirty="0" smtClean="0"/>
              <a:t> = </a:t>
            </a:r>
            <a:r>
              <a:rPr lang="en-US" sz="1200" dirty="0" err="1" smtClean="0"/>
              <a:t>ce.e_object_id</a:t>
            </a:r>
            <a:endParaRPr lang="en-US" sz="1200" dirty="0" smtClean="0"/>
          </a:p>
          <a:p>
            <a:r>
              <a:rPr lang="en-US" sz="1200" dirty="0" smtClean="0"/>
              <a:t>AND </a:t>
            </a:r>
            <a:r>
              <a:rPr lang="en-US" sz="1200" dirty="0" err="1" smtClean="0"/>
              <a:t>o.object_id</a:t>
            </a:r>
            <a:r>
              <a:rPr lang="en-US" sz="1200" dirty="0" smtClean="0"/>
              <a:t> = </a:t>
            </a:r>
            <a:r>
              <a:rPr lang="en-US" sz="1200" dirty="0" err="1" smtClean="0"/>
              <a:t>eo.object_id</a:t>
            </a:r>
            <a:endParaRPr lang="en-US" sz="1200" dirty="0"/>
          </a:p>
          <a:p>
            <a:r>
              <a:rPr lang="en-US" sz="1200" dirty="0"/>
              <a:t>AND </a:t>
            </a:r>
            <a:r>
              <a:rPr lang="en-US" sz="1200" dirty="0" err="1" smtClean="0"/>
              <a:t>eo.epitope_id</a:t>
            </a:r>
            <a:r>
              <a:rPr lang="en-US" sz="1200" dirty="0" smtClean="0"/>
              <a:t> = </a:t>
            </a:r>
            <a:r>
              <a:rPr lang="en-US" sz="1200" dirty="0" err="1" smtClean="0"/>
              <a:t>e.epitope_id</a:t>
            </a:r>
            <a:endParaRPr lang="en-US" sz="1200" dirty="0"/>
          </a:p>
          <a:p>
            <a:r>
              <a:rPr lang="en-US" sz="1200" dirty="0"/>
              <a:t>AND class = 'II'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linear_peptide_seq</a:t>
            </a:r>
            <a:r>
              <a:rPr lang="en-US" sz="1200" dirty="0"/>
              <a:t> IS NOT NULL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as_char_value</a:t>
            </a:r>
            <a:r>
              <a:rPr lang="en-US" sz="1200" dirty="0"/>
              <a:t> LIKE 'Positive%');</a:t>
            </a:r>
          </a:p>
          <a:p>
            <a:r>
              <a:rPr lang="en-US" sz="1200" dirty="0"/>
              <a:t>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10540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SELECT (SELECT COUNT(*) FROM pos) AS Positives, COUNT(*) AS </a:t>
            </a:r>
            <a:r>
              <a:rPr lang="en-US" dirty="0" smtClean="0"/>
              <a:t>Negatives, SELECT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epi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epi.epitope_id</a:t>
            </a:r>
            <a:r>
              <a:rPr lang="en-US" dirty="0" smtClean="0"/>
              <a:t> NOT IN (SELECT </a:t>
            </a:r>
            <a:r>
              <a:rPr lang="en-US" dirty="0" err="1" smtClean="0"/>
              <a:t>pos.epitope_id</a:t>
            </a:r>
            <a:r>
              <a:rPr lang="en-US" dirty="0" smtClean="0"/>
              <a:t> FROM pos)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47253" r="67789" b="46154"/>
          <a:stretch>
            <a:fillRect/>
          </a:stretch>
        </p:blipFill>
        <p:spPr bwMode="auto">
          <a:xfrm>
            <a:off x="990600" y="1143000"/>
            <a:ext cx="67183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757" t="28571" r="59004" b="48352"/>
          <a:stretch>
            <a:fillRect/>
          </a:stretch>
        </p:blipFill>
        <p:spPr bwMode="auto">
          <a:xfrm>
            <a:off x="914400" y="3352800"/>
            <a:ext cx="680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2-Viruses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5029200" cy="3810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CREATE OR REPLACE VIEW </a:t>
            </a:r>
            <a:r>
              <a:rPr lang="en-US" dirty="0" err="1" smtClean="0"/>
              <a:t>epi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(SELECT DISTINCT </a:t>
            </a:r>
            <a:r>
              <a:rPr lang="en-US" dirty="0" err="1" smtClean="0"/>
              <a:t>e.epitope_id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tcell</a:t>
            </a:r>
            <a:r>
              <a:rPr lang="en-US" dirty="0" smtClean="0"/>
              <a:t> t, </a:t>
            </a:r>
          </a:p>
          <a:p>
            <a:pPr>
              <a:buNone/>
            </a:pPr>
            <a:r>
              <a:rPr lang="en-US" dirty="0" err="1" smtClean="0"/>
              <a:t>mhc_allele_restriction</a:t>
            </a:r>
            <a:r>
              <a:rPr lang="en-US" dirty="0" smtClean="0"/>
              <a:t> mar, </a:t>
            </a:r>
          </a:p>
          <a:p>
            <a:pPr>
              <a:buNone/>
            </a:pPr>
            <a:r>
              <a:rPr lang="en-US" dirty="0" err="1" smtClean="0"/>
              <a:t>curated_epitope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object o, </a:t>
            </a:r>
          </a:p>
          <a:p>
            <a:pPr>
              <a:buNone/>
            </a:pPr>
            <a:r>
              <a:rPr lang="en-US" dirty="0" err="1" smtClean="0"/>
              <a:t>epitope_object</a:t>
            </a:r>
            <a:r>
              <a:rPr lang="en-US" dirty="0" smtClean="0"/>
              <a:t> </a:t>
            </a:r>
            <a:r>
              <a:rPr lang="en-US" dirty="0" err="1" smtClean="0"/>
              <a:t>eo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err="1" smtClean="0"/>
              <a:t>epitope</a:t>
            </a:r>
            <a:r>
              <a:rPr lang="en-US" dirty="0" smtClean="0"/>
              <a:t> e,</a:t>
            </a:r>
          </a:p>
          <a:p>
            <a:pPr>
              <a:buNone/>
            </a:pPr>
            <a:r>
              <a:rPr lang="en-US" dirty="0" smtClean="0"/>
              <a:t>organism org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mar.displayed_restriction</a:t>
            </a:r>
            <a:r>
              <a:rPr lang="en-US" dirty="0" smtClean="0"/>
              <a:t> = </a:t>
            </a:r>
            <a:r>
              <a:rPr lang="en-US" dirty="0" err="1" smtClean="0"/>
              <a:t>t.mhc_allele_name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t.curated_epitope_id</a:t>
            </a:r>
            <a:r>
              <a:rPr lang="en-US" dirty="0" smtClean="0"/>
              <a:t> = </a:t>
            </a:r>
            <a:r>
              <a:rPr lang="en-US" dirty="0" err="1" smtClean="0"/>
              <a:t>ce.curated_epitope_id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o.object_id</a:t>
            </a:r>
            <a:r>
              <a:rPr lang="en-US" dirty="0" smtClean="0"/>
              <a:t> = </a:t>
            </a:r>
            <a:r>
              <a:rPr lang="en-US" dirty="0" err="1" smtClean="0"/>
              <a:t>ce.e_object_id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o.object_id</a:t>
            </a:r>
            <a:r>
              <a:rPr lang="en-US" dirty="0" smtClean="0"/>
              <a:t> = </a:t>
            </a:r>
            <a:r>
              <a:rPr lang="en-US" dirty="0" err="1" smtClean="0"/>
              <a:t>eo.object_id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eo.epitope_id</a:t>
            </a:r>
            <a:r>
              <a:rPr lang="en-US" dirty="0" smtClean="0"/>
              <a:t> = </a:t>
            </a:r>
            <a:r>
              <a:rPr lang="en-US" dirty="0" err="1" smtClean="0"/>
              <a:t>e.epitope_id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class = 'II'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linear_peptide_seq</a:t>
            </a:r>
            <a:r>
              <a:rPr lang="en-US" dirty="0" smtClean="0"/>
              <a:t> IS NOT NULL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org.path</a:t>
            </a:r>
            <a:r>
              <a:rPr lang="en-US" dirty="0" smtClean="0"/>
              <a:t> LIKE </a:t>
            </a:r>
            <a:r>
              <a:rPr lang="en-US" dirty="0" smtClean="0"/>
              <a:t>‘1:10239</a:t>
            </a:r>
            <a:r>
              <a:rPr lang="en-US" dirty="0" smtClean="0"/>
              <a:t>%');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502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300" dirty="0" smtClean="0"/>
              <a:t>CREATE OR REPLACE VIEW pos AS </a:t>
            </a:r>
          </a:p>
          <a:p>
            <a:r>
              <a:rPr lang="en-US" sz="1300" dirty="0" smtClean="0"/>
              <a:t>(SELECT DISTINCT </a:t>
            </a:r>
            <a:r>
              <a:rPr lang="en-US" sz="1300" dirty="0" err="1" smtClean="0"/>
              <a:t>e.epitope_id</a:t>
            </a:r>
            <a:endParaRPr lang="en-US" sz="1300" dirty="0" smtClean="0"/>
          </a:p>
          <a:p>
            <a:r>
              <a:rPr lang="en-US" sz="1300" dirty="0" smtClean="0"/>
              <a:t>FROM </a:t>
            </a:r>
            <a:r>
              <a:rPr lang="en-US" sz="1300" dirty="0" err="1" smtClean="0"/>
              <a:t>tcell</a:t>
            </a:r>
            <a:r>
              <a:rPr lang="en-US" sz="1300" dirty="0" smtClean="0"/>
              <a:t> t, </a:t>
            </a:r>
          </a:p>
          <a:p>
            <a:r>
              <a:rPr lang="en-US" sz="1300" dirty="0" err="1" smtClean="0"/>
              <a:t>mhc_allele_restriction</a:t>
            </a:r>
            <a:r>
              <a:rPr lang="en-US" sz="1300" dirty="0" smtClean="0"/>
              <a:t> mar, </a:t>
            </a:r>
          </a:p>
          <a:p>
            <a:r>
              <a:rPr lang="en-US" sz="1300" dirty="0" err="1" smtClean="0"/>
              <a:t>curated_epitope</a:t>
            </a:r>
            <a:r>
              <a:rPr lang="en-US" sz="1300" dirty="0" smtClean="0"/>
              <a:t> </a:t>
            </a:r>
            <a:r>
              <a:rPr lang="en-US" sz="1300" dirty="0" err="1" smtClean="0"/>
              <a:t>ce</a:t>
            </a:r>
            <a:r>
              <a:rPr lang="en-US" sz="1300" dirty="0" smtClean="0"/>
              <a:t>, </a:t>
            </a:r>
          </a:p>
          <a:p>
            <a:r>
              <a:rPr lang="en-US" sz="1300" dirty="0" smtClean="0"/>
              <a:t>object o, </a:t>
            </a:r>
          </a:p>
          <a:p>
            <a:r>
              <a:rPr lang="en-US" sz="1300" dirty="0" err="1" smtClean="0"/>
              <a:t>epitope_object</a:t>
            </a:r>
            <a:r>
              <a:rPr lang="en-US" sz="1300" dirty="0" smtClean="0"/>
              <a:t> </a:t>
            </a:r>
            <a:r>
              <a:rPr lang="en-US" sz="1300" dirty="0" err="1" smtClean="0"/>
              <a:t>eo</a:t>
            </a:r>
            <a:r>
              <a:rPr lang="en-US" sz="1300" dirty="0" smtClean="0"/>
              <a:t>, </a:t>
            </a:r>
          </a:p>
          <a:p>
            <a:r>
              <a:rPr lang="en-US" sz="1300" dirty="0" err="1" smtClean="0"/>
              <a:t>epitope</a:t>
            </a:r>
            <a:r>
              <a:rPr lang="en-US" sz="1300" dirty="0" smtClean="0"/>
              <a:t> e,</a:t>
            </a:r>
          </a:p>
          <a:p>
            <a:r>
              <a:rPr lang="en-US" sz="1300" dirty="0" smtClean="0"/>
              <a:t>organism org</a:t>
            </a:r>
          </a:p>
          <a:p>
            <a:r>
              <a:rPr lang="en-US" sz="1300" dirty="0" smtClean="0"/>
              <a:t>WHERE </a:t>
            </a:r>
            <a:r>
              <a:rPr lang="en-US" sz="1300" dirty="0" err="1" smtClean="0"/>
              <a:t>mar.displayed_restriction</a:t>
            </a:r>
            <a:r>
              <a:rPr lang="en-US" sz="1300" dirty="0" smtClean="0"/>
              <a:t> = </a:t>
            </a:r>
            <a:r>
              <a:rPr lang="en-US" sz="1300" dirty="0" err="1" smtClean="0"/>
              <a:t>t.mhc_allele_name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t.curated_epitope_id</a:t>
            </a:r>
            <a:r>
              <a:rPr lang="en-US" sz="1300" dirty="0" smtClean="0"/>
              <a:t> = </a:t>
            </a:r>
            <a:r>
              <a:rPr lang="en-US" sz="1300" dirty="0" err="1" smtClean="0"/>
              <a:t>ce.curated_epitope_id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o.object_id</a:t>
            </a:r>
            <a:r>
              <a:rPr lang="en-US" sz="1300" dirty="0" smtClean="0"/>
              <a:t> = </a:t>
            </a:r>
            <a:r>
              <a:rPr lang="en-US" sz="1300" dirty="0" err="1" smtClean="0"/>
              <a:t>ce.e_object_id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o.object_id</a:t>
            </a:r>
            <a:r>
              <a:rPr lang="en-US" sz="1300" dirty="0" smtClean="0"/>
              <a:t> = </a:t>
            </a:r>
            <a:r>
              <a:rPr lang="en-US" sz="1300" dirty="0" err="1" smtClean="0"/>
              <a:t>eo.object_id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eo.epitope_id</a:t>
            </a:r>
            <a:r>
              <a:rPr lang="en-US" sz="1300" dirty="0" smtClean="0"/>
              <a:t> = </a:t>
            </a:r>
            <a:r>
              <a:rPr lang="en-US" sz="1300" dirty="0" err="1" smtClean="0"/>
              <a:t>e.epitope_id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org.organism_id</a:t>
            </a:r>
            <a:r>
              <a:rPr lang="en-US" sz="1300" dirty="0" smtClean="0"/>
              <a:t> = </a:t>
            </a:r>
            <a:r>
              <a:rPr lang="en-US" sz="1300" dirty="0" err="1" smtClean="0"/>
              <a:t>eo.source_organism_org_id</a:t>
            </a:r>
            <a:endParaRPr lang="en-US" sz="1300" dirty="0" smtClean="0"/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mar.class</a:t>
            </a:r>
            <a:r>
              <a:rPr lang="en-US" sz="1300" dirty="0" smtClean="0"/>
              <a:t> = 'II'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e.linear_peptide_seq</a:t>
            </a:r>
            <a:r>
              <a:rPr lang="en-US" sz="1300" dirty="0" smtClean="0"/>
              <a:t> IS NOT NULL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org.path</a:t>
            </a:r>
            <a:r>
              <a:rPr lang="en-US" sz="1300" dirty="0" smtClean="0"/>
              <a:t> LIKE </a:t>
            </a:r>
            <a:r>
              <a:rPr lang="en-US" sz="1300" dirty="0" smtClean="0"/>
              <a:t>‘1:10239</a:t>
            </a:r>
            <a:r>
              <a:rPr lang="en-US" sz="1300" dirty="0" smtClean="0"/>
              <a:t>%'</a:t>
            </a:r>
          </a:p>
          <a:p>
            <a:r>
              <a:rPr lang="en-US" sz="1300" dirty="0" smtClean="0"/>
              <a:t>AND </a:t>
            </a:r>
            <a:r>
              <a:rPr lang="en-US" sz="1300" dirty="0" err="1" smtClean="0"/>
              <a:t>as_char_value</a:t>
            </a:r>
            <a:r>
              <a:rPr lang="en-US" sz="1300" dirty="0" smtClean="0"/>
              <a:t> LIKE 'Positive%');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410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(SELECT COUNT(*) FROM pos) AS Positives, COUNT(*) AS Negatives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epi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epi.epitope_id</a:t>
            </a:r>
            <a:r>
              <a:rPr lang="en-US" dirty="0" smtClean="0"/>
              <a:t> NOT IN (SELECT </a:t>
            </a:r>
            <a:r>
              <a:rPr lang="en-US" dirty="0" err="1" smtClean="0"/>
              <a:t>pos.epitope_id</a:t>
            </a:r>
            <a:r>
              <a:rPr lang="en-US" dirty="0" smtClean="0"/>
              <a:t> FROM pos)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85" t="10989" r="10981" b="10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1676400"/>
            <a:ext cx="990600" cy="502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51054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6096000"/>
            <a:ext cx="1066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3200400"/>
            <a:ext cx="9906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667000"/>
            <a:ext cx="9144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581400"/>
            <a:ext cx="1143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29400" y="5562600"/>
            <a:ext cx="1447800" cy="83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86600" y="3886200"/>
            <a:ext cx="1143000" cy="2514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3276600"/>
            <a:ext cx="4724400" cy="533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2133600"/>
            <a:ext cx="0" cy="9906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2200" y="1981200"/>
            <a:ext cx="1295400" cy="457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4267200"/>
            <a:ext cx="2133600" cy="381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01000" y="4419600"/>
            <a:ext cx="990600" cy="5334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458200" y="4724400"/>
            <a:ext cx="76200" cy="16764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62637" r="67789" b="30770"/>
          <a:stretch>
            <a:fillRect/>
          </a:stretch>
        </p:blipFill>
        <p:spPr bwMode="auto">
          <a:xfrm>
            <a:off x="2209800" y="1752600"/>
            <a:ext cx="4965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757" t="28571" r="59004" b="46154"/>
          <a:stretch>
            <a:fillRect/>
          </a:stretch>
        </p:blipFill>
        <p:spPr bwMode="auto">
          <a:xfrm>
            <a:off x="2286000" y="3657600"/>
            <a:ext cx="4863548" cy="166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2:Viruses </a:t>
            </a:r>
            <a:r>
              <a:rPr lang="en-US" dirty="0" err="1" smtClean="0"/>
              <a:t>vs</a:t>
            </a:r>
            <a:r>
              <a:rPr lang="en-US" dirty="0" smtClean="0"/>
              <a:t> Bacteria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bacteria use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org.path</a:t>
            </a:r>
            <a:r>
              <a:rPr lang="en-US" dirty="0" smtClean="0"/>
              <a:t> </a:t>
            </a:r>
            <a:r>
              <a:rPr lang="en-US" dirty="0" smtClean="0"/>
              <a:t>LIKE </a:t>
            </a:r>
            <a:r>
              <a:rPr lang="en-US" dirty="0" smtClean="0"/>
              <a:t>‘1:131567:2:%'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62637" r="67203" b="30770"/>
          <a:stretch>
            <a:fillRect/>
          </a:stretch>
        </p:blipFill>
        <p:spPr bwMode="auto">
          <a:xfrm>
            <a:off x="990600" y="2971800"/>
            <a:ext cx="4191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977" t="28022" r="59370" b="46703"/>
          <a:stretch>
            <a:fillRect/>
          </a:stretch>
        </p:blipFill>
        <p:spPr bwMode="auto">
          <a:xfrm>
            <a:off x="990600" y="4191000"/>
            <a:ext cx="502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</TotalTime>
  <Words>544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IEDB MySql Query Problems</vt:lpstr>
      <vt:lpstr>Problem 1: MHC class II</vt:lpstr>
      <vt:lpstr>Slide 3</vt:lpstr>
      <vt:lpstr>Problem 1</vt:lpstr>
      <vt:lpstr>Slide 5</vt:lpstr>
      <vt:lpstr>Problem 2-Viruses</vt:lpstr>
      <vt:lpstr>Slide 7</vt:lpstr>
      <vt:lpstr>Slide 8</vt:lpstr>
      <vt:lpstr>Problem 2:Viruses vs Bacteria</vt:lpstr>
      <vt:lpstr>Problem 3-Viruses</vt:lpstr>
      <vt:lpstr>Slide 11</vt:lpstr>
      <vt:lpstr>Problem 4</vt:lpstr>
      <vt:lpstr>Problem 4-Wrong</vt:lpstr>
      <vt:lpstr>Problem 4-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Cao</dc:creator>
  <cp:lastModifiedBy>Allen Cao</cp:lastModifiedBy>
  <cp:revision>16</cp:revision>
  <dcterms:created xsi:type="dcterms:W3CDTF">2013-07-03T03:02:51Z</dcterms:created>
  <dcterms:modified xsi:type="dcterms:W3CDTF">2013-07-03T07:02:06Z</dcterms:modified>
</cp:coreProperties>
</file>