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7" r:id="rId3"/>
    <p:sldId id="268" r:id="rId4"/>
    <p:sldId id="271" r:id="rId5"/>
    <p:sldId id="272" r:id="rId6"/>
    <p:sldId id="270" r:id="rId7"/>
    <p:sldId id="269" r:id="rId8"/>
    <p:sldId id="273" r:id="rId9"/>
    <p:sldId id="275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0A9A-ED40-BC45-8911-A74EDB0B1D5C}" v="33" dt="2020-12-06T02:15:4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49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Allen" userId="81e070d6-4ee0-40ef-bb46-9c8aa3a16ffd" providerId="ADAL" clId="{27C00A9A-ED40-BC45-8911-A74EDB0B1D5C}"/>
    <pc:docChg chg="custSel modSld modShowInfo">
      <pc:chgData name="Miller, Allen" userId="81e070d6-4ee0-40ef-bb46-9c8aa3a16ffd" providerId="ADAL" clId="{27C00A9A-ED40-BC45-8911-A74EDB0B1D5C}" dt="2020-12-06T02:16:22.271" v="2764" actId="2744"/>
      <pc:docMkLst>
        <pc:docMk/>
      </pc:docMkLst>
      <pc:sldChg chg="modTransition">
        <pc:chgData name="Miller, Allen" userId="81e070d6-4ee0-40ef-bb46-9c8aa3a16ffd" providerId="ADAL" clId="{27C00A9A-ED40-BC45-8911-A74EDB0B1D5C}" dt="2020-12-06T02:15:44.736" v="2763"/>
        <pc:sldMkLst>
          <pc:docMk/>
          <pc:sldMk cId="1651423424" sldId="256"/>
        </pc:sldMkLst>
      </pc:sldChg>
      <pc:sldChg chg="modTransition">
        <pc:chgData name="Miller, Allen" userId="81e070d6-4ee0-40ef-bb46-9c8aa3a16ffd" providerId="ADAL" clId="{27C00A9A-ED40-BC45-8911-A74EDB0B1D5C}" dt="2020-12-06T02:15:44.736" v="2763"/>
        <pc:sldMkLst>
          <pc:docMk/>
          <pc:sldMk cId="2380410400" sldId="265"/>
        </pc:sldMkLst>
      </pc:sldChg>
      <pc:sldChg chg="modSp mod">
        <pc:chgData name="Miller, Allen" userId="81e070d6-4ee0-40ef-bb46-9c8aa3a16ffd" providerId="ADAL" clId="{27C00A9A-ED40-BC45-8911-A74EDB0B1D5C}" dt="2020-12-05T18:20:15.483" v="2756" actId="5793"/>
        <pc:sldMkLst>
          <pc:docMk/>
          <pc:sldMk cId="323917239" sldId="267"/>
        </pc:sldMkLst>
        <pc:spChg chg="mod">
          <ac:chgData name="Miller, Allen" userId="81e070d6-4ee0-40ef-bb46-9c8aa3a16ffd" providerId="ADAL" clId="{27C00A9A-ED40-BC45-8911-A74EDB0B1D5C}" dt="2020-12-05T18:20:15.483" v="2756" actId="5793"/>
          <ac:spMkLst>
            <pc:docMk/>
            <pc:sldMk cId="323917239" sldId="267"/>
            <ac:spMk id="13" creationId="{E54C5BF4-CFEA-034E-BB62-D0AC14B94A3A}"/>
          </ac:spMkLst>
        </pc:spChg>
      </pc:sldChg>
      <pc:sldChg chg="modSp mod">
        <pc:chgData name="Miller, Allen" userId="81e070d6-4ee0-40ef-bb46-9c8aa3a16ffd" providerId="ADAL" clId="{27C00A9A-ED40-BC45-8911-A74EDB0B1D5C}" dt="2020-12-05T16:58:01.672" v="49" actId="20577"/>
        <pc:sldMkLst>
          <pc:docMk/>
          <pc:sldMk cId="2946741181" sldId="268"/>
        </pc:sldMkLst>
        <pc:spChg chg="mod">
          <ac:chgData name="Miller, Allen" userId="81e070d6-4ee0-40ef-bb46-9c8aa3a16ffd" providerId="ADAL" clId="{27C00A9A-ED40-BC45-8911-A74EDB0B1D5C}" dt="2020-12-05T16:58:01.672" v="49" actId="20577"/>
          <ac:spMkLst>
            <pc:docMk/>
            <pc:sldMk cId="2946741181" sldId="268"/>
            <ac:spMk id="11" creationId="{3967AF0B-22E4-684E-B710-1237CFACED5E}"/>
          </ac:spMkLst>
        </pc:spChg>
      </pc:sldChg>
      <pc:sldChg chg="modSp mod">
        <pc:chgData name="Miller, Allen" userId="81e070d6-4ee0-40ef-bb46-9c8aa3a16ffd" providerId="ADAL" clId="{27C00A9A-ED40-BC45-8911-A74EDB0B1D5C}" dt="2020-12-05T17:55:36.844" v="1490" actId="20577"/>
        <pc:sldMkLst>
          <pc:docMk/>
          <pc:sldMk cId="1322520149" sldId="269"/>
        </pc:sldMkLst>
        <pc:spChg chg="mod">
          <ac:chgData name="Miller, Allen" userId="81e070d6-4ee0-40ef-bb46-9c8aa3a16ffd" providerId="ADAL" clId="{27C00A9A-ED40-BC45-8911-A74EDB0B1D5C}" dt="2020-12-05T17:55:36.844" v="1490" actId="20577"/>
          <ac:spMkLst>
            <pc:docMk/>
            <pc:sldMk cId="1322520149" sldId="269"/>
            <ac:spMk id="13" creationId="{91E3CCA9-8538-EC48-B7AA-976C8DB2C3B6}"/>
          </ac:spMkLst>
        </pc:spChg>
      </pc:sldChg>
      <pc:sldChg chg="modSp mod">
        <pc:chgData name="Miller, Allen" userId="81e070d6-4ee0-40ef-bb46-9c8aa3a16ffd" providerId="ADAL" clId="{27C00A9A-ED40-BC45-8911-A74EDB0B1D5C}" dt="2020-12-05T17:52:17.742" v="1261" actId="20577"/>
        <pc:sldMkLst>
          <pc:docMk/>
          <pc:sldMk cId="2524641460" sldId="270"/>
        </pc:sldMkLst>
        <pc:spChg chg="mod">
          <ac:chgData name="Miller, Allen" userId="81e070d6-4ee0-40ef-bb46-9c8aa3a16ffd" providerId="ADAL" clId="{27C00A9A-ED40-BC45-8911-A74EDB0B1D5C}" dt="2020-12-05T17:52:17.742" v="1261" actId="20577"/>
          <ac:spMkLst>
            <pc:docMk/>
            <pc:sldMk cId="2524641460" sldId="270"/>
            <ac:spMk id="13" creationId="{9C81E719-F06C-C241-8158-9C78D7E53ED8}"/>
          </ac:spMkLst>
        </pc:spChg>
      </pc:sldChg>
      <pc:sldChg chg="addSp delSp modSp mod">
        <pc:chgData name="Miller, Allen" userId="81e070d6-4ee0-40ef-bb46-9c8aa3a16ffd" providerId="ADAL" clId="{27C00A9A-ED40-BC45-8911-A74EDB0B1D5C}" dt="2020-12-06T01:57:20.097" v="2759"/>
        <pc:sldMkLst>
          <pc:docMk/>
          <pc:sldMk cId="27052171" sldId="271"/>
        </pc:sldMkLst>
        <pc:spChg chg="mod">
          <ac:chgData name="Miller, Allen" userId="81e070d6-4ee0-40ef-bb46-9c8aa3a16ffd" providerId="ADAL" clId="{27C00A9A-ED40-BC45-8911-A74EDB0B1D5C}" dt="2020-12-06T01:57:20.097" v="2759"/>
          <ac:spMkLst>
            <pc:docMk/>
            <pc:sldMk cId="27052171" sldId="271"/>
            <ac:spMk id="3" creationId="{FEC63626-92B1-D14A-91EF-16A53B603818}"/>
          </ac:spMkLst>
        </pc:spChg>
        <pc:spChg chg="add del mod">
          <ac:chgData name="Miller, Allen" userId="81e070d6-4ee0-40ef-bb46-9c8aa3a16ffd" providerId="ADAL" clId="{27C00A9A-ED40-BC45-8911-A74EDB0B1D5C}" dt="2020-12-05T17:36:56.154" v="320"/>
          <ac:spMkLst>
            <pc:docMk/>
            <pc:sldMk cId="27052171" sldId="271"/>
            <ac:spMk id="4" creationId="{ACEDEF68-F8C5-E049-92BA-5C64A166172A}"/>
          </ac:spMkLst>
        </pc:spChg>
        <pc:spChg chg="add mod">
          <ac:chgData name="Miller, Allen" userId="81e070d6-4ee0-40ef-bb46-9c8aa3a16ffd" providerId="ADAL" clId="{27C00A9A-ED40-BC45-8911-A74EDB0B1D5C}" dt="2020-12-05T17:41:47.186" v="541" actId="255"/>
          <ac:spMkLst>
            <pc:docMk/>
            <pc:sldMk cId="27052171" sldId="271"/>
            <ac:spMk id="5" creationId="{D599FC93-9A66-1447-81D6-162BCAFEED36}"/>
          </ac:spMkLst>
        </pc:spChg>
      </pc:sldChg>
      <pc:sldChg chg="modSp mod">
        <pc:chgData name="Miller, Allen" userId="81e070d6-4ee0-40ef-bb46-9c8aa3a16ffd" providerId="ADAL" clId="{27C00A9A-ED40-BC45-8911-A74EDB0B1D5C}" dt="2020-12-06T02:07:17.257" v="2762" actId="20577"/>
        <pc:sldMkLst>
          <pc:docMk/>
          <pc:sldMk cId="4179140783" sldId="272"/>
        </pc:sldMkLst>
        <pc:spChg chg="mod">
          <ac:chgData name="Miller, Allen" userId="81e070d6-4ee0-40ef-bb46-9c8aa3a16ffd" providerId="ADAL" clId="{27C00A9A-ED40-BC45-8911-A74EDB0B1D5C}" dt="2020-12-06T02:07:17.257" v="2762" actId="20577"/>
          <ac:spMkLst>
            <pc:docMk/>
            <pc:sldMk cId="4179140783" sldId="272"/>
            <ac:spMk id="13" creationId="{0CAC29A4-2DCE-FC41-A57E-9915D3C610C2}"/>
          </ac:spMkLst>
        </pc:spChg>
      </pc:sldChg>
      <pc:sldChg chg="modSp mod">
        <pc:chgData name="Miller, Allen" userId="81e070d6-4ee0-40ef-bb46-9c8aa3a16ffd" providerId="ADAL" clId="{27C00A9A-ED40-BC45-8911-A74EDB0B1D5C}" dt="2020-12-05T17:59:51.764" v="1832" actId="20577"/>
        <pc:sldMkLst>
          <pc:docMk/>
          <pc:sldMk cId="1024953757" sldId="273"/>
        </pc:sldMkLst>
        <pc:spChg chg="mod">
          <ac:chgData name="Miller, Allen" userId="81e070d6-4ee0-40ef-bb46-9c8aa3a16ffd" providerId="ADAL" clId="{27C00A9A-ED40-BC45-8911-A74EDB0B1D5C}" dt="2020-12-05T17:59:51.764" v="1832" actId="20577"/>
          <ac:spMkLst>
            <pc:docMk/>
            <pc:sldMk cId="1024953757" sldId="273"/>
            <ac:spMk id="11" creationId="{94F78B7F-DE8E-2441-A8E8-277C1B162AEE}"/>
          </ac:spMkLst>
        </pc:spChg>
      </pc:sldChg>
      <pc:sldChg chg="addSp modSp mod">
        <pc:chgData name="Miller, Allen" userId="81e070d6-4ee0-40ef-bb46-9c8aa3a16ffd" providerId="ADAL" clId="{27C00A9A-ED40-BC45-8911-A74EDB0B1D5C}" dt="2020-12-05T18:15:59.975" v="2471" actId="255"/>
        <pc:sldMkLst>
          <pc:docMk/>
          <pc:sldMk cId="2396048709" sldId="274"/>
        </pc:sldMkLst>
        <pc:spChg chg="mod">
          <ac:chgData name="Miller, Allen" userId="81e070d6-4ee0-40ef-bb46-9c8aa3a16ffd" providerId="ADAL" clId="{27C00A9A-ED40-BC45-8911-A74EDB0B1D5C}" dt="2020-12-05T18:10:23.328" v="2214" actId="255"/>
          <ac:spMkLst>
            <pc:docMk/>
            <pc:sldMk cId="2396048709" sldId="274"/>
            <ac:spMk id="3" creationId="{FEC63626-92B1-D14A-91EF-16A53B603818}"/>
          </ac:spMkLst>
        </pc:spChg>
        <pc:spChg chg="add mod">
          <ac:chgData name="Miller, Allen" userId="81e070d6-4ee0-40ef-bb46-9c8aa3a16ffd" providerId="ADAL" clId="{27C00A9A-ED40-BC45-8911-A74EDB0B1D5C}" dt="2020-12-05T18:15:59.975" v="2471" actId="255"/>
          <ac:spMkLst>
            <pc:docMk/>
            <pc:sldMk cId="2396048709" sldId="274"/>
            <ac:spMk id="4" creationId="{1684177D-D46E-2840-8145-D3D6FFA2045F}"/>
          </ac:spMkLst>
        </pc:spChg>
      </pc:sldChg>
      <pc:sldChg chg="modSp mod">
        <pc:chgData name="Miller, Allen" userId="81e070d6-4ee0-40ef-bb46-9c8aa3a16ffd" providerId="ADAL" clId="{27C00A9A-ED40-BC45-8911-A74EDB0B1D5C}" dt="2020-12-05T18:03:20.938" v="2042" actId="20577"/>
        <pc:sldMkLst>
          <pc:docMk/>
          <pc:sldMk cId="3907829236" sldId="275"/>
        </pc:sldMkLst>
        <pc:spChg chg="mod">
          <ac:chgData name="Miller, Allen" userId="81e070d6-4ee0-40ef-bb46-9c8aa3a16ffd" providerId="ADAL" clId="{27C00A9A-ED40-BC45-8911-A74EDB0B1D5C}" dt="2020-12-05T18:03:20.938" v="2042" actId="20577"/>
          <ac:spMkLst>
            <pc:docMk/>
            <pc:sldMk cId="3907829236" sldId="275"/>
            <ac:spMk id="13" creationId="{7C8095D5-9341-D14E-AB72-E10FE29751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4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3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4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6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9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1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F09C7-C866-4AB1-831F-AFC6ECA7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r="14313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46EBC-2D55-8D4D-AC55-A603666D6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Attrition and Income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78A8-42B8-C142-9629-86C09E0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 Allen Miller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2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7226"/>
    </mc:Choice>
    <mc:Fallback>
      <p:transition spd="slow" advTm="72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Monthly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3626-92B1-D14A-91EF-16A53B60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2191603"/>
            <a:ext cx="5243332" cy="3677385"/>
          </a:xfrm>
        </p:spPr>
        <p:txBody>
          <a:bodyPr>
            <a:normAutofit/>
          </a:bodyPr>
          <a:lstStyle/>
          <a:p>
            <a:r>
              <a:rPr lang="en-US" dirty="0"/>
              <a:t>We used Linear Regression to predict what an employee’s monthly income will be</a:t>
            </a:r>
          </a:p>
          <a:p>
            <a:pPr lvl="1"/>
            <a:r>
              <a:rPr lang="en-US" sz="2000" dirty="0"/>
              <a:t>11 selected variables such as:</a:t>
            </a:r>
          </a:p>
          <a:p>
            <a:pPr lvl="2"/>
            <a:r>
              <a:rPr lang="en-US" sz="2000" dirty="0"/>
              <a:t>Years At Company</a:t>
            </a:r>
          </a:p>
          <a:p>
            <a:pPr lvl="2"/>
            <a:r>
              <a:rPr lang="en-US" sz="2000" dirty="0"/>
              <a:t>Job Level</a:t>
            </a:r>
          </a:p>
          <a:p>
            <a:pPr lvl="2"/>
            <a:r>
              <a:rPr lang="en-US" sz="2000" dirty="0"/>
              <a:t>Over Time</a:t>
            </a:r>
          </a:p>
          <a:p>
            <a:pPr lvl="2"/>
            <a:r>
              <a:rPr lang="en-US" sz="2000" dirty="0"/>
              <a:t>Education</a:t>
            </a:r>
          </a:p>
          <a:p>
            <a:pPr lvl="2"/>
            <a:r>
              <a:rPr lang="en-US" sz="2000" dirty="0"/>
              <a:t>Etc.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4177D-D46E-2840-8145-D3D6FFA2045F}"/>
              </a:ext>
            </a:extLst>
          </p:cNvPr>
          <p:cNvSpPr txBox="1"/>
          <p:nvPr/>
        </p:nvSpPr>
        <p:spPr>
          <a:xfrm>
            <a:off x="6227180" y="2191603"/>
            <a:ext cx="5324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RMSE measures how well our model fits with our observed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RMSE was $1,018.21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Means our predicted value should be within $1,018.21 of the actual value</a:t>
            </a:r>
          </a:p>
        </p:txBody>
      </p:sp>
    </p:spTree>
    <p:extLst>
      <p:ext uri="{BB962C8B-B14F-4D97-AF65-F5344CB8AC3E}">
        <p14:creationId xmlns:p14="http://schemas.microsoft.com/office/powerpoint/2010/main" val="239604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44E64-E685-BA4D-A518-A4DD722D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041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78"/>
    </mc:Choice>
    <mc:Fallback>
      <p:transition spd="slow" advTm="89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Purpose of the Study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4C5BF4-CFEA-034E-BB62-D0AC14B9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the top 3 causes of attrition in the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model to accurately predict attrition in the company’s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and present other business useful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model to accurately predict the monthly income of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the 3 main causes of attrition?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67AF0B-22E4-684E-B710-1237CFAC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Job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Job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Years In Current Role</a:t>
            </a:r>
          </a:p>
        </p:txBody>
      </p:sp>
    </p:spTree>
    <p:extLst>
      <p:ext uri="{BB962C8B-B14F-4D97-AF65-F5344CB8AC3E}">
        <p14:creationId xmlns:p14="http://schemas.microsoft.com/office/powerpoint/2010/main" val="29467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Attrition in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3626-92B1-D14A-91EF-16A53B60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9" y="2705820"/>
            <a:ext cx="5430424" cy="3193294"/>
          </a:xfrm>
        </p:spPr>
        <p:txBody>
          <a:bodyPr>
            <a:normAutofit/>
          </a:bodyPr>
          <a:lstStyle/>
          <a:p>
            <a:r>
              <a:rPr lang="en-US" dirty="0"/>
              <a:t>Accurately Predicted No Attrition: 87.75% of the time</a:t>
            </a:r>
          </a:p>
          <a:p>
            <a:r>
              <a:rPr lang="en-US" dirty="0"/>
              <a:t>Accurately Predicted Yes Attrition: 61.03% of the time</a:t>
            </a:r>
          </a:p>
          <a:p>
            <a:r>
              <a:rPr lang="en-US" dirty="0"/>
              <a:t>Accurately Predicted Attrition No/Yes Combined: 83.25% of the time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9FC93-9A66-1447-81D6-162BCAFEED36}"/>
              </a:ext>
            </a:extLst>
          </p:cNvPr>
          <p:cNvSpPr txBox="1"/>
          <p:nvPr/>
        </p:nvSpPr>
        <p:spPr>
          <a:xfrm>
            <a:off x="132177" y="2721739"/>
            <a:ext cx="5665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Naive Bayes Model to predict the likelihood of attrition in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contained 22 variables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Job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Job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Years in Current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Time with Company by Job Role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3A1BB1-4C8A-694D-A3B9-205C8644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1"/>
            <a:ext cx="6864521" cy="423639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AC29A4-2DCE-FC41-A57E-9915D3C6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520" y="2108201"/>
            <a:ext cx="5208031" cy="3760891"/>
          </a:xfrm>
        </p:spPr>
        <p:txBody>
          <a:bodyPr/>
          <a:lstStyle/>
          <a:p>
            <a:r>
              <a:rPr lang="en-US" dirty="0"/>
              <a:t>Managers have the highest median time at the company</a:t>
            </a:r>
          </a:p>
          <a:p>
            <a:pPr lvl="1"/>
            <a:r>
              <a:rPr lang="en-US" dirty="0"/>
              <a:t>Also have a large range of time in the company</a:t>
            </a:r>
          </a:p>
          <a:p>
            <a:r>
              <a:rPr lang="en-US" dirty="0"/>
              <a:t>Sales Reps typically spend the shortest amount of time in the company</a:t>
            </a:r>
          </a:p>
          <a:p>
            <a:pPr lvl="1"/>
            <a:r>
              <a:rPr lang="en-US" dirty="0"/>
              <a:t>The median time is well below 5 years</a:t>
            </a:r>
          </a:p>
          <a:p>
            <a:pPr lvl="1"/>
            <a:r>
              <a:rPr lang="en-US" dirty="0"/>
              <a:t>75% of all Sales Reps spend less than 5 years with the company</a:t>
            </a:r>
          </a:p>
        </p:txBody>
      </p:sp>
    </p:spTree>
    <p:extLst>
      <p:ext uri="{BB962C8B-B14F-4D97-AF65-F5344CB8AC3E}">
        <p14:creationId xmlns:p14="http://schemas.microsoft.com/office/powerpoint/2010/main" val="417914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Years at Company by Business Travel and Marital Status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E27112-9BF1-C245-8585-A05EC5F0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57" y="2017642"/>
            <a:ext cx="7059543" cy="43567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81E719-F06C-C241-8158-9C78D7E5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2108201"/>
            <a:ext cx="4878232" cy="4143512"/>
          </a:xfrm>
        </p:spPr>
        <p:txBody>
          <a:bodyPr/>
          <a:lstStyle/>
          <a:p>
            <a:r>
              <a:rPr lang="en-US" dirty="0"/>
              <a:t>Divorced employees who travel frequently spend the most amount of time at the company</a:t>
            </a:r>
          </a:p>
          <a:p>
            <a:r>
              <a:rPr lang="en-US" dirty="0"/>
              <a:t>Single employees all have a median time at the company around 5 years regardless of frequency of business travel</a:t>
            </a:r>
          </a:p>
          <a:p>
            <a:r>
              <a:rPr lang="en-US" dirty="0"/>
              <a:t>All employees who travel for business typically spend more time with the company</a:t>
            </a:r>
          </a:p>
        </p:txBody>
      </p:sp>
    </p:spTree>
    <p:extLst>
      <p:ext uri="{BB962C8B-B14F-4D97-AF65-F5344CB8AC3E}">
        <p14:creationId xmlns:p14="http://schemas.microsoft.com/office/powerpoint/2010/main" val="252464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how Age and Gender can affect Monthly Income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BC94DAF-8BD9-DA4E-8F18-972AAB772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2108201"/>
            <a:ext cx="6458133" cy="41932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E3CCA9-8538-EC48-B7AA-976C8DB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22" y="2108201"/>
            <a:ext cx="5218042" cy="4193208"/>
          </a:xfrm>
        </p:spPr>
        <p:txBody>
          <a:bodyPr/>
          <a:lstStyle/>
          <a:p>
            <a:r>
              <a:rPr lang="en-US" dirty="0"/>
              <a:t>There does appear to be significant correlation between an employee's age and their monthly income</a:t>
            </a:r>
          </a:p>
          <a:p>
            <a:r>
              <a:rPr lang="en-US" dirty="0"/>
              <a:t>Monthly Income appears to be similar regardless of gender given they have the same age</a:t>
            </a:r>
          </a:p>
        </p:txBody>
      </p:sp>
    </p:spTree>
    <p:extLst>
      <p:ext uri="{BB962C8B-B14F-4D97-AF65-F5344CB8AC3E}">
        <p14:creationId xmlns:p14="http://schemas.microsoft.com/office/powerpoint/2010/main" val="132252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the Mean Monthly Income of each Job Role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F78B7F-DE8E-2441-A8E8-277C1B16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95" y="2108201"/>
            <a:ext cx="4852535" cy="4262781"/>
          </a:xfrm>
        </p:spPr>
        <p:txBody>
          <a:bodyPr/>
          <a:lstStyle/>
          <a:p>
            <a:r>
              <a:rPr lang="en-US" dirty="0"/>
              <a:t>Managers have the highest mean monthly income</a:t>
            </a:r>
          </a:p>
          <a:p>
            <a:pPr lvl="1"/>
            <a:r>
              <a:rPr lang="en-US" dirty="0"/>
              <a:t>Sales Reps have the lowest mean monthly income</a:t>
            </a:r>
          </a:p>
          <a:p>
            <a:r>
              <a:rPr lang="en-US" dirty="0"/>
              <a:t>33% of all Job Roles have a mean monthly income over 7,500</a:t>
            </a:r>
          </a:p>
          <a:p>
            <a:r>
              <a:rPr lang="en-US" dirty="0"/>
              <a:t>A little more than 50% of the Job Roles have a mean monthly income over 5,000</a:t>
            </a:r>
          </a:p>
          <a:p>
            <a:r>
              <a:rPr lang="en-US" dirty="0"/>
              <a:t>There are 4 Job Roles with a mean monthly income of around 2,500 or less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5078820-0C94-F44A-B614-37E1BABA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15" y="2108201"/>
            <a:ext cx="6907285" cy="42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6E9-7D8B-7842-AA4E-6E23AD4E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Exploring Manager Satisfaction Rating in each Department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E31487F4-1F2B-B94F-935F-E23071FB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8201"/>
            <a:ext cx="6939495" cy="428266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8095D5-9341-D14E-AB72-E10FE297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494" y="2108201"/>
            <a:ext cx="4808558" cy="4193208"/>
          </a:xfrm>
        </p:spPr>
        <p:txBody>
          <a:bodyPr/>
          <a:lstStyle/>
          <a:p>
            <a:r>
              <a:rPr lang="en-US" dirty="0"/>
              <a:t>Human Resources had the fewest responses</a:t>
            </a:r>
          </a:p>
          <a:p>
            <a:pPr lvl="1"/>
            <a:r>
              <a:rPr lang="en-US" dirty="0"/>
              <a:t>Ratings 1,3, and 4 have similar amounts of responses</a:t>
            </a:r>
          </a:p>
          <a:p>
            <a:r>
              <a:rPr lang="en-US" dirty="0"/>
              <a:t>Overall, most of the company is satisfied (ratings 3&amp;4) with their manager</a:t>
            </a:r>
          </a:p>
        </p:txBody>
      </p:sp>
    </p:spTree>
    <p:extLst>
      <p:ext uri="{BB962C8B-B14F-4D97-AF65-F5344CB8AC3E}">
        <p14:creationId xmlns:p14="http://schemas.microsoft.com/office/powerpoint/2010/main" val="39078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BB9E43"/>
      </a:accent1>
      <a:accent2>
        <a:srgbClr val="E48654"/>
      </a:accent2>
      <a:accent3>
        <a:srgbClr val="E9737C"/>
      </a:accent3>
      <a:accent4>
        <a:srgbClr val="E4549B"/>
      </a:accent4>
      <a:accent5>
        <a:srgbClr val="E973DE"/>
      </a:accent5>
      <a:accent6>
        <a:srgbClr val="B654E4"/>
      </a:accent6>
      <a:hlink>
        <a:srgbClr val="697AAE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460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RetrospectVTI</vt:lpstr>
      <vt:lpstr>Attrition and Income Analysis</vt:lpstr>
      <vt:lpstr>Purpose of the Study</vt:lpstr>
      <vt:lpstr>What are the 3 main causes of attrition?</vt:lpstr>
      <vt:lpstr>Predicting Attrition in Employees</vt:lpstr>
      <vt:lpstr>Exploring Time with Company by Job Role</vt:lpstr>
      <vt:lpstr>Exploring Years at Company by Business Travel and Marital Status</vt:lpstr>
      <vt:lpstr>Exploring how Age and Gender can affect Monthly Income</vt:lpstr>
      <vt:lpstr>Exploring the Mean Monthly Income of each Job Role</vt:lpstr>
      <vt:lpstr>Exploring Manager Satisfaction Rating in each Department</vt:lpstr>
      <vt:lpstr>Predicting Monthly Income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and Income Analysis</dc:title>
  <dc:creator>Miller, Allen</dc:creator>
  <cp:lastModifiedBy>Miller, Allen</cp:lastModifiedBy>
  <cp:revision>1</cp:revision>
  <dcterms:created xsi:type="dcterms:W3CDTF">2020-12-04T02:36:39Z</dcterms:created>
  <dcterms:modified xsi:type="dcterms:W3CDTF">2020-12-06T02:16:52Z</dcterms:modified>
</cp:coreProperties>
</file>