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599674-2A81-4A25-B93F-65317FFF7F0B}">
  <a:tblStyle styleId="{7E599674-2A81-4A25-B93F-65317FFF7F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9558fa74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9558fa74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9558fa74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9558fa74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9558fa74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9558fa74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9558fa74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9558fa74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e3f468e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e3f468e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9558fa74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9558fa74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9558fa74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9558fa74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e3f468ed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e3f468ed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9558fa74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9558fa74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9558fa74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9558fa74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9558fa7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9558fa7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9558fa74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9558fa74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9558fa747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9558fa747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9558fa74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9558fa74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9558fa74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9558fa74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9558fa747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9558fa747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9558fa747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9558fa747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9558fa747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9558fa747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9558fa747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9558fa747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9558fa7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9558fa7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9558fa74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9558fa74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9558fa74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9558fa74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vi" sz="1200">
                <a:latin typeface="Times New Roman"/>
                <a:ea typeface="Times New Roman"/>
                <a:cs typeface="Times New Roman"/>
                <a:sym typeface="Times New Roman"/>
              </a:rPr>
              <a:t>Nguyễn Hoàng Khang</a:t>
            </a:r>
            <a:br>
              <a:rPr i="1" lang="vi" sz="1200">
                <a:latin typeface="Times New Roman"/>
                <a:ea typeface="Times New Roman"/>
                <a:cs typeface="Times New Roman"/>
                <a:sym typeface="Times New Roman"/>
              </a:rPr>
            </a:br>
            <a:r>
              <a:rPr i="1" lang="vi" sz="1200">
                <a:latin typeface="Times New Roman"/>
                <a:ea typeface="Times New Roman"/>
                <a:cs typeface="Times New Roman"/>
                <a:sym typeface="Times New Roman"/>
              </a:rPr>
              <a:t>(Project Manager - Main Developer - Support Business Analyst - Support Tester - Support)</a:t>
            </a:r>
            <a:endParaRPr i="1" sz="1200">
              <a:latin typeface="Times New Roman"/>
              <a:ea typeface="Times New Roman"/>
              <a:cs typeface="Times New Roman"/>
              <a:sym typeface="Times New Roman"/>
            </a:endParaRPr>
          </a:p>
          <a:p>
            <a:pPr indent="0" lvl="0" marL="0" rtl="0" algn="l">
              <a:spcBef>
                <a:spcPts val="0"/>
              </a:spcBef>
              <a:spcAft>
                <a:spcPts val="0"/>
              </a:spcAft>
              <a:buNone/>
            </a:pPr>
            <a:r>
              <a:rPr i="1" lang="vi" sz="1200">
                <a:latin typeface="Times New Roman"/>
                <a:ea typeface="Times New Roman"/>
                <a:cs typeface="Times New Roman"/>
                <a:sym typeface="Times New Roman"/>
              </a:rPr>
              <a:t>- Lên kế hoạch và phân công công việc</a:t>
            </a:r>
            <a:endParaRPr i="1" sz="1200">
              <a:latin typeface="Times New Roman"/>
              <a:ea typeface="Times New Roman"/>
              <a:cs typeface="Times New Roman"/>
              <a:sym typeface="Times New Roman"/>
            </a:endParaRPr>
          </a:p>
          <a:p>
            <a:pPr indent="0" lvl="0" marL="0" rtl="0" algn="l">
              <a:spcBef>
                <a:spcPts val="0"/>
              </a:spcBef>
              <a:spcAft>
                <a:spcPts val="0"/>
              </a:spcAft>
              <a:buNone/>
            </a:pPr>
            <a:r>
              <a:rPr i="1" lang="vi" sz="1200">
                <a:latin typeface="Times New Roman"/>
                <a:ea typeface="Times New Roman"/>
                <a:cs typeface="Times New Roman"/>
                <a:sym typeface="Times New Roman"/>
              </a:rPr>
              <a:t>- Tổ chức họp nhóm và liên lạc giữa các thành viên</a:t>
            </a:r>
            <a:br>
              <a:rPr i="1" lang="vi" sz="1200">
                <a:latin typeface="Times New Roman"/>
                <a:ea typeface="Times New Roman"/>
                <a:cs typeface="Times New Roman"/>
                <a:sym typeface="Times New Roman"/>
              </a:rPr>
            </a:br>
            <a:r>
              <a:rPr i="1" lang="vi" sz="1200">
                <a:latin typeface="Times New Roman"/>
                <a:ea typeface="Times New Roman"/>
                <a:cs typeface="Times New Roman"/>
                <a:sym typeface="Times New Roman"/>
              </a:rPr>
              <a:t>- Theo dõi tiến độ và báo cáo</a:t>
            </a:r>
            <a:endParaRPr i="1" sz="1200">
              <a:latin typeface="Times New Roman"/>
              <a:ea typeface="Times New Roman"/>
              <a:cs typeface="Times New Roman"/>
              <a:sym typeface="Times New Roman"/>
            </a:endParaRPr>
          </a:p>
          <a:p>
            <a:pPr indent="0" lvl="0" marL="0" rtl="0" algn="l">
              <a:spcBef>
                <a:spcPts val="0"/>
              </a:spcBef>
              <a:spcAft>
                <a:spcPts val="0"/>
              </a:spcAft>
              <a:buNone/>
            </a:pPr>
            <a:r>
              <a:rPr i="1" lang="vi" sz="1200">
                <a:latin typeface="Times New Roman"/>
                <a:ea typeface="Times New Roman"/>
                <a:cs typeface="Times New Roman"/>
                <a:sym typeface="Times New Roman"/>
              </a:rPr>
              <a:t>- Đồng thời tham gia váo các vai trò khác với vai trò suppotring</a:t>
            </a:r>
            <a:endParaRPr i="1" sz="12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rPr b="1" i="1" lang="vi" sz="1200">
                <a:latin typeface="Times New Roman"/>
                <a:ea typeface="Times New Roman"/>
                <a:cs typeface="Times New Roman"/>
                <a:sym typeface="Times New Roman"/>
              </a:rPr>
              <a:t>Tăng Hoàng Yến</a:t>
            </a:r>
            <a:br>
              <a:rPr i="1" lang="vi" sz="1200">
                <a:latin typeface="Times New Roman"/>
                <a:ea typeface="Times New Roman"/>
                <a:cs typeface="Times New Roman"/>
                <a:sym typeface="Times New Roman"/>
              </a:rPr>
            </a:br>
            <a:r>
              <a:rPr i="1" lang="vi" sz="1200">
                <a:latin typeface="Times New Roman"/>
                <a:ea typeface="Times New Roman"/>
                <a:cs typeface="Times New Roman"/>
                <a:sym typeface="Times New Roman"/>
              </a:rPr>
              <a:t>(Developer- Main Business Analyst - Support Tester - Support)</a:t>
            </a:r>
            <a:endParaRPr i="1" sz="1200">
              <a:latin typeface="Times New Roman"/>
              <a:ea typeface="Times New Roman"/>
              <a:cs typeface="Times New Roman"/>
              <a:sym typeface="Times New Roman"/>
            </a:endParaRPr>
          </a:p>
          <a:p>
            <a:pPr indent="0" lvl="0" marL="0" rtl="0" algn="l">
              <a:spcBef>
                <a:spcPts val="0"/>
              </a:spcBef>
              <a:spcAft>
                <a:spcPts val="0"/>
              </a:spcAft>
              <a:buNone/>
            </a:pPr>
            <a:r>
              <a:rPr i="1" lang="vi" sz="1200">
                <a:latin typeface="Times New Roman"/>
                <a:ea typeface="Times New Roman"/>
                <a:cs typeface="Times New Roman"/>
                <a:sym typeface="Times New Roman"/>
              </a:rPr>
              <a:t>- Design, phát triển ứng dụng (vai trò chính)</a:t>
            </a:r>
            <a:endParaRPr i="1" sz="1200">
              <a:latin typeface="Times New Roman"/>
              <a:ea typeface="Times New Roman"/>
              <a:cs typeface="Times New Roman"/>
              <a:sym typeface="Times New Roman"/>
            </a:endParaRPr>
          </a:p>
          <a:p>
            <a:pPr indent="0" lvl="0" marL="0" rtl="0" algn="l">
              <a:spcBef>
                <a:spcPts val="0"/>
              </a:spcBef>
              <a:spcAft>
                <a:spcPts val="0"/>
              </a:spcAft>
              <a:buNone/>
            </a:pPr>
            <a:r>
              <a:rPr i="1" lang="vi" sz="1200">
                <a:latin typeface="Times New Roman"/>
                <a:ea typeface="Times New Roman"/>
                <a:cs typeface="Times New Roman"/>
                <a:sym typeface="Times New Roman"/>
              </a:rPr>
              <a:t>- Xác định, xem xét yêu cầu dự án</a:t>
            </a:r>
            <a:endParaRPr i="1" sz="1200">
              <a:latin typeface="Times New Roman"/>
              <a:ea typeface="Times New Roman"/>
              <a:cs typeface="Times New Roman"/>
              <a:sym typeface="Times New Roman"/>
            </a:endParaRPr>
          </a:p>
          <a:p>
            <a:pPr indent="0" lvl="0" marL="0" rtl="0" algn="l">
              <a:spcBef>
                <a:spcPts val="0"/>
              </a:spcBef>
              <a:spcAft>
                <a:spcPts val="0"/>
              </a:spcAft>
              <a:buNone/>
            </a:pPr>
            <a:r>
              <a:rPr i="1" lang="vi" sz="1200">
                <a:latin typeface="Times New Roman"/>
                <a:ea typeface="Times New Roman"/>
                <a:cs typeface="Times New Roman"/>
                <a:sym typeface="Times New Roman"/>
              </a:rPr>
              <a:t>- Tham gia kiểm thử dự án</a:t>
            </a:r>
            <a:endParaRPr i="1" sz="12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rPr b="1" i="1" lang="vi" sz="1200">
                <a:latin typeface="Times New Roman"/>
                <a:ea typeface="Times New Roman"/>
                <a:cs typeface="Times New Roman"/>
                <a:sym typeface="Times New Roman"/>
              </a:rPr>
              <a:t>Bùi Huỳnh Trung Tín</a:t>
            </a:r>
            <a:br>
              <a:rPr i="1" lang="vi" sz="1200">
                <a:latin typeface="Times New Roman"/>
                <a:ea typeface="Times New Roman"/>
                <a:cs typeface="Times New Roman"/>
                <a:sym typeface="Times New Roman"/>
              </a:rPr>
            </a:br>
            <a:r>
              <a:rPr i="1" lang="vi" sz="1200">
                <a:latin typeface="Times New Roman"/>
                <a:ea typeface="Times New Roman"/>
                <a:cs typeface="Times New Roman"/>
                <a:sym typeface="Times New Roman"/>
              </a:rPr>
              <a:t>(Business Analyst - Main Developer - Support Tester - Support)</a:t>
            </a:r>
            <a:endParaRPr i="1" sz="1200">
              <a:latin typeface="Times New Roman"/>
              <a:ea typeface="Times New Roman"/>
              <a:cs typeface="Times New Roman"/>
              <a:sym typeface="Times New Roman"/>
            </a:endParaRPr>
          </a:p>
          <a:p>
            <a:pPr indent="0" lvl="0" marL="0" rtl="0" algn="l">
              <a:spcBef>
                <a:spcPts val="0"/>
              </a:spcBef>
              <a:spcAft>
                <a:spcPts val="0"/>
              </a:spcAft>
              <a:buNone/>
            </a:pPr>
            <a:r>
              <a:rPr i="1" lang="vi" sz="1200">
                <a:latin typeface="Times New Roman"/>
                <a:ea typeface="Times New Roman"/>
                <a:cs typeface="Times New Roman"/>
                <a:sym typeface="Times New Roman"/>
              </a:rPr>
              <a:t>- Xác định, xem xét yêu cầu dự án (vai trò chính)</a:t>
            </a:r>
            <a:endParaRPr i="1" sz="1200">
              <a:latin typeface="Times New Roman"/>
              <a:ea typeface="Times New Roman"/>
              <a:cs typeface="Times New Roman"/>
              <a:sym typeface="Times New Roman"/>
            </a:endParaRPr>
          </a:p>
          <a:p>
            <a:pPr indent="0" lvl="0" marL="0" rtl="0" algn="l">
              <a:spcBef>
                <a:spcPts val="0"/>
              </a:spcBef>
              <a:spcAft>
                <a:spcPts val="0"/>
              </a:spcAft>
              <a:buNone/>
            </a:pPr>
            <a:r>
              <a:rPr i="1" lang="vi" sz="1200">
                <a:latin typeface="Times New Roman"/>
                <a:ea typeface="Times New Roman"/>
                <a:cs typeface="Times New Roman"/>
                <a:sym typeface="Times New Roman"/>
              </a:rPr>
              <a:t>- Design, phát triển ứng dụng</a:t>
            </a:r>
            <a:br>
              <a:rPr i="1" lang="vi" sz="1200">
                <a:latin typeface="Times New Roman"/>
                <a:ea typeface="Times New Roman"/>
                <a:cs typeface="Times New Roman"/>
                <a:sym typeface="Times New Roman"/>
              </a:rPr>
            </a:br>
            <a:r>
              <a:rPr i="1" lang="vi" sz="1200">
                <a:latin typeface="Times New Roman"/>
                <a:ea typeface="Times New Roman"/>
                <a:cs typeface="Times New Roman"/>
                <a:sym typeface="Times New Roman"/>
              </a:rPr>
              <a:t>- Tham gia kiểm thử dự án</a:t>
            </a:r>
            <a:endParaRPr i="1" sz="12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rPr b="1" i="1" lang="vi" sz="1200">
                <a:latin typeface="Times New Roman"/>
                <a:ea typeface="Times New Roman"/>
                <a:cs typeface="Times New Roman"/>
                <a:sym typeface="Times New Roman"/>
              </a:rPr>
              <a:t>Trần Thị Trâm Ngân</a:t>
            </a:r>
            <a:br>
              <a:rPr i="1" lang="vi" sz="1200">
                <a:latin typeface="Times New Roman"/>
                <a:ea typeface="Times New Roman"/>
                <a:cs typeface="Times New Roman"/>
                <a:sym typeface="Times New Roman"/>
              </a:rPr>
            </a:br>
            <a:r>
              <a:rPr i="1" lang="vi" sz="1200">
                <a:latin typeface="Times New Roman"/>
                <a:ea typeface="Times New Roman"/>
                <a:cs typeface="Times New Roman"/>
                <a:sym typeface="Times New Roman"/>
              </a:rPr>
              <a:t>(Tester - Main Developer - Support)</a:t>
            </a:r>
            <a:endParaRPr i="1" sz="1200">
              <a:latin typeface="Times New Roman"/>
              <a:ea typeface="Times New Roman"/>
              <a:cs typeface="Times New Roman"/>
              <a:sym typeface="Times New Roman"/>
            </a:endParaRPr>
          </a:p>
          <a:p>
            <a:pPr indent="0" lvl="0" marL="0" rtl="0" algn="l">
              <a:spcBef>
                <a:spcPts val="0"/>
              </a:spcBef>
              <a:spcAft>
                <a:spcPts val="0"/>
              </a:spcAft>
              <a:buNone/>
            </a:pPr>
            <a:r>
              <a:rPr i="1" lang="vi" sz="1200">
                <a:latin typeface="Times New Roman"/>
                <a:ea typeface="Times New Roman"/>
                <a:cs typeface="Times New Roman"/>
                <a:sym typeface="Times New Roman"/>
              </a:rPr>
              <a:t>- Viết kế hoạch kiểm thử dự án</a:t>
            </a:r>
            <a:br>
              <a:rPr i="1" lang="vi" sz="1200">
                <a:latin typeface="Times New Roman"/>
                <a:ea typeface="Times New Roman"/>
                <a:cs typeface="Times New Roman"/>
                <a:sym typeface="Times New Roman"/>
              </a:rPr>
            </a:br>
            <a:r>
              <a:rPr i="1" lang="vi" sz="1200">
                <a:latin typeface="Times New Roman"/>
                <a:ea typeface="Times New Roman"/>
                <a:cs typeface="Times New Roman"/>
                <a:sym typeface="Times New Roman"/>
              </a:rPr>
              <a:t>- Kiểm thử hệ thống</a:t>
            </a:r>
            <a:br>
              <a:rPr i="1" lang="vi" sz="1200">
                <a:latin typeface="Times New Roman"/>
                <a:ea typeface="Times New Roman"/>
                <a:cs typeface="Times New Roman"/>
                <a:sym typeface="Times New Roman"/>
              </a:rPr>
            </a:br>
            <a:r>
              <a:rPr i="1" lang="vi" sz="1200">
                <a:latin typeface="Times New Roman"/>
                <a:ea typeface="Times New Roman"/>
                <a:cs typeface="Times New Roman"/>
                <a:sym typeface="Times New Roman"/>
              </a:rPr>
              <a:t>-  Design, phát triển ứng dụng </a:t>
            </a:r>
            <a:endParaRPr i="1"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9558fa74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9558fa74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9558fa74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9558fa74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9558fa74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9558fa74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9558fa74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9558fa74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520700" lvl="1" marL="457200" rtl="0" algn="l">
              <a:spcBef>
                <a:spcPts val="600"/>
              </a:spcBef>
              <a:spcAft>
                <a:spcPts val="0"/>
              </a:spcAft>
              <a:buClr>
                <a:schemeClr val="dk1"/>
              </a:buClr>
              <a:buSzPts val="1000"/>
              <a:buAutoNum type="arabicPeriod"/>
            </a:pPr>
            <a:r>
              <a:rPr b="1" lang="vi" sz="1000">
                <a:solidFill>
                  <a:schemeClr val="dk1"/>
                </a:solidFill>
              </a:rPr>
              <a:t>Product requirements (yêu cầu sản phẩm)</a:t>
            </a:r>
            <a:endParaRPr b="1" sz="1000">
              <a:solidFill>
                <a:schemeClr val="dk1"/>
              </a:solidFill>
            </a:endParaRPr>
          </a:p>
          <a:p>
            <a:pPr indent="-292100" lvl="0" marL="457200" rtl="0" algn="just">
              <a:lnSpc>
                <a:spcPct val="115000"/>
              </a:lnSpc>
              <a:spcBef>
                <a:spcPts val="30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Yêu cầu trình bày: màu sắc dịu mát, bố cục hợp lý, dễ sử dụng</a:t>
            </a:r>
            <a:endParaRPr sz="1000">
              <a:solidFill>
                <a:schemeClr val="dk1"/>
              </a:solidFill>
              <a:latin typeface="Times New Roman"/>
              <a:ea typeface="Times New Roman"/>
              <a:cs typeface="Times New Roman"/>
              <a:sym typeface="Times New Roman"/>
            </a:endParaRPr>
          </a:p>
          <a:p>
            <a:pPr indent="-292100" lvl="0" marL="457200" rtl="0" algn="just">
              <a:lnSpc>
                <a:spcPct val="115000"/>
              </a:lnSpc>
              <a:spcBef>
                <a:spcPts val="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Yêu cầu hiệu quả: Website phải cần thiết và phù hợp với xu hướng hiện tại</a:t>
            </a:r>
            <a:endParaRPr sz="1000">
              <a:solidFill>
                <a:schemeClr val="dk1"/>
              </a:solidFill>
              <a:latin typeface="Times New Roman"/>
              <a:ea typeface="Times New Roman"/>
              <a:cs typeface="Times New Roman"/>
              <a:sym typeface="Times New Roman"/>
            </a:endParaRPr>
          </a:p>
          <a:p>
            <a:pPr indent="-292100" lvl="0" marL="457200" rtl="0" algn="just">
              <a:lnSpc>
                <a:spcPct val="115000"/>
              </a:lnSpc>
              <a:spcBef>
                <a:spcPts val="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Yêu cầu tin cậy: trang Web minh bạch, tài liệu có nguồn gốc rõ ràng</a:t>
            </a:r>
            <a:endParaRPr sz="1000">
              <a:solidFill>
                <a:schemeClr val="dk1"/>
              </a:solidFill>
              <a:latin typeface="Times New Roman"/>
              <a:ea typeface="Times New Roman"/>
              <a:cs typeface="Times New Roman"/>
              <a:sym typeface="Times New Roman"/>
            </a:endParaRPr>
          </a:p>
          <a:p>
            <a:pPr indent="-292100" lvl="0" marL="457200" rtl="0" algn="just">
              <a:lnSpc>
                <a:spcPct val="115000"/>
              </a:lnSpc>
              <a:spcBef>
                <a:spcPts val="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Tính di động: tương thích với trình duyệt Web: Google Chrome, IE, Microsoft Edge… hay web mobile</a:t>
            </a:r>
            <a:endParaRPr sz="1000">
              <a:solidFill>
                <a:schemeClr val="dk1"/>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520700" lvl="1" marL="457200" rtl="0" algn="just">
              <a:lnSpc>
                <a:spcPct val="115000"/>
              </a:lnSpc>
              <a:spcBef>
                <a:spcPts val="600"/>
              </a:spcBef>
              <a:spcAft>
                <a:spcPts val="0"/>
              </a:spcAft>
              <a:buClr>
                <a:schemeClr val="dk1"/>
              </a:buClr>
              <a:buSzPts val="1000"/>
              <a:buAutoNum type="arabicPeriod"/>
            </a:pPr>
            <a:r>
              <a:rPr b="1" lang="vi" sz="1000">
                <a:solidFill>
                  <a:schemeClr val="dk1"/>
                </a:solidFill>
              </a:rPr>
              <a:t>Organisational requirements (yêu cầu tổ chức)</a:t>
            </a:r>
            <a:endParaRPr b="1" sz="1000">
              <a:solidFill>
                <a:schemeClr val="dk1"/>
              </a:solidFill>
            </a:endParaRPr>
          </a:p>
          <a:p>
            <a:pPr indent="-292100" lvl="0" marL="457200" rtl="0" algn="just">
              <a:lnSpc>
                <a:spcPct val="115000"/>
              </a:lnSpc>
              <a:spcBef>
                <a:spcPts val="60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Yêu cầu phải có hướng dẫn sử dụng, trợ giúp trực tuyến.</a:t>
            </a:r>
            <a:endParaRPr sz="1000">
              <a:solidFill>
                <a:schemeClr val="dk1"/>
              </a:solidFill>
              <a:latin typeface="Times New Roman"/>
              <a:ea typeface="Times New Roman"/>
              <a:cs typeface="Times New Roman"/>
              <a:sym typeface="Times New Roman"/>
            </a:endParaRPr>
          </a:p>
          <a:p>
            <a:pPr indent="-292100" lvl="0" marL="457200" rtl="0" algn="just">
              <a:lnSpc>
                <a:spcPct val="115000"/>
              </a:lnSpc>
              <a:spcBef>
                <a:spcPts val="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Khả năng khai thác: Mở rộng từ hướng dẫn mẹo trồng cây, buôn bán trao đổi cây trồng, bày trí sao cho phù hợp đến diễn đàn giải đáp thắc mắc cho mọi người, giới thiệu các loại thuốc trừ sâu bệnh hại giúp chăm sóc cây trồng tốt hơn…</a:t>
            </a:r>
            <a:endParaRPr sz="1000">
              <a:solidFill>
                <a:schemeClr val="dk1"/>
              </a:solidFill>
              <a:latin typeface="Times New Roman"/>
              <a:ea typeface="Times New Roman"/>
              <a:cs typeface="Times New Roman"/>
              <a:sym typeface="Times New Roman"/>
            </a:endParaRPr>
          </a:p>
          <a:p>
            <a:pPr indent="0" lvl="0" marL="457200" rtl="0" algn="just">
              <a:lnSpc>
                <a:spcPct val="115000"/>
              </a:lnSpc>
              <a:spcBef>
                <a:spcPts val="60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520700" lvl="1" marL="457200" rtl="0" algn="just">
              <a:lnSpc>
                <a:spcPct val="115000"/>
              </a:lnSpc>
              <a:spcBef>
                <a:spcPts val="600"/>
              </a:spcBef>
              <a:spcAft>
                <a:spcPts val="0"/>
              </a:spcAft>
              <a:buClr>
                <a:schemeClr val="dk1"/>
              </a:buClr>
              <a:buSzPts val="1000"/>
              <a:buAutoNum type="arabicPeriod"/>
            </a:pPr>
            <a:r>
              <a:rPr b="1" lang="vi" sz="1000">
                <a:solidFill>
                  <a:schemeClr val="dk1"/>
                </a:solidFill>
              </a:rPr>
              <a:t> External requirements (yêu cầu mở rộng)</a:t>
            </a:r>
            <a:endParaRPr b="1" sz="1000">
              <a:solidFill>
                <a:schemeClr val="dk1"/>
              </a:solidFill>
            </a:endParaRPr>
          </a:p>
          <a:p>
            <a:pPr indent="-292100" lvl="0" marL="457200" rtl="0" algn="just">
              <a:lnSpc>
                <a:spcPct val="115000"/>
              </a:lnSpc>
              <a:spcBef>
                <a:spcPts val="60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Yêu cầu về đạo đức: Website đăng bài có chọn lọc và phù hợp với thuần phong mỹ tục Việt Nam</a:t>
            </a:r>
            <a:endParaRPr sz="1000">
              <a:solidFill>
                <a:schemeClr val="dk1"/>
              </a:solidFill>
              <a:latin typeface="Times New Roman"/>
              <a:ea typeface="Times New Roman"/>
              <a:cs typeface="Times New Roman"/>
              <a:sym typeface="Times New Roman"/>
            </a:endParaRPr>
          </a:p>
          <a:p>
            <a:pPr indent="-292100" lvl="0" marL="457200" rtl="0" algn="just">
              <a:lnSpc>
                <a:spcPct val="115000"/>
              </a:lnSpc>
              <a:spcBef>
                <a:spcPts val="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Khả năng mở rộng: Theo dõi số lượng và yêu cầu từ người dùng để từ đó cung cấp thêm các chức năng đang được quan tâm.</a:t>
            </a:r>
            <a:endParaRPr sz="1000">
              <a:solidFill>
                <a:schemeClr val="dk1"/>
              </a:solidFill>
              <a:latin typeface="Times New Roman"/>
              <a:ea typeface="Times New Roman"/>
              <a:cs typeface="Times New Roman"/>
              <a:sym typeface="Times New Roman"/>
            </a:endParaRPr>
          </a:p>
          <a:p>
            <a:pPr indent="-292100" lvl="0" marL="457200" rtl="0" algn="just">
              <a:lnSpc>
                <a:spcPct val="115000"/>
              </a:lnSpc>
              <a:spcBef>
                <a:spcPts val="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Ổn định: Trang web phải được update và thêm mới bài viết thường xuyên.</a:t>
            </a:r>
            <a:endParaRPr sz="1000">
              <a:solidFill>
                <a:schemeClr val="dk1"/>
              </a:solidFill>
              <a:latin typeface="Times New Roman"/>
              <a:ea typeface="Times New Roman"/>
              <a:cs typeface="Times New Roman"/>
              <a:sym typeface="Times New Roman"/>
            </a:endParaRPr>
          </a:p>
          <a:p>
            <a:pPr indent="-292100" lvl="0" marL="457200" rtl="0" algn="just">
              <a:lnSpc>
                <a:spcPct val="115000"/>
              </a:lnSpc>
              <a:spcBef>
                <a:spcPts val="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Bảo trì: Phát hiện và gỡ bỏ lỗi thường xuyên.</a:t>
            </a:r>
            <a:endParaRPr sz="1000">
              <a:solidFill>
                <a:schemeClr val="dk1"/>
              </a:solidFill>
              <a:latin typeface="Times New Roman"/>
              <a:ea typeface="Times New Roman"/>
              <a:cs typeface="Times New Roman"/>
              <a:sym typeface="Times New Roman"/>
            </a:endParaRPr>
          </a:p>
          <a:p>
            <a:pPr indent="-292100" lvl="0" marL="457200" rtl="0" algn="just">
              <a:lnSpc>
                <a:spcPct val="115000"/>
              </a:lnSpc>
              <a:spcBef>
                <a:spcPts val="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Bảo mật: Quản lý tốt cơ sở dữ liệu của người dùng.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CHÀO MỪNG ĐẾN VỚI NHÓM 08</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DỰ ÁN: WEB HỌC LÀM VƯỜN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YÊU CẦU PHI CHỨC NĂNG</a:t>
            </a:r>
            <a:endParaRPr/>
          </a:p>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b="1" lang="vi" sz="2000"/>
              <a:t>Product requirements (yêu cầu sản phẩm)</a:t>
            </a:r>
            <a:endParaRPr b="1" sz="2000"/>
          </a:p>
          <a:p>
            <a:pPr indent="-342900" lvl="0" marL="457200" rtl="0" algn="l">
              <a:spcBef>
                <a:spcPts val="0"/>
              </a:spcBef>
              <a:spcAft>
                <a:spcPts val="0"/>
              </a:spcAft>
              <a:buSzPts val="1800"/>
              <a:buChar char="●"/>
            </a:pPr>
            <a:r>
              <a:rPr lang="vi"/>
              <a:t>Yêu cầu trình bày: màu sắc dịu mát, bố cục hợp lý, dễ sử dụng</a:t>
            </a:r>
            <a:endParaRPr/>
          </a:p>
          <a:p>
            <a:pPr indent="-342900" lvl="0" marL="457200" rtl="0" algn="l">
              <a:spcBef>
                <a:spcPts val="0"/>
              </a:spcBef>
              <a:spcAft>
                <a:spcPts val="0"/>
              </a:spcAft>
              <a:buSzPts val="1800"/>
              <a:buChar char="●"/>
            </a:pPr>
            <a:r>
              <a:rPr lang="vi"/>
              <a:t>Yêu cầu hiệu quả: Website phải cần thiết và phù hợp với xu hướng hiện tại</a:t>
            </a:r>
            <a:endParaRPr/>
          </a:p>
          <a:p>
            <a:pPr indent="-342900" lvl="0" marL="457200" rtl="0" algn="l">
              <a:spcBef>
                <a:spcPts val="0"/>
              </a:spcBef>
              <a:spcAft>
                <a:spcPts val="0"/>
              </a:spcAft>
              <a:buSzPts val="1800"/>
              <a:buChar char="●"/>
            </a:pPr>
            <a:r>
              <a:rPr lang="vi"/>
              <a:t>Yêu cầu tin cậy: trang Web minh bạch, tài liệu có nguồn gốc rõ ràng</a:t>
            </a:r>
            <a:endParaRPr/>
          </a:p>
          <a:p>
            <a:pPr indent="-342900" lvl="0" marL="457200" rtl="0" algn="l">
              <a:spcBef>
                <a:spcPts val="0"/>
              </a:spcBef>
              <a:spcAft>
                <a:spcPts val="0"/>
              </a:spcAft>
              <a:buSzPts val="1800"/>
              <a:buChar char="●"/>
            </a:pPr>
            <a:r>
              <a:rPr lang="vi"/>
              <a:t>Tính di động: tương thích với trình duyệt Web: Google Chrome, IE, Microsoft Edge… hay web mobile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YÊU CẦU PHI CHỨC NĂNG</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2000"/>
              <a:t>2. Organisational requirements (yêu cầu tổ chức)</a:t>
            </a:r>
            <a:endParaRPr b="1" sz="2000"/>
          </a:p>
          <a:p>
            <a:pPr indent="-342900" lvl="0" marL="457200" rtl="0" algn="l">
              <a:spcBef>
                <a:spcPts val="1200"/>
              </a:spcBef>
              <a:spcAft>
                <a:spcPts val="0"/>
              </a:spcAft>
              <a:buSzPts val="1800"/>
              <a:buChar char="●"/>
            </a:pPr>
            <a:r>
              <a:rPr lang="vi"/>
              <a:t>Yêu cầu phải có hướng dẫn sử dụng, trợ giúp trực tuyến.</a:t>
            </a:r>
            <a:endParaRPr/>
          </a:p>
          <a:p>
            <a:pPr indent="-342900" lvl="0" marL="457200" rtl="0" algn="l">
              <a:spcBef>
                <a:spcPts val="0"/>
              </a:spcBef>
              <a:spcAft>
                <a:spcPts val="0"/>
              </a:spcAft>
              <a:buSzPts val="1800"/>
              <a:buChar char="●"/>
            </a:pPr>
            <a:r>
              <a:rPr lang="vi"/>
              <a:t>Khả năng khai thác: Mở rộng từ hướng dẫn mẹo trồng cây, buôn bán trao đổi cây trồng, bày trí sao cho phù hợp đến diễn đàn giải đáp thắc mắc cho mọi người, giới thiệu các loại thuốc trừ sâu bệnh hại giúp chăm sóc cây trồng tốt hơn…</a:t>
            </a:r>
            <a:endParaRPr/>
          </a:p>
          <a:p>
            <a:pPr indent="0" lvl="0" marL="0" rtl="0" algn="l">
              <a:spcBef>
                <a:spcPts val="1200"/>
              </a:spcBef>
              <a:spcAft>
                <a:spcPts val="0"/>
              </a:spcAft>
              <a:buNone/>
            </a:pPr>
            <a:r>
              <a:t/>
            </a:r>
            <a:endParaRPr b="1" sz="2000"/>
          </a:p>
          <a:p>
            <a:pPr indent="0" lvl="0" marL="0" rtl="0" algn="l">
              <a:spcBef>
                <a:spcPts val="1200"/>
              </a:spcBef>
              <a:spcAft>
                <a:spcPts val="1200"/>
              </a:spcAft>
              <a:buNone/>
            </a:pPr>
            <a:r>
              <a:t/>
            </a:r>
            <a:endParaRPr b="1"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YÊU CẦU PHI CHỨC NĂNG</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vi" sz="2000"/>
              <a:t>3. </a:t>
            </a:r>
            <a:r>
              <a:rPr b="1" lang="vi" sz="2000"/>
              <a:t>External requirements (yêu cầu mở rộng)</a:t>
            </a:r>
            <a:endParaRPr b="1" sz="2000"/>
          </a:p>
          <a:p>
            <a:pPr indent="-342900" lvl="0" marL="457200" rtl="0" algn="l">
              <a:spcBef>
                <a:spcPts val="1200"/>
              </a:spcBef>
              <a:spcAft>
                <a:spcPts val="0"/>
              </a:spcAft>
              <a:buSzPts val="1800"/>
              <a:buChar char="●"/>
            </a:pPr>
            <a:r>
              <a:rPr lang="vi"/>
              <a:t>Yêu cầu về đạo đức: Website đăng bài có chọn lọc và phù hợp với thuần phong mỹ tục Việt Nam</a:t>
            </a:r>
            <a:endParaRPr/>
          </a:p>
          <a:p>
            <a:pPr indent="-342900" lvl="0" marL="457200" rtl="0" algn="l">
              <a:spcBef>
                <a:spcPts val="0"/>
              </a:spcBef>
              <a:spcAft>
                <a:spcPts val="0"/>
              </a:spcAft>
              <a:buSzPts val="1800"/>
              <a:buChar char="●"/>
            </a:pPr>
            <a:r>
              <a:rPr lang="vi"/>
              <a:t>Khả năng mở rộng: Theo dõi số lượng và yêu cầu từ người dùng để từ đó cung cấp thêm các chức năng đang được quan tâm.</a:t>
            </a:r>
            <a:endParaRPr/>
          </a:p>
          <a:p>
            <a:pPr indent="-342900" lvl="0" marL="457200" rtl="0" algn="l">
              <a:spcBef>
                <a:spcPts val="0"/>
              </a:spcBef>
              <a:spcAft>
                <a:spcPts val="0"/>
              </a:spcAft>
              <a:buSzPts val="1800"/>
              <a:buChar char="●"/>
            </a:pPr>
            <a:r>
              <a:rPr lang="vi"/>
              <a:t>Ổn định: Trang web phải được update và thêm mới bài viết thường xuyên.</a:t>
            </a:r>
            <a:endParaRPr/>
          </a:p>
          <a:p>
            <a:pPr indent="-342900" lvl="0" marL="457200" rtl="0" algn="l">
              <a:spcBef>
                <a:spcPts val="0"/>
              </a:spcBef>
              <a:spcAft>
                <a:spcPts val="0"/>
              </a:spcAft>
              <a:buSzPts val="1800"/>
              <a:buChar char="●"/>
            </a:pPr>
            <a:r>
              <a:rPr lang="vi"/>
              <a:t>Bảo trì: Phát hiện và gỡ bỏ lỗi thường xuyên.</a:t>
            </a:r>
            <a:endParaRPr/>
          </a:p>
          <a:p>
            <a:pPr indent="-342900" lvl="0" marL="457200" rtl="0" algn="l">
              <a:spcBef>
                <a:spcPts val="0"/>
              </a:spcBef>
              <a:spcAft>
                <a:spcPts val="0"/>
              </a:spcAft>
              <a:buSzPts val="1800"/>
              <a:buChar char="●"/>
            </a:pPr>
            <a:r>
              <a:rPr lang="vi"/>
              <a:t>Bảo mật: Quản lý tốt cơ sở dữ liệu của người dùng.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MÔ HÌNH THIẾT KẾ USE-CASE MODEL</a:t>
            </a:r>
            <a:endParaRPr/>
          </a:p>
        </p:txBody>
      </p:sp>
      <p:pic>
        <p:nvPicPr>
          <p:cNvPr id="127" name="Google Shape;127;p25"/>
          <p:cNvPicPr preferRelativeResize="0"/>
          <p:nvPr/>
        </p:nvPicPr>
        <p:blipFill>
          <a:blip r:embed="rId3">
            <a:alphaModFix/>
          </a:blip>
          <a:stretch>
            <a:fillRect/>
          </a:stretch>
        </p:blipFill>
        <p:spPr>
          <a:xfrm>
            <a:off x="1561725" y="970050"/>
            <a:ext cx="5991225" cy="407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MÔ HÌNH MVC</a:t>
            </a:r>
            <a:endParaRPr/>
          </a:p>
          <a:p>
            <a:pPr indent="0" lvl="0" marL="0" rtl="0" algn="l">
              <a:spcBef>
                <a:spcPts val="0"/>
              </a:spcBef>
              <a:spcAft>
                <a:spcPts val="0"/>
              </a:spcAft>
              <a:buNone/>
            </a:pPr>
            <a:r>
              <a:t/>
            </a:r>
            <a:endParaRPr/>
          </a:p>
        </p:txBody>
      </p:sp>
      <p:pic>
        <p:nvPicPr>
          <p:cNvPr id="133" name="Google Shape;133;p26"/>
          <p:cNvPicPr preferRelativeResize="0"/>
          <p:nvPr/>
        </p:nvPicPr>
        <p:blipFill>
          <a:blip r:embed="rId3">
            <a:alphaModFix/>
          </a:blip>
          <a:stretch>
            <a:fillRect/>
          </a:stretch>
        </p:blipFill>
        <p:spPr>
          <a:xfrm>
            <a:off x="1596750" y="1017725"/>
            <a:ext cx="5734050" cy="358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12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MÔ HÌNH MVC</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Cấu trúc của Database</a:t>
            </a:r>
            <a:endParaRPr/>
          </a:p>
        </p:txBody>
      </p:sp>
      <p:pic>
        <p:nvPicPr>
          <p:cNvPr id="140" name="Google Shape;140;p27"/>
          <p:cNvPicPr preferRelativeResize="0"/>
          <p:nvPr/>
        </p:nvPicPr>
        <p:blipFill rotWithShape="1">
          <a:blip r:embed="rId3">
            <a:alphaModFix/>
          </a:blip>
          <a:srcRect b="22813" l="21298" r="2113" t="15776"/>
          <a:stretch/>
        </p:blipFill>
        <p:spPr>
          <a:xfrm>
            <a:off x="1298375" y="1735300"/>
            <a:ext cx="7003651" cy="315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TRIỂN KHAI</a:t>
            </a:r>
            <a:endParaRPr/>
          </a:p>
        </p:txBody>
      </p:sp>
      <p:pic>
        <p:nvPicPr>
          <p:cNvPr id="146" name="Google Shape;146;p28"/>
          <p:cNvPicPr preferRelativeResize="0"/>
          <p:nvPr/>
        </p:nvPicPr>
        <p:blipFill>
          <a:blip r:embed="rId3">
            <a:alphaModFix/>
          </a:blip>
          <a:stretch>
            <a:fillRect/>
          </a:stretch>
        </p:blipFill>
        <p:spPr>
          <a:xfrm>
            <a:off x="1057425" y="1152425"/>
            <a:ext cx="7029149" cy="3841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9"/>
          <p:cNvPicPr preferRelativeResize="0"/>
          <p:nvPr/>
        </p:nvPicPr>
        <p:blipFill>
          <a:blip r:embed="rId3">
            <a:alphaModFix/>
          </a:blip>
          <a:stretch>
            <a:fillRect/>
          </a:stretch>
        </p:blipFill>
        <p:spPr>
          <a:xfrm>
            <a:off x="0" y="0"/>
            <a:ext cx="5995423" cy="241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81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KIỂM THỬ PHẦN MỀM</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vi"/>
              <a:t>Môi trường kiểm thử: Katalon Studio</a:t>
            </a:r>
            <a:endParaRPr/>
          </a:p>
          <a:p>
            <a:pPr indent="-342900" lvl="0" marL="457200" rtl="0" algn="l">
              <a:spcBef>
                <a:spcPts val="0"/>
              </a:spcBef>
              <a:spcAft>
                <a:spcPts val="0"/>
              </a:spcAft>
              <a:buSzPts val="1800"/>
              <a:buAutoNum type="arabicPeriod"/>
            </a:pPr>
            <a:r>
              <a:rPr lang="vi"/>
              <a:t>Kế hoạch kiểm thử</a:t>
            </a:r>
            <a:endParaRPr/>
          </a:p>
          <a:p>
            <a:pPr indent="-342900" lvl="0" marL="457200" rtl="0" algn="l">
              <a:spcBef>
                <a:spcPts val="0"/>
              </a:spcBef>
              <a:spcAft>
                <a:spcPts val="0"/>
              </a:spcAft>
              <a:buSzPts val="1800"/>
              <a:buAutoNum type="arabicPeriod"/>
            </a:pPr>
            <a:r>
              <a:rPr lang="vi"/>
              <a:t>Kết quả kiểm thử</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KIỂM THỬ PHẦN MỀM</a:t>
            </a:r>
            <a:endParaRPr/>
          </a:p>
        </p:txBody>
      </p:sp>
      <p:sp>
        <p:nvSpPr>
          <p:cNvPr id="163" name="Google Shape;163;p31"/>
          <p:cNvSpPr txBox="1"/>
          <p:nvPr>
            <p:ph idx="1" type="body"/>
          </p:nvPr>
        </p:nvSpPr>
        <p:spPr>
          <a:xfrm>
            <a:off x="311700" y="1152475"/>
            <a:ext cx="3421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2000"/>
              <a:t>2. Kế hoạch kiểm thử</a:t>
            </a:r>
            <a:endParaRPr b="1" sz="2000"/>
          </a:p>
          <a:p>
            <a:pPr indent="0" lvl="0" marL="0" rtl="0" algn="l">
              <a:spcBef>
                <a:spcPts val="1200"/>
              </a:spcBef>
              <a:spcAft>
                <a:spcPts val="0"/>
              </a:spcAft>
              <a:buClr>
                <a:schemeClr val="dk1"/>
              </a:buClr>
              <a:buSzPts val="1100"/>
              <a:buFont typeface="Arial"/>
              <a:buNone/>
            </a:pPr>
            <a:r>
              <a:rPr lang="vi"/>
              <a:t>Các chức năng chính:</a:t>
            </a:r>
            <a:endParaRPr/>
          </a:p>
          <a:p>
            <a:pPr indent="-342900" lvl="0" marL="457200" rtl="0" algn="l">
              <a:spcBef>
                <a:spcPts val="1200"/>
              </a:spcBef>
              <a:spcAft>
                <a:spcPts val="0"/>
              </a:spcAft>
              <a:buSzPts val="1800"/>
              <a:buChar char="●"/>
            </a:pPr>
            <a:r>
              <a:rPr lang="vi"/>
              <a:t>Tìm kiếm bài viết</a:t>
            </a:r>
            <a:endParaRPr/>
          </a:p>
          <a:p>
            <a:pPr indent="-342900" lvl="0" marL="457200" rtl="0" algn="l">
              <a:spcBef>
                <a:spcPts val="0"/>
              </a:spcBef>
              <a:spcAft>
                <a:spcPts val="0"/>
              </a:spcAft>
              <a:buSzPts val="1800"/>
              <a:buChar char="●"/>
            </a:pPr>
            <a:r>
              <a:rPr lang="vi"/>
              <a:t>Phân mục bài viết</a:t>
            </a:r>
            <a:endParaRPr/>
          </a:p>
          <a:p>
            <a:pPr indent="-342900" lvl="0" marL="457200" rtl="0" algn="l">
              <a:spcBef>
                <a:spcPts val="0"/>
              </a:spcBef>
              <a:spcAft>
                <a:spcPts val="0"/>
              </a:spcAft>
              <a:buSzPts val="1800"/>
              <a:buChar char="●"/>
            </a:pPr>
            <a:r>
              <a:rPr lang="vi"/>
              <a:t>Phân trang</a:t>
            </a:r>
            <a:endParaRPr/>
          </a:p>
          <a:p>
            <a:pPr indent="-342900" lvl="0" marL="457200" rtl="0" algn="l">
              <a:spcBef>
                <a:spcPts val="0"/>
              </a:spcBef>
              <a:spcAft>
                <a:spcPts val="0"/>
              </a:spcAft>
              <a:buSzPts val="1800"/>
              <a:buChar char="●"/>
            </a:pPr>
            <a:r>
              <a:rPr lang="vi"/>
              <a:t>Bình luận bài viết</a:t>
            </a:r>
            <a:endParaRPr/>
          </a:p>
          <a:p>
            <a:pPr indent="-342900" lvl="0" marL="457200" rtl="0" algn="l">
              <a:spcBef>
                <a:spcPts val="0"/>
              </a:spcBef>
              <a:spcAft>
                <a:spcPts val="0"/>
              </a:spcAft>
              <a:buSzPts val="1800"/>
              <a:buChar char="●"/>
            </a:pPr>
            <a:r>
              <a:rPr lang="vi"/>
              <a:t>Đóng góp bài viết</a:t>
            </a:r>
            <a:endParaRPr/>
          </a:p>
          <a:p>
            <a:pPr indent="-342900" lvl="0" marL="457200" rtl="0" algn="l">
              <a:spcBef>
                <a:spcPts val="0"/>
              </a:spcBef>
              <a:spcAft>
                <a:spcPts val="0"/>
              </a:spcAft>
              <a:buSzPts val="1800"/>
              <a:buChar char="●"/>
            </a:pPr>
            <a:r>
              <a:rPr lang="vi"/>
              <a:t>Xem chi tiết bài viết</a:t>
            </a:r>
            <a:endParaRPr b="1" sz="2000"/>
          </a:p>
        </p:txBody>
      </p:sp>
      <p:sp>
        <p:nvSpPr>
          <p:cNvPr id="164" name="Google Shape;164;p31"/>
          <p:cNvSpPr txBox="1"/>
          <p:nvPr/>
        </p:nvSpPr>
        <p:spPr>
          <a:xfrm>
            <a:off x="3945000" y="1672900"/>
            <a:ext cx="4032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t>Những kĩ thuật cần kiểm tra:</a:t>
            </a:r>
            <a:endParaRPr sz="1800"/>
          </a:p>
          <a:p>
            <a:pPr indent="0" lvl="0" marL="0" rtl="0" algn="l">
              <a:spcBef>
                <a:spcPts val="0"/>
              </a:spcBef>
              <a:spcAft>
                <a:spcPts val="0"/>
              </a:spcAft>
              <a:buClr>
                <a:schemeClr val="dk1"/>
              </a:buClr>
              <a:buSzPts val="1100"/>
              <a:buFont typeface="Arial"/>
              <a:buNone/>
            </a:pPr>
            <a:r>
              <a:t/>
            </a:r>
            <a:endParaRPr sz="1800"/>
          </a:p>
          <a:p>
            <a:pPr indent="-342900" lvl="0" marL="457200" rtl="0" algn="l">
              <a:spcBef>
                <a:spcPts val="0"/>
              </a:spcBef>
              <a:spcAft>
                <a:spcPts val="0"/>
              </a:spcAft>
              <a:buSzPts val="1800"/>
              <a:buChar char="●"/>
            </a:pPr>
            <a:r>
              <a:rPr lang="vi" sz="1800"/>
              <a:t>Kiểm thử chức năng</a:t>
            </a:r>
            <a:endParaRPr sz="1800"/>
          </a:p>
          <a:p>
            <a:pPr indent="-342900" lvl="0" marL="457200" rtl="0" algn="l">
              <a:spcBef>
                <a:spcPts val="0"/>
              </a:spcBef>
              <a:spcAft>
                <a:spcPts val="0"/>
              </a:spcAft>
              <a:buSzPts val="1800"/>
              <a:buChar char="●"/>
            </a:pPr>
            <a:r>
              <a:rPr lang="vi" sz="1800"/>
              <a:t>Kiểm tra khả năng sử dụng</a:t>
            </a:r>
            <a:endParaRPr sz="1800"/>
          </a:p>
          <a:p>
            <a:pPr indent="-342900" lvl="0" marL="457200" rtl="0" algn="l">
              <a:spcBef>
                <a:spcPts val="0"/>
              </a:spcBef>
              <a:spcAft>
                <a:spcPts val="0"/>
              </a:spcAft>
              <a:buSzPts val="1800"/>
              <a:buChar char="●"/>
            </a:pPr>
            <a:r>
              <a:rPr lang="vi" sz="1800"/>
              <a:t>Kiểm tra khả năng tương thích</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GIỚI THIỆU VỀ NHÓM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Nhóm gồm 4 thành viên</a:t>
            </a:r>
            <a:endParaRPr/>
          </a:p>
          <a:p>
            <a:pPr indent="-342900" lvl="0" marL="457200" rtl="0" algn="l">
              <a:spcBef>
                <a:spcPts val="1200"/>
              </a:spcBef>
              <a:spcAft>
                <a:spcPts val="0"/>
              </a:spcAft>
              <a:buSzPts val="1800"/>
              <a:buAutoNum type="arabicPeriod"/>
            </a:pPr>
            <a:r>
              <a:rPr lang="vi"/>
              <a:t>Nguyễn Hoàng Khang</a:t>
            </a:r>
            <a:endParaRPr/>
          </a:p>
          <a:p>
            <a:pPr indent="-342900" lvl="0" marL="457200" rtl="0" algn="l">
              <a:spcBef>
                <a:spcPts val="0"/>
              </a:spcBef>
              <a:spcAft>
                <a:spcPts val="0"/>
              </a:spcAft>
              <a:buSzPts val="1800"/>
              <a:buAutoNum type="arabicPeriod"/>
            </a:pPr>
            <a:r>
              <a:rPr lang="vi"/>
              <a:t>Bùi Huỳnh Trung Tín</a:t>
            </a:r>
            <a:endParaRPr/>
          </a:p>
          <a:p>
            <a:pPr indent="-342900" lvl="0" marL="457200" rtl="0" algn="l">
              <a:spcBef>
                <a:spcPts val="0"/>
              </a:spcBef>
              <a:spcAft>
                <a:spcPts val="0"/>
              </a:spcAft>
              <a:buSzPts val="1800"/>
              <a:buAutoNum type="arabicPeriod"/>
            </a:pPr>
            <a:r>
              <a:rPr lang="vi"/>
              <a:t>Tăng Hoàng Yến</a:t>
            </a:r>
            <a:endParaRPr/>
          </a:p>
          <a:p>
            <a:pPr indent="-342900" lvl="0" marL="457200" rtl="0" algn="l">
              <a:spcBef>
                <a:spcPts val="0"/>
              </a:spcBef>
              <a:spcAft>
                <a:spcPts val="0"/>
              </a:spcAft>
              <a:buSzPts val="1800"/>
              <a:buAutoNum type="arabicPeriod"/>
            </a:pPr>
            <a:r>
              <a:rPr lang="vi"/>
              <a:t>Trần Thị Trâm Ngân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KIỂM THỬ PHẦN MỀM</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2000"/>
              <a:t>3. </a:t>
            </a:r>
            <a:r>
              <a:rPr b="1" lang="vi" sz="2000"/>
              <a:t>Kết quả kiểm thử</a:t>
            </a:r>
            <a:endParaRPr b="1" sz="2000"/>
          </a:p>
          <a:p>
            <a:pPr indent="0" lvl="0" marL="0" rtl="0" algn="l">
              <a:spcBef>
                <a:spcPts val="1200"/>
              </a:spcBef>
              <a:spcAft>
                <a:spcPts val="0"/>
              </a:spcAft>
              <a:buNone/>
            </a:pPr>
            <a:r>
              <a:rPr lang="vi"/>
              <a:t>Tổng số test case: 42</a:t>
            </a:r>
            <a:endParaRPr/>
          </a:p>
          <a:p>
            <a:pPr indent="0" lvl="0" marL="0" rtl="0" algn="l">
              <a:spcBef>
                <a:spcPts val="1200"/>
              </a:spcBef>
              <a:spcAft>
                <a:spcPts val="0"/>
              </a:spcAft>
              <a:buNone/>
            </a:pPr>
            <a:r>
              <a:rPr lang="vi"/>
              <a:t>Số test case pass: 30</a:t>
            </a:r>
            <a:endParaRPr/>
          </a:p>
          <a:p>
            <a:pPr indent="0" lvl="0" marL="0" rtl="0" algn="l">
              <a:spcBef>
                <a:spcPts val="1200"/>
              </a:spcBef>
              <a:spcAft>
                <a:spcPts val="0"/>
              </a:spcAft>
              <a:buNone/>
            </a:pPr>
            <a:r>
              <a:rPr lang="vi"/>
              <a:t>Số lỗi tìm được: 12</a:t>
            </a:r>
            <a:endParaRPr/>
          </a:p>
          <a:p>
            <a:pPr indent="0" lvl="0" marL="0" rtl="0" algn="l">
              <a:spcBef>
                <a:spcPts val="1200"/>
              </a:spcBef>
              <a:spcAft>
                <a:spcPts val="0"/>
              </a:spcAft>
              <a:buNone/>
            </a:pPr>
            <a:r>
              <a:rPr lang="vi"/>
              <a:t>Số lỗi đã khắc phục: 4</a:t>
            </a:r>
            <a:endParaRPr/>
          </a:p>
          <a:p>
            <a:pPr indent="0" lvl="0" marL="0" rtl="0" algn="l">
              <a:spcBef>
                <a:spcPts val="1200"/>
              </a:spcBef>
              <a:spcAft>
                <a:spcPts val="1200"/>
              </a:spcAft>
              <a:buNone/>
            </a:pPr>
            <a:r>
              <a:rPr lang="vi"/>
              <a:t>Số lỗi còn lại: 8</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DEMO</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Link Youtube: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TỔNG KẾT</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Thời gian thực hiện: 69210 phút = 49 ngày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vi"/>
              <a:t>Đóng góp các thành viên</a:t>
            </a:r>
            <a:endParaRPr/>
          </a:p>
          <a:p>
            <a:pPr indent="-342900" lvl="0" marL="457200" rtl="0" algn="l">
              <a:spcBef>
                <a:spcPts val="1200"/>
              </a:spcBef>
              <a:spcAft>
                <a:spcPts val="0"/>
              </a:spcAft>
              <a:buSzPts val="1800"/>
              <a:buAutoNum type="arabicPeriod"/>
            </a:pPr>
            <a:r>
              <a:rPr lang="vi"/>
              <a:t>Nguyễn Hoàng Khang: 25%</a:t>
            </a:r>
            <a:endParaRPr/>
          </a:p>
          <a:p>
            <a:pPr indent="-342900" lvl="0" marL="457200" rtl="0" algn="l">
              <a:spcBef>
                <a:spcPts val="0"/>
              </a:spcBef>
              <a:spcAft>
                <a:spcPts val="0"/>
              </a:spcAft>
              <a:buSzPts val="1800"/>
              <a:buAutoNum type="arabicPeriod"/>
            </a:pPr>
            <a:r>
              <a:rPr lang="vi"/>
              <a:t>Bùi Huỳnh Trung Tín: 25%</a:t>
            </a:r>
            <a:endParaRPr/>
          </a:p>
          <a:p>
            <a:pPr indent="-342900" lvl="0" marL="457200" rtl="0" algn="l">
              <a:spcBef>
                <a:spcPts val="0"/>
              </a:spcBef>
              <a:spcAft>
                <a:spcPts val="0"/>
              </a:spcAft>
              <a:buSzPts val="1800"/>
              <a:buAutoNum type="arabicPeriod"/>
            </a:pPr>
            <a:r>
              <a:rPr lang="vi"/>
              <a:t>Tăng Hoàng Yến: 25%</a:t>
            </a:r>
            <a:endParaRPr/>
          </a:p>
          <a:p>
            <a:pPr indent="-342900" lvl="0" marL="457200" rtl="0" algn="l">
              <a:spcBef>
                <a:spcPts val="0"/>
              </a:spcBef>
              <a:spcAft>
                <a:spcPts val="0"/>
              </a:spcAft>
              <a:buSzPts val="1800"/>
              <a:buAutoNum type="arabicPeriod"/>
            </a:pPr>
            <a:r>
              <a:rPr lang="vi"/>
              <a:t>Trần Thị Trâm Ngân: 25%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vi"/>
              <a:t>Nguyễn Hoàng Khang</a:t>
            </a:r>
            <a:endParaRPr/>
          </a:p>
          <a:p>
            <a:pPr indent="0" lvl="0" marL="0" rtl="0" algn="l">
              <a:spcBef>
                <a:spcPts val="0"/>
              </a:spcBef>
              <a:spcAft>
                <a:spcPts val="0"/>
              </a:spcAft>
              <a:buNone/>
            </a:pPr>
            <a:r>
              <a:t/>
            </a:r>
            <a:endParaRPr/>
          </a:p>
        </p:txBody>
      </p:sp>
      <p:sp>
        <p:nvSpPr>
          <p:cNvPr id="188" name="Google Shape;188;p35"/>
          <p:cNvSpPr txBox="1"/>
          <p:nvPr>
            <p:ph idx="1" type="body"/>
          </p:nvPr>
        </p:nvSpPr>
        <p:spPr>
          <a:xfrm>
            <a:off x="311700" y="1152475"/>
            <a:ext cx="45207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vi"/>
              <a:t>Tạo GitHub repo</a:t>
            </a:r>
            <a:endParaRPr/>
          </a:p>
          <a:p>
            <a:pPr indent="-317500" lvl="0" marL="457200" rtl="0" algn="l">
              <a:spcBef>
                <a:spcPts val="0"/>
              </a:spcBef>
              <a:spcAft>
                <a:spcPts val="0"/>
              </a:spcAft>
              <a:buSzPts val="1400"/>
              <a:buAutoNum type="arabicPeriod"/>
            </a:pPr>
            <a:r>
              <a:rPr lang="vi"/>
              <a:t>Vision Document - User Task and Environment</a:t>
            </a:r>
            <a:endParaRPr/>
          </a:p>
          <a:p>
            <a:pPr indent="-317500" lvl="0" marL="457200" rtl="0" algn="l">
              <a:spcBef>
                <a:spcPts val="0"/>
              </a:spcBef>
              <a:spcAft>
                <a:spcPts val="0"/>
              </a:spcAft>
              <a:buSzPts val="1400"/>
              <a:buAutoNum type="arabicPeriod"/>
            </a:pPr>
            <a:r>
              <a:rPr lang="vi"/>
              <a:t>Chỉnh sửa chi tiết tài liệu tầm nhìn (Product Functional, User Task Environment)</a:t>
            </a:r>
            <a:endParaRPr/>
          </a:p>
          <a:p>
            <a:pPr indent="-317500" lvl="0" marL="457200" rtl="0" algn="l">
              <a:spcBef>
                <a:spcPts val="0"/>
              </a:spcBef>
              <a:spcAft>
                <a:spcPts val="0"/>
              </a:spcAft>
              <a:buSzPts val="1400"/>
              <a:buAutoNum type="arabicPeriod"/>
            </a:pPr>
            <a:r>
              <a:rPr lang="vi"/>
              <a:t>Vision Document - Introduction</a:t>
            </a:r>
            <a:endParaRPr/>
          </a:p>
          <a:p>
            <a:pPr indent="-317500" lvl="0" marL="457200" rtl="0" algn="l">
              <a:spcBef>
                <a:spcPts val="0"/>
              </a:spcBef>
              <a:spcAft>
                <a:spcPts val="0"/>
              </a:spcAft>
              <a:buSzPts val="1400"/>
              <a:buAutoNum type="arabicPeriod"/>
            </a:pPr>
            <a:r>
              <a:rPr lang="vi"/>
              <a:t>Vision Document - Product Features</a:t>
            </a:r>
            <a:endParaRPr/>
          </a:p>
          <a:p>
            <a:pPr indent="-317500" lvl="0" marL="457200" rtl="0" algn="l">
              <a:spcBef>
                <a:spcPts val="0"/>
              </a:spcBef>
              <a:spcAft>
                <a:spcPts val="0"/>
              </a:spcAft>
              <a:buSzPts val="1400"/>
              <a:buAutoNum type="arabicPeriod"/>
            </a:pPr>
            <a:r>
              <a:rPr lang="vi"/>
              <a:t>Đặc tả use-case</a:t>
            </a:r>
            <a:endParaRPr/>
          </a:p>
          <a:p>
            <a:pPr indent="-317500" lvl="0" marL="457200" rtl="0" algn="l">
              <a:spcBef>
                <a:spcPts val="0"/>
              </a:spcBef>
              <a:spcAft>
                <a:spcPts val="0"/>
              </a:spcAft>
              <a:buSzPts val="1400"/>
              <a:buAutoNum type="arabicPeriod"/>
            </a:pPr>
            <a:r>
              <a:rPr lang="vi"/>
              <a:t>Chỉnh sửa chi tiết đặc tả Use-case Model</a:t>
            </a:r>
            <a:endParaRPr/>
          </a:p>
          <a:p>
            <a:pPr indent="-317500" lvl="0" marL="457200" rtl="0" algn="l">
              <a:spcBef>
                <a:spcPts val="0"/>
              </a:spcBef>
              <a:spcAft>
                <a:spcPts val="0"/>
              </a:spcAft>
              <a:buSzPts val="1400"/>
              <a:buAutoNum type="arabicPeriod"/>
            </a:pPr>
            <a:r>
              <a:rPr lang="vi"/>
              <a:t>SAD Architectural Goals and Constraints  </a:t>
            </a:r>
            <a:endParaRPr/>
          </a:p>
          <a:p>
            <a:pPr indent="-317500" lvl="0" marL="457200" rtl="0" algn="l">
              <a:spcBef>
                <a:spcPts val="0"/>
              </a:spcBef>
              <a:spcAft>
                <a:spcPts val="0"/>
              </a:spcAft>
              <a:buSzPts val="1400"/>
              <a:buAutoNum type="arabicPeriod"/>
            </a:pPr>
            <a:r>
              <a:rPr lang="vi"/>
              <a:t>Chỉnh sửa SAD</a:t>
            </a:r>
            <a:endParaRPr/>
          </a:p>
          <a:p>
            <a:pPr indent="-317500" lvl="0" marL="457200" rtl="0" algn="l">
              <a:spcBef>
                <a:spcPts val="0"/>
              </a:spcBef>
              <a:spcAft>
                <a:spcPts val="0"/>
              </a:spcAft>
              <a:buSzPts val="1400"/>
              <a:buAutoNum type="arabicPeriod"/>
            </a:pPr>
            <a:r>
              <a:rPr lang="vi"/>
              <a:t>Vẽ UI prototype_user (home screen, Login + Register, list categorized posts, detail post screen, support screen)</a:t>
            </a:r>
            <a:endParaRPr/>
          </a:p>
        </p:txBody>
      </p:sp>
      <p:sp>
        <p:nvSpPr>
          <p:cNvPr id="189" name="Google Shape;189;p3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11. SAD_ Implement view</a:t>
            </a:r>
            <a:endParaRPr/>
          </a:p>
          <a:p>
            <a:pPr indent="0" lvl="0" marL="0" rtl="0" algn="l">
              <a:spcBef>
                <a:spcPts val="1200"/>
              </a:spcBef>
              <a:spcAft>
                <a:spcPts val="0"/>
              </a:spcAft>
              <a:buNone/>
            </a:pPr>
            <a:r>
              <a:rPr lang="vi"/>
              <a:t>12. Up code</a:t>
            </a:r>
            <a:endParaRPr/>
          </a:p>
          <a:p>
            <a:pPr indent="0" lvl="0" marL="0" rtl="0" algn="l">
              <a:spcBef>
                <a:spcPts val="1200"/>
              </a:spcBef>
              <a:spcAft>
                <a:spcPts val="0"/>
              </a:spcAft>
              <a:buNone/>
            </a:pPr>
            <a:r>
              <a:rPr lang="vi"/>
              <a:t>13. tstpln_Environmental Needs (3.1+3.2)</a:t>
            </a:r>
            <a:endParaRPr/>
          </a:p>
          <a:p>
            <a:pPr indent="0" lvl="0" marL="0" rtl="0" algn="l">
              <a:spcBef>
                <a:spcPts val="1200"/>
              </a:spcBef>
              <a:spcAft>
                <a:spcPts val="0"/>
              </a:spcAft>
              <a:buNone/>
            </a:pPr>
            <a:r>
              <a:rPr lang="vi"/>
              <a:t>14. thiết kế test cases</a:t>
            </a:r>
            <a:endParaRPr/>
          </a:p>
          <a:p>
            <a:pPr indent="0" lvl="0" marL="0" rtl="0" algn="l">
              <a:spcBef>
                <a:spcPts val="1200"/>
              </a:spcBef>
              <a:spcAft>
                <a:spcPts val="1200"/>
              </a:spcAft>
              <a:buNone/>
            </a:pPr>
            <a:r>
              <a:rPr lang="vi"/>
              <a:t>15. Chuẩn bị template thuyết trình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Bùi Huỳnh Trung Tín</a:t>
            </a:r>
            <a:endParaRPr/>
          </a:p>
          <a:p>
            <a:pPr indent="0" lvl="0" marL="0" rtl="0" algn="l">
              <a:spcBef>
                <a:spcPts val="0"/>
              </a:spcBef>
              <a:spcAft>
                <a:spcPts val="0"/>
              </a:spcAft>
              <a:buNone/>
            </a:pPr>
            <a:r>
              <a:t/>
            </a:r>
            <a:endParaRPr/>
          </a:p>
        </p:txBody>
      </p:sp>
      <p:sp>
        <p:nvSpPr>
          <p:cNvPr id="195" name="Google Shape;195;p36"/>
          <p:cNvSpPr txBox="1"/>
          <p:nvPr>
            <p:ph idx="1" type="body"/>
          </p:nvPr>
        </p:nvSpPr>
        <p:spPr>
          <a:xfrm>
            <a:off x="311700" y="1152475"/>
            <a:ext cx="45207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vi"/>
              <a:t>Tạo Trello,Slack</a:t>
            </a:r>
            <a:endParaRPr/>
          </a:p>
          <a:p>
            <a:pPr indent="-317500" lvl="0" marL="457200" rtl="0" algn="l">
              <a:spcBef>
                <a:spcPts val="0"/>
              </a:spcBef>
              <a:spcAft>
                <a:spcPts val="0"/>
              </a:spcAft>
              <a:buSzPts val="1400"/>
              <a:buAutoNum type="arabicPeriod"/>
            </a:pPr>
            <a:r>
              <a:rPr lang="vi"/>
              <a:t>Weekly report (week01/sprint01)</a:t>
            </a:r>
            <a:endParaRPr/>
          </a:p>
          <a:p>
            <a:pPr indent="-317500" lvl="0" marL="457200" rtl="0" algn="l">
              <a:spcBef>
                <a:spcPts val="0"/>
              </a:spcBef>
              <a:spcAft>
                <a:spcPts val="0"/>
              </a:spcAft>
              <a:buSzPts val="1400"/>
              <a:buAutoNum type="arabicPeriod"/>
            </a:pPr>
            <a:r>
              <a:rPr lang="vi"/>
              <a:t>Weekly report (week02/sprint01)</a:t>
            </a:r>
            <a:endParaRPr/>
          </a:p>
          <a:p>
            <a:pPr indent="-317500" lvl="0" marL="457200" rtl="0" algn="l">
              <a:spcBef>
                <a:spcPts val="0"/>
              </a:spcBef>
              <a:spcAft>
                <a:spcPts val="0"/>
              </a:spcAft>
              <a:buSzPts val="1400"/>
              <a:buAutoNum type="arabicPeriod"/>
            </a:pPr>
            <a:r>
              <a:rPr lang="vi"/>
              <a:t>SDP - Project Overview</a:t>
            </a:r>
            <a:endParaRPr/>
          </a:p>
          <a:p>
            <a:pPr indent="-317500" lvl="0" marL="457200" rtl="0" algn="l">
              <a:spcBef>
                <a:spcPts val="0"/>
              </a:spcBef>
              <a:spcAft>
                <a:spcPts val="0"/>
              </a:spcAft>
              <a:buSzPts val="1400"/>
              <a:buAutoNum type="arabicPeriod"/>
            </a:pPr>
            <a:r>
              <a:rPr lang="vi"/>
              <a:t>SDP - Project Organization</a:t>
            </a:r>
            <a:endParaRPr/>
          </a:p>
          <a:p>
            <a:pPr indent="-317500" lvl="0" marL="457200" rtl="0" algn="l">
              <a:spcBef>
                <a:spcPts val="0"/>
              </a:spcBef>
              <a:spcAft>
                <a:spcPts val="0"/>
              </a:spcAft>
              <a:buSzPts val="1400"/>
              <a:buAutoNum type="arabicPeriod"/>
            </a:pPr>
            <a:r>
              <a:rPr lang="vi"/>
              <a:t>Chỉnh sửa chi tiết kế hoạch phát triển dự án theo yêu cầu của TA</a:t>
            </a:r>
            <a:endParaRPr/>
          </a:p>
          <a:p>
            <a:pPr indent="-317500" lvl="0" marL="457200" rtl="0" algn="l">
              <a:spcBef>
                <a:spcPts val="0"/>
              </a:spcBef>
              <a:spcAft>
                <a:spcPts val="0"/>
              </a:spcAft>
              <a:buSzPts val="1400"/>
              <a:buAutoNum type="arabicPeriod"/>
            </a:pPr>
            <a:r>
              <a:rPr lang="vi"/>
              <a:t>Thiết kế use-case model</a:t>
            </a:r>
            <a:endParaRPr/>
          </a:p>
          <a:p>
            <a:pPr indent="-317500" lvl="0" marL="457200" rtl="0" algn="l">
              <a:spcBef>
                <a:spcPts val="0"/>
              </a:spcBef>
              <a:spcAft>
                <a:spcPts val="0"/>
              </a:spcAft>
              <a:buSzPts val="1400"/>
              <a:buAutoNum type="arabicPeriod"/>
            </a:pPr>
            <a:r>
              <a:rPr lang="vi"/>
              <a:t>Chỉnh sửa mô hình Use-case</a:t>
            </a:r>
            <a:endParaRPr/>
          </a:p>
          <a:p>
            <a:pPr indent="-317500" lvl="0" marL="457200" rtl="0" algn="l">
              <a:spcBef>
                <a:spcPts val="0"/>
              </a:spcBef>
              <a:spcAft>
                <a:spcPts val="0"/>
              </a:spcAft>
              <a:buSzPts val="1400"/>
              <a:buAutoNum type="arabicPeriod"/>
            </a:pPr>
            <a:r>
              <a:rPr lang="vi"/>
              <a:t>Viết báo cáo tuần 1 sprint03</a:t>
            </a:r>
            <a:endParaRPr/>
          </a:p>
          <a:p>
            <a:pPr indent="-317500" lvl="0" marL="457200" rtl="0" algn="l">
              <a:spcBef>
                <a:spcPts val="0"/>
              </a:spcBef>
              <a:spcAft>
                <a:spcPts val="0"/>
              </a:spcAft>
              <a:buSzPts val="1400"/>
              <a:buAutoNum type="arabicPeriod"/>
            </a:pPr>
            <a:r>
              <a:rPr lang="vi"/>
              <a:t>Viết báo cáo tuần 2 sprint03</a:t>
            </a:r>
            <a:endParaRPr/>
          </a:p>
          <a:p>
            <a:pPr indent="-317500" lvl="0" marL="457200" rtl="0" algn="l">
              <a:spcBef>
                <a:spcPts val="0"/>
              </a:spcBef>
              <a:spcAft>
                <a:spcPts val="0"/>
              </a:spcAft>
              <a:buSzPts val="1400"/>
              <a:buAutoNum type="arabicPeriod"/>
            </a:pPr>
            <a:r>
              <a:rPr lang="vi"/>
              <a:t>Soạn thảo SAD (Logical View)</a:t>
            </a:r>
            <a:endParaRPr/>
          </a:p>
          <a:p>
            <a:pPr indent="-317500" lvl="0" marL="457200" rtl="0" algn="l">
              <a:spcBef>
                <a:spcPts val="0"/>
              </a:spcBef>
              <a:spcAft>
                <a:spcPts val="0"/>
              </a:spcAft>
              <a:buSzPts val="1400"/>
              <a:buAutoNum type="arabicPeriod"/>
            </a:pPr>
            <a:r>
              <a:rPr lang="vi"/>
              <a:t>SAD - Deployment</a:t>
            </a:r>
            <a:endParaRPr/>
          </a:p>
        </p:txBody>
      </p:sp>
      <p:sp>
        <p:nvSpPr>
          <p:cNvPr id="196" name="Google Shape;196;p3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13. </a:t>
            </a:r>
            <a:r>
              <a:rPr lang="vi"/>
              <a:t>Viết báo cáo tuần 1 sprint04</a:t>
            </a:r>
            <a:endParaRPr/>
          </a:p>
          <a:p>
            <a:pPr indent="0" lvl="0" marL="0" rtl="0" algn="l">
              <a:spcBef>
                <a:spcPts val="1200"/>
              </a:spcBef>
              <a:spcAft>
                <a:spcPts val="0"/>
              </a:spcAft>
              <a:buNone/>
            </a:pPr>
            <a:r>
              <a:rPr lang="vi"/>
              <a:t>14. </a:t>
            </a:r>
            <a:r>
              <a:rPr lang="vi"/>
              <a:t> </a:t>
            </a:r>
            <a:r>
              <a:rPr lang="vi"/>
              <a:t>Viết báo cáo tuần 2 sprint04</a:t>
            </a:r>
            <a:endParaRPr/>
          </a:p>
          <a:p>
            <a:pPr indent="0" lvl="0" marL="0" rtl="0" algn="l">
              <a:spcBef>
                <a:spcPts val="1200"/>
              </a:spcBef>
              <a:spcAft>
                <a:spcPts val="0"/>
              </a:spcAft>
              <a:buNone/>
            </a:pPr>
            <a:r>
              <a:rPr lang="vi"/>
              <a:t>15. tstpln_Environmental Needs (3.3 Productivity and Support Tools)</a:t>
            </a:r>
            <a:endParaRPr/>
          </a:p>
          <a:p>
            <a:pPr indent="0" lvl="0" marL="0" rtl="0" algn="l">
              <a:spcBef>
                <a:spcPts val="1200"/>
              </a:spcBef>
              <a:spcAft>
                <a:spcPts val="0"/>
              </a:spcAft>
              <a:buNone/>
            </a:pPr>
            <a:r>
              <a:rPr lang="vi"/>
              <a:t>16. Viết báo cáo tuần 2 sprint05</a:t>
            </a:r>
            <a:endParaRPr/>
          </a:p>
          <a:p>
            <a:pPr indent="0" lvl="0" marL="0" rtl="0" algn="l">
              <a:spcBef>
                <a:spcPts val="1200"/>
              </a:spcBef>
              <a:spcAft>
                <a:spcPts val="0"/>
              </a:spcAft>
              <a:buNone/>
            </a:pPr>
            <a:r>
              <a:rPr lang="vi"/>
              <a:t>17. Up code</a:t>
            </a:r>
            <a:endParaRPr/>
          </a:p>
          <a:p>
            <a:pPr indent="0" lvl="0" marL="0" rtl="0" algn="l">
              <a:spcBef>
                <a:spcPts val="1200"/>
              </a:spcBef>
              <a:spcAft>
                <a:spcPts val="0"/>
              </a:spcAft>
              <a:buNone/>
            </a:pPr>
            <a:r>
              <a:rPr lang="vi"/>
              <a:t>18. Chuẩn bị nội dung thuyết trình</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3</a:t>
            </a:r>
            <a:r>
              <a:rPr lang="vi"/>
              <a:t>. Tăng Hoàng Yến</a:t>
            </a:r>
            <a:endParaRPr/>
          </a:p>
          <a:p>
            <a:pPr indent="0" lvl="0" marL="0" rtl="0" algn="l">
              <a:spcBef>
                <a:spcPts val="0"/>
              </a:spcBef>
              <a:spcAft>
                <a:spcPts val="0"/>
              </a:spcAft>
              <a:buNone/>
            </a:pPr>
            <a:r>
              <a:t/>
            </a:r>
            <a:endParaRPr/>
          </a:p>
        </p:txBody>
      </p:sp>
      <p:sp>
        <p:nvSpPr>
          <p:cNvPr id="202" name="Google Shape;202;p37"/>
          <p:cNvSpPr txBox="1"/>
          <p:nvPr>
            <p:ph idx="1" type="body"/>
          </p:nvPr>
        </p:nvSpPr>
        <p:spPr>
          <a:xfrm>
            <a:off x="311700" y="1152475"/>
            <a:ext cx="45207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vi"/>
              <a:t>Viết đề xuất dự án</a:t>
            </a:r>
            <a:endParaRPr/>
          </a:p>
          <a:p>
            <a:pPr indent="-317500" lvl="0" marL="457200" rtl="0" algn="l">
              <a:spcBef>
                <a:spcPts val="0"/>
              </a:spcBef>
              <a:spcAft>
                <a:spcPts val="0"/>
              </a:spcAft>
              <a:buSzPts val="1400"/>
              <a:buAutoNum type="arabicPeriod"/>
            </a:pPr>
            <a:r>
              <a:rPr lang="vi"/>
              <a:t>SDP - Project Plan</a:t>
            </a:r>
            <a:endParaRPr/>
          </a:p>
          <a:p>
            <a:pPr indent="-317500" lvl="0" marL="457200" rtl="0" algn="l">
              <a:spcBef>
                <a:spcPts val="0"/>
              </a:spcBef>
              <a:spcAft>
                <a:spcPts val="0"/>
              </a:spcAft>
              <a:buSzPts val="1400"/>
              <a:buAutoNum type="arabicPeriod"/>
            </a:pPr>
            <a:r>
              <a:rPr lang="vi"/>
              <a:t>SDP - Project Monitoring and Control</a:t>
            </a:r>
            <a:endParaRPr/>
          </a:p>
          <a:p>
            <a:pPr indent="-317500" lvl="0" marL="457200" rtl="0" algn="l">
              <a:spcBef>
                <a:spcPts val="0"/>
              </a:spcBef>
              <a:spcAft>
                <a:spcPts val="0"/>
              </a:spcAft>
              <a:buSzPts val="1400"/>
              <a:buAutoNum type="arabicPeriod"/>
            </a:pPr>
            <a:r>
              <a:rPr lang="vi"/>
              <a:t>SDP - Introduction</a:t>
            </a:r>
            <a:endParaRPr/>
          </a:p>
          <a:p>
            <a:pPr indent="-317500" lvl="0" marL="457200" rtl="0" algn="l">
              <a:spcBef>
                <a:spcPts val="0"/>
              </a:spcBef>
              <a:spcAft>
                <a:spcPts val="0"/>
              </a:spcAft>
              <a:buSzPts val="1400"/>
              <a:buAutoNum type="arabicPeriod"/>
            </a:pPr>
            <a:r>
              <a:rPr lang="vi"/>
              <a:t>Chỉnh sửa chi tiết lịch trình và các phần khác của kế hoạch theo thông tin hiện có</a:t>
            </a:r>
            <a:endParaRPr/>
          </a:p>
          <a:p>
            <a:pPr indent="-317500" lvl="0" marL="457200" rtl="0" algn="l">
              <a:spcBef>
                <a:spcPts val="0"/>
              </a:spcBef>
              <a:spcAft>
                <a:spcPts val="0"/>
              </a:spcAft>
              <a:buSzPts val="1400"/>
              <a:buAutoNum type="arabicPeriod"/>
            </a:pPr>
            <a:r>
              <a:rPr lang="vi"/>
              <a:t>Thiết kế use-case model</a:t>
            </a:r>
            <a:endParaRPr/>
          </a:p>
          <a:p>
            <a:pPr indent="-317500" lvl="0" marL="457200" rtl="0" algn="l">
              <a:spcBef>
                <a:spcPts val="0"/>
              </a:spcBef>
              <a:spcAft>
                <a:spcPts val="0"/>
              </a:spcAft>
              <a:buSzPts val="1400"/>
              <a:buAutoNum type="arabicPeriod"/>
            </a:pPr>
            <a:r>
              <a:rPr lang="vi"/>
              <a:t>Viết báo cáo tuần 2 </a:t>
            </a:r>
            <a:r>
              <a:rPr lang="vi"/>
              <a:t>sprint02</a:t>
            </a:r>
            <a:endParaRPr/>
          </a:p>
          <a:p>
            <a:pPr indent="-317500" lvl="0" marL="457200" rtl="0" algn="l">
              <a:spcBef>
                <a:spcPts val="0"/>
              </a:spcBef>
              <a:spcAft>
                <a:spcPts val="0"/>
              </a:spcAft>
              <a:buSzPts val="1400"/>
              <a:buAutoNum type="arabicPeriod"/>
            </a:pPr>
            <a:r>
              <a:rPr lang="vi"/>
              <a:t>Chỉnh sửa mô hình Use-case</a:t>
            </a:r>
            <a:endParaRPr/>
          </a:p>
          <a:p>
            <a:pPr indent="-317500" lvl="0" marL="457200" rtl="0" algn="l">
              <a:spcBef>
                <a:spcPts val="0"/>
              </a:spcBef>
              <a:spcAft>
                <a:spcPts val="0"/>
              </a:spcAft>
              <a:buSzPts val="1400"/>
              <a:buAutoNum type="arabicPeriod"/>
            </a:pPr>
            <a:r>
              <a:rPr lang="vi"/>
              <a:t>Soạn thảo SAD (Logical View)</a:t>
            </a:r>
            <a:endParaRPr/>
          </a:p>
          <a:p>
            <a:pPr indent="-317500" lvl="0" marL="457200" rtl="0" algn="l">
              <a:spcBef>
                <a:spcPts val="0"/>
              </a:spcBef>
              <a:spcAft>
                <a:spcPts val="0"/>
              </a:spcAft>
              <a:buSzPts val="1400"/>
              <a:buAutoNum type="arabicPeriod"/>
            </a:pPr>
            <a:r>
              <a:rPr lang="vi"/>
              <a:t>Chỉnh sửa SAD</a:t>
            </a:r>
            <a:endParaRPr/>
          </a:p>
          <a:p>
            <a:pPr indent="-317500" lvl="0" marL="457200" rtl="0" algn="l">
              <a:spcBef>
                <a:spcPts val="0"/>
              </a:spcBef>
              <a:spcAft>
                <a:spcPts val="0"/>
              </a:spcAft>
              <a:buSzPts val="1400"/>
              <a:buAutoNum type="arabicPeriod"/>
            </a:pPr>
            <a:r>
              <a:rPr lang="vi"/>
              <a:t>SAD_ Deployment</a:t>
            </a:r>
            <a:endParaRPr/>
          </a:p>
          <a:p>
            <a:pPr indent="-317500" lvl="0" marL="457200" rtl="0" algn="l">
              <a:spcBef>
                <a:spcPts val="0"/>
              </a:spcBef>
              <a:spcAft>
                <a:spcPts val="0"/>
              </a:spcAft>
              <a:buSzPts val="1400"/>
              <a:buAutoNum type="arabicPeriod"/>
            </a:pPr>
            <a:r>
              <a:rPr lang="vi"/>
              <a:t>tstpln_introdution (purpose)</a:t>
            </a:r>
            <a:endParaRPr/>
          </a:p>
        </p:txBody>
      </p:sp>
      <p:sp>
        <p:nvSpPr>
          <p:cNvPr id="203" name="Google Shape;203;p3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13. </a:t>
            </a:r>
            <a:r>
              <a:rPr lang="vi"/>
              <a:t>tstpln_target test items</a:t>
            </a:r>
            <a:endParaRPr/>
          </a:p>
          <a:p>
            <a:pPr indent="0" lvl="0" marL="0" rtl="0" algn="l">
              <a:spcBef>
                <a:spcPts val="1200"/>
              </a:spcBef>
              <a:spcAft>
                <a:spcPts val="0"/>
              </a:spcAft>
              <a:buNone/>
            </a:pPr>
            <a:r>
              <a:rPr lang="vi"/>
              <a:t>14. Viết báo cáo tuần 1 sprint05</a:t>
            </a:r>
            <a:endParaRPr/>
          </a:p>
          <a:p>
            <a:pPr indent="0" lvl="0" marL="0" rtl="0" algn="l">
              <a:spcBef>
                <a:spcPts val="1200"/>
              </a:spcBef>
              <a:spcAft>
                <a:spcPts val="0"/>
              </a:spcAft>
              <a:buNone/>
            </a:pPr>
            <a:r>
              <a:rPr lang="vi"/>
              <a:t>15. </a:t>
            </a:r>
            <a:r>
              <a:rPr lang="vi"/>
              <a:t>Viết báo cáo tuần 3 sprint05</a:t>
            </a:r>
            <a:endParaRPr/>
          </a:p>
          <a:p>
            <a:pPr indent="0" lvl="0" marL="0" rtl="0" algn="l">
              <a:spcBef>
                <a:spcPts val="1200"/>
              </a:spcBef>
              <a:spcAft>
                <a:spcPts val="0"/>
              </a:spcAft>
              <a:buNone/>
            </a:pPr>
            <a:r>
              <a:rPr lang="vi"/>
              <a:t>16. </a:t>
            </a:r>
            <a:r>
              <a:rPr lang="vi"/>
              <a:t>thiết kế test cases</a:t>
            </a:r>
            <a:endParaRPr/>
          </a:p>
          <a:p>
            <a:pPr indent="0" lvl="0" marL="0" rtl="0" algn="l">
              <a:spcBef>
                <a:spcPts val="1200"/>
              </a:spcBef>
              <a:spcAft>
                <a:spcPts val="0"/>
              </a:spcAft>
              <a:buNone/>
            </a:pPr>
            <a:r>
              <a:rPr lang="vi"/>
              <a:t>17. Up code</a:t>
            </a:r>
            <a:endParaRPr/>
          </a:p>
          <a:p>
            <a:pPr indent="0" lvl="0" marL="0" rtl="0" algn="l">
              <a:spcBef>
                <a:spcPts val="1200"/>
              </a:spcBef>
              <a:spcAft>
                <a:spcPts val="0"/>
              </a:spcAft>
              <a:buNone/>
            </a:pPr>
            <a:r>
              <a:rPr lang="vi"/>
              <a:t>18. Chuẩn bị nội dung thuyết trình</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4</a:t>
            </a:r>
            <a:r>
              <a:rPr lang="vi"/>
              <a:t>. Trần Thị Trâm Ngân</a:t>
            </a:r>
            <a:endParaRPr/>
          </a:p>
          <a:p>
            <a:pPr indent="0" lvl="0" marL="0" rtl="0" algn="l">
              <a:spcBef>
                <a:spcPts val="0"/>
              </a:spcBef>
              <a:spcAft>
                <a:spcPts val="0"/>
              </a:spcAft>
              <a:buNone/>
            </a:pPr>
            <a:r>
              <a:t/>
            </a:r>
            <a:endParaRPr/>
          </a:p>
        </p:txBody>
      </p:sp>
      <p:sp>
        <p:nvSpPr>
          <p:cNvPr id="209" name="Google Shape;209;p38"/>
          <p:cNvSpPr txBox="1"/>
          <p:nvPr>
            <p:ph idx="1" type="body"/>
          </p:nvPr>
        </p:nvSpPr>
        <p:spPr>
          <a:xfrm>
            <a:off x="311700" y="1152475"/>
            <a:ext cx="45207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vi"/>
              <a:t>Vision Document - Product Position Statement</a:t>
            </a:r>
            <a:endParaRPr/>
          </a:p>
          <a:p>
            <a:pPr indent="-317500" lvl="0" marL="457200" rtl="0" algn="l">
              <a:spcBef>
                <a:spcPts val="0"/>
              </a:spcBef>
              <a:spcAft>
                <a:spcPts val="0"/>
              </a:spcAft>
              <a:buSzPts val="1400"/>
              <a:buAutoNum type="arabicPeriod"/>
            </a:pPr>
            <a:r>
              <a:rPr lang="vi"/>
              <a:t>Vision Document - Non-Functional Requirements</a:t>
            </a:r>
            <a:endParaRPr/>
          </a:p>
          <a:p>
            <a:pPr indent="-317500" lvl="0" marL="457200" rtl="0" algn="l">
              <a:spcBef>
                <a:spcPts val="0"/>
              </a:spcBef>
              <a:spcAft>
                <a:spcPts val="0"/>
              </a:spcAft>
              <a:buSzPts val="1400"/>
              <a:buAutoNum type="arabicPeriod"/>
            </a:pPr>
            <a:r>
              <a:rPr lang="vi"/>
              <a:t>Chỉnh sửa tài liệu tầm nhìn (Product Functional &amp; Non-Functional Requirements, Alternatives &amp; Competitors,</a:t>
            </a:r>
            <a:endParaRPr/>
          </a:p>
          <a:p>
            <a:pPr indent="-317500" lvl="0" marL="457200" rtl="0" algn="l">
              <a:spcBef>
                <a:spcPts val="0"/>
              </a:spcBef>
              <a:spcAft>
                <a:spcPts val="0"/>
              </a:spcAft>
              <a:buSzPts val="1400"/>
              <a:buAutoNum type="arabicPeriod"/>
            </a:pPr>
            <a:r>
              <a:rPr lang="vi"/>
              <a:t>Viết báo cáo tuần 1 sprint02</a:t>
            </a:r>
            <a:endParaRPr/>
          </a:p>
          <a:p>
            <a:pPr indent="-317500" lvl="0" marL="457200" rtl="0" algn="l">
              <a:spcBef>
                <a:spcPts val="0"/>
              </a:spcBef>
              <a:spcAft>
                <a:spcPts val="0"/>
              </a:spcAft>
              <a:buSzPts val="1400"/>
              <a:buAutoNum type="arabicPeriod"/>
            </a:pPr>
            <a:r>
              <a:rPr lang="vi"/>
              <a:t>Đặc tả use-case</a:t>
            </a:r>
            <a:endParaRPr/>
          </a:p>
          <a:p>
            <a:pPr indent="-317500" lvl="0" marL="457200" rtl="0" algn="l">
              <a:spcBef>
                <a:spcPts val="0"/>
              </a:spcBef>
              <a:spcAft>
                <a:spcPts val="0"/>
              </a:spcAft>
              <a:buSzPts val="1400"/>
              <a:buAutoNum type="arabicPeriod"/>
            </a:pPr>
            <a:r>
              <a:rPr lang="vi"/>
              <a:t>Chỉnh sửa chi tiết đặc tả Use-case Model</a:t>
            </a:r>
            <a:endParaRPr/>
          </a:p>
          <a:p>
            <a:pPr indent="-317500" lvl="0" marL="457200" rtl="0" algn="l">
              <a:spcBef>
                <a:spcPts val="0"/>
              </a:spcBef>
              <a:spcAft>
                <a:spcPts val="0"/>
              </a:spcAft>
              <a:buSzPts val="1400"/>
              <a:buAutoNum type="arabicPeriod"/>
            </a:pPr>
            <a:r>
              <a:rPr lang="vi"/>
              <a:t>SAD introduction</a:t>
            </a:r>
            <a:endParaRPr/>
          </a:p>
          <a:p>
            <a:pPr indent="-317500" lvl="0" marL="457200" rtl="0" algn="l">
              <a:spcBef>
                <a:spcPts val="0"/>
              </a:spcBef>
              <a:spcAft>
                <a:spcPts val="0"/>
              </a:spcAft>
              <a:buSzPts val="1400"/>
              <a:buAutoNum type="arabicPeriod"/>
            </a:pPr>
            <a:r>
              <a:rPr lang="vi"/>
              <a:t>Chỉnh sửa SAD</a:t>
            </a:r>
            <a:endParaRPr/>
          </a:p>
          <a:p>
            <a:pPr indent="-317500" lvl="0" marL="457200" rtl="0" algn="l">
              <a:spcBef>
                <a:spcPts val="0"/>
              </a:spcBef>
              <a:spcAft>
                <a:spcPts val="0"/>
              </a:spcAft>
              <a:buSzPts val="1400"/>
              <a:buAutoNum type="arabicPeriod"/>
            </a:pPr>
            <a:r>
              <a:rPr lang="vi"/>
              <a:t>Vẽ UI prototype_admin (Login, List posts screen, list users screen, add posts screen, pending posts screen, support screen)</a:t>
            </a:r>
            <a:endParaRPr/>
          </a:p>
        </p:txBody>
      </p:sp>
      <p:sp>
        <p:nvSpPr>
          <p:cNvPr id="210" name="Google Shape;210;p3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10. SAD_ Implement view</a:t>
            </a:r>
            <a:endParaRPr/>
          </a:p>
          <a:p>
            <a:pPr indent="0" lvl="0" marL="0" rtl="0" algn="l">
              <a:spcBef>
                <a:spcPts val="1200"/>
              </a:spcBef>
              <a:spcAft>
                <a:spcPts val="0"/>
              </a:spcAft>
              <a:buNone/>
            </a:pPr>
            <a:r>
              <a:rPr lang="vi"/>
              <a:t>11. tstpln_Responsibilities, Staffing, and Training Needs</a:t>
            </a:r>
            <a:endParaRPr/>
          </a:p>
          <a:p>
            <a:pPr indent="0" lvl="0" marL="0" rtl="0" algn="l">
              <a:spcBef>
                <a:spcPts val="1200"/>
              </a:spcBef>
              <a:spcAft>
                <a:spcPts val="0"/>
              </a:spcAft>
              <a:buNone/>
            </a:pPr>
            <a:r>
              <a:rPr lang="vi"/>
              <a:t>12. Up code</a:t>
            </a:r>
            <a:endParaRPr/>
          </a:p>
          <a:p>
            <a:pPr indent="0" lvl="0" marL="0" rtl="0" algn="l">
              <a:spcBef>
                <a:spcPts val="1200"/>
              </a:spcBef>
              <a:spcAft>
                <a:spcPts val="0"/>
              </a:spcAft>
              <a:buNone/>
            </a:pPr>
            <a:r>
              <a:rPr lang="vi"/>
              <a:t>13. thiết kế test cases</a:t>
            </a:r>
            <a:endParaRPr/>
          </a:p>
          <a:p>
            <a:pPr indent="0" lvl="0" marL="0" rtl="0" algn="l">
              <a:spcBef>
                <a:spcPts val="1200"/>
              </a:spcBef>
              <a:spcAft>
                <a:spcPts val="1200"/>
              </a:spcAft>
              <a:buNone/>
            </a:pPr>
            <a:r>
              <a:rPr lang="vi"/>
              <a:t>15. Chuẩn bị nội dung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11700" y="1685375"/>
            <a:ext cx="8520600" cy="1307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vi"/>
              <a:t>CẢM ƠN THẦY ĐÃ THEO DÕI PHẦN TRÌNH BÀY CỦA NHÓM CHÚNG 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GIỚI THIỆU DỰ ÁN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Ý tưởng ban đầu: </a:t>
            </a:r>
            <a:endParaRPr/>
          </a:p>
          <a:p>
            <a:pPr indent="0" lvl="0" marL="0" rtl="0" algn="l">
              <a:spcBef>
                <a:spcPts val="1200"/>
              </a:spcBef>
              <a:spcAft>
                <a:spcPts val="1200"/>
              </a:spcAft>
              <a:buNone/>
            </a:pPr>
            <a:r>
              <a:rPr lang="vi"/>
              <a:t>Tạo ra một Website kết hợp giữa hướng dẫn các kỹ thuật làm vườn, trồng cây và hỗ trợ bán các sản phẩm liên quan như hạt giống, phân bón,...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ĐỐI TƯỢNG HƯỚNG ĐẾN</a:t>
            </a:r>
            <a:endParaRPr/>
          </a:p>
        </p:txBody>
      </p:sp>
      <p:sp>
        <p:nvSpPr>
          <p:cNvPr id="73" name="Google Shape;73;p16"/>
          <p:cNvSpPr txBox="1"/>
          <p:nvPr>
            <p:ph idx="1" type="body"/>
          </p:nvPr>
        </p:nvSpPr>
        <p:spPr>
          <a:xfrm>
            <a:off x="311700" y="1152475"/>
            <a:ext cx="8520600" cy="3416400"/>
          </a:xfrm>
          <a:prstGeom prst="rect">
            <a:avLst/>
          </a:prstGeom>
          <a:no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Người yêu thiên nhiên, thích trồng cây cảnh</a:t>
            </a:r>
            <a:endParaRPr/>
          </a:p>
          <a:p>
            <a:pPr indent="-342900" lvl="0" marL="457200" rtl="0" algn="l">
              <a:spcBef>
                <a:spcPts val="0"/>
              </a:spcBef>
              <a:spcAft>
                <a:spcPts val="0"/>
              </a:spcAft>
              <a:buSzPts val="1800"/>
              <a:buChar char="●"/>
            </a:pPr>
            <a:r>
              <a:rPr lang="vi">
                <a:solidFill>
                  <a:srgbClr val="3C2323"/>
                </a:solidFill>
                <a:highlight>
                  <a:srgbClr val="FFFDF6"/>
                </a:highlight>
              </a:rPr>
              <a:t>Người mới bắt đầu trồng cây cảnh không biết chăm sóc cây mới trồng thế nào</a:t>
            </a:r>
            <a:endParaRPr/>
          </a:p>
          <a:p>
            <a:pPr indent="-342900" lvl="0" marL="457200" rtl="0" algn="l">
              <a:spcBef>
                <a:spcPts val="0"/>
              </a:spcBef>
              <a:spcAft>
                <a:spcPts val="0"/>
              </a:spcAft>
              <a:buSzPts val="1800"/>
              <a:buChar char="●"/>
            </a:pPr>
            <a:r>
              <a:rPr lang="vi"/>
              <a:t>Muốn biết thêm các mẹo hữu ích khi trồng cây</a:t>
            </a:r>
            <a:endParaRPr/>
          </a:p>
          <a:p>
            <a:pPr indent="-342900" lvl="0" marL="457200" rtl="0" algn="l">
              <a:spcBef>
                <a:spcPts val="0"/>
              </a:spcBef>
              <a:spcAft>
                <a:spcPts val="0"/>
              </a:spcAft>
              <a:buSzPts val="1800"/>
              <a:buChar char="●"/>
            </a:pPr>
            <a:r>
              <a:rPr lang="vi"/>
              <a:t>Muốn tham khảo các cách trang trí đẹp bằng cây xanh</a:t>
            </a:r>
            <a:endParaRPr/>
          </a:p>
          <a:p>
            <a:pPr indent="-342900" lvl="0" marL="457200" rtl="0" algn="l">
              <a:spcBef>
                <a:spcPts val="0"/>
              </a:spcBef>
              <a:spcAft>
                <a:spcPts val="0"/>
              </a:spcAft>
              <a:buSzPts val="1800"/>
              <a:buChar char="●"/>
            </a:pPr>
            <a:r>
              <a:rPr lang="vi"/>
              <a:t>Muốn mua những sản phẩm liên quan để tiện chăm sóc khu vườn</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217513" y="461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Vai trò của các thành viên</a:t>
            </a:r>
            <a:endParaRPr/>
          </a:p>
        </p:txBody>
      </p:sp>
      <p:pic>
        <p:nvPicPr>
          <p:cNvPr id="79" name="Google Shape;79;p17"/>
          <p:cNvPicPr preferRelativeResize="0"/>
          <p:nvPr/>
        </p:nvPicPr>
        <p:blipFill>
          <a:blip r:embed="rId3">
            <a:alphaModFix/>
          </a:blip>
          <a:stretch>
            <a:fillRect/>
          </a:stretch>
        </p:blipFill>
        <p:spPr>
          <a:xfrm>
            <a:off x="834500" y="1218275"/>
            <a:ext cx="7286625" cy="3438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TIẾN HÀNH DỰ ÁN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Thời gian dự kiến: 12 tuần</a:t>
            </a:r>
            <a:endParaRPr/>
          </a:p>
          <a:p>
            <a:pPr indent="0" lvl="0" marL="0" rtl="0" algn="l">
              <a:spcBef>
                <a:spcPts val="1200"/>
              </a:spcBef>
              <a:spcAft>
                <a:spcPts val="0"/>
              </a:spcAft>
              <a:buNone/>
            </a:pPr>
            <a:r>
              <a:rPr lang="vi"/>
              <a:t>Mô hình sử dụng: RUP + SCRUM</a:t>
            </a:r>
            <a:endParaRPr/>
          </a:p>
          <a:p>
            <a:pPr indent="0" lvl="0" marL="0" rtl="0" algn="l">
              <a:spcBef>
                <a:spcPts val="1200"/>
              </a:spcBef>
              <a:spcAft>
                <a:spcPts val="0"/>
              </a:spcAft>
              <a:buNone/>
            </a:pPr>
            <a:r>
              <a:rPr lang="vi"/>
              <a:t>Gồm 3 pha: </a:t>
            </a:r>
            <a:endParaRPr/>
          </a:p>
          <a:p>
            <a:pPr indent="-342900" lvl="0" marL="457200" rtl="0" algn="l">
              <a:spcBef>
                <a:spcPts val="1200"/>
              </a:spcBef>
              <a:spcAft>
                <a:spcPts val="0"/>
              </a:spcAft>
              <a:buSzPts val="1800"/>
              <a:buChar char="●"/>
            </a:pPr>
            <a:r>
              <a:rPr lang="vi"/>
              <a:t>Inception</a:t>
            </a:r>
            <a:endParaRPr/>
          </a:p>
          <a:p>
            <a:pPr indent="-342900" lvl="0" marL="457200" rtl="0" algn="l">
              <a:spcBef>
                <a:spcPts val="0"/>
              </a:spcBef>
              <a:spcAft>
                <a:spcPts val="0"/>
              </a:spcAft>
              <a:buSzPts val="1800"/>
              <a:buChar char="●"/>
            </a:pPr>
            <a:r>
              <a:rPr lang="vi"/>
              <a:t>Elaboration</a:t>
            </a:r>
            <a:endParaRPr/>
          </a:p>
          <a:p>
            <a:pPr indent="-342900" lvl="0" marL="457200" rtl="0" algn="l">
              <a:spcBef>
                <a:spcPts val="0"/>
              </a:spcBef>
              <a:spcAft>
                <a:spcPts val="0"/>
              </a:spcAft>
              <a:buSzPts val="1800"/>
              <a:buChar char="●"/>
            </a:pPr>
            <a:r>
              <a:rPr lang="vi"/>
              <a:t>Construction</a:t>
            </a:r>
            <a:endParaRPr/>
          </a:p>
          <a:p>
            <a:pPr indent="0" lvl="0" marL="0" rtl="0" algn="l">
              <a:spcBef>
                <a:spcPts val="1200"/>
              </a:spcBef>
              <a:spcAft>
                <a:spcPts val="1200"/>
              </a:spcAft>
              <a:buNone/>
            </a:pPr>
            <a:r>
              <a:rPr lang="vi"/>
              <a:t>Chia đều cho 6 sprint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TIẾN HÀNH DỰ ÁN</a:t>
            </a:r>
            <a:endParaRPr/>
          </a:p>
        </p:txBody>
      </p:sp>
      <p:graphicFrame>
        <p:nvGraphicFramePr>
          <p:cNvPr id="91" name="Google Shape;91;p19"/>
          <p:cNvGraphicFramePr/>
          <p:nvPr/>
        </p:nvGraphicFramePr>
        <p:xfrm>
          <a:off x="952500" y="1102225"/>
          <a:ext cx="3000000" cy="3000000"/>
        </p:xfrm>
        <a:graphic>
          <a:graphicData uri="http://schemas.openxmlformats.org/drawingml/2006/table">
            <a:tbl>
              <a:tblPr>
                <a:noFill/>
                <a:tableStyleId>{7E599674-2A81-4A25-B93F-65317FFF7F0B}</a:tableStyleId>
              </a:tblPr>
              <a:tblGrid>
                <a:gridCol w="1399125"/>
                <a:gridCol w="1065325"/>
                <a:gridCol w="4774550"/>
              </a:tblGrid>
              <a:tr h="381000">
                <a:tc>
                  <a:txBody>
                    <a:bodyPr/>
                    <a:lstStyle/>
                    <a:p>
                      <a:pPr indent="0" lvl="0" marL="0" rtl="0" algn="l">
                        <a:spcBef>
                          <a:spcPts val="0"/>
                        </a:spcBef>
                        <a:spcAft>
                          <a:spcPts val="0"/>
                        </a:spcAft>
                        <a:buNone/>
                      </a:pPr>
                      <a:r>
                        <a:rPr lang="vi">
                          <a:solidFill>
                            <a:schemeClr val="dk1"/>
                          </a:solidFill>
                        </a:rPr>
                        <a:t>Pha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vi">
                          <a:solidFill>
                            <a:schemeClr val="dk1"/>
                          </a:solidFill>
                        </a:rPr>
                        <a:t>Iteration</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a:t>Output</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vi">
                          <a:solidFill>
                            <a:schemeClr val="dk1"/>
                          </a:solidFill>
                        </a:rPr>
                        <a:t>Inception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vi">
                          <a:solidFill>
                            <a:schemeClr val="dk1"/>
                          </a:solidFill>
                        </a:rPr>
                        <a:t>Sprint 0</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a:t>Đề xuất dự án, các công cụ</a:t>
                      </a:r>
                      <a:endParaRPr/>
                    </a:p>
                  </a:txBody>
                  <a:tcPr marT="91425" marB="91425" marR="91425" marL="91425"/>
                </a:tc>
              </a:tr>
              <a:tr h="381000">
                <a:tc rowSpan="3">
                  <a:txBody>
                    <a:bodyPr/>
                    <a:lstStyle/>
                    <a:p>
                      <a:pPr indent="0" lvl="0" marL="0" rtl="0" algn="l">
                        <a:spcBef>
                          <a:spcPts val="0"/>
                        </a:spcBef>
                        <a:spcAft>
                          <a:spcPts val="0"/>
                        </a:spcAft>
                        <a:buNone/>
                      </a:pPr>
                      <a:r>
                        <a:rPr lang="vi">
                          <a:solidFill>
                            <a:schemeClr val="dk1"/>
                          </a:solidFill>
                        </a:rPr>
                        <a:t>Elaboration</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vi"/>
                        <a:t>Sprint 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vi"/>
                        <a:t>+ Vision Document (50%)</a:t>
                      </a:r>
                      <a:endParaRPr/>
                    </a:p>
                    <a:p>
                      <a:pPr indent="0" lvl="0" marL="0" rtl="0" algn="l">
                        <a:spcBef>
                          <a:spcPts val="0"/>
                        </a:spcBef>
                        <a:spcAft>
                          <a:spcPts val="0"/>
                        </a:spcAft>
                        <a:buNone/>
                      </a:pPr>
                      <a:r>
                        <a:rPr lang="vi"/>
                        <a:t>+ Software Development Plan (50%)</a:t>
                      </a:r>
                      <a:endParaRPr/>
                    </a:p>
                  </a:txBody>
                  <a:tcPr marT="91425" marB="91425" marR="91425" marL="91425">
                    <a:lnL cap="flat" cmpd="sng" w="9525">
                      <a:solidFill>
                        <a:srgbClr val="9E9E9E"/>
                      </a:solidFill>
                      <a:prstDash val="solid"/>
                      <a:round/>
                      <a:headEnd len="sm" w="sm" type="none"/>
                      <a:tailEnd len="sm" w="sm" type="none"/>
                    </a:lnL>
                  </a:tcPr>
                </a:tc>
              </a:tr>
              <a:tr h="381000">
                <a:tc vMerge="1"/>
                <a:tc>
                  <a:txBody>
                    <a:bodyPr/>
                    <a:lstStyle/>
                    <a:p>
                      <a:pPr indent="0" lvl="0" marL="0" rtl="0" algn="l">
                        <a:spcBef>
                          <a:spcPts val="0"/>
                        </a:spcBef>
                        <a:spcAft>
                          <a:spcPts val="0"/>
                        </a:spcAft>
                        <a:buNone/>
                      </a:pPr>
                      <a:r>
                        <a:rPr lang="vi"/>
                        <a:t>Sprint 2</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vi"/>
                        <a:t>+ Vision Document (100%)</a:t>
                      </a:r>
                      <a:endParaRPr/>
                    </a:p>
                    <a:p>
                      <a:pPr indent="0" lvl="0" marL="0" rtl="0" algn="l">
                        <a:spcBef>
                          <a:spcPts val="0"/>
                        </a:spcBef>
                        <a:spcAft>
                          <a:spcPts val="0"/>
                        </a:spcAft>
                        <a:buNone/>
                      </a:pPr>
                      <a:r>
                        <a:rPr lang="vi"/>
                        <a:t>+ Software Development Plan (100%)</a:t>
                      </a:r>
                      <a:endParaRPr/>
                    </a:p>
                  </a:txBody>
                  <a:tcPr marT="91425" marB="91425" marR="91425" marL="91425"/>
                </a:tc>
              </a:tr>
              <a:tr h="381000">
                <a:tc vMerge="1"/>
                <a:tc>
                  <a:txBody>
                    <a:bodyPr/>
                    <a:lstStyle/>
                    <a:p>
                      <a:pPr indent="0" lvl="0" marL="0" rtl="0" algn="l">
                        <a:spcBef>
                          <a:spcPts val="0"/>
                        </a:spcBef>
                        <a:spcAft>
                          <a:spcPts val="0"/>
                        </a:spcAft>
                        <a:buNone/>
                      </a:pPr>
                      <a:r>
                        <a:rPr lang="vi"/>
                        <a:t>Sprint 3</a:t>
                      </a:r>
                      <a:endParaRPr/>
                    </a:p>
                  </a:txBody>
                  <a:tcPr marT="91425" marB="91425" marR="91425" marL="91425"/>
                </a:tc>
                <a:tc>
                  <a:txBody>
                    <a:bodyPr/>
                    <a:lstStyle/>
                    <a:p>
                      <a:pPr indent="0" lvl="0" marL="0" rtl="0" algn="l">
                        <a:spcBef>
                          <a:spcPts val="0"/>
                        </a:spcBef>
                        <a:spcAft>
                          <a:spcPts val="0"/>
                        </a:spcAft>
                        <a:buNone/>
                      </a:pPr>
                      <a:r>
                        <a:rPr lang="vi"/>
                        <a:t>Use-case model</a:t>
                      </a:r>
                      <a:endParaRPr/>
                    </a:p>
                  </a:txBody>
                  <a:tcPr marT="91425" marB="91425" marR="91425" marL="91425"/>
                </a:tc>
              </a:tr>
              <a:tr h="381000">
                <a:tc rowSpan="3">
                  <a:txBody>
                    <a:bodyPr/>
                    <a:lstStyle/>
                    <a:p>
                      <a:pPr indent="0" lvl="0" marL="0" rtl="0" algn="l">
                        <a:spcBef>
                          <a:spcPts val="0"/>
                        </a:spcBef>
                        <a:spcAft>
                          <a:spcPts val="0"/>
                        </a:spcAft>
                        <a:buNone/>
                      </a:pPr>
                      <a:r>
                        <a:rPr lang="vi">
                          <a:solidFill>
                            <a:schemeClr val="dk1"/>
                          </a:solidFill>
                        </a:rPr>
                        <a:t>Construction</a:t>
                      </a:r>
                      <a:endParaRPr/>
                    </a:p>
                  </a:txBody>
                  <a:tcPr marT="91425" marB="91425" marR="91425" marL="91425"/>
                </a:tc>
                <a:tc>
                  <a:txBody>
                    <a:bodyPr/>
                    <a:lstStyle/>
                    <a:p>
                      <a:pPr indent="0" lvl="0" marL="0" rtl="0" algn="l">
                        <a:spcBef>
                          <a:spcPts val="0"/>
                        </a:spcBef>
                        <a:spcAft>
                          <a:spcPts val="0"/>
                        </a:spcAft>
                        <a:buNone/>
                      </a:pPr>
                      <a:r>
                        <a:rPr lang="vi"/>
                        <a:t>Sprint 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vi"/>
                        <a:t>+ Bản thiết kế giao diện người dùng</a:t>
                      </a:r>
                      <a:endParaRPr/>
                    </a:p>
                    <a:p>
                      <a:pPr indent="0" lvl="0" marL="0" rtl="0" algn="l">
                        <a:spcBef>
                          <a:spcPts val="0"/>
                        </a:spcBef>
                        <a:spcAft>
                          <a:spcPts val="0"/>
                        </a:spcAft>
                        <a:buNone/>
                      </a:pPr>
                      <a:r>
                        <a:rPr lang="vi"/>
                        <a:t>+ Code giao diện và chức năng (30%)</a:t>
                      </a:r>
                      <a:endParaRPr/>
                    </a:p>
                  </a:txBody>
                  <a:tcPr marT="91425" marB="91425" marR="91425" marL="91425"/>
                </a:tc>
              </a:tr>
              <a:tr h="381000">
                <a:tc vMerge="1"/>
                <a:tc>
                  <a:txBody>
                    <a:bodyPr/>
                    <a:lstStyle/>
                    <a:p>
                      <a:pPr indent="0" lvl="0" marL="0" rtl="0" algn="l">
                        <a:spcBef>
                          <a:spcPts val="0"/>
                        </a:spcBef>
                        <a:spcAft>
                          <a:spcPts val="0"/>
                        </a:spcAft>
                        <a:buNone/>
                      </a:pPr>
                      <a:r>
                        <a:rPr lang="vi"/>
                        <a:t>Sprint 5</a:t>
                      </a:r>
                      <a:endParaRPr/>
                    </a:p>
                  </a:txBody>
                  <a:tcPr marT="91425" marB="91425" marR="91425" marL="91425"/>
                </a:tc>
                <a:tc>
                  <a:txBody>
                    <a:bodyPr/>
                    <a:lstStyle/>
                    <a:p>
                      <a:pPr indent="0" lvl="0" marL="0" rtl="0" algn="l">
                        <a:spcBef>
                          <a:spcPts val="0"/>
                        </a:spcBef>
                        <a:spcAft>
                          <a:spcPts val="0"/>
                        </a:spcAft>
                        <a:buNone/>
                      </a:pPr>
                      <a:r>
                        <a:rPr lang="vi"/>
                        <a:t>Hoàn thiện code với chức năng chính và viết test plan, test case</a:t>
                      </a:r>
                      <a:endParaRPr/>
                    </a:p>
                  </a:txBody>
                  <a:tcPr marT="91425" marB="91425" marR="91425" marL="91425"/>
                </a:tc>
              </a:tr>
              <a:tr h="381000">
                <a:tc vMerge="1"/>
                <a:tc>
                  <a:txBody>
                    <a:bodyPr/>
                    <a:lstStyle/>
                    <a:p>
                      <a:pPr indent="0" lvl="0" marL="0" rtl="0" algn="l">
                        <a:spcBef>
                          <a:spcPts val="0"/>
                        </a:spcBef>
                        <a:spcAft>
                          <a:spcPts val="0"/>
                        </a:spcAft>
                        <a:buNone/>
                      </a:pPr>
                      <a:r>
                        <a:rPr lang="vi"/>
                        <a:t>Sprint 6</a:t>
                      </a:r>
                      <a:endParaRPr/>
                    </a:p>
                  </a:txBody>
                  <a:tcPr marT="91425" marB="91425" marR="91425" marL="91425"/>
                </a:tc>
                <a:tc>
                  <a:txBody>
                    <a:bodyPr/>
                    <a:lstStyle/>
                    <a:p>
                      <a:pPr indent="0" lvl="0" marL="0" rtl="0" algn="l">
                        <a:spcBef>
                          <a:spcPts val="0"/>
                        </a:spcBef>
                        <a:spcAft>
                          <a:spcPts val="0"/>
                        </a:spcAft>
                        <a:buNone/>
                      </a:pPr>
                      <a:r>
                        <a:rPr lang="vi">
                          <a:solidFill>
                            <a:schemeClr val="dk1"/>
                          </a:solidFill>
                        </a:rPr>
                        <a:t>Hoàn thiện</a:t>
                      </a:r>
                      <a:r>
                        <a:rPr lang="vi"/>
                        <a:t> bài báo viết và slide thuyết trình</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CÔNG CỤ HỖ TRỢ</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vi"/>
              <a:t>Quản lí tiến độ công việc: Trello</a:t>
            </a:r>
            <a:endParaRPr/>
          </a:p>
          <a:p>
            <a:pPr indent="-342900" lvl="0" marL="457200" rtl="0" algn="l">
              <a:spcBef>
                <a:spcPts val="0"/>
              </a:spcBef>
              <a:spcAft>
                <a:spcPts val="0"/>
              </a:spcAft>
              <a:buSzPts val="1800"/>
              <a:buAutoNum type="arabicPeriod"/>
            </a:pPr>
            <a:r>
              <a:rPr lang="vi"/>
              <a:t>Quản lí thời gian: Excel</a:t>
            </a:r>
            <a:endParaRPr/>
          </a:p>
          <a:p>
            <a:pPr indent="-342900" lvl="0" marL="457200" rtl="0" algn="l">
              <a:spcBef>
                <a:spcPts val="0"/>
              </a:spcBef>
              <a:spcAft>
                <a:spcPts val="0"/>
              </a:spcAft>
              <a:buSzPts val="1800"/>
              <a:buAutoNum type="arabicPeriod"/>
            </a:pPr>
            <a:r>
              <a:rPr lang="vi"/>
              <a:t>Lưu trữ tài liệu: Google Drive</a:t>
            </a:r>
            <a:endParaRPr/>
          </a:p>
          <a:p>
            <a:pPr indent="-342900" lvl="0" marL="457200" rtl="0" algn="l">
              <a:spcBef>
                <a:spcPts val="0"/>
              </a:spcBef>
              <a:spcAft>
                <a:spcPts val="0"/>
              </a:spcAft>
              <a:buSzPts val="1800"/>
              <a:buAutoNum type="arabicPeriod"/>
            </a:pPr>
            <a:r>
              <a:rPr lang="vi"/>
              <a:t>Thiết kế use-case: drawn.io</a:t>
            </a:r>
            <a:endParaRPr/>
          </a:p>
          <a:p>
            <a:pPr indent="-342900" lvl="0" marL="457200" rtl="0" algn="l">
              <a:spcBef>
                <a:spcPts val="0"/>
              </a:spcBef>
              <a:spcAft>
                <a:spcPts val="0"/>
              </a:spcAft>
              <a:buSzPts val="1800"/>
              <a:buAutoNum type="arabicPeriod"/>
            </a:pPr>
            <a:r>
              <a:rPr lang="vi"/>
              <a:t>Vẽ UI: figma</a:t>
            </a:r>
            <a:endParaRPr/>
          </a:p>
          <a:p>
            <a:pPr indent="-342900" lvl="0" marL="457200" rtl="0" algn="l">
              <a:spcBef>
                <a:spcPts val="0"/>
              </a:spcBef>
              <a:spcAft>
                <a:spcPts val="0"/>
              </a:spcAft>
              <a:buSzPts val="1800"/>
              <a:buAutoNum type="arabicPeriod"/>
            </a:pPr>
            <a:r>
              <a:rPr lang="vi"/>
              <a:t>Code: Visual Studio Code</a:t>
            </a:r>
            <a:endParaRPr/>
          </a:p>
          <a:p>
            <a:pPr indent="-342900" lvl="0" marL="457200" rtl="0" algn="l">
              <a:spcBef>
                <a:spcPts val="0"/>
              </a:spcBef>
              <a:spcAft>
                <a:spcPts val="0"/>
              </a:spcAft>
              <a:buSzPts val="1800"/>
              <a:buAutoNum type="arabicPeriod"/>
            </a:pPr>
            <a:r>
              <a:rPr lang="vi"/>
              <a:t>Quản lí cơ sở dữ liệu: MongoDB</a:t>
            </a:r>
            <a:endParaRPr/>
          </a:p>
          <a:p>
            <a:pPr indent="-342900" lvl="0" marL="457200" rtl="0" algn="l">
              <a:spcBef>
                <a:spcPts val="0"/>
              </a:spcBef>
              <a:spcAft>
                <a:spcPts val="0"/>
              </a:spcAft>
              <a:buSzPts val="1800"/>
              <a:buAutoNum type="arabicPeriod"/>
            </a:pPr>
            <a:r>
              <a:rPr lang="vi"/>
              <a:t>Test Automation: Katalon Studio</a:t>
            </a:r>
            <a:endParaRPr/>
          </a:p>
          <a:p>
            <a:pPr indent="-342900" lvl="0" marL="457200" rtl="0" algn="l">
              <a:spcBef>
                <a:spcPts val="0"/>
              </a:spcBef>
              <a:spcAft>
                <a:spcPts val="0"/>
              </a:spcAft>
              <a:buSzPts val="1800"/>
              <a:buAutoNum type="arabicPeriod"/>
            </a:pPr>
            <a:r>
              <a:rPr lang="vi"/>
              <a:t>Lưu trữ source code: Github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YÊU CẦU PHI CHỨC NĂNG</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vi"/>
              <a:t>Product requirements (yêu cầu sản phẩm)</a:t>
            </a:r>
            <a:endParaRPr/>
          </a:p>
          <a:p>
            <a:pPr indent="-342900" lvl="0" marL="457200" rtl="0" algn="l">
              <a:spcBef>
                <a:spcPts val="0"/>
              </a:spcBef>
              <a:spcAft>
                <a:spcPts val="0"/>
              </a:spcAft>
              <a:buSzPts val="1800"/>
              <a:buAutoNum type="arabicPeriod"/>
            </a:pPr>
            <a:r>
              <a:rPr lang="vi"/>
              <a:t>Organisational requirements (yêu cầu tổ chức)</a:t>
            </a:r>
            <a:endParaRPr/>
          </a:p>
          <a:p>
            <a:pPr indent="-342900" lvl="0" marL="457200" rtl="0" algn="l">
              <a:spcBef>
                <a:spcPts val="0"/>
              </a:spcBef>
              <a:spcAft>
                <a:spcPts val="0"/>
              </a:spcAft>
              <a:buSzPts val="1800"/>
              <a:buAutoNum type="arabicPeriod"/>
            </a:pPr>
            <a:r>
              <a:rPr lang="vi"/>
              <a:t>External requirements (yêu cầu mở rộng)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