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67" r:id="rId4"/>
    <p:sldId id="268" r:id="rId5"/>
    <p:sldId id="269" r:id="rId6"/>
    <p:sldId id="270" r:id="rId7"/>
    <p:sldId id="258" r:id="rId8"/>
    <p:sldId id="259" r:id="rId9"/>
    <p:sldId id="266" r:id="rId10"/>
    <p:sldId id="271" r:id="rId11"/>
    <p:sldId id="272"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26074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039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1606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3462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8011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3060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03034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5632016"/>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171316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840851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4008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045778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6847467"/>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879632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554195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264394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253664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CB44-CF42-3D2A-0202-09AD62680FA7}"/>
              </a:ext>
            </a:extLst>
          </p:cNvPr>
          <p:cNvSpPr>
            <a:spLocks noGrp="1"/>
          </p:cNvSpPr>
          <p:nvPr>
            <p:ph type="ctrTitle"/>
          </p:nvPr>
        </p:nvSpPr>
        <p:spPr>
          <a:xfrm>
            <a:off x="948672" y="270869"/>
            <a:ext cx="8915399" cy="2262781"/>
          </a:xfrm>
        </p:spPr>
        <p:txBody>
          <a:bodyPr/>
          <a:lstStyle/>
          <a:p>
            <a:r>
              <a:rPr lang="en-US" b="1" dirty="0"/>
              <a:t>CHICAGO CRIME DATASET ANALYSIS</a:t>
            </a:r>
          </a:p>
        </p:txBody>
      </p:sp>
      <p:sp>
        <p:nvSpPr>
          <p:cNvPr id="3" name="Subtitle 2">
            <a:extLst>
              <a:ext uri="{FF2B5EF4-FFF2-40B4-BE49-F238E27FC236}">
                <a16:creationId xmlns:a16="http://schemas.microsoft.com/office/drawing/2014/main" id="{91AE009B-7019-560B-2327-51246B432350}"/>
              </a:ext>
            </a:extLst>
          </p:cNvPr>
          <p:cNvSpPr>
            <a:spLocks noGrp="1"/>
          </p:cNvSpPr>
          <p:nvPr>
            <p:ph type="subTitle" idx="1"/>
          </p:nvPr>
        </p:nvSpPr>
        <p:spPr>
          <a:xfrm>
            <a:off x="4589930" y="2831726"/>
            <a:ext cx="9144000" cy="933450"/>
          </a:xfrm>
        </p:spPr>
        <p:txBody>
          <a:bodyPr>
            <a:normAutofit/>
          </a:bodyPr>
          <a:lstStyle/>
          <a:p>
            <a:r>
              <a:rPr lang="en-US" sz="2800" dirty="0"/>
              <a:t>By </a:t>
            </a:r>
            <a:r>
              <a:rPr lang="en-US" sz="2800" dirty="0" err="1"/>
              <a:t>Nkemakolam</a:t>
            </a:r>
            <a:r>
              <a:rPr lang="en-US" sz="2800" dirty="0"/>
              <a:t> Allen</a:t>
            </a:r>
          </a:p>
        </p:txBody>
      </p:sp>
    </p:spTree>
    <p:extLst>
      <p:ext uri="{BB962C8B-B14F-4D97-AF65-F5344CB8AC3E}">
        <p14:creationId xmlns:p14="http://schemas.microsoft.com/office/powerpoint/2010/main" val="1056254975"/>
      </p:ext>
    </p:extLst>
  </p:cSld>
  <p:clrMapOvr>
    <a:masterClrMapping/>
  </p:clrMapOvr>
  <p:transition spd="slow" advClick="0" advTm="2617">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84C2-894C-ADC3-42C7-A27AE0588F3D}"/>
              </a:ext>
            </a:extLst>
          </p:cNvPr>
          <p:cNvSpPr>
            <a:spLocks noGrp="1"/>
          </p:cNvSpPr>
          <p:nvPr>
            <p:ph type="title"/>
          </p:nvPr>
        </p:nvSpPr>
        <p:spPr/>
        <p:txBody>
          <a:bodyPr/>
          <a:lstStyle/>
          <a:p>
            <a:r>
              <a:rPr lang="en-US" dirty="0"/>
              <a:t>Most probable days crimes may occur</a:t>
            </a:r>
            <a:endParaRPr lang="en-NG" dirty="0"/>
          </a:p>
        </p:txBody>
      </p:sp>
      <p:pic>
        <p:nvPicPr>
          <p:cNvPr id="5" name="Content Placeholder 4">
            <a:extLst>
              <a:ext uri="{FF2B5EF4-FFF2-40B4-BE49-F238E27FC236}">
                <a16:creationId xmlns:a16="http://schemas.microsoft.com/office/drawing/2014/main" id="{DED36534-D558-C80C-B85B-FFEB38E87DED}"/>
              </a:ext>
            </a:extLst>
          </p:cNvPr>
          <p:cNvPicPr>
            <a:picLocks noGrp="1" noChangeAspect="1"/>
          </p:cNvPicPr>
          <p:nvPr>
            <p:ph idx="1"/>
          </p:nvPr>
        </p:nvPicPr>
        <p:blipFill>
          <a:blip r:embed="rId2"/>
          <a:stretch>
            <a:fillRect/>
          </a:stretch>
        </p:blipFill>
        <p:spPr>
          <a:xfrm>
            <a:off x="806823" y="1835801"/>
            <a:ext cx="6916163" cy="3117200"/>
          </a:xfrm>
        </p:spPr>
      </p:pic>
      <p:sp>
        <p:nvSpPr>
          <p:cNvPr id="11" name="TextBox 10">
            <a:extLst>
              <a:ext uri="{FF2B5EF4-FFF2-40B4-BE49-F238E27FC236}">
                <a16:creationId xmlns:a16="http://schemas.microsoft.com/office/drawing/2014/main" id="{E3A16FAB-9329-3554-8B58-F4EF147EB769}"/>
              </a:ext>
            </a:extLst>
          </p:cNvPr>
          <p:cNvSpPr txBox="1"/>
          <p:nvPr/>
        </p:nvSpPr>
        <p:spPr>
          <a:xfrm>
            <a:off x="8135471" y="2420471"/>
            <a:ext cx="1441420" cy="923330"/>
          </a:xfrm>
          <a:prstGeom prst="rect">
            <a:avLst/>
          </a:prstGeom>
          <a:noFill/>
        </p:spPr>
        <p:txBody>
          <a:bodyPr wrap="none" rtlCol="0">
            <a:spAutoFit/>
          </a:bodyPr>
          <a:lstStyle/>
          <a:p>
            <a:r>
              <a:rPr lang="en-US" dirty="0"/>
              <a:t>DAYS: 0 – 6</a:t>
            </a:r>
          </a:p>
          <a:p>
            <a:r>
              <a:rPr lang="en-US" dirty="0"/>
              <a:t>Sunday – 0</a:t>
            </a:r>
          </a:p>
          <a:p>
            <a:r>
              <a:rPr lang="en-US" dirty="0"/>
              <a:t>Saturday: 6</a:t>
            </a:r>
          </a:p>
        </p:txBody>
      </p:sp>
      <p:sp>
        <p:nvSpPr>
          <p:cNvPr id="12" name="TextBox 11">
            <a:extLst>
              <a:ext uri="{FF2B5EF4-FFF2-40B4-BE49-F238E27FC236}">
                <a16:creationId xmlns:a16="http://schemas.microsoft.com/office/drawing/2014/main" id="{1A7E5A4A-D9E2-C35B-9CCA-C5C08099D583}"/>
              </a:ext>
            </a:extLst>
          </p:cNvPr>
          <p:cNvSpPr txBox="1"/>
          <p:nvPr/>
        </p:nvSpPr>
        <p:spPr>
          <a:xfrm>
            <a:off x="2447365" y="5862918"/>
            <a:ext cx="9170894" cy="646331"/>
          </a:xfrm>
          <a:prstGeom prst="rect">
            <a:avLst/>
          </a:prstGeom>
          <a:noFill/>
        </p:spPr>
        <p:txBody>
          <a:bodyPr wrap="square" rtlCol="0">
            <a:spAutoFit/>
          </a:bodyPr>
          <a:lstStyle/>
          <a:p>
            <a:r>
              <a:rPr lang="en-US" dirty="0"/>
              <a:t>From the analysis its more likely to expect crimes on </a:t>
            </a:r>
            <a:r>
              <a:rPr lang="en-US" dirty="0" err="1"/>
              <a:t>sundays</a:t>
            </a:r>
            <a:r>
              <a:rPr lang="en-US" dirty="0"/>
              <a:t> than during working days</a:t>
            </a:r>
            <a:endParaRPr lang="en-NG" dirty="0"/>
          </a:p>
        </p:txBody>
      </p:sp>
    </p:spTree>
    <p:extLst>
      <p:ext uri="{BB962C8B-B14F-4D97-AF65-F5344CB8AC3E}">
        <p14:creationId xmlns:p14="http://schemas.microsoft.com/office/powerpoint/2010/main" val="156967695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D45E-B11E-E7AA-AF74-C4CCADD7B42E}"/>
              </a:ext>
            </a:extLst>
          </p:cNvPr>
          <p:cNvSpPr>
            <a:spLocks noGrp="1"/>
          </p:cNvSpPr>
          <p:nvPr>
            <p:ph type="title"/>
          </p:nvPr>
        </p:nvSpPr>
        <p:spPr/>
        <p:txBody>
          <a:bodyPr/>
          <a:lstStyle/>
          <a:p>
            <a:r>
              <a:rPr lang="en-US" dirty="0"/>
              <a:t>Identifying crime Hotspots</a:t>
            </a:r>
            <a:endParaRPr lang="en-NG" dirty="0"/>
          </a:p>
        </p:txBody>
      </p:sp>
      <p:pic>
        <p:nvPicPr>
          <p:cNvPr id="5" name="Content Placeholder 4">
            <a:extLst>
              <a:ext uri="{FF2B5EF4-FFF2-40B4-BE49-F238E27FC236}">
                <a16:creationId xmlns:a16="http://schemas.microsoft.com/office/drawing/2014/main" id="{47793BAC-735D-9A1F-BDA2-7FAC72B69F9E}"/>
              </a:ext>
            </a:extLst>
          </p:cNvPr>
          <p:cNvPicPr>
            <a:picLocks noGrp="1" noChangeAspect="1"/>
          </p:cNvPicPr>
          <p:nvPr>
            <p:ph idx="1"/>
          </p:nvPr>
        </p:nvPicPr>
        <p:blipFill>
          <a:blip r:embed="rId2"/>
          <a:stretch>
            <a:fillRect/>
          </a:stretch>
        </p:blipFill>
        <p:spPr>
          <a:xfrm>
            <a:off x="2592925" y="2133599"/>
            <a:ext cx="8016804" cy="3944471"/>
          </a:xfrm>
        </p:spPr>
      </p:pic>
      <p:sp>
        <p:nvSpPr>
          <p:cNvPr id="6" name="TextBox 5">
            <a:extLst>
              <a:ext uri="{FF2B5EF4-FFF2-40B4-BE49-F238E27FC236}">
                <a16:creationId xmlns:a16="http://schemas.microsoft.com/office/drawing/2014/main" id="{F845D41A-7AEC-A4AD-462B-9526A79D1471}"/>
              </a:ext>
            </a:extLst>
          </p:cNvPr>
          <p:cNvSpPr txBox="1"/>
          <p:nvPr/>
        </p:nvSpPr>
        <p:spPr>
          <a:xfrm flipH="1">
            <a:off x="4019145" y="6306669"/>
            <a:ext cx="6059245" cy="369332"/>
          </a:xfrm>
          <a:prstGeom prst="rect">
            <a:avLst/>
          </a:prstGeom>
          <a:noFill/>
        </p:spPr>
        <p:txBody>
          <a:bodyPr wrap="square" rtlCol="0">
            <a:spAutoFit/>
          </a:bodyPr>
          <a:lstStyle/>
          <a:p>
            <a:r>
              <a:rPr lang="en-US" dirty="0"/>
              <a:t>Random forest classifier</a:t>
            </a:r>
            <a:endParaRPr lang="en-NG" dirty="0"/>
          </a:p>
        </p:txBody>
      </p:sp>
    </p:spTree>
    <p:extLst>
      <p:ext uri="{BB962C8B-B14F-4D97-AF65-F5344CB8AC3E}">
        <p14:creationId xmlns:p14="http://schemas.microsoft.com/office/powerpoint/2010/main" val="237490905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DEF4-3B62-788A-6965-C505999CA3C6}"/>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1AFC818B-DBA0-0D00-ED60-94BD6A376DD0}"/>
              </a:ext>
            </a:extLst>
          </p:cNvPr>
          <p:cNvSpPr>
            <a:spLocks noGrp="1"/>
          </p:cNvSpPr>
          <p:nvPr>
            <p:ph idx="1"/>
          </p:nvPr>
        </p:nvSpPr>
        <p:spPr/>
        <p:txBody>
          <a:bodyPr/>
          <a:lstStyle/>
          <a:p>
            <a:r>
              <a:rPr lang="en-US" dirty="0"/>
              <a:t>The crime rate in Chicago is very rampant especially in district 11and 8</a:t>
            </a:r>
          </a:p>
          <a:p>
            <a:r>
              <a:rPr lang="en-US" dirty="0"/>
              <a:t>Chicago crime occur mostly at darker periods of the day.</a:t>
            </a:r>
          </a:p>
          <a:p>
            <a:r>
              <a:rPr lang="en-US" dirty="0"/>
              <a:t>Crimes most likely to occur are Theft, battery jacking, critical damage, narcotics(drugs) and assault.</a:t>
            </a:r>
          </a:p>
          <a:p>
            <a:r>
              <a:rPr lang="en-US" dirty="0"/>
              <a:t>Police should deploy more man power in districts 11 and 8 and mostly at months may, July and august.</a:t>
            </a:r>
          </a:p>
          <a:p>
            <a:r>
              <a:rPr lang="en-US" dirty="0"/>
              <a:t>Crimes occur mostly </a:t>
            </a:r>
            <a:r>
              <a:rPr lang="en-US"/>
              <a:t>on </a:t>
            </a:r>
            <a:r>
              <a:rPr lang="en-US" dirty="0"/>
              <a:t>S</a:t>
            </a:r>
            <a:r>
              <a:rPr lang="en-US"/>
              <a:t>undays</a:t>
            </a:r>
            <a:r>
              <a:rPr lang="en-US" dirty="0"/>
              <a:t>, than any other days.</a:t>
            </a:r>
          </a:p>
          <a:p>
            <a:endParaRPr lang="en-US" dirty="0"/>
          </a:p>
        </p:txBody>
      </p:sp>
    </p:spTree>
    <p:extLst>
      <p:ext uri="{BB962C8B-B14F-4D97-AF65-F5344CB8AC3E}">
        <p14:creationId xmlns:p14="http://schemas.microsoft.com/office/powerpoint/2010/main" val="1044859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766">
        <p15:prstTrans prst="fracture"/>
      </p:transition>
    </mc:Choice>
    <mc:Fallback xmlns="">
      <p:transition spd="slow" advTm="176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CC62-F46B-012E-FF39-E9D85D3092E4}"/>
              </a:ext>
            </a:extLst>
          </p:cNvPr>
          <p:cNvSpPr>
            <a:spLocks noGrp="1"/>
          </p:cNvSpPr>
          <p:nvPr>
            <p:ph type="title"/>
          </p:nvPr>
        </p:nvSpPr>
        <p:spPr/>
        <p:txBody>
          <a:bodyPr>
            <a:normAutofit/>
          </a:bodyPr>
          <a:lstStyle/>
          <a:p>
            <a:r>
              <a:rPr lang="en-US" sz="4800" b="1" dirty="0"/>
              <a:t>INTRODUCTION</a:t>
            </a:r>
          </a:p>
        </p:txBody>
      </p:sp>
      <p:sp>
        <p:nvSpPr>
          <p:cNvPr id="3" name="Content Placeholder 2">
            <a:extLst>
              <a:ext uri="{FF2B5EF4-FFF2-40B4-BE49-F238E27FC236}">
                <a16:creationId xmlns:a16="http://schemas.microsoft.com/office/drawing/2014/main" id="{6A8E9999-9D3B-8017-4D64-C06AD99F1E65}"/>
              </a:ext>
            </a:extLst>
          </p:cNvPr>
          <p:cNvSpPr>
            <a:spLocks noGrp="1"/>
          </p:cNvSpPr>
          <p:nvPr>
            <p:ph idx="1"/>
          </p:nvPr>
        </p:nvSpPr>
        <p:spPr/>
        <p:txBody>
          <a:bodyPr/>
          <a:lstStyle/>
          <a:p>
            <a:r>
              <a:rPr lang="en-US" dirty="0"/>
              <a:t>The report shows, how the analysis can help assist the Chicago PD to prevent criminal activities in the city and help reduce crime rate.</a:t>
            </a:r>
          </a:p>
          <a:p>
            <a:endParaRPr lang="en-US" dirty="0"/>
          </a:p>
          <a:p>
            <a:r>
              <a:rPr lang="en-US" dirty="0"/>
              <a:t>I plot graphs of some of the attributes used in this analysis. Such as; top 5 crimes in Chicago, </a:t>
            </a:r>
            <a:r>
              <a:rPr lang="en-US" dirty="0" err="1"/>
              <a:t>unsafest</a:t>
            </a:r>
            <a:r>
              <a:rPr lang="en-US" dirty="0"/>
              <a:t> periods in the city, arrest made in a year and district, etc.</a:t>
            </a:r>
          </a:p>
          <a:p>
            <a:r>
              <a:rPr lang="en-US" dirty="0"/>
              <a:t>These insights and predictions will help the Police Department make informed decisions about types of crimes to prepare for, types of crimes that occur mostly and also what periods of the day to expect these criminal acts.</a:t>
            </a:r>
          </a:p>
          <a:p>
            <a:pPr marL="0" indent="0">
              <a:buNone/>
            </a:pPr>
            <a:endParaRPr lang="en-US" dirty="0"/>
          </a:p>
        </p:txBody>
      </p:sp>
    </p:spTree>
    <p:extLst>
      <p:ext uri="{BB962C8B-B14F-4D97-AF65-F5344CB8AC3E}">
        <p14:creationId xmlns:p14="http://schemas.microsoft.com/office/powerpoint/2010/main" val="691854482"/>
      </p:ext>
    </p:extLst>
  </p:cSld>
  <p:clrMapOvr>
    <a:masterClrMapping/>
  </p:clrMapOvr>
  <mc:AlternateContent xmlns:mc="http://schemas.openxmlformats.org/markup-compatibility/2006" xmlns:p14="http://schemas.microsoft.com/office/powerpoint/2010/main">
    <mc:Choice Requires="p14">
      <p:transition spd="slow" p14:dur="1500" advTm="1703">
        <p14:window dir="vert"/>
      </p:transition>
    </mc:Choice>
    <mc:Fallback xmlns="">
      <p:transition spd="slow" advTm="170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8AD4-105F-0A97-4400-E3DA7BCE78FF}"/>
              </a:ext>
            </a:extLst>
          </p:cNvPr>
          <p:cNvSpPr>
            <a:spLocks noGrp="1"/>
          </p:cNvSpPr>
          <p:nvPr>
            <p:ph type="title"/>
          </p:nvPr>
        </p:nvSpPr>
        <p:spPr/>
        <p:txBody>
          <a:bodyPr/>
          <a:lstStyle/>
          <a:p>
            <a:r>
              <a:rPr lang="en-US" dirty="0"/>
              <a:t>RAW DATA SET</a:t>
            </a:r>
            <a:endParaRPr lang="en-NG" dirty="0"/>
          </a:p>
        </p:txBody>
      </p:sp>
      <p:pic>
        <p:nvPicPr>
          <p:cNvPr id="5" name="Content Placeholder 4">
            <a:extLst>
              <a:ext uri="{FF2B5EF4-FFF2-40B4-BE49-F238E27FC236}">
                <a16:creationId xmlns:a16="http://schemas.microsoft.com/office/drawing/2014/main" id="{F4716D24-DA14-BF5A-3415-DD8E051F55A3}"/>
              </a:ext>
            </a:extLst>
          </p:cNvPr>
          <p:cNvPicPr>
            <a:picLocks noGrp="1" noChangeAspect="1"/>
          </p:cNvPicPr>
          <p:nvPr>
            <p:ph idx="1"/>
          </p:nvPr>
        </p:nvPicPr>
        <p:blipFill>
          <a:blip r:embed="rId2"/>
          <a:stretch>
            <a:fillRect/>
          </a:stretch>
        </p:blipFill>
        <p:spPr>
          <a:xfrm>
            <a:off x="2798170" y="2679512"/>
            <a:ext cx="8497486" cy="2686425"/>
          </a:xfrm>
        </p:spPr>
      </p:pic>
    </p:spTree>
    <p:extLst>
      <p:ext uri="{BB962C8B-B14F-4D97-AF65-F5344CB8AC3E}">
        <p14:creationId xmlns:p14="http://schemas.microsoft.com/office/powerpoint/2010/main" val="146231753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E41D-D758-226C-23B5-DD890D5269C6}"/>
              </a:ext>
            </a:extLst>
          </p:cNvPr>
          <p:cNvSpPr>
            <a:spLocks noGrp="1"/>
          </p:cNvSpPr>
          <p:nvPr>
            <p:ph type="title"/>
          </p:nvPr>
        </p:nvSpPr>
        <p:spPr/>
        <p:txBody>
          <a:bodyPr/>
          <a:lstStyle/>
          <a:p>
            <a:r>
              <a:rPr lang="en-US" dirty="0"/>
              <a:t>MISSING VALUES</a:t>
            </a:r>
            <a:endParaRPr lang="en-NG" dirty="0"/>
          </a:p>
        </p:txBody>
      </p:sp>
      <p:pic>
        <p:nvPicPr>
          <p:cNvPr id="5" name="Content Placeholder 4">
            <a:extLst>
              <a:ext uri="{FF2B5EF4-FFF2-40B4-BE49-F238E27FC236}">
                <a16:creationId xmlns:a16="http://schemas.microsoft.com/office/drawing/2014/main" id="{146B5331-2F15-D070-31EE-55580CF028B2}"/>
              </a:ext>
            </a:extLst>
          </p:cNvPr>
          <p:cNvPicPr>
            <a:picLocks noGrp="1" noChangeAspect="1"/>
          </p:cNvPicPr>
          <p:nvPr>
            <p:ph idx="1"/>
          </p:nvPr>
        </p:nvPicPr>
        <p:blipFill>
          <a:blip r:embed="rId2"/>
          <a:stretch>
            <a:fillRect/>
          </a:stretch>
        </p:blipFill>
        <p:spPr>
          <a:xfrm>
            <a:off x="2061489" y="2455640"/>
            <a:ext cx="2440496" cy="3778250"/>
          </a:xfrm>
        </p:spPr>
      </p:pic>
      <p:pic>
        <p:nvPicPr>
          <p:cNvPr id="7" name="Picture 6">
            <a:extLst>
              <a:ext uri="{FF2B5EF4-FFF2-40B4-BE49-F238E27FC236}">
                <a16:creationId xmlns:a16="http://schemas.microsoft.com/office/drawing/2014/main" id="{9D5D001F-9EAB-69B4-4CF6-CD0030C4EB1B}"/>
              </a:ext>
            </a:extLst>
          </p:cNvPr>
          <p:cNvPicPr>
            <a:picLocks noChangeAspect="1"/>
          </p:cNvPicPr>
          <p:nvPr/>
        </p:nvPicPr>
        <p:blipFill>
          <a:blip r:embed="rId3"/>
          <a:stretch>
            <a:fillRect/>
          </a:stretch>
        </p:blipFill>
        <p:spPr>
          <a:xfrm>
            <a:off x="6848652" y="2573544"/>
            <a:ext cx="5487166" cy="3410426"/>
          </a:xfrm>
          <a:prstGeom prst="rect">
            <a:avLst/>
          </a:prstGeom>
        </p:spPr>
      </p:pic>
      <p:sp>
        <p:nvSpPr>
          <p:cNvPr id="8" name="Arrow: Right 7">
            <a:extLst>
              <a:ext uri="{FF2B5EF4-FFF2-40B4-BE49-F238E27FC236}">
                <a16:creationId xmlns:a16="http://schemas.microsoft.com/office/drawing/2014/main" id="{7147ECC4-074A-DFC5-B32E-A0AE01ED634F}"/>
              </a:ext>
            </a:extLst>
          </p:cNvPr>
          <p:cNvSpPr/>
          <p:nvPr/>
        </p:nvSpPr>
        <p:spPr>
          <a:xfrm>
            <a:off x="5432612" y="3794125"/>
            <a:ext cx="978408" cy="484632"/>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9" name="Picture 8">
            <a:extLst>
              <a:ext uri="{FF2B5EF4-FFF2-40B4-BE49-F238E27FC236}">
                <a16:creationId xmlns:a16="http://schemas.microsoft.com/office/drawing/2014/main" id="{F5922187-0BE6-5878-BDAF-65C5B67E8675}"/>
              </a:ext>
            </a:extLst>
          </p:cNvPr>
          <p:cNvPicPr>
            <a:picLocks noChangeAspect="1"/>
          </p:cNvPicPr>
          <p:nvPr/>
        </p:nvPicPr>
        <p:blipFill>
          <a:blip r:embed="rId4"/>
          <a:stretch>
            <a:fillRect/>
          </a:stretch>
        </p:blipFill>
        <p:spPr>
          <a:xfrm>
            <a:off x="2061489" y="1388311"/>
            <a:ext cx="6841562" cy="704948"/>
          </a:xfrm>
          <a:prstGeom prst="rect">
            <a:avLst/>
          </a:prstGeom>
        </p:spPr>
      </p:pic>
    </p:spTree>
    <p:extLst>
      <p:ext uri="{BB962C8B-B14F-4D97-AF65-F5344CB8AC3E}">
        <p14:creationId xmlns:p14="http://schemas.microsoft.com/office/powerpoint/2010/main" val="1127586672"/>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341B-0905-88C8-BDED-97ED58117EBA}"/>
              </a:ext>
            </a:extLst>
          </p:cNvPr>
          <p:cNvSpPr>
            <a:spLocks noGrp="1"/>
          </p:cNvSpPr>
          <p:nvPr>
            <p:ph type="title"/>
          </p:nvPr>
        </p:nvSpPr>
        <p:spPr/>
        <p:txBody>
          <a:bodyPr/>
          <a:lstStyle/>
          <a:p>
            <a:r>
              <a:rPr lang="en-US" dirty="0"/>
              <a:t>MISSING VALUES TREATMENT</a:t>
            </a:r>
            <a:endParaRPr lang="en-NG" dirty="0"/>
          </a:p>
        </p:txBody>
      </p:sp>
      <p:pic>
        <p:nvPicPr>
          <p:cNvPr id="5" name="Content Placeholder 4">
            <a:extLst>
              <a:ext uri="{FF2B5EF4-FFF2-40B4-BE49-F238E27FC236}">
                <a16:creationId xmlns:a16="http://schemas.microsoft.com/office/drawing/2014/main" id="{D57A1513-CC9C-ACA0-31D8-BB5C22097CAA}"/>
              </a:ext>
            </a:extLst>
          </p:cNvPr>
          <p:cNvPicPr>
            <a:picLocks noGrp="1" noChangeAspect="1"/>
          </p:cNvPicPr>
          <p:nvPr>
            <p:ph idx="1"/>
          </p:nvPr>
        </p:nvPicPr>
        <p:blipFill>
          <a:blip r:embed="rId2"/>
          <a:stretch>
            <a:fillRect/>
          </a:stretch>
        </p:blipFill>
        <p:spPr>
          <a:xfrm>
            <a:off x="453769" y="1477122"/>
            <a:ext cx="4278312" cy="3778250"/>
          </a:xfrm>
        </p:spPr>
      </p:pic>
      <p:pic>
        <p:nvPicPr>
          <p:cNvPr id="7" name="Picture 6">
            <a:extLst>
              <a:ext uri="{FF2B5EF4-FFF2-40B4-BE49-F238E27FC236}">
                <a16:creationId xmlns:a16="http://schemas.microsoft.com/office/drawing/2014/main" id="{E71F8727-ADE6-4B62-F996-0C0B66387E82}"/>
              </a:ext>
            </a:extLst>
          </p:cNvPr>
          <p:cNvPicPr>
            <a:picLocks noChangeAspect="1"/>
          </p:cNvPicPr>
          <p:nvPr/>
        </p:nvPicPr>
        <p:blipFill>
          <a:blip r:embed="rId3"/>
          <a:stretch>
            <a:fillRect/>
          </a:stretch>
        </p:blipFill>
        <p:spPr>
          <a:xfrm>
            <a:off x="3914821" y="1557221"/>
            <a:ext cx="4829849" cy="3618051"/>
          </a:xfrm>
          <a:prstGeom prst="rect">
            <a:avLst/>
          </a:prstGeom>
        </p:spPr>
      </p:pic>
      <p:pic>
        <p:nvPicPr>
          <p:cNvPr id="9" name="Picture 8">
            <a:extLst>
              <a:ext uri="{FF2B5EF4-FFF2-40B4-BE49-F238E27FC236}">
                <a16:creationId xmlns:a16="http://schemas.microsoft.com/office/drawing/2014/main" id="{DDA0B4F5-A09C-EE8C-9673-92916E6AD8F5}"/>
              </a:ext>
            </a:extLst>
          </p:cNvPr>
          <p:cNvPicPr>
            <a:picLocks noChangeAspect="1"/>
          </p:cNvPicPr>
          <p:nvPr/>
        </p:nvPicPr>
        <p:blipFill>
          <a:blip r:embed="rId4"/>
          <a:stretch>
            <a:fillRect/>
          </a:stretch>
        </p:blipFill>
        <p:spPr>
          <a:xfrm>
            <a:off x="8400649" y="1557221"/>
            <a:ext cx="4483934" cy="3305636"/>
          </a:xfrm>
          <a:prstGeom prst="rect">
            <a:avLst/>
          </a:prstGeom>
        </p:spPr>
      </p:pic>
    </p:spTree>
    <p:extLst>
      <p:ext uri="{BB962C8B-B14F-4D97-AF65-F5344CB8AC3E}">
        <p14:creationId xmlns:p14="http://schemas.microsoft.com/office/powerpoint/2010/main" val="1068341693"/>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9022-FF4F-D39A-9EEB-9C7A0B027D6E}"/>
              </a:ext>
            </a:extLst>
          </p:cNvPr>
          <p:cNvSpPr>
            <a:spLocks noGrp="1"/>
          </p:cNvSpPr>
          <p:nvPr>
            <p:ph type="title"/>
          </p:nvPr>
        </p:nvSpPr>
        <p:spPr/>
        <p:txBody>
          <a:bodyPr/>
          <a:lstStyle/>
          <a:p>
            <a:r>
              <a:rPr lang="en-US" dirty="0"/>
              <a:t>CLEAN DATASET</a:t>
            </a:r>
            <a:endParaRPr lang="en-NG" dirty="0"/>
          </a:p>
        </p:txBody>
      </p:sp>
      <p:pic>
        <p:nvPicPr>
          <p:cNvPr id="5" name="Content Placeholder 4">
            <a:extLst>
              <a:ext uri="{FF2B5EF4-FFF2-40B4-BE49-F238E27FC236}">
                <a16:creationId xmlns:a16="http://schemas.microsoft.com/office/drawing/2014/main" id="{CF12875E-9F80-85B8-9190-0A626E743CD8}"/>
              </a:ext>
            </a:extLst>
          </p:cNvPr>
          <p:cNvPicPr>
            <a:picLocks noGrp="1" noChangeAspect="1"/>
          </p:cNvPicPr>
          <p:nvPr>
            <p:ph idx="1"/>
          </p:nvPr>
        </p:nvPicPr>
        <p:blipFill>
          <a:blip r:embed="rId2"/>
          <a:stretch>
            <a:fillRect/>
          </a:stretch>
        </p:blipFill>
        <p:spPr>
          <a:xfrm>
            <a:off x="378390" y="1757082"/>
            <a:ext cx="3197409" cy="4103702"/>
          </a:xfrm>
        </p:spPr>
      </p:pic>
      <p:pic>
        <p:nvPicPr>
          <p:cNvPr id="9" name="Picture 8">
            <a:extLst>
              <a:ext uri="{FF2B5EF4-FFF2-40B4-BE49-F238E27FC236}">
                <a16:creationId xmlns:a16="http://schemas.microsoft.com/office/drawing/2014/main" id="{A9183AD2-FDC3-4D0B-06E1-AE03BD8777A3}"/>
              </a:ext>
            </a:extLst>
          </p:cNvPr>
          <p:cNvPicPr>
            <a:picLocks noChangeAspect="1"/>
          </p:cNvPicPr>
          <p:nvPr/>
        </p:nvPicPr>
        <p:blipFill>
          <a:blip r:embed="rId3"/>
          <a:stretch>
            <a:fillRect/>
          </a:stretch>
        </p:blipFill>
        <p:spPr>
          <a:xfrm>
            <a:off x="1358154" y="5862363"/>
            <a:ext cx="8911686" cy="743054"/>
          </a:xfrm>
          <a:prstGeom prst="rect">
            <a:avLst/>
          </a:prstGeom>
        </p:spPr>
      </p:pic>
      <p:sp>
        <p:nvSpPr>
          <p:cNvPr id="10" name="Arrow: Right 9">
            <a:extLst>
              <a:ext uri="{FF2B5EF4-FFF2-40B4-BE49-F238E27FC236}">
                <a16:creationId xmlns:a16="http://schemas.microsoft.com/office/drawing/2014/main" id="{2B730970-2B35-9B9C-F29E-99EBECDF5DB3}"/>
              </a:ext>
            </a:extLst>
          </p:cNvPr>
          <p:cNvSpPr/>
          <p:nvPr/>
        </p:nvSpPr>
        <p:spPr>
          <a:xfrm>
            <a:off x="3851302" y="3324301"/>
            <a:ext cx="62656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2" name="Picture 11">
            <a:extLst>
              <a:ext uri="{FF2B5EF4-FFF2-40B4-BE49-F238E27FC236}">
                <a16:creationId xmlns:a16="http://schemas.microsoft.com/office/drawing/2014/main" id="{8E4BA471-6F19-557C-A4BF-C8FB80B454CB}"/>
              </a:ext>
            </a:extLst>
          </p:cNvPr>
          <p:cNvPicPr>
            <a:picLocks noChangeAspect="1"/>
          </p:cNvPicPr>
          <p:nvPr/>
        </p:nvPicPr>
        <p:blipFill>
          <a:blip r:embed="rId4"/>
          <a:stretch>
            <a:fillRect/>
          </a:stretch>
        </p:blipFill>
        <p:spPr>
          <a:xfrm>
            <a:off x="4865847" y="1757082"/>
            <a:ext cx="3653118" cy="4103702"/>
          </a:xfrm>
          <a:prstGeom prst="rect">
            <a:avLst/>
          </a:prstGeom>
        </p:spPr>
      </p:pic>
      <p:pic>
        <p:nvPicPr>
          <p:cNvPr id="14" name="Picture 13">
            <a:extLst>
              <a:ext uri="{FF2B5EF4-FFF2-40B4-BE49-F238E27FC236}">
                <a16:creationId xmlns:a16="http://schemas.microsoft.com/office/drawing/2014/main" id="{1A9F9448-1388-DC9E-7F1C-5BE9C34DBD8E}"/>
              </a:ext>
            </a:extLst>
          </p:cNvPr>
          <p:cNvPicPr>
            <a:picLocks noChangeAspect="1"/>
          </p:cNvPicPr>
          <p:nvPr/>
        </p:nvPicPr>
        <p:blipFill>
          <a:blip r:embed="rId5"/>
          <a:stretch>
            <a:fillRect/>
          </a:stretch>
        </p:blipFill>
        <p:spPr>
          <a:xfrm>
            <a:off x="9200733" y="1757082"/>
            <a:ext cx="2991267" cy="4103702"/>
          </a:xfrm>
          <a:prstGeom prst="rect">
            <a:avLst/>
          </a:prstGeom>
        </p:spPr>
      </p:pic>
      <p:sp>
        <p:nvSpPr>
          <p:cNvPr id="15" name="Arrow: Right 14">
            <a:extLst>
              <a:ext uri="{FF2B5EF4-FFF2-40B4-BE49-F238E27FC236}">
                <a16:creationId xmlns:a16="http://schemas.microsoft.com/office/drawing/2014/main" id="{87BCB615-11B4-E4CC-B746-13C10CF6E528}"/>
              </a:ext>
            </a:extLst>
          </p:cNvPr>
          <p:cNvSpPr/>
          <p:nvPr/>
        </p:nvSpPr>
        <p:spPr>
          <a:xfrm>
            <a:off x="8574164" y="3344310"/>
            <a:ext cx="62656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62190361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1515-0454-C062-AB91-0C0A61137CBF}"/>
              </a:ext>
            </a:extLst>
          </p:cNvPr>
          <p:cNvSpPr>
            <a:spLocks noGrp="1"/>
          </p:cNvSpPr>
          <p:nvPr>
            <p:ph type="title"/>
          </p:nvPr>
        </p:nvSpPr>
        <p:spPr/>
        <p:txBody>
          <a:bodyPr/>
          <a:lstStyle/>
          <a:p>
            <a:r>
              <a:rPr lang="en-US" dirty="0"/>
              <a:t>TOP  5 CRIMES IN CHICAGO</a:t>
            </a:r>
          </a:p>
        </p:txBody>
      </p:sp>
      <p:pic>
        <p:nvPicPr>
          <p:cNvPr id="5" name="Content Placeholder 4">
            <a:extLst>
              <a:ext uri="{FF2B5EF4-FFF2-40B4-BE49-F238E27FC236}">
                <a16:creationId xmlns:a16="http://schemas.microsoft.com/office/drawing/2014/main" id="{60658D8D-FC51-FD02-7477-77D672D988A9}"/>
              </a:ext>
            </a:extLst>
          </p:cNvPr>
          <p:cNvPicPr>
            <a:picLocks noGrp="1" noChangeAspect="1"/>
          </p:cNvPicPr>
          <p:nvPr>
            <p:ph idx="1"/>
          </p:nvPr>
        </p:nvPicPr>
        <p:blipFill>
          <a:blip r:embed="rId2"/>
          <a:stretch>
            <a:fillRect/>
          </a:stretch>
        </p:blipFill>
        <p:spPr>
          <a:xfrm>
            <a:off x="1947873" y="1264555"/>
            <a:ext cx="7445255" cy="3688446"/>
          </a:xfrm>
        </p:spPr>
      </p:pic>
      <p:sp>
        <p:nvSpPr>
          <p:cNvPr id="6" name="TextBox 5">
            <a:extLst>
              <a:ext uri="{FF2B5EF4-FFF2-40B4-BE49-F238E27FC236}">
                <a16:creationId xmlns:a16="http://schemas.microsoft.com/office/drawing/2014/main" id="{00793245-02A8-347A-D4D1-7778598422B4}"/>
              </a:ext>
            </a:extLst>
          </p:cNvPr>
          <p:cNvSpPr txBox="1"/>
          <p:nvPr/>
        </p:nvSpPr>
        <p:spPr>
          <a:xfrm>
            <a:off x="2592925" y="5424616"/>
            <a:ext cx="9272090" cy="369332"/>
          </a:xfrm>
          <a:prstGeom prst="rect">
            <a:avLst/>
          </a:prstGeom>
          <a:noFill/>
        </p:spPr>
        <p:txBody>
          <a:bodyPr wrap="none" rtlCol="0">
            <a:spAutoFit/>
          </a:bodyPr>
          <a:lstStyle/>
          <a:p>
            <a:r>
              <a:rPr lang="en-US" dirty="0"/>
              <a:t>These are the top 5 crimes in Chicago city, with common Theft topping the count</a:t>
            </a:r>
            <a:endParaRPr lang="en-NG" dirty="0"/>
          </a:p>
        </p:txBody>
      </p:sp>
      <p:sp>
        <p:nvSpPr>
          <p:cNvPr id="7" name="TextBox 6">
            <a:extLst>
              <a:ext uri="{FF2B5EF4-FFF2-40B4-BE49-F238E27FC236}">
                <a16:creationId xmlns:a16="http://schemas.microsoft.com/office/drawing/2014/main" id="{9A81511E-FF29-D14F-E9D5-0FAE1D5337C0}"/>
              </a:ext>
            </a:extLst>
          </p:cNvPr>
          <p:cNvSpPr txBox="1"/>
          <p:nvPr/>
        </p:nvSpPr>
        <p:spPr>
          <a:xfrm>
            <a:off x="9400539" y="1631450"/>
            <a:ext cx="2817341" cy="1477328"/>
          </a:xfrm>
          <a:prstGeom prst="rect">
            <a:avLst/>
          </a:prstGeom>
          <a:noFill/>
        </p:spPr>
        <p:txBody>
          <a:bodyPr wrap="square" rtlCol="0">
            <a:spAutoFit/>
          </a:bodyPr>
          <a:lstStyle/>
          <a:p>
            <a:r>
              <a:rPr lang="en-US" dirty="0"/>
              <a:t>The following crime types plotted in  the chart frequently occurred in Chicago city.</a:t>
            </a:r>
            <a:endParaRPr lang="en-NG" dirty="0"/>
          </a:p>
        </p:txBody>
      </p:sp>
    </p:spTree>
    <p:extLst>
      <p:ext uri="{BB962C8B-B14F-4D97-AF65-F5344CB8AC3E}">
        <p14:creationId xmlns:p14="http://schemas.microsoft.com/office/powerpoint/2010/main" val="158258168"/>
      </p:ext>
    </p:extLst>
  </p:cSld>
  <p:clrMapOvr>
    <a:masterClrMapping/>
  </p:clrMapOvr>
  <p:transition spd="slow" advTm="1527">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95AC-45D1-57CE-3B7A-A0D9F66A879D}"/>
              </a:ext>
            </a:extLst>
          </p:cNvPr>
          <p:cNvSpPr>
            <a:spLocks noGrp="1"/>
          </p:cNvSpPr>
          <p:nvPr>
            <p:ph type="title"/>
          </p:nvPr>
        </p:nvSpPr>
        <p:spPr/>
        <p:txBody>
          <a:bodyPr/>
          <a:lstStyle/>
          <a:p>
            <a:r>
              <a:rPr lang="en-US" dirty="0"/>
              <a:t>UNSAFEST PERIODS IN CHICAGO</a:t>
            </a:r>
          </a:p>
        </p:txBody>
      </p:sp>
      <p:pic>
        <p:nvPicPr>
          <p:cNvPr id="3074" name="Picture 2">
            <a:extLst>
              <a:ext uri="{FF2B5EF4-FFF2-40B4-BE49-F238E27FC236}">
                <a16:creationId xmlns:a16="http://schemas.microsoft.com/office/drawing/2014/main" id="{F24248A9-DBD1-0697-5D0F-C71B42706B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6313" y="1539875"/>
            <a:ext cx="6882193" cy="3778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0E4C44-9215-19A3-D465-7C1F5E658C81}"/>
              </a:ext>
            </a:extLst>
          </p:cNvPr>
          <p:cNvSpPr txBox="1"/>
          <p:nvPr/>
        </p:nvSpPr>
        <p:spPr>
          <a:xfrm>
            <a:off x="8414951" y="2125362"/>
            <a:ext cx="3496963" cy="2308324"/>
          </a:xfrm>
          <a:prstGeom prst="rect">
            <a:avLst/>
          </a:prstGeom>
          <a:noFill/>
        </p:spPr>
        <p:txBody>
          <a:bodyPr wrap="square" rtlCol="0">
            <a:spAutoFit/>
          </a:bodyPr>
          <a:lstStyle/>
          <a:p>
            <a:r>
              <a:rPr lang="en-US" dirty="0"/>
              <a:t>The chart reported that the unsafe periods were mostly at early hours of the day and at late hours of the day. </a:t>
            </a:r>
          </a:p>
          <a:p>
            <a:endParaRPr lang="en-US" dirty="0"/>
          </a:p>
          <a:p>
            <a:r>
              <a:rPr lang="en-US" dirty="0"/>
              <a:t>It is safe to state that criminals preferred to operate at darker periods of the day. </a:t>
            </a:r>
            <a:endParaRPr lang="en-NG" dirty="0"/>
          </a:p>
        </p:txBody>
      </p:sp>
      <p:sp>
        <p:nvSpPr>
          <p:cNvPr id="4" name="TextBox 3">
            <a:extLst>
              <a:ext uri="{FF2B5EF4-FFF2-40B4-BE49-F238E27FC236}">
                <a16:creationId xmlns:a16="http://schemas.microsoft.com/office/drawing/2014/main" id="{C2E56356-25C4-2565-EC3C-AC18AE9F2E09}"/>
              </a:ext>
            </a:extLst>
          </p:cNvPr>
          <p:cNvSpPr txBox="1"/>
          <p:nvPr/>
        </p:nvSpPr>
        <p:spPr>
          <a:xfrm flipH="1">
            <a:off x="2251037" y="5916706"/>
            <a:ext cx="8911687" cy="646331"/>
          </a:xfrm>
          <a:prstGeom prst="rect">
            <a:avLst/>
          </a:prstGeom>
          <a:noFill/>
        </p:spPr>
        <p:txBody>
          <a:bodyPr wrap="square" rtlCol="0">
            <a:spAutoFit/>
          </a:bodyPr>
          <a:lstStyle/>
          <a:p>
            <a:r>
              <a:rPr lang="en-US" dirty="0"/>
              <a:t>The police can use this information to strategically deploy more man power at those periods of the day</a:t>
            </a:r>
            <a:endParaRPr lang="en-NG" dirty="0"/>
          </a:p>
        </p:txBody>
      </p:sp>
    </p:spTree>
    <p:extLst>
      <p:ext uri="{BB962C8B-B14F-4D97-AF65-F5344CB8AC3E}">
        <p14:creationId xmlns:p14="http://schemas.microsoft.com/office/powerpoint/2010/main" val="725666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715">
        <p15:prstTrans prst="pageCurlDouble"/>
      </p:transition>
    </mc:Choice>
    <mc:Fallback xmlns="">
      <p:transition spd="slow" advTm="171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CB45-745A-6844-2D59-D777F17F5121}"/>
              </a:ext>
            </a:extLst>
          </p:cNvPr>
          <p:cNvSpPr>
            <a:spLocks noGrp="1"/>
          </p:cNvSpPr>
          <p:nvPr>
            <p:ph type="title"/>
          </p:nvPr>
        </p:nvSpPr>
        <p:spPr>
          <a:xfrm>
            <a:off x="1640156" y="211734"/>
            <a:ext cx="8911687" cy="1280890"/>
          </a:xfrm>
        </p:spPr>
        <p:txBody>
          <a:bodyPr/>
          <a:lstStyle/>
          <a:p>
            <a:r>
              <a:rPr lang="en-US" dirty="0"/>
              <a:t>Location with higher possibility of crime</a:t>
            </a:r>
            <a:endParaRPr lang="en-NG" dirty="0"/>
          </a:p>
        </p:txBody>
      </p:sp>
      <p:pic>
        <p:nvPicPr>
          <p:cNvPr id="5" name="Content Placeholder 4">
            <a:extLst>
              <a:ext uri="{FF2B5EF4-FFF2-40B4-BE49-F238E27FC236}">
                <a16:creationId xmlns:a16="http://schemas.microsoft.com/office/drawing/2014/main" id="{B724EEFE-D0BC-D60A-9944-593C2ED8A921}"/>
              </a:ext>
            </a:extLst>
          </p:cNvPr>
          <p:cNvPicPr>
            <a:picLocks noGrp="1" noChangeAspect="1"/>
          </p:cNvPicPr>
          <p:nvPr>
            <p:ph idx="1"/>
          </p:nvPr>
        </p:nvPicPr>
        <p:blipFill>
          <a:blip r:embed="rId2"/>
          <a:stretch>
            <a:fillRect/>
          </a:stretch>
        </p:blipFill>
        <p:spPr>
          <a:xfrm>
            <a:off x="914399" y="1196788"/>
            <a:ext cx="10173353" cy="4908176"/>
          </a:xfrm>
        </p:spPr>
      </p:pic>
      <p:sp>
        <p:nvSpPr>
          <p:cNvPr id="6" name="TextBox 5">
            <a:extLst>
              <a:ext uri="{FF2B5EF4-FFF2-40B4-BE49-F238E27FC236}">
                <a16:creationId xmlns:a16="http://schemas.microsoft.com/office/drawing/2014/main" id="{8F170823-FF15-DF31-D2BA-AB7556B6A674}"/>
              </a:ext>
            </a:extLst>
          </p:cNvPr>
          <p:cNvSpPr txBox="1"/>
          <p:nvPr/>
        </p:nvSpPr>
        <p:spPr>
          <a:xfrm>
            <a:off x="2581835" y="6104964"/>
            <a:ext cx="7970008" cy="646331"/>
          </a:xfrm>
          <a:prstGeom prst="rect">
            <a:avLst/>
          </a:prstGeom>
          <a:noFill/>
        </p:spPr>
        <p:txBody>
          <a:bodyPr wrap="square" rtlCol="0">
            <a:spAutoFit/>
          </a:bodyPr>
          <a:lstStyle/>
          <a:p>
            <a:r>
              <a:rPr lang="en-GB" b="0" i="0" dirty="0">
                <a:solidFill>
                  <a:srgbClr val="000000"/>
                </a:solidFill>
                <a:effectLst/>
                <a:latin typeface="Helvetica Neue"/>
              </a:rPr>
              <a:t>district 8 and 11 are having the highest crime rate and mostly in the months of August, July and May.</a:t>
            </a:r>
            <a:endParaRPr lang="en-NG" dirty="0"/>
          </a:p>
        </p:txBody>
      </p:sp>
    </p:spTree>
    <p:extLst>
      <p:ext uri="{BB962C8B-B14F-4D97-AF65-F5344CB8AC3E}">
        <p14:creationId xmlns:p14="http://schemas.microsoft.com/office/powerpoint/2010/main" val="4221445399"/>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advTm="5087">
        <p:split orient="vert"/>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367</TotalTime>
  <Words>362</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Helvetica Neue</vt:lpstr>
      <vt:lpstr>Wingdings 3</vt:lpstr>
      <vt:lpstr>Wisp</vt:lpstr>
      <vt:lpstr>CHICAGO CRIME DATASET ANALYSIS</vt:lpstr>
      <vt:lpstr>INTRODUCTION</vt:lpstr>
      <vt:lpstr>RAW DATA SET</vt:lpstr>
      <vt:lpstr>MISSING VALUES</vt:lpstr>
      <vt:lpstr>MISSING VALUES TREATMENT</vt:lpstr>
      <vt:lpstr>CLEAN DATASET</vt:lpstr>
      <vt:lpstr>TOP  5 CRIMES IN CHICAGO</vt:lpstr>
      <vt:lpstr>UNSAFEST PERIODS IN CHICAGO</vt:lpstr>
      <vt:lpstr>Location with higher possibility of crime</vt:lpstr>
      <vt:lpstr>Most probable days crimes may occur</vt:lpstr>
      <vt:lpstr>Identifying crime Hotspots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DATASET ANALYSIS</dc:title>
  <dc:creator>ALLEN NKEM</dc:creator>
  <cp:lastModifiedBy>nkem allen</cp:lastModifiedBy>
  <cp:revision>7</cp:revision>
  <dcterms:created xsi:type="dcterms:W3CDTF">2022-09-04T19:10:58Z</dcterms:created>
  <dcterms:modified xsi:type="dcterms:W3CDTF">2022-11-01T11:04:28Z</dcterms:modified>
</cp:coreProperties>
</file>