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67" r:id="rId15"/>
    <p:sldId id="268" r:id="rId16"/>
    <p:sldId id="269"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5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6338D8-98FA-4C3D-8F5D-D0362D9CB6ED}"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EA628-4912-4CB6-8935-1869AAB31AF5}" type="slidenum">
              <a:rPr lang="en-US" smtClean="0"/>
              <a:t>‹#›</a:t>
            </a:fld>
            <a:endParaRPr lang="en-US"/>
          </a:p>
        </p:txBody>
      </p:sp>
    </p:spTree>
    <p:extLst>
      <p:ext uri="{BB962C8B-B14F-4D97-AF65-F5344CB8AC3E}">
        <p14:creationId xmlns:p14="http://schemas.microsoft.com/office/powerpoint/2010/main" val="374731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6338D8-98FA-4C3D-8F5D-D0362D9CB6ED}"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EA628-4912-4CB6-8935-1869AAB31AF5}" type="slidenum">
              <a:rPr lang="en-US" smtClean="0"/>
              <a:t>‹#›</a:t>
            </a:fld>
            <a:endParaRPr lang="en-US"/>
          </a:p>
        </p:txBody>
      </p:sp>
    </p:spTree>
    <p:extLst>
      <p:ext uri="{BB962C8B-B14F-4D97-AF65-F5344CB8AC3E}">
        <p14:creationId xmlns:p14="http://schemas.microsoft.com/office/powerpoint/2010/main" val="314236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6338D8-98FA-4C3D-8F5D-D0362D9CB6ED}"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EA628-4912-4CB6-8935-1869AAB31AF5}" type="slidenum">
              <a:rPr lang="en-US" smtClean="0"/>
              <a:t>‹#›</a:t>
            </a:fld>
            <a:endParaRPr lang="en-US"/>
          </a:p>
        </p:txBody>
      </p:sp>
    </p:spTree>
    <p:extLst>
      <p:ext uri="{BB962C8B-B14F-4D97-AF65-F5344CB8AC3E}">
        <p14:creationId xmlns:p14="http://schemas.microsoft.com/office/powerpoint/2010/main" val="225121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6338D8-98FA-4C3D-8F5D-D0362D9CB6ED}"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EA628-4912-4CB6-8935-1869AAB31AF5}" type="slidenum">
              <a:rPr lang="en-US" smtClean="0"/>
              <a:t>‹#›</a:t>
            </a:fld>
            <a:endParaRPr lang="en-US"/>
          </a:p>
        </p:txBody>
      </p:sp>
    </p:spTree>
    <p:extLst>
      <p:ext uri="{BB962C8B-B14F-4D97-AF65-F5344CB8AC3E}">
        <p14:creationId xmlns:p14="http://schemas.microsoft.com/office/powerpoint/2010/main" val="81365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6338D8-98FA-4C3D-8F5D-D0362D9CB6ED}"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EA628-4912-4CB6-8935-1869AAB31AF5}" type="slidenum">
              <a:rPr lang="en-US" smtClean="0"/>
              <a:t>‹#›</a:t>
            </a:fld>
            <a:endParaRPr lang="en-US"/>
          </a:p>
        </p:txBody>
      </p:sp>
    </p:spTree>
    <p:extLst>
      <p:ext uri="{BB962C8B-B14F-4D97-AF65-F5344CB8AC3E}">
        <p14:creationId xmlns:p14="http://schemas.microsoft.com/office/powerpoint/2010/main" val="19890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6338D8-98FA-4C3D-8F5D-D0362D9CB6ED}"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EA628-4912-4CB6-8935-1869AAB31AF5}" type="slidenum">
              <a:rPr lang="en-US" smtClean="0"/>
              <a:t>‹#›</a:t>
            </a:fld>
            <a:endParaRPr lang="en-US"/>
          </a:p>
        </p:txBody>
      </p:sp>
    </p:spTree>
    <p:extLst>
      <p:ext uri="{BB962C8B-B14F-4D97-AF65-F5344CB8AC3E}">
        <p14:creationId xmlns:p14="http://schemas.microsoft.com/office/powerpoint/2010/main" val="316648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6338D8-98FA-4C3D-8F5D-D0362D9CB6ED}" type="datetimeFigureOut">
              <a:rPr lang="en-US" smtClean="0"/>
              <a:t>6/21/2018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EEA628-4912-4CB6-8935-1869AAB31AF5}" type="slidenum">
              <a:rPr lang="en-US" smtClean="0"/>
              <a:t>‹#›</a:t>
            </a:fld>
            <a:endParaRPr lang="en-US"/>
          </a:p>
        </p:txBody>
      </p:sp>
    </p:spTree>
    <p:extLst>
      <p:ext uri="{BB962C8B-B14F-4D97-AF65-F5344CB8AC3E}">
        <p14:creationId xmlns:p14="http://schemas.microsoft.com/office/powerpoint/2010/main" val="272482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6338D8-98FA-4C3D-8F5D-D0362D9CB6ED}" type="datetimeFigureOut">
              <a:rPr lang="en-US" smtClean="0"/>
              <a:t>6/21/2018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EEA628-4912-4CB6-8935-1869AAB31AF5}" type="slidenum">
              <a:rPr lang="en-US" smtClean="0"/>
              <a:t>‹#›</a:t>
            </a:fld>
            <a:endParaRPr lang="en-US"/>
          </a:p>
        </p:txBody>
      </p:sp>
    </p:spTree>
    <p:extLst>
      <p:ext uri="{BB962C8B-B14F-4D97-AF65-F5344CB8AC3E}">
        <p14:creationId xmlns:p14="http://schemas.microsoft.com/office/powerpoint/2010/main" val="56851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338D8-98FA-4C3D-8F5D-D0362D9CB6ED}" type="datetimeFigureOut">
              <a:rPr lang="en-US" smtClean="0"/>
              <a:t>6/21/2018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EEA628-4912-4CB6-8935-1869AAB31AF5}" type="slidenum">
              <a:rPr lang="en-US" smtClean="0"/>
              <a:t>‹#›</a:t>
            </a:fld>
            <a:endParaRPr lang="en-US"/>
          </a:p>
        </p:txBody>
      </p:sp>
    </p:spTree>
    <p:extLst>
      <p:ext uri="{BB962C8B-B14F-4D97-AF65-F5344CB8AC3E}">
        <p14:creationId xmlns:p14="http://schemas.microsoft.com/office/powerpoint/2010/main" val="117363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6338D8-98FA-4C3D-8F5D-D0362D9CB6ED}"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EA628-4912-4CB6-8935-1869AAB31AF5}" type="slidenum">
              <a:rPr lang="en-US" smtClean="0"/>
              <a:t>‹#›</a:t>
            </a:fld>
            <a:endParaRPr lang="en-US"/>
          </a:p>
        </p:txBody>
      </p:sp>
    </p:spTree>
    <p:extLst>
      <p:ext uri="{BB962C8B-B14F-4D97-AF65-F5344CB8AC3E}">
        <p14:creationId xmlns:p14="http://schemas.microsoft.com/office/powerpoint/2010/main" val="359376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6338D8-98FA-4C3D-8F5D-D0362D9CB6ED}"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EA628-4912-4CB6-8935-1869AAB31AF5}" type="slidenum">
              <a:rPr lang="en-US" smtClean="0"/>
              <a:t>‹#›</a:t>
            </a:fld>
            <a:endParaRPr lang="en-US"/>
          </a:p>
        </p:txBody>
      </p:sp>
    </p:spTree>
    <p:extLst>
      <p:ext uri="{BB962C8B-B14F-4D97-AF65-F5344CB8AC3E}">
        <p14:creationId xmlns:p14="http://schemas.microsoft.com/office/powerpoint/2010/main" val="45929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338D8-98FA-4C3D-8F5D-D0362D9CB6ED}" type="datetimeFigureOut">
              <a:rPr lang="en-US" smtClean="0"/>
              <a:t>6/21/2018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EA628-4912-4CB6-8935-1869AAB31AF5}" type="slidenum">
              <a:rPr lang="en-US" smtClean="0"/>
              <a:t>‹#›</a:t>
            </a:fld>
            <a:endParaRPr lang="en-US"/>
          </a:p>
        </p:txBody>
      </p:sp>
    </p:spTree>
    <p:extLst>
      <p:ext uri="{BB962C8B-B14F-4D97-AF65-F5344CB8AC3E}">
        <p14:creationId xmlns:p14="http://schemas.microsoft.com/office/powerpoint/2010/main" val="82236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35575" y="3150625"/>
            <a:ext cx="9144000" cy="715319"/>
          </a:xfrm>
        </p:spPr>
        <p:txBody>
          <a:bodyPr>
            <a:normAutofit/>
          </a:bodyPr>
          <a:lstStyle/>
          <a:p>
            <a:r>
              <a:rPr lang="en-US" sz="3600" dirty="0" smtClean="0"/>
              <a:t>Prediction of Bike Buyers</a:t>
            </a:r>
            <a:endParaRPr lang="en-US" sz="3600" dirty="0"/>
          </a:p>
        </p:txBody>
      </p:sp>
    </p:spTree>
    <p:extLst>
      <p:ext uri="{BB962C8B-B14F-4D97-AF65-F5344CB8AC3E}">
        <p14:creationId xmlns:p14="http://schemas.microsoft.com/office/powerpoint/2010/main" val="3045885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5195" y="150471"/>
            <a:ext cx="11817752" cy="6562845"/>
          </a:xfrm>
        </p:spPr>
        <p:txBody>
          <a:bodyPr/>
          <a:lstStyle/>
          <a:p>
            <a:pPr algn="l"/>
            <a:endParaRPr lang="en-US" dirty="0" smtClean="0"/>
          </a:p>
          <a:p>
            <a:pPr algn="l"/>
            <a:endParaRPr lang="en-US" dirty="0"/>
          </a:p>
          <a:p>
            <a:pPr algn="l"/>
            <a:r>
              <a:rPr lang="en-US" dirty="0" smtClean="0">
                <a:latin typeface="Times New Roman" panose="02020603050405020304" pitchFamily="18" charset="0"/>
                <a:cs typeface="Times New Roman" panose="02020603050405020304" pitchFamily="18" charset="0"/>
              </a:rPr>
              <a:t>6.</a:t>
            </a:r>
            <a:r>
              <a:rPr lang="en-US" dirty="0" smtClean="0"/>
              <a:t> </a:t>
            </a:r>
            <a:r>
              <a:rPr lang="en-US" dirty="0" smtClean="0">
                <a:latin typeface="Times New Roman" panose="02020603050405020304" pitchFamily="18" charset="0"/>
                <a:cs typeface="Times New Roman" panose="02020603050405020304" pitchFamily="18" charset="0"/>
              </a:rPr>
              <a:t>Cars Vs </a:t>
            </a:r>
            <a:r>
              <a:rPr lang="en-US" dirty="0" err="1" smtClean="0">
                <a:latin typeface="Times New Roman" panose="02020603050405020304" pitchFamily="18" charset="0"/>
                <a:cs typeface="Times New Roman" panose="02020603050405020304" pitchFamily="18" charset="0"/>
              </a:rPr>
              <a:t>BikeBuyer</a:t>
            </a:r>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People who have no cars are likely to buy bike than others</a:t>
            </a:r>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smtClean="0"/>
          </a:p>
        </p:txBody>
      </p:sp>
      <p:pic>
        <p:nvPicPr>
          <p:cNvPr id="4" name="Picture 3"/>
          <p:cNvPicPr>
            <a:picLocks noChangeAspect="1"/>
          </p:cNvPicPr>
          <p:nvPr/>
        </p:nvPicPr>
        <p:blipFill>
          <a:blip r:embed="rId2"/>
          <a:stretch>
            <a:fillRect/>
          </a:stretch>
        </p:blipFill>
        <p:spPr>
          <a:xfrm>
            <a:off x="1794077" y="1682102"/>
            <a:ext cx="8117214" cy="4093666"/>
          </a:xfrm>
          <a:prstGeom prst="rect">
            <a:avLst/>
          </a:prstGeom>
        </p:spPr>
      </p:pic>
    </p:spTree>
    <p:extLst>
      <p:ext uri="{BB962C8B-B14F-4D97-AF65-F5344CB8AC3E}">
        <p14:creationId xmlns:p14="http://schemas.microsoft.com/office/powerpoint/2010/main" val="2954977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620" y="196770"/>
            <a:ext cx="11840902" cy="6539696"/>
          </a:xfrm>
        </p:spPr>
        <p:txBody>
          <a:bodyPr/>
          <a:lstStyle/>
          <a:p>
            <a:pPr algn="l"/>
            <a:endParaRPr lang="en-US" dirty="0" smtClean="0"/>
          </a:p>
          <a:p>
            <a:pPr algn="l"/>
            <a:endParaRPr lang="en-US" dirty="0"/>
          </a:p>
          <a:p>
            <a:pPr algn="l"/>
            <a:r>
              <a:rPr lang="en-US" dirty="0" smtClean="0">
                <a:latin typeface="Times New Roman" panose="02020603050405020304" pitchFamily="18" charset="0"/>
                <a:cs typeface="Times New Roman" panose="02020603050405020304" pitchFamily="18" charset="0"/>
              </a:rPr>
              <a:t>7</a:t>
            </a:r>
            <a:r>
              <a:rPr lang="en-US" dirty="0" smtClean="0">
                <a:latin typeface="Times New Roman" panose="02020603050405020304" pitchFamily="18" charset="0"/>
                <a:cs typeface="Times New Roman" panose="02020603050405020304" pitchFamily="18" charset="0"/>
              </a:rPr>
              <a:t>.</a:t>
            </a:r>
            <a:r>
              <a:rPr lang="en-US" dirty="0" smtClean="0"/>
              <a:t> </a:t>
            </a:r>
            <a:r>
              <a:rPr lang="en-US" dirty="0" smtClean="0">
                <a:latin typeface="Times New Roman" panose="02020603050405020304" pitchFamily="18" charset="0"/>
                <a:cs typeface="Times New Roman" panose="02020603050405020304" pitchFamily="18" charset="0"/>
              </a:rPr>
              <a:t>Region Vs </a:t>
            </a:r>
            <a:r>
              <a:rPr lang="en-US" dirty="0" err="1" smtClean="0">
                <a:latin typeface="Times New Roman" panose="02020603050405020304" pitchFamily="18" charset="0"/>
                <a:cs typeface="Times New Roman" panose="02020603050405020304" pitchFamily="18" charset="0"/>
              </a:rPr>
              <a:t>BikeBuyer</a:t>
            </a:r>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People who belongs to North America region are more likely to buy cars than others.</a:t>
            </a:r>
            <a:endParaRPr lang="en-US" dirty="0"/>
          </a:p>
        </p:txBody>
      </p:sp>
      <p:pic>
        <p:nvPicPr>
          <p:cNvPr id="4" name="Picture 3"/>
          <p:cNvPicPr>
            <a:picLocks noChangeAspect="1"/>
          </p:cNvPicPr>
          <p:nvPr/>
        </p:nvPicPr>
        <p:blipFill>
          <a:blip r:embed="rId2"/>
          <a:stretch>
            <a:fillRect/>
          </a:stretch>
        </p:blipFill>
        <p:spPr>
          <a:xfrm>
            <a:off x="2276851" y="1670526"/>
            <a:ext cx="7634439" cy="4313585"/>
          </a:xfrm>
          <a:prstGeom prst="rect">
            <a:avLst/>
          </a:prstGeom>
        </p:spPr>
      </p:pic>
    </p:spTree>
    <p:extLst>
      <p:ext uri="{BB962C8B-B14F-4D97-AF65-F5344CB8AC3E}">
        <p14:creationId xmlns:p14="http://schemas.microsoft.com/office/powerpoint/2010/main" val="2080288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6207" y="4378528"/>
            <a:ext cx="11534228" cy="2288489"/>
          </a:xfrm>
          <a:prstGeom prst="rect">
            <a:avLst/>
          </a:prstGeom>
        </p:spPr>
      </p:pic>
      <p:sp>
        <p:nvSpPr>
          <p:cNvPr id="6" name="TextBox 5"/>
          <p:cNvSpPr txBox="1"/>
          <p:nvPr/>
        </p:nvSpPr>
        <p:spPr>
          <a:xfrm>
            <a:off x="456207" y="343300"/>
            <a:ext cx="414373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8</a:t>
            </a:r>
            <a:r>
              <a:rPr lang="en-US" sz="2400" dirty="0" smtClean="0">
                <a:latin typeface="Times New Roman" panose="02020603050405020304" pitchFamily="18" charset="0"/>
                <a:cs typeface="Times New Roman" panose="02020603050405020304" pitchFamily="18" charset="0"/>
              </a:rPr>
              <a:t>.</a:t>
            </a:r>
            <a:r>
              <a:rPr lang="en-US" sz="2400" dirty="0" smtClean="0"/>
              <a:t> </a:t>
            </a:r>
            <a:r>
              <a:rPr lang="en-US" sz="2400" dirty="0" smtClean="0">
                <a:latin typeface="Times New Roman" panose="02020603050405020304" pitchFamily="18" charset="0"/>
                <a:cs typeface="Times New Roman" panose="02020603050405020304" pitchFamily="18" charset="0"/>
              </a:rPr>
              <a:t>Age Vs </a:t>
            </a:r>
            <a:r>
              <a:rPr lang="en-US" sz="2400" dirty="0" err="1" smtClean="0">
                <a:latin typeface="Times New Roman" panose="02020603050405020304" pitchFamily="18" charset="0"/>
                <a:cs typeface="Times New Roman" panose="02020603050405020304" pitchFamily="18" charset="0"/>
              </a:rPr>
              <a:t>BikeBuyer</a:t>
            </a:r>
            <a:endParaRPr lang="en-US" sz="2400"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56207" y="998986"/>
            <a:ext cx="11534228" cy="2591390"/>
          </a:xfrm>
          <a:prstGeom prst="rect">
            <a:avLst/>
          </a:prstGeom>
        </p:spPr>
      </p:pic>
      <p:sp>
        <p:nvSpPr>
          <p:cNvPr id="9" name="TextBox 8"/>
          <p:cNvSpPr txBox="1"/>
          <p:nvPr/>
        </p:nvSpPr>
        <p:spPr>
          <a:xfrm>
            <a:off x="4444678" y="3784397"/>
            <a:ext cx="3159889" cy="400110"/>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Scaling in the range 30 to 40</a:t>
            </a:r>
          </a:p>
        </p:txBody>
      </p:sp>
    </p:spTree>
    <p:extLst>
      <p:ext uri="{BB962C8B-B14F-4D97-AF65-F5344CB8AC3E}">
        <p14:creationId xmlns:p14="http://schemas.microsoft.com/office/powerpoint/2010/main" val="2787511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67782" y="981159"/>
            <a:ext cx="11534228" cy="2269960"/>
          </a:xfrm>
          <a:prstGeom prst="rect">
            <a:avLst/>
          </a:prstGeom>
        </p:spPr>
      </p:pic>
      <p:sp>
        <p:nvSpPr>
          <p:cNvPr id="6" name="TextBox 5"/>
          <p:cNvSpPr txBox="1"/>
          <p:nvPr/>
        </p:nvSpPr>
        <p:spPr>
          <a:xfrm>
            <a:off x="401724" y="3725725"/>
            <a:ext cx="1166634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People who are in the range 33 to 53(approx.) are more likely to buy </a:t>
            </a:r>
            <a:r>
              <a:rPr lang="en-US" sz="2000" dirty="0" smtClean="0">
                <a:latin typeface="Times New Roman" panose="02020603050405020304" pitchFamily="18" charset="0"/>
                <a:cs typeface="Times New Roman" panose="02020603050405020304" pitchFamily="18" charset="0"/>
              </a:rPr>
              <a:t>bike. Also, 0 indicates ‘No’ and 1 indicates ‘Yes ‘</a:t>
            </a:r>
            <a:endParaRPr lang="en-US" sz="2000" dirty="0">
              <a:latin typeface="Times New Roman" panose="02020603050405020304" pitchFamily="18" charset="0"/>
              <a:cs typeface="Times New Roman" panose="02020603050405020304" pitchFamily="18" charset="0"/>
            </a:endParaRPr>
          </a:p>
        </p:txBody>
      </p:sp>
      <p:sp>
        <p:nvSpPr>
          <p:cNvPr id="7" name="Title 6"/>
          <p:cNvSpPr txBox="1">
            <a:spLocks noGrp="1"/>
          </p:cNvSpPr>
          <p:nvPr>
            <p:ph type="ctrTitle"/>
          </p:nvPr>
        </p:nvSpPr>
        <p:spPr>
          <a:xfrm>
            <a:off x="3356656" y="385855"/>
            <a:ext cx="4174603" cy="369332"/>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Scaling in the range </a:t>
            </a:r>
            <a:r>
              <a:rPr lang="en-US" sz="2000" u="sng" dirty="0" smtClean="0">
                <a:latin typeface="Times New Roman" panose="02020603050405020304" pitchFamily="18" charset="0"/>
                <a:cs typeface="Times New Roman" panose="02020603050405020304" pitchFamily="18" charset="0"/>
              </a:rPr>
              <a:t>50 </a:t>
            </a:r>
            <a:r>
              <a:rPr lang="en-US" sz="2000" u="sng" dirty="0">
                <a:latin typeface="Times New Roman" panose="02020603050405020304" pitchFamily="18" charset="0"/>
                <a:cs typeface="Times New Roman" panose="02020603050405020304" pitchFamily="18" charset="0"/>
              </a:rPr>
              <a:t>to </a:t>
            </a:r>
            <a:r>
              <a:rPr lang="en-US" sz="2000" u="sng" dirty="0" smtClean="0">
                <a:latin typeface="Times New Roman" panose="02020603050405020304" pitchFamily="18" charset="0"/>
                <a:cs typeface="Times New Roman" panose="02020603050405020304" pitchFamily="18" charset="0"/>
              </a:rPr>
              <a:t>60</a:t>
            </a:r>
            <a:endParaRPr lang="en-US"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897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0941" y="231494"/>
            <a:ext cx="11609407" cy="6400800"/>
          </a:xfrm>
        </p:spPr>
        <p:txBody>
          <a:bodyPr>
            <a:normAutofit fontScale="92500" lnSpcReduction="10000"/>
          </a:bodyPr>
          <a:lstStyle/>
          <a:p>
            <a:pPr algn="l"/>
            <a:endParaRPr lang="en-US" u="sng" dirty="0"/>
          </a:p>
          <a:p>
            <a:pPr algn="l"/>
            <a:r>
              <a:rPr lang="en-US" sz="3000" u="sng" dirty="0" smtClean="0">
                <a:latin typeface="Times New Roman" panose="02020603050405020304" pitchFamily="18" charset="0"/>
                <a:cs typeface="Times New Roman" panose="02020603050405020304" pitchFamily="18" charset="0"/>
              </a:rPr>
              <a:t>Conclusion</a:t>
            </a:r>
          </a:p>
          <a:p>
            <a:pPr algn="just"/>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Hence from the above analysis we can conclude that a irrespective of the Marital status a bachelor professional female who </a:t>
            </a:r>
            <a:r>
              <a:rPr lang="en-US" dirty="0" smtClean="0">
                <a:latin typeface="Times New Roman" panose="02020603050405020304" pitchFamily="18" charset="0"/>
                <a:cs typeface="Times New Roman" panose="02020603050405020304" pitchFamily="18" charset="0"/>
              </a:rPr>
              <a:t>belongs to North America region and who belongs to the age in the range of 33 to 53 </a:t>
            </a:r>
            <a:r>
              <a:rPr lang="en-US" dirty="0" smtClean="0">
                <a:latin typeface="Times New Roman" panose="02020603050405020304" pitchFamily="18" charset="0"/>
                <a:cs typeface="Times New Roman" panose="02020603050405020304" pitchFamily="18" charset="0"/>
              </a:rPr>
              <a:t>has no children, no cars and owning a home is more likely to buy bike when compare to other combinations.</a:t>
            </a:r>
          </a:p>
          <a:p>
            <a:pPr algn="l"/>
            <a:endParaRPr lang="en-US" sz="3000" dirty="0">
              <a:latin typeface="Times New Roman" panose="02020603050405020304" pitchFamily="18" charset="0"/>
              <a:cs typeface="Times New Roman" panose="02020603050405020304" pitchFamily="18" charset="0"/>
            </a:endParaRPr>
          </a:p>
          <a:p>
            <a:pPr algn="l"/>
            <a:r>
              <a:rPr lang="en-US" sz="3000" u="sng" dirty="0">
                <a:latin typeface="Times New Roman" panose="02020603050405020304" pitchFamily="18" charset="0"/>
                <a:cs typeface="Times New Roman" panose="02020603050405020304" pitchFamily="18" charset="0"/>
              </a:rPr>
              <a:t>Feature </a:t>
            </a:r>
            <a:r>
              <a:rPr lang="en-US" sz="3000" u="sng" dirty="0" smtClean="0">
                <a:latin typeface="Times New Roman" panose="02020603050405020304" pitchFamily="18" charset="0"/>
                <a:cs typeface="Times New Roman" panose="02020603050405020304" pitchFamily="18" charset="0"/>
              </a:rPr>
              <a:t>Engineering</a:t>
            </a:r>
          </a:p>
          <a:p>
            <a:pPr algn="just"/>
            <a:r>
              <a:rPr lang="en-US" dirty="0" smtClean="0">
                <a:latin typeface="Times New Roman" panose="02020603050405020304" pitchFamily="18" charset="0"/>
                <a:cs typeface="Times New Roman" panose="02020603050405020304" pitchFamily="18" charset="0"/>
              </a:rPr>
              <a:t>          Feature </a:t>
            </a:r>
            <a:r>
              <a:rPr lang="en-US" dirty="0">
                <a:latin typeface="Times New Roman" panose="02020603050405020304" pitchFamily="18" charset="0"/>
                <a:cs typeface="Times New Roman" panose="02020603050405020304" pitchFamily="18" charset="0"/>
              </a:rPr>
              <a:t>engineering is the process of using domain knowledge of the data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create features (feature vectors) that make machine learning algorithms work</a:t>
            </a:r>
            <a:r>
              <a:rPr lang="en-US" dirty="0" smtClean="0">
                <a:latin typeface="Times New Roman" panose="02020603050405020304" pitchFamily="18" charset="0"/>
                <a:cs typeface="Times New Roman" panose="02020603050405020304" pitchFamily="18" charset="0"/>
              </a:rPr>
              <a:t>.</a:t>
            </a:r>
          </a:p>
          <a:p>
            <a:pPr algn="just"/>
            <a:endParaRPr lang="en-US" sz="3000" u="sng"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are two main task done in Feature Engineering part</a:t>
            </a:r>
          </a:p>
          <a:p>
            <a:pPr marL="457200" indent="-4572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Encoding non numerical values into numerical values</a:t>
            </a:r>
          </a:p>
          <a:p>
            <a:pPr marL="457200" indent="-4572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Binning</a:t>
            </a:r>
          </a:p>
          <a:p>
            <a:pPr marL="457200" indent="-4572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Imputing </a:t>
            </a:r>
            <a:r>
              <a:rPr lang="en-US" dirty="0">
                <a:latin typeface="Times New Roman" panose="02020603050405020304" pitchFamily="18" charset="0"/>
                <a:cs typeface="Times New Roman" panose="02020603050405020304" pitchFamily="18" charset="0"/>
              </a:rPr>
              <a:t>null values</a:t>
            </a:r>
          </a:p>
          <a:p>
            <a:pPr algn="l"/>
            <a:r>
              <a:rPr lang="en-US" sz="3000" u="sng" dirty="0" smtClean="0"/>
              <a:t>     </a:t>
            </a:r>
          </a:p>
          <a:p>
            <a:pPr algn="l"/>
            <a:endParaRPr lang="en-US" dirty="0"/>
          </a:p>
        </p:txBody>
      </p:sp>
    </p:spTree>
    <p:extLst>
      <p:ext uri="{BB962C8B-B14F-4D97-AF65-F5344CB8AC3E}">
        <p14:creationId xmlns:p14="http://schemas.microsoft.com/office/powerpoint/2010/main" val="3883880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8343" y="127322"/>
            <a:ext cx="11771453" cy="6574420"/>
          </a:xfrm>
        </p:spPr>
        <p:txBody>
          <a:bodyPr>
            <a:normAutofit/>
          </a:bodyPr>
          <a:lstStyle/>
          <a:p>
            <a:pPr algn="l"/>
            <a:endParaRPr lang="en-US" dirty="0" smtClean="0">
              <a:latin typeface="Times New Roman" panose="02020603050405020304" pitchFamily="18" charset="0"/>
              <a:cs typeface="Times New Roman" panose="02020603050405020304" pitchFamily="18" charset="0"/>
            </a:endParaRPr>
          </a:p>
          <a:p>
            <a:pPr algn="l"/>
            <a:r>
              <a:rPr lang="en-US" sz="2600" u="sng" dirty="0" smtClean="0">
                <a:latin typeface="Times New Roman" panose="02020603050405020304" pitchFamily="18" charset="0"/>
                <a:cs typeface="Times New Roman" panose="02020603050405020304" pitchFamily="18" charset="0"/>
              </a:rPr>
              <a:t>Encoding non numerical values into numerical values</a:t>
            </a:r>
          </a:p>
          <a:p>
            <a:pPr algn="l"/>
            <a:r>
              <a:rPr lang="en-US" sz="25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Feature need to encoded are: </a:t>
            </a:r>
            <a:r>
              <a:rPr lang="en-US" dirty="0">
                <a:latin typeface="Times New Roman" panose="02020603050405020304" pitchFamily="18" charset="0"/>
                <a:cs typeface="Times New Roman" panose="02020603050405020304" pitchFamily="18" charset="0"/>
              </a:rPr>
              <a:t>Marital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Status,  </a:t>
            </a:r>
            <a:r>
              <a:rPr lang="en-US" dirty="0" smtClean="0">
                <a:latin typeface="Times New Roman" panose="02020603050405020304" pitchFamily="18" charset="0"/>
                <a:cs typeface="Times New Roman" panose="02020603050405020304" pitchFamily="18" charset="0"/>
              </a:rPr>
              <a:t>Gender, </a:t>
            </a:r>
            <a:r>
              <a:rPr lang="en-US" dirty="0" smtClean="0">
                <a:latin typeface="Times New Roman" panose="02020603050405020304" pitchFamily="18" charset="0"/>
                <a:cs typeface="Times New Roman" panose="02020603050405020304" pitchFamily="18" charset="0"/>
              </a:rPr>
              <a:t>Education, Occupation, Commute Distance, City, Zip Code and Country.</a:t>
            </a:r>
          </a:p>
          <a:p>
            <a:pPr algn="l"/>
            <a:endParaRPr lang="en-US" sz="2500" u="sng" dirty="0" smtClean="0">
              <a:latin typeface="Times New Roman" panose="02020603050405020304" pitchFamily="18" charset="0"/>
              <a:cs typeface="Times New Roman" panose="02020603050405020304" pitchFamily="18" charset="0"/>
            </a:endParaRPr>
          </a:p>
          <a:p>
            <a:pPr algn="l"/>
            <a:r>
              <a:rPr lang="en-US" sz="2500" dirty="0">
                <a:latin typeface="Times New Roman" panose="02020603050405020304" pitchFamily="18" charset="0"/>
                <a:cs typeface="Times New Roman" panose="02020603050405020304" pitchFamily="18" charset="0"/>
              </a:rPr>
              <a:t>1.Marital Status</a:t>
            </a:r>
          </a:p>
          <a:p>
            <a:pPr algn="l"/>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Before encoding</a:t>
            </a:r>
            <a:r>
              <a:rPr lang="en-US" sz="2000" dirty="0" smtClean="0">
                <a:latin typeface="Times New Roman" panose="02020603050405020304" pitchFamily="18" charset="0"/>
                <a:cs typeface="Times New Roman" panose="02020603050405020304" pitchFamily="18" charset="0"/>
              </a:rPr>
              <a:t>:</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Married  -  5673 records</a:t>
            </a:r>
          </a:p>
          <a:p>
            <a:pPr algn="l"/>
            <a:r>
              <a:rPr lang="en-US" sz="2000" dirty="0" smtClean="0">
                <a:latin typeface="Times New Roman" panose="02020603050405020304" pitchFamily="18" charset="0"/>
                <a:cs typeface="Times New Roman" panose="02020603050405020304" pitchFamily="18" charset="0"/>
              </a:rPr>
              <a:t>            Single     - 4327  records</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After encoding</a:t>
            </a:r>
            <a:r>
              <a:rPr lang="en-US" sz="2000" dirty="0" smtClean="0">
                <a:latin typeface="Times New Roman" panose="02020603050405020304" pitchFamily="18" charset="0"/>
                <a:cs typeface="Times New Roman" panose="02020603050405020304" pitchFamily="18" charset="0"/>
              </a:rPr>
              <a:t>:</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0       -     5673  records</a:t>
            </a:r>
          </a:p>
          <a:p>
            <a:pPr algn="l"/>
            <a:r>
              <a:rPr lang="en-US" sz="2000" dirty="0" smtClean="0">
                <a:latin typeface="Times New Roman" panose="02020603050405020304" pitchFamily="18" charset="0"/>
                <a:cs typeface="Times New Roman" panose="02020603050405020304" pitchFamily="18" charset="0"/>
              </a:rPr>
              <a:t>               1       -     4327  records</a:t>
            </a:r>
          </a:p>
          <a:p>
            <a:pPr algn="l"/>
            <a:endParaRPr lang="en-US" sz="2000" dirty="0">
              <a:latin typeface="Times New Roman" panose="02020603050405020304" pitchFamily="18" charset="0"/>
              <a:cs typeface="Times New Roman" panose="02020603050405020304" pitchFamily="18" charset="0"/>
            </a:endParaRPr>
          </a:p>
          <a:p>
            <a:pPr algn="l"/>
            <a:r>
              <a:rPr lang="en-US" sz="2500" dirty="0" smtClean="0">
                <a:latin typeface="Times New Roman" panose="02020603050405020304" pitchFamily="18" charset="0"/>
                <a:cs typeface="Times New Roman" panose="02020603050405020304" pitchFamily="18" charset="0"/>
              </a:rPr>
              <a:t>Similarly based upon number of categories the </a:t>
            </a:r>
            <a:r>
              <a:rPr lang="en-US" sz="2500" dirty="0" smtClean="0">
                <a:latin typeface="Times New Roman" panose="02020603050405020304" pitchFamily="18" charset="0"/>
                <a:cs typeface="Times New Roman" panose="02020603050405020304" pitchFamily="18" charset="0"/>
              </a:rPr>
              <a:t>encoding is done for each feature.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06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068" y="243068"/>
            <a:ext cx="11771454" cy="6389226"/>
          </a:xfrm>
        </p:spPr>
        <p:txBody>
          <a:bodyPr/>
          <a:lstStyle/>
          <a:p>
            <a:pPr algn="l"/>
            <a:endParaRPr lang="en-US" sz="2500" u="sng" dirty="0" smtClean="0">
              <a:latin typeface="Times New Roman" panose="02020603050405020304" pitchFamily="18" charset="0"/>
              <a:cs typeface="Times New Roman" panose="02020603050405020304" pitchFamily="18" charset="0"/>
            </a:endParaRPr>
          </a:p>
          <a:p>
            <a:pPr algn="l"/>
            <a:r>
              <a:rPr lang="en-US" sz="2500" u="sng" dirty="0" smtClean="0">
                <a:latin typeface="Times New Roman" panose="02020603050405020304" pitchFamily="18" charset="0"/>
                <a:cs typeface="Times New Roman" panose="02020603050405020304" pitchFamily="18" charset="0"/>
              </a:rPr>
              <a:t>Binning</a:t>
            </a:r>
            <a:endParaRPr lang="en-US" sz="2500" u="sng" dirty="0">
              <a:latin typeface="Times New Roman" panose="02020603050405020304" pitchFamily="18" charset="0"/>
              <a:cs typeface="Times New Roman" panose="02020603050405020304" pitchFamily="18" charset="0"/>
            </a:endParaRPr>
          </a:p>
          <a:p>
            <a:pPr algn="l"/>
            <a:r>
              <a:rPr lang="en-US" dirty="0" smtClean="0"/>
              <a:t>      </a:t>
            </a:r>
            <a:r>
              <a:rPr lang="en-US" sz="2500" dirty="0">
                <a:latin typeface="Times New Roman" panose="02020603050405020304" pitchFamily="18" charset="0"/>
                <a:cs typeface="Times New Roman" panose="02020603050405020304" pitchFamily="18" charset="0"/>
              </a:rPr>
              <a:t>Features like Age, yearly income are binned by range which helps to derive the higher </a:t>
            </a:r>
            <a:r>
              <a:rPr lang="en-US" sz="2500" dirty="0" smtClean="0">
                <a:latin typeface="Times New Roman" panose="02020603050405020304" pitchFamily="18" charset="0"/>
                <a:cs typeface="Times New Roman" panose="02020603050405020304" pitchFamily="18" charset="0"/>
              </a:rPr>
              <a:t>accuracy</a:t>
            </a:r>
          </a:p>
          <a:p>
            <a:pPr algn="l"/>
            <a:endParaRPr lang="en-US" sz="2500" dirty="0" smtClean="0">
              <a:latin typeface="Times New Roman" panose="02020603050405020304" pitchFamily="18" charset="0"/>
              <a:cs typeface="Times New Roman" panose="02020603050405020304" pitchFamily="18" charset="0"/>
            </a:endParaRPr>
          </a:p>
          <a:p>
            <a:pPr algn="l"/>
            <a:r>
              <a:rPr lang="en-US" sz="2500" u="sng" dirty="0" smtClean="0">
                <a:latin typeface="Times New Roman" panose="02020603050405020304" pitchFamily="18" charset="0"/>
                <a:cs typeface="Times New Roman" panose="02020603050405020304" pitchFamily="18" charset="0"/>
              </a:rPr>
              <a:t>Age</a:t>
            </a:r>
            <a:endParaRPr lang="en-US" sz="2500" u="sng" dirty="0">
              <a:latin typeface="Times New Roman" panose="02020603050405020304" pitchFamily="18" charset="0"/>
              <a:cs typeface="Times New Roman" panose="02020603050405020304" pitchFamily="18" charset="0"/>
            </a:endParaRPr>
          </a:p>
          <a:p>
            <a:pPr algn="l"/>
            <a:r>
              <a:rPr lang="en-US" sz="2500" dirty="0">
                <a:latin typeface="Times New Roman" panose="02020603050405020304" pitchFamily="18" charset="0"/>
                <a:cs typeface="Times New Roman" panose="02020603050405020304" pitchFamily="18" charset="0"/>
              </a:rPr>
              <a:t>          ('Age' &lt;= 30) = 0</a:t>
            </a:r>
          </a:p>
          <a:p>
            <a:pPr algn="l"/>
            <a:r>
              <a:rPr lang="en-US" sz="2500" dirty="0">
                <a:latin typeface="Times New Roman" panose="02020603050405020304" pitchFamily="18" charset="0"/>
                <a:cs typeface="Times New Roman" panose="02020603050405020304" pitchFamily="18" charset="0"/>
              </a:rPr>
              <a:t>          ('Age‘ &gt; 30 and 'Age‘ &lt;= 50) = 1</a:t>
            </a:r>
          </a:p>
          <a:p>
            <a:pPr algn="l"/>
            <a:r>
              <a:rPr lang="en-US" sz="2500" dirty="0">
                <a:latin typeface="Times New Roman" panose="02020603050405020304" pitchFamily="18" charset="0"/>
                <a:cs typeface="Times New Roman" panose="02020603050405020304" pitchFamily="18" charset="0"/>
              </a:rPr>
              <a:t>          ('Age‘ &gt; 50 'Age' &lt;= 70) = 2</a:t>
            </a:r>
          </a:p>
          <a:p>
            <a:pPr algn="l"/>
            <a:r>
              <a:rPr lang="en-US" sz="2500" dirty="0">
                <a:latin typeface="Times New Roman" panose="02020603050405020304" pitchFamily="18" charset="0"/>
                <a:cs typeface="Times New Roman" panose="02020603050405020304" pitchFamily="18" charset="0"/>
              </a:rPr>
              <a:t>          ('Age' &gt; 70 'Age' &lt;= 100) = 3</a:t>
            </a:r>
          </a:p>
          <a:p>
            <a:pPr algn="l"/>
            <a:endParaRPr lang="en-US" dirty="0" smtClean="0"/>
          </a:p>
          <a:p>
            <a:pPr algn="l"/>
            <a:r>
              <a:rPr lang="en-US" sz="2500" dirty="0">
                <a:latin typeface="Times New Roman" panose="02020603050405020304" pitchFamily="18" charset="0"/>
                <a:cs typeface="Times New Roman" panose="02020603050405020304" pitchFamily="18" charset="0"/>
              </a:rPr>
              <a:t>Similarly, yearly income is binned with the specific range and a numeric value is assigned</a:t>
            </a:r>
          </a:p>
        </p:txBody>
      </p:sp>
    </p:spTree>
    <p:extLst>
      <p:ext uri="{BB962C8B-B14F-4D97-AF65-F5344CB8AC3E}">
        <p14:creationId xmlns:p14="http://schemas.microsoft.com/office/powerpoint/2010/main" val="646148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6770" y="138895"/>
            <a:ext cx="11817752" cy="6551271"/>
          </a:xfrm>
        </p:spPr>
        <p:txBody>
          <a:bodyPr/>
          <a:lstStyle/>
          <a:p>
            <a:pPr algn="l"/>
            <a:endParaRPr lang="en-US" dirty="0" smtClean="0">
              <a:latin typeface="Times New Roman" panose="02020603050405020304" pitchFamily="18" charset="0"/>
              <a:cs typeface="Times New Roman" panose="02020603050405020304" pitchFamily="18" charset="0"/>
            </a:endParaRPr>
          </a:p>
          <a:p>
            <a:pPr algn="l"/>
            <a:r>
              <a:rPr lang="en-US" sz="2600" u="sng" dirty="0" smtClean="0">
                <a:latin typeface="Times New Roman" panose="02020603050405020304" pitchFamily="18" charset="0"/>
                <a:cs typeface="Times New Roman" panose="02020603050405020304" pitchFamily="18" charset="0"/>
              </a:rPr>
              <a:t>Imputing null values</a:t>
            </a:r>
          </a:p>
          <a:p>
            <a:pPr algn="l"/>
            <a:endParaRPr lang="en-US" u="sng"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below features are with null values</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Latitude, Longitude, City, </a:t>
            </a:r>
            <a:r>
              <a:rPr lang="en-US" dirty="0" smtClean="0">
                <a:latin typeface="Times New Roman" panose="02020603050405020304" pitchFamily="18" charset="0"/>
                <a:cs typeface="Times New Roman" panose="02020603050405020304" pitchFamily="18" charset="0"/>
              </a:rPr>
              <a:t>Zip Code</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Country </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Since the city, zip code, country are categorical variable the null values imputed as 0 which turns as a new category. Also, in order to group by region and fill the null values with the repeated categories in the feature the pacific region has no related city, zip code or country hence 0 is used</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Latitude and Longitude are imputed using median by grouping the Commute distance.</a:t>
            </a:r>
            <a:endParaRPr lang="en-US" dirty="0"/>
          </a:p>
        </p:txBody>
      </p:sp>
    </p:spTree>
    <p:extLst>
      <p:ext uri="{BB962C8B-B14F-4D97-AF65-F5344CB8AC3E}">
        <p14:creationId xmlns:p14="http://schemas.microsoft.com/office/powerpoint/2010/main" val="1965441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1494" y="277792"/>
            <a:ext cx="11690430" cy="6331352"/>
          </a:xfrm>
        </p:spPr>
        <p:txBody>
          <a:bodyPr>
            <a:normAutofit/>
          </a:bodyPr>
          <a:lstStyle/>
          <a:p>
            <a:pPr algn="l"/>
            <a:r>
              <a:rPr lang="en-US" sz="2600" u="sng" dirty="0" smtClean="0">
                <a:latin typeface="Times New Roman" panose="02020603050405020304" pitchFamily="18" charset="0"/>
                <a:cs typeface="Times New Roman" panose="02020603050405020304" pitchFamily="18" charset="0"/>
              </a:rPr>
              <a:t>Modelling</a:t>
            </a:r>
            <a:r>
              <a:rPr lang="en-US" dirty="0" smtClean="0"/>
              <a:t>:</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Initially </a:t>
            </a:r>
            <a:r>
              <a:rPr lang="en-US" dirty="0">
                <a:latin typeface="Times New Roman" panose="02020603050405020304" pitchFamily="18" charset="0"/>
                <a:cs typeface="Times New Roman" panose="02020603050405020304" pitchFamily="18" charset="0"/>
              </a:rPr>
              <a:t>the dataset is split into test train set and used training and testing the model</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below </a:t>
            </a:r>
            <a:r>
              <a:rPr lang="en-US" dirty="0">
                <a:latin typeface="Times New Roman" panose="02020603050405020304" pitchFamily="18" charset="0"/>
                <a:cs typeface="Times New Roman" panose="02020603050405020304" pitchFamily="18" charset="0"/>
              </a:rPr>
              <a:t>Machine learning algorithm are used to predict the bike </a:t>
            </a:r>
            <a:r>
              <a:rPr lang="en-US" dirty="0" smtClean="0">
                <a:latin typeface="Times New Roman" panose="02020603050405020304" pitchFamily="18" charset="0"/>
                <a:cs typeface="Times New Roman" panose="02020603050405020304" pitchFamily="18" charset="0"/>
              </a:rPr>
              <a:t>buyers   </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 Logistic Regression</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 Support Vector Machines</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3. KNN</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4. Perceptron</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5. </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ecision Tree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below score/accuracy </a:t>
            </a:r>
            <a:r>
              <a:rPr lang="en-US" dirty="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pon training all the models individually</a:t>
            </a:r>
          </a:p>
        </p:txBody>
      </p:sp>
      <p:graphicFrame>
        <p:nvGraphicFramePr>
          <p:cNvPr id="4" name="Table 3"/>
          <p:cNvGraphicFramePr>
            <a:graphicFrameLocks noGrp="1"/>
          </p:cNvGraphicFramePr>
          <p:nvPr>
            <p:extLst>
              <p:ext uri="{D42A27DB-BD31-4B8C-83A1-F6EECF244321}">
                <p14:modId xmlns:p14="http://schemas.microsoft.com/office/powerpoint/2010/main" val="3545424292"/>
              </p:ext>
            </p:extLst>
          </p:nvPr>
        </p:nvGraphicFramePr>
        <p:xfrm>
          <a:off x="978703" y="4384104"/>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latin typeface="Times New Roman" panose="02020603050405020304" pitchFamily="18" charset="0"/>
                          <a:cs typeface="Times New Roman" panose="02020603050405020304" pitchFamily="18" charset="0"/>
                        </a:rPr>
                        <a:t>Model </a:t>
                      </a:r>
                      <a:endParaRPr lang="en-US" dirty="0"/>
                    </a:p>
                  </a:txBody>
                  <a:tcPr/>
                </a:tc>
                <a:tc>
                  <a:txBody>
                    <a:bodyPr/>
                    <a:lstStyle/>
                    <a:p>
                      <a:r>
                        <a:rPr lang="en-US" dirty="0" smtClean="0">
                          <a:latin typeface="Times New Roman" panose="02020603050405020304" pitchFamily="18" charset="0"/>
                          <a:cs typeface="Times New Roman" panose="02020603050405020304" pitchFamily="18" charset="0"/>
                        </a:rPr>
                        <a:t>Score</a:t>
                      </a:r>
                      <a:endParaRPr lang="en-US" dirty="0"/>
                    </a:p>
                  </a:txBody>
                  <a:tcPr/>
                </a:tc>
              </a:tr>
              <a:tr h="370840">
                <a:tc>
                  <a:txBody>
                    <a:bodyPr/>
                    <a:lstStyle/>
                    <a:p>
                      <a:r>
                        <a:rPr lang="en-US" dirty="0" smtClean="0">
                          <a:latin typeface="Times New Roman" panose="02020603050405020304" pitchFamily="18" charset="0"/>
                          <a:cs typeface="Times New Roman" panose="02020603050405020304" pitchFamily="18" charset="0"/>
                        </a:rPr>
                        <a:t>Logistic Regression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90.84</a:t>
                      </a:r>
                    </a:p>
                  </a:txBody>
                  <a:tcPr/>
                </a:tc>
              </a:tr>
              <a:tr h="370840">
                <a:tc>
                  <a:txBody>
                    <a:bodyPr/>
                    <a:lstStyle/>
                    <a:p>
                      <a:r>
                        <a:rPr lang="en-US" dirty="0" smtClean="0">
                          <a:latin typeface="Times New Roman" panose="02020603050405020304" pitchFamily="18" charset="0"/>
                          <a:cs typeface="Times New Roman" panose="02020603050405020304" pitchFamily="18" charset="0"/>
                        </a:rPr>
                        <a:t>Support Vector Machines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90.76</a:t>
                      </a:r>
                    </a:p>
                  </a:txBody>
                  <a:tcPr/>
                </a:tc>
              </a:tr>
              <a:tr h="370840">
                <a:tc>
                  <a:txBody>
                    <a:bodyPr/>
                    <a:lstStyle/>
                    <a:p>
                      <a:r>
                        <a:rPr lang="en-US" dirty="0" smtClean="0">
                          <a:latin typeface="Times New Roman" panose="02020603050405020304" pitchFamily="18" charset="0"/>
                          <a:cs typeface="Times New Roman" panose="02020603050405020304" pitchFamily="18" charset="0"/>
                        </a:rPr>
                        <a:t>KNN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89.60</a:t>
                      </a:r>
                    </a:p>
                  </a:txBody>
                  <a:tcPr/>
                </a:tc>
              </a:tr>
              <a:tr h="370840">
                <a:tc>
                  <a:txBody>
                    <a:bodyPr/>
                    <a:lstStyle/>
                    <a:p>
                      <a:r>
                        <a:rPr lang="en-US" dirty="0" smtClean="0">
                          <a:latin typeface="Times New Roman" panose="02020603050405020304" pitchFamily="18" charset="0"/>
                          <a:cs typeface="Times New Roman" panose="02020603050405020304" pitchFamily="18" charset="0"/>
                        </a:rPr>
                        <a:t>Decision Tree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88.92</a:t>
                      </a:r>
                    </a:p>
                  </a:txBody>
                  <a:tcPr/>
                </a:tc>
              </a:tr>
              <a:tr h="370840">
                <a:tc>
                  <a:txBody>
                    <a:bodyPr/>
                    <a:lstStyle/>
                    <a:p>
                      <a:r>
                        <a:rPr lang="en-US" dirty="0" smtClean="0">
                          <a:latin typeface="Times New Roman" panose="02020603050405020304" pitchFamily="18" charset="0"/>
                          <a:cs typeface="Times New Roman" panose="02020603050405020304" pitchFamily="18" charset="0"/>
                        </a:rPr>
                        <a:t> Perceptron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66.24</a:t>
                      </a:r>
                    </a:p>
                  </a:txBody>
                  <a:tcPr/>
                </a:tc>
              </a:tr>
            </a:tbl>
          </a:graphicData>
        </a:graphic>
      </p:graphicFrame>
    </p:spTree>
    <p:extLst>
      <p:ext uri="{BB962C8B-B14F-4D97-AF65-F5344CB8AC3E}">
        <p14:creationId xmlns:p14="http://schemas.microsoft.com/office/powerpoint/2010/main" val="2717674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217" y="289367"/>
            <a:ext cx="11713579" cy="6354501"/>
          </a:xfrm>
        </p:spPr>
        <p:txBody>
          <a:bodyPr/>
          <a:lstStyle/>
          <a:p>
            <a:pPr algn="l"/>
            <a:endParaRPr lang="en-US" sz="3000" u="sng" dirty="0" smtClean="0">
              <a:latin typeface="Times New Roman" panose="02020603050405020304" pitchFamily="18" charset="0"/>
              <a:cs typeface="Times New Roman" panose="02020603050405020304" pitchFamily="18" charset="0"/>
            </a:endParaRPr>
          </a:p>
          <a:p>
            <a:pPr algn="l"/>
            <a:r>
              <a:rPr lang="en-US" sz="3000" u="sng" dirty="0" smtClean="0">
                <a:latin typeface="Times New Roman" panose="02020603050405020304" pitchFamily="18" charset="0"/>
                <a:cs typeface="Times New Roman" panose="02020603050405020304" pitchFamily="18" charset="0"/>
              </a:rPr>
              <a:t>Conclusion</a:t>
            </a:r>
          </a:p>
          <a:p>
            <a:pPr algn="just"/>
            <a:r>
              <a:rPr lang="en-US" sz="3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Hence from the above analysis we can conclude that the Logistic Regression model has high accuracy comparing to other models and it is used to predict the bike buyers in future.</a:t>
            </a:r>
          </a:p>
        </p:txBody>
      </p:sp>
    </p:spTree>
    <p:extLst>
      <p:ext uri="{BB962C8B-B14F-4D97-AF65-F5344CB8AC3E}">
        <p14:creationId xmlns:p14="http://schemas.microsoft.com/office/powerpoint/2010/main" val="1638393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0783" y="210655"/>
            <a:ext cx="11624842" cy="6444787"/>
          </a:xfrm>
        </p:spPr>
        <p:txBody>
          <a:bodyPr>
            <a:normAutofit lnSpcReduction="10000"/>
          </a:bodyPr>
          <a:lstStyle/>
          <a:p>
            <a:pPr algn="l"/>
            <a:r>
              <a:rPr lang="en-US" sz="3200" u="sng" dirty="0" smtClean="0">
                <a:latin typeface="Times New Roman" panose="02020603050405020304" pitchFamily="18" charset="0"/>
                <a:cs typeface="Times New Roman" panose="02020603050405020304" pitchFamily="18" charset="0"/>
              </a:rPr>
              <a:t>Objective</a:t>
            </a:r>
            <a:endParaRPr lang="en-US" sz="3200" u="sng" dirty="0">
              <a:latin typeface="Times New Roman" panose="02020603050405020304" pitchFamily="18" charset="0"/>
              <a:cs typeface="Times New Roman" panose="02020603050405020304" pitchFamily="18" charset="0"/>
            </a:endParaRPr>
          </a:p>
          <a:p>
            <a:pPr algn="just"/>
            <a:r>
              <a:rPr lang="en-US" dirty="0"/>
              <a:t> </a:t>
            </a:r>
            <a:r>
              <a:rPr lang="en-US" dirty="0" smtClean="0"/>
              <a:t>     </a:t>
            </a:r>
            <a:r>
              <a:rPr lang="en-US" sz="2200" dirty="0">
                <a:latin typeface="Times New Roman" panose="02020603050405020304" pitchFamily="18" charset="0"/>
                <a:cs typeface="Times New Roman" panose="02020603050405020304" pitchFamily="18" charset="0"/>
              </a:rPr>
              <a:t>The main objective is to predict whether a person will buy a bike or not using the given information of a person like Age, Gender, Location, Occupation etc</a:t>
            </a:r>
            <a:r>
              <a:rPr lang="en-US" sz="2200" dirty="0" smtClean="0">
                <a:latin typeface="Times New Roman" panose="02020603050405020304" pitchFamily="18" charset="0"/>
                <a:cs typeface="Times New Roman" panose="02020603050405020304" pitchFamily="18" charset="0"/>
              </a:rPr>
              <a:t>.</a:t>
            </a:r>
          </a:p>
          <a:p>
            <a:pPr algn="just"/>
            <a:endParaRPr lang="en-US" sz="2200" dirty="0" smtClean="0">
              <a:latin typeface="Times New Roman" panose="02020603050405020304" pitchFamily="18" charset="0"/>
              <a:cs typeface="Times New Roman" panose="02020603050405020304" pitchFamily="18" charset="0"/>
            </a:endParaRPr>
          </a:p>
          <a:p>
            <a:pPr algn="l"/>
            <a:r>
              <a:rPr lang="en-US" sz="3000" u="sng" dirty="0" smtClean="0">
                <a:latin typeface="Times New Roman" panose="02020603050405020304" pitchFamily="18" charset="0"/>
                <a:cs typeface="Times New Roman" panose="02020603050405020304" pitchFamily="18" charset="0"/>
              </a:rPr>
              <a:t>Workflow</a:t>
            </a:r>
            <a:r>
              <a:rPr lang="en-US" sz="3000" u="sng" dirty="0" smtClean="0"/>
              <a:t> </a:t>
            </a:r>
          </a:p>
          <a:p>
            <a:pPr algn="l"/>
            <a:r>
              <a:rPr lang="en-US" sz="2200" b="1" dirty="0" smtClean="0">
                <a:latin typeface="Times New Roman" panose="02020603050405020304" pitchFamily="18" charset="0"/>
                <a:cs typeface="Times New Roman" panose="02020603050405020304" pitchFamily="18" charset="0"/>
              </a:rPr>
              <a:t>Classifying</a:t>
            </a:r>
            <a:r>
              <a:rPr lang="en-US" sz="2200" b="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We may want to classify or categorize our samples. We may also want to understand the implications or correlation of different classes with our solution goal</a:t>
            </a:r>
            <a:r>
              <a:rPr lang="en-US" sz="2200" dirty="0" smtClean="0">
                <a:latin typeface="Times New Roman" panose="02020603050405020304" pitchFamily="18" charset="0"/>
                <a:cs typeface="Times New Roman" panose="02020603050405020304" pitchFamily="18" charset="0"/>
              </a:rPr>
              <a:t>.</a:t>
            </a:r>
          </a:p>
          <a:p>
            <a:pPr algn="just"/>
            <a:endParaRPr lang="en-US" sz="2200" dirty="0" smtClean="0">
              <a:latin typeface="Times New Roman" panose="02020603050405020304" pitchFamily="18" charset="0"/>
              <a:cs typeface="Times New Roman" panose="02020603050405020304" pitchFamily="18" charset="0"/>
            </a:endParaRPr>
          </a:p>
          <a:p>
            <a:pPr algn="just"/>
            <a:r>
              <a:rPr lang="en-US" sz="2200" b="1" dirty="0" smtClean="0">
                <a:latin typeface="Times New Roman" panose="02020603050405020304" pitchFamily="18" charset="0"/>
                <a:cs typeface="Times New Roman" panose="02020603050405020304" pitchFamily="18" charset="0"/>
              </a:rPr>
              <a:t>Converting: </a:t>
            </a:r>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modeling stage, one needs to prepare the data. </a:t>
            </a:r>
            <a:r>
              <a:rPr lang="en-US" sz="2200" dirty="0">
                <a:latin typeface="Times New Roman" panose="02020603050405020304" pitchFamily="18" charset="0"/>
                <a:cs typeface="Times New Roman" panose="02020603050405020304" pitchFamily="18" charset="0"/>
              </a:rPr>
              <a:t>Depending on the choice of model algorithm one may require all features to be converted to numerical equivalent values. </a:t>
            </a:r>
            <a:r>
              <a:rPr lang="en-US" sz="2200" dirty="0">
                <a:latin typeface="Times New Roman" panose="02020603050405020304" pitchFamily="18" charset="0"/>
                <a:cs typeface="Times New Roman" panose="02020603050405020304" pitchFamily="18" charset="0"/>
              </a:rPr>
              <a:t>So for instance converting text categorical values to numeric values</a:t>
            </a:r>
            <a:r>
              <a:rPr lang="en-US" sz="2200" dirty="0" smtClean="0">
                <a:latin typeface="Times New Roman" panose="02020603050405020304" pitchFamily="18" charset="0"/>
                <a:cs typeface="Times New Roman" panose="02020603050405020304" pitchFamily="18" charset="0"/>
              </a:rPr>
              <a:t>.</a:t>
            </a:r>
          </a:p>
          <a:p>
            <a:pPr algn="just"/>
            <a:endParaRPr lang="en-US" sz="2200" dirty="0" smtClean="0">
              <a:latin typeface="Times New Roman" panose="02020603050405020304" pitchFamily="18" charset="0"/>
              <a:cs typeface="Times New Roman" panose="02020603050405020304" pitchFamily="18" charset="0"/>
            </a:endParaRPr>
          </a:p>
          <a:p>
            <a:pPr algn="just"/>
            <a:r>
              <a:rPr lang="en-US" sz="2200" b="1" dirty="0" smtClean="0">
                <a:latin typeface="Times New Roman" panose="02020603050405020304" pitchFamily="18" charset="0"/>
                <a:cs typeface="Times New Roman" panose="02020603050405020304" pitchFamily="18" charset="0"/>
              </a:rPr>
              <a:t>Completing:</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Data preparation may also require us to estimate any missing values within a feature. Model algorithms may work best when there are no missing values</a:t>
            </a:r>
            <a:r>
              <a:rPr lang="en-US" sz="2200" dirty="0" smtClean="0">
                <a:latin typeface="Times New Roman" panose="02020603050405020304" pitchFamily="18" charset="0"/>
                <a:cs typeface="Times New Roman" panose="02020603050405020304" pitchFamily="18" charset="0"/>
              </a:rPr>
              <a:t>.</a:t>
            </a:r>
          </a:p>
          <a:p>
            <a:pPr algn="just"/>
            <a:endParaRPr lang="en-US" b="1" dirty="0" smtClean="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rPr>
              <a:t>Charting:</a:t>
            </a:r>
            <a:r>
              <a:rPr lang="en-US"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How to select the right visualization plots and charts depending on nature of the data and the solution goals.</a:t>
            </a:r>
          </a:p>
          <a:p>
            <a:pPr algn="l"/>
            <a:endParaRPr lang="en-US" dirty="0"/>
          </a:p>
          <a:p>
            <a:pPr algn="l"/>
            <a:endParaRPr lang="en-US" dirty="0"/>
          </a:p>
        </p:txBody>
      </p:sp>
    </p:spTree>
    <p:extLst>
      <p:ext uri="{BB962C8B-B14F-4D97-AF65-F5344CB8AC3E}">
        <p14:creationId xmlns:p14="http://schemas.microsoft.com/office/powerpoint/2010/main" val="1152635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7792" y="289367"/>
            <a:ext cx="11678856" cy="6389225"/>
          </a:xfrm>
        </p:spPr>
        <p:txBody>
          <a:bodyPr>
            <a:normAutofit fontScale="92500" lnSpcReduction="10000"/>
          </a:bodyPr>
          <a:lstStyle/>
          <a:p>
            <a:pPr algn="l"/>
            <a:r>
              <a:rPr lang="en-US" sz="3200" u="sng" dirty="0" smtClean="0">
                <a:latin typeface="Times New Roman" panose="02020603050405020304" pitchFamily="18" charset="0"/>
                <a:cs typeface="Times New Roman" panose="02020603050405020304" pitchFamily="18" charset="0"/>
              </a:rPr>
              <a:t>Analyzing</a:t>
            </a:r>
            <a:r>
              <a:rPr lang="en-US" sz="3200" u="sng" dirty="0" smtClean="0"/>
              <a:t> </a:t>
            </a:r>
            <a:r>
              <a:rPr lang="en-US" sz="3200" u="sng" dirty="0" smtClean="0">
                <a:latin typeface="Times New Roman" panose="02020603050405020304" pitchFamily="18" charset="0"/>
                <a:cs typeface="Times New Roman" panose="02020603050405020304" pitchFamily="18" charset="0"/>
              </a:rPr>
              <a:t>dataset</a:t>
            </a:r>
          </a:p>
          <a:p>
            <a:pPr algn="l"/>
            <a:endParaRPr lang="en-US" sz="3200" u="sng" dirty="0" smtClean="0"/>
          </a:p>
          <a:p>
            <a:pPr algn="l"/>
            <a:r>
              <a:rPr lang="en-US" b="1" dirty="0" smtClean="0">
                <a:latin typeface="Times New Roman" panose="02020603050405020304" pitchFamily="18" charset="0"/>
                <a:cs typeface="Times New Roman" panose="02020603050405020304" pitchFamily="18" charset="0"/>
              </a:rPr>
              <a:t>Categorical Variable:    </a:t>
            </a:r>
          </a:p>
          <a:p>
            <a:pPr algn="l"/>
            <a:r>
              <a:rPr lang="en-US" dirty="0">
                <a:latin typeface="Times New Roman" panose="02020603050405020304" pitchFamily="18" charset="0"/>
                <a:cs typeface="Times New Roman" panose="02020603050405020304" pitchFamily="18" charset="0"/>
              </a:rPr>
              <a:t>These values classify the samples into sets of similar samples. Within categorical features are the values nominal, ordinal, ratio, or interval based? </a:t>
            </a:r>
            <a:r>
              <a:rPr lang="en-US" dirty="0">
                <a:latin typeface="Times New Roman" panose="02020603050405020304" pitchFamily="18" charset="0"/>
                <a:cs typeface="Times New Roman" panose="02020603050405020304" pitchFamily="18" charset="0"/>
              </a:rPr>
              <a:t>Among other things this helps us select the appropriate plots for visualization</a:t>
            </a:r>
            <a:r>
              <a:rPr lang="en-US" dirty="0" smtClean="0">
                <a:latin typeface="Times New Roman" panose="02020603050405020304" pitchFamily="18" charset="0"/>
                <a:cs typeface="Times New Roman" panose="02020603050405020304" pitchFamily="18" charset="0"/>
              </a:rPr>
              <a:t>.</a:t>
            </a:r>
          </a:p>
          <a:p>
            <a:pPr algn="l"/>
            <a:r>
              <a:rPr lang="en-US" dirty="0" smtClean="0"/>
              <a:t>   </a:t>
            </a:r>
            <a:r>
              <a:rPr lang="en-US" dirty="0">
                <a:latin typeface="Times New Roman" panose="02020603050405020304" pitchFamily="18" charset="0"/>
                <a:cs typeface="Times New Roman" panose="02020603050405020304" pitchFamily="18" charset="0"/>
              </a:rPr>
              <a:t>Categorical</a:t>
            </a:r>
            <a:r>
              <a:rPr lang="en-US" dirty="0" smtClean="0">
                <a:latin typeface="Times New Roman" panose="02020603050405020304" pitchFamily="18" charset="0"/>
                <a:cs typeface="Times New Roman" panose="02020603050405020304" pitchFamily="18" charset="0"/>
              </a:rPr>
              <a:t>: Marital Status, Gender, Education, Occupation, Home Owner, Region, City,   Zip code, Country . Ordinal: Commute Distance</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b="1" dirty="0" smtClean="0">
                <a:latin typeface="Times New Roman" panose="02020603050405020304" pitchFamily="18" charset="0"/>
                <a:cs typeface="Times New Roman" panose="02020603050405020304" pitchFamily="18" charset="0"/>
              </a:rPr>
              <a:t>Numerical Variable:</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Which features are numerical? These values change from sample to sample. </a:t>
            </a:r>
            <a:r>
              <a:rPr lang="en-US" dirty="0">
                <a:latin typeface="Times New Roman" panose="02020603050405020304" pitchFamily="18" charset="0"/>
                <a:cs typeface="Times New Roman" panose="02020603050405020304" pitchFamily="18" charset="0"/>
              </a:rPr>
              <a:t>Within numerical features are the values discrete, continuous, or </a:t>
            </a:r>
            <a:r>
              <a:rPr lang="en-US" dirty="0" smtClean="0">
                <a:latin typeface="Times New Roman" panose="02020603050405020304" pitchFamily="18" charset="0"/>
                <a:cs typeface="Times New Roman" panose="02020603050405020304" pitchFamily="18" charset="0"/>
              </a:rPr>
              <a:t>time series </a:t>
            </a:r>
            <a:r>
              <a:rPr lang="en-US" dirty="0">
                <a:latin typeface="Times New Roman" panose="02020603050405020304" pitchFamily="18" charset="0"/>
                <a:cs typeface="Times New Roman" panose="02020603050405020304" pitchFamily="18" charset="0"/>
              </a:rPr>
              <a:t>based? </a:t>
            </a:r>
            <a:r>
              <a:rPr lang="en-US" dirty="0">
                <a:latin typeface="Times New Roman" panose="02020603050405020304" pitchFamily="18" charset="0"/>
                <a:cs typeface="Times New Roman" panose="02020603050405020304" pitchFamily="18" charset="0"/>
              </a:rPr>
              <a:t>Among other things this helps us select the appropriate plots for visualization.</a:t>
            </a:r>
          </a:p>
          <a:p>
            <a:pPr algn="just"/>
            <a:r>
              <a:rPr lang="en-US" dirty="0" smtClean="0">
                <a:latin typeface="Times New Roman" panose="02020603050405020304" pitchFamily="18" charset="0"/>
                <a:cs typeface="Times New Roman" panose="02020603050405020304" pitchFamily="18" charset="0"/>
              </a:rPr>
              <a:t>   Continuous: </a:t>
            </a:r>
            <a:r>
              <a:rPr lang="en-US" dirty="0">
                <a:latin typeface="Times New Roman" panose="02020603050405020304" pitchFamily="18" charset="0"/>
                <a:cs typeface="Times New Roman" panose="02020603050405020304" pitchFamily="18" charset="0"/>
              </a:rPr>
              <a:t>Age, Latitude, Longitude, Yearly Income. Discrete: Children, Cars</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Target Variable:</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 Variable which need to be predicted is </a:t>
            </a:r>
            <a:r>
              <a:rPr lang="en-US" dirty="0" err="1" smtClean="0">
                <a:latin typeface="Times New Roman" panose="02020603050405020304" pitchFamily="18" charset="0"/>
                <a:cs typeface="Times New Roman" panose="02020603050405020304" pitchFamily="18" charset="0"/>
              </a:rPr>
              <a:t>BikeBuyer</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2826733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218" y="254643"/>
            <a:ext cx="11690430" cy="6481823"/>
          </a:xfrm>
        </p:spPr>
        <p:txBody>
          <a:bodyPr/>
          <a:lstStyle/>
          <a:p>
            <a:r>
              <a:rPr lang="en-US" sz="3200" u="sng" dirty="0">
                <a:latin typeface="Times New Roman" panose="02020603050405020304" pitchFamily="18" charset="0"/>
                <a:cs typeface="Times New Roman" panose="02020603050405020304" pitchFamily="18" charset="0"/>
              </a:rPr>
              <a:t>Exploratory data </a:t>
            </a:r>
            <a:r>
              <a:rPr lang="en-US" sz="3200" u="sng" dirty="0" smtClean="0">
                <a:latin typeface="Times New Roman" panose="02020603050405020304" pitchFamily="18" charset="0"/>
                <a:cs typeface="Times New Roman" panose="02020603050405020304" pitchFamily="18" charset="0"/>
              </a:rPr>
              <a:t>analysis of features using charts</a:t>
            </a:r>
            <a:endParaRPr lang="en-US" sz="3200" u="sng" dirty="0">
              <a:latin typeface="Times New Roman" panose="02020603050405020304" pitchFamily="18" charset="0"/>
              <a:cs typeface="Times New Roman" panose="02020603050405020304" pitchFamily="18" charset="0"/>
            </a:endParaRPr>
          </a:p>
          <a:p>
            <a:pPr algn="l"/>
            <a:endParaRPr lang="en-US" sz="3200" u="sng"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Marital Status Vs </a:t>
            </a:r>
            <a:r>
              <a:rPr lang="en-US" dirty="0" err="1" smtClean="0">
                <a:latin typeface="Times New Roman" panose="02020603050405020304" pitchFamily="18" charset="0"/>
                <a:cs typeface="Times New Roman" panose="02020603050405020304" pitchFamily="18" charset="0"/>
              </a:rPr>
              <a:t>BikeBuyer</a:t>
            </a:r>
            <a:r>
              <a:rPr lang="en-US" dirty="0" smtClean="0"/>
              <a:t>￼￼￼</a:t>
            </a:r>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smtClean="0"/>
          </a:p>
          <a:p>
            <a:pPr marL="342900" indent="-342900" algn="l">
              <a:buFont typeface="Arial" panose="020B0604020202020204" pitchFamily="34" charset="0"/>
              <a:buChar char="•"/>
            </a:pPr>
            <a:r>
              <a:rPr lang="en-US" dirty="0" smtClean="0"/>
              <a:t>Both Married and Single are more likely to buy the bike</a:t>
            </a:r>
            <a:endParaRPr lang="en-US" dirty="0"/>
          </a:p>
        </p:txBody>
      </p:sp>
      <p:pic>
        <p:nvPicPr>
          <p:cNvPr id="4" name="Picture 3"/>
          <p:cNvPicPr>
            <a:picLocks noChangeAspect="1"/>
          </p:cNvPicPr>
          <p:nvPr/>
        </p:nvPicPr>
        <p:blipFill>
          <a:blip r:embed="rId2"/>
          <a:stretch>
            <a:fillRect/>
          </a:stretch>
        </p:blipFill>
        <p:spPr>
          <a:xfrm>
            <a:off x="1030147" y="2006191"/>
            <a:ext cx="8843058" cy="3665403"/>
          </a:xfrm>
          <a:prstGeom prst="rect">
            <a:avLst/>
          </a:prstGeom>
        </p:spPr>
      </p:pic>
    </p:spTree>
    <p:extLst>
      <p:ext uri="{BB962C8B-B14F-4D97-AF65-F5344CB8AC3E}">
        <p14:creationId xmlns:p14="http://schemas.microsoft.com/office/powerpoint/2010/main" val="3586544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1493" y="185195"/>
            <a:ext cx="11702005" cy="6504972"/>
          </a:xfrm>
        </p:spPr>
        <p:txBody>
          <a:bodyPr/>
          <a:lstStyle/>
          <a:p>
            <a:pPr algn="l"/>
            <a:endParaRPr lang="en-US" u="sng" dirty="0" smtClean="0"/>
          </a:p>
          <a:p>
            <a:pPr algn="l"/>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dirty="0" smtClean="0"/>
              <a:t> </a:t>
            </a:r>
            <a:r>
              <a:rPr lang="en-US" dirty="0">
                <a:latin typeface="Times New Roman" panose="02020603050405020304" pitchFamily="18" charset="0"/>
                <a:cs typeface="Times New Roman" panose="02020603050405020304" pitchFamily="18" charset="0"/>
              </a:rPr>
              <a:t>Gender</a:t>
            </a:r>
            <a:r>
              <a:rPr lang="en-US" dirty="0" smtClean="0"/>
              <a:t> </a:t>
            </a:r>
            <a:r>
              <a:rPr lang="en-US" dirty="0" smtClean="0">
                <a:latin typeface="Times New Roman" panose="02020603050405020304" pitchFamily="18" charset="0"/>
                <a:cs typeface="Times New Roman" panose="02020603050405020304" pitchFamily="18" charset="0"/>
              </a:rPr>
              <a:t>Vs </a:t>
            </a:r>
            <a:r>
              <a:rPr lang="en-US" dirty="0" err="1" smtClean="0">
                <a:latin typeface="Times New Roman" panose="02020603050405020304" pitchFamily="18" charset="0"/>
                <a:cs typeface="Times New Roman" panose="02020603050405020304" pitchFamily="18" charset="0"/>
              </a:rPr>
              <a:t>BikeBuyer</a:t>
            </a:r>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smtClean="0"/>
              <a:t>Female are more likely to buy bike than Male</a:t>
            </a:r>
            <a:endParaRPr lang="en-US" dirty="0"/>
          </a:p>
        </p:txBody>
      </p:sp>
      <p:pic>
        <p:nvPicPr>
          <p:cNvPr id="4" name="Picture 3"/>
          <p:cNvPicPr>
            <a:picLocks noChangeAspect="1"/>
          </p:cNvPicPr>
          <p:nvPr/>
        </p:nvPicPr>
        <p:blipFill>
          <a:blip r:embed="rId2"/>
          <a:stretch>
            <a:fillRect/>
          </a:stretch>
        </p:blipFill>
        <p:spPr>
          <a:xfrm>
            <a:off x="1539433" y="1346436"/>
            <a:ext cx="8403220" cy="4035791"/>
          </a:xfrm>
          <a:prstGeom prst="rect">
            <a:avLst/>
          </a:prstGeom>
        </p:spPr>
      </p:pic>
    </p:spTree>
    <p:extLst>
      <p:ext uri="{BB962C8B-B14F-4D97-AF65-F5344CB8AC3E}">
        <p14:creationId xmlns:p14="http://schemas.microsoft.com/office/powerpoint/2010/main" val="1065467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4643" y="254643"/>
            <a:ext cx="11713580" cy="6447099"/>
          </a:xfrm>
        </p:spPr>
        <p:txBody>
          <a:bodyPr/>
          <a:lstStyle/>
          <a:p>
            <a:pPr algn="l"/>
            <a:endParaRPr lang="en-US" u="sng" dirty="0" smtClean="0"/>
          </a:p>
          <a:p>
            <a:pPr algn="l"/>
            <a:r>
              <a:rPr lang="en-US"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a:t>
            </a:r>
            <a:r>
              <a:rPr lang="en-US" dirty="0" smtClean="0"/>
              <a:t> </a:t>
            </a:r>
            <a:r>
              <a:rPr lang="en-US" dirty="0" smtClean="0">
                <a:latin typeface="Times New Roman" panose="02020603050405020304" pitchFamily="18" charset="0"/>
                <a:cs typeface="Times New Roman" panose="02020603050405020304" pitchFamily="18" charset="0"/>
              </a:rPr>
              <a:t>Children</a:t>
            </a:r>
            <a:r>
              <a:rPr lang="en-US" dirty="0" smtClean="0"/>
              <a:t> </a:t>
            </a:r>
            <a:r>
              <a:rPr lang="en-US" dirty="0" smtClean="0">
                <a:latin typeface="Times New Roman" panose="02020603050405020304" pitchFamily="18" charset="0"/>
                <a:cs typeface="Times New Roman" panose="02020603050405020304" pitchFamily="18" charset="0"/>
              </a:rPr>
              <a:t>Vs </a:t>
            </a:r>
            <a:r>
              <a:rPr lang="en-US" dirty="0" err="1" smtClean="0">
                <a:latin typeface="Times New Roman" panose="02020603050405020304" pitchFamily="18" charset="0"/>
                <a:cs typeface="Times New Roman" panose="02020603050405020304" pitchFamily="18" charset="0"/>
              </a:rPr>
              <a:t>BikeBuyer</a:t>
            </a:r>
            <a:endParaRPr lang="en-US" dirty="0" smtClean="0">
              <a:latin typeface="Times New Roman" panose="02020603050405020304" pitchFamily="18" charset="0"/>
              <a:cs typeface="Times New Roman" panose="02020603050405020304" pitchFamily="18" charset="0"/>
            </a:endParaRPr>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marL="342900" indent="-342900" algn="l">
              <a:buFont typeface="Arial" panose="020B0604020202020204" pitchFamily="34" charset="0"/>
              <a:buChar char="•"/>
            </a:pPr>
            <a:r>
              <a:rPr lang="en-US" dirty="0" smtClean="0"/>
              <a:t>Person with no children are more likely to buy bike than others</a:t>
            </a:r>
            <a:endParaRPr lang="en-US" dirty="0"/>
          </a:p>
        </p:txBody>
      </p:sp>
      <p:pic>
        <p:nvPicPr>
          <p:cNvPr id="5" name="Picture 4"/>
          <p:cNvPicPr>
            <a:picLocks noChangeAspect="1"/>
          </p:cNvPicPr>
          <p:nvPr/>
        </p:nvPicPr>
        <p:blipFill>
          <a:blip r:embed="rId2"/>
          <a:stretch>
            <a:fillRect/>
          </a:stretch>
        </p:blipFill>
        <p:spPr>
          <a:xfrm>
            <a:off x="1794076" y="1728400"/>
            <a:ext cx="8599989" cy="3873747"/>
          </a:xfrm>
          <a:prstGeom prst="rect">
            <a:avLst/>
          </a:prstGeom>
        </p:spPr>
      </p:pic>
    </p:spTree>
    <p:extLst>
      <p:ext uri="{BB962C8B-B14F-4D97-AF65-F5344CB8AC3E}">
        <p14:creationId xmlns:p14="http://schemas.microsoft.com/office/powerpoint/2010/main" val="312711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8344" y="185195"/>
            <a:ext cx="11817752" cy="6504972"/>
          </a:xfrm>
        </p:spPr>
        <p:txBody>
          <a:bodyPr/>
          <a:lstStyle/>
          <a:p>
            <a:pPr algn="l"/>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    </a:t>
            </a:r>
          </a:p>
          <a:p>
            <a:pPr algn="l"/>
            <a:r>
              <a:rPr lang="en-US"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a:t>
            </a:r>
            <a:r>
              <a:rPr lang="en-US" dirty="0" smtClean="0"/>
              <a:t> </a:t>
            </a:r>
            <a:r>
              <a:rPr lang="en-US" dirty="0" smtClean="0">
                <a:latin typeface="Times New Roman" panose="02020603050405020304" pitchFamily="18" charset="0"/>
                <a:cs typeface="Times New Roman" panose="02020603050405020304" pitchFamily="18" charset="0"/>
              </a:rPr>
              <a:t>Education</a:t>
            </a:r>
            <a:r>
              <a:rPr lang="en-US" dirty="0" smtClean="0"/>
              <a:t> </a:t>
            </a:r>
            <a:r>
              <a:rPr lang="en-US" dirty="0" smtClean="0">
                <a:latin typeface="Times New Roman" panose="02020603050405020304" pitchFamily="18" charset="0"/>
                <a:cs typeface="Times New Roman" panose="02020603050405020304" pitchFamily="18" charset="0"/>
              </a:rPr>
              <a:t>Vs </a:t>
            </a:r>
            <a:r>
              <a:rPr lang="en-US" dirty="0" err="1" smtClean="0">
                <a:latin typeface="Times New Roman" panose="02020603050405020304" pitchFamily="18" charset="0"/>
                <a:cs typeface="Times New Roman" panose="02020603050405020304" pitchFamily="18" charset="0"/>
              </a:rPr>
              <a:t>BikeBuyer</a:t>
            </a:r>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Bachelors are more likely to buy bikes than others</a:t>
            </a:r>
          </a:p>
          <a:p>
            <a:pPr algn="l"/>
            <a:endParaRPr lang="en-US" dirty="0"/>
          </a:p>
        </p:txBody>
      </p:sp>
      <p:pic>
        <p:nvPicPr>
          <p:cNvPr id="4" name="Picture 3"/>
          <p:cNvPicPr>
            <a:picLocks noChangeAspect="1"/>
          </p:cNvPicPr>
          <p:nvPr/>
        </p:nvPicPr>
        <p:blipFill>
          <a:blip r:embed="rId2"/>
          <a:stretch>
            <a:fillRect/>
          </a:stretch>
        </p:blipFill>
        <p:spPr>
          <a:xfrm>
            <a:off x="1562582" y="1716826"/>
            <a:ext cx="8371857" cy="3966343"/>
          </a:xfrm>
          <a:prstGeom prst="rect">
            <a:avLst/>
          </a:prstGeom>
        </p:spPr>
      </p:pic>
    </p:spTree>
    <p:extLst>
      <p:ext uri="{BB962C8B-B14F-4D97-AF65-F5344CB8AC3E}">
        <p14:creationId xmlns:p14="http://schemas.microsoft.com/office/powerpoint/2010/main" val="271620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4643" y="208344"/>
            <a:ext cx="11725154" cy="6458674"/>
          </a:xfrm>
        </p:spPr>
        <p:txBody>
          <a:bodyPr/>
          <a:lstStyle/>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5.</a:t>
            </a:r>
            <a:r>
              <a:rPr lang="en-US" dirty="0" smtClean="0"/>
              <a:t> </a:t>
            </a:r>
            <a:r>
              <a:rPr lang="en-US" dirty="0" smtClean="0">
                <a:latin typeface="Times New Roman" panose="02020603050405020304" pitchFamily="18" charset="0"/>
                <a:cs typeface="Times New Roman" panose="02020603050405020304" pitchFamily="18" charset="0"/>
              </a:rPr>
              <a:t>Occupation Vs </a:t>
            </a:r>
            <a:r>
              <a:rPr lang="en-US" dirty="0" err="1" smtClean="0">
                <a:latin typeface="Times New Roman" panose="02020603050405020304" pitchFamily="18" charset="0"/>
                <a:cs typeface="Times New Roman" panose="02020603050405020304" pitchFamily="18" charset="0"/>
              </a:rPr>
              <a:t>BikeBuyer</a:t>
            </a:r>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Professionals are more likely to buy bike</a:t>
            </a:r>
          </a:p>
          <a:p>
            <a:pPr algn="l"/>
            <a:endParaRPr lang="en-US" dirty="0"/>
          </a:p>
        </p:txBody>
      </p:sp>
      <p:pic>
        <p:nvPicPr>
          <p:cNvPr id="4" name="Picture 3"/>
          <p:cNvPicPr>
            <a:picLocks noChangeAspect="1"/>
          </p:cNvPicPr>
          <p:nvPr/>
        </p:nvPicPr>
        <p:blipFill>
          <a:blip r:embed="rId2"/>
          <a:stretch>
            <a:fillRect/>
          </a:stretch>
        </p:blipFill>
        <p:spPr>
          <a:xfrm>
            <a:off x="2300000" y="1797849"/>
            <a:ext cx="7634439" cy="3966344"/>
          </a:xfrm>
          <a:prstGeom prst="rect">
            <a:avLst/>
          </a:prstGeom>
        </p:spPr>
      </p:pic>
    </p:spTree>
    <p:extLst>
      <p:ext uri="{BB962C8B-B14F-4D97-AF65-F5344CB8AC3E}">
        <p14:creationId xmlns:p14="http://schemas.microsoft.com/office/powerpoint/2010/main" val="3406922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6770" y="208343"/>
            <a:ext cx="11817752" cy="6481823"/>
          </a:xfrm>
        </p:spPr>
        <p:txBody>
          <a:bodyPr/>
          <a:lstStyle/>
          <a:p>
            <a:pPr algn="l"/>
            <a:endParaRPr lang="en-US" dirty="0" smtClean="0"/>
          </a:p>
          <a:p>
            <a:pPr algn="l"/>
            <a:endParaRPr lang="en-US" dirty="0"/>
          </a:p>
          <a:p>
            <a:pPr algn="l"/>
            <a:r>
              <a:rPr lang="en-US" dirty="0" smtClean="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a:t>
            </a:r>
            <a:r>
              <a:rPr lang="en-US" dirty="0" smtClean="0"/>
              <a:t> </a:t>
            </a:r>
            <a:r>
              <a:rPr lang="en-US" dirty="0" smtClean="0">
                <a:latin typeface="Times New Roman" panose="02020603050405020304" pitchFamily="18" charset="0"/>
                <a:cs typeface="Times New Roman" panose="02020603050405020304" pitchFamily="18" charset="0"/>
              </a:rPr>
              <a:t>Home Owner Vs </a:t>
            </a:r>
            <a:r>
              <a:rPr lang="en-US" dirty="0" err="1" smtClean="0">
                <a:latin typeface="Times New Roman" panose="02020603050405020304" pitchFamily="18" charset="0"/>
                <a:cs typeface="Times New Roman" panose="02020603050405020304" pitchFamily="18" charset="0"/>
              </a:rPr>
              <a:t>BikeBuyer</a:t>
            </a:r>
            <a:endParaRPr lang="en-US" dirty="0" smtClean="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People who own home are more likely to buy bike than others</a:t>
            </a:r>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p>
        </p:txBody>
      </p:sp>
      <p:pic>
        <p:nvPicPr>
          <p:cNvPr id="4" name="Picture 3"/>
          <p:cNvPicPr>
            <a:picLocks noChangeAspect="1"/>
          </p:cNvPicPr>
          <p:nvPr/>
        </p:nvPicPr>
        <p:blipFill>
          <a:blip r:embed="rId2"/>
          <a:stretch>
            <a:fillRect/>
          </a:stretch>
        </p:blipFill>
        <p:spPr>
          <a:xfrm>
            <a:off x="1713054" y="1763125"/>
            <a:ext cx="8209812" cy="3966344"/>
          </a:xfrm>
          <a:prstGeom prst="rect">
            <a:avLst/>
          </a:prstGeom>
        </p:spPr>
      </p:pic>
    </p:spTree>
    <p:extLst>
      <p:ext uri="{BB962C8B-B14F-4D97-AF65-F5344CB8AC3E}">
        <p14:creationId xmlns:p14="http://schemas.microsoft.com/office/powerpoint/2010/main" val="3461333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898</Words>
  <Application>Microsoft Office PowerPoint</Application>
  <PresentationFormat>Widescreen</PresentationFormat>
  <Paragraphs>209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in the range 50 to 60</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Prasad</dc:creator>
  <cp:lastModifiedBy>Allen Prasad</cp:lastModifiedBy>
  <cp:revision>22</cp:revision>
  <dcterms:created xsi:type="dcterms:W3CDTF">2018-06-21T16:21:36Z</dcterms:created>
  <dcterms:modified xsi:type="dcterms:W3CDTF">2018-06-21T20:24:16Z</dcterms:modified>
</cp:coreProperties>
</file>