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70" r:id="rId5"/>
    <p:sldId id="258" r:id="rId6"/>
    <p:sldId id="271" r:id="rId7"/>
    <p:sldId id="259" r:id="rId8"/>
    <p:sldId id="260" r:id="rId9"/>
    <p:sldId id="272" r:id="rId10"/>
    <p:sldId id="263" r:id="rId11"/>
    <p:sldId id="261" r:id="rId12"/>
    <p:sldId id="262" r:id="rId13"/>
    <p:sldId id="265" r:id="rId14"/>
    <p:sldId id="266" r:id="rId15"/>
    <p:sldId id="273"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77" d="100"/>
          <a:sy n="77" d="100"/>
        </p:scale>
        <p:origin x="1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Opening A Restaurant in Toronto</a:t>
            </a:r>
          </a:p>
        </p:txBody>
      </p:sp>
      <p:sp>
        <p:nvSpPr>
          <p:cNvPr id="3" name="Subtitle 2"/>
          <p:cNvSpPr>
            <a:spLocks noGrp="1"/>
          </p:cNvSpPr>
          <p:nvPr>
            <p:ph type="subTitle" idx="1"/>
          </p:nvPr>
        </p:nvSpPr>
        <p:spPr/>
        <p:txBody>
          <a:bodyPr/>
          <a:lstStyle/>
          <a:p>
            <a:r>
              <a:rPr lang="en-CA" dirty="0" smtClean="0"/>
              <a:t>Capstone Project</a:t>
            </a:r>
            <a:endParaRPr lang="en-CA" dirty="0"/>
          </a:p>
        </p:txBody>
      </p:sp>
    </p:spTree>
    <p:extLst>
      <p:ext uri="{BB962C8B-B14F-4D97-AF65-F5344CB8AC3E}">
        <p14:creationId xmlns:p14="http://schemas.microsoft.com/office/powerpoint/2010/main" val="272347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Summary of Grouped Neighbourhoods</a:t>
            </a:r>
            <a:endParaRPr lang="en-CA" dirty="0"/>
          </a:p>
        </p:txBody>
      </p:sp>
      <p:sp>
        <p:nvSpPr>
          <p:cNvPr id="7" name="Content Placeholder 6"/>
          <p:cNvSpPr>
            <a:spLocks noGrp="1"/>
          </p:cNvSpPr>
          <p:nvPr>
            <p:ph sz="half" idx="1"/>
          </p:nvPr>
        </p:nvSpPr>
        <p:spPr/>
        <p:txBody>
          <a:bodyPr>
            <a:normAutofit fontScale="92500" lnSpcReduction="10000"/>
          </a:bodyPr>
          <a:lstStyle/>
          <a:p>
            <a:endParaRPr lang="en-CA"/>
          </a:p>
        </p:txBody>
      </p:sp>
      <p:sp>
        <p:nvSpPr>
          <p:cNvPr id="8" name="Content Placeholder 7"/>
          <p:cNvSpPr>
            <a:spLocks noGrp="1"/>
          </p:cNvSpPr>
          <p:nvPr>
            <p:ph sz="half" idx="2"/>
          </p:nvPr>
        </p:nvSpPr>
        <p:spPr>
          <a:xfrm>
            <a:off x="7183659" y="1747684"/>
            <a:ext cx="4490890" cy="4369100"/>
          </a:xfrm>
        </p:spPr>
        <p:txBody>
          <a:bodyPr>
            <a:normAutofit fontScale="92500" lnSpcReduction="10000"/>
          </a:bodyPr>
          <a:lstStyle/>
          <a:p>
            <a:pPr>
              <a:buClr>
                <a:srgbClr val="FF0000"/>
              </a:buClr>
            </a:pPr>
            <a:r>
              <a:rPr lang="en-CA" dirty="0" smtClean="0"/>
              <a:t>Cluster 0: high income and high ratio of </a:t>
            </a:r>
            <a:r>
              <a:rPr lang="en-CA" dirty="0" smtClean="0"/>
              <a:t>singles and families </a:t>
            </a:r>
            <a:r>
              <a:rPr lang="en-CA" dirty="0" smtClean="0"/>
              <a:t>without children</a:t>
            </a:r>
          </a:p>
          <a:p>
            <a:pPr>
              <a:buClr>
                <a:srgbClr val="7030A0"/>
              </a:buClr>
            </a:pPr>
            <a:r>
              <a:rPr lang="en-CA" dirty="0" smtClean="0"/>
              <a:t>Cluster 1: balanced distribution across income, family type and age groups</a:t>
            </a:r>
          </a:p>
          <a:p>
            <a:pPr>
              <a:buClr>
                <a:srgbClr val="00B0F0"/>
              </a:buClr>
            </a:pPr>
            <a:r>
              <a:rPr lang="en-CA" dirty="0" smtClean="0"/>
              <a:t>Cluster 2: very high income and high ratio of families with children</a:t>
            </a:r>
          </a:p>
          <a:p>
            <a:pPr>
              <a:buClr>
                <a:srgbClr val="50FEFE"/>
              </a:buClr>
            </a:pPr>
            <a:r>
              <a:rPr lang="en-CA" dirty="0" smtClean="0"/>
              <a:t>Cluster 3: very similar to Cluster 1 </a:t>
            </a:r>
            <a:r>
              <a:rPr lang="en-CA" dirty="0"/>
              <a:t>(</a:t>
            </a:r>
            <a:r>
              <a:rPr lang="en-CA" dirty="0" smtClean="0"/>
              <a:t>balanced distribution)</a:t>
            </a:r>
          </a:p>
          <a:p>
            <a:pPr>
              <a:buClr>
                <a:srgbClr val="68FC9D"/>
              </a:buClr>
            </a:pPr>
            <a:r>
              <a:rPr lang="en-CA" dirty="0" smtClean="0"/>
              <a:t>Cluster 4: high ratio of young, single, adults with low income (predominantly a university area)</a:t>
            </a:r>
          </a:p>
          <a:p>
            <a:pPr>
              <a:buClr>
                <a:srgbClr val="FFC000"/>
              </a:buClr>
            </a:pPr>
            <a:r>
              <a:rPr lang="en-CA" dirty="0" smtClean="0"/>
              <a:t>Cluster 5: high ratio of young adults and families without children but with a regular income distribution </a:t>
            </a:r>
          </a:p>
        </p:txBody>
      </p:sp>
      <p:pic>
        <p:nvPicPr>
          <p:cNvPr id="4" name="Picture 3"/>
          <p:cNvPicPr>
            <a:picLocks noChangeAspect="1"/>
          </p:cNvPicPr>
          <p:nvPr/>
        </p:nvPicPr>
        <p:blipFill>
          <a:blip r:embed="rId2"/>
          <a:stretch>
            <a:fillRect/>
          </a:stretch>
        </p:blipFill>
        <p:spPr>
          <a:xfrm>
            <a:off x="315872" y="1747684"/>
            <a:ext cx="6731039" cy="4369100"/>
          </a:xfrm>
          <a:prstGeom prst="rect">
            <a:avLst/>
          </a:prstGeom>
        </p:spPr>
      </p:pic>
    </p:spTree>
    <p:extLst>
      <p:ext uri="{BB962C8B-B14F-4D97-AF65-F5344CB8AC3E}">
        <p14:creationId xmlns:p14="http://schemas.microsoft.com/office/powerpoint/2010/main" val="270221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Opening a Coffee Shop or Café</a:t>
            </a:r>
            <a:endParaRPr lang="en-CA" dirty="0"/>
          </a:p>
        </p:txBody>
      </p:sp>
      <p:sp>
        <p:nvSpPr>
          <p:cNvPr id="3" name="Content Placeholder 2"/>
          <p:cNvSpPr>
            <a:spLocks noGrp="1"/>
          </p:cNvSpPr>
          <p:nvPr>
            <p:ph idx="1"/>
          </p:nvPr>
        </p:nvSpPr>
        <p:spPr>
          <a:xfrm>
            <a:off x="2589212" y="2133600"/>
            <a:ext cx="8915400" cy="4465674"/>
          </a:xfrm>
        </p:spPr>
        <p:txBody>
          <a:bodyPr>
            <a:normAutofit/>
          </a:bodyPr>
          <a:lstStyle/>
          <a:p>
            <a:r>
              <a:rPr lang="en-CA" sz="2000" dirty="0" smtClean="0"/>
              <a:t>Overall, a coffee shop or Café is one of the most common restaurants in almost every single neighbourhood of Toronto except for:</a:t>
            </a:r>
          </a:p>
          <a:p>
            <a:pPr lvl="1"/>
            <a:r>
              <a:rPr lang="en-CA" sz="1800" dirty="0" err="1"/>
              <a:t>L'Amoreaux</a:t>
            </a:r>
            <a:r>
              <a:rPr lang="en-CA" sz="1800" dirty="0"/>
              <a:t> </a:t>
            </a:r>
            <a:r>
              <a:rPr lang="en-CA" sz="1800" dirty="0" smtClean="0"/>
              <a:t>West</a:t>
            </a:r>
          </a:p>
          <a:p>
            <a:pPr lvl="1"/>
            <a:r>
              <a:rPr lang="en-CA" sz="1800" dirty="0" smtClean="0"/>
              <a:t>Malvern/Rouge</a:t>
            </a:r>
          </a:p>
          <a:p>
            <a:pPr lvl="1"/>
            <a:r>
              <a:rPr lang="en-CA" sz="1800" dirty="0" smtClean="0"/>
              <a:t>Upper Rouge</a:t>
            </a:r>
          </a:p>
          <a:p>
            <a:r>
              <a:rPr lang="en-CA" sz="2000" dirty="0" smtClean="0"/>
              <a:t>This presents an opportunity to open a coffee shop/café in these neighbourhoods</a:t>
            </a:r>
            <a:endParaRPr lang="en-CA" sz="2000" dirty="0"/>
          </a:p>
          <a:p>
            <a:pPr lvl="1"/>
            <a:endParaRPr lang="en-CA" sz="1800" dirty="0" smtClean="0"/>
          </a:p>
          <a:p>
            <a:pPr marL="457200" lvl="1" indent="0">
              <a:buNone/>
            </a:pPr>
            <a:endParaRPr lang="en-CA" sz="1800" dirty="0" smtClean="0"/>
          </a:p>
          <a:p>
            <a:pPr lvl="1"/>
            <a:endParaRPr lang="en-CA" sz="1800" dirty="0"/>
          </a:p>
        </p:txBody>
      </p:sp>
    </p:spTree>
    <p:extLst>
      <p:ext uri="{BB962C8B-B14F-4D97-AF65-F5344CB8AC3E}">
        <p14:creationId xmlns:p14="http://schemas.microsoft.com/office/powerpoint/2010/main" val="89157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Opening A Vegan Restaurant</a:t>
            </a:r>
            <a:endParaRPr lang="en-CA" dirty="0"/>
          </a:p>
        </p:txBody>
      </p:sp>
      <p:sp>
        <p:nvSpPr>
          <p:cNvPr id="3" name="Content Placeholder 2"/>
          <p:cNvSpPr>
            <a:spLocks noGrp="1"/>
          </p:cNvSpPr>
          <p:nvPr>
            <p:ph idx="1"/>
          </p:nvPr>
        </p:nvSpPr>
        <p:spPr>
          <a:xfrm>
            <a:off x="2589212" y="2133600"/>
            <a:ext cx="8915400" cy="4465674"/>
          </a:xfrm>
        </p:spPr>
        <p:txBody>
          <a:bodyPr>
            <a:normAutofit/>
          </a:bodyPr>
          <a:lstStyle/>
          <a:p>
            <a:r>
              <a:rPr lang="en-CA" sz="2000" dirty="0" smtClean="0"/>
              <a:t>Vegetarian/Vegan restaurants were one of the top venues for four out of the five neighbourhoods in Cluster 4.</a:t>
            </a:r>
          </a:p>
          <a:p>
            <a:r>
              <a:rPr lang="en-CA" sz="2000" dirty="0" smtClean="0"/>
              <a:t>A Vegan restaurant could be opened in the Garden District/Ryerson neighbourhood</a:t>
            </a:r>
          </a:p>
          <a:p>
            <a:pPr marL="457200" lvl="1" indent="0">
              <a:buNone/>
            </a:pPr>
            <a:endParaRPr lang="en-CA" sz="1800" dirty="0" smtClean="0"/>
          </a:p>
          <a:p>
            <a:pPr lvl="1"/>
            <a:endParaRPr lang="en-CA" sz="1800" dirty="0"/>
          </a:p>
        </p:txBody>
      </p:sp>
      <p:pic>
        <p:nvPicPr>
          <p:cNvPr id="5" name="Picture 4"/>
          <p:cNvPicPr>
            <a:picLocks noChangeAspect="1"/>
          </p:cNvPicPr>
          <p:nvPr/>
        </p:nvPicPr>
        <p:blipFill>
          <a:blip r:embed="rId2"/>
          <a:stretch>
            <a:fillRect/>
          </a:stretch>
        </p:blipFill>
        <p:spPr>
          <a:xfrm>
            <a:off x="2021945" y="3687726"/>
            <a:ext cx="9482667" cy="3170274"/>
          </a:xfrm>
          <a:prstGeom prst="rect">
            <a:avLst/>
          </a:prstGeom>
        </p:spPr>
      </p:pic>
    </p:spTree>
    <p:extLst>
      <p:ext uri="{BB962C8B-B14F-4D97-AF65-F5344CB8AC3E}">
        <p14:creationId xmlns:p14="http://schemas.microsoft.com/office/powerpoint/2010/main" val="289639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Opening </a:t>
            </a:r>
            <a:r>
              <a:rPr lang="en-CA" dirty="0"/>
              <a:t>A Japanese Restaurant</a:t>
            </a:r>
          </a:p>
        </p:txBody>
      </p:sp>
      <p:sp>
        <p:nvSpPr>
          <p:cNvPr id="3" name="Content Placeholder 2"/>
          <p:cNvSpPr>
            <a:spLocks noGrp="1"/>
          </p:cNvSpPr>
          <p:nvPr>
            <p:ph idx="1"/>
          </p:nvPr>
        </p:nvSpPr>
        <p:spPr/>
        <p:txBody>
          <a:bodyPr/>
          <a:lstStyle/>
          <a:p>
            <a:r>
              <a:rPr lang="en-CA" dirty="0"/>
              <a:t>Japanese/Sushi restaurants were common in 9 out of 10 neighbourhoods in Cluster 2</a:t>
            </a:r>
          </a:p>
          <a:p>
            <a:r>
              <a:rPr lang="en-CA" dirty="0"/>
              <a:t>A Japanese/Sushi restaurant could be opened in the Port Union/Rouge Hill/Highland Creek </a:t>
            </a:r>
            <a:r>
              <a:rPr lang="en-CA" dirty="0" smtClean="0"/>
              <a:t>neighbourhood</a:t>
            </a:r>
            <a:endParaRPr lang="en-CA" dirty="0"/>
          </a:p>
        </p:txBody>
      </p:sp>
      <p:pic>
        <p:nvPicPr>
          <p:cNvPr id="4" name="Picture 3"/>
          <p:cNvPicPr>
            <a:picLocks noChangeAspect="1"/>
          </p:cNvPicPr>
          <p:nvPr/>
        </p:nvPicPr>
        <p:blipFill>
          <a:blip r:embed="rId2"/>
          <a:stretch>
            <a:fillRect/>
          </a:stretch>
        </p:blipFill>
        <p:spPr>
          <a:xfrm>
            <a:off x="2500625" y="3494567"/>
            <a:ext cx="8708278" cy="3421476"/>
          </a:xfrm>
          <a:prstGeom prst="rect">
            <a:avLst/>
          </a:prstGeom>
        </p:spPr>
      </p:pic>
    </p:spTree>
    <p:extLst>
      <p:ext uri="{BB962C8B-B14F-4D97-AF65-F5344CB8AC3E}">
        <p14:creationId xmlns:p14="http://schemas.microsoft.com/office/powerpoint/2010/main" val="330954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Opening An Italian Restaurant</a:t>
            </a:r>
            <a:endParaRPr lang="en-CA" dirty="0"/>
          </a:p>
        </p:txBody>
      </p:sp>
      <p:sp>
        <p:nvSpPr>
          <p:cNvPr id="3" name="Content Placeholder 2"/>
          <p:cNvSpPr>
            <a:spLocks noGrp="1"/>
          </p:cNvSpPr>
          <p:nvPr>
            <p:ph idx="1"/>
          </p:nvPr>
        </p:nvSpPr>
        <p:spPr/>
        <p:txBody>
          <a:bodyPr/>
          <a:lstStyle/>
          <a:p>
            <a:r>
              <a:rPr lang="en-CA" dirty="0" smtClean="0"/>
              <a:t>Cluster 0 had Italian restaurants as top venues in 11 out of the 15 neighbourhoods.  In fact, 8 of those neighbourhoods had Italian restaurants </a:t>
            </a:r>
            <a:r>
              <a:rPr lang="en-CA" dirty="0" smtClean="0"/>
              <a:t>as</a:t>
            </a:r>
            <a:r>
              <a:rPr lang="en-CA" dirty="0" smtClean="0"/>
              <a:t> </a:t>
            </a:r>
            <a:r>
              <a:rPr lang="en-CA" dirty="0" smtClean="0"/>
              <a:t>the top 3 most common venues.</a:t>
            </a:r>
          </a:p>
          <a:p>
            <a:r>
              <a:rPr lang="en-CA" dirty="0" smtClean="0"/>
              <a:t>Cluster 5 had Italian restaurants as top venues in 9 out of 11 neighbourhoods</a:t>
            </a:r>
          </a:p>
          <a:p>
            <a:r>
              <a:rPr lang="en-CA" dirty="0" smtClean="0"/>
              <a:t>This is an opportunity to open an Italian restaurant in the following neighbourhoods:</a:t>
            </a:r>
          </a:p>
          <a:p>
            <a:pPr lvl="1"/>
            <a:r>
              <a:rPr lang="en-CA" dirty="0" smtClean="0"/>
              <a:t>Cluster 0: Christie, Mimico </a:t>
            </a:r>
            <a:r>
              <a:rPr lang="en-CA" dirty="0"/>
              <a:t>South, </a:t>
            </a:r>
            <a:r>
              <a:rPr lang="en-CA" dirty="0" err="1"/>
              <a:t>Willowdale</a:t>
            </a:r>
            <a:r>
              <a:rPr lang="en-CA" dirty="0"/>
              <a:t> South, </a:t>
            </a:r>
            <a:r>
              <a:rPr lang="en-CA" dirty="0" smtClean="0"/>
              <a:t>and Studio District</a:t>
            </a:r>
          </a:p>
          <a:p>
            <a:pPr lvl="1"/>
            <a:r>
              <a:rPr lang="en-CA" dirty="0" smtClean="0"/>
              <a:t>Cluster 5: </a:t>
            </a:r>
            <a:r>
              <a:rPr lang="en-CA" dirty="0"/>
              <a:t>Richmond/King/Adelaide and St. James Town </a:t>
            </a:r>
          </a:p>
        </p:txBody>
      </p:sp>
    </p:spTree>
    <p:extLst>
      <p:ext uri="{BB962C8B-B14F-4D97-AF65-F5344CB8AC3E}">
        <p14:creationId xmlns:p14="http://schemas.microsoft.com/office/powerpoint/2010/main" val="373742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Conclusions &amp; Further Analysis</a:t>
            </a:r>
            <a:endParaRPr lang="en-CA" dirty="0"/>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73419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Conclusions</a:t>
            </a:r>
            <a:endParaRPr lang="en-CA" dirty="0"/>
          </a:p>
        </p:txBody>
      </p:sp>
      <p:sp>
        <p:nvSpPr>
          <p:cNvPr id="3" name="Content Placeholder 2"/>
          <p:cNvSpPr>
            <a:spLocks noGrp="1"/>
          </p:cNvSpPr>
          <p:nvPr>
            <p:ph idx="1"/>
          </p:nvPr>
        </p:nvSpPr>
        <p:spPr/>
        <p:txBody>
          <a:bodyPr>
            <a:normAutofit/>
          </a:bodyPr>
          <a:lstStyle/>
          <a:p>
            <a:r>
              <a:rPr lang="en-CA" sz="2000" dirty="0" smtClean="0"/>
              <a:t>Leveraging census data together with Four Square </a:t>
            </a:r>
            <a:r>
              <a:rPr lang="en-CA" sz="2000" smtClean="0"/>
              <a:t>data, recommendations </a:t>
            </a:r>
            <a:r>
              <a:rPr lang="en-CA" sz="2000" dirty="0" smtClean="0"/>
              <a:t>for where and what type of restaurants were provided for the City of Toronto</a:t>
            </a:r>
          </a:p>
          <a:p>
            <a:r>
              <a:rPr lang="en-CA" sz="2000" dirty="0" smtClean="0"/>
              <a:t>Provided recommendations for:</a:t>
            </a:r>
          </a:p>
          <a:p>
            <a:pPr lvl="1"/>
            <a:r>
              <a:rPr lang="en-CA" dirty="0" smtClean="0"/>
              <a:t>6 neighbourhoods for Italian restaurants</a:t>
            </a:r>
          </a:p>
          <a:p>
            <a:pPr lvl="1"/>
            <a:r>
              <a:rPr lang="en-CA" dirty="0" smtClean="0"/>
              <a:t>1 neighbourhood for Vegan/Vegetarian restaurants</a:t>
            </a:r>
          </a:p>
          <a:p>
            <a:pPr lvl="1"/>
            <a:r>
              <a:rPr lang="en-CA" dirty="0" smtClean="0"/>
              <a:t>2 neighbourhoods for Japanese restaurants</a:t>
            </a:r>
          </a:p>
          <a:p>
            <a:endParaRPr lang="en-CA" sz="2000" dirty="0"/>
          </a:p>
        </p:txBody>
      </p:sp>
    </p:spTree>
    <p:extLst>
      <p:ext uri="{BB962C8B-B14F-4D97-AF65-F5344CB8AC3E}">
        <p14:creationId xmlns:p14="http://schemas.microsoft.com/office/powerpoint/2010/main" val="1179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Further Analysis</a:t>
            </a:r>
            <a:endParaRPr lang="en-CA" dirty="0"/>
          </a:p>
        </p:txBody>
      </p:sp>
      <p:sp>
        <p:nvSpPr>
          <p:cNvPr id="3" name="Content Placeholder 2"/>
          <p:cNvSpPr>
            <a:spLocks noGrp="1"/>
          </p:cNvSpPr>
          <p:nvPr>
            <p:ph idx="1"/>
          </p:nvPr>
        </p:nvSpPr>
        <p:spPr/>
        <p:txBody>
          <a:bodyPr>
            <a:normAutofit/>
          </a:bodyPr>
          <a:lstStyle/>
          <a:p>
            <a:r>
              <a:rPr lang="en-CA" sz="2000" dirty="0" smtClean="0"/>
              <a:t>The results presented base the grouping of neighbourhoods on three areas – age groups, after-tax household income, and family types.  </a:t>
            </a:r>
          </a:p>
          <a:p>
            <a:r>
              <a:rPr lang="en-CA" sz="2000" dirty="0" smtClean="0"/>
              <a:t>Information such as language spoken, immigration, and ethnic origin</a:t>
            </a:r>
            <a:r>
              <a:rPr lang="en-CA" sz="2000" dirty="0"/>
              <a:t> </a:t>
            </a:r>
            <a:r>
              <a:rPr lang="en-CA" sz="2000" dirty="0" smtClean="0"/>
              <a:t>could improve the clustering and provide more insight into underserved neighbourhoods</a:t>
            </a:r>
          </a:p>
          <a:p>
            <a:r>
              <a:rPr lang="en-CA" sz="2000" dirty="0" smtClean="0"/>
              <a:t>Two clusters (Cluster 1 and Cluster 3) has a high number of neighbourhoods in the cluster and could be further segmented using language/immigration/ethnicity to help recommend restaurants</a:t>
            </a:r>
            <a:endParaRPr lang="en-CA" dirty="0" smtClean="0"/>
          </a:p>
          <a:p>
            <a:endParaRPr lang="en-CA" dirty="0" smtClean="0"/>
          </a:p>
          <a:p>
            <a:endParaRPr lang="en-CA" sz="2000" dirty="0"/>
          </a:p>
        </p:txBody>
      </p:sp>
    </p:spTree>
    <p:extLst>
      <p:ext uri="{BB962C8B-B14F-4D97-AF65-F5344CB8AC3E}">
        <p14:creationId xmlns:p14="http://schemas.microsoft.com/office/powerpoint/2010/main" val="347516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Business Problem</a:t>
            </a:r>
            <a:endParaRPr lang="en-CA" dirty="0"/>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66477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Business Problem</a:t>
            </a:r>
            <a:endParaRPr lang="en-CA" dirty="0"/>
          </a:p>
        </p:txBody>
      </p:sp>
      <p:sp>
        <p:nvSpPr>
          <p:cNvPr id="3" name="Content Placeholder 2"/>
          <p:cNvSpPr>
            <a:spLocks noGrp="1"/>
          </p:cNvSpPr>
          <p:nvPr>
            <p:ph idx="1"/>
          </p:nvPr>
        </p:nvSpPr>
        <p:spPr/>
        <p:txBody>
          <a:bodyPr>
            <a:normAutofit/>
          </a:bodyPr>
          <a:lstStyle/>
          <a:p>
            <a:r>
              <a:rPr lang="en-CA" sz="2000" dirty="0" smtClean="0"/>
              <a:t>Location </a:t>
            </a:r>
            <a:r>
              <a:rPr lang="en-CA" sz="2000" dirty="0"/>
              <a:t>is probably the single most important factor </a:t>
            </a:r>
            <a:r>
              <a:rPr lang="en-CA" sz="2000" dirty="0" smtClean="0"/>
              <a:t>an entrepreneur needs to consider, especially for service business such as a restaurant</a:t>
            </a:r>
          </a:p>
          <a:p>
            <a:r>
              <a:rPr lang="en-CA" sz="2000" dirty="0" smtClean="0"/>
              <a:t>Toronto, or any other major city, will already have a vast number of restaurants scattered throughout the city so where does one begin to decide what type of restaurant to open and where</a:t>
            </a:r>
          </a:p>
          <a:p>
            <a:r>
              <a:rPr lang="en-CA" sz="2000" dirty="0" smtClean="0"/>
              <a:t>Census information provides a wealth of information about the people who live in the areas of the city.  Can we use Toronto census information to help determine where and what type of restaurant to open?</a:t>
            </a:r>
            <a:endParaRPr lang="en-CA" sz="2000" dirty="0"/>
          </a:p>
          <a:p>
            <a:endParaRPr lang="en-CA" sz="2000" dirty="0"/>
          </a:p>
        </p:txBody>
      </p:sp>
    </p:spTree>
    <p:extLst>
      <p:ext uri="{BB962C8B-B14F-4D97-AF65-F5344CB8AC3E}">
        <p14:creationId xmlns:p14="http://schemas.microsoft.com/office/powerpoint/2010/main" val="316862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Description of Data</a:t>
            </a:r>
            <a:endParaRPr lang="en-CA" dirty="0"/>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246123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Description of Data</a:t>
            </a:r>
            <a:endParaRPr lang="en-CA" dirty="0"/>
          </a:p>
        </p:txBody>
      </p:sp>
      <p:sp>
        <p:nvSpPr>
          <p:cNvPr id="3" name="Content Placeholder 2"/>
          <p:cNvSpPr>
            <a:spLocks noGrp="1"/>
          </p:cNvSpPr>
          <p:nvPr>
            <p:ph idx="1"/>
          </p:nvPr>
        </p:nvSpPr>
        <p:spPr>
          <a:xfrm>
            <a:off x="2589212" y="2133600"/>
            <a:ext cx="8915400" cy="4465674"/>
          </a:xfrm>
        </p:spPr>
        <p:txBody>
          <a:bodyPr>
            <a:normAutofit lnSpcReduction="10000"/>
          </a:bodyPr>
          <a:lstStyle/>
          <a:p>
            <a:r>
              <a:rPr lang="en-CA" sz="2000" dirty="0" smtClean="0"/>
              <a:t>Statistics Canada provides census data, the most recent being from 2016</a:t>
            </a:r>
          </a:p>
          <a:p>
            <a:pPr lvl="1">
              <a:buClr>
                <a:schemeClr val="accent2"/>
              </a:buClr>
            </a:pPr>
            <a:r>
              <a:rPr lang="en-CA" dirty="0" smtClean="0"/>
              <a:t>Census data can be obtained broken down into forward </a:t>
            </a:r>
            <a:r>
              <a:rPr lang="en-CA" dirty="0"/>
              <a:t>s</a:t>
            </a:r>
            <a:r>
              <a:rPr lang="en-CA" dirty="0" smtClean="0"/>
              <a:t>ortation areas (FSA), which are the first three charters of a Canadian postal code.  </a:t>
            </a:r>
          </a:p>
          <a:p>
            <a:pPr lvl="1">
              <a:buClr>
                <a:schemeClr val="accent2"/>
              </a:buClr>
            </a:pPr>
            <a:r>
              <a:rPr lang="en-CA" dirty="0" smtClean="0"/>
              <a:t>The census data is provided in the form of name/value table and thus needs to be transformed to make use</a:t>
            </a:r>
          </a:p>
          <a:p>
            <a:pPr lvl="1">
              <a:buClr>
                <a:schemeClr val="accent2"/>
              </a:buClr>
            </a:pPr>
            <a:r>
              <a:rPr lang="en-CA" dirty="0" smtClean="0"/>
              <a:t>There are 2247 name/value pairs for each FSA, not all may apply for the restaurant analysis</a:t>
            </a:r>
          </a:p>
          <a:p>
            <a:r>
              <a:rPr lang="en-CA" sz="2000" dirty="0" smtClean="0"/>
              <a:t>Four Square provides venue information given geo-coordinates</a:t>
            </a:r>
          </a:p>
          <a:p>
            <a:pPr lvl="1">
              <a:buClr>
                <a:schemeClr val="accent2"/>
              </a:buClr>
            </a:pPr>
            <a:r>
              <a:rPr lang="en-CA" dirty="0" smtClean="0"/>
              <a:t>Provide all types of venues including restaurants </a:t>
            </a:r>
          </a:p>
          <a:p>
            <a:r>
              <a:rPr lang="en-CA" sz="2000" dirty="0" smtClean="0"/>
              <a:t>Other Data</a:t>
            </a:r>
            <a:endParaRPr lang="en-CA" sz="2000" dirty="0"/>
          </a:p>
          <a:p>
            <a:pPr lvl="1">
              <a:buClr>
                <a:schemeClr val="accent2"/>
              </a:buClr>
            </a:pPr>
            <a:r>
              <a:rPr lang="en-CA" dirty="0" smtClean="0"/>
              <a:t>FSA/Postal Codes data that make up the city of Toronto</a:t>
            </a:r>
          </a:p>
          <a:p>
            <a:pPr lvl="1">
              <a:buClr>
                <a:schemeClr val="accent2"/>
              </a:buClr>
            </a:pPr>
            <a:r>
              <a:rPr lang="en-CA" dirty="0" smtClean="0"/>
              <a:t>Geo-coordinates and Geo-JSON for Toronto (for visualization)</a:t>
            </a:r>
            <a:endParaRPr lang="en-CA" dirty="0"/>
          </a:p>
        </p:txBody>
      </p:sp>
    </p:spTree>
    <p:extLst>
      <p:ext uri="{BB962C8B-B14F-4D97-AF65-F5344CB8AC3E}">
        <p14:creationId xmlns:p14="http://schemas.microsoft.com/office/powerpoint/2010/main" val="225952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Methodology</a:t>
            </a:r>
            <a:endParaRPr lang="en-CA" dirty="0"/>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122809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General Approach</a:t>
            </a:r>
            <a:endParaRPr lang="en-CA" dirty="0"/>
          </a:p>
        </p:txBody>
      </p:sp>
      <p:sp>
        <p:nvSpPr>
          <p:cNvPr id="3" name="Content Placeholder 2"/>
          <p:cNvSpPr>
            <a:spLocks noGrp="1"/>
          </p:cNvSpPr>
          <p:nvPr>
            <p:ph idx="1"/>
          </p:nvPr>
        </p:nvSpPr>
        <p:spPr>
          <a:xfrm>
            <a:off x="2589212" y="2133600"/>
            <a:ext cx="8915400" cy="4465674"/>
          </a:xfrm>
        </p:spPr>
        <p:txBody>
          <a:bodyPr>
            <a:normAutofit/>
          </a:bodyPr>
          <a:lstStyle/>
          <a:p>
            <a:r>
              <a:rPr lang="en-CA" sz="2000" dirty="0" smtClean="0"/>
              <a:t>Group neighbourhoods that are similar based on (a subset of) the census data for the neighbourhood</a:t>
            </a:r>
          </a:p>
          <a:p>
            <a:pPr lvl="1">
              <a:buClr>
                <a:schemeClr val="accent2"/>
              </a:buClr>
            </a:pPr>
            <a:r>
              <a:rPr lang="en-CA" sz="1800" dirty="0"/>
              <a:t>A neighbourhood will be based on the FSA/postal code</a:t>
            </a:r>
            <a:endParaRPr lang="en-CA" dirty="0" smtClean="0"/>
          </a:p>
          <a:p>
            <a:pPr>
              <a:buClr>
                <a:srgbClr val="C00000"/>
              </a:buClr>
            </a:pPr>
            <a:r>
              <a:rPr lang="en-CA" sz="2000" dirty="0" smtClean="0"/>
              <a:t>Within each group of neighbourhoods, find the most common restaurants/venues for each neighbourhood and compare within the group</a:t>
            </a:r>
          </a:p>
          <a:p>
            <a:pPr>
              <a:buClr>
                <a:srgbClr val="C00000"/>
              </a:buClr>
            </a:pPr>
            <a:r>
              <a:rPr lang="en-CA" sz="2000" dirty="0" smtClean="0"/>
              <a:t>If most of the neighbourhoods in the group have a common restaurant, but another neighbourhood in the group does not, it is an opportunity to open that type of restaurant in the neighbourhood</a:t>
            </a:r>
          </a:p>
          <a:p>
            <a:pPr lvl="1">
              <a:buClr>
                <a:schemeClr val="accent2"/>
              </a:buClr>
            </a:pPr>
            <a:r>
              <a:rPr lang="en-CA" sz="1600" dirty="0" smtClean="0"/>
              <a:t>For example, if 10 neighbourhoods </a:t>
            </a:r>
            <a:r>
              <a:rPr lang="en-CA" dirty="0" smtClean="0"/>
              <a:t>in a </a:t>
            </a:r>
            <a:r>
              <a:rPr lang="en-CA" sz="1600" dirty="0" smtClean="0"/>
              <a:t>group of 12 have Japanese restaurants, then it is an opportunity to open a Japanese restaurant in the other two neighbourhoods. </a:t>
            </a:r>
          </a:p>
          <a:p>
            <a:pPr lvl="1"/>
            <a:endParaRPr lang="en-CA" dirty="0" smtClean="0"/>
          </a:p>
          <a:p>
            <a:pPr lvl="1"/>
            <a:endParaRPr lang="en-CA" dirty="0" smtClean="0"/>
          </a:p>
          <a:p>
            <a:pPr lvl="1"/>
            <a:endParaRPr lang="en-CA" dirty="0"/>
          </a:p>
        </p:txBody>
      </p:sp>
    </p:spTree>
    <p:extLst>
      <p:ext uri="{BB962C8B-B14F-4D97-AF65-F5344CB8AC3E}">
        <p14:creationId xmlns:p14="http://schemas.microsoft.com/office/powerpoint/2010/main" val="282085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Grouping Neighbourhoods Using Census Data</a:t>
            </a:r>
            <a:endParaRPr lang="en-CA" dirty="0"/>
          </a:p>
        </p:txBody>
      </p:sp>
      <p:sp>
        <p:nvSpPr>
          <p:cNvPr id="3" name="Content Placeholder 2"/>
          <p:cNvSpPr>
            <a:spLocks noGrp="1"/>
          </p:cNvSpPr>
          <p:nvPr>
            <p:ph idx="1"/>
          </p:nvPr>
        </p:nvSpPr>
        <p:spPr>
          <a:xfrm>
            <a:off x="2589212" y="2133600"/>
            <a:ext cx="8915400" cy="4465674"/>
          </a:xfrm>
        </p:spPr>
        <p:txBody>
          <a:bodyPr>
            <a:normAutofit/>
          </a:bodyPr>
          <a:lstStyle/>
          <a:p>
            <a:r>
              <a:rPr lang="en-CA" sz="2000" dirty="0"/>
              <a:t>A neighbourhood will be based on the FSA/postal </a:t>
            </a:r>
            <a:r>
              <a:rPr lang="en-CA" sz="2000" dirty="0" smtClean="0"/>
              <a:t>code</a:t>
            </a:r>
          </a:p>
          <a:p>
            <a:r>
              <a:rPr lang="en-CA" sz="2000" dirty="0" smtClean="0"/>
              <a:t>Grouped neighbourhoods will be based on the following census information</a:t>
            </a:r>
            <a:endParaRPr lang="en-CA" dirty="0"/>
          </a:p>
          <a:p>
            <a:pPr lvl="1">
              <a:buClr>
                <a:schemeClr val="accent2"/>
              </a:buClr>
            </a:pPr>
            <a:r>
              <a:rPr lang="en-CA" dirty="0" smtClean="0"/>
              <a:t>Age distribution (e.g., # people 0-4, 5-9, etc.)</a:t>
            </a:r>
          </a:p>
          <a:p>
            <a:pPr lvl="1">
              <a:buClr>
                <a:schemeClr val="accent2"/>
              </a:buClr>
            </a:pPr>
            <a:r>
              <a:rPr lang="en-CA" dirty="0" smtClean="0"/>
              <a:t>Household </a:t>
            </a:r>
            <a:r>
              <a:rPr lang="en-CA" dirty="0"/>
              <a:t>a</a:t>
            </a:r>
            <a:r>
              <a:rPr lang="en-CA" dirty="0" smtClean="0"/>
              <a:t>fter-tax income distribution  (e.g., households &lt; $5,000, $5000-$9999, etc.)</a:t>
            </a:r>
          </a:p>
          <a:p>
            <a:pPr lvl="1">
              <a:buClr>
                <a:schemeClr val="accent2"/>
              </a:buClr>
            </a:pPr>
            <a:r>
              <a:rPr lang="en-CA" dirty="0" smtClean="0"/>
              <a:t>Family type distribution (e.g., married with no children, single parent, single, etc.) </a:t>
            </a:r>
          </a:p>
          <a:p>
            <a:r>
              <a:rPr lang="en-CA" sz="2000" dirty="0" smtClean="0"/>
              <a:t>Because each FSA/postal code will have a varying population sizes, percentages will be used instead of absolute numbers.</a:t>
            </a:r>
          </a:p>
          <a:p>
            <a:r>
              <a:rPr lang="en-CA" sz="2000" dirty="0" err="1" smtClean="0"/>
              <a:t>Kmeans</a:t>
            </a:r>
            <a:r>
              <a:rPr lang="en-CA" sz="2000" dirty="0" smtClean="0"/>
              <a:t> will be used to group the neighbourhood into 6 clusters</a:t>
            </a:r>
          </a:p>
          <a:p>
            <a:pPr lvl="1"/>
            <a:endParaRPr lang="en-CA" dirty="0"/>
          </a:p>
        </p:txBody>
      </p:sp>
    </p:spTree>
    <p:extLst>
      <p:ext uri="{BB962C8B-B14F-4D97-AF65-F5344CB8AC3E}">
        <p14:creationId xmlns:p14="http://schemas.microsoft.com/office/powerpoint/2010/main" val="2071262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Results &amp; Discussion</a:t>
            </a:r>
            <a:endParaRPr lang="en-CA" dirty="0"/>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21878350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229</TotalTime>
  <Words>862</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Opening A Restaurant in Toronto</vt:lpstr>
      <vt:lpstr>Business Problem</vt:lpstr>
      <vt:lpstr>Business Problem</vt:lpstr>
      <vt:lpstr>Description of Data</vt:lpstr>
      <vt:lpstr>Description of Data</vt:lpstr>
      <vt:lpstr>Methodology</vt:lpstr>
      <vt:lpstr>General Approach</vt:lpstr>
      <vt:lpstr>Grouping Neighbourhoods Using Census Data</vt:lpstr>
      <vt:lpstr>Results &amp; Discussion</vt:lpstr>
      <vt:lpstr>Summary of Grouped Neighbourhoods</vt:lpstr>
      <vt:lpstr>Opening a Coffee Shop or Café</vt:lpstr>
      <vt:lpstr>Opening A Vegan Restaurant</vt:lpstr>
      <vt:lpstr>Opening A Japanese Restaurant</vt:lpstr>
      <vt:lpstr>Opening An Italian Restaurant</vt:lpstr>
      <vt:lpstr>Conclusions &amp; Further Analysis</vt:lpstr>
      <vt:lpstr>Conclusions</vt:lpstr>
      <vt:lpstr>Further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Restaurant in Toronto</dc:title>
  <dc:creator>Allen</dc:creator>
  <cp:lastModifiedBy>Allen</cp:lastModifiedBy>
  <cp:revision>32</cp:revision>
  <dcterms:created xsi:type="dcterms:W3CDTF">2019-05-11T23:20:39Z</dcterms:created>
  <dcterms:modified xsi:type="dcterms:W3CDTF">2019-05-13T13:44:26Z</dcterms:modified>
</cp:coreProperties>
</file>