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1" r:id="rId3"/>
    <p:sldId id="324" r:id="rId4"/>
  </p:sldIdLst>
  <p:sldSz cx="9144000" cy="179990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F8DC1"/>
    <a:srgbClr val="EFD575"/>
    <a:srgbClr val="FEC286"/>
    <a:srgbClr val="FFC5C5"/>
    <a:srgbClr val="FFFFCC"/>
    <a:srgbClr val="FFCC99"/>
    <a:srgbClr val="E67700"/>
    <a:srgbClr val="33CC3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984" y="436"/>
      </p:cViewPr>
      <p:guideLst>
        <p:guide orient="horz" pos="5528"/>
        <p:guide pos="28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DAFB3A-F617-465A-9E0C-C55A78FE0CE2}" type="datetimeFigureOut">
              <a:rPr lang="zh-CN" altLang="en-US"/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558034" y="685800"/>
            <a:ext cx="1741932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6CCD62-307F-4A7D-A80E-451D2FA9A54C}" type="slidenum">
              <a:rPr lang="zh-CN" alt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592010"/>
            <a:ext cx="7772400" cy="3857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0199762"/>
            <a:ext cx="6400800" cy="459981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C7FD7-3854-42C2-8D66-4C0B897677DD}" type="datetime1">
              <a:rPr lang="zh-CN" altLang="en-US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BD8D4-A17F-4258-8CFD-F47979133126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83F55-18C3-4B78-AFE5-FEF650003FA2}" type="datetime1">
              <a:rPr lang="zh-CN" altLang="en-US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409E0-EF03-43C5-BAB1-25396F91B0C3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22318"/>
            <a:ext cx="2057400" cy="153571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22318"/>
            <a:ext cx="6019800" cy="153571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C42F3-B5F0-4923-95C5-80B855F79CDF}" type="datetime1">
              <a:rPr lang="zh-CN" altLang="en-US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0C5B9-B0B8-4745-B23A-521BE3205169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289A6-DCFE-4AC4-80B4-C65F731F821F}" type="datetime1">
              <a:rPr lang="zh-CN" altLang="en-US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BFA94-B184-4B4B-8C68-F62C18040384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1567007"/>
            <a:ext cx="7772400" cy="35758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7629978"/>
            <a:ext cx="7772400" cy="393702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57B86-7FAE-4244-B480-2EDB5A6C45E1}" type="datetime1">
              <a:rPr lang="zh-CN" altLang="en-US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436CC-63F7-456C-91E6-3E04675011DC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4198968"/>
            <a:ext cx="4038600" cy="11880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4198968"/>
            <a:ext cx="4038600" cy="11880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CF40D-F680-4A31-B129-D040B347862B}" type="datetime1">
              <a:rPr lang="zh-CN" altLang="en-US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79DF2-65B8-4B3F-8985-CA5A10B87482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334"/>
            <a:ext cx="8229600" cy="300039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028311"/>
            <a:ext cx="4040188" cy="16807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5709089"/>
            <a:ext cx="4040188" cy="10370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4028311"/>
            <a:ext cx="4041775" cy="16807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5709089"/>
            <a:ext cx="4041775" cy="10370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4439-79AF-47D1-86EF-EC61617CF6D2}" type="datetime1">
              <a:rPr lang="zh-CN" alt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5A035-0158-4D35-9C17-920DE93F1141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2E77D-5547-43C1-B020-7BEE5F2A5CE9}" type="datetime1">
              <a:rPr lang="zh-CN" altLang="en-US"/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85A6C-C68B-4F16-8EC8-E1484032BE71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855D1-579D-4C00-9043-BC1912315F0A}" type="datetime1">
              <a:rPr lang="zh-CN" altLang="en-US"/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1D391-7B66-4255-9F70-DB708698F2A9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6365"/>
            <a:ext cx="3008313" cy="30500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16365"/>
            <a:ext cx="5111750" cy="153631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766371"/>
            <a:ext cx="3008313" cy="12313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FBB-3BD3-464E-8A2B-F3CBB34C1C21}" type="datetime1">
              <a:rPr lang="zh-CN" altLang="en-US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B25E3-9832-49FF-899B-AB52DBF71C25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12600873"/>
            <a:ext cx="5486400" cy="14863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609341"/>
            <a:ext cx="5486400" cy="10799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14087182"/>
            <a:ext cx="5486400" cy="21133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E7B23-F66A-4736-85A8-52538A350DFF}" type="datetime1">
              <a:rPr lang="zh-CN" altLang="en-US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A21E-5851-473A-B96A-33D311F13218}" type="slidenum">
              <a:rPr lang="zh-CN" alt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22318"/>
            <a:ext cx="8229600" cy="30003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9359" tIns="64680" rIns="129359" bIns="6468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198968"/>
            <a:ext cx="8229600" cy="118805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9359" tIns="64680" rIns="129359" bIns="6468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16391057"/>
            <a:ext cx="2133600" cy="1250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9359" tIns="64680" rIns="129359" bIns="64680" numCol="1" anchor="t" anchorCtr="0" compatLnSpc="1"/>
          <a:lstStyle>
            <a:lvl1pPr>
              <a:buFont typeface="Arial" panose="020B0604020202020204" pitchFamily="34" charset="0"/>
              <a:buNone/>
              <a:defRPr sz="1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F4B14C1-382D-4D05-8C09-13E64C819881}" type="datetime1">
              <a:rPr lang="zh-CN" altLang="en-US"/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391057"/>
            <a:ext cx="2895600" cy="1250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9359" tIns="64680" rIns="129359" bIns="64680" numCol="1" anchor="t" anchorCtr="0" compatLnSpc="1"/>
          <a:lstStyle>
            <a:lvl1pPr algn="ctr">
              <a:buFont typeface="Arial" panose="020B0604020202020204" pitchFamily="34" charset="0"/>
              <a:buNone/>
              <a:defRPr sz="1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391057"/>
            <a:ext cx="2133600" cy="1250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9359" tIns="64680" rIns="129359" bIns="64680" numCol="1" anchor="t" anchorCtr="0" compatLnSpc="1"/>
          <a:lstStyle>
            <a:lvl1pPr algn="r">
              <a:buFont typeface="Arial" panose="020B0604020202020204" pitchFamily="34" charset="0"/>
              <a:buNone/>
              <a:defRPr sz="1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81B8F7-7A82-4FA1-9EF6-8FD434AB43A8}" type="slidenum">
              <a:rPr lang="zh-CN" alt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9349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9349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129349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129349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129349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129349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129349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129349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129349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85775" indent="-485775" algn="l" defTabSz="1293495" rtl="0" eaLnBrk="0" fontAlgn="base" hangingPunct="0">
        <a:spcBef>
          <a:spcPct val="20000"/>
        </a:spcBef>
        <a:spcAft>
          <a:spcPct val="0"/>
        </a:spcAft>
        <a:buChar char="•"/>
        <a:defRPr sz="4500">
          <a:solidFill>
            <a:schemeClr val="tx1"/>
          </a:solidFill>
          <a:latin typeface="+mn-lt"/>
          <a:ea typeface="+mn-ea"/>
          <a:cs typeface="+mn-cs"/>
        </a:defRPr>
      </a:lvl1pPr>
      <a:lvl2pPr marL="1050925" indent="-403225" algn="l" defTabSz="1293495" rtl="0" eaLnBrk="0" fontAlgn="base" hangingPunct="0">
        <a:spcBef>
          <a:spcPct val="20000"/>
        </a:spcBef>
        <a:spcAft>
          <a:spcPct val="0"/>
        </a:spcAft>
        <a:buChar char="–"/>
        <a:defRPr sz="3900">
          <a:solidFill>
            <a:schemeClr val="tx1"/>
          </a:solidFill>
          <a:latin typeface="+mn-lt"/>
          <a:ea typeface="+mn-ea"/>
        </a:defRPr>
      </a:lvl2pPr>
      <a:lvl3pPr marL="1616075" indent="-322580" algn="l" defTabSz="129349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</a:defRPr>
      </a:lvl3pPr>
      <a:lvl4pPr marL="2263775" indent="-323850" algn="l" defTabSz="129349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4pPr>
      <a:lvl5pPr marL="2911475" indent="-323850" algn="l" defTabSz="129349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5pPr>
      <a:lvl6pPr marL="3368675" indent="-323850" algn="l" defTabSz="129349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6pPr>
      <a:lvl7pPr marL="3825875" indent="-323850" algn="l" defTabSz="129349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7pPr>
      <a:lvl8pPr marL="4283075" indent="-323850" algn="l" defTabSz="129349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8pPr>
      <a:lvl9pPr marL="4740275" indent="-323850" algn="l" defTabSz="129349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://www.igenebio.com/category/product/qpcr-products/" TargetMode="External"/><Relationship Id="rId8" Type="http://schemas.openxmlformats.org/officeDocument/2006/relationships/hyperlink" Target="http://www.igenebio.com/category/product/lentivirus-system/" TargetMode="External"/><Relationship Id="rId7" Type="http://schemas.openxmlformats.org/officeDocument/2006/relationships/hyperlink" Target="http://www.igenebio.com/product/mirna/" TargetMode="External"/><Relationship Id="rId6" Type="http://schemas.openxmlformats.org/officeDocument/2006/relationships/hyperlink" Target="http://www.igenebio.com/product/genome-editing/" TargetMode="External"/><Relationship Id="rId5" Type="http://schemas.openxmlformats.org/officeDocument/2006/relationships/hyperlink" Target="http://www.igenebio.com/category/product/clone-collections/" TargetMode="External"/><Relationship Id="rId4" Type="http://schemas.openxmlformats.org/officeDocument/2006/relationships/image" Target="../media/image3.jpeg"/><Relationship Id="rId3" Type="http://schemas.openxmlformats.org/officeDocument/2006/relationships/hyperlink" Target="http://www.genecopoeia.com/eflyers/remove/?utm_source=FulenGen&amp;utm_medium=email&amp;utm_campaign=20150721&amp;utm_unique=d2Vpa3VhbmdAaWdlbmViaW8uY29t%0a" TargetMode="External"/><Relationship Id="rId2" Type="http://schemas.openxmlformats.org/officeDocument/2006/relationships/image" Target="../media/image2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hyperlink" Target="http://www.igenebio.com/" TargetMode="External"/><Relationship Id="rId11" Type="http://schemas.openxmlformats.org/officeDocument/2006/relationships/hyperlink" Target="http://www.igenebio.com/product/luciferase-assays/" TargetMode="External"/><Relationship Id="rId10" Type="http://schemas.openxmlformats.org/officeDocument/2006/relationships/hyperlink" Target="http://www.igenebio.com/product/endofectin/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Box 11"/>
          <p:cNvSpPr>
            <a:spLocks noChangeArrowheads="1"/>
          </p:cNvSpPr>
          <p:nvPr/>
        </p:nvSpPr>
        <p:spPr bwMode="auto">
          <a:xfrm>
            <a:off x="-2540" y="421468"/>
            <a:ext cx="9148763" cy="1568450"/>
          </a:xfrm>
          <a:prstGeom prst="rect">
            <a:avLst/>
          </a:prstGeom>
          <a:noFill/>
          <a:ln w="9525">
            <a:solidFill>
              <a:srgbClr val="E36C09"/>
            </a:solidFill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1600" b="1" dirty="0"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b="1" dirty="0" smtClean="0">
                <a:sym typeface="Arial" panose="020B0604020202020204" pitchFamily="34" charset="0"/>
              </a:rPr>
              <a:t>相关</a:t>
            </a:r>
            <a:r>
              <a:rPr lang="zh-CN" altLang="en-US" sz="1600" b="1" dirty="0">
                <a:sym typeface="Arial" panose="020B0604020202020204" pitchFamily="34" charset="0"/>
              </a:rPr>
              <a:t>的产品页面链接已经添加，设计排版的时候请将所有加了链接的文字颜色变成蓝色。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b="1" dirty="0">
                <a:sym typeface="Arial" panose="020B0604020202020204" pitchFamily="34" charset="0"/>
              </a:rPr>
              <a:t>其他字体、字号保持不变。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 eaLnBrk="0" hangingPunct="0"/>
            <a:endParaRPr lang="zh-CN" altLang="en-US" sz="1600" b="1" dirty="0">
              <a:sym typeface="Arial" panose="020B0604020202020204" pitchFamily="34" charset="0"/>
            </a:endParaRPr>
          </a:p>
          <a:p>
            <a:pPr eaLnBrk="0" hangingPunct="0"/>
            <a:endParaRPr lang="en-US" altLang="zh-CN" sz="16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eaLnBrk="0" hangingPunct="0"/>
            <a:endParaRPr lang="zh-CN" alt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ChangeArrowheads="1"/>
          </p:cNvSpPr>
          <p:nvPr/>
        </p:nvSpPr>
        <p:spPr bwMode="auto">
          <a:xfrm>
            <a:off x="291465" y="735330"/>
            <a:ext cx="5290185" cy="8679180"/>
          </a:xfrm>
          <a:prstGeom prst="rect">
            <a:avLst/>
          </a:prstGeom>
          <a:solidFill>
            <a:srgbClr val="FFC000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0957" tIns="30478" rIns="60957" bIns="30478" anchor="ctr"/>
          <a:lstStyle/>
          <a:p>
            <a:pPr algn="ctr">
              <a:buFont typeface="Arial" panose="020B0604020202020204" pitchFamily="34" charset="0"/>
              <a:buNone/>
            </a:pPr>
            <a:endParaRPr lang="en-US" altLang="en-US" sz="3045">
              <a:solidFill>
                <a:srgbClr val="FFFFFF"/>
              </a:solidFill>
            </a:endParaRPr>
          </a:p>
        </p:txBody>
      </p:sp>
      <p:sp>
        <p:nvSpPr>
          <p:cNvPr id="4102" name="TextBox 18"/>
          <p:cNvSpPr>
            <a:spLocks noChangeArrowheads="1"/>
          </p:cNvSpPr>
          <p:nvPr/>
        </p:nvSpPr>
        <p:spPr bwMode="auto">
          <a:xfrm>
            <a:off x="4158051" y="896249"/>
            <a:ext cx="11491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0957" tIns="30478" rIns="60957" bIns="30478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en-US" sz="765" b="1" u="sng" dirty="0">
                <a:solidFill>
                  <a:srgbClr val="0000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&gt;&gt;&gt; </a:t>
            </a:r>
            <a:r>
              <a:rPr lang="zh-CN" altLang="en-US" sz="765" b="1" u="sng" dirty="0">
                <a:solidFill>
                  <a:srgbClr val="0000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咨询热线</a:t>
            </a:r>
            <a:endParaRPr lang="zh-CN" altLang="en-US" sz="765" b="1" u="sng" dirty="0">
              <a:solidFill>
                <a:srgbClr val="0000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en-US" sz="765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4006-020-200</a:t>
            </a:r>
            <a:endParaRPr lang="en-US" altLang="en-US" sz="3045" dirty="0"/>
          </a:p>
        </p:txBody>
      </p:sp>
      <p:sp>
        <p:nvSpPr>
          <p:cNvPr id="3" name="AutoShape 2" descr="Image result for happy halloween pumpkin"/>
          <p:cNvSpPr>
            <a:spLocks noChangeAspect="1" noChangeArrowheads="1"/>
          </p:cNvSpPr>
          <p:nvPr/>
        </p:nvSpPr>
        <p:spPr bwMode="auto">
          <a:xfrm>
            <a:off x="103717" y="460269"/>
            <a:ext cx="203200" cy="2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/>
          <a:lstStyle/>
          <a:p>
            <a:endParaRPr lang="en-US" sz="1665"/>
          </a:p>
        </p:txBody>
      </p:sp>
      <p:sp>
        <p:nvSpPr>
          <p:cNvPr id="5" name="AutoShape 4" descr="Image result for happy halloween pumpkin"/>
          <p:cNvSpPr>
            <a:spLocks noChangeAspect="1" noChangeArrowheads="1"/>
          </p:cNvSpPr>
          <p:nvPr/>
        </p:nvSpPr>
        <p:spPr bwMode="auto">
          <a:xfrm>
            <a:off x="451062" y="460269"/>
            <a:ext cx="203200" cy="2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/>
          <a:lstStyle/>
          <a:p>
            <a:endParaRPr lang="en-US" sz="1665"/>
          </a:p>
        </p:txBody>
      </p:sp>
      <p:pic>
        <p:nvPicPr>
          <p:cNvPr id="40" name="图片 1" descr="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8" y="822981"/>
            <a:ext cx="1752921" cy="3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95"/>
          <p:cNvSpPr>
            <a:spLocks noChangeArrowheads="1"/>
          </p:cNvSpPr>
          <p:nvPr/>
        </p:nvSpPr>
        <p:spPr bwMode="auto">
          <a:xfrm>
            <a:off x="2319972" y="8673967"/>
            <a:ext cx="2309813" cy="203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1775" tIns="40887" rIns="81775" bIns="40887">
            <a:spAutoFit/>
          </a:bodyPr>
          <a:p>
            <a:r>
              <a:rPr lang="zh-CN" altLang="en-US" sz="800" b="1">
                <a:solidFill>
                  <a:srgbClr val="CC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点击订阅 </a:t>
            </a:r>
            <a:r>
              <a:rPr lang="zh-CN" altLang="en-US" sz="8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GeneCopoeia电子邮件</a:t>
            </a:r>
            <a:endParaRPr lang="zh-CN" altLang="en-US" sz="8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64" name="Picture 97" descr="易锦生物"/>
          <p:cNvPicPr>
            <a:picLocks noChangeAspect="1" noChangeArrowheads="1"/>
          </p:cNvPicPr>
          <p:nvPr/>
        </p:nvPicPr>
        <p:blipFill>
          <a:blip r:embed="rId2" cstate="print"/>
          <a:srcRect l="7362" t="6091" r="6081" b="5795"/>
          <a:stretch>
            <a:fillRect/>
          </a:stretch>
        </p:blipFill>
        <p:spPr bwMode="auto">
          <a:xfrm>
            <a:off x="473710" y="8159750"/>
            <a:ext cx="811530" cy="77724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</p:pic>
      <p:sp>
        <p:nvSpPr>
          <p:cNvPr id="65" name="Text Box 98"/>
          <p:cNvSpPr>
            <a:spLocks noChangeArrowheads="1"/>
          </p:cNvSpPr>
          <p:nvPr/>
        </p:nvSpPr>
        <p:spPr bwMode="auto">
          <a:xfrm>
            <a:off x="2069110" y="8392662"/>
            <a:ext cx="3149600" cy="203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1775" tIns="40887" rIns="81775" bIns="40887">
            <a:spAutoFit/>
          </a:bodyPr>
          <a:p>
            <a:r>
              <a:rPr lang="zh-CN" altLang="en-US" sz="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扫一扫关注官方微信号（</a:t>
            </a:r>
            <a:r>
              <a:rPr lang="en-US" altLang="zh-CN" sz="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igenebio</a:t>
            </a:r>
            <a:r>
              <a:rPr lang="zh-CN" altLang="en-US" sz="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endParaRPr lang="zh-CN" altLang="en-US" sz="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" name="Text Box 98"/>
          <p:cNvSpPr>
            <a:spLocks noChangeArrowheads="1"/>
          </p:cNvSpPr>
          <p:nvPr/>
        </p:nvSpPr>
        <p:spPr bwMode="auto">
          <a:xfrm>
            <a:off x="842290" y="8188827"/>
            <a:ext cx="4189412" cy="203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1775" tIns="40887" rIns="81775" bIns="40887">
            <a:spAutoFit/>
          </a:bodyPr>
          <a:p>
            <a:pPr algn="ctr"/>
            <a:r>
              <a:rPr lang="en-US" altLang="zh-CN" sz="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GeneCopoeia        </a:t>
            </a:r>
            <a:r>
              <a:rPr lang="zh-CN" altLang="en-US" sz="8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基因功能研究专家</a:t>
            </a:r>
            <a:endParaRPr lang="zh-CN" altLang="en-US" sz="80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" name="TextBox 65"/>
          <p:cNvSpPr>
            <a:spLocks noChangeArrowheads="1"/>
          </p:cNvSpPr>
          <p:nvPr/>
        </p:nvSpPr>
        <p:spPr bwMode="auto">
          <a:xfrm>
            <a:off x="1105535" y="8904790"/>
            <a:ext cx="5084762" cy="203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1775" tIns="40887" rIns="81775" bIns="40887">
            <a:spAutoFit/>
          </a:bodyPr>
          <a:p>
            <a:r>
              <a:rPr lang="zh-CN" altLang="en-US" sz="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任何问题欢迎您电话或邮件联系我们的客服人员 </a:t>
            </a:r>
            <a:r>
              <a:rPr lang="en-US" altLang="zh-CN" sz="800" dirty="0">
                <a:solidFill>
                  <a:srgbClr val="2F8DC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4006-020-200 / </a:t>
            </a:r>
            <a:r>
              <a:rPr lang="en-US" altLang="zh-CN" sz="800" dirty="0">
                <a:solidFill>
                  <a:srgbClr val="2F8DC1"/>
                </a:solidFill>
                <a:sym typeface="Arial" panose="020B0604020202020204" pitchFamily="34" charset="0"/>
              </a:rPr>
              <a:t>sales@igenebio.com</a:t>
            </a:r>
            <a:endParaRPr lang="en-US" altLang="zh-CN" sz="800" dirty="0">
              <a:solidFill>
                <a:srgbClr val="2F8DC1"/>
              </a:solidFill>
              <a:sym typeface="Arial" panose="020B0604020202020204" pitchFamily="34" charset="0"/>
            </a:endParaRPr>
          </a:p>
        </p:txBody>
      </p:sp>
      <p:sp>
        <p:nvSpPr>
          <p:cNvPr id="68" name="TextBox 66"/>
          <p:cNvSpPr>
            <a:spLocks noChangeArrowheads="1"/>
          </p:cNvSpPr>
          <p:nvPr/>
        </p:nvSpPr>
        <p:spPr bwMode="auto">
          <a:xfrm>
            <a:off x="2104072" y="9045074"/>
            <a:ext cx="3079750" cy="203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1775" tIns="40887" rIns="81775" bIns="40887">
            <a:spAutoFit/>
          </a:bodyPr>
          <a:p>
            <a:r>
              <a:rPr lang="zh-CN" altLang="en-US" sz="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如果您不再想收到此类邮件，请点击</a:t>
            </a:r>
            <a:r>
              <a:rPr lang="zh-CN" altLang="en-US" sz="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  <a:hlinkClick r:id="rId3"/>
              </a:rPr>
              <a:t>退订</a:t>
            </a:r>
            <a:r>
              <a:rPr lang="zh-CN" altLang="en-US" sz="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zh-CN" altLang="en-US" sz="8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6" name="图片 5" descr="贺卡--没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5" y="1279525"/>
            <a:ext cx="5037455" cy="6738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9340" y="4500880"/>
            <a:ext cx="30695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偶然中相遇，有缘不容易。</a:t>
            </a:r>
            <a:endParaRPr lang="zh-CN" altLang="en-US" sz="12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也许天注定，错过多可惜。</a:t>
            </a:r>
            <a:endParaRPr lang="zh-CN" altLang="en-US" sz="12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春节又将至，何时再见你?</a:t>
            </a:r>
            <a:endParaRPr lang="zh-CN" altLang="en-US" sz="12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祝你</a:t>
            </a:r>
            <a:endParaRPr lang="zh-CN" altLang="en-US" sz="12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春节快乐</a:t>
            </a:r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r>
              <a:rPr lang="zh-CN" altLang="en-US" sz="12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阖家幸福，</a:t>
            </a:r>
            <a:endParaRPr lang="zh-CN" altLang="en-US" sz="1200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身体健康，万事顺意！</a:t>
            </a:r>
            <a:endParaRPr lang="zh-CN" altLang="en-US" sz="1200" b="1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319" name="Text Box 11"/>
          <p:cNvSpPr txBox="1"/>
          <p:nvPr/>
        </p:nvSpPr>
        <p:spPr>
          <a:xfrm>
            <a:off x="899160" y="4991735"/>
            <a:ext cx="4027170" cy="783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+mn-ea"/>
                <a:ea typeface="+mn-ea"/>
              </a:rPr>
              <a:t>广州易锦生物技术有限公司</a:t>
            </a:r>
            <a:endParaRPr lang="zh-CN" altLang="en-US" sz="1000" dirty="0">
              <a:latin typeface="+mn-ea"/>
              <a:ea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+mn-ea"/>
                <a:ea typeface="+mn-ea"/>
              </a:rPr>
              <a:t>201</a:t>
            </a:r>
            <a:r>
              <a:rPr lang="en-US" altLang="zh-CN" sz="1000" dirty="0">
                <a:latin typeface="+mn-ea"/>
                <a:ea typeface="+mn-ea"/>
              </a:rPr>
              <a:t>8</a:t>
            </a:r>
            <a:r>
              <a:rPr lang="zh-CN" altLang="en-US" sz="1000" dirty="0">
                <a:latin typeface="+mn-ea"/>
                <a:ea typeface="+mn-ea"/>
              </a:rPr>
              <a:t>年</a:t>
            </a:r>
            <a:r>
              <a:rPr lang="en-US" altLang="zh-CN" sz="1000" dirty="0">
                <a:latin typeface="+mn-ea"/>
                <a:ea typeface="+mn-ea"/>
              </a:rPr>
              <a:t>2</a:t>
            </a:r>
            <a:r>
              <a:rPr lang="zh-CN" altLang="en-US" sz="1000" dirty="0">
                <a:latin typeface="+mn-ea"/>
                <a:ea typeface="+mn-ea"/>
              </a:rPr>
              <a:t>月</a:t>
            </a:r>
            <a:r>
              <a:rPr lang="en-US" altLang="zh-CN" sz="1000" dirty="0">
                <a:latin typeface="+mn-ea"/>
                <a:ea typeface="+mn-ea"/>
              </a:rPr>
              <a:t>8</a:t>
            </a:r>
            <a:r>
              <a:rPr lang="zh-CN" altLang="en-US" sz="1000" dirty="0">
                <a:latin typeface="+mn-ea"/>
                <a:ea typeface="+mn-ea"/>
              </a:rPr>
              <a:t>日</a:t>
            </a:r>
            <a:endParaRPr lang="zh-CN" altLang="en-US" sz="1000" dirty="0">
              <a:latin typeface="+mn-ea"/>
              <a:ea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1000" dirty="0">
                <a:solidFill>
                  <a:srgbClr val="C00000"/>
                </a:solidFill>
                <a:latin typeface="+mn-ea"/>
                <a:ea typeface="+mn-ea"/>
              </a:rPr>
              <a:t>------------------------------------------------------------</a:t>
            </a:r>
            <a:endParaRPr lang="en-US" altLang="zh-CN" sz="1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文本框 8">
            <a:hlinkClick r:id="rId5" tooltip=""/>
          </p:cNvPr>
          <p:cNvSpPr txBox="1"/>
          <p:nvPr/>
        </p:nvSpPr>
        <p:spPr>
          <a:xfrm>
            <a:off x="1146810" y="5787390"/>
            <a:ext cx="7467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"/>
            </a:pPr>
            <a:r>
              <a:rPr lang="zh-CN" altLang="en-US" sz="800">
                <a:solidFill>
                  <a:srgbClr val="0000CC"/>
                </a:solidFill>
                <a:hlinkClick r:id="rId5" tooltip=""/>
              </a:rPr>
              <a:t>克隆库</a:t>
            </a:r>
            <a:r>
              <a:rPr lang="zh-CN" altLang="en-US" sz="800">
                <a:solidFill>
                  <a:srgbClr val="0000CC"/>
                </a:solidFill>
              </a:rPr>
              <a:t>             </a:t>
            </a:r>
            <a:endParaRPr lang="zh-CN" altLang="en-US" sz="800">
              <a:solidFill>
                <a:srgbClr val="0000CC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2205" y="6043295"/>
            <a:ext cx="11366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"/>
            </a:pPr>
            <a:r>
              <a:rPr lang="zh-CN" altLang="en-US" sz="800">
                <a:solidFill>
                  <a:srgbClr val="0000CC"/>
                </a:solidFill>
                <a:hlinkClick r:id="rId6" tooltip=""/>
              </a:rPr>
              <a:t>基因组编辑工具 </a:t>
            </a:r>
            <a:r>
              <a:rPr lang="zh-CN" altLang="en-US" sz="800">
                <a:solidFill>
                  <a:srgbClr val="0000CC"/>
                </a:solidFill>
              </a:rPr>
              <a:t>           </a:t>
            </a:r>
            <a:endParaRPr lang="zh-CN" altLang="en-US" sz="800">
              <a:solidFill>
                <a:srgbClr val="0000C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12670" y="6043295"/>
            <a:ext cx="11366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"/>
            </a:pPr>
            <a:r>
              <a:rPr lang="en-US" altLang="zh-CN" sz="800">
                <a:solidFill>
                  <a:srgbClr val="0000CC"/>
                </a:solidFill>
                <a:hlinkClick r:id="rId7" tooltip=""/>
              </a:rPr>
              <a:t>miRNA</a:t>
            </a:r>
            <a:r>
              <a:rPr lang="zh-CN" altLang="en-US" sz="800">
                <a:solidFill>
                  <a:srgbClr val="0000CC"/>
                </a:solidFill>
                <a:hlinkClick r:id="rId7" tooltip=""/>
              </a:rPr>
              <a:t>研究方案</a:t>
            </a:r>
            <a:r>
              <a:rPr lang="zh-CN" altLang="en-US" sz="800">
                <a:solidFill>
                  <a:srgbClr val="0000CC"/>
                </a:solidFill>
                <a:hlinkClick r:id="rId7" tooltip=""/>
              </a:rPr>
              <a:t> </a:t>
            </a:r>
            <a:r>
              <a:rPr lang="zh-CN" altLang="en-US" sz="800">
                <a:solidFill>
                  <a:srgbClr val="0000CC"/>
                </a:solidFill>
              </a:rPr>
              <a:t>           </a:t>
            </a:r>
            <a:endParaRPr lang="zh-CN" altLang="en-US" sz="800">
              <a:solidFill>
                <a:srgbClr val="0000CC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6955" y="5787390"/>
            <a:ext cx="11366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"/>
            </a:pPr>
            <a:r>
              <a:rPr lang="zh-CN" altLang="en-US" sz="800">
                <a:solidFill>
                  <a:srgbClr val="0000CC"/>
                </a:solidFill>
                <a:hlinkClick r:id="rId8" tooltip=""/>
              </a:rPr>
              <a:t>慢病毒系列   </a:t>
            </a:r>
            <a:r>
              <a:rPr lang="zh-CN" altLang="en-US" sz="800">
                <a:solidFill>
                  <a:srgbClr val="0000CC"/>
                </a:solidFill>
              </a:rPr>
              <a:t>     </a:t>
            </a:r>
            <a:endParaRPr lang="zh-CN" altLang="en-US" sz="800">
              <a:solidFill>
                <a:srgbClr val="0000CC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780" y="5787390"/>
            <a:ext cx="11366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"/>
            </a:pPr>
            <a:r>
              <a:rPr lang="en-US" altLang="zh-CN" sz="800">
                <a:solidFill>
                  <a:srgbClr val="0000CC"/>
                </a:solidFill>
                <a:hlinkClick r:id="rId9" tooltip=""/>
              </a:rPr>
              <a:t>qPCR</a:t>
            </a:r>
            <a:r>
              <a:rPr lang="zh-CN" altLang="en-US" sz="800">
                <a:solidFill>
                  <a:srgbClr val="0000CC"/>
                </a:solidFill>
                <a:hlinkClick r:id="rId9" tooltip=""/>
              </a:rPr>
              <a:t>系列    </a:t>
            </a:r>
            <a:r>
              <a:rPr lang="zh-CN" altLang="en-US" sz="800">
                <a:solidFill>
                  <a:srgbClr val="0000CC"/>
                </a:solidFill>
              </a:rPr>
              <a:t> </a:t>
            </a:r>
            <a:endParaRPr lang="zh-CN" altLang="en-US" sz="800">
              <a:solidFill>
                <a:srgbClr val="0000CC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2205" y="6363335"/>
            <a:ext cx="11366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"/>
            </a:pPr>
            <a:r>
              <a:rPr lang="zh-CN" altLang="en-US" sz="800">
                <a:solidFill>
                  <a:srgbClr val="0000CC"/>
                </a:solidFill>
                <a:hlinkClick r:id="rId10" tooltip=""/>
              </a:rPr>
              <a:t>转染试剂 </a:t>
            </a:r>
            <a:r>
              <a:rPr lang="zh-CN" altLang="en-US" sz="800">
                <a:solidFill>
                  <a:srgbClr val="0000CC"/>
                </a:solidFill>
                <a:hlinkClick r:id="rId9"/>
              </a:rPr>
              <a:t> </a:t>
            </a:r>
            <a:r>
              <a:rPr lang="zh-CN" altLang="en-US" sz="800">
                <a:solidFill>
                  <a:srgbClr val="0000CC"/>
                </a:solidFill>
              </a:rPr>
              <a:t> </a:t>
            </a:r>
            <a:endParaRPr lang="zh-CN" altLang="en-US" sz="800">
              <a:solidFill>
                <a:srgbClr val="0000CC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9655" y="6363335"/>
            <a:ext cx="14312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"/>
            </a:pPr>
            <a:r>
              <a:rPr lang="zh-CN" altLang="en-US" sz="800">
                <a:solidFill>
                  <a:srgbClr val="0000CC"/>
                </a:solidFill>
                <a:hlinkClick r:id="rId11" tooltip=""/>
              </a:rPr>
              <a:t>荧光素酶检测试剂盒</a:t>
            </a:r>
            <a:r>
              <a:rPr lang="zh-CN" altLang="en-US" sz="800">
                <a:solidFill>
                  <a:srgbClr val="0000CC"/>
                </a:solidFill>
                <a:hlinkClick r:id="rId9"/>
              </a:rPr>
              <a:t> </a:t>
            </a:r>
            <a:r>
              <a:rPr lang="zh-CN" altLang="en-US" sz="800">
                <a:solidFill>
                  <a:srgbClr val="0000CC"/>
                </a:solidFill>
              </a:rPr>
              <a:t> </a:t>
            </a:r>
            <a:endParaRPr lang="zh-CN" altLang="en-US" sz="800">
              <a:solidFill>
                <a:srgbClr val="0000CC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2010" y="3024505"/>
            <a:ext cx="4274185" cy="1983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1000" dirty="0">
                <a:sym typeface="+mn-ea"/>
              </a:rPr>
              <a:t>尊敬的客户：</a:t>
            </a:r>
            <a:endParaRPr lang="zh-CN" altLang="en-US" sz="1000" dirty="0"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000" dirty="0">
                <a:sym typeface="+mn-ea"/>
              </a:rPr>
              <a:t>       </a:t>
            </a:r>
            <a:r>
              <a:rPr lang="zh-CN" altLang="en-US" sz="1000" dirty="0">
                <a:sym typeface="+mn-ea"/>
              </a:rPr>
              <a:t>感谢您在过去一年对易锦生物的信任和支持。</a:t>
            </a:r>
            <a:endParaRPr lang="zh-CN" altLang="en-US" sz="1000" dirty="0"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000" dirty="0">
                <a:sym typeface="+mn-ea"/>
              </a:rPr>
              <a:t>       春节将至，易锦生物也将一如既往为您奉上最为贴心的产品及服务。</a:t>
            </a:r>
            <a:endParaRPr lang="zh-CN" altLang="en-US" sz="1000" dirty="0">
              <a:sym typeface="+mn-ea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zh-CN" altLang="en-US" sz="1000" dirty="0">
                <a:sym typeface="+mn-ea"/>
              </a:rPr>
              <a:t>     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金鸡辞旧岁，金狗旺春来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400" b="1">
                <a:solidFill>
                  <a:srgbClr val="C00000"/>
                </a:solidFill>
                <a:latin typeface="Times New Roman" panose="02020603050405020304" charset="0"/>
                <a:ea typeface="楷体" panose="02010609060101010101" charset="-122"/>
                <a:sym typeface="+mn-ea"/>
                <a:hlinkClick r:id="rId12"/>
              </a:rPr>
              <a:t>GeneCopoeia </a:t>
            </a:r>
            <a:r>
              <a:rPr lang="zh-CN" altLang="en-US" sz="1400" b="1">
                <a:solidFill>
                  <a:srgbClr val="C00000"/>
                </a:solidFill>
                <a:latin typeface="Times New Roman" panose="02020603050405020304" charset="0"/>
                <a:ea typeface="楷体" panose="02010609060101010101" charset="-122"/>
                <a:sym typeface="+mn-ea"/>
                <a:hlinkClick r:id="rId12"/>
              </a:rPr>
              <a:t>与你一路相伴！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charset="0"/>
              <a:ea typeface="楷体" panose="02010609060101010101" charset="-122"/>
              <a:sym typeface="+mn-ea"/>
              <a:hlinkClick r:id="rId1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400" b="1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4085" y="7014845"/>
            <a:ext cx="16122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春节快乐</a:t>
            </a:r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r>
              <a:rPr lang="zh-CN" altLang="en-US" sz="12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阖家幸福，</a:t>
            </a:r>
            <a:endParaRPr lang="zh-CN" altLang="en-US" sz="1200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身体健康，万事顺意，</a:t>
            </a:r>
            <a:endParaRPr lang="zh-CN" altLang="en-US" sz="1200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1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狗年旺旺旺！</a:t>
            </a:r>
            <a:endParaRPr lang="zh-CN" altLang="en-US" sz="12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自定义</PresentationFormat>
  <Paragraphs>56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Arial Black</vt:lpstr>
      <vt:lpstr>微软雅黑</vt:lpstr>
      <vt:lpstr>Arial Unicode MS</vt:lpstr>
      <vt:lpstr>黑体</vt:lpstr>
      <vt:lpstr>楷体</vt:lpstr>
      <vt:lpstr>Times New Roman</vt:lpstr>
      <vt:lpstr>Wingdings</vt:lpstr>
      <vt:lpstr>方正正大黑简体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ip135</dc:creator>
  <cp:lastModifiedBy>KW</cp:lastModifiedBy>
  <cp:revision>235</cp:revision>
  <dcterms:created xsi:type="dcterms:W3CDTF">2013-01-25T01:44:00Z</dcterms:created>
  <dcterms:modified xsi:type="dcterms:W3CDTF">2018-02-07T08:02:54Z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