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4" r:id="rId6"/>
    <p:sldId id="266" r:id="rId7"/>
    <p:sldId id="267" r:id="rId8"/>
    <p:sldId id="268" r:id="rId9"/>
    <p:sldId id="269" r:id="rId10"/>
    <p:sldId id="260" r:id="rId11"/>
    <p:sldId id="270" r:id="rId12"/>
    <p:sldId id="261" r:id="rId13"/>
    <p:sldId id="262" r:id="rId14"/>
    <p:sldId id="263" r:id="rId15"/>
    <p:sldId id="271" r:id="rId16"/>
    <p:sldId id="272" r:id="rId17"/>
    <p:sldId id="273" r:id="rId18"/>
    <p:sldId id="275" r:id="rId19"/>
    <p:sldId id="276" r:id="rId20"/>
    <p:sldId id="274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A9310-6496-4E76-9732-23118918099C}" type="datetimeFigureOut">
              <a:rPr lang="zh-TW" altLang="en-US" smtClean="0"/>
              <a:t>2021/2/8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D08CD-D32E-413B-BB9A-9ECD928CD3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4647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9E97F9-E0CF-4610-8992-D64191AC8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7074753-8E0B-4CA8-869B-1AC5C5B59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026D62-7E64-4CA3-B508-1ADF5BE66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C4049-D658-41D9-BA74-92099951264D}" type="datetime1">
              <a:rPr lang="zh-TW" altLang="en-US" smtClean="0"/>
              <a:t>2021/2/8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37E194-76EA-4CF1-A9D8-2E850A7D7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422D92-79D3-445C-A58A-5D8B9FB40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5358-F5DE-4B3F-A107-DB507298EC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095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33BB41-05C8-4A5F-9B53-143AB170D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28E04C9-1512-4EE2-8D9C-DA9D1571E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BFB031-21A5-4CE1-BA3A-7BDD66F9D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EC79-83EA-4F10-8875-AC9629AA9E6A}" type="datetime1">
              <a:rPr lang="zh-TW" altLang="en-US" smtClean="0"/>
              <a:t>2021/2/8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2BFA42-8421-4C99-8964-DA56C8D9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0C3FBC-6518-4E1C-AD74-B8EAECEC2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5358-F5DE-4B3F-A107-DB507298EC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8690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7D19943-B168-4BBC-8C54-BC4BD4406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F0F6B8C-239B-4BA6-96A2-780B5FEA6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BAA79C-FF37-4831-8877-4742B1075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3918-B423-4FC3-9EB8-905A45AF6F1D}" type="datetime1">
              <a:rPr lang="zh-TW" altLang="en-US" smtClean="0"/>
              <a:t>2021/2/8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613925-C5B7-4B96-AE9E-55FFC21FC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D764DB-170C-4DFD-89BF-537EE0C2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5358-F5DE-4B3F-A107-DB507298EC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283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00E1AB-9588-47F2-9BAC-C2B137334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6A70FC-CAD0-4521-87BB-59CA4984D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6FD991-146E-4303-A642-DA149F1EE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53EF-6C05-450D-8414-C2FBBEFB13B7}" type="datetime1">
              <a:rPr lang="zh-TW" altLang="en-US" smtClean="0"/>
              <a:t>2021/2/8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3CEB9A-7BDD-41B1-B773-D8111203F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159ECD-2CF2-4FC6-A72A-A68088CC7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5358-F5DE-4B3F-A107-DB507298EC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696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8DA21-ABE6-4F8A-B42B-90B0A86B0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EBA09F-D90E-4F0D-8173-B782F0D60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46CAB9-870F-4EA0-A514-9E4F2030E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EEA0F-F142-465F-ADF1-CCF42F7DF08F}" type="datetime1">
              <a:rPr lang="zh-TW" altLang="en-US" smtClean="0"/>
              <a:t>2021/2/8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3527BF-AF3A-41F2-AB73-BAA30C973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18EC82-28FB-412B-A6E5-B828352FC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5358-F5DE-4B3F-A107-DB507298EC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314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E93CD0-96A1-4A1D-84CA-8B5C8168B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7340D1-5293-4008-A892-37DA4A959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34162E7-309A-4A6C-B917-1E784963E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3295776-4004-4D74-A3FE-517A6C633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8B2FE-1729-440C-B702-216320C1C192}" type="datetime1">
              <a:rPr lang="zh-TW" altLang="en-US" smtClean="0"/>
              <a:t>2021/2/8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9F4828B-C2B9-4624-98B1-2D022F015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95E6134-8DBC-4607-88C2-A5167DBC4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5358-F5DE-4B3F-A107-DB507298EC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3953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086688-3F37-4AF1-99D7-B0B5F5747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79F0396-369C-40CF-9474-CBE0A1C2C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0E1579E-6697-45DD-9DD3-1F1432CE5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091324-BDF2-4588-AC3E-93AFB33521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42AE058-4868-46E9-BBC5-E7F62883C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363DE37-E864-4205-9B94-BEA5DB57F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C21D-46D0-4904-810D-37A9B4DA5D3F}" type="datetime1">
              <a:rPr lang="zh-TW" altLang="en-US" smtClean="0"/>
              <a:t>2021/2/8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9226B1A-18A1-4EF3-BFFC-1A6C1BE11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C658C77-58A2-49BC-94FD-2EFB12CA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5358-F5DE-4B3F-A107-DB507298EC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193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D4C2BC-AAB9-4384-B8CA-86D931BA4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9BA7CBB-F473-4A0D-90E7-36AC71079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956C-A10B-4C72-94B3-EEC655E546A6}" type="datetime1">
              <a:rPr lang="zh-TW" altLang="en-US" smtClean="0"/>
              <a:t>2021/2/8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94EA9F6-029E-4909-8182-8CAD33C7A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5EA148D-1AF4-4FA0-90B4-1D19A28A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5358-F5DE-4B3F-A107-DB507298EC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721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68EBFD3-C123-43D4-A59C-5B356B8EA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C8A8E-A8F5-43AA-AAAA-A105C54D5A62}" type="datetime1">
              <a:rPr lang="zh-TW" altLang="en-US" smtClean="0"/>
              <a:t>2021/2/8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F1E47A2-4FD1-4020-9699-FFBA02844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D7D1BC-08AC-40A2-A417-18A6DB5DC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5358-F5DE-4B3F-A107-DB507298EC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4785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2AE399-DD66-426A-BAA3-D32DA7A71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FA9343-DE7E-4CBB-BAE3-F91ED9164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910624E-90F5-46C1-89A2-84B109FD8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3D8E35F-1CD8-4CCF-811E-975984368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D940-FCD1-4E57-BA73-A14F461D2DC2}" type="datetime1">
              <a:rPr lang="zh-TW" altLang="en-US" smtClean="0"/>
              <a:t>2021/2/8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EEBDEEF-4AE1-4B55-9F51-E7BC0FBA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FF68D50-DA82-451A-B706-7986CCEE1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5358-F5DE-4B3F-A107-DB507298EC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995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49EF4B-02E0-4C07-A7AF-FB2BB3D6D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2924187-5355-43C5-9540-F1273A0E08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5244DED-FD75-402F-ACB1-E0D7156C7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78315C2-C300-4685-B8E7-E93E2E734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B07C-A7BD-4868-AE66-AA0BA8FF7D2C}" type="datetime1">
              <a:rPr lang="zh-TW" altLang="en-US" smtClean="0"/>
              <a:t>2021/2/8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A0BAF29-4FDC-496F-BBB1-EB501AE04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3A06FA-76DB-4C33-AF2B-271FEC3F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5358-F5DE-4B3F-A107-DB507298EC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3640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C59961F-3C06-445C-A30E-1CD5E6964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393D2EC-E029-447F-93C4-BBE7EE5E3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BF8E76-1FA7-430A-9F75-5AB2467232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9582F-94A9-4A6A-AEFF-FE2AC213BAA7}" type="datetime1">
              <a:rPr lang="zh-TW" altLang="en-US" smtClean="0"/>
              <a:t>2021/2/8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9FBC43-D70D-404B-BE64-6B334EBA4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7C6B46-63EB-46B9-9EAD-8DCF5B0C2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A5358-F5DE-4B3F-A107-DB507298EC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281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C79144-04F3-4253-8176-D52B32CCE9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</a:t>
            </a:r>
            <a:endParaRPr lang="zh-TW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75C1AE2-4BB6-4839-A821-35A68DFC3C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彭郁翔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0956C5F-98CC-4948-88F7-4B79462B3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5358-F5DE-4B3F-A107-DB507298EC0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6187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8C13E1-F705-4729-9476-5AD308CAC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 Pooling Layer 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池化層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7E5AA5-C26A-434B-AA22-ED6BB154D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Pooling Layer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這邊主要是採用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Max Pooling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Max Pooling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的概念很簡單</a:t>
            </a:r>
            <a:r>
              <a:rPr lang="zh-TW" alt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只要挑出矩陣當中的最大值就好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Max Pooling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主要的好處是當圖片整個平移幾個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Pixel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的話對判斷上完全不會造成影響，以及有很好的抗雜訊功能。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2C313C6-4619-49A6-B676-B6F3B35B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5358-F5DE-4B3F-A107-DB507298EC0B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121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8C13E1-F705-4729-9476-5AD308CAC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 Pooling Layer 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池化層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2C313C6-4619-49A6-B676-B6F3B35B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5358-F5DE-4B3F-A107-DB507298EC0B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67E3D81-34EA-49B9-B489-0154A330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63" y="1690688"/>
            <a:ext cx="6149049" cy="466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557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內容版面配置區 4">
            <a:extLst>
              <a:ext uri="{FF2B5EF4-FFF2-40B4-BE49-F238E27FC236}">
                <a16:creationId xmlns:a16="http://schemas.microsoft.com/office/drawing/2014/main" id="{CC90B3C6-F717-49B8-9C4D-3C9992A1D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60483"/>
            <a:ext cx="8324654" cy="410057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90EC4AF-7BAA-4D69-AAD7-7BF16606E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 Fully Connected Layer 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全連接層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003CBA-2EA4-4D67-8BB2-D015A0A84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2929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基本上全連接層的部分就是將之前的結果</a:t>
            </a:r>
            <a:r>
              <a:rPr lang="zh-TW" altLang="en-US" b="0" i="0" dirty="0">
                <a:solidFill>
                  <a:srgbClr val="FF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平坦化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之後接到最基本的神經網絡了。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5432689-B051-4A2B-AAE2-6E90CEAA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5358-F5DE-4B3F-A107-DB507298EC0B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8299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67668D-4764-4B14-AB39-6AFEAA0B4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5358-F5DE-4B3F-A107-DB507298EC0B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BC74FE1-9860-47EF-AF6A-1908308A8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991" y="2708275"/>
            <a:ext cx="8334375" cy="3648075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CF47D5D5-F31F-4A0B-A7C7-440E788F5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 Fully Connected Layer 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全連接層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259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D0A1C62-2360-4B15-9BBE-595C946CA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5358-F5DE-4B3F-A107-DB507298EC0B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3EB2A09-B0C4-413E-9BAB-D83C641C1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279" y="1919893"/>
            <a:ext cx="7932126" cy="4351338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4BB98771-270E-438B-9ECC-1B8407A90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 Fully Connected Layer 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全連接層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843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6CCF4D-E15E-40CB-B244-1B09FC5F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2929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實作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59F27E-FA98-40DA-87FF-2CBDA94AD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接下來的實作會教大家如何使用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CNN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來達成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99%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正確度的手寫數字辨識，在一開始安裝需要安裝</a:t>
            </a:r>
            <a:r>
              <a:rPr lang="en-US" altLang="zh-TW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Tensorflow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以及</a:t>
            </a:r>
            <a:r>
              <a:rPr lang="en-US" altLang="zh-TW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Keras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，只需要在你的命令提示字元，或是終端機輸入以下的安裝指令就可以了。</a:t>
            </a:r>
            <a:endParaRPr lang="en-US" altLang="zh-TW" b="0" i="0" dirty="0">
              <a:solidFill>
                <a:srgbClr val="292929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solidFill>
                <a:srgbClr val="292929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b="0" i="1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pip install </a:t>
            </a:r>
            <a:r>
              <a:rPr lang="en-US" altLang="zh-TW" b="0" i="1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tensorflow</a:t>
            </a:r>
            <a:r>
              <a:rPr lang="en-US" altLang="zh-TW" b="0" i="1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==1.3.0 (</a:t>
            </a:r>
            <a:r>
              <a:rPr lang="zh-TW" altLang="en-US" b="0" i="1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寫此篇文章的當下</a:t>
            </a:r>
            <a:r>
              <a:rPr lang="en-US" altLang="zh-TW" b="0" i="1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1.4</a:t>
            </a:r>
            <a:r>
              <a:rPr lang="zh-TW" altLang="en-US" b="0" i="1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尚有</a:t>
            </a:r>
            <a:r>
              <a:rPr lang="en-US" altLang="zh-TW" b="0" i="1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Bug</a:t>
            </a:r>
            <a:r>
              <a:rPr lang="zh-TW" altLang="en-US" b="0" i="1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，建議使用</a:t>
            </a:r>
            <a:r>
              <a:rPr lang="en-US" altLang="zh-TW" b="0" i="1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1.3</a:t>
            </a:r>
            <a:r>
              <a:rPr lang="zh-TW" altLang="en-US" b="0" i="1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版</a:t>
            </a:r>
            <a:r>
              <a:rPr lang="en-US" altLang="zh-TW" b="0" i="1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US" altLang="zh-TW" b="0" i="1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pip install </a:t>
            </a:r>
            <a:r>
              <a:rPr lang="en-US" altLang="zh-TW" b="0" i="1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keras</a:t>
            </a:r>
            <a:endParaRPr lang="en-US" altLang="zh-TW" b="0" i="1" dirty="0">
              <a:solidFill>
                <a:srgbClr val="292929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AF46018-B602-4757-B8E4-50F7209E8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5358-F5DE-4B3F-A107-DB507298EC0B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427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008D89-D0D8-4691-AECA-D2B684AA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實作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CC473B45-9D56-451F-9281-25E0ECDA4E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81" y="2260600"/>
            <a:ext cx="8334375" cy="4095750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2F26C52-EDBD-4771-8CCD-45691A350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5358-F5DE-4B3F-A107-DB507298EC0B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03CB3B6-6914-4E2B-BCD9-B0A013229F4A}"/>
              </a:ext>
            </a:extLst>
          </p:cNvPr>
          <p:cNvSpPr txBox="1"/>
          <p:nvPr/>
        </p:nvSpPr>
        <p:spPr>
          <a:xfrm>
            <a:off x="838200" y="1452424"/>
            <a:ext cx="8559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0" i="0" dirty="0" err="1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Mnist</a:t>
            </a:r>
            <a:r>
              <a:rPr lang="zh-TW" altLang="en-US" sz="2800" b="0" i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手寫數字資料集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825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008D89-D0D8-4691-AECA-D2B684AA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44D0C0-6FED-465C-9592-A991CD2B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2F26C52-EDBD-4771-8CCD-45691A350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5358-F5DE-4B3F-A107-DB507298EC0B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922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008D89-D0D8-4691-AECA-D2B684AA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44D0C0-6FED-465C-9592-A991CD2B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2F26C52-EDBD-4771-8CCD-45691A350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5358-F5DE-4B3F-A107-DB507298EC0B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60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008D89-D0D8-4691-AECA-D2B684AA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44D0C0-6FED-465C-9592-A991CD2B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2F26C52-EDBD-4771-8CCD-45691A350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5358-F5DE-4B3F-A107-DB507298EC0B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0505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F18673-458E-4825-BD08-1FC643AFB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BDD406-1DE3-40D0-9ED7-2696715C2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卷積神經網絡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(Convolutional Neural Network)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簡稱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CNN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CNN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是所有深度學習課程、書籍必教的模型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(Model)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CNN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在影像識別方面的威力非常強大，許多影像辨識的模型也都是以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CNN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的架構為基礎去做延伸。另外值得一提的是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CNN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模型也是少數參考人的大腦視覺組織來建立的深度學習模型，學會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CNN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之後，對於學習其他深度學習的模型也會很有幫助，</a:t>
            </a:r>
            <a:r>
              <a:rPr lang="zh-TW" alt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本文將為示範如何使用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CNN</a:t>
            </a:r>
            <a:r>
              <a:rPr lang="zh-TW" alt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來達成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99%</a:t>
            </a:r>
            <a:r>
              <a:rPr lang="zh-TW" alt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正確度的手寫數字辨識。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2DCE16-F322-4F08-9123-1D8215852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5358-F5DE-4B3F-A107-DB507298EC0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0593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008D89-D0D8-4691-AECA-D2B684AA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44D0C0-6FED-465C-9592-A991CD2B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2F26C52-EDBD-4771-8CCD-45691A350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5358-F5DE-4B3F-A107-DB507298EC0B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9144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02BF393A-5B98-464D-BA57-6783E3179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58" y="1426369"/>
            <a:ext cx="8334375" cy="249518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61D7C24-A32B-4D1A-A5B4-D36D79A5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CNN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的概念圖如下：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F0AB0C6-7174-4428-8174-600FB1E9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5358-F5DE-4B3F-A107-DB507298EC0B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627A183-811E-428A-B743-A4F8459200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693319"/>
            <a:ext cx="5883111" cy="2799556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2C2ED68C-DBCE-4DCF-98BA-5A8054F9B547}"/>
              </a:ext>
            </a:extLst>
          </p:cNvPr>
          <p:cNvSpPr txBox="1"/>
          <p:nvPr/>
        </p:nvSpPr>
        <p:spPr>
          <a:xfrm>
            <a:off x="6096000" y="3808429"/>
            <a:ext cx="6096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簡單來說，圖片經過各兩次的</a:t>
            </a:r>
            <a:r>
              <a:rPr lang="en-US" altLang="zh-TW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Convolution</a:t>
            </a:r>
            <a:r>
              <a:rPr lang="en-US" altLang="zh-TW" sz="2400" b="0" i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en-US" altLang="zh-TW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Pooling</a:t>
            </a:r>
            <a:r>
              <a:rPr lang="en-US" altLang="zh-TW" sz="2400" b="0" i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en-US" altLang="zh-TW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Fully Connected</a:t>
            </a:r>
            <a:r>
              <a:rPr lang="zh-TW" altLang="en-US" sz="24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就是</a:t>
            </a:r>
            <a:r>
              <a:rPr lang="en-US" altLang="zh-TW" sz="24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CNN</a:t>
            </a:r>
            <a:r>
              <a:rPr lang="zh-TW" altLang="en-US" sz="24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的架構了，因此只要搞懂</a:t>
            </a:r>
            <a:r>
              <a:rPr lang="en-US" altLang="zh-TW" sz="24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Convolution, Pooling, Fully Connected</a:t>
            </a:r>
            <a:r>
              <a:rPr lang="zh-TW" altLang="en-US" sz="24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三個部分的內容就可以完全掌握了</a:t>
            </a:r>
            <a:r>
              <a:rPr lang="en-US" altLang="zh-TW" sz="24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CNN</a:t>
            </a:r>
            <a:r>
              <a:rPr lang="zh-TW" altLang="en-US" sz="24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！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94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1549A685-29D6-4995-9336-3EA016AB8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52" y="3429000"/>
            <a:ext cx="5624979" cy="3429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546B362-E6DB-40AE-9100-691C313C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 Convolution Layer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卷積層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BE848B-1648-4DD5-8470-D04746613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卷積運算就是將原始圖片的與特定的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Feature Detector(filter)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做卷積運算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符號⊗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，卷積運算就是將下圖兩個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3x3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的矩陣作相乘後再相加，以下圖為例 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0*0 + 0*0 + 0*1+ 0*1 + 1 *0 + 0*0 + 0*0 + 0*1 + 0*1 = 0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83CF776-6EAC-4719-9B2A-5C2AA543C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5358-F5DE-4B3F-A107-DB507298EC0B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040A0B7-F28A-4407-A48F-9185B4979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131" y="3447460"/>
            <a:ext cx="5624979" cy="290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348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46B362-E6DB-40AE-9100-691C313C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 Convolution Layer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卷積層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15CEF0FA-4522-43DE-ACF8-43ACD47C0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中間的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Feature Detector(Filter)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會隨機產生好幾種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(ex:16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種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Feature Detector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的目的就是幫助我們萃取出圖片當中的一些特徵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(ex: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形狀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，就像人的大腦在判斷這個圖片是什麼東西也是根據形狀來推測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3C08AC50-2DE5-429A-AA38-9C2A6842F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6621300" cy="324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607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432A7962-B641-4C50-9CD5-263EA2363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8183"/>
            <a:ext cx="6722097" cy="292417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546B362-E6DB-40AE-9100-691C313C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 Convolution Layer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卷積層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E08919B-94D6-4554-87EC-EA935899D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利用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Feature Detector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萃取出物體的邊界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ECE0C74-E0F3-45A5-80CD-060E6545F288}"/>
              </a:ext>
            </a:extLst>
          </p:cNvPr>
          <p:cNvSpPr txBox="1"/>
          <p:nvPr/>
        </p:nvSpPr>
        <p:spPr>
          <a:xfrm>
            <a:off x="980388" y="4655219"/>
            <a:ext cx="8691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2400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Relu</a:t>
            </a:r>
            <a:r>
              <a:rPr lang="zh-TW" altLang="en-US" sz="24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函數去掉負值，更能淬煉出物體的形狀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768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46B362-E6DB-40AE-9100-691C313C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 Convolution Layer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卷積層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E08919B-94D6-4554-87EC-EA935899D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2800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Relu</a:t>
            </a:r>
            <a:r>
              <a:rPr lang="zh-TW" altLang="en-US" sz="28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函數去掉負值，更能淬煉出物體的形狀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87A5E8E-B359-48CB-9640-1AEEF84CA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540746"/>
            <a:ext cx="9182494" cy="377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637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46B362-E6DB-40AE-9100-691C313C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 Convolution Layer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卷積層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E08919B-94D6-4554-87EC-EA935899D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2800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Relu</a:t>
            </a:r>
            <a:r>
              <a:rPr lang="zh-TW" altLang="en-US" sz="28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函數去掉負值，更能淬煉出物體的形狀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EA52B78-5F0D-4964-837A-2DE5EB734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80270"/>
            <a:ext cx="5564668" cy="379669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CCE8FD9-582B-4770-9060-2ED2C1EF6F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32" y="2420168"/>
            <a:ext cx="5257800" cy="375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999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46B362-E6DB-40AE-9100-691C313C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 Convolution Layer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卷積層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8868F19-5B31-4225-9A64-673CFA39D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2929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其他函數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1E77BCF-7ECE-47B9-AB8A-3FA2A8387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48465"/>
            <a:ext cx="10134600" cy="358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526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614</Words>
  <Application>Microsoft Office PowerPoint</Application>
  <PresentationFormat>寬螢幕</PresentationFormat>
  <Paragraphs>52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6" baseType="lpstr">
      <vt:lpstr>標楷體</vt:lpstr>
      <vt:lpstr>Arial</vt:lpstr>
      <vt:lpstr>Calibri</vt:lpstr>
      <vt:lpstr>Calibri Light</vt:lpstr>
      <vt:lpstr>Times New Roman</vt:lpstr>
      <vt:lpstr>Office 佈景主題</vt:lpstr>
      <vt:lpstr>Convolutional Neural Network</vt:lpstr>
      <vt:lpstr>介紹</vt:lpstr>
      <vt:lpstr>CNN的概念圖如下：</vt:lpstr>
      <vt:lpstr>1. Convolution Layer卷積層</vt:lpstr>
      <vt:lpstr>1. Convolution Layer卷積層</vt:lpstr>
      <vt:lpstr>1. Convolution Layer卷積層</vt:lpstr>
      <vt:lpstr>1. Convolution Layer卷積層</vt:lpstr>
      <vt:lpstr>1. Convolution Layer卷積層</vt:lpstr>
      <vt:lpstr>1. Convolution Layer卷積層</vt:lpstr>
      <vt:lpstr>2. Pooling Layer 池化層</vt:lpstr>
      <vt:lpstr>2. Pooling Layer 池化層</vt:lpstr>
      <vt:lpstr>3. Fully Connected Layer 全連接層</vt:lpstr>
      <vt:lpstr>3. Fully Connected Layer 全連接層</vt:lpstr>
      <vt:lpstr>3. Fully Connected Layer 全連接層</vt:lpstr>
      <vt:lpstr>實作</vt:lpstr>
      <vt:lpstr>實作</vt:lpstr>
      <vt:lpstr>實作</vt:lpstr>
      <vt:lpstr>實作</vt:lpstr>
      <vt:lpstr>實作</vt:lpstr>
      <vt:lpstr>實作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</dc:title>
  <dc:creator>User</dc:creator>
  <cp:lastModifiedBy>User</cp:lastModifiedBy>
  <cp:revision>31</cp:revision>
  <dcterms:created xsi:type="dcterms:W3CDTF">2021-02-07T14:53:51Z</dcterms:created>
  <dcterms:modified xsi:type="dcterms:W3CDTF">2021-02-08T17:29:22Z</dcterms:modified>
</cp:coreProperties>
</file>