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132"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1486c31a3c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1486c31a3c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1486c31a3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1486c31a3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2c491c22c0_0_5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2c491c22c0_0_5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2c491c22c0_0_5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2c491c22c0_0_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2c491c22c0_0_5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2c491c22c0_0_5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2c491c22c0_0_5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2c491c22c0_0_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2c491c22c0_0_5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2c491c22c0_0_5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2c491c22c0_0_6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2c491c22c0_0_6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2c491c22c0_0_5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2c491c22c0_0_5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1486c31a3c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1486c31a3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2c491c22c0_0_5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2c491c22c0_0_5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1486c31a3c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1486c31a3c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databank.worldbank.org/source/wealth-accounts" TargetMode="External"/><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721800" y="-237375"/>
            <a:ext cx="7700400" cy="194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4280"/>
              <a:t>General Wealth Analysis </a:t>
            </a:r>
            <a:r>
              <a:rPr lang="en" sz="3020"/>
              <a:t>by</a:t>
            </a:r>
            <a:r>
              <a:rPr lang="en" sz="4280"/>
              <a:t> Country Across </a:t>
            </a:r>
            <a:r>
              <a:rPr lang="en" sz="3020"/>
              <a:t>the</a:t>
            </a:r>
            <a:r>
              <a:rPr lang="en" sz="4280"/>
              <a:t> World </a:t>
            </a:r>
            <a:endParaRPr sz="4280"/>
          </a:p>
        </p:txBody>
      </p:sp>
      <p:sp>
        <p:nvSpPr>
          <p:cNvPr id="55" name="Google Shape;55;p13"/>
          <p:cNvSpPr txBox="1">
            <a:spLocks noGrp="1"/>
          </p:cNvSpPr>
          <p:nvPr>
            <p:ph type="subTitle" idx="1"/>
          </p:nvPr>
        </p:nvSpPr>
        <p:spPr>
          <a:xfrm>
            <a:off x="3205025" y="2443175"/>
            <a:ext cx="8520600" cy="792600"/>
          </a:xfrm>
          <a:prstGeom prst="rect">
            <a:avLst/>
          </a:prstGeom>
        </p:spPr>
        <p:txBody>
          <a:bodyPr spcFirstLastPara="1" wrap="square" lIns="91425" tIns="91425" rIns="91425" bIns="91425" anchor="t" anchorCtr="0">
            <a:normAutofit fontScale="25000" lnSpcReduction="20000"/>
          </a:bodyPr>
          <a:lstStyle/>
          <a:p>
            <a:pPr marL="0" lvl="0" indent="0" algn="ctr" rtl="0">
              <a:lnSpc>
                <a:spcPct val="200000"/>
              </a:lnSpc>
              <a:spcBef>
                <a:spcPts val="0"/>
              </a:spcBef>
              <a:spcAft>
                <a:spcPts val="0"/>
              </a:spcAft>
              <a:buNone/>
            </a:pPr>
            <a:r>
              <a:rPr lang="en" sz="12000">
                <a:solidFill>
                  <a:schemeClr val="accent2"/>
                </a:solidFill>
              </a:rPr>
              <a:t>Seattle OG</a:t>
            </a:r>
            <a:endParaRPr sz="12000">
              <a:solidFill>
                <a:schemeClr val="accent2"/>
              </a:solidFill>
            </a:endParaRPr>
          </a:p>
          <a:p>
            <a:pPr marL="0" lvl="0" indent="0" algn="ctr" rtl="0">
              <a:lnSpc>
                <a:spcPct val="200000"/>
              </a:lnSpc>
              <a:spcBef>
                <a:spcPts val="0"/>
              </a:spcBef>
              <a:spcAft>
                <a:spcPts val="0"/>
              </a:spcAft>
              <a:buNone/>
            </a:pPr>
            <a:r>
              <a:rPr lang="en" sz="6000">
                <a:solidFill>
                  <a:schemeClr val="accent2"/>
                </a:solidFill>
              </a:rPr>
              <a:t>Shucheng Zhang</a:t>
            </a:r>
            <a:endParaRPr sz="6000">
              <a:solidFill>
                <a:schemeClr val="accent2"/>
              </a:solidFill>
            </a:endParaRPr>
          </a:p>
          <a:p>
            <a:pPr marL="0" lvl="0" indent="0" algn="ctr" rtl="0">
              <a:lnSpc>
                <a:spcPct val="200000"/>
              </a:lnSpc>
              <a:spcBef>
                <a:spcPts val="0"/>
              </a:spcBef>
              <a:spcAft>
                <a:spcPts val="0"/>
              </a:spcAft>
              <a:buNone/>
            </a:pPr>
            <a:r>
              <a:rPr lang="en" sz="6000">
                <a:solidFill>
                  <a:schemeClr val="accent2"/>
                </a:solidFill>
              </a:rPr>
              <a:t>Weihua Pan</a:t>
            </a:r>
            <a:endParaRPr sz="6000">
              <a:solidFill>
                <a:schemeClr val="accent2"/>
              </a:solidFill>
            </a:endParaRPr>
          </a:p>
          <a:p>
            <a:pPr marL="0" lvl="0" indent="0" algn="ctr" rtl="0">
              <a:lnSpc>
                <a:spcPct val="200000"/>
              </a:lnSpc>
              <a:spcBef>
                <a:spcPts val="0"/>
              </a:spcBef>
              <a:spcAft>
                <a:spcPts val="0"/>
              </a:spcAft>
              <a:buNone/>
            </a:pPr>
            <a:r>
              <a:rPr lang="en" sz="6000">
                <a:solidFill>
                  <a:schemeClr val="accent2"/>
                </a:solidFill>
              </a:rPr>
              <a:t>Yufei Sun</a:t>
            </a:r>
            <a:endParaRPr sz="6000">
              <a:solidFill>
                <a:schemeClr val="accent2"/>
              </a:solidFill>
            </a:endParaRPr>
          </a:p>
          <a:p>
            <a:pPr marL="0" lvl="0" indent="0" algn="ctr" rtl="0">
              <a:lnSpc>
                <a:spcPct val="200000"/>
              </a:lnSpc>
              <a:spcBef>
                <a:spcPts val="0"/>
              </a:spcBef>
              <a:spcAft>
                <a:spcPts val="0"/>
              </a:spcAft>
              <a:buNone/>
            </a:pPr>
            <a:r>
              <a:rPr lang="en" sz="6000">
                <a:solidFill>
                  <a:schemeClr val="accent2"/>
                </a:solidFill>
              </a:rPr>
              <a:t>Rishabh Chawla</a:t>
            </a:r>
            <a:endParaRPr sz="6000">
              <a:solidFill>
                <a:schemeClr val="accent2"/>
              </a:solidFill>
            </a:endParaRPr>
          </a:p>
          <a:p>
            <a:pPr marL="0" lvl="0" indent="0" algn="ctr" rtl="0">
              <a:spcBef>
                <a:spcPts val="0"/>
              </a:spcBef>
              <a:spcAft>
                <a:spcPts val="0"/>
              </a:spcAft>
              <a:buNone/>
            </a:pPr>
            <a:endParaRPr/>
          </a:p>
        </p:txBody>
      </p:sp>
      <p:pic>
        <p:nvPicPr>
          <p:cNvPr id="56" name="Google Shape;56;p13"/>
          <p:cNvPicPr preferRelativeResize="0"/>
          <p:nvPr/>
        </p:nvPicPr>
        <p:blipFill>
          <a:blip r:embed="rId3">
            <a:alphaModFix/>
          </a:blip>
          <a:stretch>
            <a:fillRect/>
          </a:stretch>
        </p:blipFill>
        <p:spPr>
          <a:xfrm>
            <a:off x="83375" y="2096450"/>
            <a:ext cx="5932551" cy="28037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 &amp; Real World Examples</a:t>
            </a:r>
            <a:endParaRPr/>
          </a:p>
        </p:txBody>
      </p:sp>
      <p:sp>
        <p:nvSpPr>
          <p:cNvPr id="126" name="Google Shape;126;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27" name="Google Shape;127;p22"/>
          <p:cNvPicPr preferRelativeResize="0"/>
          <p:nvPr/>
        </p:nvPicPr>
        <p:blipFill>
          <a:blip r:embed="rId3">
            <a:alphaModFix/>
          </a:blip>
          <a:stretch>
            <a:fillRect/>
          </a:stretch>
        </p:blipFill>
        <p:spPr>
          <a:xfrm>
            <a:off x="583125" y="888925"/>
            <a:ext cx="7946275" cy="42545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3"/>
          <p:cNvSpPr txBox="1">
            <a:spLocks noGrp="1"/>
          </p:cNvSpPr>
          <p:nvPr>
            <p:ph type="title"/>
          </p:nvPr>
        </p:nvSpPr>
        <p:spPr>
          <a:xfrm>
            <a:off x="434363" y="462088"/>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			App Showcase</a:t>
            </a:r>
            <a:endParaRPr dirty="0"/>
          </a:p>
        </p:txBody>
      </p:sp>
      <p:sp>
        <p:nvSpPr>
          <p:cNvPr id="133" name="Google Shape;133;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34" name="Google Shape;134;p23"/>
          <p:cNvPicPr preferRelativeResize="0"/>
          <p:nvPr/>
        </p:nvPicPr>
        <p:blipFill>
          <a:blip r:embed="rId3">
            <a:alphaModFix/>
          </a:blip>
          <a:stretch>
            <a:fillRect/>
          </a:stretch>
        </p:blipFill>
        <p:spPr>
          <a:xfrm>
            <a:off x="3300400" y="1960550"/>
            <a:ext cx="2543175" cy="1800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Discussion &amp; Conclusion</a:t>
            </a:r>
            <a:endParaRPr/>
          </a:p>
        </p:txBody>
      </p:sp>
      <p:sp>
        <p:nvSpPr>
          <p:cNvPr id="140" name="Google Shape;140;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1018"/>
              <a:buNone/>
            </a:pPr>
            <a:r>
              <a:rPr lang="en" sz="1210">
                <a:solidFill>
                  <a:schemeClr val="accent2"/>
                </a:solidFill>
                <a:latin typeface="Times New Roman"/>
                <a:ea typeface="Times New Roman"/>
                <a:cs typeface="Times New Roman"/>
                <a:sym typeface="Times New Roman"/>
              </a:rPr>
              <a:t>General wealth analysis is a process of examining the existing economic climate, identifying its strengths and weakness, and discovering the opportunities for improvement.A country or region that aspires to move forward is necessary to review past data and compare its performance with other countries or regions. It’s a way to summarize experiences and lessons, seek common ground while reserving differences, and take the essence while discarding the dross. It is precisely for this reason that the app we have designed has a very high degree of practicality.</a:t>
            </a:r>
            <a:endParaRPr sz="1210">
              <a:solidFill>
                <a:schemeClr val="accent2"/>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1018"/>
              <a:buNone/>
            </a:pPr>
            <a:r>
              <a:rPr lang="en" sz="1210">
                <a:solidFill>
                  <a:schemeClr val="accent2"/>
                </a:solidFill>
                <a:latin typeface="Times New Roman"/>
                <a:ea typeface="Times New Roman"/>
                <a:cs typeface="Times New Roman"/>
                <a:sym typeface="Times New Roman"/>
              </a:rPr>
              <a:t>The R shiny app provides a comprehensive analysis of the economic situation of almost all countries in the world over the past 23 years. The app also takes into account environmental factors like agriculture and fishery, which is an important aspect of economic analysis.</a:t>
            </a:r>
            <a:endParaRPr sz="1210">
              <a:solidFill>
                <a:schemeClr val="accent2"/>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1018"/>
              <a:buNone/>
            </a:pPr>
            <a:r>
              <a:rPr lang="en" sz="1210">
                <a:solidFill>
                  <a:schemeClr val="accent2"/>
                </a:solidFill>
                <a:latin typeface="Times New Roman"/>
                <a:ea typeface="Times New Roman"/>
                <a:cs typeface="Times New Roman"/>
                <a:sym typeface="Times New Roman"/>
              </a:rPr>
              <a:t>As we move towards a more digital and data-driven world, tools like our R shiny app can help us make more informed decisions and policies based on accurate and relevant information. However, it's important to keep in mind that there are </a:t>
            </a:r>
            <a:r>
              <a:rPr lang="en" sz="1210" b="1">
                <a:solidFill>
                  <a:schemeClr val="accent2"/>
                </a:solidFill>
                <a:latin typeface="Times New Roman"/>
                <a:ea typeface="Times New Roman"/>
                <a:cs typeface="Times New Roman"/>
                <a:sym typeface="Times New Roman"/>
              </a:rPr>
              <a:t>potential limitations</a:t>
            </a:r>
            <a:r>
              <a:rPr lang="en" sz="1210">
                <a:solidFill>
                  <a:schemeClr val="accent2"/>
                </a:solidFill>
                <a:latin typeface="Times New Roman"/>
                <a:ea typeface="Times New Roman"/>
                <a:cs typeface="Times New Roman"/>
                <a:sym typeface="Times New Roman"/>
              </a:rPr>
              <a:t> to the data and analysis provided by our app. For example, the dataset may not capture all aspects of a country's economic situation, and there may be factors that are not easily quantifiable or measurable. Additionally, the use of technology and data can have potential negative consequences, such as privacy concerns or biases in the data. </a:t>
            </a:r>
            <a:endParaRPr sz="1210">
              <a:solidFill>
                <a:schemeClr val="accent2"/>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1018"/>
              <a:buNone/>
            </a:pPr>
            <a:r>
              <a:rPr lang="en" sz="1210">
                <a:solidFill>
                  <a:schemeClr val="accent2"/>
                </a:solidFill>
                <a:latin typeface="Times New Roman"/>
                <a:ea typeface="Times New Roman"/>
                <a:cs typeface="Times New Roman"/>
                <a:sym typeface="Times New Roman"/>
              </a:rPr>
              <a:t>By using technology to analyze and visualize data, we can gain a better understanding of the economic situation of countries around the world and make more informed decisions for a sustainable future.</a:t>
            </a:r>
            <a:endParaRPr sz="1210" b="1">
              <a:solidFill>
                <a:schemeClr val="accent2"/>
              </a:solidFill>
              <a:latin typeface="Times New Roman"/>
              <a:ea typeface="Times New Roman"/>
              <a:cs typeface="Times New Roman"/>
              <a:sym typeface="Times New Roman"/>
            </a:endParaRPr>
          </a:p>
          <a:p>
            <a:pPr marL="0" lvl="0" indent="0" algn="l" rtl="0">
              <a:lnSpc>
                <a:spcPct val="95000"/>
              </a:lnSpc>
              <a:spcBef>
                <a:spcPts val="1200"/>
              </a:spcBef>
              <a:spcAft>
                <a:spcPts val="1200"/>
              </a:spcAft>
              <a:buSzPts val="1018"/>
              <a:buNone/>
            </a:pPr>
            <a:endParaRPr sz="1210">
              <a:solidFill>
                <a:schemeClr val="accent2"/>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Contributions &amp; Reference</a:t>
            </a:r>
            <a:endParaRPr/>
          </a:p>
        </p:txBody>
      </p:sp>
      <p:sp>
        <p:nvSpPr>
          <p:cNvPr id="146" name="Google Shape;146;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a:solidFill>
                  <a:schemeClr val="accent2"/>
                </a:solidFill>
                <a:latin typeface="Times New Roman"/>
                <a:ea typeface="Times New Roman"/>
                <a:cs typeface="Times New Roman"/>
                <a:sym typeface="Times New Roman"/>
              </a:rPr>
              <a:t>https://databank.worldbank.org/home: Original data set and reports collected</a:t>
            </a:r>
            <a:endParaRPr sz="1200">
              <a:solidFill>
                <a:schemeClr val="accent2"/>
              </a:solidFill>
              <a:latin typeface="Times New Roman"/>
              <a:ea typeface="Times New Roman"/>
              <a:cs typeface="Times New Roman"/>
              <a:sym typeface="Times New Roman"/>
            </a:endParaRPr>
          </a:p>
          <a:p>
            <a:pPr marL="0" lvl="0" indent="0" algn="l" rtl="0">
              <a:spcBef>
                <a:spcPts val="1200"/>
              </a:spcBef>
              <a:spcAft>
                <a:spcPts val="0"/>
              </a:spcAft>
              <a:buNone/>
            </a:pPr>
            <a:r>
              <a:rPr lang="en" sz="1200">
                <a:solidFill>
                  <a:schemeClr val="accent2"/>
                </a:solidFill>
                <a:latin typeface="Times New Roman"/>
                <a:ea typeface="Times New Roman"/>
                <a:cs typeface="Times New Roman"/>
                <a:sym typeface="Times New Roman"/>
              </a:rPr>
              <a:t>https://chat.openai.com: Definitions of some terms, R functions info</a:t>
            </a:r>
            <a:endParaRPr sz="1200">
              <a:solidFill>
                <a:schemeClr val="accent2"/>
              </a:solidFill>
              <a:latin typeface="Times New Roman"/>
              <a:ea typeface="Times New Roman"/>
              <a:cs typeface="Times New Roman"/>
              <a:sym typeface="Times New Roman"/>
            </a:endParaRPr>
          </a:p>
          <a:p>
            <a:pPr marL="0" lvl="0" indent="0" algn="l" rtl="0">
              <a:spcBef>
                <a:spcPts val="1200"/>
              </a:spcBef>
              <a:spcAft>
                <a:spcPts val="1200"/>
              </a:spcAft>
              <a:buNone/>
            </a:pPr>
            <a:endParaRPr sz="12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3327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a:t>
            </a:r>
            <a:endParaRPr/>
          </a:p>
        </p:txBody>
      </p:sp>
      <p:sp>
        <p:nvSpPr>
          <p:cNvPr id="62" name="Google Shape;62;p14"/>
          <p:cNvSpPr txBox="1">
            <a:spLocks noGrp="1"/>
          </p:cNvSpPr>
          <p:nvPr>
            <p:ph type="body" idx="1"/>
          </p:nvPr>
        </p:nvSpPr>
        <p:spPr>
          <a:xfrm>
            <a:off x="311700" y="1192050"/>
            <a:ext cx="8520600" cy="34164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sz="1200">
                <a:solidFill>
                  <a:schemeClr val="accent2"/>
                </a:solidFill>
                <a:highlight>
                  <a:schemeClr val="lt1"/>
                </a:highlight>
                <a:latin typeface="Times New Roman"/>
                <a:ea typeface="Times New Roman"/>
                <a:cs typeface="Times New Roman"/>
                <a:sym typeface="Times New Roman"/>
              </a:rPr>
              <a:t>The analysis of general wealth of countries around the world is a complex and multifaceted problem, requiring the integration of economic, social, and political factors. Despite the availability of various indicators and metrics to measure wealth, such as human capital and natural capital, there is no consensus on a single comprehensive measure of general wealth. </a:t>
            </a:r>
            <a:endParaRPr sz="1200">
              <a:solidFill>
                <a:schemeClr val="accent2"/>
              </a:solidFill>
              <a:highlight>
                <a:schemeClr val="lt1"/>
              </a:highlight>
              <a:latin typeface="Times New Roman"/>
              <a:ea typeface="Times New Roman"/>
              <a:cs typeface="Times New Roman"/>
              <a:sym typeface="Times New Roman"/>
            </a:endParaRPr>
          </a:p>
          <a:p>
            <a:pPr marL="0" lvl="0" indent="0" algn="l" rtl="0">
              <a:lnSpc>
                <a:spcPct val="100000"/>
              </a:lnSpc>
              <a:spcBef>
                <a:spcPts val="1200"/>
              </a:spcBef>
              <a:spcAft>
                <a:spcPts val="0"/>
              </a:spcAft>
              <a:buNone/>
            </a:pPr>
            <a:r>
              <a:rPr lang="en" sz="1200">
                <a:solidFill>
                  <a:schemeClr val="accent2"/>
                </a:solidFill>
                <a:highlight>
                  <a:schemeClr val="lt1"/>
                </a:highlight>
                <a:latin typeface="Times New Roman"/>
                <a:ea typeface="Times New Roman"/>
                <a:cs typeface="Times New Roman"/>
                <a:sym typeface="Times New Roman"/>
              </a:rPr>
              <a:t>Based on the rapid development of technology, it's been an amazing start to 2023 with the growth of artificial intelligence, neural science, medical and pharmaceutical engineering, nuclear and sustainable clean energy. However, there has always been a significant problem for the human beings during the recent decades because of the continued fossil energy exploitation, the problem about our future, our destiny should be considered priorly.</a:t>
            </a:r>
            <a:endParaRPr sz="1200">
              <a:solidFill>
                <a:schemeClr val="accent2"/>
              </a:solidFill>
              <a:highlight>
                <a:schemeClr val="lt1"/>
              </a:highlight>
              <a:latin typeface="Times New Roman"/>
              <a:ea typeface="Times New Roman"/>
              <a:cs typeface="Times New Roman"/>
              <a:sym typeface="Times New Roman"/>
            </a:endParaRPr>
          </a:p>
          <a:p>
            <a:pPr marL="0" lvl="0" indent="0" algn="l" rtl="0">
              <a:lnSpc>
                <a:spcPct val="100000"/>
              </a:lnSpc>
              <a:spcBef>
                <a:spcPts val="1200"/>
              </a:spcBef>
              <a:spcAft>
                <a:spcPts val="0"/>
              </a:spcAft>
              <a:buNone/>
            </a:pPr>
            <a:r>
              <a:rPr lang="en" sz="1200">
                <a:solidFill>
                  <a:schemeClr val="accent2"/>
                </a:solidFill>
                <a:highlight>
                  <a:schemeClr val="lt1"/>
                </a:highlight>
                <a:latin typeface="Times New Roman"/>
                <a:ea typeface="Times New Roman"/>
                <a:cs typeface="Times New Roman"/>
                <a:sym typeface="Times New Roman"/>
              </a:rPr>
              <a:t>Here we have designed a application which can analyze the annual economic situation of almost all countries in the world over the past 23 years. We hope that this can serve as a good tool and reference for analyzing future economic trends. Beyond the economic, this application also includes the data from the nature such as agriculture and fishery. Using this data and analysis to adjust a country's policies on environmental governance is also a practical and effective approach. The combination of three types of analysis method can fulfill most of situations.</a:t>
            </a:r>
            <a:endParaRPr sz="1200">
              <a:solidFill>
                <a:schemeClr val="accent2"/>
              </a:solidFill>
              <a:highlight>
                <a:schemeClr val="lt1"/>
              </a:highlight>
              <a:latin typeface="Times New Roman"/>
              <a:ea typeface="Times New Roman"/>
              <a:cs typeface="Times New Roman"/>
              <a:sym typeface="Times New Roman"/>
            </a:endParaRPr>
          </a:p>
          <a:p>
            <a:pPr marL="0" lvl="0" indent="0" algn="l" rtl="0">
              <a:lnSpc>
                <a:spcPct val="100000"/>
              </a:lnSpc>
              <a:spcBef>
                <a:spcPts val="1200"/>
              </a:spcBef>
              <a:spcAft>
                <a:spcPts val="1200"/>
              </a:spcAft>
              <a:buNone/>
            </a:pPr>
            <a:r>
              <a:rPr lang="en" sz="1200">
                <a:solidFill>
                  <a:schemeClr val="accent2"/>
                </a:solidFill>
                <a:highlight>
                  <a:schemeClr val="lt1"/>
                </a:highlight>
                <a:latin typeface="Times New Roman"/>
                <a:ea typeface="Times New Roman"/>
                <a:cs typeface="Times New Roman"/>
                <a:sym typeface="Times New Roman"/>
              </a:rPr>
              <a:t>For example, we can generate a time series reference by using the trend analysis for the nature capital: Timber over Asia continent for recent 10 years. It will give us a clear look that which country developed.</a:t>
            </a:r>
            <a:endParaRPr sz="1200">
              <a:solidFill>
                <a:schemeClr val="accent2"/>
              </a:solidFill>
              <a:highlight>
                <a:schemeClr val="lt1"/>
              </a:highlight>
              <a:latin typeface="Times New Roman"/>
              <a:ea typeface="Times New Roman"/>
              <a:cs typeface="Times New Roman"/>
              <a:sym typeface="Times New Roman"/>
            </a:endParaRPr>
          </a:p>
        </p:txBody>
      </p:sp>
      <p:pic>
        <p:nvPicPr>
          <p:cNvPr id="63" name="Google Shape;63;p14"/>
          <p:cNvPicPr preferRelativeResize="0"/>
          <p:nvPr/>
        </p:nvPicPr>
        <p:blipFill>
          <a:blip r:embed="rId3">
            <a:alphaModFix/>
          </a:blip>
          <a:stretch>
            <a:fillRect/>
          </a:stretch>
        </p:blipFill>
        <p:spPr>
          <a:xfrm>
            <a:off x="7692957" y="85725"/>
            <a:ext cx="1246242" cy="1066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2373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Dataset &amp; EDA</a:t>
            </a:r>
            <a:endParaRPr/>
          </a:p>
        </p:txBody>
      </p:sp>
      <p:sp>
        <p:nvSpPr>
          <p:cNvPr id="69" name="Google Shape;69;p15"/>
          <p:cNvSpPr txBox="1">
            <a:spLocks noGrp="1"/>
          </p:cNvSpPr>
          <p:nvPr>
            <p:ph type="body" idx="1"/>
          </p:nvPr>
        </p:nvSpPr>
        <p:spPr>
          <a:xfrm>
            <a:off x="311700" y="994200"/>
            <a:ext cx="58230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a:solidFill>
                  <a:schemeClr val="accent2"/>
                </a:solidFill>
                <a:latin typeface="Times New Roman"/>
                <a:ea typeface="Times New Roman"/>
                <a:cs typeface="Times New Roman"/>
                <a:sym typeface="Times New Roman"/>
              </a:rPr>
              <a:t>This a public dataset named wealth account from the World Bank. </a:t>
            </a:r>
            <a:endParaRPr sz="1200">
              <a:solidFill>
                <a:schemeClr val="accent2"/>
              </a:solidFill>
              <a:latin typeface="Times New Roman"/>
              <a:ea typeface="Times New Roman"/>
              <a:cs typeface="Times New Roman"/>
              <a:sym typeface="Times New Roman"/>
            </a:endParaRPr>
          </a:p>
          <a:p>
            <a:pPr marL="0" lvl="0" indent="0" algn="l" rtl="0">
              <a:spcBef>
                <a:spcPts val="1200"/>
              </a:spcBef>
              <a:spcAft>
                <a:spcPts val="0"/>
              </a:spcAft>
              <a:buNone/>
            </a:pPr>
            <a:r>
              <a:rPr lang="en" sz="1200" u="sng">
                <a:solidFill>
                  <a:schemeClr val="accent5"/>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https://databank.worldbank.org/source/wealth-accounts#</a:t>
            </a:r>
            <a:endParaRPr sz="1200">
              <a:solidFill>
                <a:schemeClr val="accent5"/>
              </a:solidFill>
              <a:latin typeface="Times New Roman"/>
              <a:ea typeface="Times New Roman"/>
              <a:cs typeface="Times New Roman"/>
              <a:sym typeface="Times New Roman"/>
            </a:endParaRPr>
          </a:p>
          <a:p>
            <a:pPr marL="0" lvl="0" indent="0" algn="l" rtl="0">
              <a:spcBef>
                <a:spcPts val="1200"/>
              </a:spcBef>
              <a:spcAft>
                <a:spcPts val="1200"/>
              </a:spcAft>
              <a:buNone/>
            </a:pPr>
            <a:r>
              <a:rPr lang="en" sz="1200">
                <a:solidFill>
                  <a:schemeClr val="accent2"/>
                </a:solidFill>
                <a:latin typeface="Times New Roman"/>
                <a:ea typeface="Times New Roman"/>
                <a:cs typeface="Times New Roman"/>
                <a:sym typeface="Times New Roman"/>
              </a:rPr>
              <a:t>The dataset consists 182277 rows and 5 columns after cleaning the missing value,  unrecognized characters, and useless columns. There are 146 countries group by 6 continents, 17 capital types through year from 1995 to 2018.</a:t>
            </a:r>
            <a:endParaRPr sz="1200">
              <a:solidFill>
                <a:schemeClr val="accent2"/>
              </a:solidFill>
              <a:latin typeface="Times New Roman"/>
              <a:ea typeface="Times New Roman"/>
              <a:cs typeface="Times New Roman"/>
              <a:sym typeface="Times New Roman"/>
            </a:endParaRPr>
          </a:p>
        </p:txBody>
      </p:sp>
      <p:pic>
        <p:nvPicPr>
          <p:cNvPr id="70" name="Google Shape;70;p15"/>
          <p:cNvPicPr preferRelativeResize="0"/>
          <p:nvPr/>
        </p:nvPicPr>
        <p:blipFill>
          <a:blip r:embed="rId4">
            <a:alphaModFix/>
          </a:blip>
          <a:stretch>
            <a:fillRect/>
          </a:stretch>
        </p:blipFill>
        <p:spPr>
          <a:xfrm>
            <a:off x="311700" y="3495550"/>
            <a:ext cx="3389650" cy="1594475"/>
          </a:xfrm>
          <a:prstGeom prst="rect">
            <a:avLst/>
          </a:prstGeom>
          <a:noFill/>
          <a:ln>
            <a:noFill/>
          </a:ln>
        </p:spPr>
      </p:pic>
      <p:pic>
        <p:nvPicPr>
          <p:cNvPr id="71" name="Google Shape;71;p15"/>
          <p:cNvPicPr preferRelativeResize="0"/>
          <p:nvPr/>
        </p:nvPicPr>
        <p:blipFill>
          <a:blip r:embed="rId5">
            <a:alphaModFix/>
          </a:blip>
          <a:stretch>
            <a:fillRect/>
          </a:stretch>
        </p:blipFill>
        <p:spPr>
          <a:xfrm>
            <a:off x="6336800" y="53850"/>
            <a:ext cx="2767625" cy="1657350"/>
          </a:xfrm>
          <a:prstGeom prst="rect">
            <a:avLst/>
          </a:prstGeom>
          <a:noFill/>
          <a:ln>
            <a:noFill/>
          </a:ln>
        </p:spPr>
      </p:pic>
      <p:pic>
        <p:nvPicPr>
          <p:cNvPr id="72" name="Google Shape;72;p15"/>
          <p:cNvPicPr preferRelativeResize="0"/>
          <p:nvPr/>
        </p:nvPicPr>
        <p:blipFill>
          <a:blip r:embed="rId6">
            <a:alphaModFix/>
          </a:blip>
          <a:stretch>
            <a:fillRect/>
          </a:stretch>
        </p:blipFill>
        <p:spPr>
          <a:xfrm>
            <a:off x="6333866" y="1768725"/>
            <a:ext cx="2770558" cy="1663950"/>
          </a:xfrm>
          <a:prstGeom prst="rect">
            <a:avLst/>
          </a:prstGeom>
          <a:noFill/>
          <a:ln>
            <a:noFill/>
          </a:ln>
        </p:spPr>
      </p:pic>
      <p:pic>
        <p:nvPicPr>
          <p:cNvPr id="73" name="Google Shape;73;p15"/>
          <p:cNvPicPr preferRelativeResize="0"/>
          <p:nvPr/>
        </p:nvPicPr>
        <p:blipFill>
          <a:blip r:embed="rId7">
            <a:alphaModFix/>
          </a:blip>
          <a:stretch>
            <a:fillRect/>
          </a:stretch>
        </p:blipFill>
        <p:spPr>
          <a:xfrm>
            <a:off x="4505950" y="3490200"/>
            <a:ext cx="2325430" cy="1594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3955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UI &amp; Server</a:t>
            </a:r>
            <a:endParaRPr/>
          </a:p>
        </p:txBody>
      </p:sp>
      <p:sp>
        <p:nvSpPr>
          <p:cNvPr id="79" name="Google Shape;79;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sz="1200">
              <a:latin typeface="Times New Roman"/>
              <a:ea typeface="Times New Roman"/>
              <a:cs typeface="Times New Roman"/>
              <a:sym typeface="Times New Roman"/>
            </a:endParaRPr>
          </a:p>
        </p:txBody>
      </p:sp>
      <p:pic>
        <p:nvPicPr>
          <p:cNvPr id="80" name="Google Shape;80;p16"/>
          <p:cNvPicPr preferRelativeResize="0"/>
          <p:nvPr/>
        </p:nvPicPr>
        <p:blipFill>
          <a:blip r:embed="rId3">
            <a:alphaModFix/>
          </a:blip>
          <a:stretch>
            <a:fillRect/>
          </a:stretch>
        </p:blipFill>
        <p:spPr>
          <a:xfrm>
            <a:off x="4025050" y="2976625"/>
            <a:ext cx="4908801" cy="2166875"/>
          </a:xfrm>
          <a:prstGeom prst="rect">
            <a:avLst/>
          </a:prstGeom>
          <a:noFill/>
          <a:ln>
            <a:noFill/>
          </a:ln>
        </p:spPr>
      </p:pic>
      <p:pic>
        <p:nvPicPr>
          <p:cNvPr id="81" name="Google Shape;81;p16"/>
          <p:cNvPicPr preferRelativeResize="0"/>
          <p:nvPr/>
        </p:nvPicPr>
        <p:blipFill>
          <a:blip r:embed="rId4">
            <a:alphaModFix/>
          </a:blip>
          <a:stretch>
            <a:fillRect/>
          </a:stretch>
        </p:blipFill>
        <p:spPr>
          <a:xfrm>
            <a:off x="4077200" y="51573"/>
            <a:ext cx="4804490" cy="1871775"/>
          </a:xfrm>
          <a:prstGeom prst="rect">
            <a:avLst/>
          </a:prstGeom>
          <a:noFill/>
          <a:ln>
            <a:noFill/>
          </a:ln>
        </p:spPr>
      </p:pic>
      <p:pic>
        <p:nvPicPr>
          <p:cNvPr id="82" name="Google Shape;82;p16"/>
          <p:cNvPicPr preferRelativeResize="0"/>
          <p:nvPr/>
        </p:nvPicPr>
        <p:blipFill>
          <a:blip r:embed="rId5">
            <a:alphaModFix/>
          </a:blip>
          <a:stretch>
            <a:fillRect/>
          </a:stretch>
        </p:blipFill>
        <p:spPr>
          <a:xfrm>
            <a:off x="6810625" y="1279575"/>
            <a:ext cx="2257776" cy="1871776"/>
          </a:xfrm>
          <a:prstGeom prst="rect">
            <a:avLst/>
          </a:prstGeom>
          <a:noFill/>
          <a:ln>
            <a:noFill/>
          </a:ln>
        </p:spPr>
      </p:pic>
      <p:pic>
        <p:nvPicPr>
          <p:cNvPr id="83" name="Google Shape;83;p16"/>
          <p:cNvPicPr preferRelativeResize="0"/>
          <p:nvPr/>
        </p:nvPicPr>
        <p:blipFill>
          <a:blip r:embed="rId6">
            <a:alphaModFix/>
          </a:blip>
          <a:stretch>
            <a:fillRect/>
          </a:stretch>
        </p:blipFill>
        <p:spPr>
          <a:xfrm>
            <a:off x="0" y="1041212"/>
            <a:ext cx="4088175" cy="3638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UI &amp; Server</a:t>
            </a:r>
            <a:endParaRPr/>
          </a:p>
        </p:txBody>
      </p:sp>
      <p:sp>
        <p:nvSpPr>
          <p:cNvPr id="89" name="Google Shape;8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90" name="Google Shape;90;p17"/>
          <p:cNvPicPr preferRelativeResize="0"/>
          <p:nvPr/>
        </p:nvPicPr>
        <p:blipFill>
          <a:blip r:embed="rId3">
            <a:alphaModFix/>
          </a:blip>
          <a:stretch>
            <a:fillRect/>
          </a:stretch>
        </p:blipFill>
        <p:spPr>
          <a:xfrm>
            <a:off x="0" y="1649425"/>
            <a:ext cx="6441323" cy="2751150"/>
          </a:xfrm>
          <a:prstGeom prst="rect">
            <a:avLst/>
          </a:prstGeom>
          <a:noFill/>
          <a:ln>
            <a:noFill/>
          </a:ln>
        </p:spPr>
      </p:pic>
      <p:pic>
        <p:nvPicPr>
          <p:cNvPr id="91" name="Google Shape;91;p17"/>
          <p:cNvPicPr preferRelativeResize="0"/>
          <p:nvPr/>
        </p:nvPicPr>
        <p:blipFill>
          <a:blip r:embed="rId4">
            <a:alphaModFix/>
          </a:blip>
          <a:stretch>
            <a:fillRect/>
          </a:stretch>
        </p:blipFill>
        <p:spPr>
          <a:xfrm>
            <a:off x="2496975" y="149525"/>
            <a:ext cx="4052001" cy="1499900"/>
          </a:xfrm>
          <a:prstGeom prst="rect">
            <a:avLst/>
          </a:prstGeom>
          <a:noFill/>
          <a:ln>
            <a:noFill/>
          </a:ln>
        </p:spPr>
      </p:pic>
      <p:pic>
        <p:nvPicPr>
          <p:cNvPr id="92" name="Google Shape;92;p17"/>
          <p:cNvPicPr preferRelativeResize="0"/>
          <p:nvPr/>
        </p:nvPicPr>
        <p:blipFill>
          <a:blip r:embed="rId5">
            <a:alphaModFix/>
          </a:blip>
          <a:stretch>
            <a:fillRect/>
          </a:stretch>
        </p:blipFill>
        <p:spPr>
          <a:xfrm>
            <a:off x="5270600" y="1545200"/>
            <a:ext cx="3672874" cy="35459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Algorithm &amp; Function</a:t>
            </a:r>
            <a:endParaRPr/>
          </a:p>
        </p:txBody>
      </p:sp>
      <p:sp>
        <p:nvSpPr>
          <p:cNvPr id="98" name="Google Shape;98;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sz="1200">
              <a:latin typeface="Times New Roman"/>
              <a:ea typeface="Times New Roman"/>
              <a:cs typeface="Times New Roman"/>
              <a:sym typeface="Times New Roman"/>
            </a:endParaRPr>
          </a:p>
        </p:txBody>
      </p:sp>
      <p:pic>
        <p:nvPicPr>
          <p:cNvPr id="99" name="Google Shape;99;p18"/>
          <p:cNvPicPr preferRelativeResize="0"/>
          <p:nvPr/>
        </p:nvPicPr>
        <p:blipFill>
          <a:blip r:embed="rId3">
            <a:alphaModFix/>
          </a:blip>
          <a:stretch>
            <a:fillRect/>
          </a:stretch>
        </p:blipFill>
        <p:spPr>
          <a:xfrm>
            <a:off x="311700" y="1996100"/>
            <a:ext cx="5277700" cy="2945550"/>
          </a:xfrm>
          <a:prstGeom prst="rect">
            <a:avLst/>
          </a:prstGeom>
          <a:noFill/>
          <a:ln>
            <a:noFill/>
          </a:ln>
        </p:spPr>
      </p:pic>
      <p:pic>
        <p:nvPicPr>
          <p:cNvPr id="100" name="Google Shape;100;p18"/>
          <p:cNvPicPr preferRelativeResize="0"/>
          <p:nvPr/>
        </p:nvPicPr>
        <p:blipFill>
          <a:blip r:embed="rId4">
            <a:alphaModFix/>
          </a:blip>
          <a:stretch>
            <a:fillRect/>
          </a:stretch>
        </p:blipFill>
        <p:spPr>
          <a:xfrm>
            <a:off x="3618400" y="201850"/>
            <a:ext cx="5425174" cy="2520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Algorithm &amp; Function</a:t>
            </a:r>
            <a:endParaRPr/>
          </a:p>
        </p:txBody>
      </p:sp>
      <p:sp>
        <p:nvSpPr>
          <p:cNvPr id="106" name="Google Shape;106;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sz="1200">
              <a:latin typeface="Times New Roman"/>
              <a:ea typeface="Times New Roman"/>
              <a:cs typeface="Times New Roman"/>
              <a:sym typeface="Times New Roman"/>
            </a:endParaRPr>
          </a:p>
        </p:txBody>
      </p:sp>
      <p:pic>
        <p:nvPicPr>
          <p:cNvPr id="107" name="Google Shape;107;p19"/>
          <p:cNvPicPr preferRelativeResize="0"/>
          <p:nvPr/>
        </p:nvPicPr>
        <p:blipFill>
          <a:blip r:embed="rId3">
            <a:alphaModFix/>
          </a:blip>
          <a:stretch>
            <a:fillRect/>
          </a:stretch>
        </p:blipFill>
        <p:spPr>
          <a:xfrm>
            <a:off x="246725" y="1472775"/>
            <a:ext cx="3817549" cy="3091830"/>
          </a:xfrm>
          <a:prstGeom prst="rect">
            <a:avLst/>
          </a:prstGeom>
          <a:noFill/>
          <a:ln>
            <a:noFill/>
          </a:ln>
        </p:spPr>
      </p:pic>
      <p:pic>
        <p:nvPicPr>
          <p:cNvPr id="108" name="Google Shape;108;p19"/>
          <p:cNvPicPr preferRelativeResize="0"/>
          <p:nvPr/>
        </p:nvPicPr>
        <p:blipFill>
          <a:blip r:embed="rId4">
            <a:alphaModFix/>
          </a:blip>
          <a:stretch>
            <a:fillRect/>
          </a:stretch>
        </p:blipFill>
        <p:spPr>
          <a:xfrm>
            <a:off x="4064273" y="445024"/>
            <a:ext cx="4989174" cy="4418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 &amp; Real World Examples</a:t>
            </a:r>
            <a:endParaRPr/>
          </a:p>
        </p:txBody>
      </p:sp>
      <p:pic>
        <p:nvPicPr>
          <p:cNvPr id="114" name="Google Shape;114;p20"/>
          <p:cNvPicPr preferRelativeResize="0"/>
          <p:nvPr/>
        </p:nvPicPr>
        <p:blipFill>
          <a:blip r:embed="rId3">
            <a:alphaModFix/>
          </a:blip>
          <a:stretch>
            <a:fillRect/>
          </a:stretch>
        </p:blipFill>
        <p:spPr>
          <a:xfrm>
            <a:off x="770025" y="914025"/>
            <a:ext cx="7559774" cy="41697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 &amp; Real World Examples</a:t>
            </a:r>
            <a:endParaRPr/>
          </a:p>
        </p:txBody>
      </p:sp>
      <p:pic>
        <p:nvPicPr>
          <p:cNvPr id="120" name="Google Shape;120;p21"/>
          <p:cNvPicPr preferRelativeResize="0"/>
          <p:nvPr/>
        </p:nvPicPr>
        <p:blipFill>
          <a:blip r:embed="rId3">
            <a:alphaModFix/>
          </a:blip>
          <a:stretch>
            <a:fillRect/>
          </a:stretch>
        </p:blipFill>
        <p:spPr>
          <a:xfrm>
            <a:off x="732650" y="926875"/>
            <a:ext cx="7630099" cy="4156825"/>
          </a:xfrm>
          <a:prstGeom prst="rect">
            <a:avLst/>
          </a:prstGeom>
          <a:noFill/>
          <a:ln>
            <a:noFill/>
          </a:ln>
        </p:spPr>
      </p:pic>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717</Words>
  <Application>Microsoft Office PowerPoint</Application>
  <PresentationFormat>全屏显示(16:9)</PresentationFormat>
  <Paragraphs>31</Paragraphs>
  <Slides>13</Slides>
  <Notes>13</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13</vt:i4>
      </vt:variant>
    </vt:vector>
  </HeadingPairs>
  <TitlesOfParts>
    <vt:vector size="16" baseType="lpstr">
      <vt:lpstr>Arial</vt:lpstr>
      <vt:lpstr>Times New Roman</vt:lpstr>
      <vt:lpstr>Simple Dark</vt:lpstr>
      <vt:lpstr>General Wealth Analysis by Country Across the World </vt:lpstr>
      <vt:lpstr>Introduction</vt:lpstr>
      <vt:lpstr>Dataset &amp; EDA</vt:lpstr>
      <vt:lpstr>UI &amp; Server</vt:lpstr>
      <vt:lpstr>UI &amp; Server</vt:lpstr>
      <vt:lpstr>Algorithm &amp; Function</vt:lpstr>
      <vt:lpstr>Algorithm &amp; Function</vt:lpstr>
      <vt:lpstr>Result &amp; Real World Examples</vt:lpstr>
      <vt:lpstr>Result &amp; Real World Examples</vt:lpstr>
      <vt:lpstr>Result &amp; Real World Examples</vt:lpstr>
      <vt:lpstr>   App Showcase</vt:lpstr>
      <vt:lpstr>Discussion &amp; Conclusion</vt:lpstr>
      <vt:lpstr>Contributions &amp; 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General Wealth Analysis by Country Across the World </dc:title>
  <cp:lastModifiedBy>孙 宇飞</cp:lastModifiedBy>
  <cp:revision>1</cp:revision>
  <dcterms:modified xsi:type="dcterms:W3CDTF">2023-04-11T05:19:05Z</dcterms:modified>
</cp:coreProperties>
</file>