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4" name="Shape 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Bei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Bei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6" name="Shape 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8" name="Shape 6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5" name="Shape 7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0" name="Shape 7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6" name="Shape 7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3" name="Shape 8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4" name="Shape 8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0" name="Shape 8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6" name="Shape 8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8" name="Shape 9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9" name="Shape 9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0" name="Shape 9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5" name="Shape 9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6" name="Shape 9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3" name="Shape 10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4" name="Shape 10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7" name="Shape 10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8" name="Shape 10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9" name="Shape 10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3" name="Shape 1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4" name="Shape 1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5" name="Shape 1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5" name="Shape 1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6" name="Shape 1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7" name="Shape 1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0" name="Shape 1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1" name="Shape 12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2" name="Shape 1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6" name="Shape 1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7" name="Shape 12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8" name="Shape 1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3" name="Shape 1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4" name="Shape 12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5" name="Shape 1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3" name="Shape 1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4" name="Shape 13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5" name="Shape 13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1" name="Shape 1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2" name="Shape 13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3" name="Shape 1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7" name="Shape 1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8" name="Shape 14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9" name="Shape 14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3" name="Shape 1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4" name="Shape 14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5" name="Shape 14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2" name="Shape 1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3" name="Shape 14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4" name="Shape 14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4" name="Shape 1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5" name="Shape 14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6" name="Shape 14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1" name="Shape 1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2" name="Shape 14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3" name="Shape 14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8" name="Shape 1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9" name="Shape 14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0" name="Shape 14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4" name="Shape 1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5" name="Shape 14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6" name="Shape 14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1" name="Shape 15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2" name="Shape 15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3" name="Shape 15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7" name="Shape 15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8" name="Shape 15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9" name="Shape 15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3" name="Shape 15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4" name="Shape 15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5" name="Shape 15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Failure to adhere the rules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3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oswiki.cs.uu.nl/foswiki/HUT/AttributeGrammarSystem" Type="http://schemas.openxmlformats.org/officeDocument/2006/relationships/hyperlink" TargetMode="External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98425" x="86850"/>
            <a:ext cy="1794899" cx="89702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600" lang="en"/>
              <a:t>Declarative Workflows</a:t>
            </a:r>
          </a:p>
          <a:p>
            <a:pPr rtl="0">
              <a:spcBef>
                <a:spcPts val="0"/>
              </a:spcBef>
              <a:buNone/>
            </a:pPr>
            <a:r>
              <a:rPr sz="3600" lang="en"/>
              <a:t>using</a:t>
            </a:r>
          </a:p>
          <a:p>
            <a:pPr>
              <a:spcBef>
                <a:spcPts val="0"/>
              </a:spcBef>
              <a:buNone/>
            </a:pPr>
            <a:r>
              <a:rPr sz="3600" lang="en"/>
              <a:t>Attribute Grammars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3500450" x="685800"/>
            <a:ext cy="947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Adriaan Middelkoop</a:t>
            </a:r>
            <a:br>
              <a:rPr sz="2400" lang="en"/>
            </a:br>
            <a:r>
              <a:rPr sz="2400" lang="en"/>
              <a:t>amiddelkoop@vwd.com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307550" x="756387"/>
            <a:ext cy="794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004494"/>
                </a:solidFill>
              </a:rPr>
              <a:t>vwd group</a:t>
            </a:r>
            <a:br>
              <a:rPr sz="1800" lang="en"/>
            </a:br>
            <a:r>
              <a:rPr sz="1800" lang="en">
                <a:solidFill>
                  <a:schemeClr val="dk2"/>
                </a:solidFill>
              </a:rPr>
              <a:t>We make financial decisions transparent, simple and comprehensible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Case: Dynamic Tree Structure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5775" x="457200"/>
            <a:ext cy="3638550" cx="5829300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199" name="Shape 199"/>
          <p:cNvSpPr/>
          <p:nvPr/>
        </p:nvSpPr>
        <p:spPr>
          <a:xfrm>
            <a:off y="1991325" x="6822275"/>
            <a:ext cy="900000" cx="1434599"/>
          </a:xfrm>
          <a:prstGeom prst="wedgeRectCallout">
            <a:avLst>
              <a:gd fmla="val -97651" name="adj1"/>
              <a:gd fmla="val 49983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Pages appear and disappear depending on selection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y="1359375" x="2289750"/>
            <a:ext cy="2674949" cx="3304025"/>
            <a:chOff y="1359375" x="2289750"/>
            <a:chExt cy="2674949" cx="3304025"/>
          </a:xfrm>
        </p:grpSpPr>
        <p:sp>
          <p:nvSpPr>
            <p:cNvPr id="201" name="Shape 201"/>
            <p:cNvSpPr/>
            <p:nvPr/>
          </p:nvSpPr>
          <p:spPr>
            <a:xfrm>
              <a:off y="3494025" x="2289750"/>
              <a:ext cy="540299" cx="1034399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Topic Selection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y="3494025" x="3529862"/>
              <a:ext cy="540299" cx="929100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Topic A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y="3494025" x="4664675"/>
              <a:ext cy="540299" cx="929100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Topic C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y="1359375" x="3087075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y="2198625" x="4221875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Shape 206"/>
            <p:cNvCxnSpPr>
              <a:stCxn id="201" idx="0"/>
              <a:endCxn id="204" idx="3"/>
            </p:cNvCxnSpPr>
            <p:nvPr/>
          </p:nvCxnSpPr>
          <p:spPr>
            <a:xfrm rot="10800000" flipH="1">
              <a:off y="1737225" x="2806949"/>
              <a:ext cy="1756800" cx="3450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07" name="Shape 207"/>
            <p:cNvCxnSpPr>
              <a:stCxn id="204" idx="5"/>
              <a:endCxn id="205" idx="1"/>
            </p:cNvCxnSpPr>
            <p:nvPr/>
          </p:nvCxnSpPr>
          <p:spPr>
            <a:xfrm>
              <a:off y="1737328" x="3465028"/>
              <a:ext cy="526200" cx="8217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08" name="Shape 208"/>
            <p:cNvCxnSpPr>
              <a:stCxn id="205" idx="3"/>
              <a:endCxn id="202" idx="0"/>
            </p:cNvCxnSpPr>
            <p:nvPr/>
          </p:nvCxnSpPr>
          <p:spPr>
            <a:xfrm flipH="1">
              <a:off y="2576578" x="3994521"/>
              <a:ext cy="917400" cx="292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09" name="Shape 209"/>
            <p:cNvCxnSpPr>
              <a:stCxn id="205" idx="5"/>
              <a:endCxn id="203" idx="0"/>
            </p:cNvCxnSpPr>
            <p:nvPr/>
          </p:nvCxnSpPr>
          <p:spPr>
            <a:xfrm>
              <a:off y="2576578" x="4599828"/>
              <a:ext cy="917400" cx="529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210" name="Shape 210"/>
          <p:cNvSpPr/>
          <p:nvPr/>
        </p:nvSpPr>
        <p:spPr>
          <a:xfrm>
            <a:off y="3303525" x="7289500"/>
            <a:ext cy="1167899" cx="1517400"/>
          </a:xfrm>
          <a:prstGeom prst="wedgeRectCallout">
            <a:avLst>
              <a:gd fmla="val 2055" name="adj1"/>
              <a:gd fmla="val -73568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Their contents need to be remembered to prevent data loss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Case: Change Propagation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0850" x="1250175"/>
            <a:ext cy="3477275" cx="6545450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217" name="Shape 217"/>
          <p:cNvSpPr/>
          <p:nvPr/>
        </p:nvSpPr>
        <p:spPr>
          <a:xfrm>
            <a:off y="3402225" x="313125"/>
            <a:ext cy="750000" cx="2330699"/>
          </a:xfrm>
          <a:prstGeom prst="wedgeRectCallout">
            <a:avLst>
              <a:gd fmla="val -10154" name="adj1"/>
              <a:gd fmla="val 63110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Asynchronous generation of reports</a:t>
            </a:r>
          </a:p>
        </p:txBody>
      </p:sp>
      <p:sp>
        <p:nvSpPr>
          <p:cNvPr id="218" name="Shape 218"/>
          <p:cNvSpPr/>
          <p:nvPr/>
        </p:nvSpPr>
        <p:spPr>
          <a:xfrm>
            <a:off y="2197300" x="313125"/>
            <a:ext cy="750000" cx="2330699"/>
          </a:xfrm>
          <a:prstGeom prst="wedgeRectCallout">
            <a:avLst>
              <a:gd fmla="val -10154" name="adj1"/>
              <a:gd fmla="val 63110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Regeneration of reports upon data changes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y="1711962" x="3096150"/>
            <a:ext cy="2375049" cx="4505474"/>
            <a:chOff y="1302750" x="2942375"/>
            <a:chExt cy="2375049" cx="4505474"/>
          </a:xfrm>
        </p:grpSpPr>
        <p:sp>
          <p:nvSpPr>
            <p:cNvPr id="220" name="Shape 220"/>
            <p:cNvSpPr/>
            <p:nvPr/>
          </p:nvSpPr>
          <p:spPr>
            <a:xfrm>
              <a:off y="3137500" x="2942375"/>
              <a:ext cy="540299" cx="943500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Form A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y="3137500" x="4100250"/>
              <a:ext cy="540299" cx="943500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Form B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y="3137500" x="6637550"/>
              <a:ext cy="540299" cx="810299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View Report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y="3137500" x="5305450"/>
              <a:ext cy="540299" cx="1070399"/>
            </a:xfrm>
            <a:prstGeom prst="roundRect">
              <a:avLst>
                <a:gd fmla="val 16667" name="adj"/>
              </a:avLst>
            </a:prstGeom>
            <a:solidFill>
              <a:srgbClr val="6DB4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Generate Report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y="2197300" x="3716550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y="2197300" x="6194750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y="1302750" x="4980925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7" name="Shape 227"/>
            <p:cNvCxnSpPr>
              <a:stCxn id="220" idx="0"/>
              <a:endCxn id="224" idx="3"/>
            </p:cNvCxnSpPr>
            <p:nvPr/>
          </p:nvCxnSpPr>
          <p:spPr>
            <a:xfrm rot="10800000" flipH="1">
              <a:off y="2575300" x="3414125"/>
              <a:ext cy="562200" cx="367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28" name="Shape 228"/>
            <p:cNvCxnSpPr>
              <a:stCxn id="224" idx="5"/>
              <a:endCxn id="221" idx="0"/>
            </p:cNvCxnSpPr>
            <p:nvPr/>
          </p:nvCxnSpPr>
          <p:spPr>
            <a:xfrm>
              <a:off y="2575253" x="4094503"/>
              <a:ext cy="562200" cx="477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29" name="Shape 229"/>
            <p:cNvCxnSpPr>
              <a:stCxn id="224" idx="7"/>
              <a:endCxn id="226" idx="3"/>
            </p:cNvCxnSpPr>
            <p:nvPr/>
          </p:nvCxnSpPr>
          <p:spPr>
            <a:xfrm rot="10800000" flipH="1">
              <a:off y="1680746" x="4094503"/>
              <a:ext cy="581400" cx="951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30" name="Shape 230"/>
            <p:cNvCxnSpPr>
              <a:stCxn id="226" idx="5"/>
              <a:endCxn id="225" idx="1"/>
            </p:cNvCxnSpPr>
            <p:nvPr/>
          </p:nvCxnSpPr>
          <p:spPr>
            <a:xfrm>
              <a:off y="1680703" x="5358878"/>
              <a:ext cy="581400" cx="900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31" name="Shape 231"/>
            <p:cNvCxnSpPr>
              <a:stCxn id="225" idx="3"/>
              <a:endCxn id="223" idx="0"/>
            </p:cNvCxnSpPr>
            <p:nvPr/>
          </p:nvCxnSpPr>
          <p:spPr>
            <a:xfrm flipH="1">
              <a:off y="2575253" x="5840796"/>
              <a:ext cy="562200" cx="418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32" name="Shape 232"/>
            <p:cNvCxnSpPr>
              <a:stCxn id="225" idx="5"/>
              <a:endCxn id="222" idx="0"/>
            </p:cNvCxnSpPr>
            <p:nvPr/>
          </p:nvCxnSpPr>
          <p:spPr>
            <a:xfrm>
              <a:off y="2575253" x="6572703"/>
              <a:ext cy="562200" cx="470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Case: Gatekeeper</a:t>
            </a:r>
          </a:p>
        </p:txBody>
      </p:sp>
      <p:grpSp>
        <p:nvGrpSpPr>
          <p:cNvPr id="238" name="Shape 238"/>
          <p:cNvGrpSpPr/>
          <p:nvPr/>
        </p:nvGrpSpPr>
        <p:grpSpPr>
          <a:xfrm>
            <a:off y="1063375" x="356000"/>
            <a:ext cy="3776520" cx="8562958"/>
            <a:chOff y="1063375" x="356000"/>
            <a:chExt cy="3776520" cx="8562958"/>
          </a:xfrm>
        </p:grpSpPr>
        <p:pic>
          <p:nvPicPr>
            <p:cNvPr id="239" name="Shape 2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1063376" x="356000"/>
              <a:ext cy="3469379" cx="3587949"/>
            </a:xfrm>
            <a:prstGeom prst="rect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</p:pic>
        <p:pic>
          <p:nvPicPr>
            <p:cNvPr id="240" name="Shape 2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1063375" x="4042199"/>
              <a:ext cy="3469374" cx="4876758"/>
            </a:xfrm>
            <a:prstGeom prst="rect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</p:pic>
        <p:pic>
          <p:nvPicPr>
            <p:cNvPr id="241" name="Shape 2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3840495" x="5132175"/>
              <a:ext cy="999400" cx="3297424"/>
            </a:xfrm>
            <a:prstGeom prst="rect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</p:pic>
      </p:grpSp>
      <p:grpSp>
        <p:nvGrpSpPr>
          <p:cNvPr id="242" name="Shape 242"/>
          <p:cNvGrpSpPr/>
          <p:nvPr/>
        </p:nvGrpSpPr>
        <p:grpSpPr>
          <a:xfrm>
            <a:off y="1466825" x="2137975"/>
            <a:ext cy="3324000" cx="4008974"/>
            <a:chOff y="1466825" x="2137975"/>
            <a:chExt cy="3324000" cx="4008974"/>
          </a:xfrm>
        </p:grpSpPr>
        <p:sp>
          <p:nvSpPr>
            <p:cNvPr id="243" name="Shape 243"/>
            <p:cNvSpPr/>
            <p:nvPr/>
          </p:nvSpPr>
          <p:spPr>
            <a:xfrm>
              <a:off y="3653175" x="2137975"/>
              <a:ext cy="540299" cx="1022999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Overview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y="3653175" x="3295850"/>
              <a:ext cy="540299" cx="1070399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Outcome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y="3653162" x="5076550"/>
              <a:ext cy="540299" cx="1070399"/>
            </a:xfrm>
            <a:prstGeom prst="roundRect">
              <a:avLst>
                <a:gd fmla="val 16667" name="adj"/>
              </a:avLst>
            </a:prstGeom>
            <a:solidFill>
              <a:srgbClr val="6DB4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Generate Report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y="2712962" x="2912150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y="2712962" x="5390350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y="1818412" x="4176525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49" name="Shape 249"/>
            <p:cNvCxnSpPr>
              <a:stCxn id="243" idx="0"/>
              <a:endCxn id="246" idx="3"/>
            </p:cNvCxnSpPr>
            <p:nvPr/>
          </p:nvCxnSpPr>
          <p:spPr>
            <a:xfrm rot="10800000" flipH="1">
              <a:off y="3090975" x="2649474"/>
              <a:ext cy="562200" cx="327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50" name="Shape 250"/>
            <p:cNvCxnSpPr>
              <a:stCxn id="246" idx="5"/>
              <a:endCxn id="244" idx="0"/>
            </p:cNvCxnSpPr>
            <p:nvPr/>
          </p:nvCxnSpPr>
          <p:spPr>
            <a:xfrm>
              <a:off y="3090915" x="3290103"/>
              <a:ext cy="562200" cx="5409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51" name="Shape 251"/>
            <p:cNvCxnSpPr>
              <a:stCxn id="246" idx="7"/>
              <a:endCxn id="248" idx="3"/>
            </p:cNvCxnSpPr>
            <p:nvPr/>
          </p:nvCxnSpPr>
          <p:spPr>
            <a:xfrm rot="10800000" flipH="1">
              <a:off y="2196409" x="3290103"/>
              <a:ext cy="581400" cx="951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52" name="Shape 252"/>
            <p:cNvCxnSpPr>
              <a:stCxn id="248" idx="5"/>
              <a:endCxn id="247" idx="1"/>
            </p:cNvCxnSpPr>
            <p:nvPr/>
          </p:nvCxnSpPr>
          <p:spPr>
            <a:xfrm>
              <a:off y="2196365" x="4554478"/>
              <a:ext cy="581400" cx="900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53" name="Shape 253"/>
            <p:cNvCxnSpPr>
              <a:stCxn id="247" idx="4"/>
              <a:endCxn id="245" idx="0"/>
            </p:cNvCxnSpPr>
            <p:nvPr/>
          </p:nvCxnSpPr>
          <p:spPr>
            <a:xfrm>
              <a:off y="3155762" x="5611749"/>
              <a:ext cy="4974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54" name="Shape 254"/>
            <p:cNvCxnSpPr/>
            <p:nvPr/>
          </p:nvCxnSpPr>
          <p:spPr>
            <a:xfrm>
              <a:off y="1466825" x="4705475"/>
              <a:ext cy="3324000" cx="0"/>
            </a:xfrm>
            <a:prstGeom prst="straightConnector1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Case: Challenges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 experience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Revision of prior inputs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Flexibility in order of input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Customization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Exploit common structure in processes of customers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Framework challenges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Software changes, data consistency, multi user, scalability, ...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4234875" x="3276675"/>
            <a:ext cy="366599" cx="138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 in this talk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Flow versus Data Flow</a:t>
            </a:r>
          </a:p>
        </p:txBody>
      </p:sp>
      <p:sp>
        <p:nvSpPr>
          <p:cNvPr id="267" name="Shape 267"/>
          <p:cNvSpPr/>
          <p:nvPr/>
        </p:nvSpPr>
        <p:spPr>
          <a:xfrm>
            <a:off y="1855050" x="592500"/>
            <a:ext cy="252899" cx="327600"/>
          </a:xfrm>
          <a:prstGeom prst="rect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y="1855050" x="1412975"/>
            <a:ext cy="252899" cx="327600"/>
          </a:xfrm>
          <a:prstGeom prst="rect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y="1855050" x="2998800"/>
            <a:ext cy="252899" cx="327600"/>
          </a:xfrm>
          <a:prstGeom prst="rect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y="2325225" x="2269100"/>
            <a:ext cy="252899" cx="327600"/>
          </a:xfrm>
          <a:prstGeom prst="rect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y="2286862" x="5325075"/>
            <a:ext cy="252899" cx="327600"/>
          </a:xfrm>
          <a:prstGeom prst="rect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y="1933337" x="6145550"/>
            <a:ext cy="252899" cx="327600"/>
          </a:xfrm>
          <a:prstGeom prst="rect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y="2286862" x="7731375"/>
            <a:ext cy="252899" cx="327600"/>
          </a:xfrm>
          <a:prstGeom prst="rect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y="2705312" x="6145537"/>
            <a:ext cy="278909" cx="327618"/>
          </a:xfrm>
          <a:prstGeom prst="flowChartMultidocument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5" name="Shape 275"/>
          <p:cNvCxnSpPr>
            <a:stCxn id="267" idx="3"/>
            <a:endCxn id="268" idx="1"/>
          </p:cNvCxnSpPr>
          <p:nvPr/>
        </p:nvCxnSpPr>
        <p:spPr>
          <a:xfrm>
            <a:off y="1981499" x="920100"/>
            <a:ext cy="0" cx="49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76" name="Shape 276"/>
          <p:cNvSpPr/>
          <p:nvPr/>
        </p:nvSpPr>
        <p:spPr>
          <a:xfrm>
            <a:off y="1887450" x="2338850"/>
            <a:ext cy="188100" cx="1881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7" name="Shape 277"/>
          <p:cNvCxnSpPr>
            <a:stCxn id="268" idx="3"/>
            <a:endCxn id="276" idx="2"/>
          </p:cNvCxnSpPr>
          <p:nvPr/>
        </p:nvCxnSpPr>
        <p:spPr>
          <a:xfrm>
            <a:off y="1981499" x="1740575"/>
            <a:ext cy="0" cx="59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8" name="Shape 278"/>
          <p:cNvCxnSpPr>
            <a:stCxn id="276" idx="6"/>
            <a:endCxn id="269" idx="1"/>
          </p:cNvCxnSpPr>
          <p:nvPr/>
        </p:nvCxnSpPr>
        <p:spPr>
          <a:xfrm>
            <a:off y="1981500" x="2526950"/>
            <a:ext cy="0" cx="47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9" name="Shape 279"/>
          <p:cNvCxnSpPr>
            <a:stCxn id="276" idx="3"/>
            <a:endCxn id="270" idx="1"/>
          </p:cNvCxnSpPr>
          <p:nvPr/>
        </p:nvCxnSpPr>
        <p:spPr>
          <a:xfrm rot="5400000">
            <a:off y="2201303" x="2115896"/>
            <a:ext cy="97200" cx="403800"/>
          </a:xfrm>
          <a:prstGeom prst="curvedConnector4">
            <a:avLst>
              <a:gd fmla="val 37738" name="adj1"/>
              <a:gd fmla="val 345084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0" name="Shape 280"/>
          <p:cNvCxnSpPr>
            <a:stCxn id="270" idx="3"/>
            <a:endCxn id="276" idx="5"/>
          </p:cNvCxnSpPr>
          <p:nvPr/>
        </p:nvCxnSpPr>
        <p:spPr>
          <a:xfrm rot="10800000">
            <a:off y="2047874" x="2499500"/>
            <a:ext cy="403800" cx="97200"/>
          </a:xfrm>
          <a:prstGeom prst="curvedConnector4">
            <a:avLst>
              <a:gd fmla="val -244985" name="adj1"/>
              <a:gd fmla="val 62231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1" name="Shape 281"/>
          <p:cNvCxnSpPr>
            <a:stCxn id="271" idx="3"/>
            <a:endCxn id="272" idx="1"/>
          </p:cNvCxnSpPr>
          <p:nvPr/>
        </p:nvCxnSpPr>
        <p:spPr>
          <a:xfrm rot="10800000" flipH="1">
            <a:off y="2059912" x="5652675"/>
            <a:ext cy="353400" cx="4929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282" name="Shape 282"/>
          <p:cNvCxnSpPr>
            <a:stCxn id="271" idx="3"/>
            <a:endCxn id="274" idx="1"/>
          </p:cNvCxnSpPr>
          <p:nvPr/>
        </p:nvCxnSpPr>
        <p:spPr>
          <a:xfrm>
            <a:off y="2413312" x="5652675"/>
            <a:ext cy="431400" cx="4929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283" name="Shape 283"/>
          <p:cNvCxnSpPr>
            <a:stCxn id="272" idx="3"/>
            <a:endCxn id="273" idx="1"/>
          </p:cNvCxnSpPr>
          <p:nvPr/>
        </p:nvCxnSpPr>
        <p:spPr>
          <a:xfrm>
            <a:off y="2059787" x="6473150"/>
            <a:ext cy="353400" cx="12582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284" name="Shape 284"/>
          <p:cNvCxnSpPr>
            <a:stCxn id="274" idx="3"/>
            <a:endCxn id="273" idx="1"/>
          </p:cNvCxnSpPr>
          <p:nvPr/>
        </p:nvCxnSpPr>
        <p:spPr>
          <a:xfrm rot="10800000" flipH="1">
            <a:off y="2413367" x="6473155"/>
            <a:ext cy="431400" cx="12582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285" name="Shape 285"/>
          <p:cNvCxnSpPr>
            <a:stCxn id="271" idx="3"/>
            <a:endCxn id="273" idx="1"/>
          </p:cNvCxnSpPr>
          <p:nvPr/>
        </p:nvCxnSpPr>
        <p:spPr>
          <a:xfrm>
            <a:off y="2413312" x="5652675"/>
            <a:ext cy="0" cx="20787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286" name="Shape 286"/>
          <p:cNvSpPr txBox="1"/>
          <p:nvPr/>
        </p:nvSpPr>
        <p:spPr>
          <a:xfrm>
            <a:off y="2173625" x="457200"/>
            <a:ext cy="435900" cx="5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entry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2177325" x="1103225"/>
            <a:ext cy="548699" cx="947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financial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situation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2609525" x="1930250"/>
            <a:ext cy="435900" cx="100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expertise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2177325" x="2861550"/>
            <a:ext cy="435900" cx="76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report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2485987" x="7568175"/>
            <a:ext cy="435900" cx="76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report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y="2931712" x="5806700"/>
            <a:ext cy="435900" cx="100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expertise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y="1415537" x="5835800"/>
            <a:ext cy="548699" cx="947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financial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situation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2485987" x="5189775"/>
            <a:ext cy="435900" cx="5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entry</a:t>
            </a:r>
          </a:p>
        </p:txBody>
      </p:sp>
      <p:grpSp>
        <p:nvGrpSpPr>
          <p:cNvPr id="294" name="Shape 294"/>
          <p:cNvGrpSpPr/>
          <p:nvPr/>
        </p:nvGrpSpPr>
        <p:grpSpPr>
          <a:xfrm>
            <a:off y="3171725" x="804275"/>
            <a:ext cy="1342699" cx="7386499"/>
            <a:chOff y="3171725" x="804275"/>
            <a:chExt cy="1342699" cx="7386499"/>
          </a:xfrm>
        </p:grpSpPr>
        <p:sp>
          <p:nvSpPr>
            <p:cNvPr id="295" name="Shape 295"/>
            <p:cNvSpPr/>
            <p:nvPr/>
          </p:nvSpPr>
          <p:spPr>
            <a:xfrm>
              <a:off y="3850250" x="6848275"/>
              <a:ext cy="415200" cx="1342499"/>
            </a:xfrm>
            <a:prstGeom prst="wedgeRectCallout">
              <a:avLst>
                <a:gd fmla="val -37840" name="adj1"/>
                <a:gd fmla="val -104076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Lots of arrows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y="3171725" x="804275"/>
              <a:ext cy="403799" cx="1173899"/>
            </a:xfrm>
            <a:prstGeom prst="wedgeRectCallout">
              <a:avLst>
                <a:gd fmla="val -19012" name="adj1"/>
                <a:gd fmla="val -78913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Static graph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y="3492750" x="4286475"/>
              <a:ext cy="403799" cx="1501500"/>
            </a:xfrm>
            <a:prstGeom prst="wedgeRectCallout">
              <a:avLst>
                <a:gd fmla="val 44660" name="adj1"/>
                <a:gd fmla="val -98985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Dynamic graph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y="4021225" x="1521700"/>
              <a:ext cy="493199" cx="1701900"/>
            </a:xfrm>
            <a:prstGeom prst="wedgeRectCallout">
              <a:avLst>
                <a:gd fmla="val 9222" name="adj1"/>
                <a:gd fmla="val -214355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Difficult to see the effect of changes</a:t>
              </a:r>
            </a:p>
          </p:txBody>
        </p:sp>
      </p:grpSp>
      <p:sp>
        <p:nvSpPr>
          <p:cNvPr id="299" name="Shape 299"/>
          <p:cNvSpPr txBox="1"/>
          <p:nvPr/>
        </p:nvSpPr>
        <p:spPr>
          <a:xfrm>
            <a:off y="917575" x="457200"/>
            <a:ext cy="435900" cx="469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Which model is more suitable for financial consulting?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05975" x="457200"/>
            <a:ext cy="857400" cx="3203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457200" x="3505200"/>
            <a:ext cy="870300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 i="1">
                <a:solidFill>
                  <a:schemeClr val="dk1"/>
                </a:solidFill>
              </a:rPr>
              <a:t>Beautiful Workflows: A Matter of Taste?</a:t>
            </a:r>
            <a:br>
              <a:rPr sz="3000" lang="en">
                <a:solidFill>
                  <a:schemeClr val="dk1"/>
                </a:solidFill>
              </a:rPr>
            </a:br>
            <a:r>
              <a:rPr sz="1800" lang="en">
                <a:solidFill>
                  <a:schemeClr val="dk1"/>
                </a:solidFill>
              </a:rPr>
              <a:t>(W.M.P. van der Aalst, M. Westergaard, H.A. Reijers)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y="1734750" x="457200"/>
            <a:ext cy="533399" cx="175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Procedural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2498850" x="457200"/>
            <a:ext cy="533399" cx="223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Case Handling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3262925" x="457200"/>
            <a:ext cy="533399" cx="267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Declarative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3942175" x="457200"/>
            <a:ext cy="533399" cx="267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Functional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1848662" x="3133800"/>
            <a:ext cy="600000" cx="1964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Control-flow graph</a:t>
            </a:r>
            <a:br>
              <a:rPr lang="en"/>
            </a:br>
            <a:r>
              <a:rPr lang="en"/>
              <a:t>Petri-nets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y="2555800" x="3133800"/>
            <a:ext cy="600000" cx="25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State and structure derived from data (“the case”)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4063000" x="3133800"/>
            <a:ext cy="464399" cx="233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Linear, pure data flow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3342725" x="3133800"/>
            <a:ext cy="373800" cx="1964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Linear temporal logic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4088950" x="6125775"/>
            <a:ext cy="412500" cx="1348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Clean: iTasks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y="1848675" x="6090025"/>
            <a:ext cy="600000" cx="253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YAWL, jBPM, Apache ODE</a:t>
            </a:r>
          </a:p>
        </p:txBody>
      </p:sp>
      <p:sp>
        <p:nvSpPr>
          <p:cNvPr id="316" name="Shape 316"/>
          <p:cNvSpPr/>
          <p:nvPr/>
        </p:nvSpPr>
        <p:spPr>
          <a:xfrm>
            <a:off y="2378675" x="321450"/>
            <a:ext cy="2301900" cx="307499"/>
          </a:xfrm>
          <a:prstGeom prst="lef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7" name="Shape 317"/>
          <p:cNvGrpSpPr/>
          <p:nvPr/>
        </p:nvGrpSpPr>
        <p:grpSpPr>
          <a:xfrm>
            <a:off y="2384837" x="5000950"/>
            <a:ext cy="2490412" cx="3624974"/>
            <a:chOff y="2384837" x="5000950"/>
            <a:chExt cy="2490412" cx="3624974"/>
          </a:xfrm>
        </p:grpSpPr>
        <p:sp>
          <p:nvSpPr>
            <p:cNvPr id="318" name="Shape 318"/>
            <p:cNvSpPr/>
            <p:nvPr/>
          </p:nvSpPr>
          <p:spPr>
            <a:xfrm>
              <a:off y="2384837" x="5714725"/>
              <a:ext cy="373800" cx="2911199"/>
            </a:xfrm>
            <a:prstGeom prst="wedgeRectCallout">
              <a:avLst>
                <a:gd fmla="val -46019" name="adj1"/>
                <a:gd fmla="val 70538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A consultancy session is a “case”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y="4501450" x="5000950"/>
              <a:ext cy="373800" cx="2410800"/>
            </a:xfrm>
            <a:prstGeom prst="wedgeRectCallout">
              <a:avLst>
                <a:gd fmla="val -39275" name="adj1"/>
                <a:gd fmla="val -78902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Arrows instead of Monads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y="3288162" x="5714725"/>
              <a:ext cy="373800" cx="2911199"/>
            </a:xfrm>
            <a:prstGeom prst="wedgeRectCallout">
              <a:avLst>
                <a:gd fmla="val -69008" name="adj1"/>
                <a:gd fmla="val 25900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Constraints by tree and data flow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Grammars</a:t>
            </a:r>
          </a:p>
        </p:txBody>
      </p:sp>
      <p:sp>
        <p:nvSpPr>
          <p:cNvPr id="326" name="Shape 326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 Workflows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y="2216300" x="6411450"/>
            <a:ext cy="467700" cx="100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Parsing?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/>
        </p:nvSpPr>
        <p:spPr>
          <a:xfrm>
            <a:off y="3225150" x="2838375"/>
            <a:ext cy="3680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333" name="Shape 333"/>
          <p:cNvSpPr/>
          <p:nvPr/>
        </p:nvSpPr>
        <p:spPr>
          <a:xfrm>
            <a:off y="4140650" x="2838375"/>
            <a:ext cy="3794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scanner / lexer</a:t>
            </a:r>
          </a:p>
        </p:txBody>
      </p:sp>
      <p:sp>
        <p:nvSpPr>
          <p:cNvPr id="334" name="Shape 334"/>
          <p:cNvSpPr/>
          <p:nvPr/>
        </p:nvSpPr>
        <p:spPr>
          <a:xfrm>
            <a:off y="1020050" x="456940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  <p:sp>
        <p:nvSpPr>
          <p:cNvPr id="335" name="Shape 335"/>
          <p:cNvSpPr/>
          <p:nvPr/>
        </p:nvSpPr>
        <p:spPr>
          <a:xfrm>
            <a:off y="1905900" x="367612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</a:t>
            </a:r>
          </a:p>
        </p:txBody>
      </p:sp>
      <p:sp>
        <p:nvSpPr>
          <p:cNvPr id="336" name="Shape 336"/>
          <p:cNvSpPr/>
          <p:nvPr/>
        </p:nvSpPr>
        <p:spPr>
          <a:xfrm>
            <a:off y="1905900" x="531987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37" name="Shape 337"/>
          <p:cNvSpPr/>
          <p:nvPr/>
        </p:nvSpPr>
        <p:spPr>
          <a:xfrm>
            <a:off y="2612775" x="297182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38" name="Shape 338"/>
          <p:cNvSpPr/>
          <p:nvPr/>
        </p:nvSpPr>
        <p:spPr>
          <a:xfrm>
            <a:off y="2612775" x="439320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339" name="Shape 339"/>
          <p:cNvCxnSpPr>
            <a:stCxn id="337" idx="7"/>
            <a:endCxn id="335" idx="3"/>
          </p:cNvCxnSpPr>
          <p:nvPr/>
        </p:nvCxnSpPr>
        <p:spPr>
          <a:xfrm rot="10800000" flipH="1">
            <a:off y="2283721" x="3349778"/>
            <a:ext cy="393900" cx="39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0" name="Shape 340"/>
          <p:cNvCxnSpPr>
            <a:stCxn id="335" idx="7"/>
            <a:endCxn id="334" idx="3"/>
          </p:cNvCxnSpPr>
          <p:nvPr/>
        </p:nvCxnSpPr>
        <p:spPr>
          <a:xfrm rot="10800000" flipH="1">
            <a:off y="1398046" x="4054078"/>
            <a:ext cy="572700" cx="5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1" name="Shape 341"/>
          <p:cNvCxnSpPr>
            <a:stCxn id="335" idx="5"/>
            <a:endCxn id="338" idx="1"/>
          </p:cNvCxnSpPr>
          <p:nvPr/>
        </p:nvCxnSpPr>
        <p:spPr>
          <a:xfrm>
            <a:off y="2283853" x="4054078"/>
            <a:ext cy="393900" cx="4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2" name="Shape 342"/>
          <p:cNvCxnSpPr>
            <a:stCxn id="334" idx="5"/>
            <a:endCxn id="336" idx="1"/>
          </p:cNvCxnSpPr>
          <p:nvPr/>
        </p:nvCxnSpPr>
        <p:spPr>
          <a:xfrm>
            <a:off y="1398003" x="4947353"/>
            <a:ext cy="572700" cx="43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43" name="Shape 343"/>
          <p:cNvSpPr txBox="1"/>
          <p:nvPr/>
        </p:nvSpPr>
        <p:spPr>
          <a:xfrm>
            <a:off y="3697600" x="4465050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y="3697600" x="5391725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y="3697600" x="3043675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346" name="Shape 346"/>
          <p:cNvCxnSpPr/>
          <p:nvPr/>
        </p:nvCxnSpPr>
        <p:spPr>
          <a:xfrm>
            <a:off y="3598025" x="2999450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7" name="Shape 347"/>
          <p:cNvCxnSpPr/>
          <p:nvPr/>
        </p:nvCxnSpPr>
        <p:spPr>
          <a:xfrm>
            <a:off y="3602250" x="3341600"/>
            <a:ext cy="545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348" name="Shape 348"/>
          <p:cNvCxnSpPr>
            <a:endCxn id="333" idx="0"/>
          </p:cNvCxnSpPr>
          <p:nvPr/>
        </p:nvCxnSpPr>
        <p:spPr>
          <a:xfrm>
            <a:off y="3593149" x="4437975"/>
            <a:ext cy="547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49" name="Shape 349"/>
          <p:cNvCxnSpPr/>
          <p:nvPr/>
        </p:nvCxnSpPr>
        <p:spPr>
          <a:xfrm>
            <a:off y="3586200" x="4761875"/>
            <a:ext cy="5615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350" name="Shape 350"/>
          <p:cNvCxnSpPr/>
          <p:nvPr/>
        </p:nvCxnSpPr>
        <p:spPr>
          <a:xfrm>
            <a:off y="3594225" x="5391725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51" name="Shape 351"/>
          <p:cNvCxnSpPr/>
          <p:nvPr/>
        </p:nvCxnSpPr>
        <p:spPr>
          <a:xfrm>
            <a:off y="3590000" x="5690825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sp>
        <p:nvSpPr>
          <p:cNvPr id="352" name="Shape 352"/>
          <p:cNvSpPr txBox="1"/>
          <p:nvPr>
            <p:ph type="title"/>
          </p:nvPr>
        </p:nvSpPr>
        <p:spPr>
          <a:xfrm>
            <a:off y="205975" x="457200"/>
            <a:ext cy="857400" cx="2322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Grammar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577250" x="2678200"/>
            <a:ext cy="442799" cx="79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LL(0)</a:t>
            </a:r>
          </a:p>
        </p:txBody>
      </p:sp>
      <p:grpSp>
        <p:nvGrpSpPr>
          <p:cNvPr id="354" name="Shape 354"/>
          <p:cNvGrpSpPr/>
          <p:nvPr/>
        </p:nvGrpSpPr>
        <p:grpSpPr>
          <a:xfrm>
            <a:off y="1312625" x="541750"/>
            <a:ext cy="1745200" cx="1875000"/>
            <a:chOff y="1312625" x="541750"/>
            <a:chExt cy="1745200" cx="1875000"/>
          </a:xfrm>
        </p:grpSpPr>
        <p:sp>
          <p:nvSpPr>
            <p:cNvPr id="355" name="Shape 355"/>
            <p:cNvSpPr txBox="1"/>
            <p:nvPr/>
          </p:nvSpPr>
          <p:spPr>
            <a:xfrm>
              <a:off y="1608062" x="683650"/>
              <a:ext cy="636600" cx="13160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b="1" lang="en">
                  <a:latin typeface="Source Code Pro"/>
                  <a:ea typeface="Source Code Pro"/>
                  <a:cs typeface="Source Code Pro"/>
                  <a:sym typeface="Source Code Pro"/>
                </a:rPr>
                <a:t>S -&gt; T b</a:t>
              </a:r>
              <a:br>
                <a:rPr b="1"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b="1" lang="en">
                  <a:latin typeface="Source Code Pro"/>
                  <a:ea typeface="Source Code Pro"/>
                  <a:cs typeface="Source Code Pro"/>
                  <a:sym typeface="Source Code Pro"/>
                </a:rPr>
                <a:t>T -&gt; a a</a:t>
              </a: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y="2610525" x="683650"/>
              <a:ext cy="447300" cx="15911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((a a) b)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y="2348700" x="541750"/>
              <a:ext cy="368099" cx="18750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Regular expression:</a:t>
              </a: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y="1312625" x="546100"/>
              <a:ext cy="368099" cx="7934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BNF: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63" name="Shape 363"/>
          <p:cNvGrpSpPr/>
          <p:nvPr/>
        </p:nvGrpSpPr>
        <p:grpSpPr>
          <a:xfrm>
            <a:off y="3701137" x="6318325"/>
            <a:ext cy="1066574" cx="2829044"/>
            <a:chOff y="3701137" x="6318325"/>
            <a:chExt cy="1066574" cx="2829044"/>
          </a:xfrm>
        </p:grpSpPr>
        <p:sp>
          <p:nvSpPr>
            <p:cNvPr id="364" name="Shape 364"/>
            <p:cNvSpPr txBox="1"/>
            <p:nvPr/>
          </p:nvSpPr>
          <p:spPr>
            <a:xfrm>
              <a:off y="3701137" x="6318325"/>
              <a:ext cy="368099" cx="13307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</a:rPr>
                <a:t>Happy: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y="4049512" x="6526869"/>
              <a:ext cy="718199" cx="26204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 : T b   {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$1 $2 }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 : a a   {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$1 $2 }</a:t>
              </a: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y="3380750" x="158925"/>
            <a:ext cy="1286130" cx="2524600"/>
            <a:chOff y="3380750" x="158925"/>
            <a:chExt cy="1286130" cx="2524600"/>
          </a:xfrm>
        </p:grpSpPr>
        <p:sp>
          <p:nvSpPr>
            <p:cNvPr id="367" name="Shape 367"/>
            <p:cNvSpPr txBox="1"/>
            <p:nvPr/>
          </p:nvSpPr>
          <p:spPr>
            <a:xfrm>
              <a:off y="3380750" x="158925"/>
              <a:ext cy="320399" cx="19265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</a:rPr>
                <a:t>Parser combinators: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y="3683480" x="269725"/>
              <a:ext cy="983400" cx="24138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pS = pT      &lt;**&gt;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sym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‘b’ &lt;$$&gt;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</a:p>
            <a:p>
              <a:pPr rt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 =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sym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‘a’ &lt;**&gt;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sym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‘a’ &lt;$$&gt;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</a:p>
          </p:txBody>
        </p:sp>
      </p:grpSp>
      <p:sp>
        <p:nvSpPr>
          <p:cNvPr id="369" name="Shape 369"/>
          <p:cNvSpPr/>
          <p:nvPr/>
        </p:nvSpPr>
        <p:spPr>
          <a:xfrm>
            <a:off y="3228700" x="2838300"/>
            <a:ext cy="3680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370" name="Shape 370"/>
          <p:cNvSpPr/>
          <p:nvPr/>
        </p:nvSpPr>
        <p:spPr>
          <a:xfrm>
            <a:off y="4144200" x="2838300"/>
            <a:ext cy="3794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scanner / lexer</a:t>
            </a:r>
          </a:p>
        </p:txBody>
      </p:sp>
      <p:sp>
        <p:nvSpPr>
          <p:cNvPr id="371" name="Shape 371"/>
          <p:cNvSpPr/>
          <p:nvPr/>
        </p:nvSpPr>
        <p:spPr>
          <a:xfrm>
            <a:off y="1023600" x="456932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  <p:sp>
        <p:nvSpPr>
          <p:cNvPr id="372" name="Shape 372"/>
          <p:cNvSpPr/>
          <p:nvPr/>
        </p:nvSpPr>
        <p:spPr>
          <a:xfrm>
            <a:off y="1909450" x="367605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</a:t>
            </a:r>
          </a:p>
        </p:txBody>
      </p:sp>
      <p:sp>
        <p:nvSpPr>
          <p:cNvPr id="373" name="Shape 373"/>
          <p:cNvSpPr/>
          <p:nvPr/>
        </p:nvSpPr>
        <p:spPr>
          <a:xfrm>
            <a:off y="1909450" x="531980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74" name="Shape 374"/>
          <p:cNvSpPr/>
          <p:nvPr/>
        </p:nvSpPr>
        <p:spPr>
          <a:xfrm>
            <a:off y="2616325" x="297175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75" name="Shape 375"/>
          <p:cNvSpPr/>
          <p:nvPr/>
        </p:nvSpPr>
        <p:spPr>
          <a:xfrm>
            <a:off y="2616325" x="439312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376" name="Shape 376"/>
          <p:cNvCxnSpPr>
            <a:stCxn id="374" idx="7"/>
            <a:endCxn id="372" idx="3"/>
          </p:cNvCxnSpPr>
          <p:nvPr/>
        </p:nvCxnSpPr>
        <p:spPr>
          <a:xfrm rot="10800000" flipH="1">
            <a:off y="2287271" x="3349703"/>
            <a:ext cy="393900" cx="39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7" name="Shape 377"/>
          <p:cNvCxnSpPr>
            <a:stCxn id="372" idx="7"/>
            <a:endCxn id="371" idx="3"/>
          </p:cNvCxnSpPr>
          <p:nvPr/>
        </p:nvCxnSpPr>
        <p:spPr>
          <a:xfrm rot="10800000" flipH="1">
            <a:off y="1401596" x="4054003"/>
            <a:ext cy="572700" cx="5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8" name="Shape 378"/>
          <p:cNvCxnSpPr>
            <a:stCxn id="372" idx="5"/>
            <a:endCxn id="375" idx="1"/>
          </p:cNvCxnSpPr>
          <p:nvPr/>
        </p:nvCxnSpPr>
        <p:spPr>
          <a:xfrm>
            <a:off y="2287403" x="4054003"/>
            <a:ext cy="393900" cx="4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9" name="Shape 379"/>
          <p:cNvCxnSpPr>
            <a:stCxn id="371" idx="5"/>
            <a:endCxn id="373" idx="1"/>
          </p:cNvCxnSpPr>
          <p:nvPr/>
        </p:nvCxnSpPr>
        <p:spPr>
          <a:xfrm>
            <a:off y="1401553" x="4947278"/>
            <a:ext cy="572700" cx="43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80" name="Shape 380"/>
          <p:cNvSpPr/>
          <p:nvPr/>
        </p:nvSpPr>
        <p:spPr>
          <a:xfrm>
            <a:off y="2823725" x="34701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y="2823725" x="48939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y="2087800" x="58401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y="2087800" x="41727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y="1201950" x="50828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y="3701150" x="4464975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y="3701150" x="5391650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3701150" x="3043600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388" name="Shape 388"/>
          <p:cNvCxnSpPr/>
          <p:nvPr/>
        </p:nvCxnSpPr>
        <p:spPr>
          <a:xfrm>
            <a:off y="3597775" x="3012525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9" name="Shape 389"/>
          <p:cNvCxnSpPr/>
          <p:nvPr/>
        </p:nvCxnSpPr>
        <p:spPr>
          <a:xfrm>
            <a:off y="3605800" x="3341525"/>
            <a:ext cy="545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390" name="Shape 390"/>
          <p:cNvCxnSpPr>
            <a:endCxn id="370" idx="0"/>
          </p:cNvCxnSpPr>
          <p:nvPr/>
        </p:nvCxnSpPr>
        <p:spPr>
          <a:xfrm>
            <a:off y="3596699" x="4437900"/>
            <a:ext cy="547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1" name="Shape 391"/>
          <p:cNvCxnSpPr/>
          <p:nvPr/>
        </p:nvCxnSpPr>
        <p:spPr>
          <a:xfrm>
            <a:off y="3589750" x="4761800"/>
            <a:ext cy="5615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392" name="Shape 392"/>
          <p:cNvCxnSpPr/>
          <p:nvPr/>
        </p:nvCxnSpPr>
        <p:spPr>
          <a:xfrm>
            <a:off y="3597775" x="5391650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3" name="Shape 393"/>
          <p:cNvCxnSpPr/>
          <p:nvPr/>
        </p:nvCxnSpPr>
        <p:spPr>
          <a:xfrm>
            <a:off y="3593550" x="5690750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394" name="Shape 394"/>
          <p:cNvCxnSpPr>
            <a:stCxn id="380" idx="0"/>
            <a:endCxn id="383" idx="2"/>
          </p:cNvCxnSpPr>
          <p:nvPr/>
        </p:nvCxnSpPr>
        <p:spPr>
          <a:xfrm rot="-5400000">
            <a:off y="2147525" x="3539600"/>
            <a:ext cy="702600" cx="649800"/>
          </a:xfrm>
          <a:prstGeom prst="curvedConnector3">
            <a:avLst>
              <a:gd fmla="val 50002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5" name="Shape 395"/>
          <p:cNvCxnSpPr>
            <a:stCxn id="381" idx="0"/>
            <a:endCxn id="383" idx="2"/>
          </p:cNvCxnSpPr>
          <p:nvPr/>
        </p:nvCxnSpPr>
        <p:spPr>
          <a:xfrm rot="5400000" flipH="1">
            <a:off y="2138225" x="4251475"/>
            <a:ext cy="721200" cx="649800"/>
          </a:xfrm>
          <a:prstGeom prst="curvedConnector3">
            <a:avLst>
              <a:gd fmla="val 50002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6" name="Shape 396"/>
          <p:cNvCxnSpPr>
            <a:stCxn id="383" idx="0"/>
            <a:endCxn id="384" idx="2"/>
          </p:cNvCxnSpPr>
          <p:nvPr/>
        </p:nvCxnSpPr>
        <p:spPr>
          <a:xfrm rot="-5400000">
            <a:off y="1232800" x="4271000"/>
            <a:ext cy="910200" cx="7998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7" name="Shape 397"/>
          <p:cNvCxnSpPr>
            <a:stCxn id="382" idx="0"/>
            <a:endCxn id="384" idx="2"/>
          </p:cNvCxnSpPr>
          <p:nvPr/>
        </p:nvCxnSpPr>
        <p:spPr>
          <a:xfrm rot="5400000" flipH="1">
            <a:off y="1309300" x="5104650"/>
            <a:ext cy="757200" cx="7998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98" name="Shape 398"/>
          <p:cNvSpPr txBox="1"/>
          <p:nvPr>
            <p:ph type="title"/>
          </p:nvPr>
        </p:nvSpPr>
        <p:spPr>
          <a:xfrm>
            <a:off y="205975" x="457200"/>
            <a:ext cy="857400" cx="2622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Bottom-up</a:t>
            </a:r>
          </a:p>
        </p:txBody>
      </p:sp>
      <p:cxnSp>
        <p:nvCxnSpPr>
          <p:cNvPr id="399" name="Shape 399"/>
          <p:cNvCxnSpPr>
            <a:endCxn id="380" idx="2"/>
          </p:cNvCxnSpPr>
          <p:nvPr/>
        </p:nvCxnSpPr>
        <p:spPr>
          <a:xfrm rot="-5400000">
            <a:off y="3168424" x="3095899"/>
            <a:ext cy="158700" cx="6759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0" name="Shape 400"/>
          <p:cNvCxnSpPr>
            <a:endCxn id="381" idx="2"/>
          </p:cNvCxnSpPr>
          <p:nvPr/>
        </p:nvCxnSpPr>
        <p:spPr>
          <a:xfrm rot="-5400000">
            <a:off y="3170374" x="4521624"/>
            <a:ext cy="154800" cx="6759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1" name="Shape 401"/>
          <p:cNvCxnSpPr>
            <a:endCxn id="382" idx="2"/>
          </p:cNvCxnSpPr>
          <p:nvPr/>
        </p:nvCxnSpPr>
        <p:spPr>
          <a:xfrm rot="-5400000">
            <a:off y="2802400" x="5065349"/>
            <a:ext cy="189300" cx="14463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02" name="Shape 402"/>
          <p:cNvSpPr txBox="1"/>
          <p:nvPr/>
        </p:nvSpPr>
        <p:spPr>
          <a:xfrm>
            <a:off y="612250" x="3079200"/>
            <a:ext cy="364800" cx="155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Flow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y="1083825" x="5125950"/>
            <a:ext cy="578099" cx="4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y="1974250" x="4258837"/>
            <a:ext cy="553799" cx="4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y="916875" x="457200"/>
            <a:ext cy="320399" cx="155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/>
              <a:t>S-Attributed Grammar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y="205975" x="457200"/>
            <a:ext cy="857400" cx="2277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Topdown</a:t>
            </a:r>
          </a:p>
        </p:txBody>
      </p:sp>
      <p:sp>
        <p:nvSpPr>
          <p:cNvPr id="411" name="Shape 411"/>
          <p:cNvSpPr/>
          <p:nvPr/>
        </p:nvSpPr>
        <p:spPr>
          <a:xfrm>
            <a:off y="3223575" x="2844975"/>
            <a:ext cy="3695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412" name="Shape 412"/>
          <p:cNvSpPr/>
          <p:nvPr/>
        </p:nvSpPr>
        <p:spPr>
          <a:xfrm>
            <a:off y="4142698" x="2844975"/>
            <a:ext cy="381000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scanner / lexer</a:t>
            </a:r>
          </a:p>
        </p:txBody>
      </p:sp>
      <p:sp>
        <p:nvSpPr>
          <p:cNvPr id="413" name="Shape 413"/>
          <p:cNvSpPr/>
          <p:nvPr/>
        </p:nvSpPr>
        <p:spPr>
          <a:xfrm>
            <a:off y="1009750" x="4576000"/>
            <a:ext cy="4446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  <p:sp>
        <p:nvSpPr>
          <p:cNvPr id="414" name="Shape 414"/>
          <p:cNvSpPr/>
          <p:nvPr/>
        </p:nvSpPr>
        <p:spPr>
          <a:xfrm>
            <a:off y="1899105" x="3682725"/>
            <a:ext cy="4446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</a:t>
            </a:r>
          </a:p>
        </p:txBody>
      </p:sp>
      <p:sp>
        <p:nvSpPr>
          <p:cNvPr id="415" name="Shape 415"/>
          <p:cNvSpPr/>
          <p:nvPr/>
        </p:nvSpPr>
        <p:spPr>
          <a:xfrm>
            <a:off y="1899105" x="5326475"/>
            <a:ext cy="4446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416" name="Shape 416"/>
          <p:cNvSpPr/>
          <p:nvPr/>
        </p:nvSpPr>
        <p:spPr>
          <a:xfrm>
            <a:off y="2608777" x="2978425"/>
            <a:ext cy="4446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17" name="Shape 417"/>
          <p:cNvSpPr/>
          <p:nvPr/>
        </p:nvSpPr>
        <p:spPr>
          <a:xfrm>
            <a:off y="2608777" x="4399800"/>
            <a:ext cy="4446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418" name="Shape 418"/>
          <p:cNvCxnSpPr>
            <a:stCxn id="416" idx="7"/>
            <a:endCxn id="414" idx="3"/>
          </p:cNvCxnSpPr>
          <p:nvPr/>
        </p:nvCxnSpPr>
        <p:spPr>
          <a:xfrm rot="10800000" flipH="1">
            <a:off y="2278487" x="3356378"/>
            <a:ext cy="395400" cx="39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19" name="Shape 419"/>
          <p:cNvCxnSpPr>
            <a:stCxn id="414" idx="7"/>
            <a:endCxn id="413" idx="3"/>
          </p:cNvCxnSpPr>
          <p:nvPr/>
        </p:nvCxnSpPr>
        <p:spPr>
          <a:xfrm rot="10800000" flipH="1">
            <a:off y="1389115" x="4060678"/>
            <a:ext cy="575100" cx="5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0" name="Shape 420"/>
          <p:cNvCxnSpPr>
            <a:stCxn id="414" idx="5"/>
            <a:endCxn id="417" idx="1"/>
          </p:cNvCxnSpPr>
          <p:nvPr/>
        </p:nvCxnSpPr>
        <p:spPr>
          <a:xfrm>
            <a:off y="2278595" x="4060678"/>
            <a:ext cy="395400" cx="4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1" name="Shape 421"/>
          <p:cNvCxnSpPr>
            <a:stCxn id="413" idx="5"/>
            <a:endCxn id="415" idx="1"/>
          </p:cNvCxnSpPr>
          <p:nvPr/>
        </p:nvCxnSpPr>
        <p:spPr>
          <a:xfrm>
            <a:off y="1389239" x="4953953"/>
            <a:ext cy="575100" cx="43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22" name="Shape 422"/>
          <p:cNvSpPr/>
          <p:nvPr/>
        </p:nvSpPr>
        <p:spPr>
          <a:xfrm>
            <a:off y="2816998" x="347682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y="2816998" x="49006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y="2078161" x="584677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y="2078161" x="417942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y="1188805" x="508947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y="3697895" x="4471650"/>
            <a:ext cy="3695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y="3697895" x="5398325"/>
            <a:ext cy="3695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y="3697895" x="3050275"/>
            <a:ext cy="3695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430" name="Shape 430"/>
          <p:cNvCxnSpPr/>
          <p:nvPr/>
        </p:nvCxnSpPr>
        <p:spPr>
          <a:xfrm>
            <a:off y="3594110" x="3019200"/>
            <a:ext cy="555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1" name="Shape 431"/>
          <p:cNvCxnSpPr/>
          <p:nvPr/>
        </p:nvCxnSpPr>
        <p:spPr>
          <a:xfrm>
            <a:off y="3602167" x="3348200"/>
            <a:ext cy="547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432" name="Shape 432"/>
          <p:cNvCxnSpPr>
            <a:endCxn id="412" idx="0"/>
          </p:cNvCxnSpPr>
          <p:nvPr/>
        </p:nvCxnSpPr>
        <p:spPr>
          <a:xfrm>
            <a:off y="3593098" x="4444575"/>
            <a:ext cy="549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3" name="Shape 433"/>
          <p:cNvCxnSpPr/>
          <p:nvPr/>
        </p:nvCxnSpPr>
        <p:spPr>
          <a:xfrm>
            <a:off y="3586054" x="4768475"/>
            <a:ext cy="5637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434" name="Shape 434"/>
          <p:cNvCxnSpPr/>
          <p:nvPr/>
        </p:nvCxnSpPr>
        <p:spPr>
          <a:xfrm>
            <a:off y="3594110" x="5398325"/>
            <a:ext cy="555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5" name="Shape 435"/>
          <p:cNvCxnSpPr/>
          <p:nvPr/>
        </p:nvCxnSpPr>
        <p:spPr>
          <a:xfrm>
            <a:off y="3589869" x="5697425"/>
            <a:ext cy="555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436" name="Shape 436"/>
          <p:cNvCxnSpPr>
            <a:stCxn id="422" idx="0"/>
            <a:endCxn id="425" idx="2"/>
          </p:cNvCxnSpPr>
          <p:nvPr/>
        </p:nvCxnSpPr>
        <p:spPr>
          <a:xfrm rot="-5400000">
            <a:off y="2139448" x="3544925"/>
            <a:ext cy="702600" cx="652500"/>
          </a:xfrm>
          <a:prstGeom prst="curvedConnector3">
            <a:avLst>
              <a:gd fmla="val 49995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7" name="Shape 437"/>
          <p:cNvCxnSpPr>
            <a:stCxn id="423" idx="0"/>
            <a:endCxn id="425" idx="2"/>
          </p:cNvCxnSpPr>
          <p:nvPr/>
        </p:nvCxnSpPr>
        <p:spPr>
          <a:xfrm rot="5400000" flipH="1">
            <a:off y="2130148" x="4256800"/>
            <a:ext cy="721200" cx="652500"/>
          </a:xfrm>
          <a:prstGeom prst="curvedConnector3">
            <a:avLst>
              <a:gd fmla="val 49995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8" name="Shape 438"/>
          <p:cNvCxnSpPr>
            <a:stCxn id="425" idx="0"/>
            <a:endCxn id="426" idx="2"/>
          </p:cNvCxnSpPr>
          <p:nvPr/>
        </p:nvCxnSpPr>
        <p:spPr>
          <a:xfrm rot="-5400000">
            <a:off y="1221511" x="4276025"/>
            <a:ext cy="910200" cx="803100"/>
          </a:xfrm>
          <a:prstGeom prst="curvedConnector3">
            <a:avLst>
              <a:gd fmla="val 49991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9" name="Shape 439"/>
          <p:cNvCxnSpPr>
            <a:stCxn id="424" idx="0"/>
            <a:endCxn id="426" idx="2"/>
          </p:cNvCxnSpPr>
          <p:nvPr/>
        </p:nvCxnSpPr>
        <p:spPr>
          <a:xfrm rot="5400000" flipH="1">
            <a:off y="1298011" x="5109675"/>
            <a:ext cy="757200" cx="803100"/>
          </a:xfrm>
          <a:prstGeom prst="curvedConnector3">
            <a:avLst>
              <a:gd fmla="val 49991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0" name="Shape 440"/>
          <p:cNvSpPr txBox="1"/>
          <p:nvPr/>
        </p:nvSpPr>
        <p:spPr>
          <a:xfrm>
            <a:off y="431650" x="2718500"/>
            <a:ext cy="578099" cx="155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Parsing</a:t>
            </a:r>
            <a:br>
              <a:rPr lang="en"/>
            </a:br>
            <a:r>
              <a:rPr lang="en"/>
              <a:t>Static Context</a:t>
            </a:r>
          </a:p>
        </p:txBody>
      </p:sp>
      <p:sp>
        <p:nvSpPr>
          <p:cNvPr id="441" name="Shape 441"/>
          <p:cNvSpPr/>
          <p:nvPr/>
        </p:nvSpPr>
        <p:spPr>
          <a:xfrm>
            <a:off y="2816998" x="283672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y="2817023" x="42557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y="2078110" x="516287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4" name="Shape 444"/>
          <p:cNvCxnSpPr>
            <a:endCxn id="422" idx="2"/>
          </p:cNvCxnSpPr>
          <p:nvPr/>
        </p:nvCxnSpPr>
        <p:spPr>
          <a:xfrm rot="-5400000">
            <a:off y="3172048" x="3092524"/>
            <a:ext cy="158700" cx="696000"/>
          </a:xfrm>
          <a:prstGeom prst="curvedConnector3">
            <a:avLst>
              <a:gd fmla="val 50003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5" name="Shape 445"/>
          <p:cNvCxnSpPr>
            <a:endCxn id="423" idx="2"/>
          </p:cNvCxnSpPr>
          <p:nvPr/>
        </p:nvCxnSpPr>
        <p:spPr>
          <a:xfrm rot="-5400000">
            <a:off y="3165448" x="4509699"/>
            <a:ext cy="171900" cx="696000"/>
          </a:xfrm>
          <a:prstGeom prst="curvedConnector3">
            <a:avLst>
              <a:gd fmla="val 50003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6" name="Shape 446"/>
          <p:cNvCxnSpPr>
            <a:endCxn id="424" idx="2"/>
          </p:cNvCxnSpPr>
          <p:nvPr/>
        </p:nvCxnSpPr>
        <p:spPr>
          <a:xfrm rot="-5400000">
            <a:off y="2787361" x="5077724"/>
            <a:ext cy="189300" cx="1434900"/>
          </a:xfrm>
          <a:prstGeom prst="curvedConnector3">
            <a:avLst>
              <a:gd fmla="val 49998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7" name="Shape 447"/>
          <p:cNvCxnSpPr>
            <a:stCxn id="441" idx="2"/>
          </p:cNvCxnSpPr>
          <p:nvPr/>
        </p:nvCxnSpPr>
        <p:spPr>
          <a:xfrm rot="-5400000" flipH="1">
            <a:off y="3178498" x="2604675"/>
            <a:ext cy="145800" cx="696000"/>
          </a:xfrm>
          <a:prstGeom prst="curvedConnector3">
            <a:avLst>
              <a:gd fmla="val 50000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8" name="Shape 448"/>
          <p:cNvCxnSpPr>
            <a:stCxn id="443" idx="2"/>
          </p:cNvCxnSpPr>
          <p:nvPr/>
        </p:nvCxnSpPr>
        <p:spPr>
          <a:xfrm rot="-5400000" flipH="1">
            <a:off y="2780860" x="4589575"/>
            <a:ext cy="193500" cx="1426200"/>
          </a:xfrm>
          <a:prstGeom prst="curvedConnector3">
            <a:avLst>
              <a:gd fmla="val 50000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9" name="Shape 449"/>
          <p:cNvCxnSpPr>
            <a:stCxn id="442" idx="2"/>
          </p:cNvCxnSpPr>
          <p:nvPr/>
        </p:nvCxnSpPr>
        <p:spPr>
          <a:xfrm rot="-5400000" flipH="1">
            <a:off y="3174023" x="4028150"/>
            <a:ext cy="154800" cx="696000"/>
          </a:xfrm>
          <a:prstGeom prst="curvedConnector3">
            <a:avLst>
              <a:gd fmla="val 50000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0" name="Shape 450"/>
          <p:cNvSpPr txBox="1"/>
          <p:nvPr/>
        </p:nvSpPr>
        <p:spPr>
          <a:xfrm>
            <a:off y="3748350" x="6713475"/>
            <a:ext cy="1169699" cx="227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pS = pT      &lt;**&gt;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u="sng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sym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b="1" baseline="-25000"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baseline="-25000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‘b’ &lt;$$&gt; f</a:t>
            </a:r>
            <a:r>
              <a:rPr baseline="-25000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 = </a:t>
            </a:r>
            <a:r>
              <a:rPr u="sng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sym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b="1" baseline="-25000"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baseline="-25000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‘a’ &lt;**&gt;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u="sng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sym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b="1" baseline="-25000"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1" baseline="-25000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‘a’ &lt;$$&gt; f</a:t>
            </a:r>
            <a:r>
              <a:rPr baseline="-25000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2469051" x="2582300"/>
            <a:ext cy="444600" cx="4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chemeClr val="accent6"/>
                </a:solidFill>
              </a:rPr>
              <a:t>c</a:t>
            </a:r>
            <a:r>
              <a:rPr b="1" baseline="-25000" lang="en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y="2481952" x="3960225"/>
            <a:ext cy="444600" cx="4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chemeClr val="accent6"/>
                </a:solidFill>
              </a:rPr>
              <a:t>c</a:t>
            </a:r>
            <a:r>
              <a:rPr b="1" baseline="-25000" lang="en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y="1730202" x="4862875"/>
            <a:ext cy="444600" cx="4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chemeClr val="accent6"/>
                </a:solidFill>
              </a:rPr>
              <a:t>c</a:t>
            </a:r>
            <a:r>
              <a:rPr b="1" baseline="-25000" lang="en">
                <a:solidFill>
                  <a:schemeClr val="accent6"/>
                </a:solidFill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5" x="457200"/>
            <a:ext cy="857400" cx="1445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Topic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748600" x="848575"/>
            <a:ext cy="1913100" cx="713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Declarative</a:t>
            </a:r>
            <a:r>
              <a:rPr lang="en"/>
              <a:t> workflow descriptions written as </a:t>
            </a:r>
            <a:r>
              <a:rPr b="1" lang="en"/>
              <a:t>attribute grammars</a:t>
            </a:r>
            <a:r>
              <a:rPr lang="en"/>
              <a:t> that represent workflows as </a:t>
            </a:r>
            <a:r>
              <a:rPr b="1" lang="en"/>
              <a:t>data flow</a:t>
            </a:r>
            <a:r>
              <a:rPr lang="en"/>
              <a:t> graphs</a:t>
            </a:r>
          </a:p>
        </p:txBody>
      </p:sp>
      <p:grpSp>
        <p:nvGrpSpPr>
          <p:cNvPr id="39" name="Shape 39"/>
          <p:cNvGrpSpPr/>
          <p:nvPr/>
        </p:nvGrpSpPr>
        <p:grpSpPr>
          <a:xfrm>
            <a:off y="643087" x="457200"/>
            <a:ext cy="4124125" cx="7920350"/>
            <a:chOff y="26975" x="457200"/>
            <a:chExt cy="4124125" cx="7920350"/>
          </a:xfrm>
        </p:grpSpPr>
        <p:sp>
          <p:nvSpPr>
            <p:cNvPr id="40" name="Shape 40"/>
            <p:cNvSpPr/>
            <p:nvPr/>
          </p:nvSpPr>
          <p:spPr>
            <a:xfrm>
              <a:off y="26975" x="2281200"/>
              <a:ext cy="1106400" cx="3489600"/>
            </a:xfrm>
            <a:prstGeom prst="wedgeRectCallout">
              <a:avLst>
                <a:gd fmla="val -44785" name="adj1"/>
                <a:gd fmla="val 70143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 indent="-317500" marL="457200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Specifies what </a:t>
              </a:r>
              <a:r>
                <a:rPr b="1" lang="en"/>
                <a:t>tasks</a:t>
              </a:r>
              <a:r>
                <a:rPr lang="en"/>
                <a:t> to perform, but </a:t>
              </a:r>
              <a:r>
                <a:rPr b="1" lang="en"/>
                <a:t>not</a:t>
              </a:r>
              <a:r>
                <a:rPr lang="en"/>
                <a:t> in which </a:t>
              </a:r>
              <a:r>
                <a:rPr b="1" lang="en"/>
                <a:t>order</a:t>
              </a:r>
            </a:p>
            <a:p>
              <a:pPr rtl="0" lvl="0" indent="-317500" marL="457200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Allows the </a:t>
              </a:r>
              <a:r>
                <a:rPr b="1" lang="en"/>
                <a:t>user</a:t>
              </a:r>
              <a:r>
                <a:rPr lang="en"/>
                <a:t> to deviate from the suggested order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y="2931600" x="457200"/>
              <a:ext cy="1219500" cx="3489600"/>
            </a:xfrm>
            <a:prstGeom prst="wedgeRectCallout">
              <a:avLst>
                <a:gd fmla="val 54967" name="adj1"/>
                <a:gd fmla="val -108705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 indent="-317500" marL="457200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b="1" lang="en"/>
                <a:t>Hierarchical</a:t>
              </a:r>
              <a:r>
                <a:rPr lang="en"/>
                <a:t> description of </a:t>
              </a:r>
              <a:r>
                <a:rPr b="1" lang="en"/>
                <a:t>dynamic data flow</a:t>
              </a:r>
              <a:r>
                <a:rPr lang="en"/>
                <a:t> graphs</a:t>
              </a:r>
            </a:p>
            <a:p>
              <a:pPr rtl="0" lvl="0" indent="-317500" marL="457200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b="1" lang="en"/>
                <a:t>Extensible</a:t>
              </a:r>
              <a:r>
                <a:rPr lang="en"/>
                <a:t>, </a:t>
              </a:r>
              <a:r>
                <a:rPr b="1" lang="en"/>
                <a:t>aspect-oriented</a:t>
              </a:r>
              <a:r>
                <a:rPr lang="en"/>
                <a:t> specification</a:t>
              </a:r>
            </a:p>
            <a:p>
              <a:pPr rtl="0" lvl="0" indent="-317500" marL="457200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b="1" lang="en"/>
                <a:t>Composition </a:t>
              </a:r>
              <a:r>
                <a:rPr lang="en"/>
                <a:t>/</a:t>
              </a:r>
              <a:r>
                <a:rPr b="1" lang="en"/>
                <a:t> modularity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y="2931600" x="4678250"/>
              <a:ext cy="1219500" cx="3699300"/>
            </a:xfrm>
            <a:prstGeom prst="wedgeRectCallout">
              <a:avLst>
                <a:gd fmla="val -32992" name="adj1"/>
                <a:gd fmla="val -74556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 indent="-317500" marL="457200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b="1" lang="en"/>
                <a:t>Reactive programming</a:t>
              </a:r>
            </a:p>
            <a:p>
              <a:pPr rtl="0" lvl="0" indent="-317500" marL="457200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Makes tracking of changes possible, allowing the user to </a:t>
              </a:r>
              <a:r>
                <a:rPr b="1" lang="en"/>
                <a:t>revise</a:t>
              </a:r>
              <a:r>
                <a:rPr lang="en"/>
                <a:t> tasks</a:t>
              </a:r>
            </a:p>
            <a:p>
              <a:pPr rtl="0" lvl="0" indent="-317500" marL="457200">
                <a:spcBef>
                  <a:spcPts val="0"/>
                </a:spcBef>
                <a:buClr>
                  <a:srgbClr val="000000"/>
                </a:buClr>
                <a:buSzPct val="100000"/>
                <a:buFont typeface="Arial"/>
                <a:buChar char="●"/>
              </a:pPr>
              <a:r>
                <a:rPr lang="en"/>
                <a:t>Note: other frameworks typically use control flow graphs (= operational)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y="205975" x="457200"/>
            <a:ext cy="857400" cx="2277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Topdown</a:t>
            </a:r>
          </a:p>
        </p:txBody>
      </p:sp>
      <p:sp>
        <p:nvSpPr>
          <p:cNvPr id="459" name="Shape 459"/>
          <p:cNvSpPr/>
          <p:nvPr/>
        </p:nvSpPr>
        <p:spPr>
          <a:xfrm>
            <a:off y="3221302" x="2839650"/>
            <a:ext cy="3692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460" name="Shape 460"/>
          <p:cNvSpPr/>
          <p:nvPr/>
        </p:nvSpPr>
        <p:spPr>
          <a:xfrm>
            <a:off y="4139522" x="2839650"/>
            <a:ext cy="380700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scanner / lexer</a:t>
            </a:r>
          </a:p>
        </p:txBody>
      </p:sp>
      <p:sp>
        <p:nvSpPr>
          <p:cNvPr id="461" name="Shape 461"/>
          <p:cNvSpPr/>
          <p:nvPr/>
        </p:nvSpPr>
        <p:spPr>
          <a:xfrm>
            <a:off y="1009650" x="4570675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  <p:sp>
        <p:nvSpPr>
          <p:cNvPr id="462" name="Shape 462"/>
          <p:cNvSpPr/>
          <p:nvPr/>
        </p:nvSpPr>
        <p:spPr>
          <a:xfrm>
            <a:off y="1898132" x="3677400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</a:t>
            </a:r>
          </a:p>
        </p:txBody>
      </p:sp>
      <p:sp>
        <p:nvSpPr>
          <p:cNvPr id="463" name="Shape 463"/>
          <p:cNvSpPr/>
          <p:nvPr/>
        </p:nvSpPr>
        <p:spPr>
          <a:xfrm>
            <a:off y="1898132" x="5321150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464" name="Shape 464"/>
          <p:cNvSpPr/>
          <p:nvPr/>
        </p:nvSpPr>
        <p:spPr>
          <a:xfrm>
            <a:off y="2607107" x="2973100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65" name="Shape 465"/>
          <p:cNvSpPr/>
          <p:nvPr/>
        </p:nvSpPr>
        <p:spPr>
          <a:xfrm>
            <a:off y="2607107" x="4394475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466" name="Shape 466"/>
          <p:cNvCxnSpPr>
            <a:stCxn id="464" idx="7"/>
            <a:endCxn id="462" idx="3"/>
          </p:cNvCxnSpPr>
          <p:nvPr/>
        </p:nvCxnSpPr>
        <p:spPr>
          <a:xfrm rot="10800000" flipH="1">
            <a:off y="2277029" x="3351053"/>
            <a:ext cy="395100" cx="39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7" name="Shape 467"/>
          <p:cNvCxnSpPr>
            <a:stCxn id="462" idx="7"/>
            <a:endCxn id="461" idx="3"/>
          </p:cNvCxnSpPr>
          <p:nvPr/>
        </p:nvCxnSpPr>
        <p:spPr>
          <a:xfrm rot="10800000" flipH="1">
            <a:off y="1388654" x="4055353"/>
            <a:ext cy="574500" cx="5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8" name="Shape 468"/>
          <p:cNvCxnSpPr>
            <a:stCxn id="462" idx="5"/>
            <a:endCxn id="465" idx="1"/>
          </p:cNvCxnSpPr>
          <p:nvPr/>
        </p:nvCxnSpPr>
        <p:spPr>
          <a:xfrm>
            <a:off y="2277109" x="4055353"/>
            <a:ext cy="395100" cx="4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9" name="Shape 469"/>
          <p:cNvCxnSpPr>
            <a:stCxn id="461" idx="5"/>
            <a:endCxn id="463" idx="1"/>
          </p:cNvCxnSpPr>
          <p:nvPr/>
        </p:nvCxnSpPr>
        <p:spPr>
          <a:xfrm>
            <a:off y="1388627" x="4948628"/>
            <a:ext cy="574500" cx="43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70" name="Shape 470"/>
          <p:cNvSpPr/>
          <p:nvPr/>
        </p:nvSpPr>
        <p:spPr>
          <a:xfrm>
            <a:off y="2815123" x="34715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y="2815123" x="489527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y="2077012" x="584145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y="2077012" x="41741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y="1188529" x="508415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y="3695155" x="4466325"/>
            <a:ext cy="3692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y="3695155" x="5393000"/>
            <a:ext cy="3692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y="3695155" x="3044950"/>
            <a:ext cy="3692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478" name="Shape 478"/>
          <p:cNvCxnSpPr/>
          <p:nvPr/>
        </p:nvCxnSpPr>
        <p:spPr>
          <a:xfrm>
            <a:off y="3591473" x="3013875"/>
            <a:ext cy="555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9" name="Shape 479"/>
          <p:cNvCxnSpPr/>
          <p:nvPr/>
        </p:nvCxnSpPr>
        <p:spPr>
          <a:xfrm>
            <a:off y="3599522" x="3342875"/>
            <a:ext cy="547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480" name="Shape 480"/>
          <p:cNvCxnSpPr>
            <a:endCxn id="460" idx="0"/>
          </p:cNvCxnSpPr>
          <p:nvPr/>
        </p:nvCxnSpPr>
        <p:spPr>
          <a:xfrm>
            <a:off y="3590522" x="4439250"/>
            <a:ext cy="549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1" name="Shape 481"/>
          <p:cNvCxnSpPr/>
          <p:nvPr/>
        </p:nvCxnSpPr>
        <p:spPr>
          <a:xfrm>
            <a:off y="3583425" x="4763150"/>
            <a:ext cy="563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482" name="Shape 482"/>
          <p:cNvCxnSpPr/>
          <p:nvPr/>
        </p:nvCxnSpPr>
        <p:spPr>
          <a:xfrm>
            <a:off y="3591473" x="5393000"/>
            <a:ext cy="555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3" name="Shape 483"/>
          <p:cNvCxnSpPr/>
          <p:nvPr/>
        </p:nvCxnSpPr>
        <p:spPr>
          <a:xfrm>
            <a:off y="3587236" x="5692100"/>
            <a:ext cy="555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484" name="Shape 484"/>
          <p:cNvCxnSpPr>
            <a:stCxn id="470" idx="0"/>
            <a:endCxn id="473" idx="2"/>
          </p:cNvCxnSpPr>
          <p:nvPr/>
        </p:nvCxnSpPr>
        <p:spPr>
          <a:xfrm rot="-5400000">
            <a:off y="2138023" x="3540050"/>
            <a:ext cy="702600" cx="651600"/>
          </a:xfrm>
          <a:prstGeom prst="curvedConnector3">
            <a:avLst>
              <a:gd fmla="val 50009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5" name="Shape 485"/>
          <p:cNvCxnSpPr>
            <a:stCxn id="471" idx="0"/>
            <a:endCxn id="473" idx="2"/>
          </p:cNvCxnSpPr>
          <p:nvPr/>
        </p:nvCxnSpPr>
        <p:spPr>
          <a:xfrm rot="5400000" flipH="1">
            <a:off y="2128723" x="4251925"/>
            <a:ext cy="721200" cx="651600"/>
          </a:xfrm>
          <a:prstGeom prst="curvedConnector3">
            <a:avLst>
              <a:gd fmla="val 50009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6" name="Shape 486"/>
          <p:cNvCxnSpPr>
            <a:stCxn id="473" idx="0"/>
            <a:endCxn id="474" idx="2"/>
          </p:cNvCxnSpPr>
          <p:nvPr/>
        </p:nvCxnSpPr>
        <p:spPr>
          <a:xfrm rot="-5400000">
            <a:off y="1220812" x="4271150"/>
            <a:ext cy="910200" cx="802200"/>
          </a:xfrm>
          <a:prstGeom prst="curvedConnector3">
            <a:avLst>
              <a:gd fmla="val 49993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7" name="Shape 487"/>
          <p:cNvCxnSpPr>
            <a:stCxn id="472" idx="0"/>
            <a:endCxn id="474" idx="2"/>
          </p:cNvCxnSpPr>
          <p:nvPr/>
        </p:nvCxnSpPr>
        <p:spPr>
          <a:xfrm rot="5400000" flipH="1">
            <a:off y="1297312" x="5104800"/>
            <a:ext cy="757200" cx="802200"/>
          </a:xfrm>
          <a:prstGeom prst="curvedConnector3">
            <a:avLst>
              <a:gd fmla="val 49993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88" name="Shape 488"/>
          <p:cNvSpPr txBox="1"/>
          <p:nvPr/>
        </p:nvSpPr>
        <p:spPr>
          <a:xfrm>
            <a:off y="431650" x="2718500"/>
            <a:ext cy="578099" cx="155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Parsing</a:t>
            </a:r>
            <a:br>
              <a:rPr lang="en"/>
            </a:br>
            <a:r>
              <a:rPr lang="en"/>
              <a:t>Data Flow</a:t>
            </a:r>
          </a:p>
        </p:txBody>
      </p:sp>
      <p:sp>
        <p:nvSpPr>
          <p:cNvPr id="489" name="Shape 489"/>
          <p:cNvSpPr/>
          <p:nvPr/>
        </p:nvSpPr>
        <p:spPr>
          <a:xfrm>
            <a:off y="2815123" x="28314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y="2815148" x="425037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y="2076961" x="515755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2" name="Shape 492"/>
          <p:cNvCxnSpPr>
            <a:endCxn id="470" idx="2"/>
          </p:cNvCxnSpPr>
          <p:nvPr/>
        </p:nvCxnSpPr>
        <p:spPr>
          <a:xfrm rot="-5400000">
            <a:off y="3169873" x="3087499"/>
            <a:ext cy="158700" cx="6954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3" name="Shape 493"/>
          <p:cNvCxnSpPr>
            <a:endCxn id="471" idx="2"/>
          </p:cNvCxnSpPr>
          <p:nvPr/>
        </p:nvCxnSpPr>
        <p:spPr>
          <a:xfrm rot="-5400000">
            <a:off y="3163273" x="4504674"/>
            <a:ext cy="171900" cx="6954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4" name="Shape 494"/>
          <p:cNvCxnSpPr>
            <a:endCxn id="472" idx="2"/>
          </p:cNvCxnSpPr>
          <p:nvPr/>
        </p:nvCxnSpPr>
        <p:spPr>
          <a:xfrm rot="-5400000">
            <a:off y="2785462" x="5073149"/>
            <a:ext cy="189300" cx="1433400"/>
          </a:xfrm>
          <a:prstGeom prst="curvedConnector3">
            <a:avLst>
              <a:gd fmla="val 50002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5" name="Shape 495"/>
          <p:cNvCxnSpPr>
            <a:stCxn id="489" idx="2"/>
          </p:cNvCxnSpPr>
          <p:nvPr/>
        </p:nvCxnSpPr>
        <p:spPr>
          <a:xfrm rot="-5400000" flipH="1">
            <a:off y="3176323" x="2599650"/>
            <a:ext cy="145800" cx="695399"/>
          </a:xfrm>
          <a:prstGeom prst="curvedConnector3">
            <a:avLst>
              <a:gd fmla="val 50000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6" name="Shape 496"/>
          <p:cNvCxnSpPr>
            <a:stCxn id="491" idx="2"/>
          </p:cNvCxnSpPr>
          <p:nvPr/>
        </p:nvCxnSpPr>
        <p:spPr>
          <a:xfrm rot="-5400000" flipH="1">
            <a:off y="2778961" x="4585000"/>
            <a:ext cy="193500" cx="1424699"/>
          </a:xfrm>
          <a:prstGeom prst="curvedConnector3">
            <a:avLst>
              <a:gd fmla="val 50000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7" name="Shape 497"/>
          <p:cNvCxnSpPr>
            <a:stCxn id="490" idx="2"/>
          </p:cNvCxnSpPr>
          <p:nvPr/>
        </p:nvCxnSpPr>
        <p:spPr>
          <a:xfrm rot="-5400000" flipH="1">
            <a:off y="3171848" x="4023125"/>
            <a:ext cy="154800" cx="695399"/>
          </a:xfrm>
          <a:prstGeom prst="curvedConnector3">
            <a:avLst>
              <a:gd fmla="val 50000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98" name="Shape 498"/>
          <p:cNvSpPr/>
          <p:nvPr/>
        </p:nvSpPr>
        <p:spPr>
          <a:xfrm>
            <a:off y="1197005" x="44139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y="2077012" x="35374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0" name="Shape 500"/>
          <p:cNvCxnSpPr>
            <a:stCxn id="498" idx="2"/>
            <a:endCxn id="499" idx="0"/>
          </p:cNvCxnSpPr>
          <p:nvPr/>
        </p:nvCxnSpPr>
        <p:spPr>
          <a:xfrm rot="5400000">
            <a:off y="1241855" x="3621900"/>
            <a:ext cy="876600" cx="793500"/>
          </a:xfrm>
          <a:prstGeom prst="curvedConnector3">
            <a:avLst>
              <a:gd fmla="val 50007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1" name="Shape 501"/>
          <p:cNvCxnSpPr>
            <a:stCxn id="498" idx="2"/>
            <a:endCxn id="491" idx="0"/>
          </p:cNvCxnSpPr>
          <p:nvPr/>
        </p:nvCxnSpPr>
        <p:spPr>
          <a:xfrm rot="-5400000" flipH="1">
            <a:off y="1308305" x="4432050"/>
            <a:ext cy="743700" cx="793500"/>
          </a:xfrm>
          <a:prstGeom prst="curvedConnector3">
            <a:avLst>
              <a:gd fmla="val 50004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2" name="Shape 502"/>
          <p:cNvCxnSpPr>
            <a:stCxn id="499" idx="2"/>
            <a:endCxn id="489" idx="0"/>
          </p:cNvCxnSpPr>
          <p:nvPr/>
        </p:nvCxnSpPr>
        <p:spPr>
          <a:xfrm rot="5400000">
            <a:off y="2136262" x="2901700"/>
            <a:ext cy="705900" cx="651600"/>
          </a:xfrm>
          <a:prstGeom prst="curvedConnector3">
            <a:avLst>
              <a:gd fmla="val 50009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03" name="Shape 503"/>
          <p:cNvSpPr txBox="1"/>
          <p:nvPr/>
        </p:nvSpPr>
        <p:spPr>
          <a:xfrm>
            <a:off y="2901525" x="6641375"/>
            <a:ext cy="1842900" cx="227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pS i =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pT      </a:t>
            </a:r>
            <a:r>
              <a:rPr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(g</a:t>
            </a:r>
            <a:r>
              <a:rPr baseline="-25000"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i)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&lt;**&gt;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u="sng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sym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‘b’ </a:t>
            </a:r>
            <a:r>
              <a:rPr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(g</a:t>
            </a:r>
            <a:r>
              <a:rPr baseline="-25000"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i)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&lt;$$&gt;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</a:t>
            </a:r>
            <a:r>
              <a:rPr baseline="-25000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b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</a:p>
          <a:p>
            <a:pPr rt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 i =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u="sng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sym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‘a’ </a:t>
            </a:r>
            <a:r>
              <a:rPr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(g</a:t>
            </a:r>
            <a:r>
              <a:rPr baseline="-25000"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i)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&lt;**&gt;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u="sng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sym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‘a’ </a:t>
            </a:r>
            <a:r>
              <a:rPr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(g</a:t>
            </a:r>
            <a:r>
              <a:rPr baseline="-25000"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sz="1200"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i)</a:t>
            </a: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&lt;$$&gt;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</a:t>
            </a:r>
            <a:r>
              <a:rPr baseline="-25000" sz="1200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y="1719227" x="3240000"/>
            <a:ext cy="444000" cx="4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y="1719264" x="4857375"/>
            <a:ext cy="444000" cx="4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y="2457389" x="2576800"/>
            <a:ext cy="444000" cx="4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</a:p>
        </p:txBody>
      </p:sp>
      <p:cxnSp>
        <p:nvCxnSpPr>
          <p:cNvPr id="507" name="Shape 507"/>
          <p:cNvCxnSpPr>
            <a:stCxn id="499" idx="2"/>
            <a:endCxn id="490" idx="0"/>
          </p:cNvCxnSpPr>
          <p:nvPr/>
        </p:nvCxnSpPr>
        <p:spPr>
          <a:xfrm rot="-5400000" flipH="1">
            <a:off y="2132662" x="3611200"/>
            <a:ext cy="713100" cx="651600"/>
          </a:xfrm>
          <a:prstGeom prst="curvedConnector3">
            <a:avLst>
              <a:gd fmla="val 50010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08" name="Shape 508"/>
          <p:cNvSpPr txBox="1"/>
          <p:nvPr/>
        </p:nvSpPr>
        <p:spPr>
          <a:xfrm>
            <a:off y="2470275" x="3954725"/>
            <a:ext cy="444000" cx="3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y="2051177" x="3471500"/>
            <a:ext cy="3692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y="1188529" x="4336475"/>
            <a:ext cy="444000" cx="3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y="205975" x="457200"/>
            <a:ext cy="857400" cx="3057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Left-To-Right</a:t>
            </a:r>
          </a:p>
        </p:txBody>
      </p:sp>
      <p:sp>
        <p:nvSpPr>
          <p:cNvPr id="516" name="Shape 516"/>
          <p:cNvSpPr/>
          <p:nvPr/>
        </p:nvSpPr>
        <p:spPr>
          <a:xfrm>
            <a:off y="3221302" x="2839650"/>
            <a:ext cy="3692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517" name="Shape 517"/>
          <p:cNvSpPr/>
          <p:nvPr/>
        </p:nvSpPr>
        <p:spPr>
          <a:xfrm>
            <a:off y="4139522" x="2839650"/>
            <a:ext cy="380700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scanner / lexer</a:t>
            </a:r>
          </a:p>
        </p:txBody>
      </p:sp>
      <p:sp>
        <p:nvSpPr>
          <p:cNvPr id="518" name="Shape 518"/>
          <p:cNvSpPr/>
          <p:nvPr/>
        </p:nvSpPr>
        <p:spPr>
          <a:xfrm>
            <a:off y="1009650" x="4570675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  <p:sp>
        <p:nvSpPr>
          <p:cNvPr id="519" name="Shape 519"/>
          <p:cNvSpPr/>
          <p:nvPr/>
        </p:nvSpPr>
        <p:spPr>
          <a:xfrm>
            <a:off y="1898132" x="3677400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</a:t>
            </a:r>
          </a:p>
        </p:txBody>
      </p:sp>
      <p:sp>
        <p:nvSpPr>
          <p:cNvPr id="520" name="Shape 520"/>
          <p:cNvSpPr/>
          <p:nvPr/>
        </p:nvSpPr>
        <p:spPr>
          <a:xfrm>
            <a:off y="1898132" x="5321150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521" name="Shape 521"/>
          <p:cNvSpPr/>
          <p:nvPr/>
        </p:nvSpPr>
        <p:spPr>
          <a:xfrm>
            <a:off y="2607107" x="2973100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522" name="Shape 522"/>
          <p:cNvSpPr/>
          <p:nvPr/>
        </p:nvSpPr>
        <p:spPr>
          <a:xfrm>
            <a:off y="2607107" x="4394475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523" name="Shape 523"/>
          <p:cNvCxnSpPr>
            <a:stCxn id="521" idx="7"/>
            <a:endCxn id="519" idx="3"/>
          </p:cNvCxnSpPr>
          <p:nvPr/>
        </p:nvCxnSpPr>
        <p:spPr>
          <a:xfrm rot="10800000" flipH="1">
            <a:off y="2277029" x="3351053"/>
            <a:ext cy="395100" cx="39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4" name="Shape 524"/>
          <p:cNvCxnSpPr>
            <a:stCxn id="519" idx="7"/>
            <a:endCxn id="518" idx="3"/>
          </p:cNvCxnSpPr>
          <p:nvPr/>
        </p:nvCxnSpPr>
        <p:spPr>
          <a:xfrm rot="10800000" flipH="1">
            <a:off y="1388654" x="4055353"/>
            <a:ext cy="574500" cx="5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5" name="Shape 525"/>
          <p:cNvCxnSpPr>
            <a:stCxn id="519" idx="5"/>
            <a:endCxn id="522" idx="1"/>
          </p:cNvCxnSpPr>
          <p:nvPr/>
        </p:nvCxnSpPr>
        <p:spPr>
          <a:xfrm>
            <a:off y="2277109" x="4055353"/>
            <a:ext cy="395100" cx="4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6" name="Shape 526"/>
          <p:cNvCxnSpPr>
            <a:stCxn id="518" idx="5"/>
            <a:endCxn id="520" idx="1"/>
          </p:cNvCxnSpPr>
          <p:nvPr/>
        </p:nvCxnSpPr>
        <p:spPr>
          <a:xfrm>
            <a:off y="1388627" x="4948628"/>
            <a:ext cy="574500" cx="43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27" name="Shape 527"/>
          <p:cNvSpPr/>
          <p:nvPr/>
        </p:nvSpPr>
        <p:spPr>
          <a:xfrm>
            <a:off y="2815123" x="34715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y="2815123" x="489527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y="2077012" x="584145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y="2077012" x="41741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y="1188529" x="508415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/>
        </p:nvSpPr>
        <p:spPr>
          <a:xfrm>
            <a:off y="3695155" x="4466325"/>
            <a:ext cy="3692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y="3695155" x="5393000"/>
            <a:ext cy="3692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y="3695155" x="3044950"/>
            <a:ext cy="3692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535" name="Shape 535"/>
          <p:cNvCxnSpPr/>
          <p:nvPr/>
        </p:nvCxnSpPr>
        <p:spPr>
          <a:xfrm>
            <a:off y="3591473" x="3013875"/>
            <a:ext cy="555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6" name="Shape 536"/>
          <p:cNvCxnSpPr/>
          <p:nvPr/>
        </p:nvCxnSpPr>
        <p:spPr>
          <a:xfrm>
            <a:off y="3599522" x="3342875"/>
            <a:ext cy="547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537" name="Shape 537"/>
          <p:cNvCxnSpPr>
            <a:endCxn id="517" idx="0"/>
          </p:cNvCxnSpPr>
          <p:nvPr/>
        </p:nvCxnSpPr>
        <p:spPr>
          <a:xfrm>
            <a:off y="3590522" x="4439250"/>
            <a:ext cy="549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8" name="Shape 538"/>
          <p:cNvCxnSpPr/>
          <p:nvPr/>
        </p:nvCxnSpPr>
        <p:spPr>
          <a:xfrm>
            <a:off y="3583425" x="4763150"/>
            <a:ext cy="563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539" name="Shape 539"/>
          <p:cNvCxnSpPr/>
          <p:nvPr/>
        </p:nvCxnSpPr>
        <p:spPr>
          <a:xfrm>
            <a:off y="3591473" x="5393000"/>
            <a:ext cy="555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0" name="Shape 540"/>
          <p:cNvCxnSpPr/>
          <p:nvPr/>
        </p:nvCxnSpPr>
        <p:spPr>
          <a:xfrm>
            <a:off y="3587236" x="5692100"/>
            <a:ext cy="555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541" name="Shape 541"/>
          <p:cNvCxnSpPr>
            <a:stCxn id="528" idx="0"/>
            <a:endCxn id="530" idx="2"/>
          </p:cNvCxnSpPr>
          <p:nvPr/>
        </p:nvCxnSpPr>
        <p:spPr>
          <a:xfrm rot="5400000" flipH="1">
            <a:off y="2128723" x="4251925"/>
            <a:ext cy="721200" cx="651600"/>
          </a:xfrm>
          <a:prstGeom prst="curvedConnector3">
            <a:avLst>
              <a:gd fmla="val 50009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2" name="Shape 542"/>
          <p:cNvCxnSpPr>
            <a:stCxn id="530" idx="0"/>
            <a:endCxn id="531" idx="2"/>
          </p:cNvCxnSpPr>
          <p:nvPr/>
        </p:nvCxnSpPr>
        <p:spPr>
          <a:xfrm rot="-5400000">
            <a:off y="1220812" x="4271150"/>
            <a:ext cy="910200" cx="802200"/>
          </a:xfrm>
          <a:prstGeom prst="curvedConnector3">
            <a:avLst>
              <a:gd fmla="val 49993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3" name="Shape 543"/>
          <p:cNvCxnSpPr>
            <a:stCxn id="529" idx="0"/>
            <a:endCxn id="531" idx="2"/>
          </p:cNvCxnSpPr>
          <p:nvPr/>
        </p:nvCxnSpPr>
        <p:spPr>
          <a:xfrm rot="5400000" flipH="1">
            <a:off y="1297312" x="5104800"/>
            <a:ext cy="757200" cx="802200"/>
          </a:xfrm>
          <a:prstGeom prst="curvedConnector3">
            <a:avLst>
              <a:gd fmla="val 49993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44" name="Shape 544"/>
          <p:cNvSpPr txBox="1"/>
          <p:nvPr/>
        </p:nvSpPr>
        <p:spPr>
          <a:xfrm>
            <a:off y="572250" x="3514775"/>
            <a:ext cy="395099" cx="155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Data Flow</a:t>
            </a:r>
          </a:p>
        </p:txBody>
      </p:sp>
      <p:sp>
        <p:nvSpPr>
          <p:cNvPr id="545" name="Shape 545"/>
          <p:cNvSpPr/>
          <p:nvPr/>
        </p:nvSpPr>
        <p:spPr>
          <a:xfrm>
            <a:off y="2815123" x="28314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y="2815148" x="425037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y="2076961" x="515755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8" name="Shape 548"/>
          <p:cNvCxnSpPr>
            <a:endCxn id="527" idx="2"/>
          </p:cNvCxnSpPr>
          <p:nvPr/>
        </p:nvCxnSpPr>
        <p:spPr>
          <a:xfrm rot="-5400000">
            <a:off y="3169873" x="3087499"/>
            <a:ext cy="158700" cx="6954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9" name="Shape 549"/>
          <p:cNvCxnSpPr>
            <a:endCxn id="528" idx="2"/>
          </p:cNvCxnSpPr>
          <p:nvPr/>
        </p:nvCxnSpPr>
        <p:spPr>
          <a:xfrm rot="-5400000">
            <a:off y="3163273" x="4504674"/>
            <a:ext cy="171900" cx="6954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0" name="Shape 550"/>
          <p:cNvCxnSpPr>
            <a:endCxn id="529" idx="2"/>
          </p:cNvCxnSpPr>
          <p:nvPr/>
        </p:nvCxnSpPr>
        <p:spPr>
          <a:xfrm rot="-5400000">
            <a:off y="2785462" x="5073149"/>
            <a:ext cy="189300" cx="1433400"/>
          </a:xfrm>
          <a:prstGeom prst="curvedConnector3">
            <a:avLst>
              <a:gd fmla="val 50002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1" name="Shape 551"/>
          <p:cNvCxnSpPr>
            <a:stCxn id="545" idx="2"/>
          </p:cNvCxnSpPr>
          <p:nvPr/>
        </p:nvCxnSpPr>
        <p:spPr>
          <a:xfrm rot="-5400000" flipH="1">
            <a:off y="3176323" x="2599650"/>
            <a:ext cy="145800" cx="695399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2" name="Shape 552"/>
          <p:cNvCxnSpPr>
            <a:stCxn id="547" idx="2"/>
          </p:cNvCxnSpPr>
          <p:nvPr/>
        </p:nvCxnSpPr>
        <p:spPr>
          <a:xfrm rot="-5400000" flipH="1">
            <a:off y="2778961" x="4585000"/>
            <a:ext cy="193500" cx="1424699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3" name="Shape 553"/>
          <p:cNvCxnSpPr>
            <a:stCxn id="546" idx="2"/>
          </p:cNvCxnSpPr>
          <p:nvPr/>
        </p:nvCxnSpPr>
        <p:spPr>
          <a:xfrm rot="-5400000" flipH="1">
            <a:off y="3171848" x="4023125"/>
            <a:ext cy="154800" cx="695399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54" name="Shape 554"/>
          <p:cNvSpPr/>
          <p:nvPr/>
        </p:nvSpPr>
        <p:spPr>
          <a:xfrm>
            <a:off y="1197005" x="44139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y="2077012" x="35374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6" name="Shape 556"/>
          <p:cNvCxnSpPr>
            <a:stCxn id="554" idx="2"/>
            <a:endCxn id="555" idx="0"/>
          </p:cNvCxnSpPr>
          <p:nvPr/>
        </p:nvCxnSpPr>
        <p:spPr>
          <a:xfrm rot="5400000">
            <a:off y="1241855" x="3621900"/>
            <a:ext cy="876600" cx="793500"/>
          </a:xfrm>
          <a:prstGeom prst="curvedConnector3">
            <a:avLst>
              <a:gd fmla="val 5000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7" name="Shape 557"/>
          <p:cNvCxnSpPr>
            <a:stCxn id="554" idx="2"/>
            <a:endCxn id="547" idx="0"/>
          </p:cNvCxnSpPr>
          <p:nvPr/>
        </p:nvCxnSpPr>
        <p:spPr>
          <a:xfrm rot="-5400000" flipH="1">
            <a:off y="1308305" x="4432050"/>
            <a:ext cy="743700" cx="793500"/>
          </a:xfrm>
          <a:prstGeom prst="curvedConnector3">
            <a:avLst>
              <a:gd fmla="val 50004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8" name="Shape 558"/>
          <p:cNvCxnSpPr>
            <a:stCxn id="555" idx="2"/>
            <a:endCxn id="545" idx="0"/>
          </p:cNvCxnSpPr>
          <p:nvPr/>
        </p:nvCxnSpPr>
        <p:spPr>
          <a:xfrm rot="5400000">
            <a:off y="2136262" x="2901700"/>
            <a:ext cy="705900" cx="651600"/>
          </a:xfrm>
          <a:prstGeom prst="curvedConnector3">
            <a:avLst>
              <a:gd fmla="val 50009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9" name="Shape 559"/>
          <p:cNvCxnSpPr>
            <a:stCxn id="555" idx="2"/>
            <a:endCxn id="546" idx="0"/>
          </p:cNvCxnSpPr>
          <p:nvPr/>
        </p:nvCxnSpPr>
        <p:spPr>
          <a:xfrm rot="-5400000" flipH="1">
            <a:off y="2132662" x="3611200"/>
            <a:ext cy="713100" cx="651600"/>
          </a:xfrm>
          <a:prstGeom prst="curvedConnector3">
            <a:avLst>
              <a:gd fmla="val 5001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0" name="Shape 560"/>
          <p:cNvSpPr txBox="1"/>
          <p:nvPr/>
        </p:nvSpPr>
        <p:spPr>
          <a:xfrm>
            <a:off y="916875" x="500200"/>
            <a:ext cy="536700" cx="155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L-Attributed Grammar</a:t>
            </a:r>
          </a:p>
        </p:txBody>
      </p:sp>
      <p:cxnSp>
        <p:nvCxnSpPr>
          <p:cNvPr id="561" name="Shape 561"/>
          <p:cNvCxnSpPr>
            <a:stCxn id="527" idx="0"/>
            <a:endCxn id="546" idx="0"/>
          </p:cNvCxnSpPr>
          <p:nvPr/>
        </p:nvCxnSpPr>
        <p:spPr>
          <a:xfrm rot="-5400000" flipH="1">
            <a:off y="2426023" x="3903650"/>
            <a:ext cy="778800" cx="600"/>
          </a:xfrm>
          <a:prstGeom prst="curvedConnector3">
            <a:avLst>
              <a:gd fmla="val -39687500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62" name="Shape 562"/>
          <p:cNvCxnSpPr>
            <a:stCxn id="527" idx="0"/>
            <a:endCxn id="530" idx="2"/>
          </p:cNvCxnSpPr>
          <p:nvPr/>
        </p:nvCxnSpPr>
        <p:spPr>
          <a:xfrm rot="-5400000">
            <a:off y="2138023" x="3540050"/>
            <a:ext cy="702600" cx="651600"/>
          </a:xfrm>
          <a:prstGeom prst="curvedConnector3">
            <a:avLst>
              <a:gd fmla="val 50009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63" name="Shape 563"/>
          <p:cNvCxnSpPr>
            <a:stCxn id="530" idx="0"/>
            <a:endCxn id="547" idx="0"/>
          </p:cNvCxnSpPr>
          <p:nvPr/>
        </p:nvCxnSpPr>
        <p:spPr>
          <a:xfrm rot="-5400000" flipH="1">
            <a:off y="1585612" x="4708550"/>
            <a:ext cy="983400" cx="600"/>
          </a:xfrm>
          <a:prstGeom prst="curvedConnector3">
            <a:avLst>
              <a:gd fmla="val -39695866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grpSp>
        <p:nvGrpSpPr>
          <p:cNvPr id="564" name="Shape 564"/>
          <p:cNvGrpSpPr/>
          <p:nvPr/>
        </p:nvGrpSpPr>
        <p:grpSpPr>
          <a:xfrm>
            <a:off y="3051100" x="6399275"/>
            <a:ext cy="2006200" cx="2744674"/>
            <a:chOff y="3051100" x="6399275"/>
            <a:chExt cy="2006200" cx="2744674"/>
          </a:xfrm>
        </p:grpSpPr>
        <p:sp>
          <p:nvSpPr>
            <p:cNvPr id="565" name="Shape 565"/>
            <p:cNvSpPr txBox="1"/>
            <p:nvPr/>
          </p:nvSpPr>
          <p:spPr>
            <a:xfrm>
              <a:off y="3256400" x="6506050"/>
              <a:ext cy="1800900" cx="26378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pS =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proc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-&gt;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do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pT      -&lt;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sym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'b' -&lt; </a:t>
              </a:r>
              <a:r>
                <a:rPr sz="1200"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</a:t>
              </a:r>
              <a:r>
                <a:rPr baseline="-25000" sz="1200"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s</a:t>
              </a:r>
              <a:r>
                <a:rPr baseline="-25000" sz="1200"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returnA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f1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 =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proc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-&gt;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do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sym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'a' -&lt;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sym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'a' -&lt; </a:t>
              </a:r>
              <a:r>
                <a:rPr sz="1200"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</a:t>
              </a:r>
              <a:r>
                <a:rPr baseline="-25000" sz="1200"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r>
                <a:rPr sz="1200"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s</a:t>
              </a:r>
              <a:r>
                <a:rPr baseline="-25000" sz="1200" lang="en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returnA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66" name="Shape 566"/>
            <p:cNvSpPr txBox="1"/>
            <p:nvPr/>
          </p:nvSpPr>
          <p:spPr>
            <a:xfrm>
              <a:off y="3051100" x="6399275"/>
              <a:ext cy="380700" cx="7131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</a:rPr>
                <a:t>Arrow: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y="205975" x="457200"/>
            <a:ext cy="857400" cx="310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Higher-order</a:t>
            </a:r>
          </a:p>
        </p:txBody>
      </p:sp>
      <p:sp>
        <p:nvSpPr>
          <p:cNvPr id="572" name="Shape 572"/>
          <p:cNvSpPr/>
          <p:nvPr/>
        </p:nvSpPr>
        <p:spPr>
          <a:xfrm>
            <a:off y="3225250" x="2838300"/>
            <a:ext cy="3680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573" name="Shape 573"/>
          <p:cNvSpPr/>
          <p:nvPr/>
        </p:nvSpPr>
        <p:spPr>
          <a:xfrm>
            <a:off y="4140750" x="2838300"/>
            <a:ext cy="3794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scanner / lexer</a:t>
            </a:r>
          </a:p>
        </p:txBody>
      </p:sp>
      <p:sp>
        <p:nvSpPr>
          <p:cNvPr id="574" name="Shape 574"/>
          <p:cNvSpPr/>
          <p:nvPr/>
        </p:nvSpPr>
        <p:spPr>
          <a:xfrm>
            <a:off y="1020150" x="456932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  <p:sp>
        <p:nvSpPr>
          <p:cNvPr id="575" name="Shape 575"/>
          <p:cNvSpPr/>
          <p:nvPr/>
        </p:nvSpPr>
        <p:spPr>
          <a:xfrm>
            <a:off y="1906000" x="367605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</a:t>
            </a:r>
          </a:p>
        </p:txBody>
      </p:sp>
      <p:sp>
        <p:nvSpPr>
          <p:cNvPr id="576" name="Shape 576"/>
          <p:cNvSpPr/>
          <p:nvPr/>
        </p:nvSpPr>
        <p:spPr>
          <a:xfrm>
            <a:off y="1906000" x="531980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577" name="Shape 577"/>
          <p:cNvSpPr/>
          <p:nvPr/>
        </p:nvSpPr>
        <p:spPr>
          <a:xfrm>
            <a:off y="2612875" x="297175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578" name="Shape 578"/>
          <p:cNvSpPr/>
          <p:nvPr/>
        </p:nvSpPr>
        <p:spPr>
          <a:xfrm>
            <a:off y="2612875" x="439312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579" name="Shape 579"/>
          <p:cNvCxnSpPr>
            <a:stCxn id="577" idx="7"/>
            <a:endCxn id="575" idx="3"/>
          </p:cNvCxnSpPr>
          <p:nvPr/>
        </p:nvCxnSpPr>
        <p:spPr>
          <a:xfrm rot="10800000" flipH="1">
            <a:off y="2283821" x="3349703"/>
            <a:ext cy="393900" cx="39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0" name="Shape 580"/>
          <p:cNvCxnSpPr>
            <a:stCxn id="575" idx="7"/>
            <a:endCxn id="574" idx="3"/>
          </p:cNvCxnSpPr>
          <p:nvPr/>
        </p:nvCxnSpPr>
        <p:spPr>
          <a:xfrm rot="10800000" flipH="1">
            <a:off y="1398146" x="4054003"/>
            <a:ext cy="572700" cx="5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1" name="Shape 581"/>
          <p:cNvCxnSpPr>
            <a:stCxn id="575" idx="5"/>
            <a:endCxn id="578" idx="1"/>
          </p:cNvCxnSpPr>
          <p:nvPr/>
        </p:nvCxnSpPr>
        <p:spPr>
          <a:xfrm>
            <a:off y="2283953" x="4054003"/>
            <a:ext cy="393900" cx="4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2" name="Shape 582"/>
          <p:cNvCxnSpPr>
            <a:stCxn id="574" idx="5"/>
            <a:endCxn id="576" idx="1"/>
          </p:cNvCxnSpPr>
          <p:nvPr/>
        </p:nvCxnSpPr>
        <p:spPr>
          <a:xfrm>
            <a:off y="1398103" x="4947278"/>
            <a:ext cy="572700" cx="43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83" name="Shape 583"/>
          <p:cNvSpPr/>
          <p:nvPr/>
        </p:nvSpPr>
        <p:spPr>
          <a:xfrm>
            <a:off y="2820275" x="34701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y="2820275" x="48939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y="2084350" x="58401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y="2084350" x="41727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y="1198500" x="50828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 txBox="1"/>
          <p:nvPr/>
        </p:nvSpPr>
        <p:spPr>
          <a:xfrm>
            <a:off y="3697700" x="4464975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y="3697700" x="5391650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y="3697700" x="3043600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y="3594325" x="3012525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2" name="Shape 592"/>
          <p:cNvCxnSpPr/>
          <p:nvPr/>
        </p:nvCxnSpPr>
        <p:spPr>
          <a:xfrm>
            <a:off y="3602350" x="3341525"/>
            <a:ext cy="545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593" name="Shape 593"/>
          <p:cNvCxnSpPr>
            <a:endCxn id="573" idx="0"/>
          </p:cNvCxnSpPr>
          <p:nvPr/>
        </p:nvCxnSpPr>
        <p:spPr>
          <a:xfrm>
            <a:off y="3593249" x="4437900"/>
            <a:ext cy="547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4" name="Shape 594"/>
          <p:cNvCxnSpPr/>
          <p:nvPr/>
        </p:nvCxnSpPr>
        <p:spPr>
          <a:xfrm>
            <a:off y="3586300" x="4761800"/>
            <a:ext cy="5615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595" name="Shape 595"/>
          <p:cNvCxnSpPr/>
          <p:nvPr/>
        </p:nvCxnSpPr>
        <p:spPr>
          <a:xfrm>
            <a:off y="3594325" x="5391650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6" name="Shape 596"/>
          <p:cNvCxnSpPr/>
          <p:nvPr/>
        </p:nvCxnSpPr>
        <p:spPr>
          <a:xfrm>
            <a:off y="3590100" x="5690750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597" name="Shape 597"/>
          <p:cNvCxnSpPr>
            <a:stCxn id="583" idx="0"/>
            <a:endCxn id="586" idx="2"/>
          </p:cNvCxnSpPr>
          <p:nvPr/>
        </p:nvCxnSpPr>
        <p:spPr>
          <a:xfrm rot="-5400000">
            <a:off y="2144075" x="3539600"/>
            <a:ext cy="702600" cx="649800"/>
          </a:xfrm>
          <a:prstGeom prst="curvedConnector3">
            <a:avLst>
              <a:gd fmla="val 50002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8" name="Shape 598"/>
          <p:cNvCxnSpPr>
            <a:stCxn id="584" idx="0"/>
            <a:endCxn id="586" idx="2"/>
          </p:cNvCxnSpPr>
          <p:nvPr/>
        </p:nvCxnSpPr>
        <p:spPr>
          <a:xfrm rot="5400000" flipH="1">
            <a:off y="2134775" x="4251475"/>
            <a:ext cy="721200" cx="649800"/>
          </a:xfrm>
          <a:prstGeom prst="curvedConnector3">
            <a:avLst>
              <a:gd fmla="val 50002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9" name="Shape 599"/>
          <p:cNvCxnSpPr>
            <a:stCxn id="586" idx="0"/>
            <a:endCxn id="587" idx="2"/>
          </p:cNvCxnSpPr>
          <p:nvPr/>
        </p:nvCxnSpPr>
        <p:spPr>
          <a:xfrm rot="-5400000">
            <a:off y="1229350" x="4271000"/>
            <a:ext cy="910200" cx="7998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0" name="Shape 600"/>
          <p:cNvCxnSpPr>
            <a:stCxn id="585" idx="0"/>
            <a:endCxn id="587" idx="2"/>
          </p:cNvCxnSpPr>
          <p:nvPr/>
        </p:nvCxnSpPr>
        <p:spPr>
          <a:xfrm rot="5400000" flipH="1">
            <a:off y="1305850" x="5104650"/>
            <a:ext cy="757200" cx="7998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1" name="Shape 601"/>
          <p:cNvSpPr/>
          <p:nvPr/>
        </p:nvSpPr>
        <p:spPr>
          <a:xfrm>
            <a:off y="2654787" x="3298475"/>
            <a:ext cy="86099" cx="860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y="2611800" x="4394850"/>
            <a:ext cy="86099" cx="860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y="1898000" x="5319800"/>
            <a:ext cy="86099" cx="860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4" name="Shape 604"/>
          <p:cNvCxnSpPr>
            <a:endCxn id="583" idx="2"/>
          </p:cNvCxnSpPr>
          <p:nvPr/>
        </p:nvCxnSpPr>
        <p:spPr>
          <a:xfrm rot="-5400000">
            <a:off y="3173674" x="3087199"/>
            <a:ext cy="158700" cx="6933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5" name="Shape 605"/>
          <p:cNvCxnSpPr>
            <a:endCxn id="584" idx="2"/>
          </p:cNvCxnSpPr>
          <p:nvPr/>
        </p:nvCxnSpPr>
        <p:spPr>
          <a:xfrm rot="-5400000">
            <a:off y="3167074" x="4504374"/>
            <a:ext cy="171900" cx="6933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6" name="Shape 606"/>
          <p:cNvCxnSpPr>
            <a:endCxn id="585" idx="2"/>
          </p:cNvCxnSpPr>
          <p:nvPr/>
        </p:nvCxnSpPr>
        <p:spPr>
          <a:xfrm rot="-5400000">
            <a:off y="2790399" x="5073899"/>
            <a:ext cy="189300" cx="14292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7" name="Shape 607"/>
          <p:cNvCxnSpPr>
            <a:stCxn id="601" idx="2"/>
          </p:cNvCxnSpPr>
          <p:nvPr/>
        </p:nvCxnSpPr>
        <p:spPr>
          <a:xfrm rot="5400000">
            <a:off y="3004737" x="2755175"/>
            <a:ext cy="322500" cx="8502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8" name="Shape 608"/>
          <p:cNvCxnSpPr>
            <a:stCxn id="603" idx="2"/>
          </p:cNvCxnSpPr>
          <p:nvPr/>
        </p:nvCxnSpPr>
        <p:spPr>
          <a:xfrm rot="-5400000" flipH="1">
            <a:off y="2597600" x="4749350"/>
            <a:ext cy="193500" cx="14205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9" name="Shape 609"/>
          <p:cNvCxnSpPr>
            <a:stCxn id="602" idx="2"/>
          </p:cNvCxnSpPr>
          <p:nvPr/>
        </p:nvCxnSpPr>
        <p:spPr>
          <a:xfrm rot="-5400000" flipH="1">
            <a:off y="3148500" x="3987300"/>
            <a:ext cy="600" cx="9018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0" name="Shape 610"/>
          <p:cNvSpPr/>
          <p:nvPr/>
        </p:nvSpPr>
        <p:spPr>
          <a:xfrm>
            <a:off y="955600" x="4747675"/>
            <a:ext cy="86099" cx="860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y="1906025" x="4013575"/>
            <a:ext cy="86099" cx="860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2" name="Shape 612"/>
          <p:cNvCxnSpPr>
            <a:stCxn id="610" idx="2"/>
            <a:endCxn id="611" idx="0"/>
          </p:cNvCxnSpPr>
          <p:nvPr/>
        </p:nvCxnSpPr>
        <p:spPr>
          <a:xfrm rot="5400000">
            <a:off y="1106800" x="3991525"/>
            <a:ext cy="734100" cx="864300"/>
          </a:xfrm>
          <a:prstGeom prst="curvedConnector3">
            <a:avLst>
              <a:gd fmla="val 50001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13" name="Shape 613"/>
          <p:cNvCxnSpPr>
            <a:stCxn id="610" idx="2"/>
            <a:endCxn id="603" idx="0"/>
          </p:cNvCxnSpPr>
          <p:nvPr/>
        </p:nvCxnSpPr>
        <p:spPr>
          <a:xfrm rot="-5400000" flipH="1">
            <a:off y="1183750" x="4648675"/>
            <a:ext cy="572100" cx="856200"/>
          </a:xfrm>
          <a:prstGeom prst="curvedConnector3">
            <a:avLst>
              <a:gd fmla="val 50006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14" name="Shape 614"/>
          <p:cNvCxnSpPr>
            <a:stCxn id="611" idx="2"/>
            <a:endCxn id="601" idx="0"/>
          </p:cNvCxnSpPr>
          <p:nvPr/>
        </p:nvCxnSpPr>
        <p:spPr>
          <a:xfrm rot="5400000">
            <a:off y="1965875" x="3367675"/>
            <a:ext cy="715200" cx="6627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5" name="Shape 615"/>
          <p:cNvSpPr txBox="1"/>
          <p:nvPr/>
        </p:nvSpPr>
        <p:spPr>
          <a:xfrm>
            <a:off y="1435350" x="3837925"/>
            <a:ext cy="442799" cx="4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y="1684800" x="4969350"/>
            <a:ext cy="442799" cx="35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y="2406187" x="3326600"/>
            <a:ext cy="442799" cx="4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y="610775" x="3452350"/>
            <a:ext cy="364800" cx="155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Dynamic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y="2376650" x="4098725"/>
            <a:ext cy="442799" cx="35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</a:p>
        </p:txBody>
      </p:sp>
      <p:cxnSp>
        <p:nvCxnSpPr>
          <p:cNvPr id="620" name="Shape 620"/>
          <p:cNvCxnSpPr>
            <a:stCxn id="611" idx="2"/>
            <a:endCxn id="602" idx="0"/>
          </p:cNvCxnSpPr>
          <p:nvPr/>
        </p:nvCxnSpPr>
        <p:spPr>
          <a:xfrm rot="-5400000" flipH="1">
            <a:off y="2111375" x="3937375"/>
            <a:ext cy="381300" cx="619800"/>
          </a:xfrm>
          <a:prstGeom prst="curvedConnector3">
            <a:avLst>
              <a:gd fmla="val 49990" name="adj1"/>
            </a:avLst>
          </a:prstGeom>
          <a:noFill/>
          <a:ln w="2857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621" name="Shape 621"/>
          <p:cNvSpPr txBox="1"/>
          <p:nvPr/>
        </p:nvSpPr>
        <p:spPr>
          <a:xfrm>
            <a:off y="916875" x="500200"/>
            <a:ext cy="364800" cx="155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Higher-Order Grammar</a:t>
            </a:r>
          </a:p>
        </p:txBody>
      </p:sp>
      <p:grpSp>
        <p:nvGrpSpPr>
          <p:cNvPr id="622" name="Shape 622"/>
          <p:cNvGrpSpPr/>
          <p:nvPr/>
        </p:nvGrpSpPr>
        <p:grpSpPr>
          <a:xfrm>
            <a:off y="1906000" x="6145425"/>
            <a:ext cy="2779800" cx="2904299"/>
            <a:chOff y="1906000" x="6145425"/>
            <a:chExt cy="2779800" cx="2904299"/>
          </a:xfrm>
        </p:grpSpPr>
        <p:sp>
          <p:nvSpPr>
            <p:cNvPr id="623" name="Shape 623"/>
            <p:cNvSpPr txBox="1"/>
            <p:nvPr/>
          </p:nvSpPr>
          <p:spPr>
            <a:xfrm>
              <a:off y="2079700" x="6240825"/>
              <a:ext cy="2606100" cx="28088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pS i =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&lt;**&gt;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&lt;$$&gt;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</a:p>
            <a:p>
              <a:pPr rt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 i =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&lt;**&gt;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&lt;$$&gt;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pS =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proc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-&gt;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do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returnA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 =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proc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-&gt;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do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returnA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</a:p>
          </p:txBody>
        </p:sp>
        <p:sp>
          <p:nvSpPr>
            <p:cNvPr id="624" name="Shape 624"/>
            <p:cNvSpPr txBox="1"/>
            <p:nvPr/>
          </p:nvSpPr>
          <p:spPr>
            <a:xfrm>
              <a:off y="1906000" x="6145425"/>
              <a:ext cy="364800" cx="19095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</a:rPr>
                <a:t>Applicative Functor:</a:t>
              </a:r>
            </a:p>
          </p:txBody>
        </p:sp>
        <p:sp>
          <p:nvSpPr>
            <p:cNvPr id="625" name="Shape 625"/>
            <p:cNvSpPr txBox="1"/>
            <p:nvPr/>
          </p:nvSpPr>
          <p:spPr>
            <a:xfrm>
              <a:off y="2602150" x="6145425"/>
              <a:ext cy="364800" cx="8358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</a:rPr>
                <a:t>Arrow: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y="205975" x="457200"/>
            <a:ext cy="857400" cx="2277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Monadic</a:t>
            </a:r>
          </a:p>
        </p:txBody>
      </p:sp>
      <p:sp>
        <p:nvSpPr>
          <p:cNvPr id="631" name="Shape 631"/>
          <p:cNvSpPr/>
          <p:nvPr/>
        </p:nvSpPr>
        <p:spPr>
          <a:xfrm>
            <a:off y="3227100" x="2835675"/>
            <a:ext cy="3680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632" name="Shape 632"/>
          <p:cNvSpPr/>
          <p:nvPr/>
        </p:nvSpPr>
        <p:spPr>
          <a:xfrm>
            <a:off y="4142600" x="2835675"/>
            <a:ext cy="3794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scanner / lexer</a:t>
            </a:r>
          </a:p>
        </p:txBody>
      </p:sp>
      <p:sp>
        <p:nvSpPr>
          <p:cNvPr id="633" name="Shape 633"/>
          <p:cNvSpPr/>
          <p:nvPr/>
        </p:nvSpPr>
        <p:spPr>
          <a:xfrm>
            <a:off y="1022000" x="456670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  <p:sp>
        <p:nvSpPr>
          <p:cNvPr id="634" name="Shape 634"/>
          <p:cNvSpPr/>
          <p:nvPr/>
        </p:nvSpPr>
        <p:spPr>
          <a:xfrm>
            <a:off y="1907850" x="367342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</a:t>
            </a:r>
          </a:p>
        </p:txBody>
      </p:sp>
      <p:sp>
        <p:nvSpPr>
          <p:cNvPr id="635" name="Shape 635"/>
          <p:cNvSpPr/>
          <p:nvPr/>
        </p:nvSpPr>
        <p:spPr>
          <a:xfrm>
            <a:off y="1907850" x="531717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636" name="Shape 636"/>
          <p:cNvSpPr/>
          <p:nvPr/>
        </p:nvSpPr>
        <p:spPr>
          <a:xfrm>
            <a:off y="2614725" x="296912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37" name="Shape 637"/>
          <p:cNvSpPr/>
          <p:nvPr/>
        </p:nvSpPr>
        <p:spPr>
          <a:xfrm>
            <a:off y="2614725" x="439050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638" name="Shape 638"/>
          <p:cNvCxnSpPr>
            <a:stCxn id="636" idx="7"/>
            <a:endCxn id="634" idx="3"/>
          </p:cNvCxnSpPr>
          <p:nvPr/>
        </p:nvCxnSpPr>
        <p:spPr>
          <a:xfrm rot="10800000" flipH="1">
            <a:off y="2285671" x="3347078"/>
            <a:ext cy="393900" cx="39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9" name="Shape 639"/>
          <p:cNvCxnSpPr>
            <a:stCxn id="634" idx="7"/>
            <a:endCxn id="633" idx="3"/>
          </p:cNvCxnSpPr>
          <p:nvPr/>
        </p:nvCxnSpPr>
        <p:spPr>
          <a:xfrm rot="10800000" flipH="1">
            <a:off y="1399996" x="4051378"/>
            <a:ext cy="572700" cx="5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40" name="Shape 640"/>
          <p:cNvCxnSpPr>
            <a:stCxn id="634" idx="5"/>
            <a:endCxn id="637" idx="1"/>
          </p:cNvCxnSpPr>
          <p:nvPr/>
        </p:nvCxnSpPr>
        <p:spPr>
          <a:xfrm>
            <a:off y="2285803" x="4051378"/>
            <a:ext cy="393900" cx="4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41" name="Shape 641"/>
          <p:cNvCxnSpPr>
            <a:stCxn id="633" idx="5"/>
            <a:endCxn id="635" idx="1"/>
          </p:cNvCxnSpPr>
          <p:nvPr/>
        </p:nvCxnSpPr>
        <p:spPr>
          <a:xfrm>
            <a:off y="1399953" x="4944653"/>
            <a:ext cy="572700" cx="43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42" name="Shape 642"/>
          <p:cNvSpPr/>
          <p:nvPr/>
        </p:nvSpPr>
        <p:spPr>
          <a:xfrm>
            <a:off y="2822125" x="34675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y="2822125" x="48913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y="2086200" x="58374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y="2086200" x="41701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y="1200350" x="50801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 txBox="1"/>
          <p:nvPr/>
        </p:nvSpPr>
        <p:spPr>
          <a:xfrm>
            <a:off y="3699550" x="4462350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y="3699550" x="5389025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y="3699550" x="3040975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650" name="Shape 650"/>
          <p:cNvCxnSpPr/>
          <p:nvPr/>
        </p:nvCxnSpPr>
        <p:spPr>
          <a:xfrm>
            <a:off y="3596175" x="3009900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1" name="Shape 651"/>
          <p:cNvCxnSpPr/>
          <p:nvPr/>
        </p:nvCxnSpPr>
        <p:spPr>
          <a:xfrm>
            <a:off y="3604200" x="3338900"/>
            <a:ext cy="545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652" name="Shape 652"/>
          <p:cNvCxnSpPr>
            <a:endCxn id="632" idx="0"/>
          </p:cNvCxnSpPr>
          <p:nvPr/>
        </p:nvCxnSpPr>
        <p:spPr>
          <a:xfrm>
            <a:off y="3595099" x="4435275"/>
            <a:ext cy="547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3" name="Shape 653"/>
          <p:cNvCxnSpPr/>
          <p:nvPr/>
        </p:nvCxnSpPr>
        <p:spPr>
          <a:xfrm>
            <a:off y="3588150" x="4759175"/>
            <a:ext cy="5615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654" name="Shape 654"/>
          <p:cNvCxnSpPr/>
          <p:nvPr/>
        </p:nvCxnSpPr>
        <p:spPr>
          <a:xfrm>
            <a:off y="3596175" x="5389025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5" name="Shape 655"/>
          <p:cNvCxnSpPr/>
          <p:nvPr/>
        </p:nvCxnSpPr>
        <p:spPr>
          <a:xfrm>
            <a:off y="3591950" x="5688125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656" name="Shape 656"/>
          <p:cNvCxnSpPr>
            <a:stCxn id="642" idx="0"/>
            <a:endCxn id="657" idx="0"/>
          </p:cNvCxnSpPr>
          <p:nvPr/>
        </p:nvCxnSpPr>
        <p:spPr>
          <a:xfrm rot="-5400000">
            <a:off y="2255575" x="3868625"/>
            <a:ext cy="924600" cx="208500"/>
          </a:xfrm>
          <a:prstGeom prst="curvedConnector3">
            <a:avLst>
              <a:gd fmla="val 214197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8" name="Shape 658"/>
          <p:cNvCxnSpPr>
            <a:stCxn id="643" idx="0"/>
            <a:endCxn id="645" idx="2"/>
          </p:cNvCxnSpPr>
          <p:nvPr/>
        </p:nvCxnSpPr>
        <p:spPr>
          <a:xfrm rot="5400000" flipH="1">
            <a:off y="2136625" x="4248850"/>
            <a:ext cy="721200" cx="649800"/>
          </a:xfrm>
          <a:prstGeom prst="curvedConnector3">
            <a:avLst>
              <a:gd fmla="val 50002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9" name="Shape 659"/>
          <p:cNvCxnSpPr>
            <a:stCxn id="645" idx="0"/>
            <a:endCxn id="660" idx="0"/>
          </p:cNvCxnSpPr>
          <p:nvPr/>
        </p:nvCxnSpPr>
        <p:spPr>
          <a:xfrm rot="-5400000">
            <a:off y="1423500" x="4697675"/>
            <a:ext cy="1147200" cx="178200"/>
          </a:xfrm>
          <a:prstGeom prst="curvedConnector3">
            <a:avLst>
              <a:gd fmla="val 233319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1" name="Shape 661"/>
          <p:cNvCxnSpPr>
            <a:stCxn id="644" idx="0"/>
            <a:endCxn id="646" idx="2"/>
          </p:cNvCxnSpPr>
          <p:nvPr/>
        </p:nvCxnSpPr>
        <p:spPr>
          <a:xfrm rot="5400000" flipH="1">
            <a:off y="1307700" x="5102025"/>
            <a:ext cy="757200" cx="7998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62" name="Shape 662"/>
          <p:cNvSpPr/>
          <p:nvPr/>
        </p:nvSpPr>
        <p:spPr>
          <a:xfrm>
            <a:off y="2593587" x="33389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y="2613650" x="43922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y="1907850" x="53171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3" name="Shape 663"/>
          <p:cNvCxnSpPr>
            <a:endCxn id="642" idx="2"/>
          </p:cNvCxnSpPr>
          <p:nvPr/>
        </p:nvCxnSpPr>
        <p:spPr>
          <a:xfrm rot="-5400000">
            <a:off y="3175524" x="3084574"/>
            <a:ext cy="158700" cx="6933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4" name="Shape 664"/>
          <p:cNvCxnSpPr>
            <a:endCxn id="643" idx="2"/>
          </p:cNvCxnSpPr>
          <p:nvPr/>
        </p:nvCxnSpPr>
        <p:spPr>
          <a:xfrm rot="-5400000">
            <a:off y="3168924" x="4501749"/>
            <a:ext cy="171900" cx="6933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5" name="Shape 665"/>
          <p:cNvCxnSpPr>
            <a:endCxn id="644" idx="2"/>
          </p:cNvCxnSpPr>
          <p:nvPr/>
        </p:nvCxnSpPr>
        <p:spPr>
          <a:xfrm rot="-5400000">
            <a:off y="2792249" x="5071274"/>
            <a:ext cy="189300" cx="14292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6" name="Shape 666"/>
          <p:cNvCxnSpPr>
            <a:stCxn id="662" idx="2"/>
          </p:cNvCxnSpPr>
          <p:nvPr/>
        </p:nvCxnSpPr>
        <p:spPr>
          <a:xfrm rot="5400000">
            <a:off y="2957787" x="2738150"/>
            <a:ext cy="365700" cx="9219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7" name="Shape 667"/>
          <p:cNvCxnSpPr>
            <a:stCxn id="660" idx="2"/>
          </p:cNvCxnSpPr>
          <p:nvPr/>
        </p:nvCxnSpPr>
        <p:spPr>
          <a:xfrm rot="-5400000" flipH="1">
            <a:off y="2780850" x="4573325"/>
            <a:ext cy="32700" cx="16065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8" name="Shape 668"/>
          <p:cNvCxnSpPr>
            <a:stCxn id="657" idx="2"/>
          </p:cNvCxnSpPr>
          <p:nvPr/>
        </p:nvCxnSpPr>
        <p:spPr>
          <a:xfrm rot="-5400000" flipH="1">
            <a:off y="3150350" x="3984675"/>
            <a:ext cy="600" cx="901800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69" name="Shape 669"/>
          <p:cNvSpPr/>
          <p:nvPr/>
        </p:nvSpPr>
        <p:spPr>
          <a:xfrm>
            <a:off y="935900" x="47450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y="1881175" x="40513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1" name="Shape 671"/>
          <p:cNvCxnSpPr>
            <a:stCxn id="669" idx="2"/>
            <a:endCxn id="670" idx="0"/>
          </p:cNvCxnSpPr>
          <p:nvPr/>
        </p:nvCxnSpPr>
        <p:spPr>
          <a:xfrm rot="5400000">
            <a:off y="1104800" x="4011700"/>
            <a:ext cy="693600" cx="859200"/>
          </a:xfrm>
          <a:prstGeom prst="curvedConnector3">
            <a:avLst>
              <a:gd fmla="val 49999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72" name="Shape 672"/>
          <p:cNvCxnSpPr>
            <a:stCxn id="670" idx="2"/>
            <a:endCxn id="662" idx="0"/>
          </p:cNvCxnSpPr>
          <p:nvPr/>
        </p:nvCxnSpPr>
        <p:spPr>
          <a:xfrm rot="5400000">
            <a:off y="1924225" x="3424975"/>
            <a:ext cy="712500" cx="626400"/>
          </a:xfrm>
          <a:prstGeom prst="curvedConnector3">
            <a:avLst>
              <a:gd fmla="val 49993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73" name="Shape 673"/>
          <p:cNvSpPr txBox="1"/>
          <p:nvPr/>
        </p:nvSpPr>
        <p:spPr>
          <a:xfrm>
            <a:off y="591075" x="2485750"/>
            <a:ext cy="419099" cx="227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In-Order Data Flow</a:t>
            </a:r>
          </a:p>
        </p:txBody>
      </p:sp>
      <p:grpSp>
        <p:nvGrpSpPr>
          <p:cNvPr id="674" name="Shape 674"/>
          <p:cNvGrpSpPr/>
          <p:nvPr/>
        </p:nvGrpSpPr>
        <p:grpSpPr>
          <a:xfrm>
            <a:off y="1063375" x="6941125"/>
            <a:ext cy="4058224" cx="2032699"/>
            <a:chOff y="1063375" x="6941125"/>
            <a:chExt cy="4058224" cx="2032699"/>
          </a:xfrm>
        </p:grpSpPr>
        <p:sp>
          <p:nvSpPr>
            <p:cNvPr id="675" name="Shape 675"/>
            <p:cNvSpPr txBox="1"/>
            <p:nvPr/>
          </p:nvSpPr>
          <p:spPr>
            <a:xfrm>
              <a:off y="1286400" x="6982725"/>
              <a:ext cy="3835199" cx="19910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pS i =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return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&gt;&gt;=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&gt;&gt;=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&gt;&gt;=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liftM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 i =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return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&gt;&gt;=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&gt;&gt;=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&gt;&gt;=</a:t>
              </a:r>
            </a:p>
            <a:p>
              <a:pPr rtl="0">
                <a:spcBef>
                  <a:spcPts val="0"/>
                </a:spcBef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liftM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rtl="0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pS =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proc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-&gt;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do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returnA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 =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proc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 -&gt;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do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&lt;-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g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</a:p>
            <a:p>
              <a:pPr rtl="0" lvl="0"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</a:t>
              </a:r>
              <a:r>
                <a:rPr u="sng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returnA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-&lt; f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</a:t>
              </a:r>
              <a:r>
                <a:rPr baseline="-25000" sz="1200"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</a:p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76" name="Shape 676"/>
            <p:cNvSpPr txBox="1"/>
            <p:nvPr/>
          </p:nvSpPr>
          <p:spPr>
            <a:xfrm>
              <a:off y="1063375" x="6941125"/>
              <a:ext cy="368099" cx="8688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Monad:</a:t>
              </a:r>
            </a:p>
          </p:txBody>
        </p:sp>
        <p:sp>
          <p:nvSpPr>
            <p:cNvPr id="677" name="Shape 677"/>
            <p:cNvSpPr txBox="1"/>
            <p:nvPr/>
          </p:nvSpPr>
          <p:spPr>
            <a:xfrm>
              <a:off y="3070825" x="6941125"/>
              <a:ext cy="368099" cx="8688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Arrow: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y="205975" x="457200"/>
            <a:ext cy="857400" cx="1151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</a:t>
            </a:r>
          </a:p>
        </p:txBody>
      </p:sp>
      <p:sp>
        <p:nvSpPr>
          <p:cNvPr id="683" name="Shape 683"/>
          <p:cNvSpPr/>
          <p:nvPr/>
        </p:nvSpPr>
        <p:spPr>
          <a:xfrm>
            <a:off y="1558475" x="3179725"/>
            <a:ext cy="3680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684" name="Shape 684"/>
          <p:cNvSpPr/>
          <p:nvPr/>
        </p:nvSpPr>
        <p:spPr>
          <a:xfrm>
            <a:off y="2473975" x="3179725"/>
            <a:ext cy="3794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scanner / lexer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y="2030925" x="4806400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y="2030925" x="5733075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y="2030925" x="3385025"/>
            <a:ext cy="3680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688" name="Shape 688"/>
          <p:cNvCxnSpPr/>
          <p:nvPr/>
        </p:nvCxnSpPr>
        <p:spPr>
          <a:xfrm>
            <a:off y="1927550" x="3353950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89" name="Shape 689"/>
          <p:cNvCxnSpPr/>
          <p:nvPr/>
        </p:nvCxnSpPr>
        <p:spPr>
          <a:xfrm>
            <a:off y="1935575" x="3682950"/>
            <a:ext cy="545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690" name="Shape 690"/>
          <p:cNvCxnSpPr>
            <a:endCxn id="684" idx="0"/>
          </p:cNvCxnSpPr>
          <p:nvPr/>
        </p:nvCxnSpPr>
        <p:spPr>
          <a:xfrm>
            <a:off y="1926474" x="4779325"/>
            <a:ext cy="547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91" name="Shape 691"/>
          <p:cNvCxnSpPr/>
          <p:nvPr/>
        </p:nvCxnSpPr>
        <p:spPr>
          <a:xfrm>
            <a:off y="1919525" x="5103225"/>
            <a:ext cy="5615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692" name="Shape 692"/>
          <p:cNvCxnSpPr/>
          <p:nvPr/>
        </p:nvCxnSpPr>
        <p:spPr>
          <a:xfrm>
            <a:off y="1927550" x="5733075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93" name="Shape 693"/>
          <p:cNvCxnSpPr/>
          <p:nvPr/>
        </p:nvCxnSpPr>
        <p:spPr>
          <a:xfrm>
            <a:off y="1923325" x="6032175"/>
            <a:ext cy="553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694" name="Shape 694"/>
          <p:cNvCxnSpPr/>
          <p:nvPr/>
        </p:nvCxnSpPr>
        <p:spPr>
          <a:xfrm rot="10800000" flipH="1">
            <a:off y="1369124" x="3179725"/>
            <a:ext cy="739800" cx="7398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95" name="Shape 695"/>
          <p:cNvCxnSpPr/>
          <p:nvPr/>
        </p:nvCxnSpPr>
        <p:spPr>
          <a:xfrm rot="10800000" flipH="1">
            <a:off y="2442025" x="3509275"/>
            <a:ext cy="443399" cx="7680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96" name="Shape 696"/>
          <p:cNvSpPr txBox="1"/>
          <p:nvPr/>
        </p:nvSpPr>
        <p:spPr>
          <a:xfrm>
            <a:off y="1527000" x="4513000"/>
            <a:ext cy="379499" cx="178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Attribute Evaluator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y="2479662" x="4547350"/>
            <a:ext cy="368099" cx="171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Workflow Executor</a:t>
            </a:r>
          </a:p>
        </p:txBody>
      </p:sp>
      <p:sp>
        <p:nvSpPr>
          <p:cNvPr id="698" name="Shape 698"/>
          <p:cNvSpPr/>
          <p:nvPr/>
        </p:nvSpPr>
        <p:spPr>
          <a:xfrm>
            <a:off y="3290800" x="3125975"/>
            <a:ext cy="679500" cx="817199"/>
          </a:xfrm>
          <a:prstGeom prst="foldedCorner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A</a:t>
            </a:r>
            <a:r>
              <a:rPr baseline="-25000" lang="en"/>
              <a:t>1</a:t>
            </a:r>
          </a:p>
        </p:txBody>
      </p:sp>
      <p:sp>
        <p:nvSpPr>
          <p:cNvPr id="699" name="Shape 699"/>
          <p:cNvSpPr/>
          <p:nvPr/>
        </p:nvSpPr>
        <p:spPr>
          <a:xfrm>
            <a:off y="3299050" x="4547350"/>
            <a:ext cy="679500" cx="817199"/>
          </a:xfrm>
          <a:prstGeom prst="foldedCorner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 A</a:t>
            </a:r>
            <a:r>
              <a:rPr baseline="-25000" lang="en"/>
              <a:t>2</a:t>
            </a:r>
          </a:p>
        </p:txBody>
      </p:sp>
      <p:sp>
        <p:nvSpPr>
          <p:cNvPr id="700" name="Shape 700"/>
          <p:cNvSpPr/>
          <p:nvPr/>
        </p:nvSpPr>
        <p:spPr>
          <a:xfrm>
            <a:off y="3299050" x="5474025"/>
            <a:ext cy="679500" cx="817199"/>
          </a:xfrm>
          <a:prstGeom prst="foldedCorner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 B</a:t>
            </a:r>
          </a:p>
        </p:txBody>
      </p:sp>
      <p:sp>
        <p:nvSpPr>
          <p:cNvPr id="701" name="Shape 701"/>
          <p:cNvSpPr/>
          <p:nvPr/>
        </p:nvSpPr>
        <p:spPr>
          <a:xfrm>
            <a:off y="3219500" x="33109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y="3218525" x="36399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>
            <a:off y="3240800" x="47362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>
            <a:off y="3240800" x="50535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y="3240800" x="56900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y="3240800" x="59891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 txBox="1"/>
          <p:nvPr/>
        </p:nvSpPr>
        <p:spPr>
          <a:xfrm>
            <a:off y="1993275" x="1969650"/>
            <a:ext cy="443399" cx="81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tokens</a:t>
            </a:r>
          </a:p>
        </p:txBody>
      </p:sp>
      <p:cxnSp>
        <p:nvCxnSpPr>
          <p:cNvPr id="708" name="Shape 708"/>
          <p:cNvCxnSpPr/>
          <p:nvPr/>
        </p:nvCxnSpPr>
        <p:spPr>
          <a:xfrm rot="10800000" flipH="1">
            <a:off y="2096274" x="1926875"/>
            <a:ext cy="207900" cx="659699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09" name="Shape 709"/>
          <p:cNvSpPr txBox="1"/>
          <p:nvPr/>
        </p:nvSpPr>
        <p:spPr>
          <a:xfrm>
            <a:off y="2275875" x="1548050"/>
            <a:ext cy="379499" cx="147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obligations</a:t>
            </a:r>
          </a:p>
        </p:txBody>
      </p:sp>
      <p:cxnSp>
        <p:nvCxnSpPr>
          <p:cNvPr id="710" name="Shape 710"/>
          <p:cNvCxnSpPr>
            <a:stCxn id="701" idx="0"/>
          </p:cNvCxnSpPr>
          <p:nvPr/>
        </p:nvCxnSpPr>
        <p:spPr>
          <a:xfrm rot="10800000">
            <a:off y="2482400" x="3353950"/>
            <a:ext cy="737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711" name="Shape 711"/>
          <p:cNvCxnSpPr>
            <a:stCxn id="702" idx="0"/>
          </p:cNvCxnSpPr>
          <p:nvPr/>
        </p:nvCxnSpPr>
        <p:spPr>
          <a:xfrm rot="10800000" flipH="1">
            <a:off y="2482325" x="3682950"/>
            <a:ext cy="736200" cx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712" name="Shape 712"/>
          <p:cNvCxnSpPr>
            <a:stCxn id="703" idx="0"/>
          </p:cNvCxnSpPr>
          <p:nvPr/>
        </p:nvCxnSpPr>
        <p:spPr>
          <a:xfrm rot="10800000">
            <a:off y="2473700" x="4779325"/>
            <a:ext cy="767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713" name="Shape 713"/>
          <p:cNvCxnSpPr>
            <a:stCxn id="704" idx="0"/>
          </p:cNvCxnSpPr>
          <p:nvPr/>
        </p:nvCxnSpPr>
        <p:spPr>
          <a:xfrm rot="10800000">
            <a:off y="2473700" x="5096600"/>
            <a:ext cy="767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714" name="Shape 714"/>
          <p:cNvCxnSpPr>
            <a:stCxn id="705" idx="0"/>
          </p:cNvCxnSpPr>
          <p:nvPr/>
        </p:nvCxnSpPr>
        <p:spPr>
          <a:xfrm rot="10800000">
            <a:off y="2473700" x="5733075"/>
            <a:ext cy="767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715" name="Shape 715"/>
          <p:cNvCxnSpPr>
            <a:stCxn id="706" idx="0"/>
          </p:cNvCxnSpPr>
          <p:nvPr/>
        </p:nvCxnSpPr>
        <p:spPr>
          <a:xfrm rot="10800000">
            <a:off y="2482400" x="6032175"/>
            <a:ext cy="758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716" name="Shape 716"/>
          <p:cNvSpPr txBox="1"/>
          <p:nvPr/>
        </p:nvSpPr>
        <p:spPr>
          <a:xfrm>
            <a:off y="581450" x="1814825"/>
            <a:ext cy="326700" cx="211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Parsing and its Inverse</a:t>
            </a:r>
          </a:p>
        </p:txBody>
      </p:sp>
      <p:sp>
        <p:nvSpPr>
          <p:cNvPr id="717" name="Shape 717"/>
          <p:cNvSpPr/>
          <p:nvPr/>
        </p:nvSpPr>
        <p:spPr>
          <a:xfrm rot="-5400000">
            <a:off y="3519599" x="3550500"/>
            <a:ext cy="1448400" cx="154800"/>
          </a:xfrm>
          <a:prstGeom prst="lef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 rot="-5400000">
            <a:off y="3292675" x="5351299"/>
            <a:ext cy="1906799" cx="154800"/>
          </a:xfrm>
          <a:prstGeom prst="lef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 txBox="1"/>
          <p:nvPr/>
        </p:nvSpPr>
        <p:spPr>
          <a:xfrm>
            <a:off y="4375675" x="2427175"/>
            <a:ext cy="379499" cx="2244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Parsing</a:t>
            </a:r>
            <a:r>
              <a:rPr lang="en"/>
              <a:t> performed tasks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y="4381375" x="4779325"/>
            <a:ext cy="368099" cx="161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Generating</a:t>
            </a:r>
            <a:r>
              <a:rPr lang="en"/>
              <a:t> todo’s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y="2947900" x="2692075"/>
            <a:ext cy="379499" cx="81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inputs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y="2953612" x="3658037"/>
            <a:ext cy="368099" cx="81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outputs</a:t>
            </a:r>
          </a:p>
        </p:txBody>
      </p:sp>
      <p:sp>
        <p:nvSpPr>
          <p:cNvPr id="723" name="Shape 723"/>
          <p:cNvSpPr/>
          <p:nvPr/>
        </p:nvSpPr>
        <p:spPr>
          <a:xfrm rot="-5400000">
            <a:off y="-367974" x="4649899"/>
            <a:ext cy="3570599" cx="186300"/>
          </a:xfrm>
          <a:prstGeom prst="righ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 txBox="1"/>
          <p:nvPr/>
        </p:nvSpPr>
        <p:spPr>
          <a:xfrm>
            <a:off y="975287" x="3531225"/>
            <a:ext cy="326700" cx="2244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flow between tasks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8" name="Shape 7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y="205975" x="457200"/>
            <a:ext cy="857400" cx="3430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Relaxed Order</a:t>
            </a:r>
          </a:p>
        </p:txBody>
      </p:sp>
      <p:sp>
        <p:nvSpPr>
          <p:cNvPr id="730" name="Shape 730"/>
          <p:cNvSpPr/>
          <p:nvPr/>
        </p:nvSpPr>
        <p:spPr>
          <a:xfrm>
            <a:off y="3221302" x="2839650"/>
            <a:ext cy="369299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Attribute Evaluator</a:t>
            </a:r>
          </a:p>
        </p:txBody>
      </p:sp>
      <p:sp>
        <p:nvSpPr>
          <p:cNvPr id="731" name="Shape 731"/>
          <p:cNvSpPr/>
          <p:nvPr/>
        </p:nvSpPr>
        <p:spPr>
          <a:xfrm>
            <a:off y="4139522" x="2839650"/>
            <a:ext cy="380700" cx="319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Workflow Executor</a:t>
            </a:r>
          </a:p>
        </p:txBody>
      </p:sp>
      <p:sp>
        <p:nvSpPr>
          <p:cNvPr id="732" name="Shape 732"/>
          <p:cNvSpPr/>
          <p:nvPr/>
        </p:nvSpPr>
        <p:spPr>
          <a:xfrm>
            <a:off y="1009650" x="4570675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</a:t>
            </a:r>
          </a:p>
        </p:txBody>
      </p:sp>
      <p:sp>
        <p:nvSpPr>
          <p:cNvPr id="733" name="Shape 733"/>
          <p:cNvSpPr/>
          <p:nvPr/>
        </p:nvSpPr>
        <p:spPr>
          <a:xfrm>
            <a:off y="1898132" x="3677400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</a:t>
            </a:r>
          </a:p>
        </p:txBody>
      </p:sp>
      <p:sp>
        <p:nvSpPr>
          <p:cNvPr id="734" name="Shape 734"/>
          <p:cNvSpPr/>
          <p:nvPr/>
        </p:nvSpPr>
        <p:spPr>
          <a:xfrm>
            <a:off y="1898132" x="5321150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735" name="Shape 735"/>
          <p:cNvSpPr/>
          <p:nvPr/>
        </p:nvSpPr>
        <p:spPr>
          <a:xfrm>
            <a:off y="2607107" x="2973100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736" name="Shape 736"/>
          <p:cNvSpPr/>
          <p:nvPr/>
        </p:nvSpPr>
        <p:spPr>
          <a:xfrm>
            <a:off y="2607107" x="4394475"/>
            <a:ext cy="444000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737" name="Shape 737"/>
          <p:cNvCxnSpPr>
            <a:stCxn id="735" idx="7"/>
            <a:endCxn id="733" idx="3"/>
          </p:cNvCxnSpPr>
          <p:nvPr/>
        </p:nvCxnSpPr>
        <p:spPr>
          <a:xfrm rot="10800000" flipH="1">
            <a:off y="2277029" x="3351053"/>
            <a:ext cy="395100" cx="39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38" name="Shape 738"/>
          <p:cNvCxnSpPr>
            <a:stCxn id="733" idx="7"/>
            <a:endCxn id="732" idx="3"/>
          </p:cNvCxnSpPr>
          <p:nvPr/>
        </p:nvCxnSpPr>
        <p:spPr>
          <a:xfrm rot="10800000" flipH="1">
            <a:off y="1388654" x="4055353"/>
            <a:ext cy="574500" cx="5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39" name="Shape 739"/>
          <p:cNvCxnSpPr>
            <a:stCxn id="733" idx="5"/>
            <a:endCxn id="736" idx="1"/>
          </p:cNvCxnSpPr>
          <p:nvPr/>
        </p:nvCxnSpPr>
        <p:spPr>
          <a:xfrm>
            <a:off y="2277109" x="4055353"/>
            <a:ext cy="395100" cx="4041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40" name="Shape 740"/>
          <p:cNvCxnSpPr>
            <a:stCxn id="732" idx="5"/>
            <a:endCxn id="734" idx="1"/>
          </p:cNvCxnSpPr>
          <p:nvPr/>
        </p:nvCxnSpPr>
        <p:spPr>
          <a:xfrm>
            <a:off y="1388627" x="4948628"/>
            <a:ext cy="574500" cx="43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41" name="Shape 741"/>
          <p:cNvSpPr/>
          <p:nvPr/>
        </p:nvSpPr>
        <p:spPr>
          <a:xfrm>
            <a:off y="2815123" x="34715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y="2815123" x="489527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y="2077012" x="584145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y="2077012" x="41741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y="1188529" x="508415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 txBox="1"/>
          <p:nvPr/>
        </p:nvSpPr>
        <p:spPr>
          <a:xfrm>
            <a:off y="3695155" x="4466325"/>
            <a:ext cy="3692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y="3695155" x="5393000"/>
            <a:ext cy="3692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y="3695155" x="3044950"/>
            <a:ext cy="369299" cx="29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749" name="Shape 749"/>
          <p:cNvCxnSpPr/>
          <p:nvPr/>
        </p:nvCxnSpPr>
        <p:spPr>
          <a:xfrm>
            <a:off y="3591473" x="3013875"/>
            <a:ext cy="555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0" name="Shape 750"/>
          <p:cNvCxnSpPr/>
          <p:nvPr/>
        </p:nvCxnSpPr>
        <p:spPr>
          <a:xfrm>
            <a:off y="3599522" x="3342875"/>
            <a:ext cy="547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751" name="Shape 751"/>
          <p:cNvCxnSpPr>
            <a:endCxn id="731" idx="0"/>
          </p:cNvCxnSpPr>
          <p:nvPr/>
        </p:nvCxnSpPr>
        <p:spPr>
          <a:xfrm>
            <a:off y="3590522" x="4439250"/>
            <a:ext cy="549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2" name="Shape 752"/>
          <p:cNvCxnSpPr/>
          <p:nvPr/>
        </p:nvCxnSpPr>
        <p:spPr>
          <a:xfrm>
            <a:off y="3583425" x="4763150"/>
            <a:ext cy="5634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753" name="Shape 753"/>
          <p:cNvCxnSpPr/>
          <p:nvPr/>
        </p:nvCxnSpPr>
        <p:spPr>
          <a:xfrm>
            <a:off y="3591473" x="5393000"/>
            <a:ext cy="555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4" name="Shape 754"/>
          <p:cNvCxnSpPr/>
          <p:nvPr/>
        </p:nvCxnSpPr>
        <p:spPr>
          <a:xfrm>
            <a:off y="3587236" x="5692100"/>
            <a:ext cy="555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755" name="Shape 755"/>
          <p:cNvCxnSpPr>
            <a:stCxn id="742" idx="0"/>
            <a:endCxn id="744" idx="2"/>
          </p:cNvCxnSpPr>
          <p:nvPr/>
        </p:nvCxnSpPr>
        <p:spPr>
          <a:xfrm rot="5400000" flipH="1">
            <a:off y="2128723" x="4251925"/>
            <a:ext cy="721200" cx="651600"/>
          </a:xfrm>
          <a:prstGeom prst="curvedConnector3">
            <a:avLst>
              <a:gd fmla="val 50009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6" name="Shape 756"/>
          <p:cNvCxnSpPr>
            <a:stCxn id="744" idx="0"/>
            <a:endCxn id="745" idx="2"/>
          </p:cNvCxnSpPr>
          <p:nvPr/>
        </p:nvCxnSpPr>
        <p:spPr>
          <a:xfrm rot="-5400000">
            <a:off y="1220812" x="4271150"/>
            <a:ext cy="910200" cx="802200"/>
          </a:xfrm>
          <a:prstGeom prst="curvedConnector3">
            <a:avLst>
              <a:gd fmla="val 49993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7" name="Shape 757"/>
          <p:cNvCxnSpPr>
            <a:stCxn id="743" idx="0"/>
            <a:endCxn id="745" idx="2"/>
          </p:cNvCxnSpPr>
          <p:nvPr/>
        </p:nvCxnSpPr>
        <p:spPr>
          <a:xfrm rot="5400000" flipH="1">
            <a:off y="1297312" x="5104800"/>
            <a:ext cy="757200" cx="802200"/>
          </a:xfrm>
          <a:prstGeom prst="curvedConnector3">
            <a:avLst>
              <a:gd fmla="val 49993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58" name="Shape 758"/>
          <p:cNvSpPr/>
          <p:nvPr/>
        </p:nvSpPr>
        <p:spPr>
          <a:xfrm>
            <a:off y="2815123" x="28314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y="2815148" x="4250375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y="2076961" x="515755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1" name="Shape 761"/>
          <p:cNvCxnSpPr>
            <a:endCxn id="741" idx="2"/>
          </p:cNvCxnSpPr>
          <p:nvPr/>
        </p:nvCxnSpPr>
        <p:spPr>
          <a:xfrm rot="-5400000">
            <a:off y="3169873" x="3087499"/>
            <a:ext cy="158700" cx="6954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62" name="Shape 762"/>
          <p:cNvCxnSpPr>
            <a:endCxn id="742" idx="2"/>
          </p:cNvCxnSpPr>
          <p:nvPr/>
        </p:nvCxnSpPr>
        <p:spPr>
          <a:xfrm rot="-5400000">
            <a:off y="3163273" x="4504674"/>
            <a:ext cy="171900" cx="695400"/>
          </a:xfrm>
          <a:prstGeom prst="curvedConnector3">
            <a:avLst>
              <a:gd fmla="val 4999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63" name="Shape 763"/>
          <p:cNvCxnSpPr>
            <a:endCxn id="743" idx="2"/>
          </p:cNvCxnSpPr>
          <p:nvPr/>
        </p:nvCxnSpPr>
        <p:spPr>
          <a:xfrm rot="-5400000">
            <a:off y="2785462" x="5073149"/>
            <a:ext cy="189300" cx="1433400"/>
          </a:xfrm>
          <a:prstGeom prst="curvedConnector3">
            <a:avLst>
              <a:gd fmla="val 50002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64" name="Shape 764"/>
          <p:cNvCxnSpPr>
            <a:stCxn id="758" idx="2"/>
          </p:cNvCxnSpPr>
          <p:nvPr/>
        </p:nvCxnSpPr>
        <p:spPr>
          <a:xfrm rot="-5400000" flipH="1">
            <a:off y="3176323" x="2599650"/>
            <a:ext cy="145800" cx="695399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65" name="Shape 765"/>
          <p:cNvCxnSpPr>
            <a:stCxn id="760" idx="2"/>
          </p:cNvCxnSpPr>
          <p:nvPr/>
        </p:nvCxnSpPr>
        <p:spPr>
          <a:xfrm rot="-5400000" flipH="1">
            <a:off y="2778961" x="4585000"/>
            <a:ext cy="193500" cx="1424699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66" name="Shape 766"/>
          <p:cNvCxnSpPr>
            <a:stCxn id="759" idx="2"/>
          </p:cNvCxnSpPr>
          <p:nvPr/>
        </p:nvCxnSpPr>
        <p:spPr>
          <a:xfrm rot="-5400000" flipH="1">
            <a:off y="3171848" x="4023125"/>
            <a:ext cy="154800" cx="695399"/>
          </a:xfrm>
          <a:prstGeom prst="curvedConnector3">
            <a:avLst>
              <a:gd fmla="val 500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67" name="Shape 767"/>
          <p:cNvSpPr/>
          <p:nvPr/>
        </p:nvSpPr>
        <p:spPr>
          <a:xfrm>
            <a:off y="1197005" x="44139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y="2077012" x="3537400"/>
            <a:ext cy="863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9" name="Shape 769"/>
          <p:cNvCxnSpPr>
            <a:stCxn id="767" idx="2"/>
            <a:endCxn id="768" idx="0"/>
          </p:cNvCxnSpPr>
          <p:nvPr/>
        </p:nvCxnSpPr>
        <p:spPr>
          <a:xfrm rot="5400000">
            <a:off y="1241855" x="3621900"/>
            <a:ext cy="876600" cx="793500"/>
          </a:xfrm>
          <a:prstGeom prst="curvedConnector3">
            <a:avLst>
              <a:gd fmla="val 5000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0" name="Shape 770"/>
          <p:cNvCxnSpPr>
            <a:stCxn id="767" idx="2"/>
            <a:endCxn id="760" idx="0"/>
          </p:cNvCxnSpPr>
          <p:nvPr/>
        </p:nvCxnSpPr>
        <p:spPr>
          <a:xfrm rot="-5400000" flipH="1">
            <a:off y="1308305" x="4432050"/>
            <a:ext cy="743700" cx="793500"/>
          </a:xfrm>
          <a:prstGeom prst="curvedConnector3">
            <a:avLst>
              <a:gd fmla="val 50004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1" name="Shape 771"/>
          <p:cNvCxnSpPr>
            <a:stCxn id="768" idx="2"/>
            <a:endCxn id="758" idx="0"/>
          </p:cNvCxnSpPr>
          <p:nvPr/>
        </p:nvCxnSpPr>
        <p:spPr>
          <a:xfrm rot="5400000">
            <a:off y="2136262" x="2901700"/>
            <a:ext cy="705900" cx="651600"/>
          </a:xfrm>
          <a:prstGeom prst="curvedConnector3">
            <a:avLst>
              <a:gd fmla="val 50009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2" name="Shape 772"/>
          <p:cNvCxnSpPr>
            <a:stCxn id="768" idx="2"/>
            <a:endCxn id="759" idx="0"/>
          </p:cNvCxnSpPr>
          <p:nvPr/>
        </p:nvCxnSpPr>
        <p:spPr>
          <a:xfrm rot="-5400000" flipH="1">
            <a:off y="2132662" x="3611200"/>
            <a:ext cy="713100" cx="651600"/>
          </a:xfrm>
          <a:prstGeom prst="curvedConnector3">
            <a:avLst>
              <a:gd fmla="val 5001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73" name="Shape 773"/>
          <p:cNvSpPr txBox="1"/>
          <p:nvPr/>
        </p:nvSpPr>
        <p:spPr>
          <a:xfrm>
            <a:off y="916875" x="500200"/>
            <a:ext cy="651599" cx="206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000" lang="en"/>
              <a:t>(Higher-Order) Attribute Grammar</a:t>
            </a:r>
          </a:p>
          <a:p>
            <a:pPr rtl="0">
              <a:spcBef>
                <a:spcPts val="0"/>
              </a:spcBef>
              <a:buNone/>
            </a:pPr>
            <a:r>
              <a:rPr sz="1000" lang="en"/>
              <a:t>Data Flow Graph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Arrows</a:t>
            </a:r>
          </a:p>
        </p:txBody>
      </p:sp>
      <p:cxnSp>
        <p:nvCxnSpPr>
          <p:cNvPr id="774" name="Shape 774"/>
          <p:cNvCxnSpPr>
            <a:stCxn id="741" idx="0"/>
            <a:endCxn id="744" idx="2"/>
          </p:cNvCxnSpPr>
          <p:nvPr/>
        </p:nvCxnSpPr>
        <p:spPr>
          <a:xfrm rot="-5400000">
            <a:off y="2138023" x="3540050"/>
            <a:ext cy="702600" cx="651600"/>
          </a:xfrm>
          <a:prstGeom prst="curvedConnector3">
            <a:avLst>
              <a:gd fmla="val 50009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5" name="Shape 775"/>
          <p:cNvCxnSpPr>
            <a:stCxn id="743" idx="0"/>
            <a:endCxn id="768" idx="0"/>
          </p:cNvCxnSpPr>
          <p:nvPr/>
        </p:nvCxnSpPr>
        <p:spPr>
          <a:xfrm rot="5400000">
            <a:off y="925312" x="4732200"/>
            <a:ext cy="2304000" cx="600"/>
          </a:xfrm>
          <a:prstGeom prst="curvedConnector3">
            <a:avLst>
              <a:gd fmla="val -39687500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6" name="Shape 776"/>
          <p:cNvCxnSpPr>
            <a:stCxn id="742" idx="0"/>
            <a:endCxn id="758" idx="0"/>
          </p:cNvCxnSpPr>
          <p:nvPr/>
        </p:nvCxnSpPr>
        <p:spPr>
          <a:xfrm rot="5400000">
            <a:off y="1783423" x="3906025"/>
            <a:ext cy="2064000" cx="600"/>
          </a:xfrm>
          <a:prstGeom prst="curvedConnector3">
            <a:avLst>
              <a:gd fmla="val -39687500" name="adj1"/>
            </a:avLst>
          </a:prstGeom>
          <a:noFill/>
          <a:ln w="3810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77" name="Shape 777"/>
          <p:cNvSpPr txBox="1"/>
          <p:nvPr/>
        </p:nvSpPr>
        <p:spPr>
          <a:xfrm>
            <a:off y="2531825" x="335950"/>
            <a:ext cy="1988400" cx="220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Not only perform tasks from left to right.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Order is only restricted by data flow: allow a task if there exists a </a:t>
            </a:r>
            <a:r>
              <a:rPr lang="en" i="1"/>
              <a:t>defined</a:t>
            </a:r>
            <a:r>
              <a:rPr lang="en"/>
              <a:t> data flow for all its inputs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y="4520225" x="2917500"/>
            <a:ext cy="578099" cx="232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A</a:t>
            </a:r>
            <a:r>
              <a:rPr baseline="-25000" lang="en"/>
              <a:t>1</a:t>
            </a:r>
            <a:r>
              <a:rPr lang="en"/>
              <a:t>, Task A</a:t>
            </a:r>
            <a:r>
              <a:rPr baseline="-25000" lang="en"/>
              <a:t>2</a:t>
            </a:r>
            <a:r>
              <a:rPr lang="en"/>
              <a:t>, Task B</a:t>
            </a:r>
            <a:br>
              <a:rPr lang="en"/>
            </a:br>
            <a:r>
              <a:rPr lang="en"/>
              <a:t>Task A</a:t>
            </a:r>
            <a:r>
              <a:rPr baseline="-25000" lang="en"/>
              <a:t>2</a:t>
            </a:r>
            <a:r>
              <a:rPr lang="en"/>
              <a:t>, Task B,  Task A</a:t>
            </a:r>
            <a:r>
              <a:rPr baseline="-25000" lang="en"/>
              <a:t>1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y="4520225" x="5243700"/>
            <a:ext cy="395099" cx="232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Task B, Task A</a:t>
            </a:r>
            <a:r>
              <a:rPr baseline="-25000" lang="en">
                <a:solidFill>
                  <a:schemeClr val="accent6"/>
                </a:solidFill>
              </a:rPr>
              <a:t>2</a:t>
            </a:r>
            <a:r>
              <a:rPr lang="en">
                <a:solidFill>
                  <a:schemeClr val="accent6"/>
                </a:solidFill>
              </a:rPr>
              <a:t>, Task A</a:t>
            </a:r>
            <a:r>
              <a:rPr baseline="-25000" lang="en">
                <a:solidFill>
                  <a:schemeClr val="accent6"/>
                </a:solidFill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3" name="Shape 7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4" name="Shape 784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Technical Content</a:t>
            </a:r>
          </a:p>
        </p:txBody>
      </p:sp>
      <p:sp>
        <p:nvSpPr>
          <p:cNvPr id="785" name="Shape 785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9" name="Shape 7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791" name="Shape 791"/>
          <p:cNvSpPr/>
          <p:nvPr/>
        </p:nvSpPr>
        <p:spPr>
          <a:xfrm>
            <a:off y="3872375" x="1903725"/>
            <a:ext cy="540299" cx="794400"/>
          </a:xfrm>
          <a:prstGeom prst="roundRect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sp>
        <p:nvSpPr>
          <p:cNvPr id="792" name="Shape 792"/>
          <p:cNvSpPr/>
          <p:nvPr/>
        </p:nvSpPr>
        <p:spPr>
          <a:xfrm>
            <a:off y="3872375" x="3726151"/>
            <a:ext cy="540299" cx="794400"/>
          </a:xfrm>
          <a:prstGeom prst="roundRect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 2</a:t>
            </a:r>
          </a:p>
        </p:txBody>
      </p:sp>
      <p:sp>
        <p:nvSpPr>
          <p:cNvPr id="793" name="Shape 793"/>
          <p:cNvSpPr/>
          <p:nvPr/>
        </p:nvSpPr>
        <p:spPr>
          <a:xfrm>
            <a:off y="3872375" x="5548550"/>
            <a:ext cy="540299" cx="794400"/>
          </a:xfrm>
          <a:prstGeom prst="roundRect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 3</a:t>
            </a:r>
          </a:p>
        </p:txBody>
      </p:sp>
      <p:sp>
        <p:nvSpPr>
          <p:cNvPr id="794" name="Shape 794"/>
          <p:cNvSpPr/>
          <p:nvPr/>
        </p:nvSpPr>
        <p:spPr>
          <a:xfrm>
            <a:off y="2791575" x="293895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y="2791575" x="476460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y="1820275" x="386280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7" name="Shape 797"/>
          <p:cNvCxnSpPr>
            <a:stCxn id="791" idx="0"/>
            <a:endCxn id="794" idx="3"/>
          </p:cNvCxnSpPr>
          <p:nvPr/>
        </p:nvCxnSpPr>
        <p:spPr>
          <a:xfrm rot="10800000" flipH="1">
            <a:off y="3169475" x="2300925"/>
            <a:ext cy="702900" cx="70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98" name="Shape 798"/>
          <p:cNvCxnSpPr>
            <a:stCxn id="794" idx="7"/>
            <a:endCxn id="796" idx="3"/>
          </p:cNvCxnSpPr>
          <p:nvPr/>
        </p:nvCxnSpPr>
        <p:spPr>
          <a:xfrm rot="10800000" flipH="1">
            <a:off y="2198221" x="3316903"/>
            <a:ext cy="658200" cx="610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99" name="Shape 799"/>
          <p:cNvCxnSpPr>
            <a:stCxn id="796" idx="5"/>
            <a:endCxn id="795" idx="1"/>
          </p:cNvCxnSpPr>
          <p:nvPr/>
        </p:nvCxnSpPr>
        <p:spPr>
          <a:xfrm>
            <a:off y="2198228" x="4240753"/>
            <a:ext cy="658200" cx="58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00" name="Shape 800"/>
          <p:cNvCxnSpPr>
            <a:stCxn id="794" idx="5"/>
            <a:endCxn id="792" idx="0"/>
          </p:cNvCxnSpPr>
          <p:nvPr/>
        </p:nvCxnSpPr>
        <p:spPr>
          <a:xfrm>
            <a:off y="3169528" x="3316903"/>
            <a:ext cy="702900" cx="806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01" name="Shape 801"/>
          <p:cNvCxnSpPr>
            <a:stCxn id="795" idx="5"/>
            <a:endCxn id="793" idx="0"/>
          </p:cNvCxnSpPr>
          <p:nvPr/>
        </p:nvCxnSpPr>
        <p:spPr>
          <a:xfrm>
            <a:off y="3169528" x="5142553"/>
            <a:ext cy="702900" cx="80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02" name="Shape 802"/>
          <p:cNvSpPr/>
          <p:nvPr/>
        </p:nvSpPr>
        <p:spPr>
          <a:xfrm>
            <a:off y="3782825" x="6652825"/>
            <a:ext cy="719400" cx="318899"/>
          </a:xfrm>
          <a:prstGeom prst="righ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 txBox="1"/>
          <p:nvPr/>
        </p:nvSpPr>
        <p:spPr>
          <a:xfrm>
            <a:off y="2794275" x="7208725"/>
            <a:ext cy="437399" cx="175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Attribute evaluation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y="3923825" x="7157875"/>
            <a:ext cy="437399" cx="185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Workflow execution</a:t>
            </a:r>
          </a:p>
        </p:txBody>
      </p:sp>
      <p:sp>
        <p:nvSpPr>
          <p:cNvPr id="805" name="Shape 805"/>
          <p:cNvSpPr/>
          <p:nvPr/>
        </p:nvSpPr>
        <p:spPr>
          <a:xfrm>
            <a:off y="3837725" x="19780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y="3837725" x="2139462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y="3837725" x="25106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y="3837725" x="37767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>
            <a:off y="3837725" x="39277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>
            <a:off y="3837725" x="4315412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y="2969925" x="27812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y="2969925" x="34533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y="2969925" x="36111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/>
          <p:nvPr/>
        </p:nvSpPr>
        <p:spPr>
          <a:xfrm>
            <a:off y="2969925" x="44409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y="2969925" x="45987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y="2969925" x="42832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y="2969925" x="41255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y="2969925" x="37894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/>
        </p:nvSpPr>
        <p:spPr>
          <a:xfrm>
            <a:off y="3837725" x="4176312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y="3837725" x="55976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y="3837725" x="61513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y="2969925" x="52751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y="1966200" x="43693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y="3837725" x="57366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5" name="Shape 825"/>
          <p:cNvCxnSpPr>
            <a:stCxn id="811" idx="2"/>
            <a:endCxn id="806" idx="0"/>
          </p:cNvCxnSpPr>
          <p:nvPr/>
        </p:nvCxnSpPr>
        <p:spPr>
          <a:xfrm rot="5400000">
            <a:off y="3126075" x="2112525"/>
            <a:ext cy="6417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26" name="Shape 826"/>
          <p:cNvCxnSpPr>
            <a:stCxn id="807" idx="0"/>
            <a:endCxn id="812" idx="2"/>
          </p:cNvCxnSpPr>
          <p:nvPr/>
        </p:nvCxnSpPr>
        <p:spPr>
          <a:xfrm rot="-5400000">
            <a:off y="2975525" x="2634125"/>
            <a:ext cy="9426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27" name="Shape 827"/>
          <p:cNvCxnSpPr>
            <a:stCxn id="819" idx="0"/>
            <a:endCxn id="813" idx="2"/>
          </p:cNvCxnSpPr>
          <p:nvPr/>
        </p:nvCxnSpPr>
        <p:spPr>
          <a:xfrm rot="5400000" flipH="1">
            <a:off y="3164225" x="3545862"/>
            <a:ext cy="5652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28" name="Shape 828"/>
          <p:cNvCxnSpPr>
            <a:endCxn id="818" idx="2"/>
          </p:cNvCxnSpPr>
          <p:nvPr/>
        </p:nvCxnSpPr>
        <p:spPr>
          <a:xfrm rot="5400000" flipH="1">
            <a:off y="3183975" x="3704550"/>
            <a:ext cy="525900" cx="781800"/>
          </a:xfrm>
          <a:prstGeom prst="curvedConnector3">
            <a:avLst>
              <a:gd fmla="val 500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29" name="Shape 829"/>
          <p:cNvCxnSpPr>
            <a:stCxn id="817" idx="2"/>
            <a:endCxn id="820" idx="0"/>
          </p:cNvCxnSpPr>
          <p:nvPr/>
        </p:nvCxnSpPr>
        <p:spPr>
          <a:xfrm rot="-5400000" flipH="1">
            <a:off y="2710875" x="4513725"/>
            <a:ext cy="14721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30" name="Shape 830"/>
          <p:cNvCxnSpPr>
            <a:stCxn id="816" idx="2"/>
            <a:endCxn id="824" idx="0"/>
          </p:cNvCxnSpPr>
          <p:nvPr/>
        </p:nvCxnSpPr>
        <p:spPr>
          <a:xfrm rot="-5400000" flipH="1">
            <a:off y="2720175" x="4662150"/>
            <a:ext cy="14535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31" name="Shape 831"/>
          <p:cNvCxnSpPr>
            <a:stCxn id="814" idx="2"/>
            <a:endCxn id="824" idx="0"/>
          </p:cNvCxnSpPr>
          <p:nvPr/>
        </p:nvCxnSpPr>
        <p:spPr>
          <a:xfrm rot="-5400000" flipH="1">
            <a:off y="2799075" x="4740975"/>
            <a:ext cy="12957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32" name="Shape 832"/>
          <p:cNvCxnSpPr>
            <a:stCxn id="815" idx="2"/>
            <a:endCxn id="824" idx="0"/>
          </p:cNvCxnSpPr>
          <p:nvPr/>
        </p:nvCxnSpPr>
        <p:spPr>
          <a:xfrm rot="-5400000" flipH="1">
            <a:off y="2877975" x="4819800"/>
            <a:ext cy="11379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33" name="Shape 833"/>
          <p:cNvCxnSpPr>
            <a:stCxn id="821" idx="0"/>
            <a:endCxn id="822" idx="2"/>
          </p:cNvCxnSpPr>
          <p:nvPr/>
        </p:nvCxnSpPr>
        <p:spPr>
          <a:xfrm rot="5400000" flipH="1">
            <a:off y="3008675" x="5365375"/>
            <a:ext cy="8763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34" name="Shape 834"/>
          <p:cNvCxnSpPr>
            <a:stCxn id="822" idx="0"/>
            <a:endCxn id="823" idx="2"/>
          </p:cNvCxnSpPr>
          <p:nvPr/>
        </p:nvCxnSpPr>
        <p:spPr>
          <a:xfrm rot="5400000" flipH="1">
            <a:off y="2058225" x="4406450"/>
            <a:ext cy="905700" cx="917700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35" name="Shape 835"/>
          <p:cNvCxnSpPr>
            <a:stCxn id="811" idx="2"/>
            <a:endCxn id="809" idx="0"/>
          </p:cNvCxnSpPr>
          <p:nvPr/>
        </p:nvCxnSpPr>
        <p:spPr>
          <a:xfrm rot="-5400000" flipH="1">
            <a:off y="2873625" x="3006675"/>
            <a:ext cy="11466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836" name="Shape 836"/>
          <p:cNvSpPr/>
          <p:nvPr/>
        </p:nvSpPr>
        <p:spPr>
          <a:xfrm>
            <a:off y="1966200" x="37129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7" name="Shape 837"/>
          <p:cNvCxnSpPr>
            <a:stCxn id="836" idx="2"/>
            <a:endCxn id="811" idx="0"/>
          </p:cNvCxnSpPr>
          <p:nvPr/>
        </p:nvCxnSpPr>
        <p:spPr>
          <a:xfrm rot="5400000">
            <a:off y="2045250" x="2831250"/>
            <a:ext cy="931800" cx="917700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38" name="Shape 838"/>
          <p:cNvCxnSpPr>
            <a:stCxn id="836" idx="2"/>
            <a:endCxn id="815" idx="0"/>
          </p:cNvCxnSpPr>
          <p:nvPr/>
        </p:nvCxnSpPr>
        <p:spPr>
          <a:xfrm rot="-5400000" flipH="1">
            <a:off y="2068200" x="3740100"/>
            <a:ext cy="885900" cx="917700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39" name="Shape 839"/>
          <p:cNvCxnSpPr>
            <a:stCxn id="812" idx="0"/>
            <a:endCxn id="814" idx="0"/>
          </p:cNvCxnSpPr>
          <p:nvPr/>
        </p:nvCxnSpPr>
        <p:spPr>
          <a:xfrm rot="-5400000" flipH="1">
            <a:off y="2476425" x="3989925"/>
            <a:ext cy="9876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40" name="Shape 840"/>
          <p:cNvCxnSpPr>
            <a:stCxn id="813" idx="0"/>
            <a:endCxn id="816" idx="0"/>
          </p:cNvCxnSpPr>
          <p:nvPr/>
        </p:nvCxnSpPr>
        <p:spPr>
          <a:xfrm rot="-5400000" flipH="1">
            <a:off y="2634075" x="3990000"/>
            <a:ext cy="6723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841" name="Shape 841"/>
          <p:cNvCxnSpPr>
            <a:stCxn id="818" idx="0"/>
            <a:endCxn id="817" idx="0"/>
          </p:cNvCxnSpPr>
          <p:nvPr/>
        </p:nvCxnSpPr>
        <p:spPr>
          <a:xfrm rot="-5400000" flipH="1">
            <a:off y="2802225" x="4000200"/>
            <a:ext cy="3360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842" name="Shape 842"/>
          <p:cNvSpPr/>
          <p:nvPr/>
        </p:nvSpPr>
        <p:spPr>
          <a:xfrm>
            <a:off y="1876750" x="6760750"/>
            <a:ext cy="2064000" cx="318899"/>
          </a:xfrm>
          <a:prstGeom prst="righ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6" name="Shape 8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7" name="Shape 8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48" name="Shape 848"/>
          <p:cNvSpPr/>
          <p:nvPr/>
        </p:nvSpPr>
        <p:spPr>
          <a:xfrm>
            <a:off y="1337750" x="2036650"/>
            <a:ext cy="499500" cx="3217199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Workflow Description</a:t>
            </a:r>
            <a:br>
              <a:rPr lang="en"/>
            </a:br>
            <a:r>
              <a:rPr lang="en">
                <a:solidFill>
                  <a:schemeClr val="dk2"/>
                </a:solidFill>
              </a:rPr>
              <a:t>Attribute Grammar</a:t>
            </a:r>
          </a:p>
        </p:txBody>
      </p:sp>
      <p:sp>
        <p:nvSpPr>
          <p:cNvPr id="849" name="Shape 849"/>
          <p:cNvSpPr/>
          <p:nvPr/>
        </p:nvSpPr>
        <p:spPr>
          <a:xfrm>
            <a:off y="2818112" x="2036650"/>
            <a:ext cy="376200" cx="3217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Attributed Trees + Data Flow Graph</a:t>
            </a:r>
          </a:p>
        </p:txBody>
      </p:sp>
      <p:sp>
        <p:nvSpPr>
          <p:cNvPr id="850" name="Shape 850"/>
          <p:cNvSpPr/>
          <p:nvPr/>
        </p:nvSpPr>
        <p:spPr>
          <a:xfrm>
            <a:off y="3523487" x="2036650"/>
            <a:ext cy="376200" cx="3217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Task Tree (internal)</a:t>
            </a:r>
          </a:p>
        </p:txBody>
      </p:sp>
      <p:sp>
        <p:nvSpPr>
          <p:cNvPr id="851" name="Shape 851"/>
          <p:cNvSpPr/>
          <p:nvPr/>
        </p:nvSpPr>
        <p:spPr>
          <a:xfrm>
            <a:off y="4228875" x="2036650"/>
            <a:ext cy="376200" cx="3217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Task Tree (external)</a:t>
            </a:r>
          </a:p>
        </p:txBody>
      </p:sp>
      <p:sp>
        <p:nvSpPr>
          <p:cNvPr id="852" name="Shape 852"/>
          <p:cNvSpPr/>
          <p:nvPr/>
        </p:nvSpPr>
        <p:spPr>
          <a:xfrm>
            <a:off y="2111627" x="2036650"/>
            <a:ext cy="437399" cx="3217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Attribute Evaluation Algorithm</a:t>
            </a:r>
            <a:br>
              <a:rPr lang="en"/>
            </a:br>
            <a:r>
              <a:rPr lang="en">
                <a:solidFill>
                  <a:schemeClr val="dk2"/>
                </a:solidFill>
              </a:rPr>
              <a:t>Arrow</a:t>
            </a:r>
          </a:p>
        </p:txBody>
      </p:sp>
      <p:cxnSp>
        <p:nvCxnSpPr>
          <p:cNvPr id="853" name="Shape 853"/>
          <p:cNvCxnSpPr>
            <a:stCxn id="848" idx="2"/>
            <a:endCxn id="852" idx="0"/>
          </p:cNvCxnSpPr>
          <p:nvPr/>
        </p:nvCxnSpPr>
        <p:spPr>
          <a:xfrm>
            <a:off y="1837250" x="3645249"/>
            <a:ext cy="274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54" name="Shape 854"/>
          <p:cNvCxnSpPr>
            <a:stCxn id="852" idx="2"/>
            <a:endCxn id="849" idx="0"/>
          </p:cNvCxnSpPr>
          <p:nvPr/>
        </p:nvCxnSpPr>
        <p:spPr>
          <a:xfrm>
            <a:off y="2549027" x="3645249"/>
            <a:ext cy="269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55" name="Shape 855"/>
          <p:cNvCxnSpPr>
            <a:stCxn id="849" idx="2"/>
            <a:endCxn id="850" idx="0"/>
          </p:cNvCxnSpPr>
          <p:nvPr/>
        </p:nvCxnSpPr>
        <p:spPr>
          <a:xfrm>
            <a:off y="3194312" x="3645249"/>
            <a:ext cy="3290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856" name="Shape 856"/>
          <p:cNvCxnSpPr>
            <a:stCxn id="850" idx="2"/>
            <a:endCxn id="851" idx="0"/>
          </p:cNvCxnSpPr>
          <p:nvPr/>
        </p:nvCxnSpPr>
        <p:spPr>
          <a:xfrm>
            <a:off y="3899687" x="3645249"/>
            <a:ext cy="329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857" name="Shape 857"/>
          <p:cNvSpPr txBox="1"/>
          <p:nvPr/>
        </p:nvSpPr>
        <p:spPr>
          <a:xfrm>
            <a:off y="1784437" x="3735975"/>
            <a:ext cy="435900" cx="252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Attribute Grammar Compiler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y="2477725" x="3735975"/>
            <a:ext cy="435900" cx="186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Attribute Evaluator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y="3171000" x="3735975"/>
            <a:ext cy="435900" cx="200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Workflow Executor</a:t>
            </a:r>
          </a:p>
        </p:txBody>
      </p:sp>
      <p:sp>
        <p:nvSpPr>
          <p:cNvPr id="860" name="Shape 860"/>
          <p:cNvSpPr txBox="1"/>
          <p:nvPr/>
        </p:nvSpPr>
        <p:spPr>
          <a:xfrm>
            <a:off y="3864275" x="3735975"/>
            <a:ext cy="435900" cx="209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Workflow Facade</a:t>
            </a:r>
          </a:p>
        </p:txBody>
      </p:sp>
      <p:sp>
        <p:nvSpPr>
          <p:cNvPr id="861" name="Shape 861"/>
          <p:cNvSpPr/>
          <p:nvPr/>
        </p:nvSpPr>
        <p:spPr>
          <a:xfrm>
            <a:off y="1855850" x="755550"/>
            <a:ext cy="329100" cx="658500"/>
          </a:xfrm>
          <a:prstGeom prst="wedgeRectCallout">
            <a:avLst>
              <a:gd fmla="val 126819" name="adj1"/>
              <a:gd fmla="val -101489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862" name="Shape 862"/>
          <p:cNvSpPr/>
          <p:nvPr/>
        </p:nvSpPr>
        <p:spPr>
          <a:xfrm>
            <a:off y="4375250" x="755550"/>
            <a:ext cy="329100" cx="658500"/>
          </a:xfrm>
          <a:prstGeom prst="wedgeRectCallout">
            <a:avLst>
              <a:gd fmla="val 132870" name="adj1"/>
              <a:gd fmla="val -38134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863" name="Shape 863"/>
          <p:cNvSpPr/>
          <p:nvPr/>
        </p:nvSpPr>
        <p:spPr>
          <a:xfrm>
            <a:off y="1276100" x="6549825"/>
            <a:ext cy="591900" cx="318899"/>
          </a:xfrm>
          <a:prstGeom prst="righ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y="3606900" x="6549825"/>
            <a:ext cy="946200" cx="318899"/>
          </a:xfrm>
          <a:prstGeom prst="righ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y="2710275" x="6549825"/>
            <a:ext cy="591900" cx="318899"/>
          </a:xfrm>
          <a:prstGeom prst="righ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 txBox="1"/>
          <p:nvPr/>
        </p:nvSpPr>
        <p:spPr>
          <a:xfrm>
            <a:off y="3937850" x="6803625"/>
            <a:ext cy="437399" cx="42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y="2814437" x="6838825"/>
            <a:ext cy="437399" cx="42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y="1353350" x="6868725"/>
            <a:ext cy="437399" cx="42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y="932450" x="6028950"/>
            <a:ext cy="435900" cx="184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Presentation order: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3" name="Shape 8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4" name="Shape 87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Workflow Model</a:t>
            </a:r>
          </a:p>
        </p:txBody>
      </p:sp>
      <p:sp>
        <p:nvSpPr>
          <p:cNvPr id="875" name="Shape 875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 Tree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Sketch</a:t>
            </a:r>
          </a:p>
        </p:txBody>
      </p:sp>
      <p:sp>
        <p:nvSpPr>
          <p:cNvPr id="48" name="Shape 48"/>
          <p:cNvSpPr/>
          <p:nvPr/>
        </p:nvSpPr>
        <p:spPr>
          <a:xfrm>
            <a:off y="3115475" x="1946725"/>
            <a:ext cy="540299" cx="794400"/>
          </a:xfrm>
          <a:prstGeom prst="roundRect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sp>
        <p:nvSpPr>
          <p:cNvPr id="49" name="Shape 49"/>
          <p:cNvSpPr/>
          <p:nvPr/>
        </p:nvSpPr>
        <p:spPr>
          <a:xfrm>
            <a:off y="3115475" x="3769151"/>
            <a:ext cy="540299" cx="794400"/>
          </a:xfrm>
          <a:prstGeom prst="roundRect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2</a:t>
            </a:r>
          </a:p>
        </p:txBody>
      </p:sp>
      <p:sp>
        <p:nvSpPr>
          <p:cNvPr id="50" name="Shape 50"/>
          <p:cNvSpPr/>
          <p:nvPr/>
        </p:nvSpPr>
        <p:spPr>
          <a:xfrm>
            <a:off y="3115475" x="5591550"/>
            <a:ext cy="540299" cx="794400"/>
          </a:xfrm>
          <a:prstGeom prst="roundRect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3</a:t>
            </a:r>
          </a:p>
        </p:txBody>
      </p:sp>
      <p:sp>
        <p:nvSpPr>
          <p:cNvPr id="51" name="Shape 51"/>
          <p:cNvSpPr/>
          <p:nvPr/>
        </p:nvSpPr>
        <p:spPr>
          <a:xfrm>
            <a:off y="2034675" x="298195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y="2034675" x="480760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y="1063375" x="3905800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y="4245025" x="4889050"/>
            <a:ext cy="579300" cx="2798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" name="Shape 55"/>
          <p:cNvCxnSpPr>
            <a:stCxn id="48" idx="0"/>
            <a:endCxn id="51" idx="3"/>
          </p:cNvCxnSpPr>
          <p:nvPr/>
        </p:nvCxnSpPr>
        <p:spPr>
          <a:xfrm rot="10800000" flipH="1">
            <a:off y="2412575" x="2343925"/>
            <a:ext cy="702900" cx="70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" name="Shape 56"/>
          <p:cNvCxnSpPr>
            <a:stCxn id="51" idx="7"/>
            <a:endCxn id="53" idx="3"/>
          </p:cNvCxnSpPr>
          <p:nvPr/>
        </p:nvCxnSpPr>
        <p:spPr>
          <a:xfrm rot="10800000" flipH="1">
            <a:off y="1441321" x="3359903"/>
            <a:ext cy="658200" cx="610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7" name="Shape 57"/>
          <p:cNvCxnSpPr>
            <a:stCxn id="53" idx="5"/>
            <a:endCxn id="52" idx="1"/>
          </p:cNvCxnSpPr>
          <p:nvPr/>
        </p:nvCxnSpPr>
        <p:spPr>
          <a:xfrm>
            <a:off y="1441328" x="4283753"/>
            <a:ext cy="658200" cx="58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" name="Shape 58"/>
          <p:cNvCxnSpPr>
            <a:stCxn id="51" idx="5"/>
            <a:endCxn id="49" idx="0"/>
          </p:cNvCxnSpPr>
          <p:nvPr/>
        </p:nvCxnSpPr>
        <p:spPr>
          <a:xfrm>
            <a:off y="2412628" x="3359903"/>
            <a:ext cy="702900" cx="806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9" name="Shape 59"/>
          <p:cNvCxnSpPr>
            <a:stCxn id="52" idx="5"/>
            <a:endCxn id="50" idx="0"/>
          </p:cNvCxnSpPr>
          <p:nvPr/>
        </p:nvCxnSpPr>
        <p:spPr>
          <a:xfrm>
            <a:off y="2412628" x="5185553"/>
            <a:ext cy="702900" cx="80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" name="Shape 60"/>
          <p:cNvCxnSpPr>
            <a:stCxn id="50" idx="2"/>
            <a:endCxn id="54" idx="1"/>
          </p:cNvCxnSpPr>
          <p:nvPr/>
        </p:nvCxnSpPr>
        <p:spPr>
          <a:xfrm flipH="1">
            <a:off y="3655774" x="5029050"/>
            <a:ext cy="589200" cx="9597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61" name="Shape 61"/>
          <p:cNvSpPr/>
          <p:nvPr/>
        </p:nvSpPr>
        <p:spPr>
          <a:xfrm>
            <a:off y="4375225" x="3043900"/>
            <a:ext cy="318899" cx="3188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" name="Shape 62"/>
          <p:cNvCxnSpPr>
            <a:stCxn id="48" idx="2"/>
            <a:endCxn id="61" idx="0"/>
          </p:cNvCxnSpPr>
          <p:nvPr/>
        </p:nvCxnSpPr>
        <p:spPr>
          <a:xfrm>
            <a:off y="3655774" x="2343925"/>
            <a:ext cy="719400" cx="8595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63" name="Shape 63"/>
          <p:cNvCxnSpPr>
            <a:stCxn id="49" idx="2"/>
            <a:endCxn id="54" idx="1"/>
          </p:cNvCxnSpPr>
          <p:nvPr/>
        </p:nvCxnSpPr>
        <p:spPr>
          <a:xfrm>
            <a:off y="3655774" x="4166351"/>
            <a:ext cy="589200" cx="8625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64" name="Shape 64"/>
          <p:cNvCxnSpPr>
            <a:stCxn id="48" idx="2"/>
            <a:endCxn id="54" idx="1"/>
          </p:cNvCxnSpPr>
          <p:nvPr/>
        </p:nvCxnSpPr>
        <p:spPr>
          <a:xfrm>
            <a:off y="3655774" x="2343925"/>
            <a:ext cy="589200" cx="26850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65" name="Shape 65"/>
          <p:cNvCxnSpPr>
            <a:stCxn id="61" idx="0"/>
            <a:endCxn id="49" idx="2"/>
          </p:cNvCxnSpPr>
          <p:nvPr/>
        </p:nvCxnSpPr>
        <p:spPr>
          <a:xfrm rot="10800000" flipH="1">
            <a:off y="3655825" x="3203349"/>
            <a:ext cy="719400" cx="96299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66" name="Shape 66"/>
          <p:cNvCxnSpPr>
            <a:stCxn id="61" idx="0"/>
            <a:endCxn id="50" idx="2"/>
          </p:cNvCxnSpPr>
          <p:nvPr/>
        </p:nvCxnSpPr>
        <p:spPr>
          <a:xfrm rot="10800000" flipH="1">
            <a:off y="3655825" x="3203349"/>
            <a:ext cy="719400" cx="278549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67" name="Shape 67"/>
          <p:cNvSpPr txBox="1"/>
          <p:nvPr/>
        </p:nvSpPr>
        <p:spPr>
          <a:xfrm>
            <a:off y="4375275" x="3398300"/>
            <a:ext cy="437399" cx="53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4272325" x="5185550"/>
            <a:ext cy="540299" cx="15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Persistent State / System Services</a:t>
            </a:r>
          </a:p>
        </p:txBody>
      </p:sp>
      <p:sp>
        <p:nvSpPr>
          <p:cNvPr id="69" name="Shape 69"/>
          <p:cNvSpPr/>
          <p:nvPr/>
        </p:nvSpPr>
        <p:spPr>
          <a:xfrm>
            <a:off y="1119850" x="6803750"/>
            <a:ext cy="2064000" cx="318899"/>
          </a:xfrm>
          <a:prstGeom prst="righ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y="3025925" x="6695825"/>
            <a:ext cy="719400" cx="318899"/>
          </a:xfrm>
          <a:prstGeom prst="righ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y="2037375" x="7251725"/>
            <a:ext cy="437399" cx="175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Attribute evaluation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3166925" x="7200875"/>
            <a:ext cy="437399" cx="185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Workflow execution</a:t>
            </a:r>
          </a:p>
        </p:txBody>
      </p:sp>
      <p:sp>
        <p:nvSpPr>
          <p:cNvPr id="73" name="Shape 73"/>
          <p:cNvSpPr/>
          <p:nvPr/>
        </p:nvSpPr>
        <p:spPr>
          <a:xfrm>
            <a:off y="3080825" x="20210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y="3080825" x="2182462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3080825" x="25536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y="3080825" x="38197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y="3080825" x="39707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y="3080825" x="4358412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y="2213025" x="28242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y="2213025" x="34963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y="2213025" x="36541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y="2213025" x="44839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y="2213025" x="46417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y="2213025" x="43262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y="2213025" x="41685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y="2213025" x="38324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y="3080825" x="4219312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y="3080825" x="56406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y="3080825" x="61943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y="2213025" x="53181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y="1209300" x="44123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y="3080825" x="57796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3" name="Shape 93"/>
          <p:cNvCxnSpPr>
            <a:stCxn id="79" idx="2"/>
            <a:endCxn id="74" idx="0"/>
          </p:cNvCxnSpPr>
          <p:nvPr/>
        </p:nvCxnSpPr>
        <p:spPr>
          <a:xfrm rot="5400000">
            <a:off y="2369175" x="2155525"/>
            <a:ext cy="6417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94" name="Shape 94"/>
          <p:cNvCxnSpPr>
            <a:stCxn id="75" idx="0"/>
            <a:endCxn id="80" idx="2"/>
          </p:cNvCxnSpPr>
          <p:nvPr/>
        </p:nvCxnSpPr>
        <p:spPr>
          <a:xfrm rot="-5400000">
            <a:off y="2218625" x="2677125"/>
            <a:ext cy="9426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95" name="Shape 95"/>
          <p:cNvCxnSpPr>
            <a:stCxn id="87" idx="0"/>
            <a:endCxn id="81" idx="2"/>
          </p:cNvCxnSpPr>
          <p:nvPr/>
        </p:nvCxnSpPr>
        <p:spPr>
          <a:xfrm rot="5400000" flipH="1">
            <a:off y="2407325" x="3588862"/>
            <a:ext cy="5652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96" name="Shape 96"/>
          <p:cNvCxnSpPr>
            <a:endCxn id="86" idx="2"/>
          </p:cNvCxnSpPr>
          <p:nvPr/>
        </p:nvCxnSpPr>
        <p:spPr>
          <a:xfrm rot="5400000" flipH="1">
            <a:off y="2427075" x="3747550"/>
            <a:ext cy="525900" cx="781800"/>
          </a:xfrm>
          <a:prstGeom prst="curvedConnector3">
            <a:avLst>
              <a:gd fmla="val 500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97" name="Shape 97"/>
          <p:cNvCxnSpPr>
            <a:stCxn id="85" idx="2"/>
            <a:endCxn id="88" idx="0"/>
          </p:cNvCxnSpPr>
          <p:nvPr/>
        </p:nvCxnSpPr>
        <p:spPr>
          <a:xfrm rot="-5400000" flipH="1">
            <a:off y="1953975" x="4556725"/>
            <a:ext cy="14721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98" name="Shape 98"/>
          <p:cNvCxnSpPr>
            <a:stCxn id="84" idx="2"/>
            <a:endCxn id="92" idx="0"/>
          </p:cNvCxnSpPr>
          <p:nvPr/>
        </p:nvCxnSpPr>
        <p:spPr>
          <a:xfrm rot="-5400000" flipH="1">
            <a:off y="1963275" x="4705150"/>
            <a:ext cy="14535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99" name="Shape 99"/>
          <p:cNvCxnSpPr>
            <a:stCxn id="82" idx="2"/>
            <a:endCxn id="92" idx="0"/>
          </p:cNvCxnSpPr>
          <p:nvPr/>
        </p:nvCxnSpPr>
        <p:spPr>
          <a:xfrm rot="-5400000" flipH="1">
            <a:off y="2042175" x="4783975"/>
            <a:ext cy="12957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00" name="Shape 100"/>
          <p:cNvCxnSpPr>
            <a:stCxn id="83" idx="2"/>
            <a:endCxn id="92" idx="0"/>
          </p:cNvCxnSpPr>
          <p:nvPr/>
        </p:nvCxnSpPr>
        <p:spPr>
          <a:xfrm rot="-5400000" flipH="1">
            <a:off y="2121075" x="4862800"/>
            <a:ext cy="11379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01" name="Shape 101"/>
          <p:cNvCxnSpPr>
            <a:stCxn id="89" idx="0"/>
            <a:endCxn id="90" idx="2"/>
          </p:cNvCxnSpPr>
          <p:nvPr/>
        </p:nvCxnSpPr>
        <p:spPr>
          <a:xfrm rot="5400000" flipH="1">
            <a:off y="2251775" x="5408375"/>
            <a:ext cy="8763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02" name="Shape 102"/>
          <p:cNvCxnSpPr>
            <a:stCxn id="90" idx="0"/>
            <a:endCxn id="91" idx="2"/>
          </p:cNvCxnSpPr>
          <p:nvPr/>
        </p:nvCxnSpPr>
        <p:spPr>
          <a:xfrm rot="5400000" flipH="1">
            <a:off y="1301325" x="4449450"/>
            <a:ext cy="905700" cx="917700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03" name="Shape 103"/>
          <p:cNvCxnSpPr>
            <a:stCxn id="79" idx="2"/>
            <a:endCxn id="77" idx="0"/>
          </p:cNvCxnSpPr>
          <p:nvPr/>
        </p:nvCxnSpPr>
        <p:spPr>
          <a:xfrm rot="-5400000" flipH="1">
            <a:off y="2116725" x="3049675"/>
            <a:ext cy="11466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104" name="Shape 104"/>
          <p:cNvSpPr/>
          <p:nvPr/>
        </p:nvSpPr>
        <p:spPr>
          <a:xfrm>
            <a:off y="1209300" x="37559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" name="Shape 105"/>
          <p:cNvCxnSpPr>
            <a:stCxn id="104" idx="2"/>
            <a:endCxn id="79" idx="0"/>
          </p:cNvCxnSpPr>
          <p:nvPr/>
        </p:nvCxnSpPr>
        <p:spPr>
          <a:xfrm rot="5400000">
            <a:off y="1288350" x="2874250"/>
            <a:ext cy="931800" cx="917700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06" name="Shape 106"/>
          <p:cNvCxnSpPr>
            <a:stCxn id="104" idx="2"/>
            <a:endCxn id="83" idx="0"/>
          </p:cNvCxnSpPr>
          <p:nvPr/>
        </p:nvCxnSpPr>
        <p:spPr>
          <a:xfrm rot="-5400000" flipH="1">
            <a:off y="1311300" x="3783100"/>
            <a:ext cy="885900" cx="917700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07" name="Shape 107"/>
          <p:cNvCxnSpPr>
            <a:stCxn id="80" idx="0"/>
            <a:endCxn id="82" idx="0"/>
          </p:cNvCxnSpPr>
          <p:nvPr/>
        </p:nvCxnSpPr>
        <p:spPr>
          <a:xfrm rot="-5400000" flipH="1">
            <a:off y="1719525" x="4032925"/>
            <a:ext cy="9876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08" name="Shape 108"/>
          <p:cNvCxnSpPr>
            <a:stCxn id="81" idx="0"/>
            <a:endCxn id="84" idx="0"/>
          </p:cNvCxnSpPr>
          <p:nvPr/>
        </p:nvCxnSpPr>
        <p:spPr>
          <a:xfrm rot="-5400000" flipH="1">
            <a:off y="1877175" x="4033000"/>
            <a:ext cy="6723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09" name="Shape 109"/>
          <p:cNvCxnSpPr>
            <a:stCxn id="86" idx="0"/>
            <a:endCxn id="85" idx="0"/>
          </p:cNvCxnSpPr>
          <p:nvPr/>
        </p:nvCxnSpPr>
        <p:spPr>
          <a:xfrm rot="-5400000" flipH="1">
            <a:off y="2045325" x="4043200"/>
            <a:ext cy="3360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110" name="Shape 110"/>
          <p:cNvSpPr/>
          <p:nvPr/>
        </p:nvSpPr>
        <p:spPr>
          <a:xfrm>
            <a:off y="4544500" x="4746350"/>
            <a:ext cy="318899" cx="2798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y="1760950" x="50525"/>
            <a:ext cy="971399" cx="1682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Attribute grammar describes the </a:t>
            </a:r>
            <a:r>
              <a:rPr b="1" lang="en">
                <a:solidFill>
                  <a:schemeClr val="dk1"/>
                </a:solidFill>
              </a:rPr>
              <a:t>tree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attributes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data flow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115475" x="50525"/>
            <a:ext cy="540299" cx="17828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Workflow: </a:t>
            </a:r>
            <a:r>
              <a:rPr b="1" lang="en">
                <a:solidFill>
                  <a:schemeClr val="dk1"/>
                </a:solidFill>
              </a:rPr>
              <a:t>tasks</a:t>
            </a:r>
            <a:r>
              <a:rPr lang="en">
                <a:solidFill>
                  <a:schemeClr val="dk1"/>
                </a:solidFill>
              </a:rPr>
              <a:t> organized in a </a:t>
            </a:r>
            <a:r>
              <a:rPr b="1" lang="en">
                <a:solidFill>
                  <a:schemeClr val="dk1"/>
                </a:solidFill>
              </a:rPr>
              <a:t>tree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9" name="Shape 8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0" name="Shape 8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Tree (external)</a:t>
            </a:r>
          </a:p>
        </p:txBody>
      </p:sp>
      <p:sp>
        <p:nvSpPr>
          <p:cNvPr id="881" name="Shape 881"/>
          <p:cNvSpPr/>
          <p:nvPr/>
        </p:nvSpPr>
        <p:spPr>
          <a:xfrm>
            <a:off y="1498300" x="3638750"/>
            <a:ext cy="279000" cx="279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y="2268275" x="2990050"/>
            <a:ext cy="279000" cx="279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y="2957650" x="2399800"/>
            <a:ext cy="279000" cx="279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y="3752175" x="1721975"/>
            <a:ext cy="279000" cx="279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y="3752175" x="2940050"/>
            <a:ext cy="279000" cx="279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 txBox="1"/>
          <p:nvPr/>
        </p:nvSpPr>
        <p:spPr>
          <a:xfrm>
            <a:off y="3673725" x="2270250"/>
            <a:ext cy="435900" cx="40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y="3911875" x="1822462"/>
            <a:ext cy="435900" cx="81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</a:t>
            </a:r>
            <a:r>
              <a:rPr baseline="-25000" lang="en"/>
              <a:t>1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y="3911875" x="3042125"/>
            <a:ext cy="435900" cx="90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</a:t>
            </a:r>
            <a:r>
              <a:rPr baseline="-25000" lang="en"/>
              <a:t>k</a:t>
            </a:r>
          </a:p>
        </p:txBody>
      </p:sp>
      <p:cxnSp>
        <p:nvCxnSpPr>
          <p:cNvPr id="889" name="Shape 889"/>
          <p:cNvCxnSpPr>
            <a:stCxn id="882" idx="7"/>
            <a:endCxn id="881" idx="3"/>
          </p:cNvCxnSpPr>
          <p:nvPr/>
        </p:nvCxnSpPr>
        <p:spPr>
          <a:xfrm rot="10800000" flipH="1">
            <a:off y="1736433" x="3228191"/>
            <a:ext cy="572700" cx="451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90" name="Shape 890"/>
          <p:cNvCxnSpPr>
            <a:stCxn id="883" idx="7"/>
            <a:endCxn id="882" idx="3"/>
          </p:cNvCxnSpPr>
          <p:nvPr/>
        </p:nvCxnSpPr>
        <p:spPr>
          <a:xfrm rot="10800000" flipH="1">
            <a:off y="2506508" x="2637941"/>
            <a:ext cy="492000" cx="39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91" name="Shape 891"/>
          <p:cNvCxnSpPr>
            <a:stCxn id="884" idx="7"/>
            <a:endCxn id="883" idx="3"/>
          </p:cNvCxnSpPr>
          <p:nvPr/>
        </p:nvCxnSpPr>
        <p:spPr>
          <a:xfrm rot="10800000" flipH="1">
            <a:off y="3195733" x="1960116"/>
            <a:ext cy="597300" cx="48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92" name="Shape 892"/>
          <p:cNvCxnSpPr>
            <a:stCxn id="883" idx="5"/>
            <a:endCxn id="885" idx="1"/>
          </p:cNvCxnSpPr>
          <p:nvPr/>
        </p:nvCxnSpPr>
        <p:spPr>
          <a:xfrm>
            <a:off y="3195791" x="2637941"/>
            <a:ext cy="597300" cx="34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93" name="Shape 893"/>
          <p:cNvSpPr/>
          <p:nvPr/>
        </p:nvSpPr>
        <p:spPr>
          <a:xfrm>
            <a:off y="2958362" x="3431175"/>
            <a:ext cy="382799" cx="451499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y="2216362" x="4083000"/>
            <a:ext cy="382799" cx="451499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5" name="Shape 895"/>
          <p:cNvCxnSpPr>
            <a:stCxn id="881" idx="5"/>
            <a:endCxn id="894" idx="0"/>
          </p:cNvCxnSpPr>
          <p:nvPr/>
        </p:nvCxnSpPr>
        <p:spPr>
          <a:xfrm>
            <a:off y="1736441" x="3876891"/>
            <a:ext cy="480000" cx="43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896" name="Shape 896"/>
          <p:cNvCxnSpPr>
            <a:stCxn id="882" idx="5"/>
            <a:endCxn id="893" idx="0"/>
          </p:cNvCxnSpPr>
          <p:nvPr/>
        </p:nvCxnSpPr>
        <p:spPr>
          <a:xfrm>
            <a:off y="2506416" x="3228191"/>
            <a:ext cy="451800" cx="42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897" name="Shape 897"/>
          <p:cNvSpPr txBox="1"/>
          <p:nvPr/>
        </p:nvSpPr>
        <p:spPr>
          <a:xfrm>
            <a:off y="1421925" x="4008425"/>
            <a:ext cy="435900" cx="732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y="2189825" x="3350475"/>
            <a:ext cy="435900" cx="61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page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y="2892550" x="2683850"/>
            <a:ext cy="435900" cx="79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</a:t>
            </a:r>
          </a:p>
        </p:txBody>
      </p:sp>
      <p:sp>
        <p:nvSpPr>
          <p:cNvPr id="900" name="Shape 900"/>
          <p:cNvSpPr/>
          <p:nvPr/>
        </p:nvSpPr>
        <p:spPr>
          <a:xfrm>
            <a:off y="1508350" x="34376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y="2284337" x="2829637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 txBox="1"/>
          <p:nvPr/>
        </p:nvSpPr>
        <p:spPr>
          <a:xfrm>
            <a:off y="2124737" x="2259012"/>
            <a:ext cy="435900" cx="6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sp>
        <p:nvSpPr>
          <p:cNvPr id="903" name="Shape 903"/>
          <p:cNvSpPr/>
          <p:nvPr/>
        </p:nvSpPr>
        <p:spPr>
          <a:xfrm>
            <a:off y="2892550" x="2206512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 txBox="1"/>
          <p:nvPr/>
        </p:nvSpPr>
        <p:spPr>
          <a:xfrm>
            <a:off y="2732950" x="1635887"/>
            <a:ext cy="435900" cx="6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y="2892562" x="1225875"/>
            <a:ext cy="435900" cx="105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906" name="Shape 906"/>
          <p:cNvSpPr/>
          <p:nvPr/>
        </p:nvSpPr>
        <p:spPr>
          <a:xfrm>
            <a:off y="3052150" x="22065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y="3673712" x="1566162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 txBox="1"/>
          <p:nvPr/>
        </p:nvSpPr>
        <p:spPr>
          <a:xfrm>
            <a:off y="3514112" x="995537"/>
            <a:ext cy="435900" cx="6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sp>
        <p:nvSpPr>
          <p:cNvPr id="909" name="Shape 909"/>
          <p:cNvSpPr txBox="1"/>
          <p:nvPr/>
        </p:nvSpPr>
        <p:spPr>
          <a:xfrm>
            <a:off y="3673725" x="585525"/>
            <a:ext cy="435900" cx="105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910" name="Shape 910"/>
          <p:cNvSpPr/>
          <p:nvPr/>
        </p:nvSpPr>
        <p:spPr>
          <a:xfrm>
            <a:off y="3833312" x="15661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y="3995612" x="15661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 txBox="1"/>
          <p:nvPr/>
        </p:nvSpPr>
        <p:spPr>
          <a:xfrm>
            <a:off y="3836025" x="783375"/>
            <a:ext cy="435900" cx="860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required</a:t>
            </a:r>
          </a:p>
        </p:txBody>
      </p:sp>
      <p:sp>
        <p:nvSpPr>
          <p:cNvPr id="913" name="Shape 913"/>
          <p:cNvSpPr/>
          <p:nvPr/>
        </p:nvSpPr>
        <p:spPr>
          <a:xfrm>
            <a:off y="4155212" x="15661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 txBox="1"/>
          <p:nvPr/>
        </p:nvSpPr>
        <p:spPr>
          <a:xfrm>
            <a:off y="3995625" x="995625"/>
            <a:ext cy="435900" cx="6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value</a:t>
            </a:r>
          </a:p>
        </p:txBody>
      </p:sp>
      <p:sp>
        <p:nvSpPr>
          <p:cNvPr id="915" name="Shape 915"/>
          <p:cNvSpPr/>
          <p:nvPr/>
        </p:nvSpPr>
        <p:spPr>
          <a:xfrm>
            <a:off y="3687337" x="2779237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/>
          <p:nvPr/>
        </p:nvSpPr>
        <p:spPr>
          <a:xfrm>
            <a:off y="3846937" x="27792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/>
        </p:nvSpPr>
        <p:spPr>
          <a:xfrm>
            <a:off y="4009237" x="27792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y="4168837" x="27792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y="2446637" x="28296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 txBox="1"/>
          <p:nvPr/>
        </p:nvSpPr>
        <p:spPr>
          <a:xfrm>
            <a:off y="2289461" x="2223925"/>
            <a:ext cy="382799" cx="69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status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y="1521661" x="2831937"/>
            <a:ext cy="382799" cx="69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status</a:t>
            </a:r>
          </a:p>
        </p:txBody>
      </p:sp>
      <p:sp>
        <p:nvSpPr>
          <p:cNvPr id="922" name="Shape 922"/>
          <p:cNvSpPr/>
          <p:nvPr/>
        </p:nvSpPr>
        <p:spPr>
          <a:xfrm>
            <a:off y="1678837" x="3437662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y="3225100" x="22078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 txBox="1"/>
          <p:nvPr/>
        </p:nvSpPr>
        <p:spPr>
          <a:xfrm>
            <a:off y="3067924" x="1602125"/>
            <a:ext cy="382799" cx="69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layout</a:t>
            </a:r>
          </a:p>
        </p:txBody>
      </p:sp>
      <p:sp>
        <p:nvSpPr>
          <p:cNvPr id="925" name="Shape 925"/>
          <p:cNvSpPr/>
          <p:nvPr/>
        </p:nvSpPr>
        <p:spPr>
          <a:xfrm>
            <a:off y="2563350" x="5895750"/>
            <a:ext cy="572699" cx="1680000"/>
          </a:xfrm>
          <a:prstGeom prst="wedgeRectCallout">
            <a:avLst>
              <a:gd fmla="val -76560" name="adj1"/>
              <a:gd fmla="val -38188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Tree is replicated to the front end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y="1348750" x="2867050"/>
            <a:ext cy="435900" cx="6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y="4201325" x="359900"/>
            <a:ext cy="435900" cx="131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submit(value)</a:t>
            </a:r>
          </a:p>
        </p:txBody>
      </p:sp>
      <p:sp>
        <p:nvSpPr>
          <p:cNvPr id="928" name="Shape 928"/>
          <p:cNvSpPr/>
          <p:nvPr/>
        </p:nvSpPr>
        <p:spPr>
          <a:xfrm>
            <a:off y="4360926" x="1566196"/>
            <a:ext cy="116694" cx="110376"/>
          </a:xfrm>
          <a:prstGeom prst="lightningBol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y="4360926" x="2779271"/>
            <a:ext cy="116694" cx="110376"/>
          </a:xfrm>
          <a:prstGeom prst="lightningBol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y="3411700" x="4931550"/>
            <a:ext cy="1524299" cx="3869999"/>
          </a:xfrm>
          <a:prstGeom prst="wedgeRectCallout">
            <a:avLst>
              <a:gd fmla="val -77865" name="adj1"/>
              <a:gd fmla="val 1912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user affects the tree by submitting values to tasks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tree is a pure function of the task’ values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(except for database changes external to the workflow -&gt; database snapshots)</a:t>
            </a:r>
          </a:p>
        </p:txBody>
      </p:sp>
      <p:sp>
        <p:nvSpPr>
          <p:cNvPr id="931" name="Shape 931"/>
          <p:cNvSpPr/>
          <p:nvPr/>
        </p:nvSpPr>
        <p:spPr>
          <a:xfrm>
            <a:off y="1421925" x="5895850"/>
            <a:ext cy="857400" cx="2367600"/>
          </a:xfrm>
          <a:prstGeom prst="wedgeRectCallout">
            <a:avLst>
              <a:gd fmla="val -85516" name="adj1"/>
              <a:gd fmla="val 40139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Granularity of tasks: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 entire page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individual data point (e.g. control)</a:t>
            </a:r>
          </a:p>
        </p:txBody>
      </p:sp>
      <p:sp>
        <p:nvSpPr>
          <p:cNvPr id="932" name="Shape 932"/>
          <p:cNvSpPr/>
          <p:nvPr/>
        </p:nvSpPr>
        <p:spPr>
          <a:xfrm>
            <a:off y="788000" x="5895750"/>
            <a:ext cy="435900" cx="1680000"/>
          </a:xfrm>
          <a:prstGeom prst="wedgeRectCallout">
            <a:avLst>
              <a:gd fmla="val -98062" name="adj1"/>
              <a:gd fmla="val -45103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abstract view and controller</a:t>
            </a:r>
          </a:p>
        </p:txBody>
      </p:sp>
      <p:sp>
        <p:nvSpPr>
          <p:cNvPr id="933" name="Shape 933"/>
          <p:cNvSpPr/>
          <p:nvPr/>
        </p:nvSpPr>
        <p:spPr>
          <a:xfrm>
            <a:off y="4781762" x="249487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y="4976301" x="249508"/>
            <a:ext cy="116694" cx="110376"/>
          </a:xfrm>
          <a:prstGeom prst="lightningBol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 txBox="1"/>
          <p:nvPr/>
        </p:nvSpPr>
        <p:spPr>
          <a:xfrm>
            <a:off y="4636725" x="333925"/>
            <a:ext cy="435900" cx="257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attribute of a node (an output)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y="4819150" x="332475"/>
            <a:ext cy="435900" cx="373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API procedure</a:t>
            </a:r>
          </a:p>
        </p:txBody>
      </p:sp>
      <p:sp>
        <p:nvSpPr>
          <p:cNvPr id="937" name="Shape 937"/>
          <p:cNvSpPr txBox="1"/>
          <p:nvPr/>
        </p:nvSpPr>
        <p:spPr>
          <a:xfrm>
            <a:off y="853475" x="488000"/>
            <a:ext cy="382799" cx="319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Representation for the frontend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1" name="Shape 9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2" name="Shape 9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Tree (internal)</a:t>
            </a:r>
          </a:p>
        </p:txBody>
      </p:sp>
      <p:sp>
        <p:nvSpPr>
          <p:cNvPr id="943" name="Shape 943"/>
          <p:cNvSpPr/>
          <p:nvPr/>
        </p:nvSpPr>
        <p:spPr>
          <a:xfrm>
            <a:off y="1569725" x="3218550"/>
            <a:ext cy="279000" cx="279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/>
        </p:nvSpPr>
        <p:spPr>
          <a:xfrm>
            <a:off y="3394725" x="1894700"/>
            <a:ext cy="279000" cx="279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 txBox="1"/>
          <p:nvPr/>
        </p:nvSpPr>
        <p:spPr>
          <a:xfrm>
            <a:off y="1856075" x="2203275"/>
            <a:ext cy="435900" cx="243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group / page / section / etc.</a:t>
            </a:r>
          </a:p>
        </p:txBody>
      </p:sp>
      <p:sp>
        <p:nvSpPr>
          <p:cNvPr id="946" name="Shape 946"/>
          <p:cNvSpPr/>
          <p:nvPr/>
        </p:nvSpPr>
        <p:spPr>
          <a:xfrm>
            <a:off y="1650875" x="30621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/>
        </p:nvSpPr>
        <p:spPr>
          <a:xfrm>
            <a:off y="3314912" x="1720187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 txBox="1"/>
          <p:nvPr/>
        </p:nvSpPr>
        <p:spPr>
          <a:xfrm>
            <a:off y="3155312" x="1149562"/>
            <a:ext cy="435900" cx="6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y="3314925" x="739550"/>
            <a:ext cy="435900" cx="105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950" name="Shape 950"/>
          <p:cNvSpPr/>
          <p:nvPr/>
        </p:nvSpPr>
        <p:spPr>
          <a:xfrm>
            <a:off y="3474512" x="17202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" name="Shape 951"/>
          <p:cNvSpPr/>
          <p:nvPr/>
        </p:nvSpPr>
        <p:spPr>
          <a:xfrm>
            <a:off y="3636812" x="17202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 txBox="1"/>
          <p:nvPr/>
        </p:nvSpPr>
        <p:spPr>
          <a:xfrm>
            <a:off y="3477225" x="937400"/>
            <a:ext cy="435900" cx="860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required</a:t>
            </a:r>
          </a:p>
        </p:txBody>
      </p:sp>
      <p:sp>
        <p:nvSpPr>
          <p:cNvPr id="953" name="Shape 953"/>
          <p:cNvSpPr/>
          <p:nvPr/>
        </p:nvSpPr>
        <p:spPr>
          <a:xfrm>
            <a:off y="3333750" x="22701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 txBox="1"/>
          <p:nvPr/>
        </p:nvSpPr>
        <p:spPr>
          <a:xfrm>
            <a:off y="3174162" x="2319975"/>
            <a:ext cy="435900" cx="6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value</a:t>
            </a:r>
          </a:p>
        </p:txBody>
      </p:sp>
      <p:sp>
        <p:nvSpPr>
          <p:cNvPr id="955" name="Shape 955"/>
          <p:cNvSpPr txBox="1"/>
          <p:nvPr/>
        </p:nvSpPr>
        <p:spPr>
          <a:xfrm>
            <a:off y="1517836" x="3592837"/>
            <a:ext cy="382799" cx="69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status</a:t>
            </a:r>
          </a:p>
        </p:txBody>
      </p:sp>
      <p:sp>
        <p:nvSpPr>
          <p:cNvPr id="956" name="Shape 956"/>
          <p:cNvSpPr/>
          <p:nvPr/>
        </p:nvSpPr>
        <p:spPr>
          <a:xfrm>
            <a:off y="1650862" x="3543562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" name="Shape 957"/>
          <p:cNvSpPr txBox="1"/>
          <p:nvPr/>
        </p:nvSpPr>
        <p:spPr>
          <a:xfrm>
            <a:off y="1491275" x="2474650"/>
            <a:ext cy="435900" cx="6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sp>
        <p:nvSpPr>
          <p:cNvPr id="958" name="Shape 958"/>
          <p:cNvSpPr/>
          <p:nvPr/>
        </p:nvSpPr>
        <p:spPr>
          <a:xfrm>
            <a:off y="3394725" x="4642575"/>
            <a:ext cy="279000" cx="279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9" name="Shape 959"/>
          <p:cNvCxnSpPr>
            <a:stCxn id="944" idx="7"/>
            <a:endCxn id="943" idx="3"/>
          </p:cNvCxnSpPr>
          <p:nvPr/>
        </p:nvCxnSpPr>
        <p:spPr>
          <a:xfrm rot="10800000" flipH="1">
            <a:off y="1807783" x="2132841"/>
            <a:ext cy="1627800" cx="1126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960" name="Shape 960"/>
          <p:cNvCxnSpPr>
            <a:stCxn id="943" idx="5"/>
            <a:endCxn id="958" idx="1"/>
          </p:cNvCxnSpPr>
          <p:nvPr/>
        </p:nvCxnSpPr>
        <p:spPr>
          <a:xfrm>
            <a:off y="1807866" x="3456691"/>
            <a:ext cy="1627800" cx="1226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961" name="Shape 961"/>
          <p:cNvSpPr txBox="1"/>
          <p:nvPr/>
        </p:nvSpPr>
        <p:spPr>
          <a:xfrm>
            <a:off y="3894300" x="1504850"/>
            <a:ext cy="382799" cx="105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task</a:t>
            </a:r>
          </a:p>
        </p:txBody>
      </p:sp>
      <p:sp>
        <p:nvSpPr>
          <p:cNvPr id="962" name="Shape 962"/>
          <p:cNvSpPr txBox="1"/>
          <p:nvPr/>
        </p:nvSpPr>
        <p:spPr>
          <a:xfrm>
            <a:off y="3894300" x="4188375"/>
            <a:ext cy="382799" cx="118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system task</a:t>
            </a:r>
          </a:p>
        </p:txBody>
      </p:sp>
      <p:sp>
        <p:nvSpPr>
          <p:cNvPr id="963" name="Shape 963"/>
          <p:cNvSpPr txBox="1"/>
          <p:nvPr/>
        </p:nvSpPr>
        <p:spPr>
          <a:xfrm>
            <a:off y="3389500" x="5723925"/>
            <a:ext cy="1146899" cx="219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Generate Report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Store Document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Publish Edits</a:t>
            </a:r>
          </a:p>
        </p:txBody>
      </p:sp>
      <p:sp>
        <p:nvSpPr>
          <p:cNvPr id="964" name="Shape 964"/>
          <p:cNvSpPr/>
          <p:nvPr/>
        </p:nvSpPr>
        <p:spPr>
          <a:xfrm>
            <a:off y="3493350" x="2272837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/>
        </p:nvSpPr>
        <p:spPr>
          <a:xfrm>
            <a:off y="3644525" x="22728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 txBox="1"/>
          <p:nvPr/>
        </p:nvSpPr>
        <p:spPr>
          <a:xfrm>
            <a:off y="3511498" x="2322112"/>
            <a:ext cy="382799" cx="69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edits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y="3360312" x="2312450"/>
            <a:ext cy="382799" cx="860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status</a:t>
            </a:r>
          </a:p>
        </p:txBody>
      </p:sp>
      <p:sp>
        <p:nvSpPr>
          <p:cNvPr id="968" name="Shape 968"/>
          <p:cNvSpPr/>
          <p:nvPr/>
        </p:nvSpPr>
        <p:spPr>
          <a:xfrm>
            <a:off y="3474525" x="49791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y="3394725" x="44364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y="3591212" x="44364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y="4417875" x="544700"/>
            <a:ext cy="473400" cx="1428900"/>
          </a:xfrm>
          <a:prstGeom prst="wedgeRectCallout">
            <a:avLst>
              <a:gd fmla="val -19473" name="adj1"/>
              <a:gd fmla="val -85351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 attributes:</a:t>
            </a:r>
            <a:br>
              <a:rPr lang="en"/>
            </a:br>
            <a:r>
              <a:rPr lang="en"/>
              <a:t>“configuration”</a:t>
            </a:r>
          </a:p>
        </p:txBody>
      </p:sp>
      <p:sp>
        <p:nvSpPr>
          <p:cNvPr id="972" name="Shape 972"/>
          <p:cNvSpPr/>
          <p:nvPr/>
        </p:nvSpPr>
        <p:spPr>
          <a:xfrm>
            <a:off y="4410175" x="2212337"/>
            <a:ext cy="473400" cx="967499"/>
          </a:xfrm>
          <a:prstGeom prst="wedgeRectCallout">
            <a:avLst>
              <a:gd fmla="val -16544" name="adj1"/>
              <a:gd fmla="val -91265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output attributes</a:t>
            </a:r>
          </a:p>
        </p:txBody>
      </p:sp>
      <p:sp>
        <p:nvSpPr>
          <p:cNvPr id="973" name="Shape 973"/>
          <p:cNvSpPr/>
          <p:nvPr/>
        </p:nvSpPr>
        <p:spPr>
          <a:xfrm>
            <a:off y="4417875" x="4286450"/>
            <a:ext cy="473400" cx="2196600"/>
          </a:xfrm>
          <a:prstGeom prst="wedgeRectCallout">
            <a:avLst>
              <a:gd fmla="val -29264" name="adj1"/>
              <a:gd fmla="val -65061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Performed by the system</a:t>
            </a:r>
          </a:p>
        </p:txBody>
      </p:sp>
      <p:sp>
        <p:nvSpPr>
          <p:cNvPr id="974" name="Shape 974"/>
          <p:cNvSpPr txBox="1"/>
          <p:nvPr/>
        </p:nvSpPr>
        <p:spPr>
          <a:xfrm>
            <a:off y="848325" x="525975"/>
            <a:ext cy="382799" cx="411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Representation for the Workflow Executor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8" name="Shape 9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9" name="Shape 9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Tree Nodes</a:t>
            </a:r>
          </a:p>
        </p:txBody>
      </p:sp>
      <p:sp>
        <p:nvSpPr>
          <p:cNvPr id="980" name="Shape 980"/>
          <p:cNvSpPr/>
          <p:nvPr/>
        </p:nvSpPr>
        <p:spPr>
          <a:xfrm>
            <a:off y="2768200" x="1928825"/>
            <a:ext cy="366000" cx="366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y="2892850" x="17075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/>
        </p:nvSpPr>
        <p:spPr>
          <a:xfrm>
            <a:off y="2892850" x="15563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/>
          <p:nvPr/>
        </p:nvSpPr>
        <p:spPr>
          <a:xfrm>
            <a:off y="2892850" x="13515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y="2892850" x="11839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" name="Shape 985"/>
          <p:cNvSpPr/>
          <p:nvPr/>
        </p:nvSpPr>
        <p:spPr>
          <a:xfrm>
            <a:off y="2892850" x="10162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6" name="Shape 986"/>
          <p:cNvCxnSpPr/>
          <p:nvPr/>
        </p:nvCxnSpPr>
        <p:spPr>
          <a:xfrm>
            <a:off y="2741425" x="1509125"/>
            <a:ext cy="37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987" name="Shape 987"/>
          <p:cNvSpPr/>
          <p:nvPr/>
        </p:nvSpPr>
        <p:spPr>
          <a:xfrm>
            <a:off y="2892850" x="23600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y="2892850" x="25356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y="2892850" x="27112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/>
          <p:nvPr/>
        </p:nvSpPr>
        <p:spPr>
          <a:xfrm>
            <a:off y="3680025" x="1609100"/>
            <a:ext cy="486900" cx="366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" name="Shape 991"/>
          <p:cNvSpPr/>
          <p:nvPr/>
        </p:nvSpPr>
        <p:spPr>
          <a:xfrm>
            <a:off y="3956125" x="1461975"/>
            <a:ext cy="318899" cx="2798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 txBox="1"/>
          <p:nvPr/>
        </p:nvSpPr>
        <p:spPr>
          <a:xfrm>
            <a:off y="3043400" x="429275"/>
            <a:ext cy="366000" cx="1472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 attributes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y="3043400" x="2356012"/>
            <a:ext cy="366000" cx="162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output attributes</a:t>
            </a:r>
          </a:p>
        </p:txBody>
      </p:sp>
      <p:sp>
        <p:nvSpPr>
          <p:cNvPr id="994" name="Shape 994"/>
          <p:cNvSpPr/>
          <p:nvPr/>
        </p:nvSpPr>
        <p:spPr>
          <a:xfrm>
            <a:off y="3014312" x="4354125"/>
            <a:ext cy="991199" cx="3209400"/>
          </a:xfrm>
          <a:prstGeom prst="foldedCorner">
            <a:avLst>
              <a:gd fmla="val 16667" name="adj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Execute</a:t>
            </a:r>
            <a:r>
              <a:rPr lang="en"/>
              <a:t> procedure:</a:t>
            </a:r>
            <a:br>
              <a:rPr lang="en"/>
            </a:br>
            <a:r>
              <a:rPr lang="en"/>
              <a:t>Computes output attributes</a:t>
            </a:r>
            <a:br>
              <a:rPr lang="en"/>
            </a:br>
            <a:r>
              <a:rPr lang="en"/>
              <a:t>Performs side-effectful operations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May use all attributes and state</a:t>
            </a:r>
          </a:p>
        </p:txBody>
      </p:sp>
      <p:sp>
        <p:nvSpPr>
          <p:cNvPr id="995" name="Shape 995"/>
          <p:cNvSpPr/>
          <p:nvPr/>
        </p:nvSpPr>
        <p:spPr>
          <a:xfrm>
            <a:off y="1823500" x="4354100"/>
            <a:ext cy="991199" cx="3209400"/>
          </a:xfrm>
          <a:prstGeom prst="foldedCorner">
            <a:avLst>
              <a:gd fmla="val 16667" name="adj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Attach</a:t>
            </a:r>
            <a:r>
              <a:rPr lang="en">
                <a:solidFill>
                  <a:schemeClr val="dk1"/>
                </a:solidFill>
              </a:rPr>
              <a:t> procedure: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Initializes the node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Determines a name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May use attach-phase attributes</a:t>
            </a:r>
          </a:p>
        </p:txBody>
      </p:sp>
      <p:sp>
        <p:nvSpPr>
          <p:cNvPr id="996" name="Shape 996"/>
          <p:cNvSpPr/>
          <p:nvPr/>
        </p:nvSpPr>
        <p:spPr>
          <a:xfrm>
            <a:off y="4205125" x="4354100"/>
            <a:ext cy="738000" cx="3209400"/>
          </a:xfrm>
          <a:prstGeom prst="foldedCorner">
            <a:avLst>
              <a:gd fmla="val 16667" name="adj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Submit</a:t>
            </a:r>
            <a:r>
              <a:rPr lang="en"/>
              <a:t> procedure (user tasks only):</a:t>
            </a:r>
            <a:br>
              <a:rPr lang="en"/>
            </a:br>
            <a:r>
              <a:rPr lang="en"/>
              <a:t>Changes the local state of the node</a:t>
            </a:r>
          </a:p>
        </p:txBody>
      </p:sp>
      <p:sp>
        <p:nvSpPr>
          <p:cNvPr id="997" name="Shape 997"/>
          <p:cNvSpPr/>
          <p:nvPr/>
        </p:nvSpPr>
        <p:spPr>
          <a:xfrm>
            <a:off y="1823501" x="4178921"/>
            <a:ext cy="116694" cx="110376"/>
          </a:xfrm>
          <a:prstGeom prst="lightningBol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" name="Shape 998"/>
          <p:cNvSpPr/>
          <p:nvPr/>
        </p:nvSpPr>
        <p:spPr>
          <a:xfrm>
            <a:off y="3093063" x="4178921"/>
            <a:ext cy="116694" cx="110376"/>
          </a:xfrm>
          <a:prstGeom prst="lightningBol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" name="Shape 999"/>
          <p:cNvSpPr/>
          <p:nvPr/>
        </p:nvSpPr>
        <p:spPr>
          <a:xfrm>
            <a:off y="4275026" x="4178921"/>
            <a:ext cy="116694" cx="110376"/>
          </a:xfrm>
          <a:prstGeom prst="lightningBol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y="3680025" x="2169625"/>
            <a:ext cy="318899" cx="366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 txBox="1"/>
          <p:nvPr/>
        </p:nvSpPr>
        <p:spPr>
          <a:xfrm>
            <a:off y="3932575" x="2086375"/>
            <a:ext cy="541199" cx="154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local state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(not persistent)</a:t>
            </a:r>
          </a:p>
        </p:txBody>
      </p:sp>
      <p:sp>
        <p:nvSpPr>
          <p:cNvPr id="1002" name="Shape 1002"/>
          <p:cNvSpPr txBox="1"/>
          <p:nvPr/>
        </p:nvSpPr>
        <p:spPr>
          <a:xfrm>
            <a:off y="4344925" x="1084850"/>
            <a:ext cy="598199" cx="141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workflow state</a:t>
            </a:r>
            <a:br>
              <a:rPr lang="en"/>
            </a:br>
            <a:r>
              <a:rPr lang="en"/>
              <a:t>system state</a:t>
            </a:r>
          </a:p>
        </p:txBody>
      </p:sp>
      <p:cxnSp>
        <p:nvCxnSpPr>
          <p:cNvPr id="1003" name="Shape 1003"/>
          <p:cNvCxnSpPr>
            <a:stCxn id="980" idx="3"/>
            <a:endCxn id="990" idx="1"/>
          </p:cNvCxnSpPr>
          <p:nvPr/>
        </p:nvCxnSpPr>
        <p:spPr>
          <a:xfrm flipH="1">
            <a:off y="3080600" x="1792224"/>
            <a:ext cy="599399" cx="19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triangle"/>
            <a:tailEnd w="lg" len="lg" type="triangle"/>
          </a:ln>
        </p:spPr>
      </p:cxnSp>
      <p:cxnSp>
        <p:nvCxnSpPr>
          <p:cNvPr id="1004" name="Shape 1004"/>
          <p:cNvCxnSpPr>
            <a:stCxn id="980" idx="5"/>
            <a:endCxn id="1000" idx="1"/>
          </p:cNvCxnSpPr>
          <p:nvPr/>
        </p:nvCxnSpPr>
        <p:spPr>
          <a:xfrm>
            <a:off y="3080600" x="2241225"/>
            <a:ext cy="599399" cx="11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diamond"/>
            <a:tailEnd w="lg" len="lg" type="none"/>
          </a:ln>
        </p:spPr>
      </p:cxnSp>
      <p:sp>
        <p:nvSpPr>
          <p:cNvPr id="1005" name="Shape 1005"/>
          <p:cNvSpPr txBox="1"/>
          <p:nvPr/>
        </p:nvSpPr>
        <p:spPr>
          <a:xfrm>
            <a:off y="2521150" x="821525"/>
            <a:ext cy="366000" cx="68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attach</a:t>
            </a:r>
          </a:p>
        </p:txBody>
      </p:sp>
      <p:sp>
        <p:nvSpPr>
          <p:cNvPr id="1006" name="Shape 1006"/>
          <p:cNvSpPr txBox="1"/>
          <p:nvPr/>
        </p:nvSpPr>
        <p:spPr>
          <a:xfrm>
            <a:off y="2521150" x="2241225"/>
            <a:ext cy="366000" cx="89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execute</a:t>
            </a:r>
          </a:p>
        </p:txBody>
      </p:sp>
      <p:sp>
        <p:nvSpPr>
          <p:cNvPr id="1007" name="Shape 1007"/>
          <p:cNvSpPr txBox="1"/>
          <p:nvPr/>
        </p:nvSpPr>
        <p:spPr>
          <a:xfrm>
            <a:off y="1342125" x="4036075"/>
            <a:ext cy="375000" cx="399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each node type a collection of procedures:</a:t>
            </a:r>
          </a:p>
        </p:txBody>
      </p:sp>
      <p:sp>
        <p:nvSpPr>
          <p:cNvPr id="1008" name="Shape 1008"/>
          <p:cNvSpPr txBox="1"/>
          <p:nvPr/>
        </p:nvSpPr>
        <p:spPr>
          <a:xfrm>
            <a:off y="1296650" x="565525"/>
            <a:ext cy="991199" cx="331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node of a particular type has input and output attributes; available to procedures associated with the node</a:t>
            </a:r>
          </a:p>
        </p:txBody>
      </p:sp>
      <p:sp>
        <p:nvSpPr>
          <p:cNvPr id="1009" name="Shape 1009"/>
          <p:cNvSpPr txBox="1"/>
          <p:nvPr/>
        </p:nvSpPr>
        <p:spPr>
          <a:xfrm>
            <a:off y="535775" x="4732750"/>
            <a:ext cy="375000" cx="4366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i.e.: user tasks, system tasks, pages, sections, etc.</a:t>
            </a:r>
          </a:p>
        </p:txBody>
      </p:sp>
      <p:sp>
        <p:nvSpPr>
          <p:cNvPr id="1010" name="Shape 1010"/>
          <p:cNvSpPr/>
          <p:nvPr/>
        </p:nvSpPr>
        <p:spPr>
          <a:xfrm>
            <a:off y="1750225" x="7545575"/>
            <a:ext cy="2348400" cx="339299"/>
          </a:xfrm>
          <a:prstGeom prst="rightBracket">
            <a:avLst>
              <a:gd fmla="val 8333" name="adj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 txBox="1"/>
          <p:nvPr/>
        </p:nvSpPr>
        <p:spPr>
          <a:xfrm>
            <a:off y="3500075" x="7840150"/>
            <a:ext cy="366000" cx="125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idempotent</a:t>
            </a:r>
          </a:p>
        </p:txBody>
      </p:sp>
      <p:sp>
        <p:nvSpPr>
          <p:cNvPr id="1012" name="Shape 1012"/>
          <p:cNvSpPr txBox="1"/>
          <p:nvPr/>
        </p:nvSpPr>
        <p:spPr>
          <a:xfrm>
            <a:off y="3740475" x="7840150"/>
            <a:ext cy="366000" cx="125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commutative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6" name="Shape 10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7" name="Shape 10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Node Execution</a:t>
            </a:r>
          </a:p>
        </p:txBody>
      </p:sp>
      <p:sp>
        <p:nvSpPr>
          <p:cNvPr id="1018" name="Shape 1018"/>
          <p:cNvSpPr/>
          <p:nvPr/>
        </p:nvSpPr>
        <p:spPr>
          <a:xfrm>
            <a:off y="3409025" x="2063200"/>
            <a:ext cy="366000" cx="366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y="3533675" x="18419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y="3533675" x="16907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y="3533675" x="14859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y="3533675" x="13183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3" name="Shape 1023"/>
          <p:cNvCxnSpPr/>
          <p:nvPr/>
        </p:nvCxnSpPr>
        <p:spPr>
          <a:xfrm>
            <a:off y="3382250" x="1643500"/>
            <a:ext cy="37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1024" name="Shape 1024"/>
          <p:cNvSpPr/>
          <p:nvPr/>
        </p:nvSpPr>
        <p:spPr>
          <a:xfrm>
            <a:off y="3533675" x="24944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y="3533675" x="26700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y="3533675" x="11506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y="2254362" x="2751325"/>
            <a:ext cy="366000" cx="366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y="2379012" x="25300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y="2379012" x="23788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y="2379012" x="21740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31" name="Shape 1031"/>
          <p:cNvCxnSpPr/>
          <p:nvPr/>
        </p:nvCxnSpPr>
        <p:spPr>
          <a:xfrm>
            <a:off y="2227587" x="2331625"/>
            <a:ext cy="37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1032" name="Shape 1032"/>
          <p:cNvSpPr/>
          <p:nvPr/>
        </p:nvSpPr>
        <p:spPr>
          <a:xfrm>
            <a:off y="2379012" x="31825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y="2245475" x="5805925"/>
            <a:ext cy="366000" cx="366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y="2370125" x="55846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y="2370125" x="54334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y="2370125" x="52286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37" name="Shape 1037"/>
          <p:cNvCxnSpPr/>
          <p:nvPr/>
        </p:nvCxnSpPr>
        <p:spPr>
          <a:xfrm>
            <a:off y="2218700" x="5386225"/>
            <a:ext cy="37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1038" name="Shape 1038"/>
          <p:cNvSpPr/>
          <p:nvPr/>
        </p:nvSpPr>
        <p:spPr>
          <a:xfrm>
            <a:off y="2370125" x="62371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y="3169762" x="4599300"/>
            <a:ext cy="366000" cx="366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y="3294412" x="43780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y="3294412" x="42268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y="3294412" x="40220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" name="Shape 1043"/>
          <p:cNvSpPr/>
          <p:nvPr/>
        </p:nvSpPr>
        <p:spPr>
          <a:xfrm>
            <a:off y="3294412" x="38544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4" name="Shape 1044"/>
          <p:cNvCxnSpPr/>
          <p:nvPr/>
        </p:nvCxnSpPr>
        <p:spPr>
          <a:xfrm>
            <a:off y="3142987" x="4179600"/>
            <a:ext cy="37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1045" name="Shape 1045"/>
          <p:cNvSpPr/>
          <p:nvPr/>
        </p:nvSpPr>
        <p:spPr>
          <a:xfrm>
            <a:off y="3294412" x="50305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y="3294412" x="52061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y="3294412" x="53817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y="3160887" x="7297900"/>
            <a:ext cy="366000" cx="366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y="3285537" x="70766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y="3285537" x="69254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y="3285537" x="67206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2" name="Shape 1052"/>
          <p:cNvCxnSpPr/>
          <p:nvPr/>
        </p:nvCxnSpPr>
        <p:spPr>
          <a:xfrm>
            <a:off y="3134112" x="6878200"/>
            <a:ext cy="37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1053" name="Shape 1053"/>
          <p:cNvSpPr/>
          <p:nvPr/>
        </p:nvSpPr>
        <p:spPr>
          <a:xfrm>
            <a:off y="3285537" x="77291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y="3285537" x="79047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y="3285537" x="80803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y="1290312" x="4095075"/>
            <a:ext cy="366000" cx="3660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" name="Shape 1057"/>
          <p:cNvSpPr/>
          <p:nvPr/>
        </p:nvSpPr>
        <p:spPr>
          <a:xfrm>
            <a:off y="1414962" x="38738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y="1414962" x="36500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9" name="Shape 1059"/>
          <p:cNvCxnSpPr/>
          <p:nvPr/>
        </p:nvCxnSpPr>
        <p:spPr>
          <a:xfrm>
            <a:off y="1245837" x="3817125"/>
            <a:ext cy="37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1060" name="Shape 1060"/>
          <p:cNvSpPr/>
          <p:nvPr/>
        </p:nvSpPr>
        <p:spPr>
          <a:xfrm>
            <a:off y="1414962" x="45262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1" name="Shape 1061"/>
          <p:cNvCxnSpPr>
            <a:stCxn id="1027" idx="7"/>
            <a:endCxn id="1056" idx="3"/>
          </p:cNvCxnSpPr>
          <p:nvPr/>
        </p:nvCxnSpPr>
        <p:spPr>
          <a:xfrm rot="10800000" flipH="1">
            <a:off y="1602661" x="3063725"/>
            <a:ext cy="705300" cx="108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62" name="Shape 1062"/>
          <p:cNvCxnSpPr>
            <a:endCxn id="1033" idx="1"/>
          </p:cNvCxnSpPr>
          <p:nvPr/>
        </p:nvCxnSpPr>
        <p:spPr>
          <a:xfrm>
            <a:off y="1602774" x="4407524"/>
            <a:ext cy="696299" cx="145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63" name="Shape 1063"/>
          <p:cNvCxnSpPr>
            <a:stCxn id="1018" idx="7"/>
            <a:endCxn id="1027" idx="3"/>
          </p:cNvCxnSpPr>
          <p:nvPr/>
        </p:nvCxnSpPr>
        <p:spPr>
          <a:xfrm rot="10800000" flipH="1">
            <a:off y="2566824" x="2375600"/>
            <a:ext cy="895800" cx="429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64" name="Shape 1064"/>
          <p:cNvCxnSpPr>
            <a:endCxn id="1033" idx="3"/>
          </p:cNvCxnSpPr>
          <p:nvPr/>
        </p:nvCxnSpPr>
        <p:spPr>
          <a:xfrm rot="10800000" flipH="1">
            <a:off y="2557875" x="4911824"/>
            <a:ext cy="665400" cx="9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65" name="Shape 1065"/>
          <p:cNvCxnSpPr>
            <a:stCxn id="1033" idx="5"/>
            <a:endCxn id="1048" idx="1"/>
          </p:cNvCxnSpPr>
          <p:nvPr/>
        </p:nvCxnSpPr>
        <p:spPr>
          <a:xfrm>
            <a:off y="2557875" x="6118325"/>
            <a:ext cy="656700" cx="123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66" name="Shape 1066"/>
          <p:cNvSpPr txBox="1"/>
          <p:nvPr/>
        </p:nvSpPr>
        <p:spPr>
          <a:xfrm>
            <a:off y="3798150" x="1275700"/>
            <a:ext cy="1294800" cx="560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1" indent="-3429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chemeClr val="dk1"/>
                </a:solidFill>
              </a:rPr>
              <a:t>Wenn attach-inputs available: run </a:t>
            </a:r>
            <a:r>
              <a:rPr b="1" sz="1800" lang="en">
                <a:solidFill>
                  <a:schemeClr val="dk1"/>
                </a:solidFill>
              </a:rPr>
              <a:t>attach</a:t>
            </a:r>
          </a:p>
          <a:p>
            <a:pPr rtl="0" lvl="1" indent="-3429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chemeClr val="dk1"/>
                </a:solidFill>
              </a:rPr>
              <a:t>Wenn all inputs available: run </a:t>
            </a:r>
            <a:r>
              <a:rPr b="1" sz="1800" lang="en">
                <a:solidFill>
                  <a:schemeClr val="dk1"/>
                </a:solidFill>
              </a:rPr>
              <a:t>execute</a:t>
            </a:r>
          </a:p>
          <a:p>
            <a:pPr rtl="0" lvl="1" indent="-3429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chemeClr val="dk1"/>
                </a:solidFill>
              </a:rPr>
              <a:t>Reruns respectively upon changes to inputs</a:t>
            </a:r>
          </a:p>
          <a:p>
            <a:pPr rtl="0" lvl="1" indent="-3429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chemeClr val="dk1"/>
                </a:solidFill>
              </a:rPr>
              <a:t>Upon user inputs: run </a:t>
            </a:r>
            <a:r>
              <a:rPr b="1" sz="1800" lang="en">
                <a:solidFill>
                  <a:schemeClr val="dk1"/>
                </a:solidFill>
              </a:rPr>
              <a:t>submit</a:t>
            </a:r>
            <a:r>
              <a:rPr sz="1800" lang="en">
                <a:solidFill>
                  <a:schemeClr val="dk1"/>
                </a:solidFill>
              </a:rPr>
              <a:t> and </a:t>
            </a:r>
            <a:r>
              <a:rPr b="1" sz="1800" lang="en">
                <a:solidFill>
                  <a:schemeClr val="dk1"/>
                </a:solidFill>
              </a:rPr>
              <a:t>execute</a:t>
            </a:r>
          </a:p>
        </p:txBody>
      </p:sp>
      <p:grpSp>
        <p:nvGrpSpPr>
          <p:cNvPr id="1067" name="Shape 1067"/>
          <p:cNvGrpSpPr/>
          <p:nvPr/>
        </p:nvGrpSpPr>
        <p:grpSpPr>
          <a:xfrm>
            <a:off y="2027425" x="1284896"/>
            <a:ext cy="819899" cx="922103"/>
            <a:chOff y="1847275" x="1275696"/>
            <a:chExt cy="819899" cx="922103"/>
          </a:xfrm>
        </p:grpSpPr>
        <p:sp>
          <p:nvSpPr>
            <p:cNvPr id="1068" name="Shape 1068"/>
            <p:cNvSpPr txBox="1"/>
            <p:nvPr/>
          </p:nvSpPr>
          <p:spPr>
            <a:xfrm>
              <a:off y="1847275" x="1326600"/>
              <a:ext cy="819899" cx="8711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attach</a:t>
              </a:r>
              <a:br>
                <a:rPr lang="en"/>
              </a:br>
              <a:r>
                <a:rPr lang="en"/>
                <a:t>execute</a:t>
              </a:r>
              <a:br>
                <a:rPr lang="en"/>
              </a:br>
              <a:r>
                <a:rPr lang="en"/>
                <a:t>submit</a:t>
              </a:r>
            </a:p>
          </p:txBody>
        </p:sp>
        <p:sp>
          <p:nvSpPr>
            <p:cNvPr id="1069" name="Shape 1069"/>
            <p:cNvSpPr/>
            <p:nvPr/>
          </p:nvSpPr>
          <p:spPr>
            <a:xfrm>
              <a:off y="19951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y="21988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y="24025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72" name="Shape 1072"/>
          <p:cNvSpPr txBox="1"/>
          <p:nvPr/>
        </p:nvSpPr>
        <p:spPr>
          <a:xfrm>
            <a:off y="1063375" x="2722125"/>
            <a:ext cy="819899" cx="87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attach</a:t>
            </a:r>
            <a:br>
              <a:rPr lang="en"/>
            </a:br>
            <a:r>
              <a:rPr lang="en"/>
              <a:t>execute</a:t>
            </a:r>
            <a:br>
              <a:rPr lang="en"/>
            </a:br>
            <a:r>
              <a:rPr lang="en"/>
              <a:t>submit</a:t>
            </a:r>
          </a:p>
        </p:txBody>
      </p:sp>
      <p:sp>
        <p:nvSpPr>
          <p:cNvPr id="1073" name="Shape 1073"/>
          <p:cNvSpPr txBox="1"/>
          <p:nvPr/>
        </p:nvSpPr>
        <p:spPr>
          <a:xfrm>
            <a:off y="2003100" x="4331775"/>
            <a:ext cy="819899" cx="87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attach</a:t>
            </a:r>
            <a:br>
              <a:rPr lang="en"/>
            </a:br>
            <a:r>
              <a:rPr lang="en"/>
              <a:t>execute</a:t>
            </a:r>
            <a:br>
              <a:rPr lang="en"/>
            </a:br>
            <a:r>
              <a:rPr lang="en"/>
              <a:t>submit</a:t>
            </a:r>
          </a:p>
        </p:txBody>
      </p:sp>
      <p:sp>
        <p:nvSpPr>
          <p:cNvPr id="1074" name="Shape 1074"/>
          <p:cNvSpPr txBox="1"/>
          <p:nvPr/>
        </p:nvSpPr>
        <p:spPr>
          <a:xfrm>
            <a:off y="2920550" x="5848775"/>
            <a:ext cy="819899" cx="87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attach</a:t>
            </a:r>
            <a:br>
              <a:rPr lang="en"/>
            </a:br>
            <a:r>
              <a:rPr lang="en"/>
              <a:t>execute</a:t>
            </a:r>
            <a:br>
              <a:rPr lang="en"/>
            </a:br>
            <a:r>
              <a:rPr lang="en"/>
              <a:t>submit</a:t>
            </a:r>
          </a:p>
        </p:txBody>
      </p:sp>
      <p:grpSp>
        <p:nvGrpSpPr>
          <p:cNvPr id="1075" name="Shape 1075"/>
          <p:cNvGrpSpPr/>
          <p:nvPr/>
        </p:nvGrpSpPr>
        <p:grpSpPr>
          <a:xfrm>
            <a:off y="1211276" x="2670008"/>
            <a:ext cy="524094" cx="110376"/>
            <a:chOff y="1995176" x="1275696"/>
            <a:chExt cy="524094" cx="110376"/>
          </a:xfrm>
        </p:grpSpPr>
        <p:sp>
          <p:nvSpPr>
            <p:cNvPr id="1076" name="Shape 1076"/>
            <p:cNvSpPr/>
            <p:nvPr/>
          </p:nvSpPr>
          <p:spPr>
            <a:xfrm>
              <a:off y="19951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y="21988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y="24025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Shape 1079"/>
          <p:cNvGrpSpPr/>
          <p:nvPr/>
        </p:nvGrpSpPr>
        <p:grpSpPr>
          <a:xfrm>
            <a:off y="2153051" x="4222833"/>
            <a:ext cy="524094" cx="110376"/>
            <a:chOff y="1995176" x="1275696"/>
            <a:chExt cy="524094" cx="110376"/>
          </a:xfrm>
        </p:grpSpPr>
        <p:sp>
          <p:nvSpPr>
            <p:cNvPr id="1080" name="Shape 1080"/>
            <p:cNvSpPr/>
            <p:nvPr/>
          </p:nvSpPr>
          <p:spPr>
            <a:xfrm>
              <a:off y="19951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y="21988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y="24025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Shape 1083"/>
          <p:cNvGrpSpPr/>
          <p:nvPr/>
        </p:nvGrpSpPr>
        <p:grpSpPr>
          <a:xfrm>
            <a:off y="3059576" x="5750021"/>
            <a:ext cy="524094" cx="110376"/>
            <a:chOff y="1995176" x="1275696"/>
            <a:chExt cy="524094" cx="110376"/>
          </a:xfrm>
        </p:grpSpPr>
        <p:sp>
          <p:nvSpPr>
            <p:cNvPr id="1084" name="Shape 1084"/>
            <p:cNvSpPr/>
            <p:nvPr/>
          </p:nvSpPr>
          <p:spPr>
            <a:xfrm>
              <a:off y="19951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y="21988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y="24025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7" name="Shape 1087"/>
          <p:cNvSpPr txBox="1"/>
          <p:nvPr/>
        </p:nvSpPr>
        <p:spPr>
          <a:xfrm>
            <a:off y="2911662" x="3027250"/>
            <a:ext cy="819899" cx="87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attach</a:t>
            </a:r>
            <a:br>
              <a:rPr lang="en"/>
            </a:br>
            <a:r>
              <a:rPr lang="en"/>
              <a:t>execute</a:t>
            </a:r>
            <a:br>
              <a:rPr lang="en"/>
            </a:br>
            <a:r>
              <a:rPr lang="en"/>
              <a:t>submit</a:t>
            </a:r>
          </a:p>
        </p:txBody>
      </p:sp>
      <p:grpSp>
        <p:nvGrpSpPr>
          <p:cNvPr id="1088" name="Shape 1088"/>
          <p:cNvGrpSpPr/>
          <p:nvPr/>
        </p:nvGrpSpPr>
        <p:grpSpPr>
          <a:xfrm>
            <a:off y="3050688" x="2928496"/>
            <a:ext cy="524094" cx="110376"/>
            <a:chOff y="1995176" x="1275696"/>
            <a:chExt cy="524094" cx="110376"/>
          </a:xfrm>
        </p:grpSpPr>
        <p:sp>
          <p:nvSpPr>
            <p:cNvPr id="1089" name="Shape 1089"/>
            <p:cNvSpPr/>
            <p:nvPr/>
          </p:nvSpPr>
          <p:spPr>
            <a:xfrm>
              <a:off y="19951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y="21988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y="24025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Shape 1092"/>
          <p:cNvSpPr txBox="1"/>
          <p:nvPr/>
        </p:nvSpPr>
        <p:spPr>
          <a:xfrm>
            <a:off y="3159800" x="253100"/>
            <a:ext cy="819899" cx="87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attach</a:t>
            </a:r>
            <a:br>
              <a:rPr lang="en"/>
            </a:br>
            <a:r>
              <a:rPr lang="en"/>
              <a:t>execute</a:t>
            </a:r>
            <a:br>
              <a:rPr lang="en"/>
            </a:br>
            <a:r>
              <a:rPr lang="en"/>
              <a:t>submit</a:t>
            </a:r>
          </a:p>
        </p:txBody>
      </p:sp>
      <p:grpSp>
        <p:nvGrpSpPr>
          <p:cNvPr id="1093" name="Shape 1093"/>
          <p:cNvGrpSpPr/>
          <p:nvPr/>
        </p:nvGrpSpPr>
        <p:grpSpPr>
          <a:xfrm>
            <a:off y="3298826" x="154346"/>
            <a:ext cy="524094" cx="110376"/>
            <a:chOff y="1995176" x="1275696"/>
            <a:chExt cy="524094" cx="110376"/>
          </a:xfrm>
        </p:grpSpPr>
        <p:sp>
          <p:nvSpPr>
            <p:cNvPr id="1094" name="Shape 1094"/>
            <p:cNvSpPr/>
            <p:nvPr/>
          </p:nvSpPr>
          <p:spPr>
            <a:xfrm>
              <a:off y="19951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y="21988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y="2402576" x="1275696"/>
              <a:ext cy="116694" cx="110376"/>
            </a:xfrm>
            <a:prstGeom prst="lightningBol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0" name="Shape 1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1" name="Shape 110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Attributed Trees</a:t>
            </a:r>
          </a:p>
        </p:txBody>
      </p:sp>
      <p:sp>
        <p:nvSpPr>
          <p:cNvPr id="1102" name="Shape 1102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 Data Flow Graph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6" name="Shape 1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7" name="Shape 1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Trick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y="415150" x="1862050"/>
            <a:ext cy="527699" cx="550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</a:t>
            </a:r>
            <a:r>
              <a:rPr b="1" lang="en"/>
              <a:t>attributed tree</a:t>
            </a:r>
            <a:r>
              <a:rPr lang="en"/>
              <a:t> contains the nodes of the </a:t>
            </a:r>
            <a:r>
              <a:rPr b="1" lang="en"/>
              <a:t>task tree</a:t>
            </a:r>
            <a:r>
              <a:rPr lang="en"/>
              <a:t> as </a:t>
            </a:r>
            <a:r>
              <a:rPr b="1" lang="en"/>
              <a:t>leafs</a:t>
            </a:r>
            <a:r>
              <a:rPr lang="en"/>
              <a:t> with fixed attribute specifications</a:t>
            </a:r>
          </a:p>
        </p:txBody>
      </p:sp>
      <p:sp>
        <p:nvSpPr>
          <p:cNvPr id="1109" name="Shape 1109"/>
          <p:cNvSpPr/>
          <p:nvPr/>
        </p:nvSpPr>
        <p:spPr>
          <a:xfrm>
            <a:off y="2283148" x="3091150"/>
            <a:ext cy="637799" cx="637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y="2283148" x="5720893"/>
            <a:ext cy="637799" cx="637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y="884050" x="4421902"/>
            <a:ext cy="637799" cx="637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2" name="Shape 1112"/>
          <p:cNvCxnSpPr>
            <a:stCxn id="1113" idx="7"/>
            <a:endCxn id="1109" idx="3"/>
          </p:cNvCxnSpPr>
          <p:nvPr/>
        </p:nvCxnSpPr>
        <p:spPr>
          <a:xfrm rot="10800000" flipH="1">
            <a:off y="2827402" x="2227046"/>
            <a:ext cy="1273500" cx="95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14" name="Shape 1114"/>
          <p:cNvCxnSpPr>
            <a:stCxn id="1109" idx="7"/>
            <a:endCxn id="1111" idx="3"/>
          </p:cNvCxnSpPr>
          <p:nvPr/>
        </p:nvCxnSpPr>
        <p:spPr>
          <a:xfrm rot="10800000" flipH="1">
            <a:off y="1428552" x="3635546"/>
            <a:ext cy="948000" cx="87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15" name="Shape 1115"/>
          <p:cNvCxnSpPr>
            <a:stCxn id="1111" idx="5"/>
            <a:endCxn id="1110" idx="1"/>
          </p:cNvCxnSpPr>
          <p:nvPr/>
        </p:nvCxnSpPr>
        <p:spPr>
          <a:xfrm>
            <a:off y="1428446" x="4966299"/>
            <a:ext cy="947999" cx="84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16" name="Shape 1116"/>
          <p:cNvCxnSpPr>
            <a:stCxn id="1109" idx="5"/>
            <a:endCxn id="1117" idx="1"/>
          </p:cNvCxnSpPr>
          <p:nvPr/>
        </p:nvCxnSpPr>
        <p:spPr>
          <a:xfrm>
            <a:off y="2827544" x="3635546"/>
            <a:ext cy="1273499" cx="84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18" name="Shape 1118"/>
          <p:cNvCxnSpPr>
            <a:stCxn id="1110" idx="5"/>
            <a:endCxn id="1119" idx="1"/>
          </p:cNvCxnSpPr>
          <p:nvPr/>
        </p:nvCxnSpPr>
        <p:spPr>
          <a:xfrm>
            <a:off y="2827544" x="6265289"/>
            <a:ext cy="1273499" cx="107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17" name="Shape 1117"/>
          <p:cNvSpPr/>
          <p:nvPr/>
        </p:nvSpPr>
        <p:spPr>
          <a:xfrm>
            <a:off y="4007498" x="4384865"/>
            <a:ext cy="637799" cx="637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9" name="Shape 1119"/>
          <p:cNvSpPr/>
          <p:nvPr/>
        </p:nvSpPr>
        <p:spPr>
          <a:xfrm>
            <a:off y="4007498" x="7245096"/>
            <a:ext cy="637799" cx="637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3" name="Shape 1113"/>
          <p:cNvSpPr/>
          <p:nvPr/>
        </p:nvSpPr>
        <p:spPr>
          <a:xfrm>
            <a:off y="4007498" x="1682650"/>
            <a:ext cy="637799" cx="637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y="1869500" x="4601375"/>
            <a:ext cy="279000" cx="27900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1" name="Shape 1121"/>
          <p:cNvSpPr/>
          <p:nvPr/>
        </p:nvSpPr>
        <p:spPr>
          <a:xfrm>
            <a:off y="3407787" x="3227550"/>
            <a:ext cy="279000" cx="27900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y="4772500" x="1862050"/>
            <a:ext cy="279000" cx="27900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3" name="Shape 1123"/>
          <p:cNvSpPr/>
          <p:nvPr/>
        </p:nvSpPr>
        <p:spPr>
          <a:xfrm>
            <a:off y="3274150" x="5232275"/>
            <a:ext cy="279000" cx="27900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4" name="Shape 1124"/>
          <p:cNvSpPr/>
          <p:nvPr/>
        </p:nvSpPr>
        <p:spPr>
          <a:xfrm>
            <a:off y="4772500" x="4564275"/>
            <a:ext cy="279000" cx="27900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5" name="Shape 1125"/>
          <p:cNvSpPr/>
          <p:nvPr/>
        </p:nvSpPr>
        <p:spPr>
          <a:xfrm>
            <a:off y="4772500" x="7424500"/>
            <a:ext cy="279000" cx="27900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y="3407800" x="6358700"/>
            <a:ext cy="279000" cx="27900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7" name="Shape 1127"/>
          <p:cNvCxnSpPr>
            <a:stCxn id="1111" idx="4"/>
            <a:endCxn id="1120" idx="0"/>
          </p:cNvCxnSpPr>
          <p:nvPr/>
        </p:nvCxnSpPr>
        <p:spPr>
          <a:xfrm>
            <a:off y="1521849" x="4740802"/>
            <a:ext cy="3477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28" name="Shape 1128"/>
          <p:cNvCxnSpPr>
            <a:stCxn id="1121" idx="0"/>
            <a:endCxn id="1109" idx="4"/>
          </p:cNvCxnSpPr>
          <p:nvPr/>
        </p:nvCxnSpPr>
        <p:spPr>
          <a:xfrm rot="10800000" flipH="1">
            <a:off y="2920887" x="3367050"/>
            <a:ext cy="486900" cx="4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29" name="Shape 1129"/>
          <p:cNvCxnSpPr>
            <a:stCxn id="1122" idx="0"/>
            <a:endCxn id="1113" idx="4"/>
          </p:cNvCxnSpPr>
          <p:nvPr/>
        </p:nvCxnSpPr>
        <p:spPr>
          <a:xfrm rot="10800000">
            <a:off y="4645300" x="2001550"/>
            <a:ext cy="127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30" name="Shape 1130"/>
          <p:cNvCxnSpPr>
            <a:stCxn id="1124" idx="0"/>
            <a:endCxn id="1117" idx="4"/>
          </p:cNvCxnSpPr>
          <p:nvPr/>
        </p:nvCxnSpPr>
        <p:spPr>
          <a:xfrm rot="10800000">
            <a:off y="4645300" x="4703775"/>
            <a:ext cy="127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31" name="Shape 1131"/>
          <p:cNvCxnSpPr>
            <a:stCxn id="1125" idx="0"/>
            <a:endCxn id="1119" idx="4"/>
          </p:cNvCxnSpPr>
          <p:nvPr/>
        </p:nvCxnSpPr>
        <p:spPr>
          <a:xfrm rot="10800000">
            <a:off y="4645300" x="7564000"/>
            <a:ext cy="127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32" name="Shape 1132"/>
          <p:cNvCxnSpPr>
            <a:stCxn id="1126" idx="1"/>
            <a:endCxn id="1110" idx="4"/>
          </p:cNvCxnSpPr>
          <p:nvPr/>
        </p:nvCxnSpPr>
        <p:spPr>
          <a:xfrm rot="10800000">
            <a:off y="2920958" x="6039858"/>
            <a:ext cy="527700" cx="359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33" name="Shape 1133"/>
          <p:cNvCxnSpPr>
            <a:stCxn id="1123" idx="7"/>
            <a:endCxn id="1110" idx="4"/>
          </p:cNvCxnSpPr>
          <p:nvPr/>
        </p:nvCxnSpPr>
        <p:spPr>
          <a:xfrm rot="10800000" flipH="1">
            <a:off y="2920808" x="5470416"/>
            <a:ext cy="394200" cx="56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34" name="Shape 1134"/>
          <p:cNvSpPr txBox="1"/>
          <p:nvPr/>
        </p:nvSpPr>
        <p:spPr>
          <a:xfrm>
            <a:off y="2048537" x="4406025"/>
            <a:ext cy="600000" cx="63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page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y="3597475" x="3006450"/>
            <a:ext cy="347400" cx="76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section</a:t>
            </a:r>
          </a:p>
        </p:txBody>
      </p:sp>
      <p:sp>
        <p:nvSpPr>
          <p:cNvPr id="1136" name="Shape 1136"/>
          <p:cNvSpPr txBox="1"/>
          <p:nvPr/>
        </p:nvSpPr>
        <p:spPr>
          <a:xfrm>
            <a:off y="4708900" x="1045550"/>
            <a:ext cy="406199" cx="63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</a:t>
            </a:r>
            <a:r>
              <a:rPr baseline="-25000" lang="en"/>
              <a:t>1</a:t>
            </a:r>
          </a:p>
        </p:txBody>
      </p:sp>
      <p:sp>
        <p:nvSpPr>
          <p:cNvPr id="1137" name="Shape 1137"/>
          <p:cNvSpPr txBox="1"/>
          <p:nvPr/>
        </p:nvSpPr>
        <p:spPr>
          <a:xfrm>
            <a:off y="4698950" x="3869500"/>
            <a:ext cy="406199" cx="63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</a:t>
            </a:r>
            <a:r>
              <a:rPr baseline="-25000" lang="en"/>
              <a:t>2</a:t>
            </a:r>
          </a:p>
        </p:txBody>
      </p:sp>
      <p:sp>
        <p:nvSpPr>
          <p:cNvPr id="1138" name="Shape 1138"/>
          <p:cNvSpPr txBox="1"/>
          <p:nvPr/>
        </p:nvSpPr>
        <p:spPr>
          <a:xfrm>
            <a:off y="4708900" x="6731500"/>
            <a:ext cy="406199" cx="69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</a:t>
            </a:r>
            <a:r>
              <a:rPr baseline="-25000" lang="en"/>
              <a:t>3</a:t>
            </a:r>
          </a:p>
        </p:txBody>
      </p:sp>
      <p:sp>
        <p:nvSpPr>
          <p:cNvPr id="1139" name="Shape 1139"/>
          <p:cNvSpPr txBox="1"/>
          <p:nvPr/>
        </p:nvSpPr>
        <p:spPr>
          <a:xfrm>
            <a:off y="3441350" x="4940437"/>
            <a:ext cy="347400" cx="76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section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y="3553150" x="6039850"/>
            <a:ext cy="347400" cx="107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genreport</a:t>
            </a:r>
          </a:p>
        </p:txBody>
      </p:sp>
      <p:cxnSp>
        <p:nvCxnSpPr>
          <p:cNvPr id="1141" name="Shape 1141"/>
          <p:cNvCxnSpPr>
            <a:stCxn id="1122" idx="0"/>
            <a:endCxn id="1121" idx="3"/>
          </p:cNvCxnSpPr>
          <p:nvPr/>
        </p:nvCxnSpPr>
        <p:spPr>
          <a:xfrm rot="10800000" flipH="1">
            <a:off y="3646000" x="2001550"/>
            <a:ext cy="1126500" cx="1266900"/>
          </a:xfrm>
          <a:prstGeom prst="straightConnector1">
            <a:avLst/>
          </a:prstGeom>
          <a:noFill/>
          <a:ln w="9525" cap="flat">
            <a:solidFill>
              <a:schemeClr val="accent6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142" name="Shape 1142"/>
          <p:cNvCxnSpPr>
            <a:stCxn id="1124" idx="1"/>
            <a:endCxn id="1121" idx="5"/>
          </p:cNvCxnSpPr>
          <p:nvPr/>
        </p:nvCxnSpPr>
        <p:spPr>
          <a:xfrm rot="10800000">
            <a:off y="3646058" x="3465733"/>
            <a:ext cy="1167300" cx="1139400"/>
          </a:xfrm>
          <a:prstGeom prst="straightConnector1">
            <a:avLst/>
          </a:prstGeom>
          <a:noFill/>
          <a:ln w="9525" cap="flat">
            <a:solidFill>
              <a:schemeClr val="accent6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143" name="Shape 1143"/>
          <p:cNvCxnSpPr>
            <a:stCxn id="1121" idx="7"/>
            <a:endCxn id="1120" idx="3"/>
          </p:cNvCxnSpPr>
          <p:nvPr/>
        </p:nvCxnSpPr>
        <p:spPr>
          <a:xfrm rot="10800000" flipH="1">
            <a:off y="2107646" x="3465691"/>
            <a:ext cy="1341000" cx="1176600"/>
          </a:xfrm>
          <a:prstGeom prst="straightConnector1">
            <a:avLst/>
          </a:prstGeom>
          <a:noFill/>
          <a:ln w="9525" cap="flat">
            <a:solidFill>
              <a:schemeClr val="accent6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144" name="Shape 1144"/>
          <p:cNvCxnSpPr>
            <a:stCxn id="1120" idx="5"/>
            <a:endCxn id="1123" idx="1"/>
          </p:cNvCxnSpPr>
          <p:nvPr/>
        </p:nvCxnSpPr>
        <p:spPr>
          <a:xfrm>
            <a:off y="2107641" x="4839516"/>
            <a:ext cy="1207500" cx="433500"/>
          </a:xfrm>
          <a:prstGeom prst="straightConnector1">
            <a:avLst/>
          </a:prstGeom>
          <a:noFill/>
          <a:ln w="9525" cap="flat">
            <a:solidFill>
              <a:schemeClr val="accent6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145" name="Shape 1145"/>
          <p:cNvCxnSpPr>
            <a:stCxn id="1123" idx="5"/>
            <a:endCxn id="1125" idx="1"/>
          </p:cNvCxnSpPr>
          <p:nvPr/>
        </p:nvCxnSpPr>
        <p:spPr>
          <a:xfrm>
            <a:off y="3512291" x="5470416"/>
            <a:ext cy="1301100" cx="1995000"/>
          </a:xfrm>
          <a:prstGeom prst="straightConnector1">
            <a:avLst/>
          </a:prstGeom>
          <a:noFill/>
          <a:ln w="9525" cap="flat">
            <a:solidFill>
              <a:schemeClr val="accent6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146" name="Shape 1146"/>
          <p:cNvCxnSpPr>
            <a:stCxn id="1126" idx="2"/>
            <a:endCxn id="1123" idx="6"/>
          </p:cNvCxnSpPr>
          <p:nvPr/>
        </p:nvCxnSpPr>
        <p:spPr>
          <a:xfrm rot="10800000">
            <a:off y="3413800" x="5511200"/>
            <a:ext cy="133500" cx="847500"/>
          </a:xfrm>
          <a:prstGeom prst="straightConnector1">
            <a:avLst/>
          </a:prstGeom>
          <a:noFill/>
          <a:ln w="9525" cap="flat">
            <a:solidFill>
              <a:schemeClr val="accent6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147" name="Shape 1147"/>
          <p:cNvCxnSpPr/>
          <p:nvPr/>
        </p:nvCxnSpPr>
        <p:spPr>
          <a:xfrm>
            <a:off y="1867787" x="233500"/>
            <a:ext cy="0" cx="369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48" name="Shape 1148"/>
          <p:cNvCxnSpPr>
            <a:endCxn id="1149" idx="1"/>
          </p:cNvCxnSpPr>
          <p:nvPr/>
        </p:nvCxnSpPr>
        <p:spPr>
          <a:xfrm>
            <a:off y="2058712" x="233650"/>
            <a:ext cy="0" cx="4278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150" name="Shape 1150"/>
          <p:cNvSpPr txBox="1"/>
          <p:nvPr/>
        </p:nvSpPr>
        <p:spPr>
          <a:xfrm>
            <a:off y="1649837" x="661450"/>
            <a:ext cy="435900" cx="242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attributed tree</a:t>
            </a:r>
          </a:p>
        </p:txBody>
      </p:sp>
      <p:sp>
        <p:nvSpPr>
          <p:cNvPr id="1149" name="Shape 1149"/>
          <p:cNvSpPr txBox="1"/>
          <p:nvPr/>
        </p:nvSpPr>
        <p:spPr>
          <a:xfrm>
            <a:off y="1840762" x="661450"/>
            <a:ext cy="435900" cx="9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tree</a:t>
            </a:r>
          </a:p>
        </p:txBody>
      </p:sp>
      <p:sp>
        <p:nvSpPr>
          <p:cNvPr id="1151" name="Shape 1151"/>
          <p:cNvSpPr txBox="1"/>
          <p:nvPr/>
        </p:nvSpPr>
        <p:spPr>
          <a:xfrm>
            <a:off y="1434925" x="133600"/>
            <a:ext cy="435900" cx="373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parent-child relationship:</a:t>
            </a:r>
          </a:p>
        </p:txBody>
      </p:sp>
      <p:sp>
        <p:nvSpPr>
          <p:cNvPr id="1152" name="Shape 1152"/>
          <p:cNvSpPr/>
          <p:nvPr/>
        </p:nvSpPr>
        <p:spPr>
          <a:xfrm>
            <a:off y="1144600" x="42493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y="1144600" x="51218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y="1950650" x="49122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y="1968200" x="44590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6" name="Shape 1156"/>
          <p:cNvSpPr/>
          <p:nvPr/>
        </p:nvSpPr>
        <p:spPr>
          <a:xfrm>
            <a:off y="2543700" x="29295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y="2543700" x="37801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y="3488950" x="30911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9" name="Shape 1159"/>
          <p:cNvSpPr/>
          <p:nvPr/>
        </p:nvSpPr>
        <p:spPr>
          <a:xfrm>
            <a:off y="3488950" x="35325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y="4853650" x="21706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1" name="Shape 1161"/>
          <p:cNvSpPr/>
          <p:nvPr/>
        </p:nvSpPr>
        <p:spPr>
          <a:xfrm>
            <a:off y="4853650" x="48774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y="4853650" x="44197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/>
          <p:nvPr/>
        </p:nvSpPr>
        <p:spPr>
          <a:xfrm>
            <a:off y="4853650" x="72665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4" name="Shape 1164"/>
          <p:cNvSpPr/>
          <p:nvPr/>
        </p:nvSpPr>
        <p:spPr>
          <a:xfrm>
            <a:off y="4853650" x="77511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5" name="Shape 1165"/>
          <p:cNvSpPr/>
          <p:nvPr/>
        </p:nvSpPr>
        <p:spPr>
          <a:xfrm>
            <a:off y="4853650" x="17175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6" name="Shape 1166"/>
          <p:cNvSpPr/>
          <p:nvPr/>
        </p:nvSpPr>
        <p:spPr>
          <a:xfrm>
            <a:off y="4268050" x="15086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7" name="Shape 1167"/>
          <p:cNvSpPr/>
          <p:nvPr/>
        </p:nvSpPr>
        <p:spPr>
          <a:xfrm>
            <a:off y="4238375" x="23840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8" name="Shape 1168"/>
          <p:cNvSpPr/>
          <p:nvPr/>
        </p:nvSpPr>
        <p:spPr>
          <a:xfrm>
            <a:off y="4268050" x="42374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9" name="Shape 1169"/>
          <p:cNvSpPr/>
          <p:nvPr/>
        </p:nvSpPr>
        <p:spPr>
          <a:xfrm>
            <a:off y="4268050" x="50597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0" name="Shape 1170"/>
          <p:cNvSpPr/>
          <p:nvPr/>
        </p:nvSpPr>
        <p:spPr>
          <a:xfrm>
            <a:off y="4268050" x="70871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1" name="Shape 1171"/>
          <p:cNvSpPr/>
          <p:nvPr/>
        </p:nvSpPr>
        <p:spPr>
          <a:xfrm>
            <a:off y="4268050" x="79305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2" name="Shape 1172"/>
          <p:cNvSpPr/>
          <p:nvPr/>
        </p:nvSpPr>
        <p:spPr>
          <a:xfrm>
            <a:off y="2543700" x="55593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y="2543700" x="64098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4" name="Shape 1174"/>
          <p:cNvSpPr/>
          <p:nvPr/>
        </p:nvSpPr>
        <p:spPr>
          <a:xfrm>
            <a:off y="3488950" x="66637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5" name="Shape 1175"/>
          <p:cNvSpPr/>
          <p:nvPr/>
        </p:nvSpPr>
        <p:spPr>
          <a:xfrm>
            <a:off y="3488950" x="62223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6" name="Shape 1176"/>
          <p:cNvSpPr/>
          <p:nvPr/>
        </p:nvSpPr>
        <p:spPr>
          <a:xfrm>
            <a:off y="3355300" x="5065462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7" name="Shape 1177"/>
          <p:cNvSpPr/>
          <p:nvPr/>
        </p:nvSpPr>
        <p:spPr>
          <a:xfrm>
            <a:off y="3355300" x="55676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8" name="Shape 1178"/>
          <p:cNvSpPr txBox="1"/>
          <p:nvPr/>
        </p:nvSpPr>
        <p:spPr>
          <a:xfrm>
            <a:off y="884050" x="6774100"/>
            <a:ext cy="801599" cx="223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Provides flexibility in structure of tree and organization of attributes</a:t>
            </a:r>
          </a:p>
        </p:txBody>
      </p:sp>
      <p:cxnSp>
        <p:nvCxnSpPr>
          <p:cNvPr id="1179" name="Shape 1179"/>
          <p:cNvCxnSpPr>
            <a:stCxn id="1156" idx="2"/>
            <a:endCxn id="1166" idx="0"/>
          </p:cNvCxnSpPr>
          <p:nvPr/>
        </p:nvCxnSpPr>
        <p:spPr>
          <a:xfrm rot="5400000">
            <a:off y="2753849" x="1470525"/>
            <a:ext cy="1420800" cx="1607700"/>
          </a:xfrm>
          <a:prstGeom prst="curvedConnector3">
            <a:avLst>
              <a:gd fmla="val 49998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180" name="Shape 1180"/>
          <p:cNvCxnSpPr>
            <a:stCxn id="1166" idx="2"/>
            <a:endCxn id="1165" idx="0"/>
          </p:cNvCxnSpPr>
          <p:nvPr/>
        </p:nvCxnSpPr>
        <p:spPr>
          <a:xfrm rot="-5400000" flipH="1">
            <a:off y="4514799" x="1433800"/>
            <a:ext cy="208800" cx="468900"/>
          </a:xfrm>
          <a:prstGeom prst="curvedConnector3">
            <a:avLst>
              <a:gd fmla="val 500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181" name="Shape 1181"/>
          <p:cNvCxnSpPr>
            <a:stCxn id="1160" idx="0"/>
            <a:endCxn id="1167" idx="2"/>
          </p:cNvCxnSpPr>
          <p:nvPr/>
        </p:nvCxnSpPr>
        <p:spPr>
          <a:xfrm rot="-5400000">
            <a:off y="4497700" x="2083175"/>
            <a:ext cy="213300" cx="4986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182" name="Shape 1182"/>
          <p:cNvCxnSpPr>
            <a:stCxn id="1167" idx="0"/>
            <a:endCxn id="1157" idx="2"/>
          </p:cNvCxnSpPr>
          <p:nvPr/>
        </p:nvCxnSpPr>
        <p:spPr>
          <a:xfrm rot="-5400000">
            <a:off y="2751275" x="2348350"/>
            <a:ext cy="1396200" cx="1578000"/>
          </a:xfrm>
          <a:prstGeom prst="curvedConnector3">
            <a:avLst>
              <a:gd fmla="val 49999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183" name="Shape 1183"/>
          <p:cNvCxnSpPr>
            <a:stCxn id="1152" idx="2"/>
            <a:endCxn id="1156" idx="0"/>
          </p:cNvCxnSpPr>
          <p:nvPr/>
        </p:nvCxnSpPr>
        <p:spPr>
          <a:xfrm rot="5400000">
            <a:off y="1242699" x="3003425"/>
            <a:ext cy="1319700" cx="1282499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184" name="Shape 1184"/>
          <p:cNvCxnSpPr>
            <a:stCxn id="1157" idx="0"/>
            <a:endCxn id="1153" idx="2"/>
          </p:cNvCxnSpPr>
          <p:nvPr/>
        </p:nvCxnSpPr>
        <p:spPr>
          <a:xfrm rot="-5400000">
            <a:off y="1231500" x="3865025"/>
            <a:ext cy="1341900" cx="1282500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185" name="Shape 1185"/>
          <p:cNvCxnSpPr>
            <a:stCxn id="1159" idx="2"/>
            <a:endCxn id="1166" idx="0"/>
          </p:cNvCxnSpPr>
          <p:nvPr/>
        </p:nvCxnSpPr>
        <p:spPr>
          <a:xfrm rot="5400000">
            <a:off y="2924949" x="2244650"/>
            <a:ext cy="2023800" cx="662400"/>
          </a:xfrm>
          <a:prstGeom prst="curvedConnector3">
            <a:avLst>
              <a:gd fmla="val 500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186" name="Shape 1186"/>
          <p:cNvCxnSpPr>
            <a:stCxn id="1159" idx="2"/>
            <a:endCxn id="1168" idx="0"/>
          </p:cNvCxnSpPr>
          <p:nvPr/>
        </p:nvCxnSpPr>
        <p:spPr>
          <a:xfrm rot="-5400000" flipH="1">
            <a:off y="3584349" x="3609050"/>
            <a:ext cy="705000" cx="662400"/>
          </a:xfrm>
          <a:prstGeom prst="curvedConnector3">
            <a:avLst>
              <a:gd fmla="val 500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187" name="Shape 1187"/>
          <p:cNvCxnSpPr>
            <a:stCxn id="1159" idx="0"/>
            <a:endCxn id="1157" idx="2"/>
          </p:cNvCxnSpPr>
          <p:nvPr/>
        </p:nvCxnSpPr>
        <p:spPr>
          <a:xfrm rot="-5400000">
            <a:off y="2950900" x="3297200"/>
            <a:ext cy="247500" cx="8286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triangle"/>
          </a:ln>
        </p:spPr>
      </p:cxnSp>
      <p:cxnSp>
        <p:nvCxnSpPr>
          <p:cNvPr id="1188" name="Shape 1188"/>
          <p:cNvCxnSpPr>
            <a:stCxn id="1156" idx="2"/>
            <a:endCxn id="1158" idx="0"/>
          </p:cNvCxnSpPr>
          <p:nvPr/>
        </p:nvCxnSpPr>
        <p:spPr>
          <a:xfrm rot="-5400000" flipH="1">
            <a:off y="2993849" x="2651325"/>
            <a:ext cy="161700" cx="8286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1189" name="Shape 1189"/>
          <p:cNvSpPr/>
          <p:nvPr/>
        </p:nvSpPr>
        <p:spPr>
          <a:xfrm>
            <a:off y="2456100" x="2335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0" name="Shape 1190"/>
          <p:cNvSpPr txBox="1"/>
          <p:nvPr/>
        </p:nvSpPr>
        <p:spPr>
          <a:xfrm>
            <a:off y="2295437" x="426025"/>
            <a:ext cy="435900" cx="202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one or more attributes</a:t>
            </a:r>
          </a:p>
        </p:txBody>
      </p:sp>
      <p:cxnSp>
        <p:nvCxnSpPr>
          <p:cNvPr id="1191" name="Shape 1191"/>
          <p:cNvCxnSpPr/>
          <p:nvPr/>
        </p:nvCxnSpPr>
        <p:spPr>
          <a:xfrm>
            <a:off y="2750125" x="246475"/>
            <a:ext cy="6599" cx="1881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triangle"/>
          </a:ln>
        </p:spPr>
      </p:cxnSp>
      <p:sp>
        <p:nvSpPr>
          <p:cNvPr id="1192" name="Shape 1192"/>
          <p:cNvSpPr txBox="1"/>
          <p:nvPr/>
        </p:nvSpPr>
        <p:spPr>
          <a:xfrm>
            <a:off y="2528825" x="426025"/>
            <a:ext cy="600000" cx="169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attribute data flow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(partially shown)</a:t>
            </a:r>
          </a:p>
        </p:txBody>
      </p:sp>
      <p:sp>
        <p:nvSpPr>
          <p:cNvPr id="1193" name="Shape 1193"/>
          <p:cNvSpPr txBox="1"/>
          <p:nvPr/>
        </p:nvSpPr>
        <p:spPr>
          <a:xfrm>
            <a:off y="2445775" x="6806575"/>
            <a:ext cy="801599" cx="223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Separates workflow execution from attribute evaluation</a:t>
            </a:r>
          </a:p>
        </p:txBody>
      </p:sp>
      <p:sp>
        <p:nvSpPr>
          <p:cNvPr id="1194" name="Shape 1194"/>
          <p:cNvSpPr txBox="1"/>
          <p:nvPr/>
        </p:nvSpPr>
        <p:spPr>
          <a:xfrm>
            <a:off y="1776550" x="6806575"/>
            <a:ext cy="600000" cx="190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Hides the complexity of task tree nodes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8" name="Shape 1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9" name="Shape 11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Local data flow</a:t>
            </a:r>
          </a:p>
        </p:txBody>
      </p:sp>
      <p:sp>
        <p:nvSpPr>
          <p:cNvPr id="1200" name="Shape 1200"/>
          <p:cNvSpPr/>
          <p:nvPr/>
        </p:nvSpPr>
        <p:spPr>
          <a:xfrm>
            <a:off y="1448100" x="2001602"/>
            <a:ext cy="637799" cx="637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1" name="Shape 1201"/>
          <p:cNvSpPr/>
          <p:nvPr/>
        </p:nvSpPr>
        <p:spPr>
          <a:xfrm>
            <a:off y="1708650" x="18290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2" name="Shape 1202"/>
          <p:cNvSpPr/>
          <p:nvPr/>
        </p:nvSpPr>
        <p:spPr>
          <a:xfrm>
            <a:off y="2768125" x="27062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3" name="Shape 1203"/>
          <p:cNvCxnSpPr>
            <a:stCxn id="1204" idx="0"/>
            <a:endCxn id="1200" idx="4"/>
          </p:cNvCxnSpPr>
          <p:nvPr/>
        </p:nvCxnSpPr>
        <p:spPr>
          <a:xfrm rot="10800000">
            <a:off y="2085975" x="2320500"/>
            <a:ext cy="472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05" name="Shape 1205"/>
          <p:cNvSpPr/>
          <p:nvPr/>
        </p:nvSpPr>
        <p:spPr>
          <a:xfrm>
            <a:off y="1501237" x="5977902"/>
            <a:ext cy="637799" cx="637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6" name="Shape 1206"/>
          <p:cNvSpPr/>
          <p:nvPr/>
        </p:nvSpPr>
        <p:spPr>
          <a:xfrm>
            <a:off y="1739062" x="66668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7" name="Shape 1207"/>
          <p:cNvSpPr/>
          <p:nvPr/>
        </p:nvSpPr>
        <p:spPr>
          <a:xfrm>
            <a:off y="2837487" x="58107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8" name="Shape 1208"/>
          <p:cNvCxnSpPr>
            <a:stCxn id="1209" idx="0"/>
            <a:endCxn id="1205" idx="4"/>
          </p:cNvCxnSpPr>
          <p:nvPr/>
        </p:nvCxnSpPr>
        <p:spPr>
          <a:xfrm rot="10800000">
            <a:off y="2138925" x="6296800"/>
            <a:ext cy="438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10" name="Shape 1210"/>
          <p:cNvSpPr txBox="1"/>
          <p:nvPr/>
        </p:nvSpPr>
        <p:spPr>
          <a:xfrm>
            <a:off y="1063375" x="1516200"/>
            <a:ext cy="435900" cx="160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 attributes:</a:t>
            </a:r>
          </a:p>
        </p:txBody>
      </p:sp>
      <p:sp>
        <p:nvSpPr>
          <p:cNvPr id="1211" name="Shape 1211"/>
          <p:cNvSpPr txBox="1"/>
          <p:nvPr/>
        </p:nvSpPr>
        <p:spPr>
          <a:xfrm>
            <a:off y="1825350" x="1158525"/>
            <a:ext cy="590100" cx="101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inputs of the parent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y="2522625" x="2788775"/>
            <a:ext cy="590100" cx="10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outputs of its children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y="1065337" x="5492500"/>
            <a:ext cy="435900" cx="160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target attributes:</a:t>
            </a:r>
          </a:p>
        </p:txBody>
      </p:sp>
      <p:sp>
        <p:nvSpPr>
          <p:cNvPr id="1214" name="Shape 1214"/>
          <p:cNvSpPr txBox="1"/>
          <p:nvPr/>
        </p:nvSpPr>
        <p:spPr>
          <a:xfrm>
            <a:off y="1909500" x="6504500"/>
            <a:ext cy="590100" cx="101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outputs of the parent</a:t>
            </a:r>
          </a:p>
        </p:txBody>
      </p:sp>
      <p:sp>
        <p:nvSpPr>
          <p:cNvPr id="1215" name="Shape 1215"/>
          <p:cNvSpPr txBox="1"/>
          <p:nvPr/>
        </p:nvSpPr>
        <p:spPr>
          <a:xfrm>
            <a:off y="2909525" x="4878700"/>
            <a:ext cy="590100" cx="109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inputs of its children</a:t>
            </a:r>
          </a:p>
        </p:txBody>
      </p:sp>
      <p:sp>
        <p:nvSpPr>
          <p:cNvPr id="1216" name="Shape 1216"/>
          <p:cNvSpPr txBox="1"/>
          <p:nvPr/>
        </p:nvSpPr>
        <p:spPr>
          <a:xfrm>
            <a:off y="567875" x="4115975"/>
            <a:ext cy="378600" cx="340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Also, between a node and its children</a:t>
            </a:r>
          </a:p>
        </p:txBody>
      </p:sp>
      <p:sp>
        <p:nvSpPr>
          <p:cNvPr id="1217" name="Shape 1217"/>
          <p:cNvSpPr/>
          <p:nvPr/>
        </p:nvSpPr>
        <p:spPr>
          <a:xfrm>
            <a:off y="3821237" x="18781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8" name="Shape 1218"/>
          <p:cNvSpPr/>
          <p:nvPr/>
        </p:nvSpPr>
        <p:spPr>
          <a:xfrm>
            <a:off y="4646962" x="1895683"/>
            <a:ext cy="116699" cx="12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y="4300487" x="32831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0" name="Shape 1220"/>
          <p:cNvSpPr txBox="1"/>
          <p:nvPr/>
        </p:nvSpPr>
        <p:spPr>
          <a:xfrm>
            <a:off y="3673050" x="1038925"/>
            <a:ext cy="378600" cx="89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</a:t>
            </a:r>
            <a:r>
              <a:rPr baseline="-25000" lang="en"/>
              <a:t>1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y="4498775" x="1064025"/>
            <a:ext cy="378600" cx="89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source</a:t>
            </a:r>
            <a:r>
              <a:rPr baseline="-25000" lang="en"/>
              <a:t>n</a:t>
            </a:r>
          </a:p>
        </p:txBody>
      </p:sp>
      <p:cxnSp>
        <p:nvCxnSpPr>
          <p:cNvPr id="1222" name="Shape 1222"/>
          <p:cNvCxnSpPr/>
          <p:nvPr/>
        </p:nvCxnSpPr>
        <p:spPr>
          <a:xfrm>
            <a:off y="4024950" x="1418100"/>
            <a:ext cy="523200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223" name="Shape 1223"/>
          <p:cNvSpPr txBox="1"/>
          <p:nvPr/>
        </p:nvSpPr>
        <p:spPr>
          <a:xfrm>
            <a:off y="4169550" x="3393575"/>
            <a:ext cy="378600" cx="72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</a:t>
            </a:r>
            <a:r>
              <a:rPr baseline="-25000" lang="en"/>
              <a:t>k</a:t>
            </a:r>
          </a:p>
        </p:txBody>
      </p:sp>
      <p:cxnSp>
        <p:nvCxnSpPr>
          <p:cNvPr id="1224" name="Shape 1224"/>
          <p:cNvCxnSpPr>
            <a:stCxn id="1217" idx="3"/>
            <a:endCxn id="1219" idx="1"/>
          </p:cNvCxnSpPr>
          <p:nvPr/>
        </p:nvCxnSpPr>
        <p:spPr>
          <a:xfrm>
            <a:off y="3879587" x="1988525"/>
            <a:ext cy="479400" cx="12945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25" name="Shape 1225"/>
          <p:cNvCxnSpPr>
            <a:stCxn id="1218" idx="3"/>
            <a:endCxn id="1219" idx="1"/>
          </p:cNvCxnSpPr>
          <p:nvPr/>
        </p:nvCxnSpPr>
        <p:spPr>
          <a:xfrm rot="10800000" flipH="1">
            <a:off y="4358812" x="2019883"/>
            <a:ext cy="346500" cx="1263300"/>
          </a:xfrm>
          <a:prstGeom prst="straightConnector1">
            <a:avLst/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226" name="Shape 1226"/>
          <p:cNvSpPr txBox="1"/>
          <p:nvPr/>
        </p:nvSpPr>
        <p:spPr>
          <a:xfrm>
            <a:off y="3940900" x="4558600"/>
            <a:ext cy="460200" cx="279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</a:t>
            </a:r>
            <a:r>
              <a:rPr baseline="-25000" lang="en"/>
              <a:t>k</a:t>
            </a:r>
            <a:r>
              <a:rPr lang="en"/>
              <a:t> = f</a:t>
            </a:r>
            <a:r>
              <a:rPr baseline="-25000" lang="en"/>
              <a:t>k</a:t>
            </a:r>
            <a:r>
              <a:rPr lang="en"/>
              <a:t> (source</a:t>
            </a:r>
            <a:r>
              <a:rPr baseline="-25000" lang="en"/>
              <a:t>1</a:t>
            </a:r>
            <a:r>
              <a:rPr lang="en"/>
              <a:t>, …, source</a:t>
            </a:r>
            <a:r>
              <a:rPr baseline="-25000" lang="en"/>
              <a:t>n</a:t>
            </a:r>
            <a:r>
              <a:rPr lang="en"/>
              <a:t>)</a:t>
            </a:r>
          </a:p>
        </p:txBody>
      </p:sp>
      <p:sp>
        <p:nvSpPr>
          <p:cNvPr id="1227" name="Shape 1227"/>
          <p:cNvSpPr txBox="1"/>
          <p:nvPr/>
        </p:nvSpPr>
        <p:spPr>
          <a:xfrm>
            <a:off y="4136100" x="2816600"/>
            <a:ext cy="300899" cx="33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</a:t>
            </a:r>
            <a:r>
              <a:rPr baseline="-25000" lang="en"/>
              <a:t>k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y="4270125" x="4550025"/>
            <a:ext cy="590100" cx="451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Local data flow is described by an equation for each target attribute and its corresponding function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y="4763675" x="998325"/>
            <a:ext cy="435900" cx="1771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⊆ sources(node)</a:t>
            </a:r>
          </a:p>
        </p:txBody>
      </p:sp>
      <p:sp>
        <p:nvSpPr>
          <p:cNvPr id="1204" name="Shape 1204"/>
          <p:cNvSpPr/>
          <p:nvPr/>
        </p:nvSpPr>
        <p:spPr>
          <a:xfrm>
            <a:off y="2558475" x="1863600"/>
            <a:ext cy="790199" cx="9138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9" name="Shape 1209"/>
          <p:cNvSpPr/>
          <p:nvPr/>
        </p:nvSpPr>
        <p:spPr>
          <a:xfrm>
            <a:off y="2576925" x="5839900"/>
            <a:ext cy="790199" cx="9138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3" name="Shape 1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4" name="Shape 1234"/>
          <p:cNvSpPr/>
          <p:nvPr/>
        </p:nvSpPr>
        <p:spPr>
          <a:xfrm>
            <a:off y="4126350" x="55742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5" name="Shape 1235"/>
          <p:cNvSpPr/>
          <p:nvPr/>
        </p:nvSpPr>
        <p:spPr>
          <a:xfrm>
            <a:off y="4077150" x="5518912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6" name="Shape 1236"/>
          <p:cNvSpPr/>
          <p:nvPr/>
        </p:nvSpPr>
        <p:spPr>
          <a:xfrm>
            <a:off y="4013725" x="3918475"/>
            <a:ext cy="512400" cx="5025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y="3970725" x="3828100"/>
            <a:ext cy="512400" cx="5025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y="4013725" x="54735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y="4126350" x="27101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local data flow</a:t>
            </a:r>
          </a:p>
        </p:txBody>
      </p:sp>
      <p:sp>
        <p:nvSpPr>
          <p:cNvPr id="1241" name="Shape 1241"/>
          <p:cNvSpPr/>
          <p:nvPr/>
        </p:nvSpPr>
        <p:spPr>
          <a:xfrm>
            <a:off y="1710025" x="3838625"/>
            <a:ext cy="377399" cx="4203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y="1840375" x="26263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43" name="Shape 1243"/>
          <p:cNvCxnSpPr>
            <a:stCxn id="1237" idx="0"/>
            <a:endCxn id="1241" idx="4"/>
          </p:cNvCxnSpPr>
          <p:nvPr/>
        </p:nvCxnSpPr>
        <p:spPr>
          <a:xfrm rot="10800000">
            <a:off y="2087325" x="4048750"/>
            <a:ext cy="1883400" cx="3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44" name="Shape 1244"/>
          <p:cNvSpPr/>
          <p:nvPr/>
        </p:nvSpPr>
        <p:spPr>
          <a:xfrm>
            <a:off y="4077150" x="26263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5" name="Shape 1245"/>
          <p:cNvSpPr/>
          <p:nvPr/>
        </p:nvSpPr>
        <p:spPr>
          <a:xfrm>
            <a:off y="1840375" x="54638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46" name="Shape 1246"/>
          <p:cNvCxnSpPr>
            <a:stCxn id="1242" idx="2"/>
            <a:endCxn id="1244" idx="0"/>
          </p:cNvCxnSpPr>
          <p:nvPr/>
        </p:nvCxnSpPr>
        <p:spPr>
          <a:xfrm>
            <a:off y="1957074" x="2681500"/>
            <a:ext cy="2120100" cx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47" name="Shape 1247"/>
          <p:cNvCxnSpPr>
            <a:stCxn id="1245" idx="2"/>
            <a:endCxn id="1235" idx="0"/>
          </p:cNvCxnSpPr>
          <p:nvPr/>
        </p:nvCxnSpPr>
        <p:spPr>
          <a:xfrm>
            <a:off y="1957074" x="5519025"/>
            <a:ext cy="2120100" cx="552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stealth"/>
            <a:tailEnd w="lg" len="lg" type="none"/>
          </a:ln>
        </p:spPr>
      </p:cxnSp>
      <p:cxnSp>
        <p:nvCxnSpPr>
          <p:cNvPr id="1248" name="Shape 1248"/>
          <p:cNvCxnSpPr>
            <a:stCxn id="1242" idx="2"/>
            <a:endCxn id="1245" idx="2"/>
          </p:cNvCxnSpPr>
          <p:nvPr/>
        </p:nvCxnSpPr>
        <p:spPr>
          <a:xfrm rot="-5400000" flipH="1">
            <a:off y="538674" x="4099900"/>
            <a:ext cy="2837400" cx="600"/>
          </a:xfrm>
          <a:prstGeom prst="curvedConnector3">
            <a:avLst>
              <a:gd fmla="val 396875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249" name="Shape 1249"/>
          <p:cNvSpPr txBox="1"/>
          <p:nvPr/>
        </p:nvSpPr>
        <p:spPr>
          <a:xfrm>
            <a:off y="2847125" x="2470050"/>
            <a:ext cy="578099" cx="31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y="3843262" x="4790350"/>
            <a:ext cy="578099" cx="31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251" name="Shape 1251"/>
          <p:cNvSpPr txBox="1"/>
          <p:nvPr/>
        </p:nvSpPr>
        <p:spPr>
          <a:xfrm>
            <a:off y="2774750" x="5519025"/>
            <a:ext cy="578099" cx="36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y="1861037" x="4614725"/>
            <a:ext cy="430199" cx="31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253" name="Shape 1253"/>
          <p:cNvSpPr/>
          <p:nvPr/>
        </p:nvSpPr>
        <p:spPr>
          <a:xfrm>
            <a:off y="3939225" x="3762575"/>
            <a:ext cy="512400" cx="5025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54" name="Shape 1254"/>
          <p:cNvCxnSpPr>
            <a:stCxn id="1235" idx="0"/>
            <a:endCxn id="1244" idx="0"/>
          </p:cNvCxnSpPr>
          <p:nvPr/>
        </p:nvCxnSpPr>
        <p:spPr>
          <a:xfrm rot="5400000">
            <a:off y="2631150" x="4127512"/>
            <a:ext cy="2892600" cx="600"/>
          </a:xfrm>
          <a:prstGeom prst="curvedConnector3">
            <a:avLst>
              <a:gd fmla="val -39687500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255" name="Shape 1255"/>
          <p:cNvSpPr/>
          <p:nvPr/>
        </p:nvSpPr>
        <p:spPr>
          <a:xfrm>
            <a:off y="4013725" x="25710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9" name="Shape 1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0" name="Shape 12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Global data flow</a:t>
            </a:r>
          </a:p>
        </p:txBody>
      </p:sp>
      <p:sp>
        <p:nvSpPr>
          <p:cNvPr id="1261" name="Shape 1261"/>
          <p:cNvSpPr txBox="1"/>
          <p:nvPr>
            <p:ph idx="1" type="body"/>
          </p:nvPr>
        </p:nvSpPr>
        <p:spPr>
          <a:xfrm>
            <a:off y="1200150" x="457200"/>
            <a:ext cy="774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local data flows combined:</a:t>
            </a:r>
          </a:p>
        </p:txBody>
      </p:sp>
      <p:sp>
        <p:nvSpPr>
          <p:cNvPr id="1262" name="Shape 1262"/>
          <p:cNvSpPr/>
          <p:nvPr/>
        </p:nvSpPr>
        <p:spPr>
          <a:xfrm>
            <a:off y="2449100" x="3597700"/>
            <a:ext cy="377399" cx="4203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3" name="Shape 1263"/>
          <p:cNvCxnSpPr>
            <a:stCxn id="1264" idx="0"/>
            <a:endCxn id="1262" idx="3"/>
          </p:cNvCxnSpPr>
          <p:nvPr/>
        </p:nvCxnSpPr>
        <p:spPr>
          <a:xfrm rot="10800000" flipH="1">
            <a:off y="2771250" x="2971175"/>
            <a:ext cy="728700" cx="68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65" name="Shape 1265"/>
          <p:cNvCxnSpPr>
            <a:stCxn id="1262" idx="5"/>
            <a:endCxn id="1266" idx="0"/>
          </p:cNvCxnSpPr>
          <p:nvPr/>
        </p:nvCxnSpPr>
        <p:spPr>
          <a:xfrm>
            <a:off y="2771231" x="3956448"/>
            <a:ext cy="728700" cx="63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67" name="Shape 1267"/>
          <p:cNvSpPr/>
          <p:nvPr/>
        </p:nvSpPr>
        <p:spPr>
          <a:xfrm>
            <a:off y="3697800" x="26095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y="3697800" x="32224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y="3697800" x="42168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y="3697800" x="48479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y="3697800" x="24408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y="3697800" x="3413187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3" name="Shape 1273"/>
          <p:cNvSpPr/>
          <p:nvPr/>
        </p:nvSpPr>
        <p:spPr>
          <a:xfrm>
            <a:off y="3697800" x="50205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4" name="Shape 1274"/>
          <p:cNvSpPr/>
          <p:nvPr/>
        </p:nvSpPr>
        <p:spPr>
          <a:xfrm>
            <a:off y="2579450" x="41064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5" name="Shape 1275"/>
          <p:cNvSpPr/>
          <p:nvPr/>
        </p:nvSpPr>
        <p:spPr>
          <a:xfrm>
            <a:off y="2579450" x="33988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76" name="Shape 1276"/>
          <p:cNvCxnSpPr>
            <a:stCxn id="1275" idx="2"/>
            <a:endCxn id="1271" idx="0"/>
          </p:cNvCxnSpPr>
          <p:nvPr/>
        </p:nvCxnSpPr>
        <p:spPr>
          <a:xfrm rot="5400000">
            <a:off y="2718049" x="2474250"/>
            <a:ext cy="957900" cx="1001700"/>
          </a:xfrm>
          <a:prstGeom prst="curvedConnector3">
            <a:avLst>
              <a:gd fmla="val 49998" name="adj1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77" name="Shape 1277"/>
          <p:cNvCxnSpPr>
            <a:stCxn id="1275" idx="2"/>
            <a:endCxn id="1278" idx="0"/>
          </p:cNvCxnSpPr>
          <p:nvPr/>
        </p:nvCxnSpPr>
        <p:spPr>
          <a:xfrm rot="-5400000" flipH="1">
            <a:off y="2878849" x="3271350"/>
            <a:ext cy="636300" cx="1001700"/>
          </a:xfrm>
          <a:prstGeom prst="curvedConnector3">
            <a:avLst>
              <a:gd fmla="val 49998" name="adj1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79" name="Shape 1279"/>
          <p:cNvCxnSpPr>
            <a:stCxn id="1273" idx="0"/>
            <a:endCxn id="1274" idx="2"/>
          </p:cNvCxnSpPr>
          <p:nvPr/>
        </p:nvCxnSpPr>
        <p:spPr>
          <a:xfrm rot="5400000" flipH="1">
            <a:off y="2739900" x="4117800"/>
            <a:ext cy="914100" cx="1001700"/>
          </a:xfrm>
          <a:prstGeom prst="curvedConnector3">
            <a:avLst>
              <a:gd fmla="val 49998" name="adj1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80" name="Shape 1280"/>
          <p:cNvCxnSpPr>
            <a:stCxn id="1270" idx="0"/>
            <a:endCxn id="1267" idx="0"/>
          </p:cNvCxnSpPr>
          <p:nvPr/>
        </p:nvCxnSpPr>
        <p:spPr>
          <a:xfrm rot="5400000">
            <a:off y="2578950" x="3783650"/>
            <a:ext cy="2238300" cx="600"/>
          </a:xfrm>
          <a:prstGeom prst="curvedConnector3">
            <a:avLst>
              <a:gd fmla="val -56704167" name="adj1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81" name="Shape 1281"/>
          <p:cNvCxnSpPr>
            <a:stCxn id="1272" idx="0"/>
            <a:endCxn id="1269" idx="0"/>
          </p:cNvCxnSpPr>
          <p:nvPr/>
        </p:nvCxnSpPr>
        <p:spPr>
          <a:xfrm rot="-5400000" flipH="1">
            <a:off y="3296250" x="3869937"/>
            <a:ext cy="803700" cx="600"/>
          </a:xfrm>
          <a:prstGeom prst="curvedConnector3">
            <a:avLst>
              <a:gd fmla="val -39687500" name="adj1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82" name="Shape 1282"/>
          <p:cNvCxnSpPr>
            <a:stCxn id="1272" idx="0"/>
            <a:endCxn id="1274" idx="2"/>
          </p:cNvCxnSpPr>
          <p:nvPr/>
        </p:nvCxnSpPr>
        <p:spPr>
          <a:xfrm rot="-5400000">
            <a:off y="2850300" x="3314187"/>
            <a:ext cy="693300" cx="1001700"/>
          </a:xfrm>
          <a:prstGeom prst="curvedConnector3">
            <a:avLst>
              <a:gd fmla="val 49998" name="adj1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83" name="Shape 1283"/>
          <p:cNvCxnSpPr>
            <a:stCxn id="1269" idx="2"/>
            <a:endCxn id="1270" idx="2"/>
          </p:cNvCxnSpPr>
          <p:nvPr/>
        </p:nvCxnSpPr>
        <p:spPr>
          <a:xfrm rot="-5400000" flipH="1">
            <a:off y="3499199" x="4587350"/>
            <a:ext cy="631200" cx="600"/>
          </a:xfrm>
          <a:prstGeom prst="curvedConnector3">
            <a:avLst>
              <a:gd fmla="val 39687500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84" name="Shape 1284"/>
          <p:cNvCxnSpPr>
            <a:stCxn id="1271" idx="2"/>
            <a:endCxn id="1268" idx="2"/>
          </p:cNvCxnSpPr>
          <p:nvPr/>
        </p:nvCxnSpPr>
        <p:spPr>
          <a:xfrm rot="-5400000" flipH="1">
            <a:off y="3424049" x="2886500"/>
            <a:ext cy="781500" cx="600"/>
          </a:xfrm>
          <a:prstGeom prst="curvedConnector3">
            <a:avLst>
              <a:gd fmla="val 39687500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85" name="Shape 1285"/>
          <p:cNvCxnSpPr>
            <a:stCxn id="1267" idx="2"/>
            <a:endCxn id="1272" idx="2"/>
          </p:cNvCxnSpPr>
          <p:nvPr/>
        </p:nvCxnSpPr>
        <p:spPr>
          <a:xfrm rot="-5400000" flipH="1">
            <a:off y="3412949" x="3066275"/>
            <a:ext cy="803700" cx="600"/>
          </a:xfrm>
          <a:prstGeom prst="curvedConnector3">
            <a:avLst>
              <a:gd fmla="val 39687500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278" name="Shape 1278"/>
          <p:cNvSpPr/>
          <p:nvPr/>
        </p:nvSpPr>
        <p:spPr>
          <a:xfrm>
            <a:off y="3697800" x="4035162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6" name="Shape 1286"/>
          <p:cNvSpPr/>
          <p:nvPr/>
        </p:nvSpPr>
        <p:spPr>
          <a:xfrm>
            <a:off y="3697800" x="3874762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87" name="Shape 1287"/>
          <p:cNvCxnSpPr>
            <a:stCxn id="1268" idx="0"/>
            <a:endCxn id="1286" idx="0"/>
          </p:cNvCxnSpPr>
          <p:nvPr/>
        </p:nvCxnSpPr>
        <p:spPr>
          <a:xfrm rot="-5400000" flipH="1">
            <a:off y="3372000" x="3603425"/>
            <a:ext cy="652200" cx="600"/>
          </a:xfrm>
          <a:prstGeom prst="curvedConnector3">
            <a:avLst>
              <a:gd fmla="val -49266667" name="adj1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288" name="Shape 1288"/>
          <p:cNvCxnSpPr>
            <a:stCxn id="1278" idx="2"/>
            <a:endCxn id="1273" idx="2"/>
          </p:cNvCxnSpPr>
          <p:nvPr/>
        </p:nvCxnSpPr>
        <p:spPr>
          <a:xfrm rot="-5400000" flipH="1">
            <a:off y="3322199" x="4582662"/>
            <a:ext cy="985200" cx="600"/>
          </a:xfrm>
          <a:prstGeom prst="curvedConnector3">
            <a:avLst>
              <a:gd fmla="val 39687500" name="adj1"/>
            </a:avLst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89" name="Shape 1289"/>
          <p:cNvCxnSpPr>
            <a:stCxn id="1286" idx="2"/>
            <a:endCxn id="1273" idx="2"/>
          </p:cNvCxnSpPr>
          <p:nvPr/>
        </p:nvCxnSpPr>
        <p:spPr>
          <a:xfrm rot="-5400000" flipH="1">
            <a:off y="3241949" x="4502512"/>
            <a:ext cy="1145700" cx="600"/>
          </a:xfrm>
          <a:prstGeom prst="curvedConnector3">
            <a:avLst>
              <a:gd fmla="val 39687500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266" name="Shape 1266"/>
          <p:cNvSpPr/>
          <p:nvPr/>
        </p:nvSpPr>
        <p:spPr>
          <a:xfrm>
            <a:off y="3499950" x="4336325"/>
            <a:ext cy="512400" cx="5025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4" name="Shape 1264"/>
          <p:cNvSpPr/>
          <p:nvPr/>
        </p:nvSpPr>
        <p:spPr>
          <a:xfrm>
            <a:off y="3499950" x="2719925"/>
            <a:ext cy="512400" cx="5025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0" name="Shape 1290"/>
          <p:cNvSpPr txBox="1"/>
          <p:nvPr/>
        </p:nvSpPr>
        <p:spPr>
          <a:xfrm>
            <a:off y="4052625" x="3929975"/>
            <a:ext cy="434100" cx="244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global data flow of the child</a:t>
            </a:r>
          </a:p>
        </p:txBody>
      </p:sp>
      <p:sp>
        <p:nvSpPr>
          <p:cNvPr id="1291" name="Shape 1291"/>
          <p:cNvSpPr txBox="1"/>
          <p:nvPr/>
        </p:nvSpPr>
        <p:spPr>
          <a:xfrm>
            <a:off y="2905125" x="4626375"/>
            <a:ext cy="377399" cx="24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local data flow of the parent</a:t>
            </a:r>
          </a:p>
        </p:txBody>
      </p:sp>
      <p:sp>
        <p:nvSpPr>
          <p:cNvPr id="1292" name="Shape 1292"/>
          <p:cNvSpPr txBox="1"/>
          <p:nvPr/>
        </p:nvSpPr>
        <p:spPr>
          <a:xfrm>
            <a:off y="4052625" x="1330550"/>
            <a:ext cy="434100" cx="244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global data flow of the child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6" name="Shape 1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7" name="Shape 12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Dynamic Tree</a:t>
            </a:r>
          </a:p>
        </p:txBody>
      </p:sp>
      <p:sp>
        <p:nvSpPr>
          <p:cNvPr id="1298" name="Shape 1298"/>
          <p:cNvSpPr/>
          <p:nvPr/>
        </p:nvSpPr>
        <p:spPr>
          <a:xfrm>
            <a:off y="1907100" x="3676427"/>
            <a:ext cy="637799" cx="637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9" name="Shape 1299"/>
          <p:cNvSpPr/>
          <p:nvPr/>
        </p:nvSpPr>
        <p:spPr>
          <a:xfrm>
            <a:off y="3083825" x="3940125"/>
            <a:ext cy="116699" cx="110400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00" name="Shape 1300"/>
          <p:cNvCxnSpPr>
            <a:stCxn id="1299" idx="0"/>
            <a:endCxn id="1298" idx="4"/>
          </p:cNvCxnSpPr>
          <p:nvPr/>
        </p:nvCxnSpPr>
        <p:spPr>
          <a:xfrm rot="10800000">
            <a:off y="2545025" x="3995325"/>
            <a:ext cy="538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01" name="Shape 1301"/>
          <p:cNvSpPr txBox="1"/>
          <p:nvPr/>
        </p:nvSpPr>
        <p:spPr>
          <a:xfrm>
            <a:off y="2924212" x="3995425"/>
            <a:ext cy="435900" cx="73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child</a:t>
            </a:r>
            <a:r>
              <a:rPr baseline="-25000" lang="en"/>
              <a:t>k</a:t>
            </a:r>
          </a:p>
        </p:txBody>
      </p:sp>
      <p:sp>
        <p:nvSpPr>
          <p:cNvPr id="1302" name="Shape 1302"/>
          <p:cNvSpPr/>
          <p:nvPr/>
        </p:nvSpPr>
        <p:spPr>
          <a:xfrm>
            <a:off y="3200525" x="3744075"/>
            <a:ext cy="512400" cx="5025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3" name="Shape 1303"/>
          <p:cNvSpPr/>
          <p:nvPr/>
        </p:nvSpPr>
        <p:spPr>
          <a:xfrm>
            <a:off y="3200525" x="2215875"/>
            <a:ext cy="512400" cx="5025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4" name="Shape 1304"/>
          <p:cNvSpPr/>
          <p:nvPr/>
        </p:nvSpPr>
        <p:spPr>
          <a:xfrm>
            <a:off y="3200525" x="5272275"/>
            <a:ext cy="512400" cx="5025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5" name="Shape 1305"/>
          <p:cNvSpPr/>
          <p:nvPr/>
        </p:nvSpPr>
        <p:spPr>
          <a:xfrm>
            <a:off y="3398375" x="27183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y="3398375" x="57747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7" name="Shape 1307"/>
          <p:cNvSpPr/>
          <p:nvPr/>
        </p:nvSpPr>
        <p:spPr>
          <a:xfrm>
            <a:off y="2167650" x="348312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08" name="Shape 1308"/>
          <p:cNvCxnSpPr>
            <a:stCxn id="1307" idx="2"/>
            <a:endCxn id="1299" idx="0"/>
          </p:cNvCxnSpPr>
          <p:nvPr/>
        </p:nvCxnSpPr>
        <p:spPr>
          <a:xfrm rot="-5400000" flipH="1">
            <a:off y="2455649" x="3367025"/>
            <a:ext cy="456900" cx="799500"/>
          </a:xfrm>
          <a:prstGeom prst="curvedConnector3">
            <a:avLst>
              <a:gd fmla="val 49998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309" name="Shape 1309"/>
          <p:cNvCxnSpPr>
            <a:stCxn id="1305" idx="3"/>
            <a:endCxn id="1299" idx="0"/>
          </p:cNvCxnSpPr>
          <p:nvPr/>
        </p:nvCxnSpPr>
        <p:spPr>
          <a:xfrm rot="10800000" flipH="1">
            <a:off y="3083824" x="2828775"/>
            <a:ext cy="372900" cx="1166400"/>
          </a:xfrm>
          <a:prstGeom prst="curvedConnector4">
            <a:avLst>
              <a:gd fmla="val 47628" name="adj1"/>
              <a:gd fmla="val 163858" name="adj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310" name="Shape 1310"/>
          <p:cNvCxnSpPr>
            <a:stCxn id="1306" idx="0"/>
            <a:endCxn id="1299" idx="0"/>
          </p:cNvCxnSpPr>
          <p:nvPr/>
        </p:nvCxnSpPr>
        <p:spPr>
          <a:xfrm rot="5400000" flipH="1">
            <a:off y="2323925" x="4755525"/>
            <a:ext cy="1834500" cx="314400"/>
          </a:xfrm>
          <a:prstGeom prst="curvedConnector3">
            <a:avLst>
              <a:gd fmla="val 175787" name="adj1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311" name="Shape 1311"/>
          <p:cNvSpPr/>
          <p:nvPr/>
        </p:nvSpPr>
        <p:spPr>
          <a:xfrm>
            <a:off y="3398375" x="4246575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2" name="Shape 1312"/>
          <p:cNvSpPr txBox="1"/>
          <p:nvPr/>
        </p:nvSpPr>
        <p:spPr>
          <a:xfrm>
            <a:off y="550350" x="4402200"/>
            <a:ext cy="360299" cx="3012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child being itself a target attribute</a:t>
            </a:r>
          </a:p>
        </p:txBody>
      </p:sp>
      <p:sp>
        <p:nvSpPr>
          <p:cNvPr id="1313" name="Shape 1313"/>
          <p:cNvSpPr txBox="1"/>
          <p:nvPr/>
        </p:nvSpPr>
        <p:spPr>
          <a:xfrm>
            <a:off y="4073925" x="3043725"/>
            <a:ext cy="435900" cx="378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child</a:t>
            </a:r>
            <a:r>
              <a:rPr baseline="-25000" lang="en"/>
              <a:t>k</a:t>
            </a:r>
            <a:r>
              <a:rPr lang="en"/>
              <a:t> = f</a:t>
            </a:r>
            <a:r>
              <a:rPr baseline="-25000" lang="en"/>
              <a:t>k</a:t>
            </a:r>
            <a:r>
              <a:rPr lang="en"/>
              <a:t> (source</a:t>
            </a:r>
            <a:r>
              <a:rPr baseline="-25000" lang="en"/>
              <a:t>1</a:t>
            </a:r>
            <a:r>
              <a:rPr lang="en"/>
              <a:t>, …, source</a:t>
            </a:r>
            <a:r>
              <a:rPr baseline="-25000" lang="en"/>
              <a:t>n</a:t>
            </a:r>
            <a:r>
              <a:rPr lang="en"/>
              <a:t>)</a:t>
            </a:r>
          </a:p>
        </p:txBody>
      </p:sp>
      <p:grpSp>
        <p:nvGrpSpPr>
          <p:cNvPr id="1314" name="Shape 1314"/>
          <p:cNvGrpSpPr/>
          <p:nvPr/>
        </p:nvGrpSpPr>
        <p:grpSpPr>
          <a:xfrm>
            <a:off y="1419524" x="6961662"/>
            <a:ext cy="2621500" cx="1862699"/>
            <a:chOff y="1419524" x="6961662"/>
            <a:chExt cy="2621500" cx="1862699"/>
          </a:xfrm>
        </p:grpSpPr>
        <p:sp>
          <p:nvSpPr>
            <p:cNvPr id="1315" name="Shape 1315"/>
            <p:cNvSpPr/>
            <p:nvPr/>
          </p:nvSpPr>
          <p:spPr>
            <a:xfrm>
              <a:off y="1419524" x="7106775"/>
              <a:ext cy="435900" cx="1303799"/>
            </a:xfrm>
            <a:prstGeom prst="wedgeRectCallout">
              <a:avLst>
                <a:gd fmla="val -55060" name="adj1"/>
                <a:gd fmla="val 82764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Conditionals</a:t>
              </a:r>
            </a:p>
          </p:txBody>
        </p:sp>
        <p:sp>
          <p:nvSpPr>
            <p:cNvPr id="1316" name="Shape 1316"/>
            <p:cNvSpPr/>
            <p:nvPr/>
          </p:nvSpPr>
          <p:spPr>
            <a:xfrm>
              <a:off y="2924225" x="7106775"/>
              <a:ext cy="435900" cx="1303799"/>
            </a:xfrm>
            <a:prstGeom prst="wedgeRectCallout">
              <a:avLst>
                <a:gd fmla="val -55060" name="adj1"/>
                <a:gd fmla="val 82764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Sequencing</a:t>
              </a:r>
            </a:p>
          </p:txBody>
        </p:sp>
        <p:grpSp>
          <p:nvGrpSpPr>
            <p:cNvPr id="1317" name="Shape 1317"/>
            <p:cNvGrpSpPr/>
            <p:nvPr/>
          </p:nvGrpSpPr>
          <p:grpSpPr>
            <a:xfrm>
              <a:off y="1816512" x="7477625"/>
              <a:ext cy="707737" cx="777225"/>
              <a:chOff y="1423475" x="5382675"/>
              <a:chExt cy="707737" cx="777225"/>
            </a:xfrm>
          </p:grpSpPr>
          <p:sp>
            <p:nvSpPr>
              <p:cNvPr id="1318" name="Shape 1318"/>
              <p:cNvSpPr/>
              <p:nvPr/>
            </p:nvSpPr>
            <p:spPr>
              <a:xfrm>
                <a:off y="1540175" x="5382675"/>
                <a:ext cy="512400" cx="502500"/>
              </a:xfrm>
              <a:prstGeom prst="triangle">
                <a:avLst>
                  <a:gd fmla="val 50000" name="adj"/>
                </a:avLst>
              </a:prstGeom>
              <a:solidFill>
                <a:srgbClr val="EAF5FF"/>
              </a:solidFill>
              <a:ln w="19050" cap="flat">
                <a:solidFill>
                  <a:schemeClr val="accent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/>
                  <a:t>A</a:t>
                </a:r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y="1618812" x="5657400"/>
                <a:ext cy="512400" cx="502500"/>
              </a:xfrm>
              <a:prstGeom prst="triangle">
                <a:avLst>
                  <a:gd fmla="val 50000" name="adj"/>
                </a:avLst>
              </a:prstGeom>
              <a:solidFill>
                <a:srgbClr val="EAF5FF"/>
              </a:solidFill>
              <a:ln w="19050" cap="flat">
                <a:solidFill>
                  <a:schemeClr val="accent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rtl="0" lvl="0">
                  <a:spcBef>
                    <a:spcPts val="0"/>
                  </a:spcBef>
                  <a:buNone/>
                </a:pPr>
                <a:r>
                  <a:rPr lang="en"/>
                  <a:t>B</a:t>
                </a:r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y="1423475" x="5719575"/>
                <a:ext cy="116699" cx="110400"/>
              </a:xfrm>
              <a:prstGeom prst="rect">
                <a:avLst/>
              </a:prstGeom>
              <a:solidFill>
                <a:schemeClr val="accent6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21" name="Shape 1321"/>
              <p:cNvCxnSpPr>
                <a:stCxn id="1320" idx="1"/>
                <a:endCxn id="1320" idx="1"/>
              </p:cNvCxnSpPr>
              <p:nvPr/>
            </p:nvCxnSpPr>
            <p:spPr>
              <a:xfrm>
                <a:off y="1481824" x="5719575"/>
                <a:ext cy="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322" name="Shape 1322"/>
              <p:cNvCxnSpPr>
                <a:stCxn id="1318" idx="0"/>
                <a:endCxn id="1320" idx="1"/>
              </p:cNvCxnSpPr>
              <p:nvPr/>
            </p:nvCxnSpPr>
            <p:spPr>
              <a:xfrm rot="10800000" flipH="1">
                <a:off y="1481675" x="5633925"/>
                <a:ext cy="58500" cx="855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dash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323" name="Shape 1323"/>
              <p:cNvCxnSpPr>
                <a:endCxn id="1320" idx="3"/>
              </p:cNvCxnSpPr>
              <p:nvPr/>
            </p:nvCxnSpPr>
            <p:spPr>
              <a:xfrm rot="10800000">
                <a:off y="1481824" x="5829975"/>
                <a:ext cy="137100" cx="786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dash"/>
                <a:round/>
                <a:headEnd w="lg" len="lg" type="none"/>
                <a:tailEnd w="lg" len="lg" type="none"/>
              </a:ln>
            </p:spPr>
          </p:cxnSp>
        </p:grpSp>
        <p:grpSp>
          <p:nvGrpSpPr>
            <p:cNvPr id="1324" name="Shape 1324"/>
            <p:cNvGrpSpPr/>
            <p:nvPr/>
          </p:nvGrpSpPr>
          <p:grpSpPr>
            <a:xfrm>
              <a:off y="3515075" x="6961662"/>
              <a:ext cy="525950" cx="1862699"/>
              <a:chOff y="3924825" x="6824025"/>
              <a:chExt cy="525950" cx="1862699"/>
            </a:xfrm>
          </p:grpSpPr>
          <p:sp>
            <p:nvSpPr>
              <p:cNvPr id="1325" name="Shape 1325"/>
              <p:cNvSpPr/>
              <p:nvPr/>
            </p:nvSpPr>
            <p:spPr>
              <a:xfrm>
                <a:off y="4073925" x="6824025"/>
                <a:ext cy="214200" cx="186269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y="3924825" x="6824025"/>
                <a:ext cy="512400" cx="502500"/>
              </a:xfrm>
              <a:prstGeom prst="triangle">
                <a:avLst>
                  <a:gd fmla="val 50000" name="adj"/>
                </a:avLst>
              </a:prstGeom>
              <a:solidFill>
                <a:srgbClr val="EAF5FF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/>
                  <a:t>A</a:t>
                </a:r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y="3938375" x="8042175"/>
                <a:ext cy="512400" cx="502500"/>
              </a:xfrm>
              <a:prstGeom prst="triangle">
                <a:avLst>
                  <a:gd fmla="val 50000" name="adj"/>
                </a:avLst>
              </a:prstGeom>
              <a:solidFill>
                <a:srgbClr val="EAF5FF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/>
                  <a:t>B</a:t>
                </a:r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y="3938375" x="7433100"/>
                <a:ext cy="512400" cx="502500"/>
              </a:xfrm>
              <a:prstGeom prst="triangle">
                <a:avLst>
                  <a:gd fmla="val 50000" name="adj"/>
                </a:avLst>
              </a:prstGeom>
              <a:solidFill>
                <a:srgbClr val="EAF5FF"/>
              </a:solidFill>
              <a:ln w="19050" cap="flat">
                <a:solidFill>
                  <a:schemeClr val="accent6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9" name="Shape 1329"/>
              <p:cNvGrpSpPr/>
              <p:nvPr/>
            </p:nvGrpSpPr>
            <p:grpSpPr>
              <a:xfrm>
                <a:off y="4047075" x="7433100"/>
                <a:ext cy="267899" cx="321599"/>
                <a:chOff y="4705950" x="6090050"/>
                <a:chExt cy="267899" cx="321599"/>
              </a:xfrm>
            </p:grpSpPr>
            <p:cxnSp>
              <p:nvCxnSpPr>
                <p:cNvPr id="1330" name="Shape 1330"/>
                <p:cNvCxnSpPr/>
                <p:nvPr/>
              </p:nvCxnSpPr>
              <p:spPr>
                <a:xfrm rot="10800000" flipH="1">
                  <a:off y="4732750" x="6090050"/>
                  <a:ext cy="187500" cx="321599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accent6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  <p:cxnSp>
              <p:nvCxnSpPr>
                <p:cNvPr id="1331" name="Shape 1331"/>
                <p:cNvCxnSpPr/>
                <p:nvPr/>
              </p:nvCxnSpPr>
              <p:spPr>
                <a:xfrm>
                  <a:off y="4705950" x="6188275"/>
                  <a:ext cy="267899" cx="1251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accent6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</p:grpSp>
        </p:grpSp>
      </p:grpSp>
      <p:sp>
        <p:nvSpPr>
          <p:cNvPr id="1332" name="Shape 1332"/>
          <p:cNvSpPr txBox="1"/>
          <p:nvPr/>
        </p:nvSpPr>
        <p:spPr>
          <a:xfrm>
            <a:off y="991175" x="457200"/>
            <a:ext cy="360299" cx="128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Higher-order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Meta Goals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Compiler technology</a:t>
            </a:r>
            <a:r>
              <a:rPr lang="en"/>
              <a:t> can help the everyday framework programmer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Attribute grammars</a:t>
            </a:r>
            <a:r>
              <a:rPr lang="en"/>
              <a:t> can be used to </a:t>
            </a:r>
            <a:r>
              <a:rPr b="1" lang="en"/>
              <a:t>hierarchically</a:t>
            </a:r>
            <a:r>
              <a:rPr lang="en"/>
              <a:t> compute </a:t>
            </a:r>
            <a:r>
              <a:rPr b="1" lang="en"/>
              <a:t>data flow</a:t>
            </a:r>
            <a:r>
              <a:rPr lang="en"/>
              <a:t> graphs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Representations </a:t>
            </a:r>
            <a:r>
              <a:rPr lang="en"/>
              <a:t>of </a:t>
            </a:r>
            <a:r>
              <a:rPr b="1" lang="en"/>
              <a:t>computations</a:t>
            </a:r>
            <a:r>
              <a:rPr lang="en"/>
              <a:t> are useful for frameworks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6" name="Shape 1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7" name="Shape 13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Circular Data Flow</a:t>
            </a:r>
          </a:p>
        </p:txBody>
      </p:sp>
      <p:sp>
        <p:nvSpPr>
          <p:cNvPr id="1338" name="Shape 1338"/>
          <p:cNvSpPr/>
          <p:nvPr/>
        </p:nvSpPr>
        <p:spPr>
          <a:xfrm>
            <a:off y="3371225" x="3839800"/>
            <a:ext cy="512400" cx="5025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9" name="Shape 1339"/>
          <p:cNvSpPr/>
          <p:nvPr/>
        </p:nvSpPr>
        <p:spPr>
          <a:xfrm>
            <a:off y="1969625" x="3658552"/>
            <a:ext cy="637799" cx="637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0" name="Shape 1340"/>
          <p:cNvSpPr/>
          <p:nvPr/>
        </p:nvSpPr>
        <p:spPr>
          <a:xfrm>
            <a:off y="3146350" x="39222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41" name="Shape 1341"/>
          <p:cNvCxnSpPr>
            <a:stCxn id="1340" idx="0"/>
            <a:endCxn id="1339" idx="4"/>
          </p:cNvCxnSpPr>
          <p:nvPr/>
        </p:nvCxnSpPr>
        <p:spPr>
          <a:xfrm rot="10800000">
            <a:off y="2607550" x="3977450"/>
            <a:ext cy="538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42" name="Shape 1342"/>
          <p:cNvSpPr/>
          <p:nvPr/>
        </p:nvSpPr>
        <p:spPr>
          <a:xfrm>
            <a:off y="3263050" x="3726200"/>
            <a:ext cy="512400" cx="502500"/>
          </a:xfrm>
          <a:prstGeom prst="triangle">
            <a:avLst>
              <a:gd fmla="val 50000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3" name="Shape 1343"/>
          <p:cNvSpPr/>
          <p:nvPr/>
        </p:nvSpPr>
        <p:spPr>
          <a:xfrm>
            <a:off y="2230175" x="34652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44" name="Shape 1344"/>
          <p:cNvCxnSpPr>
            <a:stCxn id="1343" idx="2"/>
            <a:endCxn id="1340" idx="0"/>
          </p:cNvCxnSpPr>
          <p:nvPr/>
        </p:nvCxnSpPr>
        <p:spPr>
          <a:xfrm rot="-5400000" flipH="1">
            <a:off y="2518174" x="3349150"/>
            <a:ext cy="456900" cx="799500"/>
          </a:xfrm>
          <a:prstGeom prst="curvedConnector3">
            <a:avLst>
              <a:gd fmla="val 49998" name="adj1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345" name="Shape 1345"/>
          <p:cNvSpPr/>
          <p:nvPr/>
        </p:nvSpPr>
        <p:spPr>
          <a:xfrm>
            <a:off y="3460900" x="42425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y="2230175" x="43792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47" name="Shape 1347"/>
          <p:cNvCxnSpPr>
            <a:stCxn id="1345" idx="0"/>
            <a:endCxn id="1346" idx="2"/>
          </p:cNvCxnSpPr>
          <p:nvPr/>
        </p:nvCxnSpPr>
        <p:spPr>
          <a:xfrm rot="-5400000">
            <a:off y="2835550" x="3809150"/>
            <a:ext cy="136800" cx="1113900"/>
          </a:xfrm>
          <a:prstGeom prst="curvedConnector3">
            <a:avLst>
              <a:gd fmla="val 50006" name="adj1"/>
            </a:avLst>
          </a:prstGeom>
          <a:noFill/>
          <a:ln w="19050" cap="flat">
            <a:solidFill>
              <a:schemeClr val="dk1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348" name="Shape 1348"/>
          <p:cNvCxnSpPr>
            <a:stCxn id="1346" idx="0"/>
            <a:endCxn id="1343" idx="0"/>
          </p:cNvCxnSpPr>
          <p:nvPr/>
        </p:nvCxnSpPr>
        <p:spPr>
          <a:xfrm rot="5400000">
            <a:off y="1773425" x="3977100"/>
            <a:ext cy="914100" cx="600"/>
          </a:xfrm>
          <a:prstGeom prst="curvedConnector3">
            <a:avLst>
              <a:gd fmla="val -69575000" name="adj1"/>
            </a:avLst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349" name="Shape 1349"/>
          <p:cNvSpPr txBox="1"/>
          <p:nvPr/>
        </p:nvSpPr>
        <p:spPr>
          <a:xfrm>
            <a:off y="910825" x="501850"/>
            <a:ext cy="348299" cx="187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Fixpoints</a:t>
            </a:r>
          </a:p>
        </p:txBody>
      </p:sp>
      <p:sp>
        <p:nvSpPr>
          <p:cNvPr id="1350" name="Shape 1350"/>
          <p:cNvSpPr txBox="1"/>
          <p:nvPr/>
        </p:nvSpPr>
        <p:spPr>
          <a:xfrm>
            <a:off y="2642550" x="3036100"/>
            <a:ext cy="348299" cx="80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“open”</a:t>
            </a:r>
          </a:p>
        </p:txBody>
      </p:sp>
      <p:sp>
        <p:nvSpPr>
          <p:cNvPr id="1351" name="Shape 1351"/>
          <p:cNvSpPr txBox="1"/>
          <p:nvPr/>
        </p:nvSpPr>
        <p:spPr>
          <a:xfrm>
            <a:off y="2642550" x="4489650"/>
            <a:ext cy="348299" cx="85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“closed”</a:t>
            </a:r>
          </a:p>
        </p:txBody>
      </p:sp>
      <p:sp>
        <p:nvSpPr>
          <p:cNvPr id="1352" name="Shape 1352"/>
          <p:cNvSpPr txBox="1"/>
          <p:nvPr/>
        </p:nvSpPr>
        <p:spPr>
          <a:xfrm>
            <a:off y="3523125" x="3767600"/>
            <a:ext cy="276899" cx="41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en"/>
              <a:t>open</a:t>
            </a:r>
          </a:p>
        </p:txBody>
      </p:sp>
      <p:sp>
        <p:nvSpPr>
          <p:cNvPr id="1353" name="Shape 1353"/>
          <p:cNvSpPr txBox="1"/>
          <p:nvPr/>
        </p:nvSpPr>
        <p:spPr>
          <a:xfrm>
            <a:off y="3675025" x="3839800"/>
            <a:ext cy="276899" cx="57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closed</a:t>
            </a:r>
          </a:p>
        </p:txBody>
      </p:sp>
      <p:sp>
        <p:nvSpPr>
          <p:cNvPr id="1354" name="Shape 1354"/>
          <p:cNvSpPr txBox="1"/>
          <p:nvPr/>
        </p:nvSpPr>
        <p:spPr>
          <a:xfrm>
            <a:off y="2536625" x="3036100"/>
            <a:ext cy="237000" cx="50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en"/>
              <a:t>status</a:t>
            </a:r>
          </a:p>
        </p:txBody>
      </p:sp>
      <p:sp>
        <p:nvSpPr>
          <p:cNvPr id="1355" name="Shape 1355"/>
          <p:cNvSpPr txBox="1"/>
          <p:nvPr/>
        </p:nvSpPr>
        <p:spPr>
          <a:xfrm>
            <a:off y="2536625" x="4489650"/>
            <a:ext cy="237000" cx="50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status</a:t>
            </a:r>
          </a:p>
        </p:txBody>
      </p:sp>
      <p:sp>
        <p:nvSpPr>
          <p:cNvPr id="1356" name="Shape 1356"/>
          <p:cNvSpPr/>
          <p:nvPr/>
        </p:nvSpPr>
        <p:spPr>
          <a:xfrm>
            <a:off y="3460900" x="44081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y="3460900" x="457370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8" name="Shape 1358"/>
          <p:cNvSpPr/>
          <p:nvPr/>
        </p:nvSpPr>
        <p:spPr>
          <a:xfrm>
            <a:off y="2230162" x="45725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9" name="Shape 1359"/>
          <p:cNvSpPr/>
          <p:nvPr/>
        </p:nvSpPr>
        <p:spPr>
          <a:xfrm>
            <a:off y="2230175" x="4765850"/>
            <a:ext cy="116699" cx="110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y="3358025" x="5920375"/>
            <a:ext cy="538800" cx="2018099"/>
          </a:xfrm>
          <a:prstGeom prst="wedgeRectCallout">
            <a:avLst>
              <a:gd fmla="val -58305" name="adj1"/>
              <a:gd fmla="val -48427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finalizing/closing of workflows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4" name="Shape 1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5" name="Shape 13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Attribute Evaluation</a:t>
            </a:r>
          </a:p>
        </p:txBody>
      </p:sp>
      <p:sp>
        <p:nvSpPr>
          <p:cNvPr id="1366" name="Shape 1366"/>
          <p:cNvSpPr/>
          <p:nvPr/>
        </p:nvSpPr>
        <p:spPr>
          <a:xfrm>
            <a:off y="2773081" x="3164402"/>
            <a:ext cy="526800" cx="4896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y="2773081" x="5182715"/>
            <a:ext cy="526800" cx="4896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y="1617425" x="4185747"/>
            <a:ext cy="526800" cx="489600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9" name="Shape 1369"/>
          <p:cNvCxnSpPr>
            <a:stCxn id="1370" idx="7"/>
            <a:endCxn id="1366" idx="3"/>
          </p:cNvCxnSpPr>
          <p:nvPr/>
        </p:nvCxnSpPr>
        <p:spPr>
          <a:xfrm rot="10800000" flipH="1">
            <a:off y="3222743" x="2501286"/>
            <a:ext cy="1051800" cx="734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71" name="Shape 1371"/>
          <p:cNvCxnSpPr>
            <a:stCxn id="1366" idx="7"/>
            <a:endCxn id="1368" idx="3"/>
          </p:cNvCxnSpPr>
          <p:nvPr/>
        </p:nvCxnSpPr>
        <p:spPr>
          <a:xfrm rot="10800000" flipH="1">
            <a:off y="2066929" x="3582302"/>
            <a:ext cy="783300" cx="67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72" name="Shape 1372"/>
          <p:cNvCxnSpPr>
            <a:stCxn id="1368" idx="5"/>
            <a:endCxn id="1367" idx="1"/>
          </p:cNvCxnSpPr>
          <p:nvPr/>
        </p:nvCxnSpPr>
        <p:spPr>
          <a:xfrm>
            <a:off y="2067076" x="4603647"/>
            <a:ext cy="783300" cx="65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73" name="Shape 1373"/>
          <p:cNvCxnSpPr>
            <a:stCxn id="1366" idx="5"/>
            <a:endCxn id="1374" idx="1"/>
          </p:cNvCxnSpPr>
          <p:nvPr/>
        </p:nvCxnSpPr>
        <p:spPr>
          <a:xfrm>
            <a:off y="3222733" x="3582302"/>
            <a:ext cy="1051799" cx="64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75" name="Shape 1375"/>
          <p:cNvCxnSpPr>
            <a:stCxn id="1367" idx="5"/>
            <a:endCxn id="1376" idx="1"/>
          </p:cNvCxnSpPr>
          <p:nvPr/>
        </p:nvCxnSpPr>
        <p:spPr>
          <a:xfrm>
            <a:off y="3222733" x="5600614"/>
            <a:ext cy="1051799" cx="82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77" name="Shape 1377"/>
          <p:cNvSpPr/>
          <p:nvPr/>
        </p:nvSpPr>
        <p:spPr>
          <a:xfrm>
            <a:off y="4409597" x="1736775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y="4409597" x="1915276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9" name="Shape 1379"/>
          <p:cNvSpPr/>
          <p:nvPr/>
        </p:nvSpPr>
        <p:spPr>
          <a:xfrm>
            <a:off y="4409597" x="2645825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y="4409716" x="3837905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1" name="Shape 1381"/>
          <p:cNvSpPr/>
          <p:nvPr/>
        </p:nvSpPr>
        <p:spPr>
          <a:xfrm>
            <a:off y="4409716" x="4004841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y="4409597" x="4901813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y="2985283" x="2990032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y="2985283" x="3733115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5" name="Shape 1385"/>
          <p:cNvSpPr/>
          <p:nvPr/>
        </p:nvSpPr>
        <p:spPr>
          <a:xfrm>
            <a:off y="2985283" x="3907485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/>
        </p:nvSpPr>
        <p:spPr>
          <a:xfrm>
            <a:off y="2985283" x="4824937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7" name="Shape 1387"/>
          <p:cNvSpPr/>
          <p:nvPr/>
        </p:nvSpPr>
        <p:spPr>
          <a:xfrm>
            <a:off y="2985283" x="4999307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8" name="Shape 1388"/>
          <p:cNvSpPr/>
          <p:nvPr/>
        </p:nvSpPr>
        <p:spPr>
          <a:xfrm>
            <a:off y="2985283" x="4650567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y="2985283" x="4476198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y="2985283" x="4104656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y="4409597" x="4748034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y="4409597" x="6063906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y="4409716" x="6950708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4" name="Shape 1394"/>
          <p:cNvSpPr/>
          <p:nvPr/>
        </p:nvSpPr>
        <p:spPr>
          <a:xfrm>
            <a:off y="2985283" x="5747089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5" name="Shape 1395"/>
          <p:cNvSpPr/>
          <p:nvPr/>
        </p:nvSpPr>
        <p:spPr>
          <a:xfrm>
            <a:off y="1791047" x="4745754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6" name="Shape 1396"/>
          <p:cNvSpPr/>
          <p:nvPr/>
        </p:nvSpPr>
        <p:spPr>
          <a:xfrm>
            <a:off y="4409597" x="6231283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97" name="Shape 1397"/>
          <p:cNvCxnSpPr>
            <a:stCxn id="1383" idx="2"/>
            <a:endCxn id="1378" idx="0"/>
          </p:cNvCxnSpPr>
          <p:nvPr/>
        </p:nvCxnSpPr>
        <p:spPr>
          <a:xfrm rot="5400000">
            <a:off y="3211183" x="1839082"/>
            <a:ext cy="1074900" cx="13221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398" name="Shape 1398"/>
          <p:cNvCxnSpPr>
            <a:stCxn id="1379" idx="0"/>
            <a:endCxn id="1384" idx="2"/>
          </p:cNvCxnSpPr>
          <p:nvPr/>
        </p:nvCxnSpPr>
        <p:spPr>
          <a:xfrm rot="-5400000">
            <a:off y="3204947" x="2575925"/>
            <a:ext cy="1087200" cx="13221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399" name="Shape 1399"/>
          <p:cNvCxnSpPr>
            <a:stCxn id="1391" idx="0"/>
            <a:endCxn id="1385" idx="2"/>
          </p:cNvCxnSpPr>
          <p:nvPr/>
        </p:nvCxnSpPr>
        <p:spPr>
          <a:xfrm rot="5400000" flipH="1">
            <a:off y="3328247" x="3714234"/>
            <a:ext cy="840600" cx="13221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00" name="Shape 1400"/>
          <p:cNvCxnSpPr>
            <a:stCxn id="1382" idx="0"/>
            <a:endCxn id="1390" idx="2"/>
          </p:cNvCxnSpPr>
          <p:nvPr/>
        </p:nvCxnSpPr>
        <p:spPr>
          <a:xfrm rot="5400000" flipH="1">
            <a:off y="3349997" x="3889763"/>
            <a:ext cy="797100" cx="13221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01" name="Shape 1401"/>
          <p:cNvCxnSpPr>
            <a:stCxn id="1389" idx="2"/>
            <a:endCxn id="1392" idx="0"/>
          </p:cNvCxnSpPr>
          <p:nvPr/>
        </p:nvCxnSpPr>
        <p:spPr>
          <a:xfrm rot="-5400000" flipH="1">
            <a:off y="2954833" x="4656498"/>
            <a:ext cy="1587600" cx="13221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02" name="Shape 1402"/>
          <p:cNvCxnSpPr>
            <a:stCxn id="1388" idx="2"/>
            <a:endCxn id="1396" idx="0"/>
          </p:cNvCxnSpPr>
          <p:nvPr/>
        </p:nvCxnSpPr>
        <p:spPr>
          <a:xfrm rot="-5400000" flipH="1">
            <a:off y="2958283" x="4827417"/>
            <a:ext cy="1580700" cx="13221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03" name="Shape 1403"/>
          <p:cNvCxnSpPr>
            <a:stCxn id="1386" idx="2"/>
            <a:endCxn id="1396" idx="0"/>
          </p:cNvCxnSpPr>
          <p:nvPr/>
        </p:nvCxnSpPr>
        <p:spPr>
          <a:xfrm rot="-5400000" flipH="1">
            <a:off y="3045433" x="4914637"/>
            <a:ext cy="1406400" cx="13221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04" name="Shape 1404"/>
          <p:cNvCxnSpPr>
            <a:stCxn id="1387" idx="2"/>
            <a:endCxn id="1396" idx="0"/>
          </p:cNvCxnSpPr>
          <p:nvPr/>
        </p:nvCxnSpPr>
        <p:spPr>
          <a:xfrm rot="-5400000" flipH="1">
            <a:off y="3132583" x="5001857"/>
            <a:ext cy="1232100" cx="13221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05" name="Shape 1405"/>
          <p:cNvCxnSpPr>
            <a:stCxn id="1393" idx="0"/>
            <a:endCxn id="1394" idx="2"/>
          </p:cNvCxnSpPr>
          <p:nvPr/>
        </p:nvCxnSpPr>
        <p:spPr>
          <a:xfrm rot="5400000" flipH="1">
            <a:off y="3146866" x="5735408"/>
            <a:ext cy="1203600" cx="1322100"/>
          </a:xfrm>
          <a:prstGeom prst="curvedConnector3">
            <a:avLst>
              <a:gd fmla="val 50001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06" name="Shape 1406"/>
          <p:cNvCxnSpPr>
            <a:stCxn id="1394" idx="0"/>
            <a:endCxn id="1395" idx="2"/>
          </p:cNvCxnSpPr>
          <p:nvPr/>
        </p:nvCxnSpPr>
        <p:spPr>
          <a:xfrm rot="5400000" flipH="1">
            <a:off y="1938583" x="4747939"/>
            <a:ext cy="1001400" cx="10920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07" name="Shape 1407"/>
          <p:cNvCxnSpPr>
            <a:stCxn id="1383" idx="2"/>
            <a:endCxn id="1381" idx="0"/>
          </p:cNvCxnSpPr>
          <p:nvPr/>
        </p:nvCxnSpPr>
        <p:spPr>
          <a:xfrm rot="-5400000" flipH="1">
            <a:off y="3241183" x="2883982"/>
            <a:ext cy="1014899" cx="1322100"/>
          </a:xfrm>
          <a:prstGeom prst="curvedConnector3">
            <a:avLst>
              <a:gd fmla="val 50001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1408" name="Shape 1408"/>
          <p:cNvSpPr/>
          <p:nvPr/>
        </p:nvSpPr>
        <p:spPr>
          <a:xfrm>
            <a:off y="1791047" x="4020083"/>
            <a:ext cy="102299" cx="9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09" name="Shape 1409"/>
          <p:cNvCxnSpPr>
            <a:stCxn id="1408" idx="2"/>
            <a:endCxn id="1383" idx="0"/>
          </p:cNvCxnSpPr>
          <p:nvPr/>
        </p:nvCxnSpPr>
        <p:spPr>
          <a:xfrm rot="5400000">
            <a:off y="1924247" x="3006533"/>
            <a:ext cy="1030200" cx="10920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10" name="Shape 1410"/>
          <p:cNvCxnSpPr>
            <a:stCxn id="1408" idx="2"/>
            <a:endCxn id="1387" idx="0"/>
          </p:cNvCxnSpPr>
          <p:nvPr/>
        </p:nvCxnSpPr>
        <p:spPr>
          <a:xfrm rot="-5400000" flipH="1">
            <a:off y="1949747" x="4011233"/>
            <a:ext cy="979200" cx="1092000"/>
          </a:xfrm>
          <a:prstGeom prst="curvedConnector3">
            <a:avLst>
              <a:gd fmla="val 49997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11" name="Shape 1411"/>
          <p:cNvCxnSpPr>
            <a:stCxn id="1384" idx="0"/>
            <a:endCxn id="1386" idx="0"/>
          </p:cNvCxnSpPr>
          <p:nvPr/>
        </p:nvCxnSpPr>
        <p:spPr>
          <a:xfrm rot="-5400000" flipH="1">
            <a:off y="2439733" x="4326215"/>
            <a:ext cy="10917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12" name="Shape 1412"/>
          <p:cNvCxnSpPr>
            <a:stCxn id="1385" idx="0"/>
            <a:endCxn id="1388" idx="0"/>
          </p:cNvCxnSpPr>
          <p:nvPr/>
        </p:nvCxnSpPr>
        <p:spPr>
          <a:xfrm rot="-5400000" flipH="1">
            <a:off y="2614033" x="4326285"/>
            <a:ext cy="7431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413" name="Shape 1413"/>
          <p:cNvCxnSpPr>
            <a:stCxn id="1390" idx="0"/>
            <a:endCxn id="1389" idx="0"/>
          </p:cNvCxnSpPr>
          <p:nvPr/>
        </p:nvCxnSpPr>
        <p:spPr>
          <a:xfrm rot="-5400000" flipH="1">
            <a:off y="2799883" x="4337606"/>
            <a:ext cy="3714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1370" name="Shape 1370"/>
          <p:cNvSpPr/>
          <p:nvPr/>
        </p:nvSpPr>
        <p:spPr>
          <a:xfrm>
            <a:off y="4197395" x="2083386"/>
            <a:ext cy="526800" cx="48960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4" name="Shape 1374"/>
          <p:cNvSpPr/>
          <p:nvPr/>
        </p:nvSpPr>
        <p:spPr>
          <a:xfrm>
            <a:off y="4197395" x="4157321"/>
            <a:ext cy="526800" cx="48960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y="4197395" x="6352533"/>
            <a:ext cy="526800" cx="48960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4" name="Shape 1414"/>
          <p:cNvSpPr/>
          <p:nvPr/>
        </p:nvSpPr>
        <p:spPr>
          <a:xfrm>
            <a:off y="1289100" x="7119650"/>
            <a:ext cy="590999" cx="1271999"/>
          </a:xfrm>
          <a:prstGeom prst="wedgeRectCallout">
            <a:avLst>
              <a:gd fmla="val -68751" name="adj1"/>
              <a:gd fmla="val 39061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Partial</a:t>
            </a:r>
          </a:p>
        </p:txBody>
      </p:sp>
      <p:sp>
        <p:nvSpPr>
          <p:cNvPr id="1415" name="Shape 1415"/>
          <p:cNvSpPr/>
          <p:nvPr/>
        </p:nvSpPr>
        <p:spPr>
          <a:xfrm>
            <a:off y="2028975" x="7119650"/>
            <a:ext cy="590999" cx="1271999"/>
          </a:xfrm>
          <a:prstGeom prst="wedgeRectCallout">
            <a:avLst>
              <a:gd fmla="val -68751" name="adj1"/>
              <a:gd fmla="val 39061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Incremental</a:t>
            </a:r>
          </a:p>
        </p:txBody>
      </p:sp>
      <p:sp>
        <p:nvSpPr>
          <p:cNvPr id="1416" name="Shape 1416"/>
          <p:cNvSpPr/>
          <p:nvPr/>
        </p:nvSpPr>
        <p:spPr>
          <a:xfrm>
            <a:off y="2768850" x="7120575"/>
            <a:ext cy="590999" cx="1271999"/>
          </a:xfrm>
          <a:prstGeom prst="wedgeRectCallout">
            <a:avLst>
              <a:gd fmla="val -68751" name="adj1"/>
              <a:gd fmla="val 39061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External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0" name="Shape 1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1" name="Shape 142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Workflow Description</a:t>
            </a:r>
          </a:p>
        </p:txBody>
      </p:sp>
      <p:sp>
        <p:nvSpPr>
          <p:cNvPr id="1422" name="Shape 1422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 Attribute Grammar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6" name="Shape 1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7" name="Shape 14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Flow Challenges</a:t>
            </a:r>
          </a:p>
        </p:txBody>
      </p:sp>
      <p:sp>
        <p:nvSpPr>
          <p:cNvPr id="1428" name="Shape 1428"/>
          <p:cNvSpPr txBox="1"/>
          <p:nvPr>
            <p:ph idx="1" type="body"/>
          </p:nvPr>
        </p:nvSpPr>
        <p:spPr>
          <a:xfrm>
            <a:off y="1776075" x="457200"/>
            <a:ext cy="1698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Nodes with many children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Many attributes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Many functions between attributes </a:t>
            </a:r>
          </a:p>
        </p:txBody>
      </p:sp>
      <p:sp>
        <p:nvSpPr>
          <p:cNvPr id="1429" name="Shape 1429"/>
          <p:cNvSpPr txBox="1"/>
          <p:nvPr/>
        </p:nvSpPr>
        <p:spPr>
          <a:xfrm>
            <a:off y="1538125" x="457200"/>
            <a:ext cy="386700" cx="5103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Describing the local data flow is </a:t>
            </a:r>
            <a:r>
              <a:rPr lang="en" i="1"/>
              <a:t>tough</a:t>
            </a:r>
            <a:r>
              <a:rPr lang="en"/>
              <a:t>:</a:t>
            </a:r>
          </a:p>
        </p:txBody>
      </p:sp>
      <p:sp>
        <p:nvSpPr>
          <p:cNvPr id="1430" name="Shape 1430"/>
          <p:cNvSpPr txBox="1"/>
          <p:nvPr/>
        </p:nvSpPr>
        <p:spPr>
          <a:xfrm>
            <a:off y="3374025" x="457200"/>
            <a:ext cy="386700" cx="5103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local data flow graph is </a:t>
            </a:r>
            <a:r>
              <a:rPr lang="en" i="1"/>
              <a:t>large</a:t>
            </a:r>
          </a:p>
        </p:txBody>
      </p:sp>
      <p:sp>
        <p:nvSpPr>
          <p:cNvPr id="1431" name="Shape 1431"/>
          <p:cNvSpPr txBox="1"/>
          <p:nvPr/>
        </p:nvSpPr>
        <p:spPr>
          <a:xfrm>
            <a:off y="4187675" x="457200"/>
            <a:ext cy="593699" cx="598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Solution: Attribute Grammars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5" name="Shape 1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6" name="Shape 14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Attribute Grammar</a:t>
            </a:r>
          </a:p>
        </p:txBody>
      </p:sp>
      <p:sp>
        <p:nvSpPr>
          <p:cNvPr id="1437" name="Shape 1437"/>
          <p:cNvSpPr/>
          <p:nvPr/>
        </p:nvSpPr>
        <p:spPr>
          <a:xfrm>
            <a:off y="205975" x="5378300"/>
            <a:ext cy="620099" cx="2454299"/>
          </a:xfrm>
          <a:prstGeom prst="wedgeRectCallout">
            <a:avLst>
              <a:gd fmla="val -63719" name="adj1"/>
              <a:gd fmla="val 30523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Notation for the previously presented pictures</a:t>
            </a:r>
          </a:p>
        </p:txBody>
      </p:sp>
      <p:grpSp>
        <p:nvGrpSpPr>
          <p:cNvPr id="1438" name="Shape 1438"/>
          <p:cNvGrpSpPr/>
          <p:nvPr/>
        </p:nvGrpSpPr>
        <p:grpSpPr>
          <a:xfrm>
            <a:off y="1323200" x="779725"/>
            <a:ext cy="3532824" cx="7399500"/>
            <a:chOff y="1323200" x="779725"/>
            <a:chExt cy="3532824" cx="7399500"/>
          </a:xfrm>
        </p:grpSpPr>
        <p:sp>
          <p:nvSpPr>
            <p:cNvPr id="1439" name="Shape 1439"/>
            <p:cNvSpPr/>
            <p:nvPr/>
          </p:nvSpPr>
          <p:spPr>
            <a:xfrm>
              <a:off y="1323200" x="779725"/>
              <a:ext cy="3192000" cx="6769500"/>
            </a:xfrm>
            <a:prstGeom prst="triangle">
              <a:avLst>
                <a:gd fmla="val 50000" name="adj"/>
              </a:avLst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y="2000300" x="3836575"/>
              <a:ext cy="377399" cx="420300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y="3125225" x="2579675"/>
              <a:ext cy="377399" cx="420300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 txBox="1"/>
            <p:nvPr/>
          </p:nvSpPr>
          <p:spPr>
            <a:xfrm>
              <a:off y="1980800" x="4346025"/>
              <a:ext cy="416399" cx="22860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Type of node: </a:t>
              </a:r>
              <a:r>
                <a:rPr b="1" lang="en"/>
                <a:t>production</a:t>
              </a:r>
            </a:p>
          </p:txBody>
        </p:sp>
        <p:sp>
          <p:nvSpPr>
            <p:cNvPr id="1443" name="Shape 1443"/>
            <p:cNvSpPr txBox="1"/>
            <p:nvPr/>
          </p:nvSpPr>
          <p:spPr>
            <a:xfrm>
              <a:off y="2928162" x="5742625"/>
              <a:ext cy="377399" cx="24366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Type of tree: </a:t>
              </a:r>
              <a:r>
                <a:rPr b="1" lang="en"/>
                <a:t>nonterminal</a:t>
              </a:r>
            </a:p>
          </p:txBody>
        </p:sp>
        <p:sp>
          <p:nvSpPr>
            <p:cNvPr id="1444" name="Shape 1444"/>
            <p:cNvSpPr/>
            <p:nvPr/>
          </p:nvSpPr>
          <p:spPr>
            <a:xfrm>
              <a:off y="4043375" x="1538175"/>
              <a:ext cy="377399" cx="420300"/>
            </a:xfrm>
            <a:prstGeom prst="ellipse">
              <a:avLst/>
            </a:prstGeom>
            <a:solidFill>
              <a:srgbClr val="6DB4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y="4043375" x="3548050"/>
              <a:ext cy="377399" cx="420300"/>
            </a:xfrm>
            <a:prstGeom prst="ellipse">
              <a:avLst/>
            </a:prstGeom>
            <a:solidFill>
              <a:srgbClr val="6DB4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46" name="Shape 1446"/>
            <p:cNvCxnSpPr>
              <a:stCxn id="1444" idx="7"/>
              <a:endCxn id="1441" idx="3"/>
            </p:cNvCxnSpPr>
            <p:nvPr/>
          </p:nvCxnSpPr>
          <p:spPr>
            <a:xfrm rot="10800000" flipH="1">
              <a:off y="3447343" x="1896923"/>
              <a:ext cy="651300" cx="7443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47" name="Shape 1447"/>
            <p:cNvCxnSpPr>
              <a:stCxn id="1441" idx="5"/>
              <a:endCxn id="1445" idx="1"/>
            </p:cNvCxnSpPr>
            <p:nvPr/>
          </p:nvCxnSpPr>
          <p:spPr>
            <a:xfrm>
              <a:off y="3447356" x="2938423"/>
              <a:ext cy="651300" cx="671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48" name="Shape 1448"/>
            <p:cNvCxnSpPr>
              <a:stCxn id="1441" idx="7"/>
              <a:endCxn id="1440" idx="3"/>
            </p:cNvCxnSpPr>
            <p:nvPr/>
          </p:nvCxnSpPr>
          <p:spPr>
            <a:xfrm rot="10800000" flipH="1">
              <a:off y="2322493" x="2938423"/>
              <a:ext cy="858000" cx="9597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449" name="Shape 1449"/>
            <p:cNvSpPr/>
            <p:nvPr/>
          </p:nvSpPr>
          <p:spPr>
            <a:xfrm>
              <a:off y="3000200" x="4138975"/>
              <a:ext cy="1380899" cx="2612699"/>
            </a:xfrm>
            <a:prstGeom prst="triangle">
              <a:avLst>
                <a:gd fmla="val 50000" name="adj"/>
              </a:avLst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50" name="Shape 1450"/>
            <p:cNvCxnSpPr>
              <a:stCxn id="1440" idx="5"/>
              <a:endCxn id="1449" idx="0"/>
            </p:cNvCxnSpPr>
            <p:nvPr/>
          </p:nvCxnSpPr>
          <p:spPr>
            <a:xfrm>
              <a:off y="2322431" x="4195323"/>
              <a:ext cy="677700" cx="1250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451" name="Shape 1451"/>
            <p:cNvSpPr/>
            <p:nvPr/>
          </p:nvSpPr>
          <p:spPr>
            <a:xfrm>
              <a:off y="2137858" x="3652332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y="3262783" x="2407007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y="4180932" x="1345507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 txBox="1"/>
            <p:nvPr/>
          </p:nvSpPr>
          <p:spPr>
            <a:xfrm>
              <a:off y="4439625" x="2367100"/>
              <a:ext cy="416399" cx="27821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Task Tree Node / Task: </a:t>
              </a:r>
              <a:r>
                <a:rPr b="1" lang="en"/>
                <a:t>terminal</a:t>
              </a:r>
            </a:p>
          </p:txBody>
        </p:sp>
        <p:cxnSp>
          <p:nvCxnSpPr>
            <p:cNvPr id="1455" name="Shape 1455"/>
            <p:cNvCxnSpPr>
              <a:stCxn id="1456" idx="2"/>
              <a:endCxn id="1452" idx="0"/>
            </p:cNvCxnSpPr>
            <p:nvPr/>
          </p:nvCxnSpPr>
          <p:spPr>
            <a:xfrm flipH="1">
              <a:off y="2240158" x="2454532"/>
              <a:ext cy="1022700" cx="106110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dash"/>
              <a:round/>
              <a:headEnd w="lg" len="lg" type="none"/>
              <a:tailEnd w="lg" len="lg" type="stealth"/>
            </a:ln>
          </p:spPr>
        </p:cxnSp>
        <p:cxnSp>
          <p:nvCxnSpPr>
            <p:cNvPr id="1457" name="Shape 1457"/>
            <p:cNvCxnSpPr>
              <a:stCxn id="1452" idx="2"/>
              <a:endCxn id="1453" idx="0"/>
            </p:cNvCxnSpPr>
            <p:nvPr/>
          </p:nvCxnSpPr>
          <p:spPr>
            <a:xfrm flipH="1">
              <a:off y="3365083" x="1393157"/>
              <a:ext cy="815700" cx="1061400"/>
            </a:xfrm>
            <a:prstGeom prst="straightConnector1">
              <a:avLst/>
            </a:prstGeom>
            <a:noFill/>
            <a:ln w="19050" cap="flat">
              <a:solidFill>
                <a:schemeClr val="dk1"/>
              </a:solidFill>
              <a:prstDash val="dash"/>
              <a:round/>
              <a:headEnd w="lg" len="lg" type="none"/>
              <a:tailEnd w="lg" len="lg" type="triangle"/>
            </a:ln>
          </p:spPr>
        </p:cxnSp>
        <p:sp>
          <p:nvSpPr>
            <p:cNvPr id="1456" name="Shape 1456"/>
            <p:cNvSpPr/>
            <p:nvPr/>
          </p:nvSpPr>
          <p:spPr>
            <a:xfrm>
              <a:off y="2137858" x="3468082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y="2137858" x="3283832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y="3262783" x="3077557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y="3262783" x="3249207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y="3262783" x="3420857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y="3262783" x="3608270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y="3262783" x="3779920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y="3262783" x="2234332"/>
              <a:ext cy="102299" cx="951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Shape 1465"/>
          <p:cNvGrpSpPr/>
          <p:nvPr/>
        </p:nvGrpSpPr>
        <p:grpSpPr>
          <a:xfrm>
            <a:off y="1234600" x="90375"/>
            <a:ext cy="1767450" cx="2142600"/>
            <a:chOff y="1234600" x="90375"/>
            <a:chExt cy="1767450" cx="2142600"/>
          </a:xfrm>
        </p:grpSpPr>
        <p:sp>
          <p:nvSpPr>
            <p:cNvPr id="1466" name="Shape 1466"/>
            <p:cNvSpPr/>
            <p:nvPr/>
          </p:nvSpPr>
          <p:spPr>
            <a:xfrm>
              <a:off y="1234600" x="90375"/>
              <a:ext cy="1101000" cx="2142600"/>
            </a:xfrm>
            <a:prstGeom prst="wedgeRectCallout">
              <a:avLst>
                <a:gd fmla="val 92588" name="adj1"/>
                <a:gd fmla="val 59659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l" rtl="0" lvl="0" marR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78571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</a:rPr>
                <a:t>Aspect oriented</a:t>
              </a:r>
              <a:r>
                <a:rPr lang="en">
                  <a:solidFill>
                    <a:schemeClr val="dk1"/>
                  </a:solidFill>
                </a:rPr>
                <a:t>:</a:t>
              </a:r>
            </a:p>
            <a:p>
              <a:pPr algn="l" rtl="0" lvl="0" marR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Equations can be given in arbitrary order and grouped aspect-wise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y="2441950" x="90375"/>
              <a:ext cy="560100" cx="2142600"/>
            </a:xfrm>
            <a:prstGeom prst="wedgeRectCallout">
              <a:avLst>
                <a:gd fmla="val 73152" name="adj1"/>
                <a:gd fmla="val -36014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l" rtl="0" lvl="0" marR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Compositional and modular</a:t>
              </a:r>
            </a:p>
          </p:txBody>
        </p:sp>
      </p:grpSp>
      <p:grpSp>
        <p:nvGrpSpPr>
          <p:cNvPr id="1468" name="Shape 1468"/>
          <p:cNvGrpSpPr/>
          <p:nvPr/>
        </p:nvGrpSpPr>
        <p:grpSpPr>
          <a:xfrm>
            <a:off y="1467300" x="4501100"/>
            <a:ext cy="2845200" cx="3678125"/>
            <a:chOff y="1467300" x="4501100"/>
            <a:chExt cy="2845200" cx="3678125"/>
          </a:xfrm>
        </p:grpSpPr>
        <p:sp>
          <p:nvSpPr>
            <p:cNvPr id="1469" name="Shape 1469"/>
            <p:cNvSpPr/>
            <p:nvPr/>
          </p:nvSpPr>
          <p:spPr>
            <a:xfrm>
              <a:off y="1467300" x="4501100"/>
              <a:ext cy="2845200" cx="64679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y="1467300" x="5267575"/>
              <a:ext cy="2845200" cx="64679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y="2388800" x="6036625"/>
              <a:ext cy="460800" cx="2142600"/>
            </a:xfrm>
            <a:prstGeom prst="wedgeRectCallout">
              <a:avLst>
                <a:gd fmla="val -58276" name="adj1"/>
                <a:gd fmla="val 34603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Abstractions / </a:t>
              </a:r>
              <a:r>
                <a:rPr b="1" lang="en"/>
                <a:t>patterns</a:t>
              </a:r>
              <a:r>
                <a:rPr lang="en"/>
                <a:t> / syntactic sugar</a:t>
              </a:r>
            </a:p>
          </p:txBody>
        </p:sp>
      </p:grpSp>
      <p:sp>
        <p:nvSpPr>
          <p:cNvPr id="1472" name="Shape 1472"/>
          <p:cNvSpPr/>
          <p:nvPr/>
        </p:nvSpPr>
        <p:spPr>
          <a:xfrm>
            <a:off y="1063375" x="6399050"/>
            <a:ext cy="620099" cx="2454299"/>
          </a:xfrm>
          <a:prstGeom prst="wedgeRectCallout">
            <a:avLst>
              <a:gd fmla="val -41409" name="adj1"/>
              <a:gd fmla="val -70593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Static checks</a:t>
            </a:r>
            <a:r>
              <a:rPr lang="en"/>
              <a:t>: </a:t>
            </a:r>
            <a:r>
              <a:rPr lang="en">
                <a:solidFill>
                  <a:schemeClr val="dk1"/>
                </a:solidFill>
              </a:rPr>
              <a:t>well-formed, well-typed, non-circular</a:t>
            </a:r>
          </a:p>
        </p:txBody>
      </p:sp>
      <p:sp>
        <p:nvSpPr>
          <p:cNvPr id="1473" name="Shape 1473"/>
          <p:cNvSpPr txBox="1"/>
          <p:nvPr/>
        </p:nvSpPr>
        <p:spPr>
          <a:xfrm>
            <a:off y="2621050" x="3003687"/>
            <a:ext cy="381000" cx="63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rules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7" name="Shape 1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8" name="Shape 14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Workflow</a:t>
            </a:r>
          </a:p>
        </p:txBody>
      </p:sp>
      <p:sp>
        <p:nvSpPr>
          <p:cNvPr id="1479" name="Shape 1479"/>
          <p:cNvSpPr txBox="1"/>
          <p:nvPr>
            <p:ph idx="1" type="body"/>
          </p:nvPr>
        </p:nvSpPr>
        <p:spPr>
          <a:xfrm>
            <a:off y="1200150" x="457200"/>
            <a:ext cy="1682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workflow is described by an </a:t>
            </a:r>
            <a:r>
              <a:rPr b="1" lang="en"/>
              <a:t>attribute grammar</a:t>
            </a:r>
            <a:r>
              <a:rPr lang="en"/>
              <a:t> such that its </a:t>
            </a:r>
            <a:r>
              <a:rPr b="1" lang="en"/>
              <a:t>terminals</a:t>
            </a:r>
            <a:r>
              <a:rPr lang="en"/>
              <a:t> represent nodes of the </a:t>
            </a:r>
            <a:r>
              <a:rPr b="1" lang="en"/>
              <a:t>task tree</a:t>
            </a:r>
          </a:p>
        </p:txBody>
      </p:sp>
      <p:sp>
        <p:nvSpPr>
          <p:cNvPr id="1480" name="Shape 1480"/>
          <p:cNvSpPr txBox="1"/>
          <p:nvPr>
            <p:ph idx="2" type="body"/>
          </p:nvPr>
        </p:nvSpPr>
        <p:spPr>
          <a:xfrm>
            <a:off y="3089225" x="457200"/>
            <a:ext cy="1682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Framework dictates a number of attributes: task node IDs, parentId, collection of children, explicit sequencing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4" name="Shape 1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5" name="Shape 14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1486" name="Shape 1486"/>
          <p:cNvSpPr txBox="1"/>
          <p:nvPr>
            <p:ph idx="1" type="body"/>
          </p:nvPr>
        </p:nvSpPr>
        <p:spPr>
          <a:xfrm>
            <a:off y="1607300" x="457200"/>
            <a:ext cy="1524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Attribute Grammar Tutorial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ICFP 2012</a:t>
            </a:r>
          </a:p>
        </p:txBody>
      </p:sp>
      <p:sp>
        <p:nvSpPr>
          <p:cNvPr id="1487" name="Shape 1487"/>
          <p:cNvSpPr txBox="1"/>
          <p:nvPr/>
        </p:nvSpPr>
        <p:spPr>
          <a:xfrm>
            <a:off y="3540650" x="2082225"/>
            <a:ext cy="381000" cx="5103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http://foswiki.cs.uu.nl/foswiki/HUT/AttributeGrammarSystem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1" name="Shape 1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2" name="Shape 1492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493" name="Shape 1493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7" name="Shape 1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8" name="Shape 14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499" name="Shape 1499"/>
          <p:cNvSpPr/>
          <p:nvPr/>
        </p:nvSpPr>
        <p:spPr>
          <a:xfrm>
            <a:off y="3115475" x="4197400"/>
            <a:ext cy="540299" cx="794400"/>
          </a:xfrm>
          <a:prstGeom prst="roundRect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sp>
        <p:nvSpPr>
          <p:cNvPr id="1500" name="Shape 1500"/>
          <p:cNvSpPr/>
          <p:nvPr/>
        </p:nvSpPr>
        <p:spPr>
          <a:xfrm>
            <a:off y="3115475" x="6019826"/>
            <a:ext cy="540299" cx="794400"/>
          </a:xfrm>
          <a:prstGeom prst="roundRect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 2</a:t>
            </a:r>
          </a:p>
        </p:txBody>
      </p:sp>
      <p:sp>
        <p:nvSpPr>
          <p:cNvPr id="1501" name="Shape 1501"/>
          <p:cNvSpPr/>
          <p:nvPr/>
        </p:nvSpPr>
        <p:spPr>
          <a:xfrm>
            <a:off y="3115475" x="7842225"/>
            <a:ext cy="540299" cx="794400"/>
          </a:xfrm>
          <a:prstGeom prst="roundRect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 3</a:t>
            </a:r>
          </a:p>
        </p:txBody>
      </p:sp>
      <p:sp>
        <p:nvSpPr>
          <p:cNvPr id="1502" name="Shape 1502"/>
          <p:cNvSpPr/>
          <p:nvPr/>
        </p:nvSpPr>
        <p:spPr>
          <a:xfrm>
            <a:off y="2034675" x="523262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y="2034675" x="705827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y="1063375" x="6156475"/>
            <a:ext cy="442799" cx="442799"/>
          </a:xfrm>
          <a:prstGeom prst="ellipse">
            <a:avLst/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y="4245025" x="7139725"/>
            <a:ext cy="579300" cx="2798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6" name="Shape 1506"/>
          <p:cNvCxnSpPr>
            <a:stCxn id="1499" idx="0"/>
            <a:endCxn id="1502" idx="3"/>
          </p:cNvCxnSpPr>
          <p:nvPr/>
        </p:nvCxnSpPr>
        <p:spPr>
          <a:xfrm rot="10800000" flipH="1">
            <a:off y="2412575" x="4594600"/>
            <a:ext cy="702900" cx="70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07" name="Shape 1507"/>
          <p:cNvCxnSpPr>
            <a:stCxn id="1502" idx="7"/>
            <a:endCxn id="1504" idx="3"/>
          </p:cNvCxnSpPr>
          <p:nvPr/>
        </p:nvCxnSpPr>
        <p:spPr>
          <a:xfrm rot="10800000" flipH="1">
            <a:off y="1441321" x="5610578"/>
            <a:ext cy="658200" cx="610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08" name="Shape 1508"/>
          <p:cNvCxnSpPr>
            <a:stCxn id="1504" idx="5"/>
            <a:endCxn id="1503" idx="1"/>
          </p:cNvCxnSpPr>
          <p:nvPr/>
        </p:nvCxnSpPr>
        <p:spPr>
          <a:xfrm>
            <a:off y="1441328" x="6534428"/>
            <a:ext cy="658200" cx="58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09" name="Shape 1509"/>
          <p:cNvCxnSpPr>
            <a:stCxn id="1502" idx="5"/>
            <a:endCxn id="1500" idx="0"/>
          </p:cNvCxnSpPr>
          <p:nvPr/>
        </p:nvCxnSpPr>
        <p:spPr>
          <a:xfrm>
            <a:off y="2412628" x="5610578"/>
            <a:ext cy="702900" cx="806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10" name="Shape 1510"/>
          <p:cNvCxnSpPr>
            <a:stCxn id="1503" idx="5"/>
            <a:endCxn id="1501" idx="0"/>
          </p:cNvCxnSpPr>
          <p:nvPr/>
        </p:nvCxnSpPr>
        <p:spPr>
          <a:xfrm>
            <a:off y="2412628" x="7436228"/>
            <a:ext cy="702900" cx="80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11" name="Shape 1511"/>
          <p:cNvCxnSpPr>
            <a:stCxn id="1501" idx="2"/>
            <a:endCxn id="1505" idx="1"/>
          </p:cNvCxnSpPr>
          <p:nvPr/>
        </p:nvCxnSpPr>
        <p:spPr>
          <a:xfrm flipH="1">
            <a:off y="3655774" x="7279725"/>
            <a:ext cy="589200" cx="9597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512" name="Shape 1512"/>
          <p:cNvSpPr/>
          <p:nvPr/>
        </p:nvSpPr>
        <p:spPr>
          <a:xfrm>
            <a:off y="4375225" x="5294575"/>
            <a:ext cy="318899" cx="3188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13" name="Shape 1513"/>
          <p:cNvCxnSpPr>
            <a:stCxn id="1499" idx="2"/>
            <a:endCxn id="1512" idx="0"/>
          </p:cNvCxnSpPr>
          <p:nvPr/>
        </p:nvCxnSpPr>
        <p:spPr>
          <a:xfrm>
            <a:off y="3655774" x="4594600"/>
            <a:ext cy="719400" cx="8595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514" name="Shape 1514"/>
          <p:cNvCxnSpPr>
            <a:stCxn id="1500" idx="2"/>
            <a:endCxn id="1505" idx="1"/>
          </p:cNvCxnSpPr>
          <p:nvPr/>
        </p:nvCxnSpPr>
        <p:spPr>
          <a:xfrm>
            <a:off y="3655774" x="6417026"/>
            <a:ext cy="589200" cx="8625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515" name="Shape 1515"/>
          <p:cNvCxnSpPr>
            <a:stCxn id="1499" idx="2"/>
            <a:endCxn id="1505" idx="1"/>
          </p:cNvCxnSpPr>
          <p:nvPr/>
        </p:nvCxnSpPr>
        <p:spPr>
          <a:xfrm>
            <a:off y="3655774" x="4594600"/>
            <a:ext cy="589200" cx="268499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516" name="Shape 1516"/>
          <p:cNvCxnSpPr>
            <a:stCxn id="1512" idx="0"/>
            <a:endCxn id="1500" idx="2"/>
          </p:cNvCxnSpPr>
          <p:nvPr/>
        </p:nvCxnSpPr>
        <p:spPr>
          <a:xfrm rot="10800000" flipH="1">
            <a:off y="3655825" x="5454024"/>
            <a:ext cy="719400" cx="9630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517" name="Shape 1517"/>
          <p:cNvCxnSpPr>
            <a:stCxn id="1512" idx="0"/>
            <a:endCxn id="1501" idx="2"/>
          </p:cNvCxnSpPr>
          <p:nvPr/>
        </p:nvCxnSpPr>
        <p:spPr>
          <a:xfrm rot="10800000" flipH="1">
            <a:off y="3655825" x="5454024"/>
            <a:ext cy="719400" cx="27855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518" name="Shape 1518"/>
          <p:cNvSpPr txBox="1"/>
          <p:nvPr/>
        </p:nvSpPr>
        <p:spPr>
          <a:xfrm>
            <a:off y="4375275" x="5648975"/>
            <a:ext cy="437399" cx="53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GUI</a:t>
            </a:r>
          </a:p>
        </p:txBody>
      </p:sp>
      <p:sp>
        <p:nvSpPr>
          <p:cNvPr id="1519" name="Shape 1519"/>
          <p:cNvSpPr txBox="1"/>
          <p:nvPr/>
        </p:nvSpPr>
        <p:spPr>
          <a:xfrm>
            <a:off y="4272325" x="7436225"/>
            <a:ext cy="540299" cx="15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Persistent State / System Services</a:t>
            </a:r>
          </a:p>
        </p:txBody>
      </p:sp>
      <p:sp>
        <p:nvSpPr>
          <p:cNvPr id="1520" name="Shape 1520"/>
          <p:cNvSpPr/>
          <p:nvPr/>
        </p:nvSpPr>
        <p:spPr>
          <a:xfrm>
            <a:off y="3080825" x="42716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y="3080825" x="4433137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2" name="Shape 1522"/>
          <p:cNvSpPr/>
          <p:nvPr/>
        </p:nvSpPr>
        <p:spPr>
          <a:xfrm>
            <a:off y="3080825" x="48043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3" name="Shape 1523"/>
          <p:cNvSpPr/>
          <p:nvPr/>
        </p:nvSpPr>
        <p:spPr>
          <a:xfrm>
            <a:off y="3080825" x="60703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4" name="Shape 1524"/>
          <p:cNvSpPr/>
          <p:nvPr/>
        </p:nvSpPr>
        <p:spPr>
          <a:xfrm>
            <a:off y="3080825" x="62213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5" name="Shape 1525"/>
          <p:cNvSpPr/>
          <p:nvPr/>
        </p:nvSpPr>
        <p:spPr>
          <a:xfrm>
            <a:off y="3080825" x="6609087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6" name="Shape 1526"/>
          <p:cNvSpPr/>
          <p:nvPr/>
        </p:nvSpPr>
        <p:spPr>
          <a:xfrm>
            <a:off y="2213025" x="50749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7" name="Shape 1527"/>
          <p:cNvSpPr/>
          <p:nvPr/>
        </p:nvSpPr>
        <p:spPr>
          <a:xfrm>
            <a:off y="2213025" x="57470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y="2213025" x="59047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9" name="Shape 1529"/>
          <p:cNvSpPr/>
          <p:nvPr/>
        </p:nvSpPr>
        <p:spPr>
          <a:xfrm>
            <a:off y="2213025" x="67346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0" name="Shape 1530"/>
          <p:cNvSpPr/>
          <p:nvPr/>
        </p:nvSpPr>
        <p:spPr>
          <a:xfrm>
            <a:off y="2213025" x="68923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1" name="Shape 1531"/>
          <p:cNvSpPr/>
          <p:nvPr/>
        </p:nvSpPr>
        <p:spPr>
          <a:xfrm>
            <a:off y="2213025" x="65769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2" name="Shape 1532"/>
          <p:cNvSpPr/>
          <p:nvPr/>
        </p:nvSpPr>
        <p:spPr>
          <a:xfrm>
            <a:off y="2213025" x="641920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3" name="Shape 1533"/>
          <p:cNvSpPr/>
          <p:nvPr/>
        </p:nvSpPr>
        <p:spPr>
          <a:xfrm>
            <a:off y="2213025" x="60831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4" name="Shape 1534"/>
          <p:cNvSpPr/>
          <p:nvPr/>
        </p:nvSpPr>
        <p:spPr>
          <a:xfrm>
            <a:off y="3080825" x="6469987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5" name="Shape 1535"/>
          <p:cNvSpPr/>
          <p:nvPr/>
        </p:nvSpPr>
        <p:spPr>
          <a:xfrm>
            <a:off y="3080825" x="78912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6" name="Shape 1536"/>
          <p:cNvSpPr/>
          <p:nvPr/>
        </p:nvSpPr>
        <p:spPr>
          <a:xfrm>
            <a:off y="3080825" x="8445050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y="2213025" x="756877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y="1209300" x="66630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9" name="Shape 1539"/>
          <p:cNvSpPr/>
          <p:nvPr/>
        </p:nvSpPr>
        <p:spPr>
          <a:xfrm>
            <a:off y="3080825" x="80303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40" name="Shape 1540"/>
          <p:cNvCxnSpPr>
            <a:stCxn id="1526" idx="2"/>
            <a:endCxn id="1521" idx="0"/>
          </p:cNvCxnSpPr>
          <p:nvPr/>
        </p:nvCxnSpPr>
        <p:spPr>
          <a:xfrm rot="5400000">
            <a:off y="2369175" x="4406200"/>
            <a:ext cy="6417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41" name="Shape 1541"/>
          <p:cNvCxnSpPr>
            <a:stCxn id="1522" idx="0"/>
            <a:endCxn id="1527" idx="2"/>
          </p:cNvCxnSpPr>
          <p:nvPr/>
        </p:nvCxnSpPr>
        <p:spPr>
          <a:xfrm rot="-5400000">
            <a:off y="2218625" x="4927800"/>
            <a:ext cy="9426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42" name="Shape 1542"/>
          <p:cNvCxnSpPr>
            <a:stCxn id="1534" idx="0"/>
            <a:endCxn id="1528" idx="2"/>
          </p:cNvCxnSpPr>
          <p:nvPr/>
        </p:nvCxnSpPr>
        <p:spPr>
          <a:xfrm rot="5400000" flipH="1">
            <a:off y="2407325" x="5839537"/>
            <a:ext cy="5652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43" name="Shape 1543"/>
          <p:cNvCxnSpPr>
            <a:endCxn id="1533" idx="2"/>
          </p:cNvCxnSpPr>
          <p:nvPr/>
        </p:nvCxnSpPr>
        <p:spPr>
          <a:xfrm rot="5400000" flipH="1">
            <a:off y="2427075" x="5998225"/>
            <a:ext cy="525900" cx="781800"/>
          </a:xfrm>
          <a:prstGeom prst="curvedConnector3">
            <a:avLst>
              <a:gd fmla="val 500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44" name="Shape 1544"/>
          <p:cNvCxnSpPr>
            <a:stCxn id="1532" idx="2"/>
            <a:endCxn id="1535" idx="0"/>
          </p:cNvCxnSpPr>
          <p:nvPr/>
        </p:nvCxnSpPr>
        <p:spPr>
          <a:xfrm rot="-5400000" flipH="1">
            <a:off y="1953975" x="6807400"/>
            <a:ext cy="14721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45" name="Shape 1545"/>
          <p:cNvCxnSpPr>
            <a:stCxn id="1531" idx="2"/>
            <a:endCxn id="1539" idx="0"/>
          </p:cNvCxnSpPr>
          <p:nvPr/>
        </p:nvCxnSpPr>
        <p:spPr>
          <a:xfrm rot="-5400000" flipH="1">
            <a:off y="1963275" x="6955825"/>
            <a:ext cy="14535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46" name="Shape 1546"/>
          <p:cNvCxnSpPr>
            <a:stCxn id="1529" idx="2"/>
            <a:endCxn id="1539" idx="0"/>
          </p:cNvCxnSpPr>
          <p:nvPr/>
        </p:nvCxnSpPr>
        <p:spPr>
          <a:xfrm rot="-5400000" flipH="1">
            <a:off y="2042175" x="7034650"/>
            <a:ext cy="12957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47" name="Shape 1547"/>
          <p:cNvCxnSpPr>
            <a:stCxn id="1530" idx="2"/>
            <a:endCxn id="1539" idx="0"/>
          </p:cNvCxnSpPr>
          <p:nvPr/>
        </p:nvCxnSpPr>
        <p:spPr>
          <a:xfrm rot="-5400000" flipH="1">
            <a:off y="2121075" x="7113475"/>
            <a:ext cy="11379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48" name="Shape 1548"/>
          <p:cNvCxnSpPr>
            <a:stCxn id="1536" idx="0"/>
            <a:endCxn id="1537" idx="2"/>
          </p:cNvCxnSpPr>
          <p:nvPr/>
        </p:nvCxnSpPr>
        <p:spPr>
          <a:xfrm rot="5400000" flipH="1">
            <a:off y="2251775" x="7659050"/>
            <a:ext cy="8763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49" name="Shape 1549"/>
          <p:cNvCxnSpPr>
            <a:stCxn id="1537" idx="0"/>
            <a:endCxn id="1538" idx="2"/>
          </p:cNvCxnSpPr>
          <p:nvPr/>
        </p:nvCxnSpPr>
        <p:spPr>
          <a:xfrm rot="5400000" flipH="1">
            <a:off y="1301325" x="6700125"/>
            <a:ext cy="905700" cx="917700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50" name="Shape 1550"/>
          <p:cNvCxnSpPr>
            <a:stCxn id="1526" idx="2"/>
            <a:endCxn id="1524" idx="0"/>
          </p:cNvCxnSpPr>
          <p:nvPr/>
        </p:nvCxnSpPr>
        <p:spPr>
          <a:xfrm rot="-5400000" flipH="1">
            <a:off y="2116725" x="5300350"/>
            <a:ext cy="1146600" cx="781800"/>
          </a:xfrm>
          <a:prstGeom prst="curvedConnector3">
            <a:avLst>
              <a:gd fmla="val 49994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1551" name="Shape 1551"/>
          <p:cNvSpPr/>
          <p:nvPr/>
        </p:nvSpPr>
        <p:spPr>
          <a:xfrm>
            <a:off y="1209300" x="6006625"/>
            <a:ext cy="86099" cx="86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52" name="Shape 1552"/>
          <p:cNvCxnSpPr>
            <a:stCxn id="1551" idx="2"/>
            <a:endCxn id="1526" idx="0"/>
          </p:cNvCxnSpPr>
          <p:nvPr/>
        </p:nvCxnSpPr>
        <p:spPr>
          <a:xfrm rot="5400000">
            <a:off y="1288350" x="5124925"/>
            <a:ext cy="931800" cx="917700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53" name="Shape 1553"/>
          <p:cNvCxnSpPr>
            <a:stCxn id="1551" idx="2"/>
            <a:endCxn id="1530" idx="0"/>
          </p:cNvCxnSpPr>
          <p:nvPr/>
        </p:nvCxnSpPr>
        <p:spPr>
          <a:xfrm rot="-5400000" flipH="1">
            <a:off y="1311300" x="6033775"/>
            <a:ext cy="885900" cx="917700"/>
          </a:xfrm>
          <a:prstGeom prst="curvedConnector3">
            <a:avLst>
              <a:gd fmla="val 49996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54" name="Shape 1554"/>
          <p:cNvCxnSpPr>
            <a:stCxn id="1527" idx="0"/>
            <a:endCxn id="1529" idx="0"/>
          </p:cNvCxnSpPr>
          <p:nvPr/>
        </p:nvCxnSpPr>
        <p:spPr>
          <a:xfrm rot="-5400000" flipH="1">
            <a:off y="1719525" x="6283600"/>
            <a:ext cy="9876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55" name="Shape 1555"/>
          <p:cNvCxnSpPr>
            <a:stCxn id="1528" idx="0"/>
            <a:endCxn id="1531" idx="0"/>
          </p:cNvCxnSpPr>
          <p:nvPr/>
        </p:nvCxnSpPr>
        <p:spPr>
          <a:xfrm rot="-5400000" flipH="1">
            <a:off y="1877175" x="6283675"/>
            <a:ext cy="6723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1556" name="Shape 1556"/>
          <p:cNvCxnSpPr>
            <a:stCxn id="1533" idx="0"/>
            <a:endCxn id="1532" idx="0"/>
          </p:cNvCxnSpPr>
          <p:nvPr/>
        </p:nvCxnSpPr>
        <p:spPr>
          <a:xfrm rot="-5400000" flipH="1">
            <a:off y="2045325" x="6293875"/>
            <a:ext cy="336000" cx="600"/>
          </a:xfrm>
          <a:prstGeom prst="curvedConnector3">
            <a:avLst>
              <a:gd fmla="val -39687500" name="adj1"/>
            </a:avLst>
          </a:prstGeom>
          <a:noFill/>
          <a:ln w="9525" cap="flat">
            <a:solidFill>
              <a:schemeClr val="dk1"/>
            </a:solidFill>
            <a:prstDash val="dash"/>
            <a:round/>
            <a:headEnd w="lg" len="lg" type="none"/>
            <a:tailEnd w="lg" len="lg" type="stealth"/>
          </a:ln>
        </p:spPr>
      </p:cxnSp>
      <p:sp>
        <p:nvSpPr>
          <p:cNvPr id="1557" name="Shape 1557"/>
          <p:cNvSpPr/>
          <p:nvPr/>
        </p:nvSpPr>
        <p:spPr>
          <a:xfrm>
            <a:off y="4544500" x="6997025"/>
            <a:ext cy="318899" cx="2798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8" name="Shape 1558"/>
          <p:cNvSpPr/>
          <p:nvPr/>
        </p:nvSpPr>
        <p:spPr>
          <a:xfrm>
            <a:off y="1327275" x="195800"/>
            <a:ext cy="499500" cx="3217199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Workflow Description</a:t>
            </a:r>
            <a:br>
              <a:rPr lang="en"/>
            </a:br>
            <a:r>
              <a:rPr lang="en">
                <a:solidFill>
                  <a:schemeClr val="dk2"/>
                </a:solidFill>
              </a:rPr>
              <a:t>Attribute Grammar</a:t>
            </a:r>
          </a:p>
        </p:txBody>
      </p:sp>
      <p:sp>
        <p:nvSpPr>
          <p:cNvPr id="1559" name="Shape 1559"/>
          <p:cNvSpPr/>
          <p:nvPr/>
        </p:nvSpPr>
        <p:spPr>
          <a:xfrm>
            <a:off y="2861312" x="195800"/>
            <a:ext cy="376200" cx="3217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Attributed Trees + Data Flow Graph</a:t>
            </a:r>
          </a:p>
        </p:txBody>
      </p:sp>
      <p:sp>
        <p:nvSpPr>
          <p:cNvPr id="1560" name="Shape 1560"/>
          <p:cNvSpPr/>
          <p:nvPr/>
        </p:nvSpPr>
        <p:spPr>
          <a:xfrm>
            <a:off y="3566687" x="195800"/>
            <a:ext cy="376200" cx="3217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Task Tree (internal)</a:t>
            </a:r>
          </a:p>
        </p:txBody>
      </p:sp>
      <p:sp>
        <p:nvSpPr>
          <p:cNvPr id="1561" name="Shape 1561"/>
          <p:cNvSpPr/>
          <p:nvPr/>
        </p:nvSpPr>
        <p:spPr>
          <a:xfrm>
            <a:off y="4272075" x="195800"/>
            <a:ext cy="376200" cx="3217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Task Tree (external)</a:t>
            </a:r>
          </a:p>
        </p:txBody>
      </p:sp>
      <p:sp>
        <p:nvSpPr>
          <p:cNvPr id="1562" name="Shape 1562"/>
          <p:cNvSpPr/>
          <p:nvPr/>
        </p:nvSpPr>
        <p:spPr>
          <a:xfrm>
            <a:off y="2154826" x="195800"/>
            <a:ext cy="437399" cx="3217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Attribute Evaluation Algorithm</a:t>
            </a:r>
            <a:br>
              <a:rPr lang="en"/>
            </a:br>
            <a:r>
              <a:rPr lang="en">
                <a:solidFill>
                  <a:schemeClr val="dk2"/>
                </a:solidFill>
              </a:rPr>
              <a:t>Arrow</a:t>
            </a:r>
          </a:p>
        </p:txBody>
      </p:sp>
      <p:cxnSp>
        <p:nvCxnSpPr>
          <p:cNvPr id="1563" name="Shape 1563"/>
          <p:cNvCxnSpPr>
            <a:stCxn id="1558" idx="2"/>
            <a:endCxn id="1562" idx="0"/>
          </p:cNvCxnSpPr>
          <p:nvPr/>
        </p:nvCxnSpPr>
        <p:spPr>
          <a:xfrm>
            <a:off y="1826775" x="1804399"/>
            <a:ext cy="328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64" name="Shape 1564"/>
          <p:cNvCxnSpPr>
            <a:stCxn id="1562" idx="2"/>
            <a:endCxn id="1559" idx="0"/>
          </p:cNvCxnSpPr>
          <p:nvPr/>
        </p:nvCxnSpPr>
        <p:spPr>
          <a:xfrm>
            <a:off y="2592226" x="1804399"/>
            <a:ext cy="269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65" name="Shape 1565"/>
          <p:cNvCxnSpPr>
            <a:stCxn id="1559" idx="2"/>
            <a:endCxn id="1560" idx="0"/>
          </p:cNvCxnSpPr>
          <p:nvPr/>
        </p:nvCxnSpPr>
        <p:spPr>
          <a:xfrm>
            <a:off y="3237512" x="1804399"/>
            <a:ext cy="3290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566" name="Shape 1566"/>
          <p:cNvCxnSpPr>
            <a:stCxn id="1560" idx="2"/>
            <a:endCxn id="1561" idx="0"/>
          </p:cNvCxnSpPr>
          <p:nvPr/>
        </p:nvCxnSpPr>
        <p:spPr>
          <a:xfrm>
            <a:off y="3942887" x="1804399"/>
            <a:ext cy="329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567" name="Shape 1567"/>
          <p:cNvSpPr txBox="1"/>
          <p:nvPr/>
        </p:nvSpPr>
        <p:spPr>
          <a:xfrm>
            <a:off y="1815175" x="1895125"/>
            <a:ext cy="376200" cx="252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AG Compiler</a:t>
            </a:r>
          </a:p>
        </p:txBody>
      </p:sp>
      <p:sp>
        <p:nvSpPr>
          <p:cNvPr id="1568" name="Shape 1568"/>
          <p:cNvSpPr txBox="1"/>
          <p:nvPr/>
        </p:nvSpPr>
        <p:spPr>
          <a:xfrm>
            <a:off y="2520925" x="1895125"/>
            <a:ext cy="435900" cx="186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Attribute Evaluator</a:t>
            </a:r>
          </a:p>
        </p:txBody>
      </p:sp>
      <p:sp>
        <p:nvSpPr>
          <p:cNvPr id="1569" name="Shape 1569"/>
          <p:cNvSpPr txBox="1"/>
          <p:nvPr/>
        </p:nvSpPr>
        <p:spPr>
          <a:xfrm>
            <a:off y="3214200" x="1895125"/>
            <a:ext cy="435900" cx="200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Workflow Executor</a:t>
            </a:r>
          </a:p>
        </p:txBody>
      </p:sp>
      <p:sp>
        <p:nvSpPr>
          <p:cNvPr id="1570" name="Shape 1570"/>
          <p:cNvSpPr txBox="1"/>
          <p:nvPr/>
        </p:nvSpPr>
        <p:spPr>
          <a:xfrm>
            <a:off y="3907475" x="1895125"/>
            <a:ext cy="435900" cx="209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Workflow Facade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4" name="Shape 15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5" name="Shape 15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of Attribute Grammars</a:t>
            </a:r>
          </a:p>
        </p:txBody>
      </p:sp>
      <p:sp>
        <p:nvSpPr>
          <p:cNvPr id="1576" name="Shape 15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compiler construction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Small, deep, mutually-recursive trees with many alternative nodes (e.g. many types of expressions, statements, declarations, …)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Few attributes, complex wiring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the presented framework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Wide, shallow trees with little recursion and few alternatives (workflow structure rather fixed)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Many attributes, straightforward wiring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0" name="Shape 15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1" name="Shape 15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582" name="Shape 1582"/>
          <p:cNvSpPr txBox="1"/>
          <p:nvPr>
            <p:ph idx="1" type="body"/>
          </p:nvPr>
        </p:nvSpPr>
        <p:spPr>
          <a:xfrm>
            <a:off y="1200150" x="457200"/>
            <a:ext cy="3725699" cx="8411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Declarative</a:t>
            </a:r>
            <a:r>
              <a:rPr lang="en"/>
              <a:t> Workflow: </a:t>
            </a:r>
            <a:r>
              <a:rPr lang="en" i="1"/>
              <a:t>what</a:t>
            </a:r>
            <a:r>
              <a:rPr lang="en"/>
              <a:t> not </a:t>
            </a:r>
            <a:r>
              <a:rPr lang="en" i="1"/>
              <a:t>how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Tasks organized in a </a:t>
            </a:r>
            <a:r>
              <a:rPr b="1" lang="en"/>
              <a:t>tree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Functional</a:t>
            </a:r>
            <a:r>
              <a:rPr lang="en"/>
              <a:t> </a:t>
            </a:r>
            <a:r>
              <a:rPr b="1" lang="en"/>
              <a:t>data flow</a:t>
            </a:r>
            <a:r>
              <a:rPr lang="en"/>
              <a:t> between tasks described by an </a:t>
            </a:r>
            <a:r>
              <a:rPr b="1" lang="en"/>
              <a:t>attribute grammar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Attribute Grammar Tutorial</a:t>
            </a:r>
            <a:r>
              <a:rPr lang="en"/>
              <a:t>, ICFP 2012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Why Attribute Grammars Matter</a:t>
            </a:r>
            <a:r>
              <a:rPr lang="en"/>
              <a:t>, W. Swierstra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112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Financial consulting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Giving clients individual advice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Management of estate of clients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Challenges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Increased regulatory pressure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Decline of active investors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4100300" x="457200"/>
            <a:ext cy="857400" cx="784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>
                <a:solidFill>
                  <a:schemeClr val="lt2"/>
                </a:solidFill>
              </a:rPr>
              <a:t>“Das Wertpapierhandelsgesetz verpflichtet zu einer anlage- und anlegergerechten Beratung sowie zur Einholung und Dokumentation von Angaben des Kunden zu seinen Erfahrungen, Anlagezielen, Vermögensverhältnissen und seiner Risikobereitschaft.” (Wikipedia)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vwd Group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836099" cx="774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Motto: makes financial decisions transparent, simple and comprehensible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Financial advisory suite</a:t>
            </a:r>
            <a:r>
              <a:rPr lang="en"/>
              <a:t>: software to support banks and financial advisors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Key strength: actual and historical data of securities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Guides</a:t>
            </a:r>
            <a:r>
              <a:rPr lang="en"/>
              <a:t> advisors though the consulting and sales process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/>
        </p:nvSpPr>
        <p:spPr>
          <a:xfrm>
            <a:off y="2330650" x="660800"/>
            <a:ext cy="192299" cx="512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Wizard-Style Workflows</a:t>
            </a:r>
          </a:p>
        </p:txBody>
      </p:sp>
      <p:sp>
        <p:nvSpPr>
          <p:cNvPr id="144" name="Shape 144"/>
          <p:cNvSpPr/>
          <p:nvPr/>
        </p:nvSpPr>
        <p:spPr>
          <a:xfrm>
            <a:off y="1705575" x="910850"/>
            <a:ext cy="1357199" cx="982199"/>
          </a:xfrm>
          <a:prstGeom prst="foldedCorner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Field 1</a:t>
            </a:r>
            <a:br>
              <a:rPr lang="en"/>
            </a:br>
            <a:r>
              <a:rPr lang="en"/>
              <a:t>Field 2</a:t>
            </a:r>
            <a:br>
              <a:rPr lang="en"/>
            </a:br>
            <a:r>
              <a:rPr lang="en"/>
              <a:t>Field 3</a:t>
            </a:r>
            <a:br>
              <a:rPr lang="en"/>
            </a:br>
            <a:br>
              <a:rPr lang="en"/>
            </a:br>
            <a:r>
              <a:rPr lang="en"/>
              <a:t>Form A</a:t>
            </a:r>
          </a:p>
        </p:txBody>
      </p:sp>
      <p:sp>
        <p:nvSpPr>
          <p:cNvPr id="145" name="Shape 145"/>
          <p:cNvSpPr/>
          <p:nvPr/>
        </p:nvSpPr>
        <p:spPr>
          <a:xfrm>
            <a:off y="1705575" x="2304475"/>
            <a:ext cy="1357199" cx="982199"/>
          </a:xfrm>
          <a:prstGeom prst="foldedCorner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Field 4</a:t>
            </a:r>
          </a:p>
          <a:p>
            <a:pPr rtl="0"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Form B</a:t>
            </a:r>
          </a:p>
        </p:txBody>
      </p:sp>
      <p:sp>
        <p:nvSpPr>
          <p:cNvPr id="146" name="Shape 146"/>
          <p:cNvSpPr/>
          <p:nvPr/>
        </p:nvSpPr>
        <p:spPr>
          <a:xfrm>
            <a:off y="1705575" x="3698100"/>
            <a:ext cy="1357199" cx="982199"/>
          </a:xfrm>
          <a:prstGeom prst="foldedCorner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Field 5</a:t>
            </a:r>
            <a:br>
              <a:rPr lang="en"/>
            </a:br>
            <a:r>
              <a:rPr lang="en"/>
              <a:t>Field 6</a:t>
            </a:r>
            <a:br>
              <a:rPr lang="en"/>
            </a:br>
            <a:br>
              <a:rPr lang="en"/>
            </a:br>
            <a:r>
              <a:rPr lang="en"/>
              <a:t>Form C</a:t>
            </a:r>
          </a:p>
        </p:txBody>
      </p:sp>
      <p:sp>
        <p:nvSpPr>
          <p:cNvPr id="147" name="Shape 147"/>
          <p:cNvSpPr/>
          <p:nvPr/>
        </p:nvSpPr>
        <p:spPr>
          <a:xfrm>
            <a:off y="1705575" x="5786425"/>
            <a:ext cy="1357199" cx="1160999"/>
          </a:xfrm>
          <a:prstGeom prst="foldedCorner">
            <a:avLst>
              <a:gd fmla="val 16667" name="adj"/>
            </a:avLst>
          </a:prstGeom>
          <a:solidFill>
            <a:srgbClr val="EAF5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Document</a:t>
            </a:r>
          </a:p>
        </p:txBody>
      </p:sp>
      <p:sp>
        <p:nvSpPr>
          <p:cNvPr id="148" name="Shape 148"/>
          <p:cNvSpPr/>
          <p:nvPr/>
        </p:nvSpPr>
        <p:spPr>
          <a:xfrm>
            <a:off y="1875275" x="6375825"/>
            <a:ext cy="455400" cx="4554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y="3804075" x="3903450"/>
            <a:ext cy="571500" cx="571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>
            <a:stCxn id="144" idx="2"/>
            <a:endCxn id="149" idx="0"/>
          </p:cNvCxnSpPr>
          <p:nvPr/>
        </p:nvCxnSpPr>
        <p:spPr>
          <a:xfrm>
            <a:off y="3062774" x="1401949"/>
            <a:ext cy="741300" cx="27873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51" name="Shape 151"/>
          <p:cNvCxnSpPr>
            <a:stCxn id="145" idx="2"/>
            <a:endCxn id="149" idx="0"/>
          </p:cNvCxnSpPr>
          <p:nvPr/>
        </p:nvCxnSpPr>
        <p:spPr>
          <a:xfrm>
            <a:off y="3062774" x="2795574"/>
            <a:ext cy="741300" cx="13935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52" name="Shape 152"/>
          <p:cNvCxnSpPr>
            <a:stCxn id="146" idx="2"/>
            <a:endCxn id="149" idx="0"/>
          </p:cNvCxnSpPr>
          <p:nvPr/>
        </p:nvCxnSpPr>
        <p:spPr>
          <a:xfrm>
            <a:off y="3062774" x="4189199"/>
            <a:ext cy="741300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53" name="Shape 153"/>
          <p:cNvCxnSpPr>
            <a:stCxn id="147" idx="2"/>
            <a:endCxn id="149" idx="0"/>
          </p:cNvCxnSpPr>
          <p:nvPr/>
        </p:nvCxnSpPr>
        <p:spPr>
          <a:xfrm flipH="1">
            <a:off y="3062774" x="4189224"/>
            <a:ext cy="741300" cx="21777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54" name="Shape 154"/>
          <p:cNvSpPr/>
          <p:nvPr/>
        </p:nvSpPr>
        <p:spPr>
          <a:xfrm>
            <a:off y="3563375" x="5549650"/>
            <a:ext cy="571500" cx="1875599"/>
          </a:xfrm>
          <a:prstGeom prst="wedgeRectCallout">
            <a:avLst>
              <a:gd fmla="val -77844" name="adj1"/>
              <a:gd fmla="val 40744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to user, not business to business</a:t>
            </a:r>
          </a:p>
        </p:txBody>
      </p:sp>
      <p:sp>
        <p:nvSpPr>
          <p:cNvPr id="155" name="Shape 155"/>
          <p:cNvSpPr/>
          <p:nvPr/>
        </p:nvSpPr>
        <p:spPr>
          <a:xfrm>
            <a:off y="4454675" x="5549650"/>
            <a:ext cy="312599" cx="1875599"/>
          </a:xfrm>
          <a:prstGeom prst="wedgeRectCallout">
            <a:avLst>
              <a:gd fmla="val -77843" name="adj1"/>
              <a:gd fmla="val -55318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 “orchestration”</a:t>
            </a:r>
          </a:p>
        </p:txBody>
      </p:sp>
      <p:sp>
        <p:nvSpPr>
          <p:cNvPr id="156" name="Shape 156"/>
          <p:cNvSpPr/>
          <p:nvPr/>
        </p:nvSpPr>
        <p:spPr>
          <a:xfrm>
            <a:off y="3804075" x="853675"/>
            <a:ext cy="661500" cx="1941900"/>
          </a:xfrm>
          <a:prstGeom prst="wedgeRectCallout">
            <a:avLst>
              <a:gd fmla="val 88596" name="adj1"/>
              <a:gd fmla="val 16141" name="adj2"/>
            </a:avLst>
          </a:prstGeom>
          <a:solidFill>
            <a:srgbClr val="F6F6F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Consultancy session requires freedom in task order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y="2205600" x="5938225"/>
            <a:ext cy="0" cx="32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8" name="Shape 158"/>
          <p:cNvCxnSpPr/>
          <p:nvPr/>
        </p:nvCxnSpPr>
        <p:spPr>
          <a:xfrm>
            <a:off y="2313375" x="5947775"/>
            <a:ext cy="0" cx="32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9" name="Shape 159"/>
          <p:cNvCxnSpPr/>
          <p:nvPr/>
        </p:nvCxnSpPr>
        <p:spPr>
          <a:xfrm>
            <a:off y="2421125" x="5948350"/>
            <a:ext cy="0" cx="32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60" name="Shape 160"/>
          <p:cNvSpPr txBox="1"/>
          <p:nvPr/>
        </p:nvSpPr>
        <p:spPr>
          <a:xfrm>
            <a:off y="892975" x="457200"/>
            <a:ext cy="348299" cx="300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financial consulting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3527075" x="853675"/>
            <a:ext cy="348299" cx="139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Requirement: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3263750" x="5549650"/>
            <a:ext cy="348299" cx="1482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Simplifications:</a:t>
            </a:r>
          </a:p>
        </p:txBody>
      </p:sp>
      <p:sp>
        <p:nvSpPr>
          <p:cNvPr id="163" name="Shape 163"/>
          <p:cNvSpPr/>
          <p:nvPr/>
        </p:nvSpPr>
        <p:spPr>
          <a:xfrm>
            <a:off y="1760975" x="2537125"/>
            <a:ext cy="348299" cx="348299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Case: Workflow is a Tree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y="1187625" x="457200"/>
            <a:ext cy="3663150" cx="7954650"/>
            <a:chOff y="1187625" x="457200"/>
            <a:chExt cy="3663150" cx="7954650"/>
          </a:xfrm>
        </p:grpSpPr>
        <p:pic>
          <p:nvPicPr>
            <p:cNvPr id="170" name="Shape 1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1187625" x="2287800"/>
              <a:ext cy="3663150" cx="3746400"/>
            </a:xfrm>
            <a:prstGeom prst="rect">
              <a:avLst/>
            </a:prstGeom>
            <a:noFill/>
            <a:ln w="9525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</p:pic>
        <p:sp>
          <p:nvSpPr>
            <p:cNvPr id="171" name="Shape 171"/>
            <p:cNvSpPr/>
            <p:nvPr/>
          </p:nvSpPr>
          <p:spPr>
            <a:xfrm>
              <a:off y="2661050" x="457200"/>
              <a:ext cy="509099" cx="1614600"/>
            </a:xfrm>
            <a:prstGeom prst="wedgeRectCallout">
              <a:avLst>
                <a:gd fmla="val 57741" name="adj1"/>
                <a:gd fmla="val 78045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en"/>
                <a:t>Navigation area: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"/>
                <a:t>Tree of pages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y="1419825" x="6607950"/>
              <a:ext cy="553499" cx="1803900"/>
            </a:xfrm>
            <a:prstGeom prst="wedgeRectCallout">
              <a:avLst>
                <a:gd fmla="val -71284" name="adj1"/>
                <a:gd fmla="val 48634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Page:</a:t>
              </a:r>
              <a:br>
                <a:rPr lang="en"/>
              </a:br>
              <a:r>
                <a:rPr lang="en"/>
                <a:t>Tree of controls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y="4018375" x="457200"/>
              <a:ext cy="509099" cx="1437600"/>
            </a:xfrm>
            <a:prstGeom prst="wedgeRectCallout">
              <a:avLst>
                <a:gd fmla="val 72244" name="adj1"/>
                <a:gd fmla="val 37699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Active and inactive pages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y="3964700" x="6607950"/>
              <a:ext cy="509099" cx="1803900"/>
            </a:xfrm>
            <a:prstGeom prst="wedgeRectCallout">
              <a:avLst>
                <a:gd fmla="val -73760" name="adj1"/>
                <a:gd fmla="val 11407" name="adj2"/>
              </a:avLst>
            </a:prstGeom>
            <a:solidFill>
              <a:srgbClr val="F6F6F6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Input affects the workflow</a:t>
              </a: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y="1000875" x="1644775"/>
            <a:ext cy="3682424" cx="5662000"/>
            <a:chOff y="1063375" x="2171600"/>
            <a:chExt cy="3682424" cx="5662000"/>
          </a:xfrm>
        </p:grpSpPr>
        <p:sp>
          <p:nvSpPr>
            <p:cNvPr id="176" name="Shape 176"/>
            <p:cNvSpPr/>
            <p:nvPr/>
          </p:nvSpPr>
          <p:spPr>
            <a:xfrm>
              <a:off y="4205500" x="2171600"/>
              <a:ext cy="540299" cx="685799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Entry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y="2034675" x="4968700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y="1063375" x="3905800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y="3164225" x="4021875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A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y="3212975" x="6165150"/>
              <a:ext cy="442799" cx="442799"/>
            </a:xfrm>
            <a:prstGeom prst="ellipse">
              <a:avLst/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B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y="4205500" x="3340350"/>
              <a:ext cy="540299" cx="943500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Basics A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y="4205500" x="4348600"/>
              <a:ext cy="540299" cx="1200000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Expertise A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y="4205500" x="5625350"/>
              <a:ext cy="540299" cx="943500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Basics B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y="4205500" x="6633600"/>
              <a:ext cy="540299" cx="1200000"/>
            </a:xfrm>
            <a:prstGeom prst="roundRect">
              <a:avLst>
                <a:gd fmla="val 16667" name="adj"/>
              </a:avLst>
            </a:prstGeom>
            <a:solidFill>
              <a:srgbClr val="EAF5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Expertise B</a:t>
              </a:r>
            </a:p>
          </p:txBody>
        </p:sp>
        <p:cxnSp>
          <p:nvCxnSpPr>
            <p:cNvPr id="185" name="Shape 185"/>
            <p:cNvCxnSpPr>
              <a:endCxn id="178" idx="3"/>
            </p:cNvCxnSpPr>
            <p:nvPr/>
          </p:nvCxnSpPr>
          <p:spPr>
            <a:xfrm rot="10800000" flipH="1">
              <a:off y="1441328" x="2514446"/>
              <a:ext cy="2764200" cx="14561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86" name="Shape 186"/>
            <p:cNvCxnSpPr>
              <a:stCxn id="178" idx="5"/>
              <a:endCxn id="177" idx="1"/>
            </p:cNvCxnSpPr>
            <p:nvPr/>
          </p:nvCxnSpPr>
          <p:spPr>
            <a:xfrm>
              <a:off y="1441328" x="4283753"/>
              <a:ext cy="658200" cx="7497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87" name="Shape 187"/>
            <p:cNvCxnSpPr>
              <a:stCxn id="177" idx="3"/>
              <a:endCxn id="179" idx="7"/>
            </p:cNvCxnSpPr>
            <p:nvPr/>
          </p:nvCxnSpPr>
          <p:spPr>
            <a:xfrm flipH="1">
              <a:off y="2412628" x="4399946"/>
              <a:ext cy="816300" cx="633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88" name="Shape 188"/>
            <p:cNvCxnSpPr>
              <a:endCxn id="180" idx="1"/>
            </p:cNvCxnSpPr>
            <p:nvPr/>
          </p:nvCxnSpPr>
          <p:spPr>
            <a:xfrm>
              <a:off y="2412621" x="5346796"/>
              <a:ext cy="865199" cx="883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89" name="Shape 189"/>
            <p:cNvCxnSpPr>
              <a:stCxn id="179" idx="3"/>
              <a:endCxn id="181" idx="0"/>
            </p:cNvCxnSpPr>
            <p:nvPr/>
          </p:nvCxnSpPr>
          <p:spPr>
            <a:xfrm flipH="1">
              <a:off y="3542178" x="3812221"/>
              <a:ext cy="663300" cx="274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0" name="Shape 190"/>
            <p:cNvCxnSpPr>
              <a:stCxn id="179" idx="5"/>
              <a:endCxn id="182" idx="0"/>
            </p:cNvCxnSpPr>
            <p:nvPr/>
          </p:nvCxnSpPr>
          <p:spPr>
            <a:xfrm>
              <a:off y="3542178" x="4399828"/>
              <a:ext cy="663300" cx="5487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1" name="Shape 191"/>
            <p:cNvCxnSpPr>
              <a:stCxn id="180" idx="3"/>
              <a:endCxn id="183" idx="0"/>
            </p:cNvCxnSpPr>
            <p:nvPr/>
          </p:nvCxnSpPr>
          <p:spPr>
            <a:xfrm flipH="1">
              <a:off y="3590928" x="6097096"/>
              <a:ext cy="614700" cx="1329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2" name="Shape 192"/>
            <p:cNvCxnSpPr>
              <a:stCxn id="180" idx="5"/>
              <a:endCxn id="184" idx="0"/>
            </p:cNvCxnSpPr>
            <p:nvPr/>
          </p:nvCxnSpPr>
          <p:spPr>
            <a:xfrm>
              <a:off y="3590928" x="6543103"/>
              <a:ext cy="614700" cx="690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