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перемещения страницы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формата примечаний щёлкните мышью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&lt;верхний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A708EBBE-DBD8-4FE3-8EB8-EB41949C621F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 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8;p20" descr=""/>
          <p:cNvPicPr/>
          <p:nvPr/>
        </p:nvPicPr>
        <p:blipFill>
          <a:blip r:embed="rId2"/>
          <a:srcRect l="0" t="21073" r="0" b="21073"/>
          <a:stretch/>
        </p:blipFill>
        <p:spPr>
          <a:xfrm>
            <a:off x="9113760" y="183960"/>
            <a:ext cx="1148400" cy="66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Google Shape;9;p20" descr=""/>
          <p:cNvPicPr/>
          <p:nvPr/>
        </p:nvPicPr>
        <p:blipFill>
          <a:blip r:embed="rId3"/>
          <a:stretch/>
        </p:blipFill>
        <p:spPr>
          <a:xfrm>
            <a:off x="10461600" y="297000"/>
            <a:ext cx="1393920" cy="302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Google Shape;30;p24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1f38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chemeClr val="lt1"/>
              </a:solidFill>
              <a:effectLst/>
              <a:uFillTx/>
              <a:latin typeface="Questrial"/>
              <a:ea typeface="Questrial"/>
            </a:endParaRPr>
          </a:p>
        </p:txBody>
      </p:sp>
      <p:sp>
        <p:nvSpPr>
          <p:cNvPr id="3" name="Google Shape;31;p24"/>
          <p:cNvSpPr/>
          <p:nvPr/>
        </p:nvSpPr>
        <p:spPr>
          <a:xfrm>
            <a:off x="11518200" y="6222240"/>
            <a:ext cx="337320" cy="337320"/>
          </a:xfrm>
          <a:prstGeom prst="ellipse">
            <a:avLst/>
          </a:prstGeom>
          <a:solidFill>
            <a:srgbClr val="1f38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ru-RU" sz="1000" strike="noStrike" u="none">
              <a:solidFill>
                <a:schemeClr val="lt1"/>
              </a:solidFill>
              <a:effectLst/>
              <a:uFillTx/>
              <a:latin typeface="Questrial"/>
              <a:ea typeface="Questrial"/>
            </a:endParaRPr>
          </a:p>
        </p:txBody>
      </p:sp>
      <p:pic>
        <p:nvPicPr>
          <p:cNvPr id="4" name="Google Shape;32;p24" descr=""/>
          <p:cNvPicPr/>
          <p:nvPr/>
        </p:nvPicPr>
        <p:blipFill>
          <a:blip r:embed="rId4"/>
          <a:srcRect l="39076" t="0" r="19962" b="0"/>
          <a:stretch/>
        </p:blipFill>
        <p:spPr>
          <a:xfrm>
            <a:off x="0" y="0"/>
            <a:ext cx="4992840" cy="6856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99880" y="2753640"/>
            <a:ext cx="8602920" cy="149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99880" y="4253760"/>
            <a:ext cx="8602920" cy="108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" name="Google Shape;35;p24" descr=""/>
          <p:cNvPicPr/>
          <p:nvPr/>
        </p:nvPicPr>
        <p:blipFill>
          <a:blip r:embed="rId5"/>
          <a:stretch/>
        </p:blipFill>
        <p:spPr>
          <a:xfrm>
            <a:off x="9172080" y="319680"/>
            <a:ext cx="897840" cy="420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" name="Google Shape;36;p24" descr=""/>
          <p:cNvPicPr/>
          <p:nvPr/>
        </p:nvPicPr>
        <p:blipFill>
          <a:blip r:embed="rId6"/>
          <a:srcRect l="12679" t="27711" r="12676" b="27711"/>
          <a:stretch/>
        </p:blipFill>
        <p:spPr>
          <a:xfrm>
            <a:off x="10263960" y="185400"/>
            <a:ext cx="1734120" cy="58140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рисунки, подписи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8;p20" descr=""/>
          <p:cNvPicPr/>
          <p:nvPr/>
        </p:nvPicPr>
        <p:blipFill>
          <a:blip r:embed="rId2"/>
          <a:srcRect l="0" t="21073" r="0" b="21073"/>
          <a:stretch/>
        </p:blipFill>
        <p:spPr>
          <a:xfrm>
            <a:off x="9113760" y="183960"/>
            <a:ext cx="1148400" cy="66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2" name="Google Shape;9;p20" descr=""/>
          <p:cNvPicPr/>
          <p:nvPr/>
        </p:nvPicPr>
        <p:blipFill>
          <a:blip r:embed="rId3"/>
          <a:stretch/>
        </p:blipFill>
        <p:spPr>
          <a:xfrm>
            <a:off x="10461600" y="297000"/>
            <a:ext cx="1393920" cy="302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body"/>
          </p:nvPr>
        </p:nvSpPr>
        <p:spPr>
          <a:xfrm>
            <a:off x="386640" y="1228680"/>
            <a:ext cx="1827360" cy="1827360"/>
          </a:xfrm>
          <a:prstGeom prst="rect">
            <a:avLst/>
          </a:prstGeom>
          <a:solidFill>
            <a:srgbClr val="d8e2f3"/>
          </a:solidFill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title"/>
          </p:nvPr>
        </p:nvSpPr>
        <p:spPr>
          <a:xfrm>
            <a:off x="299880" y="297000"/>
            <a:ext cx="8602920" cy="58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793240" y="1228680"/>
            <a:ext cx="1827360" cy="1827360"/>
          </a:xfrm>
          <a:prstGeom prst="rect">
            <a:avLst/>
          </a:prstGeom>
          <a:solidFill>
            <a:srgbClr val="d8e2f3"/>
          </a:solidFill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200200" y="1228680"/>
            <a:ext cx="1827360" cy="1827360"/>
          </a:xfrm>
          <a:prstGeom prst="rect">
            <a:avLst/>
          </a:prstGeom>
          <a:solidFill>
            <a:srgbClr val="d8e2f3"/>
          </a:solidFill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7540920" y="1228680"/>
            <a:ext cx="1827360" cy="1827360"/>
          </a:xfrm>
          <a:prstGeom prst="rect">
            <a:avLst/>
          </a:prstGeom>
          <a:solidFill>
            <a:srgbClr val="d8e2f3"/>
          </a:solidFill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body"/>
          </p:nvPr>
        </p:nvSpPr>
        <p:spPr>
          <a:xfrm>
            <a:off x="9896760" y="1228680"/>
            <a:ext cx="1827360" cy="1827360"/>
          </a:xfrm>
          <a:prstGeom prst="rect">
            <a:avLst/>
          </a:prstGeom>
          <a:solidFill>
            <a:srgbClr val="d8e2f3"/>
          </a:solidFill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Google Shape;81;p32"/>
          <p:cNvSpPr/>
          <p:nvPr/>
        </p:nvSpPr>
        <p:spPr>
          <a:xfrm>
            <a:off x="11518200" y="6222240"/>
            <a:ext cx="337320" cy="337320"/>
          </a:xfrm>
          <a:prstGeom prst="ellipse">
            <a:avLst/>
          </a:prstGeom>
          <a:solidFill>
            <a:srgbClr val="1f38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ru-RU" sz="1000" strike="noStrike" u="none">
              <a:solidFill>
                <a:schemeClr val="lt1"/>
              </a:solidFill>
              <a:effectLst/>
              <a:uFillTx/>
              <a:latin typeface="Questrial"/>
              <a:ea typeface="Questrial"/>
            </a:endParaRPr>
          </a:p>
        </p:txBody>
      </p:sp>
      <p:sp>
        <p:nvSpPr>
          <p:cNvPr id="70" name="PlaceHolder 7"/>
          <p:cNvSpPr>
            <a:spLocks noGrp="1"/>
          </p:cNvSpPr>
          <p:nvPr>
            <p:ph type="body"/>
          </p:nvPr>
        </p:nvSpPr>
        <p:spPr>
          <a:xfrm>
            <a:off x="305280" y="3257640"/>
            <a:ext cx="1990080" cy="34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8"/>
          <p:cNvSpPr>
            <a:spLocks noGrp="1"/>
          </p:cNvSpPr>
          <p:nvPr>
            <p:ph type="body"/>
          </p:nvPr>
        </p:nvSpPr>
        <p:spPr>
          <a:xfrm>
            <a:off x="305280" y="3692160"/>
            <a:ext cx="1990080" cy="239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9"/>
          <p:cNvSpPr>
            <a:spLocks noGrp="1"/>
          </p:cNvSpPr>
          <p:nvPr>
            <p:ph type="body"/>
          </p:nvPr>
        </p:nvSpPr>
        <p:spPr>
          <a:xfrm>
            <a:off x="2711880" y="3257640"/>
            <a:ext cx="1990080" cy="34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PlaceHolder 10"/>
          <p:cNvSpPr>
            <a:spLocks noGrp="1"/>
          </p:cNvSpPr>
          <p:nvPr>
            <p:ph type="body"/>
          </p:nvPr>
        </p:nvSpPr>
        <p:spPr>
          <a:xfrm>
            <a:off x="2711880" y="3692160"/>
            <a:ext cx="1990080" cy="239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11"/>
          <p:cNvSpPr>
            <a:spLocks noGrp="1"/>
          </p:cNvSpPr>
          <p:nvPr>
            <p:ph type="body"/>
          </p:nvPr>
        </p:nvSpPr>
        <p:spPr>
          <a:xfrm>
            <a:off x="5118840" y="3257640"/>
            <a:ext cx="1990080" cy="34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12"/>
          <p:cNvSpPr>
            <a:spLocks noGrp="1"/>
          </p:cNvSpPr>
          <p:nvPr>
            <p:ph type="body"/>
          </p:nvPr>
        </p:nvSpPr>
        <p:spPr>
          <a:xfrm>
            <a:off x="5118840" y="3692160"/>
            <a:ext cx="1990080" cy="239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13"/>
          <p:cNvSpPr>
            <a:spLocks noGrp="1"/>
          </p:cNvSpPr>
          <p:nvPr>
            <p:ph type="body"/>
          </p:nvPr>
        </p:nvSpPr>
        <p:spPr>
          <a:xfrm>
            <a:off x="7459560" y="3257640"/>
            <a:ext cx="1990080" cy="34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14"/>
          <p:cNvSpPr>
            <a:spLocks noGrp="1"/>
          </p:cNvSpPr>
          <p:nvPr>
            <p:ph type="body"/>
          </p:nvPr>
        </p:nvSpPr>
        <p:spPr>
          <a:xfrm>
            <a:off x="7459560" y="3692160"/>
            <a:ext cx="1990080" cy="239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15"/>
          <p:cNvSpPr>
            <a:spLocks noGrp="1"/>
          </p:cNvSpPr>
          <p:nvPr>
            <p:ph type="body"/>
          </p:nvPr>
        </p:nvSpPr>
        <p:spPr>
          <a:xfrm>
            <a:off x="9815400" y="3257640"/>
            <a:ext cx="1990080" cy="34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16"/>
          <p:cNvSpPr>
            <a:spLocks noGrp="1"/>
          </p:cNvSpPr>
          <p:nvPr>
            <p:ph type="body"/>
          </p:nvPr>
        </p:nvSpPr>
        <p:spPr>
          <a:xfrm>
            <a:off x="9815400" y="3692160"/>
            <a:ext cx="1990080" cy="239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рисунки, текст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;p20" descr=""/>
          <p:cNvPicPr/>
          <p:nvPr/>
        </p:nvPicPr>
        <p:blipFill>
          <a:blip r:embed="rId2"/>
          <a:srcRect l="0" t="21073" r="0" b="21073"/>
          <a:stretch/>
        </p:blipFill>
        <p:spPr>
          <a:xfrm>
            <a:off x="9113760" y="183960"/>
            <a:ext cx="1148400" cy="66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1" name="Google Shape;9;p20" descr=""/>
          <p:cNvPicPr/>
          <p:nvPr/>
        </p:nvPicPr>
        <p:blipFill>
          <a:blip r:embed="rId3"/>
          <a:stretch/>
        </p:blipFill>
        <p:spPr>
          <a:xfrm>
            <a:off x="10461600" y="297000"/>
            <a:ext cx="1393920" cy="302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299880" y="1073520"/>
            <a:ext cx="2910600" cy="2910600"/>
          </a:xfrm>
          <a:prstGeom prst="rect">
            <a:avLst/>
          </a:prstGeom>
          <a:solidFill>
            <a:srgbClr val="d8e2f3"/>
          </a:solidFill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299880" y="297000"/>
            <a:ext cx="8602920" cy="58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Google Shape;95;p33"/>
          <p:cNvSpPr/>
          <p:nvPr/>
        </p:nvSpPr>
        <p:spPr>
          <a:xfrm>
            <a:off x="11518200" y="6222240"/>
            <a:ext cx="337320" cy="337320"/>
          </a:xfrm>
          <a:prstGeom prst="ellipse">
            <a:avLst/>
          </a:prstGeom>
          <a:solidFill>
            <a:srgbClr val="1f38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ru-RU" sz="1000" strike="noStrike" u="none">
              <a:solidFill>
                <a:schemeClr val="lt1"/>
              </a:solidFill>
              <a:effectLst/>
              <a:uFillTx/>
              <a:latin typeface="Questrial"/>
              <a:ea typeface="Quest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342160" y="2414880"/>
            <a:ext cx="2829240" cy="2829240"/>
          </a:xfrm>
          <a:prstGeom prst="rect">
            <a:avLst/>
          </a:prstGeom>
          <a:solidFill>
            <a:srgbClr val="d8e2f3"/>
          </a:solidFill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53320" y="3947040"/>
            <a:ext cx="2404080" cy="2404080"/>
          </a:xfrm>
          <a:prstGeom prst="rect">
            <a:avLst/>
          </a:prstGeom>
          <a:solidFill>
            <a:srgbClr val="d8e2f3"/>
          </a:solidFill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5895000" y="1014840"/>
            <a:ext cx="2829240" cy="34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5895000" y="1449360"/>
            <a:ext cx="2829240" cy="239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3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5896800" y="3935520"/>
            <a:ext cx="5964840" cy="34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8"/>
          <p:cNvSpPr>
            <a:spLocks noGrp="1"/>
          </p:cNvSpPr>
          <p:nvPr>
            <p:ph type="body"/>
          </p:nvPr>
        </p:nvSpPr>
        <p:spPr>
          <a:xfrm>
            <a:off x="5896800" y="4370040"/>
            <a:ext cx="5964840" cy="185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9"/>
          <p:cNvSpPr>
            <a:spLocks noGrp="1"/>
          </p:cNvSpPr>
          <p:nvPr>
            <p:ph type="body"/>
          </p:nvPr>
        </p:nvSpPr>
        <p:spPr>
          <a:xfrm>
            <a:off x="9019800" y="1014840"/>
            <a:ext cx="2829240" cy="34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10"/>
          <p:cNvSpPr>
            <a:spLocks noGrp="1"/>
          </p:cNvSpPr>
          <p:nvPr>
            <p:ph type="body"/>
          </p:nvPr>
        </p:nvSpPr>
        <p:spPr>
          <a:xfrm>
            <a:off x="9019800" y="1449360"/>
            <a:ext cx="2829240" cy="239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3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ользовательский макет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8;p20" descr=""/>
          <p:cNvPicPr/>
          <p:nvPr/>
        </p:nvPicPr>
        <p:blipFill>
          <a:blip r:embed="rId2"/>
          <a:srcRect l="0" t="21073" r="0" b="21073"/>
          <a:stretch/>
        </p:blipFill>
        <p:spPr>
          <a:xfrm>
            <a:off x="9113760" y="183960"/>
            <a:ext cx="1148400" cy="66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4" name="Google Shape;9;p20" descr=""/>
          <p:cNvPicPr/>
          <p:nvPr/>
        </p:nvPicPr>
        <p:blipFill>
          <a:blip r:embed="rId3"/>
          <a:stretch/>
        </p:blipFill>
        <p:spPr>
          <a:xfrm>
            <a:off x="10461600" y="297000"/>
            <a:ext cx="1393920" cy="302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5" name="Google Shape;105;p34" descr=""/>
          <p:cNvPicPr/>
          <p:nvPr/>
        </p:nvPicPr>
        <p:blipFill>
          <a:blip r:embed="rId4"/>
          <a:srcRect l="0" t="25176" r="0" b="33253"/>
          <a:stretch/>
        </p:blipFill>
        <p:spPr>
          <a:xfrm>
            <a:off x="-66960" y="1199160"/>
            <a:ext cx="6989760" cy="163332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Пользовательский макет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8;p20" descr=""/>
          <p:cNvPicPr/>
          <p:nvPr/>
        </p:nvPicPr>
        <p:blipFill>
          <a:blip r:embed="rId2"/>
          <a:srcRect l="0" t="21073" r="0" b="21073"/>
          <a:stretch/>
        </p:blipFill>
        <p:spPr>
          <a:xfrm>
            <a:off x="9113760" y="183960"/>
            <a:ext cx="1148400" cy="66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7" name="Google Shape;9;p20" descr=""/>
          <p:cNvPicPr/>
          <p:nvPr/>
        </p:nvPicPr>
        <p:blipFill>
          <a:blip r:embed="rId3"/>
          <a:stretch/>
        </p:blipFill>
        <p:spPr>
          <a:xfrm>
            <a:off x="10461600" y="297000"/>
            <a:ext cx="1393920" cy="302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" name="Google Shape;107;p35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1f38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chemeClr val="lt1"/>
              </a:solidFill>
              <a:effectLst/>
              <a:uFillTx/>
              <a:latin typeface="Questrial"/>
              <a:ea typeface="Questrial"/>
            </a:endParaRPr>
          </a:p>
        </p:txBody>
      </p:sp>
      <p:pic>
        <p:nvPicPr>
          <p:cNvPr id="99" name="Google Shape;108;p35" descr=""/>
          <p:cNvPicPr/>
          <p:nvPr/>
        </p:nvPicPr>
        <p:blipFill>
          <a:blip r:embed="rId4"/>
          <a:srcRect l="39076" t="0" r="19962" b="0"/>
          <a:stretch/>
        </p:blipFill>
        <p:spPr>
          <a:xfrm>
            <a:off x="0" y="830880"/>
            <a:ext cx="3958560" cy="5436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99880" y="2753640"/>
            <a:ext cx="8602920" cy="149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1" name="Google Shape;111;p35" descr=""/>
          <p:cNvPicPr/>
          <p:nvPr/>
        </p:nvPicPr>
        <p:blipFill>
          <a:blip r:embed="rId5"/>
          <a:stretch/>
        </p:blipFill>
        <p:spPr>
          <a:xfrm>
            <a:off x="299880" y="297000"/>
            <a:ext cx="1179000" cy="551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2" name="Google Shape;112;p35" descr=""/>
          <p:cNvPicPr/>
          <p:nvPr/>
        </p:nvPicPr>
        <p:blipFill>
          <a:blip r:embed="rId6"/>
          <a:srcRect l="12679" t="27711" r="12676" b="27711"/>
          <a:stretch/>
        </p:blipFill>
        <p:spPr>
          <a:xfrm>
            <a:off x="1967760" y="149400"/>
            <a:ext cx="2276280" cy="76356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тескт, объект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8;p20" descr=""/>
          <p:cNvPicPr/>
          <p:nvPr/>
        </p:nvPicPr>
        <p:blipFill>
          <a:blip r:embed="rId2"/>
          <a:srcRect l="0" t="21073" r="0" b="21073"/>
          <a:stretch/>
        </p:blipFill>
        <p:spPr>
          <a:xfrm>
            <a:off x="9113760" y="183960"/>
            <a:ext cx="1148400" cy="66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4" name="Google Shape;9;p20" descr=""/>
          <p:cNvPicPr/>
          <p:nvPr/>
        </p:nvPicPr>
        <p:blipFill>
          <a:blip r:embed="rId3"/>
          <a:stretch/>
        </p:blipFill>
        <p:spPr>
          <a:xfrm>
            <a:off x="10461600" y="297000"/>
            <a:ext cx="1393920" cy="302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7520" y="297000"/>
            <a:ext cx="8585280" cy="67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7520" y="1260720"/>
            <a:ext cx="5909400" cy="113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7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" name="Google Shape;20;p22"/>
          <p:cNvSpPr/>
          <p:nvPr/>
        </p:nvSpPr>
        <p:spPr>
          <a:xfrm>
            <a:off x="11518200" y="6222240"/>
            <a:ext cx="337320" cy="337320"/>
          </a:xfrm>
          <a:prstGeom prst="ellipse">
            <a:avLst/>
          </a:prstGeom>
          <a:solidFill>
            <a:srgbClr val="1f38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ru-RU" sz="1000" strike="noStrike" u="none">
              <a:solidFill>
                <a:schemeClr val="lt1"/>
              </a:solidFill>
              <a:effectLst/>
              <a:uFillTx/>
              <a:latin typeface="Questrial"/>
              <a:ea typeface="Quest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524640" y="1253160"/>
            <a:ext cx="5330880" cy="487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299880" y="2487960"/>
            <a:ext cx="5909400" cy="115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7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317520" y="3736440"/>
            <a:ext cx="5909400" cy="113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7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 type="body"/>
          </p:nvPr>
        </p:nvSpPr>
        <p:spPr>
          <a:xfrm>
            <a:off x="317520" y="4963680"/>
            <a:ext cx="5909400" cy="113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7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8;p20" descr=""/>
          <p:cNvPicPr/>
          <p:nvPr/>
        </p:nvPicPr>
        <p:blipFill>
          <a:blip r:embed="rId2"/>
          <a:srcRect l="0" t="21073" r="0" b="21073"/>
          <a:stretch/>
        </p:blipFill>
        <p:spPr>
          <a:xfrm>
            <a:off x="9113760" y="183960"/>
            <a:ext cx="1148400" cy="66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3" name="Google Shape;9;p20" descr=""/>
          <p:cNvPicPr/>
          <p:nvPr/>
        </p:nvPicPr>
        <p:blipFill>
          <a:blip r:embed="rId3"/>
          <a:stretch/>
        </p:blipFill>
        <p:spPr>
          <a:xfrm>
            <a:off x="10461600" y="297000"/>
            <a:ext cx="1393920" cy="302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99880" y="1709640"/>
            <a:ext cx="8602920" cy="285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99880" y="4589640"/>
            <a:ext cx="8602920" cy="149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7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Google Shape;28;p23"/>
          <p:cNvSpPr/>
          <p:nvPr/>
        </p:nvSpPr>
        <p:spPr>
          <a:xfrm>
            <a:off x="11518200" y="6222240"/>
            <a:ext cx="337320" cy="337320"/>
          </a:xfrm>
          <a:prstGeom prst="ellipse">
            <a:avLst/>
          </a:prstGeom>
          <a:solidFill>
            <a:srgbClr val="1f38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ru-RU" sz="1000" strike="noStrike" u="none">
              <a:solidFill>
                <a:schemeClr val="lt1"/>
              </a:solidFill>
              <a:effectLst/>
              <a:uFillTx/>
              <a:latin typeface="Questrial"/>
              <a:ea typeface="Quest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, разделитель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8;p20" descr=""/>
          <p:cNvPicPr/>
          <p:nvPr/>
        </p:nvPicPr>
        <p:blipFill>
          <a:blip r:embed="rId2"/>
          <a:srcRect l="0" t="21073" r="0" b="21073"/>
          <a:stretch/>
        </p:blipFill>
        <p:spPr>
          <a:xfrm>
            <a:off x="9113760" y="183960"/>
            <a:ext cx="1148400" cy="66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" name="Google Shape;9;p20" descr=""/>
          <p:cNvPicPr/>
          <p:nvPr/>
        </p:nvPicPr>
        <p:blipFill>
          <a:blip r:embed="rId3"/>
          <a:stretch/>
        </p:blipFill>
        <p:spPr>
          <a:xfrm>
            <a:off x="10461600" y="297000"/>
            <a:ext cx="1393920" cy="302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Google Shape;38;p25"/>
          <p:cNvSpPr/>
          <p:nvPr/>
        </p:nvSpPr>
        <p:spPr>
          <a:xfrm>
            <a:off x="6716880" y="0"/>
            <a:ext cx="5473440" cy="6856560"/>
          </a:xfrm>
          <a:prstGeom prst="rect">
            <a:avLst/>
          </a:prstGeom>
          <a:solidFill>
            <a:srgbClr val="1f3864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chemeClr val="lt1"/>
              </a:solidFill>
              <a:effectLst/>
              <a:uFillTx/>
              <a:latin typeface="Questrial"/>
              <a:ea typeface="Questrial"/>
            </a:endParaRPr>
          </a:p>
        </p:txBody>
      </p:sp>
      <p:pic>
        <p:nvPicPr>
          <p:cNvPr id="12" name="Google Shape;39;p25" descr=""/>
          <p:cNvPicPr/>
          <p:nvPr/>
        </p:nvPicPr>
        <p:blipFill>
          <a:blip r:embed="rId4"/>
          <a:stretch/>
        </p:blipFill>
        <p:spPr>
          <a:xfrm>
            <a:off x="9519120" y="297000"/>
            <a:ext cx="774360" cy="36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" name="Google Shape;40;p25" descr=""/>
          <p:cNvPicPr/>
          <p:nvPr/>
        </p:nvPicPr>
        <p:blipFill>
          <a:blip r:embed="rId5"/>
          <a:srcRect l="12679" t="27711" r="12676" b="27711"/>
          <a:stretch/>
        </p:blipFill>
        <p:spPr>
          <a:xfrm>
            <a:off x="10495080" y="221760"/>
            <a:ext cx="1495440" cy="501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" name="Google Shape;41;p25" descr=""/>
          <p:cNvPicPr/>
          <p:nvPr/>
        </p:nvPicPr>
        <p:blipFill>
          <a:blip r:embed="rId6"/>
          <a:srcRect l="42910" t="0" r="19962" b="0"/>
          <a:stretch/>
        </p:blipFill>
        <p:spPr>
          <a:xfrm>
            <a:off x="6716880" y="0"/>
            <a:ext cx="4525200" cy="6856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94440" y="2781360"/>
            <a:ext cx="4357800" cy="646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00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94440" y="3503520"/>
            <a:ext cx="4357800" cy="646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6715440" cy="685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4 объекта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8;p20" descr=""/>
          <p:cNvPicPr/>
          <p:nvPr/>
        </p:nvPicPr>
        <p:blipFill>
          <a:blip r:embed="rId2"/>
          <a:srcRect l="0" t="21073" r="0" b="21073"/>
          <a:stretch/>
        </p:blipFill>
        <p:spPr>
          <a:xfrm>
            <a:off x="9113760" y="183960"/>
            <a:ext cx="1148400" cy="66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" name="Google Shape;9;p20" descr=""/>
          <p:cNvPicPr/>
          <p:nvPr/>
        </p:nvPicPr>
        <p:blipFill>
          <a:blip r:embed="rId3"/>
          <a:stretch/>
        </p:blipFill>
        <p:spPr>
          <a:xfrm>
            <a:off x="10461600" y="297000"/>
            <a:ext cx="1393920" cy="302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7520" y="301320"/>
            <a:ext cx="8585280" cy="646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7520" y="1337040"/>
            <a:ext cx="5700960" cy="232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Google Shape;48;p26"/>
          <p:cNvSpPr/>
          <p:nvPr/>
        </p:nvSpPr>
        <p:spPr>
          <a:xfrm>
            <a:off x="11518200" y="6222240"/>
            <a:ext cx="337320" cy="337320"/>
          </a:xfrm>
          <a:prstGeom prst="ellipse">
            <a:avLst/>
          </a:prstGeom>
          <a:solidFill>
            <a:srgbClr val="1f38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ru-RU" sz="1000" strike="noStrike" u="none">
              <a:solidFill>
                <a:schemeClr val="lt1"/>
              </a:solidFill>
              <a:effectLst/>
              <a:uFillTx/>
              <a:latin typeface="Questrial"/>
              <a:ea typeface="Quest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17520" y="3806640"/>
            <a:ext cx="5700960" cy="232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172200" y="1337040"/>
            <a:ext cx="5700960" cy="232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body"/>
          </p:nvPr>
        </p:nvSpPr>
        <p:spPr>
          <a:xfrm>
            <a:off x="6172200" y="3806640"/>
            <a:ext cx="5700960" cy="232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8;p20" descr=""/>
          <p:cNvPicPr/>
          <p:nvPr/>
        </p:nvPicPr>
        <p:blipFill>
          <a:blip r:embed="rId2"/>
          <a:srcRect l="0" t="21073" r="0" b="21073"/>
          <a:stretch/>
        </p:blipFill>
        <p:spPr>
          <a:xfrm>
            <a:off x="9113760" y="183960"/>
            <a:ext cx="1148400" cy="66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" name="Google Shape;9;p20" descr=""/>
          <p:cNvPicPr/>
          <p:nvPr/>
        </p:nvPicPr>
        <p:blipFill>
          <a:blip r:embed="rId3"/>
          <a:stretch/>
        </p:blipFill>
        <p:spPr>
          <a:xfrm>
            <a:off x="10461600" y="297000"/>
            <a:ext cx="1393920" cy="302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99880" y="298080"/>
            <a:ext cx="8602920" cy="82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99880" y="1269360"/>
            <a:ext cx="5547240" cy="82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99880" y="2260800"/>
            <a:ext cx="5547240" cy="368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343200" y="1279440"/>
            <a:ext cx="5512320" cy="82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343200" y="2260800"/>
            <a:ext cx="5512320" cy="368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Google Shape;58;p27"/>
          <p:cNvSpPr/>
          <p:nvPr/>
        </p:nvSpPr>
        <p:spPr>
          <a:xfrm>
            <a:off x="11518200" y="6222240"/>
            <a:ext cx="337320" cy="337320"/>
          </a:xfrm>
          <a:prstGeom prst="ellipse">
            <a:avLst/>
          </a:prstGeom>
          <a:solidFill>
            <a:srgbClr val="1f38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ru-RU" sz="1000" strike="noStrike" u="none">
              <a:solidFill>
                <a:schemeClr val="lt1"/>
              </a:solidFill>
              <a:effectLst/>
              <a:uFillTx/>
              <a:latin typeface="Questrial"/>
              <a:ea typeface="Quest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8;p20" descr=""/>
          <p:cNvPicPr/>
          <p:nvPr/>
        </p:nvPicPr>
        <p:blipFill>
          <a:blip r:embed="rId2"/>
          <a:srcRect l="0" t="21073" r="0" b="21073"/>
          <a:stretch/>
        </p:blipFill>
        <p:spPr>
          <a:xfrm>
            <a:off x="9113760" y="183960"/>
            <a:ext cx="1148400" cy="66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" name="Google Shape;9;p20" descr=""/>
          <p:cNvPicPr/>
          <p:nvPr/>
        </p:nvPicPr>
        <p:blipFill>
          <a:blip r:embed="rId3"/>
          <a:stretch/>
        </p:blipFill>
        <p:spPr>
          <a:xfrm>
            <a:off x="10461600" y="297000"/>
            <a:ext cx="1393920" cy="302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7520" y="301320"/>
            <a:ext cx="8596800" cy="646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Google Shape;61;p28"/>
          <p:cNvSpPr/>
          <p:nvPr/>
        </p:nvSpPr>
        <p:spPr>
          <a:xfrm>
            <a:off x="11518200" y="6222240"/>
            <a:ext cx="337320" cy="337320"/>
          </a:xfrm>
          <a:prstGeom prst="ellipse">
            <a:avLst/>
          </a:prstGeom>
          <a:solidFill>
            <a:srgbClr val="1f38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ru-RU" sz="1000" strike="noStrike" u="none">
              <a:solidFill>
                <a:schemeClr val="lt1"/>
              </a:solidFill>
              <a:effectLst/>
              <a:uFillTx/>
              <a:latin typeface="Questrial"/>
              <a:ea typeface="Quest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8;p20" descr=""/>
          <p:cNvPicPr/>
          <p:nvPr/>
        </p:nvPicPr>
        <p:blipFill>
          <a:blip r:embed="rId2"/>
          <a:srcRect l="0" t="21073" r="0" b="21073"/>
          <a:stretch/>
        </p:blipFill>
        <p:spPr>
          <a:xfrm>
            <a:off x="9113760" y="183960"/>
            <a:ext cx="1148400" cy="66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" name="Google Shape;9;p20" descr=""/>
          <p:cNvPicPr/>
          <p:nvPr/>
        </p:nvPicPr>
        <p:blipFill>
          <a:blip r:embed="rId3"/>
          <a:stretch/>
        </p:blipFill>
        <p:spPr>
          <a:xfrm>
            <a:off x="10461600" y="297000"/>
            <a:ext cx="1393920" cy="302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" name="Google Shape;63;p29"/>
          <p:cNvSpPr/>
          <p:nvPr/>
        </p:nvSpPr>
        <p:spPr>
          <a:xfrm>
            <a:off x="11518200" y="6222240"/>
            <a:ext cx="337320" cy="337320"/>
          </a:xfrm>
          <a:prstGeom prst="ellipse">
            <a:avLst/>
          </a:prstGeom>
          <a:solidFill>
            <a:srgbClr val="1f38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ru-RU" sz="1000" strike="noStrike" u="none">
              <a:solidFill>
                <a:schemeClr val="lt1"/>
              </a:solidFill>
              <a:effectLst/>
              <a:uFillTx/>
              <a:latin typeface="Questrial"/>
              <a:ea typeface="Quest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8;p20" descr=""/>
          <p:cNvPicPr/>
          <p:nvPr/>
        </p:nvPicPr>
        <p:blipFill>
          <a:blip r:embed="rId2"/>
          <a:srcRect l="0" t="21073" r="0" b="21073"/>
          <a:stretch/>
        </p:blipFill>
        <p:spPr>
          <a:xfrm>
            <a:off x="9113760" y="183960"/>
            <a:ext cx="1148400" cy="66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" name="Google Shape;9;p20" descr=""/>
          <p:cNvPicPr/>
          <p:nvPr/>
        </p:nvPicPr>
        <p:blipFill>
          <a:blip r:embed="rId3"/>
          <a:stretch/>
        </p:blipFill>
        <p:spPr>
          <a:xfrm>
            <a:off x="10461600" y="297000"/>
            <a:ext cx="1393920" cy="302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" name="Google Shape;11;p2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1f38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chemeClr val="lt1"/>
              </a:solidFill>
              <a:effectLst/>
              <a:uFillTx/>
              <a:latin typeface="Questrial"/>
              <a:ea typeface="Questrial"/>
            </a:endParaRPr>
          </a:p>
        </p:txBody>
      </p:sp>
      <p:pic>
        <p:nvPicPr>
          <p:cNvPr id="44" name="Google Shape;12;p21" descr=""/>
          <p:cNvPicPr/>
          <p:nvPr/>
        </p:nvPicPr>
        <p:blipFill>
          <a:blip r:embed="rId4"/>
          <a:stretch/>
        </p:blipFill>
        <p:spPr>
          <a:xfrm>
            <a:off x="334800" y="297000"/>
            <a:ext cx="1388880" cy="650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5" name="Google Shape;13;p21" descr=""/>
          <p:cNvPicPr/>
          <p:nvPr/>
        </p:nvPicPr>
        <p:blipFill>
          <a:blip r:embed="rId5"/>
          <a:srcRect l="12679" t="27711" r="12676" b="27711"/>
          <a:stretch/>
        </p:blipFill>
        <p:spPr>
          <a:xfrm>
            <a:off x="2060280" y="107640"/>
            <a:ext cx="2681280" cy="90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6" name="Google Shape;14;p21" descr=""/>
          <p:cNvPicPr/>
          <p:nvPr/>
        </p:nvPicPr>
        <p:blipFill>
          <a:blip r:embed="rId6"/>
          <a:srcRect l="39076" t="0" r="19962" b="0"/>
          <a:stretch/>
        </p:blipFill>
        <p:spPr>
          <a:xfrm>
            <a:off x="0" y="956880"/>
            <a:ext cx="3837960" cy="527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800" y="1346760"/>
            <a:ext cx="8568000" cy="238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8;p20" descr=""/>
          <p:cNvPicPr/>
          <p:nvPr/>
        </p:nvPicPr>
        <p:blipFill>
          <a:blip r:embed="rId2"/>
          <a:srcRect l="0" t="21073" r="0" b="21073"/>
          <a:stretch/>
        </p:blipFill>
        <p:spPr>
          <a:xfrm>
            <a:off x="9113760" y="183960"/>
            <a:ext cx="1148400" cy="66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0" name="Google Shape;9;p20" descr=""/>
          <p:cNvPicPr/>
          <p:nvPr/>
        </p:nvPicPr>
        <p:blipFill>
          <a:blip r:embed="rId3"/>
          <a:stretch/>
        </p:blipFill>
        <p:spPr>
          <a:xfrm>
            <a:off x="10461600" y="297000"/>
            <a:ext cx="1393920" cy="302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297000"/>
            <a:ext cx="8591040" cy="57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494240" y="1026720"/>
            <a:ext cx="7361280" cy="5058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11760" y="1026720"/>
            <a:ext cx="3930840" cy="5058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Google Shape;68;p30"/>
          <p:cNvSpPr/>
          <p:nvPr/>
        </p:nvSpPr>
        <p:spPr>
          <a:xfrm>
            <a:off x="11518200" y="6222240"/>
            <a:ext cx="337320" cy="337320"/>
          </a:xfrm>
          <a:prstGeom prst="ellipse">
            <a:avLst/>
          </a:prstGeom>
          <a:solidFill>
            <a:srgbClr val="1f38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ru-RU" sz="1000" strike="noStrike" u="none">
              <a:solidFill>
                <a:schemeClr val="lt1"/>
              </a:solidFill>
              <a:effectLst/>
              <a:uFillTx/>
              <a:latin typeface="Questrial"/>
              <a:ea typeface="Quest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8;p20" descr=""/>
          <p:cNvPicPr/>
          <p:nvPr/>
        </p:nvPicPr>
        <p:blipFill>
          <a:blip r:embed="rId2"/>
          <a:srcRect l="0" t="21073" r="0" b="21073"/>
          <a:stretch/>
        </p:blipFill>
        <p:spPr>
          <a:xfrm>
            <a:off x="9113760" y="183960"/>
            <a:ext cx="1148400" cy="66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6" name="Google Shape;9;p20" descr=""/>
          <p:cNvPicPr/>
          <p:nvPr/>
        </p:nvPicPr>
        <p:blipFill>
          <a:blip r:embed="rId3"/>
          <a:stretch/>
        </p:blipFill>
        <p:spPr>
          <a:xfrm>
            <a:off x="10461600" y="297000"/>
            <a:ext cx="1393920" cy="302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99880" y="297000"/>
            <a:ext cx="8602920" cy="58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140080" y="1164600"/>
            <a:ext cx="6715440" cy="539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17160" y="1164600"/>
            <a:ext cx="4472640" cy="53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Google Shape;73;p31"/>
          <p:cNvSpPr/>
          <p:nvPr/>
        </p:nvSpPr>
        <p:spPr>
          <a:xfrm>
            <a:off x="11518200" y="6222240"/>
            <a:ext cx="337320" cy="337320"/>
          </a:xfrm>
          <a:prstGeom prst="ellipse">
            <a:avLst/>
          </a:prstGeom>
          <a:solidFill>
            <a:srgbClr val="1f38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ru-RU" sz="1000" strike="noStrike" u="none">
              <a:solidFill>
                <a:schemeClr val="lt1"/>
              </a:solidFill>
              <a:effectLst/>
              <a:uFillTx/>
              <a:latin typeface="Questrial"/>
              <a:ea typeface="Quest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34800" y="1379160"/>
            <a:ext cx="11430000" cy="2386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 fontScale="92500" lnSpcReduction="9999"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8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Реализация моделей машинного обучения для задачи обнаружения мошеннических операций</a:t>
            </a:r>
            <a:endParaRPr b="0" lang="ru-RU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334800" y="3891600"/>
            <a:ext cx="8568000" cy="55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Выпускная квалификационная работа бакалавра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ubTitle"/>
          </p:nvPr>
        </p:nvSpPr>
        <p:spPr>
          <a:xfrm>
            <a:off x="334800" y="4674240"/>
            <a:ext cx="11303640" cy="165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rmAutofit lnSpcReduction="9999"/>
          </a:bodyPr>
          <a:p>
            <a:pPr indent="0">
              <a:lnSpc>
                <a:spcPct val="90000"/>
              </a:lnSpc>
              <a:spcAft>
                <a:spcPts val="54"/>
              </a:spcAft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Выполнил</a:t>
            </a:r>
            <a:r>
              <a:rPr b="0" lang="en-US" sz="2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: </a:t>
            </a:r>
            <a:r>
              <a:rPr b="0" lang="ru-RU" sz="2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студент группы </a:t>
            </a:r>
            <a:r>
              <a:rPr b="0" lang="en-US" sz="2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ИС-142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90000"/>
              </a:lnSpc>
              <a:spcAft>
                <a:spcPts val="54"/>
              </a:spcAft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Григорьев Юрий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90000"/>
              </a:lnSpc>
              <a:spcAft>
                <a:spcPts val="54"/>
              </a:spcAft>
              <a:buNone/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90000"/>
              </a:lnSpc>
              <a:spcAft>
                <a:spcPts val="54"/>
              </a:spcAft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Руководитель</a:t>
            </a:r>
            <a:r>
              <a:rPr b="0" lang="ru-RU" sz="2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: ст. преп. Кафедры ВС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Крамаренко Константин Евгеньевич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6" name="Рисунок 1" descr=""/>
          <p:cNvPicPr/>
          <p:nvPr/>
        </p:nvPicPr>
        <p:blipFill>
          <a:blip r:embed="rId1"/>
          <a:stretch/>
        </p:blipFill>
        <p:spPr>
          <a:xfrm>
            <a:off x="5040000" y="279000"/>
            <a:ext cx="1936440" cy="579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 descr=""/>
          <p:cNvPicPr/>
          <p:nvPr/>
        </p:nvPicPr>
        <p:blipFill>
          <a:blip r:embed="rId1"/>
          <a:srcRect l="7812" t="10190" r="9505" b="3182"/>
          <a:stretch/>
        </p:blipFill>
        <p:spPr>
          <a:xfrm>
            <a:off x="360000" y="1260000"/>
            <a:ext cx="5578920" cy="2920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99880" y="311760"/>
            <a:ext cx="8602920" cy="769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Дерево решений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Google Shape;136;p 10"/>
          <p:cNvSpPr/>
          <p:nvPr/>
        </p:nvSpPr>
        <p:spPr>
          <a:xfrm>
            <a:off x="11406240" y="6225480"/>
            <a:ext cx="57960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chemeClr val="lt1"/>
                </a:solidFill>
                <a:effectLst/>
                <a:uFillTx/>
                <a:latin typeface="Questrial"/>
                <a:ea typeface="Questrial"/>
              </a:rPr>
              <a:t>11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6" name="PlaceHolder 14"/>
          <p:cNvSpPr/>
          <p:nvPr/>
        </p:nvSpPr>
        <p:spPr>
          <a:xfrm>
            <a:off x="720000" y="4103280"/>
            <a:ext cx="4318560" cy="57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Время обучения линейно зависит от максимальной глубины дерева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" name="PlaceHolder 16"/>
          <p:cNvSpPr/>
          <p:nvPr/>
        </p:nvSpPr>
        <p:spPr>
          <a:xfrm>
            <a:off x="180000" y="5040000"/>
            <a:ext cx="4857840" cy="143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Результат ROC-AUC: 0.9349</a:t>
            </a:r>
            <a:br>
              <a:rPr sz="2200"/>
            </a:b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Recall: 0.9235 (лучше)</a:t>
            </a:r>
            <a:br>
              <a:rPr sz="2200"/>
            </a:b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F1-score: 0.9343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" name="PlaceHolder 23"/>
          <p:cNvSpPr/>
          <p:nvPr/>
        </p:nvSpPr>
        <p:spPr>
          <a:xfrm>
            <a:off x="6841800" y="4140000"/>
            <a:ext cx="4137120" cy="57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ROC-AUC логарифмически зависит от максимальной глубины дерева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rcRect l="5843" t="10190" r="9505" b="3182"/>
          <a:stretch/>
        </p:blipFill>
        <p:spPr>
          <a:xfrm>
            <a:off x="5940000" y="1260000"/>
            <a:ext cx="5578920" cy="2852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0" name="PlaceHolder 22"/>
          <p:cNvSpPr/>
          <p:nvPr/>
        </p:nvSpPr>
        <p:spPr>
          <a:xfrm>
            <a:off x="5220360" y="5040720"/>
            <a:ext cx="5938560" cy="1438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Имеет большое число ложных срабатываний, качество предсказаний сильно зависит от глубины дерева. Склонность к переобучению снижает обобщающую способность.</a:t>
            </a:r>
            <a:br>
              <a:rPr sz="1800"/>
            </a:br>
            <a:r>
              <a:rPr b="1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Нужны ансамбли деревьев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99880" y="311760"/>
            <a:ext cx="8602920" cy="769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Случайный лес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" name="Google Shape;136;p 11"/>
          <p:cNvSpPr/>
          <p:nvPr/>
        </p:nvSpPr>
        <p:spPr>
          <a:xfrm>
            <a:off x="11406240" y="6225480"/>
            <a:ext cx="57960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chemeClr val="lt1"/>
                </a:solidFill>
                <a:effectLst/>
                <a:uFillTx/>
                <a:latin typeface="Questrial"/>
                <a:ea typeface="Questrial"/>
              </a:rPr>
              <a:t>12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rcRect l="0" t="1140" r="0" b="3658"/>
          <a:stretch/>
        </p:blipFill>
        <p:spPr>
          <a:xfrm>
            <a:off x="4500000" y="900000"/>
            <a:ext cx="5333760" cy="3598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4" name="PlaceHolder 34"/>
          <p:cNvSpPr/>
          <p:nvPr/>
        </p:nvSpPr>
        <p:spPr>
          <a:xfrm>
            <a:off x="1440000" y="1980000"/>
            <a:ext cx="2697480" cy="107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6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Типовая структура</a:t>
            </a:r>
            <a:endParaRPr b="0" lang="ru-RU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5" name="PlaceHolder 35"/>
          <p:cNvSpPr/>
          <p:nvPr/>
        </p:nvSpPr>
        <p:spPr>
          <a:xfrm>
            <a:off x="540000" y="4500000"/>
            <a:ext cx="10618920" cy="2148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Ансамблевый метод, объединяющий множество деревьев решений.</a:t>
            </a:r>
            <a:br>
              <a:rPr sz="2000"/>
            </a:b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Заключается в усреднении предсказаний независимых деревьев, каждое из которых обучается на случайной подвыборке данных и признаков.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Сочетает технику bootstrap-с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е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мплирования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 (выборки с возвращением)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и случайный выбор подмножества признаков на каждом этапе разбиения. Эффективен для задач с шумными или несбалансированными данными.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" descr=""/>
          <p:cNvPicPr/>
          <p:nvPr/>
        </p:nvPicPr>
        <p:blipFill>
          <a:blip r:embed="rId1"/>
          <a:srcRect l="5843" t="10190" r="9505" b="3182"/>
          <a:stretch/>
        </p:blipFill>
        <p:spPr>
          <a:xfrm>
            <a:off x="5400000" y="3261960"/>
            <a:ext cx="5938920" cy="3036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99880" y="311760"/>
            <a:ext cx="8602920" cy="769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Случайный лес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8" name="Google Shape;136;p 12"/>
          <p:cNvSpPr/>
          <p:nvPr/>
        </p:nvSpPr>
        <p:spPr>
          <a:xfrm>
            <a:off x="11406240" y="6225480"/>
            <a:ext cx="57960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chemeClr val="lt1"/>
                </a:solidFill>
                <a:effectLst/>
                <a:uFillTx/>
                <a:latin typeface="Questrial"/>
                <a:ea typeface="Questrial"/>
              </a:rPr>
              <a:t>13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PlaceHolder 43"/>
          <p:cNvSpPr/>
          <p:nvPr/>
        </p:nvSpPr>
        <p:spPr>
          <a:xfrm>
            <a:off x="6120000" y="6300000"/>
            <a:ext cx="4677480" cy="71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ROC-AUC от глубины деревьев решений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2"/>
          <a:srcRect l="5846" t="7277" r="9504" b="4134"/>
          <a:stretch/>
        </p:blipFill>
        <p:spPr>
          <a:xfrm>
            <a:off x="361080" y="1080000"/>
            <a:ext cx="5160960" cy="3238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1" name="PlaceHolder 11"/>
          <p:cNvSpPr/>
          <p:nvPr/>
        </p:nvSpPr>
        <p:spPr>
          <a:xfrm>
            <a:off x="5940000" y="1800720"/>
            <a:ext cx="5398920" cy="1078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Глубина деревьев влияет на время обучения так же, как для Дерева решений</a:t>
            </a:r>
            <a:endParaRPr b="0" lang="ru-RU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PlaceHolder 44"/>
          <p:cNvSpPr/>
          <p:nvPr/>
        </p:nvSpPr>
        <p:spPr>
          <a:xfrm>
            <a:off x="360000" y="5040000"/>
            <a:ext cx="4498920" cy="107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Результат ROC-AUC: 0.9536</a:t>
            </a:r>
            <a:br>
              <a:rPr sz="2400"/>
            </a:b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F1-score: 0.9519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299880" y="311760"/>
            <a:ext cx="8602920" cy="769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Градиентный бустинг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4" name="Google Shape;136;p 13"/>
          <p:cNvSpPr/>
          <p:nvPr/>
        </p:nvSpPr>
        <p:spPr>
          <a:xfrm>
            <a:off x="11406240" y="6225480"/>
            <a:ext cx="57960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chemeClr val="lt1"/>
                </a:solidFill>
                <a:effectLst/>
                <a:uFillTx/>
                <a:latin typeface="Questrial"/>
                <a:ea typeface="Questrial"/>
              </a:rPr>
              <a:t>14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3420000" y="1272960"/>
            <a:ext cx="5578920" cy="3045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6" name="PlaceHolder 30"/>
          <p:cNvSpPr/>
          <p:nvPr/>
        </p:nvSpPr>
        <p:spPr>
          <a:xfrm>
            <a:off x="4680000" y="4318920"/>
            <a:ext cx="3057120" cy="357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Типовая структура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7" name="PlaceHolder 33"/>
          <p:cNvSpPr/>
          <p:nvPr/>
        </p:nvSpPr>
        <p:spPr>
          <a:xfrm>
            <a:off x="180000" y="4860000"/>
            <a:ext cx="11518920" cy="179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432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Ансамблевый метод,</a:t>
            </a:r>
            <a:r>
              <a:rPr b="0" lang="ru-RU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 последовательно объединяющий деревья решений для повышения точности классификации.</a:t>
            </a:r>
            <a:endParaRPr b="0" lang="ru-RU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В отличие от случайного леса, где деревья обучаются независимо, в градиентном бустинге каждое следующее дерево корректирует ошибки предыдущих, минимизируя функцию потерь.</a:t>
            </a:r>
            <a:endParaRPr b="0" lang="ru-RU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" descr=""/>
          <p:cNvPicPr/>
          <p:nvPr/>
        </p:nvPicPr>
        <p:blipFill>
          <a:blip r:embed="rId1"/>
          <a:srcRect l="7612" t="12054" r="9278" b="2894"/>
          <a:stretch/>
        </p:blipFill>
        <p:spPr>
          <a:xfrm>
            <a:off x="5693760" y="3241800"/>
            <a:ext cx="5825160" cy="2978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299880" y="311760"/>
            <a:ext cx="8602920" cy="769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Градиентный бустинг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0" name="Google Shape;136;p 14"/>
          <p:cNvSpPr/>
          <p:nvPr/>
        </p:nvSpPr>
        <p:spPr>
          <a:xfrm>
            <a:off x="11406240" y="6225480"/>
            <a:ext cx="57960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chemeClr val="lt1"/>
                </a:solidFill>
                <a:effectLst/>
                <a:uFillTx/>
                <a:latin typeface="Questrial"/>
                <a:ea typeface="Questrial"/>
              </a:rPr>
              <a:t>15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2"/>
          <a:srcRect l="7871" t="11804" r="9446" b="1568"/>
          <a:stretch/>
        </p:blipFill>
        <p:spPr>
          <a:xfrm>
            <a:off x="521640" y="1227960"/>
            <a:ext cx="5217120" cy="2730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2" name="PlaceHolder 29"/>
          <p:cNvSpPr/>
          <p:nvPr/>
        </p:nvSpPr>
        <p:spPr>
          <a:xfrm>
            <a:off x="540000" y="3942720"/>
            <a:ext cx="4499280" cy="699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Время обучения линейно зависит от глубины деревьев решений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3" name="PlaceHolder 31"/>
          <p:cNvSpPr/>
          <p:nvPr/>
        </p:nvSpPr>
        <p:spPr>
          <a:xfrm>
            <a:off x="6120000" y="6221520"/>
            <a:ext cx="4858920" cy="537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ROC-AUC от глубины деревьев решений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4" name="PlaceHolder 13"/>
          <p:cNvSpPr/>
          <p:nvPr/>
        </p:nvSpPr>
        <p:spPr>
          <a:xfrm>
            <a:off x="6120720" y="1639080"/>
            <a:ext cx="5218200" cy="879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Гибко обучается, имеет высокую точность, но требует значительного времени для обучения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5" name="PlaceHolder 24"/>
          <p:cNvSpPr/>
          <p:nvPr/>
        </p:nvSpPr>
        <p:spPr>
          <a:xfrm>
            <a:off x="720000" y="5221080"/>
            <a:ext cx="3959640" cy="107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Результат ROC-AUC: 0.997</a:t>
            </a:r>
            <a:br>
              <a:rPr sz="2200"/>
            </a:b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Recall: 0.9957</a:t>
            </a:r>
            <a:br>
              <a:rPr sz="2200"/>
            </a:b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F1-score: 0.9971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99880" y="311760"/>
            <a:ext cx="8602920" cy="769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Многослойный перцептрон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7" name="Google Shape;136;p 15"/>
          <p:cNvSpPr/>
          <p:nvPr/>
        </p:nvSpPr>
        <p:spPr>
          <a:xfrm>
            <a:off x="11406240" y="6225480"/>
            <a:ext cx="57960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chemeClr val="lt1"/>
                </a:solidFill>
                <a:effectLst/>
                <a:uFillTx/>
                <a:latin typeface="Questrial"/>
                <a:ea typeface="Questrial"/>
              </a:rPr>
              <a:t>16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6782760" y="1080000"/>
            <a:ext cx="4376160" cy="246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1260000" y="1342440"/>
            <a:ext cx="4498920" cy="2436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0" name="PlaceHolder 25"/>
          <p:cNvSpPr/>
          <p:nvPr/>
        </p:nvSpPr>
        <p:spPr>
          <a:xfrm>
            <a:off x="6782760" y="3420000"/>
            <a:ext cx="3778920" cy="71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Функция активации —</a:t>
            </a:r>
            <a:br>
              <a:rPr sz="1800"/>
            </a:b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Rectified Linear Unit (</a:t>
            </a:r>
            <a:r>
              <a:rPr b="0" i="1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ReLU</a:t>
            </a: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)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1" name="PlaceHolder 26"/>
          <p:cNvSpPr/>
          <p:nvPr/>
        </p:nvSpPr>
        <p:spPr>
          <a:xfrm>
            <a:off x="1801800" y="3780000"/>
            <a:ext cx="3057120" cy="53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Типовая структура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2" name="PlaceHolder 27"/>
          <p:cNvSpPr/>
          <p:nvPr/>
        </p:nvSpPr>
        <p:spPr>
          <a:xfrm>
            <a:off x="360000" y="4320000"/>
            <a:ext cx="11087640" cy="233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432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Нейронная сеть прямого распространения.</a:t>
            </a:r>
            <a:br>
              <a:rPr sz="2200"/>
            </a:b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Подходит для сложных задач с большим объемом параметров и данных, но требует значительных ресурсов и плохо интерпретируется.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Каждый нейрон выполняет линейное преобразование входных данных с последующим применением нелинейной функции активации, веса корректируются от полученной функции потерь.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99880" y="311760"/>
            <a:ext cx="8602920" cy="769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Многослойный перцептрон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4" name="Google Shape;136;p 16"/>
          <p:cNvSpPr/>
          <p:nvPr/>
        </p:nvSpPr>
        <p:spPr>
          <a:xfrm>
            <a:off x="11406240" y="6225480"/>
            <a:ext cx="57960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chemeClr val="lt1"/>
                </a:solidFill>
                <a:effectLst/>
                <a:uFillTx/>
                <a:latin typeface="Questrial"/>
                <a:ea typeface="Questrial"/>
              </a:rPr>
              <a:t>17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5580000" y="1058400"/>
            <a:ext cx="6165000" cy="3080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360000" y="3689280"/>
            <a:ext cx="5938920" cy="2967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7" name="PlaceHolder 9"/>
          <p:cNvSpPr/>
          <p:nvPr/>
        </p:nvSpPr>
        <p:spPr>
          <a:xfrm>
            <a:off x="721800" y="1441800"/>
            <a:ext cx="3957120" cy="1617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Выбранная</a:t>
            </a:r>
            <a:br>
              <a:rPr sz="2400"/>
            </a:b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архитектура —</a:t>
            </a:r>
            <a:br>
              <a:rPr sz="2400"/>
            </a:b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3 скрытых слоя</a:t>
            </a:r>
            <a:br>
              <a:rPr sz="2400"/>
            </a:b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(128-64-32 нейрона)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299880" y="311760"/>
            <a:ext cx="8602920" cy="769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Многослойный перцептрон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9" name="Google Shape;136;p 17"/>
          <p:cNvSpPr/>
          <p:nvPr/>
        </p:nvSpPr>
        <p:spPr>
          <a:xfrm>
            <a:off x="11406240" y="6225480"/>
            <a:ext cx="57960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chemeClr val="lt1"/>
                </a:solidFill>
                <a:effectLst/>
                <a:uFillTx/>
                <a:latin typeface="Questrial"/>
                <a:ea typeface="Questrial"/>
              </a:rPr>
              <a:t>18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0" name="PlaceHolder 18"/>
          <p:cNvSpPr/>
          <p:nvPr/>
        </p:nvSpPr>
        <p:spPr>
          <a:xfrm>
            <a:off x="720000" y="3779280"/>
            <a:ext cx="4498920" cy="720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Время обучения линейно зависит от числа пройденных эпох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rcRect l="7867" t="9436" r="9449" b="3944"/>
          <a:stretch/>
        </p:blipFill>
        <p:spPr>
          <a:xfrm>
            <a:off x="720000" y="1141560"/>
            <a:ext cx="5038920" cy="2637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2"/>
          <a:srcRect l="3875" t="10203" r="9505" b="3176"/>
          <a:stretch/>
        </p:blipFill>
        <p:spPr>
          <a:xfrm>
            <a:off x="6300000" y="991080"/>
            <a:ext cx="5038920" cy="2517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3"/>
          <a:srcRect l="5843" t="10203" r="9505" b="3176"/>
          <a:stretch/>
        </p:blipFill>
        <p:spPr>
          <a:xfrm>
            <a:off x="6416640" y="3781800"/>
            <a:ext cx="4922280" cy="2517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4" name="PlaceHolder 15"/>
          <p:cNvSpPr/>
          <p:nvPr/>
        </p:nvSpPr>
        <p:spPr>
          <a:xfrm>
            <a:off x="7380000" y="3438720"/>
            <a:ext cx="3417120" cy="357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ROC-AUC от числа эпох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5" name="PlaceHolder 19"/>
          <p:cNvSpPr/>
          <p:nvPr/>
        </p:nvSpPr>
        <p:spPr>
          <a:xfrm>
            <a:off x="7020000" y="6301800"/>
            <a:ext cx="3778920" cy="357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Функция потерь от числа эпох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6" name="PlaceHolder 20"/>
          <p:cNvSpPr/>
          <p:nvPr/>
        </p:nvSpPr>
        <p:spPr>
          <a:xfrm>
            <a:off x="901800" y="4500720"/>
            <a:ext cx="4137120" cy="215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Графики ROC-AUC и функции потерь «отражают» друг друга</a:t>
            </a:r>
            <a:br>
              <a:rPr sz="2000"/>
            </a:b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Результат ROC-AUC: 0.9998</a:t>
            </a:r>
            <a:br>
              <a:rPr sz="2100"/>
            </a:br>
            <a:r>
              <a:rPr b="0" lang="ru-RU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Recall: 1.00</a:t>
            </a:r>
            <a:br>
              <a:rPr sz="2100"/>
            </a:br>
            <a:r>
              <a:rPr b="0" lang="ru-RU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F1-score: 0.9996</a:t>
            </a:r>
            <a:endParaRPr b="0" lang="ru-RU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299880" y="311760"/>
            <a:ext cx="8602920" cy="769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Интерпретируемость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8" name="Google Shape;136;p 18"/>
          <p:cNvSpPr/>
          <p:nvPr/>
        </p:nvSpPr>
        <p:spPr>
          <a:xfrm>
            <a:off x="11406240" y="6225480"/>
            <a:ext cx="57960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chemeClr val="lt1"/>
                </a:solidFill>
                <a:effectLst/>
                <a:uFillTx/>
                <a:latin typeface="Questrial"/>
                <a:ea typeface="Questrial"/>
              </a:rPr>
              <a:t>19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9" name="PlaceHolder 6"/>
          <p:cNvSpPr/>
          <p:nvPr/>
        </p:nvSpPr>
        <p:spPr>
          <a:xfrm>
            <a:off x="360000" y="3062160"/>
            <a:ext cx="11158560" cy="3596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432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Методы интерпретации:</a:t>
            </a:r>
            <a:endParaRPr b="0" lang="ru-RU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SHAP (</a:t>
            </a:r>
            <a:r>
              <a:rPr b="0" i="1" lang="ru-RU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Shapley Additive Explanations</a:t>
            </a:r>
            <a:r>
              <a:rPr b="0" lang="ru-RU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) —</a:t>
            </a:r>
            <a:br>
              <a:rPr sz="2100"/>
            </a:br>
            <a:r>
              <a:rPr b="0" lang="ru-RU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Оценивает вклад каждого признака</a:t>
            </a:r>
            <a:br>
              <a:rPr sz="2100"/>
            </a:br>
            <a:r>
              <a:rPr b="0" lang="ru-RU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в предсказание (осн. на Теории Игр),</a:t>
            </a:r>
            <a:br>
              <a:rPr sz="2100"/>
            </a:br>
            <a:r>
              <a:rPr b="0" lang="ru-RU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обеспечивает глобальную интерпретацию.</a:t>
            </a:r>
            <a:endParaRPr b="0" lang="ru-RU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LIME (</a:t>
            </a:r>
            <a:r>
              <a:rPr b="0" i="1" lang="ru-RU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Local Interpretable Model-agnostic Explanations</a:t>
            </a:r>
            <a:r>
              <a:rPr b="0" lang="ru-RU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) — Объясняет предсказания путем аппроксимации сложной модели некоторой локально интерпретируемой функцией, выявляя ключевые зависимости в признаках для отдельно взятого (локального) примера</a:t>
            </a:r>
            <a:endParaRPr b="0" lang="ru-RU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5761800" y="1259280"/>
            <a:ext cx="5577120" cy="359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299880" y="311760"/>
            <a:ext cx="8602920" cy="769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Интерпретируемость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2" name="Google Shape;136;p 19"/>
          <p:cNvSpPr/>
          <p:nvPr/>
        </p:nvSpPr>
        <p:spPr>
          <a:xfrm>
            <a:off x="11406240" y="6225480"/>
            <a:ext cx="57960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chemeClr val="lt1"/>
                </a:solidFill>
                <a:effectLst/>
                <a:uFillTx/>
                <a:latin typeface="Questrial"/>
                <a:ea typeface="Questrial"/>
              </a:rPr>
              <a:t>20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3" name="PlaceHolder 4"/>
          <p:cNvSpPr/>
          <p:nvPr/>
        </p:nvSpPr>
        <p:spPr>
          <a:xfrm>
            <a:off x="4959360" y="1080000"/>
            <a:ext cx="2059560" cy="716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432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SHAP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720000" y="1440000"/>
            <a:ext cx="4545720" cy="539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5" name="" descr=""/>
          <p:cNvPicPr/>
          <p:nvPr/>
        </p:nvPicPr>
        <p:blipFill>
          <a:blip r:embed="rId2"/>
          <a:srcRect l="0" t="11102" r="9433" b="0"/>
          <a:stretch/>
        </p:blipFill>
        <p:spPr>
          <a:xfrm>
            <a:off x="5760000" y="2817720"/>
            <a:ext cx="5578920" cy="3649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6" name="PlaceHolder 17"/>
          <p:cNvSpPr/>
          <p:nvPr/>
        </p:nvSpPr>
        <p:spPr>
          <a:xfrm>
            <a:off x="6660000" y="1440000"/>
            <a:ext cx="4318920" cy="1076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Логистическая регрессия —</a:t>
            </a:r>
            <a:br>
              <a:rPr sz="2000"/>
            </a:b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зависимость SHAP от признака V14 с наложением признака V4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7" name="PlaceHolder 37"/>
          <p:cNvSpPr/>
          <p:nvPr/>
        </p:nvSpPr>
        <p:spPr>
          <a:xfrm>
            <a:off x="540000" y="1080000"/>
            <a:ext cx="4318920" cy="1076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Дерево решений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99880" y="311760"/>
            <a:ext cx="8602920" cy="769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Постановка задачи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10942920" cy="503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Цель:</a:t>
            </a:r>
            <a:r>
              <a:rPr b="0" lang="ru-RU" sz="3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 </a:t>
            </a:r>
            <a:r>
              <a:rPr b="0" lang="ru-RU" sz="2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Реализовать и сравнить разные модели машинного обучения для задачи выявления мошеннических операций</a:t>
            </a:r>
            <a:r>
              <a:rPr b="0" lang="ru-RU" sz="26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Montserrat"/>
              </a:rPr>
              <a:t> </a:t>
            </a:r>
            <a:br>
              <a:rPr sz="2600"/>
            </a:br>
            <a:r>
              <a:rPr b="0" lang="ru-RU" sz="2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 </a:t>
            </a:r>
            <a:endParaRPr b="0" lang="ru-RU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Задачи: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Изучить известные решения и метрики для оценки</a:t>
            </a:r>
            <a:endParaRPr b="0" lang="ru-RU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Решить проблему дисбаланса классов в наборе данных</a:t>
            </a:r>
            <a:endParaRPr b="0" lang="ru-RU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Реализовать и протестировать подходящие модели</a:t>
            </a:r>
            <a:endParaRPr b="0" lang="ru-RU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По наиболее важным метрикам сравнить полученные модели, определить самые точные и быстро обучаемые</a:t>
            </a:r>
            <a:endParaRPr b="0" lang="ru-RU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Оценить интерпретируемость изученных моделей</a:t>
            </a:r>
            <a:endParaRPr b="0" lang="ru-RU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Google Shape;136;p3"/>
          <p:cNvSpPr/>
          <p:nvPr/>
        </p:nvSpPr>
        <p:spPr>
          <a:xfrm>
            <a:off x="11406240" y="6228360"/>
            <a:ext cx="57960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chemeClr val="lt1"/>
                </a:solidFill>
                <a:effectLst/>
                <a:uFillTx/>
                <a:latin typeface="Questrial"/>
                <a:ea typeface="Questrial"/>
              </a:rPr>
              <a:t>2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299880" y="311760"/>
            <a:ext cx="8602920" cy="769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Интерпретируемость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9" name="Google Shape;136;p 20"/>
          <p:cNvSpPr/>
          <p:nvPr/>
        </p:nvSpPr>
        <p:spPr>
          <a:xfrm>
            <a:off x="11406240" y="6225480"/>
            <a:ext cx="57960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chemeClr val="lt1"/>
                </a:solidFill>
                <a:effectLst/>
                <a:uFillTx/>
                <a:latin typeface="Questrial"/>
                <a:ea typeface="Questrial"/>
              </a:rPr>
              <a:t>21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0" name="PlaceHolder 3"/>
          <p:cNvSpPr/>
          <p:nvPr/>
        </p:nvSpPr>
        <p:spPr>
          <a:xfrm>
            <a:off x="1800000" y="1080000"/>
            <a:ext cx="8458920" cy="536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432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LIME для модели Многослойного перцептрона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1" name="PlaceHolder 21"/>
          <p:cNvSpPr/>
          <p:nvPr/>
        </p:nvSpPr>
        <p:spPr>
          <a:xfrm>
            <a:off x="5580000" y="5058720"/>
            <a:ext cx="5398920" cy="1420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Признаки с самым большим влиянием в положительную (</a:t>
            </a:r>
            <a:r>
              <a:rPr b="0" i="1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оранжевый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) или отрицательную (</a:t>
            </a:r>
            <a:r>
              <a:rPr b="0" i="1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синий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) сторону на класс «Fraud» (мошенническая транзакция)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7787520" y="1800000"/>
            <a:ext cx="1751400" cy="3210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1080000" y="1928160"/>
            <a:ext cx="4498920" cy="4370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299880" y="311760"/>
            <a:ext cx="8602920" cy="76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8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Заключение</a:t>
            </a:r>
            <a:endParaRPr b="0" lang="ru-RU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5" name="Google Shape;136;p 6"/>
          <p:cNvSpPr/>
          <p:nvPr/>
        </p:nvSpPr>
        <p:spPr>
          <a:xfrm>
            <a:off x="11406240" y="6225480"/>
            <a:ext cx="57960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chemeClr val="lt1"/>
                </a:solidFill>
                <a:effectLst/>
                <a:uFillTx/>
                <a:latin typeface="Questrial"/>
                <a:ea typeface="Questrial"/>
              </a:rPr>
              <a:t>22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6" name="PlaceHolder 8"/>
          <p:cNvSpPr/>
          <p:nvPr/>
        </p:nvSpPr>
        <p:spPr>
          <a:xfrm>
            <a:off x="720000" y="1260000"/>
            <a:ext cx="10701360" cy="5396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432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Выводы: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Проведен анализ, реализация и тестирование моделей машинного обучения для конкретного набора данных (задачи)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Проведено сравнение разных методов балансировки данных для задачи дисбаланса классов, лучшим оказался SMOTE (oversampling), повысив производительность всех моделей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Самый точный результат продемонстрировали модели Градиентного бустинга (ROC-AUC 0.997) и Многослойного перцептрона (ROC-AUC 0.9998). Последний является также более быстрым и во многих случаях более точным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Проведен анализ интерпретируемости полученных результатов методами SHAP и LIME, построение обратной цепочки к признакам, которые внесли наибольший вклад в решения отдельных моделей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99880" y="311760"/>
            <a:ext cx="8602920" cy="76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8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Заключение</a:t>
            </a:r>
            <a:endParaRPr b="0" lang="ru-RU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8" name="Google Shape;136;p 8"/>
          <p:cNvSpPr/>
          <p:nvPr/>
        </p:nvSpPr>
        <p:spPr>
          <a:xfrm>
            <a:off x="11406240" y="6225480"/>
            <a:ext cx="57960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chemeClr val="lt1"/>
                </a:solidFill>
                <a:effectLst/>
                <a:uFillTx/>
                <a:latin typeface="Questrial"/>
                <a:ea typeface="Questrial"/>
              </a:rPr>
              <a:t>23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9" name="PlaceHolder 7"/>
          <p:cNvSpPr/>
          <p:nvPr/>
        </p:nvSpPr>
        <p:spPr>
          <a:xfrm>
            <a:off x="1080000" y="1589400"/>
            <a:ext cx="9898920" cy="470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432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Ограничения и рекомендации: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Зависимость от конкретного датасета может влиять на «вливание» новых данных в модели и их итоговые показатели — в дальнейших исследованиях рекомендуется компоновать несколько датасетов и оценить универсальность изученных моделей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Синтетические данные от метода SMOTE могут искажать распределение в реальных данных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Охвачены не самые передовые методы/модели классификации данных, в дальнейших исследованиях рекомендуется рассмотреть современные нейронные сети (сверточные/трансформеры) и ансамбли (модели стекинга/блендинга) для повышения качества классификации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3935160" y="2753640"/>
            <a:ext cx="7944840" cy="1498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 fontScale="77500" lnSpcReduction="19999"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80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Спасибо </a:t>
            </a:r>
            <a:br>
              <a:rPr sz="8000"/>
            </a:br>
            <a:r>
              <a:rPr b="1" lang="ru-RU" sz="80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за внимание!</a:t>
            </a:r>
            <a:endParaRPr b="0" lang="ru-RU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99880" y="311760"/>
            <a:ext cx="8602920" cy="769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Описание датасета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299880" y="1267560"/>
            <a:ext cx="11039040" cy="521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88888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Credit Card Fraud Detection Dataset — реальные данные европейского банка об операциях за 2 дня в сентябре 2013. 31 признак: </a:t>
            </a:r>
            <a:r>
              <a:rPr b="1" lang="ru-RU" sz="20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Time</a:t>
            </a: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 (секунды от начала временного периода), </a:t>
            </a:r>
            <a:r>
              <a:rPr b="1" lang="ru-RU" sz="20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Amount</a:t>
            </a: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 (сумма транзакции в денежных ед.), </a:t>
            </a:r>
            <a:r>
              <a:rPr b="1" lang="ru-RU" sz="20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Class</a:t>
            </a: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 (0 — обычная операция, 1 — мошенническая), </a:t>
            </a:r>
            <a:r>
              <a:rPr b="1" lang="ru-RU" sz="20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V1-V28</a:t>
            </a: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 (анонимизированные признаки), полученные с помощью метода главных компонент (</a:t>
            </a:r>
            <a:r>
              <a:rPr b="0" i="1" lang="ru-RU" sz="20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PCA</a:t>
            </a: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).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Montserrat"/>
              </a:rPr>
              <a:t> </a:t>
            </a:r>
            <a:br>
              <a:rPr sz="2000"/>
            </a:b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Montserrat"/>
              </a:rPr>
              <a:t> </a:t>
            </a:r>
            <a:br>
              <a:rPr sz="2000"/>
            </a:br>
            <a:r>
              <a:rPr b="1" lang="ru-RU" sz="20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V1-V28</a:t>
            </a: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 могли включать в себя номер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Montserrat"/>
              </a:rPr>
              <a:t> </a:t>
            </a:r>
            <a:br>
              <a:rPr sz="2000"/>
            </a:b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счета, местоположение, персональную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Montserrat"/>
              </a:rPr>
              <a:t> </a:t>
            </a:r>
            <a:br>
              <a:rPr sz="2000"/>
            </a:b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информацию, кредитный рейтинг,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Montserrat"/>
              </a:rPr>
              <a:t> </a:t>
            </a:r>
            <a:br>
              <a:rPr sz="2000"/>
            </a:b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тип операции (например, снятие </a:t>
            </a:r>
            <a:br>
              <a:rPr sz="2000"/>
            </a:b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наличных, внутрибанковский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Montserrat"/>
              </a:rPr>
              <a:t> </a:t>
            </a:r>
            <a:br>
              <a:rPr sz="2000"/>
            </a:b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перевод, покупка в магазине).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Необходима предобработка —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Montserrat"/>
              </a:rPr>
              <a:t> </a:t>
            </a:r>
            <a:br>
              <a:rPr sz="2000"/>
            </a:b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балансировка признаков с помощью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Montserrat"/>
              </a:rPr>
              <a:t> </a:t>
            </a:r>
            <a:br>
              <a:rPr sz="2000"/>
            </a:b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SMOTE (oversampling) и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Montserrat"/>
              </a:rPr>
              <a:t> </a:t>
            </a:r>
            <a:br>
              <a:rPr sz="2000"/>
            </a:b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Montserrat"/>
              </a:rPr>
              <a:t>масштабирование (scaling).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Google Shape;136;p3"/>
          <p:cNvSpPr/>
          <p:nvPr/>
        </p:nvSpPr>
        <p:spPr>
          <a:xfrm>
            <a:off x="11406240" y="6225480"/>
            <a:ext cx="57960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chemeClr val="lt1"/>
                </a:solidFill>
                <a:effectLst/>
                <a:uFillTx/>
                <a:latin typeface="Questrial"/>
                <a:ea typeface="Questrial"/>
              </a:rPr>
              <a:t>3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6122520" y="2700000"/>
            <a:ext cx="4676400" cy="3985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99880" y="311760"/>
            <a:ext cx="8602920" cy="769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Выбранные метрики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Google Shape;136;p 5"/>
          <p:cNvSpPr/>
          <p:nvPr/>
        </p:nvSpPr>
        <p:spPr>
          <a:xfrm>
            <a:off x="11406240" y="6225480"/>
            <a:ext cx="57960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chemeClr val="lt1"/>
                </a:solidFill>
                <a:effectLst/>
                <a:uFillTx/>
                <a:latin typeface="Questrial"/>
                <a:ea typeface="Questrial"/>
              </a:rPr>
              <a:t>5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rcRect l="9951" t="3560" r="3433" b="1990"/>
          <a:stretch/>
        </p:blipFill>
        <p:spPr>
          <a:xfrm>
            <a:off x="2259360" y="1080000"/>
            <a:ext cx="4399560" cy="2698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7" name=""/>
          <p:cNvSpPr/>
          <p:nvPr/>
        </p:nvSpPr>
        <p:spPr>
          <a:xfrm>
            <a:off x="360000" y="1791000"/>
            <a:ext cx="197712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ru-RU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Главная —</a:t>
            </a:r>
            <a:endParaRPr b="0" lang="ru-RU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ROC-AUC</a:t>
            </a:r>
            <a:endParaRPr b="0" lang="ru-RU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7380360" y="1620000"/>
            <a:ext cx="4138560" cy="29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5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Accuracy</a:t>
            </a:r>
            <a:r>
              <a:rPr b="0" lang="ru-RU" sz="15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 — Высокая, даже если предсказать все операции как немошеннические (99.83%)</a:t>
            </a:r>
            <a:endParaRPr b="0" lang="ru-RU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5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Precision</a:t>
            </a:r>
            <a:r>
              <a:rPr b="0" lang="ru-RU" sz="15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 — Показывает точность среди положительного класса (названные мошенническими и действительно являющиеся)</a:t>
            </a:r>
            <a:endParaRPr b="0" lang="ru-RU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5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Microsoft YaHei"/>
              </a:rPr>
              <a:t>F1-score</a:t>
            </a:r>
            <a:r>
              <a:rPr b="0" lang="ru-RU" sz="15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Microsoft YaHei"/>
              </a:rPr>
              <a:t> — Гармоническое среднее между Precision и Recall, зависит от выбранного порога классификации — если Precision и Recall изменятся, F1 тоже. ROC-AUC же оценивает модель независимо от порога</a:t>
            </a:r>
            <a:endParaRPr b="0" lang="ru-RU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7921800" y="900000"/>
            <a:ext cx="3057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Почему другие метрики не так полезны для этой задачи?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1620000" y="5108040"/>
            <a:ext cx="4678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Microsoft YaHei"/>
              </a:rPr>
              <a:t>Дополнительная — </a:t>
            </a:r>
            <a:r>
              <a:rPr b="1" lang="ru-RU" sz="16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Microsoft YaHei"/>
              </a:rPr>
              <a:t>Recall (полнота)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540000" y="3700800"/>
            <a:ext cx="6221160" cy="13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0 — пропускаем слишком много положительного класса, ложно классифицируем слишком много отрицательного;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0.5 — случайное предсказание;</a:t>
            </a:r>
            <a:br>
              <a:rPr sz="1400"/>
            </a:b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1 — идеально классифицируем, не даем ложноположительных результатов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5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Не зависит от порогового значения, как F1-score.</a:t>
            </a:r>
            <a:endParaRPr b="0" lang="ru-RU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360360" y="5502960"/>
            <a:ext cx="6478560" cy="10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Отражает, какую долю положительного класса мы нашли. Не учитывает ложные срабатывания на нормальных транзакциях. Лучше пометить «лишние» транзакции мошенническими и проверить оператору вручную, чем пропустить истинные мошеннические.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7599600" y="4680000"/>
            <a:ext cx="3559320" cy="199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99880" y="311760"/>
            <a:ext cx="8602920" cy="769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Тестовый стенд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" name="Google Shape;136;p 4"/>
          <p:cNvSpPr/>
          <p:nvPr/>
        </p:nvSpPr>
        <p:spPr>
          <a:xfrm>
            <a:off x="11406240" y="6225480"/>
            <a:ext cx="57960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chemeClr val="lt1"/>
                </a:solidFill>
                <a:effectLst/>
                <a:uFillTx/>
                <a:latin typeface="Questrial"/>
                <a:ea typeface="Questrial"/>
              </a:rPr>
              <a:t>6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PlaceHolder 2"/>
          <p:cNvSpPr/>
          <p:nvPr/>
        </p:nvSpPr>
        <p:spPr>
          <a:xfrm>
            <a:off x="720000" y="1409760"/>
            <a:ext cx="10161360" cy="506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432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Разработка и тестирование производились на ПК со следующими характеристиками: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GPU: NVIDIA GeForce RTX 3060 (12 ГБ GDDR6 VRAM, 1882 МГц)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CPU: 11th Gen Intel Core i5-11400F (2.6 ГГц в базовом реж.)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RAM: 16 ГБ (2666 МГц, два канала)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br>
              <a:rPr sz="2000"/>
            </a:br>
            <a:br>
              <a:rPr sz="2000"/>
            </a:b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ПО: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Windows 11 версии 10.0.26100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Python 3.13.2, </a:t>
            </a:r>
            <a:r>
              <a:rPr b="0" lang="ru-RU" sz="21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включая</a:t>
            </a: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 библиотеки scikit-learn, pytorch, numpy, matplotlib, pandas и imbalanced-learn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Драйвер NVIDIA версии 572.42 от 13.02.2025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9180360" y="2520000"/>
            <a:ext cx="2158560" cy="215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99880" y="311760"/>
            <a:ext cx="8602920" cy="769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Балансировка данных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9" name="Google Shape;136;p 3"/>
          <p:cNvSpPr/>
          <p:nvPr/>
        </p:nvSpPr>
        <p:spPr>
          <a:xfrm>
            <a:off x="11406240" y="6225480"/>
            <a:ext cx="57960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chemeClr val="lt1"/>
                </a:solidFill>
                <a:effectLst/>
                <a:uFillTx/>
                <a:latin typeface="Questrial"/>
                <a:ea typeface="Questrial"/>
              </a:rPr>
              <a:t>7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rcRect l="5404" t="8104" r="8110" b="0"/>
          <a:stretch/>
        </p:blipFill>
        <p:spPr>
          <a:xfrm>
            <a:off x="4680000" y="3155760"/>
            <a:ext cx="6636240" cy="3524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1" name="PlaceHolder 1"/>
          <p:cNvSpPr/>
          <p:nvPr/>
        </p:nvSpPr>
        <p:spPr>
          <a:xfrm>
            <a:off x="457560" y="1440000"/>
            <a:ext cx="10881360" cy="269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432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Лучшим подходом балансировки данных после тестирования оказался </a:t>
            </a:r>
            <a:r>
              <a:rPr b="1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SMOTE</a:t>
            </a: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 (</a:t>
            </a:r>
            <a:r>
              <a:rPr b="0" i="1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oversampling</a:t>
            </a: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). По сравнению с </a:t>
            </a:r>
            <a:r>
              <a:rPr b="1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Undersampling</a:t>
            </a: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 (</a:t>
            </a:r>
            <a:r>
              <a:rPr b="0" i="1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уменьшение мажоритарного класса</a:t>
            </a: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) и </a:t>
            </a:r>
            <a:r>
              <a:rPr b="1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Перевзвешиванием</a:t>
            </a: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 (</a:t>
            </a:r>
            <a:r>
              <a:rPr b="0" i="1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присвоение миноритарному классу большего веса в функции потерь</a:t>
            </a: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) в рамках ограниченного времени результаты метрики Precision (</a:t>
            </a:r>
            <a:r>
              <a:rPr b="0" i="1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точность</a:t>
            </a: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) с его использованием превосходят</a:t>
            </a:r>
            <a:br>
              <a:rPr sz="2200"/>
            </a:b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конкурентные подходы</a:t>
            </a:r>
            <a:br>
              <a:rPr sz="2200"/>
            </a:b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более чем в 2 раза.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99880" y="311760"/>
            <a:ext cx="8602920" cy="769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Логистическая регрессия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Google Shape;136;p 2"/>
          <p:cNvSpPr/>
          <p:nvPr/>
        </p:nvSpPr>
        <p:spPr>
          <a:xfrm>
            <a:off x="11406240" y="6225480"/>
            <a:ext cx="57960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chemeClr val="lt1"/>
                </a:solidFill>
                <a:effectLst/>
                <a:uFillTx/>
                <a:latin typeface="Questrial"/>
                <a:ea typeface="Questrial"/>
              </a:rPr>
              <a:t>8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440000" y="1120320"/>
            <a:ext cx="3705120" cy="301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5" name="PlaceHolder 10"/>
          <p:cNvSpPr/>
          <p:nvPr/>
        </p:nvSpPr>
        <p:spPr>
          <a:xfrm>
            <a:off x="720000" y="3960000"/>
            <a:ext cx="4605120" cy="718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Пример работы модели для задачи бинарной классификации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12"/>
          <p:cNvSpPr/>
          <p:nvPr/>
        </p:nvSpPr>
        <p:spPr>
          <a:xfrm>
            <a:off x="360000" y="4678200"/>
            <a:ext cx="11338920" cy="2160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432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Классический метод бинарной классификации, оценивает вероятность принадлежности класса с использованием логистической функции.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Цель — оптимизировать параметры модели (веса) для минимизации функции потерь. Просто реализуема, легко интерпретируема. Предполагает линейную разделимость классов, что ограничивает эффективность при наличии сложных нелинейных зависимостей в данных.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6156000" y="1800000"/>
            <a:ext cx="4642920" cy="213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8" name="PlaceHolder 41"/>
          <p:cNvSpPr/>
          <p:nvPr/>
        </p:nvSpPr>
        <p:spPr>
          <a:xfrm>
            <a:off x="5508720" y="3960000"/>
            <a:ext cx="5830200" cy="537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Логистическая функция (сигмоидная кривая)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99880" y="311760"/>
            <a:ext cx="8602920" cy="769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Логистическая регрессия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Google Shape;136;p 7"/>
          <p:cNvSpPr/>
          <p:nvPr/>
        </p:nvSpPr>
        <p:spPr>
          <a:xfrm>
            <a:off x="11406240" y="6225480"/>
            <a:ext cx="57960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chemeClr val="lt1"/>
                </a:solidFill>
                <a:effectLst/>
                <a:uFillTx/>
                <a:latin typeface="Questrial"/>
                <a:ea typeface="Questrial"/>
              </a:rPr>
              <a:t>9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rcRect l="7984" t="9541" r="9335" b="1870"/>
          <a:stretch/>
        </p:blipFill>
        <p:spPr>
          <a:xfrm>
            <a:off x="721800" y="1197720"/>
            <a:ext cx="4857120" cy="3121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" name="PlaceHolder 38"/>
          <p:cNvSpPr/>
          <p:nvPr/>
        </p:nvSpPr>
        <p:spPr>
          <a:xfrm>
            <a:off x="900000" y="4320000"/>
            <a:ext cx="4317120" cy="71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Время обучения линейно зависит от количества эпох обучения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PlaceHolder 40"/>
          <p:cNvSpPr/>
          <p:nvPr/>
        </p:nvSpPr>
        <p:spPr>
          <a:xfrm>
            <a:off x="721800" y="5221800"/>
            <a:ext cx="4137120" cy="1077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Результат ROC-AUC: 0.9848</a:t>
            </a:r>
            <a:br>
              <a:rPr sz="2200"/>
            </a:b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Recall: 0.9046 (низкий)</a:t>
            </a:r>
            <a:br>
              <a:rPr sz="2200"/>
            </a:b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F1-score: 0.9422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2"/>
          <a:srcRect l="6016" t="9541" r="9335" b="1870"/>
          <a:stretch/>
        </p:blipFill>
        <p:spPr>
          <a:xfrm>
            <a:off x="5941800" y="1358280"/>
            <a:ext cx="5577120" cy="3500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5" name="PlaceHolder 5"/>
          <p:cNvSpPr/>
          <p:nvPr/>
        </p:nvSpPr>
        <p:spPr>
          <a:xfrm>
            <a:off x="6120000" y="5040720"/>
            <a:ext cx="5218920" cy="1438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>
              <a:lnSpc>
                <a:spcPct val="100000"/>
              </a:lnSpc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Линейная природа модели ограничивает ее способность улавливать сложные зависимости, однако обеспечивает высокую интерпретируемость и скорость обучения.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99880" y="311760"/>
            <a:ext cx="8602920" cy="769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Дерево решений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" name="Google Shape;136;p 9"/>
          <p:cNvSpPr/>
          <p:nvPr/>
        </p:nvSpPr>
        <p:spPr>
          <a:xfrm>
            <a:off x="11406240" y="6225480"/>
            <a:ext cx="57960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chemeClr val="lt1"/>
                </a:solidFill>
                <a:effectLst/>
                <a:uFillTx/>
                <a:latin typeface="Questrial"/>
                <a:ea typeface="Questrial"/>
              </a:rPr>
              <a:t>10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1361520" y="1148400"/>
            <a:ext cx="4217400" cy="2810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rcRect l="0" t="7603" r="9240" b="0"/>
          <a:stretch/>
        </p:blipFill>
        <p:spPr>
          <a:xfrm>
            <a:off x="6120000" y="900000"/>
            <a:ext cx="4138920" cy="3159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0" name="PlaceHolder 28"/>
          <p:cNvSpPr/>
          <p:nvPr/>
        </p:nvSpPr>
        <p:spPr>
          <a:xfrm>
            <a:off x="1440000" y="3960000"/>
            <a:ext cx="3597120" cy="537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Структура дерева решений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1" name="PlaceHolder 32"/>
          <p:cNvSpPr/>
          <p:nvPr/>
        </p:nvSpPr>
        <p:spPr>
          <a:xfrm>
            <a:off x="360000" y="4500000"/>
            <a:ext cx="11158920" cy="2337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432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Каждый внутренний узел соответствует проверке значения определенного признака, ветви — возможным исходам этой проверки, а листья — предсказанным классам. Позволяет легко оценить вклад каждого признака.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Склонен к переобучению, особенно при отсутствии ограничений на глубину, что снижает обобщающую способность на новых данных. Нестабильно к шуму: небольшие изменения в обучающей выборке могут существенно изменить структуру.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2" name="PlaceHolder 36"/>
          <p:cNvSpPr/>
          <p:nvPr/>
        </p:nvSpPr>
        <p:spPr>
          <a:xfrm>
            <a:off x="6300000" y="3960000"/>
            <a:ext cx="3778920" cy="53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 anchorCtr="1">
            <a:no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Пример работы для задачи бинарной классификации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Шаблон СибГУТИ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Application>LibreOffice/25.2.2.2$Windows_X86_64 LibreOffice_project/7370d4be9e3cf6031a51beef54ff3bda878e3fac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2024-03-05T07:56:44Z</dcterms:created>
  <dc:creator>Вадим</dc:creator>
  <dc:description/>
  <dc:language>ru-RU</dc:language>
  <cp:lastModifiedBy/>
  <dcterms:modified xsi:type="dcterms:W3CDTF">2025-06-15T12:46:52Z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6</vt:i4>
  </property>
  <property fmtid="{D5CDD505-2E9C-101B-9397-08002B2CF9AE}" pid="4" name="PresentationFormat">
    <vt:lpwstr>On-screen Show (4:3)</vt:lpwstr>
  </property>
  <property fmtid="{D5CDD505-2E9C-101B-9397-08002B2CF9AE}" pid="5" name="Slides">
    <vt:i4>6</vt:i4>
  </property>
</Properties>
</file>