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0"/>
  </p:notesMasterIdLst>
  <p:sldIdLst>
    <p:sldId id="264" r:id="rId2"/>
    <p:sldId id="256" r:id="rId3"/>
    <p:sldId id="259" r:id="rId4"/>
    <p:sldId id="261" r:id="rId5"/>
    <p:sldId id="262" r:id="rId6"/>
    <p:sldId id="257" r:id="rId7"/>
    <p:sldId id="258" r:id="rId8"/>
    <p:sldId id="263" r:id="rId9"/>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1"/>
  </p:normalViewPr>
  <p:slideViewPr>
    <p:cSldViewPr snapToGrid="0">
      <p:cViewPr>
        <p:scale>
          <a:sx n="114" d="100"/>
          <a:sy n="114" d="100"/>
        </p:scale>
        <p:origin x="1024"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7379-60BD-B643-82BB-3129BFE3182E}"/>
              </a:ext>
            </a:extLst>
          </p:cNvPr>
          <p:cNvSpPr>
            <a:spLocks noGrp="1"/>
          </p:cNvSpPr>
          <p:nvPr>
            <p:ph type="title"/>
          </p:nvPr>
        </p:nvSpPr>
        <p:spPr>
          <a:xfrm>
            <a:off x="349887" y="2576619"/>
            <a:ext cx="8794113" cy="298327"/>
          </a:xfrm>
        </p:spPr>
        <p:txBody>
          <a:bodyPr/>
          <a:lstStyle/>
          <a:p>
            <a:pPr algn="ctr"/>
            <a:r>
              <a:rPr lang="en-US" dirty="0"/>
              <a:t>Big Mountain Ski Resort: Pricing Model</a:t>
            </a:r>
            <a:br>
              <a:rPr lang="en-US" dirty="0"/>
            </a:br>
            <a:r>
              <a:rPr lang="en-US" dirty="0"/>
              <a:t>Allen Wang</a:t>
            </a:r>
            <a:br>
              <a:rPr lang="en-US" dirty="0"/>
            </a:br>
            <a:r>
              <a:rPr lang="en-US" dirty="0"/>
              <a:t>Springboard</a:t>
            </a:r>
          </a:p>
        </p:txBody>
      </p:sp>
    </p:spTree>
    <p:extLst>
      <p:ext uri="{BB962C8B-B14F-4D97-AF65-F5344CB8AC3E}">
        <p14:creationId xmlns:p14="http://schemas.microsoft.com/office/powerpoint/2010/main" val="223055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34" name="Google Shape;34;p3"/>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70" b="1" i="0" u="none" strike="noStrike" cap="none">
                <a:solidFill>
                  <a:srgbClr val="000000"/>
                </a:solidFill>
                <a:latin typeface="Arial"/>
                <a:ea typeface="Arial"/>
                <a:cs typeface="Arial"/>
                <a:sym typeface="Arial"/>
              </a:rPr>
              <a:t>&lt;Why are you working on this problem?&gt;</a:t>
            </a:r>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Big Mountain Resort recently just installed a new ski lift that increases their seasonal expenditures by 1.5 million dollars and they are trying to implement different business strategies. They are trying to either cut costs to accommodate or they are to charge a premium on the regular price of the tickets.</a:t>
            </a:r>
            <a:endParaRPr sz="1000" b="0" i="0" u="none" strike="noStrike" cap="none">
              <a:solidFill>
                <a:srgbClr val="000000"/>
              </a:solidFill>
              <a:latin typeface="Arial"/>
              <a:ea typeface="Arial"/>
              <a:cs typeface="Arial"/>
              <a:sym typeface="Arial"/>
            </a:endParaRPr>
          </a:p>
        </p:txBody>
      </p:sp>
      <p:sp>
        <p:nvSpPr>
          <p:cNvPr id="35" name="Google Shape;35;p3"/>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1071" b="1" i="0" u="none" strike="noStrike" cap="none">
                <a:solidFill>
                  <a:srgbClr val="000000"/>
                </a:solidFill>
                <a:latin typeface="Arial"/>
                <a:ea typeface="Arial"/>
                <a:cs typeface="Arial"/>
                <a:sym typeface="Arial"/>
              </a:rPr>
              <a:t>&lt;What is the key criteria that will deem this work successful?&gt;</a:t>
            </a:r>
            <a:endParaRPr sz="1071"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The business strategy must be implemented before tickets go on sale for the next opening season</a:t>
            </a:r>
            <a:r>
              <a:rPr lang="en-AU" sz="1000" b="1" i="0" u="none" strike="noStrike" cap="none">
                <a:solidFill>
                  <a:srgbClr val="000000"/>
                </a:solidFill>
                <a:latin typeface="Arial"/>
                <a:ea typeface="Arial"/>
                <a:cs typeface="Arial"/>
                <a:sym typeface="Arial"/>
              </a:rPr>
              <a:t>.</a:t>
            </a:r>
            <a:endParaRPr sz="1000" b="1" i="0" u="none" strike="noStrike" cap="none">
              <a:solidFill>
                <a:srgbClr val="000000"/>
              </a:solidFill>
              <a:latin typeface="Arial"/>
              <a:ea typeface="Arial"/>
              <a:cs typeface="Arial"/>
              <a:sym typeface="Arial"/>
            </a:endParaRPr>
          </a:p>
        </p:txBody>
      </p:sp>
      <p:sp>
        <p:nvSpPr>
          <p:cNvPr id="36" name="Google Shape;36;p3"/>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1071" b="0" i="0" u="none" strike="noStrike" cap="none">
                <a:solidFill>
                  <a:srgbClr val="000000"/>
                </a:solidFill>
                <a:latin typeface="Arial"/>
                <a:ea typeface="Arial"/>
                <a:cs typeface="Arial"/>
                <a:sym typeface="Arial"/>
              </a:rPr>
              <a:t>&lt;</a:t>
            </a:r>
            <a:r>
              <a:rPr lang="en-AU" sz="1071" b="1" i="0" u="none" strike="noStrike" cap="none">
                <a:solidFill>
                  <a:srgbClr val="000000"/>
                </a:solidFill>
                <a:latin typeface="Arial"/>
                <a:ea typeface="Arial"/>
                <a:cs typeface="Arial"/>
                <a:sym typeface="Arial"/>
              </a:rPr>
              <a:t>What is the focus of this business initiative? I.e. What are you specific items will you focus on exclusively?&gt;</a:t>
            </a:r>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We will focus on the quantity of ticket sales in respect to the seasonal expenditures in order to measure the efficacy of our business strategies.</a:t>
            </a:r>
            <a:endParaRPr sz="1000" b="0" i="0" u="none" strike="noStrike" cap="none">
              <a:solidFill>
                <a:srgbClr val="000000"/>
              </a:solidFill>
              <a:latin typeface="Arial"/>
              <a:ea typeface="Arial"/>
              <a:cs typeface="Arial"/>
              <a:sym typeface="Arial"/>
            </a:endParaRPr>
          </a:p>
        </p:txBody>
      </p:sp>
      <p:sp>
        <p:nvSpPr>
          <p:cNvPr id="37" name="Google Shape;37;p3"/>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70" b="1" i="0" u="none" strike="noStrike" cap="none">
                <a:solidFill>
                  <a:srgbClr val="000000"/>
                </a:solidFill>
                <a:latin typeface="Arial"/>
                <a:ea typeface="Arial"/>
                <a:cs typeface="Arial"/>
                <a:sym typeface="Arial"/>
              </a:rPr>
              <a:t>&lt;What constraints exist that may prevent this business initiative from succeeding?&gt;</a:t>
            </a:r>
            <a:endParaRPr/>
          </a:p>
          <a:p>
            <a:pPr marL="0" marR="0" lvl="0" indent="0" algn="l" rtl="0">
              <a:lnSpc>
                <a:spcPct val="100000"/>
              </a:lnSpc>
              <a:spcBef>
                <a:spcPts val="0"/>
              </a:spcBef>
              <a:spcAft>
                <a:spcPts val="0"/>
              </a:spcAft>
              <a:buClr>
                <a:srgbClr val="000000"/>
              </a:buClr>
              <a:buSzPts val="1070"/>
              <a:buFont typeface="Arial"/>
              <a:buNone/>
            </a:pPr>
            <a:r>
              <a:rPr lang="en-AU" sz="1070" b="0" i="0" u="none" strike="noStrike" cap="none">
                <a:solidFill>
                  <a:srgbClr val="000000"/>
                </a:solidFill>
                <a:latin typeface="Arial"/>
                <a:ea typeface="Arial"/>
                <a:cs typeface="Arial"/>
                <a:sym typeface="Arial"/>
              </a:rPr>
              <a:t>Unreasonable pricing of tickets or undermining the value of the tickets could potentially ruin the ski resort’s reputation leading to a decrease in the amount of customers.</a:t>
            </a:r>
            <a:endParaRPr sz="1070" b="0" i="0" u="none" strike="noStrike" cap="none">
              <a:solidFill>
                <a:srgbClr val="000000"/>
              </a:solidFill>
              <a:latin typeface="Arial"/>
              <a:ea typeface="Arial"/>
              <a:cs typeface="Arial"/>
              <a:sym typeface="Arial"/>
            </a:endParaRPr>
          </a:p>
        </p:txBody>
      </p:sp>
      <p:sp>
        <p:nvSpPr>
          <p:cNvPr id="38" name="Google Shape;38;p3"/>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70" b="1" i="0" u="none" strike="noStrike" cap="none">
                <a:solidFill>
                  <a:srgbClr val="000000"/>
                </a:solidFill>
                <a:latin typeface="Arial"/>
                <a:ea typeface="Arial"/>
                <a:cs typeface="Arial"/>
                <a:sym typeface="Arial"/>
              </a:rPr>
              <a:t>&lt;What are the key pieces of data you need to answer the questions related to the problem you are trying to solve?&gt;</a:t>
            </a:r>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A single csv file provided by the database manager.</a:t>
            </a:r>
            <a:endParaRPr/>
          </a:p>
        </p:txBody>
      </p:sp>
      <p:sp>
        <p:nvSpPr>
          <p:cNvPr id="39" name="Google Shape;39;p3"/>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Google Shape;47;p3"/>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1071" b="0" i="0" u="none" strike="noStrike" cap="none">
                <a:solidFill>
                  <a:srgbClr val="000000"/>
                </a:solidFill>
                <a:latin typeface="Arial"/>
                <a:ea typeface="Arial"/>
                <a:cs typeface="Arial"/>
                <a:sym typeface="Arial"/>
              </a:rPr>
              <a:t>&lt;</a:t>
            </a:r>
            <a:r>
              <a:rPr lang="en-AU" sz="1071" b="1" i="0" u="none" strike="noStrike" cap="none">
                <a:solidFill>
                  <a:srgbClr val="000000"/>
                </a:solidFill>
                <a:latin typeface="Arial"/>
                <a:ea typeface="Arial"/>
                <a:cs typeface="Arial"/>
                <a:sym typeface="Arial"/>
              </a:rPr>
              <a:t>Who are the key stakeholders that need to be involved in this project? Where will you source your data from and who will you present your recommendation to once you have identified a solution?&gt;</a:t>
            </a:r>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Director of Operations, Jimmy Blackburn</a:t>
            </a:r>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Alesha Eisen, the Database Manager</a:t>
            </a:r>
            <a:endParaRPr sz="1000" b="0" i="0" u="none" strike="noStrike" cap="none">
              <a:solidFill>
                <a:srgbClr val="000000"/>
              </a:solidFill>
              <a:latin typeface="Arial"/>
              <a:ea typeface="Arial"/>
              <a:cs typeface="Arial"/>
              <a:sym typeface="Arial"/>
            </a:endParaRPr>
          </a:p>
        </p:txBody>
      </p:sp>
      <p:sp>
        <p:nvSpPr>
          <p:cNvPr id="48" name="Google Shape;48;p3"/>
          <p:cNvSpPr txBox="1"/>
          <p:nvPr/>
        </p:nvSpPr>
        <p:spPr>
          <a:xfrm>
            <a:off x="121750" y="268455"/>
            <a:ext cx="8647038" cy="764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should Big Mountain Resort increase revenue to accommodate for the increased cost in expenditures (1.5 mil USD) by the beginning of the next opening season.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2B1-40FA-D340-8F16-E28CD8289E6F}"/>
              </a:ext>
            </a:extLst>
          </p:cNvPr>
          <p:cNvSpPr>
            <a:spLocks noGrp="1"/>
          </p:cNvSpPr>
          <p:nvPr>
            <p:ph type="title"/>
          </p:nvPr>
        </p:nvSpPr>
        <p:spPr/>
        <p:txBody>
          <a:bodyPr/>
          <a:lstStyle/>
          <a:p>
            <a:pPr algn="ctr"/>
            <a:r>
              <a:rPr lang="en-US" dirty="0"/>
              <a:t>Heatmap of Correlation of Features</a:t>
            </a:r>
          </a:p>
        </p:txBody>
      </p:sp>
      <p:pic>
        <p:nvPicPr>
          <p:cNvPr id="4" name="Picture 3" descr="A picture containing clock&#10;&#10;Description automatically generated">
            <a:extLst>
              <a:ext uri="{FF2B5EF4-FFF2-40B4-BE49-F238E27FC236}">
                <a16:creationId xmlns:a16="http://schemas.microsoft.com/office/drawing/2014/main" id="{8DC6969E-568C-5E46-859C-83F3AD7A276B}"/>
              </a:ext>
            </a:extLst>
          </p:cNvPr>
          <p:cNvPicPr>
            <a:picLocks noChangeAspect="1"/>
          </p:cNvPicPr>
          <p:nvPr/>
        </p:nvPicPr>
        <p:blipFill>
          <a:blip r:embed="rId2"/>
          <a:stretch>
            <a:fillRect/>
          </a:stretch>
        </p:blipFill>
        <p:spPr>
          <a:xfrm>
            <a:off x="1402080" y="795640"/>
            <a:ext cx="5459251" cy="4933298"/>
          </a:xfrm>
          <a:prstGeom prst="rect">
            <a:avLst/>
          </a:prstGeom>
        </p:spPr>
      </p:pic>
    </p:spTree>
    <p:extLst>
      <p:ext uri="{BB962C8B-B14F-4D97-AF65-F5344CB8AC3E}">
        <p14:creationId xmlns:p14="http://schemas.microsoft.com/office/powerpoint/2010/main" val="158443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DF5-84BA-F34A-A227-E90473885E0C}"/>
              </a:ext>
            </a:extLst>
          </p:cNvPr>
          <p:cNvSpPr>
            <a:spLocks noGrp="1"/>
          </p:cNvSpPr>
          <p:nvPr>
            <p:ph type="title"/>
          </p:nvPr>
        </p:nvSpPr>
        <p:spPr/>
        <p:txBody>
          <a:bodyPr/>
          <a:lstStyle/>
          <a:p>
            <a:r>
              <a:rPr lang="en-US" dirty="0"/>
              <a:t>Selecting the best number of features</a:t>
            </a:r>
          </a:p>
        </p:txBody>
      </p:sp>
      <p:pic>
        <p:nvPicPr>
          <p:cNvPr id="4" name="Picture 3" descr="A picture containing object, antenna, clock&#10;&#10;Description automatically generated">
            <a:extLst>
              <a:ext uri="{FF2B5EF4-FFF2-40B4-BE49-F238E27FC236}">
                <a16:creationId xmlns:a16="http://schemas.microsoft.com/office/drawing/2014/main" id="{D7096415-A294-5F44-93B3-40726935031A}"/>
              </a:ext>
            </a:extLst>
          </p:cNvPr>
          <p:cNvPicPr>
            <a:picLocks noChangeAspect="1"/>
          </p:cNvPicPr>
          <p:nvPr/>
        </p:nvPicPr>
        <p:blipFill>
          <a:blip r:embed="rId2"/>
          <a:stretch>
            <a:fillRect/>
          </a:stretch>
        </p:blipFill>
        <p:spPr>
          <a:xfrm>
            <a:off x="666750" y="897890"/>
            <a:ext cx="7810500" cy="4229100"/>
          </a:xfrm>
          <a:prstGeom prst="rect">
            <a:avLst/>
          </a:prstGeom>
        </p:spPr>
      </p:pic>
    </p:spTree>
    <p:extLst>
      <p:ext uri="{BB962C8B-B14F-4D97-AF65-F5344CB8AC3E}">
        <p14:creationId xmlns:p14="http://schemas.microsoft.com/office/powerpoint/2010/main" val="52631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92FF-9AD7-D541-93E3-DB80D36F84F0}"/>
              </a:ext>
            </a:extLst>
          </p:cNvPr>
          <p:cNvSpPr>
            <a:spLocks noGrp="1"/>
          </p:cNvSpPr>
          <p:nvPr>
            <p:ph type="title"/>
          </p:nvPr>
        </p:nvSpPr>
        <p:spPr>
          <a:xfrm>
            <a:off x="174945" y="234863"/>
            <a:ext cx="8794113" cy="1581715"/>
          </a:xfrm>
        </p:spPr>
        <p:txBody>
          <a:bodyPr wrap="square">
            <a:noAutofit/>
          </a:bodyPr>
          <a:lstStyle/>
          <a:p>
            <a:r>
              <a:rPr lang="en-US" dirty="0"/>
              <a:t>Model Selection</a:t>
            </a:r>
            <a:br>
              <a:rPr lang="en-US" dirty="0"/>
            </a:br>
            <a:br>
              <a:rPr lang="en-US" dirty="0"/>
            </a:br>
            <a:r>
              <a:rPr lang="en-US" sz="1600" b="0" dirty="0"/>
              <a:t>We found that using a Random Forest Algorithm generated the best results for this type of problem: to figure out what factors determine pricing. We also tried using linear regression method and the Random Forest generated better results. We got an overall MAE (Mean Absolute Error) score of 9.4955 through cross validation techniques where in the Linear Regression Model we got a MAE of 11.793. The graph shows the most important features in determining pricing in which cross validation selected the top 8. </a:t>
            </a:r>
          </a:p>
        </p:txBody>
      </p:sp>
      <p:pic>
        <p:nvPicPr>
          <p:cNvPr id="4" name="Picture 3" descr="A picture containing drawing&#10;&#10;Description automatically generated">
            <a:extLst>
              <a:ext uri="{FF2B5EF4-FFF2-40B4-BE49-F238E27FC236}">
                <a16:creationId xmlns:a16="http://schemas.microsoft.com/office/drawing/2014/main" id="{6E04EC54-59BA-294E-B139-E9AB750089BB}"/>
              </a:ext>
            </a:extLst>
          </p:cNvPr>
          <p:cNvPicPr>
            <a:picLocks noChangeAspect="1"/>
          </p:cNvPicPr>
          <p:nvPr/>
        </p:nvPicPr>
        <p:blipFill>
          <a:blip r:embed="rId2"/>
          <a:stretch>
            <a:fillRect/>
          </a:stretch>
        </p:blipFill>
        <p:spPr>
          <a:xfrm>
            <a:off x="1441234" y="2288286"/>
            <a:ext cx="5496560" cy="4424061"/>
          </a:xfrm>
          <a:prstGeom prst="rect">
            <a:avLst/>
          </a:prstGeom>
        </p:spPr>
      </p:pic>
    </p:spTree>
    <p:extLst>
      <p:ext uri="{BB962C8B-B14F-4D97-AF65-F5344CB8AC3E}">
        <p14:creationId xmlns:p14="http://schemas.microsoft.com/office/powerpoint/2010/main" val="391807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D5EA-FA30-E346-9BB7-C42D1EED874E}"/>
              </a:ext>
            </a:extLst>
          </p:cNvPr>
          <p:cNvSpPr>
            <a:spLocks noGrp="1"/>
          </p:cNvSpPr>
          <p:nvPr>
            <p:ph type="title"/>
          </p:nvPr>
        </p:nvSpPr>
        <p:spPr/>
        <p:txBody>
          <a:bodyPr/>
          <a:lstStyle/>
          <a:p>
            <a:r>
              <a:rPr lang="en-US" dirty="0"/>
              <a:t>Scenarios for improving pricing</a:t>
            </a:r>
            <a:br>
              <a:rPr lang="en-US" dirty="0"/>
            </a:br>
            <a:br>
              <a:rPr lang="en-US" dirty="0"/>
            </a:br>
            <a:r>
              <a:rPr lang="en-US" b="0" dirty="0"/>
              <a:t>The current price that Big Mountain is charging on average for a day of skiing is $82.00. The modelled price is around $94.22. This suggests room for raising the price. However Big Mountain can cut costs or raise their prices while matching customer expectations.</a:t>
            </a:r>
            <a:br>
              <a:rPr lang="en-US" b="0" dirty="0"/>
            </a:br>
            <a:br>
              <a:rPr lang="en-US" b="0" dirty="0"/>
            </a:br>
            <a:r>
              <a:rPr lang="en-US" sz="1600" b="0" dirty="0"/>
              <a:t>There are 4 modelled scenarios</a:t>
            </a:r>
            <a:br>
              <a:rPr lang="en-US" sz="1600" b="0" dirty="0"/>
            </a:br>
            <a:r>
              <a:rPr lang="en-US" sz="1600" b="0" dirty="0"/>
              <a:t>1. Reduce up to 10 runs and each runs reduced will lead to a price drop listed here [0.0, -0.4057971014492807, -0.6666666666666714, -0.6666666666666714, -0.6666666666666714, -1.2608695652173907, -1.2608695652173907, -1.2608695652173907, -1.7101449275362341, -1.7101449275362341]. Reducing 3, 4, 5 runs will lead to the same difference in price change. Reducing 6, 7, 8 runs will be the same as well.</a:t>
            </a:r>
            <a:br>
              <a:rPr lang="en-US" sz="1600" b="0" dirty="0"/>
            </a:br>
            <a:br>
              <a:rPr lang="en-US" sz="1600" b="0" dirty="0"/>
            </a:br>
            <a:r>
              <a:rPr lang="en-US" sz="1600" b="0" dirty="0"/>
              <a:t>2. Increase the vertical drop by 150 feet, installing a chair lift. This scenario increases support for ticket price by $1.99 Over the season, this could be expected to amount to $3474638.</a:t>
            </a:r>
            <a:br>
              <a:rPr lang="en-US" sz="1600" b="0" dirty="0"/>
            </a:br>
            <a:br>
              <a:rPr lang="en-US" sz="1600" b="0" dirty="0"/>
            </a:br>
            <a:r>
              <a:rPr lang="en-US" sz="1600" b="0" dirty="0"/>
              <a:t>Suggested implementations: Second scenario is seemingly the most efficient in raising revenue, however scenario one can be implemented as well. It is recommended that runs are either cut by the 2 least used or 5 least used and so on as the modelling shows. The model suggests that Big Mountain is somewhat underpriced so going with the second scenario allows for price increase and not lowering the expectations of customers by improving the vertical drop and installation of a chair lift.</a:t>
            </a:r>
          </a:p>
        </p:txBody>
      </p:sp>
    </p:spTree>
    <p:extLst>
      <p:ext uri="{BB962C8B-B14F-4D97-AF65-F5344CB8AC3E}">
        <p14:creationId xmlns:p14="http://schemas.microsoft.com/office/powerpoint/2010/main" val="105600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9944-D26E-274F-A4EF-A0A9275F4723}"/>
              </a:ext>
            </a:extLst>
          </p:cNvPr>
          <p:cNvSpPr>
            <a:spLocks noGrp="1"/>
          </p:cNvSpPr>
          <p:nvPr>
            <p:ph type="title"/>
          </p:nvPr>
        </p:nvSpPr>
        <p:spPr/>
        <p:txBody>
          <a:bodyPr/>
          <a:lstStyle/>
          <a:p>
            <a:pPr algn="ctr"/>
            <a:r>
              <a:rPr lang="en-US" dirty="0"/>
              <a:t>Model of Reducing Runs</a:t>
            </a:r>
          </a:p>
        </p:txBody>
      </p:sp>
      <p:pic>
        <p:nvPicPr>
          <p:cNvPr id="4" name="Picture 3" descr="A screen shot of a computer&#10;&#10;Description automatically generated">
            <a:extLst>
              <a:ext uri="{FF2B5EF4-FFF2-40B4-BE49-F238E27FC236}">
                <a16:creationId xmlns:a16="http://schemas.microsoft.com/office/drawing/2014/main" id="{3584CD59-D947-3643-9D3B-A0A636543B22}"/>
              </a:ext>
            </a:extLst>
          </p:cNvPr>
          <p:cNvPicPr>
            <a:picLocks noChangeAspect="1"/>
          </p:cNvPicPr>
          <p:nvPr/>
        </p:nvPicPr>
        <p:blipFill>
          <a:blip r:embed="rId2"/>
          <a:stretch>
            <a:fillRect/>
          </a:stretch>
        </p:blipFill>
        <p:spPr>
          <a:xfrm>
            <a:off x="609600" y="958850"/>
            <a:ext cx="7924800" cy="4229100"/>
          </a:xfrm>
          <a:prstGeom prst="rect">
            <a:avLst/>
          </a:prstGeom>
        </p:spPr>
      </p:pic>
    </p:spTree>
    <p:extLst>
      <p:ext uri="{BB962C8B-B14F-4D97-AF65-F5344CB8AC3E}">
        <p14:creationId xmlns:p14="http://schemas.microsoft.com/office/powerpoint/2010/main" val="380622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C876-9434-874D-AB06-95A21B744534}"/>
              </a:ext>
            </a:extLst>
          </p:cNvPr>
          <p:cNvSpPr>
            <a:spLocks noGrp="1"/>
          </p:cNvSpPr>
          <p:nvPr>
            <p:ph type="title"/>
          </p:nvPr>
        </p:nvSpPr>
        <p:spPr/>
        <p:txBody>
          <a:bodyPr/>
          <a:lstStyle/>
          <a:p>
            <a:r>
              <a:rPr lang="en-US" dirty="0"/>
              <a:t>Summary of findings</a:t>
            </a:r>
          </a:p>
        </p:txBody>
      </p:sp>
      <p:sp>
        <p:nvSpPr>
          <p:cNvPr id="7" name="TextBox 6">
            <a:extLst>
              <a:ext uri="{FF2B5EF4-FFF2-40B4-BE49-F238E27FC236}">
                <a16:creationId xmlns:a16="http://schemas.microsoft.com/office/drawing/2014/main" id="{D73649CE-7DD8-D840-8A52-46E7E4B784C5}"/>
              </a:ext>
            </a:extLst>
          </p:cNvPr>
          <p:cNvSpPr txBox="1"/>
          <p:nvPr/>
        </p:nvSpPr>
        <p:spPr>
          <a:xfrm>
            <a:off x="174945" y="822960"/>
            <a:ext cx="9126216" cy="5047536"/>
          </a:xfrm>
          <a:prstGeom prst="rect">
            <a:avLst/>
          </a:prstGeom>
          <a:noFill/>
        </p:spPr>
        <p:txBody>
          <a:bodyPr wrap="none" rtlCol="0">
            <a:spAutoFit/>
          </a:bodyPr>
          <a:lstStyle/>
          <a:p>
            <a:r>
              <a:rPr lang="en-US" dirty="0"/>
              <a:t>A Random Forest Model is better than a Linear Regression model with significantly better MAE score.</a:t>
            </a:r>
          </a:p>
          <a:p>
            <a:endParaRPr lang="en-US" dirty="0"/>
          </a:p>
          <a:p>
            <a:r>
              <a:rPr lang="en-US" dirty="0"/>
              <a:t>A cross validation technique with the algorithm reveals that there are 8 features that most affect the pricing </a:t>
            </a:r>
          </a:p>
          <a:p>
            <a:r>
              <a:rPr lang="en-US" dirty="0"/>
              <a:t>of ski resorts.</a:t>
            </a:r>
          </a:p>
          <a:p>
            <a:endParaRPr lang="en-US" dirty="0"/>
          </a:p>
          <a:p>
            <a:r>
              <a:rPr lang="en-US" dirty="0"/>
              <a:t>The Random Forest Model suggests that there is room for around a $12 increase for pricing.</a:t>
            </a:r>
          </a:p>
          <a:p>
            <a:endParaRPr lang="en-US" dirty="0"/>
          </a:p>
          <a:p>
            <a:r>
              <a:rPr lang="en-US" dirty="0"/>
              <a:t>Through these 8 features we created 4 scenarios accordingly and deduced that only two scenarios are viable</a:t>
            </a:r>
          </a:p>
          <a:p>
            <a:r>
              <a:rPr lang="en-US" dirty="0"/>
              <a:t>and can be implemented</a:t>
            </a:r>
          </a:p>
          <a:p>
            <a:endParaRPr lang="en-US" dirty="0"/>
          </a:p>
          <a:p>
            <a:pPr marL="342900" indent="-342900">
              <a:buAutoNum type="arabicPeriod"/>
            </a:pPr>
            <a:r>
              <a:rPr lang="en-US" dirty="0"/>
              <a:t>Pricing cuts through reducing operating costs by shutting down the least used runs</a:t>
            </a:r>
          </a:p>
          <a:p>
            <a:pPr marL="342900" indent="-342900">
              <a:buAutoNum type="arabicPeriod"/>
            </a:pPr>
            <a:endParaRPr lang="en-US" dirty="0"/>
          </a:p>
          <a:p>
            <a:pPr marL="342900" indent="-342900">
              <a:buAutoNum type="arabicPeriod"/>
            </a:pPr>
            <a:r>
              <a:rPr lang="en-US" dirty="0"/>
              <a:t>Increasing vertical drop and installing a chairlift will increase the price on average by $1.99. </a:t>
            </a:r>
          </a:p>
          <a:p>
            <a:pPr marL="342900" indent="-342900">
              <a:buAutoNum type="arabicPeriod"/>
            </a:pPr>
            <a:endParaRPr lang="en-US" dirty="0"/>
          </a:p>
          <a:p>
            <a:r>
              <a:rPr lang="en-US" dirty="0"/>
              <a:t>Strategies for implementation:</a:t>
            </a:r>
          </a:p>
          <a:p>
            <a:r>
              <a:rPr lang="en-US" dirty="0"/>
              <a:t>Graphs for the first scenario reveal that reducing one least used run will not affect pricing and that reducing 2 will.</a:t>
            </a:r>
          </a:p>
          <a:p>
            <a:r>
              <a:rPr lang="en-US" dirty="0"/>
              <a:t>Reducing 3 will further drop the price, however reducing 4 or 5 will lead to the same drop in price. It is more </a:t>
            </a:r>
          </a:p>
          <a:p>
            <a:r>
              <a:rPr lang="en-US" dirty="0"/>
              <a:t>efficient to cut 5 of the least used runs.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762246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1189</Words>
  <Application>Microsoft Macintosh PowerPoint</Application>
  <PresentationFormat>On-screen Show (4:3)</PresentationFormat>
  <Paragraphs>75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Quattrocento Sans</vt:lpstr>
      <vt:lpstr>Calibri</vt:lpstr>
      <vt:lpstr>Arial</vt:lpstr>
      <vt:lpstr>Synergy_CF_YNR002</vt:lpstr>
      <vt:lpstr>Big Mountain Ski Resort: Pricing Model Allen Wang Springboard</vt:lpstr>
      <vt:lpstr>PowerPoint Presentation</vt:lpstr>
      <vt:lpstr>Heatmap of Correlation of Features</vt:lpstr>
      <vt:lpstr>Selecting the best number of features</vt:lpstr>
      <vt:lpstr>Model Selection  We found that using a Random Forest Algorithm generated the best results for this type of problem: to figure out what factors determine pricing. We also tried using linear regression method and the Random Forest generated better results. We got an overall MAE (Mean Absolute Error) score of 9.4955 through cross validation techniques where in the Linear Regression Model we got a MAE of 11.793. The graph shows the most important features in determining pricing in which cross validation selected the top 8. </vt:lpstr>
      <vt:lpstr>Scenarios for improving pricing  The current price that Big Mountain is charging on average for a day of skiing is $82.00. The modelled price is around $94.22. This suggests room for raising the price. However Big Mountain can cut costs or raise their prices while matching customer expectations.  There are 4 modelled scenarios 1. Reduce up to 10 runs and each runs reduced will lead to a price drop listed here [0.0, -0.4057971014492807, -0.6666666666666714, -0.6666666666666714, -0.6666666666666714, -1.2608695652173907, -1.2608695652173907, -1.2608695652173907, -1.7101449275362341, -1.7101449275362341]. Reducing 3, 4, 5 runs will lead to the same difference in price change. Reducing 6, 7, 8 runs will be the same as well.  2. Increase the vertical drop by 150 feet, installing a chair lift. This scenario increases support for ticket price by $1.99 Over the season, this could be expected to amount to $3474638.  Suggested implementations: Second scenario is seemingly the most efficient in raising revenue, however scenario one can be implemented as well. It is recommended that runs are either cut by the 2 least used or 5 least used and so on as the modelling shows. The model suggests that Big Mountain is somewhat underpriced so going with the second scenario allows for price increase and not lowering the expectations of customers by improving the vertical drop and installation of a chair lift.</vt:lpstr>
      <vt:lpstr>Model of Reducing Runs</vt:lpstr>
      <vt:lpstr>Summary of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cp:lastModifiedBy>Allen Wang</cp:lastModifiedBy>
  <cp:revision>5</cp:revision>
  <dcterms:modified xsi:type="dcterms:W3CDTF">2020-08-31T21:32:47Z</dcterms:modified>
</cp:coreProperties>
</file>