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7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2D0DF4-D083-4655-9BA2-919316C766C5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7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-4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Audatex-</a:t>
            </a:r>
            <a:r>
              <a:rPr lang="zh-CN" altLang="en-US" dirty="0" smtClean="0"/>
              <a:t>翱特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货运流程</a:t>
            </a:r>
            <a:r>
              <a:rPr lang="en-US" altLang="zh-CN" dirty="0" smtClean="0"/>
              <a:t>(Procurement Process)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目前状态</a:t>
            </a:r>
            <a:r>
              <a:rPr lang="en-US" altLang="zh-CN" dirty="0" smtClean="0"/>
              <a:t>(Current Status)</a:t>
            </a:r>
          </a:p>
          <a:p>
            <a:pPr lvl="1"/>
            <a:r>
              <a:rPr lang="zh-CN" altLang="en-US" dirty="0"/>
              <a:t>供应</a:t>
            </a:r>
            <a:r>
              <a:rPr lang="zh-CN" altLang="en-US" dirty="0" smtClean="0"/>
              <a:t>商自行备货、发货、配送，并向平台推送“已发货”通知</a:t>
            </a:r>
            <a:endParaRPr lang="en-US" altLang="zh-CN" dirty="0"/>
          </a:p>
          <a:p>
            <a:pPr lvl="1"/>
            <a:r>
              <a:rPr lang="zh-CN" altLang="en-US" dirty="0" smtClean="0"/>
              <a:t>修理厂收货及验货完毕后，告知平台“已收货”</a:t>
            </a:r>
            <a:endParaRPr lang="en-US" altLang="zh-CN" dirty="0" smtClean="0"/>
          </a:p>
          <a:p>
            <a:r>
              <a:rPr lang="zh-CN" altLang="en-US" dirty="0" smtClean="0"/>
              <a:t>未来愿景</a:t>
            </a:r>
            <a:r>
              <a:rPr lang="en-US" altLang="zh-CN" dirty="0" smtClean="0"/>
              <a:t>(Prospect)</a:t>
            </a:r>
          </a:p>
          <a:p>
            <a:pPr lvl="1"/>
            <a:r>
              <a:rPr lang="zh-CN" altLang="en-US" dirty="0" smtClean="0"/>
              <a:t>平台在各省自建实体中心仓库，供应商将部分货物（货权仍归属供应商）存储在中心仓，由平台物流统一配送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建立云仓系统，实时管理供应商虚拟库存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9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09" y="26888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0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平台业务及工作 </a:t>
            </a:r>
            <a:r>
              <a:rPr lang="en-US" altLang="zh-CN" dirty="0" smtClean="0"/>
              <a:t>(Business)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r>
              <a:rPr lang="zh-CN" altLang="en-US" dirty="0" smtClean="0"/>
              <a:t>人保财险理赔步骤</a:t>
            </a:r>
            <a:r>
              <a:rPr lang="en-US" altLang="zh-CN" dirty="0" smtClean="0"/>
              <a:t>(Procedures)</a:t>
            </a:r>
          </a:p>
          <a:p>
            <a:pPr lvl="1"/>
            <a:r>
              <a:rPr lang="zh-CN" altLang="en-US" dirty="0" smtClean="0"/>
              <a:t>定损</a:t>
            </a:r>
            <a:r>
              <a:rPr lang="en-US" altLang="zh-CN" dirty="0" smtClean="0"/>
              <a:t>(Assessment)</a:t>
            </a:r>
            <a:r>
              <a:rPr lang="zh-CN" altLang="en-US" dirty="0" smtClean="0"/>
              <a:t>、报价</a:t>
            </a:r>
            <a:r>
              <a:rPr lang="en-US" altLang="zh-CN" dirty="0" smtClean="0"/>
              <a:t>(Quotation)</a:t>
            </a:r>
            <a:r>
              <a:rPr lang="zh-CN" altLang="en-US" dirty="0" smtClean="0"/>
              <a:t>、核损</a:t>
            </a:r>
            <a:r>
              <a:rPr lang="en-US" altLang="zh-CN" dirty="0" smtClean="0"/>
              <a:t>(Verification)</a:t>
            </a:r>
          </a:p>
          <a:p>
            <a:r>
              <a:rPr lang="zh-CN" altLang="en-US" dirty="0" smtClean="0"/>
              <a:t>交互</a:t>
            </a:r>
            <a:r>
              <a:rPr lang="en-US" altLang="zh-CN" dirty="0" smtClean="0"/>
              <a:t>(Interaction)</a:t>
            </a:r>
          </a:p>
          <a:p>
            <a:pPr lvl="1"/>
            <a:r>
              <a:rPr lang="zh-CN" altLang="en-US" dirty="0" smtClean="0"/>
              <a:t>理赔系统</a:t>
            </a:r>
            <a:r>
              <a:rPr lang="en-US" altLang="zh-CN" dirty="0" smtClean="0"/>
              <a:t>(Claim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System)</a:t>
            </a:r>
            <a:r>
              <a:rPr lang="zh-CN" altLang="en-US" dirty="0" smtClean="0"/>
              <a:t>、定损工具</a:t>
            </a:r>
            <a:r>
              <a:rPr lang="en-US" altLang="zh-CN" dirty="0" smtClean="0"/>
              <a:t>(Assessment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tool)</a:t>
            </a:r>
            <a:r>
              <a:rPr lang="zh-CN" altLang="en-US" dirty="0" smtClean="0"/>
              <a:t>、驾安配平台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Jiaanpei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platform)</a:t>
            </a:r>
          </a:p>
          <a:p>
            <a:r>
              <a:rPr lang="zh-CN" altLang="en-US" dirty="0" smtClean="0"/>
              <a:t>驾安配平台主要功能</a:t>
            </a:r>
            <a:r>
              <a:rPr lang="en-US" altLang="zh-CN" dirty="0" smtClean="0"/>
              <a:t>(Functions)</a:t>
            </a:r>
          </a:p>
          <a:p>
            <a:pPr lvl="1"/>
            <a:r>
              <a:rPr lang="en-US" altLang="zh-CN" dirty="0" smtClean="0"/>
              <a:t>OE</a:t>
            </a:r>
            <a:r>
              <a:rPr lang="zh-CN" altLang="en-US" dirty="0" smtClean="0"/>
              <a:t>唯一性校验</a:t>
            </a:r>
            <a:r>
              <a:rPr lang="en-US" altLang="zh-CN" dirty="0" smtClean="0"/>
              <a:t>(OE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verificaition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报价</a:t>
            </a:r>
            <a:r>
              <a:rPr lang="en-US" altLang="zh-CN" dirty="0" smtClean="0"/>
              <a:t>(Price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quotation)</a:t>
            </a:r>
          </a:p>
          <a:p>
            <a:pPr lvl="1"/>
            <a:r>
              <a:rPr lang="zh-CN" altLang="en-US" dirty="0" smtClean="0"/>
              <a:t>订单</a:t>
            </a:r>
            <a:r>
              <a:rPr lang="en-US" altLang="zh-CN" dirty="0" smtClean="0"/>
              <a:t>(OMS)</a:t>
            </a:r>
            <a:r>
              <a:rPr lang="zh-CN" altLang="en-US" dirty="0" smtClean="0"/>
              <a:t>、配送</a:t>
            </a:r>
            <a:r>
              <a:rPr lang="en-US" altLang="zh-CN" dirty="0" smtClean="0"/>
              <a:t>(Logistics)</a:t>
            </a:r>
          </a:p>
          <a:p>
            <a:pPr lvl="1"/>
            <a:r>
              <a:rPr lang="zh-CN" altLang="en-US" dirty="0" smtClean="0"/>
              <a:t>售后</a:t>
            </a:r>
            <a:r>
              <a:rPr lang="en-US" altLang="zh-CN" dirty="0" smtClean="0"/>
              <a:t>(Aftersales)</a:t>
            </a:r>
            <a:r>
              <a:rPr lang="zh-CN" altLang="en-US" dirty="0" smtClean="0"/>
              <a:t>、赔付</a:t>
            </a:r>
            <a:r>
              <a:rPr lang="en-US" altLang="zh-CN" dirty="0" smtClean="0"/>
              <a:t>(Compensations)</a:t>
            </a:r>
          </a:p>
        </p:txBody>
      </p:sp>
    </p:spTree>
    <p:extLst>
      <p:ext uri="{BB962C8B-B14F-4D97-AF65-F5344CB8AC3E}">
        <p14:creationId xmlns:p14="http://schemas.microsoft.com/office/powerpoint/2010/main" val="1475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37" y="188913"/>
            <a:ext cx="7879325" cy="59880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8712" y="365125"/>
            <a:ext cx="1587625" cy="61694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(Workflow)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配件信息验证及采购</a:t>
            </a:r>
            <a:r>
              <a:rPr lang="en-US" altLang="zh-CN" sz="3600" dirty="0" smtClean="0"/>
              <a:t>(Parts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Verification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Order)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配件验证及匹配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verification)</a:t>
            </a:r>
          </a:p>
          <a:p>
            <a:pPr lvl="1"/>
            <a:r>
              <a:rPr lang="zh-CN" altLang="en-US" dirty="0" smtClean="0"/>
              <a:t>目前使用第三方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解析及配件库，未来会自建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解析系统和配件数据库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供货数据匹配时数据库没有的配件采用人工询价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配件采购及支付</a:t>
            </a:r>
            <a:r>
              <a:rPr lang="en-US" altLang="zh-CN" dirty="0" smtClean="0"/>
              <a:t>(Order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Payment)</a:t>
            </a:r>
          </a:p>
          <a:p>
            <a:pPr lvl="1"/>
            <a:r>
              <a:rPr lang="zh-CN" altLang="en-US" dirty="0" smtClean="0"/>
              <a:t>下单</a:t>
            </a:r>
            <a:r>
              <a:rPr lang="en-US" altLang="zh-CN" dirty="0" smtClean="0"/>
              <a:t>(Order)</a:t>
            </a:r>
          </a:p>
          <a:p>
            <a:pPr lvl="2"/>
            <a:r>
              <a:rPr lang="zh-CN" altLang="en-US" dirty="0" smtClean="0"/>
              <a:t>根据不同地区情况不同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支付</a:t>
            </a:r>
            <a:r>
              <a:rPr lang="en-US" altLang="zh-CN" dirty="0" smtClean="0"/>
              <a:t>(Payment)</a:t>
            </a:r>
          </a:p>
          <a:p>
            <a:pPr lvl="2"/>
            <a:r>
              <a:rPr lang="zh-CN" altLang="en-US" dirty="0" smtClean="0"/>
              <a:t>修理厂若采用网上支付，则线上交易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2"/>
            <a:r>
              <a:rPr lang="zh-CN" altLang="en-US" dirty="0" smtClean="0"/>
              <a:t>修理厂若采用线下银行转账或账期支付，则线下交易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供应</a:t>
            </a:r>
            <a:r>
              <a:rPr lang="zh-CN" altLang="en-US" dirty="0" smtClean="0"/>
              <a:t>商签约流程 </a:t>
            </a:r>
            <a:r>
              <a:rPr lang="en-US" altLang="zh-CN" dirty="0" smtClean="0"/>
              <a:t>(</a:t>
            </a:r>
            <a:r>
              <a:rPr lang="en-US" altLang="zh-CN" dirty="0" smtClean="0"/>
              <a:t>Supplier Registration 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5296829"/>
          </a:xfrm>
        </p:spPr>
        <p:txBody>
          <a:bodyPr/>
          <a:lstStyle/>
          <a:p>
            <a:r>
              <a:rPr lang="zh-CN" altLang="en-US" dirty="0" smtClean="0"/>
              <a:t>筛选标准</a:t>
            </a:r>
            <a:r>
              <a:rPr lang="en-US" altLang="zh-CN" dirty="0" smtClean="0"/>
              <a:t>(Standards)</a:t>
            </a:r>
          </a:p>
          <a:p>
            <a:pPr lvl="1"/>
            <a:r>
              <a:rPr lang="zh-CN" altLang="en-US" dirty="0" smtClean="0"/>
              <a:t>人保财险推荐</a:t>
            </a:r>
            <a:r>
              <a:rPr lang="en-US" altLang="zh-CN" dirty="0" smtClean="0"/>
              <a:t>(PICC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recommendation)</a:t>
            </a:r>
          </a:p>
          <a:p>
            <a:pPr lvl="1"/>
            <a:r>
              <a:rPr lang="zh-CN" altLang="en-US" dirty="0" smtClean="0"/>
              <a:t>覆盖品牌范围较广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coverage)</a:t>
            </a:r>
          </a:p>
          <a:p>
            <a:pPr lvl="1"/>
            <a:r>
              <a:rPr lang="zh-CN" altLang="en-US" dirty="0" smtClean="0"/>
              <a:t>名声较好，包括价格、物流、售后等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reputation-price,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aftersales)</a:t>
            </a:r>
          </a:p>
          <a:p>
            <a:r>
              <a:rPr lang="zh-CN" altLang="en-US" dirty="0" smtClean="0"/>
              <a:t>签约流程</a:t>
            </a:r>
            <a:r>
              <a:rPr lang="en-US" altLang="zh-CN" dirty="0" smtClean="0"/>
              <a:t>(Signing)</a:t>
            </a:r>
            <a:endParaRPr lang="en-US" altLang="zh-CN" dirty="0"/>
          </a:p>
          <a:p>
            <a:pPr lvl="1"/>
            <a:r>
              <a:rPr lang="zh-CN" altLang="en-US" dirty="0" smtClean="0"/>
              <a:t>前期接触</a:t>
            </a:r>
            <a:r>
              <a:rPr lang="en-US" altLang="zh-CN" dirty="0" smtClean="0"/>
              <a:t>(Preliminary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contacts)</a:t>
            </a:r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系统或提供上货数据的</a:t>
            </a:r>
            <a:r>
              <a:rPr lang="en-US" altLang="zh-CN" dirty="0" smtClean="0"/>
              <a:t>Excel(ERP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importation)</a:t>
            </a:r>
          </a:p>
          <a:p>
            <a:pPr lvl="1"/>
            <a:r>
              <a:rPr lang="zh-CN" altLang="en-US" dirty="0" smtClean="0"/>
              <a:t>签报审批</a:t>
            </a:r>
            <a:r>
              <a:rPr lang="en-US" altLang="zh-CN" dirty="0" smtClean="0"/>
              <a:t>(Arrangement)</a:t>
            </a:r>
          </a:p>
          <a:p>
            <a:pPr lvl="2"/>
            <a:r>
              <a:rPr lang="zh-CN" altLang="en-US" dirty="0" smtClean="0"/>
              <a:t>向供应商提供合同模板，并由其法务部门审批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我方发起内部签报流程，由上级领导签字盖章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签署合同</a:t>
            </a:r>
            <a:r>
              <a:rPr lang="en-US" altLang="zh-CN" dirty="0" smtClean="0"/>
              <a:t>(Signing)</a:t>
            </a:r>
          </a:p>
          <a:p>
            <a:pPr lvl="1"/>
            <a:r>
              <a:rPr lang="zh-CN" altLang="en-US" dirty="0" smtClean="0"/>
              <a:t>平台注册</a:t>
            </a:r>
            <a:r>
              <a:rPr lang="en-US" altLang="zh-CN" dirty="0" smtClean="0"/>
              <a:t>(Registration)</a:t>
            </a:r>
          </a:p>
        </p:txBody>
      </p:sp>
    </p:spTree>
    <p:extLst>
      <p:ext uri="{BB962C8B-B14F-4D97-AF65-F5344CB8AC3E}">
        <p14:creationId xmlns:p14="http://schemas.microsoft.com/office/powerpoint/2010/main" val="12958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 sz="2000" dirty="0" smtClean="0"/>
              <a:t>原厂件</a:t>
            </a:r>
            <a:r>
              <a:rPr lang="en-US" altLang="zh-CN" sz="2000" dirty="0" smtClean="0"/>
              <a:t>(OEM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有主机厂品牌或其认可品牌的商标和防伪标识，可接受主机或销售网络鉴定，必要时可提供销售证明</a:t>
            </a:r>
            <a:endParaRPr lang="en-US" altLang="zh-CN" sz="1600" dirty="0" smtClean="0"/>
          </a:p>
          <a:p>
            <a:r>
              <a:rPr lang="zh-CN" altLang="en-US" sz="2000" dirty="0" smtClean="0"/>
              <a:t>流通原厂件</a:t>
            </a:r>
            <a:r>
              <a:rPr lang="en-US" altLang="zh-CN" sz="2000" dirty="0" smtClean="0"/>
              <a:t>(Circulation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有主机厂商标，部份产品有主机配套厂品牌或其认可品牌的商标，必要时可提供配套证书、工厂</a:t>
            </a:r>
            <a:r>
              <a:rPr lang="en-US" altLang="zh-CN" sz="1600" dirty="0" smtClean="0"/>
              <a:t>TS6949</a:t>
            </a:r>
            <a:r>
              <a:rPr lang="zh-CN" altLang="en-US" sz="1600" dirty="0" smtClean="0"/>
              <a:t>认证证书、可以提供销售证明材料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有配套生产厂品牌或其认可品牌的商标，可提供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配套品牌件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有配件生产厂品牌或其认可品牌的商标，可提供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等配套工厂认证材料、和别的相关车型的配套证明</a:t>
            </a:r>
            <a:endParaRPr lang="en-US" altLang="zh-CN" sz="1600" dirty="0" smtClean="0"/>
          </a:p>
          <a:p>
            <a:r>
              <a:rPr lang="zh-CN" altLang="en-US" sz="2000" dirty="0" smtClean="0"/>
              <a:t>售后品牌件</a:t>
            </a:r>
            <a:r>
              <a:rPr lang="en-US" altLang="zh-CN" sz="2000" dirty="0" smtClean="0"/>
              <a:t>(Aftermarket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有配件生产商品牌或其认可品牌的商标，商标必须经过国家商标局认证通过并在有效期内。必要时可以提供销售证明材料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经济适用件</a:t>
            </a:r>
            <a:r>
              <a:rPr lang="en-US" altLang="zh-CN" sz="2000" dirty="0" smtClean="0"/>
              <a:t>(Economic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能够适用该车型的汽车零配件，有质保规定的产品。在有品牌件的情况下，不能使用适用件。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51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Category)——</a:t>
            </a:r>
            <a:r>
              <a:rPr lang="zh-CN" altLang="en-US" dirty="0" smtClean="0"/>
              <a:t>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351338"/>
          </a:xfrm>
        </p:spPr>
        <p:txBody>
          <a:bodyPr/>
          <a:lstStyle/>
          <a:p>
            <a:r>
              <a:rPr lang="zh-CN" altLang="en-US" sz="2000" dirty="0" smtClean="0"/>
              <a:t>再制造件</a:t>
            </a:r>
            <a:r>
              <a:rPr lang="en-US" altLang="zh-CN" sz="2000" dirty="0" smtClean="0"/>
              <a:t>(Rebuilt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有再制造资质的配件生产商提供，有再制造产品的标签，必要时可以提供销售证明材料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拆车件</a:t>
            </a:r>
            <a:r>
              <a:rPr lang="en-US" altLang="zh-CN" sz="2000" dirty="0" smtClean="0"/>
              <a:t>(Scrap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 fontAlgn="t"/>
            <a:r>
              <a:rPr lang="zh-CN" altLang="en-US" sz="1600" u="none" strike="noStrike" dirty="0" smtClean="0">
                <a:effectLst/>
              </a:rPr>
              <a:t>从报废汽车上拆解或维修车辆上替换的能够继续使用的零部件</a:t>
            </a:r>
            <a:endParaRPr lang="zh-CN" altLang="en-US" sz="1600" b="0" i="0" u="none" strike="noStrike" dirty="0" smtClean="0">
              <a:solidFill>
                <a:srgbClr val="000000"/>
              </a:solidFill>
              <a:effectLst/>
              <a:latin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3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供应商选择</a:t>
            </a:r>
            <a:r>
              <a:rPr lang="en-US" altLang="zh-CN" dirty="0" smtClean="0"/>
              <a:t>(Choosing Suppliers)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匹配规则</a:t>
            </a:r>
            <a:r>
              <a:rPr lang="en-US" altLang="zh-CN" dirty="0" smtClean="0"/>
              <a:t>(Matching rules)</a:t>
            </a:r>
          </a:p>
          <a:p>
            <a:pPr lvl="1"/>
            <a:r>
              <a:rPr lang="zh-CN" altLang="en-US" dirty="0" smtClean="0"/>
              <a:t>部分修理厂有指定供应商，当修理厂发起询价后，系统会自动匹配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根据汽车品牌</a:t>
            </a:r>
            <a:r>
              <a:rPr lang="en-US" altLang="zh-CN" dirty="0" smtClean="0"/>
              <a:t>(Car Brand)</a:t>
            </a:r>
            <a:r>
              <a:rPr lang="zh-CN" altLang="en-US" dirty="0" smtClean="0"/>
              <a:t>匹配供应商</a:t>
            </a:r>
            <a:endParaRPr lang="en-US" altLang="zh-CN" dirty="0"/>
          </a:p>
          <a:p>
            <a:r>
              <a:rPr lang="zh-CN" altLang="en-US" dirty="0" smtClean="0"/>
              <a:t>报价确认规则</a:t>
            </a:r>
            <a:r>
              <a:rPr lang="en-US" altLang="zh-CN" dirty="0" smtClean="0"/>
              <a:t>(Quotation Confirmation Rules)</a:t>
            </a:r>
          </a:p>
          <a:p>
            <a:pPr lvl="1"/>
            <a:r>
              <a:rPr lang="zh-CN" altLang="en-US" dirty="0" smtClean="0"/>
              <a:t>根据定损单数据，原则上所有零件报价必须低于理赔定损价格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查询该供应商历史报价数据，判断其报价是否合理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由专家客服最终判定选取哪家供应商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报价返回理赔后，若存在报价不合理的现象，则重复上述流程重新选择供应商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388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(Orders Tracking)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en-US" altLang="zh-CN" dirty="0" smtClean="0"/>
              <a:t>(Purchasing)</a:t>
            </a:r>
          </a:p>
          <a:p>
            <a:pPr lvl="1"/>
            <a:r>
              <a:rPr lang="zh-CN" altLang="en-US" dirty="0" smtClean="0"/>
              <a:t>由供应链团队开发全国及本地供应商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(5 FTEs)</a:t>
            </a:r>
          </a:p>
          <a:p>
            <a:pPr lvl="1"/>
            <a:r>
              <a:rPr lang="zh-CN" altLang="en-US" dirty="0" smtClean="0"/>
              <a:t>由当地客户经理负责与修理厂沟通下单购买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每地市一人</a:t>
            </a:r>
            <a:endParaRPr lang="en-US" altLang="zh-CN" dirty="0" smtClean="0"/>
          </a:p>
          <a:p>
            <a:r>
              <a:rPr lang="zh-CN" altLang="en-US" dirty="0" smtClean="0"/>
              <a:t>跟踪</a:t>
            </a:r>
            <a:r>
              <a:rPr lang="en-US" altLang="zh-CN" dirty="0" smtClean="0"/>
              <a:t>(Tracking)</a:t>
            </a:r>
          </a:p>
          <a:p>
            <a:pPr lvl="1"/>
            <a:r>
              <a:rPr lang="zh-CN" altLang="en-US" dirty="0" smtClean="0"/>
              <a:t>由接单客服人员跟踪修理厂下单后的支付、物流等流程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10-15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(Customer Service Center)</a:t>
            </a:r>
          </a:p>
        </p:txBody>
      </p:sp>
    </p:spTree>
    <p:extLst>
      <p:ext uri="{BB962C8B-B14F-4D97-AF65-F5344CB8AC3E}">
        <p14:creationId xmlns:p14="http://schemas.microsoft.com/office/powerpoint/2010/main" val="226671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922</Words>
  <Application>Microsoft Office PowerPoint</Application>
  <PresentationFormat>自定义</PresentationFormat>
  <Paragraphs>77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Audatex-翱特</vt:lpstr>
      <vt:lpstr>平台业务及工作 (Business)</vt:lpstr>
      <vt:lpstr>业务流程(Workflow)</vt:lpstr>
      <vt:lpstr>配件信息验证及采购(Parts Verification and Order)</vt:lpstr>
      <vt:lpstr>供应商签约流程 (Supplier Registration Process)</vt:lpstr>
      <vt:lpstr>配件分类(Parts Category)</vt:lpstr>
      <vt:lpstr>配件分类(Parts Category)——续</vt:lpstr>
      <vt:lpstr>供应商选择(Choosing Suppliers)</vt:lpstr>
      <vt:lpstr>订单跟踪(Orders Tracking)</vt:lpstr>
      <vt:lpstr>货运流程(Procurement Process)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翱特(Autadex)</dc:title>
  <dc:creator>王昊尘</dc:creator>
  <cp:lastModifiedBy>人保金服</cp:lastModifiedBy>
  <cp:revision>23</cp:revision>
  <dcterms:created xsi:type="dcterms:W3CDTF">2017-08-13T10:24:54Z</dcterms:created>
  <dcterms:modified xsi:type="dcterms:W3CDTF">2017-08-14T06:18:55Z</dcterms:modified>
</cp:coreProperties>
</file>