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9" r:id="rId3"/>
    <p:sldId id="260" r:id="rId4"/>
    <p:sldId id="267" r:id="rId5"/>
    <p:sldId id="262" r:id="rId6"/>
    <p:sldId id="264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6791" y="980728"/>
            <a:ext cx="66704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计算机组成原理</a:t>
            </a:r>
            <a:endParaRPr lang="zh-CN" alt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5153" y="2742019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范满平</a:t>
            </a:r>
            <a:endParaRPr lang="zh-CN" altLang="en-US" sz="4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3933056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fmpfmp@uestc.edu.cn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051720" y="5229200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QQ</a:t>
            </a:r>
            <a:r>
              <a:rPr lang="zh-CN" altLang="en-US" sz="3600" b="1" smtClean="0">
                <a:latin typeface="Times New Roman" pitchFamily="18" charset="0"/>
                <a:cs typeface="Times New Roman" pitchFamily="18" charset="0"/>
              </a:rPr>
              <a:t>群</a:t>
            </a:r>
            <a:r>
              <a:rPr lang="zh-CN" altLang="en-US" sz="3600" b="1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730677728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88528" y="116632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1.1.2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存储程序的工作方式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893619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）编制程序；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）存储程序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自动、连续地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89819" y="3841884"/>
            <a:ext cx="1642372" cy="523220"/>
            <a:chOff x="379644" y="4149080"/>
            <a:chExt cx="1642372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379644" y="4149080"/>
              <a:ext cx="66396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PC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1043608" y="4333205"/>
              <a:ext cx="978408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87624" y="4221088"/>
            <a:ext cx="1642372" cy="523220"/>
            <a:chOff x="379644" y="4149080"/>
            <a:chExt cx="1642372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379644" y="4149080"/>
              <a:ext cx="66396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PC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1043608" y="4333205"/>
              <a:ext cx="978408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5816" y="3573016"/>
            <a:ext cx="2668188" cy="2880320"/>
            <a:chOff x="4139952" y="1412776"/>
            <a:chExt cx="2468074" cy="2880320"/>
          </a:xfrm>
        </p:grpSpPr>
        <p:sp>
          <p:nvSpPr>
            <p:cNvPr id="28" name="矩形 2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smtClean="0">
                  <a:solidFill>
                    <a:schemeClr val="tx1"/>
                  </a:solidFill>
                </a:rPr>
                <a:t>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504212" y="3573016"/>
            <a:ext cx="2668188" cy="2880320"/>
            <a:chOff x="4139952" y="1412776"/>
            <a:chExt cx="2468074" cy="2880320"/>
          </a:xfrm>
        </p:grpSpPr>
        <p:sp>
          <p:nvSpPr>
            <p:cNvPr id="68" name="矩形 6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r>
                <a:rPr lang="en-US" altLang="zh-CN" sz="1800" smtClean="0">
                  <a:solidFill>
                    <a:schemeClr val="tx1"/>
                  </a:solidFill>
                </a:rPr>
                <a:t>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r>
                <a:rPr lang="en-US" altLang="zh-CN" sz="1800" smtClean="0">
                  <a:solidFill>
                    <a:schemeClr val="tx1"/>
                  </a:solidFill>
                </a:rPr>
                <a:t>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8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数据空间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6632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1.2.1    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的五大部件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167" y="1033572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0" dirty="0" smtClean="0"/>
              <a:t>计算机系统由硬件系统和软件系统组成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012925" y="5930205"/>
            <a:ext cx="7023571" cy="736600"/>
            <a:chOff x="1907704" y="5930205"/>
            <a:chExt cx="7023571" cy="736600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907704" y="6093296"/>
              <a:ext cx="42719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dirty="0">
                  <a:latin typeface="宋体" charset="-122"/>
                </a:rPr>
                <a:t>冯</a:t>
              </a:r>
              <a:r>
                <a:rPr lang="zh-CN" altLang="en-US" sz="2800" dirty="0"/>
                <a:t>·</a:t>
              </a:r>
              <a:r>
                <a:rPr lang="zh-CN" altLang="en-US" sz="2800" dirty="0">
                  <a:latin typeface="宋体" charset="-122"/>
                </a:rPr>
                <a:t>诺依曼计算机硬件框图</a:t>
              </a: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6877050" y="609054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7524750" y="5930205"/>
              <a:ext cx="14065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>
                  <a:latin typeface="宋体" charset="-122"/>
                </a:rPr>
                <a:t>控制</a:t>
              </a:r>
              <a:r>
                <a:rPr lang="en-US" altLang="zh-CN" sz="2000">
                  <a:latin typeface="宋体" charset="-122"/>
                </a:rPr>
                <a:t>/</a:t>
              </a:r>
              <a:r>
                <a:rPr lang="zh-CN" altLang="en-US" sz="2000">
                  <a:latin typeface="宋体" charset="-122"/>
                </a:rPr>
                <a:t>反馈线</a:t>
              </a: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6877050" y="652234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7524750" y="6362005"/>
              <a:ext cx="766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>
                  <a:latin typeface="宋体" charset="-122"/>
                </a:rPr>
                <a:t>数据线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4694" y="2040830"/>
            <a:ext cx="7805738" cy="3509962"/>
            <a:chOff x="457200" y="2040830"/>
            <a:chExt cx="7805738" cy="3509962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3870325" y="2040830"/>
              <a:ext cx="1260475" cy="676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3962400" y="2137667"/>
              <a:ext cx="10715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存储器</a:t>
              </a: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1314450" y="3409255"/>
              <a:ext cx="1512888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368425" y="3510855"/>
              <a:ext cx="142875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输入设备</a:t>
              </a: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849688" y="3409255"/>
              <a:ext cx="1262062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962400" y="3510855"/>
              <a:ext cx="10715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运算器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3830638" y="4874517"/>
              <a:ext cx="1260475" cy="676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906838" y="4963417"/>
              <a:ext cx="10715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控制器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6157913" y="3409255"/>
              <a:ext cx="1512887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6194425" y="3510855"/>
              <a:ext cx="142875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输出设备</a:t>
              </a: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2057400" y="4088705"/>
              <a:ext cx="1752600" cy="1144587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2147483647 h 721"/>
                <a:gd name="T4" fmla="*/ 2147483647 w 1104"/>
                <a:gd name="T5" fmla="*/ 2147483647 h 7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3482975" y="2336105"/>
              <a:ext cx="758825" cy="2535237"/>
            </a:xfrm>
            <a:custGeom>
              <a:avLst/>
              <a:gdLst>
                <a:gd name="T0" fmla="*/ 2147483647 w 478"/>
                <a:gd name="T1" fmla="*/ 2147483647 h 1597"/>
                <a:gd name="T2" fmla="*/ 2147483647 w 478"/>
                <a:gd name="T3" fmla="*/ 0 h 1597"/>
                <a:gd name="T4" fmla="*/ 0 w 478"/>
                <a:gd name="T5" fmla="*/ 2147483647 h 1597"/>
                <a:gd name="T6" fmla="*/ 2147483647 w 478"/>
                <a:gd name="T7" fmla="*/ 2147483647 h 1597"/>
                <a:gd name="T8" fmla="*/ 2147483647 w 478"/>
                <a:gd name="T9" fmla="*/ 214748364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4648200" y="4090292"/>
              <a:ext cx="1588" cy="784225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2147483647 h 4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5095875" y="4090292"/>
              <a:ext cx="1762125" cy="1295400"/>
            </a:xfrm>
            <a:custGeom>
              <a:avLst/>
              <a:gdLst>
                <a:gd name="T0" fmla="*/ 2147483647 w 1110"/>
                <a:gd name="T1" fmla="*/ 0 h 816"/>
                <a:gd name="T2" fmla="*/ 2147483647 w 1110"/>
                <a:gd name="T3" fmla="*/ 2147483647 h 816"/>
                <a:gd name="T4" fmla="*/ 0 w 1110"/>
                <a:gd name="T5" fmla="*/ 2147483647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4257675" y="2713930"/>
              <a:ext cx="1588" cy="690562"/>
            </a:xfrm>
            <a:custGeom>
              <a:avLst/>
              <a:gdLst>
                <a:gd name="T0" fmla="*/ 0 w 1"/>
                <a:gd name="T1" fmla="*/ 2147483647 h 435"/>
                <a:gd name="T2" fmla="*/ 0 w 1"/>
                <a:gd name="T3" fmla="*/ 0 h 4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Freeform 27"/>
            <p:cNvSpPr>
              <a:spLocks/>
            </p:cNvSpPr>
            <p:nvPr/>
          </p:nvSpPr>
          <p:spPr bwMode="auto">
            <a:xfrm>
              <a:off x="4640263" y="2718692"/>
              <a:ext cx="1587" cy="681038"/>
            </a:xfrm>
            <a:custGeom>
              <a:avLst/>
              <a:gdLst>
                <a:gd name="T0" fmla="*/ 0 w 1"/>
                <a:gd name="T1" fmla="*/ 0 h 429"/>
                <a:gd name="T2" fmla="*/ 2147483647 w 1"/>
                <a:gd name="T3" fmla="*/ 2147483647 h 4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4637088" y="3023492"/>
              <a:ext cx="925512" cy="2062163"/>
            </a:xfrm>
            <a:custGeom>
              <a:avLst/>
              <a:gdLst>
                <a:gd name="T0" fmla="*/ 0 w 583"/>
                <a:gd name="T1" fmla="*/ 0 h 1299"/>
                <a:gd name="T2" fmla="*/ 2147483647 w 583"/>
                <a:gd name="T3" fmla="*/ 0 h 1299"/>
                <a:gd name="T4" fmla="*/ 2147483647 w 583"/>
                <a:gd name="T5" fmla="*/ 2147483647 h 1299"/>
                <a:gd name="T6" fmla="*/ 2147483647 w 583"/>
                <a:gd name="T7" fmla="*/ 2147483647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457200" y="3707705"/>
              <a:ext cx="850900" cy="1587"/>
            </a:xfrm>
            <a:custGeom>
              <a:avLst/>
              <a:gdLst>
                <a:gd name="T0" fmla="*/ 0 w 536"/>
                <a:gd name="T1" fmla="*/ 2147483647 h 1"/>
                <a:gd name="T2" fmla="*/ 2147483647 w 53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2819400" y="3709292"/>
              <a:ext cx="1031875" cy="1588"/>
            </a:xfrm>
            <a:custGeom>
              <a:avLst/>
              <a:gdLst>
                <a:gd name="T0" fmla="*/ 0 w 650"/>
                <a:gd name="T1" fmla="*/ 0 h 1"/>
                <a:gd name="T2" fmla="*/ 2147483647 w 65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5105400" y="3709292"/>
              <a:ext cx="1047750" cy="1588"/>
            </a:xfrm>
            <a:custGeom>
              <a:avLst/>
              <a:gdLst>
                <a:gd name="T0" fmla="*/ 0 w 660"/>
                <a:gd name="T1" fmla="*/ 0 h 1"/>
                <a:gd name="T2" fmla="*/ 2147483647 w 66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7678738" y="3709292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2147483647 w 36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663575" y="3731517"/>
              <a:ext cx="517525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数据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677863" y="3355280"/>
              <a:ext cx="5175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程序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7735888" y="3768030"/>
              <a:ext cx="5175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结果</a:t>
              </a: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7731125" y="3355280"/>
              <a:ext cx="5175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计算</a:t>
              </a:r>
            </a:p>
          </p:txBody>
        </p:sp>
      </p:grpSp>
      <p:grpSp>
        <p:nvGrpSpPr>
          <p:cNvPr id="34" name="组合 4"/>
          <p:cNvGrpSpPr>
            <a:grpSpLocks/>
          </p:cNvGrpSpPr>
          <p:nvPr/>
        </p:nvGrpSpPr>
        <p:grpSpPr bwMode="auto">
          <a:xfrm>
            <a:off x="5219700" y="1704289"/>
            <a:ext cx="3096716" cy="1650996"/>
            <a:chOff x="5220073" y="1094706"/>
            <a:chExt cx="3096331" cy="1651669"/>
          </a:xfrm>
        </p:grpSpPr>
        <p:cxnSp>
          <p:nvCxnSpPr>
            <p:cNvPr id="35" name="直接箭头连接符 34"/>
            <p:cNvCxnSpPr/>
            <p:nvPr/>
          </p:nvCxnSpPr>
          <p:spPr bwMode="auto">
            <a:xfrm flipH="1">
              <a:off x="5220073" y="1726783"/>
              <a:ext cx="1512700" cy="1019592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730688" y="1094706"/>
              <a:ext cx="1585716" cy="1293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  <a:defRPr/>
              </a:pPr>
              <a:r>
                <a:rPr lang="zh-CN" altLang="en-US" sz="2800" b="1" smtClean="0">
                  <a:solidFill>
                    <a:srgbClr val="0000FF"/>
                  </a:solidFill>
                  <a:latin typeface="+mn-ea"/>
                  <a:ea typeface="+mn-ea"/>
                </a:rPr>
                <a:t>以运算器或存储器为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中心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851920" y="3284984"/>
            <a:ext cx="1800200" cy="25202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55976" y="422282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64631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CPU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64631"/>
            <a:ext cx="2049016" cy="1680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1153717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CPU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是计算机硬件系统的核心部件，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的主要功能是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读取并执行指令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16" y="2924295"/>
            <a:ext cx="8964488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由运算器、寄存器组、控制器组成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完成算术运算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定点运算、浮点运算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逻辑运算。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用来存放数据信息和控制信息。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提供整个系统工作所需的各种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控制信号（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微命令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存储器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764704"/>
            <a:ext cx="8856984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/>
              <a:t>存储器用来存储信息，包括程序、数据、文档等。存储器主要分为主存、外存和缓存三级存储存储体系。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3648" y="2493616"/>
            <a:ext cx="3168650" cy="3917329"/>
            <a:chOff x="3924300" y="2420889"/>
            <a:chExt cx="3168650" cy="3917329"/>
          </a:xfrm>
        </p:grpSpPr>
        <p:sp>
          <p:nvSpPr>
            <p:cNvPr id="5" name="Text Box 66"/>
            <p:cNvSpPr txBox="1">
              <a:spLocks noChangeArrowheads="1"/>
            </p:cNvSpPr>
            <p:nvPr/>
          </p:nvSpPr>
          <p:spPr bwMode="auto">
            <a:xfrm>
              <a:off x="3924300" y="5876553"/>
              <a:ext cx="3168650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外存</a:t>
              </a:r>
            </a:p>
          </p:txBody>
        </p:sp>
        <p:sp>
          <p:nvSpPr>
            <p:cNvPr id="6" name="Text Box 67"/>
            <p:cNvSpPr txBox="1">
              <a:spLocks noChangeArrowheads="1"/>
            </p:cNvSpPr>
            <p:nvPr/>
          </p:nvSpPr>
          <p:spPr bwMode="auto">
            <a:xfrm>
              <a:off x="4486275" y="4779963"/>
              <a:ext cx="2030413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7" name="Text Box 68"/>
            <p:cNvSpPr txBox="1">
              <a:spLocks noChangeArrowheads="1"/>
            </p:cNvSpPr>
            <p:nvPr/>
          </p:nvSpPr>
          <p:spPr bwMode="auto">
            <a:xfrm>
              <a:off x="4787900" y="3811588"/>
              <a:ext cx="1223963" cy="40957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L2 Cache</a:t>
              </a:r>
            </a:p>
          </p:txBody>
        </p:sp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4500364" y="2420889"/>
              <a:ext cx="2232248" cy="8636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5435600" y="4221163"/>
              <a:ext cx="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>
              <a:off x="5435600" y="5373688"/>
              <a:ext cx="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6156325" y="3284538"/>
              <a:ext cx="0" cy="144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>
              <a:off x="5435600" y="3286125"/>
              <a:ext cx="0" cy="503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4789512" y="2924944"/>
              <a:ext cx="1151012" cy="3693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 Cache</a:t>
              </a:r>
            </a:p>
          </p:txBody>
        </p:sp>
      </p:grpSp>
      <p:pic>
        <p:nvPicPr>
          <p:cNvPr id="15" name="图片 14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3522" y="2492896"/>
            <a:ext cx="1992814" cy="1634108"/>
          </a:xfrm>
          <a:prstGeom prst="rect">
            <a:avLst/>
          </a:prstGeom>
        </p:spPr>
      </p:pic>
      <p:pic>
        <p:nvPicPr>
          <p:cNvPr id="16" name="图片 15" descr="内存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3995" y="4221088"/>
            <a:ext cx="1787690" cy="1340768"/>
          </a:xfrm>
          <a:prstGeom prst="rect">
            <a:avLst/>
          </a:prstGeom>
        </p:spPr>
      </p:pic>
      <p:pic>
        <p:nvPicPr>
          <p:cNvPr id="17" name="图片 16" descr="硬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5085184"/>
            <a:ext cx="1700808" cy="170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输入设备和输出设备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 descr="Z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708920"/>
            <a:ext cx="5616624" cy="3102307"/>
          </a:xfrm>
          <a:prstGeom prst="rect">
            <a:avLst/>
          </a:prstGeom>
        </p:spPr>
      </p:pic>
      <p:pic>
        <p:nvPicPr>
          <p:cNvPr id="4" name="图片 3" descr="键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134" y="5373216"/>
            <a:ext cx="1988674" cy="1133686"/>
          </a:xfrm>
          <a:prstGeom prst="rect">
            <a:avLst/>
          </a:prstGeom>
        </p:spPr>
      </p:pic>
      <p:pic>
        <p:nvPicPr>
          <p:cNvPr id="5" name="图片 4" descr="显示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895096"/>
            <a:ext cx="2592288" cy="2101856"/>
          </a:xfrm>
          <a:prstGeom prst="rect">
            <a:avLst/>
          </a:prstGeom>
        </p:spPr>
      </p:pic>
      <p:pic>
        <p:nvPicPr>
          <p:cNvPr id="1026" name="Picture 2" descr="http://p2.so.qhmsg.com/bdr/_240_/t01cf7cddec0fe856c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5517232"/>
            <a:ext cx="1093765" cy="661449"/>
          </a:xfrm>
          <a:prstGeom prst="rect">
            <a:avLst/>
          </a:prstGeom>
          <a:noFill/>
        </p:spPr>
      </p:pic>
      <p:pic>
        <p:nvPicPr>
          <p:cNvPr id="1028" name="Picture 4" descr="http://p4.so.qhimgs1.com/bdr/_240_/t01d721a13cb4e825b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1287015"/>
            <a:ext cx="2183904" cy="16379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324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总线与接口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773113" y="764704"/>
            <a:ext cx="7543800" cy="3079750"/>
            <a:chOff x="336" y="1468"/>
            <a:chExt cx="4752" cy="194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294" y="1468"/>
              <a:ext cx="1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latin typeface="+mn-ea"/>
              </a:endParaRPr>
            </a:p>
          </p:txBody>
        </p:sp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576" y="1920"/>
              <a:ext cx="28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>
                <a:latin typeface="+mn-ea"/>
              </a:endParaRPr>
            </a:p>
          </p:txBody>
        </p:sp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384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1392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2400" y="297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2400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4032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4032" y="297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336" y="1968"/>
              <a:ext cx="475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2784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52"/>
            <p:cNvSpPr>
              <a:spLocks noChangeShapeType="1"/>
            </p:cNvSpPr>
            <p:nvPr/>
          </p:nvSpPr>
          <p:spPr bwMode="auto">
            <a:xfrm>
              <a:off x="2784" y="26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Line 53"/>
            <p:cNvSpPr>
              <a:spLocks noChangeShapeType="1"/>
            </p:cNvSpPr>
            <p:nvPr/>
          </p:nvSpPr>
          <p:spPr bwMode="auto">
            <a:xfrm>
              <a:off x="4416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4416" y="26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3360" y="249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3360" y="321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416" y="2296"/>
              <a:ext cx="6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1595" y="2300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2457" y="2256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+mn-ea"/>
                </a:rPr>
                <a:t>接口</a:t>
              </a:r>
            </a:p>
          </p:txBody>
        </p:sp>
        <p:sp>
          <p:nvSpPr>
            <p:cNvPr id="22" name="Text Box 60"/>
            <p:cNvSpPr txBox="1">
              <a:spLocks noChangeArrowheads="1"/>
            </p:cNvSpPr>
            <p:nvPr/>
          </p:nvSpPr>
          <p:spPr bwMode="auto">
            <a:xfrm>
              <a:off x="4090" y="2256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+mn-ea"/>
                </a:rPr>
                <a:t>接口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2551" y="3025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I/O</a:t>
              </a:r>
            </a:p>
          </p:txBody>
        </p:sp>
        <p:sp>
          <p:nvSpPr>
            <p:cNvPr id="24" name="Text Box 62"/>
            <p:cNvSpPr txBox="1">
              <a:spLocks noChangeArrowheads="1"/>
            </p:cNvSpPr>
            <p:nvPr/>
          </p:nvSpPr>
          <p:spPr bwMode="auto">
            <a:xfrm>
              <a:off x="4151" y="3025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I/O</a:t>
              </a: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824" y="1525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latin typeface="+mn-ea"/>
                </a:rPr>
                <a:t>系 统 总 线</a:t>
              </a:r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776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768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468910" y="4307612"/>
            <a:ext cx="1869186" cy="1384995"/>
            <a:chOff x="6418415" y="4451628"/>
            <a:chExt cx="1869186" cy="1384995"/>
          </a:xfrm>
        </p:grpSpPr>
        <p:sp>
          <p:nvSpPr>
            <p:cNvPr id="112" name="Freeform 8"/>
            <p:cNvSpPr>
              <a:spLocks/>
            </p:cNvSpPr>
            <p:nvPr/>
          </p:nvSpPr>
          <p:spPr bwMode="auto">
            <a:xfrm>
              <a:off x="6418415" y="4698447"/>
              <a:ext cx="178698" cy="1034809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60232" y="4451628"/>
              <a:ext cx="162736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</a:rPr>
                <a:t>地址总线</a:t>
              </a:r>
              <a:endParaRPr lang="en-US" altLang="zh-CN" sz="2800" b="1" dirty="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</a:rPr>
                <a:t>数据总线</a:t>
              </a:r>
              <a:endParaRPr lang="en-US" altLang="zh-CN" sz="2800" b="1" dirty="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</a:rPr>
                <a:t>控制总线</a:t>
              </a:r>
              <a:endParaRPr lang="zh-CN" altLang="en-US" sz="2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83568" y="4210893"/>
            <a:ext cx="5544616" cy="2293185"/>
            <a:chOff x="683568" y="4210893"/>
            <a:chExt cx="5544616" cy="229318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683568" y="4325984"/>
              <a:ext cx="5544616" cy="2178094"/>
              <a:chOff x="1691680" y="4325984"/>
              <a:chExt cx="5544616" cy="2178094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1691680" y="4519692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691680" y="4595196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691680" y="4661520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91680" y="4725144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691680" y="4797152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691680" y="4442398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691680" y="4869160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691680" y="4365104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流程图: 联系 38"/>
              <p:cNvSpPr/>
              <p:nvPr/>
            </p:nvSpPr>
            <p:spPr>
              <a:xfrm>
                <a:off x="2407527" y="4336317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2497358" y="440832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联系 40"/>
              <p:cNvSpPr/>
              <p:nvPr/>
            </p:nvSpPr>
            <p:spPr>
              <a:xfrm>
                <a:off x="2582065" y="4492188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2670161" y="4573553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流程图: 联系 42"/>
              <p:cNvSpPr/>
              <p:nvPr/>
            </p:nvSpPr>
            <p:spPr>
              <a:xfrm>
                <a:off x="2767532" y="4641328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2857398" y="4703979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2941214" y="476836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3028783" y="4844653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2431320" y="4360214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517998" y="4437112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3050052" y="4869160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694902" y="4581128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608224" y="4509120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86470" y="4669904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2882928" y="4725144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968264" y="4797152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流程图: 联系 65"/>
              <p:cNvSpPr/>
              <p:nvPr/>
            </p:nvSpPr>
            <p:spPr>
              <a:xfrm>
                <a:off x="3923928" y="4340654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4013759" y="441266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4098466" y="449652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联系 68"/>
              <p:cNvSpPr/>
              <p:nvPr/>
            </p:nvSpPr>
            <p:spPr>
              <a:xfrm>
                <a:off x="4186562" y="457789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4283933" y="464566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流程图: 联系 70"/>
              <p:cNvSpPr/>
              <p:nvPr/>
            </p:nvSpPr>
            <p:spPr>
              <a:xfrm>
                <a:off x="4373799" y="4708316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4457615" y="477270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4545184" y="484899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3947721" y="4364551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034399" y="4441449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4566453" y="4873497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4211303" y="4585465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4124625" y="4513457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4302871" y="4674241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4399329" y="4729481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484665" y="4801489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流程图: 联系 81"/>
              <p:cNvSpPr/>
              <p:nvPr/>
            </p:nvSpPr>
            <p:spPr>
              <a:xfrm>
                <a:off x="5345185" y="4325984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联系 82"/>
              <p:cNvSpPr/>
              <p:nvPr/>
            </p:nvSpPr>
            <p:spPr>
              <a:xfrm>
                <a:off x="5435016" y="439799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519723" y="448185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607819" y="456322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5705190" y="463099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联系 86"/>
              <p:cNvSpPr/>
              <p:nvPr/>
            </p:nvSpPr>
            <p:spPr>
              <a:xfrm>
                <a:off x="5795056" y="4693646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878872" y="475803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5966441" y="483432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5368978" y="4349881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5455656" y="4426779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5987710" y="4858827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5632560" y="4570795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5545882" y="4498787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724128" y="4659571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20586" y="4714811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05922" y="4786819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44"/>
              <p:cNvSpPr>
                <a:spLocks noChangeArrowheads="1"/>
              </p:cNvSpPr>
              <p:nvPr/>
            </p:nvSpPr>
            <p:spPr bwMode="auto">
              <a:xfrm>
                <a:off x="2056656" y="5818278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9" name="Text Box 57"/>
              <p:cNvSpPr txBox="1">
                <a:spLocks noChangeArrowheads="1"/>
              </p:cNvSpPr>
              <p:nvPr/>
            </p:nvSpPr>
            <p:spPr bwMode="auto">
              <a:xfrm>
                <a:off x="2107456" y="5881778"/>
                <a:ext cx="1046163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itchFamily="18" charset="0"/>
                    <a:cs typeface="Times New Roman" pitchFamily="18" charset="0"/>
                  </a:rPr>
                  <a:t>CPU</a:t>
                </a:r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3640832" y="5815897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1" name="Text Box 58"/>
              <p:cNvSpPr txBox="1">
                <a:spLocks noChangeArrowheads="1"/>
              </p:cNvSpPr>
              <p:nvPr/>
            </p:nvSpPr>
            <p:spPr bwMode="auto">
              <a:xfrm>
                <a:off x="3963095" y="5885747"/>
                <a:ext cx="8382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5085995" y="5815203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8" name="Text Box 59"/>
              <p:cNvSpPr txBox="1">
                <a:spLocks noChangeArrowheads="1"/>
              </p:cNvSpPr>
              <p:nvPr/>
            </p:nvSpPr>
            <p:spPr bwMode="auto">
              <a:xfrm>
                <a:off x="5220072" y="5844081"/>
                <a:ext cx="1053595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latin typeface="+mn-ea"/>
                  </a:rPr>
                  <a:t>接口</a:t>
                </a:r>
              </a:p>
            </p:txBody>
          </p:sp>
        </p:grpSp>
        <p:sp>
          <p:nvSpPr>
            <p:cNvPr id="102" name="椭圆 101"/>
            <p:cNvSpPr/>
            <p:nvPr/>
          </p:nvSpPr>
          <p:spPr>
            <a:xfrm>
              <a:off x="2267744" y="4210893"/>
              <a:ext cx="360040" cy="8423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96752"/>
            <a:ext cx="8691563" cy="55481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77647" y="4462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计算机各大部件的互连结构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601524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）单总线架构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模型机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735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5763" y="116632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）多总线结构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“南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北桥架构”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9" descr="微型计算机硬件体系架构（两桥布局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55734"/>
            <a:ext cx="7488684" cy="598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55763" y="116632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“南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北桥架构”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07504" y="1037481"/>
            <a:ext cx="8893175" cy="5703887"/>
            <a:chOff x="71438" y="893763"/>
            <a:chExt cx="8893175" cy="570388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23850" y="2708275"/>
              <a:ext cx="1223963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800" y="2027238"/>
              <a:ext cx="1044575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73600" y="1341438"/>
              <a:ext cx="16764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40613" y="981075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716463" y="1417638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+mn-ea"/>
                </a:rPr>
                <a:t>I/O</a:t>
              </a:r>
              <a:r>
                <a:rPr lang="zh-CN" altLang="en-US" sz="2400" b="1" dirty="0">
                  <a:latin typeface="+mn-ea"/>
                </a:rPr>
                <a:t>控制器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39750" y="2784475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+mn-ea"/>
                </a:rPr>
                <a:t>CPU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34263" y="981075"/>
              <a:ext cx="1484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</a:rPr>
                <a:t>I/O</a:t>
              </a:r>
              <a:r>
                <a:rPr lang="zh-CN" altLang="en-US" sz="2800" b="1" dirty="0">
                  <a:latin typeface="+mn-ea"/>
                </a:rPr>
                <a:t>设备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00338" y="2103438"/>
              <a:ext cx="10080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</a:rPr>
                <a:t>通道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057400" y="22050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140200" y="16462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877050" y="1285875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392113" y="4365625"/>
              <a:ext cx="1146175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539750" y="4441825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</a:rPr>
                <a:t>主存</a:t>
              </a:r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2051050" y="2205038"/>
              <a:ext cx="0" cy="295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1303040" y="908720"/>
              <a:ext cx="1828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</a:rPr>
                <a:t>系统总线 </a:t>
              </a:r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1517650" y="302895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2584450" y="4979988"/>
              <a:ext cx="1044575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2693988" y="5056188"/>
              <a:ext cx="10080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</a:rPr>
                <a:t>通道</a:t>
              </a: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2051050" y="515778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4140200" y="1412875"/>
              <a:ext cx="0" cy="2305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>
              <a:off x="3635375" y="23622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6877050" y="1125538"/>
              <a:ext cx="0" cy="1439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>
              <a:off x="6372225" y="15573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7440613" y="1739900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7434263" y="1739900"/>
              <a:ext cx="1484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I/O</a:t>
              </a:r>
              <a:r>
                <a:rPr lang="zh-CN" altLang="en-US" sz="2800" b="1">
                  <a:latin typeface="+mn-ea"/>
                </a:rPr>
                <a:t>设备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6877050" y="20447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7810500" y="2565400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508625" y="2205038"/>
              <a:ext cx="0" cy="792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4673600" y="3213100"/>
              <a:ext cx="16764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7440613" y="3035300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4716463" y="32893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+mn-ea"/>
                </a:rPr>
                <a:t>I/O</a:t>
              </a:r>
              <a:r>
                <a:rPr lang="zh-CN" altLang="en-US" sz="2400" b="1" dirty="0">
                  <a:latin typeface="+mn-ea"/>
                </a:rPr>
                <a:t>控制器</a:t>
              </a: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7434263" y="3035300"/>
              <a:ext cx="1484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</a:rPr>
                <a:t>I/O</a:t>
              </a:r>
              <a:r>
                <a:rPr lang="zh-CN" altLang="en-US" sz="2800" b="1" dirty="0">
                  <a:latin typeface="+mn-ea"/>
                </a:rPr>
                <a:t>设备</a:t>
              </a:r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>
              <a:off x="4140200" y="35179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7" name="Line 67"/>
            <p:cNvSpPr>
              <a:spLocks noChangeShapeType="1"/>
            </p:cNvSpPr>
            <p:nvPr/>
          </p:nvSpPr>
          <p:spPr bwMode="auto">
            <a:xfrm>
              <a:off x="6877050" y="33401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6877050" y="2997200"/>
              <a:ext cx="0" cy="1006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>
              <a:off x="6372225" y="34290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0" name="Line 73"/>
            <p:cNvSpPr>
              <a:spLocks noChangeShapeType="1"/>
            </p:cNvSpPr>
            <p:nvPr/>
          </p:nvSpPr>
          <p:spPr bwMode="auto">
            <a:xfrm>
              <a:off x="7810500" y="3932238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1" name="Text Box 74"/>
            <p:cNvSpPr txBox="1">
              <a:spLocks noChangeArrowheads="1"/>
            </p:cNvSpPr>
            <p:nvPr/>
          </p:nvSpPr>
          <p:spPr bwMode="auto">
            <a:xfrm>
              <a:off x="3203848" y="893763"/>
              <a:ext cx="1828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b="1" dirty="0">
                  <a:latin typeface="+mn-ea"/>
                </a:rPr>
                <a:t>I/O</a:t>
              </a:r>
              <a:r>
                <a:rPr lang="zh-CN" altLang="en-US" sz="2800" b="1" dirty="0">
                  <a:latin typeface="+mn-ea"/>
                </a:rPr>
                <a:t>总线 </a:t>
              </a:r>
            </a:p>
          </p:txBody>
        </p:sp>
        <p:sp>
          <p:nvSpPr>
            <p:cNvPr id="42" name="Rectangle 75"/>
            <p:cNvSpPr>
              <a:spLocks noChangeArrowheads="1"/>
            </p:cNvSpPr>
            <p:nvPr/>
          </p:nvSpPr>
          <p:spPr bwMode="auto">
            <a:xfrm>
              <a:off x="4673600" y="4652963"/>
              <a:ext cx="16764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43" name="Rectangle 76"/>
            <p:cNvSpPr>
              <a:spLocks noChangeArrowheads="1"/>
            </p:cNvSpPr>
            <p:nvPr/>
          </p:nvSpPr>
          <p:spPr bwMode="auto">
            <a:xfrm>
              <a:off x="7440613" y="4764088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4716463" y="4729163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+mn-ea"/>
                </a:rPr>
                <a:t>I/O</a:t>
              </a:r>
              <a:r>
                <a:rPr lang="zh-CN" altLang="en-US" sz="2400" b="1">
                  <a:latin typeface="+mn-ea"/>
                </a:rPr>
                <a:t>控制器</a:t>
              </a:r>
            </a:p>
          </p:txBody>
        </p:sp>
        <p:sp>
          <p:nvSpPr>
            <p:cNvPr id="45" name="Text Box 78"/>
            <p:cNvSpPr txBox="1">
              <a:spLocks noChangeArrowheads="1"/>
            </p:cNvSpPr>
            <p:nvPr/>
          </p:nvSpPr>
          <p:spPr bwMode="auto">
            <a:xfrm>
              <a:off x="7434263" y="4764088"/>
              <a:ext cx="1484312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I/O</a:t>
              </a:r>
              <a:r>
                <a:rPr lang="zh-CN" altLang="en-US" sz="2800" b="1">
                  <a:latin typeface="+mn-ea"/>
                </a:rPr>
                <a:t>设备</a:t>
              </a:r>
            </a:p>
          </p:txBody>
        </p:sp>
        <p:sp>
          <p:nvSpPr>
            <p:cNvPr id="46" name="Line 79"/>
            <p:cNvSpPr>
              <a:spLocks noChangeShapeType="1"/>
            </p:cNvSpPr>
            <p:nvPr/>
          </p:nvSpPr>
          <p:spPr bwMode="auto">
            <a:xfrm>
              <a:off x="4140200" y="495776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7" name="Line 80"/>
            <p:cNvSpPr>
              <a:spLocks noChangeShapeType="1"/>
            </p:cNvSpPr>
            <p:nvPr/>
          </p:nvSpPr>
          <p:spPr bwMode="auto">
            <a:xfrm>
              <a:off x="6877050" y="506888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8" name="Line 81"/>
            <p:cNvSpPr>
              <a:spLocks noChangeShapeType="1"/>
            </p:cNvSpPr>
            <p:nvPr/>
          </p:nvSpPr>
          <p:spPr bwMode="auto">
            <a:xfrm>
              <a:off x="4140200" y="4581525"/>
              <a:ext cx="0" cy="2016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9" name="Line 82"/>
            <p:cNvSpPr>
              <a:spLocks noChangeShapeType="1"/>
            </p:cNvSpPr>
            <p:nvPr/>
          </p:nvSpPr>
          <p:spPr bwMode="auto">
            <a:xfrm>
              <a:off x="3635375" y="530066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0" name="Line 83"/>
            <p:cNvSpPr>
              <a:spLocks noChangeShapeType="1"/>
            </p:cNvSpPr>
            <p:nvPr/>
          </p:nvSpPr>
          <p:spPr bwMode="auto">
            <a:xfrm>
              <a:off x="6877050" y="4581525"/>
              <a:ext cx="0" cy="1439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1" name="Line 84"/>
            <p:cNvSpPr>
              <a:spLocks noChangeShapeType="1"/>
            </p:cNvSpPr>
            <p:nvPr/>
          </p:nvSpPr>
          <p:spPr bwMode="auto">
            <a:xfrm>
              <a:off x="6372225" y="486886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>
              <a:off x="7810500" y="5876925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3" name="Line 89"/>
            <p:cNvSpPr>
              <a:spLocks noChangeShapeType="1"/>
            </p:cNvSpPr>
            <p:nvPr/>
          </p:nvSpPr>
          <p:spPr bwMode="auto">
            <a:xfrm>
              <a:off x="5580063" y="5445125"/>
              <a:ext cx="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4" name="Line 99"/>
            <p:cNvSpPr>
              <a:spLocks noChangeShapeType="1"/>
            </p:cNvSpPr>
            <p:nvPr/>
          </p:nvSpPr>
          <p:spPr bwMode="auto">
            <a:xfrm>
              <a:off x="3132138" y="3357563"/>
              <a:ext cx="0" cy="1079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5" name="Rectangle 100"/>
            <p:cNvSpPr>
              <a:spLocks noChangeArrowheads="1"/>
            </p:cNvSpPr>
            <p:nvPr/>
          </p:nvSpPr>
          <p:spPr bwMode="auto">
            <a:xfrm>
              <a:off x="71438" y="2276475"/>
              <a:ext cx="1763712" cy="3097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56" name="Line 101"/>
            <p:cNvSpPr>
              <a:spLocks noChangeShapeType="1"/>
            </p:cNvSpPr>
            <p:nvPr/>
          </p:nvSpPr>
          <p:spPr bwMode="auto">
            <a:xfrm>
              <a:off x="971550" y="3357563"/>
              <a:ext cx="0" cy="1008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7" name="Line 102"/>
            <p:cNvSpPr>
              <a:spLocks noChangeShapeType="1"/>
            </p:cNvSpPr>
            <p:nvPr/>
          </p:nvSpPr>
          <p:spPr bwMode="auto">
            <a:xfrm>
              <a:off x="2238375" y="2492375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8" name="Line 103"/>
            <p:cNvSpPr>
              <a:spLocks noChangeShapeType="1"/>
            </p:cNvSpPr>
            <p:nvPr/>
          </p:nvSpPr>
          <p:spPr bwMode="auto">
            <a:xfrm>
              <a:off x="2232025" y="2492375"/>
              <a:ext cx="0" cy="295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9" name="Line 104"/>
            <p:cNvSpPr>
              <a:spLocks noChangeShapeType="1"/>
            </p:cNvSpPr>
            <p:nvPr/>
          </p:nvSpPr>
          <p:spPr bwMode="auto">
            <a:xfrm>
              <a:off x="2232025" y="5445125"/>
              <a:ext cx="395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0" name="Line 105"/>
            <p:cNvSpPr>
              <a:spLocks noChangeShapeType="1"/>
            </p:cNvSpPr>
            <p:nvPr/>
          </p:nvSpPr>
          <p:spPr bwMode="auto">
            <a:xfrm>
              <a:off x="1547813" y="4654550"/>
              <a:ext cx="7207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55763" y="116632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）通道架构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8528" y="123354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ea"/>
              </a:rPr>
              <a:t>一</a:t>
            </a:r>
            <a:r>
              <a:rPr lang="zh-CN" altLang="en-US" sz="2800" b="1" dirty="0" smtClean="0">
                <a:latin typeface="+mn-ea"/>
              </a:rPr>
              <a:t>、课程目的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7375" y="982469"/>
            <a:ext cx="3130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sym typeface="Wingdings 3" pitchFamily="18" charset="2"/>
              </a:rPr>
              <a:t>(1) 目的之一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3608" y="3358733"/>
            <a:ext cx="7560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“计算机内部究竟是怎么工作的? ”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4366845"/>
            <a:ext cx="77898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sym typeface="Wingdings 3" pitchFamily="18" charset="2"/>
              </a:rPr>
              <a:t>(2) </a:t>
            </a:r>
            <a:r>
              <a:rPr lang="zh-CN" altLang="en-US" sz="2800" b="1" dirty="0">
                <a:latin typeface="+mn-ea"/>
              </a:rPr>
              <a:t>目的之二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92" y="5085184"/>
            <a:ext cx="79200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</a:rPr>
              <a:t>为培养同学们在分析、设计、开发计算机系统方面的能力打下坚实的基础。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4450" y="1628800"/>
            <a:ext cx="784803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从硬件的角度，学习计算机的工作过程，掌握计算机最基本的工作原理。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9138" y="1387475"/>
            <a:ext cx="7308850" cy="4436953"/>
            <a:chOff x="719138" y="1387475"/>
            <a:chExt cx="7308850" cy="4436953"/>
          </a:xfrm>
        </p:grpSpPr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719138" y="2982913"/>
              <a:ext cx="792162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</a:rPr>
                <a:t>软件</a:t>
              </a:r>
            </a:p>
          </p:txBody>
        </p:sp>
        <p:sp>
          <p:nvSpPr>
            <p:cNvPr id="3" name="Freeform 18"/>
            <p:cNvSpPr>
              <a:spLocks/>
            </p:cNvSpPr>
            <p:nvPr/>
          </p:nvSpPr>
          <p:spPr bwMode="auto">
            <a:xfrm>
              <a:off x="1531938" y="2176463"/>
              <a:ext cx="285750" cy="2574925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4" name="Text Box 20"/>
            <p:cNvSpPr txBox="1">
              <a:spLocks noChangeArrowheads="1"/>
            </p:cNvSpPr>
            <p:nvPr/>
          </p:nvSpPr>
          <p:spPr bwMode="auto">
            <a:xfrm>
              <a:off x="1817688" y="4481513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应用软件</a:t>
              </a:r>
              <a:endParaRPr lang="en-US" altLang="zh-CN" sz="2800" b="1">
                <a:latin typeface="+mn-ea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17688" y="1387475"/>
              <a:ext cx="4895850" cy="2157413"/>
              <a:chOff x="1701" y="2206"/>
              <a:chExt cx="3084" cy="1359"/>
            </a:xfrm>
          </p:grpSpPr>
          <p:sp>
            <p:nvSpPr>
              <p:cNvPr id="6" name="Text Box 19"/>
              <p:cNvSpPr txBox="1">
                <a:spLocks noChangeArrowheads="1"/>
              </p:cNvSpPr>
              <p:nvPr/>
            </p:nvSpPr>
            <p:spPr bwMode="auto">
              <a:xfrm>
                <a:off x="1701" y="2523"/>
                <a:ext cx="13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latin typeface="+mn-ea"/>
                  </a:rPr>
                  <a:t>系统软件</a:t>
                </a: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2744" y="2342"/>
                <a:ext cx="136" cy="1043"/>
              </a:xfrm>
              <a:custGeom>
                <a:avLst/>
                <a:gdLst>
                  <a:gd name="T0" fmla="*/ 2147483647 w 40"/>
                  <a:gd name="T1" fmla="*/ 0 h 347"/>
                  <a:gd name="T2" fmla="*/ 2147483647 w 40"/>
                  <a:gd name="T3" fmla="*/ 2147483647 h 347"/>
                  <a:gd name="T4" fmla="*/ 2147483647 w 40"/>
                  <a:gd name="T5" fmla="*/ 2147483647 h 347"/>
                  <a:gd name="T6" fmla="*/ 0 w 40"/>
                  <a:gd name="T7" fmla="*/ 2147483647 h 347"/>
                  <a:gd name="T8" fmla="*/ 2147483647 w 40"/>
                  <a:gd name="T9" fmla="*/ 2147483647 h 347"/>
                  <a:gd name="T10" fmla="*/ 2147483647 w 40"/>
                  <a:gd name="T11" fmla="*/ 2147483647 h 347"/>
                  <a:gd name="T12" fmla="*/ 2147483647 w 40"/>
                  <a:gd name="T13" fmla="*/ 2147483647 h 3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0" h="347">
                    <a:moveTo>
                      <a:pt x="40" y="0"/>
                    </a:moveTo>
                    <a:cubicBezTo>
                      <a:pt x="29" y="0"/>
                      <a:pt x="20" y="13"/>
                      <a:pt x="20" y="29"/>
                    </a:cubicBezTo>
                    <a:lnTo>
                      <a:pt x="20" y="145"/>
                    </a:lnTo>
                    <a:cubicBezTo>
                      <a:pt x="20" y="161"/>
                      <a:pt x="11" y="173"/>
                      <a:pt x="0" y="173"/>
                    </a:cubicBezTo>
                    <a:cubicBezTo>
                      <a:pt x="11" y="173"/>
                      <a:pt x="20" y="186"/>
                      <a:pt x="20" y="202"/>
                    </a:cubicBezTo>
                    <a:lnTo>
                      <a:pt x="20" y="318"/>
                    </a:lnTo>
                    <a:cubicBezTo>
                      <a:pt x="20" y="334"/>
                      <a:pt x="29" y="347"/>
                      <a:pt x="40" y="347"/>
                    </a:cubicBez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8" name="Text Box 22"/>
              <p:cNvSpPr txBox="1">
                <a:spLocks noChangeArrowheads="1"/>
              </p:cNvSpPr>
              <p:nvPr/>
            </p:nvSpPr>
            <p:spPr bwMode="auto">
              <a:xfrm>
                <a:off x="2880" y="2206"/>
                <a:ext cx="6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OS</a:t>
                </a:r>
              </a:p>
            </p:txBody>
          </p:sp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2880" y="2540"/>
                <a:ext cx="77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DBMS</a:t>
                </a:r>
              </a:p>
            </p:txBody>
          </p:sp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2880" y="2886"/>
                <a:ext cx="190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 dirty="0">
                    <a:latin typeface="+mn-ea"/>
                  </a:rPr>
                  <a:t>语言处理程序</a:t>
                </a:r>
              </a:p>
            </p:txBody>
          </p:sp>
          <p:sp>
            <p:nvSpPr>
              <p:cNvPr id="11" name="Text Box 25"/>
              <p:cNvSpPr txBox="1">
                <a:spLocks noChangeArrowheads="1"/>
              </p:cNvSpPr>
              <p:nvPr/>
            </p:nvSpPr>
            <p:spPr bwMode="auto">
              <a:xfrm>
                <a:off x="2880" y="3235"/>
                <a:ext cx="57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……</a:t>
                </a:r>
              </a:p>
            </p:txBody>
          </p:sp>
        </p:grp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517900" y="4481513"/>
              <a:ext cx="171450" cy="1135062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621088" y="5301208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专用软件</a:t>
              </a:r>
              <a:endParaRPr lang="en-US" altLang="zh-CN" sz="2800" b="1">
                <a:latin typeface="+mn-ea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637136" y="4197350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通用软件</a:t>
              </a: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5472113" y="4005263"/>
              <a:ext cx="171450" cy="1135062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5634038" y="4292600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工具软件</a:t>
              </a:r>
              <a:endParaRPr lang="en-US" altLang="zh-CN" sz="2800" b="1">
                <a:latin typeface="+mn-ea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5651500" y="3716338"/>
              <a:ext cx="23764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altLang="zh-CN" sz="2800" b="1">
                  <a:latin typeface="+mn-ea"/>
                </a:rPr>
                <a:t>Office</a:t>
              </a:r>
              <a:r>
                <a:rPr lang="zh-CN" altLang="en-US" sz="2800" b="1">
                  <a:latin typeface="+mn-ea"/>
                </a:rPr>
                <a:t>套件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643563" y="4973638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altLang="zh-CN" sz="2800" b="1">
                  <a:latin typeface="+mn-ea"/>
                </a:rPr>
                <a:t>……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7647" y="44624"/>
            <a:ext cx="369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1.2.3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计算机软件系统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77647" y="44624"/>
            <a:ext cx="477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1.2.4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计算机系统的层次结构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016" y="1412776"/>
            <a:ext cx="6437312" cy="4896544"/>
            <a:chOff x="1087016" y="1772816"/>
            <a:chExt cx="6437312" cy="4896544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3275856" y="5805265"/>
              <a:ext cx="3744416" cy="864095"/>
            </a:xfrm>
            <a:prstGeom prst="cube">
              <a:avLst>
                <a:gd name="adj" fmla="val 58847"/>
              </a:avLst>
            </a:prstGeom>
            <a:solidFill>
              <a:srgbClr val="F8AFA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5C7A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>
                  <a:solidFill>
                    <a:srgbClr val="000000"/>
                  </a:solidFill>
                  <a:latin typeface="+mn-ea"/>
                </a:rPr>
                <a:t>逻辑部件</a:t>
              </a:r>
              <a:r>
                <a:rPr kumimoji="0" lang="zh-CN" altLang="zh-CN" sz="2000" b="1">
                  <a:solidFill>
                    <a:srgbClr val="000000"/>
                  </a:solidFill>
                  <a:latin typeface="+mn-ea"/>
                </a:rPr>
                <a:t>级</a:t>
              </a:r>
            </a:p>
            <a:p>
              <a:pPr algn="ctr"/>
              <a:endParaRPr kumimoji="0" lang="zh-CN" altLang="zh-CN" sz="2000" b="1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3235672" y="5317009"/>
              <a:ext cx="3784600" cy="776287"/>
            </a:xfrm>
            <a:prstGeom prst="cube">
              <a:avLst>
                <a:gd name="adj" fmla="val 58847"/>
              </a:avLst>
            </a:prstGeom>
            <a:solidFill>
              <a:srgbClr val="F8AFA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5C99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 dirty="0">
                  <a:solidFill>
                    <a:srgbClr val="000000"/>
                  </a:solidFill>
                  <a:latin typeface="+mn-ea"/>
                </a:rPr>
                <a:t>微指令</a:t>
              </a:r>
              <a:r>
                <a:rPr kumimoji="0" lang="zh-CN" altLang="zh-CN" sz="2000" b="1" dirty="0">
                  <a:solidFill>
                    <a:srgbClr val="000000"/>
                  </a:solidFill>
                  <a:latin typeface="+mn-ea"/>
                </a:rPr>
                <a:t>级 </a:t>
              </a:r>
            </a:p>
            <a:p>
              <a:pPr algn="ctr"/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235672" y="3280717"/>
              <a:ext cx="3784600" cy="868363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33CCCC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zh-CN" altLang="zh-CN" sz="2000" b="1" dirty="0">
                  <a:solidFill>
                    <a:srgbClr val="000000"/>
                  </a:solidFill>
                  <a:latin typeface="+mn-ea"/>
                </a:rPr>
                <a:t>操作系统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级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（操作系统）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3212330" y="2780928"/>
              <a:ext cx="3771900" cy="863600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00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语言处理程序（编译）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  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212330" y="2276872"/>
              <a:ext cx="3771900" cy="900112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应用程序（软件资源）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  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1368003" y="2941067"/>
              <a:ext cx="129540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000" b="1" dirty="0" smtClean="0">
                  <a:latin typeface="+mn-ea"/>
                </a:rPr>
                <a:t>软件部分</a:t>
              </a:r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1087016" y="4381227"/>
              <a:ext cx="182880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0" lang="zh-CN" altLang="zh-CN" sz="2000" b="1" dirty="0">
                  <a:latin typeface="+mn-ea"/>
                </a:rPr>
                <a:t>软、硬界面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1271165" y="5893395"/>
              <a:ext cx="141605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 sz="2000" b="1" dirty="0" smtClean="0">
                  <a:latin typeface="+mn-ea"/>
                </a:rPr>
                <a:t>硬件部分</a:t>
              </a:r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5" name="AutoShape 24"/>
            <p:cNvSpPr>
              <a:spLocks/>
            </p:cNvSpPr>
            <p:nvPr/>
          </p:nvSpPr>
          <p:spPr bwMode="auto">
            <a:xfrm>
              <a:off x="2768178" y="2276872"/>
              <a:ext cx="325437" cy="1800200"/>
            </a:xfrm>
            <a:prstGeom prst="leftBrace">
              <a:avLst>
                <a:gd name="adj1" fmla="val 609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3273003" y="4277717"/>
              <a:ext cx="3743325" cy="879475"/>
            </a:xfrm>
            <a:prstGeom prst="cube">
              <a:avLst>
                <a:gd name="adj" fmla="val 58847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5C99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 dirty="0">
                  <a:solidFill>
                    <a:srgbClr val="000000"/>
                  </a:solidFill>
                  <a:latin typeface="+mn-ea"/>
                </a:rPr>
                <a:t>指令系统</a:t>
              </a:r>
              <a:r>
                <a:rPr kumimoji="0" lang="zh-CN" altLang="zh-CN" sz="2000" b="1" dirty="0">
                  <a:solidFill>
                    <a:srgbClr val="000000"/>
                  </a:solidFill>
                  <a:latin typeface="+mn-ea"/>
                </a:rPr>
                <a:t>级</a:t>
              </a:r>
              <a:r>
                <a:rPr kumimoji="0" lang="en-US" altLang="zh-CN" sz="20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kumimoji="0" lang="zh-CN" altLang="en-US" sz="2000" b="1" dirty="0" smtClean="0">
                  <a:solidFill>
                    <a:srgbClr val="000000"/>
                  </a:solidFill>
                  <a:latin typeface="+mn-ea"/>
                </a:rPr>
                <a:t>机器语言</a:t>
              </a:r>
              <a:r>
                <a:rPr kumimoji="0" lang="en-US" altLang="zh-CN" sz="2000" b="1" dirty="0" smtClean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kumimoji="0" lang="zh-CN" altLang="zh-CN" sz="2000" b="1" dirty="0" smtClean="0">
                  <a:solidFill>
                    <a:srgbClr val="000000"/>
                  </a:solidFill>
                  <a:latin typeface="+mn-ea"/>
                </a:rPr>
                <a:t> </a:t>
              </a:r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/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9" name="AutoShape 35"/>
            <p:cNvSpPr>
              <a:spLocks/>
            </p:cNvSpPr>
            <p:nvPr/>
          </p:nvSpPr>
          <p:spPr bwMode="auto">
            <a:xfrm>
              <a:off x="2768178" y="5661248"/>
              <a:ext cx="325437" cy="972319"/>
            </a:xfrm>
            <a:prstGeom prst="leftBrace">
              <a:avLst>
                <a:gd name="adj1" fmla="val 3228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2512590" y="4322366"/>
              <a:ext cx="5011738" cy="474786"/>
            </a:xfrm>
            <a:prstGeom prst="parallelogram">
              <a:avLst>
                <a:gd name="adj" fmla="val 154481"/>
              </a:avLst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2000" b="1" smtClean="0">
                <a:ln>
                  <a:solidFill>
                    <a:schemeClr val="tx1"/>
                  </a:solidFill>
                  <a:prstDash val="dash"/>
                </a:ln>
                <a:latin typeface="+mn-ea"/>
                <a:ea typeface="+mn-ea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036714" y="4221088"/>
              <a:ext cx="3299" cy="57606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+mn-ea"/>
              </a:endParaRPr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3203848" y="1772816"/>
              <a:ext cx="3771900" cy="900112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用户程序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  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 bwMode="auto">
          <a:xfrm>
            <a:off x="832048" y="188913"/>
            <a:ext cx="77724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.5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软件与硬件的逻辑等价性 </a:t>
            </a:r>
          </a:p>
        </p:txBody>
      </p:sp>
      <p:sp>
        <p:nvSpPr>
          <p:cNvPr id="3" name="Rectangle 1033"/>
          <p:cNvSpPr>
            <a:spLocks noChangeArrowheads="1"/>
          </p:cNvSpPr>
          <p:nvPr/>
        </p:nvSpPr>
        <p:spPr bwMode="auto">
          <a:xfrm>
            <a:off x="106363" y="908050"/>
            <a:ext cx="90376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软件的特点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易于实现各种</a:t>
            </a:r>
            <a:r>
              <a:rPr lang="zh-CN" altLang="en-US" sz="2800" b="1">
                <a:latin typeface="+mn-ea"/>
                <a:cs typeface="Times New Roman" panose="02020603050405020304" pitchFamily="18" charset="0"/>
              </a:rPr>
              <a:t>逻辑</a:t>
            </a:r>
            <a:r>
              <a:rPr lang="zh-CN" altLang="en-US" sz="2800" b="1" smtClean="0">
                <a:latin typeface="+mn-ea"/>
                <a:cs typeface="Times New Roman" panose="02020603050405020304" pitchFamily="18" charset="0"/>
              </a:rPr>
              <a:t>和算术运算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功能，但是常受到速度指标和软件容量的制约；</a:t>
            </a:r>
          </a:p>
        </p:txBody>
      </p:sp>
      <p:sp>
        <p:nvSpPr>
          <p:cNvPr id="4" name="Rectangle 1034"/>
          <p:cNvSpPr>
            <a:spLocks noChangeArrowheads="1"/>
          </p:cNvSpPr>
          <p:nvPr/>
        </p:nvSpPr>
        <p:spPr bwMode="auto">
          <a:xfrm>
            <a:off x="131277" y="3068960"/>
            <a:ext cx="8856663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硬件的特点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可以高速实现</a:t>
            </a:r>
            <a:r>
              <a:rPr lang="zh-CN" altLang="en-US" sz="2800" b="1">
                <a:latin typeface="+mn-ea"/>
                <a:cs typeface="Times New Roman" panose="02020603050405020304" pitchFamily="18" charset="0"/>
              </a:rPr>
              <a:t>逻辑</a:t>
            </a:r>
            <a:r>
              <a:rPr lang="zh-CN" altLang="en-US" sz="2800" b="1" smtClean="0">
                <a:latin typeface="+mn-ea"/>
                <a:cs typeface="Times New Roman" panose="02020603050405020304" pitchFamily="18" charset="0"/>
              </a:rPr>
              <a:t>和算术运算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功能，但是难以实现复杂功能或计算，受到控制复杂性指标的制约。</a:t>
            </a:r>
          </a:p>
        </p:txBody>
      </p:sp>
      <p:sp>
        <p:nvSpPr>
          <p:cNvPr id="5" name="Rectangle 1035"/>
          <p:cNvSpPr>
            <a:spLocks noChangeArrowheads="1"/>
          </p:cNvSpPr>
          <p:nvPr/>
        </p:nvSpPr>
        <p:spPr bwMode="auto">
          <a:xfrm>
            <a:off x="119918" y="5445224"/>
            <a:ext cx="9036050" cy="54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+mn-ea"/>
                <a:cs typeface="Times New Roman" panose="02020603050405020304" pitchFamily="18" charset="0"/>
              </a:rPr>
              <a:t>传统的软件部分，完全有可能“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固化</a:t>
            </a:r>
            <a:r>
              <a:rPr lang="zh-CN" altLang="en-US" sz="2800" b="1" dirty="0">
                <a:solidFill>
                  <a:schemeClr val="folHlink"/>
                </a:solidFill>
                <a:latin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硬化</a:t>
            </a:r>
            <a:r>
              <a:rPr lang="zh-CN" altLang="en-US" sz="2800" b="1" dirty="0">
                <a:solidFill>
                  <a:schemeClr val="folHlink"/>
                </a:solidFill>
                <a:latin typeface="+mn-ea"/>
                <a:cs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90600" y="97468"/>
            <a:ext cx="5525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1.3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计算机系统的性能指标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5750" y="1268760"/>
            <a:ext cx="4357688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基本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字长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187624" y="3602445"/>
            <a:ext cx="619236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76216" y="1844824"/>
            <a:ext cx="8424863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指处理器一次能处理数据的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位数，通常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的寄存器位数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有关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影响计算精度、指令功能。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87624" y="4869160"/>
            <a:ext cx="6315000" cy="842392"/>
            <a:chOff x="1115616" y="5229200"/>
            <a:chExt cx="6315000" cy="842392"/>
          </a:xfrm>
        </p:grpSpPr>
        <p:sp>
          <p:nvSpPr>
            <p:cNvPr id="7" name="矩形 6"/>
            <p:cNvSpPr/>
            <p:nvPr/>
          </p:nvSpPr>
          <p:spPr>
            <a:xfrm>
              <a:off x="1907704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699792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91880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83968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76056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68144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60232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5616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4585" y="1053752"/>
            <a:ext cx="3352800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外频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06835" y="1757345"/>
            <a:ext cx="7488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latin typeface="+mn-ea"/>
                <a:cs typeface="Times New Roman" panose="02020603050405020304" pitchFamily="18" charset="0"/>
              </a:rPr>
              <a:t>外部频率或基频，也叫系统时钟频率。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1692648" y="4182715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84673" y="5070127"/>
            <a:ext cx="327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一般不超过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300MHz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5312148" y="4185890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04173" y="5051077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倍频系数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756023" y="2641252"/>
            <a:ext cx="7561262" cy="1439863"/>
            <a:chOff x="756023" y="2641252"/>
            <a:chExt cx="7561262" cy="143986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756023" y="2641252"/>
              <a:ext cx="1512887" cy="14398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</a:t>
              </a:r>
            </a:p>
            <a:p>
              <a:pPr algn="ctr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振荡器</a:t>
              </a:r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786560" y="2842865"/>
              <a:ext cx="1728788" cy="10080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倍频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5745535" y="300161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5745535" y="3390552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5745535" y="376361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6710735" y="2719040"/>
              <a:ext cx="9236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725023" y="3103215"/>
              <a:ext cx="8953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内存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710735" y="3490565"/>
              <a:ext cx="16065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其它部件</a:t>
              </a: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282032" y="2925762"/>
              <a:ext cx="1497013" cy="503238"/>
              <a:chOff x="1211" y="1253"/>
              <a:chExt cx="943" cy="317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1211" y="1570"/>
                <a:ext cx="9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1297" y="1253"/>
                <a:ext cx="76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外频信号</a:t>
                </a:r>
              </a:p>
            </p:txBody>
          </p:sp>
        </p:grpSp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2484810" y="3573115"/>
              <a:ext cx="1009650" cy="144462"/>
              <a:chOff x="1292" y="1797"/>
              <a:chExt cx="636" cy="91"/>
            </a:xfrm>
          </p:grpSpPr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1292" y="1888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1383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1383" y="1797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1429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1429" y="1888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1474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474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1519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519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565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1565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1610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610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1655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1655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700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1700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1746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1746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791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1791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1837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1837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1882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1882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2" grpId="0" animBg="1"/>
      <p:bldP spid="13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93712" y="1124124"/>
            <a:ext cx="86868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3.运算速度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04787" y="1948036"/>
            <a:ext cx="8137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主频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外频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倍频系数；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-11113" y="2633836"/>
            <a:ext cx="7704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，每秒执行指令数；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04787" y="3352974"/>
            <a:ext cx="67537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，平均每条指令的时钟周期数；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04787" y="4073699"/>
            <a:ext cx="6931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FLOPS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，每秒执行浮点运算的次数；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179" y="674513"/>
            <a:ext cx="83820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存储容量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9179" y="1124744"/>
            <a:ext cx="835183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（1）主存容量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指可编址的存储单元个数×存储单元的宽度。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756667" y="2572500"/>
            <a:ext cx="3743326" cy="514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691680" y="2649355"/>
            <a:ext cx="936104" cy="41960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0791" y="3140968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取决于地址码位数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933378" y="2567771"/>
            <a:ext cx="27352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228184" y="2617580"/>
            <a:ext cx="576064" cy="40418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68379" y="3134721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表明编址单位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39179" y="3987626"/>
            <a:ext cx="83518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）外存（辅存）容量</a:t>
            </a: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操作系统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一般通过虚拟存储技术对其进行管理。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12204" y="5356051"/>
            <a:ext cx="7056437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常表示为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外存容量与地址码位数无关。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utoUpdateAnimBg="0"/>
      <p:bldP spid="7" grpId="0" animBg="1"/>
      <p:bldP spid="8" grpId="0" animBg="1"/>
      <p:bldP spid="9" grpId="0" autoUpdateAnimBg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67544" y="1052736"/>
            <a:ext cx="8238703" cy="5687641"/>
            <a:chOff x="797793" y="1046360"/>
            <a:chExt cx="8238703" cy="5687641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2384028" y="4718768"/>
              <a:ext cx="3765550" cy="56630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 计算机组成原理</a:t>
              </a: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6711007" y="4747715"/>
              <a:ext cx="2174875" cy="5232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微机原理</a:t>
              </a: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829098" y="4574752"/>
              <a:ext cx="7183587" cy="93610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>
                <a:solidFill>
                  <a:srgbClr val="0000FF"/>
                </a:solidFill>
              </a:endParaRPr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829098" y="3278013"/>
              <a:ext cx="7178824" cy="863600"/>
              <a:chOff x="714" y="1936"/>
              <a:chExt cx="4856" cy="544"/>
            </a:xfrm>
          </p:grpSpPr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1429" y="2045"/>
                <a:ext cx="1312" cy="33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Times New Roman" pitchFamily="18" charset="0"/>
                  </a:rPr>
                  <a:t>操作系统</a:t>
                </a:r>
              </a:p>
            </p:txBody>
          </p:sp>
          <p:sp>
            <p:nvSpPr>
              <p:cNvPr id="7" name="Text Box 9"/>
              <p:cNvSpPr txBox="1">
                <a:spLocks noChangeArrowheads="1"/>
              </p:cNvSpPr>
              <p:nvPr/>
            </p:nvSpPr>
            <p:spPr bwMode="auto">
              <a:xfrm>
                <a:off x="3287" y="2027"/>
                <a:ext cx="1312" cy="33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Times New Roman" pitchFamily="18" charset="0"/>
                  </a:rPr>
                  <a:t>编译原理</a:t>
                </a: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714" y="1936"/>
                <a:ext cx="4856" cy="54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flipV="1">
              <a:off x="4961385" y="2792833"/>
              <a:ext cx="409575" cy="485775"/>
            </a:xfrm>
            <a:prstGeom prst="downArrow">
              <a:avLst>
                <a:gd name="adj1" fmla="val 50000"/>
                <a:gd name="adj2" fmla="val 29651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flipV="1">
              <a:off x="4988372" y="4131839"/>
              <a:ext cx="473075" cy="44291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kumimoji="1" lang="zh-CN" altLang="en-US" sz="28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101703" y="2054472"/>
              <a:ext cx="2047875" cy="5232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编程语言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702546" y="1259581"/>
              <a:ext cx="2159000" cy="5232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软件工程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6317307" y="2054472"/>
              <a:ext cx="2568575" cy="5232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计算机网络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869778" y="1262384"/>
              <a:ext cx="1687512" cy="5232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数据库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829098" y="1046360"/>
              <a:ext cx="7207398" cy="1728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867868" y="2054472"/>
              <a:ext cx="2049462" cy="5232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人工智能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6056559" y="1262384"/>
              <a:ext cx="2878138" cy="5232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程序设计理论</a:t>
              </a:r>
            </a:p>
          </p:txBody>
        </p: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829802" y="5870401"/>
              <a:ext cx="7178119" cy="863600"/>
              <a:chOff x="821" y="3569"/>
              <a:chExt cx="4698" cy="544"/>
            </a:xfrm>
          </p:grpSpPr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1191" y="3664"/>
                <a:ext cx="2174" cy="3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 模拟/ </a:t>
                </a:r>
                <a:r>
                  <a:rPr kumimoji="1" lang="zh-CN" altLang="en-US" sz="2800" b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数字逻辑</a:t>
                </a:r>
                <a:endPara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3463" y="3654"/>
                <a:ext cx="1976" cy="33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Times New Roman" pitchFamily="18" charset="0"/>
                  </a:rPr>
                  <a:t>     汇编语言</a:t>
                </a:r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821" y="3569"/>
                <a:ext cx="4698" cy="54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4997450" y="5499421"/>
              <a:ext cx="473075" cy="3714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6173192" y="4934792"/>
              <a:ext cx="552450" cy="220663"/>
            </a:xfrm>
            <a:prstGeom prst="rightArrow">
              <a:avLst>
                <a:gd name="adj1" fmla="val 50000"/>
                <a:gd name="adj2" fmla="val 62590"/>
              </a:avLst>
            </a:prstGeom>
            <a:solidFill>
              <a:schemeClr val="tx1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97793" y="5740200"/>
              <a:ext cx="1166813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基础课程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213545" y="4333626"/>
              <a:ext cx="615553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硬件层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797793" y="3147912"/>
              <a:ext cx="1103313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系统软件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42728" y="1060876"/>
              <a:ext cx="614362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专业课</a:t>
              </a: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827584" y="107921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二、各课程的层次关系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51720" y="6021288"/>
            <a:ext cx="3321675" cy="5232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 模拟/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数字逻辑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8528" y="123354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>
                <a:latin typeface="+mn-ea"/>
              </a:rPr>
              <a:t>三、参考教材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5602" name="Picture 2" descr="https://img11.360buyimg.com/n1/s200x200_jfs/t1051/240/233308877/2452966/71094aa0/551a2f67Nba75aeb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3203848" cy="320384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07506"/>
            <a:ext cx="3230612" cy="3230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9592" y="188640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/>
              <a:t>四</a:t>
            </a:r>
            <a:r>
              <a:rPr lang="zh-CN" altLang="en-US" sz="2800" b="1" dirty="0" smtClean="0"/>
              <a:t>、成绩构成</a:t>
            </a:r>
            <a:endParaRPr lang="zh-CN" altLang="en-US" sz="2800" b="1" dirty="0"/>
          </a:p>
        </p:txBody>
      </p:sp>
      <p:graphicFrame>
        <p:nvGraphicFramePr>
          <p:cNvPr id="3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81380"/>
              </p:ext>
            </p:extLst>
          </p:nvPr>
        </p:nvGraphicFramePr>
        <p:xfrm>
          <a:off x="1043608" y="2564904"/>
          <a:ext cx="7272807" cy="17014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5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出勤作业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半期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期末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1" lang="zh-CN" altLang="en-US" sz="2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1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1" lang="zh-CN" altLang="en-US" sz="2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kumimoji="1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88528" y="123354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五、教学内容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71600" y="1484784"/>
            <a:ext cx="7361238" cy="4124241"/>
            <a:chOff x="971600" y="1484784"/>
            <a:chExt cx="7361238" cy="4124241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971600" y="1484784"/>
              <a:ext cx="67500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第一章  概论</a:t>
              </a: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971600" y="2196153"/>
              <a:ext cx="64309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第二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章  计算机中的信息表示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971600" y="2925217"/>
              <a:ext cx="62436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第三章  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子系统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71600" y="3636313"/>
              <a:ext cx="5975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第四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章  存储子系统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600" y="4365080"/>
              <a:ext cx="70373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第五章  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I/O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子系统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71600" y="5085805"/>
              <a:ext cx="73612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第六章  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I/O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设备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80616" y="44624"/>
            <a:ext cx="5627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+mn-ea"/>
              </a:rPr>
              <a:t>第一章  概述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496" y="836712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1.1.1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计算机的诞生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" name="Picture 3" descr="EN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5" y="1625182"/>
            <a:ext cx="8939657" cy="51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496" y="1628800"/>
            <a:ext cx="8807896" cy="510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ENIAC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的特点：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采用十进制</a:t>
            </a:r>
            <a:endParaRPr kumimoji="0" lang="zh-CN" altLang="en-GB" sz="32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 </a:t>
            </a:r>
            <a:r>
              <a:rPr kumimoji="0" lang="zh-CN" altLang="en-GB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个10位的累加器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GB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用开关手动编程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18,000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个电子管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重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30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吨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占地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170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平方米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耗电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170 KW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5,000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次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秒加法运算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冯•诺伊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500" y="1191997"/>
            <a:ext cx="2635731" cy="345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956" y="908720"/>
            <a:ext cx="8064500" cy="516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中文名：约翰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诺依曼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外文名：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John Von Neumann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国籍：美籍匈牙利人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出生地：布达佩斯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出生日期：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1903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日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逝世日期：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1957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日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毕业院校：苏黎世大学、布达佩斯大学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称谓：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计算机之父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99592" y="-12982"/>
            <a:ext cx="303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诺依曼体系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664" y="1700808"/>
            <a:ext cx="8687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）计算机硬件系统由五大部件组成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，包括：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存储器、运算器、控制器、输入和输出设备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）计算机中采用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形式表示信息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）采用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存储程序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的工作方式，这也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是冯诺依曼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体系最为核心的思想。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939</Words>
  <Application>Microsoft Office PowerPoint</Application>
  <PresentationFormat>全屏显示(4:3)</PresentationFormat>
  <Paragraphs>217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宋体</vt:lpstr>
      <vt:lpstr>Arial</vt:lpstr>
      <vt:lpstr>Calibri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130</cp:revision>
  <dcterms:created xsi:type="dcterms:W3CDTF">2017-01-15T07:54:50Z</dcterms:created>
  <dcterms:modified xsi:type="dcterms:W3CDTF">2018-09-15T15:18:58Z</dcterms:modified>
</cp:coreProperties>
</file>