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19" Type="http://schemas.openxmlformats.org/officeDocument/2006/relationships/image" Target="../media/image36.png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616" y="982469"/>
            <a:ext cx="7548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FF"/>
                </a:solidFill>
              </a:rPr>
              <a:t>第二章    数据的表示及运算</a:t>
            </a:r>
            <a:endParaRPr lang="zh-CN" altLang="en-US" sz="4800" b="1" dirty="0">
              <a:solidFill>
                <a:srgbClr val="0000FF"/>
              </a:solidFill>
            </a:endParaRPr>
          </a:p>
        </p:txBody>
      </p: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1619672" y="2708920"/>
            <a:ext cx="62646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2.1 数值型数据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表示方法</a:t>
            </a:r>
            <a:r>
              <a:rPr lang="zh-CN" altLang="en-US" sz="3200" b="1" smtClean="0"/>
              <a:t>  </a:t>
            </a:r>
            <a:endParaRPr lang="zh-CN" altLang="en-US" sz="3200" b="1" dirty="0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1619672" y="4443834"/>
            <a:ext cx="4680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 运算方法</a:t>
            </a:r>
            <a:endParaRPr lang="zh-CN" altLang="en-US" sz="3200" b="1" dirty="0"/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1619672" y="5307930"/>
            <a:ext cx="4680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 运算部件</a:t>
            </a:r>
            <a:endParaRPr lang="zh-CN" altLang="en-US" sz="3200" b="1" dirty="0"/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1619672" y="3574757"/>
            <a:ext cx="62646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 字符的表示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3568" y="476672"/>
            <a:ext cx="8229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【例】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已知[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  <a:r>
              <a:rPr kumimoji="0" lang="zh-CN" alt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10011010，求[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en-US" sz="32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endParaRPr kumimoji="0" lang="en-US" altLang="zh-CN" sz="32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2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解：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  <a:r>
              <a:rPr kumimoji="0" lang="zh-CN" alt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0   0   1   1   0   1    0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↓   ↓   ↓   ↓   ↓   ↓   ↓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1   1  0    0   1   0   1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+)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  <a:r>
              <a:rPr kumimoji="0" lang="zh-CN" alt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1   1  0   0   1   1   0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979712" y="4005064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5816" y="5301208"/>
            <a:ext cx="298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  <a:r>
              <a:rPr lang="zh-CN" alt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5951021"/>
            <a:ext cx="2938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  <a:r>
              <a:rPr lang="zh-CN" alt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6267210" y="5473967"/>
            <a:ext cx="2870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+mn-ea"/>
              </a:rPr>
              <a:t>负数两端不变，</a:t>
            </a:r>
            <a:endParaRPr lang="en-US" altLang="zh-CN" sz="2800" b="1" smtClean="0">
              <a:latin typeface="+mn-ea"/>
            </a:endParaRPr>
          </a:p>
          <a:p>
            <a:r>
              <a:rPr lang="zh-CN" altLang="en-US" sz="2800" b="1" smtClean="0">
                <a:latin typeface="+mn-ea"/>
              </a:rPr>
              <a:t>中间各位变反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3528" y="620688"/>
            <a:ext cx="8305800" cy="56886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1、定点表示法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程序中所有数的小数点固定在同一位置不变。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   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带符号的定点小数：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约定所有数的小数点的位置固定在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符号位之后（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小数点隐含约定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R="0" lvl="0" algn="l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ts val="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字长=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位，表示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范围为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ts val="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原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-(1-2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补码：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8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27794" y="116632"/>
            <a:ext cx="4652318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2.1.3 定点数与浮点数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95921" y="3688308"/>
            <a:ext cx="6802667" cy="1396876"/>
            <a:chOff x="1383" y="2295"/>
            <a:chExt cx="3410" cy="1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42" y="2295"/>
              <a:ext cx="285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l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0  1  0 1 1 1 0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471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399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79" y="2295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471" y="2295"/>
              <a:ext cx="29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71" y="2659"/>
              <a:ext cx="29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800" b="1" dirty="0"/>
                <a:t>数值部分</a:t>
              </a:r>
              <a:endParaRPr kumimoji="0" lang="zh-CN" altLang="en-US" sz="2800" b="1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 rot="16200000">
              <a:off x="3090" y="2221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FF0000"/>
                  </a:solidFill>
                </a:rPr>
                <a:t>符号位</a:t>
              </a:r>
              <a:endParaRPr kumimoji="0" lang="zh-CN" altLang="en-US" sz="28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0000FF"/>
                  </a:solidFill>
                </a:rPr>
                <a:t>小数点</a:t>
              </a:r>
              <a:endParaRPr kumimoji="0" lang="zh-CN" altLang="en-US" sz="28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1698" y="2703"/>
              <a:ext cx="0" cy="2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2267" y="2703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14672" y="548680"/>
            <a:ext cx="8305800" cy="57158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② 带符号的定点整数：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约定所有数的小数点的位置固定在最低数值位之后。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字长=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位，表示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范围为，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原码：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- 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-1)～(2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补码：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zh-CN" altLang="en-US" sz="28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～(2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-1)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BF09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58441" y="2266157"/>
            <a:ext cx="6337895" cy="1666899"/>
            <a:chOff x="1186433" y="2266157"/>
            <a:chExt cx="6337895" cy="166689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86433" y="2266157"/>
              <a:ext cx="6337895" cy="1666899"/>
              <a:chOff x="1296" y="1296"/>
              <a:chExt cx="3036" cy="1095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883" y="1296"/>
                <a:ext cx="2429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</a:t>
                </a: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0 1 1 </a:t>
                </a:r>
                <a:r>
                  <a:rPr lang="zh-CN" altLang="en-US" sz="3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 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433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903" y="1296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392" y="1699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2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3429" y="202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3711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17" name="AutoShape 14"/>
            <p:cNvSpPr>
              <a:spLocks/>
            </p:cNvSpPr>
            <p:nvPr/>
          </p:nvSpPr>
          <p:spPr bwMode="auto">
            <a:xfrm rot="16200000">
              <a:off x="3719931" y="1280785"/>
              <a:ext cx="263977" cy="3744416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75856" y="3328456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kumimoji="0" lang="zh-CN" altLang="en-US" sz="2800" b="1" dirty="0" smtClean="0"/>
                <a:t>位</a:t>
              </a:r>
              <a:endParaRPr kumimoji="0" lang="zh-CN" altLang="en-US" sz="28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304800" y="675853"/>
            <a:ext cx="8610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无符号定点整数：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约定所有数的小数点的位置固定在最低数值位之后。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533400" y="2153320"/>
            <a:ext cx="75632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若代码序列为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位，则有：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593725" y="512035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kumimoji="0"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68313" y="4852317"/>
            <a:ext cx="84248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原码、补码和反码相同，表示范围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kumimoji="0"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                      0～(2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-1)</a:t>
            </a:r>
            <a:endParaRPr kumimoji="0"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/>
            <a:endParaRPr kumimoji="0" lang="zh-CN" altLang="en-US" sz="2800" b="1" dirty="0">
              <a:solidFill>
                <a:srgbClr val="FFBF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86433" y="3130253"/>
            <a:ext cx="6337895" cy="1666899"/>
            <a:chOff x="1186433" y="3058245"/>
            <a:chExt cx="6337895" cy="1666899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186433" y="3058245"/>
              <a:ext cx="6337895" cy="1666899"/>
              <a:chOff x="1296" y="1296"/>
              <a:chExt cx="3036" cy="1095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730" y="1296"/>
                <a:ext cx="2587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:r>
                  <a:rPr lang="en-US" altLang="zh-CN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1  0 1 1 </a:t>
                </a: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3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33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392" y="1699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7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253" y="202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V="1">
                <a:off x="3504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2" name="AutoShape 14"/>
            <p:cNvSpPr>
              <a:spLocks/>
            </p:cNvSpPr>
            <p:nvPr/>
          </p:nvSpPr>
          <p:spPr bwMode="auto">
            <a:xfrm rot="16200000">
              <a:off x="3791939" y="2648938"/>
              <a:ext cx="263977" cy="259228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563888" y="4120544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kumimoji="0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  <a:endPara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211960" y="1985293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2201317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</a:t>
            </a:r>
            <a:r>
              <a:rPr lang="zh-CN" altLang="zh-CN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r>
              <a:rPr lang="en-US" altLang="zh-CN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4745734" y="1307505"/>
            <a:ext cx="228600" cy="1728193"/>
          </a:xfrm>
          <a:prstGeom prst="leftBrace">
            <a:avLst>
              <a:gd name="adj1" fmla="val 8136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581936" y="1271501"/>
            <a:ext cx="228600" cy="18002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44208" y="2201317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尾数</a:t>
            </a:r>
            <a:r>
              <a:rPr lang="en-US" altLang="zh-CN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63888" y="2417515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阶符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08104" y="2417515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数符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940152" y="1985293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3690" y="3165475"/>
            <a:ext cx="7207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底（基数），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隐含约定，一般为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2103" y="3987641"/>
            <a:ext cx="82438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阶码，为定点整数，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其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数值范围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5536" y="5427801"/>
            <a:ext cx="756084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，为定点小数，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数的精度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67544" y="719138"/>
            <a:ext cx="6324600" cy="622300"/>
            <a:chOff x="1043608" y="79777"/>
            <a:chExt cx="6324600" cy="62230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43608" y="116632"/>
              <a:ext cx="6324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浮点数真值</a:t>
              </a: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03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976762"/>
                </p:ext>
              </p:extLst>
            </p:nvPr>
          </p:nvGraphicFramePr>
          <p:xfrm>
            <a:off x="3131840" y="79777"/>
            <a:ext cx="2166938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4" name="Equation" r:id="rId3" imgW="749160" imgH="215640" progId="Equation.DSMT4">
                    <p:embed/>
                  </p:oleObj>
                </mc:Choice>
                <mc:Fallback>
                  <p:oleObj name="Equation" r:id="rId3" imgW="749160" imgH="2156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79777"/>
                          <a:ext cx="2166938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431478" y="1480891"/>
            <a:ext cx="7164858" cy="523220"/>
            <a:chOff x="431478" y="1268414"/>
            <a:chExt cx="7164858" cy="52322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1478" y="1268414"/>
              <a:ext cx="46369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浮点数机器格式：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995936" y="1340768"/>
              <a:ext cx="3600400" cy="432048"/>
              <a:chOff x="4211960" y="1268760"/>
              <a:chExt cx="3600400" cy="432048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211960" y="1268760"/>
                <a:ext cx="3600400" cy="43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dirty="0" err="1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E</a:t>
                </a:r>
                <a:r>
                  <a:rPr lang="en-US" altLang="zh-CN" sz="2000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 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…  </a:t>
                </a:r>
                <a:r>
                  <a:rPr lang="en-US" altLang="zh-CN" sz="2000" b="1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000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M</a:t>
                </a:r>
                <a:r>
                  <a:rPr lang="en-US" altLang="zh-CN" sz="2000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 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…  </a:t>
                </a:r>
                <a:r>
                  <a:rPr lang="en-US" altLang="zh-CN" sz="2000" b="1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n</a:t>
                </a:r>
                <a:endParaRPr lang="en-US" altLang="zh-CN" sz="2000" dirty="0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464400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507605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5508104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5940152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6372200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680424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723629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899592" y="140557"/>
            <a:ext cx="39741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2、浮点表示法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原理性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 smtClean="0">
              <a:solidFill>
                <a:srgbClr val="FFBF0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53508"/>
              </p:ext>
            </p:extLst>
          </p:nvPr>
        </p:nvGraphicFramePr>
        <p:xfrm>
          <a:off x="827584" y="2231653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5" name="Equation" r:id="rId5" imgW="723600" imgH="190440" progId="Equation.DSMT4">
                  <p:embed/>
                </p:oleObj>
              </mc:Choice>
              <mc:Fallback>
                <p:oleObj name="Equation" r:id="rId5" imgW="723600" imgH="190440" progId="Equation.DSMT4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31653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nimBg="1"/>
      <p:bldP spid="25" grpId="0" autoUpdateAnimBg="0"/>
      <p:bldP spid="26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87711" y="260648"/>
            <a:ext cx="2116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尾数规格化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04048" y="279812"/>
            <a:ext cx="4033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（浮点数用原码表示时）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727323" y="4801259"/>
            <a:ext cx="744507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对于正数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55576" y="5449331"/>
            <a:ext cx="75608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对于负数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054153" y="1106475"/>
            <a:ext cx="427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（浮点数用补码表示时）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80641" y="1655749"/>
            <a:ext cx="6264275" cy="1648399"/>
            <a:chOff x="1008633" y="2037158"/>
            <a:chExt cx="6264275" cy="1648399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1008633" y="2348881"/>
              <a:ext cx="6264275" cy="1336676"/>
              <a:chOff x="567" y="1238"/>
              <a:chExt cx="3946" cy="842"/>
            </a:xfrm>
          </p:grpSpPr>
          <p:sp>
            <p:nvSpPr>
              <p:cNvPr id="10" name="AutoShape 19"/>
              <p:cNvSpPr>
                <a:spLocks/>
              </p:cNvSpPr>
              <p:nvPr/>
            </p:nvSpPr>
            <p:spPr bwMode="auto">
              <a:xfrm rot="-5400000">
                <a:off x="1429" y="1011"/>
                <a:ext cx="136" cy="589"/>
              </a:xfrm>
              <a:prstGeom prst="rightBrace">
                <a:avLst>
                  <a:gd name="adj1" fmla="val 36091"/>
                  <a:gd name="adj2" fmla="val 49574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567" y="1256"/>
                <a:ext cx="3946" cy="824"/>
                <a:chOff x="567" y="1256"/>
                <a:chExt cx="3946" cy="824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567" y="1492"/>
                  <a:ext cx="3946" cy="588"/>
                  <a:chOff x="567" y="1371"/>
                  <a:chExt cx="3946" cy="588"/>
                </a:xfrm>
              </p:grpSpPr>
              <p:sp>
                <p:nvSpPr>
                  <p:cNvPr id="1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67" y="1480"/>
                    <a:ext cx="394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371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1616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07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" y="1629"/>
                    <a:ext cx="305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3" y="1619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5" y="1616"/>
                    <a:ext cx="48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-1/2</a:t>
                    </a:r>
                  </a:p>
                </p:txBody>
              </p:sp>
              <p:sp>
                <p:nvSpPr>
                  <p:cNvPr id="2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1616"/>
                    <a:ext cx="405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1/2</a:t>
                    </a:r>
                  </a:p>
                </p:txBody>
              </p:sp>
            </p:grpSp>
            <p:sp>
              <p:nvSpPr>
                <p:cNvPr id="13" name="AutoShape 20"/>
                <p:cNvSpPr>
                  <a:spLocks/>
                </p:cNvSpPr>
                <p:nvPr/>
              </p:nvSpPr>
              <p:spPr bwMode="auto">
                <a:xfrm rot="-5400000">
                  <a:off x="3315" y="1029"/>
                  <a:ext cx="136" cy="589"/>
                </a:xfrm>
                <a:prstGeom prst="rightBrace">
                  <a:avLst>
                    <a:gd name="adj1" fmla="val 36091"/>
                    <a:gd name="adj2" fmla="val 49574"/>
                  </a:avLst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1534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147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31"/>
                <p:cNvSpPr>
                  <a:spLocks noChangeArrowheads="1"/>
                </p:cNvSpPr>
                <p:nvPr/>
              </p:nvSpPr>
              <p:spPr bwMode="auto">
                <a:xfrm>
                  <a:off x="3043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32"/>
                <p:cNvSpPr>
                  <a:spLocks noChangeArrowheads="1"/>
                </p:cNvSpPr>
                <p:nvPr/>
              </p:nvSpPr>
              <p:spPr bwMode="auto">
                <a:xfrm>
                  <a:off x="3642" y="1546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 flipV="1">
              <a:off x="2232595" y="2037159"/>
              <a:ext cx="21590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4967858" y="2037158"/>
              <a:ext cx="324222" cy="383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2267744" y="3577123"/>
            <a:ext cx="651691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规格化的特征是尾数最高有效位为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32941" y="4225195"/>
            <a:ext cx="259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对于补码：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31353" y="3578914"/>
            <a:ext cx="198040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对于原码：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81547"/>
              </p:ext>
            </p:extLst>
          </p:nvPr>
        </p:nvGraphicFramePr>
        <p:xfrm>
          <a:off x="3299442" y="279687"/>
          <a:ext cx="1920630" cy="5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42" y="279687"/>
                        <a:ext cx="1920630" cy="5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15322"/>
              </p:ext>
            </p:extLst>
          </p:nvPr>
        </p:nvGraphicFramePr>
        <p:xfrm>
          <a:off x="539552" y="1130952"/>
          <a:ext cx="4875937" cy="51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30952"/>
                        <a:ext cx="4875937" cy="51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3528" y="6093296"/>
            <a:ext cx="865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补码表示时，符号位与最高有效位异或为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即为规格化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0" grpId="0"/>
      <p:bldP spid="33" grpId="0"/>
      <p:bldP spid="34" grpId="0"/>
      <p:bldP spid="3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5536" y="23431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最小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浮点负数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93651" y="3553852"/>
            <a:ext cx="2882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最大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浮点正数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：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3024188" y="33162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阶码为最大数：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5448" y="116632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表示范围与精度</a:t>
            </a:r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2863850" y="2276872"/>
            <a:ext cx="123825" cy="649288"/>
          </a:xfrm>
          <a:prstGeom prst="leftBrace">
            <a:avLst>
              <a:gd name="adj1" fmla="val 436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2871788" y="3494088"/>
            <a:ext cx="117475" cy="701675"/>
          </a:xfrm>
          <a:prstGeom prst="leftBrace">
            <a:avLst>
              <a:gd name="adj1" fmla="val 497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764704"/>
            <a:ext cx="8001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位，含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位阶符，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表示，以2为底；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尾数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位，含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位数符，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已规格化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07988" y="478209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最小浮点正数：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016250" y="2060848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阶码为最大数：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016250" y="264795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尾数</a:t>
            </a:r>
            <a:r>
              <a:rPr lang="zh-CN" altLang="en-US" sz="2800" b="1" dirty="0" smtClean="0">
                <a:latin typeface="+mn-ea"/>
              </a:rPr>
              <a:t>为最小的</a:t>
            </a:r>
            <a:r>
              <a:rPr lang="zh-CN" altLang="en-US" sz="2800" b="1" dirty="0">
                <a:latin typeface="+mn-ea"/>
              </a:rPr>
              <a:t>负数：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024188" y="3845991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尾数为最大数：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74988" y="4556696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阶码为最小数：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074988" y="5142136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尾数为最小正数：</a:t>
            </a:r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2922588" y="4800699"/>
            <a:ext cx="96837" cy="644525"/>
          </a:xfrm>
          <a:prstGeom prst="leftBrace">
            <a:avLst>
              <a:gd name="adj1" fmla="val 55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95288" y="596031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最大浮点负数：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062288" y="573325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阶码为最小数：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062288" y="622225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尾数为最大负数：</a:t>
            </a:r>
          </a:p>
        </p:txBody>
      </p:sp>
      <p:sp>
        <p:nvSpPr>
          <p:cNvPr id="37" name="AutoShape 42"/>
          <p:cNvSpPr>
            <a:spLocks/>
          </p:cNvSpPr>
          <p:nvPr/>
        </p:nvSpPr>
        <p:spPr bwMode="auto">
          <a:xfrm>
            <a:off x="2909888" y="5979368"/>
            <a:ext cx="96837" cy="644525"/>
          </a:xfrm>
          <a:prstGeom prst="leftBrace">
            <a:avLst>
              <a:gd name="adj1" fmla="val 55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16694"/>
              </p:ext>
            </p:extLst>
          </p:nvPr>
        </p:nvGraphicFramePr>
        <p:xfrm>
          <a:off x="5743575" y="2024063"/>
          <a:ext cx="895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0" name="Equation" r:id="rId3" imgW="533160" imgH="279360" progId="Equation.DSMT4">
                  <p:embed/>
                </p:oleObj>
              </mc:Choice>
              <mc:Fallback>
                <p:oleObj name="Equation" r:id="rId3" imgW="5331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024063"/>
                        <a:ext cx="895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79916"/>
              </p:ext>
            </p:extLst>
          </p:nvPr>
        </p:nvGraphicFramePr>
        <p:xfrm>
          <a:off x="6351104" y="2748003"/>
          <a:ext cx="381136" cy="32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104" y="2748003"/>
                        <a:ext cx="381136" cy="320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652120" y="3284984"/>
          <a:ext cx="895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2" name="Equation" r:id="rId7" imgW="533160" imgH="279360" progId="Equation.DSMT4">
                  <p:embed/>
                </p:oleObj>
              </mc:Choice>
              <mc:Fallback>
                <p:oleObj name="Equation" r:id="rId7" imgW="53316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84984"/>
                        <a:ext cx="895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4117"/>
              </p:ext>
            </p:extLst>
          </p:nvPr>
        </p:nvGraphicFramePr>
        <p:xfrm>
          <a:off x="5652120" y="3823072"/>
          <a:ext cx="940048" cy="47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3" name="Equation" r:id="rId9" imgW="507960" imgH="253800" progId="Equation.DSMT4">
                  <p:embed/>
                </p:oleObj>
              </mc:Choice>
              <mc:Fallback>
                <p:oleObj name="Equation" r:id="rId9" imgW="5079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823072"/>
                        <a:ext cx="940048" cy="47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03676"/>
              </p:ext>
            </p:extLst>
          </p:nvPr>
        </p:nvGraphicFramePr>
        <p:xfrm>
          <a:off x="5699125" y="4581376"/>
          <a:ext cx="696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4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4581376"/>
                        <a:ext cx="696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89849"/>
              </p:ext>
            </p:extLst>
          </p:nvPr>
        </p:nvGraphicFramePr>
        <p:xfrm>
          <a:off x="5867400" y="5733256"/>
          <a:ext cx="695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5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33256"/>
                        <a:ext cx="695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019942"/>
              </p:ext>
            </p:extLst>
          </p:nvPr>
        </p:nvGraphicFramePr>
        <p:xfrm>
          <a:off x="5940152" y="5150930"/>
          <a:ext cx="504056" cy="43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6" name="Equation" r:id="rId15" imgW="291960" imgH="253800" progId="Equation.DSMT4">
                  <p:embed/>
                </p:oleObj>
              </mc:Choice>
              <mc:Fallback>
                <p:oleObj name="Equation" r:id="rId15" imgW="2919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150930"/>
                        <a:ext cx="504056" cy="43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75422"/>
              </p:ext>
            </p:extLst>
          </p:nvPr>
        </p:nvGraphicFramePr>
        <p:xfrm>
          <a:off x="5925359" y="6220544"/>
          <a:ext cx="1670977" cy="52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7" name="Equation" r:id="rId17" imgW="977760" imgH="304560" progId="Equation.DSMT4">
                  <p:embed/>
                </p:oleObj>
              </mc:Choice>
              <mc:Fallback>
                <p:oleObj name="Equation" r:id="rId17" imgW="977760" imgH="304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359" y="6220544"/>
                        <a:ext cx="1670977" cy="520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71099" y="2277615"/>
                <a:ext cx="2066784" cy="49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zh-CN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99" y="2277615"/>
                <a:ext cx="2066784" cy="4955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nimBg="1"/>
      <p:bldP spid="7" grpId="0" animBg="1"/>
      <p:bldP spid="8" grpId="0" autoUpdateAnimBg="0"/>
      <p:bldP spid="9" grpId="0" autoUpdateAnimBg="0"/>
      <p:bldP spid="10" grpId="0" autoUpdateAnimBg="0"/>
      <p:bldP spid="14" grpId="0" autoUpdateAnimBg="0"/>
      <p:bldP spid="16" grpId="0" autoUpdateAnimBg="0"/>
      <p:bldP spid="23" grpId="0" autoUpdateAnimBg="0"/>
      <p:bldP spid="27" grpId="0" autoUpdateAnimBg="0"/>
      <p:bldP spid="29" grpId="0" animBg="1"/>
      <p:bldP spid="30" grpId="0" autoUpdateAnimBg="0"/>
      <p:bldP spid="31" grpId="0" autoUpdateAnimBg="0"/>
      <p:bldP spid="35" grpId="0" autoUpdateAnimBg="0"/>
      <p:bldP spid="37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90012" y="97468"/>
            <a:ext cx="2529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、移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（增）码</a:t>
            </a:r>
          </a:p>
        </p:txBody>
      </p:sp>
      <p:sp>
        <p:nvSpPr>
          <p:cNvPr id="3" name="Rectangle 6"/>
          <p:cNvSpPr>
            <a:spLocks noRot="1" noChangeArrowheads="1"/>
          </p:cNvSpPr>
          <p:nvPr/>
        </p:nvSpPr>
        <p:spPr bwMode="auto">
          <a:xfrm>
            <a:off x="107504" y="764704"/>
            <a:ext cx="9036496" cy="301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在计算机中，移码通常用于表示浮点数的阶码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由于阶码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一般取整数，所以移码通常只用于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的表示。</a:t>
            </a:r>
          </a:p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定点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ｘ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ｘ</a:t>
            </a:r>
            <a:endParaRPr lang="en-US" altLang="zh-CN" sz="2800" b="1" baseline="30000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为阶码的真值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为阶码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5786100"/>
            <a:ext cx="8780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正向平移或者增加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移码或增码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542702" y="3717032"/>
            <a:ext cx="5189538" cy="1730375"/>
            <a:chOff x="1476375" y="3573016"/>
            <a:chExt cx="5189538" cy="1730375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2233613" y="3661916"/>
              <a:ext cx="4432300" cy="457200"/>
              <a:chOff x="1679" y="1806"/>
              <a:chExt cx="2792" cy="288"/>
            </a:xfrm>
          </p:grpSpPr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1679" y="2003"/>
                <a:ext cx="211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3"/>
              <p:cNvSpPr txBox="1">
                <a:spLocks noChangeArrowheads="1"/>
              </p:cNvSpPr>
              <p:nvPr/>
            </p:nvSpPr>
            <p:spPr bwMode="auto">
              <a:xfrm>
                <a:off x="3923" y="1806"/>
                <a:ext cx="5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[</a:t>
                </a:r>
                <a:r>
                  <a:rPr lang="en-US" altLang="zh-CN" sz="2400" i="1"/>
                  <a:t>x</a:t>
                </a:r>
                <a:r>
                  <a:rPr lang="en-US" altLang="zh-CN" sz="2400"/>
                  <a:t>]</a:t>
                </a:r>
                <a:r>
                  <a:rPr lang="zh-CN" altLang="en-US" sz="2000" baseline="-25000"/>
                  <a:t>移码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1811338" y="3573016"/>
              <a:ext cx="1293812" cy="1193800"/>
              <a:chOff x="1413" y="1750"/>
              <a:chExt cx="815" cy="752"/>
            </a:xfrm>
          </p:grpSpPr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1413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2017" y="1750"/>
                <a:ext cx="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476375" y="4623941"/>
              <a:ext cx="4127500" cy="679450"/>
              <a:chOff x="1202" y="2412"/>
              <a:chExt cx="2600" cy="428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202" y="2518"/>
                <a:ext cx="2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632" y="2552"/>
                <a:ext cx="5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  <a:r>
                  <a:rPr lang="en-US" altLang="zh-CN" sz="2400" baseline="30000"/>
                  <a:t> 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1</a:t>
                </a: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1270" y="2552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2023" y="2552"/>
                <a:ext cx="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3338" y="241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真值</a:t>
                </a: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2987675" y="3573016"/>
              <a:ext cx="1404938" cy="1193800"/>
              <a:chOff x="2154" y="1750"/>
              <a:chExt cx="885" cy="752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2734" y="1750"/>
                <a:ext cx="3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2154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" name="Group 43"/>
            <p:cNvGrpSpPr>
              <a:grpSpLocks/>
            </p:cNvGrpSpPr>
            <p:nvPr/>
          </p:nvGrpSpPr>
          <p:grpSpPr bwMode="auto">
            <a:xfrm>
              <a:off x="4140200" y="3573016"/>
              <a:ext cx="1601788" cy="1193800"/>
              <a:chOff x="2880" y="1750"/>
              <a:chExt cx="1009" cy="752"/>
            </a:xfrm>
          </p:grpSpPr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3277" y="175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sz="2400" i="1" baseline="40000"/>
                  <a:t>n</a:t>
                </a:r>
                <a:r>
                  <a:rPr lang="en-US" altLang="zh-CN" sz="2400" baseline="40000"/>
                  <a:t>+1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1</a:t>
                </a:r>
              </a:p>
            </p:txBody>
          </p:sp>
          <p:sp>
            <p:nvSpPr>
              <p:cNvPr id="22" name="Freeform 38"/>
              <p:cNvSpPr>
                <a:spLocks/>
              </p:cNvSpPr>
              <p:nvPr/>
            </p:nvSpPr>
            <p:spPr bwMode="auto">
              <a:xfrm>
                <a:off x="2880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Rot="1" noChangeArrowheads="1"/>
          </p:cNvSpPr>
          <p:nvPr/>
        </p:nvSpPr>
        <p:spPr bwMode="auto">
          <a:xfrm>
            <a:off x="107504" y="-27384"/>
            <a:ext cx="7740799" cy="14862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IEEE754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的标准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位浮点数（短实数）的标准格式为：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0825" y="3499198"/>
            <a:ext cx="8713788" cy="32421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浮点数的符号位，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表示正数，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表示负数。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Ｅ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方式来表示正负指数，但只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尾数，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，用纯小数表示（不包括符号位），隐含约定尾数的最高位为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，即尾数为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47664" y="1628800"/>
            <a:ext cx="5832648" cy="1008112"/>
            <a:chOff x="1979712" y="620688"/>
            <a:chExt cx="5832648" cy="1008112"/>
          </a:xfrm>
        </p:grpSpPr>
        <p:sp>
          <p:nvSpPr>
            <p:cNvPr id="6" name="矩形 5"/>
            <p:cNvSpPr/>
            <p:nvPr/>
          </p:nvSpPr>
          <p:spPr>
            <a:xfrm>
              <a:off x="1979712" y="1052736"/>
              <a:ext cx="7200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99792" y="1052736"/>
              <a:ext cx="25922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080" y="1052736"/>
              <a:ext cx="25202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312" y="6206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22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1800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3728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utoShape 25"/>
          <p:cNvSpPr>
            <a:spLocks/>
          </p:cNvSpPr>
          <p:nvPr/>
        </p:nvSpPr>
        <p:spPr bwMode="auto">
          <a:xfrm rot="16200000">
            <a:off x="3431418" y="1689263"/>
            <a:ext cx="288032" cy="2471364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915816" y="3097412"/>
            <a:ext cx="1584176" cy="40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阶码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259632" y="3097412"/>
            <a:ext cx="1584176" cy="40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 dirty="0" smtClean="0">
                <a:solidFill>
                  <a:srgbClr val="0000FF"/>
                </a:solidFill>
              </a:rPr>
              <a:t>    数符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AutoShape 25"/>
          <p:cNvSpPr>
            <a:spLocks/>
          </p:cNvSpPr>
          <p:nvPr/>
        </p:nvSpPr>
        <p:spPr bwMode="auto">
          <a:xfrm rot="16200000">
            <a:off x="6000201" y="1733173"/>
            <a:ext cx="260349" cy="2355861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508104" y="3140968"/>
            <a:ext cx="15841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 dirty="0" smtClean="0">
                <a:solidFill>
                  <a:srgbClr val="0000FF"/>
                </a:solidFill>
              </a:rPr>
              <a:t>    尾数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907704" y="2636912"/>
            <a:ext cx="0" cy="43204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Rot="1" noChangeArrowheads="1"/>
          </p:cNvSpPr>
          <p:nvPr/>
        </p:nvSpPr>
        <p:spPr bwMode="auto">
          <a:xfrm>
            <a:off x="258192" y="1385739"/>
            <a:ext cx="8828087" cy="52836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 smtClean="0">
                <a:latin typeface="+mn-ea"/>
              </a:rPr>
              <a:t>解：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首先分别将整数和分数部分转换成二进制数：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(20.59375)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(10100.10011)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然后移动小数点，使其在第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位之间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10100.10011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小数点被左移了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位，于是得到：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尾符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127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131=(1000</a:t>
            </a:r>
            <a:r>
              <a:rPr lang="en-US" altLang="zh-CN" sz="2800" b="1" smtClean="0"/>
              <a:t>,0011)</a:t>
            </a:r>
            <a:r>
              <a:rPr lang="en-US" altLang="zh-CN" sz="2800" b="1" baseline="-25000" smtClean="0"/>
              <a:t>2</a:t>
            </a:r>
            <a:endParaRPr kumimoji="0" lang="zh-CN" altLang="en-US" sz="28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尾数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最后得到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位浮点数的二进制存储格式为：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100 0001 1010 0100 1100 0000 0000 0000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(41A4C000)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5112" y="250602"/>
            <a:ext cx="8915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：将十进制数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20.59375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IEEE754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位标准浮点数的二进制格式来存储，并写出其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进制数。 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898872" y="6021288"/>
            <a:ext cx="1512888" cy="0"/>
          </a:xfrm>
          <a:prstGeom prst="line">
            <a:avLst/>
          </a:prstGeom>
          <a:noFill/>
          <a:ln w="4127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483768" y="6021288"/>
            <a:ext cx="4537075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>
            <a:spLocks noRot="1" noChangeArrowheads="1"/>
          </p:cNvSpPr>
          <p:nvPr/>
        </p:nvSpPr>
        <p:spPr bwMode="auto">
          <a:xfrm>
            <a:off x="395536" y="908720"/>
            <a:ext cx="86106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lnSpc>
                <a:spcPct val="200000"/>
              </a:lnSpc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 进位计数制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数制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的基与权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任一数制中，其每一数位上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允许选用的数码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该数制的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一数位所表示位置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958212" y="116632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数值型数据的表示方法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085184"/>
            <a:ext cx="277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168.6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5493" y="169476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字符的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表示（非数值数据）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2411" y="908720"/>
            <a:ext cx="8210029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ASCII</a:t>
            </a:r>
            <a:r>
              <a:rPr lang="zh-CN" altLang="en-US" sz="2800" b="1" dirty="0">
                <a:latin typeface="+mn-ea"/>
              </a:rPr>
              <a:t>码：</a:t>
            </a:r>
            <a:r>
              <a:rPr lang="en-US" altLang="zh-CN" sz="2800" b="1" dirty="0">
                <a:latin typeface="+mn-ea"/>
              </a:rPr>
              <a:t>128</a:t>
            </a:r>
            <a:r>
              <a:rPr lang="zh-CN" altLang="en-US" sz="2800" b="1" dirty="0">
                <a:latin typeface="+mn-ea"/>
              </a:rPr>
              <a:t>种常用字符，</a:t>
            </a:r>
            <a:r>
              <a:rPr lang="en-US" altLang="zh-CN" sz="2800" b="1">
                <a:latin typeface="+mn-ea"/>
              </a:rPr>
              <a:t>7</a:t>
            </a:r>
            <a:r>
              <a:rPr lang="zh-CN" altLang="en-US" sz="2800" b="1" smtClean="0">
                <a:latin typeface="+mn-ea"/>
              </a:rPr>
              <a:t>位，最高位</a:t>
            </a:r>
            <a:r>
              <a:rPr lang="zh-CN" altLang="en-US" sz="2800" b="1">
                <a:latin typeface="+mn-ea"/>
              </a:rPr>
              <a:t>为</a:t>
            </a:r>
            <a:r>
              <a:rPr lang="zh-CN" altLang="en-US" sz="2800" b="1" smtClean="0">
                <a:latin typeface="+mn-ea"/>
              </a:rPr>
              <a:t>奇偶校验位，共</a:t>
            </a:r>
            <a:r>
              <a:rPr lang="en-US" altLang="zh-CN" sz="2800" b="1" smtClean="0">
                <a:latin typeface="+mn-ea"/>
              </a:rPr>
              <a:t>8</a:t>
            </a:r>
            <a:r>
              <a:rPr lang="zh-CN" altLang="en-US" sz="2800" b="1" smtClean="0">
                <a:latin typeface="+mn-ea"/>
              </a:rPr>
              <a:t>位表示。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38536" y="2349500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0-9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922861" y="2349500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30H -39H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8536" y="3193812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A-Z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922861" y="3193812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41H -5AH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338536" y="4073525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a-z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22861" y="4073525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61H -7AH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267098" y="4994012"/>
            <a:ext cx="23050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smtClean="0">
                <a:latin typeface="+mn-ea"/>
              </a:rPr>
              <a:t>常用符号</a:t>
            </a:r>
            <a:endParaRPr lang="zh-CN" altLang="en-US" sz="2800" b="1">
              <a:latin typeface="+mn-ea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38958" y="5786100"/>
            <a:ext cx="23050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控制字符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6750"/>
              </p:ext>
            </p:extLst>
          </p:nvPr>
        </p:nvGraphicFramePr>
        <p:xfrm>
          <a:off x="384175" y="2349500"/>
          <a:ext cx="83407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3" imgW="3263760" imgH="393480" progId="Equation.DSMT4">
                  <p:embed/>
                </p:oleObj>
              </mc:Choice>
              <mc:Fallback>
                <p:oleObj name="Equation" r:id="rId3" imgW="32637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349500"/>
                        <a:ext cx="83407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48851"/>
              </p:ext>
            </p:extLst>
          </p:nvPr>
        </p:nvGraphicFramePr>
        <p:xfrm>
          <a:off x="4499744" y="764704"/>
          <a:ext cx="3854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5" imgW="1358640" imgH="203040" progId="Equation.DSMT4">
                  <p:embed/>
                </p:oleObj>
              </mc:Choice>
              <mc:Fallback>
                <p:oleObj name="Equation" r:id="rId5" imgW="13586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744" y="764704"/>
                        <a:ext cx="3854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7555"/>
              </p:ext>
            </p:extLst>
          </p:nvPr>
        </p:nvGraphicFramePr>
        <p:xfrm>
          <a:off x="554038" y="4076700"/>
          <a:ext cx="812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7" imgW="3416040" imgH="393480" progId="Equation.DSMT4">
                  <p:embed/>
                </p:oleObj>
              </mc:Choice>
              <mc:Fallback>
                <p:oleObj name="Equation" r:id="rId7" imgW="3416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076700"/>
                        <a:ext cx="81295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4056" y="83701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对于任意一串代码序列：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67544" y="168164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其多项式的通式为：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39552" y="342900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二进制数的通式为</a:t>
            </a:r>
            <a:r>
              <a:rPr lang="zh-CN" altLang="zh-CN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10266"/>
              </p:ext>
            </p:extLst>
          </p:nvPr>
        </p:nvGraphicFramePr>
        <p:xfrm>
          <a:off x="3491880" y="5005087"/>
          <a:ext cx="15931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005087"/>
                        <a:ext cx="1593178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01935"/>
              </p:ext>
            </p:extLst>
          </p:nvPr>
        </p:nvGraphicFramePr>
        <p:xfrm>
          <a:off x="323850" y="5733033"/>
          <a:ext cx="8496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Equation" r:id="rId11" imgW="3632040" imgH="215640" progId="Equation.DSMT4">
                  <p:embed/>
                </p:oleObj>
              </mc:Choice>
              <mc:Fallback>
                <p:oleObj name="Equation" r:id="rId11" imgW="363204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33033"/>
                        <a:ext cx="84963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980728"/>
            <a:ext cx="8178552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制：0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制：0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,1,2,…,7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制：0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,1,2,…,9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A,B,C,D,E,F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62136" y="44624"/>
            <a:ext cx="4150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计算机中常用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的进位制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504" y="3068960"/>
            <a:ext cx="3068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进制之间的转换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5319106"/>
            <a:ext cx="896448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自小数点开始，向左向右，每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位一段</a:t>
            </a:r>
            <a:r>
              <a:rPr kumimoji="0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3734930"/>
            <a:ext cx="87129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（1）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8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自小数点开始，向左向右，每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位一段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46531"/>
              </p:ext>
            </p:extLst>
          </p:nvPr>
        </p:nvGraphicFramePr>
        <p:xfrm>
          <a:off x="539552" y="4548823"/>
          <a:ext cx="7345479" cy="53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Equation" r:id="rId3" imgW="2793960" imgH="203040" progId="Equation.DSMT4">
                  <p:embed/>
                </p:oleObj>
              </mc:Choice>
              <mc:Fallback>
                <p:oleObj name="Equation" r:id="rId3" imgW="27939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48823"/>
                        <a:ext cx="7345479" cy="5344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5775"/>
              </p:ext>
            </p:extLst>
          </p:nvPr>
        </p:nvGraphicFramePr>
        <p:xfrm>
          <a:off x="540215" y="6155575"/>
          <a:ext cx="7848209" cy="48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5" imgW="3263760" imgH="203040" progId="Equation.DSMT4">
                  <p:embed/>
                </p:oleObj>
              </mc:Choice>
              <mc:Fallback>
                <p:oleObj name="Equation" r:id="rId5" imgW="32637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15" y="6155575"/>
                        <a:ext cx="7848209" cy="4879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7399" y="638890"/>
            <a:ext cx="5413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十进制和二进制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之间的转换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84188" y="4094187"/>
            <a:ext cx="607218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）整数 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除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取余法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kumimoji="0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）小数 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取整法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）整数</a:t>
            </a:r>
            <a:r>
              <a:rPr kumimoji="0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按权相加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）小数  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按权相加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97009"/>
              </p:ext>
            </p:extLst>
          </p:nvPr>
        </p:nvGraphicFramePr>
        <p:xfrm>
          <a:off x="1594898" y="1316627"/>
          <a:ext cx="6361478" cy="103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3" imgW="2425680" imgH="393480" progId="Equation.DSMT4">
                  <p:embed/>
                </p:oleObj>
              </mc:Choice>
              <mc:Fallback>
                <p:oleObj name="Equation" r:id="rId3" imgW="2425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898" y="1316627"/>
                        <a:ext cx="6361478" cy="10322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65682"/>
              </p:ext>
            </p:extLst>
          </p:nvPr>
        </p:nvGraphicFramePr>
        <p:xfrm>
          <a:off x="1497013" y="2643188"/>
          <a:ext cx="58880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643188"/>
                        <a:ext cx="5888037" cy="1073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179512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0"/>
          <p:cNvSpPr txBox="1">
            <a:spLocks noChangeArrowheads="1"/>
          </p:cNvSpPr>
          <p:nvPr/>
        </p:nvSpPr>
        <p:spPr bwMode="auto">
          <a:xfrm>
            <a:off x="976064" y="155104"/>
            <a:ext cx="4388024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2.1.2 带符号数的表示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 bwMode="auto">
          <a:xfrm>
            <a:off x="544016" y="1037456"/>
            <a:ext cx="7772400" cy="2811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数的符号表示法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4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真值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“数值部分”；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机器数：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表示正号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“+”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sz="28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表示负号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“-”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2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397015"/>
              </p:ext>
            </p:extLst>
          </p:nvPr>
        </p:nvGraphicFramePr>
        <p:xfrm>
          <a:off x="703511" y="4365104"/>
          <a:ext cx="7766050" cy="568325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132"/>
          <p:cNvGrpSpPr>
            <a:grpSpLocks/>
          </p:cNvGrpSpPr>
          <p:nvPr/>
        </p:nvGrpSpPr>
        <p:grpSpPr bwMode="auto">
          <a:xfrm>
            <a:off x="395536" y="5042966"/>
            <a:ext cx="8077200" cy="965200"/>
            <a:chOff x="240" y="3168"/>
            <a:chExt cx="5088" cy="608"/>
          </a:xfrm>
        </p:grpSpPr>
        <p:sp>
          <p:nvSpPr>
            <p:cNvPr id="7" name="Text Box 2095"/>
            <p:cNvSpPr txBox="1">
              <a:spLocks noChangeArrowheads="1"/>
            </p:cNvSpPr>
            <p:nvPr/>
          </p:nvSpPr>
          <p:spPr bwMode="auto">
            <a:xfrm>
              <a:off x="3984" y="3408"/>
              <a:ext cx="110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有效数值</a:t>
              </a:r>
              <a:endParaRPr kumimoji="0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 Box 2096"/>
            <p:cNvSpPr txBox="1">
              <a:spLocks noChangeArrowheads="1"/>
            </p:cNvSpPr>
            <p:nvPr/>
          </p:nvSpPr>
          <p:spPr bwMode="auto">
            <a:xfrm>
              <a:off x="1200" y="3408"/>
              <a:ext cx="105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有效数值</a:t>
              </a:r>
              <a:endParaRPr kumimoji="0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AutoShape 2097"/>
            <p:cNvSpPr>
              <a:spLocks/>
            </p:cNvSpPr>
            <p:nvPr/>
          </p:nvSpPr>
          <p:spPr bwMode="auto">
            <a:xfrm rot="-5400000">
              <a:off x="1539" y="2397"/>
              <a:ext cx="188" cy="1826"/>
            </a:xfrm>
            <a:prstGeom prst="leftBrace">
              <a:avLst>
                <a:gd name="adj1" fmla="val 8094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AutoShape 2098"/>
            <p:cNvSpPr>
              <a:spLocks/>
            </p:cNvSpPr>
            <p:nvPr/>
          </p:nvSpPr>
          <p:spPr bwMode="auto">
            <a:xfrm rot="-5400000">
              <a:off x="4322" y="2397"/>
              <a:ext cx="188" cy="1825"/>
            </a:xfrm>
            <a:prstGeom prst="leftBrace">
              <a:avLst>
                <a:gd name="adj1" fmla="val 8089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Text Box 2099"/>
            <p:cNvSpPr txBox="1">
              <a:spLocks noChangeArrowheads="1"/>
            </p:cNvSpPr>
            <p:nvPr/>
          </p:nvSpPr>
          <p:spPr bwMode="auto">
            <a:xfrm>
              <a:off x="240" y="3408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2" name="Text Box 2100"/>
            <p:cNvSpPr txBox="1">
              <a:spLocks noChangeArrowheads="1"/>
            </p:cNvSpPr>
            <p:nvPr/>
          </p:nvSpPr>
          <p:spPr bwMode="auto">
            <a:xfrm>
              <a:off x="2958" y="3424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3" name="Line 2101"/>
            <p:cNvSpPr>
              <a:spLocks noChangeShapeType="1"/>
            </p:cNvSpPr>
            <p:nvPr/>
          </p:nvSpPr>
          <p:spPr bwMode="auto">
            <a:xfrm flipV="1">
              <a:off x="567" y="3168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2102"/>
            <p:cNvSpPr>
              <a:spLocks noChangeShapeType="1"/>
            </p:cNvSpPr>
            <p:nvPr/>
          </p:nvSpPr>
          <p:spPr bwMode="auto">
            <a:xfrm flipV="1">
              <a:off x="3276" y="3177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56117" y="115031"/>
            <a:ext cx="3667944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原码、补码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836712"/>
            <a:ext cx="8663880" cy="1296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 最高位为符号位，其余为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有效数值位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真值的绝对值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来表示。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7936" y="2276872"/>
            <a:ext cx="7560840" cy="2031325"/>
            <a:chOff x="395536" y="2420888"/>
            <a:chExt cx="7560840" cy="2031325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2420888"/>
              <a:ext cx="75608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例：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若，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793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11461"/>
                </p:ext>
              </p:extLst>
            </p:nvPr>
          </p:nvGraphicFramePr>
          <p:xfrm>
            <a:off x="1827312" y="2596744"/>
            <a:ext cx="1620754" cy="413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2" name="Equation" r:id="rId3" imgW="647419" imgH="165028" progId="Equation.DSMT4">
                    <p:embed/>
                  </p:oleObj>
                </mc:Choice>
                <mc:Fallback>
                  <p:oleObj name="Equation" r:id="rId3" imgW="647419" imgH="165028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312" y="2596744"/>
                          <a:ext cx="1620754" cy="41313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494716"/>
                </p:ext>
              </p:extLst>
            </p:nvPr>
          </p:nvGraphicFramePr>
          <p:xfrm>
            <a:off x="2835424" y="3233999"/>
            <a:ext cx="1783916" cy="57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3" name="Equation" r:id="rId5" imgW="672840" imgH="215640" progId="Equation.DSMT4">
                    <p:embed/>
                  </p:oleObj>
                </mc:Choice>
                <mc:Fallback>
                  <p:oleObj name="Equation" r:id="rId5" imgW="672840" imgH="2156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424" y="3233999"/>
                          <a:ext cx="1783916" cy="5722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855556"/>
                </p:ext>
              </p:extLst>
            </p:nvPr>
          </p:nvGraphicFramePr>
          <p:xfrm>
            <a:off x="2841994" y="3872242"/>
            <a:ext cx="2214713" cy="545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" name="Equation" r:id="rId7" imgW="876240" imgH="215640" progId="Equation.DSMT4">
                    <p:embed/>
                  </p:oleObj>
                </mc:Choice>
                <mc:Fallback>
                  <p:oleObj name="Equation" r:id="rId7" imgW="87624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994" y="3872242"/>
                          <a:ext cx="2214713" cy="5456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937590" y="4548396"/>
            <a:ext cx="6328320" cy="2031325"/>
            <a:chOff x="395536" y="2420888"/>
            <a:chExt cx="7560840" cy="2031325"/>
          </a:xfrm>
        </p:grpSpPr>
        <p:sp>
          <p:nvSpPr>
            <p:cNvPr id="23" name="TextBox 22"/>
            <p:cNvSpPr txBox="1"/>
            <p:nvPr/>
          </p:nvSpPr>
          <p:spPr>
            <a:xfrm>
              <a:off x="395536" y="2420888"/>
              <a:ext cx="75608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若，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8304688"/>
                </p:ext>
              </p:extLst>
            </p:nvPr>
          </p:nvGraphicFramePr>
          <p:xfrm>
            <a:off x="1467272" y="2619275"/>
            <a:ext cx="1584176" cy="403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5" name="Equation" r:id="rId9" imgW="647640" imgH="164880" progId="Equation.DSMT4">
                    <p:embed/>
                  </p:oleObj>
                </mc:Choice>
                <mc:Fallback>
                  <p:oleObj name="Equation" r:id="rId9" imgW="64764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272" y="2619275"/>
                          <a:ext cx="1584176" cy="40380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227132"/>
                </p:ext>
              </p:extLst>
            </p:nvPr>
          </p:nvGraphicFramePr>
          <p:xfrm>
            <a:off x="3348376" y="3232668"/>
            <a:ext cx="1655158" cy="53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6" name="Equation" r:id="rId11" imgW="672840" imgH="215640" progId="Equation.DSMT4">
                    <p:embed/>
                  </p:oleObj>
                </mc:Choice>
                <mc:Fallback>
                  <p:oleObj name="Equation" r:id="rId11" imgW="672840" imgH="215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376" y="3232668"/>
                          <a:ext cx="1655158" cy="5309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049445"/>
                </p:ext>
              </p:extLst>
            </p:nvPr>
          </p:nvGraphicFramePr>
          <p:xfrm>
            <a:off x="3396655" y="3848771"/>
            <a:ext cx="2214713" cy="545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7" name="Equation" r:id="rId13" imgW="876240" imgH="215640" progId="Equation.DSMT4">
                    <p:embed/>
                  </p:oleObj>
                </mc:Choice>
                <mc:Fallback>
                  <p:oleObj name="Equation" r:id="rId13" imgW="876240" imgH="215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655" y="3848771"/>
                          <a:ext cx="2214713" cy="5456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32656" y="44624"/>
            <a:ext cx="8303840" cy="1872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 最高位为符号位，对于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，有效数值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部分为真值的绝对值；对于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负数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，将真值的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数值部分按位取反，且末位加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536" y="2350870"/>
            <a:ext cx="7560840" cy="2014234"/>
            <a:chOff x="395536" y="2420888"/>
            <a:chExt cx="7560840" cy="2014234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2420888"/>
              <a:ext cx="7560840" cy="194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例：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若，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334314"/>
                </p:ext>
              </p:extLst>
            </p:nvPr>
          </p:nvGraphicFramePr>
          <p:xfrm>
            <a:off x="1835696" y="2603356"/>
            <a:ext cx="1705664" cy="434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4" name="Equation" r:id="rId3" imgW="647419" imgH="165028" progId="Equation.DSMT4">
                    <p:embed/>
                  </p:oleObj>
                </mc:Choice>
                <mc:Fallback>
                  <p:oleObj name="Equation" r:id="rId3" imgW="647419" imgH="16502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603356"/>
                          <a:ext cx="1705664" cy="4347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674855"/>
                </p:ext>
              </p:extLst>
            </p:nvPr>
          </p:nvGraphicFramePr>
          <p:xfrm>
            <a:off x="2992478" y="3226295"/>
            <a:ext cx="1718884" cy="551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5" name="Equation" r:id="rId5" imgW="672840" imgH="215640" progId="Equation.DSMT4">
                    <p:embed/>
                  </p:oleObj>
                </mc:Choice>
                <mc:Fallback>
                  <p:oleObj name="Equation" r:id="rId5" imgW="67284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478" y="3226295"/>
                          <a:ext cx="1718884" cy="551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055605"/>
                </p:ext>
              </p:extLst>
            </p:nvPr>
          </p:nvGraphicFramePr>
          <p:xfrm>
            <a:off x="2965315" y="3859059"/>
            <a:ext cx="2338138" cy="57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6" name="Equation" r:id="rId7" imgW="876240" imgH="215640" progId="Equation.DSMT4">
                    <p:embed/>
                  </p:oleObj>
                </mc:Choice>
                <mc:Fallback>
                  <p:oleObj name="Equation" r:id="rId7" imgW="876240" imgH="2156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315" y="3859059"/>
                          <a:ext cx="2338138" cy="5760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827584" y="4676701"/>
            <a:ext cx="7560840" cy="1992659"/>
            <a:chOff x="395536" y="2420888"/>
            <a:chExt cx="7560840" cy="1992659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2420888"/>
              <a:ext cx="7560840" cy="194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若，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位字长的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5088"/>
                </p:ext>
              </p:extLst>
            </p:nvPr>
          </p:nvGraphicFramePr>
          <p:xfrm>
            <a:off x="1403648" y="2613347"/>
            <a:ext cx="1647800" cy="420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7" name="Equation" r:id="rId9" imgW="647640" imgH="164880" progId="Equation.DSMT4">
                    <p:embed/>
                  </p:oleObj>
                </mc:Choice>
                <mc:Fallback>
                  <p:oleObj name="Equation" r:id="rId9" imgW="64764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613347"/>
                          <a:ext cx="1647800" cy="4200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97535"/>
                </p:ext>
              </p:extLst>
            </p:nvPr>
          </p:nvGraphicFramePr>
          <p:xfrm>
            <a:off x="2924944" y="3230830"/>
            <a:ext cx="1693168" cy="543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8" name="Equation" r:id="rId11" imgW="672840" imgH="215640" progId="Equation.DSMT4">
                    <p:embed/>
                  </p:oleObj>
                </mc:Choice>
                <mc:Fallback>
                  <p:oleObj name="Equation" r:id="rId11" imgW="672840" imgH="215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944" y="3230830"/>
                          <a:ext cx="1693168" cy="54309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565651"/>
                </p:ext>
              </p:extLst>
            </p:nvPr>
          </p:nvGraphicFramePr>
          <p:xfrm>
            <a:off x="2924944" y="3903375"/>
            <a:ext cx="2070697" cy="510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9" name="Equation" r:id="rId13" imgW="876240" imgH="215640" progId="Equation.DSMT4">
                    <p:embed/>
                  </p:oleObj>
                </mc:Choice>
                <mc:Fallback>
                  <p:oleObj name="Equation" r:id="rId13" imgW="876240" imgH="215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944" y="3903375"/>
                          <a:ext cx="2070697" cy="51017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71299"/>
              </p:ext>
            </p:extLst>
          </p:nvPr>
        </p:nvGraphicFramePr>
        <p:xfrm>
          <a:off x="1619672" y="1100910"/>
          <a:ext cx="4625244" cy="59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Equation" r:id="rId3" imgW="1663560" imgH="215640" progId="Equation.DSMT4">
                  <p:embed/>
                </p:oleObj>
              </mc:Choice>
              <mc:Fallback>
                <p:oleObj name="Equation" r:id="rId3" imgW="16635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00910"/>
                        <a:ext cx="4625244" cy="599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01081" y="2780928"/>
            <a:ext cx="6694227" cy="1241559"/>
            <a:chOff x="701081" y="2494637"/>
            <a:chExt cx="6694227" cy="124155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5423"/>
                </p:ext>
              </p:extLst>
            </p:nvPr>
          </p:nvGraphicFramePr>
          <p:xfrm>
            <a:off x="701081" y="2536945"/>
            <a:ext cx="1975568" cy="51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9" name="Equation" r:id="rId5" imgW="774360" imgH="203040" progId="Equation.DSMT4">
                    <p:embed/>
                  </p:oleObj>
                </mc:Choice>
                <mc:Fallback>
                  <p:oleObj name="Equation" r:id="rId5" imgW="7743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81" y="2536945"/>
                          <a:ext cx="1975568" cy="517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699792" y="2494637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原码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的符号位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不变，其余各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31360" y="3212976"/>
              <a:ext cx="43332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位先变反，然后末位加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99592" y="181074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原码、补码之间的转换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1081" y="2005726"/>
            <a:ext cx="3379912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原码→补码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55576" y="4217606"/>
            <a:ext cx="3083496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码→原码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584" y="5157192"/>
            <a:ext cx="6720124" cy="1241559"/>
            <a:chOff x="675184" y="2494637"/>
            <a:chExt cx="6720124" cy="1241559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308655"/>
                </p:ext>
              </p:extLst>
            </p:nvPr>
          </p:nvGraphicFramePr>
          <p:xfrm>
            <a:off x="675184" y="2546629"/>
            <a:ext cx="1924993" cy="504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0" name="Equation" r:id="rId7" imgW="774360" imgH="203040" progId="Equation.DSMT4">
                    <p:embed/>
                  </p:oleObj>
                </mc:Choice>
                <mc:Fallback>
                  <p:oleObj name="Equation" r:id="rId7" imgW="77436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184" y="2546629"/>
                          <a:ext cx="1924993" cy="504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699792" y="2494637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补码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的符号位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不变，其余各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31360" y="3212976"/>
              <a:ext cx="43332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位先变反，然后末位加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1333</Words>
  <Application>Microsoft Office PowerPoint</Application>
  <PresentationFormat>全屏显示(4:3)</PresentationFormat>
  <Paragraphs>214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Monotype Sorts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自定义设计方案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205</cp:revision>
  <dcterms:created xsi:type="dcterms:W3CDTF">2017-01-15T07:54:50Z</dcterms:created>
  <dcterms:modified xsi:type="dcterms:W3CDTF">2018-09-06T08:54:36Z</dcterms:modified>
</cp:coreProperties>
</file>