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5"/>
  </p:notesMasterIdLst>
  <p:handoutMasterIdLst>
    <p:handoutMasterId r:id="rId56"/>
  </p:handoutMasterIdLst>
  <p:sldIdLst>
    <p:sldId id="277" r:id="rId3"/>
    <p:sldId id="330" r:id="rId4"/>
    <p:sldId id="278" r:id="rId5"/>
    <p:sldId id="279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4" r:id="rId17"/>
    <p:sldId id="292" r:id="rId18"/>
    <p:sldId id="293" r:id="rId19"/>
    <p:sldId id="295" r:id="rId20"/>
    <p:sldId id="301" r:id="rId21"/>
    <p:sldId id="296" r:id="rId22"/>
    <p:sldId id="297" r:id="rId23"/>
    <p:sldId id="298" r:id="rId24"/>
    <p:sldId id="299" r:id="rId25"/>
    <p:sldId id="300" r:id="rId26"/>
    <p:sldId id="302" r:id="rId27"/>
    <p:sldId id="303" r:id="rId28"/>
    <p:sldId id="304" r:id="rId29"/>
    <p:sldId id="305" r:id="rId30"/>
    <p:sldId id="331" r:id="rId31"/>
    <p:sldId id="332" r:id="rId32"/>
    <p:sldId id="307" r:id="rId33"/>
    <p:sldId id="308" r:id="rId34"/>
    <p:sldId id="309" r:id="rId35"/>
    <p:sldId id="310" r:id="rId36"/>
    <p:sldId id="311" r:id="rId37"/>
    <p:sldId id="312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326" r:id="rId51"/>
    <p:sldId id="327" r:id="rId52"/>
    <p:sldId id="328" r:id="rId53"/>
    <p:sldId id="329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73A4-FF0A-445A-A3D9-21E3B1F6790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266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5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7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14"/>
          <p:cNvSpPr>
            <a:spLocks noChangeShapeType="1"/>
          </p:cNvSpPr>
          <p:nvPr/>
        </p:nvSpPr>
        <p:spPr bwMode="auto">
          <a:xfrm flipV="1">
            <a:off x="3345855" y="39116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 flipV="1">
            <a:off x="5288955" y="39195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grpSp>
        <p:nvGrpSpPr>
          <p:cNvPr id="35" name="组合 34"/>
          <p:cNvGrpSpPr/>
          <p:nvPr/>
        </p:nvGrpSpPr>
        <p:grpSpPr>
          <a:xfrm>
            <a:off x="3404592" y="1512888"/>
            <a:ext cx="2068513" cy="1636712"/>
            <a:chOff x="3404592" y="1512888"/>
            <a:chExt cx="2068513" cy="1636712"/>
          </a:xfrm>
        </p:grpSpPr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404592" y="2046288"/>
              <a:ext cx="2068513" cy="4937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zh-CN" altLang="en-US" sz="2800" b="1" dirty="0">
                  <a:solidFill>
                    <a:srgbClr val="0000FF"/>
                  </a:solidFill>
                </a:rPr>
                <a:t>输出逻辑</a:t>
              </a:r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 flipV="1">
              <a:off x="4311055" y="2540000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 flipH="1" flipV="1">
              <a:off x="4311055" y="1512888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152180" y="3159125"/>
            <a:ext cx="2324100" cy="798513"/>
            <a:chOff x="3152180" y="3159125"/>
            <a:chExt cx="2324100" cy="798513"/>
          </a:xfrm>
        </p:grpSpPr>
        <p:sp>
          <p:nvSpPr>
            <p:cNvPr id="26" name="AutoShape 26"/>
            <p:cNvSpPr>
              <a:spLocks noChangeArrowheads="1"/>
            </p:cNvSpPr>
            <p:nvPr/>
          </p:nvSpPr>
          <p:spPr bwMode="auto">
            <a:xfrm flipV="1">
              <a:off x="3152180" y="3159125"/>
              <a:ext cx="2324100" cy="7747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 dirty="0">
                <a:solidFill>
                  <a:srgbClr val="0000FF"/>
                </a:solidFill>
              </a:endParaRPr>
            </a:p>
          </p:txBody>
        </p:sp>
        <p:sp>
          <p:nvSpPr>
            <p:cNvPr id="27" name="AutoShape 27"/>
            <p:cNvSpPr>
              <a:spLocks noChangeArrowheads="1"/>
            </p:cNvSpPr>
            <p:nvPr/>
          </p:nvSpPr>
          <p:spPr bwMode="auto">
            <a:xfrm>
              <a:off x="4007842" y="3646488"/>
              <a:ext cx="635000" cy="31115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3872905" y="3203575"/>
              <a:ext cx="1069975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0000FF"/>
                  </a:solidFill>
                </a:rPr>
                <a:t>ALU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296517" y="4473575"/>
            <a:ext cx="4003675" cy="1227138"/>
            <a:chOff x="2296517" y="4473575"/>
            <a:chExt cx="4003675" cy="1227138"/>
          </a:xfrm>
        </p:grpSpPr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2296517" y="4473575"/>
              <a:ext cx="1855788" cy="523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</a:rPr>
                <a:t>输入逻辑</a:t>
              </a:r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V="1">
              <a:off x="3868142" y="5070475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 flipV="1">
              <a:off x="2575917" y="5070475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 flipV="1">
              <a:off x="2794992" y="5375275"/>
              <a:ext cx="89217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4444405" y="4494213"/>
              <a:ext cx="1855787" cy="523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</a:rPr>
                <a:t>输入逻辑</a:t>
              </a:r>
            </a:p>
          </p:txBody>
        </p:sp>
        <p:sp>
          <p:nvSpPr>
            <p:cNvPr id="30" name="Line 33"/>
            <p:cNvSpPr>
              <a:spLocks noChangeShapeType="1"/>
            </p:cNvSpPr>
            <p:nvPr/>
          </p:nvSpPr>
          <p:spPr bwMode="auto">
            <a:xfrm flipV="1">
              <a:off x="5952530" y="5091113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31" name="Line 34"/>
            <p:cNvSpPr>
              <a:spLocks noChangeShapeType="1"/>
            </p:cNvSpPr>
            <p:nvPr/>
          </p:nvSpPr>
          <p:spPr bwMode="auto">
            <a:xfrm flipV="1">
              <a:off x="4660305" y="5091113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 flipV="1">
              <a:off x="4879380" y="5395913"/>
              <a:ext cx="89217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915816" y="5733256"/>
            <a:ext cx="2590557" cy="523220"/>
            <a:chOff x="2915816" y="5733256"/>
            <a:chExt cx="2590557" cy="523220"/>
          </a:xfrm>
        </p:grpSpPr>
        <p:sp>
          <p:nvSpPr>
            <p:cNvPr id="36" name="TextBox 35"/>
            <p:cNvSpPr txBox="1"/>
            <p:nvPr/>
          </p:nvSpPr>
          <p:spPr>
            <a:xfrm>
              <a:off x="2915816" y="5733256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/>
                <a:t>X</a:t>
              </a:r>
              <a:endParaRPr lang="zh-CN" altLang="en-US" sz="28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62021" y="5733256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/>
                <a:t>Y</a:t>
              </a:r>
              <a:endParaRPr lang="zh-CN" altLang="en-US" sz="2800" b="1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164126" y="3160846"/>
            <a:ext cx="2324100" cy="798513"/>
            <a:chOff x="3152180" y="3159125"/>
            <a:chExt cx="2324100" cy="798513"/>
          </a:xfrm>
          <a:solidFill>
            <a:srgbClr val="FF0000"/>
          </a:solidFill>
        </p:grpSpPr>
        <p:sp>
          <p:nvSpPr>
            <p:cNvPr id="40" name="AutoShape 26"/>
            <p:cNvSpPr>
              <a:spLocks noChangeArrowheads="1"/>
            </p:cNvSpPr>
            <p:nvPr/>
          </p:nvSpPr>
          <p:spPr bwMode="auto">
            <a:xfrm flipV="1">
              <a:off x="3152180" y="3159125"/>
              <a:ext cx="2324100" cy="7747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 dirty="0">
                <a:solidFill>
                  <a:srgbClr val="0000FF"/>
                </a:solidFill>
              </a:endParaRPr>
            </a:p>
          </p:txBody>
        </p:sp>
        <p:sp>
          <p:nvSpPr>
            <p:cNvPr id="41" name="AutoShape 27"/>
            <p:cNvSpPr>
              <a:spLocks noChangeArrowheads="1"/>
            </p:cNvSpPr>
            <p:nvPr/>
          </p:nvSpPr>
          <p:spPr bwMode="auto">
            <a:xfrm>
              <a:off x="4007842" y="3646488"/>
              <a:ext cx="635000" cy="31115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42" name="Text Box 28"/>
            <p:cNvSpPr txBox="1">
              <a:spLocks noChangeArrowheads="1"/>
            </p:cNvSpPr>
            <p:nvPr/>
          </p:nvSpPr>
          <p:spPr bwMode="auto">
            <a:xfrm>
              <a:off x="3872905" y="3203575"/>
              <a:ext cx="1069975" cy="5191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0000FF"/>
                  </a:solidFill>
                </a:rPr>
                <a:t>ALU</a:t>
              </a:r>
            </a:p>
          </p:txBody>
        </p:sp>
      </p:grp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917501" y="116632"/>
            <a:ext cx="73989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运算器示意图</a:t>
            </a:r>
            <a:r>
              <a:rPr lang="en-US" altLang="zh-CN" sz="2800" b="1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  </a:t>
            </a:r>
            <a:endParaRPr lang="zh-CN" altLang="en-US" sz="2800" b="1" dirty="0">
              <a:solidFill>
                <a:srgbClr val="0000FF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830513" y="2129482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正确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382713" y="1341438"/>
            <a:ext cx="1676400" cy="81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0 0011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0 0010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4800" y="949325"/>
            <a:ext cx="31242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  </a:t>
            </a:r>
            <a:r>
              <a:rPr lang="en-US" altLang="zh-CN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3+2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382713" y="2136775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0 0101     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2549525" y="1928813"/>
            <a:ext cx="3048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2701925" y="1776413"/>
            <a:ext cx="1588" cy="280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1458913" y="2206625"/>
            <a:ext cx="16002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173663" y="949325"/>
            <a:ext cx="35052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  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10+7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6292850" y="1314450"/>
            <a:ext cx="1828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0 1010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0 0111</a:t>
            </a: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7523163" y="1857375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675563" y="170497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6370638" y="22098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6292850" y="2136775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1 0001     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7893050" y="2112963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正溢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2774950" y="4106863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正确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7899400" y="4110038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负溢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2846388" y="6081713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正确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7956550" y="6021388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正确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304800" y="2959100"/>
            <a:ext cx="33528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</a:t>
            </a:r>
            <a:r>
              <a:rPr lang="en-US" altLang="zh-CN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-3+(-2)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2698750" y="39751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851150" y="38227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1403350" y="42037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1327150" y="420370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1 1011     </a:t>
            </a: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1327150" y="3365500"/>
            <a:ext cx="19050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1 1101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1 1110</a:t>
            </a: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5230813" y="2959100"/>
            <a:ext cx="37338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4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  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-10+(-7)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27" name="Line 31"/>
          <p:cNvSpPr>
            <a:spLocks noChangeShapeType="1"/>
          </p:cNvSpPr>
          <p:nvPr/>
        </p:nvSpPr>
        <p:spPr bwMode="auto">
          <a:xfrm>
            <a:off x="7747000" y="39751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Line 32"/>
          <p:cNvSpPr>
            <a:spLocks noChangeShapeType="1"/>
          </p:cNvSpPr>
          <p:nvPr/>
        </p:nvSpPr>
        <p:spPr bwMode="auto">
          <a:xfrm>
            <a:off x="7899400" y="38227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Line 33"/>
          <p:cNvSpPr>
            <a:spLocks noChangeShapeType="1"/>
          </p:cNvSpPr>
          <p:nvPr/>
        </p:nvSpPr>
        <p:spPr bwMode="auto">
          <a:xfrm>
            <a:off x="6527800" y="42037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6443663" y="420370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0 1111     </a:t>
            </a: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6442075" y="3365500"/>
            <a:ext cx="16764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1 0110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1 1001</a:t>
            </a:r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304800" y="5013325"/>
            <a:ext cx="31242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5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  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6+(-4)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2633663" y="6018213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>
            <a:off x="2786063" y="586581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Line 40"/>
          <p:cNvSpPr>
            <a:spLocks noChangeShapeType="1"/>
          </p:cNvSpPr>
          <p:nvPr/>
        </p:nvSpPr>
        <p:spPr bwMode="auto">
          <a:xfrm>
            <a:off x="1338263" y="62992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 Box 41"/>
          <p:cNvSpPr txBox="1">
            <a:spLocks noChangeArrowheads="1"/>
          </p:cNvSpPr>
          <p:nvPr/>
        </p:nvSpPr>
        <p:spPr bwMode="auto">
          <a:xfrm>
            <a:off x="1398588" y="622300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0 0010     </a:t>
            </a:r>
          </a:p>
        </p:txBody>
      </p:sp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1398588" y="5462588"/>
            <a:ext cx="1905000" cy="81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0 0110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1 1100</a:t>
            </a:r>
          </a:p>
        </p:txBody>
      </p:sp>
      <p:sp>
        <p:nvSpPr>
          <p:cNvPr id="38" name="Text Box 44"/>
          <p:cNvSpPr txBox="1">
            <a:spLocks noChangeArrowheads="1"/>
          </p:cNvSpPr>
          <p:nvPr/>
        </p:nvSpPr>
        <p:spPr bwMode="auto">
          <a:xfrm>
            <a:off x="5256213" y="5013325"/>
            <a:ext cx="32766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6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  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-6+4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39" name="Line 45"/>
          <p:cNvSpPr>
            <a:spLocks noChangeShapeType="1"/>
          </p:cNvSpPr>
          <p:nvPr/>
        </p:nvSpPr>
        <p:spPr bwMode="auto">
          <a:xfrm>
            <a:off x="7667625" y="6022975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Line 46"/>
          <p:cNvSpPr>
            <a:spLocks noChangeShapeType="1"/>
          </p:cNvSpPr>
          <p:nvPr/>
        </p:nvSpPr>
        <p:spPr bwMode="auto">
          <a:xfrm>
            <a:off x="7820025" y="587057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Line 47"/>
          <p:cNvSpPr>
            <a:spLocks noChangeShapeType="1"/>
          </p:cNvSpPr>
          <p:nvPr/>
        </p:nvSpPr>
        <p:spPr bwMode="auto">
          <a:xfrm>
            <a:off x="6372225" y="6251575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 Box 48"/>
          <p:cNvSpPr txBox="1">
            <a:spLocks noChangeArrowheads="1"/>
          </p:cNvSpPr>
          <p:nvPr/>
        </p:nvSpPr>
        <p:spPr bwMode="auto">
          <a:xfrm>
            <a:off x="6442075" y="6162675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1 1110     </a:t>
            </a:r>
          </a:p>
        </p:txBody>
      </p:sp>
      <p:sp>
        <p:nvSpPr>
          <p:cNvPr id="43" name="Text Box 49"/>
          <p:cNvSpPr txBox="1">
            <a:spLocks noChangeArrowheads="1"/>
          </p:cNvSpPr>
          <p:nvPr/>
        </p:nvSpPr>
        <p:spPr bwMode="auto">
          <a:xfrm>
            <a:off x="6442075" y="5416550"/>
            <a:ext cx="1828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1 1010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0 0100</a:t>
            </a:r>
          </a:p>
        </p:txBody>
      </p:sp>
      <p:sp>
        <p:nvSpPr>
          <p:cNvPr id="44" name="Text Box 51"/>
          <p:cNvSpPr txBox="1">
            <a:spLocks noChangeArrowheads="1"/>
          </p:cNvSpPr>
          <p:nvPr/>
        </p:nvSpPr>
        <p:spPr bwMode="auto">
          <a:xfrm>
            <a:off x="179388" y="1776413"/>
            <a:ext cx="12192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</a:t>
            </a:r>
            <a:r>
              <a:rPr lang="en-US" altLang="zh-CN" sz="3200" b="1" baseline="-2500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 </a:t>
            </a: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 =0</a:t>
            </a:r>
          </a:p>
        </p:txBody>
      </p:sp>
      <p:sp>
        <p:nvSpPr>
          <p:cNvPr id="45" name="Text Box 52"/>
          <p:cNvSpPr txBox="1">
            <a:spLocks noChangeArrowheads="1"/>
          </p:cNvSpPr>
          <p:nvPr/>
        </p:nvSpPr>
        <p:spPr bwMode="auto">
          <a:xfrm>
            <a:off x="5148263" y="1773238"/>
            <a:ext cx="12192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</a:t>
            </a:r>
            <a:r>
              <a:rPr lang="en-US" altLang="zh-CN" sz="3200" b="1" baseline="-2500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 </a:t>
            </a: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 =1</a:t>
            </a:r>
          </a:p>
        </p:txBody>
      </p:sp>
      <p:sp>
        <p:nvSpPr>
          <p:cNvPr id="46" name="Text Box 53"/>
          <p:cNvSpPr txBox="1">
            <a:spLocks noChangeArrowheads="1"/>
          </p:cNvSpPr>
          <p:nvPr/>
        </p:nvSpPr>
        <p:spPr bwMode="auto">
          <a:xfrm>
            <a:off x="107950" y="3898900"/>
            <a:ext cx="12192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</a:t>
            </a:r>
            <a:r>
              <a:rPr lang="en-US" altLang="zh-CN" sz="3200" b="1" baseline="-2500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 </a:t>
            </a: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 =1</a:t>
            </a:r>
          </a:p>
        </p:txBody>
      </p:sp>
      <p:sp>
        <p:nvSpPr>
          <p:cNvPr id="47" name="Text Box 54"/>
          <p:cNvSpPr txBox="1">
            <a:spLocks noChangeArrowheads="1"/>
          </p:cNvSpPr>
          <p:nvPr/>
        </p:nvSpPr>
        <p:spPr bwMode="auto">
          <a:xfrm>
            <a:off x="5153025" y="3898900"/>
            <a:ext cx="12192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</a:t>
            </a:r>
            <a:r>
              <a:rPr lang="en-US" altLang="zh-CN" sz="3200" b="1" baseline="-2500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 </a:t>
            </a: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 =0</a:t>
            </a:r>
          </a:p>
        </p:txBody>
      </p:sp>
      <p:sp>
        <p:nvSpPr>
          <p:cNvPr id="48" name="Text Box 55"/>
          <p:cNvSpPr txBox="1">
            <a:spLocks noChangeArrowheads="1"/>
          </p:cNvSpPr>
          <p:nvPr/>
        </p:nvSpPr>
        <p:spPr bwMode="auto">
          <a:xfrm>
            <a:off x="179388" y="5865813"/>
            <a:ext cx="12192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</a:t>
            </a:r>
            <a:r>
              <a:rPr lang="en-US" altLang="zh-CN" sz="3200" b="1" baseline="-2500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 </a:t>
            </a: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 =1</a:t>
            </a:r>
          </a:p>
        </p:txBody>
      </p:sp>
      <p:sp>
        <p:nvSpPr>
          <p:cNvPr id="49" name="Text Box 56"/>
          <p:cNvSpPr txBox="1">
            <a:spLocks noChangeArrowheads="1"/>
          </p:cNvSpPr>
          <p:nvPr/>
        </p:nvSpPr>
        <p:spPr bwMode="auto">
          <a:xfrm>
            <a:off x="5224463" y="5857875"/>
            <a:ext cx="12192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</a:t>
            </a:r>
            <a:r>
              <a:rPr lang="en-US" altLang="zh-CN" sz="3200" b="1" baseline="-2500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 </a:t>
            </a: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 =0</a:t>
            </a:r>
          </a:p>
        </p:txBody>
      </p:sp>
      <p:sp>
        <p:nvSpPr>
          <p:cNvPr id="50" name="Text Box 57"/>
          <p:cNvSpPr txBox="1">
            <a:spLocks noChangeArrowheads="1"/>
          </p:cNvSpPr>
          <p:nvPr/>
        </p:nvSpPr>
        <p:spPr bwMode="auto">
          <a:xfrm>
            <a:off x="6443663" y="1778000"/>
            <a:ext cx="45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1" name="Text Box 58"/>
          <p:cNvSpPr txBox="1">
            <a:spLocks noChangeArrowheads="1"/>
          </p:cNvSpPr>
          <p:nvPr/>
        </p:nvSpPr>
        <p:spPr bwMode="auto">
          <a:xfrm>
            <a:off x="1547664" y="5918200"/>
            <a:ext cx="45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2" name="Text Box 60"/>
          <p:cNvSpPr txBox="1">
            <a:spLocks noChangeArrowheads="1"/>
          </p:cNvSpPr>
          <p:nvPr/>
        </p:nvSpPr>
        <p:spPr bwMode="auto">
          <a:xfrm>
            <a:off x="1174750" y="3822700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3" name="Text Box 61"/>
          <p:cNvSpPr txBox="1">
            <a:spLocks noChangeArrowheads="1"/>
          </p:cNvSpPr>
          <p:nvPr/>
        </p:nvSpPr>
        <p:spPr bwMode="auto">
          <a:xfrm>
            <a:off x="6275388" y="3822700"/>
            <a:ext cx="45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4" name="Text Box 62"/>
          <p:cNvSpPr txBox="1">
            <a:spLocks noChangeArrowheads="1"/>
          </p:cNvSpPr>
          <p:nvPr/>
        </p:nvSpPr>
        <p:spPr bwMode="auto">
          <a:xfrm>
            <a:off x="1475656" y="3822700"/>
            <a:ext cx="45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5" name="Text Box 63"/>
          <p:cNvSpPr txBox="1">
            <a:spLocks noChangeArrowheads="1"/>
          </p:cNvSpPr>
          <p:nvPr/>
        </p:nvSpPr>
        <p:spPr bwMode="auto">
          <a:xfrm>
            <a:off x="1246188" y="5918200"/>
            <a:ext cx="45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6" name="Text Box 66"/>
          <p:cNvSpPr txBox="1">
            <a:spLocks noChangeArrowheads="1"/>
          </p:cNvSpPr>
          <p:nvPr/>
        </p:nvSpPr>
        <p:spPr bwMode="auto">
          <a:xfrm>
            <a:off x="899592" y="97468"/>
            <a:ext cx="40330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硬件判断逻辑二 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grpSp>
        <p:nvGrpSpPr>
          <p:cNvPr id="57" name="Group 73"/>
          <p:cNvGrpSpPr>
            <a:grpSpLocks/>
          </p:cNvGrpSpPr>
          <p:nvPr/>
        </p:nvGrpSpPr>
        <p:grpSpPr bwMode="auto">
          <a:xfrm>
            <a:off x="3852491" y="96812"/>
            <a:ext cx="2744787" cy="523876"/>
            <a:chOff x="3986" y="-17"/>
            <a:chExt cx="1729" cy="330"/>
          </a:xfrm>
        </p:grpSpPr>
        <p:sp>
          <p:nvSpPr>
            <p:cNvPr id="58" name="Text Box 68"/>
            <p:cNvSpPr txBox="1">
              <a:spLocks noChangeArrowheads="1"/>
            </p:cNvSpPr>
            <p:nvPr/>
          </p:nvSpPr>
          <p:spPr bwMode="auto">
            <a:xfrm>
              <a:off x="3986" y="-17"/>
              <a:ext cx="172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itchFamily="18" charset="0"/>
                </a:rPr>
                <a:t>溢出</a:t>
              </a:r>
              <a:r>
                <a:rPr lang="en-US" altLang="zh-CN" sz="2800" b="1" dirty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itchFamily="18" charset="0"/>
                </a:rPr>
                <a:t>= </a:t>
              </a:r>
              <a:r>
                <a:rPr lang="en-US" altLang="zh-CN" sz="2800" b="1" err="1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itchFamily="18" charset="0"/>
                </a:rPr>
                <a:t>C</a:t>
              </a:r>
              <a:r>
                <a:rPr lang="en-US" altLang="zh-CN" sz="2000" b="1" err="1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itchFamily="18" charset="0"/>
                </a:rPr>
                <a:t>f</a:t>
              </a:r>
              <a:r>
                <a:rPr lang="en-US" altLang="zh-CN" sz="2800" b="1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itchFamily="18" charset="0"/>
                </a:rPr>
                <a:t>   </a:t>
              </a:r>
              <a:r>
                <a:rPr lang="en-US" altLang="zh-CN" sz="2800" b="1" smtClean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itchFamily="18" charset="0"/>
                </a:rPr>
                <a:t> C</a:t>
              </a:r>
              <a:endParaRPr lang="en-US" altLang="zh-CN" sz="2800" b="1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grpSp>
          <p:nvGrpSpPr>
            <p:cNvPr id="59" name="Group 69"/>
            <p:cNvGrpSpPr>
              <a:grpSpLocks/>
            </p:cNvGrpSpPr>
            <p:nvPr/>
          </p:nvGrpSpPr>
          <p:grpSpPr bwMode="auto">
            <a:xfrm>
              <a:off x="4990" y="69"/>
              <a:ext cx="204" cy="194"/>
              <a:chOff x="2586" y="3502"/>
              <a:chExt cx="204" cy="194"/>
            </a:xfrm>
          </p:grpSpPr>
          <p:sp>
            <p:nvSpPr>
              <p:cNvPr id="60" name="Line 70"/>
              <p:cNvSpPr>
                <a:spLocks noChangeShapeType="1"/>
              </p:cNvSpPr>
              <p:nvPr/>
            </p:nvSpPr>
            <p:spPr bwMode="auto">
              <a:xfrm>
                <a:off x="2598" y="3605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" name="Line 71"/>
              <p:cNvSpPr>
                <a:spLocks noChangeShapeType="1"/>
              </p:cNvSpPr>
              <p:nvPr/>
            </p:nvSpPr>
            <p:spPr bwMode="auto">
              <a:xfrm>
                <a:off x="2686" y="350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" name="Oval 72"/>
              <p:cNvSpPr>
                <a:spLocks noChangeArrowheads="1"/>
              </p:cNvSpPr>
              <p:nvPr/>
            </p:nvSpPr>
            <p:spPr bwMode="auto">
              <a:xfrm>
                <a:off x="2586" y="3504"/>
                <a:ext cx="192" cy="192"/>
              </a:xfrm>
              <a:prstGeom prst="ellips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 autoUpdateAnimBg="0"/>
      <p:bldP spid="45" grpId="0" build="p" autoUpdateAnimBg="0"/>
      <p:bldP spid="46" grpId="0" build="p" autoUpdateAnimBg="0"/>
      <p:bldP spid="47" grpId="0" build="p" autoUpdateAnimBg="0"/>
      <p:bldP spid="48" grpId="0" build="p" autoUpdateAnimBg="0"/>
      <p:bldP spid="49" grpId="0" build="p" autoUpdateAnimBg="0"/>
      <p:bldP spid="50" grpId="0" build="p" autoUpdateAnimBg="0"/>
      <p:bldP spid="51" grpId="0" build="p" autoUpdateAnimBg="0"/>
      <p:bldP spid="52" grpId="0" build="p" autoUpdateAnimBg="0"/>
      <p:bldP spid="53" grpId="0" build="p" autoUpdateAnimBg="0"/>
      <p:bldP spid="54" grpId="0" build="p" autoUpdateAnimBg="0"/>
      <p:bldP spid="5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07950" y="760413"/>
            <a:ext cx="27543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3+2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738438" y="2057400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正确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62038" y="1363663"/>
            <a:ext cx="1828800" cy="81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00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0011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00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0010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062038" y="2117725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00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0101     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2662238" y="1925638"/>
            <a:ext cx="3048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2814638" y="1773238"/>
            <a:ext cx="1587" cy="280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1138238" y="2154238"/>
            <a:ext cx="18288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314950" y="764704"/>
            <a:ext cx="3505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10+7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6227763" y="1412875"/>
            <a:ext cx="1828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00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1010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00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0111</a:t>
            </a: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7596188" y="1997075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748588" y="184467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6380163" y="2205038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6227763" y="2189163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01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0001     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7893050" y="2128838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正溢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2719388" y="4217988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正确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8001000" y="4149725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负溢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2732088" y="6107113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正确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8001000" y="6103938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正确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34925" y="2765425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-3+(-2)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2643188" y="405765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795588" y="390525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1042988" y="428625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1042988" y="428625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0111     </a:t>
            </a: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1042988" y="3371850"/>
            <a:ext cx="19050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1101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1110</a:t>
            </a: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5295900" y="2765425"/>
            <a:ext cx="2732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4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-10+(-7)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27" name="Line 31"/>
          <p:cNvSpPr>
            <a:spLocks noChangeShapeType="1"/>
          </p:cNvSpPr>
          <p:nvPr/>
        </p:nvSpPr>
        <p:spPr bwMode="auto">
          <a:xfrm>
            <a:off x="7667625" y="3941763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Line 32"/>
          <p:cNvSpPr>
            <a:spLocks noChangeShapeType="1"/>
          </p:cNvSpPr>
          <p:nvPr/>
        </p:nvSpPr>
        <p:spPr bwMode="auto">
          <a:xfrm>
            <a:off x="7820025" y="378936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Line 33"/>
          <p:cNvSpPr>
            <a:spLocks noChangeShapeType="1"/>
          </p:cNvSpPr>
          <p:nvPr/>
        </p:nvSpPr>
        <p:spPr bwMode="auto">
          <a:xfrm>
            <a:off x="6300788" y="4221163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6248400" y="4221163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1111     </a:t>
            </a: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6248400" y="3371850"/>
            <a:ext cx="16764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0110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1001</a:t>
            </a:r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107950" y="4868863"/>
            <a:ext cx="312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5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6+(-4)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2490788" y="6043613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>
            <a:off x="2643188" y="589121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Line 40"/>
          <p:cNvSpPr>
            <a:spLocks noChangeShapeType="1"/>
          </p:cNvSpPr>
          <p:nvPr/>
        </p:nvSpPr>
        <p:spPr bwMode="auto">
          <a:xfrm>
            <a:off x="1138238" y="6272213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 Box 41"/>
          <p:cNvSpPr txBox="1">
            <a:spLocks noChangeArrowheads="1"/>
          </p:cNvSpPr>
          <p:nvPr/>
        </p:nvSpPr>
        <p:spPr bwMode="auto">
          <a:xfrm>
            <a:off x="1055688" y="6196013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00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0010     </a:t>
            </a:r>
          </a:p>
        </p:txBody>
      </p:sp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1042988" y="5441950"/>
            <a:ext cx="19050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00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0110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1100</a:t>
            </a:r>
          </a:p>
        </p:txBody>
      </p:sp>
      <p:sp>
        <p:nvSpPr>
          <p:cNvPr id="38" name="Text Box 44"/>
          <p:cNvSpPr txBox="1">
            <a:spLocks noChangeArrowheads="1"/>
          </p:cNvSpPr>
          <p:nvPr/>
        </p:nvSpPr>
        <p:spPr bwMode="auto">
          <a:xfrm>
            <a:off x="5435600" y="4868863"/>
            <a:ext cx="2511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6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</a:t>
            </a:r>
            <a:r>
              <a:rPr lang="en-US" altLang="zh-CN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-6+4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</a:p>
        </p:txBody>
      </p:sp>
      <p:sp>
        <p:nvSpPr>
          <p:cNvPr id="39" name="Line 45"/>
          <p:cNvSpPr>
            <a:spLocks noChangeShapeType="1"/>
          </p:cNvSpPr>
          <p:nvPr/>
        </p:nvSpPr>
        <p:spPr bwMode="auto">
          <a:xfrm>
            <a:off x="7848600" y="6019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Line 46"/>
          <p:cNvSpPr>
            <a:spLocks noChangeShapeType="1"/>
          </p:cNvSpPr>
          <p:nvPr/>
        </p:nvSpPr>
        <p:spPr bwMode="auto">
          <a:xfrm>
            <a:off x="8001000" y="5867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Line 47"/>
          <p:cNvSpPr>
            <a:spLocks noChangeShapeType="1"/>
          </p:cNvSpPr>
          <p:nvPr/>
        </p:nvSpPr>
        <p:spPr bwMode="auto">
          <a:xfrm>
            <a:off x="6300788" y="6251575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 Box 48"/>
          <p:cNvSpPr txBox="1">
            <a:spLocks noChangeArrowheads="1"/>
          </p:cNvSpPr>
          <p:nvPr/>
        </p:nvSpPr>
        <p:spPr bwMode="auto">
          <a:xfrm>
            <a:off x="6248400" y="6180138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1110     </a:t>
            </a:r>
          </a:p>
        </p:txBody>
      </p:sp>
      <p:sp>
        <p:nvSpPr>
          <p:cNvPr id="43" name="Text Box 49"/>
          <p:cNvSpPr txBox="1">
            <a:spLocks noChangeArrowheads="1"/>
          </p:cNvSpPr>
          <p:nvPr/>
        </p:nvSpPr>
        <p:spPr bwMode="auto">
          <a:xfrm>
            <a:off x="6248400" y="5441950"/>
            <a:ext cx="1828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1010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00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0100</a:t>
            </a:r>
          </a:p>
        </p:txBody>
      </p:sp>
      <p:sp>
        <p:nvSpPr>
          <p:cNvPr id="44" name="Line 51"/>
          <p:cNvSpPr>
            <a:spLocks noChangeShapeType="1"/>
          </p:cNvSpPr>
          <p:nvPr/>
        </p:nvSpPr>
        <p:spPr bwMode="auto">
          <a:xfrm>
            <a:off x="5492750" y="1677988"/>
            <a:ext cx="792163" cy="72548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 Box 52"/>
          <p:cNvSpPr txBox="1">
            <a:spLocks noChangeArrowheads="1"/>
          </p:cNvSpPr>
          <p:nvPr/>
        </p:nvSpPr>
        <p:spPr bwMode="auto">
          <a:xfrm>
            <a:off x="2987824" y="1287463"/>
            <a:ext cx="335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第一符号位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S</a:t>
            </a:r>
            <a:r>
              <a:rPr lang="en-US" altLang="zh-CN" sz="2800" b="1" baseline="-25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f1</a:t>
            </a:r>
          </a:p>
        </p:txBody>
      </p:sp>
      <p:sp>
        <p:nvSpPr>
          <p:cNvPr id="46" name="Line 53"/>
          <p:cNvSpPr>
            <a:spLocks noChangeShapeType="1"/>
          </p:cNvSpPr>
          <p:nvPr/>
        </p:nvSpPr>
        <p:spPr bwMode="auto">
          <a:xfrm flipV="1">
            <a:off x="5364088" y="2636912"/>
            <a:ext cx="1152128" cy="64807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 Box 54"/>
          <p:cNvSpPr txBox="1">
            <a:spLocks noChangeArrowheads="1"/>
          </p:cNvSpPr>
          <p:nvPr/>
        </p:nvSpPr>
        <p:spPr bwMode="auto">
          <a:xfrm>
            <a:off x="3041575" y="3140968"/>
            <a:ext cx="28985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第二符号位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S</a:t>
            </a:r>
            <a:r>
              <a:rPr lang="en-US" altLang="zh-CN" sz="2800" b="1" baseline="-25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f2</a:t>
            </a:r>
          </a:p>
        </p:txBody>
      </p:sp>
      <p:sp>
        <p:nvSpPr>
          <p:cNvPr id="48" name="Text Box 56"/>
          <p:cNvSpPr txBox="1">
            <a:spLocks noChangeArrowheads="1"/>
          </p:cNvSpPr>
          <p:nvPr/>
        </p:nvSpPr>
        <p:spPr bwMode="auto">
          <a:xfrm>
            <a:off x="845046" y="123530"/>
            <a:ext cx="32228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硬件判断逻辑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三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grpSp>
        <p:nvGrpSpPr>
          <p:cNvPr id="49" name="Group 63"/>
          <p:cNvGrpSpPr>
            <a:grpSpLocks/>
          </p:cNvGrpSpPr>
          <p:nvPr/>
        </p:nvGrpSpPr>
        <p:grpSpPr bwMode="auto">
          <a:xfrm>
            <a:off x="3995936" y="89309"/>
            <a:ext cx="3348037" cy="523875"/>
            <a:chOff x="3606" y="28"/>
            <a:chExt cx="2109" cy="330"/>
          </a:xfrm>
        </p:grpSpPr>
        <p:sp>
          <p:nvSpPr>
            <p:cNvPr id="50" name="Text Box 58"/>
            <p:cNvSpPr txBox="1">
              <a:spLocks noChangeArrowheads="1"/>
            </p:cNvSpPr>
            <p:nvPr/>
          </p:nvSpPr>
          <p:spPr bwMode="auto">
            <a:xfrm>
              <a:off x="3606" y="28"/>
              <a:ext cx="210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folHlink"/>
                  </a:solidFill>
                </a:rPr>
                <a:t>溢出</a:t>
              </a:r>
              <a:r>
                <a:rPr lang="en-US" altLang="zh-CN" sz="2800" b="1">
                  <a:solidFill>
                    <a:schemeClr val="folHlink"/>
                  </a:solidFill>
                </a:rPr>
                <a:t>= </a:t>
              </a:r>
              <a:r>
                <a:rPr lang="en-US" altLang="zh-CN" sz="2800" b="1" smtClean="0">
                  <a:solidFill>
                    <a:schemeClr val="folHlink"/>
                  </a:solidFill>
                </a:rPr>
                <a:t>S</a:t>
              </a:r>
              <a:r>
                <a:rPr lang="en-US" altLang="zh-CN" sz="2000" b="1" smtClean="0">
                  <a:solidFill>
                    <a:schemeClr val="folHlink"/>
                  </a:solidFill>
                </a:rPr>
                <a:t>f1   </a:t>
              </a:r>
              <a:r>
                <a:rPr lang="en-US" altLang="zh-CN" sz="2800" b="1" smtClean="0">
                  <a:solidFill>
                    <a:schemeClr val="folHlink"/>
                  </a:solidFill>
                </a:rPr>
                <a:t>     </a:t>
              </a:r>
              <a:r>
                <a:rPr lang="en-US" altLang="zh-CN" sz="2800" b="1" dirty="0">
                  <a:solidFill>
                    <a:schemeClr val="folHlink"/>
                  </a:solidFill>
                </a:rPr>
                <a:t>S</a:t>
              </a:r>
              <a:r>
                <a:rPr lang="en-US" altLang="zh-CN" sz="2000" b="1" dirty="0">
                  <a:solidFill>
                    <a:schemeClr val="folHlink"/>
                  </a:solidFill>
                </a:rPr>
                <a:t>f2</a:t>
              </a:r>
            </a:p>
          </p:txBody>
        </p:sp>
        <p:grpSp>
          <p:nvGrpSpPr>
            <p:cNvPr id="51" name="Group 59"/>
            <p:cNvGrpSpPr>
              <a:grpSpLocks/>
            </p:cNvGrpSpPr>
            <p:nvPr/>
          </p:nvGrpSpPr>
          <p:grpSpPr bwMode="auto">
            <a:xfrm>
              <a:off x="4602" y="107"/>
              <a:ext cx="206" cy="203"/>
              <a:chOff x="2520" y="3495"/>
              <a:chExt cx="204" cy="203"/>
            </a:xfrm>
          </p:grpSpPr>
          <p:sp>
            <p:nvSpPr>
              <p:cNvPr id="52" name="Line 60"/>
              <p:cNvSpPr>
                <a:spLocks noChangeShapeType="1"/>
              </p:cNvSpPr>
              <p:nvPr/>
            </p:nvSpPr>
            <p:spPr bwMode="auto">
              <a:xfrm>
                <a:off x="2532" y="359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53" name="Line 61"/>
              <p:cNvSpPr>
                <a:spLocks noChangeShapeType="1"/>
              </p:cNvSpPr>
              <p:nvPr/>
            </p:nvSpPr>
            <p:spPr bwMode="auto">
              <a:xfrm>
                <a:off x="2620" y="350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54" name="Oval 62"/>
              <p:cNvSpPr>
                <a:spLocks noChangeArrowheads="1"/>
              </p:cNvSpPr>
              <p:nvPr/>
            </p:nvSpPr>
            <p:spPr bwMode="auto">
              <a:xfrm>
                <a:off x="2520" y="3495"/>
                <a:ext cx="192" cy="192"/>
              </a:xfrm>
              <a:prstGeom prst="ellips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</p:grpSp>
      <p:sp>
        <p:nvSpPr>
          <p:cNvPr id="55" name="椭圆 54"/>
          <p:cNvSpPr/>
          <p:nvPr/>
        </p:nvSpPr>
        <p:spPr>
          <a:xfrm>
            <a:off x="1043608" y="1268760"/>
            <a:ext cx="576064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1043608" y="3234680"/>
            <a:ext cx="504056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utoUpdateAnimBg="0"/>
      <p:bldP spid="46" grpId="0" animBg="1"/>
      <p:bldP spid="47" grpId="0" autoUpdateAnimBg="0"/>
      <p:bldP spid="55" grpId="0" animBg="1"/>
      <p:bldP spid="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1813408" y="5661248"/>
            <a:ext cx="4114800" cy="641350"/>
            <a:chOff x="336" y="3696"/>
            <a:chExt cx="2592" cy="404"/>
          </a:xfrm>
        </p:grpSpPr>
        <p:sp>
          <p:nvSpPr>
            <p:cNvPr id="3" name="Text Box 32"/>
            <p:cNvSpPr txBox="1">
              <a:spLocks noChangeArrowheads="1"/>
            </p:cNvSpPr>
            <p:nvPr/>
          </p:nvSpPr>
          <p:spPr bwMode="auto">
            <a:xfrm>
              <a:off x="336" y="3696"/>
              <a:ext cx="259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溢出</a:t>
              </a:r>
              <a:r>
                <a:rPr lang="en-US" altLang="zh-CN" sz="3600" b="1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= </a:t>
              </a:r>
              <a:r>
                <a:rPr lang="en-US" altLang="zh-CN" sz="3600" b="1" smtClean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S</a:t>
              </a:r>
              <a:r>
                <a:rPr lang="en-US" altLang="zh-CN" sz="2800" b="1" smtClean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f1</a:t>
              </a:r>
              <a:r>
                <a:rPr lang="en-US" altLang="zh-CN" sz="3600" b="1" smtClean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   S</a:t>
              </a:r>
              <a:r>
                <a:rPr lang="en-US" altLang="zh-CN" sz="2800" b="1" smtClean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f2</a:t>
              </a:r>
              <a:endPara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1642" y="3828"/>
              <a:ext cx="211" cy="204"/>
              <a:chOff x="2804" y="3540"/>
              <a:chExt cx="175" cy="204"/>
            </a:xfrm>
          </p:grpSpPr>
          <p:sp>
            <p:nvSpPr>
              <p:cNvPr id="5" name="Line 34"/>
              <p:cNvSpPr>
                <a:spLocks noChangeShapeType="1"/>
              </p:cNvSpPr>
              <p:nvPr/>
            </p:nvSpPr>
            <p:spPr bwMode="auto">
              <a:xfrm>
                <a:off x="2804" y="3642"/>
                <a:ext cx="175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" name="Line 35"/>
              <p:cNvSpPr>
                <a:spLocks noChangeShapeType="1"/>
              </p:cNvSpPr>
              <p:nvPr/>
            </p:nvSpPr>
            <p:spPr bwMode="auto">
              <a:xfrm>
                <a:off x="2890" y="355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" name="Oval 36"/>
              <p:cNvSpPr>
                <a:spLocks noChangeArrowheads="1"/>
              </p:cNvSpPr>
              <p:nvPr/>
            </p:nvSpPr>
            <p:spPr bwMode="auto">
              <a:xfrm>
                <a:off x="2812" y="3540"/>
                <a:ext cx="159" cy="204"/>
              </a:xfrm>
              <a:prstGeom prst="ellips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" name="Text Box 62"/>
          <p:cNvSpPr txBox="1">
            <a:spLocks noChangeArrowheads="1"/>
          </p:cNvSpPr>
          <p:nvPr/>
        </p:nvSpPr>
        <p:spPr bwMode="auto">
          <a:xfrm>
            <a:off x="754881" y="1628800"/>
            <a:ext cx="68414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n-ea"/>
              </a:rPr>
              <a:t>1. </a:t>
            </a:r>
            <a:r>
              <a:rPr lang="zh-CN" altLang="en-US" sz="2800" b="1" dirty="0">
                <a:latin typeface="+mn-ea"/>
              </a:rPr>
              <a:t>硬件判断逻辑一（</a:t>
            </a:r>
            <a:r>
              <a:rPr lang="en-US" altLang="zh-CN" sz="2800" b="1" dirty="0">
                <a:latin typeface="+mn-ea"/>
              </a:rPr>
              <a:t>S</a:t>
            </a:r>
            <a:r>
              <a:rPr lang="en-US" altLang="zh-CN" sz="2000" b="1" dirty="0">
                <a:latin typeface="+mn-ea"/>
              </a:rPr>
              <a:t>A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en-US" altLang="zh-CN" sz="2800" b="1" dirty="0">
                <a:latin typeface="+mn-ea"/>
              </a:rPr>
              <a:t>S</a:t>
            </a:r>
            <a:r>
              <a:rPr lang="en-US" altLang="zh-CN" sz="2000" b="1" dirty="0">
                <a:latin typeface="+mn-ea"/>
              </a:rPr>
              <a:t>B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</a:t>
            </a:r>
            <a:r>
              <a:rPr lang="en-US" altLang="zh-CN" sz="2000" b="1" dirty="0" err="1">
                <a:latin typeface="+mn-ea"/>
              </a:rPr>
              <a:t>f</a:t>
            </a:r>
            <a:r>
              <a:rPr lang="zh-CN" altLang="zh-CN" sz="2800" b="1" dirty="0">
                <a:latin typeface="+mn-ea"/>
              </a:rPr>
              <a:t>的关系）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9" name="Group 63"/>
          <p:cNvGrpSpPr>
            <a:grpSpLocks/>
          </p:cNvGrpSpPr>
          <p:nvPr/>
        </p:nvGrpSpPr>
        <p:grpSpPr bwMode="auto">
          <a:xfrm>
            <a:off x="1763688" y="2392263"/>
            <a:ext cx="4953000" cy="641350"/>
            <a:chOff x="288" y="1920"/>
            <a:chExt cx="3120" cy="404"/>
          </a:xfrm>
        </p:grpSpPr>
        <p:sp>
          <p:nvSpPr>
            <p:cNvPr id="10" name="Text Box 64"/>
            <p:cNvSpPr txBox="1">
              <a:spLocks noChangeArrowheads="1"/>
            </p:cNvSpPr>
            <p:nvPr/>
          </p:nvSpPr>
          <p:spPr bwMode="auto">
            <a:xfrm>
              <a:off x="288" y="1920"/>
              <a:ext cx="96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folHlink"/>
                  </a:solidFill>
                  <a:latin typeface="+mn-ea"/>
                </a:rPr>
                <a:t>溢出</a:t>
              </a:r>
              <a:r>
                <a:rPr lang="en-US" altLang="zh-CN" sz="3600" b="1">
                  <a:solidFill>
                    <a:schemeClr val="folHlink"/>
                  </a:solidFill>
                  <a:latin typeface="+mn-ea"/>
                </a:rPr>
                <a:t>=</a:t>
              </a:r>
            </a:p>
          </p:txBody>
        </p:sp>
        <p:sp>
          <p:nvSpPr>
            <p:cNvPr id="11" name="Text Box 65"/>
            <p:cNvSpPr txBox="1">
              <a:spLocks noChangeArrowheads="1"/>
            </p:cNvSpPr>
            <p:nvPr/>
          </p:nvSpPr>
          <p:spPr bwMode="auto">
            <a:xfrm>
              <a:off x="1104" y="1920"/>
              <a:ext cx="38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chemeClr val="folHlink"/>
                  </a:solidFill>
                  <a:latin typeface="+mn-ea"/>
                </a:rPr>
                <a:t>S</a:t>
              </a:r>
              <a:r>
                <a:rPr lang="en-US" altLang="zh-CN" sz="2400" b="1">
                  <a:solidFill>
                    <a:schemeClr val="folHlink"/>
                  </a:solidFill>
                  <a:latin typeface="+mn-ea"/>
                </a:rPr>
                <a:t>A</a:t>
              </a:r>
            </a:p>
          </p:txBody>
        </p:sp>
        <p:sp>
          <p:nvSpPr>
            <p:cNvPr id="12" name="Line 66"/>
            <p:cNvSpPr>
              <a:spLocks noChangeShapeType="1"/>
            </p:cNvSpPr>
            <p:nvPr/>
          </p:nvSpPr>
          <p:spPr bwMode="auto">
            <a:xfrm>
              <a:off x="1152" y="2016"/>
              <a:ext cx="19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13" name="Line 67"/>
            <p:cNvSpPr>
              <a:spLocks noChangeShapeType="1"/>
            </p:cNvSpPr>
            <p:nvPr/>
          </p:nvSpPr>
          <p:spPr bwMode="auto">
            <a:xfrm>
              <a:off x="1440" y="2016"/>
              <a:ext cx="19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14" name="Line 68"/>
            <p:cNvSpPr>
              <a:spLocks noChangeShapeType="1"/>
            </p:cNvSpPr>
            <p:nvPr/>
          </p:nvSpPr>
          <p:spPr bwMode="auto">
            <a:xfrm>
              <a:off x="2064" y="2160"/>
              <a:ext cx="19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15" name="Text Box 69"/>
            <p:cNvSpPr txBox="1">
              <a:spLocks noChangeArrowheads="1"/>
            </p:cNvSpPr>
            <p:nvPr/>
          </p:nvSpPr>
          <p:spPr bwMode="auto">
            <a:xfrm>
              <a:off x="1392" y="1920"/>
              <a:ext cx="47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chemeClr val="folHlink"/>
                  </a:solidFill>
                  <a:latin typeface="+mn-ea"/>
                </a:rPr>
                <a:t>S</a:t>
              </a:r>
              <a:r>
                <a:rPr lang="en-US" altLang="zh-CN" sz="2400" b="1">
                  <a:solidFill>
                    <a:schemeClr val="folHlink"/>
                  </a:solidFill>
                  <a:latin typeface="+mn-ea"/>
                </a:rPr>
                <a:t>B</a:t>
              </a:r>
            </a:p>
          </p:txBody>
        </p:sp>
        <p:sp>
          <p:nvSpPr>
            <p:cNvPr id="16" name="Text Box 70"/>
            <p:cNvSpPr txBox="1">
              <a:spLocks noChangeArrowheads="1"/>
            </p:cNvSpPr>
            <p:nvPr/>
          </p:nvSpPr>
          <p:spPr bwMode="auto">
            <a:xfrm>
              <a:off x="1680" y="1920"/>
              <a:ext cx="4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chemeClr val="folHlink"/>
                  </a:solidFill>
                  <a:latin typeface="+mn-ea"/>
                </a:rPr>
                <a:t>S</a:t>
              </a:r>
              <a:r>
                <a:rPr lang="en-US" altLang="zh-CN" sz="2400" b="1">
                  <a:solidFill>
                    <a:schemeClr val="folHlink"/>
                  </a:solidFill>
                  <a:latin typeface="+mn-ea"/>
                </a:rPr>
                <a:t>f</a:t>
              </a:r>
            </a:p>
          </p:txBody>
        </p:sp>
        <p:sp>
          <p:nvSpPr>
            <p:cNvPr id="17" name="Text Box 71"/>
            <p:cNvSpPr txBox="1">
              <a:spLocks noChangeArrowheads="1"/>
            </p:cNvSpPr>
            <p:nvPr/>
          </p:nvSpPr>
          <p:spPr bwMode="auto">
            <a:xfrm>
              <a:off x="2304" y="1920"/>
              <a:ext cx="38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chemeClr val="folHlink"/>
                  </a:solidFill>
                  <a:latin typeface="+mn-ea"/>
                </a:rPr>
                <a:t>S</a:t>
              </a:r>
              <a:r>
                <a:rPr lang="en-US" altLang="zh-CN" sz="2400" b="1">
                  <a:solidFill>
                    <a:schemeClr val="folHlink"/>
                  </a:solidFill>
                  <a:latin typeface="+mn-ea"/>
                </a:rPr>
                <a:t>A</a:t>
              </a:r>
            </a:p>
          </p:txBody>
        </p:sp>
        <p:sp>
          <p:nvSpPr>
            <p:cNvPr id="18" name="Text Box 72"/>
            <p:cNvSpPr txBox="1">
              <a:spLocks noChangeArrowheads="1"/>
            </p:cNvSpPr>
            <p:nvPr/>
          </p:nvSpPr>
          <p:spPr bwMode="auto">
            <a:xfrm>
              <a:off x="2928" y="1920"/>
              <a:ext cx="4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chemeClr val="folHlink"/>
                  </a:solidFill>
                  <a:latin typeface="+mn-ea"/>
                </a:rPr>
                <a:t>S</a:t>
              </a:r>
              <a:r>
                <a:rPr lang="en-US" altLang="zh-CN" sz="2400" b="1">
                  <a:solidFill>
                    <a:schemeClr val="folHlink"/>
                  </a:solidFill>
                  <a:latin typeface="+mn-ea"/>
                </a:rPr>
                <a:t>f</a:t>
              </a:r>
            </a:p>
          </p:txBody>
        </p:sp>
        <p:sp>
          <p:nvSpPr>
            <p:cNvPr id="19" name="Text Box 73"/>
            <p:cNvSpPr txBox="1">
              <a:spLocks noChangeArrowheads="1"/>
            </p:cNvSpPr>
            <p:nvPr/>
          </p:nvSpPr>
          <p:spPr bwMode="auto">
            <a:xfrm>
              <a:off x="2592" y="1920"/>
              <a:ext cx="52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chemeClr val="folHlink"/>
                  </a:solidFill>
                  <a:latin typeface="+mn-ea"/>
                </a:rPr>
                <a:t>S</a:t>
              </a:r>
              <a:r>
                <a:rPr lang="en-US" altLang="zh-CN" sz="2400" b="1">
                  <a:solidFill>
                    <a:schemeClr val="folHlink"/>
                  </a:solidFill>
                  <a:latin typeface="+mn-ea"/>
                </a:rPr>
                <a:t>B</a:t>
              </a:r>
            </a:p>
          </p:txBody>
        </p:sp>
        <p:sp>
          <p:nvSpPr>
            <p:cNvPr id="20" name="Line 74"/>
            <p:cNvSpPr>
              <a:spLocks noChangeShapeType="1"/>
            </p:cNvSpPr>
            <p:nvPr/>
          </p:nvSpPr>
          <p:spPr bwMode="auto">
            <a:xfrm>
              <a:off x="2976" y="2016"/>
              <a:ext cx="19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1" name="Line 75"/>
            <p:cNvSpPr>
              <a:spLocks noChangeShapeType="1"/>
            </p:cNvSpPr>
            <p:nvPr/>
          </p:nvSpPr>
          <p:spPr bwMode="auto">
            <a:xfrm flipH="1">
              <a:off x="2160" y="2064"/>
              <a:ext cx="0" cy="19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</a:endParaRPr>
            </a:p>
          </p:txBody>
        </p:sp>
      </p:grpSp>
      <p:sp>
        <p:nvSpPr>
          <p:cNvPr id="22" name="Text Box 76"/>
          <p:cNvSpPr txBox="1">
            <a:spLocks noChangeArrowheads="1"/>
          </p:cNvSpPr>
          <p:nvPr/>
        </p:nvSpPr>
        <p:spPr bwMode="auto">
          <a:xfrm>
            <a:off x="827584" y="3284984"/>
            <a:ext cx="59440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2. </a:t>
            </a:r>
            <a:r>
              <a:rPr lang="zh-CN" altLang="en-US" sz="2800" b="1"/>
              <a:t>硬件判断逻辑二（</a:t>
            </a:r>
            <a:r>
              <a:rPr lang="en-US" altLang="zh-CN" sz="2800" b="1"/>
              <a:t>C</a:t>
            </a:r>
            <a:r>
              <a:rPr lang="en-US" altLang="zh-CN" sz="2000" b="1"/>
              <a:t>f</a:t>
            </a:r>
            <a:r>
              <a:rPr lang="zh-CN" altLang="en-US" sz="2800" b="1"/>
              <a:t>与</a:t>
            </a:r>
            <a:r>
              <a:rPr lang="en-US" altLang="zh-CN" sz="2800" b="1"/>
              <a:t>C</a:t>
            </a:r>
            <a:r>
              <a:rPr lang="zh-CN" altLang="zh-CN" sz="2800" b="1"/>
              <a:t>的关系）</a:t>
            </a:r>
            <a:endParaRPr lang="zh-CN" altLang="en-US" sz="2800" b="1"/>
          </a:p>
        </p:txBody>
      </p:sp>
      <p:grpSp>
        <p:nvGrpSpPr>
          <p:cNvPr id="23" name="Group 77"/>
          <p:cNvGrpSpPr>
            <a:grpSpLocks/>
          </p:cNvGrpSpPr>
          <p:nvPr/>
        </p:nvGrpSpPr>
        <p:grpSpPr bwMode="auto">
          <a:xfrm>
            <a:off x="1763688" y="4011786"/>
            <a:ext cx="3429000" cy="641350"/>
            <a:chOff x="336" y="2832"/>
            <a:chExt cx="2160" cy="404"/>
          </a:xfrm>
        </p:grpSpPr>
        <p:sp>
          <p:nvSpPr>
            <p:cNvPr id="24" name="Text Box 78"/>
            <p:cNvSpPr txBox="1">
              <a:spLocks noChangeArrowheads="1"/>
            </p:cNvSpPr>
            <p:nvPr/>
          </p:nvSpPr>
          <p:spPr bwMode="auto">
            <a:xfrm>
              <a:off x="336" y="2832"/>
              <a:ext cx="216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溢出</a:t>
              </a:r>
              <a:r>
                <a:rPr lang="en-US" altLang="zh-CN" sz="3600" b="1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= </a:t>
              </a:r>
              <a:r>
                <a:rPr lang="en-US" altLang="zh-CN" sz="3600" b="1">
                  <a:solidFill>
                    <a:schemeClr val="folHlink"/>
                  </a:solidFill>
                  <a:ea typeface="黑体" pitchFamily="2" charset="-122"/>
                </a:rPr>
                <a:t>C</a:t>
              </a:r>
              <a:r>
                <a:rPr lang="en-US" altLang="zh-CN" sz="2800" b="1">
                  <a:solidFill>
                    <a:schemeClr val="folHlink"/>
                  </a:solidFill>
                  <a:ea typeface="黑体" pitchFamily="2" charset="-122"/>
                </a:rPr>
                <a:t>f</a:t>
              </a:r>
              <a:r>
                <a:rPr lang="en-US" altLang="zh-CN" sz="3600" b="1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   </a:t>
              </a:r>
              <a:r>
                <a:rPr lang="en-US" altLang="zh-CN" sz="3600" b="1" smtClean="0">
                  <a:solidFill>
                    <a:schemeClr val="folHlink"/>
                  </a:solidFill>
                  <a:ea typeface="黑体" pitchFamily="2" charset="-122"/>
                </a:rPr>
                <a:t>C</a:t>
              </a:r>
              <a:endParaRPr lang="en-US" altLang="zh-CN" sz="3600" b="1">
                <a:solidFill>
                  <a:schemeClr val="folHlink"/>
                </a:solidFill>
                <a:ea typeface="黑体" pitchFamily="2" charset="-122"/>
              </a:endParaRPr>
            </a:p>
          </p:txBody>
        </p:sp>
        <p:grpSp>
          <p:nvGrpSpPr>
            <p:cNvPr id="25" name="Group 79"/>
            <p:cNvGrpSpPr>
              <a:grpSpLocks/>
            </p:cNvGrpSpPr>
            <p:nvPr/>
          </p:nvGrpSpPr>
          <p:grpSpPr bwMode="auto">
            <a:xfrm>
              <a:off x="1606" y="2964"/>
              <a:ext cx="192" cy="192"/>
              <a:chOff x="2854" y="3540"/>
              <a:chExt cx="192" cy="192"/>
            </a:xfrm>
          </p:grpSpPr>
          <p:sp>
            <p:nvSpPr>
              <p:cNvPr id="26" name="Line 80"/>
              <p:cNvSpPr>
                <a:spLocks noChangeShapeType="1"/>
              </p:cNvSpPr>
              <p:nvPr/>
            </p:nvSpPr>
            <p:spPr bwMode="auto">
              <a:xfrm>
                <a:off x="2854" y="3636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81"/>
              <p:cNvSpPr>
                <a:spLocks noChangeShapeType="1"/>
              </p:cNvSpPr>
              <p:nvPr/>
            </p:nvSpPr>
            <p:spPr bwMode="auto">
              <a:xfrm>
                <a:off x="2950" y="354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Oval 82"/>
              <p:cNvSpPr>
                <a:spLocks noChangeArrowheads="1"/>
              </p:cNvSpPr>
              <p:nvPr/>
            </p:nvSpPr>
            <p:spPr bwMode="auto">
              <a:xfrm>
                <a:off x="2854" y="3540"/>
                <a:ext cx="192" cy="192"/>
              </a:xfrm>
              <a:prstGeom prst="ellips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9" name="Text Box 83"/>
          <p:cNvSpPr txBox="1">
            <a:spLocks noChangeArrowheads="1"/>
          </p:cNvSpPr>
          <p:nvPr/>
        </p:nvSpPr>
        <p:spPr bwMode="auto">
          <a:xfrm>
            <a:off x="899592" y="4994012"/>
            <a:ext cx="54012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3. </a:t>
            </a:r>
            <a:r>
              <a:rPr lang="zh-CN" altLang="en-US" sz="2800" b="1"/>
              <a:t>硬件判断逻辑三（双符号位</a:t>
            </a:r>
            <a:r>
              <a:rPr lang="zh-CN" altLang="zh-CN" sz="2800" b="1"/>
              <a:t>）</a:t>
            </a:r>
            <a:endParaRPr lang="zh-CN" altLang="en-US" sz="2800" b="1"/>
          </a:p>
        </p:txBody>
      </p:sp>
      <p:sp>
        <p:nvSpPr>
          <p:cNvPr id="30" name="Text Box 85"/>
          <p:cNvSpPr txBox="1">
            <a:spLocks noChangeArrowheads="1"/>
          </p:cNvSpPr>
          <p:nvPr/>
        </p:nvSpPr>
        <p:spPr bwMode="auto">
          <a:xfrm>
            <a:off x="304800" y="860326"/>
            <a:ext cx="52038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小结：硬件判断逻辑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079327" y="192271"/>
            <a:ext cx="457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cs typeface="Times New Roman" pitchFamily="18" charset="0"/>
              </a:rPr>
              <a:t>2</a:t>
            </a:r>
            <a:r>
              <a:rPr lang="en-US" altLang="zh-CN" sz="2800" b="1" dirty="0" smtClean="0">
                <a:cs typeface="Times New Roman" pitchFamily="18" charset="0"/>
              </a:rPr>
              <a:t>. </a:t>
            </a:r>
            <a:r>
              <a:rPr lang="zh-CN" altLang="en-US" sz="2800" b="1" dirty="0">
                <a:cs typeface="Times New Roman" pitchFamily="18" charset="0"/>
              </a:rPr>
              <a:t>移位操作</a:t>
            </a: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1296442" y="1418118"/>
            <a:ext cx="36353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cs typeface="Times New Roman" pitchFamily="18" charset="0"/>
              </a:rPr>
              <a:t>(1) </a:t>
            </a:r>
            <a:r>
              <a:rPr lang="zh-CN" altLang="en-US" sz="2800" b="1">
                <a:cs typeface="Times New Roman" pitchFamily="18" charset="0"/>
              </a:rPr>
              <a:t>逻辑移位</a:t>
            </a:r>
          </a:p>
        </p:txBody>
      </p:sp>
      <p:sp>
        <p:nvSpPr>
          <p:cNvPr id="4" name="Text Box 99"/>
          <p:cNvSpPr txBox="1">
            <a:spLocks noChangeArrowheads="1"/>
          </p:cNvSpPr>
          <p:nvPr/>
        </p:nvSpPr>
        <p:spPr bwMode="auto">
          <a:xfrm>
            <a:off x="3722712" y="2329344"/>
            <a:ext cx="365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smtClean="0">
                <a:cs typeface="Times New Roman" pitchFamily="18" charset="0"/>
              </a:rPr>
              <a:t>1  </a:t>
            </a:r>
            <a:r>
              <a:rPr lang="en-US" altLang="zh-CN" sz="2800" b="1">
                <a:cs typeface="Times New Roman" pitchFamily="18" charset="0"/>
              </a:rPr>
              <a:t>0 </a:t>
            </a:r>
            <a:r>
              <a:rPr lang="en-US" altLang="zh-CN" sz="2800" b="1" smtClean="0">
                <a:cs typeface="Times New Roman" pitchFamily="18" charset="0"/>
              </a:rPr>
              <a:t> 0  0  </a:t>
            </a:r>
            <a:r>
              <a:rPr lang="en-US" altLang="zh-CN" sz="2800" b="1" smtClean="0">
                <a:solidFill>
                  <a:schemeClr val="folHlink"/>
                </a:solidFill>
                <a:cs typeface="Times New Roman" pitchFamily="18" charset="0"/>
              </a:rPr>
              <a:t>1   </a:t>
            </a:r>
            <a:r>
              <a:rPr lang="en-US" altLang="zh-CN" sz="2800" b="1">
                <a:solidFill>
                  <a:schemeClr val="folHlink"/>
                </a:solidFill>
                <a:cs typeface="Times New Roman" pitchFamily="18" charset="0"/>
              </a:rPr>
              <a:t>1 </a:t>
            </a:r>
            <a:r>
              <a:rPr lang="en-US" altLang="zh-CN" sz="2800" b="1" smtClean="0">
                <a:solidFill>
                  <a:schemeClr val="folHlink"/>
                </a:solidFill>
                <a:cs typeface="Times New Roman" pitchFamily="18" charset="0"/>
              </a:rPr>
              <a:t> 1  1</a:t>
            </a:r>
            <a:endParaRPr lang="en-US" altLang="zh-CN" sz="2800" b="1" dirty="0">
              <a:solidFill>
                <a:schemeClr val="folHlink"/>
              </a:solidFill>
              <a:cs typeface="Times New Roman" pitchFamily="18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671342" y="3150081"/>
            <a:ext cx="3276600" cy="523220"/>
            <a:chOff x="2592015" y="2953221"/>
            <a:chExt cx="3276600" cy="523220"/>
          </a:xfrm>
        </p:grpSpPr>
        <p:sp>
          <p:nvSpPr>
            <p:cNvPr id="5" name="Text Box 101"/>
            <p:cNvSpPr txBox="1">
              <a:spLocks noChangeArrowheads="1"/>
            </p:cNvSpPr>
            <p:nvPr/>
          </p:nvSpPr>
          <p:spPr bwMode="auto">
            <a:xfrm>
              <a:off x="2592015" y="2953221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cs typeface="Times New Roman" pitchFamily="18" charset="0"/>
                </a:rPr>
                <a:t>0 </a:t>
              </a:r>
            </a:p>
          </p:txBody>
        </p:sp>
        <p:sp>
          <p:nvSpPr>
            <p:cNvPr id="6" name="Text Box 107"/>
            <p:cNvSpPr txBox="1">
              <a:spLocks noChangeArrowheads="1"/>
            </p:cNvSpPr>
            <p:nvPr/>
          </p:nvSpPr>
          <p:spPr bwMode="auto">
            <a:xfrm>
              <a:off x="2973015" y="2953221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cs typeface="Times New Roman" pitchFamily="18" charset="0"/>
                </a:rPr>
                <a:t>0 </a:t>
              </a:r>
            </a:p>
          </p:txBody>
        </p:sp>
        <p:sp>
          <p:nvSpPr>
            <p:cNvPr id="7" name="Text Box 108"/>
            <p:cNvSpPr txBox="1">
              <a:spLocks noChangeArrowheads="1"/>
            </p:cNvSpPr>
            <p:nvPr/>
          </p:nvSpPr>
          <p:spPr bwMode="auto">
            <a:xfrm>
              <a:off x="3354015" y="2953221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cs typeface="Times New Roman" pitchFamily="18" charset="0"/>
                </a:rPr>
                <a:t>0 </a:t>
              </a:r>
            </a:p>
          </p:txBody>
        </p:sp>
        <p:sp>
          <p:nvSpPr>
            <p:cNvPr id="8" name="Text Box 109"/>
            <p:cNvSpPr txBox="1">
              <a:spLocks noChangeArrowheads="1"/>
            </p:cNvSpPr>
            <p:nvPr/>
          </p:nvSpPr>
          <p:spPr bwMode="auto">
            <a:xfrm>
              <a:off x="3735015" y="2953221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cs typeface="Times New Roman" pitchFamily="18" charset="0"/>
                </a:rPr>
                <a:t>1 </a:t>
              </a:r>
            </a:p>
          </p:txBody>
        </p:sp>
        <p:sp>
          <p:nvSpPr>
            <p:cNvPr id="9" name="Text Box 110"/>
            <p:cNvSpPr txBox="1">
              <a:spLocks noChangeArrowheads="1"/>
            </p:cNvSpPr>
            <p:nvPr/>
          </p:nvSpPr>
          <p:spPr bwMode="auto">
            <a:xfrm>
              <a:off x="3963615" y="2953221"/>
              <a:ext cx="685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cs typeface="Times New Roman" pitchFamily="18" charset="0"/>
                </a:rPr>
                <a:t> 1 </a:t>
              </a:r>
            </a:p>
          </p:txBody>
        </p:sp>
        <p:sp>
          <p:nvSpPr>
            <p:cNvPr id="10" name="Text Box 111"/>
            <p:cNvSpPr txBox="1">
              <a:spLocks noChangeArrowheads="1"/>
            </p:cNvSpPr>
            <p:nvPr/>
          </p:nvSpPr>
          <p:spPr bwMode="auto">
            <a:xfrm>
              <a:off x="4497015" y="2953221"/>
              <a:ext cx="609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cs typeface="Times New Roman" pitchFamily="18" charset="0"/>
                </a:rPr>
                <a:t>1 </a:t>
              </a:r>
            </a:p>
          </p:txBody>
        </p:sp>
        <p:sp>
          <p:nvSpPr>
            <p:cNvPr id="11" name="Text Box 112"/>
            <p:cNvSpPr txBox="1">
              <a:spLocks noChangeArrowheads="1"/>
            </p:cNvSpPr>
            <p:nvPr/>
          </p:nvSpPr>
          <p:spPr bwMode="auto">
            <a:xfrm>
              <a:off x="4878015" y="2953221"/>
              <a:ext cx="457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cs typeface="Times New Roman" pitchFamily="18" charset="0"/>
                </a:rPr>
                <a:t>1 </a:t>
              </a:r>
            </a:p>
          </p:txBody>
        </p:sp>
        <p:sp>
          <p:nvSpPr>
            <p:cNvPr id="12" name="Text Box 113"/>
            <p:cNvSpPr txBox="1">
              <a:spLocks noChangeArrowheads="1"/>
            </p:cNvSpPr>
            <p:nvPr/>
          </p:nvSpPr>
          <p:spPr bwMode="auto">
            <a:xfrm>
              <a:off x="5259015" y="2953221"/>
              <a:ext cx="609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cs typeface="Times New Roman" pitchFamily="18" charset="0"/>
                </a:rPr>
                <a:t>1</a:t>
              </a:r>
            </a:p>
          </p:txBody>
        </p:sp>
      </p:grpSp>
      <p:sp>
        <p:nvSpPr>
          <p:cNvPr id="14" name="Text Box 123"/>
          <p:cNvSpPr txBox="1">
            <a:spLocks noChangeArrowheads="1"/>
          </p:cNvSpPr>
          <p:nvPr/>
        </p:nvSpPr>
        <p:spPr bwMode="auto">
          <a:xfrm>
            <a:off x="1402804" y="3150081"/>
            <a:ext cx="25923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cs typeface="Times New Roman" pitchFamily="18" charset="0"/>
              </a:rPr>
              <a:t>循环左移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3671342" y="4705980"/>
            <a:ext cx="3276600" cy="523220"/>
            <a:chOff x="2592015" y="4509120"/>
            <a:chExt cx="3276600" cy="523220"/>
          </a:xfrm>
        </p:grpSpPr>
        <p:sp>
          <p:nvSpPr>
            <p:cNvPr id="15" name="Text Box 124"/>
            <p:cNvSpPr txBox="1">
              <a:spLocks noChangeArrowheads="1"/>
            </p:cNvSpPr>
            <p:nvPr/>
          </p:nvSpPr>
          <p:spPr bwMode="auto">
            <a:xfrm>
              <a:off x="2592015" y="4509120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cs typeface="Times New Roman" pitchFamily="18" charset="0"/>
                </a:rPr>
                <a:t>0 </a:t>
              </a:r>
            </a:p>
          </p:txBody>
        </p:sp>
        <p:sp>
          <p:nvSpPr>
            <p:cNvPr id="16" name="Text Box 125"/>
            <p:cNvSpPr txBox="1">
              <a:spLocks noChangeArrowheads="1"/>
            </p:cNvSpPr>
            <p:nvPr/>
          </p:nvSpPr>
          <p:spPr bwMode="auto">
            <a:xfrm>
              <a:off x="2973015" y="4509120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cs typeface="Times New Roman" pitchFamily="18" charset="0"/>
                </a:rPr>
                <a:t>0 </a:t>
              </a:r>
            </a:p>
          </p:txBody>
        </p:sp>
        <p:sp>
          <p:nvSpPr>
            <p:cNvPr id="17" name="Text Box 126"/>
            <p:cNvSpPr txBox="1">
              <a:spLocks noChangeArrowheads="1"/>
            </p:cNvSpPr>
            <p:nvPr/>
          </p:nvSpPr>
          <p:spPr bwMode="auto">
            <a:xfrm>
              <a:off x="3354015" y="4509120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cs typeface="Times New Roman" pitchFamily="18" charset="0"/>
                </a:rPr>
                <a:t>0 </a:t>
              </a:r>
            </a:p>
          </p:txBody>
        </p:sp>
        <p:sp>
          <p:nvSpPr>
            <p:cNvPr id="18" name="Text Box 127"/>
            <p:cNvSpPr txBox="1">
              <a:spLocks noChangeArrowheads="1"/>
            </p:cNvSpPr>
            <p:nvPr/>
          </p:nvSpPr>
          <p:spPr bwMode="auto">
            <a:xfrm>
              <a:off x="3735015" y="4509120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cs typeface="Times New Roman" pitchFamily="18" charset="0"/>
                </a:rPr>
                <a:t>1 </a:t>
              </a:r>
            </a:p>
          </p:txBody>
        </p:sp>
        <p:sp>
          <p:nvSpPr>
            <p:cNvPr id="19" name="Text Box 128"/>
            <p:cNvSpPr txBox="1">
              <a:spLocks noChangeArrowheads="1"/>
            </p:cNvSpPr>
            <p:nvPr/>
          </p:nvSpPr>
          <p:spPr bwMode="auto">
            <a:xfrm>
              <a:off x="3963615" y="4509120"/>
              <a:ext cx="685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cs typeface="Times New Roman" pitchFamily="18" charset="0"/>
                </a:rPr>
                <a:t> 1 </a:t>
              </a:r>
            </a:p>
          </p:txBody>
        </p:sp>
        <p:sp>
          <p:nvSpPr>
            <p:cNvPr id="20" name="Text Box 129"/>
            <p:cNvSpPr txBox="1">
              <a:spLocks noChangeArrowheads="1"/>
            </p:cNvSpPr>
            <p:nvPr/>
          </p:nvSpPr>
          <p:spPr bwMode="auto">
            <a:xfrm>
              <a:off x="4497015" y="4509120"/>
              <a:ext cx="609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cs typeface="Times New Roman" pitchFamily="18" charset="0"/>
                </a:rPr>
                <a:t>1 </a:t>
              </a:r>
            </a:p>
          </p:txBody>
        </p:sp>
        <p:sp>
          <p:nvSpPr>
            <p:cNvPr id="21" name="Text Box 130"/>
            <p:cNvSpPr txBox="1">
              <a:spLocks noChangeArrowheads="1"/>
            </p:cNvSpPr>
            <p:nvPr/>
          </p:nvSpPr>
          <p:spPr bwMode="auto">
            <a:xfrm>
              <a:off x="4878015" y="4509120"/>
              <a:ext cx="457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cs typeface="Times New Roman" pitchFamily="18" charset="0"/>
                </a:rPr>
                <a:t>1 </a:t>
              </a:r>
            </a:p>
          </p:txBody>
        </p:sp>
        <p:sp>
          <p:nvSpPr>
            <p:cNvPr id="22" name="Text Box 131"/>
            <p:cNvSpPr txBox="1">
              <a:spLocks noChangeArrowheads="1"/>
            </p:cNvSpPr>
            <p:nvPr/>
          </p:nvSpPr>
          <p:spPr bwMode="auto">
            <a:xfrm>
              <a:off x="5259015" y="4509120"/>
              <a:ext cx="609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cs typeface="Times New Roman" pitchFamily="18" charset="0"/>
                </a:rPr>
                <a:t>0</a:t>
              </a:r>
            </a:p>
          </p:txBody>
        </p:sp>
      </p:grpSp>
      <p:sp>
        <p:nvSpPr>
          <p:cNvPr id="23" name="Text Box 132"/>
          <p:cNvSpPr txBox="1">
            <a:spLocks noChangeArrowheads="1"/>
          </p:cNvSpPr>
          <p:nvPr/>
        </p:nvSpPr>
        <p:spPr bwMode="auto">
          <a:xfrm>
            <a:off x="1402804" y="4705980"/>
            <a:ext cx="25923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cs typeface="Times New Roman" pitchFamily="18" charset="0"/>
              </a:rPr>
              <a:t>非循环左移</a:t>
            </a:r>
          </a:p>
        </p:txBody>
      </p:sp>
      <p:sp>
        <p:nvSpPr>
          <p:cNvPr id="25" name="Text Box 123"/>
          <p:cNvSpPr txBox="1">
            <a:spLocks noChangeArrowheads="1"/>
          </p:cNvSpPr>
          <p:nvPr/>
        </p:nvSpPr>
        <p:spPr bwMode="auto">
          <a:xfrm>
            <a:off x="1402855" y="3933314"/>
            <a:ext cx="25923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cs typeface="Times New Roman" pitchFamily="18" charset="0"/>
              </a:rPr>
              <a:t>循</a:t>
            </a:r>
            <a:r>
              <a:rPr lang="zh-CN" altLang="en-US" sz="2800" b="1" dirty="0" smtClean="0">
                <a:cs typeface="Times New Roman" pitchFamily="18" charset="0"/>
              </a:rPr>
              <a:t>环右移</a:t>
            </a:r>
            <a:endParaRPr lang="zh-CN" altLang="en-US" sz="2800" b="1" dirty="0">
              <a:cs typeface="Times New Roman" pitchFamily="18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670871" y="3913892"/>
            <a:ext cx="3276600" cy="523220"/>
            <a:chOff x="2591544" y="3717032"/>
            <a:chExt cx="3276600" cy="523220"/>
          </a:xfrm>
        </p:grpSpPr>
        <p:sp>
          <p:nvSpPr>
            <p:cNvPr id="26" name="Text Box 101"/>
            <p:cNvSpPr txBox="1">
              <a:spLocks noChangeArrowheads="1"/>
            </p:cNvSpPr>
            <p:nvPr/>
          </p:nvSpPr>
          <p:spPr bwMode="auto">
            <a:xfrm>
              <a:off x="2591544" y="3717032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 smtClean="0">
                  <a:solidFill>
                    <a:srgbClr val="7030A0"/>
                  </a:solidFill>
                  <a:cs typeface="Times New Roman" pitchFamily="18" charset="0"/>
                </a:rPr>
                <a:t>1 </a:t>
              </a:r>
              <a:endParaRPr lang="en-US" altLang="zh-CN" sz="2800" b="1" dirty="0">
                <a:solidFill>
                  <a:srgbClr val="7030A0"/>
                </a:solidFill>
                <a:cs typeface="Times New Roman" pitchFamily="18" charset="0"/>
              </a:endParaRPr>
            </a:p>
          </p:txBody>
        </p:sp>
        <p:sp>
          <p:nvSpPr>
            <p:cNvPr id="27" name="Text Box 107"/>
            <p:cNvSpPr txBox="1">
              <a:spLocks noChangeArrowheads="1"/>
            </p:cNvSpPr>
            <p:nvPr/>
          </p:nvSpPr>
          <p:spPr bwMode="auto">
            <a:xfrm>
              <a:off x="2972544" y="3717032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 smtClean="0">
                  <a:cs typeface="Times New Roman" pitchFamily="18" charset="0"/>
                </a:rPr>
                <a:t>1 </a:t>
              </a:r>
              <a:endParaRPr lang="en-US" altLang="zh-CN" sz="2800" b="1" dirty="0">
                <a:cs typeface="Times New Roman" pitchFamily="18" charset="0"/>
              </a:endParaRPr>
            </a:p>
          </p:txBody>
        </p:sp>
        <p:sp>
          <p:nvSpPr>
            <p:cNvPr id="28" name="Text Box 108"/>
            <p:cNvSpPr txBox="1">
              <a:spLocks noChangeArrowheads="1"/>
            </p:cNvSpPr>
            <p:nvPr/>
          </p:nvSpPr>
          <p:spPr bwMode="auto">
            <a:xfrm>
              <a:off x="3353544" y="3717032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cs typeface="Times New Roman" pitchFamily="18" charset="0"/>
                </a:rPr>
                <a:t>0 </a:t>
              </a:r>
            </a:p>
          </p:txBody>
        </p:sp>
        <p:sp>
          <p:nvSpPr>
            <p:cNvPr id="29" name="Text Box 109"/>
            <p:cNvSpPr txBox="1">
              <a:spLocks noChangeArrowheads="1"/>
            </p:cNvSpPr>
            <p:nvPr/>
          </p:nvSpPr>
          <p:spPr bwMode="auto">
            <a:xfrm>
              <a:off x="3734544" y="3717032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 smtClean="0">
                  <a:cs typeface="Times New Roman" pitchFamily="18" charset="0"/>
                </a:rPr>
                <a:t>0 </a:t>
              </a:r>
              <a:endParaRPr lang="en-US" altLang="zh-CN" sz="2800" b="1" dirty="0">
                <a:cs typeface="Times New Roman" pitchFamily="18" charset="0"/>
              </a:endParaRPr>
            </a:p>
          </p:txBody>
        </p:sp>
        <p:sp>
          <p:nvSpPr>
            <p:cNvPr id="30" name="Text Box 110"/>
            <p:cNvSpPr txBox="1">
              <a:spLocks noChangeArrowheads="1"/>
            </p:cNvSpPr>
            <p:nvPr/>
          </p:nvSpPr>
          <p:spPr bwMode="auto">
            <a:xfrm>
              <a:off x="3963144" y="3717032"/>
              <a:ext cx="685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cs typeface="Times New Roman" pitchFamily="18" charset="0"/>
                </a:rPr>
                <a:t> </a:t>
              </a:r>
              <a:r>
                <a:rPr lang="en-US" altLang="zh-CN" sz="2800" b="1" dirty="0" smtClean="0">
                  <a:cs typeface="Times New Roman" pitchFamily="18" charset="0"/>
                </a:rPr>
                <a:t>0</a:t>
              </a:r>
              <a:r>
                <a:rPr lang="en-US" altLang="zh-CN" sz="2800" b="1" dirty="0" smtClean="0">
                  <a:solidFill>
                    <a:schemeClr val="folHlink"/>
                  </a:solidFill>
                  <a:cs typeface="Times New Roman" pitchFamily="18" charset="0"/>
                </a:rPr>
                <a:t> </a:t>
              </a:r>
              <a:endParaRPr lang="en-US" altLang="zh-CN" sz="2800" b="1" dirty="0">
                <a:solidFill>
                  <a:schemeClr val="folHlink"/>
                </a:solidFill>
                <a:cs typeface="Times New Roman" pitchFamily="18" charset="0"/>
              </a:endParaRPr>
            </a:p>
          </p:txBody>
        </p:sp>
        <p:sp>
          <p:nvSpPr>
            <p:cNvPr id="31" name="Text Box 111"/>
            <p:cNvSpPr txBox="1">
              <a:spLocks noChangeArrowheads="1"/>
            </p:cNvSpPr>
            <p:nvPr/>
          </p:nvSpPr>
          <p:spPr bwMode="auto">
            <a:xfrm>
              <a:off x="4496544" y="3717032"/>
              <a:ext cx="609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cs typeface="Times New Roman" pitchFamily="18" charset="0"/>
                </a:rPr>
                <a:t>1 </a:t>
              </a:r>
            </a:p>
          </p:txBody>
        </p:sp>
        <p:sp>
          <p:nvSpPr>
            <p:cNvPr id="32" name="Text Box 112"/>
            <p:cNvSpPr txBox="1">
              <a:spLocks noChangeArrowheads="1"/>
            </p:cNvSpPr>
            <p:nvPr/>
          </p:nvSpPr>
          <p:spPr bwMode="auto">
            <a:xfrm>
              <a:off x="4877544" y="3717032"/>
              <a:ext cx="457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cs typeface="Times New Roman" pitchFamily="18" charset="0"/>
                </a:rPr>
                <a:t>1 </a:t>
              </a:r>
            </a:p>
          </p:txBody>
        </p:sp>
        <p:sp>
          <p:nvSpPr>
            <p:cNvPr id="33" name="Text Box 113"/>
            <p:cNvSpPr txBox="1">
              <a:spLocks noChangeArrowheads="1"/>
            </p:cNvSpPr>
            <p:nvPr/>
          </p:nvSpPr>
          <p:spPr bwMode="auto">
            <a:xfrm>
              <a:off x="5258544" y="3717032"/>
              <a:ext cx="609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7030A0"/>
                  </a:solidFill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671393" y="5498068"/>
            <a:ext cx="3276600" cy="523220"/>
            <a:chOff x="2592066" y="5301208"/>
            <a:chExt cx="3276600" cy="523220"/>
          </a:xfrm>
        </p:grpSpPr>
        <p:sp>
          <p:nvSpPr>
            <p:cNvPr id="34" name="Text Box 124"/>
            <p:cNvSpPr txBox="1">
              <a:spLocks noChangeArrowheads="1"/>
            </p:cNvSpPr>
            <p:nvPr/>
          </p:nvSpPr>
          <p:spPr bwMode="auto">
            <a:xfrm>
              <a:off x="2592066" y="5301208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cs typeface="Times New Roman" pitchFamily="18" charset="0"/>
                </a:rPr>
                <a:t>0 </a:t>
              </a:r>
            </a:p>
          </p:txBody>
        </p:sp>
        <p:sp>
          <p:nvSpPr>
            <p:cNvPr id="35" name="Text Box 125"/>
            <p:cNvSpPr txBox="1">
              <a:spLocks noChangeArrowheads="1"/>
            </p:cNvSpPr>
            <p:nvPr/>
          </p:nvSpPr>
          <p:spPr bwMode="auto">
            <a:xfrm>
              <a:off x="2973066" y="5301208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 smtClean="0">
                  <a:cs typeface="Times New Roman" pitchFamily="18" charset="0"/>
                </a:rPr>
                <a:t>1 </a:t>
              </a:r>
              <a:endParaRPr lang="en-US" altLang="zh-CN" sz="2800" b="1" dirty="0">
                <a:cs typeface="Times New Roman" pitchFamily="18" charset="0"/>
              </a:endParaRPr>
            </a:p>
          </p:txBody>
        </p:sp>
        <p:sp>
          <p:nvSpPr>
            <p:cNvPr id="36" name="Text Box 126"/>
            <p:cNvSpPr txBox="1">
              <a:spLocks noChangeArrowheads="1"/>
            </p:cNvSpPr>
            <p:nvPr/>
          </p:nvSpPr>
          <p:spPr bwMode="auto">
            <a:xfrm>
              <a:off x="3354066" y="5301208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cs typeface="Times New Roman" pitchFamily="18" charset="0"/>
                </a:rPr>
                <a:t>0 </a:t>
              </a:r>
            </a:p>
          </p:txBody>
        </p:sp>
        <p:sp>
          <p:nvSpPr>
            <p:cNvPr id="37" name="Text Box 127"/>
            <p:cNvSpPr txBox="1">
              <a:spLocks noChangeArrowheads="1"/>
            </p:cNvSpPr>
            <p:nvPr/>
          </p:nvSpPr>
          <p:spPr bwMode="auto">
            <a:xfrm>
              <a:off x="3735066" y="5301208"/>
              <a:ext cx="533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 smtClean="0">
                  <a:cs typeface="Times New Roman" pitchFamily="18" charset="0"/>
                </a:rPr>
                <a:t>0</a:t>
              </a:r>
              <a:r>
                <a:rPr lang="en-US" altLang="zh-CN" sz="2800" b="1" dirty="0" smtClean="0">
                  <a:solidFill>
                    <a:schemeClr val="folHlink"/>
                  </a:solidFill>
                  <a:cs typeface="Times New Roman" pitchFamily="18" charset="0"/>
                </a:rPr>
                <a:t> </a:t>
              </a:r>
              <a:endParaRPr lang="en-US" altLang="zh-CN" sz="2800" b="1" dirty="0">
                <a:solidFill>
                  <a:schemeClr val="folHlink"/>
                </a:solidFill>
                <a:cs typeface="Times New Roman" pitchFamily="18" charset="0"/>
              </a:endParaRPr>
            </a:p>
          </p:txBody>
        </p:sp>
        <p:sp>
          <p:nvSpPr>
            <p:cNvPr id="38" name="Text Box 128"/>
            <p:cNvSpPr txBox="1">
              <a:spLocks noChangeArrowheads="1"/>
            </p:cNvSpPr>
            <p:nvPr/>
          </p:nvSpPr>
          <p:spPr bwMode="auto">
            <a:xfrm>
              <a:off x="3963666" y="5301208"/>
              <a:ext cx="685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cs typeface="Times New Roman" pitchFamily="18" charset="0"/>
                </a:rPr>
                <a:t> </a:t>
              </a:r>
              <a:r>
                <a:rPr lang="en-US" altLang="zh-CN" sz="2800" b="1" dirty="0" smtClean="0">
                  <a:cs typeface="Times New Roman" pitchFamily="18" charset="0"/>
                </a:rPr>
                <a:t>0</a:t>
              </a:r>
              <a:r>
                <a:rPr lang="en-US" altLang="zh-CN" sz="2800" b="1" dirty="0" smtClean="0">
                  <a:solidFill>
                    <a:schemeClr val="folHlink"/>
                  </a:solidFill>
                  <a:cs typeface="Times New Roman" pitchFamily="18" charset="0"/>
                </a:rPr>
                <a:t> </a:t>
              </a:r>
              <a:endParaRPr lang="en-US" altLang="zh-CN" sz="2800" b="1" dirty="0">
                <a:solidFill>
                  <a:schemeClr val="folHlink"/>
                </a:solidFill>
                <a:cs typeface="Times New Roman" pitchFamily="18" charset="0"/>
              </a:endParaRPr>
            </a:p>
          </p:txBody>
        </p:sp>
        <p:sp>
          <p:nvSpPr>
            <p:cNvPr id="39" name="Text Box 129"/>
            <p:cNvSpPr txBox="1">
              <a:spLocks noChangeArrowheads="1"/>
            </p:cNvSpPr>
            <p:nvPr/>
          </p:nvSpPr>
          <p:spPr bwMode="auto">
            <a:xfrm>
              <a:off x="4497066" y="5301208"/>
              <a:ext cx="609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cs typeface="Times New Roman" pitchFamily="18" charset="0"/>
                </a:rPr>
                <a:t>1 </a:t>
              </a:r>
            </a:p>
          </p:txBody>
        </p:sp>
        <p:sp>
          <p:nvSpPr>
            <p:cNvPr id="40" name="Text Box 130"/>
            <p:cNvSpPr txBox="1">
              <a:spLocks noChangeArrowheads="1"/>
            </p:cNvSpPr>
            <p:nvPr/>
          </p:nvSpPr>
          <p:spPr bwMode="auto">
            <a:xfrm>
              <a:off x="4878066" y="5301208"/>
              <a:ext cx="457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cs typeface="Times New Roman" pitchFamily="18" charset="0"/>
                </a:rPr>
                <a:t>1 </a:t>
              </a:r>
            </a:p>
          </p:txBody>
        </p:sp>
        <p:sp>
          <p:nvSpPr>
            <p:cNvPr id="41" name="Text Box 131"/>
            <p:cNvSpPr txBox="1">
              <a:spLocks noChangeArrowheads="1"/>
            </p:cNvSpPr>
            <p:nvPr/>
          </p:nvSpPr>
          <p:spPr bwMode="auto">
            <a:xfrm>
              <a:off x="5259066" y="5301208"/>
              <a:ext cx="609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 smtClean="0">
                  <a:solidFill>
                    <a:srgbClr val="7030A0"/>
                  </a:solidFill>
                  <a:cs typeface="Times New Roman" pitchFamily="18" charset="0"/>
                </a:rPr>
                <a:t>1</a:t>
              </a:r>
              <a:endParaRPr lang="en-US" altLang="zh-CN" sz="2800" b="1" dirty="0">
                <a:solidFill>
                  <a:srgbClr val="7030A0"/>
                </a:solidFill>
                <a:cs typeface="Times New Roman" pitchFamily="18" charset="0"/>
              </a:endParaRPr>
            </a:p>
          </p:txBody>
        </p:sp>
      </p:grpSp>
      <p:sp>
        <p:nvSpPr>
          <p:cNvPr id="42" name="Text Box 132"/>
          <p:cNvSpPr txBox="1">
            <a:spLocks noChangeArrowheads="1"/>
          </p:cNvSpPr>
          <p:nvPr/>
        </p:nvSpPr>
        <p:spPr bwMode="auto">
          <a:xfrm>
            <a:off x="1402855" y="5498068"/>
            <a:ext cx="25923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cs typeface="Times New Roman" pitchFamily="18" charset="0"/>
              </a:rPr>
              <a:t>非循</a:t>
            </a:r>
            <a:r>
              <a:rPr lang="zh-CN" altLang="en-US" sz="2800" b="1" dirty="0" smtClean="0">
                <a:cs typeface="Times New Roman" pitchFamily="18" charset="0"/>
              </a:rPr>
              <a:t>环右移</a:t>
            </a:r>
            <a:endParaRPr lang="zh-CN" altLang="en-US" sz="2800" b="1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4" grpId="0" autoUpdateAnimBg="0"/>
      <p:bldP spid="23" grpId="0" autoUpdateAnimBg="0"/>
      <p:bldP spid="25" grpId="0" autoUpdateAnimBg="0"/>
      <p:bldP spid="4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782638" y="704850"/>
            <a:ext cx="72231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cs typeface="Times New Roman" pitchFamily="18" charset="0"/>
              </a:rPr>
              <a:t>数码位置变化，数值</a:t>
            </a:r>
            <a:r>
              <a:rPr lang="zh-CN" altLang="en-US" sz="2800" b="1" smtClean="0">
                <a:solidFill>
                  <a:schemeClr val="folHlink"/>
                </a:solidFill>
                <a:cs typeface="Times New Roman" pitchFamily="18" charset="0"/>
              </a:rPr>
              <a:t>变化，</a:t>
            </a:r>
            <a:r>
              <a:rPr lang="en-US" altLang="zh-CN" sz="2800" b="1" smtClean="0">
                <a:cs typeface="Times New Roman" pitchFamily="18" charset="0"/>
              </a:rPr>
              <a:t> </a:t>
            </a:r>
            <a:r>
              <a:rPr lang="zh-CN" altLang="en-US" sz="2800" b="1">
                <a:solidFill>
                  <a:schemeClr val="folHlink"/>
                </a:solidFill>
                <a:cs typeface="Times New Roman" pitchFamily="18" charset="0"/>
              </a:rPr>
              <a:t>符号位不变</a:t>
            </a:r>
          </a:p>
        </p:txBody>
      </p:sp>
      <p:sp>
        <p:nvSpPr>
          <p:cNvPr id="69" name="Text Box 19"/>
          <p:cNvSpPr txBox="1">
            <a:spLocks noChangeArrowheads="1"/>
          </p:cNvSpPr>
          <p:nvPr/>
        </p:nvSpPr>
        <p:spPr bwMode="auto">
          <a:xfrm>
            <a:off x="864617" y="50800"/>
            <a:ext cx="36353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cs typeface="Times New Roman" pitchFamily="18" charset="0"/>
              </a:rPr>
              <a:t>(2) </a:t>
            </a:r>
            <a:r>
              <a:rPr lang="zh-CN" altLang="en-US" sz="2800" b="1" dirty="0">
                <a:cs typeface="Times New Roman" pitchFamily="18" charset="0"/>
              </a:rPr>
              <a:t>算术移位</a:t>
            </a:r>
          </a:p>
        </p:txBody>
      </p:sp>
      <p:sp>
        <p:nvSpPr>
          <p:cNvPr id="70" name="Text Box 20"/>
          <p:cNvSpPr txBox="1">
            <a:spLocks noChangeArrowheads="1"/>
          </p:cNvSpPr>
          <p:nvPr/>
        </p:nvSpPr>
        <p:spPr bwMode="auto">
          <a:xfrm>
            <a:off x="2095128" y="4194284"/>
            <a:ext cx="1828800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cs typeface="Times New Roman" pitchFamily="18" charset="0"/>
              </a:rPr>
              <a:t>0</a:t>
            </a:r>
            <a:r>
              <a:rPr lang="en-US" altLang="zh-CN" sz="2800" b="1">
                <a:cs typeface="Times New Roman" pitchFamily="18" charset="0"/>
              </a:rPr>
              <a:t> 0111</a:t>
            </a:r>
          </a:p>
        </p:txBody>
      </p:sp>
      <p:sp>
        <p:nvSpPr>
          <p:cNvPr id="71" name="Text Box 21"/>
          <p:cNvSpPr txBox="1">
            <a:spLocks noChangeArrowheads="1"/>
          </p:cNvSpPr>
          <p:nvPr/>
        </p:nvSpPr>
        <p:spPr bwMode="auto">
          <a:xfrm>
            <a:off x="2095128" y="4575284"/>
            <a:ext cx="175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cs typeface="Times New Roman" pitchFamily="18" charset="0"/>
              </a:rPr>
              <a:t>0</a:t>
            </a:r>
            <a:r>
              <a:rPr lang="en-US" altLang="zh-CN" sz="2800" b="1" dirty="0">
                <a:cs typeface="Times New Roman" pitchFamily="18" charset="0"/>
              </a:rPr>
              <a:t> 111</a:t>
            </a:r>
            <a:r>
              <a:rPr lang="en-US" altLang="zh-CN" sz="2800" b="1" dirty="0">
                <a:solidFill>
                  <a:srgbClr val="0000FF"/>
                </a:solidFill>
                <a:cs typeface="Times New Roman" pitchFamily="18" charset="0"/>
              </a:rPr>
              <a:t>0</a:t>
            </a:r>
            <a:r>
              <a:rPr lang="en-US" altLang="zh-CN" sz="2800" b="1" dirty="0">
                <a:cs typeface="Times New Roman" pitchFamily="18" charset="0"/>
              </a:rPr>
              <a:t>     </a:t>
            </a:r>
          </a:p>
        </p:txBody>
      </p:sp>
      <p:sp>
        <p:nvSpPr>
          <p:cNvPr id="72" name="Text Box 22"/>
          <p:cNvSpPr txBox="1">
            <a:spLocks noChangeArrowheads="1"/>
          </p:cNvSpPr>
          <p:nvPr/>
        </p:nvSpPr>
        <p:spPr bwMode="auto">
          <a:xfrm>
            <a:off x="5843588" y="4602088"/>
            <a:ext cx="175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cs typeface="Times New Roman" pitchFamily="18" charset="0"/>
              </a:rPr>
              <a:t>00</a:t>
            </a:r>
            <a:r>
              <a:rPr lang="en-US" altLang="zh-CN" sz="2800" b="1" dirty="0">
                <a:cs typeface="Times New Roman" pitchFamily="18" charset="0"/>
              </a:rPr>
              <a:t> 111</a:t>
            </a:r>
            <a:r>
              <a:rPr lang="en-US" altLang="zh-CN" sz="2800" b="1" dirty="0">
                <a:solidFill>
                  <a:srgbClr val="0000FF"/>
                </a:solidFill>
                <a:cs typeface="Times New Roman" pitchFamily="18" charset="0"/>
              </a:rPr>
              <a:t>0</a:t>
            </a:r>
            <a:r>
              <a:rPr lang="en-US" altLang="zh-CN" sz="2800" b="1" dirty="0">
                <a:cs typeface="Times New Roman" pitchFamily="18" charset="0"/>
              </a:rPr>
              <a:t>     </a:t>
            </a:r>
          </a:p>
        </p:txBody>
      </p:sp>
      <p:sp>
        <p:nvSpPr>
          <p:cNvPr id="73" name="Text Box 23"/>
          <p:cNvSpPr txBox="1">
            <a:spLocks noChangeArrowheads="1"/>
          </p:cNvSpPr>
          <p:nvPr/>
        </p:nvSpPr>
        <p:spPr bwMode="auto">
          <a:xfrm>
            <a:off x="5843588" y="4149080"/>
            <a:ext cx="1676400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cs typeface="Times New Roman" pitchFamily="18" charset="0"/>
              </a:rPr>
              <a:t>00</a:t>
            </a:r>
            <a:r>
              <a:rPr lang="en-US" altLang="zh-CN" sz="2800" b="1">
                <a:cs typeface="Times New Roman" pitchFamily="18" charset="0"/>
              </a:rPr>
              <a:t> 0111</a:t>
            </a:r>
          </a:p>
        </p:txBody>
      </p:sp>
      <p:sp>
        <p:nvSpPr>
          <p:cNvPr id="74" name="Text Box 24"/>
          <p:cNvSpPr txBox="1">
            <a:spLocks noChangeArrowheads="1"/>
          </p:cNvSpPr>
          <p:nvPr/>
        </p:nvSpPr>
        <p:spPr bwMode="auto">
          <a:xfrm>
            <a:off x="755576" y="1412875"/>
            <a:ext cx="54052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cs typeface="Times New Roman" pitchFamily="18" charset="0"/>
              </a:rPr>
              <a:t>① </a:t>
            </a:r>
            <a:r>
              <a:rPr lang="zh-CN" altLang="en-US" sz="2800" b="1" smtClean="0">
                <a:cs typeface="Times New Roman" pitchFamily="18" charset="0"/>
              </a:rPr>
              <a:t>正数补码</a:t>
            </a:r>
            <a:r>
              <a:rPr lang="en-US" altLang="zh-CN" sz="2800" b="1" smtClean="0">
                <a:cs typeface="Times New Roman" pitchFamily="18" charset="0"/>
              </a:rPr>
              <a:t>/</a:t>
            </a:r>
            <a:r>
              <a:rPr lang="zh-CN" altLang="en-US" sz="2800" b="1" smtClean="0">
                <a:cs typeface="Times New Roman" pitchFamily="18" charset="0"/>
              </a:rPr>
              <a:t>任意数原</a:t>
            </a:r>
            <a:r>
              <a:rPr lang="zh-CN" altLang="en-US" sz="2800" b="1" dirty="0">
                <a:cs typeface="Times New Roman" pitchFamily="18" charset="0"/>
              </a:rPr>
              <a:t>码移位规则</a:t>
            </a:r>
          </a:p>
        </p:txBody>
      </p:sp>
      <p:grpSp>
        <p:nvGrpSpPr>
          <p:cNvPr id="75" name="Group 25"/>
          <p:cNvGrpSpPr>
            <a:grpSpLocks/>
          </p:cNvGrpSpPr>
          <p:nvPr/>
        </p:nvGrpSpPr>
        <p:grpSpPr bwMode="auto">
          <a:xfrm>
            <a:off x="952128" y="4422885"/>
            <a:ext cx="1066800" cy="533400"/>
            <a:chOff x="240" y="1056"/>
            <a:chExt cx="672" cy="336"/>
          </a:xfrm>
        </p:grpSpPr>
        <p:sp>
          <p:nvSpPr>
            <p:cNvPr id="76" name="Line 26"/>
            <p:cNvSpPr>
              <a:spLocks noChangeShapeType="1"/>
            </p:cNvSpPr>
            <p:nvPr/>
          </p:nvSpPr>
          <p:spPr bwMode="auto">
            <a:xfrm>
              <a:off x="240" y="1392"/>
              <a:ext cx="62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sz="2800">
                <a:cs typeface="Times New Roman" pitchFamily="18" charset="0"/>
              </a:endParaRPr>
            </a:p>
          </p:txBody>
        </p:sp>
        <p:sp>
          <p:nvSpPr>
            <p:cNvPr id="77" name="Text Box 27"/>
            <p:cNvSpPr txBox="1">
              <a:spLocks noChangeArrowheads="1"/>
            </p:cNvSpPr>
            <p:nvPr/>
          </p:nvSpPr>
          <p:spPr bwMode="auto">
            <a:xfrm>
              <a:off x="240" y="1056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cs typeface="Times New Roman" pitchFamily="18" charset="0"/>
                </a:rPr>
                <a:t>左移</a:t>
              </a:r>
            </a:p>
          </p:txBody>
        </p:sp>
      </p:grpSp>
      <p:grpSp>
        <p:nvGrpSpPr>
          <p:cNvPr id="78" name="Group 28"/>
          <p:cNvGrpSpPr>
            <a:grpSpLocks/>
          </p:cNvGrpSpPr>
          <p:nvPr/>
        </p:nvGrpSpPr>
        <p:grpSpPr bwMode="auto">
          <a:xfrm>
            <a:off x="875928" y="4956286"/>
            <a:ext cx="1143000" cy="533400"/>
            <a:chOff x="192" y="1392"/>
            <a:chExt cx="720" cy="336"/>
          </a:xfrm>
        </p:grpSpPr>
        <p:sp>
          <p:nvSpPr>
            <p:cNvPr id="79" name="Text Box 29"/>
            <p:cNvSpPr txBox="1">
              <a:spLocks noChangeArrowheads="1"/>
            </p:cNvSpPr>
            <p:nvPr/>
          </p:nvSpPr>
          <p:spPr bwMode="auto">
            <a:xfrm>
              <a:off x="192" y="1392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cs typeface="Times New Roman" pitchFamily="18" charset="0"/>
                </a:rPr>
                <a:t>右移</a:t>
              </a:r>
            </a:p>
          </p:txBody>
        </p:sp>
        <p:sp>
          <p:nvSpPr>
            <p:cNvPr id="80" name="Line 30"/>
            <p:cNvSpPr>
              <a:spLocks noChangeShapeType="1"/>
            </p:cNvSpPr>
            <p:nvPr/>
          </p:nvSpPr>
          <p:spPr bwMode="auto">
            <a:xfrm>
              <a:off x="240" y="1728"/>
              <a:ext cx="6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cs typeface="Times New Roman" pitchFamily="18" charset="0"/>
              </a:endParaRPr>
            </a:p>
          </p:txBody>
        </p:sp>
      </p:grpSp>
      <p:grpSp>
        <p:nvGrpSpPr>
          <p:cNvPr id="81" name="Group 31"/>
          <p:cNvGrpSpPr>
            <a:grpSpLocks/>
          </p:cNvGrpSpPr>
          <p:nvPr/>
        </p:nvGrpSpPr>
        <p:grpSpPr bwMode="auto">
          <a:xfrm>
            <a:off x="952128" y="5489686"/>
            <a:ext cx="1066800" cy="533400"/>
            <a:chOff x="240" y="1728"/>
            <a:chExt cx="672" cy="336"/>
          </a:xfrm>
        </p:grpSpPr>
        <p:sp>
          <p:nvSpPr>
            <p:cNvPr id="82" name="Line 32"/>
            <p:cNvSpPr>
              <a:spLocks noChangeShapeType="1"/>
            </p:cNvSpPr>
            <p:nvPr/>
          </p:nvSpPr>
          <p:spPr bwMode="auto">
            <a:xfrm>
              <a:off x="240" y="2064"/>
              <a:ext cx="6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cs typeface="Times New Roman" pitchFamily="18" charset="0"/>
              </a:endParaRPr>
            </a:p>
          </p:txBody>
        </p:sp>
        <p:sp>
          <p:nvSpPr>
            <p:cNvPr id="83" name="Text Box 33"/>
            <p:cNvSpPr txBox="1">
              <a:spLocks noChangeArrowheads="1"/>
            </p:cNvSpPr>
            <p:nvPr/>
          </p:nvSpPr>
          <p:spPr bwMode="auto">
            <a:xfrm>
              <a:off x="240" y="1728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cs typeface="Times New Roman" pitchFamily="18" charset="0"/>
                </a:rPr>
                <a:t>右移</a:t>
              </a:r>
            </a:p>
          </p:txBody>
        </p:sp>
      </p:grpSp>
      <p:sp>
        <p:nvSpPr>
          <p:cNvPr id="84" name="Text Box 34"/>
          <p:cNvSpPr txBox="1">
            <a:spLocks noChangeArrowheads="1"/>
          </p:cNvSpPr>
          <p:nvPr/>
        </p:nvSpPr>
        <p:spPr bwMode="auto">
          <a:xfrm>
            <a:off x="2095128" y="5108684"/>
            <a:ext cx="175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cs typeface="Times New Roman" pitchFamily="18" charset="0"/>
              </a:rPr>
              <a:t>0</a:t>
            </a:r>
            <a:r>
              <a:rPr lang="en-US" altLang="zh-CN" sz="2800" b="1" dirty="0"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cs typeface="Times New Roman" pitchFamily="18" charset="0"/>
              </a:rPr>
              <a:t>0</a:t>
            </a:r>
            <a:r>
              <a:rPr lang="en-US" altLang="zh-CN" sz="2800" b="1" dirty="0">
                <a:cs typeface="Times New Roman" pitchFamily="18" charset="0"/>
              </a:rPr>
              <a:t>111     </a:t>
            </a:r>
          </a:p>
        </p:txBody>
      </p:sp>
      <p:sp>
        <p:nvSpPr>
          <p:cNvPr id="85" name="Text Box 35"/>
          <p:cNvSpPr txBox="1">
            <a:spLocks noChangeArrowheads="1"/>
          </p:cNvSpPr>
          <p:nvPr/>
        </p:nvSpPr>
        <p:spPr bwMode="auto">
          <a:xfrm>
            <a:off x="2095128" y="5642084"/>
            <a:ext cx="175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cs typeface="Times New Roman" pitchFamily="18" charset="0"/>
              </a:rPr>
              <a:t>0</a:t>
            </a:r>
            <a:r>
              <a:rPr lang="en-US" altLang="zh-CN" sz="2800" b="1" dirty="0"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cs typeface="Times New Roman" pitchFamily="18" charset="0"/>
              </a:rPr>
              <a:t>0</a:t>
            </a:r>
            <a:r>
              <a:rPr lang="en-US" altLang="zh-CN" sz="2800" b="1" dirty="0">
                <a:cs typeface="Times New Roman" pitchFamily="18" charset="0"/>
              </a:rPr>
              <a:t>011     </a:t>
            </a:r>
          </a:p>
        </p:txBody>
      </p:sp>
      <p:grpSp>
        <p:nvGrpSpPr>
          <p:cNvPr id="86" name="Group 36"/>
          <p:cNvGrpSpPr>
            <a:grpSpLocks/>
          </p:cNvGrpSpPr>
          <p:nvPr/>
        </p:nvGrpSpPr>
        <p:grpSpPr bwMode="auto">
          <a:xfrm>
            <a:off x="4776788" y="4449689"/>
            <a:ext cx="1143000" cy="533400"/>
            <a:chOff x="2832" y="1056"/>
            <a:chExt cx="720" cy="336"/>
          </a:xfrm>
        </p:grpSpPr>
        <p:sp>
          <p:nvSpPr>
            <p:cNvPr id="87" name="Line 37"/>
            <p:cNvSpPr>
              <a:spLocks noChangeShapeType="1"/>
            </p:cNvSpPr>
            <p:nvPr/>
          </p:nvSpPr>
          <p:spPr bwMode="auto">
            <a:xfrm>
              <a:off x="2832" y="1392"/>
              <a:ext cx="62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sz="2800">
                <a:cs typeface="Times New Roman" pitchFamily="18" charset="0"/>
              </a:endParaRPr>
            </a:p>
          </p:txBody>
        </p:sp>
        <p:sp>
          <p:nvSpPr>
            <p:cNvPr id="88" name="Text Box 38"/>
            <p:cNvSpPr txBox="1">
              <a:spLocks noChangeArrowheads="1"/>
            </p:cNvSpPr>
            <p:nvPr/>
          </p:nvSpPr>
          <p:spPr bwMode="auto">
            <a:xfrm>
              <a:off x="2880" y="1056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cs typeface="Times New Roman" pitchFamily="18" charset="0"/>
                </a:rPr>
                <a:t>左移</a:t>
              </a:r>
            </a:p>
          </p:txBody>
        </p:sp>
      </p:grpSp>
      <p:grpSp>
        <p:nvGrpSpPr>
          <p:cNvPr id="89" name="Group 39"/>
          <p:cNvGrpSpPr>
            <a:grpSpLocks/>
          </p:cNvGrpSpPr>
          <p:nvPr/>
        </p:nvGrpSpPr>
        <p:grpSpPr bwMode="auto">
          <a:xfrm>
            <a:off x="4776788" y="4983090"/>
            <a:ext cx="1143000" cy="533400"/>
            <a:chOff x="2832" y="1392"/>
            <a:chExt cx="720" cy="336"/>
          </a:xfrm>
        </p:grpSpPr>
        <p:sp>
          <p:nvSpPr>
            <p:cNvPr id="90" name="Line 40"/>
            <p:cNvSpPr>
              <a:spLocks noChangeShapeType="1"/>
            </p:cNvSpPr>
            <p:nvPr/>
          </p:nvSpPr>
          <p:spPr bwMode="auto">
            <a:xfrm flipV="1">
              <a:off x="2832" y="1728"/>
              <a:ext cx="62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sz="2800">
                <a:cs typeface="Times New Roman" pitchFamily="18" charset="0"/>
              </a:endParaRPr>
            </a:p>
          </p:txBody>
        </p:sp>
        <p:sp>
          <p:nvSpPr>
            <p:cNvPr id="91" name="Text Box 41"/>
            <p:cNvSpPr txBox="1">
              <a:spLocks noChangeArrowheads="1"/>
            </p:cNvSpPr>
            <p:nvPr/>
          </p:nvSpPr>
          <p:spPr bwMode="auto">
            <a:xfrm>
              <a:off x="2880" y="1392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cs typeface="Times New Roman" pitchFamily="18" charset="0"/>
                </a:rPr>
                <a:t>左移</a:t>
              </a:r>
            </a:p>
          </p:txBody>
        </p:sp>
      </p:grpSp>
      <p:grpSp>
        <p:nvGrpSpPr>
          <p:cNvPr id="92" name="Group 42"/>
          <p:cNvGrpSpPr>
            <a:grpSpLocks/>
          </p:cNvGrpSpPr>
          <p:nvPr/>
        </p:nvGrpSpPr>
        <p:grpSpPr bwMode="auto">
          <a:xfrm>
            <a:off x="4852988" y="5516490"/>
            <a:ext cx="1066800" cy="533400"/>
            <a:chOff x="2880" y="1728"/>
            <a:chExt cx="672" cy="336"/>
          </a:xfrm>
        </p:grpSpPr>
        <p:sp>
          <p:nvSpPr>
            <p:cNvPr id="93" name="Line 43"/>
            <p:cNvSpPr>
              <a:spLocks noChangeShapeType="1"/>
            </p:cNvSpPr>
            <p:nvPr/>
          </p:nvSpPr>
          <p:spPr bwMode="auto">
            <a:xfrm>
              <a:off x="2880" y="2064"/>
              <a:ext cx="62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cs typeface="Times New Roman" pitchFamily="18" charset="0"/>
              </a:endParaRPr>
            </a:p>
          </p:txBody>
        </p:sp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2880" y="1728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cs typeface="Times New Roman" pitchFamily="18" charset="0"/>
                </a:rPr>
                <a:t>右移</a:t>
              </a:r>
            </a:p>
          </p:txBody>
        </p:sp>
      </p:grpSp>
      <p:grpSp>
        <p:nvGrpSpPr>
          <p:cNvPr id="95" name="Group 45"/>
          <p:cNvGrpSpPr>
            <a:grpSpLocks/>
          </p:cNvGrpSpPr>
          <p:nvPr/>
        </p:nvGrpSpPr>
        <p:grpSpPr bwMode="auto">
          <a:xfrm>
            <a:off x="4852988" y="6049891"/>
            <a:ext cx="1066800" cy="533400"/>
            <a:chOff x="2880" y="2064"/>
            <a:chExt cx="672" cy="336"/>
          </a:xfrm>
        </p:grpSpPr>
        <p:sp>
          <p:nvSpPr>
            <p:cNvPr id="96" name="Line 46"/>
            <p:cNvSpPr>
              <a:spLocks noChangeShapeType="1"/>
            </p:cNvSpPr>
            <p:nvPr/>
          </p:nvSpPr>
          <p:spPr bwMode="auto">
            <a:xfrm>
              <a:off x="2880" y="2400"/>
              <a:ext cx="62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cs typeface="Times New Roman" pitchFamily="18" charset="0"/>
              </a:endParaRPr>
            </a:p>
          </p:txBody>
        </p:sp>
        <p:sp>
          <p:nvSpPr>
            <p:cNvPr id="97" name="Text Box 47"/>
            <p:cNvSpPr txBox="1">
              <a:spLocks noChangeArrowheads="1"/>
            </p:cNvSpPr>
            <p:nvPr/>
          </p:nvSpPr>
          <p:spPr bwMode="auto">
            <a:xfrm>
              <a:off x="2880" y="2064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cs typeface="Times New Roman" pitchFamily="18" charset="0"/>
                </a:rPr>
                <a:t>右移</a:t>
              </a:r>
            </a:p>
          </p:txBody>
        </p:sp>
      </p:grpSp>
      <p:sp>
        <p:nvSpPr>
          <p:cNvPr id="98" name="Text Box 48"/>
          <p:cNvSpPr txBox="1">
            <a:spLocks noChangeArrowheads="1"/>
          </p:cNvSpPr>
          <p:nvPr/>
        </p:nvSpPr>
        <p:spPr bwMode="auto">
          <a:xfrm>
            <a:off x="5843588" y="5135488"/>
            <a:ext cx="175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cs typeface="Times New Roman" pitchFamily="18" charset="0"/>
              </a:rPr>
              <a:t>0</a:t>
            </a:r>
            <a:r>
              <a:rPr lang="en-US" altLang="zh-CN" sz="2800" b="1" dirty="0">
                <a:cs typeface="Times New Roman" pitchFamily="18" charset="0"/>
              </a:rPr>
              <a:t>1 110</a:t>
            </a:r>
            <a:r>
              <a:rPr lang="en-US" altLang="zh-CN" sz="2800" b="1" dirty="0">
                <a:solidFill>
                  <a:srgbClr val="0000FF"/>
                </a:solidFill>
                <a:cs typeface="Times New Roman" pitchFamily="18" charset="0"/>
              </a:rPr>
              <a:t>0</a:t>
            </a:r>
            <a:r>
              <a:rPr lang="en-US" altLang="zh-CN" sz="2800" b="1" dirty="0">
                <a:cs typeface="Times New Roman" pitchFamily="18" charset="0"/>
              </a:rPr>
              <a:t>     </a:t>
            </a:r>
          </a:p>
        </p:txBody>
      </p:sp>
      <p:sp>
        <p:nvSpPr>
          <p:cNvPr id="99" name="Text Box 49"/>
          <p:cNvSpPr txBox="1">
            <a:spLocks noChangeArrowheads="1"/>
          </p:cNvSpPr>
          <p:nvPr/>
        </p:nvSpPr>
        <p:spPr bwMode="auto">
          <a:xfrm>
            <a:off x="5843588" y="5668888"/>
            <a:ext cx="175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cs typeface="Times New Roman" pitchFamily="18" charset="0"/>
              </a:rPr>
              <a:t>00</a:t>
            </a:r>
            <a:r>
              <a:rPr lang="en-US" altLang="zh-CN" sz="2800" b="1" dirty="0"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cs typeface="Times New Roman" pitchFamily="18" charset="0"/>
              </a:rPr>
              <a:t>1</a:t>
            </a:r>
            <a:r>
              <a:rPr lang="en-US" altLang="zh-CN" sz="2800" b="1" dirty="0">
                <a:cs typeface="Times New Roman" pitchFamily="18" charset="0"/>
              </a:rPr>
              <a:t>110     </a:t>
            </a:r>
          </a:p>
        </p:txBody>
      </p:sp>
      <p:sp>
        <p:nvSpPr>
          <p:cNvPr id="100" name="Text Box 50"/>
          <p:cNvSpPr txBox="1">
            <a:spLocks noChangeArrowheads="1"/>
          </p:cNvSpPr>
          <p:nvPr/>
        </p:nvSpPr>
        <p:spPr bwMode="auto">
          <a:xfrm>
            <a:off x="5843588" y="6202288"/>
            <a:ext cx="175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cs typeface="Times New Roman" pitchFamily="18" charset="0"/>
              </a:rPr>
              <a:t>00</a:t>
            </a:r>
            <a:r>
              <a:rPr lang="en-US" altLang="zh-CN" sz="2800" b="1" dirty="0"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cs typeface="Times New Roman" pitchFamily="18" charset="0"/>
              </a:rPr>
              <a:t>0</a:t>
            </a:r>
            <a:r>
              <a:rPr lang="en-US" altLang="zh-CN" sz="2800" b="1" dirty="0">
                <a:cs typeface="Times New Roman" pitchFamily="18" charset="0"/>
              </a:rPr>
              <a:t>111     </a:t>
            </a:r>
          </a:p>
        </p:txBody>
      </p:sp>
      <p:sp>
        <p:nvSpPr>
          <p:cNvPr id="101" name="Text Box 51"/>
          <p:cNvSpPr txBox="1">
            <a:spLocks noChangeArrowheads="1"/>
          </p:cNvSpPr>
          <p:nvPr/>
        </p:nvSpPr>
        <p:spPr bwMode="auto">
          <a:xfrm>
            <a:off x="884709" y="2373523"/>
            <a:ext cx="16558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cs typeface="Times New Roman" pitchFamily="18" charset="0"/>
              </a:rPr>
              <a:t>数符不变</a:t>
            </a:r>
          </a:p>
        </p:txBody>
      </p:sp>
      <p:sp>
        <p:nvSpPr>
          <p:cNvPr id="102" name="Text Box 52"/>
          <p:cNvSpPr txBox="1">
            <a:spLocks noChangeArrowheads="1"/>
          </p:cNvSpPr>
          <p:nvPr/>
        </p:nvSpPr>
        <p:spPr bwMode="auto">
          <a:xfrm>
            <a:off x="2573338" y="2363788"/>
            <a:ext cx="552705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>
                <a:cs typeface="Times New Roman" pitchFamily="18" charset="0"/>
              </a:rPr>
              <a:t>单：符号位不变；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>
                <a:cs typeface="Times New Roman" pitchFamily="18" charset="0"/>
              </a:rPr>
              <a:t>双：第一符号位</a:t>
            </a:r>
            <a:r>
              <a:rPr lang="zh-CN" altLang="en-US" sz="2800" b="1" smtClean="0">
                <a:cs typeface="Times New Roman" pitchFamily="18" charset="0"/>
              </a:rPr>
              <a:t>不变（变形补码）</a:t>
            </a:r>
            <a:endParaRPr lang="zh-CN" altLang="en-US" sz="2800" b="1">
              <a:cs typeface="Times New Roman" pitchFamily="18" charset="0"/>
            </a:endParaRPr>
          </a:p>
        </p:txBody>
      </p:sp>
      <p:sp>
        <p:nvSpPr>
          <p:cNvPr id="103" name="Text Box 53"/>
          <p:cNvSpPr txBox="1">
            <a:spLocks noChangeArrowheads="1"/>
          </p:cNvSpPr>
          <p:nvPr/>
        </p:nvSpPr>
        <p:spPr bwMode="auto">
          <a:xfrm>
            <a:off x="912019" y="3344554"/>
            <a:ext cx="14811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cs typeface="Times New Roman" pitchFamily="18" charset="0"/>
              </a:rPr>
              <a:t>空位补</a:t>
            </a:r>
            <a:r>
              <a:rPr lang="en-US" altLang="zh-CN" sz="2800" b="1" smtClean="0">
                <a:solidFill>
                  <a:schemeClr val="folHlink"/>
                </a:solidFill>
                <a:cs typeface="Times New Roman" pitchFamily="18" charset="0"/>
              </a:rPr>
              <a:t>0</a:t>
            </a:r>
            <a:r>
              <a:rPr lang="zh-CN" altLang="en-US" sz="2800" b="1" smtClean="0">
                <a:solidFill>
                  <a:schemeClr val="folHlink"/>
                </a:solidFill>
                <a:cs typeface="Times New Roman" pitchFamily="18" charset="0"/>
              </a:rPr>
              <a:t>，</a:t>
            </a:r>
            <a:endParaRPr lang="en-US" altLang="zh-CN" sz="2800" b="1">
              <a:solidFill>
                <a:schemeClr val="folHlink"/>
              </a:solidFill>
              <a:cs typeface="Times New Roman" pitchFamily="18" charset="0"/>
            </a:endParaRPr>
          </a:p>
        </p:txBody>
      </p:sp>
      <p:sp>
        <p:nvSpPr>
          <p:cNvPr id="104" name="Text Box 54"/>
          <p:cNvSpPr txBox="1">
            <a:spLocks noChangeArrowheads="1"/>
          </p:cNvSpPr>
          <p:nvPr/>
        </p:nvSpPr>
        <p:spPr bwMode="auto">
          <a:xfrm>
            <a:off x="2427412" y="3337828"/>
            <a:ext cx="56729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cs typeface="Times New Roman" pitchFamily="18" charset="0"/>
              </a:rPr>
              <a:t>右移时第二符号位移至尾数最高位</a:t>
            </a:r>
          </a:p>
        </p:txBody>
      </p:sp>
      <p:sp>
        <p:nvSpPr>
          <p:cNvPr id="105" name="AutoShape 55"/>
          <p:cNvSpPr>
            <a:spLocks/>
          </p:cNvSpPr>
          <p:nvPr/>
        </p:nvSpPr>
        <p:spPr bwMode="auto">
          <a:xfrm>
            <a:off x="2507804" y="2333652"/>
            <a:ext cx="119980" cy="637943"/>
          </a:xfrm>
          <a:prstGeom prst="leftBrace">
            <a:avLst>
              <a:gd name="adj1" fmla="val 60368"/>
              <a:gd name="adj2" fmla="val 44543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70" grpId="0"/>
      <p:bldP spid="71" grpId="0" autoUpdateAnimBg="0"/>
      <p:bldP spid="72" grpId="0" autoUpdateAnimBg="0"/>
      <p:bldP spid="73" grpId="0"/>
      <p:bldP spid="74" grpId="0"/>
      <p:bldP spid="84" grpId="0" autoUpdateAnimBg="0"/>
      <p:bldP spid="85" grpId="0" autoUpdateAnimBg="0"/>
      <p:bldP spid="98" grpId="0" autoUpdateAnimBg="0"/>
      <p:bldP spid="99" grpId="0" autoUpdateAnimBg="0"/>
      <p:bldP spid="100" grpId="0" autoUpdateAnimBg="0"/>
      <p:bldP spid="101" grpId="0"/>
      <p:bldP spid="102" grpId="0" autoUpdateAnimBg="0"/>
      <p:bldP spid="103" grpId="0"/>
      <p:bldP spid="104" grpId="0" build="p" autoUpdateAnimBg="0"/>
      <p:bldP spid="10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115616" y="3572594"/>
            <a:ext cx="20652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单符号位 ：   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023120" y="4436194"/>
            <a:ext cx="1828800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</a:rPr>
              <a:t>1</a:t>
            </a:r>
            <a:r>
              <a:rPr lang="en-US" altLang="zh-CN" sz="2800" b="1" dirty="0"/>
              <a:t> 1011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023120" y="4817194"/>
            <a:ext cx="175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</a:rPr>
              <a:t>1</a:t>
            </a:r>
            <a:r>
              <a:rPr lang="en-US" altLang="zh-CN" sz="2800" b="1" dirty="0"/>
              <a:t> 011</a:t>
            </a:r>
            <a:r>
              <a:rPr lang="en-US" altLang="zh-CN" sz="2800" b="1" dirty="0">
                <a:solidFill>
                  <a:srgbClr val="0000FF"/>
                </a:solidFill>
              </a:rPr>
              <a:t>0 </a:t>
            </a:r>
            <a:r>
              <a:rPr lang="en-US" altLang="zh-CN" sz="2800" b="1" dirty="0"/>
              <a:t>   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868863" y="3499569"/>
            <a:ext cx="32305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双符号位：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638800" y="4879106"/>
            <a:ext cx="175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</a:rPr>
              <a:t>1</a:t>
            </a:r>
            <a:r>
              <a:rPr lang="en-US" altLang="zh-CN" sz="2800" b="1" dirty="0"/>
              <a:t>0 110</a:t>
            </a:r>
            <a:r>
              <a:rPr lang="en-US" altLang="zh-CN" sz="2800" b="1" dirty="0">
                <a:solidFill>
                  <a:srgbClr val="0000FF"/>
                </a:solidFill>
              </a:rPr>
              <a:t>0</a:t>
            </a:r>
            <a:r>
              <a:rPr lang="en-US" altLang="zh-CN" sz="2800" b="1" dirty="0"/>
              <a:t>     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638800" y="4437112"/>
            <a:ext cx="1676400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11</a:t>
            </a:r>
            <a:r>
              <a:rPr lang="en-US" altLang="zh-CN" sz="2800" b="1"/>
              <a:t> 0110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869032" y="100731"/>
            <a:ext cx="5791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smtClean="0"/>
              <a:t>②负数补码</a:t>
            </a:r>
            <a:r>
              <a:rPr lang="zh-CN" altLang="en-US" sz="2800" b="1" dirty="0"/>
              <a:t>移位规则</a:t>
            </a:r>
          </a:p>
        </p:txBody>
      </p:sp>
      <p:grpSp>
        <p:nvGrpSpPr>
          <p:cNvPr id="9" name="Group 55"/>
          <p:cNvGrpSpPr>
            <a:grpSpLocks/>
          </p:cNvGrpSpPr>
          <p:nvPr/>
        </p:nvGrpSpPr>
        <p:grpSpPr bwMode="auto">
          <a:xfrm>
            <a:off x="880120" y="4664796"/>
            <a:ext cx="1143000" cy="533400"/>
            <a:chOff x="336" y="1152"/>
            <a:chExt cx="720" cy="336"/>
          </a:xfrm>
        </p:grpSpPr>
        <p:sp>
          <p:nvSpPr>
            <p:cNvPr id="10" name="Line 4"/>
            <p:cNvSpPr>
              <a:spLocks noChangeShapeType="1"/>
            </p:cNvSpPr>
            <p:nvPr/>
          </p:nvSpPr>
          <p:spPr bwMode="auto">
            <a:xfrm>
              <a:off x="336" y="1488"/>
              <a:ext cx="6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84" y="1152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左移</a:t>
              </a:r>
            </a:p>
          </p:txBody>
        </p:sp>
      </p:grpSp>
      <p:grpSp>
        <p:nvGrpSpPr>
          <p:cNvPr id="12" name="Group 56"/>
          <p:cNvGrpSpPr>
            <a:grpSpLocks/>
          </p:cNvGrpSpPr>
          <p:nvPr/>
        </p:nvGrpSpPr>
        <p:grpSpPr bwMode="auto">
          <a:xfrm>
            <a:off x="880120" y="5198196"/>
            <a:ext cx="1143000" cy="533400"/>
            <a:chOff x="336" y="1488"/>
            <a:chExt cx="720" cy="336"/>
          </a:xfrm>
        </p:grpSpPr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84" y="1488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右移</a:t>
              </a: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36" y="1824"/>
              <a:ext cx="6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grpSp>
        <p:nvGrpSpPr>
          <p:cNvPr id="15" name="Group 57"/>
          <p:cNvGrpSpPr>
            <a:grpSpLocks/>
          </p:cNvGrpSpPr>
          <p:nvPr/>
        </p:nvGrpSpPr>
        <p:grpSpPr bwMode="auto">
          <a:xfrm>
            <a:off x="880120" y="5731596"/>
            <a:ext cx="1143000" cy="533400"/>
            <a:chOff x="336" y="1824"/>
            <a:chExt cx="720" cy="336"/>
          </a:xfrm>
        </p:grpSpPr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336" y="2160"/>
              <a:ext cx="6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384" y="1824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右移</a:t>
              </a:r>
            </a:p>
          </p:txBody>
        </p:sp>
      </p:grp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2023120" y="5350594"/>
            <a:ext cx="175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</a:rPr>
              <a:t>1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rgbClr val="0000FF"/>
                </a:solidFill>
              </a:rPr>
              <a:t>1</a:t>
            </a:r>
            <a:r>
              <a:rPr lang="en-US" altLang="zh-CN" sz="2800" b="1" dirty="0"/>
              <a:t>011     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023120" y="5883994"/>
            <a:ext cx="175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</a:rPr>
              <a:t>1 </a:t>
            </a:r>
            <a:r>
              <a:rPr lang="en-US" altLang="zh-CN" sz="2800" b="1" dirty="0">
                <a:solidFill>
                  <a:srgbClr val="0000FF"/>
                </a:solidFill>
              </a:rPr>
              <a:t>1</a:t>
            </a:r>
            <a:r>
              <a:rPr lang="en-US" altLang="zh-CN" sz="2800" b="1" dirty="0"/>
              <a:t>101     </a:t>
            </a:r>
          </a:p>
        </p:txBody>
      </p:sp>
      <p:grpSp>
        <p:nvGrpSpPr>
          <p:cNvPr id="20" name="Group 58"/>
          <p:cNvGrpSpPr>
            <a:grpSpLocks/>
          </p:cNvGrpSpPr>
          <p:nvPr/>
        </p:nvGrpSpPr>
        <p:grpSpPr bwMode="auto">
          <a:xfrm>
            <a:off x="4572000" y="4726704"/>
            <a:ext cx="1143000" cy="533400"/>
            <a:chOff x="2688" y="1152"/>
            <a:chExt cx="720" cy="336"/>
          </a:xfrm>
        </p:grpSpPr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2688" y="1488"/>
              <a:ext cx="62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736" y="1152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左移</a:t>
              </a:r>
            </a:p>
          </p:txBody>
        </p:sp>
      </p:grpSp>
      <p:grpSp>
        <p:nvGrpSpPr>
          <p:cNvPr id="23" name="Group 59"/>
          <p:cNvGrpSpPr>
            <a:grpSpLocks/>
          </p:cNvGrpSpPr>
          <p:nvPr/>
        </p:nvGrpSpPr>
        <p:grpSpPr bwMode="auto">
          <a:xfrm>
            <a:off x="4648200" y="5260104"/>
            <a:ext cx="1066800" cy="533400"/>
            <a:chOff x="2736" y="1488"/>
            <a:chExt cx="672" cy="336"/>
          </a:xfrm>
        </p:grpSpPr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2736" y="1824"/>
              <a:ext cx="62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2736" y="1488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右移</a:t>
              </a:r>
            </a:p>
          </p:txBody>
        </p:sp>
      </p:grpSp>
      <p:grpSp>
        <p:nvGrpSpPr>
          <p:cNvPr id="26" name="Group 60"/>
          <p:cNvGrpSpPr>
            <a:grpSpLocks/>
          </p:cNvGrpSpPr>
          <p:nvPr/>
        </p:nvGrpSpPr>
        <p:grpSpPr bwMode="auto">
          <a:xfrm>
            <a:off x="4648200" y="5793504"/>
            <a:ext cx="1066800" cy="533400"/>
            <a:chOff x="2736" y="1824"/>
            <a:chExt cx="672" cy="336"/>
          </a:xfrm>
        </p:grpSpPr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2736" y="2160"/>
              <a:ext cx="62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2736" y="1824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右移</a:t>
              </a:r>
            </a:p>
          </p:txBody>
        </p:sp>
      </p:grp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5638800" y="5412506"/>
            <a:ext cx="175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</a:rPr>
              <a:t>11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rgbClr val="0000FF"/>
                </a:solidFill>
              </a:rPr>
              <a:t>0</a:t>
            </a:r>
            <a:r>
              <a:rPr lang="en-US" altLang="zh-CN" sz="2800" b="1" dirty="0"/>
              <a:t>110     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5638800" y="5945906"/>
            <a:ext cx="175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</a:rPr>
              <a:t>11 </a:t>
            </a:r>
            <a:r>
              <a:rPr lang="en-US" altLang="zh-CN" sz="2800" b="1" dirty="0">
                <a:solidFill>
                  <a:srgbClr val="0000FF"/>
                </a:solidFill>
              </a:rPr>
              <a:t>1</a:t>
            </a:r>
            <a:r>
              <a:rPr lang="en-US" altLang="zh-CN" sz="2800" b="1" dirty="0"/>
              <a:t>011     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810345" y="1916832"/>
            <a:ext cx="22494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左移空位补</a:t>
            </a:r>
            <a:r>
              <a:rPr lang="en-US" altLang="zh-CN" sz="2800" b="1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2936875" y="2708920"/>
            <a:ext cx="49593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（第二符号位移至尾数最高位）</a:t>
            </a:r>
          </a:p>
        </p:txBody>
      </p:sp>
      <p:sp>
        <p:nvSpPr>
          <p:cNvPr id="33" name="Text Box 46"/>
          <p:cNvSpPr txBox="1">
            <a:spLocks noChangeArrowheads="1"/>
          </p:cNvSpPr>
          <p:nvPr/>
        </p:nvSpPr>
        <p:spPr bwMode="auto">
          <a:xfrm>
            <a:off x="827336" y="2708920"/>
            <a:ext cx="2160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右移空位补</a:t>
            </a:r>
            <a:r>
              <a:rPr lang="en-US" altLang="zh-CN" sz="2800" b="1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34" name="Text Box 61"/>
          <p:cNvSpPr txBox="1">
            <a:spLocks noChangeArrowheads="1"/>
          </p:cNvSpPr>
          <p:nvPr/>
        </p:nvSpPr>
        <p:spPr bwMode="auto">
          <a:xfrm>
            <a:off x="828353" y="999256"/>
            <a:ext cx="16554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数符不变</a:t>
            </a:r>
          </a:p>
        </p:txBody>
      </p:sp>
      <p:sp>
        <p:nvSpPr>
          <p:cNvPr id="35" name="Text Box 62"/>
          <p:cNvSpPr txBox="1">
            <a:spLocks noChangeArrowheads="1"/>
          </p:cNvSpPr>
          <p:nvPr/>
        </p:nvSpPr>
        <p:spPr bwMode="auto">
          <a:xfrm>
            <a:off x="2717800" y="1000844"/>
            <a:ext cx="418147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/>
              <a:t>单：符号位不变；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/>
              <a:t>双：第一符号位不变</a:t>
            </a:r>
          </a:p>
        </p:txBody>
      </p:sp>
      <p:sp>
        <p:nvSpPr>
          <p:cNvPr id="36" name="AutoShape 63"/>
          <p:cNvSpPr>
            <a:spLocks/>
          </p:cNvSpPr>
          <p:nvPr/>
        </p:nvSpPr>
        <p:spPr bwMode="auto">
          <a:xfrm>
            <a:off x="2555776" y="980728"/>
            <a:ext cx="209550" cy="579437"/>
          </a:xfrm>
          <a:prstGeom prst="leftBrace">
            <a:avLst>
              <a:gd name="adj1" fmla="val 2224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37" name="Freeform 64"/>
          <p:cNvSpPr>
            <a:spLocks/>
          </p:cNvSpPr>
          <p:nvPr/>
        </p:nvSpPr>
        <p:spPr bwMode="auto">
          <a:xfrm>
            <a:off x="6035675" y="5299794"/>
            <a:ext cx="1631950" cy="168275"/>
          </a:xfrm>
          <a:custGeom>
            <a:avLst/>
            <a:gdLst>
              <a:gd name="T0" fmla="*/ 47625 w 1028"/>
              <a:gd name="T1" fmla="*/ 73025 h 106"/>
              <a:gd name="T2" fmla="*/ 192088 w 1028"/>
              <a:gd name="T3" fmla="*/ 144463 h 106"/>
              <a:gd name="T4" fmla="*/ 1200150 w 1028"/>
              <a:gd name="T5" fmla="*/ 144463 h 106"/>
              <a:gd name="T6" fmla="*/ 1631950 w 1028"/>
              <a:gd name="T7" fmla="*/ 0 h 10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28" h="106">
                <a:moveTo>
                  <a:pt x="30" y="46"/>
                </a:moveTo>
                <a:cubicBezTo>
                  <a:pt x="15" y="65"/>
                  <a:pt x="0" y="84"/>
                  <a:pt x="121" y="91"/>
                </a:cubicBezTo>
                <a:cubicBezTo>
                  <a:pt x="242" y="98"/>
                  <a:pt x="605" y="106"/>
                  <a:pt x="756" y="91"/>
                </a:cubicBezTo>
                <a:cubicBezTo>
                  <a:pt x="907" y="76"/>
                  <a:pt x="967" y="38"/>
                  <a:pt x="1028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38" name="Text Box 65"/>
          <p:cNvSpPr txBox="1">
            <a:spLocks noChangeArrowheads="1"/>
          </p:cNvSpPr>
          <p:nvPr/>
        </p:nvSpPr>
        <p:spPr bwMode="auto">
          <a:xfrm>
            <a:off x="7668344" y="4516202"/>
            <a:ext cx="863600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chemeClr val="folHlink"/>
                </a:solidFill>
              </a:rPr>
              <a:t>第二符号位用来暂存有效值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/>
      <p:bldP spid="4" grpId="0" autoUpdateAnimBg="0"/>
      <p:bldP spid="5" grpId="0" build="p" autoUpdateAnimBg="0"/>
      <p:bldP spid="6" grpId="0" autoUpdateAnimBg="0"/>
      <p:bldP spid="7" grpId="0"/>
      <p:bldP spid="18" grpId="0" autoUpdateAnimBg="0"/>
      <p:bldP spid="19" grpId="0" autoUpdateAnimBg="0"/>
      <p:bldP spid="29" grpId="0" autoUpdateAnimBg="0"/>
      <p:bldP spid="30" grpId="0" autoUpdateAnimBg="0"/>
      <p:bldP spid="31" grpId="0"/>
      <p:bldP spid="32" grpId="0" build="p" autoUpdateAnimBg="0"/>
      <p:bldP spid="33" grpId="0"/>
      <p:bldP spid="34" grpId="0"/>
      <p:bldP spid="35" grpId="0" autoUpdateAnimBg="0"/>
      <p:bldP spid="36" grpId="0" animBg="1"/>
      <p:bldP spid="37" grpId="0" animBg="1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36104" y="0"/>
            <a:ext cx="457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cs typeface="Times New Roman" pitchFamily="18" charset="0"/>
              </a:rPr>
              <a:t>3</a:t>
            </a:r>
            <a:r>
              <a:rPr lang="en-US" altLang="zh-CN" sz="2800" b="1" dirty="0" smtClean="0">
                <a:cs typeface="Times New Roman" pitchFamily="18" charset="0"/>
              </a:rPr>
              <a:t>.  </a:t>
            </a:r>
            <a:r>
              <a:rPr lang="zh-CN" altLang="en-US" sz="2800" b="1" dirty="0">
                <a:cs typeface="Times New Roman" pitchFamily="18" charset="0"/>
              </a:rPr>
              <a:t>舍入方法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0" y="762000"/>
            <a:ext cx="6804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cs typeface="Times New Roman" pitchFamily="18" charset="0"/>
              </a:rPr>
              <a:t>（</a:t>
            </a:r>
            <a:r>
              <a:rPr lang="en-US" altLang="zh-CN" sz="2800" b="1">
                <a:cs typeface="Times New Roman" pitchFamily="18" charset="0"/>
              </a:rPr>
              <a:t>1</a:t>
            </a:r>
            <a:r>
              <a:rPr lang="zh-CN" altLang="en-US" sz="2800" b="1">
                <a:cs typeface="Times New Roman" pitchFamily="18" charset="0"/>
              </a:rPr>
              <a:t>）  </a:t>
            </a:r>
            <a:r>
              <a:rPr lang="en-US" altLang="zh-CN" sz="2800" b="1">
                <a:cs typeface="Times New Roman" pitchFamily="18" charset="0"/>
              </a:rPr>
              <a:t>0</a:t>
            </a:r>
            <a:r>
              <a:rPr lang="zh-CN" altLang="en-US" sz="2800" b="1">
                <a:cs typeface="Times New Roman" pitchFamily="18" charset="0"/>
              </a:rPr>
              <a:t>舍</a:t>
            </a:r>
            <a:r>
              <a:rPr lang="en-US" altLang="zh-CN" sz="2800" b="1">
                <a:cs typeface="Times New Roman" pitchFamily="18" charset="0"/>
              </a:rPr>
              <a:t>1</a:t>
            </a:r>
            <a:r>
              <a:rPr lang="zh-CN" altLang="en-US" sz="2800" b="1">
                <a:cs typeface="Times New Roman" pitchFamily="18" charset="0"/>
              </a:rPr>
              <a:t>入（原码、补码）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352800" y="1524000"/>
            <a:ext cx="3276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cs typeface="Times New Roman" pitchFamily="18" charset="0"/>
              </a:rPr>
              <a:t>0 0010</a:t>
            </a:r>
            <a:r>
              <a:rPr lang="en-US" altLang="zh-CN" sz="2800" b="1" dirty="0">
                <a:solidFill>
                  <a:srgbClr val="0000FF"/>
                </a:solidFill>
                <a:cs typeface="Times New Roman" pitchFamily="18" charset="0"/>
              </a:rPr>
              <a:t>0</a:t>
            </a:r>
            <a:r>
              <a:rPr lang="zh-CN" altLang="en-US" sz="1600" b="1" dirty="0">
                <a:cs typeface="Times New Roman" pitchFamily="18" charset="0"/>
              </a:rPr>
              <a:t>原</a:t>
            </a:r>
            <a:r>
              <a:rPr lang="zh-CN" altLang="en-US" sz="2800" b="1" dirty="0">
                <a:cs typeface="Times New Roman" pitchFamily="18" charset="0"/>
              </a:rPr>
              <a:t>        </a:t>
            </a: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5364088" y="1844824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>
              <a:cs typeface="Times New Roman" pitchFamily="18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352800" y="2209800"/>
            <a:ext cx="2590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cs typeface="Times New Roman" pitchFamily="18" charset="0"/>
              </a:rPr>
              <a:t>1 0010</a:t>
            </a:r>
            <a:r>
              <a:rPr lang="en-US" altLang="zh-CN" sz="2800" b="1" dirty="0">
                <a:solidFill>
                  <a:srgbClr val="0000FF"/>
                </a:solidFill>
                <a:cs typeface="Times New Roman" pitchFamily="18" charset="0"/>
              </a:rPr>
              <a:t>1</a:t>
            </a:r>
            <a:r>
              <a:rPr lang="zh-CN" altLang="en-US" sz="1600" b="1" dirty="0">
                <a:cs typeface="Times New Roman" pitchFamily="18" charset="0"/>
              </a:rPr>
              <a:t>原</a:t>
            </a:r>
            <a:r>
              <a:rPr lang="zh-CN" altLang="en-US" sz="2800" b="1" dirty="0">
                <a:cs typeface="Times New Roman" pitchFamily="18" charset="0"/>
              </a:rPr>
              <a:t>             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5364088" y="2492896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>
              <a:cs typeface="Times New Roman" pitchFamily="18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843808" y="2895600"/>
            <a:ext cx="25530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cs typeface="Times New Roman" pitchFamily="18" charset="0"/>
              </a:rPr>
              <a:t>      1 1101</a:t>
            </a:r>
            <a:r>
              <a:rPr lang="en-US" altLang="zh-CN" sz="2800" b="1" dirty="0">
                <a:solidFill>
                  <a:srgbClr val="0000FF"/>
                </a:solidFill>
                <a:cs typeface="Times New Roman" pitchFamily="18" charset="0"/>
              </a:rPr>
              <a:t>1</a:t>
            </a:r>
            <a:r>
              <a:rPr lang="zh-CN" altLang="en-US" sz="1600" b="1" dirty="0">
                <a:cs typeface="Times New Roman" pitchFamily="18" charset="0"/>
              </a:rPr>
              <a:t>补</a:t>
            </a:r>
            <a:r>
              <a:rPr lang="zh-CN" altLang="en-US" sz="2800" b="1" dirty="0">
                <a:cs typeface="Times New Roman" pitchFamily="18" charset="0"/>
              </a:rPr>
              <a:t>             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5364088" y="314096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>
              <a:cs typeface="Times New Roman" pitchFamily="18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0" y="3733800"/>
            <a:ext cx="6781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cs typeface="Times New Roman" pitchFamily="18" charset="0"/>
              </a:rPr>
              <a:t>（</a:t>
            </a:r>
            <a:r>
              <a:rPr lang="en-US" altLang="zh-CN" sz="2800" b="1">
                <a:cs typeface="Times New Roman" pitchFamily="18" charset="0"/>
              </a:rPr>
              <a:t>2</a:t>
            </a:r>
            <a:r>
              <a:rPr lang="zh-CN" altLang="en-US" sz="2800" b="1">
                <a:cs typeface="Times New Roman" pitchFamily="18" charset="0"/>
              </a:rPr>
              <a:t>） 末位恒置</a:t>
            </a:r>
            <a:r>
              <a:rPr lang="en-US" altLang="zh-CN" sz="2800" b="1">
                <a:cs typeface="Times New Roman" pitchFamily="18" charset="0"/>
              </a:rPr>
              <a:t>1</a:t>
            </a:r>
            <a:r>
              <a:rPr lang="zh-CN" altLang="en-US" sz="2800" b="1">
                <a:cs typeface="Times New Roman" pitchFamily="18" charset="0"/>
              </a:rPr>
              <a:t>（原码、补码）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429000" y="4495800"/>
            <a:ext cx="2362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cs typeface="Times New Roman" pitchFamily="18" charset="0"/>
              </a:rPr>
              <a:t>0 0010</a:t>
            </a:r>
            <a:r>
              <a:rPr lang="en-US" altLang="zh-CN" sz="2800" b="1" dirty="0">
                <a:solidFill>
                  <a:srgbClr val="0000FF"/>
                </a:solidFill>
                <a:cs typeface="Times New Roman" pitchFamily="18" charset="0"/>
              </a:rPr>
              <a:t>0</a:t>
            </a:r>
            <a:r>
              <a:rPr lang="zh-CN" altLang="en-US" sz="1600" b="1" dirty="0">
                <a:cs typeface="Times New Roman" pitchFamily="18" charset="0"/>
              </a:rPr>
              <a:t>原</a:t>
            </a:r>
            <a:r>
              <a:rPr lang="zh-CN" altLang="en-US" sz="2800" b="1" dirty="0">
                <a:cs typeface="Times New Roman" pitchFamily="18" charset="0"/>
              </a:rPr>
              <a:t>           </a:t>
            </a: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5364088" y="4797152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>
              <a:cs typeface="Times New Roman" pitchFamily="18" charset="0"/>
            </a:endParaRP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3345160" y="5791200"/>
            <a:ext cx="2667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cs typeface="Times New Roman" pitchFamily="18" charset="0"/>
              </a:rPr>
              <a:t> 1 1101</a:t>
            </a:r>
            <a:r>
              <a:rPr lang="en-US" altLang="zh-CN" sz="2800" b="1" dirty="0">
                <a:solidFill>
                  <a:srgbClr val="0000FF"/>
                </a:solidFill>
                <a:cs typeface="Times New Roman" pitchFamily="18" charset="0"/>
              </a:rPr>
              <a:t>1</a:t>
            </a:r>
            <a:r>
              <a:rPr lang="zh-CN" altLang="en-US" sz="1600" b="1" dirty="0">
                <a:cs typeface="Times New Roman" pitchFamily="18" charset="0"/>
              </a:rPr>
              <a:t>补</a:t>
            </a:r>
            <a:r>
              <a:rPr lang="zh-CN" altLang="en-US" sz="2800" b="1" dirty="0">
                <a:cs typeface="Times New Roman" pitchFamily="18" charset="0"/>
              </a:rPr>
              <a:t>            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429000" y="5149850"/>
            <a:ext cx="2590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cs typeface="Times New Roman" pitchFamily="18" charset="0"/>
              </a:rPr>
              <a:t>1 0010</a:t>
            </a:r>
            <a:r>
              <a:rPr lang="en-US" altLang="zh-CN" sz="2800" b="1" dirty="0">
                <a:solidFill>
                  <a:srgbClr val="0000FF"/>
                </a:solidFill>
                <a:cs typeface="Times New Roman" pitchFamily="18" charset="0"/>
              </a:rPr>
              <a:t>1</a:t>
            </a:r>
            <a:r>
              <a:rPr lang="zh-CN" altLang="en-US" sz="1600" b="1" dirty="0">
                <a:cs typeface="Times New Roman" pitchFamily="18" charset="0"/>
              </a:rPr>
              <a:t>原</a:t>
            </a:r>
            <a:r>
              <a:rPr lang="zh-CN" altLang="en-US" sz="2800" b="1" dirty="0">
                <a:cs typeface="Times New Roman" pitchFamily="18" charset="0"/>
              </a:rPr>
              <a:t>              </a:t>
            </a:r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6248400" y="1524000"/>
            <a:ext cx="2438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cs typeface="Times New Roman" pitchFamily="18" charset="0"/>
              </a:rPr>
              <a:t> 0 0010</a:t>
            </a:r>
            <a:r>
              <a:rPr lang="zh-CN" altLang="en-US" sz="1600" b="1">
                <a:cs typeface="Times New Roman" pitchFamily="18" charset="0"/>
              </a:rPr>
              <a:t>原</a:t>
            </a:r>
            <a:r>
              <a:rPr lang="zh-CN" altLang="en-US" sz="2800" b="1">
                <a:cs typeface="Times New Roman" pitchFamily="18" charset="0"/>
              </a:rPr>
              <a:t>     </a:t>
            </a:r>
          </a:p>
        </p:txBody>
      </p:sp>
      <p:sp>
        <p:nvSpPr>
          <p:cNvPr id="16" name="Text Box 33"/>
          <p:cNvSpPr txBox="1">
            <a:spLocks noChangeArrowheads="1"/>
          </p:cNvSpPr>
          <p:nvPr/>
        </p:nvSpPr>
        <p:spPr bwMode="auto">
          <a:xfrm>
            <a:off x="6248400" y="2209800"/>
            <a:ext cx="2286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cs typeface="Times New Roman" pitchFamily="18" charset="0"/>
              </a:rPr>
              <a:t> 1 0011</a:t>
            </a:r>
            <a:r>
              <a:rPr lang="zh-CN" altLang="en-US" sz="1600" b="1">
                <a:cs typeface="Times New Roman" pitchFamily="18" charset="0"/>
              </a:rPr>
              <a:t>原</a:t>
            </a:r>
            <a:r>
              <a:rPr lang="zh-CN" altLang="en-US" sz="2800" b="1">
                <a:cs typeface="Times New Roman" pitchFamily="18" charset="0"/>
              </a:rPr>
              <a:t>     </a:t>
            </a:r>
          </a:p>
        </p:txBody>
      </p:sp>
      <p:sp>
        <p:nvSpPr>
          <p:cNvPr id="17" name="Text Box 36"/>
          <p:cNvSpPr txBox="1">
            <a:spLocks noChangeArrowheads="1"/>
          </p:cNvSpPr>
          <p:nvPr/>
        </p:nvSpPr>
        <p:spPr bwMode="auto">
          <a:xfrm>
            <a:off x="6089848" y="2852936"/>
            <a:ext cx="2514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cs typeface="Times New Roman" pitchFamily="18" charset="0"/>
              </a:rPr>
              <a:t>   1 1110</a:t>
            </a:r>
            <a:r>
              <a:rPr lang="zh-CN" altLang="en-US" sz="1600" b="1">
                <a:cs typeface="Times New Roman" pitchFamily="18" charset="0"/>
              </a:rPr>
              <a:t>补</a:t>
            </a:r>
            <a:r>
              <a:rPr lang="zh-CN" altLang="en-US" sz="2800" b="1">
                <a:cs typeface="Times New Roman" pitchFamily="18" charset="0"/>
              </a:rPr>
              <a:t>     </a:t>
            </a:r>
          </a:p>
        </p:txBody>
      </p:sp>
      <p:sp>
        <p:nvSpPr>
          <p:cNvPr id="18" name="Text Box 39"/>
          <p:cNvSpPr txBox="1">
            <a:spLocks noChangeArrowheads="1"/>
          </p:cNvSpPr>
          <p:nvPr/>
        </p:nvSpPr>
        <p:spPr bwMode="auto">
          <a:xfrm>
            <a:off x="6400800" y="4495800"/>
            <a:ext cx="2514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cs typeface="Times New Roman" pitchFamily="18" charset="0"/>
              </a:rPr>
              <a:t>0 001</a:t>
            </a:r>
            <a:r>
              <a:rPr lang="en-US" altLang="zh-CN" sz="2800" b="1">
                <a:solidFill>
                  <a:schemeClr val="folHlink"/>
                </a:solidFill>
                <a:cs typeface="Times New Roman" pitchFamily="18" charset="0"/>
              </a:rPr>
              <a:t>1</a:t>
            </a:r>
            <a:r>
              <a:rPr lang="zh-CN" altLang="en-US" sz="1600" b="1">
                <a:cs typeface="Times New Roman" pitchFamily="18" charset="0"/>
              </a:rPr>
              <a:t>原</a:t>
            </a:r>
            <a:r>
              <a:rPr lang="zh-CN" altLang="en-US" sz="2800" b="1">
                <a:cs typeface="Times New Roman" pitchFamily="18" charset="0"/>
              </a:rPr>
              <a:t>     </a:t>
            </a:r>
          </a:p>
        </p:txBody>
      </p:sp>
      <p:sp>
        <p:nvSpPr>
          <p:cNvPr id="19" name="Text Box 41"/>
          <p:cNvSpPr txBox="1">
            <a:spLocks noChangeArrowheads="1"/>
          </p:cNvSpPr>
          <p:nvPr/>
        </p:nvSpPr>
        <p:spPr bwMode="auto">
          <a:xfrm>
            <a:off x="6400800" y="5181600"/>
            <a:ext cx="2743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cs typeface="Times New Roman" pitchFamily="18" charset="0"/>
              </a:rPr>
              <a:t>1 001</a:t>
            </a:r>
            <a:r>
              <a:rPr lang="en-US" altLang="zh-CN" sz="2800" b="1">
                <a:solidFill>
                  <a:schemeClr val="folHlink"/>
                </a:solidFill>
                <a:cs typeface="Times New Roman" pitchFamily="18" charset="0"/>
              </a:rPr>
              <a:t>1</a:t>
            </a:r>
            <a:r>
              <a:rPr lang="zh-CN" altLang="en-US" sz="1600" b="1">
                <a:cs typeface="Times New Roman" pitchFamily="18" charset="0"/>
              </a:rPr>
              <a:t>原</a:t>
            </a:r>
            <a:r>
              <a:rPr lang="zh-CN" altLang="en-US" sz="2800" b="1">
                <a:cs typeface="Times New Roman" pitchFamily="18" charset="0"/>
              </a:rPr>
              <a:t>     </a:t>
            </a:r>
          </a:p>
        </p:txBody>
      </p:sp>
      <p:sp>
        <p:nvSpPr>
          <p:cNvPr id="20" name="Line 42"/>
          <p:cNvSpPr>
            <a:spLocks noChangeShapeType="1"/>
          </p:cNvSpPr>
          <p:nvPr/>
        </p:nvSpPr>
        <p:spPr bwMode="auto">
          <a:xfrm>
            <a:off x="5364088" y="5445224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>
              <a:cs typeface="Times New Roman" pitchFamily="18" charset="0"/>
            </a:endParaRPr>
          </a:p>
        </p:txBody>
      </p:sp>
      <p:sp>
        <p:nvSpPr>
          <p:cNvPr id="21" name="Text Box 44"/>
          <p:cNvSpPr txBox="1">
            <a:spLocks noChangeArrowheads="1"/>
          </p:cNvSpPr>
          <p:nvPr/>
        </p:nvSpPr>
        <p:spPr bwMode="auto">
          <a:xfrm>
            <a:off x="6400800" y="5791200"/>
            <a:ext cx="2057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cs typeface="Times New Roman" pitchFamily="18" charset="0"/>
              </a:rPr>
              <a:t>1 110</a:t>
            </a:r>
            <a:r>
              <a:rPr lang="en-US" altLang="zh-CN" sz="2800" b="1">
                <a:solidFill>
                  <a:schemeClr val="folHlink"/>
                </a:solidFill>
                <a:cs typeface="Times New Roman" pitchFamily="18" charset="0"/>
              </a:rPr>
              <a:t>1</a:t>
            </a:r>
            <a:r>
              <a:rPr lang="zh-CN" altLang="en-US" sz="1600" b="1">
                <a:cs typeface="Times New Roman" pitchFamily="18" charset="0"/>
              </a:rPr>
              <a:t>补</a:t>
            </a:r>
            <a:r>
              <a:rPr lang="zh-CN" altLang="en-US" sz="2800" b="1">
                <a:cs typeface="Times New Roman" pitchFamily="18" charset="0"/>
              </a:rPr>
              <a:t>     </a:t>
            </a:r>
          </a:p>
        </p:txBody>
      </p:sp>
      <p:sp>
        <p:nvSpPr>
          <p:cNvPr id="22" name="Line 46"/>
          <p:cNvSpPr>
            <a:spLocks noChangeShapeType="1"/>
          </p:cNvSpPr>
          <p:nvPr/>
        </p:nvSpPr>
        <p:spPr bwMode="auto">
          <a:xfrm>
            <a:off x="5364088" y="6093296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>
              <a:cs typeface="Times New Roman" pitchFamily="18" charset="0"/>
            </a:endParaRPr>
          </a:p>
        </p:txBody>
      </p:sp>
      <p:sp>
        <p:nvSpPr>
          <p:cNvPr id="25" name="Text Box 49"/>
          <p:cNvSpPr txBox="1">
            <a:spLocks noChangeArrowheads="1"/>
          </p:cNvSpPr>
          <p:nvPr/>
        </p:nvSpPr>
        <p:spPr bwMode="auto">
          <a:xfrm>
            <a:off x="360040" y="1524000"/>
            <a:ext cx="29878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cs typeface="Times New Roman" pitchFamily="18" charset="0"/>
              </a:rPr>
              <a:t>例</a:t>
            </a:r>
            <a:r>
              <a:rPr lang="en-US" altLang="zh-CN" sz="2800" b="1">
                <a:cs typeface="Times New Roman" pitchFamily="18" charset="0"/>
              </a:rPr>
              <a:t>. </a:t>
            </a:r>
            <a:r>
              <a:rPr lang="zh-CN" altLang="en-US" sz="2800" b="1">
                <a:cs typeface="Times New Roman" pitchFamily="18" charset="0"/>
              </a:rPr>
              <a:t>保留</a:t>
            </a:r>
            <a:r>
              <a:rPr lang="en-US" altLang="zh-CN" sz="2800" b="1">
                <a:cs typeface="Times New Roman" pitchFamily="18" charset="0"/>
              </a:rPr>
              <a:t>4</a:t>
            </a:r>
            <a:r>
              <a:rPr lang="zh-CN" altLang="en-US" sz="2800" b="1">
                <a:cs typeface="Times New Roman" pitchFamily="18" charset="0"/>
              </a:rPr>
              <a:t>位尾数：        </a:t>
            </a:r>
          </a:p>
        </p:txBody>
      </p:sp>
      <p:sp>
        <p:nvSpPr>
          <p:cNvPr id="26" name="Text Box 50"/>
          <p:cNvSpPr txBox="1">
            <a:spLocks noChangeArrowheads="1"/>
          </p:cNvSpPr>
          <p:nvPr/>
        </p:nvSpPr>
        <p:spPr bwMode="auto">
          <a:xfrm>
            <a:off x="448072" y="4495800"/>
            <a:ext cx="2971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cs typeface="Times New Roman" pitchFamily="18" charset="0"/>
              </a:rPr>
              <a:t>例</a:t>
            </a:r>
            <a:r>
              <a:rPr lang="en-US" altLang="zh-CN" sz="2800" b="1">
                <a:cs typeface="Times New Roman" pitchFamily="18" charset="0"/>
              </a:rPr>
              <a:t>. </a:t>
            </a:r>
            <a:r>
              <a:rPr lang="zh-CN" altLang="en-US" sz="2800" b="1">
                <a:cs typeface="Times New Roman" pitchFamily="18" charset="0"/>
              </a:rPr>
              <a:t>保留</a:t>
            </a:r>
            <a:r>
              <a:rPr lang="en-US" altLang="zh-CN" sz="2800" b="1">
                <a:cs typeface="Times New Roman" pitchFamily="18" charset="0"/>
              </a:rPr>
              <a:t>4</a:t>
            </a:r>
            <a:r>
              <a:rPr lang="zh-CN" altLang="en-US" sz="2800" b="1">
                <a:cs typeface="Times New Roman" pitchFamily="18" charset="0"/>
              </a:rPr>
              <a:t>位尾数：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 autoUpdateAnimBg="0"/>
      <p:bldP spid="5" grpId="0" animBg="1"/>
      <p:bldP spid="6" grpId="0" build="p" autoUpdateAnimBg="0"/>
      <p:bldP spid="7" grpId="0" animBg="1"/>
      <p:bldP spid="8" grpId="0" build="p" autoUpdateAnimBg="0"/>
      <p:bldP spid="9" grpId="0" animBg="1"/>
      <p:bldP spid="10" grpId="0"/>
      <p:bldP spid="11" grpId="0" build="p" autoUpdateAnimBg="0"/>
      <p:bldP spid="12" grpId="0" animBg="1"/>
      <p:bldP spid="13" grpId="0" build="p" autoUpdateAnimBg="0"/>
      <p:bldP spid="14" grpId="0" build="p" autoUpdateAnimBg="0"/>
      <p:bldP spid="15" grpId="0" build="p" autoUpdateAnimBg="0" advAuto="0"/>
      <p:bldP spid="16" grpId="0" build="p" autoUpdateAnimBg="0" advAuto="0"/>
      <p:bldP spid="17" grpId="0" build="p" autoUpdateAnimBg="0" advAuto="0"/>
      <p:bldP spid="18" grpId="0" build="p" autoUpdateAnimBg="0" advAuto="0"/>
      <p:bldP spid="19" grpId="0" build="p" autoUpdateAnimBg="0" advAuto="0"/>
      <p:bldP spid="20" grpId="0" animBg="1"/>
      <p:bldP spid="21" grpId="0" build="p" autoUpdateAnimBg="0" advAuto="0"/>
      <p:bldP spid="22" grpId="0" animBg="1"/>
      <p:bldP spid="25" grpId="0" build="p" autoUpdateAnimBg="0"/>
      <p:bldP spid="26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6095306" y="1268413"/>
            <a:ext cx="2376487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     手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算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0.1101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 ×0.1011</a:t>
            </a: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4283968" y="3001963"/>
            <a:ext cx="44196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             1101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            1101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           0000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          1101</a:t>
            </a:r>
          </a:p>
        </p:txBody>
      </p:sp>
      <p:sp>
        <p:nvSpPr>
          <p:cNvPr id="4" name="Line 20"/>
          <p:cNvSpPr>
            <a:spLocks noChangeShapeType="1"/>
          </p:cNvSpPr>
          <p:nvPr/>
        </p:nvSpPr>
        <p:spPr bwMode="auto">
          <a:xfrm>
            <a:off x="6222306" y="2873375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24"/>
          <p:cNvSpPr>
            <a:spLocks noChangeShapeType="1"/>
          </p:cNvSpPr>
          <p:nvPr/>
        </p:nvSpPr>
        <p:spPr bwMode="auto">
          <a:xfrm>
            <a:off x="5841306" y="5083175"/>
            <a:ext cx="2362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5879406" y="4941888"/>
            <a:ext cx="25923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        0.10001111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8532440" y="3356992"/>
            <a:ext cx="6477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folHlink"/>
                </a:solidFill>
              </a:rPr>
              <a:t>部分积</a:t>
            </a:r>
          </a:p>
        </p:txBody>
      </p:sp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174661" y="3871571"/>
            <a:ext cx="6373812" cy="228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问题：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）加数增多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）加数的位数增多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改进：将一次加改为分步累加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  将左移改为右移</a:t>
            </a:r>
          </a:p>
        </p:txBody>
      </p:sp>
      <p:sp>
        <p:nvSpPr>
          <p:cNvPr id="12" name="Text Box 35"/>
          <p:cNvSpPr txBox="1">
            <a:spLocks noChangeArrowheads="1"/>
          </p:cNvSpPr>
          <p:nvPr/>
        </p:nvSpPr>
        <p:spPr bwMode="auto">
          <a:xfrm>
            <a:off x="971600" y="154507"/>
            <a:ext cx="4067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ea typeface="+mj-ea"/>
              </a:rPr>
              <a:t>2.3.3   </a:t>
            </a:r>
            <a:r>
              <a:rPr lang="zh-CN" altLang="en-US" sz="2800" b="1" dirty="0" smtClean="0">
                <a:ea typeface="+mj-ea"/>
              </a:rPr>
              <a:t>定</a:t>
            </a:r>
            <a:r>
              <a:rPr lang="zh-CN" altLang="en-US" sz="2800" b="1" dirty="0">
                <a:ea typeface="+mj-ea"/>
              </a:rPr>
              <a:t>点乘法运算</a:t>
            </a:r>
          </a:p>
        </p:txBody>
      </p:sp>
      <p:sp>
        <p:nvSpPr>
          <p:cNvPr id="13" name="Text Box 39"/>
          <p:cNvSpPr txBox="1">
            <a:spLocks noChangeArrowheads="1"/>
          </p:cNvSpPr>
          <p:nvPr/>
        </p:nvSpPr>
        <p:spPr bwMode="auto">
          <a:xfrm>
            <a:off x="322957" y="1412776"/>
            <a:ext cx="4537075" cy="1499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将乘法转换为加法：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 b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部分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积累加、移位</a:t>
            </a:r>
          </a:p>
        </p:txBody>
      </p:sp>
      <p:sp>
        <p:nvSpPr>
          <p:cNvPr id="14" name="矩形 13"/>
          <p:cNvSpPr/>
          <p:nvPr/>
        </p:nvSpPr>
        <p:spPr>
          <a:xfrm>
            <a:off x="5951835" y="4437112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5879728" y="5859323"/>
            <a:ext cx="2592387" cy="377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6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3600" b="1" dirty="0" smtClean="0">
                <a:latin typeface="黑体" pitchFamily="2" charset="-122"/>
                <a:ea typeface="黑体" pitchFamily="2" charset="-122"/>
              </a:rPr>
              <a:t>.10001111</a:t>
            </a:r>
            <a:endParaRPr lang="en-US" altLang="zh-CN" sz="36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" name="右大括号 22"/>
          <p:cNvSpPr/>
          <p:nvPr/>
        </p:nvSpPr>
        <p:spPr>
          <a:xfrm>
            <a:off x="8256091" y="3140968"/>
            <a:ext cx="288032" cy="1800200"/>
          </a:xfrm>
          <a:prstGeom prst="rightBrace">
            <a:avLst>
              <a:gd name="adj1" fmla="val 83430"/>
              <a:gd name="adj2" fmla="val 47674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uiExpand="1" build="p" autoUpdateAnimBg="0"/>
      <p:bldP spid="4" grpId="0" animBg="1"/>
      <p:bldP spid="7" grpId="0" animBg="1"/>
      <p:bldP spid="8" grpId="0" build="p" autoUpdateAnimBg="0"/>
      <p:bldP spid="10" grpId="0" build="p" autoUpdateAnimBg="0" advAuto="0"/>
      <p:bldP spid="11" grpId="0" uiExpand="1" build="p" autoUpdateAnimBg="0"/>
      <p:bldP spid="13" grpId="0" autoUpdateAnimBg="0"/>
      <p:bldP spid="14" grpId="0"/>
      <p:bldP spid="15" grpId="0" build="p" autoUpdateAnimBg="0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/>
          <p:cNvSpPr txBox="1">
            <a:spLocks noChangeArrowheads="1"/>
          </p:cNvSpPr>
          <p:nvPr/>
        </p:nvSpPr>
        <p:spPr bwMode="auto">
          <a:xfrm>
            <a:off x="751656" y="255653"/>
            <a:ext cx="4252392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 dirty="0"/>
              <a:t>  1.</a:t>
            </a:r>
            <a:r>
              <a:rPr lang="zh-CN" altLang="en-US" sz="2800" b="1" dirty="0"/>
              <a:t>原码一位乘法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611560" y="949253"/>
            <a:ext cx="5760640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</a:rPr>
              <a:t> 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1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）取两操作数的绝对值相乘；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089553"/>
              </p:ext>
            </p:extLst>
          </p:nvPr>
        </p:nvGraphicFramePr>
        <p:xfrm>
          <a:off x="1763688" y="1659606"/>
          <a:ext cx="4896544" cy="568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1" name="Equation" r:id="rId3" imgW="1968480" imgH="228600" progId="Equation.DSMT4">
                  <p:embed/>
                </p:oleObj>
              </mc:Choice>
              <mc:Fallback>
                <p:oleObj name="Equation" r:id="rId3" imgW="19684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659606"/>
                        <a:ext cx="4896544" cy="5686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179215"/>
              </p:ext>
            </p:extLst>
          </p:nvPr>
        </p:nvGraphicFramePr>
        <p:xfrm>
          <a:off x="2447764" y="2509815"/>
          <a:ext cx="2088232" cy="5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2" name="Equation" r:id="rId5" imgW="850680" imgH="228600" progId="Equation.DSMT4">
                  <p:embed/>
                </p:oleObj>
              </mc:Choice>
              <mc:Fallback>
                <p:oleObj name="Equation" r:id="rId5" imgW="85068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764" y="2509815"/>
                        <a:ext cx="2088232" cy="56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353329"/>
              </p:ext>
            </p:extLst>
          </p:nvPr>
        </p:nvGraphicFramePr>
        <p:xfrm>
          <a:off x="283667" y="3417026"/>
          <a:ext cx="3208213" cy="539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3" name="Equation" r:id="rId7" imgW="1358640" imgH="228600" progId="Equation.DSMT4">
                  <p:embed/>
                </p:oleObj>
              </mc:Choice>
              <mc:Fallback>
                <p:oleObj name="Equation" r:id="rId7" imgW="135864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67" y="3417026"/>
                        <a:ext cx="3208213" cy="5399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513364"/>
              </p:ext>
            </p:extLst>
          </p:nvPr>
        </p:nvGraphicFramePr>
        <p:xfrm>
          <a:off x="751656" y="4279006"/>
          <a:ext cx="6196608" cy="590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4" name="Equation" r:id="rId9" imgW="2400120" imgH="228600" progId="Equation.DSMT4">
                  <p:embed/>
                </p:oleObj>
              </mc:Choice>
              <mc:Fallback>
                <p:oleObj name="Equation" r:id="rId9" imgW="240012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656" y="4279006"/>
                        <a:ext cx="6196608" cy="590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674022"/>
              </p:ext>
            </p:extLst>
          </p:nvPr>
        </p:nvGraphicFramePr>
        <p:xfrm>
          <a:off x="755576" y="5157192"/>
          <a:ext cx="7560840" cy="586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5" name="Equation" r:id="rId11" imgW="2946240" imgH="228600" progId="Equation.DSMT4">
                  <p:embed/>
                </p:oleObj>
              </mc:Choice>
              <mc:Fallback>
                <p:oleObj name="Equation" r:id="rId11" imgW="294624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157192"/>
                        <a:ext cx="7560840" cy="5869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742869"/>
              </p:ext>
            </p:extLst>
          </p:nvPr>
        </p:nvGraphicFramePr>
        <p:xfrm>
          <a:off x="755576" y="6021288"/>
          <a:ext cx="6592733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6" name="Equation" r:id="rId13" imgW="2616120" imgH="228600" progId="Equation.DSMT4">
                  <p:embed/>
                </p:oleObj>
              </mc:Choice>
              <mc:Fallback>
                <p:oleObj name="Equation" r:id="rId13" imgW="261612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6021288"/>
                        <a:ext cx="6592733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8716" y="5877272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</a:rPr>
              <a:t>乘积的符号为两操作数的异或值。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1475656" y="1731610"/>
          <a:ext cx="1195961" cy="617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9" name="Equation" r:id="rId3" imgW="393480" imgH="203040" progId="Equation.DSMT4">
                  <p:embed/>
                </p:oleObj>
              </mc:Choice>
              <mc:Fallback>
                <p:oleObj name="Equation" r:id="rId3" imgW="39348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731610"/>
                        <a:ext cx="1195961" cy="617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1480220" y="2522612"/>
          <a:ext cx="3451820" cy="690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80" name="Equation" r:id="rId5" imgW="1143000" imgH="228600" progId="Equation.DSMT4">
                  <p:embed/>
                </p:oleObj>
              </mc:Choice>
              <mc:Fallback>
                <p:oleObj name="Equation" r:id="rId5" imgW="11430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0220" y="2522612"/>
                        <a:ext cx="3451820" cy="690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1475655" y="3386708"/>
          <a:ext cx="3681941" cy="690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81" name="Equation" r:id="rId7" imgW="1218960" imgH="228600" progId="Equation.DSMT4">
                  <p:embed/>
                </p:oleObj>
              </mc:Choice>
              <mc:Fallback>
                <p:oleObj name="Equation" r:id="rId7" imgW="121896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5" y="3386708"/>
                        <a:ext cx="3681941" cy="690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1475656" y="4233840"/>
          <a:ext cx="3312368" cy="1207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82" name="Equation" r:id="rId9" imgW="1218960" imgH="444240" progId="Equation.DSMT4">
                  <p:embed/>
                </p:oleObj>
              </mc:Choice>
              <mc:Fallback>
                <p:oleObj name="Equation" r:id="rId9" imgW="1218960" imgH="444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233840"/>
                        <a:ext cx="3312368" cy="12076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1330325" y="836613"/>
          <a:ext cx="63055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83" name="Equation" r:id="rId11" imgW="2501640" imgH="228600" progId="Equation.DSMT4">
                  <p:embed/>
                </p:oleObj>
              </mc:Choice>
              <mc:Fallback>
                <p:oleObj name="Equation" r:id="rId11" imgW="250164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836613"/>
                        <a:ext cx="63055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左大括号 7"/>
          <p:cNvSpPr/>
          <p:nvPr/>
        </p:nvSpPr>
        <p:spPr>
          <a:xfrm rot="10800000">
            <a:off x="5436096" y="2636912"/>
            <a:ext cx="360040" cy="2736304"/>
          </a:xfrm>
          <a:prstGeom prst="leftBrace">
            <a:avLst>
              <a:gd name="adj1" fmla="val 81948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40152" y="364502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n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845493" y="169476"/>
            <a:ext cx="73989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00FF"/>
                </a:solidFill>
              </a:rPr>
              <a:t>2.3  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运算方法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 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  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142875" y="1628800"/>
            <a:ext cx="88741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操作数用补码表示，符号位参与运算，结果用补码表示。</a:t>
            </a:r>
          </a:p>
        </p:txBody>
      </p:sp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188913" y="843434"/>
            <a:ext cx="5867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/>
              <a:t>2.3.1</a:t>
            </a:r>
            <a:r>
              <a:rPr lang="zh-CN" altLang="en-US" sz="2800" b="1" dirty="0" smtClean="0"/>
              <a:t>、定点补码加</a:t>
            </a:r>
            <a:r>
              <a:rPr lang="zh-CN" altLang="en-US" sz="2800" b="1" dirty="0"/>
              <a:t>减运算</a:t>
            </a:r>
          </a:p>
        </p:txBody>
      </p:sp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360809" y="2348880"/>
            <a:ext cx="40671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1. </a:t>
            </a:r>
            <a:r>
              <a:rPr lang="zh-CN" altLang="en-US" sz="2800" b="1" dirty="0"/>
              <a:t>基本关系式</a:t>
            </a:r>
          </a:p>
        </p:txBody>
      </p:sp>
      <p:sp>
        <p:nvSpPr>
          <p:cNvPr id="6" name="Text Box 27"/>
          <p:cNvSpPr txBox="1">
            <a:spLocks noChangeArrowheads="1"/>
          </p:cNvSpPr>
          <p:nvPr/>
        </p:nvSpPr>
        <p:spPr bwMode="auto">
          <a:xfrm>
            <a:off x="967035" y="2996952"/>
            <a:ext cx="742138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 ( X + Y )</a:t>
            </a:r>
            <a:r>
              <a:rPr lang="zh-CN" altLang="en-US" sz="3200" b="1" baseline="-25000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补</a:t>
            </a: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  </a:t>
            </a: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= X</a:t>
            </a:r>
            <a:r>
              <a:rPr lang="zh-CN" altLang="en-US" sz="3200" b="1" baseline="-25000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补</a:t>
            </a: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  </a:t>
            </a: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+  Y</a:t>
            </a:r>
            <a:r>
              <a:rPr lang="zh-CN" altLang="en-US" sz="3200" b="1" baseline="-2500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补</a:t>
            </a:r>
            <a:r>
              <a:rPr lang="zh-CN" altLang="en-US" sz="3200" b="1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              </a:t>
            </a:r>
            <a:r>
              <a:rPr lang="zh-CN" altLang="en-US" sz="3200" b="1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 （</a:t>
            </a: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1</a:t>
            </a: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）</a:t>
            </a: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3200" b="1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( </a:t>
            </a:r>
            <a:r>
              <a:rPr lang="en-US" altLang="zh-CN" sz="3200" b="1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X  </a:t>
            </a: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-  Y )</a:t>
            </a:r>
            <a:r>
              <a:rPr lang="zh-CN" altLang="en-US" sz="3200" b="1" baseline="-25000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补</a:t>
            </a: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  </a:t>
            </a: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= X</a:t>
            </a:r>
            <a:r>
              <a:rPr lang="zh-CN" altLang="en-US" sz="3200" b="1" baseline="-25000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补</a:t>
            </a: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  </a:t>
            </a: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+  (-Y)</a:t>
            </a:r>
            <a:r>
              <a:rPr lang="zh-CN" altLang="en-US" sz="3200" b="1" baseline="-25000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补</a:t>
            </a: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          （</a:t>
            </a: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）</a:t>
            </a:r>
          </a:p>
        </p:txBody>
      </p:sp>
      <p:sp>
        <p:nvSpPr>
          <p:cNvPr id="7" name="Text Box 28"/>
          <p:cNvSpPr txBox="1">
            <a:spLocks noChangeArrowheads="1"/>
          </p:cNvSpPr>
          <p:nvPr/>
        </p:nvSpPr>
        <p:spPr bwMode="auto">
          <a:xfrm>
            <a:off x="323528" y="4797152"/>
            <a:ext cx="6696744" cy="398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操作码为“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加</a:t>
            </a:r>
            <a:r>
              <a:rPr lang="zh-CN" altLang="en-US" sz="2800" b="1" dirty="0">
                <a:latin typeface="+mn-ea"/>
              </a:rPr>
              <a:t>”时，两数直接相加。</a:t>
            </a:r>
          </a:p>
        </p:txBody>
      </p:sp>
      <p:sp>
        <p:nvSpPr>
          <p:cNvPr id="8" name="Text Box 29"/>
          <p:cNvSpPr txBox="1">
            <a:spLocks noChangeArrowheads="1"/>
          </p:cNvSpPr>
          <p:nvPr/>
        </p:nvSpPr>
        <p:spPr bwMode="auto">
          <a:xfrm>
            <a:off x="330200" y="5301208"/>
            <a:ext cx="8686800" cy="1284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操作码为“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减</a:t>
            </a:r>
            <a:r>
              <a:rPr lang="zh-CN" altLang="en-US" sz="2800" b="1" dirty="0">
                <a:latin typeface="+mn-ea"/>
              </a:rPr>
              <a:t>”时，将减转换为加</a:t>
            </a:r>
            <a:r>
              <a:rPr lang="en-US" altLang="zh-CN" sz="2800" b="1" dirty="0">
                <a:latin typeface="+mn-ea"/>
              </a:rPr>
              <a:t>, </a:t>
            </a:r>
            <a:r>
              <a:rPr lang="zh-CN" altLang="en-US" sz="2800" b="1" dirty="0">
                <a:latin typeface="+mn-ea"/>
              </a:rPr>
              <a:t>即将</a:t>
            </a:r>
            <a:r>
              <a:rPr lang="zh-CN" altLang="en-US" sz="2800" b="1" u="sng" dirty="0">
                <a:solidFill>
                  <a:srgbClr val="FF0000"/>
                </a:solidFill>
                <a:latin typeface="+mn-ea"/>
              </a:rPr>
              <a:t>减数变补</a:t>
            </a:r>
            <a:r>
              <a:rPr lang="zh-CN" altLang="en-US" sz="2800" b="1" dirty="0">
                <a:latin typeface="+mn-ea"/>
              </a:rPr>
              <a:t>后与被减数相加。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/>
      <p:bldP spid="5" grpId="0" build="p" autoUpdateAnimBg="0"/>
      <p:bldP spid="6" grpId="0" autoUpdateAnimBg="0"/>
      <p:bldP spid="7" grpId="0" build="p" autoUpdateAnimBg="0"/>
      <p:bldP spid="8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63488" y="260648"/>
            <a:ext cx="4800600" cy="393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分步乘法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88608" y="829938"/>
            <a:ext cx="880586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每次将一位乘数所对应的部分积与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原部分积的累加和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相加，并右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移一位。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42875" y="3451225"/>
            <a:ext cx="8316913" cy="177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设置寄存器：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：存放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部分积累加和、乘积高位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：存放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被乘数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：存放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乘数、乘积低位    </a:t>
            </a: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45106" y="5517232"/>
            <a:ext cx="7307287" cy="960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设置初值：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A = 00.0000,B =|X|= 00.1101,           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          C =|Y|= .1011</a:t>
            </a:r>
            <a:r>
              <a:rPr lang="en-US" altLang="zh-CN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   </a:t>
            </a: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755576" y="2398612"/>
            <a:ext cx="59610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例</a:t>
            </a:r>
            <a:r>
              <a:rPr lang="en-US" altLang="zh-CN" sz="2800" b="1" dirty="0">
                <a:latin typeface="+mn-ea"/>
              </a:rPr>
              <a:t>.  </a:t>
            </a:r>
            <a:r>
              <a:rPr lang="zh-CN" altLang="en-US" sz="2800" b="1" dirty="0">
                <a:latin typeface="+mn-ea"/>
              </a:rPr>
              <a:t>计算 </a:t>
            </a:r>
            <a:r>
              <a:rPr lang="en-US" altLang="zh-CN" sz="2800" b="1" dirty="0">
                <a:latin typeface="+mn-ea"/>
              </a:rPr>
              <a:t>0.1101×1.1011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build="p" autoUpdateAnimBg="0"/>
      <p:bldP spid="5" grpId="0"/>
      <p:bldP spid="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73025"/>
            <a:ext cx="8763000" cy="393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步数  </a:t>
            </a:r>
            <a:r>
              <a:rPr lang="zh-CN" altLang="en-US" sz="2800" b="1" smtClean="0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条件  </a:t>
            </a:r>
            <a:r>
              <a:rPr lang="zh-CN" altLang="en-US" sz="2800" b="1" smtClean="0"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操作       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A      </a:t>
            </a:r>
            <a:r>
              <a:rPr lang="en-US" altLang="zh-CN" sz="2800" b="1" smtClean="0">
                <a:latin typeface="黑体" pitchFamily="2" charset="-122"/>
                <a:ea typeface="黑体" pitchFamily="2" charset="-122"/>
              </a:rPr>
              <a:t>    C   </a:t>
            </a:r>
            <a:endParaRPr lang="en-US" altLang="zh-CN" sz="28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4800600" y="609600"/>
            <a:ext cx="43434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 00.0000   .101</a:t>
            </a: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36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   </a:t>
            </a: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228600" y="83820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1676400" y="838200"/>
            <a:ext cx="121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=1</a:t>
            </a:r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3429000" y="83820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+B</a:t>
            </a: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8312072" y="0"/>
            <a:ext cx="7429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Cn</a:t>
            </a: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4572000" y="838200"/>
            <a:ext cx="251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+ 00.1101</a:t>
            </a:r>
          </a:p>
        </p:txBody>
      </p:sp>
      <p:sp>
        <p:nvSpPr>
          <p:cNvPr id="10" name="Line 27"/>
          <p:cNvSpPr>
            <a:spLocks noChangeShapeType="1"/>
          </p:cNvSpPr>
          <p:nvPr/>
        </p:nvSpPr>
        <p:spPr bwMode="auto">
          <a:xfrm>
            <a:off x="4648200" y="1447800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5029200" y="1295400"/>
            <a:ext cx="190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00.</a:t>
            </a:r>
            <a:r>
              <a:rPr lang="en-US" altLang="zh-CN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1101</a:t>
            </a:r>
          </a:p>
        </p:txBody>
      </p:sp>
      <p:grpSp>
        <p:nvGrpSpPr>
          <p:cNvPr id="12" name="Group 43"/>
          <p:cNvGrpSpPr>
            <a:grpSpLocks/>
          </p:cNvGrpSpPr>
          <p:nvPr/>
        </p:nvGrpSpPr>
        <p:grpSpPr bwMode="auto">
          <a:xfrm>
            <a:off x="-304800" y="3505200"/>
            <a:ext cx="3581400" cy="3352800"/>
            <a:chOff x="-192" y="2208"/>
            <a:chExt cx="2256" cy="2112"/>
          </a:xfrm>
        </p:grpSpPr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-192" y="2256"/>
              <a:ext cx="2208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      0.1101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    ×0.101</a:t>
              </a:r>
              <a:r>
                <a:rPr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  <a:endParaRPr lang="en-US" altLang="zh-CN" sz="3200" b="1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-192" y="2928"/>
              <a:ext cx="2256" cy="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        1101        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       1101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      0000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     1101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32" y="2832"/>
              <a:ext cx="129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288" y="3822"/>
              <a:ext cx="19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H="1">
              <a:off x="384" y="3693"/>
              <a:ext cx="1" cy="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92" y="3984"/>
              <a:ext cx="148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-48" y="4062"/>
              <a:ext cx="2064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5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 0.10001111</a:t>
              </a:r>
            </a:p>
          </p:txBody>
        </p:sp>
        <p:sp>
          <p:nvSpPr>
            <p:cNvPr id="20" name="Text Box 30"/>
            <p:cNvSpPr txBox="1">
              <a:spLocks noChangeArrowheads="1"/>
            </p:cNvSpPr>
            <p:nvPr/>
          </p:nvSpPr>
          <p:spPr bwMode="auto">
            <a:xfrm>
              <a:off x="1680" y="220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B</a:t>
              </a:r>
            </a:p>
          </p:txBody>
        </p:sp>
        <p:sp>
          <p:nvSpPr>
            <p:cNvPr id="21" name="Text Box 31"/>
            <p:cNvSpPr txBox="1">
              <a:spLocks noChangeArrowheads="1"/>
            </p:cNvSpPr>
            <p:nvPr/>
          </p:nvSpPr>
          <p:spPr bwMode="auto">
            <a:xfrm>
              <a:off x="1680" y="249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C</a:t>
              </a:r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>
              <a:off x="1488" y="2352"/>
              <a:ext cx="2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>
              <a:off x="1488" y="2640"/>
              <a:ext cx="2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" name="Text Box 35"/>
          <p:cNvSpPr txBox="1">
            <a:spLocks noChangeArrowheads="1"/>
          </p:cNvSpPr>
          <p:nvPr/>
        </p:nvSpPr>
        <p:spPr bwMode="auto">
          <a:xfrm>
            <a:off x="-304800" y="4648200"/>
            <a:ext cx="35814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        1101        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       </a:t>
            </a:r>
          </a:p>
        </p:txBody>
      </p:sp>
      <p:sp>
        <p:nvSpPr>
          <p:cNvPr id="25" name="Line 37"/>
          <p:cNvSpPr>
            <a:spLocks noChangeShapeType="1"/>
          </p:cNvSpPr>
          <p:nvPr/>
        </p:nvSpPr>
        <p:spPr bwMode="auto">
          <a:xfrm>
            <a:off x="3505200" y="21336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38"/>
          <p:cNvSpPr txBox="1">
            <a:spLocks noChangeArrowheads="1"/>
          </p:cNvSpPr>
          <p:nvPr/>
        </p:nvSpPr>
        <p:spPr bwMode="auto">
          <a:xfrm>
            <a:off x="5029200" y="1752600"/>
            <a:ext cx="2057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00.</a:t>
            </a:r>
            <a:r>
              <a:rPr lang="en-US" altLang="zh-CN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0110</a:t>
            </a:r>
          </a:p>
        </p:txBody>
      </p:sp>
      <p:sp>
        <p:nvSpPr>
          <p:cNvPr id="27" name="Text Box 39"/>
          <p:cNvSpPr txBox="1">
            <a:spLocks noChangeArrowheads="1"/>
          </p:cNvSpPr>
          <p:nvPr/>
        </p:nvSpPr>
        <p:spPr bwMode="auto">
          <a:xfrm>
            <a:off x="7391400" y="1752600"/>
            <a:ext cx="167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.10</a:t>
            </a:r>
            <a:r>
              <a:rPr lang="en-US" altLang="zh-CN" sz="3600" b="1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28" name="Line 40"/>
          <p:cNvSpPr>
            <a:spLocks noChangeShapeType="1"/>
          </p:cNvSpPr>
          <p:nvPr/>
        </p:nvSpPr>
        <p:spPr bwMode="auto">
          <a:xfrm>
            <a:off x="6858000" y="1676400"/>
            <a:ext cx="5334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42"/>
          <p:cNvSpPr txBox="1">
            <a:spLocks noChangeArrowheads="1"/>
          </p:cNvSpPr>
          <p:nvPr/>
        </p:nvSpPr>
        <p:spPr bwMode="auto">
          <a:xfrm>
            <a:off x="-304800" y="3581400"/>
            <a:ext cx="35052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     0.1101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   ×0.10</a:t>
            </a:r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30" name="Text Box 44"/>
          <p:cNvSpPr txBox="1">
            <a:spLocks noChangeArrowheads="1"/>
          </p:cNvSpPr>
          <p:nvPr/>
        </p:nvSpPr>
        <p:spPr bwMode="auto">
          <a:xfrm>
            <a:off x="228600" y="220980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31" name="Text Box 45"/>
          <p:cNvSpPr txBox="1">
            <a:spLocks noChangeArrowheads="1"/>
          </p:cNvSpPr>
          <p:nvPr/>
        </p:nvSpPr>
        <p:spPr bwMode="auto">
          <a:xfrm>
            <a:off x="1676400" y="2209800"/>
            <a:ext cx="121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=1</a:t>
            </a:r>
          </a:p>
        </p:txBody>
      </p:sp>
      <p:sp>
        <p:nvSpPr>
          <p:cNvPr id="32" name="Text Box 46"/>
          <p:cNvSpPr txBox="1">
            <a:spLocks noChangeArrowheads="1"/>
          </p:cNvSpPr>
          <p:nvPr/>
        </p:nvSpPr>
        <p:spPr bwMode="auto">
          <a:xfrm>
            <a:off x="3429000" y="220980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+B</a:t>
            </a:r>
          </a:p>
        </p:txBody>
      </p:sp>
      <p:sp>
        <p:nvSpPr>
          <p:cNvPr id="33" name="Text Box 47"/>
          <p:cNvSpPr txBox="1">
            <a:spLocks noChangeArrowheads="1"/>
          </p:cNvSpPr>
          <p:nvPr/>
        </p:nvSpPr>
        <p:spPr bwMode="auto">
          <a:xfrm>
            <a:off x="4572000" y="2209800"/>
            <a:ext cx="2438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+ 00.1101</a:t>
            </a:r>
          </a:p>
        </p:txBody>
      </p:sp>
      <p:sp>
        <p:nvSpPr>
          <p:cNvPr id="34" name="Line 48"/>
          <p:cNvSpPr>
            <a:spLocks noChangeShapeType="1"/>
          </p:cNvSpPr>
          <p:nvPr/>
        </p:nvSpPr>
        <p:spPr bwMode="auto">
          <a:xfrm>
            <a:off x="4648200" y="2819400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 Box 49"/>
          <p:cNvSpPr txBox="1">
            <a:spLocks noChangeArrowheads="1"/>
          </p:cNvSpPr>
          <p:nvPr/>
        </p:nvSpPr>
        <p:spPr bwMode="auto">
          <a:xfrm>
            <a:off x="5029200" y="2667000"/>
            <a:ext cx="220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0</a:t>
            </a:r>
            <a:r>
              <a:rPr lang="en-US" altLang="zh-CN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1.0011</a:t>
            </a:r>
          </a:p>
        </p:txBody>
      </p:sp>
      <p:sp>
        <p:nvSpPr>
          <p:cNvPr id="36" name="Text Box 50"/>
          <p:cNvSpPr txBox="1">
            <a:spLocks noChangeArrowheads="1"/>
          </p:cNvSpPr>
          <p:nvPr/>
        </p:nvSpPr>
        <p:spPr bwMode="auto">
          <a:xfrm>
            <a:off x="5029200" y="3124200"/>
            <a:ext cx="2133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00.</a:t>
            </a:r>
            <a:r>
              <a:rPr lang="en-US" altLang="zh-CN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1001</a:t>
            </a:r>
          </a:p>
        </p:txBody>
      </p:sp>
      <p:sp>
        <p:nvSpPr>
          <p:cNvPr id="37" name="Line 51"/>
          <p:cNvSpPr>
            <a:spLocks noChangeShapeType="1"/>
          </p:cNvSpPr>
          <p:nvPr/>
        </p:nvSpPr>
        <p:spPr bwMode="auto">
          <a:xfrm>
            <a:off x="3505200" y="35052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 Box 52"/>
          <p:cNvSpPr txBox="1">
            <a:spLocks noChangeArrowheads="1"/>
          </p:cNvSpPr>
          <p:nvPr/>
        </p:nvSpPr>
        <p:spPr bwMode="auto">
          <a:xfrm>
            <a:off x="7391400" y="3124200"/>
            <a:ext cx="167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11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.1</a:t>
            </a:r>
            <a:r>
              <a:rPr lang="en-US" altLang="zh-CN" sz="3600" b="1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0</a:t>
            </a:r>
          </a:p>
        </p:txBody>
      </p:sp>
      <p:sp>
        <p:nvSpPr>
          <p:cNvPr id="39" name="Text Box 53"/>
          <p:cNvSpPr txBox="1">
            <a:spLocks noChangeArrowheads="1"/>
          </p:cNvSpPr>
          <p:nvPr/>
        </p:nvSpPr>
        <p:spPr bwMode="auto">
          <a:xfrm>
            <a:off x="-304800" y="3581400"/>
            <a:ext cx="35052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     0.1101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   ×0.1</a:t>
            </a:r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11</a:t>
            </a:r>
          </a:p>
        </p:txBody>
      </p:sp>
      <p:grpSp>
        <p:nvGrpSpPr>
          <p:cNvPr id="40" name="Group 68"/>
          <p:cNvGrpSpPr>
            <a:grpSpLocks/>
          </p:cNvGrpSpPr>
          <p:nvPr/>
        </p:nvGrpSpPr>
        <p:grpSpPr bwMode="auto">
          <a:xfrm>
            <a:off x="-304800" y="3505200"/>
            <a:ext cx="3581400" cy="3352800"/>
            <a:chOff x="2784" y="768"/>
            <a:chExt cx="2256" cy="2112"/>
          </a:xfrm>
        </p:grpSpPr>
        <p:sp>
          <p:nvSpPr>
            <p:cNvPr id="41" name="Text Box 69"/>
            <p:cNvSpPr txBox="1">
              <a:spLocks noChangeArrowheads="1"/>
            </p:cNvSpPr>
            <p:nvPr/>
          </p:nvSpPr>
          <p:spPr bwMode="auto">
            <a:xfrm>
              <a:off x="2784" y="816"/>
              <a:ext cx="2208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      0.1101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    ×0.1011</a:t>
              </a:r>
            </a:p>
          </p:txBody>
        </p:sp>
        <p:sp>
          <p:nvSpPr>
            <p:cNvPr id="42" name="Text Box 70"/>
            <p:cNvSpPr txBox="1">
              <a:spLocks noChangeArrowheads="1"/>
            </p:cNvSpPr>
            <p:nvPr/>
          </p:nvSpPr>
          <p:spPr bwMode="auto">
            <a:xfrm>
              <a:off x="2784" y="1488"/>
              <a:ext cx="2256" cy="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        1101        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       1101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      0000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     1101</a:t>
              </a:r>
            </a:p>
          </p:txBody>
        </p:sp>
        <p:sp>
          <p:nvSpPr>
            <p:cNvPr id="43" name="Line 71"/>
            <p:cNvSpPr>
              <a:spLocks noChangeShapeType="1"/>
            </p:cNvSpPr>
            <p:nvPr/>
          </p:nvSpPr>
          <p:spPr bwMode="auto">
            <a:xfrm>
              <a:off x="3408" y="1392"/>
              <a:ext cx="1296" cy="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72"/>
            <p:cNvSpPr>
              <a:spLocks noChangeShapeType="1"/>
            </p:cNvSpPr>
            <p:nvPr/>
          </p:nvSpPr>
          <p:spPr bwMode="auto">
            <a:xfrm>
              <a:off x="3264" y="2382"/>
              <a:ext cx="192" cy="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73"/>
            <p:cNvSpPr>
              <a:spLocks noChangeShapeType="1"/>
            </p:cNvSpPr>
            <p:nvPr/>
          </p:nvSpPr>
          <p:spPr bwMode="auto">
            <a:xfrm flipH="1">
              <a:off x="3360" y="2253"/>
              <a:ext cx="1" cy="2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74"/>
            <p:cNvSpPr>
              <a:spLocks noChangeShapeType="1"/>
            </p:cNvSpPr>
            <p:nvPr/>
          </p:nvSpPr>
          <p:spPr bwMode="auto">
            <a:xfrm>
              <a:off x="3168" y="2544"/>
              <a:ext cx="1488" cy="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Text Box 75"/>
            <p:cNvSpPr txBox="1">
              <a:spLocks noChangeArrowheads="1"/>
            </p:cNvSpPr>
            <p:nvPr/>
          </p:nvSpPr>
          <p:spPr bwMode="auto">
            <a:xfrm>
              <a:off x="2928" y="2622"/>
              <a:ext cx="2064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5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 0.10001111</a:t>
              </a:r>
            </a:p>
          </p:txBody>
        </p:sp>
        <p:sp>
          <p:nvSpPr>
            <p:cNvPr id="48" name="Text Box 76"/>
            <p:cNvSpPr txBox="1">
              <a:spLocks noChangeArrowheads="1"/>
            </p:cNvSpPr>
            <p:nvPr/>
          </p:nvSpPr>
          <p:spPr bwMode="auto">
            <a:xfrm>
              <a:off x="4656" y="76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49" name="Text Box 77"/>
            <p:cNvSpPr txBox="1">
              <a:spLocks noChangeArrowheads="1"/>
            </p:cNvSpPr>
            <p:nvPr/>
          </p:nvSpPr>
          <p:spPr bwMode="auto">
            <a:xfrm>
              <a:off x="4656" y="105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50" name="Line 78"/>
            <p:cNvSpPr>
              <a:spLocks noChangeShapeType="1"/>
            </p:cNvSpPr>
            <p:nvPr/>
          </p:nvSpPr>
          <p:spPr bwMode="auto">
            <a:xfrm>
              <a:off x="4464" y="912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79"/>
            <p:cNvSpPr>
              <a:spLocks noChangeShapeType="1"/>
            </p:cNvSpPr>
            <p:nvPr/>
          </p:nvSpPr>
          <p:spPr bwMode="auto">
            <a:xfrm>
              <a:off x="4464" y="1200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" name="Text Box 80"/>
          <p:cNvSpPr txBox="1">
            <a:spLocks noChangeArrowheads="1"/>
          </p:cNvSpPr>
          <p:nvPr/>
        </p:nvSpPr>
        <p:spPr bwMode="auto">
          <a:xfrm>
            <a:off x="228600" y="3581400"/>
            <a:ext cx="91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53" name="Text Box 81"/>
          <p:cNvSpPr txBox="1">
            <a:spLocks noChangeArrowheads="1"/>
          </p:cNvSpPr>
          <p:nvPr/>
        </p:nvSpPr>
        <p:spPr bwMode="auto">
          <a:xfrm>
            <a:off x="1676400" y="3581400"/>
            <a:ext cx="1371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=0</a:t>
            </a:r>
          </a:p>
        </p:txBody>
      </p:sp>
      <p:sp>
        <p:nvSpPr>
          <p:cNvPr id="54" name="Text Box 82"/>
          <p:cNvSpPr txBox="1">
            <a:spLocks noChangeArrowheads="1"/>
          </p:cNvSpPr>
          <p:nvPr/>
        </p:nvSpPr>
        <p:spPr bwMode="auto">
          <a:xfrm>
            <a:off x="3429000" y="3581400"/>
            <a:ext cx="91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+0</a:t>
            </a:r>
          </a:p>
        </p:txBody>
      </p:sp>
      <p:sp>
        <p:nvSpPr>
          <p:cNvPr id="55" name="Text Box 83"/>
          <p:cNvSpPr txBox="1">
            <a:spLocks noChangeArrowheads="1"/>
          </p:cNvSpPr>
          <p:nvPr/>
        </p:nvSpPr>
        <p:spPr bwMode="auto">
          <a:xfrm>
            <a:off x="4572000" y="3581400"/>
            <a:ext cx="2667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+ 00.0000</a:t>
            </a:r>
          </a:p>
        </p:txBody>
      </p:sp>
      <p:sp>
        <p:nvSpPr>
          <p:cNvPr id="56" name="Line 84"/>
          <p:cNvSpPr>
            <a:spLocks noChangeShapeType="1"/>
          </p:cNvSpPr>
          <p:nvPr/>
        </p:nvSpPr>
        <p:spPr bwMode="auto">
          <a:xfrm>
            <a:off x="4648200" y="4191000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 Box 85"/>
          <p:cNvSpPr txBox="1">
            <a:spLocks noChangeArrowheads="1"/>
          </p:cNvSpPr>
          <p:nvPr/>
        </p:nvSpPr>
        <p:spPr bwMode="auto">
          <a:xfrm>
            <a:off x="5029200" y="4038600"/>
            <a:ext cx="2286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00.</a:t>
            </a:r>
            <a:r>
              <a:rPr lang="en-US" altLang="zh-CN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1001</a:t>
            </a:r>
          </a:p>
        </p:txBody>
      </p:sp>
      <p:sp>
        <p:nvSpPr>
          <p:cNvPr id="58" name="Line 86"/>
          <p:cNvSpPr>
            <a:spLocks noChangeShapeType="1"/>
          </p:cNvSpPr>
          <p:nvPr/>
        </p:nvSpPr>
        <p:spPr bwMode="auto">
          <a:xfrm>
            <a:off x="3505200" y="48768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 Box 87"/>
          <p:cNvSpPr txBox="1">
            <a:spLocks noChangeArrowheads="1"/>
          </p:cNvSpPr>
          <p:nvPr/>
        </p:nvSpPr>
        <p:spPr bwMode="auto">
          <a:xfrm>
            <a:off x="5029200" y="4495800"/>
            <a:ext cx="220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00.</a:t>
            </a:r>
            <a:r>
              <a:rPr lang="en-US" altLang="zh-CN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0100</a:t>
            </a:r>
          </a:p>
        </p:txBody>
      </p:sp>
      <p:sp>
        <p:nvSpPr>
          <p:cNvPr id="60" name="Text Box 88"/>
          <p:cNvSpPr txBox="1">
            <a:spLocks noChangeArrowheads="1"/>
          </p:cNvSpPr>
          <p:nvPr/>
        </p:nvSpPr>
        <p:spPr bwMode="auto">
          <a:xfrm>
            <a:off x="7391400" y="4495800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111</a:t>
            </a: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.</a:t>
            </a:r>
            <a:r>
              <a:rPr lang="en-US" altLang="zh-CN" sz="3600" b="1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61" name="Text Box 89"/>
          <p:cNvSpPr txBox="1">
            <a:spLocks noChangeArrowheads="1"/>
          </p:cNvSpPr>
          <p:nvPr/>
        </p:nvSpPr>
        <p:spPr bwMode="auto">
          <a:xfrm>
            <a:off x="228600" y="495300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62" name="Text Box 90"/>
          <p:cNvSpPr txBox="1">
            <a:spLocks noChangeArrowheads="1"/>
          </p:cNvSpPr>
          <p:nvPr/>
        </p:nvSpPr>
        <p:spPr bwMode="auto">
          <a:xfrm>
            <a:off x="1752600" y="4953000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=1</a:t>
            </a:r>
          </a:p>
        </p:txBody>
      </p:sp>
      <p:sp>
        <p:nvSpPr>
          <p:cNvPr id="63" name="Text Box 91"/>
          <p:cNvSpPr txBox="1">
            <a:spLocks noChangeArrowheads="1"/>
          </p:cNvSpPr>
          <p:nvPr/>
        </p:nvSpPr>
        <p:spPr bwMode="auto">
          <a:xfrm>
            <a:off x="3429000" y="495300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+B</a:t>
            </a:r>
          </a:p>
        </p:txBody>
      </p:sp>
      <p:sp>
        <p:nvSpPr>
          <p:cNvPr id="64" name="Text Box 92"/>
          <p:cNvSpPr txBox="1">
            <a:spLocks noChangeArrowheads="1"/>
          </p:cNvSpPr>
          <p:nvPr/>
        </p:nvSpPr>
        <p:spPr bwMode="auto">
          <a:xfrm>
            <a:off x="4572000" y="4953000"/>
            <a:ext cx="2286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+ 00.1101</a:t>
            </a:r>
          </a:p>
        </p:txBody>
      </p:sp>
      <p:sp>
        <p:nvSpPr>
          <p:cNvPr id="65" name="Line 93"/>
          <p:cNvSpPr>
            <a:spLocks noChangeShapeType="1"/>
          </p:cNvSpPr>
          <p:nvPr/>
        </p:nvSpPr>
        <p:spPr bwMode="auto">
          <a:xfrm>
            <a:off x="4648200" y="5562600"/>
            <a:ext cx="2362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Text Box 94"/>
          <p:cNvSpPr txBox="1">
            <a:spLocks noChangeArrowheads="1"/>
          </p:cNvSpPr>
          <p:nvPr/>
        </p:nvSpPr>
        <p:spPr bwMode="auto">
          <a:xfrm>
            <a:off x="5029200" y="5410200"/>
            <a:ext cx="1981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0</a:t>
            </a:r>
            <a:r>
              <a:rPr lang="en-US" altLang="zh-CN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1.0001</a:t>
            </a:r>
          </a:p>
        </p:txBody>
      </p:sp>
      <p:sp>
        <p:nvSpPr>
          <p:cNvPr id="67" name="Line 95"/>
          <p:cNvSpPr>
            <a:spLocks noChangeShapeType="1"/>
          </p:cNvSpPr>
          <p:nvPr/>
        </p:nvSpPr>
        <p:spPr bwMode="auto">
          <a:xfrm>
            <a:off x="3505200" y="6096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Text Box 96"/>
          <p:cNvSpPr txBox="1">
            <a:spLocks noChangeArrowheads="1"/>
          </p:cNvSpPr>
          <p:nvPr/>
        </p:nvSpPr>
        <p:spPr bwMode="auto">
          <a:xfrm>
            <a:off x="5029200" y="5791200"/>
            <a:ext cx="236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00.</a:t>
            </a:r>
            <a:r>
              <a:rPr lang="en-US" altLang="zh-CN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1000</a:t>
            </a:r>
          </a:p>
        </p:txBody>
      </p:sp>
      <p:sp>
        <p:nvSpPr>
          <p:cNvPr id="69" name="Text Box 97"/>
          <p:cNvSpPr txBox="1">
            <a:spLocks noChangeArrowheads="1"/>
          </p:cNvSpPr>
          <p:nvPr/>
        </p:nvSpPr>
        <p:spPr bwMode="auto">
          <a:xfrm>
            <a:off x="7391400" y="5791200"/>
            <a:ext cx="1371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1111</a:t>
            </a:r>
          </a:p>
        </p:txBody>
      </p:sp>
      <p:sp>
        <p:nvSpPr>
          <p:cNvPr id="71" name="Text Box 98"/>
          <p:cNvSpPr txBox="1">
            <a:spLocks noChangeArrowheads="1"/>
          </p:cNvSpPr>
          <p:nvPr/>
        </p:nvSpPr>
        <p:spPr bwMode="auto">
          <a:xfrm>
            <a:off x="2627784" y="6216650"/>
            <a:ext cx="533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600" b="1" dirty="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X×Y</a:t>
            </a:r>
            <a:r>
              <a:rPr lang="zh-CN" altLang="en-US" sz="3600" b="1" dirty="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en-US" b="1" dirty="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原 </a:t>
            </a:r>
            <a:r>
              <a:rPr lang="en-US" altLang="zh-CN" sz="3600" b="1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= 1.10001111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7" grpId="0" build="p" autoUpdateAnimBg="0"/>
      <p:bldP spid="8" grpId="0" autoUpdateAnimBg="0"/>
      <p:bldP spid="9" grpId="0" build="p" autoUpdateAnimBg="0"/>
      <p:bldP spid="10" grpId="0" animBg="1"/>
      <p:bldP spid="11" grpId="0" autoUpdateAnimBg="0"/>
      <p:bldP spid="24" grpId="0" autoUpdateAnimBg="0"/>
      <p:bldP spid="25" grpId="0" animBg="1"/>
      <p:bldP spid="26" grpId="0" build="p" autoUpdateAnimBg="0" advAuto="0"/>
      <p:bldP spid="27" grpId="0" build="p" autoUpdateAnimBg="0" advAuto="0"/>
      <p:bldP spid="28" grpId="0" animBg="1"/>
      <p:bldP spid="29" grpId="0" autoUpdateAnimBg="0"/>
      <p:bldP spid="30" grpId="0" build="p" autoUpdateAnimBg="0"/>
      <p:bldP spid="31" grpId="0" build="p" autoUpdateAnimBg="0"/>
      <p:bldP spid="32" grpId="0" build="p" autoUpdateAnimBg="0"/>
      <p:bldP spid="33" grpId="0" build="p" autoUpdateAnimBg="0"/>
      <p:bldP spid="34" grpId="0" animBg="1"/>
      <p:bldP spid="35" grpId="0" autoUpdateAnimBg="0"/>
      <p:bldP spid="36" grpId="0" build="p" autoUpdateAnimBg="0" advAuto="0"/>
      <p:bldP spid="37" grpId="0" animBg="1"/>
      <p:bldP spid="38" grpId="0" build="p" autoUpdateAnimBg="0" advAuto="0"/>
      <p:bldP spid="39" grpId="0" autoUpdateAnimBg="0"/>
      <p:bldP spid="52" grpId="0" build="p" autoUpdateAnimBg="0" advAuto="0"/>
      <p:bldP spid="53" grpId="0" build="p" autoUpdateAnimBg="0"/>
      <p:bldP spid="54" grpId="0" build="p" autoUpdateAnimBg="0"/>
      <p:bldP spid="55" grpId="0" build="p" autoUpdateAnimBg="0"/>
      <p:bldP spid="56" grpId="0" animBg="1"/>
      <p:bldP spid="57" grpId="0" autoUpdateAnimBg="0"/>
      <p:bldP spid="58" grpId="0" animBg="1"/>
      <p:bldP spid="59" grpId="0" build="p" autoUpdateAnimBg="0" advAuto="0"/>
      <p:bldP spid="60" grpId="0" build="p" autoUpdateAnimBg="0" advAuto="0"/>
      <p:bldP spid="61" grpId="0" build="p" autoUpdateAnimBg="0"/>
      <p:bldP spid="62" grpId="0" build="p" autoUpdateAnimBg="0"/>
      <p:bldP spid="63" grpId="0" build="p" autoUpdateAnimBg="0"/>
      <p:bldP spid="64" grpId="0" build="p" autoUpdateAnimBg="0"/>
      <p:bldP spid="65" grpId="0" animBg="1"/>
      <p:bldP spid="66" grpId="0" autoUpdateAnimBg="0"/>
      <p:bldP spid="67" grpId="0" animBg="1"/>
      <p:bldP spid="68" grpId="0" build="p" autoUpdateAnimBg="0" advAuto="0"/>
      <p:bldP spid="69" grpId="0" build="p" autoUpdateAnimBg="0" advAuto="0"/>
      <p:bldP spid="7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251520" y="1340768"/>
            <a:ext cx="882015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）操作数、运算结果用</a:t>
            </a:r>
            <a:r>
              <a:rPr lang="zh-CN" altLang="en-US" sz="2800" b="1" dirty="0">
                <a:solidFill>
                  <a:schemeClr val="folHlink"/>
                </a:solidFill>
              </a:rPr>
              <a:t>原码</a:t>
            </a:r>
            <a:r>
              <a:rPr lang="zh-CN" altLang="en-US" sz="2800" b="1" dirty="0"/>
              <a:t>表示；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）</a:t>
            </a:r>
            <a:r>
              <a:rPr lang="zh-CN" altLang="en-US" sz="2800" b="1" dirty="0">
                <a:solidFill>
                  <a:schemeClr val="folHlink"/>
                </a:solidFill>
              </a:rPr>
              <a:t>绝对值</a:t>
            </a:r>
            <a:r>
              <a:rPr lang="zh-CN" altLang="en-US" sz="2800" b="1" dirty="0"/>
              <a:t>参与运算，符号单独处理；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c</a:t>
            </a:r>
            <a:r>
              <a:rPr lang="zh-CN" altLang="en-US" sz="2800" b="1" dirty="0"/>
              <a:t>）被乘数</a:t>
            </a:r>
            <a:r>
              <a:rPr lang="en-US" altLang="zh-CN" sz="2800" b="1" dirty="0"/>
              <a:t>(B)</a:t>
            </a:r>
            <a:r>
              <a:rPr lang="zh-CN" altLang="en-US" sz="2800" b="1" dirty="0"/>
              <a:t>、累加和</a:t>
            </a:r>
            <a:r>
              <a:rPr lang="en-US" altLang="zh-CN" sz="2800" b="1" dirty="0"/>
              <a:t>(A)</a:t>
            </a:r>
            <a:r>
              <a:rPr lang="zh-CN" altLang="zh-CN" sz="2800" b="1" dirty="0"/>
              <a:t>取</a:t>
            </a:r>
            <a:r>
              <a:rPr lang="zh-CN" altLang="zh-CN" sz="2800" b="1" dirty="0">
                <a:solidFill>
                  <a:schemeClr val="folHlink"/>
                </a:solidFill>
              </a:rPr>
              <a:t>双符号位</a:t>
            </a:r>
            <a:r>
              <a:rPr lang="zh-CN" altLang="zh-CN" sz="2800" b="1" dirty="0"/>
              <a:t>；</a:t>
            </a:r>
          </a:p>
          <a:p>
            <a:pPr>
              <a:spcBef>
                <a:spcPct val="50000"/>
              </a:spcBef>
            </a:pPr>
            <a:r>
              <a:rPr lang="zh-CN" altLang="zh-CN" sz="2800" b="1" dirty="0"/>
              <a:t>（</a:t>
            </a:r>
            <a:r>
              <a:rPr lang="en-US" altLang="zh-CN" sz="2800" b="1" dirty="0"/>
              <a:t>d</a:t>
            </a:r>
            <a:r>
              <a:rPr lang="zh-CN" altLang="zh-CN" sz="2800" b="1" dirty="0"/>
              <a:t>）乘数末位(</a:t>
            </a:r>
            <a:r>
              <a:rPr lang="en-US" altLang="zh-CN" sz="2800" b="1" dirty="0" err="1"/>
              <a:t>Cn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为</a:t>
            </a:r>
            <a:r>
              <a:rPr lang="zh-CN" altLang="zh-CN" sz="2800" b="1" dirty="0">
                <a:solidFill>
                  <a:schemeClr val="folHlink"/>
                </a:solidFill>
              </a:rPr>
              <a:t>判断位</a:t>
            </a:r>
            <a:r>
              <a:rPr lang="zh-CN" altLang="zh-CN" sz="2800" b="1" dirty="0"/>
              <a:t>，其</a:t>
            </a:r>
            <a:r>
              <a:rPr lang="zh-CN" altLang="zh-CN" sz="2800" b="1"/>
              <a:t>状态</a:t>
            </a:r>
            <a:r>
              <a:rPr lang="zh-CN" altLang="zh-CN" sz="2800" b="1" smtClean="0"/>
              <a:t>决定下</a:t>
            </a:r>
            <a:r>
              <a:rPr lang="zh-CN" altLang="en-US" sz="2800" b="1" smtClean="0"/>
              <a:t>一</a:t>
            </a:r>
            <a:r>
              <a:rPr lang="zh-CN" altLang="zh-CN" sz="2800" b="1" smtClean="0"/>
              <a:t>步</a:t>
            </a:r>
            <a:r>
              <a:rPr lang="zh-CN" altLang="zh-CN" sz="2800" b="1"/>
              <a:t>操作</a:t>
            </a:r>
            <a:r>
              <a:rPr lang="zh-CN" altLang="zh-CN" sz="2800" b="1" smtClean="0"/>
              <a:t>；</a:t>
            </a:r>
            <a:endParaRPr lang="en-US" altLang="zh-CN" sz="2800" b="1" smtClean="0"/>
          </a:p>
          <a:p>
            <a:pPr>
              <a:spcBef>
                <a:spcPct val="50000"/>
              </a:spcBef>
            </a:pPr>
            <a:r>
              <a:rPr lang="en-US" altLang="zh-CN" sz="2800" b="1"/>
              <a:t> </a:t>
            </a:r>
            <a:r>
              <a:rPr lang="en-US" altLang="zh-CN" sz="2800" b="1" smtClean="0"/>
              <a:t>         </a:t>
            </a:r>
            <a:r>
              <a:rPr lang="zh-CN" altLang="en-US" sz="2800" b="1" smtClean="0"/>
              <a:t>若为</a:t>
            </a:r>
            <a:r>
              <a:rPr lang="en-US" altLang="zh-CN" sz="2800" b="1" smtClean="0"/>
              <a:t>1</a:t>
            </a:r>
            <a:r>
              <a:rPr lang="zh-CN" altLang="en-US" sz="2800" b="1" smtClean="0"/>
              <a:t>，加被乘数；若为</a:t>
            </a:r>
            <a:r>
              <a:rPr lang="en-US" altLang="zh-CN" sz="2800" b="1" smtClean="0"/>
              <a:t>0</a:t>
            </a:r>
            <a:r>
              <a:rPr lang="zh-CN" altLang="en-US" sz="2800" b="1" smtClean="0"/>
              <a:t>，不加被乘数；</a:t>
            </a:r>
            <a:endParaRPr lang="en-US" altLang="zh-CN" sz="2800" b="1" smtClean="0"/>
          </a:p>
          <a:p>
            <a:pPr>
              <a:spcBef>
                <a:spcPct val="50000"/>
              </a:spcBef>
            </a:pPr>
            <a:r>
              <a:rPr lang="en-US" altLang="zh-CN" sz="2800" b="1"/>
              <a:t> </a:t>
            </a:r>
            <a:r>
              <a:rPr lang="en-US" altLang="zh-CN" sz="2800" b="1" smtClean="0"/>
              <a:t>         </a:t>
            </a:r>
            <a:r>
              <a:rPr lang="zh-CN" altLang="en-US" sz="2800" b="1" smtClean="0"/>
              <a:t>累加后的部分积以及乘数右移一位。</a:t>
            </a:r>
            <a:endParaRPr lang="zh-CN" altLang="zh-CN" sz="2800" b="1" dirty="0"/>
          </a:p>
          <a:p>
            <a:pPr>
              <a:spcBef>
                <a:spcPct val="50000"/>
              </a:spcBef>
            </a:pPr>
            <a:r>
              <a:rPr lang="zh-CN" altLang="zh-CN" sz="2800" b="1" dirty="0"/>
              <a:t>（</a:t>
            </a:r>
            <a:r>
              <a:rPr lang="en-US" altLang="zh-CN" sz="2800" b="1" dirty="0"/>
              <a:t>e</a:t>
            </a:r>
            <a:r>
              <a:rPr lang="zh-CN" altLang="zh-CN" sz="2800" b="1" dirty="0"/>
              <a:t>）作</a:t>
            </a:r>
            <a:r>
              <a:rPr lang="en-US" altLang="zh-CN" sz="2800" b="1" dirty="0">
                <a:solidFill>
                  <a:schemeClr val="folHlink"/>
                </a:solidFill>
              </a:rPr>
              <a:t>n</a:t>
            </a:r>
            <a:r>
              <a:rPr lang="zh-CN" altLang="zh-CN" sz="2800" b="1" dirty="0">
                <a:solidFill>
                  <a:schemeClr val="folHlink"/>
                </a:solidFill>
              </a:rPr>
              <a:t>次</a:t>
            </a:r>
            <a:r>
              <a:rPr lang="zh-CN" altLang="zh-CN" sz="2800" b="1" dirty="0"/>
              <a:t>循环（累加、右移）。</a:t>
            </a:r>
            <a:endParaRPr lang="zh-CN" altLang="en-US" sz="2800" b="1" dirty="0"/>
          </a:p>
        </p:txBody>
      </p:sp>
      <p:sp>
        <p:nvSpPr>
          <p:cNvPr id="3" name="Text Box 21"/>
          <p:cNvSpPr txBox="1">
            <a:spLocks noChangeArrowheads="1"/>
          </p:cNvSpPr>
          <p:nvPr/>
        </p:nvSpPr>
        <p:spPr bwMode="auto">
          <a:xfrm>
            <a:off x="755576" y="260648"/>
            <a:ext cx="4824536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）运算规则与算法流程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196726" y="404813"/>
            <a:ext cx="6248400" cy="617537"/>
            <a:chOff x="720" y="672"/>
            <a:chExt cx="3936" cy="389"/>
          </a:xfrm>
        </p:grpSpPr>
        <p:sp>
          <p:nvSpPr>
            <p:cNvPr id="3" name="Text Box 9"/>
            <p:cNvSpPr txBox="1">
              <a:spLocks noChangeArrowheads="1"/>
            </p:cNvSpPr>
            <p:nvPr/>
          </p:nvSpPr>
          <p:spPr bwMode="auto">
            <a:xfrm>
              <a:off x="720" y="672"/>
              <a:ext cx="3936" cy="38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0   A</a:t>
              </a:r>
              <a:r>
                <a:rPr lang="zh-CN" altLang="en-US" sz="3200" b="1">
                  <a:latin typeface="黑体" pitchFamily="2" charset="-122"/>
                  <a:ea typeface="黑体" pitchFamily="2" charset="-122"/>
                </a:rPr>
                <a:t>、</a:t>
              </a: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X   B</a:t>
              </a:r>
              <a:r>
                <a:rPr lang="zh-CN" altLang="en-US" sz="3200" b="1">
                  <a:latin typeface="黑体" pitchFamily="2" charset="-122"/>
                  <a:ea typeface="黑体" pitchFamily="2" charset="-122"/>
                </a:rPr>
                <a:t>、</a:t>
              </a: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Y   C</a:t>
              </a:r>
              <a:r>
                <a:rPr lang="zh-CN" altLang="en-US" sz="3200" b="1">
                  <a:latin typeface="黑体" pitchFamily="2" charset="-122"/>
                  <a:ea typeface="黑体" pitchFamily="2" charset="-122"/>
                </a:rPr>
                <a:t>、</a:t>
              </a: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0   CR</a:t>
              </a:r>
            </a:p>
          </p:txBody>
        </p:sp>
        <p:sp>
          <p:nvSpPr>
            <p:cNvPr id="4" name="Line 10"/>
            <p:cNvSpPr>
              <a:spLocks noChangeShapeType="1"/>
            </p:cNvSpPr>
            <p:nvPr/>
          </p:nvSpPr>
          <p:spPr bwMode="auto">
            <a:xfrm>
              <a:off x="1632" y="7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11"/>
            <p:cNvSpPr>
              <a:spLocks noChangeShapeType="1"/>
            </p:cNvSpPr>
            <p:nvPr/>
          </p:nvSpPr>
          <p:spPr bwMode="auto">
            <a:xfrm>
              <a:off x="1872" y="7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12"/>
            <p:cNvSpPr>
              <a:spLocks noChangeShapeType="1"/>
            </p:cNvSpPr>
            <p:nvPr/>
          </p:nvSpPr>
          <p:spPr bwMode="auto">
            <a:xfrm>
              <a:off x="2544" y="7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2784" y="7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21"/>
            <p:cNvSpPr>
              <a:spLocks noChangeShapeType="1"/>
            </p:cNvSpPr>
            <p:nvPr/>
          </p:nvSpPr>
          <p:spPr bwMode="auto">
            <a:xfrm>
              <a:off x="1008" y="912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1920" y="912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2832" y="912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>
              <a:off x="3696" y="912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28"/>
          <p:cNvGrpSpPr>
            <a:grpSpLocks/>
          </p:cNvGrpSpPr>
          <p:nvPr/>
        </p:nvGrpSpPr>
        <p:grpSpPr bwMode="auto">
          <a:xfrm>
            <a:off x="2568326" y="1600200"/>
            <a:ext cx="3352800" cy="762000"/>
            <a:chOff x="1584" y="1152"/>
            <a:chExt cx="2112" cy="480"/>
          </a:xfrm>
        </p:grpSpPr>
        <p:sp>
          <p:nvSpPr>
            <p:cNvPr id="13" name="AutoShape 26"/>
            <p:cNvSpPr>
              <a:spLocks noChangeArrowheads="1"/>
            </p:cNvSpPr>
            <p:nvPr/>
          </p:nvSpPr>
          <p:spPr bwMode="auto">
            <a:xfrm>
              <a:off x="1584" y="1152"/>
              <a:ext cx="2112" cy="480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2064" y="1200"/>
              <a:ext cx="13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C</a:t>
              </a:r>
              <a:r>
                <a:rPr lang="en-US" altLang="zh-CN" sz="2800" b="1">
                  <a:latin typeface="黑体" pitchFamily="2" charset="-122"/>
                  <a:ea typeface="黑体" pitchFamily="2" charset="-122"/>
                </a:rPr>
                <a:t>n</a:t>
              </a: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 = 1 </a:t>
              </a:r>
              <a:r>
                <a:rPr lang="zh-CN" altLang="en-US" sz="3200" b="1">
                  <a:latin typeface="黑体" pitchFamily="2" charset="-122"/>
                  <a:ea typeface="黑体" pitchFamily="2" charset="-122"/>
                </a:rPr>
                <a:t>？</a:t>
              </a:r>
            </a:p>
          </p:txBody>
        </p:sp>
      </p:grp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2492126" y="4953000"/>
            <a:ext cx="3352800" cy="762000"/>
            <a:chOff x="1584" y="1152"/>
            <a:chExt cx="2112" cy="480"/>
          </a:xfrm>
        </p:grpSpPr>
        <p:sp>
          <p:nvSpPr>
            <p:cNvPr id="16" name="AutoShape 30"/>
            <p:cNvSpPr>
              <a:spLocks noChangeArrowheads="1"/>
            </p:cNvSpPr>
            <p:nvPr/>
          </p:nvSpPr>
          <p:spPr bwMode="auto">
            <a:xfrm>
              <a:off x="1584" y="1152"/>
              <a:ext cx="2112" cy="480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31"/>
            <p:cNvSpPr txBox="1">
              <a:spLocks noChangeArrowheads="1"/>
            </p:cNvSpPr>
            <p:nvPr/>
          </p:nvSpPr>
          <p:spPr bwMode="auto">
            <a:xfrm>
              <a:off x="2064" y="1200"/>
              <a:ext cx="13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CR = n </a:t>
              </a:r>
              <a:r>
                <a:rPr lang="zh-CN" altLang="en-US" sz="3200" b="1">
                  <a:latin typeface="黑体" pitchFamily="2" charset="-122"/>
                  <a:ea typeface="黑体" pitchFamily="2" charset="-122"/>
                </a:rPr>
                <a:t>？</a:t>
              </a:r>
            </a:p>
          </p:txBody>
        </p:sp>
      </p:grpSp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6300539" y="2882900"/>
            <a:ext cx="2447925" cy="617538"/>
            <a:chOff x="3787" y="1816"/>
            <a:chExt cx="1542" cy="389"/>
          </a:xfrm>
        </p:grpSpPr>
        <p:sp>
          <p:nvSpPr>
            <p:cNvPr id="19" name="Text Box 38"/>
            <p:cNvSpPr txBox="1">
              <a:spLocks noChangeArrowheads="1"/>
            </p:cNvSpPr>
            <p:nvPr/>
          </p:nvSpPr>
          <p:spPr bwMode="auto">
            <a:xfrm>
              <a:off x="3787" y="1816"/>
              <a:ext cx="1542" cy="38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A/2  A</a:t>
              </a:r>
              <a:r>
                <a:rPr lang="zh-CN" altLang="en-US" sz="3200" b="1">
                  <a:latin typeface="黑体" pitchFamily="2" charset="-122"/>
                  <a:ea typeface="黑体" pitchFamily="2" charset="-122"/>
                </a:rPr>
                <a:t>， </a:t>
              </a: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C</a:t>
              </a:r>
            </a:p>
          </p:txBody>
        </p:sp>
        <p:sp>
          <p:nvSpPr>
            <p:cNvPr id="20" name="Line 39"/>
            <p:cNvSpPr>
              <a:spLocks noChangeShapeType="1"/>
            </p:cNvSpPr>
            <p:nvPr/>
          </p:nvSpPr>
          <p:spPr bwMode="auto">
            <a:xfrm>
              <a:off x="4286" y="2023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40"/>
            <p:cNvSpPr>
              <a:spLocks noChangeShapeType="1"/>
            </p:cNvSpPr>
            <p:nvPr/>
          </p:nvSpPr>
          <p:spPr bwMode="auto">
            <a:xfrm>
              <a:off x="5012" y="1887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" name="Group 45"/>
          <p:cNvGrpSpPr>
            <a:grpSpLocks/>
          </p:cNvGrpSpPr>
          <p:nvPr/>
        </p:nvGrpSpPr>
        <p:grpSpPr bwMode="auto">
          <a:xfrm>
            <a:off x="2627064" y="4038600"/>
            <a:ext cx="3097212" cy="617538"/>
            <a:chOff x="1440" y="2544"/>
            <a:chExt cx="2352" cy="389"/>
          </a:xfrm>
        </p:grpSpPr>
        <p:sp>
          <p:nvSpPr>
            <p:cNvPr id="23" name="Text Box 42"/>
            <p:cNvSpPr txBox="1">
              <a:spLocks noChangeArrowheads="1"/>
            </p:cNvSpPr>
            <p:nvPr/>
          </p:nvSpPr>
          <p:spPr bwMode="auto">
            <a:xfrm>
              <a:off x="1440" y="2544"/>
              <a:ext cx="2352" cy="38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 CR + 1   CR</a:t>
              </a:r>
            </a:p>
          </p:txBody>
        </p:sp>
        <p:sp>
          <p:nvSpPr>
            <p:cNvPr id="24" name="Line 43"/>
            <p:cNvSpPr>
              <a:spLocks noChangeShapeType="1"/>
            </p:cNvSpPr>
            <p:nvPr/>
          </p:nvSpPr>
          <p:spPr bwMode="auto">
            <a:xfrm>
              <a:off x="2688" y="273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" name="Text Box 51"/>
          <p:cNvSpPr txBox="1">
            <a:spLocks noChangeArrowheads="1"/>
          </p:cNvSpPr>
          <p:nvPr/>
        </p:nvSpPr>
        <p:spPr bwMode="auto">
          <a:xfrm>
            <a:off x="3743076" y="2205038"/>
            <a:ext cx="68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</a:rPr>
              <a:t>Y</a:t>
            </a:r>
          </a:p>
        </p:txBody>
      </p:sp>
      <p:sp>
        <p:nvSpPr>
          <p:cNvPr id="26" name="Text Box 52"/>
          <p:cNvSpPr txBox="1">
            <a:spLocks noChangeArrowheads="1"/>
          </p:cNvSpPr>
          <p:nvPr/>
        </p:nvSpPr>
        <p:spPr bwMode="auto">
          <a:xfrm>
            <a:off x="3526160" y="5585866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folHlink"/>
                </a:solidFill>
              </a:rPr>
              <a:t>Y</a:t>
            </a:r>
          </a:p>
        </p:txBody>
      </p:sp>
      <p:sp>
        <p:nvSpPr>
          <p:cNvPr id="27" name="Text Box 53"/>
          <p:cNvSpPr txBox="1">
            <a:spLocks noChangeArrowheads="1"/>
          </p:cNvSpPr>
          <p:nvPr/>
        </p:nvSpPr>
        <p:spPr bwMode="auto">
          <a:xfrm>
            <a:off x="5844926" y="144780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</a:rPr>
              <a:t>N</a:t>
            </a:r>
          </a:p>
        </p:txBody>
      </p:sp>
      <p:sp>
        <p:nvSpPr>
          <p:cNvPr id="28" name="Text Box 54"/>
          <p:cNvSpPr txBox="1">
            <a:spLocks noChangeArrowheads="1"/>
          </p:cNvSpPr>
          <p:nvPr/>
        </p:nvSpPr>
        <p:spPr bwMode="auto">
          <a:xfrm>
            <a:off x="2111126" y="480060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</a:rPr>
              <a:t>N</a:t>
            </a:r>
          </a:p>
        </p:txBody>
      </p:sp>
      <p:sp>
        <p:nvSpPr>
          <p:cNvPr id="29" name="Line 55"/>
          <p:cNvSpPr>
            <a:spLocks noChangeShapeType="1"/>
          </p:cNvSpPr>
          <p:nvPr/>
        </p:nvSpPr>
        <p:spPr bwMode="auto">
          <a:xfrm>
            <a:off x="5921126" y="19812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56"/>
          <p:cNvSpPr>
            <a:spLocks noChangeShapeType="1"/>
          </p:cNvSpPr>
          <p:nvPr/>
        </p:nvSpPr>
        <p:spPr bwMode="auto">
          <a:xfrm>
            <a:off x="7368926" y="1981200"/>
            <a:ext cx="12700" cy="942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59"/>
          <p:cNvSpPr>
            <a:spLocks noChangeShapeType="1"/>
          </p:cNvSpPr>
          <p:nvPr/>
        </p:nvSpPr>
        <p:spPr bwMode="auto">
          <a:xfrm flipH="1">
            <a:off x="7368926" y="3500438"/>
            <a:ext cx="12700" cy="30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60"/>
          <p:cNvSpPr>
            <a:spLocks noChangeShapeType="1"/>
          </p:cNvSpPr>
          <p:nvPr/>
        </p:nvSpPr>
        <p:spPr bwMode="auto">
          <a:xfrm>
            <a:off x="4244726" y="3810000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61"/>
          <p:cNvSpPr>
            <a:spLocks noChangeShapeType="1"/>
          </p:cNvSpPr>
          <p:nvPr/>
        </p:nvSpPr>
        <p:spPr bwMode="auto">
          <a:xfrm>
            <a:off x="4168526" y="4648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62"/>
          <p:cNvSpPr>
            <a:spLocks noChangeShapeType="1"/>
          </p:cNvSpPr>
          <p:nvPr/>
        </p:nvSpPr>
        <p:spPr bwMode="auto">
          <a:xfrm>
            <a:off x="4168526" y="571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63"/>
          <p:cNvSpPr>
            <a:spLocks noChangeShapeType="1"/>
          </p:cNvSpPr>
          <p:nvPr/>
        </p:nvSpPr>
        <p:spPr bwMode="auto">
          <a:xfrm>
            <a:off x="1044326" y="53340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64"/>
          <p:cNvSpPr>
            <a:spLocks noChangeShapeType="1"/>
          </p:cNvSpPr>
          <p:nvPr/>
        </p:nvSpPr>
        <p:spPr bwMode="auto">
          <a:xfrm flipV="1">
            <a:off x="1044326" y="1524000"/>
            <a:ext cx="0" cy="3810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65"/>
          <p:cNvSpPr>
            <a:spLocks noChangeShapeType="1"/>
          </p:cNvSpPr>
          <p:nvPr/>
        </p:nvSpPr>
        <p:spPr bwMode="auto">
          <a:xfrm>
            <a:off x="1044326" y="15240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" name="Group 75"/>
          <p:cNvGrpSpPr>
            <a:grpSpLocks/>
          </p:cNvGrpSpPr>
          <p:nvPr/>
        </p:nvGrpSpPr>
        <p:grpSpPr bwMode="auto">
          <a:xfrm>
            <a:off x="2700089" y="6021393"/>
            <a:ext cx="3097212" cy="584200"/>
            <a:chOff x="1519" y="3793"/>
            <a:chExt cx="1951" cy="368"/>
          </a:xfrm>
        </p:grpSpPr>
        <p:sp>
          <p:nvSpPr>
            <p:cNvPr id="39" name="Text Box 47"/>
            <p:cNvSpPr txBox="1">
              <a:spLocks noChangeArrowheads="1"/>
            </p:cNvSpPr>
            <p:nvPr/>
          </p:nvSpPr>
          <p:spPr bwMode="auto">
            <a:xfrm>
              <a:off x="1519" y="3793"/>
              <a:ext cx="1951" cy="36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3200" b="1" dirty="0" err="1">
                  <a:latin typeface="黑体" pitchFamily="2" charset="-122"/>
                  <a:ea typeface="黑体" pitchFamily="2" charset="-122"/>
                </a:rPr>
                <a:t>Sx</a:t>
              </a:r>
              <a:r>
                <a:rPr lang="en-US" altLang="zh-CN" sz="3200" b="1" dirty="0">
                  <a:latin typeface="黑体" pitchFamily="2" charset="-122"/>
                  <a:ea typeface="黑体" pitchFamily="2" charset="-122"/>
                </a:rPr>
                <a:t> + </a:t>
              </a:r>
              <a:r>
                <a:rPr lang="en-US" altLang="zh-CN" sz="3200" b="1" dirty="0" err="1">
                  <a:latin typeface="黑体" pitchFamily="2" charset="-122"/>
                  <a:ea typeface="黑体" pitchFamily="2" charset="-122"/>
                </a:rPr>
                <a:t>Sy</a:t>
              </a:r>
              <a:r>
                <a:rPr lang="en-US" altLang="zh-CN" sz="3200" b="1" dirty="0">
                  <a:latin typeface="黑体" pitchFamily="2" charset="-122"/>
                  <a:ea typeface="黑体" pitchFamily="2" charset="-122"/>
                </a:rPr>
                <a:t>   S</a:t>
              </a:r>
              <a:r>
                <a:rPr lang="en-US" altLang="zh-CN" sz="2800" b="1" baseline="-25000" dirty="0">
                  <a:latin typeface="黑体" pitchFamily="2" charset="-122"/>
                  <a:ea typeface="黑体" pitchFamily="2" charset="-122"/>
                </a:rPr>
                <a:t>A</a:t>
              </a:r>
              <a:endParaRPr lang="en-US" altLang="zh-CN" sz="3200" b="1" baseline="-25000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0" name="Line 48"/>
            <p:cNvSpPr>
              <a:spLocks noChangeShapeType="1"/>
            </p:cNvSpPr>
            <p:nvPr/>
          </p:nvSpPr>
          <p:spPr bwMode="auto">
            <a:xfrm>
              <a:off x="2699" y="4032"/>
              <a:ext cx="2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Oval 66"/>
            <p:cNvSpPr>
              <a:spLocks noChangeArrowheads="1"/>
            </p:cNvSpPr>
            <p:nvPr/>
          </p:nvSpPr>
          <p:spPr bwMode="auto">
            <a:xfrm>
              <a:off x="2075" y="3902"/>
              <a:ext cx="170" cy="1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2" name="Group 73"/>
          <p:cNvGrpSpPr>
            <a:grpSpLocks/>
          </p:cNvGrpSpPr>
          <p:nvPr/>
        </p:nvGrpSpPr>
        <p:grpSpPr bwMode="auto">
          <a:xfrm>
            <a:off x="2646114" y="2924175"/>
            <a:ext cx="3006725" cy="617538"/>
            <a:chOff x="1485" y="1842"/>
            <a:chExt cx="1894" cy="389"/>
          </a:xfrm>
        </p:grpSpPr>
        <p:sp>
          <p:nvSpPr>
            <p:cNvPr id="43" name="Text Box 33"/>
            <p:cNvSpPr txBox="1">
              <a:spLocks noChangeArrowheads="1"/>
            </p:cNvSpPr>
            <p:nvPr/>
          </p:nvSpPr>
          <p:spPr bwMode="auto">
            <a:xfrm>
              <a:off x="1485" y="1842"/>
              <a:ext cx="1894" cy="38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(A+B)/2  A</a:t>
              </a:r>
              <a:r>
                <a:rPr lang="zh-CN" altLang="en-US" sz="3200" b="1">
                  <a:latin typeface="黑体" pitchFamily="2" charset="-122"/>
                  <a:ea typeface="黑体" pitchFamily="2" charset="-122"/>
                </a:rPr>
                <a:t>，</a:t>
              </a: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C</a:t>
              </a:r>
            </a:p>
          </p:txBody>
        </p:sp>
        <p:sp>
          <p:nvSpPr>
            <p:cNvPr id="44" name="Line 35"/>
            <p:cNvSpPr>
              <a:spLocks noChangeShapeType="1"/>
            </p:cNvSpPr>
            <p:nvPr/>
          </p:nvSpPr>
          <p:spPr bwMode="auto">
            <a:xfrm>
              <a:off x="3106" y="1901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69"/>
            <p:cNvSpPr>
              <a:spLocks noChangeShapeType="1"/>
            </p:cNvSpPr>
            <p:nvPr/>
          </p:nvSpPr>
          <p:spPr bwMode="auto">
            <a:xfrm>
              <a:off x="2517" y="2082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" name="Line 70"/>
          <p:cNvSpPr>
            <a:spLocks noChangeShapeType="1"/>
          </p:cNvSpPr>
          <p:nvPr/>
        </p:nvSpPr>
        <p:spPr bwMode="auto">
          <a:xfrm>
            <a:off x="4212976" y="3573463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7" name="Line 71"/>
          <p:cNvSpPr>
            <a:spLocks noChangeShapeType="1"/>
          </p:cNvSpPr>
          <p:nvPr/>
        </p:nvSpPr>
        <p:spPr bwMode="auto">
          <a:xfrm>
            <a:off x="4212976" y="2349500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Line 72"/>
          <p:cNvSpPr>
            <a:spLocks noChangeShapeType="1"/>
          </p:cNvSpPr>
          <p:nvPr/>
        </p:nvSpPr>
        <p:spPr bwMode="auto">
          <a:xfrm>
            <a:off x="4284414" y="105251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 autoUpdateAnimBg="0"/>
      <p:bldP spid="26" grpId="0" build="p" autoUpdateAnimBg="0"/>
      <p:bldP spid="27" grpId="0" build="p" autoUpdateAnimBg="0"/>
      <p:bldP spid="28" grpId="0" autoUpdateAnimBg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6" grpId="0" animBg="1"/>
      <p:bldP spid="47" grpId="0" animBg="1"/>
      <p:bldP spid="4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/>
          <p:cNvSpPr txBox="1">
            <a:spLocks noChangeArrowheads="1"/>
          </p:cNvSpPr>
          <p:nvPr/>
        </p:nvSpPr>
        <p:spPr bwMode="auto">
          <a:xfrm>
            <a:off x="751656" y="183645"/>
            <a:ext cx="3028256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 dirty="0"/>
              <a:t>  2</a:t>
            </a:r>
            <a:r>
              <a:rPr lang="en-US" altLang="zh-CN" sz="2800" b="1" dirty="0" smtClean="0"/>
              <a:t>.</a:t>
            </a:r>
            <a:r>
              <a:rPr lang="zh-CN" altLang="en-US" sz="2800" b="1" dirty="0" smtClean="0"/>
              <a:t>补码</a:t>
            </a:r>
            <a:r>
              <a:rPr lang="zh-CN" altLang="en-US" sz="2800" b="1" dirty="0"/>
              <a:t>一位乘法</a:t>
            </a:r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800"/>
          </a:p>
        </p:txBody>
      </p:sp>
      <p:graphicFrame>
        <p:nvGraphicFramePr>
          <p:cNvPr id="4505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00327"/>
              </p:ext>
            </p:extLst>
          </p:nvPr>
        </p:nvGraphicFramePr>
        <p:xfrm>
          <a:off x="323527" y="1412776"/>
          <a:ext cx="7968886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0" name="Equation" r:id="rId3" imgW="3162300" imgH="228600" progId="Equation.DSMT4">
                  <p:embed/>
                </p:oleObj>
              </mc:Choice>
              <mc:Fallback>
                <p:oleObj name="Equation" r:id="rId3" imgW="3162300" imgH="228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7" y="1412776"/>
                        <a:ext cx="7968886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800"/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965762"/>
              </p:ext>
            </p:extLst>
          </p:nvPr>
        </p:nvGraphicFramePr>
        <p:xfrm>
          <a:off x="1594545" y="2205286"/>
          <a:ext cx="4849663" cy="512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1" name="Equation" r:id="rId5" imgW="2044440" imgH="215640" progId="Equation.DSMT4">
                  <p:embed/>
                </p:oleObj>
              </mc:Choice>
              <mc:Fallback>
                <p:oleObj name="Equation" r:id="rId5" imgW="2044440" imgH="215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4545" y="2205286"/>
                        <a:ext cx="4849663" cy="5120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749880"/>
              </p:ext>
            </p:extLst>
          </p:nvPr>
        </p:nvGraphicFramePr>
        <p:xfrm>
          <a:off x="35496" y="2996952"/>
          <a:ext cx="5524185" cy="546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2" name="Equation" r:id="rId7" imgW="2311200" imgH="228600" progId="Equation.DSMT4">
                  <p:embed/>
                </p:oleObj>
              </mc:Choice>
              <mc:Fallback>
                <p:oleObj name="Equation" r:id="rId7" imgW="23112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2996952"/>
                        <a:ext cx="5524185" cy="546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656175"/>
              </p:ext>
            </p:extLst>
          </p:nvPr>
        </p:nvGraphicFramePr>
        <p:xfrm>
          <a:off x="35496" y="3746748"/>
          <a:ext cx="5424602" cy="581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3" name="Equation" r:id="rId9" imgW="2133360" imgH="228600" progId="Equation.DSMT4">
                  <p:embed/>
                </p:oleObj>
              </mc:Choice>
              <mc:Fallback>
                <p:oleObj name="Equation" r:id="rId9" imgW="213336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3746748"/>
                        <a:ext cx="5424602" cy="5812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888523"/>
              </p:ext>
            </p:extLst>
          </p:nvPr>
        </p:nvGraphicFramePr>
        <p:xfrm>
          <a:off x="35496" y="4509120"/>
          <a:ext cx="8640960" cy="513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4" name="Equation" r:id="rId11" imgW="3848040" imgH="228600" progId="Equation.DSMT4">
                  <p:embed/>
                </p:oleObj>
              </mc:Choice>
              <mc:Fallback>
                <p:oleObj name="Equation" r:id="rId11" imgW="384804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4509120"/>
                        <a:ext cx="8640960" cy="5133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615341"/>
              </p:ext>
            </p:extLst>
          </p:nvPr>
        </p:nvGraphicFramePr>
        <p:xfrm>
          <a:off x="47497" y="5301208"/>
          <a:ext cx="5964663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5" name="Equation" r:id="rId13" imgW="2705040" imgH="228600" progId="Equation.DSMT4">
                  <p:embed/>
                </p:oleObj>
              </mc:Choice>
              <mc:Fallback>
                <p:oleObj name="Equation" r:id="rId13" imgW="270504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7" y="5301208"/>
                        <a:ext cx="5964663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052834"/>
              </p:ext>
            </p:extLst>
          </p:nvPr>
        </p:nvGraphicFramePr>
        <p:xfrm>
          <a:off x="59499" y="6158143"/>
          <a:ext cx="8832981" cy="439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6" name="Equation" r:id="rId15" imgW="4597200" imgH="228600" progId="Equation.DSMT4">
                  <p:embed/>
                </p:oleObj>
              </mc:Choice>
              <mc:Fallback>
                <p:oleObj name="Equation" r:id="rId15" imgW="459720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9" y="6158143"/>
                        <a:ext cx="8832981" cy="439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467544" y="805237"/>
            <a:ext cx="3312368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 dirty="0"/>
              <a:t>  </a:t>
            </a: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）算法分析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1201" name="Object 1"/>
          <p:cNvGraphicFramePr>
            <a:graphicFrameLocks noChangeAspect="1"/>
          </p:cNvGraphicFramePr>
          <p:nvPr/>
        </p:nvGraphicFramePr>
        <p:xfrm>
          <a:off x="1043608" y="260647"/>
          <a:ext cx="1296144" cy="441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75" name="Equation" r:id="rId3" imgW="596641" imgH="203112" progId="Equation.DSMT4">
                  <p:embed/>
                </p:oleObj>
              </mc:Choice>
              <mc:Fallback>
                <p:oleObj name="Equation" r:id="rId3" imgW="596641" imgH="203112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60647"/>
                        <a:ext cx="1296144" cy="4412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107503" y="980728"/>
          <a:ext cx="8856985" cy="410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76" name="Equation" r:id="rId5" imgW="4927600" imgH="228600" progId="Equation.DSMT4">
                  <p:embed/>
                </p:oleObj>
              </mc:Choice>
              <mc:Fallback>
                <p:oleObj name="Equation" r:id="rId5" imgW="49276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3" y="980728"/>
                        <a:ext cx="8856985" cy="4108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1043608" y="1700808"/>
          <a:ext cx="1060946" cy="547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77" name="Equation" r:id="rId7" imgW="393480" imgH="203040" progId="Equation.DSMT4">
                  <p:embed/>
                </p:oleObj>
              </mc:Choice>
              <mc:Fallback>
                <p:oleObj name="Equation" r:id="rId7" imgW="39348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700808"/>
                        <a:ext cx="1060946" cy="547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030214"/>
              </p:ext>
            </p:extLst>
          </p:nvPr>
        </p:nvGraphicFramePr>
        <p:xfrm>
          <a:off x="1009650" y="2565400"/>
          <a:ext cx="47752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78" name="Equation" r:id="rId9" imgW="1765080" imgH="228600" progId="Equation.DSMT4">
                  <p:embed/>
                </p:oleObj>
              </mc:Choice>
              <mc:Fallback>
                <p:oleObj name="Equation" r:id="rId9" imgW="176508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565400"/>
                        <a:ext cx="47752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463115"/>
              </p:ext>
            </p:extLst>
          </p:nvPr>
        </p:nvGraphicFramePr>
        <p:xfrm>
          <a:off x="1008063" y="3429000"/>
          <a:ext cx="50053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79" name="Equation" r:id="rId11" imgW="1765080" imgH="228600" progId="Equation.DSMT4">
                  <p:embed/>
                </p:oleObj>
              </mc:Choice>
              <mc:Fallback>
                <p:oleObj name="Equation" r:id="rId11" imgW="176508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3429000"/>
                        <a:ext cx="500538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252335"/>
              </p:ext>
            </p:extLst>
          </p:nvPr>
        </p:nvGraphicFramePr>
        <p:xfrm>
          <a:off x="1095375" y="4292600"/>
          <a:ext cx="4735513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80" name="Equation" r:id="rId13" imgW="1765080" imgH="444240" progId="Equation.DSMT4">
                  <p:embed/>
                </p:oleObj>
              </mc:Choice>
              <mc:Fallback>
                <p:oleObj name="Equation" r:id="rId13" imgW="1765080" imgH="4442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4292600"/>
                        <a:ext cx="4735513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10"/>
          <p:cNvGraphicFramePr>
            <a:graphicFrameLocks noChangeAspect="1"/>
          </p:cNvGraphicFramePr>
          <p:nvPr/>
        </p:nvGraphicFramePr>
        <p:xfrm>
          <a:off x="1187624" y="5877272"/>
          <a:ext cx="4167992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81" name="Equation" r:id="rId15" imgW="1562040" imgH="215640" progId="Equation.DSMT4">
                  <p:embed/>
                </p:oleObj>
              </mc:Choice>
              <mc:Fallback>
                <p:oleObj name="Equation" r:id="rId15" imgW="1562040" imgH="2156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877272"/>
                        <a:ext cx="4167992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左大括号 11"/>
          <p:cNvSpPr/>
          <p:nvPr/>
        </p:nvSpPr>
        <p:spPr>
          <a:xfrm rot="10800000">
            <a:off x="6084169" y="2708920"/>
            <a:ext cx="360040" cy="2592288"/>
          </a:xfrm>
          <a:prstGeom prst="leftBrace">
            <a:avLst>
              <a:gd name="adj1" fmla="val 81948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588225" y="364502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n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719385" y="2042088"/>
            <a:ext cx="65889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ea typeface="宋体" panose="02010600030101010101" pitchFamily="2" charset="-122"/>
              </a:rPr>
              <a:t>已知，</a:t>
            </a:r>
            <a:r>
              <a:rPr lang="en-US" altLang="zh-CN" sz="2800" b="1" dirty="0" smtClean="0"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ea typeface="宋体" panose="02010600030101010101" pitchFamily="2" charset="-122"/>
              </a:rPr>
              <a:t>= -0.1101, Y= -0.1011, </a:t>
            </a:r>
            <a:r>
              <a:rPr lang="zh-CN" altLang="en-US" sz="2800" b="1" dirty="0">
                <a:ea typeface="宋体" panose="02010600030101010101" pitchFamily="2" charset="-122"/>
              </a:rPr>
              <a:t>求</a:t>
            </a:r>
            <a:r>
              <a:rPr lang="en-US" altLang="zh-CN" sz="2800" b="1" dirty="0">
                <a:ea typeface="宋体" panose="02010600030101010101" pitchFamily="2" charset="-122"/>
              </a:rPr>
              <a:t>(XY)</a:t>
            </a:r>
            <a:r>
              <a:rPr lang="zh-CN" altLang="zh-CN" b="1" dirty="0">
                <a:ea typeface="宋体" panose="02010600030101010101" pitchFamily="2" charset="-122"/>
              </a:rPr>
              <a:t>补</a:t>
            </a:r>
            <a:r>
              <a:rPr lang="zh-CN" altLang="zh-CN" sz="2800" b="1" dirty="0" smtClean="0">
                <a:ea typeface="宋体" panose="02010600030101010101" pitchFamily="2" charset="-122"/>
              </a:rPr>
              <a:t>。</a:t>
            </a:r>
            <a:endParaRPr lang="zh-CN" altLang="zh-CN" sz="2800" b="1" dirty="0"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03648" y="1012667"/>
            <a:ext cx="21371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ea typeface="宋体" panose="02010600030101010101" pitchFamily="2" charset="-122"/>
              </a:rPr>
              <a:t>(2) </a:t>
            </a:r>
            <a:r>
              <a:rPr lang="zh-CN" altLang="en-US" sz="2800" b="1" dirty="0" smtClean="0">
                <a:ea typeface="宋体" panose="02010600030101010101" pitchFamily="2" charset="-122"/>
              </a:rPr>
              <a:t>运算实例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755576" y="3205122"/>
            <a:ext cx="34925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ea typeface="宋体" panose="02010600030101010101" pitchFamily="2" charset="-122"/>
              </a:rPr>
              <a:t>解</a:t>
            </a:r>
            <a:r>
              <a:rPr lang="zh-CN" altLang="zh-CN" sz="2800" b="1" smtClean="0">
                <a:ea typeface="宋体" panose="02010600030101010101" pitchFamily="2" charset="-122"/>
              </a:rPr>
              <a:t>：</a:t>
            </a:r>
            <a:r>
              <a:rPr lang="en-US" altLang="zh-CN" sz="2800" b="1" smtClean="0">
                <a:ea typeface="宋体" panose="02010600030101010101" pitchFamily="2" charset="-122"/>
              </a:rPr>
              <a:t>       A</a:t>
            </a:r>
            <a:r>
              <a:rPr lang="en-US" altLang="zh-CN" sz="2800" b="1" dirty="0">
                <a:ea typeface="宋体" panose="02010600030101010101" pitchFamily="2" charset="-122"/>
              </a:rPr>
              <a:t>= </a:t>
            </a:r>
            <a:r>
              <a:rPr lang="en-US" altLang="zh-CN" sz="2800" b="1" dirty="0" smtClean="0">
                <a:ea typeface="宋体" panose="02010600030101010101" pitchFamily="2" charset="-122"/>
              </a:rPr>
              <a:t>00.0000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，</a:t>
            </a:r>
            <a:endParaRPr lang="en-US" altLang="zh-CN" sz="2800" b="1" dirty="0">
              <a:ea typeface="宋体" panose="02010600030101010101" pitchFamily="2" charset="-122"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2123033" y="3933056"/>
            <a:ext cx="48600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ea typeface="宋体" panose="02010600030101010101" pitchFamily="2" charset="-122"/>
              </a:rPr>
              <a:t>B=X</a:t>
            </a:r>
            <a:r>
              <a:rPr lang="zh-CN" altLang="en-US" sz="2000" b="1" dirty="0">
                <a:ea typeface="宋体" panose="02010600030101010101" pitchFamily="2" charset="-122"/>
              </a:rPr>
              <a:t>补</a:t>
            </a:r>
            <a:r>
              <a:rPr lang="en-US" altLang="zh-CN" sz="2800" b="1" dirty="0">
                <a:ea typeface="宋体" panose="02010600030101010101" pitchFamily="2" charset="-122"/>
              </a:rPr>
              <a:t>=11.0011</a:t>
            </a:r>
            <a:r>
              <a:rPr lang="en-US" altLang="zh-CN" sz="2800" b="1" dirty="0" smtClean="0">
                <a:ea typeface="宋体" panose="02010600030101010101" pitchFamily="2" charset="-122"/>
              </a:rPr>
              <a:t>,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 smtClean="0">
                <a:ea typeface="宋体" panose="02010600030101010101" pitchFamily="2" charset="-122"/>
              </a:rPr>
              <a:t>-</a:t>
            </a:r>
            <a:r>
              <a:rPr lang="en-US" altLang="zh-CN" sz="2800" b="1" dirty="0">
                <a:ea typeface="宋体" panose="02010600030101010101" pitchFamily="2" charset="-122"/>
              </a:rPr>
              <a:t>B=(-X)</a:t>
            </a:r>
            <a:r>
              <a:rPr lang="zh-CN" altLang="zh-CN" sz="2000" b="1" dirty="0">
                <a:ea typeface="宋体" panose="02010600030101010101" pitchFamily="2" charset="-122"/>
              </a:rPr>
              <a:t>补</a:t>
            </a:r>
            <a:r>
              <a:rPr lang="zh-CN" altLang="zh-CN" sz="2800" b="1" dirty="0">
                <a:ea typeface="宋体" panose="02010600030101010101" pitchFamily="2" charset="-122"/>
              </a:rPr>
              <a:t>=00</a:t>
            </a:r>
            <a:r>
              <a:rPr lang="en-US" altLang="zh-CN" sz="2800" b="1" dirty="0">
                <a:ea typeface="宋体" panose="02010600030101010101" pitchFamily="2" charset="-122"/>
              </a:rPr>
              <a:t>.1101, </a:t>
            </a: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2123033" y="5229200"/>
            <a:ext cx="40324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ea typeface="宋体" panose="02010600030101010101" pitchFamily="2" charset="-122"/>
              </a:rPr>
              <a:t>C </a:t>
            </a:r>
            <a:r>
              <a:rPr lang="en-US" altLang="zh-CN" sz="2800" b="1" dirty="0">
                <a:ea typeface="宋体" panose="02010600030101010101" pitchFamily="2" charset="-122"/>
              </a:rPr>
              <a:t>=Y</a:t>
            </a:r>
            <a:r>
              <a:rPr lang="zh-CN" altLang="zh-CN" sz="2000" b="1" dirty="0">
                <a:ea typeface="宋体" panose="02010600030101010101" pitchFamily="2" charset="-122"/>
              </a:rPr>
              <a:t>补</a:t>
            </a:r>
            <a:r>
              <a:rPr lang="zh-CN" altLang="zh-CN" sz="2800" b="1" dirty="0">
                <a:ea typeface="宋体" panose="02010600030101010101" pitchFamily="2" charset="-122"/>
              </a:rPr>
              <a:t>=1</a:t>
            </a:r>
            <a:r>
              <a:rPr lang="en-US" altLang="zh-CN" sz="2800" b="1" dirty="0">
                <a:ea typeface="宋体" panose="02010600030101010101" pitchFamily="2" charset="-122"/>
              </a:rPr>
              <a:t>.0101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79771"/>
            <a:ext cx="87630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步数   条件   操作       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A          C   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152900" y="589359"/>
            <a:ext cx="4343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 00.0000   1.010</a:t>
            </a:r>
            <a:r>
              <a:rPr lang="en-US" altLang="zh-CN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32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  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8600" y="816371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63650" y="816371"/>
            <a:ext cx="121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1 0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627313" y="816371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-B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359650" y="109934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20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n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924300" y="816371"/>
            <a:ext cx="2514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+ 00.1101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000500" y="1425971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381500" y="1273571"/>
            <a:ext cx="190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00.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1101</a:t>
            </a:r>
          </a:p>
        </p:txBody>
      </p:sp>
      <p:sp>
        <p:nvSpPr>
          <p:cNvPr id="12" name="Line 24"/>
          <p:cNvSpPr>
            <a:spLocks noChangeShapeType="1"/>
          </p:cNvSpPr>
          <p:nvPr/>
        </p:nvSpPr>
        <p:spPr bwMode="auto">
          <a:xfrm>
            <a:off x="2703513" y="1995884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4381500" y="1705371"/>
            <a:ext cx="2057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00.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0110</a:t>
            </a:r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6438900" y="1705371"/>
            <a:ext cx="2057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1.01</a:t>
            </a:r>
            <a:r>
              <a:rPr lang="en-US" altLang="zh-CN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0 1</a:t>
            </a:r>
          </a:p>
        </p:txBody>
      </p:sp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228600" y="2140346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1263650" y="2140346"/>
            <a:ext cx="121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0 1</a:t>
            </a:r>
          </a:p>
        </p:txBody>
      </p:sp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2627313" y="2140346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+B</a:t>
            </a:r>
          </a:p>
        </p:txBody>
      </p: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3924300" y="2140346"/>
            <a:ext cx="2438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+ 11.0011</a:t>
            </a:r>
          </a:p>
        </p:txBody>
      </p:sp>
      <p:sp>
        <p:nvSpPr>
          <p:cNvPr id="19" name="Line 33"/>
          <p:cNvSpPr>
            <a:spLocks noChangeShapeType="1"/>
          </p:cNvSpPr>
          <p:nvPr/>
        </p:nvSpPr>
        <p:spPr bwMode="auto">
          <a:xfrm>
            <a:off x="4000500" y="2648346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34"/>
          <p:cNvSpPr txBox="1">
            <a:spLocks noChangeArrowheads="1"/>
          </p:cNvSpPr>
          <p:nvPr/>
        </p:nvSpPr>
        <p:spPr bwMode="auto">
          <a:xfrm>
            <a:off x="4381500" y="2495946"/>
            <a:ext cx="2209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11.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1001</a:t>
            </a:r>
          </a:p>
        </p:txBody>
      </p:sp>
      <p:sp>
        <p:nvSpPr>
          <p:cNvPr id="21" name="Text Box 35"/>
          <p:cNvSpPr txBox="1">
            <a:spLocks noChangeArrowheads="1"/>
          </p:cNvSpPr>
          <p:nvPr/>
        </p:nvSpPr>
        <p:spPr bwMode="auto">
          <a:xfrm>
            <a:off x="4381500" y="2854721"/>
            <a:ext cx="2133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11.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1100</a:t>
            </a:r>
          </a:p>
        </p:txBody>
      </p:sp>
      <p:sp>
        <p:nvSpPr>
          <p:cNvPr id="22" name="Line 36"/>
          <p:cNvSpPr>
            <a:spLocks noChangeShapeType="1"/>
          </p:cNvSpPr>
          <p:nvPr/>
        </p:nvSpPr>
        <p:spPr bwMode="auto">
          <a:xfrm>
            <a:off x="2743200" y="3215084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37"/>
          <p:cNvSpPr txBox="1">
            <a:spLocks noChangeArrowheads="1"/>
          </p:cNvSpPr>
          <p:nvPr/>
        </p:nvSpPr>
        <p:spPr bwMode="auto">
          <a:xfrm>
            <a:off x="6438900" y="2854721"/>
            <a:ext cx="198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11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1.0</a:t>
            </a:r>
            <a:r>
              <a:rPr lang="en-US" altLang="zh-CN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1 0</a:t>
            </a:r>
          </a:p>
        </p:txBody>
      </p:sp>
      <p:sp>
        <p:nvSpPr>
          <p:cNvPr id="24" name="Text Box 51"/>
          <p:cNvSpPr txBox="1">
            <a:spLocks noChangeArrowheads="1"/>
          </p:cNvSpPr>
          <p:nvPr/>
        </p:nvSpPr>
        <p:spPr bwMode="auto">
          <a:xfrm>
            <a:off x="228600" y="3305571"/>
            <a:ext cx="914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25" name="Text Box 52"/>
          <p:cNvSpPr txBox="1">
            <a:spLocks noChangeArrowheads="1"/>
          </p:cNvSpPr>
          <p:nvPr/>
        </p:nvSpPr>
        <p:spPr bwMode="auto">
          <a:xfrm>
            <a:off x="1263650" y="3305571"/>
            <a:ext cx="1371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1 0</a:t>
            </a:r>
          </a:p>
        </p:txBody>
      </p:sp>
      <p:sp>
        <p:nvSpPr>
          <p:cNvPr id="26" name="Text Box 53"/>
          <p:cNvSpPr txBox="1">
            <a:spLocks noChangeArrowheads="1"/>
          </p:cNvSpPr>
          <p:nvPr/>
        </p:nvSpPr>
        <p:spPr bwMode="auto">
          <a:xfrm>
            <a:off x="2627313" y="3305571"/>
            <a:ext cx="914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-B</a:t>
            </a:r>
          </a:p>
        </p:txBody>
      </p:sp>
      <p:sp>
        <p:nvSpPr>
          <p:cNvPr id="27" name="Text Box 54"/>
          <p:cNvSpPr txBox="1">
            <a:spLocks noChangeArrowheads="1"/>
          </p:cNvSpPr>
          <p:nvPr/>
        </p:nvSpPr>
        <p:spPr bwMode="auto">
          <a:xfrm>
            <a:off x="3992563" y="3305571"/>
            <a:ext cx="266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+ 00.1101</a:t>
            </a:r>
          </a:p>
        </p:txBody>
      </p:sp>
      <p:sp>
        <p:nvSpPr>
          <p:cNvPr id="28" name="Line 55"/>
          <p:cNvSpPr>
            <a:spLocks noChangeShapeType="1"/>
          </p:cNvSpPr>
          <p:nvPr/>
        </p:nvSpPr>
        <p:spPr bwMode="auto">
          <a:xfrm>
            <a:off x="4000500" y="3864371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56"/>
          <p:cNvSpPr txBox="1">
            <a:spLocks noChangeArrowheads="1"/>
          </p:cNvSpPr>
          <p:nvPr/>
        </p:nvSpPr>
        <p:spPr bwMode="auto">
          <a:xfrm>
            <a:off x="4381500" y="3762771"/>
            <a:ext cx="2286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00.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1001</a:t>
            </a:r>
          </a:p>
        </p:txBody>
      </p:sp>
      <p:sp>
        <p:nvSpPr>
          <p:cNvPr id="30" name="Line 57"/>
          <p:cNvSpPr>
            <a:spLocks noChangeShapeType="1"/>
          </p:cNvSpPr>
          <p:nvPr/>
        </p:nvSpPr>
        <p:spPr bwMode="auto">
          <a:xfrm>
            <a:off x="2703513" y="4512071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58"/>
          <p:cNvSpPr txBox="1">
            <a:spLocks noChangeArrowheads="1"/>
          </p:cNvSpPr>
          <p:nvPr/>
        </p:nvSpPr>
        <p:spPr bwMode="auto">
          <a:xfrm>
            <a:off x="4381500" y="4148534"/>
            <a:ext cx="2209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00.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0100</a:t>
            </a:r>
          </a:p>
        </p:txBody>
      </p:sp>
      <p:sp>
        <p:nvSpPr>
          <p:cNvPr id="32" name="Text Box 59"/>
          <p:cNvSpPr txBox="1">
            <a:spLocks noChangeArrowheads="1"/>
          </p:cNvSpPr>
          <p:nvPr/>
        </p:nvSpPr>
        <p:spPr bwMode="auto">
          <a:xfrm>
            <a:off x="6438900" y="4148534"/>
            <a:ext cx="1828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111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1.</a:t>
            </a:r>
            <a:r>
              <a:rPr lang="en-US" altLang="zh-CN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0 1</a:t>
            </a:r>
          </a:p>
        </p:txBody>
      </p:sp>
      <p:sp>
        <p:nvSpPr>
          <p:cNvPr id="33" name="Text Box 60"/>
          <p:cNvSpPr txBox="1">
            <a:spLocks noChangeArrowheads="1"/>
          </p:cNvSpPr>
          <p:nvPr/>
        </p:nvSpPr>
        <p:spPr bwMode="auto">
          <a:xfrm>
            <a:off x="228600" y="4654946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34" name="Text Box 61"/>
          <p:cNvSpPr txBox="1">
            <a:spLocks noChangeArrowheads="1"/>
          </p:cNvSpPr>
          <p:nvPr/>
        </p:nvSpPr>
        <p:spPr bwMode="auto">
          <a:xfrm>
            <a:off x="1339850" y="4654946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0 1</a:t>
            </a:r>
          </a:p>
        </p:txBody>
      </p:sp>
      <p:sp>
        <p:nvSpPr>
          <p:cNvPr id="35" name="Text Box 62"/>
          <p:cNvSpPr txBox="1">
            <a:spLocks noChangeArrowheads="1"/>
          </p:cNvSpPr>
          <p:nvPr/>
        </p:nvSpPr>
        <p:spPr bwMode="auto">
          <a:xfrm>
            <a:off x="2627313" y="4654946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+B</a:t>
            </a:r>
          </a:p>
        </p:txBody>
      </p: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924300" y="4654946"/>
            <a:ext cx="2286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+ 11.0011</a:t>
            </a:r>
          </a:p>
        </p:txBody>
      </p:sp>
      <p:sp>
        <p:nvSpPr>
          <p:cNvPr id="37" name="Line 64"/>
          <p:cNvSpPr>
            <a:spLocks noChangeShapeType="1"/>
          </p:cNvSpPr>
          <p:nvPr/>
        </p:nvSpPr>
        <p:spPr bwMode="auto">
          <a:xfrm>
            <a:off x="4000500" y="5264546"/>
            <a:ext cx="2362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 Box 65"/>
          <p:cNvSpPr txBox="1">
            <a:spLocks noChangeArrowheads="1"/>
          </p:cNvSpPr>
          <p:nvPr/>
        </p:nvSpPr>
        <p:spPr bwMode="auto">
          <a:xfrm>
            <a:off x="4381500" y="5112146"/>
            <a:ext cx="198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11.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0111</a:t>
            </a:r>
          </a:p>
        </p:txBody>
      </p:sp>
      <p:sp>
        <p:nvSpPr>
          <p:cNvPr id="39" name="Line 66"/>
          <p:cNvSpPr>
            <a:spLocks noChangeShapeType="1"/>
          </p:cNvSpPr>
          <p:nvPr/>
        </p:nvSpPr>
        <p:spPr bwMode="auto">
          <a:xfrm>
            <a:off x="2703513" y="5807471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 Box 67"/>
          <p:cNvSpPr txBox="1">
            <a:spLocks noChangeArrowheads="1"/>
          </p:cNvSpPr>
          <p:nvPr/>
        </p:nvSpPr>
        <p:spPr bwMode="auto">
          <a:xfrm>
            <a:off x="4381500" y="5493146"/>
            <a:ext cx="236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11.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1011</a:t>
            </a:r>
          </a:p>
        </p:txBody>
      </p:sp>
      <p:sp>
        <p:nvSpPr>
          <p:cNvPr id="41" name="Text Box 68"/>
          <p:cNvSpPr txBox="1">
            <a:spLocks noChangeArrowheads="1"/>
          </p:cNvSpPr>
          <p:nvPr/>
        </p:nvSpPr>
        <p:spPr bwMode="auto">
          <a:xfrm>
            <a:off x="6438900" y="5493146"/>
            <a:ext cx="2057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1111</a:t>
            </a:r>
            <a:r>
              <a:rPr lang="en-US" altLang="zh-CN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1. 0</a:t>
            </a:r>
          </a:p>
        </p:txBody>
      </p:sp>
      <p:sp>
        <p:nvSpPr>
          <p:cNvPr id="42" name="Text Box 71"/>
          <p:cNvSpPr txBox="1">
            <a:spLocks noChangeArrowheads="1"/>
          </p:cNvSpPr>
          <p:nvPr/>
        </p:nvSpPr>
        <p:spPr bwMode="auto">
          <a:xfrm>
            <a:off x="7810500" y="603646"/>
            <a:ext cx="6858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en-US" altLang="zh-CN" sz="3200" b="1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</p:txBody>
      </p:sp>
      <p:sp>
        <p:nvSpPr>
          <p:cNvPr id="43" name="Text Box 72"/>
          <p:cNvSpPr txBox="1">
            <a:spLocks noChangeArrowheads="1"/>
          </p:cNvSpPr>
          <p:nvPr/>
        </p:nvSpPr>
        <p:spPr bwMode="auto">
          <a:xfrm>
            <a:off x="7740650" y="109934"/>
            <a:ext cx="129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20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n+1</a:t>
            </a:r>
          </a:p>
        </p:txBody>
      </p:sp>
      <p:sp>
        <p:nvSpPr>
          <p:cNvPr id="44" name="Text Box 73"/>
          <p:cNvSpPr txBox="1">
            <a:spLocks noChangeArrowheads="1"/>
          </p:cNvSpPr>
          <p:nvPr/>
        </p:nvSpPr>
        <p:spPr bwMode="auto">
          <a:xfrm>
            <a:off x="1163638" y="384571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2000" b="1"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2000" b="1">
                <a:latin typeface="黑体" pitchFamily="2" charset="-122"/>
                <a:ea typeface="黑体" pitchFamily="2" charset="-122"/>
              </a:rPr>
              <a:t>n+1</a:t>
            </a:r>
          </a:p>
        </p:txBody>
      </p:sp>
      <p:sp>
        <p:nvSpPr>
          <p:cNvPr id="45" name="Text Box 74"/>
          <p:cNvSpPr txBox="1">
            <a:spLocks noChangeArrowheads="1"/>
          </p:cNvSpPr>
          <p:nvPr/>
        </p:nvSpPr>
        <p:spPr bwMode="auto">
          <a:xfrm>
            <a:off x="228600" y="5948759"/>
            <a:ext cx="1066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46" name="Text Box 75"/>
          <p:cNvSpPr txBox="1">
            <a:spLocks noChangeArrowheads="1"/>
          </p:cNvSpPr>
          <p:nvPr/>
        </p:nvSpPr>
        <p:spPr bwMode="auto">
          <a:xfrm>
            <a:off x="1339850" y="5948759"/>
            <a:ext cx="1371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1 0</a:t>
            </a:r>
          </a:p>
        </p:txBody>
      </p:sp>
      <p:sp>
        <p:nvSpPr>
          <p:cNvPr id="47" name="Text Box 76"/>
          <p:cNvSpPr txBox="1">
            <a:spLocks noChangeArrowheads="1"/>
          </p:cNvSpPr>
          <p:nvPr/>
        </p:nvSpPr>
        <p:spPr bwMode="auto">
          <a:xfrm>
            <a:off x="2627313" y="5948759"/>
            <a:ext cx="914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-B</a:t>
            </a:r>
          </a:p>
        </p:txBody>
      </p:sp>
      <p:sp>
        <p:nvSpPr>
          <p:cNvPr id="48" name="Text Box 77"/>
          <p:cNvSpPr txBox="1">
            <a:spLocks noChangeArrowheads="1"/>
          </p:cNvSpPr>
          <p:nvPr/>
        </p:nvSpPr>
        <p:spPr bwMode="auto">
          <a:xfrm>
            <a:off x="3992563" y="5885259"/>
            <a:ext cx="2667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+ 00.1101</a:t>
            </a:r>
          </a:p>
        </p:txBody>
      </p:sp>
      <p:sp>
        <p:nvSpPr>
          <p:cNvPr id="49" name="Line 79"/>
          <p:cNvSpPr>
            <a:spLocks noChangeShapeType="1"/>
          </p:cNvSpPr>
          <p:nvPr/>
        </p:nvSpPr>
        <p:spPr bwMode="auto">
          <a:xfrm>
            <a:off x="5940425" y="1637109"/>
            <a:ext cx="576263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0" name="Line 80"/>
          <p:cNvSpPr>
            <a:spLocks noChangeShapeType="1"/>
          </p:cNvSpPr>
          <p:nvPr/>
        </p:nvSpPr>
        <p:spPr bwMode="auto">
          <a:xfrm>
            <a:off x="4037013" y="6399609"/>
            <a:ext cx="2362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81"/>
          <p:cNvSpPr txBox="1">
            <a:spLocks noChangeArrowheads="1"/>
          </p:cNvSpPr>
          <p:nvPr/>
        </p:nvSpPr>
        <p:spPr bwMode="auto">
          <a:xfrm>
            <a:off x="4427538" y="6305946"/>
            <a:ext cx="198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00.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1000</a:t>
            </a:r>
          </a:p>
        </p:txBody>
      </p:sp>
      <p:sp>
        <p:nvSpPr>
          <p:cNvPr id="52" name="Text Box 82"/>
          <p:cNvSpPr txBox="1">
            <a:spLocks noChangeArrowheads="1"/>
          </p:cNvSpPr>
          <p:nvPr/>
        </p:nvSpPr>
        <p:spPr bwMode="auto">
          <a:xfrm>
            <a:off x="6443663" y="6305946"/>
            <a:ext cx="11525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1111</a:t>
            </a:r>
          </a:p>
        </p:txBody>
      </p:sp>
      <p:sp>
        <p:nvSpPr>
          <p:cNvPr id="53" name="Text Box 83"/>
          <p:cNvSpPr txBox="1">
            <a:spLocks noChangeArrowheads="1"/>
          </p:cNvSpPr>
          <p:nvPr/>
        </p:nvSpPr>
        <p:spPr bwMode="auto">
          <a:xfrm>
            <a:off x="2573338" y="6356746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修正</a:t>
            </a:r>
          </a:p>
        </p:txBody>
      </p:sp>
      <p:sp>
        <p:nvSpPr>
          <p:cNvPr id="54" name="Text Box 84"/>
          <p:cNvSpPr txBox="1">
            <a:spLocks noChangeArrowheads="1"/>
          </p:cNvSpPr>
          <p:nvPr/>
        </p:nvSpPr>
        <p:spPr bwMode="auto">
          <a:xfrm>
            <a:off x="7694613" y="6294834"/>
            <a:ext cx="11985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(XY)</a:t>
            </a:r>
            <a:r>
              <a:rPr lang="zh-CN" altLang="zh-CN" sz="1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补</a:t>
            </a:r>
            <a:endParaRPr lang="zh-CN" altLang="en-US" sz="1600" b="1">
              <a:solidFill>
                <a:schemeClr val="folHlink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7" grpId="0" build="p" autoUpdateAnimBg="0"/>
      <p:bldP spid="8" grpId="0" autoUpdateAnimBg="0"/>
      <p:bldP spid="9" grpId="0" build="p" autoUpdateAnimBg="0"/>
      <p:bldP spid="10" grpId="0" animBg="1"/>
      <p:bldP spid="11" grpId="0" autoUpdateAnimBg="0"/>
      <p:bldP spid="12" grpId="0" animBg="1"/>
      <p:bldP spid="13" grpId="0" build="p" autoUpdateAnimBg="0" advAuto="0"/>
      <p:bldP spid="14" grpId="0" build="p" autoUpdateAnimBg="0" advAuto="0"/>
      <p:bldP spid="15" grpId="0" build="p" autoUpdateAnimBg="0"/>
      <p:bldP spid="16" grpId="0" build="p" autoUpdateAnimBg="0"/>
      <p:bldP spid="17" grpId="0" build="p" autoUpdateAnimBg="0"/>
      <p:bldP spid="18" grpId="0" build="p" autoUpdateAnimBg="0"/>
      <p:bldP spid="19" grpId="0" animBg="1"/>
      <p:bldP spid="20" grpId="0" autoUpdateAnimBg="0"/>
      <p:bldP spid="21" grpId="0" build="p" autoUpdateAnimBg="0" advAuto="0"/>
      <p:bldP spid="22" grpId="0" animBg="1"/>
      <p:bldP spid="23" grpId="0" build="p" autoUpdateAnimBg="0" advAuto="0"/>
      <p:bldP spid="24" grpId="0" build="p" autoUpdateAnimBg="0"/>
      <p:bldP spid="25" grpId="0" build="p" autoUpdateAnimBg="0"/>
      <p:bldP spid="26" grpId="0" build="p" autoUpdateAnimBg="0"/>
      <p:bldP spid="27" grpId="0" build="p" autoUpdateAnimBg="0"/>
      <p:bldP spid="28" grpId="0" animBg="1"/>
      <p:bldP spid="29" grpId="0" autoUpdateAnimBg="0"/>
      <p:bldP spid="30" grpId="0" animBg="1"/>
      <p:bldP spid="31" grpId="0" build="p" autoUpdateAnimBg="0" advAuto="0"/>
      <p:bldP spid="32" grpId="0" build="p" autoUpdateAnimBg="0" advAuto="0"/>
      <p:bldP spid="33" grpId="0" build="p" autoUpdateAnimBg="0"/>
      <p:bldP spid="34" grpId="0" build="p" autoUpdateAnimBg="0"/>
      <p:bldP spid="35" grpId="0" build="p" autoUpdateAnimBg="0"/>
      <p:bldP spid="36" grpId="0" build="p" autoUpdateAnimBg="0"/>
      <p:bldP spid="37" grpId="0" animBg="1"/>
      <p:bldP spid="38" grpId="0" autoUpdateAnimBg="0"/>
      <p:bldP spid="39" grpId="0" animBg="1"/>
      <p:bldP spid="40" grpId="0" build="p" autoUpdateAnimBg="0" advAuto="0"/>
      <p:bldP spid="41" grpId="0" build="p" autoUpdateAnimBg="0" advAuto="0"/>
      <p:bldP spid="42" grpId="0" autoUpdateAnimBg="0"/>
      <p:bldP spid="43" grpId="0" autoUpdateAnimBg="0"/>
      <p:bldP spid="44" grpId="0" autoUpdateAnimBg="0"/>
      <p:bldP spid="45" grpId="0" build="p" autoUpdateAnimBg="0"/>
      <p:bldP spid="46" grpId="0" build="p" autoUpdateAnimBg="0"/>
      <p:bldP spid="47" grpId="0" build="p" autoUpdateAnimBg="0"/>
      <p:bldP spid="48" grpId="0" build="p" autoUpdateAnimBg="0"/>
      <p:bldP spid="49" grpId="0" animBg="1"/>
      <p:bldP spid="50" grpId="0" animBg="1"/>
      <p:bldP spid="51" grpId="0" autoUpdateAnimBg="0"/>
      <p:bldP spid="52" grpId="0" build="p" autoUpdateAnimBg="0" advAuto="0"/>
      <p:bldP spid="53" grpId="0" autoUpdateAnimBg="0"/>
      <p:bldP spid="5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5"/>
          <p:cNvSpPr txBox="1">
            <a:spLocks noChangeArrowheads="1"/>
          </p:cNvSpPr>
          <p:nvPr/>
        </p:nvSpPr>
        <p:spPr bwMode="auto">
          <a:xfrm>
            <a:off x="53083" y="761786"/>
            <a:ext cx="8964612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(a) A</a:t>
            </a:r>
            <a:r>
              <a:rPr lang="zh-CN" altLang="en-US" sz="2800" b="1">
                <a:ea typeface="宋体" panose="02010600030101010101" pitchFamily="2" charset="-122"/>
              </a:rPr>
              <a:t>、</a:t>
            </a:r>
            <a:r>
              <a:rPr lang="en-US" altLang="zh-CN" sz="2800" b="1">
                <a:ea typeface="宋体" panose="02010600030101010101" pitchFamily="2" charset="-122"/>
              </a:rPr>
              <a:t>B</a:t>
            </a:r>
            <a:r>
              <a:rPr lang="zh-CN" altLang="en-US" sz="2800" b="1">
                <a:ea typeface="宋体" panose="02010600030101010101" pitchFamily="2" charset="-122"/>
              </a:rPr>
              <a:t>取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双符号位</a:t>
            </a:r>
            <a:r>
              <a:rPr lang="zh-CN" altLang="en-US" sz="2800" b="1">
                <a:ea typeface="宋体" panose="02010600030101010101" pitchFamily="2" charset="-122"/>
              </a:rPr>
              <a:t>，符号参加运算；</a:t>
            </a:r>
          </a:p>
          <a:p>
            <a:pPr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(b) C</a:t>
            </a:r>
            <a:r>
              <a:rPr lang="zh-CN" altLang="en-US" sz="2800" b="1">
                <a:ea typeface="宋体" panose="02010600030101010101" pitchFamily="2" charset="-122"/>
              </a:rPr>
              <a:t>取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单符号位</a:t>
            </a:r>
            <a:r>
              <a:rPr lang="zh-CN" altLang="en-US" sz="2800" b="1">
                <a:ea typeface="宋体" panose="02010600030101010101" pitchFamily="2" charset="-122"/>
              </a:rPr>
              <a:t>，符号参加移位，决定最后是否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    修正；</a:t>
            </a:r>
          </a:p>
          <a:p>
            <a:pPr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(c) C</a:t>
            </a:r>
            <a:r>
              <a:rPr lang="zh-CN" altLang="en-US" sz="2800" b="1">
                <a:ea typeface="宋体" panose="02010600030101010101" pitchFamily="2" charset="-122"/>
              </a:rPr>
              <a:t>末位设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附加位</a:t>
            </a:r>
            <a:r>
              <a:rPr lang="en-US" altLang="zh-CN" sz="2800" b="1">
                <a:solidFill>
                  <a:srgbClr val="0000FF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n+1</a:t>
            </a:r>
            <a:r>
              <a:rPr lang="zh-CN" altLang="en-US" sz="2800" b="1">
                <a:ea typeface="宋体" panose="02010600030101010101" pitchFamily="2" charset="-122"/>
              </a:rPr>
              <a:t>，初值为</a:t>
            </a:r>
            <a:r>
              <a:rPr lang="en-US" altLang="zh-CN" sz="2800" b="1">
                <a:ea typeface="宋体" panose="02010600030101010101" pitchFamily="2" charset="-122"/>
              </a:rPr>
              <a:t>0</a:t>
            </a:r>
            <a:r>
              <a:rPr lang="zh-CN" altLang="en-US" sz="2800" b="1">
                <a:ea typeface="宋体" panose="02010600030101010101" pitchFamily="2" charset="-122"/>
              </a:rPr>
              <a:t>，</a:t>
            </a:r>
            <a:r>
              <a:rPr lang="en-US" altLang="zh-CN" sz="2800" b="1">
                <a:ea typeface="宋体" panose="02010600030101010101" pitchFamily="2" charset="-122"/>
              </a:rPr>
              <a:t>C</a:t>
            </a:r>
            <a:r>
              <a:rPr lang="en-US" altLang="zh-CN" sz="2000" b="1">
                <a:ea typeface="宋体" panose="02010600030101010101" pitchFamily="2" charset="-122"/>
              </a:rPr>
              <a:t>n</a:t>
            </a:r>
            <a:r>
              <a:rPr lang="en-US" altLang="zh-CN" sz="2800" b="1">
                <a:ea typeface="宋体" panose="02010600030101010101" pitchFamily="2" charset="-122"/>
              </a:rPr>
              <a:t>C</a:t>
            </a:r>
            <a:r>
              <a:rPr lang="en-US" altLang="zh-CN" sz="2000" b="1">
                <a:ea typeface="宋体" panose="02010600030101010101" pitchFamily="2" charset="-122"/>
              </a:rPr>
              <a:t>n+1</a:t>
            </a:r>
            <a:r>
              <a:rPr lang="zh-CN" altLang="en-US" sz="2800" b="1">
                <a:ea typeface="宋体" panose="02010600030101010101" pitchFamily="2" charset="-122"/>
              </a:rPr>
              <a:t>组成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判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    断位</a:t>
            </a:r>
            <a:r>
              <a:rPr lang="zh-CN" altLang="en-US" sz="2800" b="1">
                <a:ea typeface="宋体" panose="02010600030101010101" pitchFamily="2" charset="-122"/>
              </a:rPr>
              <a:t>，决定运算操作</a:t>
            </a:r>
            <a:r>
              <a:rPr lang="zh-CN" altLang="zh-CN" sz="2800" b="1" smtClean="0">
                <a:ea typeface="宋体" panose="02010600030101010101" pitchFamily="2" charset="-122"/>
              </a:rPr>
              <a:t>；</a:t>
            </a:r>
            <a:endParaRPr lang="zh-CN" altLang="zh-CN" sz="2800" b="1">
              <a:ea typeface="宋体" panose="02010600030101010101" pitchFamily="2" charset="-122"/>
            </a:endParaRPr>
          </a:p>
        </p:txBody>
      </p:sp>
      <p:sp>
        <p:nvSpPr>
          <p:cNvPr id="3" name="Text Box 56"/>
          <p:cNvSpPr txBox="1">
            <a:spLocks noChangeArrowheads="1"/>
          </p:cNvSpPr>
          <p:nvPr/>
        </p:nvSpPr>
        <p:spPr bwMode="auto">
          <a:xfrm>
            <a:off x="942915" y="116632"/>
            <a:ext cx="23798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ea typeface="宋体" panose="02010600030101010101" pitchFamily="2" charset="-122"/>
              </a:rPr>
              <a:t>(4) </a:t>
            </a:r>
            <a:r>
              <a:rPr lang="zh-CN" altLang="en-US" sz="2800" b="1" dirty="0">
                <a:ea typeface="宋体" panose="02010600030101010101" pitchFamily="2" charset="-122"/>
              </a:rPr>
              <a:t>运算规则</a:t>
            </a: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51520" y="3992264"/>
            <a:ext cx="8766175" cy="2605088"/>
            <a:chOff x="206" y="468"/>
            <a:chExt cx="5522" cy="1702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433" y="825"/>
              <a:ext cx="1713" cy="1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"/>
                </a:spcBef>
              </a:pPr>
              <a:r>
                <a:rPr lang="zh-CN" altLang="en-US" sz="3000">
                  <a:ea typeface="黑体" panose="02010609060101010101" pitchFamily="49" charset="-122"/>
                </a:rPr>
                <a:t>0             0</a:t>
              </a:r>
            </a:p>
            <a:p>
              <a:pPr algn="l">
                <a:spcBef>
                  <a:spcPct val="5000"/>
                </a:spcBef>
              </a:pPr>
              <a:r>
                <a:rPr lang="zh-CN" altLang="en-US" sz="3000">
                  <a:ea typeface="黑体" panose="02010609060101010101" pitchFamily="49" charset="-122"/>
                </a:rPr>
                <a:t>0             1</a:t>
              </a:r>
            </a:p>
            <a:p>
              <a:pPr algn="l">
                <a:spcBef>
                  <a:spcPct val="5000"/>
                </a:spcBef>
              </a:pPr>
              <a:r>
                <a:rPr lang="zh-CN" altLang="en-US" sz="3000">
                  <a:ea typeface="黑体" panose="02010609060101010101" pitchFamily="49" charset="-122"/>
                </a:rPr>
                <a:t>1             0</a:t>
              </a:r>
            </a:p>
            <a:p>
              <a:pPr algn="l">
                <a:spcBef>
                  <a:spcPct val="5000"/>
                </a:spcBef>
              </a:pPr>
              <a:r>
                <a:rPr lang="zh-CN" altLang="en-US" sz="3000">
                  <a:ea typeface="黑体" panose="02010609060101010101" pitchFamily="49" charset="-122"/>
                </a:rPr>
                <a:t>1             1       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640" y="840"/>
              <a:ext cx="3088" cy="1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10000"/>
                </a:spcBef>
              </a:pPr>
              <a:r>
                <a:rPr lang="zh-CN" altLang="en-US" sz="3000"/>
                <a:t>1/2</a:t>
              </a:r>
              <a:r>
                <a:rPr lang="en-US" altLang="zh-CN" sz="3000"/>
                <a:t>A</a:t>
              </a:r>
              <a:r>
                <a:rPr lang="zh-CN" altLang="en-US"/>
                <a:t>补</a:t>
              </a:r>
              <a:r>
                <a:rPr lang="zh-CN" altLang="en-US" sz="3000"/>
                <a:t>            </a:t>
              </a:r>
              <a:r>
                <a:rPr lang="zh-CN" altLang="en-US" sz="3000" smtClean="0"/>
                <a:t>   </a:t>
              </a:r>
              <a:r>
                <a:rPr lang="zh-CN" altLang="en-US" sz="2800" b="1"/>
                <a:t>加0右移  </a:t>
              </a:r>
            </a:p>
            <a:p>
              <a:pPr algn="l">
                <a:spcBef>
                  <a:spcPct val="5000"/>
                </a:spcBef>
              </a:pPr>
              <a:r>
                <a:rPr lang="zh-CN" altLang="en-US" sz="3000"/>
                <a:t>1/2(</a:t>
              </a:r>
              <a:r>
                <a:rPr lang="en-US" altLang="zh-CN" sz="3000"/>
                <a:t>A</a:t>
              </a:r>
              <a:r>
                <a:rPr lang="zh-CN" altLang="en-US"/>
                <a:t>补</a:t>
              </a:r>
              <a:r>
                <a:rPr lang="zh-CN" altLang="en-US" sz="3000"/>
                <a:t>+</a:t>
              </a:r>
              <a:r>
                <a:rPr lang="en-US" altLang="zh-CN" sz="3000"/>
                <a:t>X</a:t>
              </a:r>
              <a:r>
                <a:rPr lang="zh-CN" altLang="en-US"/>
                <a:t>补</a:t>
              </a:r>
              <a:r>
                <a:rPr lang="zh-CN" altLang="zh-CN" sz="3000"/>
                <a:t>)</a:t>
              </a:r>
              <a:r>
                <a:rPr lang="zh-CN" altLang="en-US" sz="3000"/>
                <a:t>   </a:t>
              </a:r>
              <a:r>
                <a:rPr lang="zh-CN" altLang="en-US" sz="2800" b="1"/>
                <a:t>加</a:t>
              </a:r>
              <a:r>
                <a:rPr lang="en-US" altLang="zh-CN" sz="2800" b="1"/>
                <a:t>X</a:t>
              </a:r>
              <a:r>
                <a:rPr lang="zh-CN" altLang="zh-CN" sz="2000" b="1"/>
                <a:t>补</a:t>
              </a:r>
              <a:r>
                <a:rPr lang="zh-CN" altLang="en-US" sz="2800" b="1"/>
                <a:t>右移</a:t>
              </a:r>
            </a:p>
            <a:p>
              <a:pPr algn="l">
                <a:spcBef>
                  <a:spcPct val="10000"/>
                </a:spcBef>
              </a:pPr>
              <a:r>
                <a:rPr lang="zh-CN" altLang="en-US" sz="3000"/>
                <a:t>1/2(</a:t>
              </a:r>
              <a:r>
                <a:rPr lang="en-US" altLang="zh-CN" sz="3000"/>
                <a:t>A</a:t>
              </a:r>
              <a:r>
                <a:rPr lang="zh-CN" altLang="en-US"/>
                <a:t>补</a:t>
              </a:r>
              <a:r>
                <a:rPr lang="en-US" altLang="zh-CN" sz="3000">
                  <a:cs typeface="Times New Roman" panose="02020603050405020304" pitchFamily="18" charset="0"/>
                </a:rPr>
                <a:t>–</a:t>
              </a:r>
              <a:r>
                <a:rPr lang="en-US" altLang="zh-CN" sz="3000"/>
                <a:t>X</a:t>
              </a:r>
              <a:r>
                <a:rPr lang="zh-CN" altLang="en-US"/>
                <a:t>补</a:t>
              </a:r>
              <a:r>
                <a:rPr lang="zh-CN" altLang="zh-CN" sz="3000"/>
                <a:t>)</a:t>
              </a:r>
              <a:r>
                <a:rPr lang="zh-CN" altLang="en-US" sz="3000"/>
                <a:t>   </a:t>
              </a:r>
              <a:r>
                <a:rPr lang="zh-CN" altLang="en-US" sz="2800" b="1"/>
                <a:t>减</a:t>
              </a:r>
              <a:r>
                <a:rPr lang="en-US" altLang="zh-CN" sz="2800" b="1"/>
                <a:t>X</a:t>
              </a:r>
              <a:r>
                <a:rPr lang="zh-CN" altLang="zh-CN" sz="2000" b="1"/>
                <a:t>补</a:t>
              </a:r>
              <a:r>
                <a:rPr lang="zh-CN" altLang="en-US" sz="2800" b="1"/>
                <a:t>右移</a:t>
              </a:r>
              <a:endParaRPr lang="zh-CN" altLang="zh-CN" sz="2800" b="1"/>
            </a:p>
            <a:p>
              <a:pPr algn="l">
                <a:spcBef>
                  <a:spcPct val="10000"/>
                </a:spcBef>
              </a:pPr>
              <a:r>
                <a:rPr lang="zh-CN" altLang="en-US" sz="3000"/>
                <a:t>1/2</a:t>
              </a:r>
              <a:r>
                <a:rPr lang="en-US" altLang="zh-CN" sz="3000"/>
                <a:t>A</a:t>
              </a:r>
              <a:r>
                <a:rPr lang="zh-CN" altLang="en-US"/>
                <a:t>补</a:t>
              </a:r>
              <a:r>
                <a:rPr lang="zh-CN" altLang="en-US" sz="2800"/>
                <a:t>                </a:t>
              </a:r>
              <a:r>
                <a:rPr lang="zh-CN" altLang="en-US" sz="2800" b="1"/>
                <a:t>加0右移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601" y="499"/>
              <a:ext cx="0" cy="1632"/>
            </a:xfrm>
            <a:prstGeom prst="line">
              <a:avLst/>
            </a:prstGeom>
            <a:noFill/>
            <a:ln w="25400">
              <a:solidFill>
                <a:srgbClr val="0038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53" y="490"/>
              <a:ext cx="5241" cy="0"/>
            </a:xfrm>
            <a:prstGeom prst="line">
              <a:avLst/>
            </a:prstGeom>
            <a:noFill/>
            <a:ln w="25400">
              <a:solidFill>
                <a:srgbClr val="0038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47" y="468"/>
              <a:ext cx="5265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smtClean="0"/>
                <a:t>C</a:t>
              </a:r>
              <a:r>
                <a:rPr lang="en-US" altLang="zh-CN" sz="2000" smtClean="0"/>
                <a:t>n</a:t>
              </a:r>
              <a:r>
                <a:rPr lang="en-US" altLang="zh-CN" sz="2800"/>
                <a:t>(</a:t>
              </a:r>
              <a:r>
                <a:rPr lang="zh-CN" altLang="en-US" sz="2800"/>
                <a:t>高位</a:t>
              </a:r>
              <a:r>
                <a:rPr lang="zh-CN" altLang="en-US" sz="2800" smtClean="0"/>
                <a:t>)   </a:t>
              </a:r>
              <a:r>
                <a:rPr lang="en-US" altLang="zh-CN" sz="2800" smtClean="0"/>
                <a:t>C</a:t>
              </a:r>
              <a:r>
                <a:rPr lang="en-US" altLang="zh-CN" sz="2000" smtClean="0"/>
                <a:t>n+1</a:t>
              </a:r>
              <a:r>
                <a:rPr lang="en-US" altLang="zh-CN" sz="2800" smtClean="0"/>
                <a:t>  (</a:t>
              </a:r>
              <a:r>
                <a:rPr lang="zh-CN" altLang="zh-CN" sz="2800"/>
                <a:t>低位</a:t>
              </a:r>
              <a:r>
                <a:rPr lang="zh-CN" altLang="en-US" sz="2800" smtClean="0"/>
                <a:t>)      操作</a:t>
              </a:r>
              <a:r>
                <a:rPr lang="zh-CN" altLang="en-US" sz="2800"/>
                <a:t>(</a:t>
              </a:r>
              <a:r>
                <a:rPr lang="en-US" altLang="zh-CN" sz="2800"/>
                <a:t>A</a:t>
              </a:r>
              <a:r>
                <a:rPr lang="zh-CN" altLang="en-US" sz="2800"/>
                <a:t>补为部分积累加和)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52" y="833"/>
              <a:ext cx="5241" cy="0"/>
            </a:xfrm>
            <a:prstGeom prst="line">
              <a:avLst/>
            </a:prstGeom>
            <a:noFill/>
            <a:ln w="25400">
              <a:solidFill>
                <a:srgbClr val="0038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06" y="2127"/>
              <a:ext cx="5241" cy="0"/>
            </a:xfrm>
            <a:prstGeom prst="line">
              <a:avLst/>
            </a:prstGeom>
            <a:noFill/>
            <a:ln w="25400">
              <a:solidFill>
                <a:srgbClr val="0038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884" y="815"/>
              <a:ext cx="596" cy="1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"/>
                </a:spcBef>
              </a:pPr>
              <a:r>
                <a:rPr lang="zh-CN" altLang="en-US" sz="3000"/>
                <a:t>(0) (1)</a:t>
              </a:r>
            </a:p>
            <a:p>
              <a:pPr algn="l">
                <a:spcBef>
                  <a:spcPct val="5000"/>
                </a:spcBef>
              </a:pPr>
              <a:r>
                <a:rPr lang="zh-CN" altLang="en-US" sz="3000"/>
                <a:t>(</a:t>
              </a:r>
              <a:r>
                <a:rPr lang="en-US" altLang="zh-CN" sz="3000">
                  <a:cs typeface="Times New Roman" panose="02020603050405020304" pitchFamily="18" charset="0"/>
                </a:rPr>
                <a:t>–</a:t>
              </a:r>
              <a:r>
                <a:rPr lang="zh-CN" altLang="en-US" sz="3000"/>
                <a:t>1)</a:t>
              </a:r>
            </a:p>
            <a:p>
              <a:pPr algn="l">
                <a:spcBef>
                  <a:spcPct val="5000"/>
                </a:spcBef>
              </a:pPr>
              <a:r>
                <a:rPr lang="zh-CN" altLang="en-US" sz="3000"/>
                <a:t>(0)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57"/>
          <p:cNvSpPr txBox="1">
            <a:spLocks noChangeArrowheads="1"/>
          </p:cNvSpPr>
          <p:nvPr/>
        </p:nvSpPr>
        <p:spPr bwMode="auto">
          <a:xfrm>
            <a:off x="2483768" y="2996952"/>
            <a:ext cx="4536926" cy="2261901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smtClean="0"/>
              <a:t>Cn   Cn+1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smtClean="0"/>
              <a:t>1       0 </a:t>
            </a:r>
            <a:r>
              <a:rPr lang="en-US" altLang="zh-CN" sz="2800" b="1"/>
              <a:t>: </a:t>
            </a:r>
            <a:r>
              <a:rPr lang="en-US" altLang="zh-CN" sz="2800" b="1" smtClean="0"/>
              <a:t>       </a:t>
            </a:r>
            <a:r>
              <a:rPr lang="en-US" altLang="zh-CN" sz="2800" b="1" dirty="0"/>
              <a:t>-B </a:t>
            </a:r>
            <a:r>
              <a:rPr lang="zh-CN" altLang="zh-CN" sz="2800" b="1" dirty="0"/>
              <a:t>修正</a:t>
            </a:r>
            <a:endParaRPr lang="zh-CN" altLang="en-US" sz="2800" b="1" dirty="0"/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smtClean="0"/>
              <a:t>0       1 </a:t>
            </a:r>
            <a:r>
              <a:rPr lang="en-US" altLang="zh-CN" sz="2800" b="1"/>
              <a:t>: </a:t>
            </a:r>
            <a:r>
              <a:rPr lang="en-US" altLang="zh-CN" sz="2800" b="1" smtClean="0"/>
              <a:t>       +</a:t>
            </a:r>
            <a:r>
              <a:rPr lang="en-US" altLang="zh-CN" sz="2800" b="1" dirty="0"/>
              <a:t>B </a:t>
            </a:r>
            <a:r>
              <a:rPr lang="zh-CN" altLang="en-US" sz="2800" b="1" dirty="0"/>
              <a:t>修正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smtClean="0"/>
              <a:t>0       0 :        </a:t>
            </a:r>
            <a:r>
              <a:rPr lang="zh-CN" altLang="en-US" sz="2800" b="1" dirty="0"/>
              <a:t>不修正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smtClean="0"/>
              <a:t>1       1 </a:t>
            </a:r>
            <a:r>
              <a:rPr lang="en-US" altLang="zh-CN" sz="2800" b="1"/>
              <a:t>: </a:t>
            </a:r>
            <a:r>
              <a:rPr lang="en-US" altLang="zh-CN" sz="2800" b="1" smtClean="0"/>
              <a:t>       </a:t>
            </a:r>
            <a:r>
              <a:rPr lang="zh-CN" altLang="en-US" sz="2800" b="1" smtClean="0"/>
              <a:t>不</a:t>
            </a:r>
            <a:r>
              <a:rPr lang="zh-CN" altLang="en-US" sz="2800" b="1" dirty="0"/>
              <a:t>修正</a:t>
            </a:r>
          </a:p>
        </p:txBody>
      </p:sp>
      <p:sp>
        <p:nvSpPr>
          <p:cNvPr id="12" name="矩形 11"/>
          <p:cNvSpPr/>
          <p:nvPr/>
        </p:nvSpPr>
        <p:spPr>
          <a:xfrm>
            <a:off x="539552" y="1196752"/>
            <a:ext cx="662473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/>
              <a:t>(</a:t>
            </a:r>
            <a:r>
              <a:rPr lang="en-US" altLang="zh-CN" sz="2800" b="1"/>
              <a:t>d</a:t>
            </a:r>
            <a:r>
              <a:rPr lang="zh-CN" altLang="zh-CN" sz="2800" b="1"/>
              <a:t>)</a:t>
            </a:r>
            <a:r>
              <a:rPr lang="en-US" altLang="zh-CN" sz="2800" b="1"/>
              <a:t> </a:t>
            </a:r>
            <a:r>
              <a:rPr lang="zh-CN" altLang="zh-CN" sz="2800" b="1"/>
              <a:t>作</a:t>
            </a:r>
            <a:r>
              <a:rPr lang="en-US" altLang="zh-CN" sz="2800" b="1">
                <a:solidFill>
                  <a:schemeClr val="folHlink"/>
                </a:solidFill>
              </a:rPr>
              <a:t>n</a:t>
            </a:r>
            <a:r>
              <a:rPr lang="zh-CN" altLang="zh-CN" sz="2800" b="1">
                <a:solidFill>
                  <a:schemeClr val="folHlink"/>
                </a:solidFill>
              </a:rPr>
              <a:t>步</a:t>
            </a:r>
            <a:r>
              <a:rPr lang="zh-CN" altLang="zh-CN" sz="2800" b="1" smtClean="0">
                <a:solidFill>
                  <a:schemeClr val="folHlink"/>
                </a:solidFill>
              </a:rPr>
              <a:t>循环</a:t>
            </a:r>
            <a:r>
              <a:rPr lang="zh-CN" altLang="en-US" sz="2800" b="1"/>
              <a:t>，</a:t>
            </a:r>
            <a:r>
              <a:rPr lang="zh-CN" altLang="en-US" sz="2800" b="1" smtClean="0"/>
              <a:t>累加、右移；</a:t>
            </a:r>
            <a:endParaRPr lang="en-US" altLang="zh-CN" sz="2800" b="1" smtClean="0"/>
          </a:p>
          <a:p>
            <a:pPr>
              <a:spcBef>
                <a:spcPct val="50000"/>
              </a:spcBef>
            </a:pPr>
            <a:r>
              <a:rPr lang="en-US" altLang="zh-CN" sz="2800" b="1" smtClean="0"/>
              <a:t>(e) </a:t>
            </a:r>
            <a:r>
              <a:rPr lang="zh-CN" altLang="en-US" sz="2800" b="1" smtClean="0"/>
              <a:t>若需作</a:t>
            </a:r>
            <a:r>
              <a:rPr lang="zh-CN" altLang="zh-CN" sz="2800" b="1" smtClean="0"/>
              <a:t>第</a:t>
            </a:r>
            <a:r>
              <a:rPr lang="en-US" altLang="zh-CN" sz="2800" b="1"/>
              <a:t>n+1</a:t>
            </a:r>
            <a:r>
              <a:rPr lang="zh-CN" altLang="zh-CN" sz="2800" b="1" smtClean="0"/>
              <a:t>步</a:t>
            </a:r>
            <a:r>
              <a:rPr lang="zh-CN" altLang="en-US" sz="2800" b="1" smtClean="0"/>
              <a:t>，</a:t>
            </a:r>
            <a:r>
              <a:rPr lang="zh-CN" altLang="zh-CN" sz="2800" b="1" smtClean="0"/>
              <a:t>仅修正</a:t>
            </a:r>
            <a:r>
              <a:rPr lang="en-US" altLang="zh-CN" sz="2800" b="1" smtClean="0"/>
              <a:t>,</a:t>
            </a:r>
            <a:r>
              <a:rPr lang="zh-CN" altLang="zh-CN" sz="2800" b="1" smtClean="0"/>
              <a:t>不</a:t>
            </a:r>
            <a:r>
              <a:rPr lang="zh-CN" altLang="zh-CN" sz="2800" b="1"/>
              <a:t>移位 。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333093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251520" y="4318148"/>
            <a:ext cx="37084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3) X=   3,    Y= –2</a:t>
            </a: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575370" y="5005536"/>
            <a:ext cx="2286000" cy="90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=0 0011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=1 1110</a:t>
            </a: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803970" y="5919936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480592" y="5934223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0 0001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251770" y="5949280"/>
            <a:ext cx="1905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补码）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5198170" y="1587648"/>
            <a:ext cx="374808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2) X= –3,     Y= –2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5490270" y="2197248"/>
            <a:ext cx="2286000" cy="90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=1 1101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=1 1110</a:t>
            </a: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5718870" y="3111648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6377136" y="3111648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1 1011</a:t>
            </a: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7127304" y="3111648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– 5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补码）</a:t>
            </a:r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251520" y="1587648"/>
            <a:ext cx="29876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1) X=3,   Y=2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575370" y="2197248"/>
            <a:ext cx="2286000" cy="90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=0 0011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=0 0010</a:t>
            </a:r>
          </a:p>
        </p:txBody>
      </p:sp>
      <p:sp>
        <p:nvSpPr>
          <p:cNvPr id="20" name="Line 31"/>
          <p:cNvSpPr>
            <a:spLocks noChangeShapeType="1"/>
          </p:cNvSpPr>
          <p:nvPr/>
        </p:nvSpPr>
        <p:spPr bwMode="auto">
          <a:xfrm>
            <a:off x="803970" y="3111648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1480592" y="3111648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0 0101</a:t>
            </a:r>
          </a:p>
        </p:txBody>
      </p:sp>
      <p:sp>
        <p:nvSpPr>
          <p:cNvPr id="22" name="Text Box 34"/>
          <p:cNvSpPr txBox="1">
            <a:spLocks noChangeArrowheads="1"/>
          </p:cNvSpPr>
          <p:nvPr/>
        </p:nvSpPr>
        <p:spPr bwMode="auto">
          <a:xfrm>
            <a:off x="2251770" y="3140968"/>
            <a:ext cx="175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+5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补码）</a:t>
            </a:r>
          </a:p>
        </p:txBody>
      </p: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5198170" y="4357836"/>
            <a:ext cx="36766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4) X= –3,   Y=   2</a:t>
            </a:r>
          </a:p>
        </p:txBody>
      </p:sp>
      <p:sp>
        <p:nvSpPr>
          <p:cNvPr id="24" name="Text Box 37"/>
          <p:cNvSpPr txBox="1">
            <a:spLocks noChangeArrowheads="1"/>
          </p:cNvSpPr>
          <p:nvPr/>
        </p:nvSpPr>
        <p:spPr bwMode="auto">
          <a:xfrm>
            <a:off x="5490270" y="4934098"/>
            <a:ext cx="2286000" cy="90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=1 1101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=0 0010</a:t>
            </a:r>
          </a:p>
        </p:txBody>
      </p:sp>
      <p:sp>
        <p:nvSpPr>
          <p:cNvPr id="27" name="Line 40"/>
          <p:cNvSpPr>
            <a:spLocks noChangeShapeType="1"/>
          </p:cNvSpPr>
          <p:nvPr/>
        </p:nvSpPr>
        <p:spPr bwMode="auto">
          <a:xfrm>
            <a:off x="5718870" y="5848498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auto">
          <a:xfrm>
            <a:off x="6377136" y="5862786"/>
            <a:ext cx="121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1 1111</a:t>
            </a:r>
          </a:p>
        </p:txBody>
      </p:sp>
      <p:sp>
        <p:nvSpPr>
          <p:cNvPr id="29" name="Text Box 43"/>
          <p:cNvSpPr txBox="1">
            <a:spLocks noChangeArrowheads="1"/>
          </p:cNvSpPr>
          <p:nvPr/>
        </p:nvSpPr>
        <p:spPr bwMode="auto">
          <a:xfrm>
            <a:off x="7166670" y="5862786"/>
            <a:ext cx="182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补码）</a:t>
            </a:r>
          </a:p>
        </p:txBody>
      </p:sp>
      <p:sp>
        <p:nvSpPr>
          <p:cNvPr id="30" name="Text Box 45"/>
          <p:cNvSpPr txBox="1">
            <a:spLocks noChangeArrowheads="1"/>
          </p:cNvSpPr>
          <p:nvPr/>
        </p:nvSpPr>
        <p:spPr bwMode="auto">
          <a:xfrm>
            <a:off x="480120" y="757386"/>
            <a:ext cx="4267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(X+Y)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补</a:t>
            </a:r>
          </a:p>
        </p:txBody>
      </p:sp>
      <p:sp>
        <p:nvSpPr>
          <p:cNvPr id="31" name="矩形 30"/>
          <p:cNvSpPr/>
          <p:nvPr/>
        </p:nvSpPr>
        <p:spPr>
          <a:xfrm>
            <a:off x="2555776" y="2545560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452320" y="2556193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483768" y="5301208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431746" y="5301208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uiExpand="1" build="p" autoUpdateAnimBg="0"/>
      <p:bldP spid="6" grpId="0" animBg="1"/>
      <p:bldP spid="7" grpId="0" build="p" autoUpdateAnimBg="0"/>
      <p:bldP spid="8" grpId="0" build="p" autoUpdateAnimBg="0"/>
      <p:bldP spid="9" grpId="0" build="p" autoUpdateAnimBg="0"/>
      <p:bldP spid="10" grpId="0" uiExpand="1" build="p" autoUpdateAnimBg="0"/>
      <p:bldP spid="13" grpId="0" animBg="1"/>
      <p:bldP spid="14" grpId="0" build="p" autoUpdateAnimBg="0"/>
      <p:bldP spid="15" grpId="0" build="p" autoUpdateAnimBg="0"/>
      <p:bldP spid="16" grpId="0" build="p" autoUpdateAnimBg="0"/>
      <p:bldP spid="17" grpId="0" uiExpand="1" build="p" autoUpdateAnimBg="0"/>
      <p:bldP spid="20" grpId="0" animBg="1"/>
      <p:bldP spid="21" grpId="0" build="p" autoUpdateAnimBg="0"/>
      <p:bldP spid="22" grpId="0" build="p" autoUpdateAnimBg="0"/>
      <p:bldP spid="23" grpId="0" build="p" autoUpdateAnimBg="0"/>
      <p:bldP spid="24" grpId="0" uiExpand="1" build="p" autoUpdateAnimBg="0"/>
      <p:bldP spid="27" grpId="0" animBg="1"/>
      <p:bldP spid="28" grpId="0" build="p" autoUpdateAnimBg="0"/>
      <p:bldP spid="29" grpId="0" build="p" autoUpdateAnimBg="0"/>
      <p:bldP spid="31" grpId="0"/>
      <p:bldP spid="32" grpId="0"/>
      <p:bldP spid="33" grpId="0"/>
      <p:bldP spid="3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2284111" y="1116033"/>
            <a:ext cx="4522261" cy="4592443"/>
            <a:chOff x="1890668" y="1356837"/>
            <a:chExt cx="4522261" cy="4592443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3445500" y="1869604"/>
              <a:ext cx="237626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 flipH="1">
              <a:off x="3301484" y="1869604"/>
              <a:ext cx="144016" cy="4320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7"/>
            <p:cNvSpPr txBox="1"/>
            <p:nvPr/>
          </p:nvSpPr>
          <p:spPr>
            <a:xfrm>
              <a:off x="3517508" y="1772816"/>
              <a:ext cx="19287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200" b="1" smtClean="0">
                  <a:solidFill>
                    <a:srgbClr val="FF0000"/>
                  </a:solidFill>
                </a:rPr>
                <a:t>1 0 1 1 </a:t>
              </a:r>
              <a:r>
                <a:rPr lang="en-US" altLang="zh-CN" sz="3200" b="1" dirty="0" smtClean="0"/>
                <a:t>0   </a:t>
              </a:r>
              <a:endParaRPr lang="zh-CN" altLang="en-US" sz="3200" b="1" dirty="0"/>
            </a:p>
          </p:txBody>
        </p:sp>
        <p:sp>
          <p:nvSpPr>
            <p:cNvPr id="5" name="TextBox 8"/>
            <p:cNvSpPr txBox="1"/>
            <p:nvPr/>
          </p:nvSpPr>
          <p:spPr>
            <a:xfrm>
              <a:off x="1890668" y="1788885"/>
              <a:ext cx="13131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200" b="1" smtClean="0"/>
                <a:t>1 </a:t>
              </a:r>
              <a:r>
                <a:rPr lang="en-US" altLang="zh-CN" sz="3200" b="1" dirty="0" smtClean="0"/>
                <a:t>1 0 1</a:t>
              </a:r>
              <a:endParaRPr lang="zh-CN" altLang="en-US" sz="3200" b="1" dirty="0"/>
            </a:p>
          </p:txBody>
        </p:sp>
        <p:sp>
          <p:nvSpPr>
            <p:cNvPr id="6" name="TextBox 9"/>
            <p:cNvSpPr txBox="1"/>
            <p:nvPr/>
          </p:nvSpPr>
          <p:spPr>
            <a:xfrm>
              <a:off x="4283968" y="1356837"/>
              <a:ext cx="17235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200" b="1" dirty="0" smtClean="0"/>
                <a:t>0</a:t>
              </a:r>
              <a:r>
                <a:rPr lang="en-US" altLang="zh-CN" sz="3200" b="1" smtClean="0"/>
                <a:t>. 1 1 0 </a:t>
              </a:r>
              <a:r>
                <a:rPr lang="en-US" altLang="zh-CN" sz="3200" b="1" dirty="0" smtClean="0"/>
                <a:t>1</a:t>
              </a:r>
              <a:endParaRPr lang="zh-CN" altLang="en-US" sz="3200" b="1" dirty="0"/>
            </a:p>
          </p:txBody>
        </p:sp>
        <p:sp>
          <p:nvSpPr>
            <p:cNvPr id="7" name="TextBox 10"/>
            <p:cNvSpPr txBox="1"/>
            <p:nvPr/>
          </p:nvSpPr>
          <p:spPr>
            <a:xfrm>
              <a:off x="3707904" y="2276872"/>
              <a:ext cx="14494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200" b="1" smtClean="0"/>
                <a:t>-1 1 0 1</a:t>
              </a:r>
              <a:endParaRPr lang="zh-CN" altLang="en-US" sz="3200" b="1" dirty="0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3517508" y="2780928"/>
              <a:ext cx="237626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12"/>
            <p:cNvSpPr txBox="1"/>
            <p:nvPr/>
          </p:nvSpPr>
          <p:spPr>
            <a:xfrm>
              <a:off x="3858498" y="2700209"/>
              <a:ext cx="16209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200" b="1" smtClean="0">
                  <a:solidFill>
                    <a:srgbClr val="FF0000"/>
                  </a:solidFill>
                </a:rPr>
                <a:t>1 0 0 1 </a:t>
              </a:r>
              <a:r>
                <a:rPr lang="en-US" altLang="zh-CN" sz="3200" b="1" dirty="0" smtClean="0"/>
                <a:t>0</a:t>
              </a:r>
              <a:endParaRPr lang="zh-CN" altLang="en-US" sz="3200" b="1" dirty="0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517508" y="3573016"/>
              <a:ext cx="244827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4"/>
            <p:cNvSpPr txBox="1"/>
            <p:nvPr/>
          </p:nvSpPr>
          <p:spPr>
            <a:xfrm>
              <a:off x="4008339" y="3068960"/>
              <a:ext cx="14494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200" b="1" smtClean="0"/>
                <a:t>-1 1 0 1</a:t>
              </a:r>
              <a:endParaRPr lang="zh-CN" altLang="en-US" sz="3200" b="1" dirty="0"/>
            </a:p>
          </p:txBody>
        </p:sp>
        <p:sp>
          <p:nvSpPr>
            <p:cNvPr id="12" name="TextBox 15"/>
            <p:cNvSpPr txBox="1"/>
            <p:nvPr/>
          </p:nvSpPr>
          <p:spPr>
            <a:xfrm>
              <a:off x="4139952" y="3573016"/>
              <a:ext cx="16209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200" b="1">
                  <a:solidFill>
                    <a:srgbClr val="FF0000"/>
                  </a:solidFill>
                </a:rPr>
                <a:t>0</a:t>
              </a:r>
              <a:r>
                <a:rPr lang="en-US" altLang="zh-CN" sz="3200" b="1" smtClean="0">
                  <a:solidFill>
                    <a:srgbClr val="FF0000"/>
                  </a:solidFill>
                </a:rPr>
                <a:t> 1 0 1 </a:t>
              </a:r>
              <a:r>
                <a:rPr lang="en-US" altLang="zh-CN" sz="3200" b="1" dirty="0" smtClean="0"/>
                <a:t>0</a:t>
              </a:r>
              <a:endParaRPr lang="zh-CN" altLang="en-US" sz="3200" b="1" dirty="0"/>
            </a:p>
          </p:txBody>
        </p:sp>
        <p:sp>
          <p:nvSpPr>
            <p:cNvPr id="13" name="TextBox 17"/>
            <p:cNvSpPr txBox="1"/>
            <p:nvPr/>
          </p:nvSpPr>
          <p:spPr>
            <a:xfrm>
              <a:off x="4427984" y="3924345"/>
              <a:ext cx="13131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200" b="1" smtClean="0"/>
                <a:t>0 0 0 </a:t>
              </a:r>
              <a:r>
                <a:rPr lang="en-US" altLang="zh-CN" sz="3200" b="1" dirty="0" smtClean="0"/>
                <a:t>0</a:t>
              </a:r>
              <a:endParaRPr lang="zh-CN" altLang="en-US" sz="3200" b="1" dirty="0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517508" y="4437112"/>
              <a:ext cx="244827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9"/>
            <p:cNvSpPr txBox="1"/>
            <p:nvPr/>
          </p:nvSpPr>
          <p:spPr>
            <a:xfrm>
              <a:off x="4021564" y="4428401"/>
              <a:ext cx="20313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200" b="1" smtClean="0">
                  <a:solidFill>
                    <a:srgbClr val="FF0000"/>
                  </a:solidFill>
                </a:rPr>
                <a:t>    1 0 1 0 </a:t>
              </a:r>
              <a:r>
                <a:rPr lang="en-US" altLang="zh-CN" sz="3200" b="1" smtClean="0"/>
                <a:t>0</a:t>
              </a:r>
              <a:endParaRPr lang="zh-CN" altLang="en-US" sz="3200" b="1" dirty="0"/>
            </a:p>
          </p:txBody>
        </p:sp>
        <p:sp>
          <p:nvSpPr>
            <p:cNvPr id="16" name="TextBox 20"/>
            <p:cNvSpPr txBox="1"/>
            <p:nvPr/>
          </p:nvSpPr>
          <p:spPr>
            <a:xfrm>
              <a:off x="4644008" y="4860449"/>
              <a:ext cx="14494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200" b="1" smtClean="0"/>
                <a:t>-1 1 0 </a:t>
              </a:r>
              <a:r>
                <a:rPr lang="en-US" altLang="zh-CN" sz="3200" b="1" dirty="0" smtClean="0"/>
                <a:t>1</a:t>
              </a:r>
              <a:endParaRPr lang="zh-CN" altLang="en-US" sz="3200" b="1" dirty="0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517508" y="5373216"/>
              <a:ext cx="252028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27"/>
            <p:cNvSpPr txBox="1"/>
            <p:nvPr/>
          </p:nvSpPr>
          <p:spPr>
            <a:xfrm>
              <a:off x="4381604" y="5364505"/>
              <a:ext cx="20313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200" b="1" smtClean="0">
                  <a:solidFill>
                    <a:srgbClr val="FF0000"/>
                  </a:solidFill>
                </a:rPr>
                <a:t>    0 1 1 </a:t>
              </a:r>
              <a:r>
                <a:rPr lang="en-US" altLang="zh-CN" sz="3200" b="1" dirty="0" smtClean="0">
                  <a:solidFill>
                    <a:srgbClr val="FF0000"/>
                  </a:solidFill>
                </a:rPr>
                <a:t>1   </a:t>
              </a:r>
              <a:endParaRPr lang="zh-CN" altLang="en-US" sz="3200" b="1" dirty="0"/>
            </a:p>
          </p:txBody>
        </p:sp>
      </p:grpSp>
      <p:sp>
        <p:nvSpPr>
          <p:cNvPr id="23" name="矩形 22"/>
          <p:cNvSpPr/>
          <p:nvPr/>
        </p:nvSpPr>
        <p:spPr>
          <a:xfrm>
            <a:off x="1338534" y="611977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>
                <a:cs typeface="Times New Roman" panose="02020603050405020304" pitchFamily="18" charset="0"/>
              </a:rPr>
              <a:t>假设：</a:t>
            </a:r>
            <a:r>
              <a:rPr lang="en-US" altLang="zh-CN" sz="2800" b="1">
                <a:cs typeface="Times New Roman" panose="02020603050405020304" pitchFamily="18" charset="0"/>
              </a:rPr>
              <a:t>X=0.1011</a:t>
            </a:r>
            <a:r>
              <a:rPr lang="zh-CN" altLang="zh-CN" sz="2800" b="1"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cs typeface="Times New Roman" panose="02020603050405020304" pitchFamily="18" charset="0"/>
              </a:rPr>
              <a:t>Y=0.1101</a:t>
            </a:r>
            <a:r>
              <a:rPr lang="zh-CN" altLang="zh-CN" sz="2800" b="1">
                <a:cs typeface="Times New Roman" panose="02020603050405020304" pitchFamily="18" charset="0"/>
              </a:rPr>
              <a:t>，则</a:t>
            </a:r>
            <a:endParaRPr lang="zh-CN" altLang="en-US" sz="2800" b="1"/>
          </a:p>
        </p:txBody>
      </p:sp>
      <p:grpSp>
        <p:nvGrpSpPr>
          <p:cNvPr id="42" name="组合 41"/>
          <p:cNvGrpSpPr/>
          <p:nvPr/>
        </p:nvGrpSpPr>
        <p:grpSpPr>
          <a:xfrm>
            <a:off x="4042316" y="2060848"/>
            <a:ext cx="961732" cy="3456384"/>
            <a:chOff x="395536" y="2276872"/>
            <a:chExt cx="961732" cy="3456384"/>
          </a:xfrm>
        </p:grpSpPr>
        <p:cxnSp>
          <p:nvCxnSpPr>
            <p:cNvPr id="19" name="直接箭头连接符 18"/>
            <p:cNvCxnSpPr/>
            <p:nvPr/>
          </p:nvCxnSpPr>
          <p:spPr>
            <a:xfrm flipH="1">
              <a:off x="395536" y="2276872"/>
              <a:ext cx="25628" cy="3456384"/>
            </a:xfrm>
            <a:prstGeom prst="straightConnector1">
              <a:avLst/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H="1">
              <a:off x="700469" y="2276872"/>
              <a:ext cx="8727" cy="3454077"/>
            </a:xfrm>
            <a:prstGeom prst="straightConnector1">
              <a:avLst/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>
              <a:off x="971600" y="2276872"/>
              <a:ext cx="25628" cy="3456384"/>
            </a:xfrm>
            <a:prstGeom prst="straightConnector1">
              <a:avLst/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1331640" y="2276872"/>
              <a:ext cx="25628" cy="3456384"/>
            </a:xfrm>
            <a:prstGeom prst="straightConnector1">
              <a:avLst/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 Box 53"/>
          <p:cNvSpPr txBox="1">
            <a:spLocks noChangeArrowheads="1"/>
          </p:cNvSpPr>
          <p:nvPr/>
        </p:nvSpPr>
        <p:spPr bwMode="auto">
          <a:xfrm>
            <a:off x="503321" y="3523561"/>
            <a:ext cx="3810000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/>
              <a:t>商</a:t>
            </a:r>
            <a:r>
              <a:rPr lang="zh-CN" altLang="en-US" sz="2800" b="1"/>
              <a:t>：  </a:t>
            </a:r>
            <a:r>
              <a:rPr lang="en-US" altLang="zh-CN" sz="2800" b="1" smtClean="0"/>
              <a:t>0.1101</a:t>
            </a:r>
            <a:endParaRPr lang="en-US" altLang="zh-CN" sz="2800" b="1" dirty="0" smtClean="0"/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 smtClean="0"/>
              <a:t>余数</a:t>
            </a:r>
            <a:r>
              <a:rPr lang="zh-CN" altLang="en-US" sz="2800" b="1" smtClean="0"/>
              <a:t>：</a:t>
            </a:r>
            <a:r>
              <a:rPr lang="en-US" altLang="zh-CN" sz="2800" b="1" smtClean="0"/>
              <a:t>0.0111×2</a:t>
            </a:r>
            <a:endParaRPr lang="en-US" altLang="zh-CN" sz="2800" b="1" dirty="0"/>
          </a:p>
        </p:txBody>
      </p:sp>
      <p:sp>
        <p:nvSpPr>
          <p:cNvPr id="31" name="Text Box 55"/>
          <p:cNvSpPr txBox="1">
            <a:spLocks noChangeArrowheads="1"/>
          </p:cNvSpPr>
          <p:nvPr/>
        </p:nvSpPr>
        <p:spPr bwMode="auto">
          <a:xfrm>
            <a:off x="2987589" y="3772251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/>
              <a:t>  </a:t>
            </a:r>
            <a:r>
              <a:rPr lang="en-US" altLang="zh-CN" sz="1800" b="1" smtClean="0"/>
              <a:t>-4</a:t>
            </a:r>
            <a:endParaRPr lang="en-US" altLang="zh-CN" sz="1800" b="1" dirty="0"/>
          </a:p>
        </p:txBody>
      </p:sp>
      <p:sp>
        <p:nvSpPr>
          <p:cNvPr id="43" name="Text Box 57"/>
          <p:cNvSpPr txBox="1">
            <a:spLocks noChangeArrowheads="1"/>
          </p:cNvSpPr>
          <p:nvPr/>
        </p:nvSpPr>
        <p:spPr bwMode="auto">
          <a:xfrm>
            <a:off x="598944" y="5749090"/>
            <a:ext cx="8064500" cy="954107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实现除法的关键</a:t>
            </a:r>
            <a:r>
              <a:rPr lang="zh-CN" altLang="en-US" sz="2800" b="1"/>
              <a:t>：</a:t>
            </a:r>
            <a:r>
              <a:rPr lang="zh-CN" altLang="en-US" sz="2800" b="1" smtClean="0">
                <a:solidFill>
                  <a:srgbClr val="0000FF"/>
                </a:solidFill>
              </a:rPr>
              <a:t>比较被除数（部分余数）、</a:t>
            </a:r>
            <a:r>
              <a:rPr lang="zh-CN" altLang="en-US" sz="2800" b="1" dirty="0">
                <a:solidFill>
                  <a:srgbClr val="0000FF"/>
                </a:solidFill>
              </a:rPr>
              <a:t>除数绝对值大小，以决定上商。</a:t>
            </a:r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932656" y="44624"/>
            <a:ext cx="5943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/>
              <a:t>2.3.4 </a:t>
            </a:r>
            <a:r>
              <a:rPr lang="zh-CN" altLang="en-US" sz="2800" b="1" dirty="0" smtClean="0"/>
              <a:t>  </a:t>
            </a:r>
            <a:r>
              <a:rPr lang="zh-CN" altLang="en-US" sz="2800" b="1" dirty="0"/>
              <a:t>定点除法运算</a:t>
            </a:r>
          </a:p>
        </p:txBody>
      </p:sp>
    </p:spTree>
    <p:extLst>
      <p:ext uri="{BB962C8B-B14F-4D97-AF65-F5344CB8AC3E}">
        <p14:creationId xmlns:p14="http://schemas.microsoft.com/office/powerpoint/2010/main" val="80112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1" grpId="0"/>
      <p:bldP spid="43" grpId="0" animBg="1" autoUpdateAnimBg="0"/>
      <p:bldP spid="44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37111"/>
            <a:ext cx="79248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/>
              <a:t>      1</a:t>
            </a:r>
            <a:r>
              <a:rPr lang="en-US" altLang="zh-CN" sz="2800" b="1" dirty="0"/>
              <a:t>.  </a:t>
            </a:r>
            <a:r>
              <a:rPr lang="zh-CN" altLang="en-US" sz="2800" b="1" dirty="0"/>
              <a:t>原码恢复余</a:t>
            </a:r>
            <a:r>
              <a:rPr lang="zh-CN" altLang="en-US" sz="2800" b="1" dirty="0" smtClean="0"/>
              <a:t>数除法</a:t>
            </a:r>
            <a:endParaRPr lang="zh-CN" altLang="en-US" sz="2800" b="1" dirty="0"/>
          </a:p>
          <a:p>
            <a:pPr>
              <a:spcBef>
                <a:spcPct val="50000"/>
              </a:spcBef>
            </a:pPr>
            <a:r>
              <a:rPr lang="en-US" altLang="zh-CN" sz="2800" b="1" dirty="0"/>
              <a:t>(1</a:t>
            </a:r>
            <a:r>
              <a:rPr lang="en-US" altLang="zh-CN" sz="2800" b="1"/>
              <a:t>) </a:t>
            </a:r>
            <a:r>
              <a:rPr lang="zh-CN" altLang="en-US" sz="2800" b="1" smtClean="0"/>
              <a:t>算法（约定被除数绝对值小于除数绝对值）</a:t>
            </a:r>
            <a:endParaRPr lang="zh-CN" altLang="en-US" sz="2800" b="1" dirty="0"/>
          </a:p>
          <a:p>
            <a:pPr>
              <a:spcBef>
                <a:spcPct val="50000"/>
              </a:spcBef>
            </a:pPr>
            <a:r>
              <a:rPr lang="zh-CN" altLang="en-US" sz="2800" b="1" dirty="0"/>
              <a:t>  比较两数大小可用减法试探。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83186" y="2714454"/>
            <a:ext cx="53249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smtClean="0">
                <a:solidFill>
                  <a:srgbClr val="0000FF"/>
                </a:solidFill>
              </a:rPr>
              <a:t>上一步余数</a:t>
            </a:r>
            <a:r>
              <a:rPr lang="en-US" altLang="zh-CN" sz="2800" b="1" smtClean="0">
                <a:solidFill>
                  <a:srgbClr val="0000FF"/>
                </a:solidFill>
              </a:rPr>
              <a:t>x2 - </a:t>
            </a:r>
            <a:r>
              <a:rPr lang="zh-CN" altLang="en-US" sz="2800" b="1" smtClean="0">
                <a:solidFill>
                  <a:srgbClr val="0000FF"/>
                </a:solidFill>
              </a:rPr>
              <a:t>除数 </a:t>
            </a:r>
            <a:r>
              <a:rPr lang="en-US" altLang="zh-CN" sz="2800" b="1">
                <a:solidFill>
                  <a:srgbClr val="0000FF"/>
                </a:solidFill>
              </a:rPr>
              <a:t>= </a:t>
            </a:r>
            <a:r>
              <a:rPr lang="zh-CN" altLang="en-US" sz="2800" b="1">
                <a:solidFill>
                  <a:srgbClr val="0000FF"/>
                </a:solidFill>
              </a:rPr>
              <a:t>本步</a:t>
            </a:r>
            <a:r>
              <a:rPr lang="zh-CN" altLang="en-US" sz="2800" b="1" smtClean="0">
                <a:solidFill>
                  <a:srgbClr val="0000FF"/>
                </a:solidFill>
              </a:rPr>
              <a:t>余数</a:t>
            </a:r>
            <a:r>
              <a:rPr lang="en-US" altLang="zh-CN" sz="2800" b="1" smtClean="0">
                <a:solidFill>
                  <a:srgbClr val="0000FF"/>
                </a:solidFill>
              </a:rPr>
              <a:t> 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4" name="AutoShape 7"/>
          <p:cNvSpPr>
            <a:spLocks/>
          </p:cNvSpPr>
          <p:nvPr/>
        </p:nvSpPr>
        <p:spPr bwMode="auto">
          <a:xfrm>
            <a:off x="5396458" y="2255554"/>
            <a:ext cx="223614" cy="1406183"/>
          </a:xfrm>
          <a:prstGeom prst="leftBrace">
            <a:avLst>
              <a:gd name="adj1" fmla="val 66537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597866" y="2117174"/>
            <a:ext cx="322867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为正</a:t>
            </a:r>
            <a:r>
              <a:rPr lang="en-US" altLang="zh-CN" sz="2800" b="1">
                <a:solidFill>
                  <a:srgbClr val="0000FF"/>
                </a:solidFill>
              </a:rPr>
              <a:t>:</a:t>
            </a:r>
            <a:r>
              <a:rPr lang="zh-CN" altLang="en-US" sz="2800" b="1">
                <a:solidFill>
                  <a:srgbClr val="0000FF"/>
                </a:solidFill>
              </a:rPr>
              <a:t>够减</a:t>
            </a:r>
            <a:r>
              <a:rPr lang="en-US" altLang="zh-CN" sz="2800" b="1">
                <a:solidFill>
                  <a:srgbClr val="0000FF"/>
                </a:solidFill>
              </a:rPr>
              <a:t>,</a:t>
            </a:r>
            <a:r>
              <a:rPr lang="zh-CN" altLang="en-US" sz="2800" b="1">
                <a:solidFill>
                  <a:srgbClr val="0000FF"/>
                </a:solidFill>
              </a:rPr>
              <a:t>商</a:t>
            </a:r>
            <a:r>
              <a:rPr lang="en-US" altLang="zh-CN" sz="2800" b="1">
                <a:solidFill>
                  <a:srgbClr val="0000FF"/>
                </a:solidFill>
              </a:rPr>
              <a:t>1</a:t>
            </a:r>
            <a:r>
              <a:rPr lang="zh-CN" altLang="en-US" sz="2800" b="1">
                <a:solidFill>
                  <a:srgbClr val="0000FF"/>
                </a:solidFill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为负</a:t>
            </a:r>
            <a:r>
              <a:rPr lang="en-US" altLang="zh-CN" sz="2800" b="1">
                <a:solidFill>
                  <a:srgbClr val="0000FF"/>
                </a:solidFill>
              </a:rPr>
              <a:t>:</a:t>
            </a:r>
            <a:r>
              <a:rPr lang="zh-CN" altLang="en-US" sz="2800" b="1">
                <a:solidFill>
                  <a:srgbClr val="0000FF"/>
                </a:solidFill>
              </a:rPr>
              <a:t>不够减</a:t>
            </a:r>
            <a:r>
              <a:rPr lang="en-US" altLang="zh-CN" sz="2800" b="1">
                <a:solidFill>
                  <a:srgbClr val="0000FF"/>
                </a:solidFill>
              </a:rPr>
              <a:t>,</a:t>
            </a:r>
            <a:r>
              <a:rPr lang="zh-CN" altLang="en-US" sz="2800" b="1">
                <a:solidFill>
                  <a:srgbClr val="0000FF"/>
                </a:solidFill>
              </a:rPr>
              <a:t>商</a:t>
            </a:r>
            <a:r>
              <a:rPr lang="en-US" altLang="zh-CN" sz="2800" b="1">
                <a:solidFill>
                  <a:srgbClr val="0000FF"/>
                </a:solidFill>
              </a:rPr>
              <a:t>0,</a:t>
            </a:r>
          </a:p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     </a:t>
            </a:r>
            <a:r>
              <a:rPr lang="en-US" altLang="zh-CN" sz="2800" b="1" smtClean="0">
                <a:solidFill>
                  <a:srgbClr val="0000FF"/>
                </a:solidFill>
              </a:rPr>
              <a:t>     </a:t>
            </a:r>
            <a:r>
              <a:rPr lang="zh-CN" altLang="en-US" sz="2800" b="1" smtClean="0">
                <a:solidFill>
                  <a:srgbClr val="0000FF"/>
                </a:solidFill>
              </a:rPr>
              <a:t>恢复</a:t>
            </a:r>
            <a:r>
              <a:rPr lang="zh-CN" altLang="en-US" sz="2800" b="1">
                <a:solidFill>
                  <a:srgbClr val="0000FF"/>
                </a:solidFill>
              </a:rPr>
              <a:t>原余数。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34886" y="3550515"/>
            <a:ext cx="3200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(2) </a:t>
            </a:r>
            <a:r>
              <a:rPr lang="zh-CN" altLang="en-US" sz="2800" b="1"/>
              <a:t>实例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467544" y="4194810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X=-0.10110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Y=0.11111</a:t>
            </a:r>
            <a:r>
              <a:rPr lang="zh-CN" altLang="en-US" sz="2800" b="1" dirty="0"/>
              <a:t>，求</a:t>
            </a:r>
            <a:r>
              <a:rPr lang="en-US" altLang="zh-CN" sz="2800" b="1" dirty="0"/>
              <a:t>X/Y</a:t>
            </a:r>
            <a:r>
              <a:rPr lang="zh-CN" altLang="en-US" sz="2800" b="1" dirty="0"/>
              <a:t>，给出商</a:t>
            </a:r>
            <a:r>
              <a:rPr lang="en-US" altLang="zh-CN" sz="2800" b="1" dirty="0"/>
              <a:t>Q</a:t>
            </a:r>
            <a:r>
              <a:rPr lang="zh-CN" altLang="en-US" sz="2800" b="1" dirty="0"/>
              <a:t>和余数</a:t>
            </a:r>
            <a:r>
              <a:rPr lang="en-US" altLang="zh-CN" sz="2800" b="1" dirty="0"/>
              <a:t>R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498648" y="4880610"/>
            <a:ext cx="7241704" cy="393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/>
              <a:t>设置：</a:t>
            </a:r>
            <a:r>
              <a:rPr lang="en-US" altLang="zh-CN" sz="2800" b="1">
                <a:solidFill>
                  <a:schemeClr val="folHlink"/>
                </a:solidFill>
              </a:rPr>
              <a:t>A</a:t>
            </a:r>
            <a:r>
              <a:rPr lang="zh-CN" altLang="en-US" sz="2800" b="1"/>
              <a:t>：被除数、余数，</a:t>
            </a:r>
            <a:r>
              <a:rPr lang="en-US" altLang="zh-CN" sz="2800" b="1">
                <a:solidFill>
                  <a:schemeClr val="folHlink"/>
                </a:solidFill>
              </a:rPr>
              <a:t>B</a:t>
            </a:r>
            <a:r>
              <a:rPr lang="zh-CN" altLang="en-US" sz="2800" b="1"/>
              <a:t>：除数，</a:t>
            </a:r>
            <a:r>
              <a:rPr lang="en-US" altLang="zh-CN" sz="2800" b="1">
                <a:solidFill>
                  <a:schemeClr val="folHlink"/>
                </a:solidFill>
              </a:rPr>
              <a:t>C</a:t>
            </a:r>
            <a:r>
              <a:rPr lang="zh-CN" altLang="en-US" sz="2800" b="1"/>
              <a:t>：商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498649" y="5454748"/>
            <a:ext cx="3785320" cy="533400"/>
            <a:chOff x="66601" y="5298538"/>
            <a:chExt cx="3785320" cy="533400"/>
          </a:xfrm>
        </p:grpSpPr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66601" y="5298538"/>
              <a:ext cx="378532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初值：</a:t>
              </a:r>
              <a:r>
                <a:rPr lang="en-US" altLang="zh-CN" sz="2800" b="1"/>
                <a:t>A= X = 00.10110</a:t>
              </a:r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1763688" y="5410200"/>
              <a:ext cx="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2051720" y="5410200"/>
              <a:ext cx="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355976" y="6074132"/>
            <a:ext cx="22418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 -B= 11.00001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4018658" y="5448379"/>
            <a:ext cx="3217638" cy="523220"/>
            <a:chOff x="66600" y="5831938"/>
            <a:chExt cx="3217638" cy="523220"/>
          </a:xfrm>
        </p:grpSpPr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66600" y="5831938"/>
              <a:ext cx="321763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    </a:t>
              </a:r>
              <a:r>
                <a:rPr lang="en-US" altLang="zh-CN" sz="2800" b="1" smtClean="0"/>
                <a:t>  </a:t>
              </a:r>
              <a:r>
                <a:rPr lang="en-US" altLang="zh-CN" sz="2800" b="1"/>
                <a:t>B= Y = 00.11111  </a:t>
              </a:r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>
              <a:off x="1187624" y="5943600"/>
              <a:ext cx="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1475656" y="5943600"/>
              <a:ext cx="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066331" y="6074132"/>
            <a:ext cx="3217638" cy="523220"/>
            <a:chOff x="66600" y="6362164"/>
            <a:chExt cx="3217638" cy="523220"/>
          </a:xfrm>
        </p:grpSpPr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66600" y="6362164"/>
              <a:ext cx="321763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      C= Q = 0.00000</a:t>
              </a:r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1187624" y="6477000"/>
              <a:ext cx="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1547664" y="6477000"/>
              <a:ext cx="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 flipH="1">
            <a:off x="179512" y="1936710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/>
              <a:t>被除数</a:t>
            </a:r>
            <a:r>
              <a:rPr lang="en-US" altLang="zh-CN" sz="2800" b="1" smtClean="0"/>
              <a:t>-</a:t>
            </a:r>
            <a:r>
              <a:rPr lang="zh-CN" altLang="en-US" sz="2800" b="1" smtClean="0"/>
              <a:t>除数</a:t>
            </a:r>
            <a:r>
              <a:rPr lang="en-US" altLang="zh-CN" sz="2800" b="1" smtClean="0"/>
              <a:t>=</a:t>
            </a:r>
            <a:r>
              <a:rPr lang="zh-CN" altLang="en-US" sz="2800" b="1" smtClean="0"/>
              <a:t>余数</a:t>
            </a:r>
            <a:endParaRPr lang="zh-CN" altLang="en-US" sz="2800" b="1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2852191" y="1196753"/>
            <a:ext cx="864096" cy="72007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 flipH="1">
            <a:off x="3284238" y="1916832"/>
            <a:ext cx="171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/>
              <a:t>恢复余数</a:t>
            </a:r>
            <a:endParaRPr lang="zh-CN" altLang="en-US" sz="2800" b="1"/>
          </a:p>
        </p:txBody>
      </p:sp>
      <p:cxnSp>
        <p:nvCxnSpPr>
          <p:cNvPr id="24" name="直接连接符 23"/>
          <p:cNvCxnSpPr/>
          <p:nvPr/>
        </p:nvCxnSpPr>
        <p:spPr>
          <a:xfrm>
            <a:off x="323528" y="2132856"/>
            <a:ext cx="4464496" cy="167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/>
      <p:bldP spid="4" grpId="0" animBg="1"/>
      <p:bldP spid="5" grpId="0" build="p" autoUpdateAnimBg="0"/>
      <p:bldP spid="6" grpId="0" build="p" autoUpdateAnimBg="0"/>
      <p:bldP spid="7" grpId="0"/>
      <p:bldP spid="8" grpId="0"/>
      <p:bldP spid="14" grpId="0"/>
      <p:bldP spid="22" grpId="0"/>
      <p:bldP spid="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144735"/>
            <a:ext cx="8763000" cy="393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步</a:t>
            </a:r>
            <a:r>
              <a:rPr lang="zh-CN" altLang="en-US" sz="2800" b="1" smtClean="0">
                <a:latin typeface="黑体" pitchFamily="2" charset="-122"/>
                <a:ea typeface="黑体" pitchFamily="2" charset="-122"/>
              </a:rPr>
              <a:t>数    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条件 </a:t>
            </a:r>
            <a:r>
              <a:rPr lang="zh-CN" altLang="en-US" sz="2800" b="1" smtClean="0">
                <a:latin typeface="黑体" pitchFamily="2" charset="-122"/>
                <a:ea typeface="黑体" pitchFamily="2" charset="-122"/>
              </a:rPr>
              <a:t>   操作        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A            C   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10000" y="863873"/>
            <a:ext cx="53340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00.10110     0.00000</a:t>
            </a:r>
            <a:r>
              <a:rPr lang="en-US" altLang="zh-CN" sz="36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  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8600" y="1244873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476375" y="2083073"/>
            <a:ext cx="609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0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55875" y="1625873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-B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352800" y="1168673"/>
            <a:ext cx="304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  01.01100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810000" y="2159273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581400" y="1625873"/>
            <a:ext cx="259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+11.00001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632075" y="154967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810000" y="2083073"/>
            <a:ext cx="2286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00.01101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6781800" y="2083073"/>
            <a:ext cx="190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0.0000</a:t>
            </a: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28600" y="261171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476375" y="352611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1 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555875" y="3068910"/>
            <a:ext cx="76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-B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810000" y="2611710"/>
            <a:ext cx="251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00.11010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3810000" y="3602310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3581400" y="3068910"/>
            <a:ext cx="251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+11.00001</a:t>
            </a:r>
            <a:endParaRPr lang="en-US" altLang="zh-CN" sz="3600" b="1">
              <a:solidFill>
                <a:schemeClr val="accent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810000" y="3526110"/>
            <a:ext cx="220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11.11011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2632075" y="299271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6781800" y="3526110"/>
            <a:ext cx="236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0.000</a:t>
            </a: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10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228600" y="4011885"/>
            <a:ext cx="91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2057400" y="4589735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恢复余数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2555875" y="4011885"/>
            <a:ext cx="91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+B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581400" y="4011885"/>
            <a:ext cx="3124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+00.11111</a:t>
            </a: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3810000" y="4618310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810000" y="4513535"/>
            <a:ext cx="2438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00.11010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2708275" y="549461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3810000" y="5113610"/>
            <a:ext cx="251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01.10100</a:t>
            </a:r>
            <a:endParaRPr lang="en-US" altLang="zh-CN" sz="3600" b="1">
              <a:solidFill>
                <a:schemeClr val="accent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6781800" y="6028010"/>
            <a:ext cx="1981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0.00</a:t>
            </a: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101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228600" y="511361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1552575" y="6058173"/>
            <a:ext cx="762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0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632075" y="557081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-B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3581400" y="5570810"/>
            <a:ext cx="2743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+11.00001</a:t>
            </a:r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>
            <a:off x="3886200" y="6180410"/>
            <a:ext cx="2362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3810000" y="6028010"/>
            <a:ext cx="2286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00.10101</a:t>
            </a:r>
          </a:p>
        </p:txBody>
      </p:sp>
      <p:sp>
        <p:nvSpPr>
          <p:cNvPr id="38" name="Text Box 39"/>
          <p:cNvSpPr txBox="1">
            <a:spLocks noChangeArrowheads="1"/>
          </p:cNvSpPr>
          <p:nvPr/>
        </p:nvSpPr>
        <p:spPr bwMode="auto">
          <a:xfrm>
            <a:off x="8077200" y="174898"/>
            <a:ext cx="838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n</a:t>
            </a:r>
            <a:endParaRPr lang="en-US" altLang="zh-CN" sz="3600" b="1">
              <a:solidFill>
                <a:schemeClr val="folHlink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1476375" y="635273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S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A</a:t>
            </a:r>
            <a:endParaRPr lang="en-US" altLang="zh-CN" sz="36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8475663" y="2279923"/>
            <a:ext cx="67786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sz="28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</p:txBody>
      </p:sp>
      <p:sp>
        <p:nvSpPr>
          <p:cNvPr id="41" name="Text Box 46"/>
          <p:cNvSpPr txBox="1">
            <a:spLocks noChangeArrowheads="1"/>
          </p:cNvSpPr>
          <p:nvPr/>
        </p:nvSpPr>
        <p:spPr bwMode="auto">
          <a:xfrm>
            <a:off x="8509000" y="3717032"/>
            <a:ext cx="60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sz="2800" b="1" dirty="0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3200" b="1" dirty="0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</p:txBody>
      </p:sp>
      <p:sp>
        <p:nvSpPr>
          <p:cNvPr id="42" name="Text Box 47"/>
          <p:cNvSpPr txBox="1">
            <a:spLocks noChangeArrowheads="1"/>
          </p:cNvSpPr>
          <p:nvPr/>
        </p:nvSpPr>
        <p:spPr bwMode="auto">
          <a:xfrm>
            <a:off x="8461375" y="6237312"/>
            <a:ext cx="60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sz="2800" b="1" dirty="0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3200" b="1" dirty="0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</p:txBody>
      </p:sp>
      <p:sp>
        <p:nvSpPr>
          <p:cNvPr id="43" name="Text Box 50"/>
          <p:cNvSpPr txBox="1">
            <a:spLocks noChangeArrowheads="1"/>
          </p:cNvSpPr>
          <p:nvPr/>
        </p:nvSpPr>
        <p:spPr bwMode="auto">
          <a:xfrm>
            <a:off x="5867400" y="711473"/>
            <a:ext cx="838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0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" name="Text Box 51"/>
          <p:cNvSpPr txBox="1">
            <a:spLocks noChangeArrowheads="1"/>
          </p:cNvSpPr>
          <p:nvPr/>
        </p:nvSpPr>
        <p:spPr bwMode="auto">
          <a:xfrm>
            <a:off x="5867400" y="1168673"/>
            <a:ext cx="838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0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" name="Text Box 52"/>
          <p:cNvSpPr txBox="1">
            <a:spLocks noChangeArrowheads="1"/>
          </p:cNvSpPr>
          <p:nvPr/>
        </p:nvSpPr>
        <p:spPr bwMode="auto">
          <a:xfrm>
            <a:off x="5867400" y="2083073"/>
            <a:ext cx="838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6" name="Text Box 53"/>
          <p:cNvSpPr txBox="1">
            <a:spLocks noChangeArrowheads="1"/>
          </p:cNvSpPr>
          <p:nvPr/>
        </p:nvSpPr>
        <p:spPr bwMode="auto">
          <a:xfrm>
            <a:off x="5867400" y="268791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7" name="Text Box 54"/>
          <p:cNvSpPr txBox="1">
            <a:spLocks noChangeArrowheads="1"/>
          </p:cNvSpPr>
          <p:nvPr/>
        </p:nvSpPr>
        <p:spPr bwMode="auto">
          <a:xfrm>
            <a:off x="5867400" y="3526110"/>
            <a:ext cx="11528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36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′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" name="Text Box 55"/>
          <p:cNvSpPr txBox="1">
            <a:spLocks noChangeArrowheads="1"/>
          </p:cNvSpPr>
          <p:nvPr/>
        </p:nvSpPr>
        <p:spPr bwMode="auto">
          <a:xfrm>
            <a:off x="5867400" y="4513535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9" name="Text Box 56"/>
          <p:cNvSpPr txBox="1">
            <a:spLocks noChangeArrowheads="1"/>
          </p:cNvSpPr>
          <p:nvPr/>
        </p:nvSpPr>
        <p:spPr bwMode="auto">
          <a:xfrm>
            <a:off x="5867400" y="5143773"/>
            <a:ext cx="838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0" name="Text Box 57"/>
          <p:cNvSpPr txBox="1">
            <a:spLocks noChangeArrowheads="1"/>
          </p:cNvSpPr>
          <p:nvPr/>
        </p:nvSpPr>
        <p:spPr bwMode="auto">
          <a:xfrm>
            <a:off x="5867400" y="602801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000"/>
                            </p:stCondLst>
                            <p:childTnLst>
                              <p:par>
                                <p:cTn id="1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500"/>
                            </p:stCondLst>
                            <p:childTnLst>
                              <p:par>
                                <p:cTn id="2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utoUpdateAnimBg="0"/>
      <p:bldP spid="6" grpId="0" build="p" autoUpdateAnimBg="0"/>
      <p:bldP spid="7" grpId="0" build="p" autoUpdateAnimBg="0"/>
      <p:bldP spid="8" grpId="0" autoUpdateAnimBg="0"/>
      <p:bldP spid="9" grpId="0" animBg="1"/>
      <p:bldP spid="10" grpId="0" autoUpdateAnimBg="0"/>
      <p:bldP spid="11" grpId="0" animBg="1"/>
      <p:bldP spid="12" grpId="0" autoUpdateAnimBg="0"/>
      <p:bldP spid="13" grpId="0" autoUpdateAnimBg="0"/>
      <p:bldP spid="14" grpId="0" build="p" autoUpdateAnimBg="0"/>
      <p:bldP spid="15" grpId="0" build="p" autoUpdateAnimBg="0"/>
      <p:bldP spid="16" grpId="0" build="p" autoUpdateAnimBg="0"/>
      <p:bldP spid="17" grpId="0" autoUpdateAnimBg="0"/>
      <p:bldP spid="18" grpId="0" animBg="1"/>
      <p:bldP spid="19" grpId="0" autoUpdateAnimBg="0"/>
      <p:bldP spid="20" grpId="0" autoUpdateAnimBg="0"/>
      <p:bldP spid="21" grpId="0" animBg="1"/>
      <p:bldP spid="22" grpId="0" autoUpdateAnimBg="0"/>
      <p:bldP spid="23" grpId="0" build="p" autoUpdateAnimBg="0"/>
      <p:bldP spid="24" grpId="0" build="p" autoUpdateAnimBg="0" advAuto="0"/>
      <p:bldP spid="25" grpId="0" build="p" autoUpdateAnimBg="0"/>
      <p:bldP spid="26" grpId="0" build="p" autoUpdateAnimBg="0" advAuto="0"/>
      <p:bldP spid="27" grpId="0" animBg="1"/>
      <p:bldP spid="28" grpId="0" autoUpdateAnimBg="0"/>
      <p:bldP spid="29" grpId="0" animBg="1"/>
      <p:bldP spid="30" grpId="0" autoUpdateAnimBg="0"/>
      <p:bldP spid="31" grpId="0" autoUpdateAnimBg="0"/>
      <p:bldP spid="32" grpId="0" build="p" autoUpdateAnimBg="0"/>
      <p:bldP spid="33" grpId="0" build="p" autoUpdateAnimBg="0"/>
      <p:bldP spid="34" grpId="0" build="p" autoUpdateAnimBg="0"/>
      <p:bldP spid="35" grpId="0" build="p" autoUpdateAnimBg="0" advAuto="0"/>
      <p:bldP spid="36" grpId="0" animBg="1"/>
      <p:bldP spid="37" grpId="0" autoUpdateAnimBg="0"/>
      <p:bldP spid="38" grpId="0" autoUpdateAnimBg="0"/>
      <p:bldP spid="39" grpId="0" autoUpdateAnimBg="0"/>
      <p:bldP spid="40" grpId="0" autoUpdateAnimBg="0"/>
      <p:bldP spid="41" grpId="0" autoUpdateAnimBg="0"/>
      <p:bldP spid="42" grpId="0" autoUpdateAnimBg="0"/>
      <p:bldP spid="43" grpId="0" autoUpdateAnimBg="0"/>
      <p:bldP spid="44" grpId="0" autoUpdateAnimBg="0"/>
      <p:bldP spid="45" grpId="0" autoUpdateAnimBg="0"/>
      <p:bldP spid="46" grpId="0" autoUpdateAnimBg="0"/>
      <p:bldP spid="47" grpId="0" autoUpdateAnimBg="0"/>
      <p:bldP spid="48" grpId="0" autoUpdateAnimBg="0"/>
      <p:bldP spid="49" grpId="0" autoUpdateAnimBg="0"/>
      <p:bldP spid="50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44624"/>
            <a:ext cx="8763000" cy="393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步数 </a:t>
            </a:r>
            <a:r>
              <a:rPr lang="zh-CN" altLang="en-US" sz="2800" b="1" smtClean="0"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条件  </a:t>
            </a:r>
            <a:r>
              <a:rPr lang="zh-CN" altLang="en-US" sz="2800" b="1" smtClean="0">
                <a:latin typeface="黑体" pitchFamily="2" charset="-122"/>
                <a:ea typeface="黑体" pitchFamily="2" charset="-122"/>
              </a:rPr>
              <a:t>  操作         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A          C   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10000" y="578024"/>
            <a:ext cx="53340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00.10101     0.00</a:t>
            </a: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101</a:t>
            </a:r>
            <a:r>
              <a:rPr lang="en-US" altLang="zh-CN" sz="36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  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8600" y="959024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524000" y="1797224"/>
            <a:ext cx="60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0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743200" y="1340024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-B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352800" y="882824"/>
            <a:ext cx="304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  01.01010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810000" y="1873424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581400" y="1340024"/>
            <a:ext cx="259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+11.00001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819400" y="1263824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810000" y="1797224"/>
            <a:ext cx="2286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00.01011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781800" y="1797224"/>
            <a:ext cx="190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0.0</a:t>
            </a: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1011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28600" y="2254424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524000" y="3168824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1 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2743200" y="2711624"/>
            <a:ext cx="76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-B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810000" y="2254424"/>
            <a:ext cx="251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00.10110</a:t>
            </a: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3810000" y="3245024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3581400" y="2711624"/>
            <a:ext cx="251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+11.00001</a:t>
            </a:r>
            <a:endParaRPr lang="en-US" altLang="zh-CN" sz="3600" b="1">
              <a:solidFill>
                <a:schemeClr val="accent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3810000" y="3168824"/>
            <a:ext cx="220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11.10111</a:t>
            </a: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2819400" y="2635424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6781800" y="3168824"/>
            <a:ext cx="236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0.</a:t>
            </a: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10110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228600" y="3626024"/>
            <a:ext cx="91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2057400" y="4159424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恢复余数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2743200" y="3626024"/>
            <a:ext cx="91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itchFamily="2" charset="-122"/>
                <a:ea typeface="黑体" pitchFamily="2" charset="-122"/>
              </a:rPr>
              <a:t>+B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3581400" y="3626024"/>
            <a:ext cx="3124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+00.11111</a:t>
            </a: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3810000" y="4159424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3810000" y="4083224"/>
            <a:ext cx="2438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00.10110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228600" y="4692824"/>
            <a:ext cx="350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Q= -0.10110</a:t>
            </a:r>
          </a:p>
        </p:txBody>
      </p:sp>
      <p:sp>
        <p:nvSpPr>
          <p:cNvPr id="30" name="Text Box 37"/>
          <p:cNvSpPr txBox="1">
            <a:spLocks noChangeArrowheads="1"/>
          </p:cNvSpPr>
          <p:nvPr/>
        </p:nvSpPr>
        <p:spPr bwMode="auto">
          <a:xfrm>
            <a:off x="8077200" y="74787"/>
            <a:ext cx="838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n</a:t>
            </a:r>
            <a:endParaRPr lang="en-US" altLang="zh-CN" sz="3600" b="1">
              <a:solidFill>
                <a:schemeClr val="folHlink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" name="Text Box 39"/>
          <p:cNvSpPr txBox="1">
            <a:spLocks noChangeArrowheads="1"/>
          </p:cNvSpPr>
          <p:nvPr/>
        </p:nvSpPr>
        <p:spPr bwMode="auto">
          <a:xfrm>
            <a:off x="8458200" y="1988840"/>
            <a:ext cx="866328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sz="2800" b="1" dirty="0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sz="3200" b="1" dirty="0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</p:txBody>
      </p:sp>
      <p:sp>
        <p:nvSpPr>
          <p:cNvPr id="32" name="Text Box 40"/>
          <p:cNvSpPr txBox="1">
            <a:spLocks noChangeArrowheads="1"/>
          </p:cNvSpPr>
          <p:nvPr/>
        </p:nvSpPr>
        <p:spPr bwMode="auto">
          <a:xfrm>
            <a:off x="8458200" y="3397424"/>
            <a:ext cx="6858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sz="2800" b="1" dirty="0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 sz="3200" b="1" dirty="0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</p:txBody>
      </p:sp>
      <p:sp>
        <p:nvSpPr>
          <p:cNvPr id="33" name="Text Box 41"/>
          <p:cNvSpPr txBox="1">
            <a:spLocks noChangeArrowheads="1"/>
          </p:cNvSpPr>
          <p:nvPr/>
        </p:nvSpPr>
        <p:spPr bwMode="auto">
          <a:xfrm>
            <a:off x="8458200" y="578024"/>
            <a:ext cx="762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sz="28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</p:txBody>
      </p:sp>
      <p:sp>
        <p:nvSpPr>
          <p:cNvPr id="34" name="Text Box 42"/>
          <p:cNvSpPr txBox="1">
            <a:spLocks noChangeArrowheads="1"/>
          </p:cNvSpPr>
          <p:nvPr/>
        </p:nvSpPr>
        <p:spPr bwMode="auto">
          <a:xfrm>
            <a:off x="5867400" y="425624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" name="Text Box 43"/>
          <p:cNvSpPr txBox="1">
            <a:spLocks noChangeArrowheads="1"/>
          </p:cNvSpPr>
          <p:nvPr/>
        </p:nvSpPr>
        <p:spPr bwMode="auto">
          <a:xfrm>
            <a:off x="5867400" y="882824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" name="Text Box 44"/>
          <p:cNvSpPr txBox="1">
            <a:spLocks noChangeArrowheads="1"/>
          </p:cNvSpPr>
          <p:nvPr/>
        </p:nvSpPr>
        <p:spPr bwMode="auto">
          <a:xfrm>
            <a:off x="5867400" y="1797224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Text Box 45"/>
          <p:cNvSpPr txBox="1">
            <a:spLocks noChangeArrowheads="1"/>
          </p:cNvSpPr>
          <p:nvPr/>
        </p:nvSpPr>
        <p:spPr bwMode="auto">
          <a:xfrm>
            <a:off x="5867400" y="2330624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" name="Text Box 46"/>
          <p:cNvSpPr txBox="1">
            <a:spLocks noChangeArrowheads="1"/>
          </p:cNvSpPr>
          <p:nvPr/>
        </p:nvSpPr>
        <p:spPr bwMode="auto">
          <a:xfrm>
            <a:off x="5867400" y="3168824"/>
            <a:ext cx="9368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5′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" name="Text Box 47"/>
          <p:cNvSpPr txBox="1">
            <a:spLocks noChangeArrowheads="1"/>
          </p:cNvSpPr>
          <p:nvPr/>
        </p:nvSpPr>
        <p:spPr bwMode="auto">
          <a:xfrm>
            <a:off x="5867400" y="4083224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40" name="Group 58"/>
          <p:cNvGrpSpPr>
            <a:grpSpLocks/>
          </p:cNvGrpSpPr>
          <p:nvPr/>
        </p:nvGrpSpPr>
        <p:grpSpPr bwMode="auto">
          <a:xfrm>
            <a:off x="228600" y="5150024"/>
            <a:ext cx="4114800" cy="717550"/>
            <a:chOff x="144" y="3216"/>
            <a:chExt cx="2592" cy="452"/>
          </a:xfrm>
        </p:grpSpPr>
        <p:sp>
          <p:nvSpPr>
            <p:cNvPr id="41" name="Text Box 50"/>
            <p:cNvSpPr txBox="1">
              <a:spLocks noChangeArrowheads="1"/>
            </p:cNvSpPr>
            <p:nvPr/>
          </p:nvSpPr>
          <p:spPr bwMode="auto">
            <a:xfrm>
              <a:off x="144" y="3264"/>
              <a:ext cx="259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 dirty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R=  0.10110</a:t>
              </a:r>
              <a:r>
                <a:rPr lang="en-US" altLang="zh-CN" sz="3600" b="1" dirty="0">
                  <a:solidFill>
                    <a:schemeClr val="folHlink"/>
                  </a:solidFill>
                  <a:latin typeface="宋体" charset="-122"/>
                </a:rPr>
                <a:t>×2</a:t>
              </a:r>
            </a:p>
          </p:txBody>
        </p:sp>
        <p:sp>
          <p:nvSpPr>
            <p:cNvPr id="42" name="Text Box 52"/>
            <p:cNvSpPr txBox="1">
              <a:spLocks noChangeArrowheads="1"/>
            </p:cNvSpPr>
            <p:nvPr/>
          </p:nvSpPr>
          <p:spPr bwMode="auto">
            <a:xfrm>
              <a:off x="2208" y="321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-5</a:t>
              </a:r>
            </a:p>
          </p:txBody>
        </p:sp>
      </p:grpSp>
      <p:sp>
        <p:nvSpPr>
          <p:cNvPr id="43" name="Line 57"/>
          <p:cNvSpPr>
            <a:spLocks noChangeShapeType="1"/>
          </p:cNvSpPr>
          <p:nvPr/>
        </p:nvSpPr>
        <p:spPr bwMode="auto">
          <a:xfrm>
            <a:off x="990600" y="5607224"/>
            <a:ext cx="2286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" name="Group 66"/>
          <p:cNvGrpSpPr>
            <a:grpSpLocks/>
          </p:cNvGrpSpPr>
          <p:nvPr/>
        </p:nvGrpSpPr>
        <p:grpSpPr bwMode="auto">
          <a:xfrm>
            <a:off x="228600" y="5759624"/>
            <a:ext cx="5715000" cy="1143000"/>
            <a:chOff x="144" y="3600"/>
            <a:chExt cx="3600" cy="720"/>
          </a:xfrm>
        </p:grpSpPr>
        <p:sp>
          <p:nvSpPr>
            <p:cNvPr id="45" name="Text Box 59"/>
            <p:cNvSpPr txBox="1">
              <a:spLocks noChangeArrowheads="1"/>
            </p:cNvSpPr>
            <p:nvPr/>
          </p:nvSpPr>
          <p:spPr bwMode="auto">
            <a:xfrm>
              <a:off x="144" y="3792"/>
              <a:ext cx="201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X/Y=-0.10110+</a:t>
              </a:r>
            </a:p>
          </p:txBody>
        </p:sp>
        <p:sp>
          <p:nvSpPr>
            <p:cNvPr id="46" name="Line 60"/>
            <p:cNvSpPr>
              <a:spLocks noChangeShapeType="1"/>
            </p:cNvSpPr>
            <p:nvPr/>
          </p:nvSpPr>
          <p:spPr bwMode="auto">
            <a:xfrm>
              <a:off x="1920" y="3984"/>
              <a:ext cx="18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Text Box 63"/>
            <p:cNvSpPr txBox="1">
              <a:spLocks noChangeArrowheads="1"/>
            </p:cNvSpPr>
            <p:nvPr/>
          </p:nvSpPr>
          <p:spPr bwMode="auto">
            <a:xfrm>
              <a:off x="1920" y="3648"/>
              <a:ext cx="16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-0.10110</a:t>
              </a:r>
              <a:r>
                <a:rPr lang="en-US" altLang="zh-CN" sz="3200" b="1">
                  <a:latin typeface="宋体" charset="-122"/>
                </a:rPr>
                <a:t>×2</a:t>
              </a:r>
            </a:p>
          </p:txBody>
        </p:sp>
        <p:sp>
          <p:nvSpPr>
            <p:cNvPr id="48" name="Text Box 64"/>
            <p:cNvSpPr txBox="1">
              <a:spLocks noChangeArrowheads="1"/>
            </p:cNvSpPr>
            <p:nvPr/>
          </p:nvSpPr>
          <p:spPr bwMode="auto">
            <a:xfrm>
              <a:off x="3360" y="360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黑体" pitchFamily="2" charset="-122"/>
                  <a:ea typeface="黑体" pitchFamily="2" charset="-122"/>
                </a:rPr>
                <a:t>-5</a:t>
              </a:r>
            </a:p>
          </p:txBody>
        </p:sp>
        <p:sp>
          <p:nvSpPr>
            <p:cNvPr id="49" name="Text Box 65"/>
            <p:cNvSpPr txBox="1">
              <a:spLocks noChangeArrowheads="1"/>
            </p:cNvSpPr>
            <p:nvPr/>
          </p:nvSpPr>
          <p:spPr bwMode="auto">
            <a:xfrm>
              <a:off x="1920" y="3955"/>
              <a:ext cx="16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 0.11111</a:t>
              </a:r>
              <a:endParaRPr lang="en-US" altLang="zh-CN" sz="3200" b="1">
                <a:latin typeface="宋体" charset="-122"/>
              </a:endParaRPr>
            </a:p>
          </p:txBody>
        </p:sp>
      </p:grpSp>
      <p:sp>
        <p:nvSpPr>
          <p:cNvPr id="50" name="Text Box 68"/>
          <p:cNvSpPr txBox="1">
            <a:spLocks noChangeArrowheads="1"/>
          </p:cNvSpPr>
          <p:nvPr/>
        </p:nvSpPr>
        <p:spPr bwMode="auto">
          <a:xfrm>
            <a:off x="1524000" y="384349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S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A</a:t>
            </a:r>
            <a:endParaRPr lang="en-US" altLang="zh-CN" sz="36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23928" y="5373216"/>
            <a:ext cx="5134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</a:rPr>
              <a:t>余数的实际符号与被除数的符号相同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build="p" autoUpdateAnimBg="0"/>
      <p:bldP spid="7" grpId="0" build="p" autoUpdateAnimBg="0"/>
      <p:bldP spid="8" grpId="0" autoUpdateAnimBg="0"/>
      <p:bldP spid="9" grpId="0" animBg="1"/>
      <p:bldP spid="10" grpId="0" autoUpdateAnimBg="0"/>
      <p:bldP spid="11" grpId="0" animBg="1"/>
      <p:bldP spid="12" grpId="0" autoUpdateAnimBg="0"/>
      <p:bldP spid="13" grpId="0" autoUpdateAnimBg="0"/>
      <p:bldP spid="14" grpId="0" build="p" autoUpdateAnimBg="0"/>
      <p:bldP spid="15" grpId="0" build="p" autoUpdateAnimBg="0"/>
      <p:bldP spid="16" grpId="0" build="p" autoUpdateAnimBg="0"/>
      <p:bldP spid="17" grpId="0" autoUpdateAnimBg="0"/>
      <p:bldP spid="18" grpId="0" animBg="1"/>
      <p:bldP spid="19" grpId="0" autoUpdateAnimBg="0"/>
      <p:bldP spid="20" grpId="0" autoUpdateAnimBg="0"/>
      <p:bldP spid="21" grpId="0" animBg="1"/>
      <p:bldP spid="22" grpId="0" autoUpdateAnimBg="0"/>
      <p:bldP spid="23" grpId="0" build="p" autoUpdateAnimBg="0"/>
      <p:bldP spid="24" grpId="0" build="p" autoUpdateAnimBg="0" advAuto="0"/>
      <p:bldP spid="25" grpId="0" build="p" autoUpdateAnimBg="0"/>
      <p:bldP spid="26" grpId="0" build="p" autoUpdateAnimBg="0" advAuto="0"/>
      <p:bldP spid="27" grpId="0" animBg="1"/>
      <p:bldP spid="28" grpId="0" autoUpdateAnimBg="0"/>
      <p:bldP spid="29" grpId="0" build="p" autoUpdateAnimBg="0"/>
      <p:bldP spid="31" grpId="0" autoUpdateAnimBg="0"/>
      <p:bldP spid="32" grpId="0" autoUpdateAnimBg="0"/>
      <p:bldP spid="35" grpId="0" autoUpdateAnimBg="0"/>
      <p:bldP spid="36" grpId="0" autoUpdateAnimBg="0"/>
      <p:bldP spid="37" grpId="0" autoUpdateAnimBg="0"/>
      <p:bldP spid="38" grpId="0" autoUpdateAnimBg="0"/>
      <p:bldP spid="39" grpId="0" autoUpdateAnimBg="0"/>
      <p:bldP spid="43" grpId="0" animBg="1"/>
      <p:bldP spid="5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5"/>
          <p:cNvSpPr txBox="1">
            <a:spLocks noChangeArrowheads="1"/>
          </p:cNvSpPr>
          <p:nvPr/>
        </p:nvSpPr>
        <p:spPr bwMode="auto">
          <a:xfrm>
            <a:off x="207962" y="260648"/>
            <a:ext cx="8936038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/>
              <a:t>      2</a:t>
            </a:r>
            <a:r>
              <a:rPr lang="en-US" altLang="zh-CN" sz="2800" b="1" dirty="0"/>
              <a:t>. </a:t>
            </a:r>
            <a:r>
              <a:rPr lang="zh-CN" altLang="en-US" sz="2800" b="1" dirty="0"/>
              <a:t>原码不恢复余</a:t>
            </a:r>
            <a:r>
              <a:rPr lang="zh-CN" altLang="en-US" sz="2800" b="1" dirty="0" smtClean="0"/>
              <a:t>数除法</a:t>
            </a:r>
            <a:r>
              <a:rPr lang="zh-CN" altLang="en-US" sz="2800" b="1" dirty="0"/>
              <a:t>（加减交替</a:t>
            </a:r>
            <a:r>
              <a:rPr lang="zh-CN" altLang="en-US" sz="2800" b="1"/>
              <a:t>法</a:t>
            </a:r>
            <a:r>
              <a:rPr lang="zh-CN" altLang="en-US" sz="2800" b="1" smtClean="0"/>
              <a:t>）</a:t>
            </a:r>
            <a:endParaRPr lang="en-US" altLang="zh-CN" sz="2800" b="1" smtClean="0"/>
          </a:p>
          <a:p>
            <a:pPr>
              <a:spcBef>
                <a:spcPct val="50000"/>
              </a:spcBef>
            </a:pPr>
            <a:r>
              <a:rPr lang="en-US" altLang="zh-CN" sz="2800" b="1" smtClean="0"/>
              <a:t>(</a:t>
            </a:r>
            <a:r>
              <a:rPr lang="en-US" altLang="zh-CN" sz="2800" b="1" dirty="0"/>
              <a:t>1)</a:t>
            </a:r>
            <a:r>
              <a:rPr lang="zh-CN" altLang="en-US" sz="2800" b="1" dirty="0"/>
              <a:t>算法分析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/>
              <a:t>对原码恢复余数</a:t>
            </a:r>
            <a:r>
              <a:rPr lang="zh-CN" altLang="en-US" sz="2800" b="1"/>
              <a:t>法</a:t>
            </a:r>
            <a:r>
              <a:rPr lang="zh-CN" altLang="en-US" sz="2800" b="1" smtClean="0"/>
              <a:t>：</a:t>
            </a:r>
            <a:r>
              <a:rPr lang="en-US" altLang="zh-CN" sz="2800" b="1" smtClean="0"/>
              <a:t>   </a:t>
            </a:r>
            <a:r>
              <a:rPr lang="zh-CN" altLang="en-US" sz="2800" b="1" smtClean="0"/>
              <a:t>设</a:t>
            </a:r>
            <a:r>
              <a:rPr lang="en-US" altLang="zh-CN" sz="2800" b="1" smtClean="0"/>
              <a:t>B=|Y|</a:t>
            </a:r>
            <a:r>
              <a:rPr lang="zh-CN" altLang="en-US" sz="2800" b="1" smtClean="0"/>
              <a:t>，</a:t>
            </a:r>
            <a:r>
              <a:rPr lang="en-US" altLang="zh-CN" sz="2800" b="1" smtClean="0"/>
              <a:t>R</a:t>
            </a:r>
            <a:r>
              <a:rPr lang="zh-CN" altLang="en-US" sz="2800" b="1" smtClean="0"/>
              <a:t>表示余数</a:t>
            </a:r>
            <a:endParaRPr lang="en-US" altLang="zh-CN" sz="2800" b="1" smtClean="0"/>
          </a:p>
          <a:p>
            <a:pPr>
              <a:spcBef>
                <a:spcPct val="50000"/>
              </a:spcBef>
            </a:pPr>
            <a:r>
              <a:rPr lang="zh-CN" altLang="en-US" sz="2800" b="1" smtClean="0">
                <a:solidFill>
                  <a:srgbClr val="0000FF"/>
                </a:solidFill>
              </a:rPr>
              <a:t>  第</a:t>
            </a:r>
            <a:r>
              <a:rPr lang="en-US" altLang="zh-CN" sz="2800" b="1" smtClean="0">
                <a:solidFill>
                  <a:srgbClr val="0000FF"/>
                </a:solidFill>
              </a:rPr>
              <a:t>i</a:t>
            </a:r>
            <a:r>
              <a:rPr lang="zh-CN" altLang="en-US" sz="2800" b="1" smtClean="0">
                <a:solidFill>
                  <a:srgbClr val="0000FF"/>
                </a:solidFill>
              </a:rPr>
              <a:t>步（求</a:t>
            </a:r>
            <a:r>
              <a:rPr lang="en-US" altLang="zh-CN" sz="2800" b="1" smtClean="0">
                <a:solidFill>
                  <a:srgbClr val="0000FF"/>
                </a:solidFill>
              </a:rPr>
              <a:t>Q</a:t>
            </a:r>
            <a:r>
              <a:rPr lang="en-US" altLang="zh-CN" sz="2400" b="1" smtClean="0">
                <a:solidFill>
                  <a:srgbClr val="0000FF"/>
                </a:solidFill>
              </a:rPr>
              <a:t>i</a:t>
            </a:r>
            <a:r>
              <a:rPr lang="zh-CN" altLang="en-US" sz="2800" b="1" smtClean="0">
                <a:solidFill>
                  <a:srgbClr val="0000FF"/>
                </a:solidFill>
              </a:rPr>
              <a:t>）将余数左移一位后减</a:t>
            </a:r>
            <a:r>
              <a:rPr lang="en-US" altLang="zh-CN" sz="2800" b="1" smtClean="0">
                <a:solidFill>
                  <a:srgbClr val="0000FF"/>
                </a:solidFill>
              </a:rPr>
              <a:t>B</a:t>
            </a:r>
            <a:r>
              <a:rPr lang="zh-CN" altLang="en-US" sz="2800" b="1" smtClean="0">
                <a:solidFill>
                  <a:srgbClr val="0000FF"/>
                </a:solidFill>
              </a:rPr>
              <a:t>（</a:t>
            </a:r>
            <a:r>
              <a:rPr lang="en-US" altLang="zh-CN" sz="2800" b="1" smtClean="0">
                <a:solidFill>
                  <a:srgbClr val="0000FF"/>
                </a:solidFill>
              </a:rPr>
              <a:t>2R</a:t>
            </a:r>
            <a:r>
              <a:rPr lang="en-US" altLang="zh-CN" sz="2000" b="1" smtClean="0">
                <a:solidFill>
                  <a:srgbClr val="0000FF"/>
                </a:solidFill>
              </a:rPr>
              <a:t>i-1</a:t>
            </a:r>
            <a:r>
              <a:rPr lang="en-US" altLang="zh-CN" sz="2800" b="1" smtClean="0">
                <a:solidFill>
                  <a:srgbClr val="0000FF"/>
                </a:solidFill>
              </a:rPr>
              <a:t>-B</a:t>
            </a:r>
            <a:r>
              <a:rPr lang="zh-CN" altLang="en-US" sz="2800" b="1" smtClean="0">
                <a:solidFill>
                  <a:srgbClr val="0000FF"/>
                </a:solidFill>
              </a:rPr>
              <a:t>）</a:t>
            </a:r>
            <a:endParaRPr lang="en-US" altLang="zh-CN" sz="2800" b="1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2800" b="1" smtClean="0"/>
              <a:t>   </a:t>
            </a:r>
            <a:r>
              <a:rPr lang="zh-CN" altLang="en-US" sz="2800" b="1" smtClean="0"/>
              <a:t>若</a:t>
            </a:r>
            <a:r>
              <a:rPr lang="en-US" altLang="zh-CN" sz="2800" b="1" smtClean="0"/>
              <a:t>R</a:t>
            </a:r>
            <a:r>
              <a:rPr lang="en-US" altLang="zh-CN" sz="2400" b="1" smtClean="0"/>
              <a:t>i</a:t>
            </a:r>
            <a:r>
              <a:rPr lang="en-US" altLang="zh-CN" sz="2800" b="1" smtClean="0"/>
              <a:t>= 2R</a:t>
            </a:r>
            <a:r>
              <a:rPr lang="en-US" altLang="zh-CN" sz="2000" b="1" smtClean="0"/>
              <a:t>i-1</a:t>
            </a:r>
            <a:r>
              <a:rPr lang="en-US" altLang="zh-CN" sz="2800" b="1" smtClean="0"/>
              <a:t>-B&gt;0</a:t>
            </a:r>
            <a:r>
              <a:rPr lang="zh-CN" altLang="en-US" sz="2800" b="1" smtClean="0"/>
              <a:t>， 则 </a:t>
            </a:r>
            <a:r>
              <a:rPr lang="en-US" altLang="zh-CN" sz="2800" b="1"/>
              <a:t>Q</a:t>
            </a:r>
            <a:r>
              <a:rPr lang="en-US" altLang="zh-CN" sz="2000" b="1"/>
              <a:t>i</a:t>
            </a:r>
            <a:r>
              <a:rPr lang="en-US" altLang="zh-CN" sz="2800" b="1"/>
              <a:t> </a:t>
            </a:r>
            <a:r>
              <a:rPr lang="en-US" altLang="zh-CN" sz="2800" b="1" smtClean="0"/>
              <a:t>=1</a:t>
            </a:r>
            <a:r>
              <a:rPr lang="zh-CN" altLang="en-US" sz="2800" b="1" smtClean="0"/>
              <a:t>；</a:t>
            </a:r>
            <a:endParaRPr lang="en-US" altLang="zh-CN" sz="2800" b="1" smtClean="0"/>
          </a:p>
          <a:p>
            <a:pPr>
              <a:spcBef>
                <a:spcPct val="50000"/>
              </a:spcBef>
            </a:pPr>
            <a:r>
              <a:rPr lang="en-US" altLang="zh-CN" sz="2800" b="1"/>
              <a:t> </a:t>
            </a:r>
            <a:r>
              <a:rPr lang="en-US" altLang="zh-CN" sz="2800" b="1" smtClean="0"/>
              <a:t>    </a:t>
            </a:r>
            <a:r>
              <a:rPr lang="zh-CN" altLang="en-US" sz="2800" b="1" smtClean="0"/>
              <a:t>下一步：</a:t>
            </a:r>
            <a:r>
              <a:rPr lang="en-US" altLang="zh-CN" sz="2800" b="1" smtClean="0"/>
              <a:t>R</a:t>
            </a:r>
            <a:r>
              <a:rPr lang="en-US" altLang="zh-CN" sz="2000" b="1" smtClean="0"/>
              <a:t>i+1</a:t>
            </a:r>
            <a:r>
              <a:rPr lang="en-US" altLang="zh-CN" sz="2800" b="1" smtClean="0"/>
              <a:t>= 2R</a:t>
            </a:r>
            <a:r>
              <a:rPr lang="en-US" altLang="zh-CN" sz="2000" b="1" smtClean="0"/>
              <a:t>i </a:t>
            </a:r>
            <a:r>
              <a:rPr lang="en-US" altLang="zh-CN" sz="2800" b="1" smtClean="0"/>
              <a:t>- B</a:t>
            </a:r>
            <a:r>
              <a:rPr lang="zh-CN" altLang="en-US" sz="2800" b="1" smtClean="0"/>
              <a:t>；</a:t>
            </a:r>
            <a:endParaRPr lang="en-US" altLang="zh-CN" sz="2800" b="1" smtClean="0"/>
          </a:p>
          <a:p>
            <a:pPr>
              <a:spcBef>
                <a:spcPct val="50000"/>
              </a:spcBef>
            </a:pPr>
            <a:r>
              <a:rPr lang="en-US" altLang="zh-CN" sz="2800" b="1"/>
              <a:t> </a:t>
            </a:r>
            <a:r>
              <a:rPr lang="en-US" altLang="zh-CN" sz="2800" b="1" smtClean="0"/>
              <a:t>  </a:t>
            </a:r>
            <a:r>
              <a:rPr lang="zh-CN" altLang="en-US" sz="2800" b="1" smtClean="0"/>
              <a:t>若</a:t>
            </a:r>
            <a:r>
              <a:rPr lang="en-US" altLang="zh-CN" sz="2800" b="1" smtClean="0"/>
              <a:t>R</a:t>
            </a:r>
            <a:r>
              <a:rPr lang="en-US" altLang="zh-CN" sz="2000" b="1" smtClean="0"/>
              <a:t>i</a:t>
            </a:r>
            <a:r>
              <a:rPr lang="en-US" altLang="zh-CN" sz="2800" b="1" smtClean="0"/>
              <a:t>'= 2R</a:t>
            </a:r>
            <a:r>
              <a:rPr lang="en-US" altLang="zh-CN" sz="2000" b="1" smtClean="0"/>
              <a:t>i-1</a:t>
            </a:r>
            <a:r>
              <a:rPr lang="en-US" altLang="zh-CN" sz="2800" b="1" smtClean="0"/>
              <a:t>-B&lt;0</a:t>
            </a:r>
            <a:r>
              <a:rPr lang="zh-CN" altLang="en-US" sz="2800" b="1"/>
              <a:t>，则 </a:t>
            </a:r>
            <a:r>
              <a:rPr lang="en-US" altLang="zh-CN" sz="2800" b="1"/>
              <a:t>Q</a:t>
            </a:r>
            <a:r>
              <a:rPr lang="en-US" altLang="zh-CN" sz="2000" b="1"/>
              <a:t>i</a:t>
            </a:r>
            <a:r>
              <a:rPr lang="en-US" altLang="zh-CN" sz="2800" b="1"/>
              <a:t> </a:t>
            </a:r>
            <a:r>
              <a:rPr lang="en-US" altLang="zh-CN" sz="2800" b="1" smtClean="0"/>
              <a:t>=0</a:t>
            </a:r>
            <a:r>
              <a:rPr lang="zh-CN" altLang="en-US" sz="2800" b="1" smtClean="0"/>
              <a:t>；</a:t>
            </a:r>
            <a:r>
              <a:rPr lang="en-US" altLang="zh-CN" sz="2800" b="1" smtClean="0">
                <a:solidFill>
                  <a:srgbClr val="0070C0"/>
                </a:solidFill>
              </a:rPr>
              <a:t> </a:t>
            </a:r>
            <a:r>
              <a:rPr lang="zh-CN" altLang="en-US" sz="2800" b="1" smtClean="0">
                <a:solidFill>
                  <a:srgbClr val="0000FF"/>
                </a:solidFill>
              </a:rPr>
              <a:t>恢复余数：</a:t>
            </a:r>
            <a:r>
              <a:rPr lang="en-US" altLang="zh-CN" sz="2800" b="1" smtClean="0">
                <a:solidFill>
                  <a:srgbClr val="0000FF"/>
                </a:solidFill>
              </a:rPr>
              <a:t>R</a:t>
            </a:r>
            <a:r>
              <a:rPr lang="en-US" altLang="zh-CN" sz="2000" b="1" smtClean="0">
                <a:solidFill>
                  <a:srgbClr val="0000FF"/>
                </a:solidFill>
              </a:rPr>
              <a:t>i</a:t>
            </a:r>
            <a:r>
              <a:rPr lang="en-US" altLang="zh-CN" sz="2800" b="1">
                <a:solidFill>
                  <a:srgbClr val="0000FF"/>
                </a:solidFill>
              </a:rPr>
              <a:t>'</a:t>
            </a:r>
            <a:r>
              <a:rPr lang="en-US" altLang="zh-CN" sz="2800" b="1" smtClean="0">
                <a:solidFill>
                  <a:srgbClr val="0000FF"/>
                </a:solidFill>
              </a:rPr>
              <a:t>+B</a:t>
            </a:r>
            <a:endParaRPr lang="en-US" altLang="zh-CN" sz="2800" b="1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2800" b="1" smtClean="0"/>
              <a:t>     </a:t>
            </a:r>
            <a:r>
              <a:rPr lang="zh-CN" altLang="en-US" sz="2800" b="1" smtClean="0"/>
              <a:t>下一步：</a:t>
            </a:r>
            <a:r>
              <a:rPr lang="en-US" altLang="zh-CN" sz="2800" b="1" smtClean="0"/>
              <a:t>R</a:t>
            </a:r>
            <a:r>
              <a:rPr lang="en-US" altLang="zh-CN" sz="2000" b="1" smtClean="0"/>
              <a:t>i+1</a:t>
            </a:r>
            <a:r>
              <a:rPr lang="en-US" altLang="zh-CN" sz="2800" b="1" smtClean="0"/>
              <a:t>= 2(R</a:t>
            </a:r>
            <a:r>
              <a:rPr lang="en-US" altLang="zh-CN" sz="2000" b="1" smtClean="0"/>
              <a:t>i</a:t>
            </a:r>
            <a:r>
              <a:rPr lang="en-US" altLang="zh-CN" sz="2800" b="1"/>
              <a:t>'+</a:t>
            </a:r>
            <a:r>
              <a:rPr lang="en-US" altLang="zh-CN" sz="2800" b="1" smtClean="0"/>
              <a:t>B) - B=</a:t>
            </a:r>
            <a:r>
              <a:rPr lang="en-US" altLang="zh-CN" sz="2800" b="1"/>
              <a:t> </a:t>
            </a:r>
            <a:r>
              <a:rPr lang="en-US" altLang="zh-CN" sz="2800" b="1" smtClean="0">
                <a:solidFill>
                  <a:srgbClr val="FF0000"/>
                </a:solidFill>
              </a:rPr>
              <a:t>2R</a:t>
            </a:r>
            <a:r>
              <a:rPr lang="en-US" altLang="zh-CN" sz="2000" b="1" smtClean="0">
                <a:solidFill>
                  <a:srgbClr val="FF0000"/>
                </a:solidFill>
              </a:rPr>
              <a:t>i</a:t>
            </a:r>
            <a:r>
              <a:rPr lang="en-US" altLang="zh-CN" sz="2800" b="1" smtClean="0">
                <a:solidFill>
                  <a:srgbClr val="FF0000"/>
                </a:solidFill>
              </a:rPr>
              <a:t>'+B</a:t>
            </a:r>
            <a:r>
              <a:rPr lang="zh-CN" altLang="en-US" sz="2800" b="1" smtClean="0"/>
              <a:t>；</a:t>
            </a:r>
            <a:endParaRPr lang="en-US" altLang="zh-CN" sz="2800" b="1" smtClean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FF"/>
                </a:solidFill>
              </a:rPr>
              <a:t>    </a:t>
            </a:r>
            <a:r>
              <a:rPr lang="zh-CN" altLang="en-US" sz="2800" b="1" smtClean="0">
                <a:solidFill>
                  <a:srgbClr val="0000FF"/>
                </a:solidFill>
              </a:rPr>
              <a:t>所以当不够减时，也可以不恢复余数，而下一步操作改为加法，故也称为加减交替法。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007245" y="115782"/>
            <a:ext cx="2596208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 dirty="0">
                <a:ea typeface="宋体" panose="02010600030101010101" pitchFamily="2" charset="-122"/>
              </a:rPr>
              <a:t>(2)</a:t>
            </a:r>
            <a:r>
              <a:rPr lang="zh-CN" altLang="en-US" sz="2800" b="1" dirty="0">
                <a:ea typeface="宋体" panose="02010600030101010101" pitchFamily="2" charset="-122"/>
              </a:rPr>
              <a:t>运算规则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39266" y="620688"/>
            <a:ext cx="8221166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ea typeface="宋体" panose="02010600030101010101" pitchFamily="2" charset="-122"/>
              </a:rPr>
              <a:t>- A</a:t>
            </a:r>
            <a:r>
              <a:rPr lang="zh-CN" altLang="en-US" sz="2800" b="1" dirty="0"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ea typeface="宋体" panose="02010600030101010101" pitchFamily="2" charset="-122"/>
              </a:rPr>
              <a:t>取双符号位，</a:t>
            </a:r>
            <a:r>
              <a:rPr lang="en-US" altLang="zh-CN" sz="2800" b="1" dirty="0"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ea typeface="宋体" panose="02010600030101010101" pitchFamily="2" charset="-122"/>
              </a:rPr>
              <a:t>Y</a:t>
            </a:r>
            <a:r>
              <a:rPr lang="zh-CN" altLang="en-US" sz="2800" b="1" dirty="0">
                <a:ea typeface="宋体" panose="02010600030101010101" pitchFamily="2" charset="-122"/>
              </a:rPr>
              <a:t>取绝对值运算，</a:t>
            </a:r>
            <a:r>
              <a:rPr lang="en-US" altLang="zh-CN" sz="2800" b="1" dirty="0">
                <a:ea typeface="宋体" panose="02010600030101010101" pitchFamily="2" charset="-122"/>
              </a:rPr>
              <a:t>|X|&lt;|Y| 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ea typeface="宋体" panose="02010600030101010101" pitchFamily="2" charset="-122"/>
              </a:rPr>
              <a:t>- </a:t>
            </a:r>
            <a:r>
              <a:rPr lang="zh-CN" altLang="en-US" sz="2800" b="1" dirty="0">
                <a:ea typeface="宋体" panose="02010600030101010101" pitchFamily="2" charset="-122"/>
              </a:rPr>
              <a:t>根据</a:t>
            </a:r>
            <a:r>
              <a:rPr lang="zh-CN" altLang="en-US" sz="2800" b="1" dirty="0">
                <a:solidFill>
                  <a:srgbClr val="0000FF"/>
                </a:solidFill>
                <a:ea typeface="宋体" panose="02010600030101010101" pitchFamily="2" charset="-122"/>
              </a:rPr>
              <a:t>余数的正负</a:t>
            </a:r>
            <a:r>
              <a:rPr lang="zh-CN" altLang="en-US" sz="2800" b="1" dirty="0">
                <a:ea typeface="宋体" panose="02010600030101010101" pitchFamily="2" charset="-122"/>
              </a:rPr>
              <a:t>决定</a:t>
            </a:r>
            <a:r>
              <a:rPr lang="zh-CN" altLang="en-US" sz="2800" b="1" dirty="0">
                <a:solidFill>
                  <a:srgbClr val="0000FF"/>
                </a:solidFill>
                <a:ea typeface="宋体" panose="02010600030101010101" pitchFamily="2" charset="-122"/>
              </a:rPr>
              <a:t>商值</a:t>
            </a:r>
            <a:r>
              <a:rPr lang="zh-CN" altLang="en-US" sz="2800" b="1" dirty="0">
                <a:ea typeface="宋体" panose="02010600030101010101" pitchFamily="2" charset="-122"/>
              </a:rPr>
              <a:t>及</a:t>
            </a:r>
            <a:r>
              <a:rPr lang="zh-CN" altLang="en-US" sz="2800" b="1" dirty="0">
                <a:solidFill>
                  <a:srgbClr val="0000FF"/>
                </a:solidFill>
                <a:ea typeface="宋体" panose="02010600030101010101" pitchFamily="2" charset="-122"/>
              </a:rPr>
              <a:t>下一步</a:t>
            </a:r>
            <a:r>
              <a:rPr lang="zh-CN" altLang="en-US" sz="2800" b="1" dirty="0">
                <a:ea typeface="宋体" panose="02010600030101010101" pitchFamily="2" charset="-122"/>
              </a:rPr>
              <a:t>操作：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215454" y="3633788"/>
            <a:ext cx="80645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ea typeface="宋体" panose="02010600030101010101" pitchFamily="2" charset="-122"/>
              </a:rPr>
              <a:t>- </a:t>
            </a:r>
            <a:r>
              <a:rPr lang="zh-CN" altLang="en-US" sz="2800" b="1" dirty="0">
                <a:ea typeface="宋体" panose="02010600030101010101" pitchFamily="2" charset="-122"/>
              </a:rPr>
              <a:t>求</a:t>
            </a:r>
            <a:r>
              <a:rPr lang="en-US" altLang="zh-CN" sz="2800" b="1" dirty="0"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ea typeface="宋体" panose="02010600030101010101" pitchFamily="2" charset="-122"/>
              </a:rPr>
              <a:t>位</a:t>
            </a:r>
            <a:r>
              <a:rPr lang="zh-CN" altLang="en-US" sz="2800" b="1">
                <a:ea typeface="宋体" panose="02010600030101010101" pitchFamily="2" charset="-122"/>
              </a:rPr>
              <a:t>商</a:t>
            </a:r>
            <a:r>
              <a:rPr lang="zh-CN" altLang="en-US" sz="2800" b="1" smtClean="0">
                <a:ea typeface="宋体" panose="02010600030101010101" pitchFamily="2" charset="-122"/>
              </a:rPr>
              <a:t>，做</a:t>
            </a:r>
            <a:r>
              <a:rPr lang="en-US" altLang="zh-CN" sz="2800" b="1" smtClean="0"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ea typeface="宋体" panose="02010600030101010101" pitchFamily="2" charset="-122"/>
              </a:rPr>
              <a:t>步操作；若第</a:t>
            </a:r>
            <a:r>
              <a:rPr lang="en-US" altLang="zh-CN" sz="2800" b="1" dirty="0"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ea typeface="宋体" panose="02010600030101010101" pitchFamily="2" charset="-122"/>
              </a:rPr>
              <a:t>步余数为负</a:t>
            </a:r>
            <a:r>
              <a:rPr lang="zh-CN" altLang="en-US" sz="2800" b="1">
                <a:ea typeface="宋体" panose="02010600030101010101" pitchFamily="2" charset="-122"/>
              </a:rPr>
              <a:t>，</a:t>
            </a:r>
            <a:r>
              <a:rPr lang="zh-CN" altLang="en-US" sz="2800" b="1" smtClean="0">
                <a:ea typeface="宋体" panose="02010600030101010101" pitchFamily="2" charset="-122"/>
              </a:rPr>
              <a:t>则</a:t>
            </a:r>
            <a:endParaRPr lang="zh-CN" altLang="zh-CN" sz="2800" b="1" smtClean="0"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en-US" sz="2800" b="1" smtClean="0">
                <a:ea typeface="宋体" panose="02010600030101010101" pitchFamily="2" charset="-122"/>
              </a:rPr>
              <a:t>　　</a:t>
            </a:r>
            <a:r>
              <a:rPr lang="zh-CN" altLang="en-US" sz="2800" b="1" smtClean="0">
                <a:ea typeface="宋体" panose="02010600030101010101" pitchFamily="2" charset="-122"/>
              </a:rPr>
              <a:t>最后需要恢复余数，不移位。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2376263" y="3102635"/>
            <a:ext cx="39604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FF0000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000" b="1" smtClean="0">
                <a:solidFill>
                  <a:srgbClr val="FF0000"/>
                </a:solidFill>
                <a:ea typeface="宋体" panose="02010600030101010101" pitchFamily="2" charset="-122"/>
              </a:rPr>
              <a:t>i+1</a:t>
            </a:r>
            <a:r>
              <a:rPr lang="en-US" altLang="zh-CN" sz="2800" b="1" smtClean="0">
                <a:solidFill>
                  <a:srgbClr val="FF0000"/>
                </a:solidFill>
                <a:ea typeface="宋体" panose="02010600030101010101" pitchFamily="2" charset="-122"/>
              </a:rPr>
              <a:t>=2R</a:t>
            </a:r>
            <a:r>
              <a:rPr lang="en-US" altLang="zh-CN" sz="2400" b="1" smtClean="0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+(1-2Q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)|Y|</a:t>
            </a:r>
            <a:endParaRPr lang="en-US" altLang="zh-CN" sz="28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1101278" y="1897261"/>
            <a:ext cx="76200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err="1">
                <a:ea typeface="宋体" panose="02010600030101010101" pitchFamily="2" charset="-122"/>
              </a:rPr>
              <a:t>R</a:t>
            </a:r>
            <a:r>
              <a:rPr lang="en-US" altLang="zh-CN" sz="2000" b="1" smtClean="0">
                <a:ea typeface="宋体" panose="02010600030101010101" pitchFamily="2" charset="-122"/>
              </a:rPr>
              <a:t>i</a:t>
            </a:r>
            <a:r>
              <a:rPr lang="zh-CN" altLang="en-US" sz="2800" b="1" dirty="0">
                <a:ea typeface="宋体" panose="02010600030101010101" pitchFamily="2" charset="-122"/>
              </a:rPr>
              <a:t>为正，则</a:t>
            </a:r>
            <a:r>
              <a:rPr lang="en-US" altLang="zh-CN" sz="2800" b="1" dirty="0" err="1">
                <a:ea typeface="宋体" panose="02010600030101010101" pitchFamily="2" charset="-122"/>
              </a:rPr>
              <a:t>Q</a:t>
            </a:r>
            <a:r>
              <a:rPr lang="en-US" altLang="zh-CN" sz="2400" b="1" dirty="0" err="1">
                <a:ea typeface="宋体" panose="02010600030101010101" pitchFamily="2" charset="-122"/>
              </a:rPr>
              <a:t>i</a:t>
            </a:r>
            <a:r>
              <a:rPr lang="zh-CN" altLang="en-US" sz="2800" b="1" dirty="0">
                <a:ea typeface="宋体" panose="02010600030101010101" pitchFamily="2" charset="-122"/>
              </a:rPr>
              <a:t>为</a:t>
            </a:r>
            <a:r>
              <a:rPr lang="en-US" altLang="zh-CN" sz="2800" b="1" dirty="0"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ea typeface="宋体" panose="02010600030101010101" pitchFamily="2" charset="-122"/>
              </a:rPr>
              <a:t>，第</a:t>
            </a:r>
            <a:r>
              <a:rPr lang="en-US" altLang="zh-CN" sz="2800" b="1" dirty="0">
                <a:ea typeface="宋体" panose="02010600030101010101" pitchFamily="2" charset="-122"/>
              </a:rPr>
              <a:t>i+1</a:t>
            </a:r>
            <a:r>
              <a:rPr lang="zh-CN" altLang="en-US" sz="2800" b="1" dirty="0">
                <a:ea typeface="宋体" panose="02010600030101010101" pitchFamily="2" charset="-122"/>
              </a:rPr>
              <a:t>步</a:t>
            </a:r>
            <a:r>
              <a:rPr lang="zh-CN" altLang="en-US" sz="2800" b="1">
                <a:ea typeface="宋体" panose="02010600030101010101" pitchFamily="2" charset="-122"/>
              </a:rPr>
              <a:t>作 </a:t>
            </a:r>
            <a:r>
              <a:rPr lang="en-US" altLang="zh-CN" sz="2800" b="1" smtClean="0">
                <a:ea typeface="宋体" panose="02010600030101010101" pitchFamily="2" charset="-122"/>
              </a:rPr>
              <a:t>2R</a:t>
            </a:r>
            <a:r>
              <a:rPr lang="en-US" altLang="zh-CN" sz="2400" b="1" smtClean="0">
                <a:ea typeface="宋体" panose="02010600030101010101" pitchFamily="2" charset="-122"/>
              </a:rPr>
              <a:t>i</a:t>
            </a:r>
            <a:r>
              <a:rPr lang="en-US" altLang="zh-CN" sz="2800" b="1" smtClean="0">
                <a:ea typeface="宋体" panose="02010600030101010101" pitchFamily="2" charset="-122"/>
              </a:rPr>
              <a:t>-</a:t>
            </a:r>
            <a:r>
              <a:rPr lang="en-US" altLang="zh-CN" sz="2800" b="1" dirty="0" smtClean="0">
                <a:ea typeface="宋体" panose="02010600030101010101" pitchFamily="2" charset="-122"/>
              </a:rPr>
              <a:t>|Y|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；</a:t>
            </a:r>
            <a:endParaRPr lang="zh-CN" altLang="en-US" sz="2800" b="1" dirty="0"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smtClean="0">
                <a:ea typeface="宋体" panose="02010600030101010101" pitchFamily="2" charset="-122"/>
              </a:rPr>
              <a:t>R</a:t>
            </a:r>
            <a:r>
              <a:rPr lang="en-US" altLang="zh-CN" sz="2400" b="1" smtClean="0">
                <a:ea typeface="宋体" panose="02010600030101010101" pitchFamily="2" charset="-122"/>
              </a:rPr>
              <a:t>i</a:t>
            </a:r>
            <a:r>
              <a:rPr lang="zh-CN" altLang="zh-CN" sz="2800" b="1" dirty="0">
                <a:ea typeface="宋体" panose="02010600030101010101" pitchFamily="2" charset="-122"/>
              </a:rPr>
              <a:t>为负，则</a:t>
            </a:r>
            <a:r>
              <a:rPr lang="en-US" altLang="zh-CN" sz="2800" b="1" dirty="0" err="1">
                <a:ea typeface="宋体" panose="02010600030101010101" pitchFamily="2" charset="-122"/>
              </a:rPr>
              <a:t>Q</a:t>
            </a:r>
            <a:r>
              <a:rPr lang="en-US" altLang="zh-CN" sz="2400" b="1" dirty="0" err="1">
                <a:ea typeface="宋体" panose="02010600030101010101" pitchFamily="2" charset="-122"/>
              </a:rPr>
              <a:t>i</a:t>
            </a:r>
            <a:r>
              <a:rPr lang="zh-CN" altLang="zh-CN" sz="2800" b="1" dirty="0">
                <a:ea typeface="宋体" panose="02010600030101010101" pitchFamily="2" charset="-122"/>
              </a:rPr>
              <a:t>为0，第</a:t>
            </a:r>
            <a:r>
              <a:rPr lang="en-US" altLang="zh-CN" sz="2800" b="1" dirty="0">
                <a:ea typeface="宋体" panose="02010600030101010101" pitchFamily="2" charset="-122"/>
              </a:rPr>
              <a:t>i+1</a:t>
            </a:r>
            <a:r>
              <a:rPr lang="zh-CN" altLang="zh-CN" sz="2800" b="1" dirty="0">
                <a:ea typeface="宋体" panose="02010600030101010101" pitchFamily="2" charset="-122"/>
              </a:rPr>
              <a:t>步</a:t>
            </a:r>
            <a:r>
              <a:rPr lang="zh-CN" altLang="zh-CN" sz="2800" b="1">
                <a:ea typeface="宋体" panose="02010600030101010101" pitchFamily="2" charset="-122"/>
              </a:rPr>
              <a:t>作</a:t>
            </a:r>
            <a:r>
              <a:rPr lang="zh-CN" altLang="en-US" sz="2800" b="1">
                <a:ea typeface="宋体" panose="02010600030101010101" pitchFamily="2" charset="-122"/>
              </a:rPr>
              <a:t> </a:t>
            </a:r>
            <a:r>
              <a:rPr lang="zh-CN" altLang="zh-CN" sz="2800" b="1" smtClean="0">
                <a:ea typeface="宋体" panose="02010600030101010101" pitchFamily="2" charset="-122"/>
              </a:rPr>
              <a:t>2</a:t>
            </a:r>
            <a:r>
              <a:rPr lang="en-US" altLang="zh-CN" sz="2800" b="1" smtClean="0">
                <a:ea typeface="宋体" panose="02010600030101010101" pitchFamily="2" charset="-122"/>
              </a:rPr>
              <a:t>R</a:t>
            </a:r>
            <a:r>
              <a:rPr lang="en-US" altLang="zh-CN" sz="2400" b="1" smtClean="0">
                <a:ea typeface="宋体" panose="02010600030101010101" pitchFamily="2" charset="-122"/>
              </a:rPr>
              <a:t>i</a:t>
            </a:r>
            <a:r>
              <a:rPr lang="en-US" altLang="zh-CN" sz="2800" b="1" dirty="0" smtClean="0">
                <a:ea typeface="宋体" panose="02010600030101010101" pitchFamily="2" charset="-122"/>
              </a:rPr>
              <a:t>+|Y|</a:t>
            </a:r>
            <a:r>
              <a:rPr lang="zh-CN" altLang="en-US" sz="2800" b="1" dirty="0" smtClean="0">
                <a:ea typeface="宋体" panose="02010600030101010101" pitchFamily="2" charset="-122"/>
              </a:rPr>
              <a:t>。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247908" y="4901049"/>
            <a:ext cx="18336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(3)</a:t>
            </a:r>
            <a:r>
              <a:rPr lang="zh-CN" altLang="en-US" sz="2800" b="1">
                <a:ea typeface="宋体" panose="02010600030101010101" pitchFamily="2" charset="-122"/>
              </a:rPr>
              <a:t>实例：</a:t>
            </a: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2576288" y="4871202"/>
            <a:ext cx="50768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X=0.10110</a:t>
            </a:r>
            <a:r>
              <a:rPr lang="zh-CN" altLang="en-US" sz="2800" b="1">
                <a:ea typeface="宋体" panose="02010600030101010101" pitchFamily="2" charset="-122"/>
              </a:rPr>
              <a:t>，</a:t>
            </a:r>
            <a:r>
              <a:rPr lang="en-US" altLang="zh-CN" sz="2800" b="1">
                <a:ea typeface="宋体" panose="02010600030101010101" pitchFamily="2" charset="-122"/>
              </a:rPr>
              <a:t>Y=-0.11111</a:t>
            </a:r>
            <a:r>
              <a:rPr lang="zh-CN" altLang="en-US" sz="2800" b="1">
                <a:ea typeface="宋体" panose="02010600030101010101" pitchFamily="2" charset="-122"/>
              </a:rPr>
              <a:t>，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求</a:t>
            </a:r>
            <a:r>
              <a:rPr lang="en-US" altLang="zh-CN" sz="2800" b="1">
                <a:ea typeface="宋体" panose="02010600030101010101" pitchFamily="2" charset="-122"/>
              </a:rPr>
              <a:t>X/Y</a:t>
            </a:r>
            <a:r>
              <a:rPr lang="zh-CN" altLang="en-US" sz="2800" b="1">
                <a:ea typeface="宋体" panose="02010600030101010101" pitchFamily="2" charset="-122"/>
              </a:rPr>
              <a:t>，给出商</a:t>
            </a:r>
            <a:r>
              <a:rPr lang="en-US" altLang="zh-CN" sz="2800" b="1">
                <a:ea typeface="宋体" panose="02010600030101010101" pitchFamily="2" charset="-122"/>
              </a:rPr>
              <a:t>Q</a:t>
            </a:r>
            <a:r>
              <a:rPr lang="zh-CN" altLang="en-US" sz="2800" b="1">
                <a:ea typeface="宋体" panose="02010600030101010101" pitchFamily="2" charset="-122"/>
              </a:rPr>
              <a:t>和余数</a:t>
            </a:r>
            <a:r>
              <a:rPr lang="en-US" altLang="zh-CN" sz="2800" b="1">
                <a:ea typeface="宋体" panose="02010600030101010101" pitchFamily="2" charset="-122"/>
              </a:rPr>
              <a:t>R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006028" y="6045199"/>
            <a:ext cx="7914283" cy="847480"/>
            <a:chOff x="1006028" y="6045199"/>
            <a:chExt cx="7914283" cy="847480"/>
          </a:xfrm>
        </p:grpSpPr>
        <p:sp>
          <p:nvSpPr>
            <p:cNvPr id="9" name="Text Box 25"/>
            <p:cNvSpPr txBox="1">
              <a:spLocks noChangeArrowheads="1"/>
            </p:cNvSpPr>
            <p:nvPr/>
          </p:nvSpPr>
          <p:spPr bwMode="auto">
            <a:xfrm>
              <a:off x="1006028" y="6045200"/>
              <a:ext cx="5041900" cy="350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ea typeface="宋体" panose="02010600030101010101" pitchFamily="2" charset="-122"/>
                </a:rPr>
                <a:t>初值：</a:t>
              </a:r>
              <a:r>
                <a:rPr lang="en-US" altLang="zh-CN" sz="2800" b="1">
                  <a:ea typeface="宋体" panose="02010600030101010101" pitchFamily="2" charset="-122"/>
                </a:rPr>
                <a:t>A=|X|= 00.10110</a:t>
              </a:r>
              <a:r>
                <a:rPr lang="zh-CN" altLang="en-US" sz="2800" b="1">
                  <a:ea typeface="宋体" panose="02010600030101010101" pitchFamily="2" charset="-122"/>
                </a:rPr>
                <a:t>，</a:t>
              </a:r>
            </a:p>
          </p:txBody>
        </p: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5615930" y="6045199"/>
              <a:ext cx="3240088" cy="350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ea typeface="宋体" panose="02010600030101010101" pitchFamily="2" charset="-122"/>
                </a:rPr>
                <a:t>B=|Y|=00.11111  </a:t>
              </a:r>
            </a:p>
          </p:txBody>
        </p:sp>
        <p:sp>
          <p:nvSpPr>
            <p:cNvPr id="11" name="Text Box 27"/>
            <p:cNvSpPr txBox="1">
              <a:spLocks noChangeArrowheads="1"/>
            </p:cNvSpPr>
            <p:nvPr/>
          </p:nvSpPr>
          <p:spPr bwMode="auto">
            <a:xfrm>
              <a:off x="5551636" y="6541814"/>
              <a:ext cx="3368675" cy="350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ea typeface="宋体" panose="02010600030101010101" pitchFamily="2" charset="-122"/>
                </a:rPr>
                <a:t>C=|Q|= 0.00000</a:t>
              </a:r>
            </a:p>
          </p:txBody>
        </p:sp>
        <p:sp>
          <p:nvSpPr>
            <p:cNvPr id="12" name="Text Box 28"/>
            <p:cNvSpPr txBox="1">
              <a:spLocks noChangeArrowheads="1"/>
            </p:cNvSpPr>
            <p:nvPr/>
          </p:nvSpPr>
          <p:spPr bwMode="auto">
            <a:xfrm>
              <a:off x="2004566" y="6524625"/>
              <a:ext cx="3538537" cy="350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ea typeface="宋体" panose="02010600030101010101" pitchFamily="2" charset="-122"/>
                </a:rPr>
                <a:t> -B=11.00001</a:t>
              </a:r>
              <a:r>
                <a:rPr lang="zh-CN" altLang="en-US" sz="2800" b="1">
                  <a:ea typeface="宋体" panose="02010600030101010101" pitchFamily="2" charset="-122"/>
                </a:rPr>
                <a:t>，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build="p" autoUpdateAnimBg="0"/>
      <p:bldP spid="6" grpId="0" uiExpand="1" build="p" autoUpdateAnimBg="0"/>
      <p:bldP spid="7" grpId="0" build="p" autoUpdateAnimBg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88602"/>
            <a:ext cx="8763000" cy="393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步数 </a:t>
            </a:r>
            <a:r>
              <a:rPr lang="zh-CN" altLang="en-US" sz="2800" b="1" smtClean="0">
                <a:latin typeface="黑体" pitchFamily="2" charset="-122"/>
                <a:ea typeface="黑体" pitchFamily="2" charset="-122"/>
              </a:rPr>
              <a:t>    条件   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操作  </a:t>
            </a:r>
            <a:r>
              <a:rPr lang="zh-CN" altLang="en-US" sz="2800" b="1" smtClean="0">
                <a:latin typeface="黑体" pitchFamily="2" charset="-122"/>
                <a:ea typeface="黑体" pitchFamily="2" charset="-122"/>
              </a:rPr>
              <a:t>     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A       </a:t>
            </a:r>
            <a:r>
              <a:rPr lang="en-US" altLang="zh-CN" sz="2800" b="1" smtClean="0">
                <a:latin typeface="黑体" pitchFamily="2" charset="-122"/>
                <a:ea typeface="黑体" pitchFamily="2" charset="-122"/>
              </a:rPr>
              <a:t>     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C   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10000" y="622002"/>
            <a:ext cx="53340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00.10110     0.00000</a:t>
            </a:r>
            <a:r>
              <a:rPr lang="en-US" altLang="zh-CN" sz="36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  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8600" y="1003002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524000" y="1841202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为正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743200" y="1384002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-B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352800" y="926802"/>
            <a:ext cx="304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  01.01100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810000" y="1917402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581400" y="1384002"/>
            <a:ext cx="259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+11.00001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819400" y="1307802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810000" y="1841202"/>
            <a:ext cx="2286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00.01101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781800" y="1841202"/>
            <a:ext cx="190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0.0000</a:t>
            </a: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28600" y="2298402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524000" y="3212802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为负 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2743200" y="2755602"/>
            <a:ext cx="76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-B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810000" y="2298402"/>
            <a:ext cx="251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00.11010</a:t>
            </a: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3810000" y="3289002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3581400" y="2755602"/>
            <a:ext cx="251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+11.00001</a:t>
            </a:r>
            <a:endParaRPr lang="en-US" altLang="zh-CN" sz="3600" b="1">
              <a:solidFill>
                <a:schemeClr val="accent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3810000" y="3212802"/>
            <a:ext cx="220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11.11011</a:t>
            </a: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2819400" y="2679402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6781800" y="3212802"/>
            <a:ext cx="236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0.000</a:t>
            </a: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10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228600" y="3670002"/>
            <a:ext cx="91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2743200" y="4127202"/>
            <a:ext cx="91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+B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3581400" y="4127202"/>
            <a:ext cx="3124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+00.11111</a:t>
            </a: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3810000" y="4660602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2819400" y="4051002"/>
            <a:ext cx="533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3810000" y="3670002"/>
            <a:ext cx="251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11.10110</a:t>
            </a:r>
            <a:endParaRPr lang="en-US" altLang="zh-CN" sz="3600" b="1">
              <a:solidFill>
                <a:schemeClr val="accent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6781800" y="4584402"/>
            <a:ext cx="1981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0.00</a:t>
            </a: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101</a:t>
            </a: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1600200" y="4660602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为正</a:t>
            </a:r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3810000" y="4584402"/>
            <a:ext cx="2286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00.10101</a:t>
            </a:r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8077200" y="118765"/>
            <a:ext cx="838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n</a:t>
            </a:r>
            <a:endParaRPr lang="en-US" altLang="zh-CN" sz="3600" b="1">
              <a:solidFill>
                <a:schemeClr val="folHlink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" name="Text Box 38"/>
          <p:cNvSpPr txBox="1">
            <a:spLocks noChangeArrowheads="1"/>
          </p:cNvSpPr>
          <p:nvPr/>
        </p:nvSpPr>
        <p:spPr bwMode="auto">
          <a:xfrm>
            <a:off x="1524000" y="393402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 r</a:t>
            </a:r>
          </a:p>
        </p:txBody>
      </p:sp>
      <p:sp>
        <p:nvSpPr>
          <p:cNvPr id="34" name="Text Box 39"/>
          <p:cNvSpPr txBox="1">
            <a:spLocks noChangeArrowheads="1"/>
          </p:cNvSpPr>
          <p:nvPr/>
        </p:nvSpPr>
        <p:spPr bwMode="auto">
          <a:xfrm>
            <a:off x="8462963" y="2022177"/>
            <a:ext cx="64611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sz="28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</p:txBody>
      </p:sp>
      <p:sp>
        <p:nvSpPr>
          <p:cNvPr id="35" name="Text Box 40"/>
          <p:cNvSpPr txBox="1">
            <a:spLocks noChangeArrowheads="1"/>
          </p:cNvSpPr>
          <p:nvPr/>
        </p:nvSpPr>
        <p:spPr bwMode="auto">
          <a:xfrm>
            <a:off x="8491538" y="3441402"/>
            <a:ext cx="64611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sz="28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</p:txBody>
      </p:sp>
      <p:sp>
        <p:nvSpPr>
          <p:cNvPr id="36" name="Text Box 41"/>
          <p:cNvSpPr txBox="1">
            <a:spLocks noChangeArrowheads="1"/>
          </p:cNvSpPr>
          <p:nvPr/>
        </p:nvSpPr>
        <p:spPr bwMode="auto">
          <a:xfrm>
            <a:off x="8462963" y="4813002"/>
            <a:ext cx="61436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sz="28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</p:txBody>
      </p:sp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5867400" y="469602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0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" name="Text Box 43"/>
          <p:cNvSpPr txBox="1">
            <a:spLocks noChangeArrowheads="1"/>
          </p:cNvSpPr>
          <p:nvPr/>
        </p:nvSpPr>
        <p:spPr bwMode="auto">
          <a:xfrm>
            <a:off x="5867400" y="926802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0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" name="Text Box 44"/>
          <p:cNvSpPr txBox="1">
            <a:spLocks noChangeArrowheads="1"/>
          </p:cNvSpPr>
          <p:nvPr/>
        </p:nvSpPr>
        <p:spPr bwMode="auto">
          <a:xfrm>
            <a:off x="5867400" y="1841202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" name="Text Box 45"/>
          <p:cNvSpPr txBox="1">
            <a:spLocks noChangeArrowheads="1"/>
          </p:cNvSpPr>
          <p:nvPr/>
        </p:nvSpPr>
        <p:spPr bwMode="auto">
          <a:xfrm>
            <a:off x="5867400" y="2374602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" name="Text Box 46"/>
          <p:cNvSpPr txBox="1">
            <a:spLocks noChangeArrowheads="1"/>
          </p:cNvSpPr>
          <p:nvPr/>
        </p:nvSpPr>
        <p:spPr bwMode="auto">
          <a:xfrm>
            <a:off x="5867400" y="3212802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2" name="Text Box 48"/>
          <p:cNvSpPr txBox="1">
            <a:spLocks noChangeArrowheads="1"/>
          </p:cNvSpPr>
          <p:nvPr/>
        </p:nvSpPr>
        <p:spPr bwMode="auto">
          <a:xfrm>
            <a:off x="5867400" y="3746202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3" name="Text Box 49"/>
          <p:cNvSpPr txBox="1">
            <a:spLocks noChangeArrowheads="1"/>
          </p:cNvSpPr>
          <p:nvPr/>
        </p:nvSpPr>
        <p:spPr bwMode="auto">
          <a:xfrm>
            <a:off x="5867400" y="4584402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" name="Text Box 51"/>
          <p:cNvSpPr txBox="1">
            <a:spLocks noChangeArrowheads="1"/>
          </p:cNvSpPr>
          <p:nvPr/>
        </p:nvSpPr>
        <p:spPr bwMode="auto">
          <a:xfrm>
            <a:off x="228600" y="5117802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45" name="Text Box 52"/>
          <p:cNvSpPr txBox="1">
            <a:spLocks noChangeArrowheads="1"/>
          </p:cNvSpPr>
          <p:nvPr/>
        </p:nvSpPr>
        <p:spPr bwMode="auto">
          <a:xfrm>
            <a:off x="1524000" y="5956002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为正</a:t>
            </a:r>
          </a:p>
        </p:txBody>
      </p:sp>
      <p:sp>
        <p:nvSpPr>
          <p:cNvPr id="46" name="Text Box 53"/>
          <p:cNvSpPr txBox="1">
            <a:spLocks noChangeArrowheads="1"/>
          </p:cNvSpPr>
          <p:nvPr/>
        </p:nvSpPr>
        <p:spPr bwMode="auto">
          <a:xfrm>
            <a:off x="2743200" y="5498802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-B</a:t>
            </a:r>
          </a:p>
        </p:txBody>
      </p:sp>
      <p:sp>
        <p:nvSpPr>
          <p:cNvPr id="47" name="Text Box 54"/>
          <p:cNvSpPr txBox="1">
            <a:spLocks noChangeArrowheads="1"/>
          </p:cNvSpPr>
          <p:nvPr/>
        </p:nvSpPr>
        <p:spPr bwMode="auto">
          <a:xfrm>
            <a:off x="3352800" y="5041602"/>
            <a:ext cx="304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  01.01010</a:t>
            </a:r>
          </a:p>
        </p:txBody>
      </p:sp>
      <p:sp>
        <p:nvSpPr>
          <p:cNvPr id="48" name="Line 55"/>
          <p:cNvSpPr>
            <a:spLocks noChangeShapeType="1"/>
          </p:cNvSpPr>
          <p:nvPr/>
        </p:nvSpPr>
        <p:spPr bwMode="auto">
          <a:xfrm>
            <a:off x="3810000" y="6032202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Text Box 56"/>
          <p:cNvSpPr txBox="1">
            <a:spLocks noChangeArrowheads="1"/>
          </p:cNvSpPr>
          <p:nvPr/>
        </p:nvSpPr>
        <p:spPr bwMode="auto">
          <a:xfrm>
            <a:off x="3581400" y="5498802"/>
            <a:ext cx="259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+11.00001</a:t>
            </a:r>
          </a:p>
        </p:txBody>
      </p:sp>
      <p:sp>
        <p:nvSpPr>
          <p:cNvPr id="50" name="Line 57"/>
          <p:cNvSpPr>
            <a:spLocks noChangeShapeType="1"/>
          </p:cNvSpPr>
          <p:nvPr/>
        </p:nvSpPr>
        <p:spPr bwMode="auto">
          <a:xfrm>
            <a:off x="2819400" y="5422602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58"/>
          <p:cNvSpPr txBox="1">
            <a:spLocks noChangeArrowheads="1"/>
          </p:cNvSpPr>
          <p:nvPr/>
        </p:nvSpPr>
        <p:spPr bwMode="auto">
          <a:xfrm>
            <a:off x="3810000" y="5956002"/>
            <a:ext cx="2286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00.01011</a:t>
            </a:r>
          </a:p>
        </p:txBody>
      </p:sp>
      <p:sp>
        <p:nvSpPr>
          <p:cNvPr id="52" name="Text Box 59"/>
          <p:cNvSpPr txBox="1">
            <a:spLocks noChangeArrowheads="1"/>
          </p:cNvSpPr>
          <p:nvPr/>
        </p:nvSpPr>
        <p:spPr bwMode="auto">
          <a:xfrm>
            <a:off x="6781800" y="5956002"/>
            <a:ext cx="190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0.0</a:t>
            </a: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1011</a:t>
            </a:r>
          </a:p>
        </p:txBody>
      </p:sp>
      <p:sp>
        <p:nvSpPr>
          <p:cNvPr id="53" name="Text Box 60"/>
          <p:cNvSpPr txBox="1">
            <a:spLocks noChangeArrowheads="1"/>
          </p:cNvSpPr>
          <p:nvPr/>
        </p:nvSpPr>
        <p:spPr bwMode="auto">
          <a:xfrm>
            <a:off x="8488363" y="6184602"/>
            <a:ext cx="611187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sz="28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</p:txBody>
      </p:sp>
      <p:sp>
        <p:nvSpPr>
          <p:cNvPr id="54" name="Text Box 61"/>
          <p:cNvSpPr txBox="1">
            <a:spLocks noChangeArrowheads="1"/>
          </p:cNvSpPr>
          <p:nvPr/>
        </p:nvSpPr>
        <p:spPr bwMode="auto">
          <a:xfrm>
            <a:off x="5867400" y="5041602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5" name="Text Box 62"/>
          <p:cNvSpPr txBox="1">
            <a:spLocks noChangeArrowheads="1"/>
          </p:cNvSpPr>
          <p:nvPr/>
        </p:nvSpPr>
        <p:spPr bwMode="auto">
          <a:xfrm>
            <a:off x="5867400" y="5956002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500"/>
                            </p:stCondLst>
                            <p:childTnLst>
                              <p:par>
                                <p:cTn id="1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000"/>
                            </p:stCondLst>
                            <p:childTnLst>
                              <p:par>
                                <p:cTn id="2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500"/>
                            </p:stCondLst>
                            <p:childTnLst>
                              <p:par>
                                <p:cTn id="2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7" grpId="0" build="p" autoUpdateAnimBg="0"/>
      <p:bldP spid="8" grpId="0" autoUpdateAnimBg="0"/>
      <p:bldP spid="9" grpId="0" animBg="1"/>
      <p:bldP spid="10" grpId="0" autoUpdateAnimBg="0"/>
      <p:bldP spid="11" grpId="0" animBg="1"/>
      <p:bldP spid="12" grpId="0" autoUpdateAnimBg="0"/>
      <p:bldP spid="13" grpId="0" autoUpdateAnimBg="0"/>
      <p:bldP spid="14" grpId="0" build="p" autoUpdateAnimBg="0"/>
      <p:bldP spid="15" grpId="0" build="p" autoUpdateAnimBg="0"/>
      <p:bldP spid="16" grpId="0" build="p" autoUpdateAnimBg="0"/>
      <p:bldP spid="17" grpId="0" autoUpdateAnimBg="0"/>
      <p:bldP spid="18" grpId="0" animBg="1"/>
      <p:bldP spid="19" grpId="0" autoUpdateAnimBg="0"/>
      <p:bldP spid="20" grpId="0" autoUpdateAnimBg="0"/>
      <p:bldP spid="21" grpId="0" animBg="1"/>
      <p:bldP spid="22" grpId="0" autoUpdateAnimBg="0"/>
      <p:bldP spid="23" grpId="0" build="p" autoUpdateAnimBg="0"/>
      <p:bldP spid="24" grpId="0" build="p" autoUpdateAnimBg="0"/>
      <p:bldP spid="25" grpId="0" build="p" autoUpdateAnimBg="0" advAuto="0"/>
      <p:bldP spid="26" grpId="0" animBg="1"/>
      <p:bldP spid="27" grpId="0" animBg="1"/>
      <p:bldP spid="28" grpId="0" autoUpdateAnimBg="0"/>
      <p:bldP spid="29" grpId="0" autoUpdateAnimBg="0"/>
      <p:bldP spid="30" grpId="0" build="p" autoUpdateAnimBg="0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  <p:bldP spid="37" grpId="0" autoUpdateAnimBg="0"/>
      <p:bldP spid="38" grpId="0" autoUpdateAnimBg="0"/>
      <p:bldP spid="39" grpId="0" autoUpdateAnimBg="0"/>
      <p:bldP spid="40" grpId="0" autoUpdateAnimBg="0"/>
      <p:bldP spid="41" grpId="0" autoUpdateAnimBg="0"/>
      <p:bldP spid="42" grpId="0" autoUpdateAnimBg="0"/>
      <p:bldP spid="43" grpId="0" autoUpdateAnimBg="0"/>
      <p:bldP spid="44" grpId="0" build="p" autoUpdateAnimBg="0"/>
      <p:bldP spid="45" grpId="0" build="p" autoUpdateAnimBg="0"/>
      <p:bldP spid="46" grpId="0" build="p" autoUpdateAnimBg="0"/>
      <p:bldP spid="47" grpId="0" autoUpdateAnimBg="0"/>
      <p:bldP spid="48" grpId="0" animBg="1"/>
      <p:bldP spid="49" grpId="0" autoUpdateAnimBg="0"/>
      <p:bldP spid="50" grpId="0" animBg="1"/>
      <p:bldP spid="51" grpId="0" autoUpdateAnimBg="0"/>
      <p:bldP spid="52" grpId="0" autoUpdateAnimBg="0"/>
      <p:bldP spid="53" grpId="0" autoUpdateAnimBg="0"/>
      <p:bldP spid="54" grpId="0" autoUpdateAnimBg="0"/>
      <p:bldP spid="55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5440" y="123568"/>
            <a:ext cx="8763000" cy="393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步数  </a:t>
            </a:r>
            <a:r>
              <a:rPr lang="zh-CN" altLang="en-US" sz="2800" b="1" smtClean="0">
                <a:latin typeface="黑体" pitchFamily="2" charset="-122"/>
                <a:ea typeface="黑体" pitchFamily="2" charset="-122"/>
              </a:rPr>
              <a:t>  条件   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操作   </a:t>
            </a:r>
            <a:r>
              <a:rPr lang="zh-CN" altLang="en-US" sz="2800" b="1" smtClean="0">
                <a:latin typeface="黑体" pitchFamily="2" charset="-122"/>
                <a:ea typeface="黑体" pitchFamily="2" charset="-122"/>
              </a:rPr>
              <a:t>     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A    </a:t>
            </a:r>
            <a:r>
              <a:rPr lang="en-US" altLang="zh-CN" sz="2800" b="1" smtClean="0">
                <a:latin typeface="黑体" pitchFamily="2" charset="-122"/>
                <a:ea typeface="黑体" pitchFamily="2" charset="-122"/>
              </a:rPr>
              <a:t>        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C   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10000" y="767680"/>
            <a:ext cx="53340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00.01011     0.0</a:t>
            </a: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1011</a:t>
            </a:r>
            <a:r>
              <a:rPr lang="en-US" altLang="zh-CN" sz="36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   </a:t>
            </a: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228600" y="244408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1524000" y="206308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为负 </a:t>
            </a:r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auto">
          <a:xfrm>
            <a:off x="3810000" y="2977480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2057400" y="297748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恢复余数</a:t>
            </a:r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2743200" y="2444080"/>
            <a:ext cx="91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+B</a:t>
            </a: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3581400" y="2444080"/>
            <a:ext cx="3124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+00.11111</a:t>
            </a:r>
          </a:p>
        </p:txBody>
      </p:sp>
      <p:sp>
        <p:nvSpPr>
          <p:cNvPr id="11" name="Text Box 27"/>
          <p:cNvSpPr txBox="1">
            <a:spLocks noChangeArrowheads="1"/>
          </p:cNvSpPr>
          <p:nvPr/>
        </p:nvSpPr>
        <p:spPr bwMode="auto">
          <a:xfrm>
            <a:off x="3810000" y="2901280"/>
            <a:ext cx="2438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00.10110</a:t>
            </a:r>
          </a:p>
        </p:txBody>
      </p:sp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838200" y="4239344"/>
            <a:ext cx="350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Q= -0.10110</a:t>
            </a:r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8100392" y="136992"/>
            <a:ext cx="838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n</a:t>
            </a:r>
            <a:endParaRPr lang="en-US" altLang="zh-CN" sz="3600" b="1">
              <a:solidFill>
                <a:schemeClr val="folHlink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Text Box 32"/>
          <p:cNvSpPr txBox="1">
            <a:spLocks noChangeArrowheads="1"/>
          </p:cNvSpPr>
          <p:nvPr/>
        </p:nvSpPr>
        <p:spPr bwMode="auto">
          <a:xfrm>
            <a:off x="8413750" y="847055"/>
            <a:ext cx="762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sz="28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</p:txBody>
      </p:sp>
      <p:sp>
        <p:nvSpPr>
          <p:cNvPr id="15" name="Text Box 33"/>
          <p:cNvSpPr txBox="1">
            <a:spLocks noChangeArrowheads="1"/>
          </p:cNvSpPr>
          <p:nvPr/>
        </p:nvSpPr>
        <p:spPr bwMode="auto">
          <a:xfrm>
            <a:off x="5867400" y="61528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28600" y="114868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524000" y="629568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为正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2743200" y="152968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-B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3352800" y="1072480"/>
            <a:ext cx="304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  00.10110</a:t>
            </a:r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3810000" y="2063080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3581400" y="1529680"/>
            <a:ext cx="259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+11.00001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819400" y="145348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810000" y="1986880"/>
            <a:ext cx="2286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11.10111</a:t>
            </a: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6781800" y="1986880"/>
            <a:ext cx="190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0.</a:t>
            </a: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10110</a:t>
            </a:r>
          </a:p>
        </p:txBody>
      </p:sp>
      <p:sp>
        <p:nvSpPr>
          <p:cNvPr id="25" name="Text Box 30"/>
          <p:cNvSpPr txBox="1">
            <a:spLocks noChangeArrowheads="1"/>
          </p:cNvSpPr>
          <p:nvPr/>
        </p:nvSpPr>
        <p:spPr bwMode="auto">
          <a:xfrm>
            <a:off x="8461375" y="2215480"/>
            <a:ext cx="7143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sz="28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</p:txBody>
      </p:sp>
      <p:sp>
        <p:nvSpPr>
          <p:cNvPr id="26" name="Text Box 34"/>
          <p:cNvSpPr txBox="1">
            <a:spLocks noChangeArrowheads="1"/>
          </p:cNvSpPr>
          <p:nvPr/>
        </p:nvSpPr>
        <p:spPr bwMode="auto">
          <a:xfrm>
            <a:off x="5867400" y="107248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Text Box 37"/>
          <p:cNvSpPr txBox="1">
            <a:spLocks noChangeArrowheads="1"/>
          </p:cNvSpPr>
          <p:nvPr/>
        </p:nvSpPr>
        <p:spPr bwMode="auto">
          <a:xfrm>
            <a:off x="5867400" y="206308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’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" name="Text Box 38"/>
          <p:cNvSpPr txBox="1">
            <a:spLocks noChangeArrowheads="1"/>
          </p:cNvSpPr>
          <p:nvPr/>
        </p:nvSpPr>
        <p:spPr bwMode="auto">
          <a:xfrm>
            <a:off x="5867400" y="290128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9" name="Group 39"/>
          <p:cNvGrpSpPr>
            <a:grpSpLocks/>
          </p:cNvGrpSpPr>
          <p:nvPr/>
        </p:nvGrpSpPr>
        <p:grpSpPr bwMode="auto">
          <a:xfrm>
            <a:off x="838200" y="4772744"/>
            <a:ext cx="4114800" cy="717550"/>
            <a:chOff x="144" y="3216"/>
            <a:chExt cx="2592" cy="452"/>
          </a:xfrm>
        </p:grpSpPr>
        <p:sp>
          <p:nvSpPr>
            <p:cNvPr id="30" name="Text Box 40"/>
            <p:cNvSpPr txBox="1">
              <a:spLocks noChangeArrowheads="1"/>
            </p:cNvSpPr>
            <p:nvPr/>
          </p:nvSpPr>
          <p:spPr bwMode="auto">
            <a:xfrm>
              <a:off x="144" y="3264"/>
              <a:ext cx="259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R=  0.10110</a:t>
              </a:r>
              <a:r>
                <a:rPr lang="en-US" altLang="zh-CN" sz="3600" b="1">
                  <a:solidFill>
                    <a:schemeClr val="folHlink"/>
                  </a:solidFill>
                  <a:latin typeface="宋体" charset="-122"/>
                </a:rPr>
                <a:t>×2</a:t>
              </a:r>
            </a:p>
          </p:txBody>
        </p:sp>
        <p:sp>
          <p:nvSpPr>
            <p:cNvPr id="31" name="Text Box 41"/>
            <p:cNvSpPr txBox="1">
              <a:spLocks noChangeArrowheads="1"/>
            </p:cNvSpPr>
            <p:nvPr/>
          </p:nvSpPr>
          <p:spPr bwMode="auto">
            <a:xfrm>
              <a:off x="2208" y="321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-5</a:t>
              </a:r>
            </a:p>
          </p:txBody>
        </p:sp>
      </p:grpSp>
      <p:grpSp>
        <p:nvGrpSpPr>
          <p:cNvPr id="32" name="Group 44"/>
          <p:cNvGrpSpPr>
            <a:grpSpLocks/>
          </p:cNvGrpSpPr>
          <p:nvPr/>
        </p:nvGrpSpPr>
        <p:grpSpPr bwMode="auto">
          <a:xfrm>
            <a:off x="838200" y="5382344"/>
            <a:ext cx="5715000" cy="1143000"/>
            <a:chOff x="144" y="3600"/>
            <a:chExt cx="3600" cy="720"/>
          </a:xfrm>
        </p:grpSpPr>
        <p:sp>
          <p:nvSpPr>
            <p:cNvPr id="33" name="Text Box 45"/>
            <p:cNvSpPr txBox="1">
              <a:spLocks noChangeArrowheads="1"/>
            </p:cNvSpPr>
            <p:nvPr/>
          </p:nvSpPr>
          <p:spPr bwMode="auto">
            <a:xfrm>
              <a:off x="144" y="3792"/>
              <a:ext cx="201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X/Y=-0.10110+</a:t>
              </a:r>
            </a:p>
          </p:txBody>
        </p:sp>
        <p:sp>
          <p:nvSpPr>
            <p:cNvPr id="34" name="Line 46"/>
            <p:cNvSpPr>
              <a:spLocks noChangeShapeType="1"/>
            </p:cNvSpPr>
            <p:nvPr/>
          </p:nvSpPr>
          <p:spPr bwMode="auto">
            <a:xfrm>
              <a:off x="1920" y="3984"/>
              <a:ext cx="18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47"/>
            <p:cNvSpPr txBox="1">
              <a:spLocks noChangeArrowheads="1"/>
            </p:cNvSpPr>
            <p:nvPr/>
          </p:nvSpPr>
          <p:spPr bwMode="auto">
            <a:xfrm>
              <a:off x="1920" y="3648"/>
              <a:ext cx="16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 0.10110</a:t>
              </a:r>
              <a:r>
                <a:rPr lang="en-US" altLang="zh-CN" sz="3200" b="1">
                  <a:latin typeface="宋体" charset="-122"/>
                </a:rPr>
                <a:t>×2</a:t>
              </a:r>
            </a:p>
          </p:txBody>
        </p:sp>
        <p:sp>
          <p:nvSpPr>
            <p:cNvPr id="36" name="Text Box 48"/>
            <p:cNvSpPr txBox="1">
              <a:spLocks noChangeArrowheads="1"/>
            </p:cNvSpPr>
            <p:nvPr/>
          </p:nvSpPr>
          <p:spPr bwMode="auto">
            <a:xfrm>
              <a:off x="3360" y="360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黑体" pitchFamily="2" charset="-122"/>
                  <a:ea typeface="黑体" pitchFamily="2" charset="-122"/>
                </a:rPr>
                <a:t>-5</a:t>
              </a:r>
            </a:p>
          </p:txBody>
        </p:sp>
        <p:sp>
          <p:nvSpPr>
            <p:cNvPr id="37" name="Text Box 49"/>
            <p:cNvSpPr txBox="1">
              <a:spLocks noChangeArrowheads="1"/>
            </p:cNvSpPr>
            <p:nvPr/>
          </p:nvSpPr>
          <p:spPr bwMode="auto">
            <a:xfrm>
              <a:off x="1920" y="3955"/>
              <a:ext cx="16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 -0.11111</a:t>
              </a:r>
              <a:endParaRPr lang="en-US" altLang="zh-CN" sz="3200" b="1">
                <a:latin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build="p" autoUpdateAnimBg="0"/>
      <p:bldP spid="7" grpId="0" animBg="1"/>
      <p:bldP spid="8" grpId="0" build="p" autoUpdateAnimBg="0" advAuto="0"/>
      <p:bldP spid="9" grpId="0" build="p" autoUpdateAnimBg="0"/>
      <p:bldP spid="10" grpId="0" build="p" autoUpdateAnimBg="0" advAuto="0"/>
      <p:bldP spid="11" grpId="0" autoUpdateAnimBg="0"/>
      <p:bldP spid="12" grpId="0" build="p" autoUpdateAnimBg="0"/>
      <p:bldP spid="16" grpId="0" build="p" autoUpdateAnimBg="0"/>
      <p:bldP spid="18" grpId="0" build="p" autoUpdateAnimBg="0"/>
      <p:bldP spid="19" grpId="0" autoUpdateAnimBg="0"/>
      <p:bldP spid="20" grpId="0" animBg="1"/>
      <p:bldP spid="21" grpId="0" autoUpdateAnimBg="0"/>
      <p:bldP spid="22" grpId="0" animBg="1"/>
      <p:bldP spid="23" grpId="0" autoUpdateAnimBg="0"/>
      <p:bldP spid="24" grpId="0" autoUpdateAnimBg="0"/>
      <p:bldP spid="25" grpId="0" autoUpdateAnimBg="0"/>
      <p:bldP spid="26" grpId="0" autoUpdateAnimBg="0"/>
      <p:bldP spid="27" grpId="0" autoUpdateAnimBg="0"/>
      <p:bldP spid="28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864096" y="188640"/>
            <a:ext cx="65162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3. </a:t>
            </a:r>
            <a:r>
              <a:rPr lang="zh-CN" altLang="en-US" sz="2800" b="1" dirty="0"/>
              <a:t>补码不恢复余</a:t>
            </a:r>
            <a:r>
              <a:rPr lang="zh-CN" altLang="en-US" sz="2800" b="1" dirty="0" smtClean="0"/>
              <a:t>数除法</a:t>
            </a:r>
            <a:r>
              <a:rPr lang="zh-CN" altLang="en-US" sz="2800" b="1" dirty="0"/>
              <a:t>（加减交替法）</a:t>
            </a:r>
            <a:endParaRPr lang="zh-CN" altLang="en-US" sz="2800" b="1" dirty="0">
              <a:solidFill>
                <a:schemeClr val="folHlin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603" y="836712"/>
            <a:ext cx="8424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/>
              <a:t>    </a:t>
            </a:r>
            <a:r>
              <a:rPr lang="zh-CN" altLang="zh-CN" sz="2800" b="1" smtClean="0"/>
              <a:t>补码</a:t>
            </a:r>
            <a:r>
              <a:rPr lang="zh-CN" altLang="zh-CN" sz="2800" b="1" dirty="0" smtClean="0"/>
              <a:t>除法是指被除数、除数、所求得的商和余数等都用补码表示，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符号位要参与运算</a:t>
            </a:r>
            <a:r>
              <a:rPr lang="zh-CN" altLang="zh-CN" sz="2800" b="1" dirty="0" smtClean="0"/>
              <a:t>。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04864"/>
            <a:ext cx="849694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/>
              <a:t>     </a:t>
            </a:r>
            <a:r>
              <a:rPr lang="zh-CN" altLang="en-US" sz="2800" b="1" smtClean="0"/>
              <a:t>真值</a:t>
            </a:r>
            <a:r>
              <a:rPr lang="zh-CN" altLang="zh-CN" sz="2800" b="1" smtClean="0"/>
              <a:t>够减</a:t>
            </a:r>
            <a:r>
              <a:rPr lang="zh-CN" altLang="en-US" sz="2800" b="1" smtClean="0"/>
              <a:t>的定义</a:t>
            </a:r>
            <a:r>
              <a:rPr lang="zh-CN" altLang="zh-CN" sz="2800" b="1" smtClean="0"/>
              <a:t>：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00FF"/>
                </a:solidFill>
              </a:rPr>
              <a:t>     </a:t>
            </a:r>
            <a:r>
              <a:rPr lang="zh-CN" altLang="zh-CN" sz="2800" b="1" dirty="0" smtClean="0"/>
              <a:t>参加运算的两个数符号任意，当被除数（或部分余数）的绝对值大于或等于除数的绝对值时，称为够减</a:t>
            </a:r>
            <a:r>
              <a:rPr lang="zh-CN" altLang="en-US" sz="2800" b="1" dirty="0" smtClean="0"/>
              <a:t>；</a:t>
            </a:r>
            <a:r>
              <a:rPr lang="zh-CN" altLang="zh-CN" sz="2800" b="1" dirty="0" smtClean="0"/>
              <a:t>反之称为不够</a:t>
            </a:r>
            <a:r>
              <a:rPr lang="zh-CN" altLang="zh-CN" sz="2800" b="1" smtClean="0"/>
              <a:t>减。</a:t>
            </a:r>
            <a:r>
              <a:rPr lang="zh-CN" altLang="en-US" sz="2800" b="1" smtClean="0">
                <a:solidFill>
                  <a:srgbClr val="0000FF"/>
                </a:solidFill>
              </a:rPr>
              <a:t>其实质就是余数与被除数同号够减，不同号则不够减。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FF"/>
                </a:solidFill>
              </a:rPr>
              <a:t>     </a:t>
            </a:r>
            <a:r>
              <a:rPr lang="zh-CN" altLang="zh-CN" sz="2800" b="1" smtClean="0"/>
              <a:t>被除数</a:t>
            </a:r>
            <a:r>
              <a:rPr lang="zh-CN" altLang="zh-CN" sz="2800" b="1" dirty="0" smtClean="0"/>
              <a:t>与除数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同号</a:t>
            </a:r>
            <a:r>
              <a:rPr lang="zh-CN" altLang="zh-CN" sz="2800" b="1" dirty="0" smtClean="0"/>
              <a:t>时，两数应当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相减</a:t>
            </a:r>
            <a:r>
              <a:rPr lang="zh-CN" altLang="zh-CN" sz="2800" b="1" dirty="0" smtClean="0"/>
              <a:t>；两数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异号</a:t>
            </a:r>
            <a:r>
              <a:rPr lang="zh-CN" altLang="zh-CN" sz="2800" b="1" dirty="0" smtClean="0"/>
              <a:t>时，应当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相加</a:t>
            </a:r>
            <a:r>
              <a:rPr lang="zh-CN" altLang="zh-CN" sz="2800" b="1" dirty="0" smtClean="0"/>
              <a:t>，这是带符号数相除的特点。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1011597" y="165676"/>
            <a:ext cx="40728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(</a:t>
            </a:r>
            <a:r>
              <a:rPr lang="en-US" altLang="zh-CN" sz="2800" b="1"/>
              <a:t>1</a:t>
            </a:r>
            <a:r>
              <a:rPr lang="en-US" altLang="zh-CN" sz="2800" b="1" smtClean="0"/>
              <a:t>)</a:t>
            </a:r>
            <a:r>
              <a:rPr lang="zh-CN" altLang="en-US" sz="2800" b="1" smtClean="0"/>
              <a:t>够减的判断方法：</a:t>
            </a:r>
            <a:endParaRPr lang="zh-CN" altLang="en-US" sz="2800" b="1" dirty="0"/>
          </a:p>
        </p:txBody>
      </p:sp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139700" y="1124744"/>
            <a:ext cx="2055813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同号</a:t>
            </a:r>
            <a:r>
              <a:rPr lang="zh-CN" altLang="en-US" sz="2800" b="1" smtClean="0"/>
              <a:t>相除</a:t>
            </a:r>
            <a:endParaRPr lang="en-US" altLang="zh-CN" sz="2800" b="1" smtClean="0"/>
          </a:p>
          <a:p>
            <a:pPr>
              <a:spcBef>
                <a:spcPct val="50000"/>
              </a:spcBef>
            </a:pPr>
            <a:r>
              <a:rPr lang="en-US" altLang="zh-CN" sz="2800" b="1" smtClean="0"/>
              <a:t>X=</a:t>
            </a:r>
            <a:r>
              <a:rPr lang="en-US" altLang="zh-CN" sz="2800" b="1">
                <a:solidFill>
                  <a:srgbClr val="0000FF"/>
                </a:solidFill>
              </a:rPr>
              <a:t> Q</a:t>
            </a:r>
            <a:r>
              <a:rPr lang="en-US" altLang="zh-CN" sz="2000" b="1">
                <a:solidFill>
                  <a:srgbClr val="0000FF"/>
                </a:solidFill>
              </a:rPr>
              <a:t>i</a:t>
            </a:r>
            <a:r>
              <a:rPr lang="en-US" altLang="zh-CN" sz="2800" b="1">
                <a:solidFill>
                  <a:srgbClr val="0000FF"/>
                </a:solidFill>
              </a:rPr>
              <a:t> </a:t>
            </a:r>
            <a:r>
              <a:rPr lang="en-US" altLang="zh-CN" sz="2800" b="1" smtClean="0"/>
              <a:t>Y+r</a:t>
            </a: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556520" y="1052736"/>
            <a:ext cx="1295400" cy="685800"/>
            <a:chOff x="2112" y="3264"/>
            <a:chExt cx="816" cy="432"/>
          </a:xfrm>
        </p:grpSpPr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2256" y="3312"/>
              <a:ext cx="576" cy="384"/>
              <a:chOff x="3120" y="2880"/>
              <a:chExt cx="576" cy="384"/>
            </a:xfrm>
          </p:grpSpPr>
          <p:sp>
            <p:nvSpPr>
              <p:cNvPr id="8" name="Line 18"/>
              <p:cNvSpPr>
                <a:spLocks noChangeShapeType="1"/>
              </p:cNvSpPr>
              <p:nvPr/>
            </p:nvSpPr>
            <p:spPr bwMode="auto">
              <a:xfrm>
                <a:off x="3264" y="2880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9" name="Arc 19"/>
              <p:cNvSpPr>
                <a:spLocks/>
              </p:cNvSpPr>
              <p:nvPr/>
            </p:nvSpPr>
            <p:spPr bwMode="auto">
              <a:xfrm flipV="1">
                <a:off x="3120" y="2880"/>
                <a:ext cx="144" cy="384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7 h 21600"/>
                  <a:gd name="T4" fmla="*/ 0 w 21600"/>
                  <a:gd name="T5" fmla="*/ 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  <p:sp>
          <p:nvSpPr>
            <p:cNvPr id="7" name="Text Box 20"/>
            <p:cNvSpPr txBox="1">
              <a:spLocks noChangeArrowheads="1"/>
            </p:cNvSpPr>
            <p:nvPr/>
          </p:nvSpPr>
          <p:spPr bwMode="auto">
            <a:xfrm>
              <a:off x="2112" y="3264"/>
              <a:ext cx="8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4  </a:t>
              </a:r>
              <a:r>
                <a:rPr lang="en-US" altLang="zh-CN" sz="2800" b="1" smtClean="0"/>
                <a:t> 7</a:t>
              </a:r>
              <a:endParaRPr lang="en-US" altLang="zh-CN" sz="2800" b="1"/>
            </a:p>
          </p:txBody>
        </p:sp>
      </p:grpSp>
      <p:grpSp>
        <p:nvGrpSpPr>
          <p:cNvPr id="10" name="Group 23"/>
          <p:cNvGrpSpPr>
            <a:grpSpLocks/>
          </p:cNvGrpSpPr>
          <p:nvPr/>
        </p:nvGrpSpPr>
        <p:grpSpPr bwMode="auto">
          <a:xfrm>
            <a:off x="4284663" y="1052736"/>
            <a:ext cx="1295400" cy="685800"/>
            <a:chOff x="2171" y="3264"/>
            <a:chExt cx="816" cy="432"/>
          </a:xfrm>
        </p:grpSpPr>
        <p:grpSp>
          <p:nvGrpSpPr>
            <p:cNvPr id="11" name="Group 24"/>
            <p:cNvGrpSpPr>
              <a:grpSpLocks/>
            </p:cNvGrpSpPr>
            <p:nvPr/>
          </p:nvGrpSpPr>
          <p:grpSpPr bwMode="auto">
            <a:xfrm>
              <a:off x="2256" y="3312"/>
              <a:ext cx="576" cy="384"/>
              <a:chOff x="3120" y="2880"/>
              <a:chExt cx="576" cy="384"/>
            </a:xfrm>
          </p:grpSpPr>
          <p:sp>
            <p:nvSpPr>
              <p:cNvPr id="13" name="Line 25"/>
              <p:cNvSpPr>
                <a:spLocks noChangeShapeType="1"/>
              </p:cNvSpPr>
              <p:nvPr/>
            </p:nvSpPr>
            <p:spPr bwMode="auto">
              <a:xfrm>
                <a:off x="3264" y="2880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14" name="Arc 26"/>
              <p:cNvSpPr>
                <a:spLocks/>
              </p:cNvSpPr>
              <p:nvPr/>
            </p:nvSpPr>
            <p:spPr bwMode="auto">
              <a:xfrm flipV="1">
                <a:off x="3120" y="2880"/>
                <a:ext cx="144" cy="384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7 h 21600"/>
                  <a:gd name="T4" fmla="*/ 0 w 21600"/>
                  <a:gd name="T5" fmla="*/ 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  <p:sp>
          <p:nvSpPr>
            <p:cNvPr id="12" name="Text Box 27"/>
            <p:cNvSpPr txBox="1">
              <a:spLocks noChangeArrowheads="1"/>
            </p:cNvSpPr>
            <p:nvPr/>
          </p:nvSpPr>
          <p:spPr bwMode="auto">
            <a:xfrm>
              <a:off x="2171" y="3264"/>
              <a:ext cx="8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7  4</a:t>
              </a:r>
            </a:p>
          </p:txBody>
        </p:sp>
      </p:grpSp>
      <p:grpSp>
        <p:nvGrpSpPr>
          <p:cNvPr id="15" name="Group 84"/>
          <p:cNvGrpSpPr>
            <a:grpSpLocks/>
          </p:cNvGrpSpPr>
          <p:nvPr/>
        </p:nvGrpSpPr>
        <p:grpSpPr bwMode="auto">
          <a:xfrm>
            <a:off x="5940427" y="1052736"/>
            <a:ext cx="1524000" cy="685800"/>
            <a:chOff x="3742" y="1248"/>
            <a:chExt cx="960" cy="432"/>
          </a:xfrm>
        </p:grpSpPr>
        <p:grpSp>
          <p:nvGrpSpPr>
            <p:cNvPr id="16" name="Group 29"/>
            <p:cNvGrpSpPr>
              <a:grpSpLocks/>
            </p:cNvGrpSpPr>
            <p:nvPr/>
          </p:nvGrpSpPr>
          <p:grpSpPr bwMode="auto">
            <a:xfrm>
              <a:off x="3888" y="1296"/>
              <a:ext cx="576" cy="384"/>
              <a:chOff x="3120" y="2880"/>
              <a:chExt cx="576" cy="384"/>
            </a:xfrm>
          </p:grpSpPr>
          <p:sp>
            <p:nvSpPr>
              <p:cNvPr id="18" name="Line 30"/>
              <p:cNvSpPr>
                <a:spLocks noChangeShapeType="1"/>
              </p:cNvSpPr>
              <p:nvPr/>
            </p:nvSpPr>
            <p:spPr bwMode="auto">
              <a:xfrm>
                <a:off x="3264" y="2880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19" name="Arc 31"/>
              <p:cNvSpPr>
                <a:spLocks/>
              </p:cNvSpPr>
              <p:nvPr/>
            </p:nvSpPr>
            <p:spPr bwMode="auto">
              <a:xfrm flipV="1">
                <a:off x="3120" y="2880"/>
                <a:ext cx="144" cy="384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7 h 21600"/>
                  <a:gd name="T4" fmla="*/ 0 w 21600"/>
                  <a:gd name="T5" fmla="*/ 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  <p:sp>
          <p:nvSpPr>
            <p:cNvPr id="17" name="Text Box 32"/>
            <p:cNvSpPr txBox="1">
              <a:spLocks noChangeArrowheads="1"/>
            </p:cNvSpPr>
            <p:nvPr/>
          </p:nvSpPr>
          <p:spPr bwMode="auto">
            <a:xfrm>
              <a:off x="3742" y="1248"/>
              <a:ext cx="96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-4 -7</a:t>
              </a:r>
            </a:p>
          </p:txBody>
        </p:sp>
      </p:grpSp>
      <p:grpSp>
        <p:nvGrpSpPr>
          <p:cNvPr id="20" name="Group 86"/>
          <p:cNvGrpSpPr>
            <a:grpSpLocks/>
          </p:cNvGrpSpPr>
          <p:nvPr/>
        </p:nvGrpSpPr>
        <p:grpSpPr bwMode="auto">
          <a:xfrm>
            <a:off x="7656513" y="1052736"/>
            <a:ext cx="1524000" cy="685800"/>
            <a:chOff x="4823" y="1248"/>
            <a:chExt cx="960" cy="432"/>
          </a:xfrm>
        </p:grpSpPr>
        <p:grpSp>
          <p:nvGrpSpPr>
            <p:cNvPr id="21" name="Group 34"/>
            <p:cNvGrpSpPr>
              <a:grpSpLocks/>
            </p:cNvGrpSpPr>
            <p:nvPr/>
          </p:nvGrpSpPr>
          <p:grpSpPr bwMode="auto">
            <a:xfrm>
              <a:off x="4944" y="1296"/>
              <a:ext cx="576" cy="384"/>
              <a:chOff x="3120" y="2880"/>
              <a:chExt cx="576" cy="384"/>
            </a:xfrm>
          </p:grpSpPr>
          <p:sp>
            <p:nvSpPr>
              <p:cNvPr id="23" name="Line 35"/>
              <p:cNvSpPr>
                <a:spLocks noChangeShapeType="1"/>
              </p:cNvSpPr>
              <p:nvPr/>
            </p:nvSpPr>
            <p:spPr bwMode="auto">
              <a:xfrm>
                <a:off x="3264" y="2880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24" name="Arc 36"/>
              <p:cNvSpPr>
                <a:spLocks/>
              </p:cNvSpPr>
              <p:nvPr/>
            </p:nvSpPr>
            <p:spPr bwMode="auto">
              <a:xfrm flipV="1">
                <a:off x="3120" y="2880"/>
                <a:ext cx="144" cy="384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7 h 21600"/>
                  <a:gd name="T4" fmla="*/ 0 w 21600"/>
                  <a:gd name="T5" fmla="*/ 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  <p:sp>
          <p:nvSpPr>
            <p:cNvPr id="22" name="Text Box 37"/>
            <p:cNvSpPr txBox="1">
              <a:spLocks noChangeArrowheads="1"/>
            </p:cNvSpPr>
            <p:nvPr/>
          </p:nvSpPr>
          <p:spPr bwMode="auto">
            <a:xfrm>
              <a:off x="4823" y="1248"/>
              <a:ext cx="96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-7 -4</a:t>
              </a:r>
            </a:p>
          </p:txBody>
        </p:sp>
      </p:grpSp>
      <p:grpSp>
        <p:nvGrpSpPr>
          <p:cNvPr id="26" name="Group 94"/>
          <p:cNvGrpSpPr>
            <a:grpSpLocks/>
          </p:cNvGrpSpPr>
          <p:nvPr/>
        </p:nvGrpSpPr>
        <p:grpSpPr bwMode="auto">
          <a:xfrm>
            <a:off x="2484438" y="3721224"/>
            <a:ext cx="1295400" cy="685800"/>
            <a:chOff x="1565" y="2736"/>
            <a:chExt cx="816" cy="432"/>
          </a:xfrm>
        </p:grpSpPr>
        <p:sp>
          <p:nvSpPr>
            <p:cNvPr id="27" name="Line 41"/>
            <p:cNvSpPr>
              <a:spLocks noChangeShapeType="1"/>
            </p:cNvSpPr>
            <p:nvPr/>
          </p:nvSpPr>
          <p:spPr bwMode="auto">
            <a:xfrm>
              <a:off x="1872" y="278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8" name="Arc 42"/>
            <p:cNvSpPr>
              <a:spLocks/>
            </p:cNvSpPr>
            <p:nvPr/>
          </p:nvSpPr>
          <p:spPr bwMode="auto">
            <a:xfrm flipV="1">
              <a:off x="1728" y="2784"/>
              <a:ext cx="144" cy="384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7 h 21600"/>
                <a:gd name="T4" fmla="*/ 0 w 21600"/>
                <a:gd name="T5" fmla="*/ 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9" name="Text Box 43"/>
            <p:cNvSpPr txBox="1">
              <a:spLocks noChangeArrowheads="1"/>
            </p:cNvSpPr>
            <p:nvPr/>
          </p:nvSpPr>
          <p:spPr bwMode="auto">
            <a:xfrm>
              <a:off x="1565" y="2736"/>
              <a:ext cx="8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-4  7</a:t>
              </a:r>
            </a:p>
          </p:txBody>
        </p:sp>
      </p:grpSp>
      <p:grpSp>
        <p:nvGrpSpPr>
          <p:cNvPr id="30" name="Group 95"/>
          <p:cNvGrpSpPr>
            <a:grpSpLocks/>
          </p:cNvGrpSpPr>
          <p:nvPr/>
        </p:nvGrpSpPr>
        <p:grpSpPr bwMode="auto">
          <a:xfrm>
            <a:off x="4203701" y="3721224"/>
            <a:ext cx="1447800" cy="685800"/>
            <a:chOff x="2648" y="2736"/>
            <a:chExt cx="912" cy="432"/>
          </a:xfrm>
        </p:grpSpPr>
        <p:grpSp>
          <p:nvGrpSpPr>
            <p:cNvPr id="31" name="Group 45"/>
            <p:cNvGrpSpPr>
              <a:grpSpLocks/>
            </p:cNvGrpSpPr>
            <p:nvPr/>
          </p:nvGrpSpPr>
          <p:grpSpPr bwMode="auto">
            <a:xfrm>
              <a:off x="2784" y="2784"/>
              <a:ext cx="576" cy="384"/>
              <a:chOff x="3120" y="2880"/>
              <a:chExt cx="576" cy="384"/>
            </a:xfrm>
          </p:grpSpPr>
          <p:sp>
            <p:nvSpPr>
              <p:cNvPr id="33" name="Line 46"/>
              <p:cNvSpPr>
                <a:spLocks noChangeShapeType="1"/>
              </p:cNvSpPr>
              <p:nvPr/>
            </p:nvSpPr>
            <p:spPr bwMode="auto">
              <a:xfrm>
                <a:off x="3264" y="2880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34" name="Arc 47"/>
              <p:cNvSpPr>
                <a:spLocks/>
              </p:cNvSpPr>
              <p:nvPr/>
            </p:nvSpPr>
            <p:spPr bwMode="auto">
              <a:xfrm flipV="1">
                <a:off x="3120" y="2880"/>
                <a:ext cx="144" cy="384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7 h 21600"/>
                  <a:gd name="T4" fmla="*/ 0 w 21600"/>
                  <a:gd name="T5" fmla="*/ 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  <p:sp>
          <p:nvSpPr>
            <p:cNvPr id="32" name="Text Box 48"/>
            <p:cNvSpPr txBox="1">
              <a:spLocks noChangeArrowheads="1"/>
            </p:cNvSpPr>
            <p:nvPr/>
          </p:nvSpPr>
          <p:spPr bwMode="auto">
            <a:xfrm>
              <a:off x="2648" y="2736"/>
              <a:ext cx="91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-7  4</a:t>
              </a:r>
            </a:p>
          </p:txBody>
        </p:sp>
      </p:grpSp>
      <p:grpSp>
        <p:nvGrpSpPr>
          <p:cNvPr id="35" name="Group 49"/>
          <p:cNvGrpSpPr>
            <a:grpSpLocks/>
          </p:cNvGrpSpPr>
          <p:nvPr/>
        </p:nvGrpSpPr>
        <p:grpSpPr bwMode="auto">
          <a:xfrm>
            <a:off x="6084888" y="3721224"/>
            <a:ext cx="1295400" cy="685800"/>
            <a:chOff x="2201" y="3264"/>
            <a:chExt cx="816" cy="432"/>
          </a:xfrm>
        </p:grpSpPr>
        <p:grpSp>
          <p:nvGrpSpPr>
            <p:cNvPr id="36" name="Group 50"/>
            <p:cNvGrpSpPr>
              <a:grpSpLocks/>
            </p:cNvGrpSpPr>
            <p:nvPr/>
          </p:nvGrpSpPr>
          <p:grpSpPr bwMode="auto">
            <a:xfrm>
              <a:off x="2256" y="3312"/>
              <a:ext cx="576" cy="384"/>
              <a:chOff x="3120" y="2880"/>
              <a:chExt cx="576" cy="384"/>
            </a:xfrm>
          </p:grpSpPr>
          <p:sp>
            <p:nvSpPr>
              <p:cNvPr id="38" name="Line 51"/>
              <p:cNvSpPr>
                <a:spLocks noChangeShapeType="1"/>
              </p:cNvSpPr>
              <p:nvPr/>
            </p:nvSpPr>
            <p:spPr bwMode="auto">
              <a:xfrm>
                <a:off x="3264" y="2880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39" name="Arc 52"/>
              <p:cNvSpPr>
                <a:spLocks/>
              </p:cNvSpPr>
              <p:nvPr/>
            </p:nvSpPr>
            <p:spPr bwMode="auto">
              <a:xfrm flipV="1">
                <a:off x="3120" y="2880"/>
                <a:ext cx="144" cy="384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7 h 21600"/>
                  <a:gd name="T4" fmla="*/ 0 w 21600"/>
                  <a:gd name="T5" fmla="*/ 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  <p:sp>
          <p:nvSpPr>
            <p:cNvPr id="37" name="Text Box 53"/>
            <p:cNvSpPr txBox="1">
              <a:spLocks noChangeArrowheads="1"/>
            </p:cNvSpPr>
            <p:nvPr/>
          </p:nvSpPr>
          <p:spPr bwMode="auto">
            <a:xfrm>
              <a:off x="2201" y="3264"/>
              <a:ext cx="8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4 -7</a:t>
              </a:r>
            </a:p>
          </p:txBody>
        </p:sp>
      </p:grpSp>
      <p:grpSp>
        <p:nvGrpSpPr>
          <p:cNvPr id="40" name="Group 54"/>
          <p:cNvGrpSpPr>
            <a:grpSpLocks/>
          </p:cNvGrpSpPr>
          <p:nvPr/>
        </p:nvGrpSpPr>
        <p:grpSpPr bwMode="auto">
          <a:xfrm>
            <a:off x="7669213" y="3721224"/>
            <a:ext cx="1295400" cy="685800"/>
            <a:chOff x="2191" y="3264"/>
            <a:chExt cx="816" cy="432"/>
          </a:xfrm>
        </p:grpSpPr>
        <p:grpSp>
          <p:nvGrpSpPr>
            <p:cNvPr id="41" name="Group 55"/>
            <p:cNvGrpSpPr>
              <a:grpSpLocks/>
            </p:cNvGrpSpPr>
            <p:nvPr/>
          </p:nvGrpSpPr>
          <p:grpSpPr bwMode="auto">
            <a:xfrm>
              <a:off x="2256" y="3312"/>
              <a:ext cx="576" cy="384"/>
              <a:chOff x="3120" y="2880"/>
              <a:chExt cx="576" cy="384"/>
            </a:xfrm>
          </p:grpSpPr>
          <p:sp>
            <p:nvSpPr>
              <p:cNvPr id="43" name="Line 56"/>
              <p:cNvSpPr>
                <a:spLocks noChangeShapeType="1"/>
              </p:cNvSpPr>
              <p:nvPr/>
            </p:nvSpPr>
            <p:spPr bwMode="auto">
              <a:xfrm>
                <a:off x="3264" y="2880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44" name="Arc 57"/>
              <p:cNvSpPr>
                <a:spLocks/>
              </p:cNvSpPr>
              <p:nvPr/>
            </p:nvSpPr>
            <p:spPr bwMode="auto">
              <a:xfrm flipV="1">
                <a:off x="3120" y="2880"/>
                <a:ext cx="144" cy="384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7 h 21600"/>
                  <a:gd name="T4" fmla="*/ 0 w 21600"/>
                  <a:gd name="T5" fmla="*/ 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  <p:sp>
          <p:nvSpPr>
            <p:cNvPr id="42" name="Text Box 58"/>
            <p:cNvSpPr txBox="1">
              <a:spLocks noChangeArrowheads="1"/>
            </p:cNvSpPr>
            <p:nvPr/>
          </p:nvSpPr>
          <p:spPr bwMode="auto">
            <a:xfrm>
              <a:off x="2191" y="3264"/>
              <a:ext cx="8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7 -4</a:t>
              </a:r>
            </a:p>
          </p:txBody>
        </p:sp>
      </p:grpSp>
      <p:grpSp>
        <p:nvGrpSpPr>
          <p:cNvPr id="48" name="Group 66"/>
          <p:cNvGrpSpPr>
            <a:grpSpLocks/>
          </p:cNvGrpSpPr>
          <p:nvPr/>
        </p:nvGrpSpPr>
        <p:grpSpPr bwMode="auto">
          <a:xfrm>
            <a:off x="2895600" y="1357536"/>
            <a:ext cx="1371600" cy="919163"/>
            <a:chOff x="624" y="2256"/>
            <a:chExt cx="864" cy="579"/>
          </a:xfrm>
        </p:grpSpPr>
        <p:sp>
          <p:nvSpPr>
            <p:cNvPr id="49" name="Text Box 63"/>
            <p:cNvSpPr txBox="1">
              <a:spLocks noChangeArrowheads="1"/>
            </p:cNvSpPr>
            <p:nvPr/>
          </p:nvSpPr>
          <p:spPr bwMode="auto">
            <a:xfrm>
              <a:off x="624" y="2256"/>
              <a:ext cx="86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-4</a:t>
              </a:r>
            </a:p>
          </p:txBody>
        </p:sp>
        <p:sp>
          <p:nvSpPr>
            <p:cNvPr id="50" name="Line 64"/>
            <p:cNvSpPr>
              <a:spLocks noChangeShapeType="1"/>
            </p:cNvSpPr>
            <p:nvPr/>
          </p:nvSpPr>
          <p:spPr bwMode="auto">
            <a:xfrm>
              <a:off x="624" y="2592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51" name="Text Box 65"/>
            <p:cNvSpPr txBox="1">
              <a:spLocks noChangeArrowheads="1"/>
            </p:cNvSpPr>
            <p:nvPr/>
          </p:nvSpPr>
          <p:spPr bwMode="auto">
            <a:xfrm>
              <a:off x="727" y="2505"/>
              <a:ext cx="52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3</a:t>
              </a:r>
            </a:p>
          </p:txBody>
        </p:sp>
      </p:grpSp>
      <p:grpSp>
        <p:nvGrpSpPr>
          <p:cNvPr id="52" name="Group 83"/>
          <p:cNvGrpSpPr>
            <a:grpSpLocks/>
          </p:cNvGrpSpPr>
          <p:nvPr/>
        </p:nvGrpSpPr>
        <p:grpSpPr bwMode="auto">
          <a:xfrm>
            <a:off x="4572000" y="1357535"/>
            <a:ext cx="1143000" cy="904875"/>
            <a:chOff x="2880" y="1440"/>
            <a:chExt cx="720" cy="570"/>
          </a:xfrm>
        </p:grpSpPr>
        <p:sp>
          <p:nvSpPr>
            <p:cNvPr id="53" name="Text Box 68"/>
            <p:cNvSpPr txBox="1">
              <a:spLocks noChangeArrowheads="1"/>
            </p:cNvSpPr>
            <p:nvPr/>
          </p:nvSpPr>
          <p:spPr bwMode="auto">
            <a:xfrm>
              <a:off x="2880" y="1440"/>
              <a:ext cx="72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-7</a:t>
              </a:r>
            </a:p>
          </p:txBody>
        </p:sp>
        <p:sp>
          <p:nvSpPr>
            <p:cNvPr id="54" name="Line 69"/>
            <p:cNvSpPr>
              <a:spLocks noChangeShapeType="1"/>
            </p:cNvSpPr>
            <p:nvPr/>
          </p:nvSpPr>
          <p:spPr bwMode="auto">
            <a:xfrm>
              <a:off x="2880" y="1776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55" name="Text Box 70"/>
            <p:cNvSpPr txBox="1">
              <a:spLocks noChangeArrowheads="1"/>
            </p:cNvSpPr>
            <p:nvPr/>
          </p:nvSpPr>
          <p:spPr bwMode="auto">
            <a:xfrm>
              <a:off x="2880" y="1680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-3</a:t>
              </a:r>
            </a:p>
          </p:txBody>
        </p:sp>
      </p:grpSp>
      <p:grpSp>
        <p:nvGrpSpPr>
          <p:cNvPr id="56" name="Group 85"/>
          <p:cNvGrpSpPr>
            <a:grpSpLocks/>
          </p:cNvGrpSpPr>
          <p:nvPr/>
        </p:nvGrpSpPr>
        <p:grpSpPr bwMode="auto">
          <a:xfrm>
            <a:off x="6324600" y="1357535"/>
            <a:ext cx="1295400" cy="904875"/>
            <a:chOff x="3984" y="1440"/>
            <a:chExt cx="816" cy="570"/>
          </a:xfrm>
        </p:grpSpPr>
        <p:sp>
          <p:nvSpPr>
            <p:cNvPr id="57" name="Text Box 72"/>
            <p:cNvSpPr txBox="1">
              <a:spLocks noChangeArrowheads="1"/>
            </p:cNvSpPr>
            <p:nvPr/>
          </p:nvSpPr>
          <p:spPr bwMode="auto">
            <a:xfrm>
              <a:off x="3984" y="1440"/>
              <a:ext cx="8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-(-4)</a:t>
              </a:r>
            </a:p>
          </p:txBody>
        </p:sp>
        <p:sp>
          <p:nvSpPr>
            <p:cNvPr id="58" name="Line 73"/>
            <p:cNvSpPr>
              <a:spLocks noChangeShapeType="1"/>
            </p:cNvSpPr>
            <p:nvPr/>
          </p:nvSpPr>
          <p:spPr bwMode="auto">
            <a:xfrm>
              <a:off x="3984" y="1776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59" name="Text Box 74"/>
            <p:cNvSpPr txBox="1">
              <a:spLocks noChangeArrowheads="1"/>
            </p:cNvSpPr>
            <p:nvPr/>
          </p:nvSpPr>
          <p:spPr bwMode="auto">
            <a:xfrm>
              <a:off x="3984" y="1680"/>
              <a:ext cx="62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-3</a:t>
              </a:r>
            </a:p>
          </p:txBody>
        </p:sp>
      </p:grpSp>
      <p:grpSp>
        <p:nvGrpSpPr>
          <p:cNvPr id="60" name="Group 75"/>
          <p:cNvGrpSpPr>
            <a:grpSpLocks/>
          </p:cNvGrpSpPr>
          <p:nvPr/>
        </p:nvGrpSpPr>
        <p:grpSpPr bwMode="auto">
          <a:xfrm>
            <a:off x="8001000" y="1387701"/>
            <a:ext cx="1371600" cy="904875"/>
            <a:chOff x="624" y="2256"/>
            <a:chExt cx="864" cy="570"/>
          </a:xfrm>
        </p:grpSpPr>
        <p:sp>
          <p:nvSpPr>
            <p:cNvPr id="61" name="Text Box 76"/>
            <p:cNvSpPr txBox="1">
              <a:spLocks noChangeArrowheads="1"/>
            </p:cNvSpPr>
            <p:nvPr/>
          </p:nvSpPr>
          <p:spPr bwMode="auto">
            <a:xfrm>
              <a:off x="624" y="2256"/>
              <a:ext cx="86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-(-7)</a:t>
              </a:r>
            </a:p>
          </p:txBody>
        </p:sp>
        <p:sp>
          <p:nvSpPr>
            <p:cNvPr id="62" name="Line 77"/>
            <p:cNvSpPr>
              <a:spLocks noChangeShapeType="1"/>
            </p:cNvSpPr>
            <p:nvPr/>
          </p:nvSpPr>
          <p:spPr bwMode="auto">
            <a:xfrm>
              <a:off x="624" y="2592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63" name="Text Box 78"/>
            <p:cNvSpPr txBox="1">
              <a:spLocks noChangeArrowheads="1"/>
            </p:cNvSpPr>
            <p:nvPr/>
          </p:nvSpPr>
          <p:spPr bwMode="auto">
            <a:xfrm>
              <a:off x="768" y="2496"/>
              <a:ext cx="52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3</a:t>
              </a:r>
            </a:p>
          </p:txBody>
        </p:sp>
      </p:grpSp>
      <p:sp>
        <p:nvSpPr>
          <p:cNvPr id="64" name="Text Box 79"/>
          <p:cNvSpPr txBox="1">
            <a:spLocks noChangeArrowheads="1"/>
          </p:cNvSpPr>
          <p:nvPr/>
        </p:nvSpPr>
        <p:spPr bwMode="auto">
          <a:xfrm>
            <a:off x="2819400" y="2119536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够减</a:t>
            </a:r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4343400" y="2119536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不够减</a:t>
            </a:r>
          </a:p>
        </p:txBody>
      </p:sp>
      <p:sp>
        <p:nvSpPr>
          <p:cNvPr id="66" name="Text Box 81"/>
          <p:cNvSpPr txBox="1">
            <a:spLocks noChangeArrowheads="1"/>
          </p:cNvSpPr>
          <p:nvPr/>
        </p:nvSpPr>
        <p:spPr bwMode="auto">
          <a:xfrm>
            <a:off x="6324600" y="2119536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够减</a:t>
            </a:r>
          </a:p>
        </p:txBody>
      </p:sp>
      <p:sp>
        <p:nvSpPr>
          <p:cNvPr id="67" name="Text Box 82"/>
          <p:cNvSpPr txBox="1">
            <a:spLocks noChangeArrowheads="1"/>
          </p:cNvSpPr>
          <p:nvPr/>
        </p:nvSpPr>
        <p:spPr bwMode="auto">
          <a:xfrm>
            <a:off x="7924800" y="2119536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不够减</a:t>
            </a:r>
          </a:p>
        </p:txBody>
      </p:sp>
      <p:sp>
        <p:nvSpPr>
          <p:cNvPr id="68" name="Text Box 87"/>
          <p:cNvSpPr txBox="1">
            <a:spLocks noChangeArrowheads="1"/>
          </p:cNvSpPr>
          <p:nvPr/>
        </p:nvSpPr>
        <p:spPr bwMode="auto">
          <a:xfrm>
            <a:off x="1295400" y="2736627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够减</a:t>
            </a:r>
            <a:r>
              <a:rPr lang="zh-CN" altLang="en-US" sz="2800" b="1" smtClean="0">
                <a:solidFill>
                  <a:schemeClr val="folHlink"/>
                </a:solidFill>
              </a:rPr>
              <a:t>：</a:t>
            </a:r>
            <a:r>
              <a:rPr lang="en-US" altLang="zh-CN" sz="2800" b="1">
                <a:solidFill>
                  <a:schemeClr val="folHlink"/>
                </a:solidFill>
              </a:rPr>
              <a:t>r</a:t>
            </a:r>
            <a:r>
              <a:rPr lang="zh-CN" altLang="en-US" sz="2800" b="1" smtClean="0">
                <a:solidFill>
                  <a:schemeClr val="folHlink"/>
                </a:solidFill>
              </a:rPr>
              <a:t>与</a:t>
            </a:r>
            <a:r>
              <a:rPr lang="en-US" altLang="zh-CN" sz="2800" b="1">
                <a:solidFill>
                  <a:schemeClr val="folHlink"/>
                </a:solidFill>
              </a:rPr>
              <a:t>Y</a:t>
            </a:r>
            <a:r>
              <a:rPr lang="zh-CN" altLang="en-US" sz="2800" b="1">
                <a:solidFill>
                  <a:schemeClr val="folHlink"/>
                </a:solidFill>
              </a:rPr>
              <a:t>同号；</a:t>
            </a:r>
          </a:p>
        </p:txBody>
      </p:sp>
      <p:sp>
        <p:nvSpPr>
          <p:cNvPr id="69" name="Text Box 88"/>
          <p:cNvSpPr txBox="1">
            <a:spLocks noChangeArrowheads="1"/>
          </p:cNvSpPr>
          <p:nvPr/>
        </p:nvSpPr>
        <p:spPr bwMode="auto">
          <a:xfrm>
            <a:off x="4357688" y="2752502"/>
            <a:ext cx="37576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不够</a:t>
            </a:r>
            <a:r>
              <a:rPr lang="zh-CN" altLang="en-US" sz="2800" b="1">
                <a:solidFill>
                  <a:srgbClr val="0000FF"/>
                </a:solidFill>
              </a:rPr>
              <a:t>减</a:t>
            </a:r>
            <a:r>
              <a:rPr lang="zh-CN" altLang="en-US" sz="2800" b="1" smtClean="0">
                <a:solidFill>
                  <a:srgbClr val="0000FF"/>
                </a:solidFill>
              </a:rPr>
              <a:t>：</a:t>
            </a:r>
            <a:r>
              <a:rPr lang="en-US" altLang="zh-CN" sz="2800" b="1" dirty="0">
                <a:solidFill>
                  <a:srgbClr val="0000FF"/>
                </a:solidFill>
              </a:rPr>
              <a:t>r</a:t>
            </a:r>
            <a:r>
              <a:rPr lang="zh-CN" altLang="en-US" sz="2800" b="1" smtClean="0">
                <a:solidFill>
                  <a:srgbClr val="0000FF"/>
                </a:solidFill>
              </a:rPr>
              <a:t>与</a:t>
            </a:r>
            <a:r>
              <a:rPr lang="en-US" altLang="zh-CN" sz="2800" b="1" dirty="0">
                <a:solidFill>
                  <a:srgbClr val="0000FF"/>
                </a:solidFill>
              </a:rPr>
              <a:t>Y</a:t>
            </a:r>
            <a:r>
              <a:rPr lang="zh-CN" altLang="en-US" sz="2800" b="1" dirty="0">
                <a:solidFill>
                  <a:srgbClr val="0000FF"/>
                </a:solidFill>
              </a:rPr>
              <a:t>异号。</a:t>
            </a:r>
          </a:p>
        </p:txBody>
      </p:sp>
      <p:sp>
        <p:nvSpPr>
          <p:cNvPr id="70" name="Text Box 89"/>
          <p:cNvSpPr txBox="1">
            <a:spLocks noChangeArrowheads="1"/>
          </p:cNvSpPr>
          <p:nvPr/>
        </p:nvSpPr>
        <p:spPr bwMode="auto">
          <a:xfrm>
            <a:off x="66675" y="3645024"/>
            <a:ext cx="2057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异号</a:t>
            </a:r>
            <a:r>
              <a:rPr lang="zh-CN" altLang="en-US" sz="2800" b="1" smtClean="0"/>
              <a:t>相除</a:t>
            </a:r>
            <a:endParaRPr lang="en-US" altLang="zh-CN" sz="2800" b="1" smtClean="0"/>
          </a:p>
          <a:p>
            <a:pPr>
              <a:spcBef>
                <a:spcPct val="50000"/>
              </a:spcBef>
            </a:pPr>
            <a:r>
              <a:rPr lang="en-US" altLang="zh-CN" sz="2800" b="1"/>
              <a:t>X=</a:t>
            </a:r>
            <a:r>
              <a:rPr lang="en-US" altLang="zh-CN" sz="2800" b="1">
                <a:solidFill>
                  <a:srgbClr val="0000FF"/>
                </a:solidFill>
              </a:rPr>
              <a:t> Q</a:t>
            </a:r>
            <a:r>
              <a:rPr lang="en-US" altLang="zh-CN" sz="2000" b="1">
                <a:solidFill>
                  <a:srgbClr val="0000FF"/>
                </a:solidFill>
              </a:rPr>
              <a:t>i</a:t>
            </a:r>
            <a:r>
              <a:rPr lang="en-US" altLang="zh-CN" sz="2800" b="1">
                <a:solidFill>
                  <a:srgbClr val="0000FF"/>
                </a:solidFill>
              </a:rPr>
              <a:t> </a:t>
            </a:r>
            <a:r>
              <a:rPr lang="en-US" altLang="zh-CN" sz="2800" b="1" smtClean="0"/>
              <a:t>Y+r</a:t>
            </a:r>
            <a:endParaRPr lang="zh-CN" altLang="en-US" sz="2800" b="1"/>
          </a:p>
        </p:txBody>
      </p:sp>
      <p:grpSp>
        <p:nvGrpSpPr>
          <p:cNvPr id="75" name="Group 101"/>
          <p:cNvGrpSpPr>
            <a:grpSpLocks/>
          </p:cNvGrpSpPr>
          <p:nvPr/>
        </p:nvGrpSpPr>
        <p:grpSpPr bwMode="auto">
          <a:xfrm>
            <a:off x="2819400" y="4102221"/>
            <a:ext cx="1371600" cy="904875"/>
            <a:chOff x="576" y="3408"/>
            <a:chExt cx="864" cy="570"/>
          </a:xfrm>
        </p:grpSpPr>
        <p:sp>
          <p:nvSpPr>
            <p:cNvPr id="76" name="Text Box 98"/>
            <p:cNvSpPr txBox="1">
              <a:spLocks noChangeArrowheads="1"/>
            </p:cNvSpPr>
            <p:nvPr/>
          </p:nvSpPr>
          <p:spPr bwMode="auto">
            <a:xfrm>
              <a:off x="576" y="3408"/>
              <a:ext cx="86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+(-4)</a:t>
              </a:r>
            </a:p>
          </p:txBody>
        </p:sp>
        <p:sp>
          <p:nvSpPr>
            <p:cNvPr id="77" name="Line 99"/>
            <p:cNvSpPr>
              <a:spLocks noChangeShapeType="1"/>
            </p:cNvSpPr>
            <p:nvPr/>
          </p:nvSpPr>
          <p:spPr bwMode="auto">
            <a:xfrm>
              <a:off x="672" y="3744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78" name="Text Box 100"/>
            <p:cNvSpPr txBox="1">
              <a:spLocks noChangeArrowheads="1"/>
            </p:cNvSpPr>
            <p:nvPr/>
          </p:nvSpPr>
          <p:spPr bwMode="auto">
            <a:xfrm>
              <a:off x="720" y="3648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 3</a:t>
              </a:r>
            </a:p>
          </p:txBody>
        </p:sp>
      </p:grpSp>
      <p:grpSp>
        <p:nvGrpSpPr>
          <p:cNvPr id="79" name="Group 102"/>
          <p:cNvGrpSpPr>
            <a:grpSpLocks/>
          </p:cNvGrpSpPr>
          <p:nvPr/>
        </p:nvGrpSpPr>
        <p:grpSpPr bwMode="auto">
          <a:xfrm>
            <a:off x="4495800" y="4102221"/>
            <a:ext cx="1371600" cy="904875"/>
            <a:chOff x="576" y="3408"/>
            <a:chExt cx="864" cy="570"/>
          </a:xfrm>
        </p:grpSpPr>
        <p:sp>
          <p:nvSpPr>
            <p:cNvPr id="80" name="Text Box 103"/>
            <p:cNvSpPr txBox="1">
              <a:spLocks noChangeArrowheads="1"/>
            </p:cNvSpPr>
            <p:nvPr/>
          </p:nvSpPr>
          <p:spPr bwMode="auto">
            <a:xfrm>
              <a:off x="576" y="3408"/>
              <a:ext cx="86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+(-7)</a:t>
              </a:r>
            </a:p>
          </p:txBody>
        </p:sp>
        <p:sp>
          <p:nvSpPr>
            <p:cNvPr id="81" name="Line 104"/>
            <p:cNvSpPr>
              <a:spLocks noChangeShapeType="1"/>
            </p:cNvSpPr>
            <p:nvPr/>
          </p:nvSpPr>
          <p:spPr bwMode="auto">
            <a:xfrm>
              <a:off x="672" y="3744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82" name="Text Box 105"/>
            <p:cNvSpPr txBox="1">
              <a:spLocks noChangeArrowheads="1"/>
            </p:cNvSpPr>
            <p:nvPr/>
          </p:nvSpPr>
          <p:spPr bwMode="auto">
            <a:xfrm>
              <a:off x="720" y="3648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-3</a:t>
              </a:r>
            </a:p>
          </p:txBody>
        </p:sp>
      </p:grpSp>
      <p:grpSp>
        <p:nvGrpSpPr>
          <p:cNvPr id="83" name="Group 106"/>
          <p:cNvGrpSpPr>
            <a:grpSpLocks/>
          </p:cNvGrpSpPr>
          <p:nvPr/>
        </p:nvGrpSpPr>
        <p:grpSpPr bwMode="auto">
          <a:xfrm>
            <a:off x="6096000" y="4102221"/>
            <a:ext cx="1371600" cy="904875"/>
            <a:chOff x="576" y="3408"/>
            <a:chExt cx="864" cy="570"/>
          </a:xfrm>
        </p:grpSpPr>
        <p:sp>
          <p:nvSpPr>
            <p:cNvPr id="84" name="Text Box 107"/>
            <p:cNvSpPr txBox="1">
              <a:spLocks noChangeArrowheads="1"/>
            </p:cNvSpPr>
            <p:nvPr/>
          </p:nvSpPr>
          <p:spPr bwMode="auto">
            <a:xfrm>
              <a:off x="576" y="3408"/>
              <a:ext cx="86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 +4</a:t>
              </a:r>
            </a:p>
          </p:txBody>
        </p:sp>
        <p:sp>
          <p:nvSpPr>
            <p:cNvPr id="85" name="Line 108"/>
            <p:cNvSpPr>
              <a:spLocks noChangeShapeType="1"/>
            </p:cNvSpPr>
            <p:nvPr/>
          </p:nvSpPr>
          <p:spPr bwMode="auto">
            <a:xfrm>
              <a:off x="672" y="3744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86" name="Text Box 109"/>
            <p:cNvSpPr txBox="1">
              <a:spLocks noChangeArrowheads="1"/>
            </p:cNvSpPr>
            <p:nvPr/>
          </p:nvSpPr>
          <p:spPr bwMode="auto">
            <a:xfrm>
              <a:off x="720" y="3648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-3</a:t>
              </a:r>
            </a:p>
          </p:txBody>
        </p:sp>
      </p:grpSp>
      <p:grpSp>
        <p:nvGrpSpPr>
          <p:cNvPr id="87" name="Group 110"/>
          <p:cNvGrpSpPr>
            <a:grpSpLocks/>
          </p:cNvGrpSpPr>
          <p:nvPr/>
        </p:nvGrpSpPr>
        <p:grpSpPr bwMode="auto">
          <a:xfrm>
            <a:off x="7772400" y="4102221"/>
            <a:ext cx="1371600" cy="904875"/>
            <a:chOff x="576" y="3408"/>
            <a:chExt cx="864" cy="570"/>
          </a:xfrm>
        </p:grpSpPr>
        <p:sp>
          <p:nvSpPr>
            <p:cNvPr id="88" name="Text Box 111"/>
            <p:cNvSpPr txBox="1">
              <a:spLocks noChangeArrowheads="1"/>
            </p:cNvSpPr>
            <p:nvPr/>
          </p:nvSpPr>
          <p:spPr bwMode="auto">
            <a:xfrm>
              <a:off x="576" y="3408"/>
              <a:ext cx="86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 +7</a:t>
              </a:r>
            </a:p>
          </p:txBody>
        </p:sp>
        <p:sp>
          <p:nvSpPr>
            <p:cNvPr id="89" name="Line 112"/>
            <p:cNvSpPr>
              <a:spLocks noChangeShapeType="1"/>
            </p:cNvSpPr>
            <p:nvPr/>
          </p:nvSpPr>
          <p:spPr bwMode="auto">
            <a:xfrm>
              <a:off x="672" y="3744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90" name="Text Box 113"/>
            <p:cNvSpPr txBox="1">
              <a:spLocks noChangeArrowheads="1"/>
            </p:cNvSpPr>
            <p:nvPr/>
          </p:nvSpPr>
          <p:spPr bwMode="auto">
            <a:xfrm>
              <a:off x="720" y="3648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 3</a:t>
              </a:r>
            </a:p>
          </p:txBody>
        </p:sp>
      </p:grpSp>
      <p:sp>
        <p:nvSpPr>
          <p:cNvPr id="91" name="Text Box 114"/>
          <p:cNvSpPr txBox="1">
            <a:spLocks noChangeArrowheads="1"/>
          </p:cNvSpPr>
          <p:nvPr/>
        </p:nvSpPr>
        <p:spPr bwMode="auto">
          <a:xfrm>
            <a:off x="2971800" y="4864224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够减</a:t>
            </a:r>
          </a:p>
        </p:txBody>
      </p:sp>
      <p:sp>
        <p:nvSpPr>
          <p:cNvPr id="92" name="Text Box 115"/>
          <p:cNvSpPr txBox="1">
            <a:spLocks noChangeArrowheads="1"/>
          </p:cNvSpPr>
          <p:nvPr/>
        </p:nvSpPr>
        <p:spPr bwMode="auto">
          <a:xfrm>
            <a:off x="6248400" y="4864224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够减</a:t>
            </a:r>
          </a:p>
        </p:txBody>
      </p:sp>
      <p:sp>
        <p:nvSpPr>
          <p:cNvPr id="93" name="Text Box 116"/>
          <p:cNvSpPr txBox="1">
            <a:spLocks noChangeArrowheads="1"/>
          </p:cNvSpPr>
          <p:nvPr/>
        </p:nvSpPr>
        <p:spPr bwMode="auto">
          <a:xfrm>
            <a:off x="4343400" y="4864224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不够减</a:t>
            </a:r>
          </a:p>
        </p:txBody>
      </p:sp>
      <p:sp>
        <p:nvSpPr>
          <p:cNvPr id="94" name="Text Box 117"/>
          <p:cNvSpPr txBox="1">
            <a:spLocks noChangeArrowheads="1"/>
          </p:cNvSpPr>
          <p:nvPr/>
        </p:nvSpPr>
        <p:spPr bwMode="auto">
          <a:xfrm>
            <a:off x="7696200" y="4864224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不够减</a:t>
            </a:r>
          </a:p>
        </p:txBody>
      </p:sp>
      <p:sp>
        <p:nvSpPr>
          <p:cNvPr id="95" name="Text Box 118"/>
          <p:cNvSpPr txBox="1">
            <a:spLocks noChangeArrowheads="1"/>
          </p:cNvSpPr>
          <p:nvPr/>
        </p:nvSpPr>
        <p:spPr bwMode="auto">
          <a:xfrm>
            <a:off x="1381125" y="5486300"/>
            <a:ext cx="472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够减</a:t>
            </a:r>
            <a:r>
              <a:rPr lang="zh-CN" altLang="en-US" sz="2800" b="1" smtClean="0">
                <a:solidFill>
                  <a:schemeClr val="folHlink"/>
                </a:solidFill>
              </a:rPr>
              <a:t>：</a:t>
            </a:r>
            <a:r>
              <a:rPr lang="en-US" altLang="zh-CN" sz="2800" b="1">
                <a:solidFill>
                  <a:schemeClr val="folHlink"/>
                </a:solidFill>
              </a:rPr>
              <a:t>r</a:t>
            </a:r>
            <a:r>
              <a:rPr lang="zh-CN" altLang="en-US" sz="2800" b="1" smtClean="0">
                <a:solidFill>
                  <a:schemeClr val="folHlink"/>
                </a:solidFill>
              </a:rPr>
              <a:t>与</a:t>
            </a:r>
            <a:r>
              <a:rPr lang="en-US" altLang="zh-CN" sz="2800" b="1">
                <a:solidFill>
                  <a:schemeClr val="folHlink"/>
                </a:solidFill>
              </a:rPr>
              <a:t>Y</a:t>
            </a:r>
            <a:r>
              <a:rPr lang="zh-CN" altLang="en-US" sz="2800" b="1">
                <a:solidFill>
                  <a:schemeClr val="folHlink"/>
                </a:solidFill>
              </a:rPr>
              <a:t>异号；</a:t>
            </a:r>
          </a:p>
        </p:txBody>
      </p:sp>
      <p:sp>
        <p:nvSpPr>
          <p:cNvPr id="96" name="Text Box 119"/>
          <p:cNvSpPr txBox="1">
            <a:spLocks noChangeArrowheads="1"/>
          </p:cNvSpPr>
          <p:nvPr/>
        </p:nvSpPr>
        <p:spPr bwMode="auto">
          <a:xfrm>
            <a:off x="4357688" y="5502175"/>
            <a:ext cx="3684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不够</a:t>
            </a:r>
            <a:r>
              <a:rPr lang="zh-CN" altLang="en-US" sz="2800" b="1">
                <a:solidFill>
                  <a:srgbClr val="0000FF"/>
                </a:solidFill>
              </a:rPr>
              <a:t>减</a:t>
            </a:r>
            <a:r>
              <a:rPr lang="zh-CN" altLang="en-US" sz="2800" b="1" smtClean="0">
                <a:solidFill>
                  <a:srgbClr val="0000FF"/>
                </a:solidFill>
              </a:rPr>
              <a:t>：</a:t>
            </a:r>
            <a:r>
              <a:rPr lang="en-US" altLang="zh-CN" sz="2800" b="1" dirty="0">
                <a:solidFill>
                  <a:srgbClr val="0000FF"/>
                </a:solidFill>
              </a:rPr>
              <a:t>r</a:t>
            </a:r>
            <a:r>
              <a:rPr lang="zh-CN" altLang="en-US" sz="2800" b="1" smtClean="0">
                <a:solidFill>
                  <a:srgbClr val="0000FF"/>
                </a:solidFill>
              </a:rPr>
              <a:t>与</a:t>
            </a:r>
            <a:r>
              <a:rPr lang="en-US" altLang="zh-CN" sz="2800" b="1" dirty="0">
                <a:solidFill>
                  <a:srgbClr val="0000FF"/>
                </a:solidFill>
              </a:rPr>
              <a:t>Y</a:t>
            </a:r>
            <a:r>
              <a:rPr lang="zh-CN" altLang="en-US" sz="2800" b="1" dirty="0">
                <a:solidFill>
                  <a:srgbClr val="0000FF"/>
                </a:solidFill>
              </a:rPr>
              <a:t>同号。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76168" y="6165304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/>
              <a:t>对于二进制</a:t>
            </a:r>
            <a:r>
              <a:rPr lang="zh-CN" altLang="en-US" sz="2800" b="1" smtClean="0">
                <a:solidFill>
                  <a:srgbClr val="FF0000"/>
                </a:solidFill>
              </a:rPr>
              <a:t>真值</a:t>
            </a:r>
            <a:r>
              <a:rPr lang="zh-CN" altLang="en-US" sz="2800" b="1" smtClean="0"/>
              <a:t>而言，够减商为</a:t>
            </a:r>
            <a:r>
              <a:rPr lang="en-US" altLang="zh-CN" sz="2800" b="1" smtClean="0"/>
              <a:t>1</a:t>
            </a:r>
            <a:r>
              <a:rPr lang="zh-CN" altLang="en-US" sz="2800" b="1" smtClean="0"/>
              <a:t>；不够减商为</a:t>
            </a:r>
            <a:r>
              <a:rPr lang="en-US" altLang="zh-CN" sz="2800" b="1" smtClean="0"/>
              <a:t>0</a:t>
            </a:r>
            <a:r>
              <a:rPr lang="zh-CN" altLang="en-US" sz="2800" b="1" smtClean="0"/>
              <a:t>。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autoUpdateAnimBg="0"/>
      <p:bldP spid="64" grpId="0" build="p" autoUpdateAnimBg="0" advAuto="0"/>
      <p:bldP spid="65" grpId="0" build="p" autoUpdateAnimBg="0" advAuto="0"/>
      <p:bldP spid="66" grpId="0" autoUpdateAnimBg="0"/>
      <p:bldP spid="67" grpId="0" autoUpdateAnimBg="0"/>
      <p:bldP spid="68" grpId="0" build="p" autoUpdateAnimBg="0"/>
      <p:bldP spid="69" grpId="0" autoUpdateAnimBg="0"/>
      <p:bldP spid="70" grpId="0" autoUpdateAnimBg="0"/>
      <p:bldP spid="91" grpId="0" build="p" autoUpdateAnimBg="0" advAuto="0"/>
      <p:bldP spid="92" grpId="0" build="p" autoUpdateAnimBg="0" advAuto="0"/>
      <p:bldP spid="93" grpId="0" build="p" autoUpdateAnimBg="0" advAuto="0"/>
      <p:bldP spid="94" grpId="0" build="p" autoUpdateAnimBg="0" advAuto="0"/>
      <p:bldP spid="95" grpId="0" build="p" autoUpdateAnimBg="0"/>
      <p:bldP spid="96" grpId="0" autoUpdateAnimBg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3"/>
          <p:cNvSpPr txBox="1">
            <a:spLocks noChangeArrowheads="1"/>
          </p:cNvSpPr>
          <p:nvPr/>
        </p:nvSpPr>
        <p:spPr bwMode="auto">
          <a:xfrm>
            <a:off x="354012" y="1124744"/>
            <a:ext cx="3622675" cy="451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(X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Y)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补</a:t>
            </a:r>
          </a:p>
        </p:txBody>
      </p:sp>
      <p:sp>
        <p:nvSpPr>
          <p:cNvPr id="17" name="Text Box 34"/>
          <p:cNvSpPr txBox="1">
            <a:spLocks noChangeArrowheads="1"/>
          </p:cNvSpPr>
          <p:nvPr/>
        </p:nvSpPr>
        <p:spPr bwMode="auto">
          <a:xfrm>
            <a:off x="1096888" y="273893"/>
            <a:ext cx="426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b="1" baseline="-25000" dirty="0"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(–Y)</a:t>
            </a:r>
            <a:r>
              <a:rPr lang="zh-CN" altLang="en-US" b="1" baseline="-25000" dirty="0"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Line 35"/>
          <p:cNvSpPr>
            <a:spLocks noChangeShapeType="1"/>
          </p:cNvSpPr>
          <p:nvPr/>
        </p:nvSpPr>
        <p:spPr bwMode="auto">
          <a:xfrm>
            <a:off x="1709192" y="578693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 Box 36"/>
          <p:cNvSpPr txBox="1">
            <a:spLocks noChangeArrowheads="1"/>
          </p:cNvSpPr>
          <p:nvPr/>
        </p:nvSpPr>
        <p:spPr bwMode="auto">
          <a:xfrm>
            <a:off x="1588318" y="126683"/>
            <a:ext cx="13540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将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Y</a:t>
            </a:r>
            <a:r>
              <a:rPr lang="zh-CN" altLang="en-US" sz="12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补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变补</a:t>
            </a:r>
          </a:p>
        </p:txBody>
      </p:sp>
      <p:sp>
        <p:nvSpPr>
          <p:cNvPr id="20" name="Text Box 43"/>
          <p:cNvSpPr txBox="1">
            <a:spLocks noChangeArrowheads="1"/>
          </p:cNvSpPr>
          <p:nvPr/>
        </p:nvSpPr>
        <p:spPr bwMode="auto">
          <a:xfrm>
            <a:off x="3846512" y="116632"/>
            <a:ext cx="533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cs typeface="Times New Roman" pitchFamily="18" charset="0"/>
              </a:rPr>
              <a:t>不管</a:t>
            </a:r>
            <a:r>
              <a:rPr lang="en-US" altLang="zh-CN" sz="2400" b="1" dirty="0">
                <a:solidFill>
                  <a:srgbClr val="0000FF"/>
                </a:solidFill>
                <a:cs typeface="Times New Roman" pitchFamily="18" charset="0"/>
              </a:rPr>
              <a:t>Y</a:t>
            </a:r>
            <a:r>
              <a:rPr lang="zh-CN" altLang="en-US" sz="1600" b="1" dirty="0">
                <a:solidFill>
                  <a:srgbClr val="0000FF"/>
                </a:solidFill>
                <a:cs typeface="Times New Roman" pitchFamily="18" charset="0"/>
              </a:rPr>
              <a:t>补</a:t>
            </a:r>
            <a:r>
              <a:rPr lang="zh-CN" altLang="en-US" sz="2400" b="1" dirty="0">
                <a:solidFill>
                  <a:srgbClr val="0000FF"/>
                </a:solidFill>
                <a:cs typeface="Times New Roman" pitchFamily="18" charset="0"/>
              </a:rPr>
              <a:t>为正或负，将其符号连同尾数一起各位变反，末位加</a:t>
            </a:r>
            <a:r>
              <a:rPr lang="en-US" altLang="zh-CN" sz="2400" b="1" dirty="0">
                <a:solidFill>
                  <a:srgbClr val="0000FF"/>
                </a:solidFill>
                <a:cs typeface="Times New Roman" pitchFamily="18" charset="0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cs typeface="Times New Roman" pitchFamily="18" charset="0"/>
              </a:rPr>
              <a:t>。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360362" y="1769318"/>
            <a:ext cx="3825875" cy="2332038"/>
            <a:chOff x="360362" y="1769318"/>
            <a:chExt cx="3825875" cy="2332038"/>
          </a:xfrm>
        </p:grpSpPr>
        <p:sp>
          <p:nvSpPr>
            <p:cNvPr id="2" name="Text Box 5"/>
            <p:cNvSpPr txBox="1">
              <a:spLocks noChangeArrowheads="1"/>
            </p:cNvSpPr>
            <p:nvPr/>
          </p:nvSpPr>
          <p:spPr bwMode="auto">
            <a:xfrm>
              <a:off x="360362" y="1769318"/>
              <a:ext cx="3689350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1) X=   4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，  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Y= –5</a:t>
              </a:r>
            </a:p>
          </p:txBody>
        </p:sp>
        <p:sp>
          <p:nvSpPr>
            <p:cNvPr id="3" name="Text Box 6"/>
            <p:cNvSpPr txBox="1">
              <a:spLocks noChangeArrowheads="1"/>
            </p:cNvSpPr>
            <p:nvPr/>
          </p:nvSpPr>
          <p:spPr bwMode="auto">
            <a:xfrm>
              <a:off x="360362" y="2204864"/>
              <a:ext cx="2590800" cy="1416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    X</a:t>
              </a:r>
              <a:r>
                <a:rPr lang="zh-CN" altLang="en-US" sz="2000" b="1" dirty="0"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=0 0100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    Y</a:t>
              </a:r>
              <a:r>
                <a:rPr lang="zh-CN" altLang="en-US" sz="2000" b="1" dirty="0"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=1 1011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(-Y)</a:t>
              </a:r>
              <a:r>
                <a:rPr lang="zh-CN" altLang="en-US" sz="2000" b="1" dirty="0"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=0 0101</a:t>
              </a:r>
            </a:p>
          </p:txBody>
        </p:sp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452437" y="3567956"/>
              <a:ext cx="2514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443037" y="3582243"/>
              <a:ext cx="12192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0 1001</a:t>
              </a: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2281237" y="3644156"/>
              <a:ext cx="1905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+9</a:t>
              </a:r>
              <a:r>
                <a:rPr lang="zh-CN" altLang="en-US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补码）</a:t>
              </a:r>
            </a:p>
          </p:txBody>
        </p:sp>
        <p:sp>
          <p:nvSpPr>
            <p:cNvPr id="21" name="Text Box 47"/>
            <p:cNvSpPr txBox="1">
              <a:spLocks noChangeArrowheads="1"/>
            </p:cNvSpPr>
            <p:nvPr/>
          </p:nvSpPr>
          <p:spPr bwMode="auto">
            <a:xfrm>
              <a:off x="363537" y="2204864"/>
              <a:ext cx="2590800" cy="903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1">
                      <a:lumMod val="8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   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1">
                      <a:lumMod val="8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lang="en-US" altLang="zh-CN" sz="2800" b="1" dirty="0">
                  <a:solidFill>
                    <a:schemeClr val="bg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 dirty="0">
                  <a:solidFill>
                    <a:schemeClr val="bg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=1 1011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2555776" y="3060249"/>
              <a:ext cx="59663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＋</a:t>
              </a:r>
              <a:endPara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981575" y="1726456"/>
            <a:ext cx="3892550" cy="2422624"/>
            <a:chOff x="4981575" y="1726456"/>
            <a:chExt cx="3892550" cy="2422624"/>
          </a:xfrm>
        </p:grpSpPr>
        <p:sp>
          <p:nvSpPr>
            <p:cNvPr id="9" name="Text Box 26"/>
            <p:cNvSpPr txBox="1">
              <a:spLocks noChangeArrowheads="1"/>
            </p:cNvSpPr>
            <p:nvPr/>
          </p:nvSpPr>
          <p:spPr bwMode="auto">
            <a:xfrm>
              <a:off x="4981575" y="1726456"/>
              <a:ext cx="3460750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2) X= –4</a:t>
              </a:r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，  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Y=   5</a:t>
              </a:r>
            </a:p>
          </p:txBody>
        </p:sp>
        <p:sp>
          <p:nvSpPr>
            <p:cNvPr id="10" name="Text Box 27"/>
            <p:cNvSpPr txBox="1">
              <a:spLocks noChangeArrowheads="1"/>
            </p:cNvSpPr>
            <p:nvPr/>
          </p:nvSpPr>
          <p:spPr bwMode="auto">
            <a:xfrm>
              <a:off x="5140325" y="2132856"/>
              <a:ext cx="2286000" cy="1416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    X</a:t>
              </a:r>
              <a:r>
                <a:rPr lang="zh-CN" altLang="en-US" sz="2000" b="1" dirty="0"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=1 1100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    Y</a:t>
              </a:r>
              <a:r>
                <a:rPr lang="zh-CN" altLang="en-US" sz="2000" b="1" dirty="0"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=0 0101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(-Y)</a:t>
              </a:r>
              <a:r>
                <a:rPr lang="zh-CN" altLang="en-US" sz="2000" b="1" dirty="0"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=1 1011</a:t>
              </a:r>
            </a:p>
          </p:txBody>
        </p:sp>
        <p:sp>
          <p:nvSpPr>
            <p:cNvPr id="13" name="Line 30"/>
            <p:cNvSpPr>
              <a:spLocks noChangeShapeType="1"/>
            </p:cNvSpPr>
            <p:nvPr/>
          </p:nvSpPr>
          <p:spPr bwMode="auto">
            <a:xfrm>
              <a:off x="5292725" y="3580656"/>
              <a:ext cx="2514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 Box 31"/>
            <p:cNvSpPr txBox="1">
              <a:spLocks noChangeArrowheads="1"/>
            </p:cNvSpPr>
            <p:nvPr/>
          </p:nvSpPr>
          <p:spPr bwMode="auto">
            <a:xfrm>
              <a:off x="6207125" y="3594943"/>
              <a:ext cx="12192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1 0111</a:t>
              </a:r>
            </a:p>
          </p:txBody>
        </p:sp>
        <p:sp>
          <p:nvSpPr>
            <p:cNvPr id="15" name="Text Box 32"/>
            <p:cNvSpPr txBox="1">
              <a:spLocks noChangeArrowheads="1"/>
            </p:cNvSpPr>
            <p:nvPr/>
          </p:nvSpPr>
          <p:spPr bwMode="auto">
            <a:xfrm>
              <a:off x="7045325" y="3629967"/>
              <a:ext cx="18288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  <a:r>
                <a:rPr lang="zh-CN" altLang="en-US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补码）</a:t>
              </a:r>
            </a:p>
          </p:txBody>
        </p:sp>
        <p:sp>
          <p:nvSpPr>
            <p:cNvPr id="22" name="Text Box 48"/>
            <p:cNvSpPr txBox="1">
              <a:spLocks noChangeArrowheads="1"/>
            </p:cNvSpPr>
            <p:nvPr/>
          </p:nvSpPr>
          <p:spPr bwMode="auto">
            <a:xfrm>
              <a:off x="5140325" y="2132856"/>
              <a:ext cx="2286000" cy="919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1">
                      <a:lumMod val="8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   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1">
                      <a:lumMod val="8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lang="en-US" altLang="zh-CN" sz="2800" b="1" dirty="0">
                  <a:solidFill>
                    <a:schemeClr val="bg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 dirty="0">
                  <a:solidFill>
                    <a:schemeClr val="bg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=0 0101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7215722" y="2988241"/>
              <a:ext cx="59663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＋</a:t>
              </a:r>
              <a:endPara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01612" y="4369643"/>
            <a:ext cx="3892550" cy="2336800"/>
            <a:chOff x="201612" y="4369643"/>
            <a:chExt cx="3892550" cy="2336800"/>
          </a:xfrm>
        </p:grpSpPr>
        <p:sp>
          <p:nvSpPr>
            <p:cNvPr id="23" name="Text Box 57"/>
            <p:cNvSpPr txBox="1">
              <a:spLocks noChangeArrowheads="1"/>
            </p:cNvSpPr>
            <p:nvPr/>
          </p:nvSpPr>
          <p:spPr bwMode="auto">
            <a:xfrm>
              <a:off x="201612" y="4369643"/>
              <a:ext cx="3460750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3) X=   4</a:t>
              </a:r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，  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Y=   5</a:t>
              </a:r>
            </a:p>
          </p:txBody>
        </p:sp>
        <p:sp>
          <p:nvSpPr>
            <p:cNvPr id="24" name="Text Box 58"/>
            <p:cNvSpPr txBox="1">
              <a:spLocks noChangeArrowheads="1"/>
            </p:cNvSpPr>
            <p:nvPr/>
          </p:nvSpPr>
          <p:spPr bwMode="auto">
            <a:xfrm>
              <a:off x="360362" y="4776043"/>
              <a:ext cx="2286000" cy="1416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    X</a:t>
              </a:r>
              <a:r>
                <a:rPr lang="zh-CN" altLang="en-US" sz="2000" b="1"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=0 0100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    Y</a:t>
              </a:r>
              <a:r>
                <a:rPr lang="zh-CN" altLang="en-US" sz="2000" b="1"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=0 0101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(-Y)</a:t>
              </a:r>
              <a:r>
                <a:rPr lang="zh-CN" altLang="en-US" sz="2000" b="1"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=1 1011</a:t>
              </a:r>
            </a:p>
          </p:txBody>
        </p:sp>
        <p:sp>
          <p:nvSpPr>
            <p:cNvPr id="27" name="Line 61"/>
            <p:cNvSpPr>
              <a:spLocks noChangeShapeType="1"/>
            </p:cNvSpPr>
            <p:nvPr/>
          </p:nvSpPr>
          <p:spPr bwMode="auto">
            <a:xfrm>
              <a:off x="512762" y="6236543"/>
              <a:ext cx="2514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 Box 62"/>
            <p:cNvSpPr txBox="1">
              <a:spLocks noChangeArrowheads="1"/>
            </p:cNvSpPr>
            <p:nvPr/>
          </p:nvSpPr>
          <p:spPr bwMode="auto">
            <a:xfrm>
              <a:off x="1427162" y="6187331"/>
              <a:ext cx="12192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1 1111</a:t>
              </a:r>
            </a:p>
          </p:txBody>
        </p:sp>
        <p:sp>
          <p:nvSpPr>
            <p:cNvPr id="29" name="Text Box 63"/>
            <p:cNvSpPr txBox="1">
              <a:spLocks noChangeArrowheads="1"/>
            </p:cNvSpPr>
            <p:nvPr/>
          </p:nvSpPr>
          <p:spPr bwMode="auto">
            <a:xfrm>
              <a:off x="2265362" y="6187331"/>
              <a:ext cx="18288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en-US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补码）</a:t>
              </a:r>
            </a:p>
          </p:txBody>
        </p:sp>
        <p:sp>
          <p:nvSpPr>
            <p:cNvPr id="30" name="Text Box 64"/>
            <p:cNvSpPr txBox="1">
              <a:spLocks noChangeArrowheads="1"/>
            </p:cNvSpPr>
            <p:nvPr/>
          </p:nvSpPr>
          <p:spPr bwMode="auto">
            <a:xfrm>
              <a:off x="361950" y="4779218"/>
              <a:ext cx="2286000" cy="919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1">
                      <a:lumMod val="8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   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   Y</a:t>
              </a: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 dirty="0">
                  <a:solidFill>
                    <a:schemeClr val="bg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=0 0101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2483768" y="5652537"/>
              <a:ext cx="59663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＋</a:t>
              </a:r>
              <a:endPara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930775" y="4371231"/>
            <a:ext cx="3889697" cy="2370137"/>
            <a:chOff x="4930775" y="4371231"/>
            <a:chExt cx="3889697" cy="2370137"/>
          </a:xfrm>
        </p:grpSpPr>
        <p:sp>
          <p:nvSpPr>
            <p:cNvPr id="31" name="Text Box 65"/>
            <p:cNvSpPr txBox="1">
              <a:spLocks noChangeArrowheads="1"/>
            </p:cNvSpPr>
            <p:nvPr/>
          </p:nvSpPr>
          <p:spPr bwMode="auto">
            <a:xfrm>
              <a:off x="4930775" y="4371231"/>
              <a:ext cx="3689350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4) X=   -4</a:t>
              </a:r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，  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Y= –5</a:t>
              </a:r>
            </a:p>
          </p:txBody>
        </p:sp>
        <p:sp>
          <p:nvSpPr>
            <p:cNvPr id="32" name="Text Box 66"/>
            <p:cNvSpPr txBox="1">
              <a:spLocks noChangeArrowheads="1"/>
            </p:cNvSpPr>
            <p:nvPr/>
          </p:nvSpPr>
          <p:spPr bwMode="auto">
            <a:xfrm>
              <a:off x="4946650" y="4861768"/>
              <a:ext cx="2590800" cy="1416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    X</a:t>
              </a:r>
              <a:r>
                <a:rPr lang="zh-CN" altLang="en-US" sz="2000" b="1"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=1 1100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    Y</a:t>
              </a:r>
              <a:r>
                <a:rPr lang="zh-CN" altLang="en-US" sz="2000" b="1"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=1 1011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(-Y)</a:t>
              </a:r>
              <a:r>
                <a:rPr lang="zh-CN" altLang="en-US" sz="2000" b="1"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=0 0101</a:t>
              </a:r>
            </a:p>
          </p:txBody>
        </p:sp>
        <p:sp>
          <p:nvSpPr>
            <p:cNvPr id="35" name="Line 69"/>
            <p:cNvSpPr>
              <a:spLocks noChangeShapeType="1"/>
            </p:cNvSpPr>
            <p:nvPr/>
          </p:nvSpPr>
          <p:spPr bwMode="auto">
            <a:xfrm>
              <a:off x="5022850" y="6271468"/>
              <a:ext cx="2514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Text Box 70"/>
            <p:cNvSpPr txBox="1">
              <a:spLocks noChangeArrowheads="1"/>
            </p:cNvSpPr>
            <p:nvPr/>
          </p:nvSpPr>
          <p:spPr bwMode="auto">
            <a:xfrm>
              <a:off x="6013450" y="6222256"/>
              <a:ext cx="12192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0 0001</a:t>
              </a:r>
            </a:p>
          </p:txBody>
        </p:sp>
        <p:sp>
          <p:nvSpPr>
            <p:cNvPr id="37" name="Text Box 71"/>
            <p:cNvSpPr txBox="1">
              <a:spLocks noChangeArrowheads="1"/>
            </p:cNvSpPr>
            <p:nvPr/>
          </p:nvSpPr>
          <p:spPr bwMode="auto">
            <a:xfrm>
              <a:off x="6915472" y="6372036"/>
              <a:ext cx="1905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+1</a:t>
              </a:r>
              <a:r>
                <a:rPr lang="zh-CN" altLang="en-US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补码）</a:t>
              </a:r>
            </a:p>
          </p:txBody>
        </p:sp>
        <p:sp>
          <p:nvSpPr>
            <p:cNvPr id="38" name="Text Box 72"/>
            <p:cNvSpPr txBox="1">
              <a:spLocks noChangeArrowheads="1"/>
            </p:cNvSpPr>
            <p:nvPr/>
          </p:nvSpPr>
          <p:spPr bwMode="auto">
            <a:xfrm>
              <a:off x="4948237" y="4861768"/>
              <a:ext cx="2590800" cy="919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1">
                      <a:lumMod val="8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   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   Y</a:t>
              </a: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补</a:t>
              </a:r>
              <a:r>
                <a:rPr lang="en-US" altLang="zh-CN" sz="2800" b="1" dirty="0">
                  <a:solidFill>
                    <a:schemeClr val="bg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=1 1011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7092280" y="5724545"/>
              <a:ext cx="59663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＋</a:t>
              </a:r>
              <a:endPara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3203848" y="1124744"/>
            <a:ext cx="4213589" cy="4026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[X +(– Y)]</a:t>
            </a:r>
            <a:r>
              <a:rPr lang="zh-CN" altLang="en-US" sz="28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(X)</a:t>
            </a:r>
            <a:r>
              <a:rPr lang="zh-CN" altLang="en-US" sz="28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+(– Y)</a:t>
            </a:r>
            <a:r>
              <a:rPr lang="zh-CN" altLang="en-US" sz="28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补</a:t>
            </a:r>
            <a:endParaRPr lang="zh-CN" altLang="en-US" sz="2800" b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utoUpdateAnimBg="0"/>
      <p:bldP spid="18" grpId="0" animBg="1"/>
      <p:bldP spid="19" grpId="0" autoUpdateAnimBg="0"/>
      <p:bldP spid="20" grpId="0"/>
      <p:bldP spid="4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939100" y="241176"/>
            <a:ext cx="6297196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/>
              <a:t>判断</a:t>
            </a:r>
            <a:r>
              <a:rPr lang="zh-CN" altLang="en-US" sz="2800" b="1" smtClean="0"/>
              <a:t>规则（字长相同且为二进制补码）</a:t>
            </a:r>
            <a:r>
              <a:rPr lang="en-US" altLang="zh-CN" sz="2800" b="1" smtClean="0"/>
              <a:t>:</a:t>
            </a:r>
            <a:endParaRPr lang="en-US" altLang="zh-CN" sz="2800" b="1" dirty="0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406848" y="1371222"/>
            <a:ext cx="3429000" cy="398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/>
              <a:t>同号：作</a:t>
            </a:r>
            <a:r>
              <a:rPr lang="en-US" altLang="zh-CN" sz="2800" b="1"/>
              <a:t>X</a:t>
            </a:r>
            <a:r>
              <a:rPr lang="zh-CN" altLang="en-US" sz="2000" b="1"/>
              <a:t>补</a:t>
            </a:r>
            <a:r>
              <a:rPr lang="en-US" altLang="zh-CN" sz="2800" b="1"/>
              <a:t>-Y</a:t>
            </a:r>
            <a:r>
              <a:rPr lang="zh-CN" altLang="en-US" sz="2000" b="1"/>
              <a:t>补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68648" y="1676022"/>
            <a:ext cx="1066800" cy="402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/>
              <a:t>X</a:t>
            </a:r>
            <a:r>
              <a:rPr lang="zh-CN" altLang="en-US" sz="2000" b="1" dirty="0"/>
              <a:t>补</a:t>
            </a: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568648" y="2133222"/>
            <a:ext cx="1066800" cy="402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/>
              <a:t>Y</a:t>
            </a:r>
            <a:r>
              <a:rPr lang="zh-CN" altLang="en-US" sz="2000" b="1"/>
              <a:t>补</a:t>
            </a:r>
          </a:p>
        </p:txBody>
      </p:sp>
      <p:sp>
        <p:nvSpPr>
          <p:cNvPr id="6" name="Line 17"/>
          <p:cNvSpPr>
            <a:spLocks noChangeShapeType="1"/>
          </p:cNvSpPr>
          <p:nvPr/>
        </p:nvSpPr>
        <p:spPr bwMode="auto">
          <a:xfrm>
            <a:off x="644848" y="2060848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7" name="AutoShape 18"/>
          <p:cNvSpPr>
            <a:spLocks/>
          </p:cNvSpPr>
          <p:nvPr/>
        </p:nvSpPr>
        <p:spPr bwMode="auto">
          <a:xfrm>
            <a:off x="1330648" y="1676022"/>
            <a:ext cx="76200" cy="838200"/>
          </a:xfrm>
          <a:prstGeom prst="leftBrace">
            <a:avLst>
              <a:gd name="adj1" fmla="val 91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8" name="AutoShape 20"/>
          <p:cNvSpPr>
            <a:spLocks/>
          </p:cNvSpPr>
          <p:nvPr/>
        </p:nvSpPr>
        <p:spPr bwMode="auto">
          <a:xfrm>
            <a:off x="4361186" y="1142622"/>
            <a:ext cx="76200" cy="838200"/>
          </a:xfrm>
          <a:prstGeom prst="leftBrace">
            <a:avLst>
              <a:gd name="adj1" fmla="val 91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4437386" y="990222"/>
            <a:ext cx="3884612" cy="393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够减</a:t>
            </a:r>
            <a:r>
              <a:rPr lang="zh-CN" altLang="en-US" sz="2800" b="1"/>
              <a:t>：</a:t>
            </a:r>
            <a:r>
              <a:rPr lang="en-US" altLang="zh-CN" sz="2800" b="1"/>
              <a:t>r</a:t>
            </a:r>
            <a:r>
              <a:rPr lang="zh-CN" altLang="en-US" sz="1600" b="1"/>
              <a:t>补</a:t>
            </a:r>
            <a:r>
              <a:rPr lang="zh-CN" altLang="en-US" sz="2800" b="1"/>
              <a:t>与</a:t>
            </a:r>
            <a:r>
              <a:rPr lang="en-US" altLang="zh-CN" sz="2800" b="1"/>
              <a:t>Y</a:t>
            </a:r>
            <a:r>
              <a:rPr lang="zh-CN" altLang="en-US" sz="2000" b="1"/>
              <a:t>补</a:t>
            </a:r>
            <a:r>
              <a:rPr lang="zh-CN" altLang="en-US" sz="2800" b="1">
                <a:solidFill>
                  <a:schemeClr val="folHlink"/>
                </a:solidFill>
              </a:rPr>
              <a:t>同号</a:t>
            </a: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4437386" y="1599822"/>
            <a:ext cx="4029075" cy="393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不够减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r</a:t>
            </a:r>
            <a:r>
              <a:rPr lang="zh-CN" altLang="en-US" sz="1600" b="1" dirty="0"/>
              <a:t>补</a:t>
            </a:r>
            <a:r>
              <a:rPr lang="zh-CN" altLang="en-US" sz="2800" b="1" dirty="0"/>
              <a:t>与</a:t>
            </a:r>
            <a:r>
              <a:rPr lang="en-US" altLang="zh-CN" sz="2800" b="1" dirty="0"/>
              <a:t>Y</a:t>
            </a:r>
            <a:r>
              <a:rPr lang="zh-CN" altLang="en-US" sz="2000" b="1" dirty="0"/>
              <a:t>补</a:t>
            </a:r>
            <a:r>
              <a:rPr lang="zh-CN" altLang="en-US" sz="2800" b="1" dirty="0">
                <a:solidFill>
                  <a:srgbClr val="0000FF"/>
                </a:solidFill>
              </a:rPr>
              <a:t>异号</a:t>
            </a:r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1406848" y="2514222"/>
            <a:ext cx="3200400" cy="398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/>
              <a:t>异号：作</a:t>
            </a:r>
            <a:r>
              <a:rPr lang="en-US" altLang="zh-CN" sz="2800" b="1"/>
              <a:t>X</a:t>
            </a:r>
            <a:r>
              <a:rPr lang="zh-CN" altLang="en-US" sz="2000" b="1"/>
              <a:t>补</a:t>
            </a:r>
            <a:r>
              <a:rPr lang="en-US" altLang="zh-CN" sz="2800" b="1"/>
              <a:t>+Y</a:t>
            </a:r>
            <a:r>
              <a:rPr lang="zh-CN" altLang="en-US" sz="2000" b="1"/>
              <a:t>补</a:t>
            </a:r>
          </a:p>
        </p:txBody>
      </p:sp>
      <p:sp>
        <p:nvSpPr>
          <p:cNvPr id="12" name="AutoShape 24"/>
          <p:cNvSpPr>
            <a:spLocks/>
          </p:cNvSpPr>
          <p:nvPr/>
        </p:nvSpPr>
        <p:spPr bwMode="auto">
          <a:xfrm>
            <a:off x="4361186" y="2361822"/>
            <a:ext cx="76200" cy="838200"/>
          </a:xfrm>
          <a:prstGeom prst="leftBrace">
            <a:avLst>
              <a:gd name="adj1" fmla="val 91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4437386" y="2209422"/>
            <a:ext cx="3597275" cy="393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够减</a:t>
            </a:r>
            <a:r>
              <a:rPr lang="zh-CN" altLang="en-US" sz="2800" b="1"/>
              <a:t>：</a:t>
            </a:r>
            <a:r>
              <a:rPr lang="en-US" altLang="zh-CN" sz="2800" b="1"/>
              <a:t>r</a:t>
            </a:r>
            <a:r>
              <a:rPr lang="zh-CN" altLang="en-US" sz="1600" b="1"/>
              <a:t>补</a:t>
            </a:r>
            <a:r>
              <a:rPr lang="zh-CN" altLang="en-US" sz="2800" b="1"/>
              <a:t>与</a:t>
            </a:r>
            <a:r>
              <a:rPr lang="en-US" altLang="zh-CN" sz="2800" b="1"/>
              <a:t>Y</a:t>
            </a:r>
            <a:r>
              <a:rPr lang="zh-CN" altLang="en-US" sz="2000" b="1"/>
              <a:t>补</a:t>
            </a:r>
            <a:r>
              <a:rPr lang="zh-CN" altLang="en-US" sz="2800" b="1">
                <a:solidFill>
                  <a:schemeClr val="folHlink"/>
                </a:solidFill>
              </a:rPr>
              <a:t>异号</a:t>
            </a:r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4437386" y="2819022"/>
            <a:ext cx="4029075" cy="393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不够减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r</a:t>
            </a:r>
            <a:r>
              <a:rPr lang="zh-CN" altLang="en-US" sz="1600" b="1" dirty="0"/>
              <a:t>补</a:t>
            </a:r>
            <a:r>
              <a:rPr lang="zh-CN" altLang="en-US" sz="2800" b="1" dirty="0"/>
              <a:t>与</a:t>
            </a:r>
            <a:r>
              <a:rPr lang="en-US" altLang="zh-CN" sz="2800" b="1" dirty="0"/>
              <a:t>Y</a:t>
            </a:r>
            <a:r>
              <a:rPr lang="zh-CN" altLang="en-US" sz="2000" b="1" dirty="0"/>
              <a:t>补</a:t>
            </a:r>
            <a:r>
              <a:rPr lang="zh-CN" altLang="en-US" sz="2800" b="1" dirty="0">
                <a:solidFill>
                  <a:srgbClr val="0000FF"/>
                </a:solidFill>
              </a:rPr>
              <a:t>同号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8479" y="4183224"/>
            <a:ext cx="6856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 smtClean="0"/>
              <a:t>若对补码商采取“末位恒置</a:t>
            </a:r>
            <a:r>
              <a:rPr lang="en-US" altLang="zh-CN" sz="2800" b="1" dirty="0" smtClean="0"/>
              <a:t>1</a:t>
            </a:r>
            <a:r>
              <a:rPr lang="zh-CN" altLang="zh-CN" sz="2800" b="1" dirty="0" smtClean="0"/>
              <a:t>”的舍入方法</a:t>
            </a:r>
            <a:endParaRPr lang="zh-CN" alt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79512" y="4800937"/>
            <a:ext cx="8784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/>
              <a:t>     </a:t>
            </a:r>
            <a:r>
              <a:rPr lang="zh-CN" altLang="zh-CN" sz="2800" b="1" dirty="0" smtClean="0"/>
              <a:t>因为末位恒置</a:t>
            </a:r>
            <a:r>
              <a:rPr lang="en-US" altLang="zh-CN" sz="2800" b="1" dirty="0" smtClean="0"/>
              <a:t>1</a:t>
            </a:r>
            <a:r>
              <a:rPr lang="zh-CN" altLang="zh-CN" sz="2800" b="1" dirty="0" smtClean="0"/>
              <a:t>后，对于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异号相除</a:t>
            </a:r>
            <a:r>
              <a:rPr lang="zh-CN" altLang="zh-CN" sz="2800" b="1" dirty="0" smtClean="0"/>
              <a:t>，所求得商值的补码除符号位与末位外与实际真值相反，所以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够减商为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0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，不够减商为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618479" y="3515717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/>
              <a:t>对于二进制</a:t>
            </a:r>
            <a:r>
              <a:rPr lang="zh-CN" altLang="en-US" sz="2800" b="1" smtClean="0">
                <a:solidFill>
                  <a:srgbClr val="FF0000"/>
                </a:solidFill>
              </a:rPr>
              <a:t>真值</a:t>
            </a:r>
            <a:r>
              <a:rPr lang="zh-CN" altLang="en-US" sz="2800" b="1" smtClean="0"/>
              <a:t>而言，够减商为</a:t>
            </a:r>
            <a:r>
              <a:rPr lang="en-US" altLang="zh-CN" sz="2800" b="1" smtClean="0"/>
              <a:t>1</a:t>
            </a:r>
            <a:r>
              <a:rPr lang="zh-CN" altLang="en-US" sz="2800" b="1" smtClean="0"/>
              <a:t>；不够减商为</a:t>
            </a:r>
            <a:r>
              <a:rPr lang="en-US" altLang="zh-CN" sz="2800" b="1" smtClean="0"/>
              <a:t>0</a:t>
            </a:r>
            <a:r>
              <a:rPr lang="zh-CN" altLang="en-US" sz="2800" b="1" smtClean="0"/>
              <a:t>。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nimBg="1"/>
      <p:bldP spid="7" grpId="0" animBg="1"/>
      <p:bldP spid="8" grpId="0" animBg="1"/>
      <p:bldP spid="9" grpId="0" autoUpdateAnimBg="0"/>
      <p:bldP spid="10" grpId="0" autoUpdateAnimBg="0"/>
      <p:bldP spid="11" grpId="0" autoUpdateAnimBg="0"/>
      <p:bldP spid="12" grpId="0" animBg="1"/>
      <p:bldP spid="13" grpId="0" autoUpdateAnimBg="0"/>
      <p:bldP spid="14" grpId="0" autoUpdateAnimBg="0"/>
      <p:bldP spid="15" grpId="0"/>
      <p:bldP spid="16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7"/>
          <p:cNvSpPr txBox="1">
            <a:spLocks noChangeArrowheads="1"/>
          </p:cNvSpPr>
          <p:nvPr/>
        </p:nvSpPr>
        <p:spPr bwMode="auto">
          <a:xfrm>
            <a:off x="971600" y="151954"/>
            <a:ext cx="40324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(2)</a:t>
            </a:r>
            <a:r>
              <a:rPr lang="zh-CN" altLang="en-US" sz="2800" b="1" dirty="0"/>
              <a:t>求</a:t>
            </a:r>
            <a:r>
              <a:rPr lang="zh-CN" altLang="en-US" sz="2800" b="1"/>
              <a:t>商</a:t>
            </a:r>
            <a:r>
              <a:rPr lang="zh-CN" altLang="en-US" sz="2800" b="1" smtClean="0"/>
              <a:t>值（补码）</a:t>
            </a:r>
            <a:endParaRPr lang="zh-CN" altLang="en-US" sz="2800" b="1" dirty="0"/>
          </a:p>
        </p:txBody>
      </p:sp>
      <p:grpSp>
        <p:nvGrpSpPr>
          <p:cNvPr id="26" name="组合 25"/>
          <p:cNvGrpSpPr/>
          <p:nvPr/>
        </p:nvGrpSpPr>
        <p:grpSpPr>
          <a:xfrm>
            <a:off x="952128" y="4077072"/>
            <a:ext cx="5164101" cy="523976"/>
            <a:chOff x="952128" y="4077072"/>
            <a:chExt cx="5164101" cy="523976"/>
          </a:xfrm>
        </p:grpSpPr>
        <p:sp>
          <p:nvSpPr>
            <p:cNvPr id="18" name="Text Box 50"/>
            <p:cNvSpPr txBox="1">
              <a:spLocks noChangeArrowheads="1"/>
            </p:cNvSpPr>
            <p:nvPr/>
          </p:nvSpPr>
          <p:spPr bwMode="auto">
            <a:xfrm>
              <a:off x="952128" y="4077072"/>
              <a:ext cx="2971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上商规则：</a:t>
              </a:r>
            </a:p>
          </p:txBody>
        </p:sp>
        <p:grpSp>
          <p:nvGrpSpPr>
            <p:cNvPr id="19" name="Group 58"/>
            <p:cNvGrpSpPr>
              <a:grpSpLocks/>
            </p:cNvGrpSpPr>
            <p:nvPr/>
          </p:nvGrpSpPr>
          <p:grpSpPr bwMode="auto">
            <a:xfrm>
              <a:off x="2915829" y="4077173"/>
              <a:ext cx="3200400" cy="523875"/>
              <a:chOff x="1440" y="3439"/>
              <a:chExt cx="2016" cy="330"/>
            </a:xfrm>
          </p:grpSpPr>
          <p:sp>
            <p:nvSpPr>
              <p:cNvPr id="20" name="Text Box 51"/>
              <p:cNvSpPr txBox="1">
                <a:spLocks noChangeArrowheads="1"/>
              </p:cNvSpPr>
              <p:nvPr/>
            </p:nvSpPr>
            <p:spPr bwMode="auto">
              <a:xfrm>
                <a:off x="1440" y="3439"/>
                <a:ext cx="2016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smtClean="0">
                    <a:solidFill>
                      <a:srgbClr val="FF0000"/>
                    </a:solidFill>
                  </a:rPr>
                  <a:t>Q</a:t>
                </a:r>
                <a:r>
                  <a:rPr lang="en-US" altLang="zh-CN" sz="2000" b="1" smtClean="0">
                    <a:solidFill>
                      <a:srgbClr val="FF0000"/>
                    </a:solidFill>
                  </a:rPr>
                  <a:t>i</a:t>
                </a:r>
                <a:r>
                  <a:rPr lang="zh-CN" altLang="en-US" sz="1600" b="1" smtClean="0">
                    <a:solidFill>
                      <a:srgbClr val="FF0000"/>
                    </a:solidFill>
                  </a:rPr>
                  <a:t>补</a:t>
                </a:r>
                <a:r>
                  <a:rPr lang="en-US" altLang="zh-CN" sz="2800" b="1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800" b="1">
                    <a:solidFill>
                      <a:srgbClr val="FF0000"/>
                    </a:solidFill>
                  </a:rPr>
                  <a:t>= </a:t>
                </a:r>
                <a:r>
                  <a:rPr lang="en-US" altLang="zh-CN" sz="2800" b="1" smtClean="0">
                    <a:solidFill>
                      <a:srgbClr val="FF0000"/>
                    </a:solidFill>
                  </a:rPr>
                  <a:t>Sri</a:t>
                </a:r>
                <a:r>
                  <a:rPr lang="en-US" altLang="zh-CN" sz="2800" b="1" dirty="0" err="1">
                    <a:solidFill>
                      <a:srgbClr val="FF0000"/>
                    </a:solidFill>
                  </a:rPr>
                  <a:t>⊕S</a:t>
                </a:r>
                <a:r>
                  <a:rPr lang="en-US" altLang="zh-CN" b="1" dirty="0" err="1">
                    <a:solidFill>
                      <a:srgbClr val="FF0000"/>
                    </a:solidFill>
                  </a:rPr>
                  <a:t>Y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Line 52"/>
              <p:cNvSpPr>
                <a:spLocks noChangeShapeType="1"/>
              </p:cNvSpPr>
              <p:nvPr/>
            </p:nvSpPr>
            <p:spPr bwMode="auto">
              <a:xfrm>
                <a:off x="2071" y="3483"/>
                <a:ext cx="775" cy="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2" name="Text Box 55"/>
          <p:cNvSpPr txBox="1">
            <a:spLocks noChangeArrowheads="1"/>
          </p:cNvSpPr>
          <p:nvPr/>
        </p:nvSpPr>
        <p:spPr bwMode="auto">
          <a:xfrm>
            <a:off x="1799724" y="5230409"/>
            <a:ext cx="6248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余数与除数同号商</a:t>
            </a:r>
            <a:r>
              <a:rPr lang="en-US" altLang="zh-CN" sz="2800" b="1" dirty="0">
                <a:solidFill>
                  <a:srgbClr val="0000FF"/>
                </a:solidFill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</a:rPr>
              <a:t>，异号</a:t>
            </a:r>
            <a:r>
              <a:rPr lang="zh-CN" altLang="en-US" sz="2800" b="1">
                <a:solidFill>
                  <a:srgbClr val="0000FF"/>
                </a:solidFill>
              </a:rPr>
              <a:t>商</a:t>
            </a:r>
            <a:r>
              <a:rPr lang="en-US" altLang="zh-CN" sz="2800" b="1" smtClean="0">
                <a:solidFill>
                  <a:srgbClr val="0000FF"/>
                </a:solidFill>
              </a:rPr>
              <a:t>0</a:t>
            </a:r>
            <a:r>
              <a:rPr lang="zh-CN" altLang="en-US" sz="2800" b="1">
                <a:solidFill>
                  <a:srgbClr val="0000FF"/>
                </a:solidFill>
              </a:rPr>
              <a:t>，</a:t>
            </a:r>
            <a:endParaRPr lang="en-US" altLang="zh-CN" sz="2800" b="1" smtClean="0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 </a:t>
            </a:r>
            <a:r>
              <a:rPr lang="en-US" altLang="zh-CN" sz="2800" b="1" smtClean="0">
                <a:solidFill>
                  <a:srgbClr val="0000FF"/>
                </a:solidFill>
              </a:rPr>
              <a:t> </a:t>
            </a:r>
            <a:r>
              <a:rPr lang="zh-CN" altLang="en-US" sz="2800" b="1" smtClean="0">
                <a:solidFill>
                  <a:srgbClr val="0000FF"/>
                </a:solidFill>
              </a:rPr>
              <a:t>即余数与除数符号位</a:t>
            </a:r>
            <a:r>
              <a:rPr lang="zh-CN" altLang="en-US" sz="2800" b="1" smtClean="0">
                <a:solidFill>
                  <a:srgbClr val="FF0000"/>
                </a:solidFill>
              </a:rPr>
              <a:t>同或。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83568" y="1340768"/>
            <a:ext cx="8023461" cy="2054019"/>
            <a:chOff x="683568" y="1484784"/>
            <a:chExt cx="8023461" cy="2054019"/>
          </a:xfrm>
        </p:grpSpPr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683568" y="2018183"/>
              <a:ext cx="1066800" cy="860425"/>
              <a:chOff x="672" y="624"/>
              <a:chExt cx="672" cy="542"/>
            </a:xfrm>
          </p:grpSpPr>
          <p:sp>
            <p:nvSpPr>
              <p:cNvPr id="4" name="Text Box 30"/>
              <p:cNvSpPr txBox="1">
                <a:spLocks noChangeArrowheads="1"/>
              </p:cNvSpPr>
              <p:nvPr/>
            </p:nvSpPr>
            <p:spPr bwMode="auto">
              <a:xfrm>
                <a:off x="672" y="624"/>
                <a:ext cx="672" cy="2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2800" b="1"/>
                  <a:t>X</a:t>
                </a:r>
                <a:r>
                  <a:rPr lang="zh-CN" altLang="en-US" sz="2000" b="1"/>
                  <a:t>补</a:t>
                </a:r>
              </a:p>
            </p:txBody>
          </p:sp>
          <p:sp>
            <p:nvSpPr>
              <p:cNvPr id="5" name="Text Box 31"/>
              <p:cNvSpPr txBox="1">
                <a:spLocks noChangeArrowheads="1"/>
              </p:cNvSpPr>
              <p:nvPr/>
            </p:nvSpPr>
            <p:spPr bwMode="auto">
              <a:xfrm>
                <a:off x="672" y="912"/>
                <a:ext cx="672" cy="2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2800" b="1"/>
                  <a:t>Y</a:t>
                </a:r>
                <a:r>
                  <a:rPr lang="zh-CN" altLang="en-US" sz="2000" b="1"/>
                  <a:t>补</a:t>
                </a:r>
              </a:p>
            </p:txBody>
          </p:sp>
          <p:sp>
            <p:nvSpPr>
              <p:cNvPr id="6" name="Line 32"/>
              <p:cNvSpPr>
                <a:spLocks noChangeShapeType="1"/>
              </p:cNvSpPr>
              <p:nvPr/>
            </p:nvSpPr>
            <p:spPr bwMode="auto">
              <a:xfrm>
                <a:off x="720" y="878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7" name="AutoShape 33"/>
              <p:cNvSpPr>
                <a:spLocks/>
              </p:cNvSpPr>
              <p:nvPr/>
            </p:nvSpPr>
            <p:spPr bwMode="auto">
              <a:xfrm>
                <a:off x="1152" y="624"/>
                <a:ext cx="48" cy="528"/>
              </a:xfrm>
              <a:prstGeom prst="leftBrace">
                <a:avLst>
                  <a:gd name="adj1" fmla="val 91667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  <p:sp>
          <p:nvSpPr>
            <p:cNvPr id="8" name="Text Box 34"/>
            <p:cNvSpPr txBox="1">
              <a:spLocks noChangeArrowheads="1"/>
            </p:cNvSpPr>
            <p:nvPr/>
          </p:nvSpPr>
          <p:spPr bwMode="auto">
            <a:xfrm>
              <a:off x="1521768" y="1560984"/>
              <a:ext cx="3124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同号：商为正</a:t>
              </a:r>
            </a:p>
          </p:txBody>
        </p:sp>
        <p:sp>
          <p:nvSpPr>
            <p:cNvPr id="9" name="Text Box 35"/>
            <p:cNvSpPr txBox="1">
              <a:spLocks noChangeArrowheads="1"/>
            </p:cNvSpPr>
            <p:nvPr/>
          </p:nvSpPr>
          <p:spPr bwMode="auto">
            <a:xfrm>
              <a:off x="1445568" y="2780184"/>
              <a:ext cx="2895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异号：商为负</a:t>
              </a:r>
            </a:p>
          </p:txBody>
        </p:sp>
        <p:sp>
          <p:nvSpPr>
            <p:cNvPr id="10" name="AutoShape 36"/>
            <p:cNvSpPr>
              <a:spLocks/>
            </p:cNvSpPr>
            <p:nvPr/>
          </p:nvSpPr>
          <p:spPr bwMode="auto">
            <a:xfrm>
              <a:off x="4188768" y="1560984"/>
              <a:ext cx="76200" cy="838200"/>
            </a:xfrm>
            <a:prstGeom prst="leftBrace">
              <a:avLst>
                <a:gd name="adj1" fmla="val 916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1" name="Text Box 37"/>
            <p:cNvSpPr txBox="1">
              <a:spLocks noChangeArrowheads="1"/>
            </p:cNvSpPr>
            <p:nvPr/>
          </p:nvSpPr>
          <p:spPr bwMode="auto">
            <a:xfrm>
              <a:off x="4264968" y="1484784"/>
              <a:ext cx="2514600" cy="91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/>
                <a:t>够减商</a:t>
              </a:r>
              <a:r>
                <a:rPr lang="en-US" altLang="zh-CN" sz="2800" b="1"/>
                <a:t>1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/>
                <a:t>不够减商</a:t>
              </a:r>
              <a:r>
                <a:rPr lang="en-US" altLang="zh-CN" sz="2800" b="1"/>
                <a:t>0</a:t>
              </a:r>
            </a:p>
          </p:txBody>
        </p:sp>
        <p:sp>
          <p:nvSpPr>
            <p:cNvPr id="12" name="AutoShape 38"/>
            <p:cNvSpPr>
              <a:spLocks/>
            </p:cNvSpPr>
            <p:nvPr/>
          </p:nvSpPr>
          <p:spPr bwMode="auto">
            <a:xfrm>
              <a:off x="4188768" y="2627784"/>
              <a:ext cx="76200" cy="838200"/>
            </a:xfrm>
            <a:prstGeom prst="leftBrace">
              <a:avLst>
                <a:gd name="adj1" fmla="val 916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3" name="Text Box 39"/>
            <p:cNvSpPr txBox="1">
              <a:spLocks noChangeArrowheads="1"/>
            </p:cNvSpPr>
            <p:nvPr/>
          </p:nvSpPr>
          <p:spPr bwMode="auto">
            <a:xfrm>
              <a:off x="4264968" y="2627784"/>
              <a:ext cx="2514600" cy="91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/>
                <a:t>够减商</a:t>
              </a:r>
              <a:r>
                <a:rPr lang="en-US" altLang="zh-CN" sz="2800" b="1"/>
                <a:t>0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/>
                <a:t>不够减商</a:t>
              </a:r>
              <a:r>
                <a:rPr lang="en-US" altLang="zh-CN" sz="2800" b="1"/>
                <a:t>1</a:t>
              </a:r>
            </a:p>
          </p:txBody>
        </p:sp>
        <p:sp>
          <p:nvSpPr>
            <p:cNvPr id="14" name="Text Box 40"/>
            <p:cNvSpPr txBox="1">
              <a:spLocks noChangeArrowheads="1"/>
            </p:cNvSpPr>
            <p:nvPr/>
          </p:nvSpPr>
          <p:spPr bwMode="auto">
            <a:xfrm>
              <a:off x="6192429" y="1560984"/>
              <a:ext cx="2514600" cy="781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55000"/>
                </a:lnSpc>
                <a:spcBef>
                  <a:spcPct val="50000"/>
                </a:spcBef>
              </a:pPr>
              <a:r>
                <a:rPr lang="en-US" altLang="zh-CN" sz="2800" b="1"/>
                <a:t>(r</a:t>
              </a:r>
              <a:r>
                <a:rPr lang="zh-CN" altLang="en-US" sz="2800" b="1"/>
                <a:t>、</a:t>
              </a:r>
              <a:r>
                <a:rPr lang="en-US" altLang="zh-CN" sz="2800" b="1"/>
                <a:t>Y</a:t>
              </a:r>
              <a:r>
                <a:rPr lang="zh-CN" altLang="en-US" sz="2800" b="1"/>
                <a:t>同号</a:t>
              </a:r>
              <a:r>
                <a:rPr lang="en-US" altLang="zh-CN" sz="2800" b="1"/>
                <a:t>)</a:t>
              </a:r>
            </a:p>
            <a:p>
              <a:pPr>
                <a:lnSpc>
                  <a:spcPct val="55000"/>
                </a:lnSpc>
                <a:spcBef>
                  <a:spcPct val="50000"/>
                </a:spcBef>
              </a:pPr>
              <a:r>
                <a:rPr lang="en-US" altLang="zh-CN" sz="2800" b="1"/>
                <a:t>(r</a:t>
              </a:r>
              <a:r>
                <a:rPr lang="zh-CN" altLang="en-US" sz="2800" b="1"/>
                <a:t>、</a:t>
              </a:r>
              <a:r>
                <a:rPr lang="en-US" altLang="zh-CN" sz="2800" b="1"/>
                <a:t>Y</a:t>
              </a:r>
              <a:r>
                <a:rPr lang="zh-CN" altLang="en-US" sz="2800" b="1"/>
                <a:t>异号</a:t>
              </a:r>
              <a:r>
                <a:rPr lang="en-US" altLang="zh-CN" sz="2800" b="1" smtClean="0"/>
                <a:t>)</a:t>
              </a:r>
            </a:p>
          </p:txBody>
        </p:sp>
        <p:sp>
          <p:nvSpPr>
            <p:cNvPr id="15" name="Text Box 41"/>
            <p:cNvSpPr txBox="1">
              <a:spLocks noChangeArrowheads="1"/>
            </p:cNvSpPr>
            <p:nvPr/>
          </p:nvSpPr>
          <p:spPr bwMode="auto">
            <a:xfrm>
              <a:off x="4264968" y="1484784"/>
              <a:ext cx="2514600" cy="91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 dirty="0"/>
                <a:t>够减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商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1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 dirty="0"/>
                <a:t>不够减商</a:t>
              </a:r>
              <a:r>
                <a:rPr lang="en-US" altLang="zh-CN" sz="2800" b="1" dirty="0"/>
                <a:t>0</a:t>
              </a:r>
            </a:p>
          </p:txBody>
        </p:sp>
        <p:sp>
          <p:nvSpPr>
            <p:cNvPr id="16" name="Text Box 44"/>
            <p:cNvSpPr txBox="1">
              <a:spLocks noChangeArrowheads="1"/>
            </p:cNvSpPr>
            <p:nvPr/>
          </p:nvSpPr>
          <p:spPr bwMode="auto">
            <a:xfrm>
              <a:off x="4264968" y="2627784"/>
              <a:ext cx="2514600" cy="91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 dirty="0"/>
                <a:t>够减商</a:t>
              </a:r>
              <a:r>
                <a:rPr lang="en-US" altLang="zh-CN" sz="2800" b="1" dirty="0"/>
                <a:t>0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 dirty="0"/>
                <a:t>不够减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商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7" name="Text Box 46"/>
            <p:cNvSpPr txBox="1">
              <a:spLocks noChangeArrowheads="1"/>
            </p:cNvSpPr>
            <p:nvPr/>
          </p:nvSpPr>
          <p:spPr bwMode="auto">
            <a:xfrm>
              <a:off x="6192429" y="1566993"/>
              <a:ext cx="2514600" cy="3498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55000"/>
                </a:lnSpc>
                <a:spcBef>
                  <a:spcPct val="50000"/>
                </a:spcBef>
              </a:pPr>
              <a:r>
                <a:rPr lang="en-US" altLang="zh-CN" sz="2800" b="1" dirty="0"/>
                <a:t>(r</a:t>
              </a:r>
              <a:r>
                <a:rPr lang="zh-CN" altLang="en-US" sz="2800" b="1" dirty="0"/>
                <a:t>、</a:t>
              </a:r>
              <a:r>
                <a:rPr lang="en-US" altLang="zh-CN" sz="2800" b="1" dirty="0"/>
                <a:t>Y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同</a:t>
              </a:r>
              <a:r>
                <a:rPr lang="zh-CN" altLang="en-US" sz="2800" b="1">
                  <a:solidFill>
                    <a:srgbClr val="FF0000"/>
                  </a:solidFill>
                </a:rPr>
                <a:t>号</a:t>
              </a:r>
              <a:r>
                <a:rPr lang="en-US" altLang="zh-CN" sz="2800" b="1" smtClean="0"/>
                <a:t>)</a:t>
              </a:r>
              <a:endParaRPr lang="en-US" altLang="zh-CN" sz="2800" b="1" dirty="0"/>
            </a:p>
          </p:txBody>
        </p:sp>
        <p:sp>
          <p:nvSpPr>
            <p:cNvPr id="23" name="Text Box 40"/>
            <p:cNvSpPr txBox="1">
              <a:spLocks noChangeArrowheads="1"/>
            </p:cNvSpPr>
            <p:nvPr/>
          </p:nvSpPr>
          <p:spPr bwMode="auto">
            <a:xfrm>
              <a:off x="6192429" y="2692417"/>
              <a:ext cx="2514600" cy="781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55000"/>
                </a:lnSpc>
                <a:spcBef>
                  <a:spcPct val="50000"/>
                </a:spcBef>
              </a:pPr>
              <a:r>
                <a:rPr lang="en-US" altLang="zh-CN" sz="2800" b="1" smtClean="0"/>
                <a:t>(r</a:t>
              </a:r>
              <a:r>
                <a:rPr lang="zh-CN" altLang="en-US" sz="2800" b="1" smtClean="0"/>
                <a:t>、</a:t>
              </a:r>
              <a:r>
                <a:rPr lang="en-US" altLang="zh-CN" sz="2800" b="1" smtClean="0"/>
                <a:t>Y</a:t>
              </a:r>
              <a:r>
                <a:rPr lang="zh-CN" altLang="en-US" sz="2800" b="1" smtClean="0"/>
                <a:t>异号</a:t>
              </a:r>
              <a:r>
                <a:rPr lang="en-US" altLang="zh-CN" sz="2800" b="1" smtClean="0"/>
                <a:t>)</a:t>
              </a:r>
            </a:p>
            <a:p>
              <a:pPr>
                <a:lnSpc>
                  <a:spcPct val="55000"/>
                </a:lnSpc>
                <a:spcBef>
                  <a:spcPct val="50000"/>
                </a:spcBef>
              </a:pPr>
              <a:r>
                <a:rPr lang="en-US" altLang="zh-CN" sz="2800" b="1" smtClean="0"/>
                <a:t>(r</a:t>
              </a:r>
              <a:r>
                <a:rPr lang="zh-CN" altLang="en-US" sz="2800" b="1" smtClean="0"/>
                <a:t>、</a:t>
              </a:r>
              <a:r>
                <a:rPr lang="en-US" altLang="zh-CN" sz="2800" b="1" smtClean="0"/>
                <a:t>Y</a:t>
              </a:r>
              <a:r>
                <a:rPr lang="zh-CN" altLang="en-US" sz="2800" b="1" smtClean="0"/>
                <a:t>同号</a:t>
              </a:r>
              <a:r>
                <a:rPr lang="en-US" altLang="zh-CN" sz="2800" b="1" smtClean="0"/>
                <a:t>)</a:t>
              </a:r>
              <a:endParaRPr lang="en-US" altLang="zh-CN" sz="2800" b="1"/>
            </a:p>
          </p:txBody>
        </p:sp>
        <p:sp>
          <p:nvSpPr>
            <p:cNvPr id="24" name="Text Box 46"/>
            <p:cNvSpPr txBox="1">
              <a:spLocks noChangeArrowheads="1"/>
            </p:cNvSpPr>
            <p:nvPr/>
          </p:nvSpPr>
          <p:spPr bwMode="auto">
            <a:xfrm>
              <a:off x="6185993" y="3140968"/>
              <a:ext cx="2514600" cy="3498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55000"/>
                </a:lnSpc>
                <a:spcBef>
                  <a:spcPct val="50000"/>
                </a:spcBef>
              </a:pPr>
              <a:r>
                <a:rPr lang="en-US" altLang="zh-CN" sz="2800" b="1" dirty="0"/>
                <a:t>(r</a:t>
              </a:r>
              <a:r>
                <a:rPr lang="zh-CN" altLang="en-US" sz="2800" b="1" dirty="0"/>
                <a:t>、</a:t>
              </a:r>
              <a:r>
                <a:rPr lang="en-US" altLang="zh-CN" sz="2800" b="1" dirty="0"/>
                <a:t>Y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同</a:t>
              </a:r>
              <a:r>
                <a:rPr lang="zh-CN" altLang="en-US" sz="2800" b="1">
                  <a:solidFill>
                    <a:srgbClr val="FF0000"/>
                  </a:solidFill>
                </a:rPr>
                <a:t>号</a:t>
              </a:r>
              <a:r>
                <a:rPr lang="en-US" altLang="zh-CN" sz="2800" b="1" smtClean="0"/>
                <a:t>)</a:t>
              </a:r>
              <a:endParaRPr lang="en-US" altLang="zh-CN" sz="28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3624" y="188640"/>
            <a:ext cx="79248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/>
              <a:t>   (</a:t>
            </a:r>
            <a:r>
              <a:rPr lang="en-US" altLang="zh-CN" sz="2800" b="1" dirty="0"/>
              <a:t>3</a:t>
            </a:r>
            <a:r>
              <a:rPr lang="en-US" altLang="zh-CN" sz="2800" b="1"/>
              <a:t>)</a:t>
            </a:r>
            <a:r>
              <a:rPr lang="zh-CN" altLang="en-US" sz="2800" b="1" smtClean="0"/>
              <a:t>算法（</a:t>
            </a:r>
            <a:r>
              <a:rPr lang="en-US" altLang="zh-CN" sz="2800" b="1" smtClean="0"/>
              <a:t>P146 </a:t>
            </a:r>
            <a:r>
              <a:rPr lang="zh-CN" altLang="en-US" sz="2800" b="1" smtClean="0"/>
              <a:t>表</a:t>
            </a:r>
            <a:r>
              <a:rPr lang="en-US" altLang="zh-CN" sz="2800" b="1" smtClean="0"/>
              <a:t>3-6</a:t>
            </a:r>
            <a:r>
              <a:rPr lang="zh-CN" altLang="en-US" sz="2800" b="1" smtClean="0"/>
              <a:t>）</a:t>
            </a:r>
            <a:endParaRPr lang="zh-CN" altLang="en-US" sz="2800" b="1" dirty="0"/>
          </a:p>
          <a:p>
            <a:pPr>
              <a:spcBef>
                <a:spcPct val="50000"/>
              </a:spcBef>
            </a:pPr>
            <a:r>
              <a:rPr lang="zh-CN" altLang="en-US" sz="2800" b="1"/>
              <a:t>   </a:t>
            </a:r>
            <a:r>
              <a:rPr lang="zh-CN" altLang="en-US" sz="2800" b="1" smtClean="0"/>
              <a:t>           </a:t>
            </a:r>
            <a:r>
              <a:rPr lang="en-US" altLang="zh-CN" sz="2800" b="1" dirty="0">
                <a:solidFill>
                  <a:srgbClr val="FF0000"/>
                </a:solidFill>
              </a:rPr>
              <a:t>(r</a:t>
            </a:r>
            <a:r>
              <a:rPr lang="en-US" altLang="zh-CN" sz="1600" b="1" dirty="0">
                <a:solidFill>
                  <a:srgbClr val="FF0000"/>
                </a:solidFill>
              </a:rPr>
              <a:t>i+1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r>
              <a:rPr lang="zh-CN" altLang="en-US" b="1" dirty="0">
                <a:solidFill>
                  <a:srgbClr val="FF0000"/>
                </a:solidFill>
              </a:rPr>
              <a:t>补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= 2r</a:t>
            </a:r>
            <a:r>
              <a:rPr lang="en-US" altLang="zh-CN" sz="1600" b="1" dirty="0">
                <a:solidFill>
                  <a:srgbClr val="FF0000"/>
                </a:solidFill>
              </a:rPr>
              <a:t>i</a:t>
            </a:r>
            <a:r>
              <a:rPr lang="zh-CN" altLang="zh-CN" sz="1600" b="1" dirty="0">
                <a:solidFill>
                  <a:srgbClr val="FF0000"/>
                </a:solidFill>
              </a:rPr>
              <a:t>补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+(1-2Q</a:t>
            </a:r>
            <a:r>
              <a:rPr lang="en-US" altLang="zh-CN" b="1" dirty="0">
                <a:solidFill>
                  <a:srgbClr val="FF0000"/>
                </a:solidFill>
              </a:rPr>
              <a:t>i</a:t>
            </a:r>
            <a:r>
              <a:rPr lang="zh-CN" altLang="en-US" b="1" dirty="0">
                <a:solidFill>
                  <a:srgbClr val="FF0000"/>
                </a:solidFill>
              </a:rPr>
              <a:t>补</a:t>
            </a:r>
            <a:r>
              <a:rPr lang="en-US" altLang="zh-CN" sz="2800" b="1" dirty="0">
                <a:solidFill>
                  <a:srgbClr val="FF0000"/>
                </a:solidFill>
              </a:rPr>
              <a:t>)Y</a:t>
            </a:r>
            <a:r>
              <a:rPr lang="zh-CN" altLang="en-US" b="1" dirty="0">
                <a:solidFill>
                  <a:srgbClr val="FF0000"/>
                </a:solidFill>
              </a:rPr>
              <a:t>补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11560" y="1797901"/>
            <a:ext cx="7895270" cy="91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 err="1">
                <a:solidFill>
                  <a:srgbClr val="0000FF"/>
                </a:solidFill>
              </a:rPr>
              <a:t>r</a:t>
            </a:r>
            <a:r>
              <a:rPr lang="en-US" altLang="zh-CN" sz="1600" b="1" dirty="0" err="1">
                <a:solidFill>
                  <a:srgbClr val="0000FF"/>
                </a:solidFill>
              </a:rPr>
              <a:t>i</a:t>
            </a:r>
            <a:r>
              <a:rPr lang="zh-CN" altLang="en-US" sz="1600" b="1" dirty="0">
                <a:solidFill>
                  <a:srgbClr val="0000FF"/>
                </a:solidFill>
              </a:rPr>
              <a:t>补</a:t>
            </a:r>
            <a:r>
              <a:rPr lang="zh-CN" altLang="en-US" sz="2800" b="1" dirty="0"/>
              <a:t>与</a:t>
            </a:r>
            <a:r>
              <a:rPr lang="en-US" altLang="zh-CN" sz="2800" b="1" dirty="0">
                <a:solidFill>
                  <a:srgbClr val="0000FF"/>
                </a:solidFill>
              </a:rPr>
              <a:t>Y</a:t>
            </a:r>
            <a:r>
              <a:rPr lang="zh-CN" altLang="en-US" sz="2000" b="1" dirty="0">
                <a:solidFill>
                  <a:srgbClr val="0000FF"/>
                </a:solidFill>
              </a:rPr>
              <a:t>补</a:t>
            </a:r>
            <a:r>
              <a:rPr lang="zh-CN" altLang="en-US" sz="2800" b="1" dirty="0">
                <a:solidFill>
                  <a:srgbClr val="0000FF"/>
                </a:solidFill>
              </a:rPr>
              <a:t>同号，</a:t>
            </a:r>
            <a:r>
              <a:rPr lang="zh-CN" altLang="en-US" sz="2800" b="1" dirty="0"/>
              <a:t>则</a:t>
            </a:r>
            <a:r>
              <a:rPr lang="en-US" altLang="zh-CN" sz="2800" b="1" dirty="0" err="1">
                <a:solidFill>
                  <a:srgbClr val="0000FF"/>
                </a:solidFill>
              </a:rPr>
              <a:t>Q</a:t>
            </a:r>
            <a:r>
              <a:rPr lang="en-US" altLang="zh-CN" sz="2000" b="1" dirty="0" err="1">
                <a:solidFill>
                  <a:srgbClr val="0000FF"/>
                </a:solidFill>
              </a:rPr>
              <a:t>i</a:t>
            </a:r>
            <a:r>
              <a:rPr lang="zh-CN" altLang="en-US" sz="2000" b="1" dirty="0">
                <a:solidFill>
                  <a:srgbClr val="0000FF"/>
                </a:solidFill>
              </a:rPr>
              <a:t>补</a:t>
            </a:r>
            <a:r>
              <a:rPr lang="zh-CN" altLang="en-US" sz="2800" b="1" dirty="0"/>
              <a:t>为</a:t>
            </a:r>
            <a:r>
              <a:rPr lang="en-US" altLang="zh-CN" sz="2800" b="1" dirty="0">
                <a:solidFill>
                  <a:srgbClr val="0000FF"/>
                </a:solidFill>
              </a:rPr>
              <a:t>1</a:t>
            </a:r>
            <a:r>
              <a:rPr lang="zh-CN" altLang="en-US" sz="2800" b="1" dirty="0">
                <a:solidFill>
                  <a:schemeClr val="accent1"/>
                </a:solidFill>
              </a:rPr>
              <a:t>，</a:t>
            </a:r>
            <a:r>
              <a:rPr lang="zh-CN" altLang="en-US" sz="2800" b="1" dirty="0"/>
              <a:t>第</a:t>
            </a:r>
            <a:r>
              <a:rPr lang="en-US" altLang="zh-CN" sz="2800" b="1" dirty="0"/>
              <a:t>i+1</a:t>
            </a:r>
            <a:r>
              <a:rPr lang="zh-CN" altLang="en-US" sz="2800" b="1" dirty="0"/>
              <a:t>步作</a:t>
            </a:r>
            <a:r>
              <a:rPr lang="en-US" altLang="zh-CN" sz="2800" b="1" dirty="0">
                <a:solidFill>
                  <a:srgbClr val="0000FF"/>
                </a:solidFill>
              </a:rPr>
              <a:t>2r</a:t>
            </a:r>
            <a:r>
              <a:rPr lang="en-US" altLang="zh-CN" sz="1600" b="1" dirty="0">
                <a:solidFill>
                  <a:srgbClr val="0000FF"/>
                </a:solidFill>
              </a:rPr>
              <a:t>i</a:t>
            </a:r>
            <a:r>
              <a:rPr lang="zh-CN" altLang="en-US" sz="1600" b="1" dirty="0">
                <a:solidFill>
                  <a:srgbClr val="0000FF"/>
                </a:solidFill>
              </a:rPr>
              <a:t>补</a:t>
            </a:r>
            <a:r>
              <a:rPr lang="en-US" altLang="zh-CN" sz="2800" b="1" dirty="0">
                <a:solidFill>
                  <a:srgbClr val="0000FF"/>
                </a:solidFill>
              </a:rPr>
              <a:t>-Y</a:t>
            </a:r>
            <a:r>
              <a:rPr lang="zh-CN" altLang="en-US" sz="2000" b="1" dirty="0">
                <a:solidFill>
                  <a:srgbClr val="0000FF"/>
                </a:solidFill>
              </a:rPr>
              <a:t>补</a:t>
            </a:r>
            <a:r>
              <a:rPr lang="zh-CN" altLang="en-US" sz="2800" b="1" dirty="0">
                <a:solidFill>
                  <a:srgbClr val="0000FF"/>
                </a:solidFill>
              </a:rPr>
              <a:t>；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 err="1">
                <a:solidFill>
                  <a:srgbClr val="0000FF"/>
                </a:solidFill>
              </a:rPr>
              <a:t>r</a:t>
            </a:r>
            <a:r>
              <a:rPr lang="en-US" altLang="zh-CN" sz="1600" b="1" dirty="0" err="1">
                <a:solidFill>
                  <a:srgbClr val="0000FF"/>
                </a:solidFill>
              </a:rPr>
              <a:t>i</a:t>
            </a:r>
            <a:r>
              <a:rPr lang="zh-CN" altLang="en-US" sz="1600" b="1" dirty="0">
                <a:solidFill>
                  <a:srgbClr val="0000FF"/>
                </a:solidFill>
              </a:rPr>
              <a:t>补</a:t>
            </a:r>
            <a:r>
              <a:rPr lang="zh-CN" altLang="zh-CN" sz="2800" b="1" dirty="0"/>
              <a:t>与</a:t>
            </a:r>
            <a:r>
              <a:rPr lang="en-US" altLang="zh-CN" sz="2800" b="1" dirty="0">
                <a:solidFill>
                  <a:srgbClr val="0000FF"/>
                </a:solidFill>
              </a:rPr>
              <a:t>Y</a:t>
            </a:r>
            <a:r>
              <a:rPr lang="zh-CN" altLang="zh-CN" sz="2000" b="1" dirty="0">
                <a:solidFill>
                  <a:srgbClr val="0000FF"/>
                </a:solidFill>
              </a:rPr>
              <a:t>补</a:t>
            </a:r>
            <a:r>
              <a:rPr lang="zh-CN" altLang="zh-CN" sz="2800" b="1" dirty="0">
                <a:solidFill>
                  <a:srgbClr val="0000FF"/>
                </a:solidFill>
              </a:rPr>
              <a:t>异号，</a:t>
            </a:r>
            <a:r>
              <a:rPr lang="zh-CN" altLang="zh-CN" sz="2800" b="1" dirty="0"/>
              <a:t>则</a:t>
            </a:r>
            <a:r>
              <a:rPr lang="en-US" altLang="zh-CN" sz="2800" b="1" dirty="0" err="1">
                <a:solidFill>
                  <a:srgbClr val="0000FF"/>
                </a:solidFill>
              </a:rPr>
              <a:t>Q</a:t>
            </a:r>
            <a:r>
              <a:rPr lang="en-US" altLang="zh-CN" sz="2000" b="1" dirty="0" err="1">
                <a:solidFill>
                  <a:srgbClr val="0000FF"/>
                </a:solidFill>
              </a:rPr>
              <a:t>i</a:t>
            </a:r>
            <a:r>
              <a:rPr lang="zh-CN" altLang="en-US" sz="2000" b="1" dirty="0">
                <a:solidFill>
                  <a:srgbClr val="0000FF"/>
                </a:solidFill>
              </a:rPr>
              <a:t>补</a:t>
            </a:r>
            <a:r>
              <a:rPr lang="zh-CN" altLang="zh-CN" sz="2800" b="1" dirty="0"/>
              <a:t>为</a:t>
            </a:r>
            <a:r>
              <a:rPr lang="zh-CN" altLang="zh-CN" sz="2800" b="1" dirty="0">
                <a:solidFill>
                  <a:srgbClr val="0000FF"/>
                </a:solidFill>
              </a:rPr>
              <a:t>0</a:t>
            </a:r>
            <a:r>
              <a:rPr lang="zh-CN" altLang="zh-CN" sz="2800" b="1" dirty="0">
                <a:solidFill>
                  <a:schemeClr val="accent1"/>
                </a:solidFill>
              </a:rPr>
              <a:t>，</a:t>
            </a:r>
            <a:r>
              <a:rPr lang="zh-CN" altLang="zh-CN" sz="2800" b="1" dirty="0"/>
              <a:t>第</a:t>
            </a:r>
            <a:r>
              <a:rPr lang="en-US" altLang="zh-CN" sz="2800" b="1" dirty="0"/>
              <a:t>i+1</a:t>
            </a:r>
            <a:r>
              <a:rPr lang="zh-CN" altLang="zh-CN" sz="2800" b="1" dirty="0"/>
              <a:t>步作</a:t>
            </a:r>
            <a:r>
              <a:rPr lang="zh-CN" altLang="zh-CN" sz="2800" b="1" dirty="0">
                <a:solidFill>
                  <a:srgbClr val="0000FF"/>
                </a:solidFill>
              </a:rPr>
              <a:t>2</a:t>
            </a:r>
            <a:r>
              <a:rPr lang="en-US" altLang="zh-CN" sz="2800" b="1" dirty="0" err="1">
                <a:solidFill>
                  <a:srgbClr val="0000FF"/>
                </a:solidFill>
              </a:rPr>
              <a:t>r</a:t>
            </a:r>
            <a:r>
              <a:rPr lang="en-US" altLang="zh-CN" sz="1600" b="1" dirty="0" err="1">
                <a:solidFill>
                  <a:srgbClr val="0000FF"/>
                </a:solidFill>
              </a:rPr>
              <a:t>i</a:t>
            </a:r>
            <a:r>
              <a:rPr lang="zh-CN" altLang="en-US" sz="1600" b="1" dirty="0">
                <a:solidFill>
                  <a:srgbClr val="0000FF"/>
                </a:solidFill>
              </a:rPr>
              <a:t>补</a:t>
            </a:r>
            <a:r>
              <a:rPr lang="en-US" altLang="zh-CN" sz="2800" b="1" dirty="0">
                <a:solidFill>
                  <a:srgbClr val="0000FF"/>
                </a:solidFill>
              </a:rPr>
              <a:t>+Y</a:t>
            </a:r>
            <a:r>
              <a:rPr lang="zh-CN" altLang="en-US" sz="2000" b="1" dirty="0">
                <a:solidFill>
                  <a:srgbClr val="0000FF"/>
                </a:solidFill>
              </a:rPr>
              <a:t>补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。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875" y="2972842"/>
            <a:ext cx="3200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(4)</a:t>
            </a:r>
            <a:r>
              <a:rPr lang="zh-CN" altLang="en-US" sz="2800" b="1" dirty="0"/>
              <a:t>求商符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5650" y="3639592"/>
            <a:ext cx="8280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补码符号位参与运算，因而商符是通过运算得到，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57883" y="5779872"/>
            <a:ext cx="1655763" cy="398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/>
              <a:t>r</a:t>
            </a:r>
            <a:r>
              <a:rPr lang="en-US" altLang="zh-CN" sz="1600" b="1"/>
              <a:t>0</a:t>
            </a:r>
            <a:r>
              <a:rPr lang="zh-CN" altLang="zh-CN" sz="1600" b="1"/>
              <a:t>补</a:t>
            </a:r>
            <a:r>
              <a:rPr lang="zh-CN" altLang="zh-CN" sz="2800" b="1"/>
              <a:t>与</a:t>
            </a:r>
            <a:r>
              <a:rPr lang="en-US" altLang="zh-CN" sz="2800" b="1"/>
              <a:t>Y</a:t>
            </a:r>
            <a:r>
              <a:rPr lang="zh-CN" altLang="zh-CN" sz="2000" b="1"/>
              <a:t>补</a:t>
            </a:r>
            <a:endParaRPr lang="zh-CN" altLang="en-US" sz="2000" b="1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713038" y="5470309"/>
            <a:ext cx="2971800" cy="91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800" b="1" dirty="0"/>
              <a:t>同号：</a:t>
            </a:r>
            <a:r>
              <a:rPr lang="en-US" altLang="zh-CN" sz="2800" b="1" dirty="0">
                <a:solidFill>
                  <a:srgbClr val="0000FF"/>
                </a:solidFill>
              </a:rPr>
              <a:t>Q</a:t>
            </a:r>
            <a:r>
              <a:rPr lang="en-US" altLang="zh-CN" b="1" dirty="0">
                <a:solidFill>
                  <a:srgbClr val="0000FF"/>
                </a:solidFill>
              </a:rPr>
              <a:t>0</a:t>
            </a:r>
            <a:r>
              <a:rPr lang="zh-CN" altLang="zh-CN" b="1" dirty="0">
                <a:solidFill>
                  <a:srgbClr val="0000FF"/>
                </a:solidFill>
              </a:rPr>
              <a:t>补</a:t>
            </a:r>
            <a:r>
              <a:rPr lang="en-US" altLang="zh-CN" sz="2800" b="1" dirty="0"/>
              <a:t>=1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 dirty="0"/>
              <a:t>异号：</a:t>
            </a:r>
            <a:r>
              <a:rPr lang="en-US" altLang="zh-CN" sz="2800" b="1" dirty="0">
                <a:solidFill>
                  <a:srgbClr val="0000FF"/>
                </a:solidFill>
              </a:rPr>
              <a:t>Q</a:t>
            </a:r>
            <a:r>
              <a:rPr lang="en-US" altLang="zh-CN" b="1" dirty="0">
                <a:solidFill>
                  <a:srgbClr val="0000FF"/>
                </a:solidFill>
              </a:rPr>
              <a:t>0</a:t>
            </a:r>
            <a:r>
              <a:rPr lang="zh-CN" altLang="en-US" b="1" dirty="0">
                <a:solidFill>
                  <a:srgbClr val="0000FF"/>
                </a:solidFill>
              </a:rPr>
              <a:t>补</a:t>
            </a:r>
            <a:r>
              <a:rPr lang="en-US" altLang="zh-CN" sz="2800" b="1" dirty="0"/>
              <a:t>=0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526088" y="5989956"/>
            <a:ext cx="294957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与实际商符相反</a:t>
            </a:r>
          </a:p>
        </p:txBody>
      </p:sp>
      <p:sp>
        <p:nvSpPr>
          <p:cNvPr id="9" name="AutoShape 16"/>
          <p:cNvSpPr>
            <a:spLocks/>
          </p:cNvSpPr>
          <p:nvPr/>
        </p:nvSpPr>
        <p:spPr bwMode="auto">
          <a:xfrm>
            <a:off x="2560638" y="5546509"/>
            <a:ext cx="76200" cy="762000"/>
          </a:xfrm>
          <a:prstGeom prst="leftBrace">
            <a:avLst>
              <a:gd name="adj1" fmla="val 8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 flipV="1">
            <a:off x="5068888" y="5280800"/>
            <a:ext cx="914400" cy="304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5989638" y="5021244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商符</a:t>
            </a:r>
          </a:p>
        </p:txBody>
      </p:sp>
      <p:sp>
        <p:nvSpPr>
          <p:cNvPr id="12" name="Text Box 43"/>
          <p:cNvSpPr txBox="1">
            <a:spLocks noChangeArrowheads="1"/>
          </p:cNvSpPr>
          <p:nvPr/>
        </p:nvSpPr>
        <p:spPr bwMode="auto">
          <a:xfrm>
            <a:off x="2095501" y="4400169"/>
            <a:ext cx="38877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/>
              <a:t>令</a:t>
            </a:r>
            <a:r>
              <a:rPr lang="en-US" altLang="zh-CN" sz="2800" b="1" dirty="0" smtClean="0"/>
              <a:t> </a:t>
            </a:r>
            <a:r>
              <a:rPr lang="en-US" altLang="zh-CN" sz="2800" b="1" dirty="0"/>
              <a:t>r</a:t>
            </a:r>
            <a:r>
              <a:rPr lang="en-US" altLang="zh-CN" sz="1600" b="1" dirty="0"/>
              <a:t>0</a:t>
            </a:r>
            <a:r>
              <a:rPr lang="zh-CN" altLang="en-US" sz="1600" b="1" dirty="0" smtClean="0"/>
              <a:t>补</a:t>
            </a:r>
            <a:r>
              <a:rPr lang="en-US" altLang="zh-CN" sz="2800" b="1" dirty="0" smtClean="0"/>
              <a:t>= X</a:t>
            </a:r>
            <a:r>
              <a:rPr lang="zh-CN" altLang="en-US" b="1" dirty="0" smtClean="0"/>
              <a:t>补</a:t>
            </a:r>
            <a:r>
              <a:rPr lang="zh-CN" altLang="en-US" sz="2800" b="1" dirty="0" smtClean="0"/>
              <a:t> ，</a:t>
            </a:r>
            <a:r>
              <a:rPr lang="zh-CN" altLang="en-US" sz="2800" b="1" dirty="0"/>
              <a:t>则：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utoUpdateAnimBg="0"/>
      <p:bldP spid="3" grpId="0" uiExpand="1" build="p" autoUpdateAnimBg="0"/>
      <p:bldP spid="4" grpId="0" build="p" autoUpdateAnimBg="0"/>
      <p:bldP spid="5" grpId="0" autoUpdateAnimBg="0"/>
      <p:bldP spid="6" grpId="0" autoUpdateAnimBg="0"/>
      <p:bldP spid="7" grpId="0" uiExpand="1" build="p" autoUpdateAnimBg="0"/>
      <p:bldP spid="8" grpId="0" autoUpdateAnimBg="0"/>
      <p:bldP spid="9" grpId="0" animBg="1"/>
      <p:bldP spid="10" grpId="0" animBg="1"/>
      <p:bldP spid="11" grpId="0" build="p" autoUpdateAnimBg="0" advAuto="0"/>
      <p:bldP spid="12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043113" y="5102579"/>
            <a:ext cx="510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真商</a:t>
            </a:r>
            <a:r>
              <a:rPr lang="zh-CN" altLang="en-US" sz="2800" b="1" dirty="0">
                <a:solidFill>
                  <a:srgbClr val="0000FF"/>
                </a:solidFill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</a:rPr>
              <a:t>= </a:t>
            </a:r>
            <a:r>
              <a:rPr lang="zh-CN" altLang="en-US" sz="2800" b="1" dirty="0">
                <a:solidFill>
                  <a:srgbClr val="0000FF"/>
                </a:solidFill>
              </a:rPr>
              <a:t>假商 </a:t>
            </a:r>
            <a:r>
              <a:rPr lang="en-US" altLang="zh-CN" sz="2800" b="1" dirty="0">
                <a:solidFill>
                  <a:srgbClr val="0000FF"/>
                </a:solidFill>
              </a:rPr>
              <a:t>+ 1.000…01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046413" y="2743349"/>
            <a:ext cx="37338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= Q</a:t>
            </a:r>
            <a:r>
              <a:rPr lang="en-US" altLang="zh-CN" sz="2000" b="1">
                <a:latin typeface="黑体" pitchFamily="2" charset="-122"/>
                <a:ea typeface="黑体" pitchFamily="2" charset="-122"/>
              </a:rPr>
              <a:t>0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.Q</a:t>
            </a:r>
            <a:r>
              <a:rPr lang="en-US" altLang="zh-CN" sz="2000" b="1"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sz="2000" b="1"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3200" b="1">
                <a:ea typeface="黑体" pitchFamily="2" charset="-122"/>
              </a:rPr>
              <a:t>……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sz="2000" b="1">
                <a:latin typeface="黑体" pitchFamily="2" charset="-122"/>
                <a:ea typeface="黑体" pitchFamily="2" charset="-122"/>
              </a:rPr>
              <a:t>n-1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170613" y="2743349"/>
            <a:ext cx="1857375" cy="393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n-1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位商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740650" y="2621111"/>
            <a:ext cx="13668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假商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6" name="Oval 21"/>
          <p:cNvSpPr>
            <a:spLocks noChangeArrowheads="1"/>
          </p:cNvSpPr>
          <p:nvPr/>
        </p:nvSpPr>
        <p:spPr bwMode="auto">
          <a:xfrm>
            <a:off x="1762125" y="947886"/>
            <a:ext cx="3624263" cy="1066800"/>
          </a:xfrm>
          <a:prstGeom prst="ellips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Oval 23"/>
          <p:cNvSpPr>
            <a:spLocks noChangeArrowheads="1"/>
          </p:cNvSpPr>
          <p:nvPr/>
        </p:nvSpPr>
        <p:spPr bwMode="auto">
          <a:xfrm>
            <a:off x="5584825" y="971699"/>
            <a:ext cx="1905000" cy="533400"/>
          </a:xfrm>
          <a:prstGeom prst="ellips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684213" y="789136"/>
            <a:ext cx="6859588" cy="1341438"/>
            <a:chOff x="431" y="450"/>
            <a:chExt cx="4321" cy="845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431" y="642"/>
              <a:ext cx="673" cy="561"/>
              <a:chOff x="335" y="3312"/>
              <a:chExt cx="673" cy="561"/>
            </a:xfrm>
          </p:grpSpPr>
          <p:sp>
            <p:nvSpPr>
              <p:cNvPr id="20" name="Text Box 8"/>
              <p:cNvSpPr txBox="1">
                <a:spLocks noChangeArrowheads="1"/>
              </p:cNvSpPr>
              <p:nvPr/>
            </p:nvSpPr>
            <p:spPr bwMode="auto">
              <a:xfrm>
                <a:off x="336" y="3312"/>
                <a:ext cx="672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3200" b="1">
                    <a:latin typeface="黑体" pitchFamily="2" charset="-122"/>
                    <a:ea typeface="黑体" pitchFamily="2" charset="-122"/>
                  </a:rPr>
                  <a:t>X</a:t>
                </a:r>
                <a:r>
                  <a:rPr lang="zh-CN" altLang="en-US" sz="2000" b="1">
                    <a:latin typeface="黑体" pitchFamily="2" charset="-122"/>
                    <a:ea typeface="黑体" pitchFamily="2" charset="-122"/>
                  </a:rPr>
                  <a:t>补</a:t>
                </a:r>
              </a:p>
            </p:txBody>
          </p:sp>
          <p:sp>
            <p:nvSpPr>
              <p:cNvPr id="21" name="Text Box 9"/>
              <p:cNvSpPr txBox="1">
                <a:spLocks noChangeArrowheads="1"/>
              </p:cNvSpPr>
              <p:nvPr/>
            </p:nvSpPr>
            <p:spPr bwMode="auto">
              <a:xfrm>
                <a:off x="336" y="3600"/>
                <a:ext cx="672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3200" b="1">
                    <a:latin typeface="黑体" pitchFamily="2" charset="-122"/>
                    <a:ea typeface="黑体" pitchFamily="2" charset="-122"/>
                  </a:rPr>
                  <a:t>Y</a:t>
                </a:r>
                <a:r>
                  <a:rPr lang="zh-CN" altLang="en-US" sz="2000" b="1">
                    <a:latin typeface="黑体" pitchFamily="2" charset="-122"/>
                    <a:ea typeface="黑体" pitchFamily="2" charset="-122"/>
                  </a:rPr>
                  <a:t>补</a:t>
                </a:r>
              </a:p>
            </p:txBody>
          </p:sp>
          <p:sp>
            <p:nvSpPr>
              <p:cNvPr id="22" name="Line 10"/>
              <p:cNvSpPr>
                <a:spLocks noChangeShapeType="1"/>
              </p:cNvSpPr>
              <p:nvPr/>
            </p:nvSpPr>
            <p:spPr bwMode="auto">
              <a:xfrm>
                <a:off x="335" y="3568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912" y="786"/>
              <a:ext cx="2928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=( 1+2  +∑ 2  Q</a:t>
              </a:r>
              <a:r>
                <a:rPr lang="en-US" altLang="zh-CN" sz="2000" b="1">
                  <a:latin typeface="黑体" pitchFamily="2" charset="-122"/>
                  <a:ea typeface="黑体" pitchFamily="2" charset="-122"/>
                </a:rPr>
                <a:t>i</a:t>
              </a:r>
              <a:r>
                <a:rPr lang="zh-CN" altLang="zh-CN" sz="2000" b="1">
                  <a:latin typeface="黑体" pitchFamily="2" charset="-122"/>
                  <a:ea typeface="黑体" pitchFamily="2" charset="-122"/>
                </a:rPr>
                <a:t>补</a:t>
              </a: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)+ </a:t>
              </a:r>
            </a:p>
          </p:txBody>
        </p:sp>
        <p:grpSp>
          <p:nvGrpSpPr>
            <p:cNvPr id="11" name="Group 12"/>
            <p:cNvGrpSpPr>
              <a:grpSpLocks/>
            </p:cNvGrpSpPr>
            <p:nvPr/>
          </p:nvGrpSpPr>
          <p:grpSpPr bwMode="auto">
            <a:xfrm>
              <a:off x="3696" y="594"/>
              <a:ext cx="1056" cy="594"/>
              <a:chOff x="3312" y="3279"/>
              <a:chExt cx="1056" cy="594"/>
            </a:xfrm>
          </p:grpSpPr>
          <p:sp>
            <p:nvSpPr>
              <p:cNvPr id="17" name="Text Box 13"/>
              <p:cNvSpPr txBox="1">
                <a:spLocks noChangeArrowheads="1"/>
              </p:cNvSpPr>
              <p:nvPr/>
            </p:nvSpPr>
            <p:spPr bwMode="auto">
              <a:xfrm>
                <a:off x="3312" y="3279"/>
                <a:ext cx="10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3200" b="1">
                    <a:latin typeface="黑体" pitchFamily="2" charset="-122"/>
                    <a:ea typeface="黑体" pitchFamily="2" charset="-122"/>
                  </a:rPr>
                  <a:t>2  </a:t>
                </a:r>
                <a:r>
                  <a:rPr lang="en-US" altLang="zh-CN" sz="4000" b="1">
                    <a:latin typeface="黑体" pitchFamily="2" charset="-122"/>
                    <a:ea typeface="黑体" pitchFamily="2" charset="-122"/>
                  </a:rPr>
                  <a:t>r</a:t>
                </a:r>
                <a:r>
                  <a:rPr lang="en-US" altLang="zh-CN" sz="2000" b="1">
                    <a:latin typeface="黑体" pitchFamily="2" charset="-122"/>
                    <a:ea typeface="黑体" pitchFamily="2" charset="-122"/>
                  </a:rPr>
                  <a:t>n</a:t>
                </a:r>
                <a:r>
                  <a:rPr lang="zh-CN" altLang="en-US" sz="2000" b="1">
                    <a:latin typeface="黑体" pitchFamily="2" charset="-122"/>
                    <a:ea typeface="黑体" pitchFamily="2" charset="-122"/>
                  </a:rPr>
                  <a:t>补</a:t>
                </a:r>
              </a:p>
            </p:txBody>
          </p:sp>
          <p:sp>
            <p:nvSpPr>
              <p:cNvPr id="18" name="Text Box 14"/>
              <p:cNvSpPr txBox="1">
                <a:spLocks noChangeArrowheads="1"/>
              </p:cNvSpPr>
              <p:nvPr/>
            </p:nvSpPr>
            <p:spPr bwMode="auto">
              <a:xfrm>
                <a:off x="3504" y="3600"/>
                <a:ext cx="672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3200" b="1">
                    <a:latin typeface="黑体" pitchFamily="2" charset="-122"/>
                    <a:ea typeface="黑体" pitchFamily="2" charset="-122"/>
                  </a:rPr>
                  <a:t>Y</a:t>
                </a:r>
                <a:r>
                  <a:rPr lang="zh-CN" altLang="en-US" sz="2000" b="1">
                    <a:latin typeface="黑体" pitchFamily="2" charset="-122"/>
                    <a:ea typeface="黑体" pitchFamily="2" charset="-122"/>
                  </a:rPr>
                  <a:t>补</a:t>
                </a:r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>
                <a:off x="3360" y="3600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1680" y="546"/>
              <a:ext cx="38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黑体" pitchFamily="2" charset="-122"/>
                </a:rPr>
                <a:t>-</a:t>
              </a:r>
              <a:r>
                <a:rPr lang="en-US" altLang="zh-CN" sz="2800" b="1">
                  <a:ea typeface="黑体" pitchFamily="2" charset="-122"/>
                </a:rPr>
                <a:t>n</a:t>
              </a:r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2640" y="594"/>
              <a:ext cx="4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黑体" pitchFamily="2" charset="-122"/>
                </a:rPr>
                <a:t>-</a:t>
              </a:r>
              <a:r>
                <a:rPr lang="en-US" altLang="zh-CN" sz="2800" b="1">
                  <a:ea typeface="黑体" pitchFamily="2" charset="-122"/>
                </a:rPr>
                <a:t>i</a:t>
              </a: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2064" y="498"/>
              <a:ext cx="62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ea typeface="黑体" pitchFamily="2" charset="-122"/>
                </a:rPr>
                <a:t>n</a:t>
              </a:r>
              <a:r>
                <a:rPr lang="en-US" altLang="zh-CN" sz="3200" b="1">
                  <a:ea typeface="黑体" pitchFamily="2" charset="-122"/>
                </a:rPr>
                <a:t>-</a:t>
              </a:r>
              <a:r>
                <a:rPr lang="en-US" altLang="zh-CN" sz="2800" b="1">
                  <a:ea typeface="黑体" pitchFamily="2" charset="-122"/>
                </a:rPr>
                <a:t>1</a:t>
              </a:r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2064" y="930"/>
              <a:ext cx="62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ea typeface="黑体" pitchFamily="2" charset="-122"/>
                </a:rPr>
                <a:t>i</a:t>
              </a:r>
              <a:r>
                <a:rPr lang="en-US" altLang="zh-CN" sz="3200" b="1">
                  <a:ea typeface="黑体" pitchFamily="2" charset="-122"/>
                </a:rPr>
                <a:t>=</a:t>
              </a:r>
              <a:r>
                <a:rPr lang="en-US" altLang="zh-CN" sz="2800" b="1">
                  <a:ea typeface="黑体" pitchFamily="2" charset="-122"/>
                </a:rPr>
                <a:t>0</a:t>
              </a:r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3840" y="450"/>
              <a:ext cx="38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黑体" pitchFamily="2" charset="-122"/>
                </a:rPr>
                <a:t>-</a:t>
              </a:r>
              <a:r>
                <a:rPr lang="en-US" altLang="zh-CN" sz="2800" b="1">
                  <a:ea typeface="黑体" pitchFamily="2" charset="-122"/>
                </a:rPr>
                <a:t>n</a:t>
              </a:r>
            </a:p>
          </p:txBody>
        </p:sp>
      </p:grp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3429000" y="1979761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商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6096000" y="455761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余数</a:t>
            </a: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>
            <a:off x="509553" y="2276486"/>
            <a:ext cx="3048000" cy="1277938"/>
            <a:chOff x="-5" y="1104"/>
            <a:chExt cx="1920" cy="805"/>
          </a:xfrm>
        </p:grpSpPr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-5" y="1411"/>
              <a:ext cx="192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ea typeface="宋体" panose="02010600030101010101" pitchFamily="2" charset="-122"/>
                </a:rPr>
                <a:t>(a</a:t>
              </a:r>
              <a:r>
                <a:rPr lang="en-US" altLang="zh-CN" sz="3200" b="1" smtClean="0">
                  <a:ea typeface="宋体" panose="02010600030101010101" pitchFamily="2" charset="-122"/>
                </a:rPr>
                <a:t>)  </a:t>
              </a:r>
              <a:r>
                <a:rPr lang="en-US" altLang="zh-CN" sz="3200" b="1" smtClean="0">
                  <a:latin typeface="黑体" pitchFamily="2" charset="-122"/>
                  <a:ea typeface="黑体" pitchFamily="2" charset="-122"/>
                </a:rPr>
                <a:t>∑ </a:t>
              </a: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2  Q</a:t>
              </a:r>
              <a:r>
                <a:rPr lang="en-US" altLang="zh-CN" sz="2000" b="1">
                  <a:latin typeface="黑体" pitchFamily="2" charset="-122"/>
                  <a:ea typeface="黑体" pitchFamily="2" charset="-122"/>
                </a:rPr>
                <a:t>i</a:t>
              </a:r>
              <a:r>
                <a:rPr lang="zh-CN" altLang="zh-CN" sz="2000" b="1">
                  <a:latin typeface="黑体" pitchFamily="2" charset="-122"/>
                  <a:ea typeface="黑体" pitchFamily="2" charset="-122"/>
                </a:rPr>
                <a:t>补</a:t>
              </a:r>
              <a:endParaRPr lang="zh-CN" altLang="en-US" sz="2000" b="1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405" y="1104"/>
              <a:ext cx="62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ea typeface="黑体" pitchFamily="2" charset="-122"/>
                </a:rPr>
                <a:t>n</a:t>
              </a:r>
              <a:r>
                <a:rPr lang="en-US" altLang="zh-CN" sz="3200" b="1">
                  <a:ea typeface="黑体" pitchFamily="2" charset="-122"/>
                </a:rPr>
                <a:t>-</a:t>
              </a:r>
              <a:r>
                <a:rPr lang="en-US" altLang="zh-CN" sz="2800" b="1">
                  <a:ea typeface="黑体" pitchFamily="2" charset="-122"/>
                </a:rPr>
                <a:t>1</a:t>
              </a: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427" y="1544"/>
              <a:ext cx="62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ea typeface="黑体" pitchFamily="2" charset="-122"/>
                </a:rPr>
                <a:t>i</a:t>
              </a:r>
              <a:r>
                <a:rPr lang="en-US" altLang="zh-CN" sz="3200" b="1">
                  <a:ea typeface="黑体" pitchFamily="2" charset="-122"/>
                </a:rPr>
                <a:t>=</a:t>
              </a:r>
              <a:r>
                <a:rPr lang="en-US" altLang="zh-CN" sz="2800" b="1">
                  <a:ea typeface="黑体" pitchFamily="2" charset="-122"/>
                </a:rPr>
                <a:t>0</a:t>
              </a: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967" y="1219"/>
              <a:ext cx="4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黑体" pitchFamily="2" charset="-122"/>
                </a:rPr>
                <a:t>-</a:t>
              </a:r>
              <a:r>
                <a:rPr lang="en-US" altLang="zh-CN" sz="2800" b="1">
                  <a:ea typeface="黑体" pitchFamily="2" charset="-122"/>
                </a:rPr>
                <a:t>i</a:t>
              </a:r>
            </a:p>
          </p:txBody>
        </p:sp>
      </p:grpSp>
      <p:grpSp>
        <p:nvGrpSpPr>
          <p:cNvPr id="30" name="Group 30"/>
          <p:cNvGrpSpPr>
            <a:grpSpLocks/>
          </p:cNvGrpSpPr>
          <p:nvPr/>
        </p:nvGrpSpPr>
        <p:grpSpPr bwMode="auto">
          <a:xfrm>
            <a:off x="519113" y="3484715"/>
            <a:ext cx="1981200" cy="768351"/>
            <a:chOff x="0" y="1774"/>
            <a:chExt cx="1248" cy="484"/>
          </a:xfrm>
        </p:grpSpPr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0" y="2016"/>
              <a:ext cx="1248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ea typeface="黑体" pitchFamily="2" charset="-122"/>
                </a:rPr>
                <a:t>(b</a:t>
              </a:r>
              <a:r>
                <a:rPr lang="en-US" altLang="zh-CN" sz="3200" b="1" smtClean="0">
                  <a:ea typeface="黑体" pitchFamily="2" charset="-122"/>
                </a:rPr>
                <a:t>)  2</a:t>
              </a:r>
              <a:endParaRPr lang="en-US" altLang="zh-CN" sz="3200" b="1">
                <a:ea typeface="黑体" pitchFamily="2" charset="-122"/>
              </a:endParaRP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585" y="1774"/>
              <a:ext cx="33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-</a:t>
              </a:r>
              <a:r>
                <a:rPr lang="en-US" altLang="zh-CN" sz="2800" b="1"/>
                <a:t>n</a:t>
              </a:r>
            </a:p>
          </p:txBody>
        </p:sp>
      </p:grp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043113" y="3792686"/>
            <a:ext cx="5181600" cy="393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第</a:t>
            </a:r>
            <a:r>
              <a:rPr lang="en-US" altLang="zh-CN" sz="2800" b="1" dirty="0">
                <a:solidFill>
                  <a:srgbClr val="0000FF"/>
                </a:solidFill>
              </a:rPr>
              <a:t>n</a:t>
            </a:r>
            <a:r>
              <a:rPr lang="zh-CN" altLang="en-US" sz="2800" b="1" dirty="0">
                <a:solidFill>
                  <a:srgbClr val="0000FF"/>
                </a:solidFill>
              </a:rPr>
              <a:t>位商</a:t>
            </a:r>
            <a:r>
              <a:rPr lang="en-US" altLang="zh-CN" sz="2800" b="1" dirty="0">
                <a:solidFill>
                  <a:srgbClr val="0000FF"/>
                </a:solidFill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</a:rPr>
              <a:t>末位商</a:t>
            </a:r>
            <a:r>
              <a:rPr lang="en-US" altLang="zh-CN" sz="2800" b="1" dirty="0">
                <a:solidFill>
                  <a:srgbClr val="0000FF"/>
                </a:solidFill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</a:rPr>
              <a:t>恒置</a:t>
            </a:r>
            <a:r>
              <a:rPr lang="en-US" altLang="zh-CN" sz="28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519113" y="4427686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ea typeface="黑体" pitchFamily="2" charset="-122"/>
              </a:rPr>
              <a:t>(c) </a:t>
            </a:r>
            <a:r>
              <a:rPr lang="en-US" altLang="zh-CN" sz="3200" b="1" smtClean="0">
                <a:ea typeface="黑体" pitchFamily="2" charset="-122"/>
              </a:rPr>
              <a:t>  1</a:t>
            </a:r>
            <a:endParaRPr lang="en-US" altLang="zh-CN" sz="3200" b="1">
              <a:ea typeface="黑体" pitchFamily="2" charset="-122"/>
            </a:endParaRP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043113" y="4581128"/>
            <a:ext cx="2895600" cy="393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商符变反</a:t>
            </a:r>
          </a:p>
        </p:txBody>
      </p:sp>
      <p:sp>
        <p:nvSpPr>
          <p:cNvPr id="36" name="AutoShape 36"/>
          <p:cNvSpPr>
            <a:spLocks/>
          </p:cNvSpPr>
          <p:nvPr/>
        </p:nvSpPr>
        <p:spPr bwMode="auto">
          <a:xfrm rot="-5400000">
            <a:off x="5100818" y="5155581"/>
            <a:ext cx="153092" cy="1093528"/>
          </a:xfrm>
          <a:prstGeom prst="leftBrace">
            <a:avLst>
              <a:gd name="adj1" fmla="val 7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4595813" y="5786100"/>
            <a:ext cx="1219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n</a:t>
            </a:r>
            <a:r>
              <a:rPr lang="zh-CN" altLang="zh-CN" sz="2800" b="1"/>
              <a:t>位</a:t>
            </a:r>
            <a:endParaRPr lang="zh-CN" altLang="en-US" sz="2800" b="1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519113" y="5993363"/>
            <a:ext cx="411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(d</a:t>
            </a:r>
            <a:r>
              <a:rPr lang="en-US" altLang="zh-CN" sz="2800" b="1"/>
              <a:t>)</a:t>
            </a:r>
            <a:r>
              <a:rPr lang="en-US" altLang="zh-CN" sz="2800" b="1">
                <a:solidFill>
                  <a:srgbClr val="0000FF"/>
                </a:solidFill>
              </a:rPr>
              <a:t> </a:t>
            </a:r>
            <a:r>
              <a:rPr lang="en-US" altLang="zh-CN" sz="2800" b="1" smtClean="0">
                <a:solidFill>
                  <a:srgbClr val="0000FF"/>
                </a:solidFill>
              </a:rPr>
              <a:t>   </a:t>
            </a:r>
            <a:r>
              <a:rPr lang="zh-CN" altLang="en-US" sz="2800" b="1" smtClean="0">
                <a:solidFill>
                  <a:srgbClr val="0000FF"/>
                </a:solidFill>
              </a:rPr>
              <a:t>余数</a:t>
            </a:r>
            <a:r>
              <a:rPr lang="zh-CN" altLang="en-US" sz="2800" b="1" dirty="0">
                <a:solidFill>
                  <a:srgbClr val="0000FF"/>
                </a:solidFill>
              </a:rPr>
              <a:t>求至</a:t>
            </a:r>
            <a:r>
              <a:rPr lang="en-US" altLang="zh-CN" sz="3600" b="1" dirty="0" err="1">
                <a:solidFill>
                  <a:srgbClr val="0000FF"/>
                </a:solidFill>
              </a:rPr>
              <a:t>r</a:t>
            </a:r>
            <a:r>
              <a:rPr lang="en-US" altLang="zh-CN" sz="2000" b="1" dirty="0" err="1">
                <a:solidFill>
                  <a:srgbClr val="0000FF"/>
                </a:solidFill>
              </a:rPr>
              <a:t>n</a:t>
            </a:r>
            <a:endParaRPr lang="en-US" altLang="zh-CN" sz="2000" b="1" dirty="0">
              <a:solidFill>
                <a:srgbClr val="0000FF"/>
              </a:solidFill>
            </a:endParaRPr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887896" y="132704"/>
            <a:ext cx="3200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(5)</a:t>
            </a:r>
            <a:r>
              <a:rPr lang="zh-CN" altLang="en-US" sz="2800" b="1" dirty="0"/>
              <a:t>商的校正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build="p" autoUpdateAnimBg="0"/>
      <p:bldP spid="5" grpId="0" autoUpdateAnimBg="0"/>
      <p:bldP spid="6" grpId="0" animBg="1"/>
      <p:bldP spid="7" grpId="0" animBg="1"/>
      <p:bldP spid="23" grpId="0"/>
      <p:bldP spid="24" grpId="0"/>
      <p:bldP spid="33" grpId="0" build="p" autoUpdateAnimBg="0"/>
      <p:bldP spid="34" grpId="0" autoUpdateAnimBg="0"/>
      <p:bldP spid="35" grpId="0" build="p" autoUpdateAnimBg="0"/>
      <p:bldP spid="36" grpId="0" animBg="1"/>
      <p:bldP spid="37" grpId="0" autoUpdateAnimBg="0"/>
      <p:bldP spid="38" grpId="0" autoUpdateAnimBg="0"/>
      <p:bldP spid="39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0" y="0"/>
            <a:ext cx="3200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(6)</a:t>
            </a:r>
            <a:r>
              <a:rPr lang="zh-CN" altLang="en-US" sz="2800" b="1">
                <a:ea typeface="宋体" panose="02010600030101010101" pitchFamily="2" charset="-122"/>
              </a:rPr>
              <a:t>实例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40365" y="652939"/>
            <a:ext cx="83926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X=0.10110</a:t>
            </a:r>
            <a:r>
              <a:rPr lang="zh-CN" altLang="en-US" sz="2800" b="1">
                <a:ea typeface="宋体" panose="02010600030101010101" pitchFamily="2" charset="-122"/>
              </a:rPr>
              <a:t>，</a:t>
            </a:r>
            <a:r>
              <a:rPr lang="en-US" altLang="zh-CN" sz="2800" b="1">
                <a:ea typeface="宋体" panose="02010600030101010101" pitchFamily="2" charset="-122"/>
              </a:rPr>
              <a:t>Y=-0.11111</a:t>
            </a:r>
            <a:r>
              <a:rPr lang="zh-CN" altLang="en-US" sz="2800" b="1">
                <a:ea typeface="宋体" panose="02010600030101010101" pitchFamily="2" charset="-122"/>
              </a:rPr>
              <a:t>，求</a:t>
            </a:r>
            <a:r>
              <a:rPr lang="en-US" altLang="zh-CN" sz="2800" b="1">
                <a:ea typeface="宋体" panose="02010600030101010101" pitchFamily="2" charset="-122"/>
              </a:rPr>
              <a:t>X/Y</a:t>
            </a:r>
            <a:r>
              <a:rPr lang="zh-CN" altLang="en-US" sz="2800" b="1">
                <a:ea typeface="宋体" panose="02010600030101010101" pitchFamily="2" charset="-122"/>
              </a:rPr>
              <a:t>，给出商</a:t>
            </a:r>
            <a:r>
              <a:rPr lang="en-US" altLang="zh-CN" sz="2800" b="1">
                <a:ea typeface="宋体" panose="02010600030101010101" pitchFamily="2" charset="-122"/>
              </a:rPr>
              <a:t>Q</a:t>
            </a:r>
            <a:r>
              <a:rPr lang="zh-CN" altLang="en-US" sz="2800" b="1">
                <a:ea typeface="宋体" panose="02010600030101010101" pitchFamily="2" charset="-122"/>
              </a:rPr>
              <a:t>和余数</a:t>
            </a:r>
            <a:r>
              <a:rPr lang="en-US" altLang="zh-CN" sz="2800" b="1">
                <a:ea typeface="宋体" panose="02010600030101010101" pitchFamily="2" charset="-122"/>
              </a:rPr>
              <a:t>R</a:t>
            </a:r>
            <a:r>
              <a:rPr lang="zh-CN" altLang="en-US" sz="2800" b="1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0" y="1412776"/>
            <a:ext cx="4724400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初值：</a:t>
            </a:r>
            <a:r>
              <a:rPr lang="en-US" altLang="zh-CN" sz="2800" b="1">
                <a:ea typeface="宋体" panose="02010600030101010101" pitchFamily="2" charset="-122"/>
              </a:rPr>
              <a:t>A =X</a:t>
            </a:r>
            <a:r>
              <a:rPr lang="zh-CN" altLang="zh-CN" sz="2000" b="1">
                <a:ea typeface="宋体" panose="02010600030101010101" pitchFamily="2" charset="-122"/>
              </a:rPr>
              <a:t>补</a:t>
            </a:r>
            <a:r>
              <a:rPr lang="en-US" altLang="zh-CN" sz="2800" b="1">
                <a:ea typeface="宋体" panose="02010600030101010101" pitchFamily="2" charset="-122"/>
              </a:rPr>
              <a:t>=00.10110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419600" y="1412776"/>
            <a:ext cx="4724400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 B =Y</a:t>
            </a:r>
            <a:r>
              <a:rPr lang="zh-CN" altLang="en-US" sz="2000" b="1">
                <a:ea typeface="宋体" panose="02010600030101010101" pitchFamily="2" charset="-122"/>
              </a:rPr>
              <a:t>补</a:t>
            </a:r>
            <a:r>
              <a:rPr lang="en-US" altLang="zh-CN" sz="2800" b="1">
                <a:ea typeface="宋体" panose="02010600030101010101" pitchFamily="2" charset="-122"/>
              </a:rPr>
              <a:t>=11.00001  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572000" y="1946176"/>
            <a:ext cx="3276600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C =Q</a:t>
            </a:r>
            <a:r>
              <a:rPr lang="zh-CN" altLang="en-US" sz="2000" b="1">
                <a:ea typeface="宋体" panose="02010600030101010101" pitchFamily="2" charset="-122"/>
              </a:rPr>
              <a:t>补</a:t>
            </a:r>
            <a:r>
              <a:rPr lang="en-US" altLang="zh-CN" sz="2800" b="1">
                <a:ea typeface="宋体" panose="02010600030101010101" pitchFamily="2" charset="-122"/>
              </a:rPr>
              <a:t>=0.00000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994792" y="1946176"/>
            <a:ext cx="3505200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 -B =00.11111</a:t>
            </a: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0" y="2583530"/>
            <a:ext cx="8153400" cy="393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步数  </a:t>
            </a:r>
            <a:r>
              <a:rPr lang="zh-CN" altLang="en-US" sz="2800" b="1" smtClean="0">
                <a:ea typeface="宋体" panose="02010600030101010101" pitchFamily="2" charset="-122"/>
              </a:rPr>
              <a:t>      条件       </a:t>
            </a:r>
            <a:r>
              <a:rPr lang="zh-CN" altLang="en-US" sz="2800" b="1">
                <a:ea typeface="宋体" panose="02010600030101010101" pitchFamily="2" charset="-122"/>
              </a:rPr>
              <a:t>操作 </a:t>
            </a:r>
            <a:r>
              <a:rPr lang="zh-CN" altLang="en-US" sz="2800" b="1" smtClean="0">
                <a:ea typeface="宋体" panose="02010600030101010101" pitchFamily="2" charset="-122"/>
              </a:rPr>
              <a:t>            </a:t>
            </a:r>
            <a:r>
              <a:rPr lang="en-US" altLang="zh-CN" sz="2800" b="1">
                <a:ea typeface="宋体" panose="02010600030101010101" pitchFamily="2" charset="-122"/>
              </a:rPr>
              <a:t>A </a:t>
            </a:r>
            <a:r>
              <a:rPr lang="en-US" altLang="zh-CN" sz="2800" b="1" smtClean="0">
                <a:ea typeface="宋体" panose="02010600030101010101" pitchFamily="2" charset="-122"/>
              </a:rPr>
              <a:t>                           </a:t>
            </a:r>
            <a:r>
              <a:rPr lang="en-US" altLang="zh-CN" sz="2800" b="1">
                <a:ea typeface="宋体" panose="02010600030101010101" pitchFamily="2" charset="-122"/>
              </a:rPr>
              <a:t>C   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3810000" y="3625850"/>
            <a:ext cx="53340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00.10110      0.0000</a:t>
            </a:r>
            <a:r>
              <a:rPr lang="en-US" altLang="zh-CN" sz="36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   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228600" y="400685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1447800" y="35052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异号</a:t>
            </a:r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2743200" y="438785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+B</a:t>
            </a:r>
          </a:p>
        </p:txBody>
      </p: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3352800" y="3930650"/>
            <a:ext cx="304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  01.01100</a:t>
            </a:r>
          </a:p>
        </p:txBody>
      </p:sp>
      <p:sp>
        <p:nvSpPr>
          <p:cNvPr id="15" name="Line 25"/>
          <p:cNvSpPr>
            <a:spLocks noChangeShapeType="1"/>
          </p:cNvSpPr>
          <p:nvPr/>
        </p:nvSpPr>
        <p:spPr bwMode="auto">
          <a:xfrm>
            <a:off x="3810000" y="4921250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3581400" y="4387850"/>
            <a:ext cx="259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+11.00001</a:t>
            </a:r>
          </a:p>
        </p:txBody>
      </p:sp>
      <p:sp>
        <p:nvSpPr>
          <p:cNvPr id="17" name="Line 27"/>
          <p:cNvSpPr>
            <a:spLocks noChangeShapeType="1"/>
          </p:cNvSpPr>
          <p:nvPr/>
        </p:nvSpPr>
        <p:spPr bwMode="auto">
          <a:xfrm>
            <a:off x="2819400" y="431165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3810000" y="4845050"/>
            <a:ext cx="2286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00.01101</a:t>
            </a:r>
          </a:p>
        </p:txBody>
      </p:sp>
      <p:sp>
        <p:nvSpPr>
          <p:cNvPr id="19" name="Text Box 29"/>
          <p:cNvSpPr txBox="1">
            <a:spLocks noChangeArrowheads="1"/>
          </p:cNvSpPr>
          <p:nvPr/>
        </p:nvSpPr>
        <p:spPr bwMode="auto">
          <a:xfrm>
            <a:off x="6781800" y="4845050"/>
            <a:ext cx="2133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 0.00</a:t>
            </a: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00</a:t>
            </a:r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228600" y="530225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47800" y="62484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同号 </a:t>
            </a:r>
          </a:p>
        </p:txBody>
      </p:sp>
      <p:sp>
        <p:nvSpPr>
          <p:cNvPr id="22" name="Text Box 32"/>
          <p:cNvSpPr txBox="1">
            <a:spLocks noChangeArrowheads="1"/>
          </p:cNvSpPr>
          <p:nvPr/>
        </p:nvSpPr>
        <p:spPr bwMode="auto">
          <a:xfrm>
            <a:off x="2743200" y="5759450"/>
            <a:ext cx="76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+B</a:t>
            </a:r>
          </a:p>
        </p:txBody>
      </p:sp>
      <p:sp>
        <p:nvSpPr>
          <p:cNvPr id="23" name="Text Box 33"/>
          <p:cNvSpPr txBox="1">
            <a:spLocks noChangeArrowheads="1"/>
          </p:cNvSpPr>
          <p:nvPr/>
        </p:nvSpPr>
        <p:spPr bwMode="auto">
          <a:xfrm>
            <a:off x="3810000" y="5302250"/>
            <a:ext cx="251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00.11010</a:t>
            </a:r>
          </a:p>
        </p:txBody>
      </p:sp>
      <p:sp>
        <p:nvSpPr>
          <p:cNvPr id="24" name="Line 34"/>
          <p:cNvSpPr>
            <a:spLocks noChangeShapeType="1"/>
          </p:cNvSpPr>
          <p:nvPr/>
        </p:nvSpPr>
        <p:spPr bwMode="auto">
          <a:xfrm>
            <a:off x="3810000" y="6292850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35"/>
          <p:cNvSpPr txBox="1">
            <a:spLocks noChangeArrowheads="1"/>
          </p:cNvSpPr>
          <p:nvPr/>
        </p:nvSpPr>
        <p:spPr bwMode="auto">
          <a:xfrm>
            <a:off x="3581400" y="5759450"/>
            <a:ext cx="251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+11.00001</a:t>
            </a:r>
            <a:endParaRPr lang="en-US" altLang="zh-CN" sz="3600" b="1">
              <a:solidFill>
                <a:schemeClr val="accent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Text Box 36"/>
          <p:cNvSpPr txBox="1">
            <a:spLocks noChangeArrowheads="1"/>
          </p:cNvSpPr>
          <p:nvPr/>
        </p:nvSpPr>
        <p:spPr bwMode="auto">
          <a:xfrm>
            <a:off x="3810000" y="6216650"/>
            <a:ext cx="220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11.11011</a:t>
            </a:r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2819400" y="568325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38"/>
          <p:cNvSpPr txBox="1">
            <a:spLocks noChangeArrowheads="1"/>
          </p:cNvSpPr>
          <p:nvPr/>
        </p:nvSpPr>
        <p:spPr bwMode="auto">
          <a:xfrm>
            <a:off x="6781800" y="6216650"/>
            <a:ext cx="236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 0.0</a:t>
            </a: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001</a:t>
            </a:r>
          </a:p>
        </p:txBody>
      </p:sp>
      <p:sp>
        <p:nvSpPr>
          <p:cNvPr id="29" name="Text Box 39"/>
          <p:cNvSpPr txBox="1">
            <a:spLocks noChangeArrowheads="1"/>
          </p:cNvSpPr>
          <p:nvPr/>
        </p:nvSpPr>
        <p:spPr bwMode="auto">
          <a:xfrm>
            <a:off x="8001000" y="2924175"/>
            <a:ext cx="8921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1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n-1</a:t>
            </a:r>
          </a:p>
        </p:txBody>
      </p:sp>
      <p:sp>
        <p:nvSpPr>
          <p:cNvPr id="30" name="Text Box 40"/>
          <p:cNvSpPr txBox="1">
            <a:spLocks noChangeArrowheads="1"/>
          </p:cNvSpPr>
          <p:nvPr/>
        </p:nvSpPr>
        <p:spPr bwMode="auto">
          <a:xfrm>
            <a:off x="1447800" y="3048000"/>
            <a:ext cx="99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Y</a:t>
            </a:r>
          </a:p>
        </p:txBody>
      </p:sp>
      <p:sp>
        <p:nvSpPr>
          <p:cNvPr id="31" name="Text Box 41"/>
          <p:cNvSpPr txBox="1">
            <a:spLocks noChangeArrowheads="1"/>
          </p:cNvSpPr>
          <p:nvPr/>
        </p:nvSpPr>
        <p:spPr bwMode="auto">
          <a:xfrm>
            <a:off x="8478838" y="5061049"/>
            <a:ext cx="661987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sz="28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</p:txBody>
      </p:sp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8413750" y="6400800"/>
            <a:ext cx="6762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sz="28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</p:txBody>
      </p:sp>
      <p:sp>
        <p:nvSpPr>
          <p:cNvPr id="33" name="Text Box 43"/>
          <p:cNvSpPr txBox="1">
            <a:spLocks noChangeArrowheads="1"/>
          </p:cNvSpPr>
          <p:nvPr/>
        </p:nvSpPr>
        <p:spPr bwMode="auto">
          <a:xfrm>
            <a:off x="5867400" y="347345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0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" name="Text Box 44"/>
          <p:cNvSpPr txBox="1">
            <a:spLocks noChangeArrowheads="1"/>
          </p:cNvSpPr>
          <p:nvPr/>
        </p:nvSpPr>
        <p:spPr bwMode="auto">
          <a:xfrm>
            <a:off x="5867400" y="393065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0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" name="Text Box 45"/>
          <p:cNvSpPr txBox="1">
            <a:spLocks noChangeArrowheads="1"/>
          </p:cNvSpPr>
          <p:nvPr/>
        </p:nvSpPr>
        <p:spPr bwMode="auto">
          <a:xfrm>
            <a:off x="5867400" y="484505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" name="Text Box 46"/>
          <p:cNvSpPr txBox="1">
            <a:spLocks noChangeArrowheads="1"/>
          </p:cNvSpPr>
          <p:nvPr/>
        </p:nvSpPr>
        <p:spPr bwMode="auto">
          <a:xfrm>
            <a:off x="5867400" y="537845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Text Box 47"/>
          <p:cNvSpPr txBox="1">
            <a:spLocks noChangeArrowheads="1"/>
          </p:cNvSpPr>
          <p:nvPr/>
        </p:nvSpPr>
        <p:spPr bwMode="auto">
          <a:xfrm>
            <a:off x="5867400" y="621665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" name="Text Box 49"/>
          <p:cNvSpPr txBox="1">
            <a:spLocks noChangeArrowheads="1"/>
          </p:cNvSpPr>
          <p:nvPr/>
        </p:nvSpPr>
        <p:spPr bwMode="auto">
          <a:xfrm>
            <a:off x="2590800" y="35052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求商符</a:t>
            </a:r>
          </a:p>
        </p:txBody>
      </p:sp>
      <p:sp>
        <p:nvSpPr>
          <p:cNvPr id="39" name="Text Box 50"/>
          <p:cNvSpPr txBox="1">
            <a:spLocks noChangeArrowheads="1"/>
          </p:cNvSpPr>
          <p:nvPr/>
        </p:nvSpPr>
        <p:spPr bwMode="auto">
          <a:xfrm>
            <a:off x="8445500" y="3657600"/>
            <a:ext cx="6635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sz="28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</p:txBody>
      </p:sp>
      <p:sp>
        <p:nvSpPr>
          <p:cNvPr id="40" name="Text Box 51"/>
          <p:cNvSpPr txBox="1">
            <a:spLocks noChangeArrowheads="1"/>
          </p:cNvSpPr>
          <p:nvPr/>
        </p:nvSpPr>
        <p:spPr bwMode="auto">
          <a:xfrm>
            <a:off x="1447800" y="4891088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异号</a:t>
            </a:r>
          </a:p>
        </p:txBody>
      </p:sp>
      <p:sp>
        <p:nvSpPr>
          <p:cNvPr id="41" name="Text Box 52"/>
          <p:cNvSpPr txBox="1">
            <a:spLocks noChangeArrowheads="1"/>
          </p:cNvSpPr>
          <p:nvPr/>
        </p:nvSpPr>
        <p:spPr bwMode="auto">
          <a:xfrm>
            <a:off x="8196741" y="3634919"/>
            <a:ext cx="6858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0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500"/>
                            </p:stCondLst>
                            <p:childTnLst>
                              <p:par>
                                <p:cTn id="1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build="p" autoUpdateAnimBg="0"/>
      <p:bldP spid="11" grpId="0" build="p" autoUpdateAnimBg="0"/>
      <p:bldP spid="12" grpId="0" build="p" autoUpdateAnimBg="0"/>
      <p:bldP spid="13" grpId="0" build="p" autoUpdateAnimBg="0"/>
      <p:bldP spid="14" grpId="0" autoUpdateAnimBg="0"/>
      <p:bldP spid="15" grpId="0" animBg="1"/>
      <p:bldP spid="16" grpId="0" autoUpdateAnimBg="0"/>
      <p:bldP spid="17" grpId="0" animBg="1"/>
      <p:bldP spid="18" grpId="0" autoUpdateAnimBg="0"/>
      <p:bldP spid="19" grpId="0" autoUpdateAnimBg="0"/>
      <p:bldP spid="20" grpId="0" build="p" autoUpdateAnimBg="0"/>
      <p:bldP spid="21" grpId="0" build="p" autoUpdateAnimBg="0"/>
      <p:bldP spid="22" grpId="0" build="p" autoUpdateAnimBg="0"/>
      <p:bldP spid="23" grpId="0" autoUpdateAnimBg="0"/>
      <p:bldP spid="24" grpId="0" animBg="1"/>
      <p:bldP spid="25" grpId="0" autoUpdateAnimBg="0"/>
      <p:bldP spid="26" grpId="0" autoUpdateAnimBg="0"/>
      <p:bldP spid="27" grpId="0" animBg="1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  <p:bldP spid="37" grpId="0" autoUpdateAnimBg="0"/>
      <p:bldP spid="38" grpId="0" build="p" autoUpdateAnimBg="0"/>
      <p:bldP spid="39" grpId="0" autoUpdateAnimBg="0"/>
      <p:bldP spid="40" grpId="0" build="p" autoUpdateAnimBg="0"/>
      <p:bldP spid="4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2"/>
          <p:cNvSpPr txBox="1">
            <a:spLocks noChangeArrowheads="1"/>
          </p:cNvSpPr>
          <p:nvPr/>
        </p:nvSpPr>
        <p:spPr bwMode="auto">
          <a:xfrm>
            <a:off x="228600" y="3092624"/>
            <a:ext cx="91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2743200" y="3473624"/>
            <a:ext cx="91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+B</a:t>
            </a: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3581400" y="3473624"/>
            <a:ext cx="3124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+11.00001</a:t>
            </a:r>
          </a:p>
        </p:txBody>
      </p:sp>
      <p:sp>
        <p:nvSpPr>
          <p:cNvPr id="6" name="Line 25"/>
          <p:cNvSpPr>
            <a:spLocks noChangeShapeType="1"/>
          </p:cNvSpPr>
          <p:nvPr/>
        </p:nvSpPr>
        <p:spPr bwMode="auto">
          <a:xfrm>
            <a:off x="3810000" y="4007024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>
            <a:off x="2819400" y="3473624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3810000" y="3092624"/>
            <a:ext cx="251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00.10110</a:t>
            </a:r>
            <a:endParaRPr lang="en-US" altLang="zh-CN" sz="3600" b="1">
              <a:solidFill>
                <a:schemeClr val="accent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Text Box 30"/>
          <p:cNvSpPr txBox="1">
            <a:spLocks noChangeArrowheads="1"/>
          </p:cNvSpPr>
          <p:nvPr/>
        </p:nvSpPr>
        <p:spPr bwMode="auto">
          <a:xfrm>
            <a:off x="3810000" y="3854624"/>
            <a:ext cx="2286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11.10111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0" y="44624"/>
            <a:ext cx="8763000" cy="393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步数  </a:t>
            </a:r>
            <a:r>
              <a:rPr lang="zh-CN" altLang="en-US" sz="2800" b="1" smtClean="0">
                <a:latin typeface="黑体" pitchFamily="2" charset="-122"/>
                <a:ea typeface="黑体" pitchFamily="2" charset="-122"/>
              </a:rPr>
              <a:t>   条件   操作       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A    </a:t>
            </a:r>
            <a:r>
              <a:rPr lang="en-US" altLang="zh-CN" sz="2800" b="1" smtClean="0">
                <a:latin typeface="黑体" pitchFamily="2" charset="-122"/>
                <a:ea typeface="黑体" pitchFamily="2" charset="-122"/>
              </a:rPr>
              <a:t>         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C   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810000" y="578024"/>
            <a:ext cx="53340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11.11011      0.0</a:t>
            </a: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001</a:t>
            </a:r>
            <a:r>
              <a:rPr lang="en-US" altLang="zh-CN" sz="36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   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28600" y="882824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524000" y="1644824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异号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743200" y="1187624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-B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352800" y="806624"/>
            <a:ext cx="304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  11.10110</a:t>
            </a: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810000" y="1721024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3581400" y="1187624"/>
            <a:ext cx="259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+00.11111</a:t>
            </a: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>
            <a:off x="2819400" y="1187624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810000" y="1568624"/>
            <a:ext cx="2286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00.10101</a:t>
            </a: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6781800" y="1568624"/>
            <a:ext cx="190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 0.</a:t>
            </a: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0010</a:t>
            </a: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228600" y="2025824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1447800" y="2787824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异号 </a:t>
            </a: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2743200" y="2330624"/>
            <a:ext cx="76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+B</a:t>
            </a:r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3810000" y="1949624"/>
            <a:ext cx="251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01.01010</a:t>
            </a:r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3810000" y="2864024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3581400" y="2330624"/>
            <a:ext cx="251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+11.00001</a:t>
            </a:r>
            <a:endParaRPr lang="en-US" altLang="zh-CN" sz="3600" b="1">
              <a:solidFill>
                <a:schemeClr val="accent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Text Box 19"/>
          <p:cNvSpPr txBox="1">
            <a:spLocks noChangeArrowheads="1"/>
          </p:cNvSpPr>
          <p:nvPr/>
        </p:nvSpPr>
        <p:spPr bwMode="auto">
          <a:xfrm>
            <a:off x="3810000" y="2711624"/>
            <a:ext cx="220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00.01011</a:t>
            </a:r>
          </a:p>
        </p:txBody>
      </p:sp>
      <p:sp>
        <p:nvSpPr>
          <p:cNvPr id="28" name="Line 20"/>
          <p:cNvSpPr>
            <a:spLocks noChangeShapeType="1"/>
          </p:cNvSpPr>
          <p:nvPr/>
        </p:nvSpPr>
        <p:spPr bwMode="auto">
          <a:xfrm>
            <a:off x="2819400" y="2330624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781800" y="2711624"/>
            <a:ext cx="236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 0.0100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8001000" y="74787"/>
            <a:ext cx="1066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-1</a:t>
            </a:r>
            <a:endParaRPr lang="en-US" altLang="zh-CN" sz="3600" b="1">
              <a:solidFill>
                <a:schemeClr val="folHlink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1524000" y="349424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Y</a:t>
            </a:r>
            <a:endParaRPr lang="en-US" altLang="zh-CN" sz="36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8555038" y="1797224"/>
            <a:ext cx="56991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sz="28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8461375" y="578024"/>
            <a:ext cx="70802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sz="28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5867400" y="425624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" name="Text Box 37"/>
          <p:cNvSpPr txBox="1">
            <a:spLocks noChangeArrowheads="1"/>
          </p:cNvSpPr>
          <p:nvPr/>
        </p:nvSpPr>
        <p:spPr bwMode="auto">
          <a:xfrm>
            <a:off x="5867400" y="882824"/>
            <a:ext cx="99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5867400" y="1568624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Text Box 39"/>
          <p:cNvSpPr txBox="1">
            <a:spLocks noChangeArrowheads="1"/>
          </p:cNvSpPr>
          <p:nvPr/>
        </p:nvSpPr>
        <p:spPr bwMode="auto">
          <a:xfrm>
            <a:off x="5867400" y="2025824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5867400" y="2711624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867400" y="3168824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5867400" y="3854624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" name="Text Box 46"/>
          <p:cNvSpPr txBox="1">
            <a:spLocks noChangeArrowheads="1"/>
          </p:cNvSpPr>
          <p:nvPr/>
        </p:nvSpPr>
        <p:spPr bwMode="auto">
          <a:xfrm>
            <a:off x="0" y="4159424"/>
            <a:ext cx="3048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假商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=0.0100</a:t>
            </a:r>
          </a:p>
        </p:txBody>
      </p:sp>
      <p:sp>
        <p:nvSpPr>
          <p:cNvPr id="42" name="Text Box 52"/>
          <p:cNvSpPr txBox="1">
            <a:spLocks noChangeArrowheads="1"/>
          </p:cNvSpPr>
          <p:nvPr/>
        </p:nvSpPr>
        <p:spPr bwMode="auto">
          <a:xfrm>
            <a:off x="8548688" y="2940224"/>
            <a:ext cx="611187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en-US" altLang="zh-CN" sz="28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sz="32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</p:txBody>
      </p:sp>
      <p:sp>
        <p:nvSpPr>
          <p:cNvPr id="43" name="Text Box 56"/>
          <p:cNvSpPr txBox="1">
            <a:spLocks noChangeArrowheads="1"/>
          </p:cNvSpPr>
          <p:nvPr/>
        </p:nvSpPr>
        <p:spPr bwMode="auto">
          <a:xfrm>
            <a:off x="0" y="4692824"/>
            <a:ext cx="5943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真商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=0.0100+1.00001=1.01001</a:t>
            </a:r>
          </a:p>
        </p:txBody>
      </p:sp>
      <p:sp>
        <p:nvSpPr>
          <p:cNvPr id="44" name="Text Box 57"/>
          <p:cNvSpPr txBox="1">
            <a:spLocks noChangeArrowheads="1"/>
          </p:cNvSpPr>
          <p:nvPr/>
        </p:nvSpPr>
        <p:spPr bwMode="auto">
          <a:xfrm>
            <a:off x="0" y="5226224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Q= -0.10111   R= -0.01001×2</a:t>
            </a:r>
            <a:endParaRPr lang="en-US" altLang="zh-CN" sz="3200" b="1">
              <a:solidFill>
                <a:schemeClr val="folHlink"/>
              </a:solidFill>
              <a:latin typeface="宋体" charset="-122"/>
            </a:endParaRPr>
          </a:p>
        </p:txBody>
      </p:sp>
      <p:grpSp>
        <p:nvGrpSpPr>
          <p:cNvPr id="45" name="Group 59"/>
          <p:cNvGrpSpPr>
            <a:grpSpLocks/>
          </p:cNvGrpSpPr>
          <p:nvPr/>
        </p:nvGrpSpPr>
        <p:grpSpPr bwMode="auto">
          <a:xfrm>
            <a:off x="0" y="5759624"/>
            <a:ext cx="5715000" cy="1143000"/>
            <a:chOff x="144" y="3600"/>
            <a:chExt cx="3600" cy="720"/>
          </a:xfrm>
        </p:grpSpPr>
        <p:sp>
          <p:nvSpPr>
            <p:cNvPr id="46" name="Text Box 60"/>
            <p:cNvSpPr txBox="1">
              <a:spLocks noChangeArrowheads="1"/>
            </p:cNvSpPr>
            <p:nvPr/>
          </p:nvSpPr>
          <p:spPr bwMode="auto">
            <a:xfrm>
              <a:off x="144" y="3792"/>
              <a:ext cx="201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X/Y=-0.10111+</a:t>
              </a:r>
            </a:p>
          </p:txBody>
        </p:sp>
        <p:sp>
          <p:nvSpPr>
            <p:cNvPr id="47" name="Line 61"/>
            <p:cNvSpPr>
              <a:spLocks noChangeShapeType="1"/>
            </p:cNvSpPr>
            <p:nvPr/>
          </p:nvSpPr>
          <p:spPr bwMode="auto">
            <a:xfrm>
              <a:off x="1920" y="3984"/>
              <a:ext cx="18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Text Box 62"/>
            <p:cNvSpPr txBox="1">
              <a:spLocks noChangeArrowheads="1"/>
            </p:cNvSpPr>
            <p:nvPr/>
          </p:nvSpPr>
          <p:spPr bwMode="auto">
            <a:xfrm>
              <a:off x="1920" y="3648"/>
              <a:ext cx="16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-0.01001</a:t>
              </a:r>
              <a:r>
                <a:rPr lang="en-US" altLang="zh-CN" sz="3200" b="1">
                  <a:latin typeface="宋体" charset="-122"/>
                </a:rPr>
                <a:t>×</a:t>
              </a: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49" name="Text Box 63"/>
            <p:cNvSpPr txBox="1">
              <a:spLocks noChangeArrowheads="1"/>
            </p:cNvSpPr>
            <p:nvPr/>
          </p:nvSpPr>
          <p:spPr bwMode="auto">
            <a:xfrm>
              <a:off x="3360" y="360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黑体" pitchFamily="2" charset="-122"/>
                  <a:ea typeface="黑体" pitchFamily="2" charset="-122"/>
                </a:rPr>
                <a:t>-5</a:t>
              </a:r>
            </a:p>
          </p:txBody>
        </p:sp>
        <p:sp>
          <p:nvSpPr>
            <p:cNvPr id="50" name="Text Box 64"/>
            <p:cNvSpPr txBox="1">
              <a:spLocks noChangeArrowheads="1"/>
            </p:cNvSpPr>
            <p:nvPr/>
          </p:nvSpPr>
          <p:spPr bwMode="auto">
            <a:xfrm>
              <a:off x="1920" y="3955"/>
              <a:ext cx="16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2" charset="-122"/>
                  <a:ea typeface="黑体" pitchFamily="2" charset="-122"/>
                </a:rPr>
                <a:t> -0.11111</a:t>
              </a:r>
              <a:endParaRPr lang="en-US" altLang="zh-CN" sz="3200" b="1">
                <a:latin typeface="宋体" charset="-122"/>
              </a:endParaRPr>
            </a:p>
          </p:txBody>
        </p:sp>
      </p:grpSp>
      <p:sp>
        <p:nvSpPr>
          <p:cNvPr id="51" name="Text Box 65"/>
          <p:cNvSpPr txBox="1">
            <a:spLocks noChangeArrowheads="1"/>
          </p:cNvSpPr>
          <p:nvPr/>
        </p:nvSpPr>
        <p:spPr bwMode="auto">
          <a:xfrm>
            <a:off x="5715000" y="5073824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5</a:t>
            </a:r>
            <a:endParaRPr lang="en-US" altLang="zh-CN" sz="2800" b="1">
              <a:solidFill>
                <a:schemeClr val="folHlink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build="p" autoUpdateAnimBg="0" advAuto="0"/>
      <p:bldP spid="6" grpId="0" animBg="1"/>
      <p:bldP spid="7" grpId="0" animBg="1"/>
      <p:bldP spid="8" grpId="0" autoUpdateAnimBg="0"/>
      <p:bldP spid="9" grpId="0" autoUpdateAnimBg="0"/>
      <p:bldP spid="12" grpId="0" build="p" autoUpdateAnimBg="0"/>
      <p:bldP spid="13" grpId="0" build="p" autoUpdateAnimBg="0"/>
      <p:bldP spid="14" grpId="0" build="p" autoUpdateAnimBg="0"/>
      <p:bldP spid="15" grpId="0" autoUpdateAnimBg="0"/>
      <p:bldP spid="16" grpId="0" animBg="1"/>
      <p:bldP spid="17" grpId="0" autoUpdateAnimBg="0"/>
      <p:bldP spid="18" grpId="0" animBg="1"/>
      <p:bldP spid="19" grpId="0" autoUpdateAnimBg="0"/>
      <p:bldP spid="20" grpId="0" autoUpdateAnimBg="0"/>
      <p:bldP spid="21" grpId="0" build="p" autoUpdateAnimBg="0"/>
      <p:bldP spid="22" grpId="0" build="p" autoUpdateAnimBg="0"/>
      <p:bldP spid="23" grpId="0" build="p" autoUpdateAnimBg="0"/>
      <p:bldP spid="24" grpId="0" autoUpdateAnimBg="0"/>
      <p:bldP spid="25" grpId="0" animBg="1"/>
      <p:bldP spid="26" grpId="0" autoUpdateAnimBg="0"/>
      <p:bldP spid="27" grpId="0" autoUpdateAnimBg="0"/>
      <p:bldP spid="28" grpId="0" animBg="1"/>
      <p:bldP spid="29" grpId="0" autoUpdateAnimBg="0"/>
      <p:bldP spid="32" grpId="0" autoUpdateAnimBg="0"/>
      <p:bldP spid="35" grpId="0" autoUpdateAnimBg="0"/>
      <p:bldP spid="36" grpId="0" autoUpdateAnimBg="0"/>
      <p:bldP spid="37" grpId="0" autoUpdateAnimBg="0"/>
      <p:bldP spid="38" grpId="0" autoUpdateAnimBg="0"/>
      <p:bldP spid="39" grpId="0" autoUpdateAnimBg="0"/>
      <p:bldP spid="40" grpId="0" autoUpdateAnimBg="0"/>
      <p:bldP spid="41" grpId="0" autoUpdateAnimBg="0"/>
      <p:bldP spid="42" grpId="0" autoUpdateAnimBg="0"/>
      <p:bldP spid="43" grpId="0" autoUpdateAnimBg="0"/>
      <p:bldP spid="44" grpId="0" autoUpdateAnimBg="0"/>
      <p:bldP spid="51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27584" y="185267"/>
            <a:ext cx="2664296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 dirty="0"/>
              <a:t> (7) </a:t>
            </a:r>
            <a:r>
              <a:rPr lang="zh-CN" altLang="en-US" sz="2800" b="1" dirty="0"/>
              <a:t>运算规则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4341" y="1029472"/>
            <a:ext cx="87963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取双符号位，</a:t>
            </a:r>
            <a:r>
              <a:rPr lang="zh-CN" altLang="en-US" sz="2800" b="1" dirty="0">
                <a:solidFill>
                  <a:schemeClr val="folHlink"/>
                </a:solidFill>
              </a:rPr>
              <a:t>符号参加</a:t>
            </a:r>
            <a:r>
              <a:rPr lang="zh-CN" altLang="en-US" sz="2800" b="1">
                <a:solidFill>
                  <a:schemeClr val="folHlink"/>
                </a:solidFill>
              </a:rPr>
              <a:t>运算</a:t>
            </a:r>
            <a:r>
              <a:rPr lang="zh-CN" altLang="en-US" sz="2800" b="1" smtClean="0"/>
              <a:t>， </a:t>
            </a:r>
            <a:r>
              <a:rPr lang="zh-CN" altLang="en-US" sz="2800" b="1" dirty="0"/>
              <a:t>并且 </a:t>
            </a:r>
            <a:r>
              <a:rPr lang="en-US" altLang="zh-CN" sz="2800" b="1" dirty="0">
                <a:solidFill>
                  <a:srgbClr val="FF0000"/>
                </a:solidFill>
              </a:rPr>
              <a:t>|X| &lt; |Y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|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；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4" name="Text Box 28"/>
          <p:cNvSpPr txBox="1">
            <a:spLocks noChangeArrowheads="1"/>
          </p:cNvSpPr>
          <p:nvPr/>
        </p:nvSpPr>
        <p:spPr bwMode="auto">
          <a:xfrm>
            <a:off x="29667" y="1901340"/>
            <a:ext cx="86152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）根据余数与除数的</a:t>
            </a:r>
            <a:r>
              <a:rPr lang="zh-CN" altLang="en-US" sz="2800" b="1" dirty="0">
                <a:solidFill>
                  <a:srgbClr val="0000FF"/>
                </a:solidFill>
              </a:rPr>
              <a:t>符号</a:t>
            </a:r>
            <a:r>
              <a:rPr lang="zh-CN" altLang="en-US" sz="2800" b="1" dirty="0"/>
              <a:t>决定</a:t>
            </a:r>
            <a:r>
              <a:rPr lang="zh-CN" altLang="en-US" sz="2800" b="1"/>
              <a:t>商</a:t>
            </a:r>
            <a:r>
              <a:rPr lang="zh-CN" altLang="en-US" sz="2800" b="1" smtClean="0"/>
              <a:t>值及</a:t>
            </a:r>
            <a:r>
              <a:rPr lang="zh-CN" altLang="en-US" sz="2800" b="1" dirty="0"/>
              <a:t>下一步操</a:t>
            </a:r>
            <a:r>
              <a:rPr lang="zh-CN" altLang="en-US" sz="2800" b="1" dirty="0" smtClean="0"/>
              <a:t>作；</a:t>
            </a:r>
            <a:endParaRPr lang="zh-CN" altLang="en-US" sz="2800" b="1" dirty="0"/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auto">
          <a:xfrm>
            <a:off x="107503" y="5161116"/>
            <a:ext cx="82438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c</a:t>
            </a:r>
            <a:r>
              <a:rPr lang="zh-CN" altLang="en-US" sz="2800" b="1" dirty="0"/>
              <a:t>）求</a:t>
            </a:r>
            <a:r>
              <a:rPr lang="en-US" altLang="zh-CN" sz="2800" b="1" dirty="0">
                <a:solidFill>
                  <a:schemeClr val="folHlink"/>
                </a:solidFill>
              </a:rPr>
              <a:t>n-1</a:t>
            </a:r>
            <a:r>
              <a:rPr lang="zh-CN" altLang="en-US" sz="2800" b="1" dirty="0"/>
              <a:t>位</a:t>
            </a:r>
            <a:r>
              <a:rPr lang="zh-CN" altLang="en-US" sz="2800" b="1"/>
              <a:t>商</a:t>
            </a:r>
            <a:r>
              <a:rPr lang="zh-CN" altLang="en-US" sz="2800" b="1" smtClean="0"/>
              <a:t>，做</a:t>
            </a:r>
            <a:r>
              <a:rPr lang="en-US" altLang="zh-CN" sz="2800" b="1" smtClean="0">
                <a:solidFill>
                  <a:schemeClr val="folHlink"/>
                </a:solidFill>
              </a:rPr>
              <a:t>n</a:t>
            </a:r>
            <a:r>
              <a:rPr lang="zh-CN" altLang="en-US" sz="2800" b="1" dirty="0"/>
              <a:t>步操作（求出</a:t>
            </a:r>
            <a:r>
              <a:rPr lang="en-US" altLang="zh-CN" sz="3200" b="1" dirty="0" err="1">
                <a:solidFill>
                  <a:schemeClr val="folHlink"/>
                </a:solidFill>
              </a:rPr>
              <a:t>r</a:t>
            </a:r>
            <a:r>
              <a:rPr lang="en-US" altLang="zh-CN" sz="2000" b="1" dirty="0" err="1">
                <a:solidFill>
                  <a:schemeClr val="folHlink"/>
                </a:solidFill>
              </a:rPr>
              <a:t>n</a:t>
            </a:r>
            <a:r>
              <a:rPr lang="zh-CN" altLang="en-US" sz="2800" b="1" dirty="0" smtClean="0"/>
              <a:t>）；</a:t>
            </a:r>
            <a:endParaRPr lang="zh-CN" altLang="en-US" sz="2800" b="1" dirty="0"/>
          </a:p>
        </p:txBody>
      </p:sp>
      <p:sp>
        <p:nvSpPr>
          <p:cNvPr id="6" name="Text Box 30"/>
          <p:cNvSpPr txBox="1">
            <a:spLocks noChangeArrowheads="1"/>
          </p:cNvSpPr>
          <p:nvPr/>
        </p:nvSpPr>
        <p:spPr bwMode="auto">
          <a:xfrm>
            <a:off x="107504" y="5917511"/>
            <a:ext cx="82438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d</a:t>
            </a:r>
            <a:r>
              <a:rPr lang="zh-CN" altLang="en-US" sz="2800" b="1" dirty="0"/>
              <a:t>）校正商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商符变反，第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位商恒置</a:t>
            </a:r>
            <a:r>
              <a:rPr lang="en-US" altLang="zh-CN" sz="2800" b="1" dirty="0"/>
              <a:t>1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。</a:t>
            </a:r>
            <a:endParaRPr lang="en-US" altLang="zh-CN" sz="2800" b="1" dirty="0"/>
          </a:p>
        </p:txBody>
      </p:sp>
      <p:sp>
        <p:nvSpPr>
          <p:cNvPr id="10" name="矩形 9"/>
          <p:cNvSpPr/>
          <p:nvPr/>
        </p:nvSpPr>
        <p:spPr>
          <a:xfrm>
            <a:off x="2051720" y="4231846"/>
            <a:ext cx="44630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FF0000"/>
                </a:solidFill>
              </a:rPr>
              <a:t>(</a:t>
            </a:r>
            <a:r>
              <a:rPr lang="en-US" altLang="zh-CN" sz="3200" b="1" smtClean="0">
                <a:solidFill>
                  <a:srgbClr val="FF0000"/>
                </a:solidFill>
              </a:rPr>
              <a:t>r</a:t>
            </a:r>
            <a:r>
              <a:rPr lang="en-US" altLang="zh-CN" b="1" smtClean="0">
                <a:solidFill>
                  <a:srgbClr val="FF0000"/>
                </a:solidFill>
              </a:rPr>
              <a:t>i+1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补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= 2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r</a:t>
            </a:r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r>
              <a:rPr lang="zh-CN" altLang="zh-CN" b="1" dirty="0" smtClean="0">
                <a:solidFill>
                  <a:srgbClr val="FF0000"/>
                </a:solidFill>
              </a:rPr>
              <a:t>补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+(1-2Q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i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补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)Y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补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71600" y="2657735"/>
            <a:ext cx="77768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err="1" smtClean="0">
                <a:solidFill>
                  <a:srgbClr val="0000FF"/>
                </a:solidFill>
              </a:rPr>
              <a:t>r</a:t>
            </a:r>
            <a:r>
              <a:rPr lang="en-US" altLang="zh-CN" b="1" dirty="0" err="1" smtClean="0">
                <a:solidFill>
                  <a:srgbClr val="0000FF"/>
                </a:solidFill>
              </a:rPr>
              <a:t>i</a:t>
            </a:r>
            <a:r>
              <a:rPr lang="zh-CN" altLang="en-US" b="1" dirty="0" smtClean="0">
                <a:solidFill>
                  <a:srgbClr val="0000FF"/>
                </a:solidFill>
              </a:rPr>
              <a:t>补</a:t>
            </a:r>
            <a:r>
              <a:rPr lang="zh-CN" altLang="en-US" sz="2800" b="1" dirty="0" smtClean="0"/>
              <a:t>与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Y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补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同号，</a:t>
            </a:r>
            <a:r>
              <a:rPr lang="zh-CN" altLang="en-US" sz="2800" b="1" dirty="0" smtClean="0"/>
              <a:t>则</a:t>
            </a:r>
            <a:r>
              <a:rPr lang="en-US" altLang="zh-CN" sz="2800" b="1" dirty="0" err="1" smtClean="0">
                <a:solidFill>
                  <a:srgbClr val="0000FF"/>
                </a:solidFill>
              </a:rPr>
              <a:t>Q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i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补</a:t>
            </a:r>
            <a:r>
              <a:rPr lang="zh-CN" altLang="en-US" sz="2800" b="1" dirty="0" smtClean="0"/>
              <a:t>为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1</a:t>
            </a:r>
            <a:r>
              <a:rPr lang="zh-CN" altLang="en-US" sz="2800" b="1" dirty="0" smtClean="0">
                <a:solidFill>
                  <a:schemeClr val="accent1"/>
                </a:solidFill>
              </a:rPr>
              <a:t>，</a:t>
            </a:r>
            <a:r>
              <a:rPr lang="zh-CN" altLang="en-US" sz="2800" b="1" dirty="0" smtClean="0"/>
              <a:t>第</a:t>
            </a:r>
            <a:r>
              <a:rPr lang="en-US" altLang="zh-CN" sz="2800" b="1" dirty="0" smtClean="0"/>
              <a:t>i+1</a:t>
            </a:r>
            <a:r>
              <a:rPr lang="zh-CN" altLang="en-US" sz="2800" b="1" dirty="0" smtClean="0"/>
              <a:t>步作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2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r</a:t>
            </a:r>
            <a:r>
              <a:rPr lang="en-US" altLang="zh-CN" b="1" dirty="0" smtClean="0">
                <a:solidFill>
                  <a:srgbClr val="0000FF"/>
                </a:solidFill>
              </a:rPr>
              <a:t>i</a:t>
            </a:r>
            <a:r>
              <a:rPr lang="zh-CN" altLang="en-US" b="1" dirty="0" smtClean="0">
                <a:solidFill>
                  <a:srgbClr val="0000FF"/>
                </a:solidFill>
              </a:rPr>
              <a:t>补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-Y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补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en-US" altLang="zh-CN" sz="3200" b="1" dirty="0" err="1" smtClean="0">
                <a:solidFill>
                  <a:srgbClr val="0000FF"/>
                </a:solidFill>
              </a:rPr>
              <a:t>r</a:t>
            </a:r>
            <a:r>
              <a:rPr lang="en-US" altLang="zh-CN" b="1" dirty="0" err="1" smtClean="0">
                <a:solidFill>
                  <a:srgbClr val="0000FF"/>
                </a:solidFill>
              </a:rPr>
              <a:t>i</a:t>
            </a:r>
            <a:r>
              <a:rPr lang="zh-CN" altLang="en-US" b="1" dirty="0" smtClean="0">
                <a:solidFill>
                  <a:srgbClr val="0000FF"/>
                </a:solidFill>
              </a:rPr>
              <a:t>补</a:t>
            </a:r>
            <a:r>
              <a:rPr lang="zh-CN" altLang="zh-CN" sz="2800" b="1" dirty="0" smtClean="0"/>
              <a:t>与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Y</a:t>
            </a:r>
            <a:r>
              <a:rPr lang="zh-CN" altLang="zh-CN" sz="2000" b="1" dirty="0" smtClean="0">
                <a:solidFill>
                  <a:srgbClr val="0000FF"/>
                </a:solidFill>
              </a:rPr>
              <a:t>补</a:t>
            </a:r>
            <a:r>
              <a:rPr lang="zh-CN" altLang="zh-CN" sz="2800" b="1" dirty="0" smtClean="0">
                <a:solidFill>
                  <a:srgbClr val="0000FF"/>
                </a:solidFill>
              </a:rPr>
              <a:t>异号，</a:t>
            </a:r>
            <a:r>
              <a:rPr lang="zh-CN" altLang="zh-CN" sz="2800" b="1" dirty="0" smtClean="0"/>
              <a:t>则</a:t>
            </a:r>
            <a:r>
              <a:rPr lang="en-US" altLang="zh-CN" sz="2800" b="1" dirty="0" err="1" smtClean="0">
                <a:solidFill>
                  <a:srgbClr val="0000FF"/>
                </a:solidFill>
              </a:rPr>
              <a:t>Q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i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补</a:t>
            </a:r>
            <a:r>
              <a:rPr lang="zh-CN" altLang="zh-CN" sz="2800" b="1" dirty="0" smtClean="0"/>
              <a:t>为</a:t>
            </a:r>
            <a:r>
              <a:rPr lang="zh-CN" altLang="zh-CN" sz="2800" b="1" dirty="0" smtClean="0">
                <a:solidFill>
                  <a:srgbClr val="0000FF"/>
                </a:solidFill>
              </a:rPr>
              <a:t>0</a:t>
            </a:r>
            <a:r>
              <a:rPr lang="zh-CN" altLang="zh-CN" sz="2800" b="1" dirty="0" smtClean="0">
                <a:solidFill>
                  <a:schemeClr val="accent1"/>
                </a:solidFill>
              </a:rPr>
              <a:t>，</a:t>
            </a:r>
            <a:r>
              <a:rPr lang="zh-CN" altLang="zh-CN" sz="2800" b="1" dirty="0" smtClean="0"/>
              <a:t>第</a:t>
            </a:r>
            <a:r>
              <a:rPr lang="en-US" altLang="zh-CN" sz="2800" b="1" dirty="0" smtClean="0"/>
              <a:t>i+1</a:t>
            </a:r>
            <a:r>
              <a:rPr lang="zh-CN" altLang="zh-CN" sz="2800" b="1" dirty="0" smtClean="0"/>
              <a:t>步作</a:t>
            </a:r>
            <a:r>
              <a:rPr lang="zh-CN" altLang="zh-CN" sz="2800" b="1" dirty="0" smtClean="0">
                <a:solidFill>
                  <a:srgbClr val="0000FF"/>
                </a:solidFill>
              </a:rPr>
              <a:t>2</a:t>
            </a:r>
            <a:r>
              <a:rPr lang="en-US" altLang="zh-CN" sz="3200" b="1" dirty="0" err="1" smtClean="0">
                <a:solidFill>
                  <a:srgbClr val="0000FF"/>
                </a:solidFill>
              </a:rPr>
              <a:t>r</a:t>
            </a:r>
            <a:r>
              <a:rPr lang="en-US" altLang="zh-CN" b="1" dirty="0" err="1" smtClean="0">
                <a:solidFill>
                  <a:srgbClr val="0000FF"/>
                </a:solidFill>
              </a:rPr>
              <a:t>i</a:t>
            </a:r>
            <a:r>
              <a:rPr lang="zh-CN" altLang="en-US" b="1" dirty="0" smtClean="0">
                <a:solidFill>
                  <a:srgbClr val="0000FF"/>
                </a:solidFill>
              </a:rPr>
              <a:t>补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+Y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补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。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10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744883" y="717583"/>
            <a:ext cx="6324600" cy="628099"/>
            <a:chOff x="107504" y="836612"/>
            <a:chExt cx="6324600" cy="628099"/>
          </a:xfrm>
        </p:grpSpPr>
        <p:sp>
          <p:nvSpPr>
            <p:cNvPr id="3" name="Text Box 5"/>
            <p:cNvSpPr txBox="1">
              <a:spLocks noChangeArrowheads="1"/>
            </p:cNvSpPr>
            <p:nvPr/>
          </p:nvSpPr>
          <p:spPr bwMode="auto">
            <a:xfrm>
              <a:off x="4074717" y="836612"/>
              <a:ext cx="6858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smtClean="0"/>
                <a:t>e</a:t>
              </a:r>
              <a:endParaRPr lang="en-US" altLang="zh-CN" sz="2800" b="1" dirty="0"/>
            </a:p>
          </p:txBody>
        </p:sp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107504" y="940836"/>
              <a:ext cx="63246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浮点数真值：</a:t>
              </a:r>
              <a:r>
                <a:rPr lang="en-US" altLang="zh-CN" sz="2800" b="1" dirty="0"/>
                <a:t>N = </a:t>
              </a:r>
              <a:r>
                <a:rPr lang="en-US" altLang="zh-CN" sz="2800" b="1"/>
                <a:t>+ </a:t>
              </a:r>
              <a:r>
                <a:rPr lang="en-US" altLang="zh-CN" sz="2800" b="1" smtClean="0"/>
                <a:t>r ×m  </a:t>
              </a:r>
              <a:endParaRPr lang="en-US" altLang="zh-CN" sz="2800" b="1" dirty="0"/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2958007" y="1340768"/>
              <a:ext cx="228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sp>
        <p:nvSpPr>
          <p:cNvPr id="7" name="Line 9"/>
          <p:cNvSpPr>
            <a:spLocks noChangeShapeType="1"/>
          </p:cNvSpPr>
          <p:nvPr/>
        </p:nvSpPr>
        <p:spPr bwMode="auto">
          <a:xfrm flipH="1">
            <a:off x="3568700" y="2365375"/>
            <a:ext cx="3810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330700" y="2593975"/>
            <a:ext cx="137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>
                <a:solidFill>
                  <a:schemeClr val="folHlink"/>
                </a:solidFill>
              </a:rPr>
              <a:t>阶码</a:t>
            </a:r>
            <a:endParaRPr lang="zh-CN" altLang="en-US" sz="2800" b="1">
              <a:solidFill>
                <a:schemeClr val="folHlink"/>
              </a:solidFill>
            </a:endParaRPr>
          </a:p>
        </p:txBody>
      </p: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254000" y="1610190"/>
            <a:ext cx="8153400" cy="685800"/>
            <a:chOff x="0" y="1056"/>
            <a:chExt cx="5136" cy="432"/>
          </a:xfrm>
        </p:grpSpPr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2208" y="1056"/>
              <a:ext cx="2928" cy="43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smtClean="0"/>
                <a:t>E</a:t>
              </a:r>
              <a:r>
                <a:rPr lang="en-US" altLang="zh-CN" sz="2800" smtClean="0"/>
                <a:t>f  </a:t>
              </a:r>
              <a:r>
                <a:rPr lang="en-US" altLang="zh-CN" sz="2800" b="1" smtClean="0"/>
                <a:t> </a:t>
              </a:r>
              <a:r>
                <a:rPr lang="en-US" altLang="zh-CN" sz="2800" b="1"/>
                <a:t>E</a:t>
              </a:r>
              <a:r>
                <a:rPr lang="en-US" altLang="zh-CN" sz="2800"/>
                <a:t>1</a:t>
              </a:r>
              <a:r>
                <a:rPr lang="en-US" altLang="zh-CN" sz="2800" b="1"/>
                <a:t> </a:t>
              </a:r>
              <a:r>
                <a:rPr lang="en-US" altLang="zh-CN" sz="2800" b="1" smtClean="0"/>
                <a:t>…  E</a:t>
              </a:r>
              <a:r>
                <a:rPr lang="en-US" altLang="zh-CN" sz="2800" smtClean="0"/>
                <a:t>m</a:t>
              </a:r>
              <a:r>
                <a:rPr lang="en-US" altLang="zh-CN" sz="2800" b="1" smtClean="0"/>
                <a:t> </a:t>
              </a:r>
              <a:r>
                <a:rPr lang="en-US" altLang="zh-CN" sz="2800" b="1"/>
                <a:t>M</a:t>
              </a:r>
              <a:r>
                <a:rPr lang="en-US" altLang="zh-CN" sz="2800"/>
                <a:t>f</a:t>
              </a:r>
              <a:r>
                <a:rPr lang="en-US" altLang="zh-CN" sz="2800" b="1"/>
                <a:t> </a:t>
              </a:r>
              <a:r>
                <a:rPr lang="en-US" altLang="zh-CN" sz="2800" b="1" smtClean="0"/>
                <a:t> M</a:t>
              </a:r>
              <a:r>
                <a:rPr lang="en-US" altLang="zh-CN" sz="2800" smtClean="0"/>
                <a:t>1</a:t>
              </a:r>
              <a:r>
                <a:rPr lang="en-US" altLang="zh-CN" sz="2800" b="1" smtClean="0"/>
                <a:t> … M</a:t>
              </a:r>
              <a:r>
                <a:rPr lang="en-US" altLang="zh-CN" sz="2800" smtClean="0"/>
                <a:t>n</a:t>
              </a:r>
              <a:endParaRPr lang="en-US" altLang="zh-CN" sz="2800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2592" y="1056"/>
              <a:ext cx="1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0" y="1056"/>
              <a:ext cx="187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浮点数机器格式：</a:t>
              </a:r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2928" y="1056"/>
              <a:ext cx="1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3312" y="1056"/>
              <a:ext cx="1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3648" y="1056"/>
              <a:ext cx="1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4032" y="1056"/>
              <a:ext cx="1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4416" y="1056"/>
              <a:ext cx="1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4752" y="1056"/>
              <a:ext cx="1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sp>
        <p:nvSpPr>
          <p:cNvPr id="19" name="AutoShape 21"/>
          <p:cNvSpPr>
            <a:spLocks/>
          </p:cNvSpPr>
          <p:nvPr/>
        </p:nvSpPr>
        <p:spPr bwMode="auto">
          <a:xfrm rot="16200000">
            <a:off x="4711700" y="1434480"/>
            <a:ext cx="228600" cy="2057400"/>
          </a:xfrm>
          <a:prstGeom prst="leftBrace">
            <a:avLst>
              <a:gd name="adj1" fmla="val 7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0" name="AutoShape 22"/>
          <p:cNvSpPr>
            <a:spLocks/>
          </p:cNvSpPr>
          <p:nvPr/>
        </p:nvSpPr>
        <p:spPr bwMode="auto">
          <a:xfrm rot="16200000">
            <a:off x="7029400" y="1434481"/>
            <a:ext cx="228600" cy="2057400"/>
          </a:xfrm>
          <a:prstGeom prst="leftBrace">
            <a:avLst>
              <a:gd name="adj1" fmla="val 7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6616700" y="2593975"/>
            <a:ext cx="137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>
                <a:solidFill>
                  <a:schemeClr val="folHlink"/>
                </a:solidFill>
              </a:rPr>
              <a:t>尾数</a:t>
            </a:r>
            <a:endParaRPr lang="zh-CN" altLang="en-US" sz="2800" b="1">
              <a:solidFill>
                <a:schemeClr val="folHlink"/>
              </a:solidFill>
            </a:endParaRP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3035300" y="2593975"/>
            <a:ext cx="137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rgbClr val="0000FF"/>
                </a:solidFill>
              </a:rPr>
              <a:t>阶符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5508625" y="2633663"/>
            <a:ext cx="137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rgbClr val="0000FF"/>
                </a:solidFill>
              </a:rPr>
              <a:t>数符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 flipH="1">
            <a:off x="5930900" y="2365375"/>
            <a:ext cx="3810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247914" y="3206307"/>
            <a:ext cx="5638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R</a:t>
            </a:r>
            <a:r>
              <a:rPr lang="zh-CN" altLang="en-US" sz="2800" b="1"/>
              <a:t>：阶码底，隐含约定。</a:t>
            </a:r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869776" y="97468"/>
            <a:ext cx="7086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/>
              <a:t>2.3.5   </a:t>
            </a:r>
            <a:r>
              <a:rPr lang="zh-CN" altLang="en-US" sz="2800" b="1" dirty="0" smtClean="0"/>
              <a:t>浮</a:t>
            </a:r>
            <a:r>
              <a:rPr lang="zh-CN" altLang="en-US" sz="2800" b="1" dirty="0"/>
              <a:t>点四则运算</a:t>
            </a:r>
          </a:p>
        </p:txBody>
      </p: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237776" y="3780712"/>
            <a:ext cx="8588375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E</a:t>
            </a:r>
            <a:r>
              <a:rPr lang="zh-CN" altLang="en-US" sz="2800" b="1"/>
              <a:t>：阶码，定点整数，补码</a:t>
            </a:r>
            <a:r>
              <a:rPr lang="en-US" altLang="zh-CN" sz="2800" b="1"/>
              <a:t>/</a:t>
            </a:r>
            <a:r>
              <a:rPr lang="zh-CN" altLang="en-US" sz="2800" b="1"/>
              <a:t>移码表示。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   其</a:t>
            </a:r>
            <a:r>
              <a:rPr lang="zh-CN" altLang="en-US" sz="2800" b="1">
                <a:solidFill>
                  <a:schemeClr val="folHlink"/>
                </a:solidFill>
              </a:rPr>
              <a:t>位数</a:t>
            </a:r>
            <a:r>
              <a:rPr lang="zh-CN" altLang="en-US" sz="2800" b="1"/>
              <a:t>决定</a:t>
            </a:r>
            <a:r>
              <a:rPr lang="zh-CN" altLang="en-US" sz="2800" b="1">
                <a:solidFill>
                  <a:schemeClr val="folHlink"/>
                </a:solidFill>
              </a:rPr>
              <a:t>数值范围</a:t>
            </a:r>
            <a:r>
              <a:rPr lang="zh-CN" altLang="en-US" sz="2800" b="1"/>
              <a:t>；</a:t>
            </a:r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231775" y="5084763"/>
            <a:ext cx="8661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M</a:t>
            </a:r>
            <a:r>
              <a:rPr lang="zh-CN" altLang="en-US" sz="2800" b="1" dirty="0"/>
              <a:t>：尾数，为定点小数，原码或补码表示。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/>
              <a:t>   其</a:t>
            </a:r>
            <a:r>
              <a:rPr lang="zh-CN" altLang="en-US" sz="2800" b="1" dirty="0">
                <a:solidFill>
                  <a:schemeClr val="folHlink"/>
                </a:solidFill>
              </a:rPr>
              <a:t>位数</a:t>
            </a:r>
            <a:r>
              <a:rPr lang="zh-CN" altLang="en-US" sz="2800" b="1" dirty="0"/>
              <a:t>决定</a:t>
            </a:r>
            <a:r>
              <a:rPr lang="zh-CN" altLang="en-US" sz="2800" b="1" dirty="0">
                <a:solidFill>
                  <a:schemeClr val="folHlink"/>
                </a:solidFill>
              </a:rPr>
              <a:t>数的精度</a:t>
            </a:r>
            <a:r>
              <a:rPr lang="zh-CN" altLang="en-US" sz="2800" b="1" dirty="0"/>
              <a:t>；</a:t>
            </a:r>
            <a:endParaRPr lang="zh-CN" altLang="en-US" sz="2800" b="1" i="1" dirty="0"/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4286250" y="4409538"/>
            <a:ext cx="38163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阶符</a:t>
            </a:r>
            <a:r>
              <a:rPr lang="zh-CN" altLang="en-US" sz="2800" b="1" dirty="0"/>
              <a:t>表示</a:t>
            </a:r>
            <a:r>
              <a:rPr lang="zh-CN" altLang="en-US" sz="2800" b="1" dirty="0">
                <a:solidFill>
                  <a:srgbClr val="0000FF"/>
                </a:solidFill>
              </a:rPr>
              <a:t>数的大小</a:t>
            </a:r>
            <a:r>
              <a:rPr lang="zh-CN" altLang="en-US" sz="2800" b="1" dirty="0"/>
              <a:t>。</a:t>
            </a: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4214813" y="5745288"/>
            <a:ext cx="38877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数符</a:t>
            </a:r>
            <a:r>
              <a:rPr lang="zh-CN" altLang="en-US" sz="2800" b="1" dirty="0"/>
              <a:t>表示</a:t>
            </a:r>
            <a:r>
              <a:rPr lang="zh-CN" altLang="en-US" sz="2800" b="1" dirty="0">
                <a:solidFill>
                  <a:srgbClr val="0000FF"/>
                </a:solidFill>
              </a:rPr>
              <a:t>数的正负</a:t>
            </a:r>
            <a:r>
              <a:rPr lang="zh-CN" altLang="en-US" sz="2800" b="1" dirty="0"/>
              <a:t>。</a:t>
            </a:r>
          </a:p>
        </p:txBody>
      </p:sp>
      <p:sp>
        <p:nvSpPr>
          <p:cNvPr id="31" name="Text Box 33"/>
          <p:cNvSpPr txBox="1">
            <a:spLocks noChangeArrowheads="1"/>
          </p:cNvSpPr>
          <p:nvPr/>
        </p:nvSpPr>
        <p:spPr bwMode="auto">
          <a:xfrm>
            <a:off x="912664" y="6334780"/>
            <a:ext cx="28084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尾数</a:t>
            </a:r>
            <a:r>
              <a:rPr lang="zh-CN" altLang="en-US" sz="2800" b="1" smtClean="0"/>
              <a:t>规格化。</a:t>
            </a:r>
            <a:endParaRPr lang="en-US" altLang="zh-CN" sz="2800" b="1"/>
          </a:p>
        </p:txBody>
      </p:sp>
      <p:graphicFrame>
        <p:nvGraphicFramePr>
          <p:cNvPr id="3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989574"/>
              </p:ext>
            </p:extLst>
          </p:nvPr>
        </p:nvGraphicFramePr>
        <p:xfrm>
          <a:off x="728556" y="2517775"/>
          <a:ext cx="19592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5" name="Equation" r:id="rId3" imgW="723600" imgH="190440" progId="Equation.DSMT4">
                  <p:embed/>
                </p:oleObj>
              </mc:Choice>
              <mc:Fallback>
                <p:oleObj name="Equation" r:id="rId3" imgW="723600" imgH="190440" progId="Equation.DSMT4">
                  <p:embed/>
                  <p:pic>
                    <p:nvPicPr>
                      <p:cNvPr id="2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556" y="2517775"/>
                        <a:ext cx="195928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utoUpdateAnimBg="0"/>
      <p:bldP spid="19" grpId="0" animBg="1"/>
      <p:bldP spid="20" grpId="0" animBg="1"/>
      <p:bldP spid="21" grpId="0" autoUpdateAnimBg="0"/>
      <p:bldP spid="22" grpId="0" autoUpdateAnimBg="0"/>
      <p:bldP spid="23" grpId="0" autoUpdateAnimBg="0"/>
      <p:bldP spid="24" grpId="0" animBg="1"/>
      <p:bldP spid="25" grpId="0" autoUpdateAnimBg="0"/>
      <p:bldP spid="27" grpId="0" autoUpdateAnimBg="0"/>
      <p:bldP spid="28" grpId="0" autoUpdateAnimBg="0"/>
      <p:bldP spid="29" grpId="0"/>
      <p:bldP spid="30" grpId="0" autoUpdateAnimBg="0"/>
      <p:bldP spid="31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95139" y="912347"/>
            <a:ext cx="4859337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 dirty="0" smtClean="0"/>
              <a:t>(</a:t>
            </a:r>
            <a:r>
              <a:rPr lang="en-US" altLang="zh-CN" sz="2800" b="1" dirty="0"/>
              <a:t>1)</a:t>
            </a:r>
            <a:r>
              <a:rPr lang="zh-CN" altLang="en-US" sz="2800" b="1" dirty="0"/>
              <a:t>检测能否</a:t>
            </a:r>
            <a:r>
              <a:rPr lang="zh-CN" altLang="en-US" sz="2800" b="1"/>
              <a:t>简化</a:t>
            </a:r>
            <a:r>
              <a:rPr lang="zh-CN" altLang="en-US" sz="2800" b="1" smtClean="0"/>
              <a:t>操作；</a:t>
            </a:r>
            <a:endParaRPr lang="zh-CN" altLang="en-US" sz="2800" b="1" dirty="0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72852" y="1505819"/>
            <a:ext cx="19812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smtClean="0"/>
              <a:t>      (</a:t>
            </a:r>
            <a:r>
              <a:rPr lang="en-US" altLang="zh-CN" sz="2800" b="1"/>
              <a:t>2)</a:t>
            </a:r>
            <a:r>
              <a:rPr lang="zh-CN" altLang="en-US" sz="2800" b="1"/>
              <a:t>对</a:t>
            </a:r>
            <a:r>
              <a:rPr lang="zh-CN" altLang="en-US" sz="2800" b="1" smtClean="0"/>
              <a:t>阶；</a:t>
            </a:r>
            <a:endParaRPr lang="en-US" altLang="zh-CN" sz="2800" b="1" smtClean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smtClean="0"/>
              <a:t>例</a:t>
            </a:r>
            <a:r>
              <a:rPr lang="en-US" altLang="zh-CN" sz="2800" b="1"/>
              <a:t>.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3224808" y="2664420"/>
            <a:ext cx="1676400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/>
              <a:t>10.0 1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72852" y="3965680"/>
            <a:ext cx="8675688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/>
              <a:t>对阶：使两数</a:t>
            </a:r>
            <a:r>
              <a:rPr lang="zh-CN" altLang="zh-CN" sz="2800" b="1">
                <a:solidFill>
                  <a:schemeClr val="folHlink"/>
                </a:solidFill>
              </a:rPr>
              <a:t>阶码相等</a:t>
            </a:r>
            <a:r>
              <a:rPr lang="en-US" altLang="zh-CN" sz="2800" b="1"/>
              <a:t>(</a:t>
            </a:r>
            <a:r>
              <a:rPr lang="zh-CN" altLang="en-US" sz="2800" b="1"/>
              <a:t>小数点实际位置对齐，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     </a:t>
            </a:r>
            <a:r>
              <a:rPr lang="zh-CN" altLang="en-US" sz="2800" b="1" smtClean="0"/>
              <a:t>       </a:t>
            </a:r>
            <a:r>
              <a:rPr lang="zh-CN" altLang="en-US" sz="2800" b="1"/>
              <a:t>尾数对应权值相同</a:t>
            </a:r>
            <a:r>
              <a:rPr lang="en-US" altLang="zh-CN" sz="2800" b="1"/>
              <a:t>)</a:t>
            </a:r>
            <a:r>
              <a:rPr lang="zh-CN" altLang="en-US" sz="2800" b="1"/>
              <a:t>。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283323" y="5460209"/>
            <a:ext cx="6553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对阶规则：</a:t>
            </a:r>
            <a:r>
              <a:rPr lang="zh-CN" altLang="en-US" sz="2800" b="1">
                <a:solidFill>
                  <a:schemeClr val="folHlink"/>
                </a:solidFill>
              </a:rPr>
              <a:t>小阶向大阶对齐</a:t>
            </a:r>
            <a:r>
              <a:rPr lang="zh-CN" altLang="en-US" sz="2800" b="1"/>
              <a:t>。</a:t>
            </a:r>
          </a:p>
        </p:txBody>
      </p: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914400" y="2388194"/>
            <a:ext cx="2209800" cy="1282700"/>
            <a:chOff x="576" y="2178"/>
            <a:chExt cx="1392" cy="808"/>
          </a:xfrm>
        </p:grpSpPr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576" y="2304"/>
              <a:ext cx="1392" cy="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/>
                <a:t>2 </a:t>
              </a:r>
              <a:r>
                <a:rPr lang="en-US" altLang="zh-CN" sz="2800" b="1" smtClean="0"/>
                <a:t> ×</a:t>
              </a:r>
              <a:r>
                <a:rPr lang="en-US" altLang="zh-CN" sz="2800" b="1"/>
                <a:t>0.1001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b="1"/>
                <a:t>2 </a:t>
              </a:r>
              <a:r>
                <a:rPr lang="en-US" altLang="zh-CN" sz="2800" b="1" smtClean="0"/>
                <a:t> ×</a:t>
              </a:r>
              <a:r>
                <a:rPr lang="en-US" altLang="zh-CN" sz="2800" b="1"/>
                <a:t>0.1101</a:t>
              </a:r>
            </a:p>
          </p:txBody>
        </p: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695" y="2178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2</a:t>
              </a:r>
            </a:p>
          </p:txBody>
        </p:sp>
        <p:sp>
          <p:nvSpPr>
            <p:cNvPr id="10" name="Text Box 24"/>
            <p:cNvSpPr txBox="1">
              <a:spLocks noChangeArrowheads="1"/>
            </p:cNvSpPr>
            <p:nvPr/>
          </p:nvSpPr>
          <p:spPr bwMode="auto">
            <a:xfrm>
              <a:off x="695" y="2582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3</a:t>
              </a:r>
            </a:p>
          </p:txBody>
        </p:sp>
      </p:grpSp>
      <p:sp>
        <p:nvSpPr>
          <p:cNvPr id="11" name="Line 25"/>
          <p:cNvSpPr>
            <a:spLocks noChangeShapeType="1"/>
          </p:cNvSpPr>
          <p:nvPr/>
        </p:nvSpPr>
        <p:spPr bwMode="auto">
          <a:xfrm>
            <a:off x="2843808" y="281682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>
            <a:off x="2843808" y="350262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3" name="Text Box 27"/>
          <p:cNvSpPr txBox="1">
            <a:spLocks noChangeArrowheads="1"/>
          </p:cNvSpPr>
          <p:nvPr/>
        </p:nvSpPr>
        <p:spPr bwMode="auto">
          <a:xfrm>
            <a:off x="3224808" y="3350220"/>
            <a:ext cx="1676400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/>
              <a:t>11 0.1</a:t>
            </a:r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>
            <a:off x="4355976" y="281682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4355976" y="350262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6" name="Line 30"/>
          <p:cNvSpPr>
            <a:spLocks noChangeShapeType="1"/>
          </p:cNvSpPr>
          <p:nvPr/>
        </p:nvSpPr>
        <p:spPr bwMode="auto">
          <a:xfrm>
            <a:off x="5992688" y="281682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7" name="Line 31"/>
          <p:cNvSpPr>
            <a:spLocks noChangeShapeType="1"/>
          </p:cNvSpPr>
          <p:nvPr/>
        </p:nvSpPr>
        <p:spPr bwMode="auto">
          <a:xfrm>
            <a:off x="5992688" y="350262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4736976" y="2664420"/>
            <a:ext cx="1676400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/>
              <a:t>010.01</a:t>
            </a:r>
          </a:p>
        </p:txBody>
      </p:sp>
      <p:sp>
        <p:nvSpPr>
          <p:cNvPr id="19" name="Text Box 33"/>
          <p:cNvSpPr txBox="1">
            <a:spLocks noChangeArrowheads="1"/>
          </p:cNvSpPr>
          <p:nvPr/>
        </p:nvSpPr>
        <p:spPr bwMode="auto">
          <a:xfrm>
            <a:off x="4736976" y="3350220"/>
            <a:ext cx="1676400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/>
              <a:t>110.1</a:t>
            </a:r>
          </a:p>
        </p:txBody>
      </p:sp>
      <p:grpSp>
        <p:nvGrpSpPr>
          <p:cNvPr id="20" name="Group 39"/>
          <p:cNvGrpSpPr>
            <a:grpSpLocks/>
          </p:cNvGrpSpPr>
          <p:nvPr/>
        </p:nvGrpSpPr>
        <p:grpSpPr bwMode="auto">
          <a:xfrm>
            <a:off x="6373688" y="2388197"/>
            <a:ext cx="2590800" cy="627063"/>
            <a:chOff x="4368" y="2178"/>
            <a:chExt cx="1632" cy="395"/>
          </a:xfrm>
        </p:grpSpPr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4368" y="2352"/>
              <a:ext cx="163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/>
                <a:t>2 </a:t>
              </a:r>
              <a:r>
                <a:rPr lang="en-US" altLang="zh-CN" sz="2800" b="1" smtClean="0"/>
                <a:t> ×</a:t>
              </a:r>
              <a:r>
                <a:rPr lang="en-US" altLang="zh-CN" sz="2800" b="1"/>
                <a:t>0.0101</a:t>
              </a:r>
            </a:p>
          </p:txBody>
        </p:sp>
        <p:sp>
          <p:nvSpPr>
            <p:cNvPr id="22" name="Text Box 36"/>
            <p:cNvSpPr txBox="1">
              <a:spLocks noChangeArrowheads="1"/>
            </p:cNvSpPr>
            <p:nvPr/>
          </p:nvSpPr>
          <p:spPr bwMode="auto">
            <a:xfrm>
              <a:off x="4489" y="2178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3</a:t>
              </a:r>
            </a:p>
          </p:txBody>
        </p:sp>
      </p:grpSp>
      <p:grpSp>
        <p:nvGrpSpPr>
          <p:cNvPr id="23" name="Group 40"/>
          <p:cNvGrpSpPr>
            <a:grpSpLocks/>
          </p:cNvGrpSpPr>
          <p:nvPr/>
        </p:nvGrpSpPr>
        <p:grpSpPr bwMode="auto">
          <a:xfrm>
            <a:off x="6373688" y="3075583"/>
            <a:ext cx="2590800" cy="625475"/>
            <a:chOff x="4368" y="2611"/>
            <a:chExt cx="1632" cy="394"/>
          </a:xfrm>
        </p:grpSpPr>
        <p:sp>
          <p:nvSpPr>
            <p:cNvPr id="24" name="Text Box 35"/>
            <p:cNvSpPr txBox="1">
              <a:spLocks noChangeArrowheads="1"/>
            </p:cNvSpPr>
            <p:nvPr/>
          </p:nvSpPr>
          <p:spPr bwMode="auto">
            <a:xfrm>
              <a:off x="4368" y="2784"/>
              <a:ext cx="163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 smtClean="0"/>
                <a:t>2  </a:t>
              </a:r>
              <a:r>
                <a:rPr lang="en-US" altLang="zh-CN" sz="2800" b="1"/>
                <a:t>×0.1101</a:t>
              </a:r>
            </a:p>
          </p:txBody>
        </p:sp>
        <p:sp>
          <p:nvSpPr>
            <p:cNvPr id="25" name="Text Box 37"/>
            <p:cNvSpPr txBox="1">
              <a:spLocks noChangeArrowheads="1"/>
            </p:cNvSpPr>
            <p:nvPr/>
          </p:nvSpPr>
          <p:spPr bwMode="auto">
            <a:xfrm>
              <a:off x="4495" y="2611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3</a:t>
              </a:r>
            </a:p>
          </p:txBody>
        </p:sp>
      </p:grpSp>
      <p:sp>
        <p:nvSpPr>
          <p:cNvPr id="26" name="Text Box 42"/>
          <p:cNvSpPr txBox="1">
            <a:spLocks noChangeArrowheads="1"/>
          </p:cNvSpPr>
          <p:nvPr/>
        </p:nvSpPr>
        <p:spPr bwMode="auto">
          <a:xfrm>
            <a:off x="308071" y="6237312"/>
            <a:ext cx="78851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对阶操作：</a:t>
            </a:r>
            <a:r>
              <a:rPr lang="zh-CN" altLang="en-US" sz="2800" b="1">
                <a:solidFill>
                  <a:schemeClr val="folHlink"/>
                </a:solidFill>
              </a:rPr>
              <a:t>小阶阶码增大，尾数右移。</a:t>
            </a:r>
          </a:p>
        </p:txBody>
      </p:sp>
      <p:sp>
        <p:nvSpPr>
          <p:cNvPr id="27" name="矩形 26"/>
          <p:cNvSpPr/>
          <p:nvPr/>
        </p:nvSpPr>
        <p:spPr>
          <a:xfrm>
            <a:off x="914400" y="249476"/>
            <a:ext cx="2810385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 dirty="0" smtClean="0"/>
              <a:t>浮点加减运算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uiExpand="1" build="p" autoUpdateAnimBg="0"/>
      <p:bldP spid="4" grpId="0" autoUpdateAnimBg="0"/>
      <p:bldP spid="5" grpId="0" uiExpand="1" build="p" autoUpdateAnimBg="0"/>
      <p:bldP spid="6" grpId="0" autoUpdateAnimBg="0"/>
      <p:bldP spid="11" grpId="0" animBg="1"/>
      <p:bldP spid="12" grpId="0" animBg="1"/>
      <p:bldP spid="13" grpId="0" autoUpdateAnimBg="0"/>
      <p:bldP spid="14" grpId="0" animBg="1"/>
      <p:bldP spid="15" grpId="0" animBg="1"/>
      <p:bldP spid="16" grpId="0" animBg="1"/>
      <p:bldP spid="17" grpId="0" animBg="1"/>
      <p:bldP spid="18" grpId="0" autoUpdateAnimBg="0"/>
      <p:bldP spid="19" grpId="0" autoUpdateAnimBg="0"/>
      <p:bldP spid="26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23850" y="1010245"/>
            <a:ext cx="3733800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(3)</a:t>
            </a:r>
            <a:r>
              <a:rPr lang="zh-CN" altLang="en-US" sz="2800" b="1">
                <a:ea typeface="宋体" panose="02010600030101010101" pitchFamily="2" charset="-122"/>
              </a:rPr>
              <a:t>尾数加</a:t>
            </a:r>
            <a:r>
              <a:rPr lang="zh-CN" altLang="en-US" sz="2800" b="1" smtClean="0">
                <a:ea typeface="宋体" panose="02010600030101010101" pitchFamily="2" charset="-122"/>
              </a:rPr>
              <a:t>减；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395288" y="3601045"/>
            <a:ext cx="3544887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       1.0001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     + 0.1001</a:t>
            </a:r>
          </a:p>
        </p:txBody>
      </p:sp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1816100" y="4591645"/>
            <a:ext cx="1676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1.1010</a:t>
            </a: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4857750" y="3601045"/>
            <a:ext cx="36576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     0.0101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   + 0.1101</a:t>
            </a:r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1733550" y="1784945"/>
            <a:ext cx="3810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 smtClean="0"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M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± </a:t>
            </a:r>
            <a:r>
              <a:rPr lang="en-US" altLang="zh-CN" sz="3200" b="1" dirty="0" smtClean="0"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M</a:t>
            </a:r>
            <a:r>
              <a:rPr lang="en-US" altLang="zh-CN" sz="3200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-&gt; </a:t>
            </a:r>
            <a:r>
              <a:rPr lang="en-US" altLang="zh-CN" sz="3200" b="1" dirty="0" smtClean="0"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M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323850" y="2521545"/>
            <a:ext cx="3733800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(4)</a:t>
            </a:r>
            <a:r>
              <a:rPr lang="zh-CN" altLang="en-US" sz="2800" b="1">
                <a:ea typeface="宋体" panose="02010600030101010101" pitchFamily="2" charset="-122"/>
              </a:rPr>
              <a:t>结果</a:t>
            </a:r>
            <a:r>
              <a:rPr lang="zh-CN" altLang="en-US" sz="2800" b="1" smtClean="0">
                <a:ea typeface="宋体" panose="02010600030101010101" pitchFamily="2" charset="-122"/>
              </a:rPr>
              <a:t>规格化。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8" name="Line 43"/>
          <p:cNvSpPr>
            <a:spLocks noChangeShapeType="1"/>
          </p:cNvSpPr>
          <p:nvPr/>
        </p:nvSpPr>
        <p:spPr bwMode="auto">
          <a:xfrm>
            <a:off x="1824038" y="4515445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56"/>
          <p:cNvGrpSpPr>
            <a:grpSpLocks/>
          </p:cNvGrpSpPr>
          <p:nvPr/>
        </p:nvGrpSpPr>
        <p:grpSpPr bwMode="auto">
          <a:xfrm>
            <a:off x="1733550" y="5258395"/>
            <a:ext cx="2438400" cy="384175"/>
            <a:chOff x="336" y="3552"/>
            <a:chExt cx="1536" cy="242"/>
          </a:xfrm>
        </p:grpSpPr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336" y="3552"/>
              <a:ext cx="1536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3200" b="1" dirty="0" smtClean="0">
                  <a:latin typeface="黑体" pitchFamily="2" charset="-122"/>
                  <a:ea typeface="黑体" pitchFamily="2" charset="-122"/>
                </a:rPr>
                <a:t>M </a:t>
              </a:r>
              <a:r>
                <a:rPr lang="en-US" altLang="zh-CN" sz="3200" b="1" dirty="0">
                  <a:latin typeface="黑体" pitchFamily="2" charset="-122"/>
                  <a:ea typeface="黑体" pitchFamily="2" charset="-122"/>
                </a:rPr>
                <a:t>&lt;1/2</a:t>
              </a:r>
            </a:p>
          </p:txBody>
        </p:sp>
        <p:sp>
          <p:nvSpPr>
            <p:cNvPr id="11" name="Line 45"/>
            <p:cNvSpPr>
              <a:spLocks noChangeShapeType="1"/>
            </p:cNvSpPr>
            <p:nvPr/>
          </p:nvSpPr>
          <p:spPr bwMode="auto">
            <a:xfrm>
              <a:off x="480" y="3552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46"/>
            <p:cNvSpPr>
              <a:spLocks noChangeShapeType="1"/>
            </p:cNvSpPr>
            <p:nvPr/>
          </p:nvSpPr>
          <p:spPr bwMode="auto">
            <a:xfrm>
              <a:off x="720" y="3552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5795963" y="4515445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51"/>
          <p:cNvSpPr txBox="1">
            <a:spLocks noChangeArrowheads="1"/>
          </p:cNvSpPr>
          <p:nvPr/>
        </p:nvSpPr>
        <p:spPr bwMode="auto">
          <a:xfrm>
            <a:off x="6064250" y="4591645"/>
            <a:ext cx="1676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1.0010</a:t>
            </a:r>
          </a:p>
        </p:txBody>
      </p:sp>
      <p:grpSp>
        <p:nvGrpSpPr>
          <p:cNvPr id="15" name="Group 58"/>
          <p:cNvGrpSpPr>
            <a:grpSpLocks/>
          </p:cNvGrpSpPr>
          <p:nvPr/>
        </p:nvGrpSpPr>
        <p:grpSpPr bwMode="auto">
          <a:xfrm>
            <a:off x="6008688" y="5248870"/>
            <a:ext cx="2667000" cy="384175"/>
            <a:chOff x="3696" y="3552"/>
            <a:chExt cx="1680" cy="242"/>
          </a:xfrm>
        </p:grpSpPr>
        <p:sp>
          <p:nvSpPr>
            <p:cNvPr id="16" name="Text Box 29"/>
            <p:cNvSpPr txBox="1">
              <a:spLocks noChangeArrowheads="1"/>
            </p:cNvSpPr>
            <p:nvPr/>
          </p:nvSpPr>
          <p:spPr bwMode="auto">
            <a:xfrm>
              <a:off x="3696" y="3552"/>
              <a:ext cx="168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3200" b="1" dirty="0" smtClean="0">
                  <a:latin typeface="黑体" pitchFamily="2" charset="-122"/>
                  <a:ea typeface="黑体" pitchFamily="2" charset="-122"/>
                </a:rPr>
                <a:t>M </a:t>
              </a:r>
              <a:r>
                <a:rPr lang="en-US" altLang="zh-CN" sz="3200" b="1" dirty="0">
                  <a:latin typeface="黑体" pitchFamily="2" charset="-122"/>
                  <a:ea typeface="黑体" pitchFamily="2" charset="-122"/>
                </a:rPr>
                <a:t>&gt;1</a:t>
              </a:r>
            </a:p>
          </p:txBody>
        </p:sp>
        <p:sp>
          <p:nvSpPr>
            <p:cNvPr id="17" name="Line 47"/>
            <p:cNvSpPr>
              <a:spLocks noChangeShapeType="1"/>
            </p:cNvSpPr>
            <p:nvPr/>
          </p:nvSpPr>
          <p:spPr bwMode="auto">
            <a:xfrm>
              <a:off x="3840" y="3552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53"/>
            <p:cNvSpPr>
              <a:spLocks noChangeShapeType="1"/>
            </p:cNvSpPr>
            <p:nvPr/>
          </p:nvSpPr>
          <p:spPr bwMode="auto">
            <a:xfrm>
              <a:off x="4080" y="3552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" name="Text Box 55"/>
          <p:cNvSpPr txBox="1">
            <a:spLocks noChangeArrowheads="1"/>
          </p:cNvSpPr>
          <p:nvPr/>
        </p:nvSpPr>
        <p:spPr bwMode="auto">
          <a:xfrm>
            <a:off x="1276350" y="5925145"/>
            <a:ext cx="3352800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应</a:t>
            </a:r>
            <a:r>
              <a:rPr lang="zh-CN" altLang="zh-CN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左移规格化</a:t>
            </a:r>
            <a:endParaRPr lang="zh-CN" altLang="en-US" sz="2800" b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Text Box 57"/>
          <p:cNvSpPr txBox="1">
            <a:spLocks noChangeArrowheads="1"/>
          </p:cNvSpPr>
          <p:nvPr/>
        </p:nvSpPr>
        <p:spPr bwMode="auto">
          <a:xfrm>
            <a:off x="5618922" y="5925145"/>
            <a:ext cx="2844800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应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右移规格化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uiExpand="1" build="p" autoUpdateAnimBg="0"/>
      <p:bldP spid="4" grpId="0" autoUpdateAnimBg="0"/>
      <p:bldP spid="5" grpId="0" build="p" autoUpdateAnimBg="0"/>
      <p:bldP spid="6" grpId="0"/>
      <p:bldP spid="7" grpId="0" build="p" autoUpdateAnimBg="0"/>
      <p:bldP spid="8" grpId="0" animBg="1"/>
      <p:bldP spid="13" grpId="0" animBg="1"/>
      <p:bldP spid="14" grpId="0" autoUpdateAnimBg="0"/>
      <p:bldP spid="19" grpId="0" autoUpdateAnimBg="0"/>
      <p:bldP spid="2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2"/>
          <p:cNvSpPr txBox="1">
            <a:spLocks noChangeArrowheads="1"/>
          </p:cNvSpPr>
          <p:nvPr/>
        </p:nvSpPr>
        <p:spPr bwMode="auto">
          <a:xfrm>
            <a:off x="906388" y="116632"/>
            <a:ext cx="44577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2</a:t>
            </a:r>
            <a:r>
              <a:rPr lang="en-US" altLang="zh-CN" sz="2800" b="1"/>
              <a:t>. </a:t>
            </a:r>
            <a:r>
              <a:rPr lang="zh-CN" altLang="en-US" sz="2800" b="1" smtClean="0"/>
              <a:t>补码加减运算</a:t>
            </a:r>
            <a:r>
              <a:rPr lang="zh-CN" altLang="en-US" sz="2800" b="1" dirty="0"/>
              <a:t>规则</a:t>
            </a:r>
          </a:p>
        </p:txBody>
      </p:sp>
      <p:sp>
        <p:nvSpPr>
          <p:cNvPr id="3" name="Text Box 38"/>
          <p:cNvSpPr txBox="1">
            <a:spLocks noChangeArrowheads="1"/>
          </p:cNvSpPr>
          <p:nvPr/>
        </p:nvSpPr>
        <p:spPr bwMode="auto">
          <a:xfrm>
            <a:off x="2253952" y="1754813"/>
            <a:ext cx="4467225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/>
              <a:t>操作数用补码表示，符号位参加运算</a:t>
            </a:r>
          </a:p>
        </p:txBody>
      </p:sp>
      <p:sp>
        <p:nvSpPr>
          <p:cNvPr id="4" name="Text Box 39"/>
          <p:cNvSpPr txBox="1">
            <a:spLocks noChangeArrowheads="1"/>
          </p:cNvSpPr>
          <p:nvPr/>
        </p:nvSpPr>
        <p:spPr bwMode="auto">
          <a:xfrm>
            <a:off x="2246535" y="4994746"/>
            <a:ext cx="4557713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/>
              <a:t>结果为补码表示，符号位指示结果正负</a:t>
            </a:r>
          </a:p>
        </p:txBody>
      </p:sp>
      <p:sp>
        <p:nvSpPr>
          <p:cNvPr id="5" name="Text Box 40"/>
          <p:cNvSpPr txBox="1">
            <a:spLocks noChangeArrowheads="1"/>
          </p:cNvSpPr>
          <p:nvPr/>
        </p:nvSpPr>
        <p:spPr bwMode="auto">
          <a:xfrm>
            <a:off x="1415752" y="3546946"/>
            <a:ext cx="2286000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dirty="0">
                <a:cs typeface="Times New Roman" pitchFamily="18" charset="0"/>
              </a:rPr>
              <a:t>X</a:t>
            </a:r>
            <a:r>
              <a:rPr lang="zh-CN" altLang="en-US" sz="2800" b="1" baseline="-25000" dirty="0">
                <a:cs typeface="Times New Roman" pitchFamily="18" charset="0"/>
              </a:rPr>
              <a:t>补</a:t>
            </a:r>
            <a:r>
              <a:rPr lang="en-US" altLang="zh-CN" sz="2800" b="1" dirty="0">
                <a:cs typeface="Times New Roman" pitchFamily="18" charset="0"/>
              </a:rPr>
              <a:t>+Y</a:t>
            </a:r>
            <a:r>
              <a:rPr lang="zh-CN" altLang="en-US" sz="2800" b="1" baseline="-25000" dirty="0">
                <a:cs typeface="Times New Roman" pitchFamily="18" charset="0"/>
              </a:rPr>
              <a:t>补</a:t>
            </a:r>
          </a:p>
        </p:txBody>
      </p:sp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4844752" y="3546946"/>
            <a:ext cx="2514600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cs typeface="Times New Roman" pitchFamily="18" charset="0"/>
              </a:rPr>
              <a:t>X</a:t>
            </a:r>
            <a:r>
              <a:rPr lang="zh-CN" altLang="en-US" sz="2800" b="1" baseline="-25000">
                <a:cs typeface="Times New Roman" pitchFamily="18" charset="0"/>
              </a:rPr>
              <a:t>补</a:t>
            </a:r>
            <a:r>
              <a:rPr lang="en-US" altLang="zh-CN" sz="2800" b="1">
                <a:cs typeface="Times New Roman" pitchFamily="18" charset="0"/>
              </a:rPr>
              <a:t>+(-Y)</a:t>
            </a:r>
            <a:r>
              <a:rPr lang="zh-CN" altLang="en-US" sz="2800" b="1" baseline="-25000">
                <a:cs typeface="Times New Roman" pitchFamily="18" charset="0"/>
              </a:rPr>
              <a:t>补</a:t>
            </a:r>
          </a:p>
        </p:txBody>
      </p:sp>
      <p:sp>
        <p:nvSpPr>
          <p:cNvPr id="7" name="Line 42"/>
          <p:cNvSpPr>
            <a:spLocks noChangeShapeType="1"/>
          </p:cNvSpPr>
          <p:nvPr/>
        </p:nvSpPr>
        <p:spPr bwMode="auto">
          <a:xfrm>
            <a:off x="2558752" y="3089746"/>
            <a:ext cx="342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8" name="Line 43"/>
          <p:cNvSpPr>
            <a:spLocks noChangeShapeType="1"/>
          </p:cNvSpPr>
          <p:nvPr/>
        </p:nvSpPr>
        <p:spPr bwMode="auto">
          <a:xfrm>
            <a:off x="2558752" y="4613746"/>
            <a:ext cx="342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9" name="Line 44"/>
          <p:cNvSpPr>
            <a:spLocks noChangeShapeType="1"/>
          </p:cNvSpPr>
          <p:nvPr/>
        </p:nvSpPr>
        <p:spPr bwMode="auto">
          <a:xfrm flipH="1">
            <a:off x="4311352" y="2708746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0" name="Line 45"/>
          <p:cNvSpPr>
            <a:spLocks noChangeShapeType="1"/>
          </p:cNvSpPr>
          <p:nvPr/>
        </p:nvSpPr>
        <p:spPr bwMode="auto">
          <a:xfrm>
            <a:off x="2558752" y="3089746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1" name="Line 46"/>
          <p:cNvSpPr>
            <a:spLocks noChangeShapeType="1"/>
          </p:cNvSpPr>
          <p:nvPr/>
        </p:nvSpPr>
        <p:spPr bwMode="auto">
          <a:xfrm>
            <a:off x="5987752" y="3089746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2" name="Line 47"/>
          <p:cNvSpPr>
            <a:spLocks noChangeShapeType="1"/>
          </p:cNvSpPr>
          <p:nvPr/>
        </p:nvSpPr>
        <p:spPr bwMode="auto">
          <a:xfrm>
            <a:off x="2558752" y="4070166"/>
            <a:ext cx="0" cy="5435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3" name="Line 48"/>
          <p:cNvSpPr>
            <a:spLocks noChangeShapeType="1"/>
          </p:cNvSpPr>
          <p:nvPr/>
        </p:nvSpPr>
        <p:spPr bwMode="auto">
          <a:xfrm>
            <a:off x="5987752" y="4080346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4" name="Line 49"/>
          <p:cNvSpPr>
            <a:spLocks noChangeShapeType="1"/>
          </p:cNvSpPr>
          <p:nvPr/>
        </p:nvSpPr>
        <p:spPr bwMode="auto">
          <a:xfrm>
            <a:off x="4311352" y="4613746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5" name="Text Box 50"/>
          <p:cNvSpPr txBox="1">
            <a:spLocks noChangeArrowheads="1"/>
          </p:cNvSpPr>
          <p:nvPr/>
        </p:nvSpPr>
        <p:spPr bwMode="auto">
          <a:xfrm>
            <a:off x="1263352" y="3013546"/>
            <a:ext cx="152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</a:rPr>
              <a:t>ADD</a:t>
            </a:r>
          </a:p>
        </p:txBody>
      </p:sp>
      <p:sp>
        <p:nvSpPr>
          <p:cNvPr id="16" name="Text Box 51"/>
          <p:cNvSpPr txBox="1">
            <a:spLocks noChangeArrowheads="1"/>
          </p:cNvSpPr>
          <p:nvPr/>
        </p:nvSpPr>
        <p:spPr bwMode="auto">
          <a:xfrm>
            <a:off x="6292552" y="3013546"/>
            <a:ext cx="144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SUB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6591300" y="2856678"/>
            <a:ext cx="2018089" cy="422275"/>
            <a:chOff x="4560" y="1440"/>
            <a:chExt cx="1392" cy="266"/>
          </a:xfrm>
        </p:grpSpPr>
        <p:sp>
          <p:nvSpPr>
            <p:cNvPr id="3" name="Text Box 11"/>
            <p:cNvSpPr txBox="1">
              <a:spLocks noChangeArrowheads="1"/>
            </p:cNvSpPr>
            <p:nvPr/>
          </p:nvSpPr>
          <p:spPr bwMode="auto">
            <a:xfrm>
              <a:off x="4560" y="1440"/>
              <a:ext cx="1392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600" b="1" dirty="0" smtClean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A</a:t>
              </a:r>
              <a:r>
                <a:rPr lang="en-US" altLang="zh-CN" sz="2800" b="1" baseline="-25000" dirty="0" smtClean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E</a:t>
              </a:r>
              <a:r>
                <a:rPr lang="en-US" altLang="zh-CN" sz="3200" b="1" dirty="0" smtClean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-1  A</a:t>
              </a:r>
              <a:r>
                <a:rPr lang="en-US" altLang="zh-CN" sz="2800" b="1" baseline="-25000" dirty="0" smtClean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E</a:t>
              </a:r>
              <a:endParaRPr lang="en-US" altLang="zh-CN" sz="3200" b="1" baseline="-2500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" name="Line 12"/>
            <p:cNvSpPr>
              <a:spLocks noChangeShapeType="1"/>
            </p:cNvSpPr>
            <p:nvPr/>
          </p:nvSpPr>
          <p:spPr bwMode="auto">
            <a:xfrm>
              <a:off x="5136" y="1536"/>
              <a:ext cx="24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356279" y="6152516"/>
            <a:ext cx="4289425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/>
              <a:t>若 </a:t>
            </a:r>
            <a:r>
              <a:rPr lang="en-US" altLang="zh-CN" sz="2800" b="1"/>
              <a:t>A</a:t>
            </a:r>
            <a:r>
              <a:rPr lang="en-US" altLang="zh-CN" sz="2000" b="1"/>
              <a:t>f1</a:t>
            </a:r>
            <a:r>
              <a:rPr lang="en-US" altLang="zh-CN" sz="2800" b="1"/>
              <a:t>⊕A</a:t>
            </a:r>
            <a:r>
              <a:rPr lang="en-US" altLang="zh-CN" sz="2000" b="1"/>
              <a:t>f2</a:t>
            </a:r>
            <a:r>
              <a:rPr lang="en-US" altLang="zh-CN" sz="2800" b="1"/>
              <a:t>=1,</a:t>
            </a:r>
            <a:r>
              <a:rPr lang="zh-CN" altLang="en-US" sz="2800" b="1"/>
              <a:t>则右规：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419600" y="764704"/>
            <a:ext cx="31242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    11.0101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   -11.0011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410200" y="1755304"/>
            <a:ext cx="23622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00.0010</a:t>
            </a: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5410200" y="1679104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34975" y="3816524"/>
            <a:ext cx="31242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    00.0101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   +00.1101</a:t>
            </a:r>
          </a:p>
        </p:txBody>
      </p:sp>
      <p:sp>
        <p:nvSpPr>
          <p:cNvPr id="10" name="Line 20"/>
          <p:cNvSpPr>
            <a:spLocks noChangeShapeType="1"/>
          </p:cNvSpPr>
          <p:nvPr/>
        </p:nvSpPr>
        <p:spPr bwMode="auto">
          <a:xfrm>
            <a:off x="1425575" y="4730924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1425575" y="4807124"/>
            <a:ext cx="1676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01.0010</a:t>
            </a:r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5105400" y="2212504"/>
            <a:ext cx="2286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f1</a:t>
            </a: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f2 </a:t>
            </a: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3200" b="1">
              <a:solidFill>
                <a:schemeClr val="folHlink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4" name="Group 37"/>
          <p:cNvGrpSpPr>
            <a:grpSpLocks/>
          </p:cNvGrpSpPr>
          <p:nvPr/>
        </p:nvGrpSpPr>
        <p:grpSpPr bwMode="auto">
          <a:xfrm>
            <a:off x="5584115" y="2797497"/>
            <a:ext cx="762000" cy="498475"/>
            <a:chOff x="3936" y="2400"/>
            <a:chExt cx="480" cy="314"/>
          </a:xfrm>
        </p:grpSpPr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3936" y="2400"/>
              <a:ext cx="2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27"/>
            <p:cNvSpPr txBox="1">
              <a:spLocks noChangeArrowheads="1"/>
            </p:cNvSpPr>
            <p:nvPr/>
          </p:nvSpPr>
          <p:spPr bwMode="auto">
            <a:xfrm>
              <a:off x="3936" y="2448"/>
              <a:ext cx="48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600" b="1" dirty="0" smtClean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A</a:t>
              </a:r>
              <a:r>
                <a:rPr lang="en-US" altLang="zh-CN" sz="2800" b="1" baseline="-25000" dirty="0" smtClean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M</a:t>
              </a:r>
              <a:endParaRPr lang="en-US" altLang="zh-CN" sz="3200" b="1" baseline="-2500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5410200" y="1755304"/>
            <a:ext cx="23622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00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.</a:t>
            </a: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010</a:t>
            </a:r>
          </a:p>
        </p:txBody>
      </p:sp>
      <p:sp>
        <p:nvSpPr>
          <p:cNvPr id="18" name="Line 30"/>
          <p:cNvSpPr>
            <a:spLocks noChangeShapeType="1"/>
          </p:cNvSpPr>
          <p:nvPr/>
        </p:nvSpPr>
        <p:spPr bwMode="auto">
          <a:xfrm flipH="1">
            <a:off x="5334000" y="2060104"/>
            <a:ext cx="152400" cy="152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31"/>
          <p:cNvSpPr>
            <a:spLocks noChangeShapeType="1"/>
          </p:cNvSpPr>
          <p:nvPr/>
        </p:nvSpPr>
        <p:spPr bwMode="auto">
          <a:xfrm>
            <a:off x="5791200" y="2060104"/>
            <a:ext cx="0" cy="152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32"/>
          <p:cNvSpPr>
            <a:spLocks noChangeShapeType="1"/>
          </p:cNvSpPr>
          <p:nvPr/>
        </p:nvSpPr>
        <p:spPr bwMode="auto">
          <a:xfrm>
            <a:off x="6248400" y="2060104"/>
            <a:ext cx="152400" cy="152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218819" y="2840170"/>
            <a:ext cx="5809977" cy="432568"/>
            <a:chOff x="218819" y="2840170"/>
            <a:chExt cx="5809977" cy="432568"/>
          </a:xfrm>
        </p:grpSpPr>
        <p:sp>
          <p:nvSpPr>
            <p:cNvPr id="21" name="Text Box 5"/>
            <p:cNvSpPr txBox="1">
              <a:spLocks noChangeArrowheads="1"/>
            </p:cNvSpPr>
            <p:nvPr/>
          </p:nvSpPr>
          <p:spPr bwMode="auto">
            <a:xfrm>
              <a:off x="218819" y="2921873"/>
              <a:ext cx="5809977" cy="350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/>
                <a:t>若 </a:t>
              </a:r>
              <a:r>
                <a:rPr lang="en-US" altLang="zh-CN" sz="2800" b="1"/>
                <a:t>A</a:t>
              </a:r>
              <a:r>
                <a:rPr lang="en-US" altLang="zh-CN" sz="2000" b="1"/>
                <a:t>f1</a:t>
              </a:r>
              <a:r>
                <a:rPr lang="en-US" altLang="zh-CN" sz="2800" b="1"/>
                <a:t>A</a:t>
              </a:r>
              <a:r>
                <a:rPr lang="en-US" altLang="zh-CN" sz="2000" b="1"/>
                <a:t>f2</a:t>
              </a:r>
              <a:r>
                <a:rPr lang="en-US" altLang="zh-CN" sz="2800" b="1"/>
                <a:t>A</a:t>
              </a:r>
              <a:r>
                <a:rPr lang="en-US" altLang="zh-CN" sz="2000" b="1"/>
                <a:t>1</a:t>
              </a:r>
              <a:r>
                <a:rPr lang="en-US" altLang="zh-CN" sz="2800" b="1"/>
                <a:t>+A</a:t>
              </a:r>
              <a:r>
                <a:rPr lang="en-US" altLang="zh-CN" sz="2000" b="1"/>
                <a:t>f1</a:t>
              </a:r>
              <a:r>
                <a:rPr lang="en-US" altLang="zh-CN" sz="2800" b="1"/>
                <a:t>A</a:t>
              </a:r>
              <a:r>
                <a:rPr lang="en-US" altLang="zh-CN" sz="2000" b="1"/>
                <a:t>f2</a:t>
              </a:r>
              <a:r>
                <a:rPr lang="en-US" altLang="zh-CN" sz="2800" b="1"/>
                <a:t>A</a:t>
              </a:r>
              <a:r>
                <a:rPr lang="en-US" altLang="zh-CN" sz="2000" b="1"/>
                <a:t>1</a:t>
              </a:r>
              <a:r>
                <a:rPr lang="en-US" altLang="zh-CN" sz="2800" b="1"/>
                <a:t>=1,</a:t>
              </a:r>
              <a:r>
                <a:rPr lang="zh-CN" altLang="en-US" sz="2800" b="1"/>
                <a:t>则左规：</a:t>
              </a:r>
            </a:p>
          </p:txBody>
        </p:sp>
        <p:sp>
          <p:nvSpPr>
            <p:cNvPr id="22" name="Line 33"/>
            <p:cNvSpPr>
              <a:spLocks noChangeShapeType="1"/>
            </p:cNvSpPr>
            <p:nvPr/>
          </p:nvSpPr>
          <p:spPr bwMode="auto">
            <a:xfrm>
              <a:off x="3195638" y="2856678"/>
              <a:ext cx="228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34"/>
            <p:cNvSpPr>
              <a:spLocks noChangeShapeType="1"/>
            </p:cNvSpPr>
            <p:nvPr/>
          </p:nvSpPr>
          <p:spPr bwMode="auto">
            <a:xfrm>
              <a:off x="2263775" y="2840170"/>
              <a:ext cx="228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35"/>
            <p:cNvSpPr>
              <a:spLocks noChangeShapeType="1"/>
            </p:cNvSpPr>
            <p:nvPr/>
          </p:nvSpPr>
          <p:spPr bwMode="auto">
            <a:xfrm>
              <a:off x="2729609" y="2846739"/>
              <a:ext cx="228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" name="Text Box 43"/>
          <p:cNvSpPr txBox="1">
            <a:spLocks noChangeArrowheads="1"/>
          </p:cNvSpPr>
          <p:nvPr/>
        </p:nvSpPr>
        <p:spPr bwMode="auto">
          <a:xfrm>
            <a:off x="1425575" y="4807124"/>
            <a:ext cx="1676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01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.0010</a:t>
            </a:r>
          </a:p>
        </p:txBody>
      </p:sp>
      <p:sp>
        <p:nvSpPr>
          <p:cNvPr id="26" name="Text Box 44"/>
          <p:cNvSpPr txBox="1">
            <a:spLocks noChangeArrowheads="1"/>
          </p:cNvSpPr>
          <p:nvPr/>
        </p:nvSpPr>
        <p:spPr bwMode="auto">
          <a:xfrm>
            <a:off x="1120775" y="5340524"/>
            <a:ext cx="18288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f1</a:t>
            </a: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f2 </a:t>
            </a:r>
            <a:endParaRPr lang="en-US" altLang="zh-CN" sz="3200" b="1">
              <a:solidFill>
                <a:schemeClr val="folHlink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Line 45"/>
          <p:cNvSpPr>
            <a:spLocks noChangeShapeType="1"/>
          </p:cNvSpPr>
          <p:nvPr/>
        </p:nvSpPr>
        <p:spPr bwMode="auto">
          <a:xfrm flipH="1">
            <a:off x="1425575" y="5111924"/>
            <a:ext cx="152400" cy="228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46"/>
          <p:cNvSpPr>
            <a:spLocks noChangeShapeType="1"/>
          </p:cNvSpPr>
          <p:nvPr/>
        </p:nvSpPr>
        <p:spPr bwMode="auto">
          <a:xfrm>
            <a:off x="1882775" y="5111924"/>
            <a:ext cx="0" cy="228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" name="Group 53"/>
          <p:cNvGrpSpPr>
            <a:grpSpLocks/>
          </p:cNvGrpSpPr>
          <p:nvPr/>
        </p:nvGrpSpPr>
        <p:grpSpPr bwMode="auto">
          <a:xfrm>
            <a:off x="4211960" y="6046961"/>
            <a:ext cx="762000" cy="498475"/>
            <a:chOff x="3024" y="3360"/>
            <a:chExt cx="480" cy="314"/>
          </a:xfrm>
        </p:grpSpPr>
        <p:sp>
          <p:nvSpPr>
            <p:cNvPr id="30" name="Line 48"/>
            <p:cNvSpPr>
              <a:spLocks noChangeShapeType="1"/>
            </p:cNvSpPr>
            <p:nvPr/>
          </p:nvSpPr>
          <p:spPr bwMode="auto">
            <a:xfrm>
              <a:off x="3024" y="3360"/>
              <a:ext cx="2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49"/>
            <p:cNvSpPr txBox="1">
              <a:spLocks noChangeArrowheads="1"/>
            </p:cNvSpPr>
            <p:nvPr/>
          </p:nvSpPr>
          <p:spPr bwMode="auto">
            <a:xfrm>
              <a:off x="3024" y="3408"/>
              <a:ext cx="48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600" b="1" dirty="0" smtClean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A</a:t>
              </a:r>
              <a:r>
                <a:rPr lang="en-US" altLang="zh-CN" sz="2800" b="1" baseline="-25000" dirty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M</a:t>
              </a:r>
              <a:endParaRPr lang="en-US" altLang="zh-CN" sz="3200" b="1" baseline="-2500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32" name="Group 54"/>
          <p:cNvGrpSpPr>
            <a:grpSpLocks/>
          </p:cNvGrpSpPr>
          <p:nvPr/>
        </p:nvGrpSpPr>
        <p:grpSpPr bwMode="auto">
          <a:xfrm>
            <a:off x="5659760" y="6109394"/>
            <a:ext cx="2209800" cy="422275"/>
            <a:chOff x="3024" y="3744"/>
            <a:chExt cx="1392" cy="266"/>
          </a:xfrm>
        </p:grpSpPr>
        <p:sp>
          <p:nvSpPr>
            <p:cNvPr id="33" name="Text Box 51"/>
            <p:cNvSpPr txBox="1">
              <a:spLocks noChangeArrowheads="1"/>
            </p:cNvSpPr>
            <p:nvPr/>
          </p:nvSpPr>
          <p:spPr bwMode="auto">
            <a:xfrm>
              <a:off x="3024" y="3744"/>
              <a:ext cx="1392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600" b="1" dirty="0" smtClean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A</a:t>
              </a:r>
              <a:r>
                <a:rPr lang="en-US" altLang="zh-CN" sz="2800" b="1" baseline="-25000" dirty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E</a:t>
              </a:r>
              <a:r>
                <a:rPr lang="en-US" altLang="zh-CN" sz="3200" b="1" dirty="0" smtClean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+1  A</a:t>
              </a:r>
              <a:r>
                <a:rPr lang="en-US" altLang="zh-CN" sz="2800" b="1" baseline="-25000" dirty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E</a:t>
              </a:r>
              <a:endParaRPr lang="en-US" altLang="zh-CN" sz="3200" b="1" baseline="-2500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" name="Line 52"/>
            <p:cNvSpPr>
              <a:spLocks noChangeShapeType="1"/>
            </p:cNvSpPr>
            <p:nvPr/>
          </p:nvSpPr>
          <p:spPr bwMode="auto">
            <a:xfrm>
              <a:off x="3600" y="3840"/>
              <a:ext cx="24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" name="Text Box 55"/>
          <p:cNvSpPr txBox="1">
            <a:spLocks noChangeArrowheads="1"/>
          </p:cNvSpPr>
          <p:nvPr/>
        </p:nvSpPr>
        <p:spPr bwMode="auto">
          <a:xfrm>
            <a:off x="858838" y="197105"/>
            <a:ext cx="6913562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/>
              <a:t>规格化判断：设置双符号位</a:t>
            </a:r>
          </a:p>
        </p:txBody>
      </p:sp>
      <p:sp>
        <p:nvSpPr>
          <p:cNvPr id="36" name="Text Box 56"/>
          <p:cNvSpPr txBox="1">
            <a:spLocks noChangeArrowheads="1"/>
          </p:cNvSpPr>
          <p:nvPr/>
        </p:nvSpPr>
        <p:spPr bwMode="auto">
          <a:xfrm>
            <a:off x="185738" y="910754"/>
            <a:ext cx="31242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    11.0001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   +00.1001</a:t>
            </a:r>
          </a:p>
        </p:txBody>
      </p:sp>
      <p:sp>
        <p:nvSpPr>
          <p:cNvPr id="37" name="Text Box 57"/>
          <p:cNvSpPr txBox="1">
            <a:spLocks noChangeArrowheads="1"/>
          </p:cNvSpPr>
          <p:nvPr/>
        </p:nvSpPr>
        <p:spPr bwMode="auto">
          <a:xfrm>
            <a:off x="1176338" y="1909291"/>
            <a:ext cx="23622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11.1010</a:t>
            </a:r>
          </a:p>
        </p:txBody>
      </p:sp>
      <p:sp>
        <p:nvSpPr>
          <p:cNvPr id="38" name="Line 58"/>
          <p:cNvSpPr>
            <a:spLocks noChangeShapeType="1"/>
          </p:cNvSpPr>
          <p:nvPr/>
        </p:nvSpPr>
        <p:spPr bwMode="auto">
          <a:xfrm>
            <a:off x="1176338" y="1825154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60"/>
          <p:cNvSpPr txBox="1">
            <a:spLocks noChangeArrowheads="1"/>
          </p:cNvSpPr>
          <p:nvPr/>
        </p:nvSpPr>
        <p:spPr bwMode="auto">
          <a:xfrm>
            <a:off x="1176338" y="1917229"/>
            <a:ext cx="23622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11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.</a:t>
            </a: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010</a:t>
            </a:r>
          </a:p>
        </p:txBody>
      </p:sp>
      <p:sp>
        <p:nvSpPr>
          <p:cNvPr id="40" name="Text Box 67"/>
          <p:cNvSpPr txBox="1">
            <a:spLocks noChangeArrowheads="1"/>
          </p:cNvSpPr>
          <p:nvPr/>
        </p:nvSpPr>
        <p:spPr bwMode="auto">
          <a:xfrm>
            <a:off x="4333875" y="3840337"/>
            <a:ext cx="31242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    11.0001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   - 00.1001</a:t>
            </a:r>
          </a:p>
        </p:txBody>
      </p:sp>
      <p:sp>
        <p:nvSpPr>
          <p:cNvPr id="41" name="Text Box 68"/>
          <p:cNvSpPr txBox="1">
            <a:spLocks noChangeArrowheads="1"/>
          </p:cNvSpPr>
          <p:nvPr/>
        </p:nvSpPr>
        <p:spPr bwMode="auto">
          <a:xfrm>
            <a:off x="5324475" y="4838874"/>
            <a:ext cx="23622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10.1000</a:t>
            </a:r>
          </a:p>
        </p:txBody>
      </p:sp>
      <p:sp>
        <p:nvSpPr>
          <p:cNvPr id="42" name="Line 69"/>
          <p:cNvSpPr>
            <a:spLocks noChangeShapeType="1"/>
          </p:cNvSpPr>
          <p:nvPr/>
        </p:nvSpPr>
        <p:spPr bwMode="auto">
          <a:xfrm>
            <a:off x="5081588" y="4740449"/>
            <a:ext cx="1766887" cy="1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 Box 70"/>
          <p:cNvSpPr txBox="1">
            <a:spLocks noChangeArrowheads="1"/>
          </p:cNvSpPr>
          <p:nvPr/>
        </p:nvSpPr>
        <p:spPr bwMode="auto">
          <a:xfrm>
            <a:off x="5324475" y="4830937"/>
            <a:ext cx="23622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10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.</a:t>
            </a:r>
            <a:r>
              <a:rPr lang="en-US" altLang="zh-CN" sz="32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build="p" autoUpdateAnimBg="0"/>
      <p:bldP spid="7" grpId="0" autoUpdateAnimBg="0"/>
      <p:bldP spid="8" grpId="0" animBg="1"/>
      <p:bldP spid="9" grpId="0" build="p" autoUpdateAnimBg="0"/>
      <p:bldP spid="10" grpId="0" animBg="1"/>
      <p:bldP spid="11" grpId="0" autoUpdateAnimBg="0"/>
      <p:bldP spid="13" grpId="0" autoUpdateAnimBg="0"/>
      <p:bldP spid="17" grpId="0" autoUpdateAnimBg="0"/>
      <p:bldP spid="18" grpId="0" animBg="1"/>
      <p:bldP spid="19" grpId="0" animBg="1"/>
      <p:bldP spid="20" grpId="0" animBg="1"/>
      <p:bldP spid="25" grpId="0" autoUpdateAnimBg="0"/>
      <p:bldP spid="26" grpId="0" autoUpdateAnimBg="0"/>
      <p:bldP spid="27" grpId="0" animBg="1"/>
      <p:bldP spid="28" grpId="0" animBg="1"/>
      <p:bldP spid="35" grpId="0" build="p" autoUpdateAnimBg="0"/>
      <p:bldP spid="36" grpId="0" build="p" autoUpdateAnimBg="0"/>
      <p:bldP spid="37" grpId="0" autoUpdateAnimBg="0"/>
      <p:bldP spid="38" grpId="0" animBg="1"/>
      <p:bldP spid="39" grpId="0" autoUpdateAnimBg="0"/>
      <p:bldP spid="40" grpId="0" build="p" autoUpdateAnimBg="0"/>
      <p:bldP spid="41" grpId="0" autoUpdateAnimBg="0"/>
      <p:bldP spid="42" grpId="0" animBg="1"/>
      <p:bldP spid="43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97024" y="267964"/>
            <a:ext cx="5791200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/>
              <a:t>2.  </a:t>
            </a:r>
            <a:r>
              <a:rPr lang="zh-CN" altLang="en-US" sz="2800" b="1" dirty="0"/>
              <a:t>浮点乘法运算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51184" y="3471386"/>
            <a:ext cx="1981200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/>
              <a:t>步骤：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67544" y="4019532"/>
            <a:ext cx="8524825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(1)</a:t>
            </a:r>
            <a:r>
              <a:rPr lang="zh-CN" altLang="en-US" sz="2800" b="1"/>
              <a:t>检测操作数是否为</a:t>
            </a:r>
            <a:r>
              <a:rPr lang="en-US" altLang="zh-CN" sz="2800" b="1" smtClean="0"/>
              <a:t>0</a:t>
            </a:r>
            <a:r>
              <a:rPr lang="zh-CN" altLang="en-US" sz="2800" b="1" smtClean="0"/>
              <a:t>；</a:t>
            </a:r>
            <a:endParaRPr lang="en-US" altLang="zh-CN" sz="2800" b="1"/>
          </a:p>
          <a:p>
            <a:pPr>
              <a:spcBef>
                <a:spcPct val="50000"/>
              </a:spcBef>
            </a:pPr>
            <a:r>
              <a:rPr lang="en-US" altLang="zh-CN" sz="2800" b="1"/>
              <a:t>(2)</a:t>
            </a:r>
            <a:r>
              <a:rPr lang="zh-CN" altLang="en-US" sz="2800" b="1"/>
              <a:t>阶码</a:t>
            </a:r>
            <a:r>
              <a:rPr lang="zh-CN" altLang="en-US" sz="2800" b="1" smtClean="0"/>
              <a:t>相加：</a:t>
            </a:r>
            <a:r>
              <a:rPr lang="zh-CN" altLang="en-US" sz="2800" b="1" smtClean="0">
                <a:solidFill>
                  <a:schemeClr val="folHlink"/>
                </a:solidFill>
              </a:rPr>
              <a:t> </a:t>
            </a:r>
            <a:r>
              <a:rPr lang="zh-CN" altLang="en-US" sz="2800" b="1" smtClean="0">
                <a:solidFill>
                  <a:srgbClr val="0000FF"/>
                </a:solidFill>
              </a:rPr>
              <a:t>若</a:t>
            </a:r>
            <a:r>
              <a:rPr lang="zh-CN" altLang="en-US" sz="2800" b="1">
                <a:solidFill>
                  <a:srgbClr val="0000FF"/>
                </a:solidFill>
              </a:rPr>
              <a:t>阶码用移码表示，相加后要修正。</a:t>
            </a:r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1884734" y="2765821"/>
            <a:ext cx="6172200" cy="523876"/>
            <a:chOff x="288" y="1152"/>
            <a:chExt cx="3888" cy="330"/>
          </a:xfrm>
        </p:grpSpPr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288" y="1152"/>
              <a:ext cx="388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</a:rPr>
                <a:t>浮点乘    </a:t>
              </a:r>
              <a:r>
                <a:rPr lang="zh-CN" altLang="en-US" sz="2800" b="1" smtClean="0">
                  <a:solidFill>
                    <a:srgbClr val="0000FF"/>
                  </a:solidFill>
                </a:rPr>
                <a:t>            定点</a:t>
              </a:r>
              <a:r>
                <a:rPr lang="zh-CN" altLang="en-US" sz="2800" b="1">
                  <a:solidFill>
                    <a:srgbClr val="0000FF"/>
                  </a:solidFill>
                </a:rPr>
                <a:t>加、定点乘</a:t>
              </a:r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>
              <a:off x="1224" y="1317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FF"/>
                </a:solidFill>
              </a:endParaRPr>
            </a:p>
          </p:txBody>
        </p:sp>
      </p:grp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494531" y="5301208"/>
            <a:ext cx="304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(3)</a:t>
            </a:r>
            <a:r>
              <a:rPr lang="zh-CN" altLang="en-US" sz="2800" b="1"/>
              <a:t>尾数</a:t>
            </a:r>
            <a:r>
              <a:rPr lang="zh-CN" altLang="en-US" sz="2800" b="1" smtClean="0"/>
              <a:t>相乘，</a:t>
            </a:r>
            <a:endParaRPr lang="zh-CN" altLang="en-US" sz="2800" b="1"/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2771800" y="5301208"/>
            <a:ext cx="411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相乘前</a:t>
            </a:r>
            <a:r>
              <a:rPr lang="zh-CN" altLang="en-US" sz="2800" b="1">
                <a:solidFill>
                  <a:srgbClr val="0000FF"/>
                </a:solidFill>
              </a:rPr>
              <a:t>不需对阶</a:t>
            </a:r>
            <a:r>
              <a:rPr lang="zh-CN" altLang="en-US" sz="2800" b="1"/>
              <a:t>。</a:t>
            </a:r>
          </a:p>
        </p:txBody>
      </p: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1383084" y="695771"/>
            <a:ext cx="4953000" cy="828675"/>
            <a:chOff x="0" y="528"/>
            <a:chExt cx="3120" cy="522"/>
          </a:xfrm>
        </p:grpSpPr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0" y="720"/>
              <a:ext cx="312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设</a:t>
              </a:r>
              <a:r>
                <a:rPr lang="en-US" altLang="zh-CN" sz="2800" b="1"/>
                <a:t>A=2 </a:t>
              </a:r>
              <a:r>
                <a:rPr lang="en-US" altLang="zh-CN" sz="2800" b="1" smtClean="0"/>
                <a:t>    ×</a:t>
              </a:r>
              <a:r>
                <a:rPr lang="en-US" altLang="zh-CN" sz="2800" b="1" dirty="0" smtClean="0"/>
                <a:t>A</a:t>
              </a:r>
              <a:r>
                <a:rPr lang="en-US" altLang="zh-CN" b="1" dirty="0"/>
                <a:t>M</a:t>
              </a:r>
              <a:r>
                <a:rPr lang="zh-CN" altLang="en-US" sz="2800" b="1" dirty="0" smtClean="0"/>
                <a:t>，</a:t>
              </a:r>
              <a:r>
                <a:rPr lang="en-US" altLang="zh-CN" sz="2800" b="1"/>
                <a:t>B=2 </a:t>
              </a:r>
              <a:r>
                <a:rPr lang="en-US" altLang="zh-CN" sz="2800" b="1" smtClean="0"/>
                <a:t>   ×</a:t>
              </a:r>
              <a:r>
                <a:rPr lang="en-US" altLang="zh-CN" sz="2800" b="1" dirty="0" smtClean="0"/>
                <a:t>B</a:t>
              </a:r>
              <a:r>
                <a:rPr lang="en-US" altLang="zh-CN" b="1" dirty="0"/>
                <a:t>M</a:t>
              </a:r>
              <a:r>
                <a:rPr lang="en-US" altLang="zh-CN" sz="2800" b="1" dirty="0" smtClean="0"/>
                <a:t> </a:t>
              </a:r>
              <a:endParaRPr lang="en-US" altLang="zh-CN" sz="2800" b="1" dirty="0"/>
            </a:p>
          </p:txBody>
        </p: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624" y="547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 smtClean="0"/>
                <a:t>A</a:t>
              </a:r>
              <a:r>
                <a:rPr lang="en-US" altLang="zh-CN" b="1" dirty="0"/>
                <a:t>E</a:t>
              </a:r>
            </a:p>
          </p:txBody>
        </p:sp>
        <p:sp>
          <p:nvSpPr>
            <p:cNvPr id="13" name="Text Box 31"/>
            <p:cNvSpPr txBox="1">
              <a:spLocks noChangeArrowheads="1"/>
            </p:cNvSpPr>
            <p:nvPr/>
          </p:nvSpPr>
          <p:spPr bwMode="auto">
            <a:xfrm>
              <a:off x="2016" y="528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 smtClean="0"/>
                <a:t>B</a:t>
              </a:r>
              <a:r>
                <a:rPr lang="en-US" altLang="zh-CN" b="1" dirty="0"/>
                <a:t>E</a:t>
              </a:r>
            </a:p>
          </p:txBody>
        </p:sp>
      </p:grpSp>
      <p:grpSp>
        <p:nvGrpSpPr>
          <p:cNvPr id="14" name="Group 36"/>
          <p:cNvGrpSpPr>
            <a:grpSpLocks/>
          </p:cNvGrpSpPr>
          <p:nvPr/>
        </p:nvGrpSpPr>
        <p:grpSpPr bwMode="auto">
          <a:xfrm>
            <a:off x="1702751" y="1578396"/>
            <a:ext cx="4953000" cy="828675"/>
            <a:chOff x="2976" y="528"/>
            <a:chExt cx="3120" cy="522"/>
          </a:xfrm>
        </p:grpSpPr>
        <p:sp>
          <p:nvSpPr>
            <p:cNvPr id="15" name="Text Box 32"/>
            <p:cNvSpPr txBox="1">
              <a:spLocks noChangeArrowheads="1"/>
            </p:cNvSpPr>
            <p:nvPr/>
          </p:nvSpPr>
          <p:spPr bwMode="auto">
            <a:xfrm>
              <a:off x="3840" y="528"/>
              <a:ext cx="96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 smtClean="0">
                  <a:solidFill>
                    <a:schemeClr val="folHlink"/>
                  </a:solidFill>
                </a:rPr>
                <a:t>A</a:t>
              </a:r>
              <a:r>
                <a:rPr lang="en-US" altLang="zh-CN" b="1" dirty="0" smtClean="0">
                  <a:solidFill>
                    <a:schemeClr val="folHlink"/>
                  </a:solidFill>
                </a:rPr>
                <a:t>E</a:t>
              </a:r>
              <a:r>
                <a:rPr lang="en-US" altLang="zh-CN" sz="2800" b="1" dirty="0" smtClean="0">
                  <a:solidFill>
                    <a:schemeClr val="folHlink"/>
                  </a:solidFill>
                </a:rPr>
                <a:t>+B</a:t>
              </a:r>
              <a:r>
                <a:rPr lang="en-US" altLang="zh-CN" b="1" dirty="0" smtClean="0">
                  <a:solidFill>
                    <a:schemeClr val="folHlink"/>
                  </a:solidFill>
                </a:rPr>
                <a:t>E</a:t>
              </a:r>
              <a:endParaRPr lang="en-US" altLang="zh-CN" b="1" dirty="0">
                <a:solidFill>
                  <a:schemeClr val="folHlink"/>
                </a:solidFill>
              </a:endParaRPr>
            </a:p>
          </p:txBody>
        </p:sp>
        <p:sp>
          <p:nvSpPr>
            <p:cNvPr id="16" name="Text Box 33"/>
            <p:cNvSpPr txBox="1">
              <a:spLocks noChangeArrowheads="1"/>
            </p:cNvSpPr>
            <p:nvPr/>
          </p:nvSpPr>
          <p:spPr bwMode="auto">
            <a:xfrm>
              <a:off x="2976" y="720"/>
              <a:ext cx="312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A×B=2</a:t>
              </a:r>
              <a:r>
                <a:rPr lang="en-US" altLang="zh-CN" sz="2800" b="1">
                  <a:solidFill>
                    <a:srgbClr val="FF0000"/>
                  </a:solidFill>
                </a:rPr>
                <a:t>  </a:t>
              </a:r>
              <a:r>
                <a:rPr lang="en-US" altLang="zh-CN" sz="2800" b="1" smtClean="0">
                  <a:solidFill>
                    <a:srgbClr val="FF0000"/>
                  </a:solidFill>
                </a:rPr>
                <a:t>            </a:t>
              </a:r>
              <a:r>
                <a:rPr lang="en-US" altLang="zh-CN" sz="2800" b="1" smtClean="0"/>
                <a:t>×(</a:t>
              </a:r>
              <a:r>
                <a:rPr lang="en-US" altLang="zh-CN" sz="2800" b="1" dirty="0" smtClean="0">
                  <a:solidFill>
                    <a:schemeClr val="folHlink"/>
                  </a:solidFill>
                </a:rPr>
                <a:t>A</a:t>
              </a:r>
              <a:r>
                <a:rPr lang="en-US" altLang="zh-CN" b="1" dirty="0" smtClean="0">
                  <a:solidFill>
                    <a:schemeClr val="folHlink"/>
                  </a:solidFill>
                </a:rPr>
                <a:t>M</a:t>
              </a:r>
              <a:r>
                <a:rPr lang="en-US" altLang="zh-CN" sz="2800" b="1" dirty="0" smtClean="0">
                  <a:solidFill>
                    <a:schemeClr val="folHlink"/>
                  </a:solidFill>
                </a:rPr>
                <a:t>×B</a:t>
              </a:r>
              <a:r>
                <a:rPr lang="en-US" altLang="zh-CN" b="1" dirty="0" smtClean="0">
                  <a:solidFill>
                    <a:schemeClr val="folHlink"/>
                  </a:solidFill>
                </a:rPr>
                <a:t>M</a:t>
              </a:r>
              <a:r>
                <a:rPr lang="en-US" altLang="zh-CN" sz="2800" b="1" dirty="0" smtClean="0"/>
                <a:t>) </a:t>
              </a:r>
              <a:endParaRPr lang="en-US" altLang="zh-CN" sz="2800" b="1" dirty="0"/>
            </a:p>
          </p:txBody>
        </p:sp>
      </p:grpSp>
      <p:sp>
        <p:nvSpPr>
          <p:cNvPr id="17" name="Text Box 38"/>
          <p:cNvSpPr txBox="1">
            <a:spLocks noChangeArrowheads="1"/>
          </p:cNvSpPr>
          <p:nvPr/>
        </p:nvSpPr>
        <p:spPr bwMode="auto">
          <a:xfrm>
            <a:off x="504007" y="5910808"/>
            <a:ext cx="35639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(4</a:t>
            </a:r>
            <a:r>
              <a:rPr lang="zh-CN" altLang="en-US" sz="2800" b="1"/>
              <a:t>）结果</a:t>
            </a:r>
            <a:r>
              <a:rPr lang="zh-CN" altLang="en-US" sz="2800" b="1" smtClean="0"/>
              <a:t>规格化，</a:t>
            </a:r>
            <a:endParaRPr lang="zh-CN" altLang="en-US" sz="2800" b="1"/>
          </a:p>
        </p:txBody>
      </p:sp>
      <p:sp>
        <p:nvSpPr>
          <p:cNvPr id="18" name="Text Box 39"/>
          <p:cNvSpPr txBox="1">
            <a:spLocks noChangeArrowheads="1"/>
          </p:cNvSpPr>
          <p:nvPr/>
        </p:nvSpPr>
        <p:spPr bwMode="auto">
          <a:xfrm>
            <a:off x="3347864" y="5910808"/>
            <a:ext cx="304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一般</a:t>
            </a:r>
            <a:r>
              <a:rPr lang="zh-CN" altLang="en-US" sz="2800" b="1">
                <a:solidFill>
                  <a:srgbClr val="0000FF"/>
                </a:solidFill>
              </a:rPr>
              <a:t>左规。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uiExpand="1" build="p" autoUpdateAnimBg="0"/>
      <p:bldP spid="8" grpId="0" autoUpdateAnimBg="0"/>
      <p:bldP spid="9" grpId="0" autoUpdateAnimBg="0"/>
      <p:bldP spid="17" grpId="0" autoUpdateAnimBg="0"/>
      <p:bldP spid="18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018932" y="290971"/>
            <a:ext cx="6477000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/>
              <a:t>3.  </a:t>
            </a:r>
            <a:r>
              <a:rPr lang="zh-CN" altLang="en-US" sz="2800" b="1" dirty="0"/>
              <a:t>浮点除法运算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83765" y="2923031"/>
            <a:ext cx="1981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步骤：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01156" y="3483376"/>
            <a:ext cx="60960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(1) </a:t>
            </a:r>
            <a:r>
              <a:rPr lang="zh-CN" altLang="en-US" sz="2800" b="1" dirty="0"/>
              <a:t>检测操作数是否</a:t>
            </a:r>
            <a:r>
              <a:rPr lang="zh-CN" altLang="en-US" sz="2800" b="1"/>
              <a:t>为</a:t>
            </a:r>
            <a:r>
              <a:rPr lang="en-US" altLang="zh-CN" sz="2800" b="1" smtClean="0"/>
              <a:t>0</a:t>
            </a:r>
            <a:r>
              <a:rPr lang="zh-CN" altLang="en-US" sz="2800" b="1" smtClean="0"/>
              <a:t>；</a:t>
            </a:r>
            <a:endParaRPr lang="en-US" altLang="zh-CN" sz="2800" b="1" dirty="0"/>
          </a:p>
          <a:p>
            <a:pPr>
              <a:spcBef>
                <a:spcPct val="50000"/>
              </a:spcBef>
            </a:pPr>
            <a:r>
              <a:rPr lang="en-US" altLang="zh-CN" sz="2800" b="1" dirty="0"/>
              <a:t>(2) |</a:t>
            </a:r>
            <a:r>
              <a:rPr lang="en-US" altLang="zh-CN" sz="2800" b="1" dirty="0" smtClean="0"/>
              <a:t>A</a:t>
            </a:r>
            <a:r>
              <a:rPr lang="en-US" altLang="zh-CN" b="1" dirty="0"/>
              <a:t>M</a:t>
            </a:r>
            <a:r>
              <a:rPr lang="en-US" altLang="zh-CN" sz="2800" b="1" dirty="0" smtClean="0"/>
              <a:t>|&lt; </a:t>
            </a:r>
            <a:r>
              <a:rPr lang="en-US" altLang="zh-CN" sz="2800" b="1" dirty="0"/>
              <a:t>|</a:t>
            </a:r>
            <a:r>
              <a:rPr lang="en-US" altLang="zh-CN" sz="2800" b="1" smtClean="0"/>
              <a:t>B</a:t>
            </a:r>
            <a:r>
              <a:rPr lang="en-US" altLang="zh-CN" b="1"/>
              <a:t>M</a:t>
            </a:r>
            <a:r>
              <a:rPr lang="en-US" altLang="zh-CN" sz="2800" b="1" smtClean="0"/>
              <a:t>|?</a:t>
            </a:r>
            <a:r>
              <a:rPr lang="zh-CN" altLang="en-US" sz="2800" b="1" smtClean="0"/>
              <a:t>；</a:t>
            </a:r>
            <a:endParaRPr lang="en-US" altLang="zh-CN" sz="2800" b="1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979712" y="2510854"/>
            <a:ext cx="6172200" cy="523876"/>
            <a:chOff x="288" y="1152"/>
            <a:chExt cx="3888" cy="330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88" y="1152"/>
              <a:ext cx="388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</a:rPr>
                <a:t>浮点</a:t>
              </a:r>
              <a:r>
                <a:rPr lang="zh-CN" altLang="en-US" sz="2800" b="1" smtClean="0">
                  <a:solidFill>
                    <a:srgbClr val="0000FF"/>
                  </a:solidFill>
                </a:rPr>
                <a:t>除             </a:t>
              </a:r>
              <a:r>
                <a:rPr lang="zh-CN" altLang="en-US" sz="2800" b="1" dirty="0">
                  <a:solidFill>
                    <a:srgbClr val="0000FF"/>
                  </a:solidFill>
                </a:rPr>
                <a:t>定点减、定点除</a:t>
              </a: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163" y="1317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FF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31912" y="5380859"/>
            <a:ext cx="304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(4) </a:t>
            </a:r>
            <a:r>
              <a:rPr lang="zh-CN" altLang="en-US" sz="2800" b="1"/>
              <a:t>尾数</a:t>
            </a:r>
            <a:r>
              <a:rPr lang="zh-CN" altLang="en-US" sz="2800" b="1" smtClean="0"/>
              <a:t>相除，</a:t>
            </a:r>
            <a:endParaRPr lang="zh-CN" altLang="en-US" sz="2800" b="1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038078" y="5364340"/>
            <a:ext cx="411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相除前</a:t>
            </a:r>
            <a:r>
              <a:rPr lang="zh-CN" altLang="en-US" sz="2800" b="1">
                <a:solidFill>
                  <a:srgbClr val="0000FF"/>
                </a:solidFill>
              </a:rPr>
              <a:t>不需对</a:t>
            </a:r>
            <a:r>
              <a:rPr lang="zh-CN" altLang="en-US" sz="2800" b="1" smtClean="0">
                <a:solidFill>
                  <a:srgbClr val="0000FF"/>
                </a:solidFill>
              </a:rPr>
              <a:t>阶；</a:t>
            </a:r>
            <a:endParaRPr lang="zh-CN" altLang="en-US" sz="2800" b="1"/>
          </a:p>
        </p:txBody>
      </p: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1417240" y="752611"/>
            <a:ext cx="4953000" cy="728663"/>
            <a:chOff x="0" y="591"/>
            <a:chExt cx="3120" cy="459"/>
          </a:xfrm>
        </p:grpSpPr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0" y="720"/>
              <a:ext cx="312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设</a:t>
              </a:r>
              <a:r>
                <a:rPr lang="en-US" altLang="zh-CN" sz="2800" b="1"/>
                <a:t>A=2 </a:t>
              </a:r>
              <a:r>
                <a:rPr lang="en-US" altLang="zh-CN" sz="2800" b="1" smtClean="0"/>
                <a:t>    ×</a:t>
              </a:r>
              <a:r>
                <a:rPr lang="en-US" altLang="zh-CN" sz="2800" b="1" dirty="0" smtClean="0"/>
                <a:t>A</a:t>
              </a:r>
              <a:r>
                <a:rPr lang="en-US" altLang="zh-CN" b="1" dirty="0" smtClean="0"/>
                <a:t>M</a:t>
              </a:r>
              <a:r>
                <a:rPr lang="zh-CN" altLang="en-US" sz="2800" b="1" dirty="0" smtClean="0"/>
                <a:t>，</a:t>
              </a:r>
              <a:r>
                <a:rPr lang="en-US" altLang="zh-CN" sz="2800" b="1"/>
                <a:t>B=2 </a:t>
              </a:r>
              <a:r>
                <a:rPr lang="en-US" altLang="zh-CN" sz="2800" b="1" smtClean="0"/>
                <a:t>    ×</a:t>
              </a:r>
              <a:r>
                <a:rPr lang="en-US" altLang="zh-CN" sz="2800" b="1" dirty="0" smtClean="0"/>
                <a:t>B</a:t>
              </a:r>
              <a:r>
                <a:rPr lang="en-US" altLang="zh-CN" b="1" dirty="0"/>
                <a:t>M</a:t>
              </a:r>
              <a:r>
                <a:rPr lang="en-US" altLang="zh-CN" sz="2800" b="1" dirty="0" smtClean="0"/>
                <a:t> </a:t>
              </a:r>
              <a:endParaRPr lang="en-US" altLang="zh-CN" sz="2800" b="1" dirty="0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626" y="591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 smtClean="0"/>
                <a:t>A</a:t>
              </a:r>
              <a:r>
                <a:rPr lang="en-US" altLang="zh-CN" b="1" dirty="0"/>
                <a:t>E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040" y="596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 smtClean="0"/>
                <a:t>B</a:t>
              </a:r>
              <a:r>
                <a:rPr lang="en-US" altLang="zh-CN" b="1" dirty="0"/>
                <a:t>E</a:t>
              </a:r>
            </a:p>
          </p:txBody>
        </p:sp>
      </p:grp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731912" y="6022231"/>
            <a:ext cx="47879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(5) </a:t>
            </a:r>
            <a:r>
              <a:rPr lang="zh-CN" altLang="en-US" sz="2800" b="1"/>
              <a:t>结果不再规格化。</a:t>
            </a:r>
          </a:p>
        </p:txBody>
      </p:sp>
      <p:grpSp>
        <p:nvGrpSpPr>
          <p:cNvPr id="15" name="Group 33"/>
          <p:cNvGrpSpPr>
            <a:grpSpLocks/>
          </p:cNvGrpSpPr>
          <p:nvPr/>
        </p:nvGrpSpPr>
        <p:grpSpPr bwMode="auto">
          <a:xfrm>
            <a:off x="1798240" y="1608837"/>
            <a:ext cx="4953000" cy="669926"/>
            <a:chOff x="2976" y="628"/>
            <a:chExt cx="3120" cy="422"/>
          </a:xfrm>
        </p:grpSpPr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3757" y="628"/>
              <a:ext cx="76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 smtClean="0">
                  <a:solidFill>
                    <a:schemeClr val="folHlink"/>
                  </a:solidFill>
                </a:rPr>
                <a:t>A</a:t>
              </a:r>
              <a:r>
                <a:rPr lang="en-US" altLang="zh-CN" b="1" dirty="0" smtClean="0">
                  <a:solidFill>
                    <a:schemeClr val="folHlink"/>
                  </a:solidFill>
                </a:rPr>
                <a:t>E</a:t>
              </a:r>
              <a:r>
                <a:rPr lang="en-US" altLang="zh-CN" sz="2800" b="1" dirty="0" smtClean="0">
                  <a:solidFill>
                    <a:schemeClr val="folHlink"/>
                  </a:solidFill>
                </a:rPr>
                <a:t>-B</a:t>
              </a:r>
              <a:r>
                <a:rPr lang="en-US" altLang="zh-CN" b="1" dirty="0" smtClean="0">
                  <a:solidFill>
                    <a:schemeClr val="folHlink"/>
                  </a:solidFill>
                </a:rPr>
                <a:t>E</a:t>
              </a:r>
              <a:endParaRPr lang="en-US" altLang="zh-CN" b="1" dirty="0">
                <a:solidFill>
                  <a:schemeClr val="folHlink"/>
                </a:solidFill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976" y="720"/>
              <a:ext cx="312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A÷B=2</a:t>
              </a:r>
              <a:r>
                <a:rPr lang="en-US" altLang="zh-CN" sz="2800" b="1">
                  <a:solidFill>
                    <a:srgbClr val="FF0000"/>
                  </a:solidFill>
                </a:rPr>
                <a:t>   </a:t>
              </a:r>
              <a:r>
                <a:rPr lang="en-US" altLang="zh-CN" sz="2800" b="1" smtClean="0">
                  <a:solidFill>
                    <a:srgbClr val="FF0000"/>
                  </a:solidFill>
                </a:rPr>
                <a:t>         </a:t>
              </a:r>
              <a:r>
                <a:rPr lang="en-US" altLang="zh-CN" sz="2800" b="1" smtClean="0"/>
                <a:t>×(</a:t>
              </a:r>
              <a:r>
                <a:rPr lang="en-US" altLang="zh-CN" sz="2800" b="1" dirty="0" smtClean="0">
                  <a:solidFill>
                    <a:schemeClr val="folHlink"/>
                  </a:solidFill>
                </a:rPr>
                <a:t>A</a:t>
              </a:r>
              <a:r>
                <a:rPr lang="en-US" altLang="zh-CN" b="1" dirty="0">
                  <a:solidFill>
                    <a:schemeClr val="folHlink"/>
                  </a:solidFill>
                </a:rPr>
                <a:t>M</a:t>
              </a:r>
            </a:p>
          </p:txBody>
        </p:sp>
        <p:sp>
          <p:nvSpPr>
            <p:cNvPr id="18" name="Rectangle 32"/>
            <p:cNvSpPr>
              <a:spLocks noChangeArrowheads="1"/>
            </p:cNvSpPr>
            <p:nvPr/>
          </p:nvSpPr>
          <p:spPr bwMode="auto">
            <a:xfrm>
              <a:off x="5092" y="704"/>
              <a:ext cx="76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</a:rPr>
                <a:t>÷</a:t>
              </a:r>
              <a:r>
                <a:rPr lang="en-US" altLang="zh-CN" sz="2800" b="1" dirty="0" smtClean="0">
                  <a:solidFill>
                    <a:schemeClr val="folHlink"/>
                  </a:solidFill>
                </a:rPr>
                <a:t>B</a:t>
              </a:r>
              <a:r>
                <a:rPr lang="en-US" altLang="zh-CN" b="1" dirty="0">
                  <a:solidFill>
                    <a:schemeClr val="folHlink"/>
                  </a:solidFill>
                </a:rPr>
                <a:t>M</a:t>
              </a:r>
              <a:r>
                <a:rPr lang="en-US" altLang="zh-CN" sz="2800" b="1" dirty="0" smtClean="0"/>
                <a:t>) </a:t>
              </a:r>
              <a:endParaRPr lang="en-US" altLang="zh-CN" sz="2800" b="1" dirty="0"/>
            </a:p>
          </p:txBody>
        </p:sp>
      </p:grpSp>
      <p:sp>
        <p:nvSpPr>
          <p:cNvPr id="19" name="Text Box 34"/>
          <p:cNvSpPr txBox="1">
            <a:spLocks noChangeArrowheads="1"/>
          </p:cNvSpPr>
          <p:nvPr/>
        </p:nvSpPr>
        <p:spPr bwMode="auto">
          <a:xfrm>
            <a:off x="701156" y="4771587"/>
            <a:ext cx="81835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(3) </a:t>
            </a:r>
            <a:r>
              <a:rPr lang="zh-CN" altLang="en-US" sz="2800" b="1"/>
              <a:t>阶码</a:t>
            </a:r>
            <a:r>
              <a:rPr lang="zh-CN" altLang="en-US" sz="2800" b="1" smtClean="0"/>
              <a:t>相减：</a:t>
            </a:r>
            <a:r>
              <a:rPr lang="zh-CN" altLang="en-US" sz="2800" b="1" smtClean="0">
                <a:solidFill>
                  <a:srgbClr val="0000FF"/>
                </a:solidFill>
              </a:rPr>
              <a:t>若</a:t>
            </a:r>
            <a:r>
              <a:rPr lang="zh-CN" altLang="en-US" sz="2800" b="1">
                <a:solidFill>
                  <a:srgbClr val="0000FF"/>
                </a:solidFill>
              </a:rPr>
              <a:t>阶码用移码表示，相减后要</a:t>
            </a:r>
            <a:r>
              <a:rPr lang="zh-CN" altLang="en-US" sz="2800" b="1" smtClean="0">
                <a:solidFill>
                  <a:srgbClr val="0000FF"/>
                </a:solidFill>
              </a:rPr>
              <a:t>修正；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uiExpand="1" build="p" autoUpdateAnimBg="0"/>
      <p:bldP spid="8" grpId="0" autoUpdateAnimBg="0"/>
      <p:bldP spid="9" grpId="0" autoUpdateAnimBg="0"/>
      <p:bldP spid="14" grpId="0" autoUpdateAnimBg="0"/>
      <p:bldP spid="1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881608" y="169476"/>
            <a:ext cx="556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3. </a:t>
            </a:r>
            <a:r>
              <a:rPr lang="zh-CN" altLang="en-US" sz="2800" b="1" dirty="0"/>
              <a:t>逻辑实现</a:t>
            </a:r>
          </a:p>
        </p:txBody>
      </p:sp>
      <p:grpSp>
        <p:nvGrpSpPr>
          <p:cNvPr id="3" name="Group 138"/>
          <p:cNvGrpSpPr>
            <a:grpSpLocks/>
          </p:cNvGrpSpPr>
          <p:nvPr/>
        </p:nvGrpSpPr>
        <p:grpSpPr bwMode="auto">
          <a:xfrm>
            <a:off x="4820344" y="4978548"/>
            <a:ext cx="3810000" cy="533400"/>
            <a:chOff x="2976" y="3168"/>
            <a:chExt cx="2400" cy="336"/>
          </a:xfrm>
        </p:grpSpPr>
        <p:sp>
          <p:nvSpPr>
            <p:cNvPr id="4" name="Rectangle 10"/>
            <p:cNvSpPr>
              <a:spLocks noChangeArrowheads="1"/>
            </p:cNvSpPr>
            <p:nvPr/>
          </p:nvSpPr>
          <p:spPr bwMode="auto">
            <a:xfrm>
              <a:off x="2976" y="3216"/>
              <a:ext cx="1008" cy="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5" name="Rectangle 11"/>
            <p:cNvSpPr>
              <a:spLocks noChangeArrowheads="1"/>
            </p:cNvSpPr>
            <p:nvPr/>
          </p:nvSpPr>
          <p:spPr bwMode="auto">
            <a:xfrm>
              <a:off x="4224" y="3216"/>
              <a:ext cx="1008" cy="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31"/>
            <p:cNvSpPr txBox="1">
              <a:spLocks noChangeArrowheads="1"/>
            </p:cNvSpPr>
            <p:nvPr/>
          </p:nvSpPr>
          <p:spPr bwMode="auto">
            <a:xfrm>
              <a:off x="3120" y="3168"/>
              <a:ext cx="9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/>
                <a:t>A(X</a:t>
              </a:r>
              <a:r>
                <a:rPr lang="zh-CN" altLang="en-US" sz="2000" b="1" dirty="0"/>
                <a:t>补</a:t>
              </a:r>
              <a:r>
                <a:rPr lang="en-US" altLang="zh-CN" sz="2800" b="1" dirty="0"/>
                <a:t>)</a:t>
              </a:r>
            </a:p>
          </p:txBody>
        </p:sp>
        <p:sp>
          <p:nvSpPr>
            <p:cNvPr id="7" name="Text Box 32"/>
            <p:cNvSpPr txBox="1">
              <a:spLocks noChangeArrowheads="1"/>
            </p:cNvSpPr>
            <p:nvPr/>
          </p:nvSpPr>
          <p:spPr bwMode="auto">
            <a:xfrm>
              <a:off x="4320" y="3168"/>
              <a:ext cx="10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/>
                <a:t>B(Y</a:t>
              </a:r>
              <a:r>
                <a:rPr lang="zh-CN" altLang="en-US" sz="2000" b="1" dirty="0"/>
                <a:t>补</a:t>
              </a:r>
              <a:r>
                <a:rPr lang="en-US" altLang="zh-CN" sz="2800" b="1" dirty="0"/>
                <a:t>)</a:t>
              </a:r>
            </a:p>
          </p:txBody>
        </p:sp>
      </p:grpSp>
      <p:sp>
        <p:nvSpPr>
          <p:cNvPr id="8" name="Line 49"/>
          <p:cNvSpPr>
            <a:spLocks noChangeShapeType="1"/>
          </p:cNvSpPr>
          <p:nvPr/>
        </p:nvSpPr>
        <p:spPr bwMode="auto">
          <a:xfrm>
            <a:off x="5887144" y="5511948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51"/>
          <p:cNvSpPr>
            <a:spLocks noChangeShapeType="1"/>
          </p:cNvSpPr>
          <p:nvPr/>
        </p:nvSpPr>
        <p:spPr bwMode="auto">
          <a:xfrm>
            <a:off x="5277544" y="5511948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56"/>
          <p:cNvSpPr>
            <a:spLocks noChangeShapeType="1"/>
          </p:cNvSpPr>
          <p:nvPr/>
        </p:nvSpPr>
        <p:spPr bwMode="auto">
          <a:xfrm>
            <a:off x="7411144" y="2997348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139"/>
          <p:cNvGrpSpPr>
            <a:grpSpLocks/>
          </p:cNvGrpSpPr>
          <p:nvPr/>
        </p:nvGrpSpPr>
        <p:grpSpPr bwMode="auto">
          <a:xfrm>
            <a:off x="4667944" y="3302149"/>
            <a:ext cx="2057400" cy="1833563"/>
            <a:chOff x="2880" y="2112"/>
            <a:chExt cx="1296" cy="1155"/>
          </a:xfrm>
        </p:grpSpPr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168" y="2400"/>
              <a:ext cx="768" cy="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3552" y="2256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3552" y="225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 flipV="1">
              <a:off x="3840" y="2112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1"/>
            <p:cNvSpPr>
              <a:spLocks noChangeShapeType="1"/>
            </p:cNvSpPr>
            <p:nvPr/>
          </p:nvSpPr>
          <p:spPr bwMode="auto">
            <a:xfrm>
              <a:off x="3312" y="264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42"/>
            <p:cNvSpPr>
              <a:spLocks noChangeShapeType="1"/>
            </p:cNvSpPr>
            <p:nvPr/>
          </p:nvSpPr>
          <p:spPr bwMode="auto">
            <a:xfrm>
              <a:off x="3312" y="288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43"/>
            <p:cNvSpPr>
              <a:spLocks noChangeShapeType="1"/>
            </p:cNvSpPr>
            <p:nvPr/>
          </p:nvSpPr>
          <p:spPr bwMode="auto">
            <a:xfrm>
              <a:off x="3312" y="288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47"/>
            <p:cNvSpPr>
              <a:spLocks noChangeShapeType="1"/>
            </p:cNvSpPr>
            <p:nvPr/>
          </p:nvSpPr>
          <p:spPr bwMode="auto">
            <a:xfrm>
              <a:off x="3168" y="2880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48"/>
            <p:cNvSpPr>
              <a:spLocks noChangeShapeType="1"/>
            </p:cNvSpPr>
            <p:nvPr/>
          </p:nvSpPr>
          <p:spPr bwMode="auto">
            <a:xfrm>
              <a:off x="3648" y="2640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61"/>
            <p:cNvSpPr txBox="1">
              <a:spLocks noChangeArrowheads="1"/>
            </p:cNvSpPr>
            <p:nvPr/>
          </p:nvSpPr>
          <p:spPr bwMode="auto">
            <a:xfrm>
              <a:off x="2880" y="2832"/>
              <a:ext cx="4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+A</a:t>
              </a:r>
            </a:p>
          </p:txBody>
        </p:sp>
        <p:sp>
          <p:nvSpPr>
            <p:cNvPr id="22" name="Text Box 64"/>
            <p:cNvSpPr txBox="1">
              <a:spLocks noChangeArrowheads="1"/>
            </p:cNvSpPr>
            <p:nvPr/>
          </p:nvSpPr>
          <p:spPr bwMode="auto">
            <a:xfrm>
              <a:off x="3696" y="2976"/>
              <a:ext cx="4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</p:grpSp>
      <p:grpSp>
        <p:nvGrpSpPr>
          <p:cNvPr id="23" name="Group 147"/>
          <p:cNvGrpSpPr>
            <a:grpSpLocks/>
          </p:cNvGrpSpPr>
          <p:nvPr/>
        </p:nvGrpSpPr>
        <p:grpSpPr bwMode="auto">
          <a:xfrm>
            <a:off x="6725344" y="3287861"/>
            <a:ext cx="1600200" cy="1066800"/>
            <a:chOff x="4224" y="1942"/>
            <a:chExt cx="1008" cy="672"/>
          </a:xfrm>
        </p:grpSpPr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V="1">
              <a:off x="4416" y="1942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4224" y="2230"/>
              <a:ext cx="1008" cy="3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4704" y="2086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4416" y="208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" name="Group 143"/>
          <p:cNvGrpSpPr>
            <a:grpSpLocks/>
          </p:cNvGrpSpPr>
          <p:nvPr/>
        </p:nvGrpSpPr>
        <p:grpSpPr bwMode="auto">
          <a:xfrm>
            <a:off x="7715944" y="4140350"/>
            <a:ext cx="1676400" cy="995363"/>
            <a:chOff x="4800" y="2470"/>
            <a:chExt cx="1056" cy="627"/>
          </a:xfrm>
        </p:grpSpPr>
        <p:sp>
          <p:nvSpPr>
            <p:cNvPr id="29" name="Line 34"/>
            <p:cNvSpPr>
              <a:spLocks noChangeShapeType="1"/>
            </p:cNvSpPr>
            <p:nvPr/>
          </p:nvSpPr>
          <p:spPr bwMode="auto">
            <a:xfrm>
              <a:off x="5040" y="261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Line 38"/>
            <p:cNvSpPr>
              <a:spLocks noChangeShapeType="1"/>
            </p:cNvSpPr>
            <p:nvPr/>
          </p:nvSpPr>
          <p:spPr bwMode="auto">
            <a:xfrm>
              <a:off x="5040" y="271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Line 39"/>
            <p:cNvSpPr>
              <a:spLocks noChangeShapeType="1"/>
            </p:cNvSpPr>
            <p:nvPr/>
          </p:nvSpPr>
          <p:spPr bwMode="auto">
            <a:xfrm>
              <a:off x="4800" y="2614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Text Box 62"/>
            <p:cNvSpPr txBox="1">
              <a:spLocks noChangeArrowheads="1"/>
            </p:cNvSpPr>
            <p:nvPr/>
          </p:nvSpPr>
          <p:spPr bwMode="auto">
            <a:xfrm>
              <a:off x="4800" y="2806"/>
              <a:ext cx="4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33" name="Text Box 66"/>
            <p:cNvSpPr txBox="1">
              <a:spLocks noChangeArrowheads="1"/>
            </p:cNvSpPr>
            <p:nvPr/>
          </p:nvSpPr>
          <p:spPr bwMode="auto">
            <a:xfrm>
              <a:off x="5376" y="2470"/>
              <a:ext cx="4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+B</a:t>
              </a:r>
            </a:p>
          </p:txBody>
        </p:sp>
      </p:grpSp>
      <p:grpSp>
        <p:nvGrpSpPr>
          <p:cNvPr id="34" name="Group 144"/>
          <p:cNvGrpSpPr>
            <a:grpSpLocks/>
          </p:cNvGrpSpPr>
          <p:nvPr/>
        </p:nvGrpSpPr>
        <p:grpSpPr bwMode="auto">
          <a:xfrm>
            <a:off x="6906319" y="4368951"/>
            <a:ext cx="2422525" cy="766763"/>
            <a:chOff x="4290" y="2614"/>
            <a:chExt cx="1526" cy="483"/>
          </a:xfrm>
        </p:grpSpPr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4512" y="261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4512" y="2806"/>
              <a:ext cx="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40"/>
            <p:cNvSpPr>
              <a:spLocks noChangeShapeType="1"/>
            </p:cNvSpPr>
            <p:nvPr/>
          </p:nvSpPr>
          <p:spPr bwMode="auto">
            <a:xfrm>
              <a:off x="4310" y="2614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63"/>
            <p:cNvSpPr txBox="1">
              <a:spLocks noChangeArrowheads="1"/>
            </p:cNvSpPr>
            <p:nvPr/>
          </p:nvSpPr>
          <p:spPr bwMode="auto">
            <a:xfrm>
              <a:off x="4290" y="2806"/>
              <a:ext cx="4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39" name="Text Box 67"/>
            <p:cNvSpPr txBox="1">
              <a:spLocks noChangeArrowheads="1"/>
            </p:cNvSpPr>
            <p:nvPr/>
          </p:nvSpPr>
          <p:spPr bwMode="auto">
            <a:xfrm>
              <a:off x="5336" y="2710"/>
              <a:ext cx="4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+B</a:t>
              </a:r>
            </a:p>
          </p:txBody>
        </p:sp>
        <p:sp>
          <p:nvSpPr>
            <p:cNvPr id="40" name="Line 68"/>
            <p:cNvSpPr>
              <a:spLocks noChangeShapeType="1"/>
            </p:cNvSpPr>
            <p:nvPr/>
          </p:nvSpPr>
          <p:spPr bwMode="auto">
            <a:xfrm>
              <a:off x="4338" y="2854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69"/>
            <p:cNvSpPr>
              <a:spLocks noChangeShapeType="1"/>
            </p:cNvSpPr>
            <p:nvPr/>
          </p:nvSpPr>
          <p:spPr bwMode="auto">
            <a:xfrm>
              <a:off x="5480" y="2758"/>
              <a:ext cx="14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" name="Text Box 71"/>
          <p:cNvSpPr txBox="1">
            <a:spLocks noChangeArrowheads="1"/>
          </p:cNvSpPr>
          <p:nvPr/>
        </p:nvSpPr>
        <p:spPr bwMode="auto">
          <a:xfrm>
            <a:off x="8562528" y="2780928"/>
            <a:ext cx="76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+1</a:t>
            </a:r>
          </a:p>
        </p:txBody>
      </p:sp>
      <p:grpSp>
        <p:nvGrpSpPr>
          <p:cNvPr id="43" name="Group 129"/>
          <p:cNvGrpSpPr>
            <a:grpSpLocks/>
          </p:cNvGrpSpPr>
          <p:nvPr/>
        </p:nvGrpSpPr>
        <p:grpSpPr bwMode="auto">
          <a:xfrm>
            <a:off x="5887144" y="5740554"/>
            <a:ext cx="1524000" cy="461963"/>
            <a:chOff x="3648" y="3648"/>
            <a:chExt cx="960" cy="291"/>
          </a:xfrm>
        </p:grpSpPr>
        <p:sp>
          <p:nvSpPr>
            <p:cNvPr id="44" name="Line 50"/>
            <p:cNvSpPr>
              <a:spLocks noChangeShapeType="1"/>
            </p:cNvSpPr>
            <p:nvPr/>
          </p:nvSpPr>
          <p:spPr bwMode="auto">
            <a:xfrm>
              <a:off x="3648" y="379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Text Box 72"/>
            <p:cNvSpPr txBox="1">
              <a:spLocks noChangeArrowheads="1"/>
            </p:cNvSpPr>
            <p:nvPr/>
          </p:nvSpPr>
          <p:spPr bwMode="auto">
            <a:xfrm>
              <a:off x="3936" y="3648"/>
              <a:ext cx="67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CP</a:t>
              </a:r>
              <a:r>
                <a:rPr lang="en-US" altLang="zh-CN" sz="1600" b="1" dirty="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</p:grpSp>
      <p:sp>
        <p:nvSpPr>
          <p:cNvPr id="46" name="Line 81"/>
          <p:cNvSpPr>
            <a:spLocks noChangeShapeType="1"/>
          </p:cNvSpPr>
          <p:nvPr/>
        </p:nvSpPr>
        <p:spPr bwMode="auto">
          <a:xfrm>
            <a:off x="4716016" y="1473348"/>
            <a:ext cx="200932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Line 82"/>
          <p:cNvSpPr>
            <a:spLocks noChangeShapeType="1"/>
          </p:cNvSpPr>
          <p:nvPr/>
        </p:nvSpPr>
        <p:spPr bwMode="auto">
          <a:xfrm>
            <a:off x="4716015" y="5969148"/>
            <a:ext cx="56152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83"/>
          <p:cNvSpPr>
            <a:spLocks noChangeShapeType="1"/>
          </p:cNvSpPr>
          <p:nvPr/>
        </p:nvSpPr>
        <p:spPr bwMode="auto">
          <a:xfrm>
            <a:off x="4716016" y="1473348"/>
            <a:ext cx="0" cy="449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9" name="Group 141"/>
          <p:cNvGrpSpPr>
            <a:grpSpLocks/>
          </p:cNvGrpSpPr>
          <p:nvPr/>
        </p:nvGrpSpPr>
        <p:grpSpPr bwMode="auto">
          <a:xfrm>
            <a:off x="6115744" y="1473349"/>
            <a:ext cx="3352800" cy="1223963"/>
            <a:chOff x="3792" y="960"/>
            <a:chExt cx="2112" cy="771"/>
          </a:xfrm>
        </p:grpSpPr>
        <p:sp>
          <p:nvSpPr>
            <p:cNvPr id="50" name="Rectangle 8"/>
            <p:cNvSpPr>
              <a:spLocks noChangeArrowheads="1"/>
            </p:cNvSpPr>
            <p:nvPr/>
          </p:nvSpPr>
          <p:spPr bwMode="auto">
            <a:xfrm>
              <a:off x="3792" y="1248"/>
              <a:ext cx="768" cy="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53"/>
            <p:cNvSpPr>
              <a:spLocks noChangeShapeType="1"/>
            </p:cNvSpPr>
            <p:nvPr/>
          </p:nvSpPr>
          <p:spPr bwMode="auto">
            <a:xfrm>
              <a:off x="4032" y="148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54"/>
            <p:cNvSpPr>
              <a:spLocks noChangeShapeType="1"/>
            </p:cNvSpPr>
            <p:nvPr/>
          </p:nvSpPr>
          <p:spPr bwMode="auto">
            <a:xfrm>
              <a:off x="4368" y="148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55"/>
            <p:cNvSpPr>
              <a:spLocks noChangeShapeType="1"/>
            </p:cNvSpPr>
            <p:nvPr/>
          </p:nvSpPr>
          <p:spPr bwMode="auto">
            <a:xfrm>
              <a:off x="4368" y="1584"/>
              <a:ext cx="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58"/>
            <p:cNvSpPr>
              <a:spLocks noChangeShapeType="1"/>
            </p:cNvSpPr>
            <p:nvPr/>
          </p:nvSpPr>
          <p:spPr bwMode="auto">
            <a:xfrm>
              <a:off x="4176" y="96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5" name="Group 135"/>
            <p:cNvGrpSpPr>
              <a:grpSpLocks/>
            </p:cNvGrpSpPr>
            <p:nvPr/>
          </p:nvGrpSpPr>
          <p:grpSpPr bwMode="auto">
            <a:xfrm>
              <a:off x="5136" y="1440"/>
              <a:ext cx="768" cy="291"/>
              <a:chOff x="5136" y="1440"/>
              <a:chExt cx="768" cy="291"/>
            </a:xfrm>
          </p:grpSpPr>
          <p:sp>
            <p:nvSpPr>
              <p:cNvPr id="56" name="Text Box 65"/>
              <p:cNvSpPr txBox="1">
                <a:spLocks noChangeArrowheads="1"/>
              </p:cNvSpPr>
              <p:nvPr/>
            </p:nvSpPr>
            <p:spPr bwMode="auto">
              <a:xfrm>
                <a:off x="5136" y="1440"/>
                <a:ext cx="76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chemeClr val="folHlink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b="1" dirty="0" smtClean="0">
                    <a:solidFill>
                      <a:schemeClr val="folHlink"/>
                    </a:solidFill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∑  </a:t>
                </a:r>
                <a:r>
                  <a:rPr lang="en-US" altLang="zh-CN" sz="2400" b="1" dirty="0" smtClean="0">
                    <a:solidFill>
                      <a:schemeClr val="folHlink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b="1" dirty="0">
                    <a:solidFill>
                      <a:schemeClr val="folHlin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</p:txBody>
          </p:sp>
          <p:sp>
            <p:nvSpPr>
              <p:cNvPr id="57" name="Line 77"/>
              <p:cNvSpPr>
                <a:spLocks noChangeShapeType="1"/>
              </p:cNvSpPr>
              <p:nvPr/>
            </p:nvSpPr>
            <p:spPr bwMode="auto">
              <a:xfrm>
                <a:off x="5352" y="1602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8" name="Text Box 90"/>
          <p:cNvSpPr txBox="1">
            <a:spLocks noChangeArrowheads="1"/>
          </p:cNvSpPr>
          <p:nvPr/>
        </p:nvSpPr>
        <p:spPr bwMode="auto">
          <a:xfrm>
            <a:off x="95944" y="980728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加法器输入端：</a:t>
            </a:r>
          </a:p>
        </p:txBody>
      </p:sp>
      <p:sp>
        <p:nvSpPr>
          <p:cNvPr id="59" name="Text Box 93"/>
          <p:cNvSpPr txBox="1">
            <a:spLocks noChangeArrowheads="1"/>
          </p:cNvSpPr>
          <p:nvPr/>
        </p:nvSpPr>
        <p:spPr bwMode="auto">
          <a:xfrm>
            <a:off x="95944" y="1700808"/>
            <a:ext cx="487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+A</a:t>
            </a:r>
            <a:r>
              <a:rPr lang="zh-CN" altLang="en-US" sz="2800" b="1"/>
              <a:t>：打开控制门，将</a:t>
            </a:r>
            <a:r>
              <a:rPr lang="en-US" altLang="zh-CN" sz="2800" b="1"/>
              <a:t>A</a:t>
            </a:r>
            <a:r>
              <a:rPr lang="zh-CN" altLang="en-US" sz="2800" b="1"/>
              <a:t>送</a:t>
            </a:r>
            <a:r>
              <a:rPr lang="zh-CN" altLang="en-US" sz="2800" b="1" smtClean="0">
                <a:latin typeface="+mn-ea"/>
              </a:rPr>
              <a:t>∑</a:t>
            </a:r>
            <a:r>
              <a:rPr lang="en-US" altLang="zh-CN" sz="2800" b="1" smtClean="0"/>
              <a:t>;</a:t>
            </a:r>
            <a:endParaRPr lang="zh-CN" altLang="en-US" sz="2800" b="1"/>
          </a:p>
        </p:txBody>
      </p:sp>
      <p:sp>
        <p:nvSpPr>
          <p:cNvPr id="60" name="Text Box 99"/>
          <p:cNvSpPr txBox="1">
            <a:spLocks noChangeArrowheads="1"/>
          </p:cNvSpPr>
          <p:nvPr/>
        </p:nvSpPr>
        <p:spPr bwMode="auto">
          <a:xfrm>
            <a:off x="95944" y="2234208"/>
            <a:ext cx="487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</a:rPr>
              <a:t>+B</a:t>
            </a:r>
            <a:r>
              <a:rPr lang="zh-CN" altLang="en-US" sz="2800" b="1" dirty="0"/>
              <a:t>：打开控制门，将</a:t>
            </a:r>
            <a:r>
              <a:rPr lang="en-US" altLang="zh-CN" sz="2800" b="1" dirty="0"/>
              <a:t>B</a:t>
            </a:r>
            <a:r>
              <a:rPr lang="zh-CN" altLang="en-US" sz="2800" b="1"/>
              <a:t>送</a:t>
            </a:r>
            <a:r>
              <a:rPr lang="zh-CN" altLang="en-US" sz="2800" b="1" smtClean="0">
                <a:latin typeface="+mn-ea"/>
              </a:rPr>
              <a:t>∑</a:t>
            </a:r>
            <a:r>
              <a:rPr lang="en-US" altLang="zh-CN" sz="2800" b="1" smtClean="0"/>
              <a:t>;</a:t>
            </a:r>
            <a:endParaRPr lang="zh-CN" altLang="en-US" sz="2800" b="1" dirty="0"/>
          </a:p>
        </p:txBody>
      </p:sp>
      <p:sp>
        <p:nvSpPr>
          <p:cNvPr id="61" name="Text Box 105"/>
          <p:cNvSpPr txBox="1">
            <a:spLocks noChangeArrowheads="1"/>
          </p:cNvSpPr>
          <p:nvPr/>
        </p:nvSpPr>
        <p:spPr bwMode="auto">
          <a:xfrm>
            <a:off x="95944" y="3348633"/>
            <a:ext cx="487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+1</a:t>
            </a:r>
            <a:r>
              <a:rPr lang="zh-CN" altLang="en-US" sz="2800" b="1"/>
              <a:t>：控制末位加 </a:t>
            </a:r>
            <a:r>
              <a:rPr lang="en-US" altLang="zh-CN" sz="2800" b="1"/>
              <a:t>1 </a:t>
            </a:r>
            <a:r>
              <a:rPr lang="zh-CN" altLang="en-US" sz="2800" b="1"/>
              <a:t>。</a:t>
            </a:r>
          </a:p>
        </p:txBody>
      </p:sp>
      <p:grpSp>
        <p:nvGrpSpPr>
          <p:cNvPr id="62" name="Group 132"/>
          <p:cNvGrpSpPr>
            <a:grpSpLocks/>
          </p:cNvGrpSpPr>
          <p:nvPr/>
        </p:nvGrpSpPr>
        <p:grpSpPr bwMode="auto">
          <a:xfrm>
            <a:off x="95944" y="2815233"/>
            <a:ext cx="4876800" cy="519113"/>
            <a:chOff x="0" y="1776"/>
            <a:chExt cx="3072" cy="327"/>
          </a:xfrm>
        </p:grpSpPr>
        <p:sp>
          <p:nvSpPr>
            <p:cNvPr id="63" name="Text Box 102"/>
            <p:cNvSpPr txBox="1">
              <a:spLocks noChangeArrowheads="1"/>
            </p:cNvSpPr>
            <p:nvPr/>
          </p:nvSpPr>
          <p:spPr bwMode="auto">
            <a:xfrm>
              <a:off x="0" y="1776"/>
              <a:ext cx="30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</a:rPr>
                <a:t>+B</a:t>
              </a:r>
              <a:r>
                <a:rPr lang="zh-CN" altLang="en-US" sz="2800" b="1"/>
                <a:t>：打开控制门，将</a:t>
              </a:r>
              <a:r>
                <a:rPr lang="en-US" altLang="zh-CN" sz="2800" b="1"/>
                <a:t>B</a:t>
              </a:r>
              <a:r>
                <a:rPr lang="zh-CN" altLang="en-US" sz="2800" b="1"/>
                <a:t>送</a:t>
              </a:r>
              <a:r>
                <a:rPr lang="zh-CN" altLang="en-US" sz="2800" b="1" smtClean="0">
                  <a:latin typeface="+mn-ea"/>
                </a:rPr>
                <a:t>∑</a:t>
              </a:r>
              <a:r>
                <a:rPr lang="en-US" altLang="zh-CN" sz="2800" b="1" smtClean="0"/>
                <a:t>;</a:t>
              </a:r>
              <a:endParaRPr lang="zh-CN" altLang="en-US" sz="2800" b="1"/>
            </a:p>
          </p:txBody>
        </p:sp>
        <p:sp>
          <p:nvSpPr>
            <p:cNvPr id="64" name="Line 108"/>
            <p:cNvSpPr>
              <a:spLocks noChangeShapeType="1"/>
            </p:cNvSpPr>
            <p:nvPr/>
          </p:nvSpPr>
          <p:spPr bwMode="auto">
            <a:xfrm>
              <a:off x="181" y="1824"/>
              <a:ext cx="14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109"/>
            <p:cNvSpPr>
              <a:spLocks noChangeShapeType="1"/>
            </p:cNvSpPr>
            <p:nvPr/>
          </p:nvSpPr>
          <p:spPr bwMode="auto">
            <a:xfrm>
              <a:off x="2131" y="1824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" name="Text Box 113"/>
          <p:cNvSpPr txBox="1">
            <a:spLocks noChangeArrowheads="1"/>
          </p:cNvSpPr>
          <p:nvPr/>
        </p:nvSpPr>
        <p:spPr bwMode="auto">
          <a:xfrm>
            <a:off x="95944" y="4149080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加法器输出端：</a:t>
            </a:r>
          </a:p>
        </p:txBody>
      </p:sp>
      <p:grpSp>
        <p:nvGrpSpPr>
          <p:cNvPr id="67" name="Group 134"/>
          <p:cNvGrpSpPr>
            <a:grpSpLocks/>
          </p:cNvGrpSpPr>
          <p:nvPr/>
        </p:nvGrpSpPr>
        <p:grpSpPr bwMode="auto">
          <a:xfrm>
            <a:off x="95944" y="4943626"/>
            <a:ext cx="4419600" cy="911226"/>
            <a:chOff x="0" y="2976"/>
            <a:chExt cx="2784" cy="574"/>
          </a:xfrm>
        </p:grpSpPr>
        <p:sp>
          <p:nvSpPr>
            <p:cNvPr id="68" name="Text Box 123"/>
            <p:cNvSpPr txBox="1">
              <a:spLocks noChangeArrowheads="1"/>
            </p:cNvSpPr>
            <p:nvPr/>
          </p:nvSpPr>
          <p:spPr bwMode="auto">
            <a:xfrm>
              <a:off x="0" y="2976"/>
              <a:ext cx="2784" cy="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folHlink"/>
                  </a:solidFill>
                  <a:latin typeface="+mn-ea"/>
                  <a:cs typeface="Times New Roman" pitchFamily="18" charset="0"/>
                </a:rPr>
                <a:t>∑</a:t>
              </a:r>
              <a:r>
                <a:rPr lang="en-US" altLang="zh-CN" sz="2400" b="1" dirty="0">
                  <a:solidFill>
                    <a:srgbClr val="FF0000"/>
                  </a:solidFill>
                  <a:cs typeface="Times New Roman" pitchFamily="18" charset="0"/>
                </a:rPr>
                <a:t>  </a:t>
              </a:r>
              <a:r>
                <a:rPr lang="en-US" altLang="zh-CN" sz="2400" b="1" dirty="0" smtClean="0">
                  <a:solidFill>
                    <a:srgbClr val="FF0000"/>
                  </a:solidFill>
                  <a:cs typeface="Times New Roman" pitchFamily="18" charset="0"/>
                </a:rPr>
                <a:t>   </a:t>
              </a:r>
              <a:r>
                <a:rPr lang="en-US" altLang="zh-CN" sz="2400" b="1" dirty="0" smtClean="0">
                  <a:solidFill>
                    <a:schemeClr val="folHlink"/>
                  </a:solidFill>
                  <a:cs typeface="Times New Roman" pitchFamily="18" charset="0"/>
                </a:rPr>
                <a:t>A</a:t>
              </a:r>
              <a:r>
                <a:rPr lang="zh-CN" altLang="en-US" sz="2800" b="1" dirty="0"/>
                <a:t>：打开控制门，将结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 dirty="0"/>
                <a:t>              果送</a:t>
              </a:r>
              <a:r>
                <a:rPr lang="en-US" altLang="zh-CN" sz="2800" b="1" dirty="0"/>
                <a:t>A</a:t>
              </a:r>
              <a:r>
                <a:rPr lang="zh-CN" altLang="en-US" sz="2800" b="1" dirty="0"/>
                <a:t>输入端。</a:t>
              </a:r>
            </a:p>
          </p:txBody>
        </p:sp>
        <p:grpSp>
          <p:nvGrpSpPr>
            <p:cNvPr id="69" name="Group 133"/>
            <p:cNvGrpSpPr>
              <a:grpSpLocks/>
            </p:cNvGrpSpPr>
            <p:nvPr/>
          </p:nvGrpSpPr>
          <p:grpSpPr bwMode="auto">
            <a:xfrm>
              <a:off x="269" y="3072"/>
              <a:ext cx="355" cy="192"/>
              <a:chOff x="269" y="3072"/>
              <a:chExt cx="355" cy="192"/>
            </a:xfrm>
          </p:grpSpPr>
          <p:sp>
            <p:nvSpPr>
              <p:cNvPr id="70" name="Line 107"/>
              <p:cNvSpPr>
                <a:spLocks noChangeShapeType="1"/>
              </p:cNvSpPr>
              <p:nvPr/>
            </p:nvSpPr>
            <p:spPr bwMode="auto">
              <a:xfrm>
                <a:off x="624" y="326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Line 124"/>
              <p:cNvSpPr>
                <a:spLocks noChangeShapeType="1"/>
              </p:cNvSpPr>
              <p:nvPr/>
            </p:nvSpPr>
            <p:spPr bwMode="auto">
              <a:xfrm>
                <a:off x="269" y="307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2" name="Text Box 128"/>
          <p:cNvSpPr txBox="1">
            <a:spLocks noChangeArrowheads="1"/>
          </p:cNvSpPr>
          <p:nvPr/>
        </p:nvSpPr>
        <p:spPr bwMode="auto">
          <a:xfrm>
            <a:off x="95944" y="5934223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CP</a:t>
            </a:r>
            <a:r>
              <a:rPr lang="en-US" altLang="zh-CN" b="1">
                <a:solidFill>
                  <a:schemeClr val="folHlink"/>
                </a:solidFill>
              </a:rPr>
              <a:t>A</a:t>
            </a:r>
            <a:r>
              <a:rPr lang="zh-CN" altLang="en-US" sz="2800" b="1"/>
              <a:t>：将结果打入</a:t>
            </a:r>
            <a:r>
              <a:rPr lang="en-US" altLang="zh-CN" sz="2800" b="1"/>
              <a:t>A</a:t>
            </a:r>
            <a:r>
              <a:rPr lang="zh-CN" altLang="en-US" sz="2800" b="1"/>
              <a:t>。</a:t>
            </a:r>
          </a:p>
        </p:txBody>
      </p:sp>
      <p:grpSp>
        <p:nvGrpSpPr>
          <p:cNvPr id="73" name="Group 137"/>
          <p:cNvGrpSpPr>
            <a:grpSpLocks/>
          </p:cNvGrpSpPr>
          <p:nvPr/>
        </p:nvGrpSpPr>
        <p:grpSpPr bwMode="auto">
          <a:xfrm>
            <a:off x="5810944" y="2692548"/>
            <a:ext cx="1600200" cy="609600"/>
            <a:chOff x="3600" y="1728"/>
            <a:chExt cx="1008" cy="384"/>
          </a:xfrm>
        </p:grpSpPr>
        <p:sp>
          <p:nvSpPr>
            <p:cNvPr id="74" name="Rectangle 6"/>
            <p:cNvSpPr>
              <a:spLocks noChangeArrowheads="1"/>
            </p:cNvSpPr>
            <p:nvPr/>
          </p:nvSpPr>
          <p:spPr bwMode="auto">
            <a:xfrm>
              <a:off x="3600" y="1728"/>
              <a:ext cx="1008" cy="3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Text Box 136"/>
            <p:cNvSpPr txBox="1">
              <a:spLocks noChangeArrowheads="1"/>
            </p:cNvSpPr>
            <p:nvPr/>
          </p:nvSpPr>
          <p:spPr bwMode="auto">
            <a:xfrm>
              <a:off x="3936" y="1776"/>
              <a:ext cx="6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∑</a:t>
              </a:r>
            </a:p>
          </p:txBody>
        </p:sp>
      </p:grpSp>
      <p:sp>
        <p:nvSpPr>
          <p:cNvPr id="76" name="Oval 145"/>
          <p:cNvSpPr>
            <a:spLocks noChangeArrowheads="1"/>
          </p:cNvSpPr>
          <p:nvPr/>
        </p:nvSpPr>
        <p:spPr bwMode="auto">
          <a:xfrm>
            <a:off x="6903144" y="4965848"/>
            <a:ext cx="71438" cy="730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" name="Group 153"/>
          <p:cNvGrpSpPr>
            <a:grpSpLocks/>
          </p:cNvGrpSpPr>
          <p:nvPr/>
        </p:nvGrpSpPr>
        <p:grpSpPr bwMode="auto">
          <a:xfrm>
            <a:off x="6712644" y="3783161"/>
            <a:ext cx="1627188" cy="577850"/>
            <a:chOff x="4168" y="2245"/>
            <a:chExt cx="1025" cy="364"/>
          </a:xfrm>
        </p:grpSpPr>
        <p:sp>
          <p:nvSpPr>
            <p:cNvPr id="78" name="Line 149"/>
            <p:cNvSpPr>
              <a:spLocks noChangeShapeType="1"/>
            </p:cNvSpPr>
            <p:nvPr/>
          </p:nvSpPr>
          <p:spPr bwMode="auto">
            <a:xfrm>
              <a:off x="4168" y="2421"/>
              <a:ext cx="10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" name="Line 150"/>
            <p:cNvSpPr>
              <a:spLocks noChangeShapeType="1"/>
            </p:cNvSpPr>
            <p:nvPr/>
          </p:nvSpPr>
          <p:spPr bwMode="auto">
            <a:xfrm>
              <a:off x="4566" y="2304"/>
              <a:ext cx="19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" name="Line 151"/>
            <p:cNvSpPr>
              <a:spLocks noChangeShapeType="1"/>
            </p:cNvSpPr>
            <p:nvPr/>
          </p:nvSpPr>
          <p:spPr bwMode="auto">
            <a:xfrm>
              <a:off x="4660" y="2245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Line 152"/>
            <p:cNvSpPr>
              <a:spLocks noChangeShapeType="1"/>
            </p:cNvSpPr>
            <p:nvPr/>
          </p:nvSpPr>
          <p:spPr bwMode="auto">
            <a:xfrm>
              <a:off x="4659" y="2423"/>
              <a:ext cx="0" cy="1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/>
              <p:cNvSpPr/>
              <p:nvPr/>
            </p:nvSpPr>
            <p:spPr>
              <a:xfrm>
                <a:off x="2862127" y="138698"/>
                <a:ext cx="218681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zh-CN" altLang="en-US" sz="3200" b="1" i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zh-CN" altLang="en-US" sz="3200" b="1" i="1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zh-CN" altLang="en-US" sz="3200" b="1" i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CN" altLang="en-US" sz="32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CN" altLang="en-US" sz="3200" b="1"/>
              </a:p>
            </p:txBody>
          </p:sp>
        </mc:Choice>
        <mc:Fallback xmlns="">
          <p:sp>
            <p:nvSpPr>
              <p:cNvPr id="82" name="矩形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127" y="138698"/>
                <a:ext cx="218681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2" grpId="0" build="p" autoUpdateAnimBg="0" advAuto="0"/>
      <p:bldP spid="46" grpId="0" animBg="1"/>
      <p:bldP spid="47" grpId="0" animBg="1"/>
      <p:bldP spid="48" grpId="0" animBg="1"/>
      <p:bldP spid="58" grpId="0" build="p" autoUpdateAnimBg="0"/>
      <p:bldP spid="59" grpId="0" autoUpdateAnimBg="0"/>
      <p:bldP spid="60" grpId="0" autoUpdateAnimBg="0"/>
      <p:bldP spid="60" grpId="1"/>
      <p:bldP spid="61" grpId="0" build="p" autoUpdateAnimBg="0"/>
      <p:bldP spid="66" grpId="0" build="p" autoUpdateAnimBg="0"/>
      <p:bldP spid="72" grpId="0" build="p" autoUpdateAnimBg="0"/>
      <p:bldP spid="7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95672" y="116632"/>
            <a:ext cx="432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/>
              <a:t>2.3.2  </a:t>
            </a:r>
            <a:r>
              <a:rPr lang="zh-CN" altLang="en-US" sz="2800" b="1" dirty="0"/>
              <a:t>溢出判</a:t>
            </a:r>
            <a:r>
              <a:rPr lang="zh-CN" altLang="en-US" sz="2800" b="1" dirty="0" smtClean="0"/>
              <a:t>断与移位</a:t>
            </a:r>
            <a:endParaRPr lang="zh-CN" altLang="en-US" sz="2800" b="1" dirty="0"/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742975" y="908720"/>
            <a:ext cx="66373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folHlink"/>
                </a:solidFill>
              </a:rPr>
              <a:t>溢出：</a:t>
            </a:r>
            <a:r>
              <a:rPr lang="zh-CN" altLang="en-US" sz="2800" b="1" dirty="0"/>
              <a:t>运算结果超出机器数的表示范围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59904" y="3148013"/>
            <a:ext cx="6248400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 smtClean="0"/>
              <a:t>例</a:t>
            </a:r>
            <a:r>
              <a:rPr lang="en-US" altLang="zh-CN" sz="2800" b="1" dirty="0" smtClean="0"/>
              <a:t>.</a:t>
            </a:r>
            <a:r>
              <a:rPr lang="zh-CN" altLang="en-US" sz="2800" b="1" dirty="0" smtClean="0"/>
              <a:t>数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有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位尾数，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位符号</a:t>
            </a:r>
            <a:r>
              <a:rPr lang="en-US" altLang="zh-CN" sz="2800" b="1" dirty="0">
                <a:solidFill>
                  <a:schemeClr val="folHlink"/>
                </a:solidFill>
              </a:rPr>
              <a:t>S</a:t>
            </a:r>
            <a:r>
              <a:rPr lang="en-US" altLang="zh-CN" sz="2800" b="1" baseline="-25000" dirty="0">
                <a:solidFill>
                  <a:schemeClr val="folHlink"/>
                </a:solidFill>
              </a:rPr>
              <a:t>A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/>
              <a:t>   </a:t>
            </a:r>
            <a:r>
              <a:rPr lang="en-US" altLang="zh-CN" sz="2800" b="1" smtClean="0"/>
              <a:t>  </a:t>
            </a:r>
            <a:r>
              <a:rPr lang="zh-CN" altLang="en-US" sz="2800" b="1" smtClean="0"/>
              <a:t>数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有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位尾数，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位符号</a:t>
            </a:r>
            <a:r>
              <a:rPr lang="en-US" altLang="zh-CN" sz="2800" b="1" dirty="0">
                <a:solidFill>
                  <a:schemeClr val="folHlink"/>
                </a:solidFill>
              </a:rPr>
              <a:t>S</a:t>
            </a:r>
            <a:r>
              <a:rPr lang="en-US" altLang="zh-CN" sz="2800" b="1" baseline="-25000" dirty="0">
                <a:solidFill>
                  <a:schemeClr val="folHlink"/>
                </a:solidFill>
              </a:rPr>
              <a:t>B</a:t>
            </a:r>
            <a:r>
              <a:rPr lang="en-US" altLang="zh-CN" sz="2800" b="1" dirty="0"/>
              <a:t>     </a:t>
            </a: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6588224" y="3149600"/>
            <a:ext cx="21828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符号位参加运算     </a:t>
            </a: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1619672" y="4725144"/>
            <a:ext cx="3886200" cy="1557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/>
              <a:t>结果符号</a:t>
            </a:r>
            <a:r>
              <a:rPr lang="en-US" altLang="zh-CN" sz="2800" b="1">
                <a:solidFill>
                  <a:schemeClr val="folHlink"/>
                </a:solidFill>
              </a:rPr>
              <a:t>S</a:t>
            </a:r>
            <a:r>
              <a:rPr lang="en-US" altLang="zh-CN" sz="2800" b="1" baseline="-25000">
                <a:solidFill>
                  <a:schemeClr val="folHlink"/>
                </a:solidFill>
              </a:rPr>
              <a:t>f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/>
              <a:t>符号位进位</a:t>
            </a:r>
            <a:r>
              <a:rPr lang="en-US" altLang="zh-CN" sz="2800" b="1">
                <a:solidFill>
                  <a:schemeClr val="folHlink"/>
                </a:solidFill>
              </a:rPr>
              <a:t>C</a:t>
            </a:r>
            <a:r>
              <a:rPr lang="en-US" altLang="zh-CN" sz="2800" b="1" baseline="-25000">
                <a:solidFill>
                  <a:schemeClr val="folHlink"/>
                </a:solidFill>
              </a:rPr>
              <a:t>f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/>
              <a:t>尾数最高位进位</a:t>
            </a:r>
            <a:r>
              <a:rPr lang="en-US" altLang="zh-CN" sz="2800" b="1">
                <a:solidFill>
                  <a:schemeClr val="folHlink"/>
                </a:solidFill>
              </a:rPr>
              <a:t>C</a:t>
            </a:r>
          </a:p>
        </p:txBody>
      </p: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6047185" y="3323456"/>
            <a:ext cx="609600" cy="609600"/>
            <a:chOff x="3600" y="1344"/>
            <a:chExt cx="384" cy="384"/>
          </a:xfrm>
        </p:grpSpPr>
        <p:sp>
          <p:nvSpPr>
            <p:cNvPr id="8" name="Line 26"/>
            <p:cNvSpPr>
              <a:spLocks noChangeShapeType="1"/>
            </p:cNvSpPr>
            <p:nvPr/>
          </p:nvSpPr>
          <p:spPr bwMode="auto">
            <a:xfrm>
              <a:off x="3600" y="1344"/>
              <a:ext cx="38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9" name="Line 27"/>
            <p:cNvSpPr>
              <a:spLocks noChangeShapeType="1"/>
            </p:cNvSpPr>
            <p:nvPr/>
          </p:nvSpPr>
          <p:spPr bwMode="auto">
            <a:xfrm flipV="1">
              <a:off x="3600" y="1536"/>
              <a:ext cx="38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sp>
        <p:nvSpPr>
          <p:cNvPr id="10" name="Text Box 29"/>
          <p:cNvSpPr txBox="1">
            <a:spLocks noChangeArrowheads="1"/>
          </p:cNvSpPr>
          <p:nvPr/>
        </p:nvSpPr>
        <p:spPr bwMode="auto">
          <a:xfrm>
            <a:off x="685477" y="1625600"/>
            <a:ext cx="75589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folHlink"/>
                </a:solidFill>
              </a:rPr>
              <a:t>正溢：</a:t>
            </a:r>
            <a:r>
              <a:rPr lang="zh-CN" altLang="en-US" sz="2800" b="1" dirty="0"/>
              <a:t>两正数相加绝对值超出允许的表示范围</a:t>
            </a:r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720402" y="2276872"/>
            <a:ext cx="7379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负溢：</a:t>
            </a:r>
            <a:r>
              <a:rPr lang="zh-CN" altLang="en-US" sz="2800" b="1"/>
              <a:t>两负数相加绝对值超出允许的表示范围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 autoUpdateAnimBg="0"/>
      <p:bldP spid="5" grpId="0" build="p" autoUpdateAnimBg="0" advAuto="0"/>
      <p:bldP spid="6" grpId="0" build="p" autoUpdateAnimBg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3488307" y="1742330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正确</a:t>
            </a:r>
          </a:p>
        </p:txBody>
      </p: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520699" y="65930"/>
            <a:ext cx="3124200" cy="2255838"/>
            <a:chOff x="192" y="0"/>
            <a:chExt cx="1968" cy="1421"/>
          </a:xfrm>
        </p:grpSpPr>
        <p:sp>
          <p:nvSpPr>
            <p:cNvPr id="4" name="Text Box 9"/>
            <p:cNvSpPr txBox="1">
              <a:spLocks noChangeArrowheads="1"/>
            </p:cNvSpPr>
            <p:nvPr/>
          </p:nvSpPr>
          <p:spPr bwMode="auto">
            <a:xfrm>
              <a:off x="1056" y="480"/>
              <a:ext cx="1056" cy="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itchFamily="18" charset="0"/>
                  <a:cs typeface="Times New Roman" pitchFamily="18" charset="0"/>
                </a:rPr>
                <a:t>0 0011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itchFamily="18" charset="0"/>
                  <a:cs typeface="Times New Roman" pitchFamily="18" charset="0"/>
                </a:rPr>
                <a:t>0 0010</a:t>
              </a:r>
            </a:p>
          </p:txBody>
        </p:sp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192" y="0"/>
              <a:ext cx="1968" cy="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（</a:t>
              </a:r>
              <a:r>
                <a:rPr lang="en-US" altLang="zh-CN" sz="3200" b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1</a:t>
              </a:r>
              <a:r>
                <a:rPr lang="zh-CN" altLang="en-US" sz="3200" b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）</a:t>
              </a:r>
              <a:r>
                <a:rPr lang="en-US" altLang="zh-CN" sz="3200" b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A=3  B=2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3+2</a:t>
              </a:r>
              <a:r>
                <a:rPr lang="zh-CN" altLang="en-US" sz="3200" b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：</a:t>
              </a:r>
            </a:p>
          </p:txBody>
        </p:sp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1056" y="1056"/>
              <a:ext cx="110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0 0101     </a:t>
              </a:r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1920" y="912"/>
              <a:ext cx="19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2016" y="816"/>
              <a:ext cx="1" cy="1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1104" y="1056"/>
              <a:ext cx="100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4483099" y="65930"/>
            <a:ext cx="3581400" cy="2255838"/>
            <a:chOff x="2928" y="0"/>
            <a:chExt cx="2256" cy="1421"/>
          </a:xfrm>
        </p:grpSpPr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928" y="0"/>
              <a:ext cx="2208" cy="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（</a:t>
              </a: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2</a:t>
              </a: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）</a:t>
              </a: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A=10  B=7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10+7</a:t>
              </a: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：</a:t>
              </a:r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4032" y="480"/>
              <a:ext cx="1152" cy="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0 1010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0 0111</a:t>
              </a:r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4896" y="91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Line 25"/>
            <p:cNvSpPr>
              <a:spLocks noChangeShapeType="1"/>
            </p:cNvSpPr>
            <p:nvPr/>
          </p:nvSpPr>
          <p:spPr bwMode="auto">
            <a:xfrm>
              <a:off x="4992" y="81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Line 30"/>
            <p:cNvSpPr>
              <a:spLocks noChangeShapeType="1"/>
            </p:cNvSpPr>
            <p:nvPr/>
          </p:nvSpPr>
          <p:spPr bwMode="auto">
            <a:xfrm>
              <a:off x="4128" y="1056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 Box 35"/>
            <p:cNvSpPr txBox="1">
              <a:spLocks noChangeArrowheads="1"/>
            </p:cNvSpPr>
            <p:nvPr/>
          </p:nvSpPr>
          <p:spPr bwMode="auto">
            <a:xfrm>
              <a:off x="4032" y="1056"/>
              <a:ext cx="110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3200" b="1" dirty="0">
                  <a:latin typeface="Times New Roman" pitchFamily="18" charset="0"/>
                  <a:cs typeface="Times New Roman" pitchFamily="18" charset="0"/>
                </a:rPr>
                <a:t> 0001     </a:t>
              </a:r>
            </a:p>
          </p:txBody>
        </p:sp>
      </p:grpSp>
      <p:sp>
        <p:nvSpPr>
          <p:cNvPr id="17" name="Text Box 40"/>
          <p:cNvSpPr txBox="1">
            <a:spLocks noChangeArrowheads="1"/>
          </p:cNvSpPr>
          <p:nvPr/>
        </p:nvSpPr>
        <p:spPr bwMode="auto">
          <a:xfrm>
            <a:off x="7956376" y="1691530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正溢</a:t>
            </a:r>
          </a:p>
        </p:txBody>
      </p:sp>
      <p:sp>
        <p:nvSpPr>
          <p:cNvPr id="18" name="Text Box 41"/>
          <p:cNvSpPr txBox="1">
            <a:spLocks noChangeArrowheads="1"/>
          </p:cNvSpPr>
          <p:nvPr/>
        </p:nvSpPr>
        <p:spPr bwMode="auto">
          <a:xfrm>
            <a:off x="3412107" y="3906093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正确</a:t>
            </a:r>
          </a:p>
        </p:txBody>
      </p:sp>
      <p:sp>
        <p:nvSpPr>
          <p:cNvPr id="19" name="Text Box 42"/>
          <p:cNvSpPr txBox="1">
            <a:spLocks noChangeArrowheads="1"/>
          </p:cNvSpPr>
          <p:nvPr/>
        </p:nvSpPr>
        <p:spPr bwMode="auto">
          <a:xfrm>
            <a:off x="7907907" y="3952130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负溢</a:t>
            </a:r>
          </a:p>
        </p:txBody>
      </p:sp>
      <p:sp>
        <p:nvSpPr>
          <p:cNvPr id="20" name="Text Box 43"/>
          <p:cNvSpPr txBox="1">
            <a:spLocks noChangeArrowheads="1"/>
          </p:cNvSpPr>
          <p:nvPr/>
        </p:nvSpPr>
        <p:spPr bwMode="auto">
          <a:xfrm>
            <a:off x="3488307" y="6161930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正确</a:t>
            </a:r>
          </a:p>
        </p:txBody>
      </p:sp>
      <p:sp>
        <p:nvSpPr>
          <p:cNvPr id="21" name="Text Box 44"/>
          <p:cNvSpPr txBox="1">
            <a:spLocks noChangeArrowheads="1"/>
          </p:cNvSpPr>
          <p:nvPr/>
        </p:nvSpPr>
        <p:spPr bwMode="auto">
          <a:xfrm>
            <a:off x="7907907" y="6115893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正确</a:t>
            </a:r>
          </a:p>
        </p:txBody>
      </p:sp>
      <p:grpSp>
        <p:nvGrpSpPr>
          <p:cNvPr id="22" name="Group 51"/>
          <p:cNvGrpSpPr>
            <a:grpSpLocks/>
          </p:cNvGrpSpPr>
          <p:nvPr/>
        </p:nvGrpSpPr>
        <p:grpSpPr bwMode="auto">
          <a:xfrm>
            <a:off x="520699" y="2275730"/>
            <a:ext cx="3352800" cy="2255838"/>
            <a:chOff x="192" y="1392"/>
            <a:chExt cx="2112" cy="1421"/>
          </a:xfrm>
        </p:grpSpPr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192" y="1392"/>
              <a:ext cx="2112" cy="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（</a:t>
              </a: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3</a:t>
              </a: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）</a:t>
              </a: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A= -3  B= -2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-3+(-2)</a:t>
              </a: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：</a:t>
              </a: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1920" y="230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2016" y="220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>
              <a:off x="1104" y="2448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Text Box 36"/>
            <p:cNvSpPr txBox="1">
              <a:spLocks noChangeArrowheads="1"/>
            </p:cNvSpPr>
            <p:nvPr/>
          </p:nvSpPr>
          <p:spPr bwMode="auto">
            <a:xfrm>
              <a:off x="1056" y="2448"/>
              <a:ext cx="110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1 1011     </a:t>
              </a:r>
            </a:p>
          </p:txBody>
        </p:sp>
        <p:sp>
          <p:nvSpPr>
            <p:cNvPr id="28" name="Text Box 45"/>
            <p:cNvSpPr txBox="1">
              <a:spLocks noChangeArrowheads="1"/>
            </p:cNvSpPr>
            <p:nvPr/>
          </p:nvSpPr>
          <p:spPr bwMode="auto">
            <a:xfrm>
              <a:off x="1056" y="1872"/>
              <a:ext cx="1200" cy="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1 1101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1 1110</a:t>
              </a:r>
            </a:p>
          </p:txBody>
        </p:sp>
      </p:grpSp>
      <p:grpSp>
        <p:nvGrpSpPr>
          <p:cNvPr id="29" name="Group 52"/>
          <p:cNvGrpSpPr>
            <a:grpSpLocks/>
          </p:cNvGrpSpPr>
          <p:nvPr/>
        </p:nvGrpSpPr>
        <p:grpSpPr bwMode="auto">
          <a:xfrm>
            <a:off x="4483099" y="2275730"/>
            <a:ext cx="3733800" cy="2255838"/>
            <a:chOff x="2928" y="1392"/>
            <a:chExt cx="2352" cy="1421"/>
          </a:xfrm>
        </p:grpSpPr>
        <p:sp>
          <p:nvSpPr>
            <p:cNvPr id="30" name="Text Box 16"/>
            <p:cNvSpPr txBox="1">
              <a:spLocks noChangeArrowheads="1"/>
            </p:cNvSpPr>
            <p:nvPr/>
          </p:nvSpPr>
          <p:spPr bwMode="auto">
            <a:xfrm>
              <a:off x="2928" y="1392"/>
              <a:ext cx="2352" cy="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（</a:t>
              </a: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4</a:t>
              </a: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）</a:t>
              </a: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A= -10  B= -7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-10+(-7)</a:t>
              </a: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：</a:t>
              </a:r>
            </a:p>
          </p:txBody>
        </p:sp>
        <p:sp>
          <p:nvSpPr>
            <p:cNvPr id="31" name="Line 22"/>
            <p:cNvSpPr>
              <a:spLocks noChangeShapeType="1"/>
            </p:cNvSpPr>
            <p:nvPr/>
          </p:nvSpPr>
          <p:spPr bwMode="auto">
            <a:xfrm>
              <a:off x="4944" y="230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>
              <a:off x="5040" y="220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176" y="2448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4080" y="2448"/>
              <a:ext cx="110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3200" b="1" dirty="0">
                  <a:latin typeface="Times New Roman" pitchFamily="18" charset="0"/>
                  <a:cs typeface="Times New Roman" pitchFamily="18" charset="0"/>
                </a:rPr>
                <a:t> 1111     </a:t>
              </a:r>
            </a:p>
          </p:txBody>
        </p:sp>
        <p:sp>
          <p:nvSpPr>
            <p:cNvPr id="35" name="Text Box 46"/>
            <p:cNvSpPr txBox="1">
              <a:spLocks noChangeArrowheads="1"/>
            </p:cNvSpPr>
            <p:nvPr/>
          </p:nvSpPr>
          <p:spPr bwMode="auto">
            <a:xfrm>
              <a:off x="4080" y="1872"/>
              <a:ext cx="1056" cy="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1 0110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1 1001</a:t>
              </a:r>
            </a:p>
          </p:txBody>
        </p:sp>
      </p:grpSp>
      <p:grpSp>
        <p:nvGrpSpPr>
          <p:cNvPr id="36" name="Group 53"/>
          <p:cNvGrpSpPr>
            <a:grpSpLocks/>
          </p:cNvGrpSpPr>
          <p:nvPr/>
        </p:nvGrpSpPr>
        <p:grpSpPr bwMode="auto">
          <a:xfrm>
            <a:off x="520699" y="4561730"/>
            <a:ext cx="3352800" cy="2179638"/>
            <a:chOff x="192" y="2832"/>
            <a:chExt cx="2112" cy="1373"/>
          </a:xfrm>
        </p:grpSpPr>
        <p:sp>
          <p:nvSpPr>
            <p:cNvPr id="37" name="Text Box 17"/>
            <p:cNvSpPr txBox="1">
              <a:spLocks noChangeArrowheads="1"/>
            </p:cNvSpPr>
            <p:nvPr/>
          </p:nvSpPr>
          <p:spPr bwMode="auto">
            <a:xfrm>
              <a:off x="192" y="2832"/>
              <a:ext cx="1968" cy="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（</a:t>
              </a: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5</a:t>
              </a: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）</a:t>
              </a: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A=6  B= -4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6+(-4)</a:t>
              </a: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：</a:t>
              </a:r>
            </a:p>
          </p:txBody>
        </p:sp>
        <p:sp>
          <p:nvSpPr>
            <p:cNvPr id="38" name="Line 23"/>
            <p:cNvSpPr>
              <a:spLocks noChangeShapeType="1"/>
            </p:cNvSpPr>
            <p:nvPr/>
          </p:nvSpPr>
          <p:spPr bwMode="auto">
            <a:xfrm>
              <a:off x="1968" y="374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Line 27"/>
            <p:cNvSpPr>
              <a:spLocks noChangeShapeType="1"/>
            </p:cNvSpPr>
            <p:nvPr/>
          </p:nvSpPr>
          <p:spPr bwMode="auto">
            <a:xfrm>
              <a:off x="2064" y="364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Line 33"/>
            <p:cNvSpPr>
              <a:spLocks noChangeShapeType="1"/>
            </p:cNvSpPr>
            <p:nvPr/>
          </p:nvSpPr>
          <p:spPr bwMode="auto">
            <a:xfrm>
              <a:off x="1200" y="3888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Text Box 38"/>
            <p:cNvSpPr txBox="1">
              <a:spLocks noChangeArrowheads="1"/>
            </p:cNvSpPr>
            <p:nvPr/>
          </p:nvSpPr>
          <p:spPr bwMode="auto">
            <a:xfrm>
              <a:off x="1104" y="3840"/>
              <a:ext cx="110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0 0010     </a:t>
              </a:r>
            </a:p>
          </p:txBody>
        </p:sp>
        <p:sp>
          <p:nvSpPr>
            <p:cNvPr id="42" name="Text Box 47"/>
            <p:cNvSpPr txBox="1">
              <a:spLocks noChangeArrowheads="1"/>
            </p:cNvSpPr>
            <p:nvPr/>
          </p:nvSpPr>
          <p:spPr bwMode="auto">
            <a:xfrm>
              <a:off x="1104" y="3312"/>
              <a:ext cx="1200" cy="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0 0110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1 1100</a:t>
              </a:r>
            </a:p>
          </p:txBody>
        </p:sp>
      </p:grpSp>
      <p:grpSp>
        <p:nvGrpSpPr>
          <p:cNvPr id="43" name="Group 54"/>
          <p:cNvGrpSpPr>
            <a:grpSpLocks/>
          </p:cNvGrpSpPr>
          <p:nvPr/>
        </p:nvGrpSpPr>
        <p:grpSpPr bwMode="auto">
          <a:xfrm>
            <a:off x="4559299" y="4561730"/>
            <a:ext cx="3581400" cy="2179638"/>
            <a:chOff x="2976" y="2832"/>
            <a:chExt cx="2256" cy="1373"/>
          </a:xfrm>
        </p:grpSpPr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2976" y="2832"/>
              <a:ext cx="2064" cy="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（</a:t>
              </a: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6</a:t>
              </a: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）</a:t>
              </a: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A= -6  B=4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-6+4</a:t>
              </a:r>
              <a:r>
                <a:rPr lang="zh-CN" altLang="en-US" sz="3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：</a:t>
              </a:r>
            </a:p>
          </p:txBody>
        </p:sp>
        <p:sp>
          <p:nvSpPr>
            <p:cNvPr id="45" name="Line 24"/>
            <p:cNvSpPr>
              <a:spLocks noChangeShapeType="1"/>
            </p:cNvSpPr>
            <p:nvPr/>
          </p:nvSpPr>
          <p:spPr bwMode="auto">
            <a:xfrm>
              <a:off x="4944" y="374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Line 29"/>
            <p:cNvSpPr>
              <a:spLocks noChangeShapeType="1"/>
            </p:cNvSpPr>
            <p:nvPr/>
          </p:nvSpPr>
          <p:spPr bwMode="auto">
            <a:xfrm>
              <a:off x="5040" y="364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Line 34"/>
            <p:cNvSpPr>
              <a:spLocks noChangeShapeType="1"/>
            </p:cNvSpPr>
            <p:nvPr/>
          </p:nvSpPr>
          <p:spPr bwMode="auto">
            <a:xfrm>
              <a:off x="4128" y="3888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Text Box 39"/>
            <p:cNvSpPr txBox="1">
              <a:spLocks noChangeArrowheads="1"/>
            </p:cNvSpPr>
            <p:nvPr/>
          </p:nvSpPr>
          <p:spPr bwMode="auto">
            <a:xfrm>
              <a:off x="4080" y="3840"/>
              <a:ext cx="110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1 1110     </a:t>
              </a:r>
            </a:p>
          </p:txBody>
        </p:sp>
        <p:sp>
          <p:nvSpPr>
            <p:cNvPr id="49" name="Text Box 48"/>
            <p:cNvSpPr txBox="1">
              <a:spLocks noChangeArrowheads="1"/>
            </p:cNvSpPr>
            <p:nvPr/>
          </p:nvSpPr>
          <p:spPr bwMode="auto">
            <a:xfrm>
              <a:off x="4080" y="3312"/>
              <a:ext cx="1152" cy="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1 1010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Times New Roman" pitchFamily="18" charset="0"/>
                  <a:cs typeface="Times New Roman" pitchFamily="18" charset="0"/>
                </a:rPr>
                <a:t>0 0100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17" grpId="0" build="p" autoUpdateAnimBg="0"/>
      <p:bldP spid="18" grpId="0" build="p" autoUpdateAnimBg="0"/>
      <p:bldP spid="19" grpId="0" build="p" autoUpdateAnimBg="0"/>
      <p:bldP spid="20" grpId="0" build="p" autoUpdateAnimBg="0"/>
      <p:bldP spid="2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486544" y="2420888"/>
            <a:ext cx="3581400" cy="2322513"/>
            <a:chOff x="0" y="672"/>
            <a:chExt cx="2256" cy="1463"/>
          </a:xfrm>
        </p:grpSpPr>
        <p:sp>
          <p:nvSpPr>
            <p:cNvPr id="3" name="Text Box 11"/>
            <p:cNvSpPr txBox="1">
              <a:spLocks noChangeArrowheads="1"/>
            </p:cNvSpPr>
            <p:nvPr/>
          </p:nvSpPr>
          <p:spPr bwMode="auto">
            <a:xfrm>
              <a:off x="0" y="672"/>
              <a:ext cx="2208" cy="6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A=10  B=7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10+7 </a:t>
              </a:r>
              <a:r>
                <a:rPr lang="zh-CN" altLang="en-US" sz="2800" b="1" smtClean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：    </a:t>
              </a:r>
              <a:r>
                <a:rPr lang="en-US" altLang="zh-CN" sz="2800" b="1" smtClean="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800" b="1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1010</a:t>
              </a:r>
              <a:r>
                <a:rPr lang="en-US" altLang="zh-CN" sz="28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4" name="Text Box 12"/>
            <p:cNvSpPr txBox="1">
              <a:spLocks noChangeArrowheads="1"/>
            </p:cNvSpPr>
            <p:nvPr/>
          </p:nvSpPr>
          <p:spPr bwMode="auto">
            <a:xfrm>
              <a:off x="1104" y="1152"/>
              <a:ext cx="1152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endParaRPr lang="en-US" altLang="zh-CN" sz="2800" b="1"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 0111</a:t>
              </a:r>
            </a:p>
          </p:txBody>
        </p:sp>
        <p:sp>
          <p:nvSpPr>
            <p:cNvPr id="5" name="Line 13"/>
            <p:cNvSpPr>
              <a:spLocks noChangeShapeType="1"/>
            </p:cNvSpPr>
            <p:nvPr/>
          </p:nvSpPr>
          <p:spPr bwMode="auto">
            <a:xfrm>
              <a:off x="1802" y="163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Line 14"/>
            <p:cNvSpPr>
              <a:spLocks noChangeShapeType="1"/>
            </p:cNvSpPr>
            <p:nvPr/>
          </p:nvSpPr>
          <p:spPr bwMode="auto">
            <a:xfrm>
              <a:off x="1893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auto">
            <a:xfrm>
              <a:off x="1077" y="1776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>
              <a:off x="1136" y="1805"/>
              <a:ext cx="110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 0001     </a:t>
              </a:r>
            </a:p>
          </p:txBody>
        </p:sp>
      </p:grp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4788024" y="2420888"/>
            <a:ext cx="4267200" cy="2252663"/>
            <a:chOff x="3072" y="672"/>
            <a:chExt cx="2688" cy="1419"/>
          </a:xfrm>
        </p:grpSpPr>
        <p:sp>
          <p:nvSpPr>
            <p:cNvPr id="10" name="Text Box 30"/>
            <p:cNvSpPr txBox="1">
              <a:spLocks noChangeArrowheads="1"/>
            </p:cNvSpPr>
            <p:nvPr/>
          </p:nvSpPr>
          <p:spPr bwMode="auto">
            <a:xfrm>
              <a:off x="3072" y="672"/>
              <a:ext cx="2688" cy="6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A= -10  B= -7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-10+(-7)</a:t>
              </a:r>
              <a:r>
                <a:rPr lang="zh-CN" altLang="en-US" sz="28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：</a:t>
              </a:r>
            </a:p>
          </p:txBody>
        </p:sp>
        <p:sp>
          <p:nvSpPr>
            <p:cNvPr id="11" name="Line 31"/>
            <p:cNvSpPr>
              <a:spLocks noChangeShapeType="1"/>
            </p:cNvSpPr>
            <p:nvPr/>
          </p:nvSpPr>
          <p:spPr bwMode="auto">
            <a:xfrm>
              <a:off x="5068" y="1579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Line 32"/>
            <p:cNvSpPr>
              <a:spLocks noChangeShapeType="1"/>
            </p:cNvSpPr>
            <p:nvPr/>
          </p:nvSpPr>
          <p:spPr bwMode="auto">
            <a:xfrm>
              <a:off x="5159" y="147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Line 33"/>
            <p:cNvSpPr>
              <a:spLocks noChangeShapeType="1"/>
            </p:cNvSpPr>
            <p:nvPr/>
          </p:nvSpPr>
          <p:spPr bwMode="auto">
            <a:xfrm>
              <a:off x="4297" y="1761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 Box 34"/>
            <p:cNvSpPr txBox="1">
              <a:spLocks noChangeArrowheads="1"/>
            </p:cNvSpPr>
            <p:nvPr/>
          </p:nvSpPr>
          <p:spPr bwMode="auto">
            <a:xfrm>
              <a:off x="4387" y="1761"/>
              <a:ext cx="110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 1111     </a:t>
              </a:r>
            </a:p>
          </p:txBody>
        </p:sp>
        <p:sp>
          <p:nvSpPr>
            <p:cNvPr id="15" name="Text Box 35"/>
            <p:cNvSpPr txBox="1">
              <a:spLocks noChangeArrowheads="1"/>
            </p:cNvSpPr>
            <p:nvPr/>
          </p:nvSpPr>
          <p:spPr bwMode="auto">
            <a:xfrm>
              <a:off x="4368" y="1080"/>
              <a:ext cx="1056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 0110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 1001</a:t>
              </a:r>
            </a:p>
          </p:txBody>
        </p:sp>
      </p:grpSp>
      <p:sp>
        <p:nvSpPr>
          <p:cNvPr id="16" name="Text Box 50"/>
          <p:cNvSpPr txBox="1">
            <a:spLocks noChangeArrowheads="1"/>
          </p:cNvSpPr>
          <p:nvPr/>
        </p:nvSpPr>
        <p:spPr bwMode="auto">
          <a:xfrm>
            <a:off x="460151" y="1626975"/>
            <a:ext cx="64629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cs typeface="Times New Roman" pitchFamily="18" charset="0"/>
              </a:rPr>
              <a:t>硬件判断逻辑一（</a:t>
            </a:r>
            <a:r>
              <a:rPr lang="en-US" altLang="zh-CN" sz="2800" b="1">
                <a:cs typeface="Times New Roman" pitchFamily="18" charset="0"/>
              </a:rPr>
              <a:t>S</a:t>
            </a:r>
            <a:r>
              <a:rPr lang="en-US" altLang="zh-CN" sz="2000" b="1">
                <a:cs typeface="Times New Roman" pitchFamily="18" charset="0"/>
              </a:rPr>
              <a:t>A</a:t>
            </a:r>
            <a:r>
              <a:rPr lang="zh-CN" altLang="en-US" sz="2800" b="1">
                <a:cs typeface="Times New Roman" pitchFamily="18" charset="0"/>
              </a:rPr>
              <a:t>、</a:t>
            </a:r>
            <a:r>
              <a:rPr lang="en-US" altLang="zh-CN" sz="2800" b="1">
                <a:cs typeface="Times New Roman" pitchFamily="18" charset="0"/>
              </a:rPr>
              <a:t>S</a:t>
            </a:r>
            <a:r>
              <a:rPr lang="en-US" altLang="zh-CN" sz="2000" b="1">
                <a:cs typeface="Times New Roman" pitchFamily="18" charset="0"/>
              </a:rPr>
              <a:t>B</a:t>
            </a:r>
            <a:r>
              <a:rPr lang="zh-CN" altLang="en-US" sz="2800" b="1">
                <a:cs typeface="Times New Roman" pitchFamily="18" charset="0"/>
              </a:rPr>
              <a:t>与</a:t>
            </a:r>
            <a:r>
              <a:rPr lang="en-US" altLang="zh-CN" sz="2800" b="1">
                <a:cs typeface="Times New Roman" pitchFamily="18" charset="0"/>
              </a:rPr>
              <a:t>S</a:t>
            </a:r>
            <a:r>
              <a:rPr lang="en-US" altLang="zh-CN" sz="2000" b="1">
                <a:cs typeface="Times New Roman" pitchFamily="18" charset="0"/>
              </a:rPr>
              <a:t>f</a:t>
            </a:r>
            <a:r>
              <a:rPr lang="zh-CN" altLang="zh-CN" sz="2800" b="1">
                <a:cs typeface="Times New Roman" pitchFamily="18" charset="0"/>
              </a:rPr>
              <a:t>的关系）</a:t>
            </a:r>
            <a:endParaRPr lang="zh-CN" altLang="en-US" sz="2800" b="1">
              <a:cs typeface="Times New Roman" pitchFamily="18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955848" y="4941168"/>
            <a:ext cx="4840288" cy="523220"/>
            <a:chOff x="565720" y="5307930"/>
            <a:chExt cx="4840288" cy="523220"/>
          </a:xfrm>
        </p:grpSpPr>
        <p:sp>
          <p:nvSpPr>
            <p:cNvPr id="17" name="Text Box 51"/>
            <p:cNvSpPr txBox="1">
              <a:spLocks noChangeArrowheads="1"/>
            </p:cNvSpPr>
            <p:nvPr/>
          </p:nvSpPr>
          <p:spPr bwMode="auto">
            <a:xfrm>
              <a:off x="565720" y="5307930"/>
              <a:ext cx="1524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folHlink"/>
                  </a:solidFill>
                  <a:cs typeface="Times New Roman" pitchFamily="18" charset="0"/>
                </a:rPr>
                <a:t>溢出</a:t>
              </a:r>
              <a:r>
                <a:rPr lang="en-US" altLang="zh-CN" sz="2800" b="1" dirty="0">
                  <a:solidFill>
                    <a:schemeClr val="folHlink"/>
                  </a:solidFill>
                  <a:cs typeface="Times New Roman" pitchFamily="18" charset="0"/>
                </a:rPr>
                <a:t>=</a:t>
              </a:r>
            </a:p>
          </p:txBody>
        </p:sp>
        <p:sp>
          <p:nvSpPr>
            <p:cNvPr id="18" name="Text Box 54"/>
            <p:cNvSpPr txBox="1">
              <a:spLocks noChangeArrowheads="1"/>
            </p:cNvSpPr>
            <p:nvPr/>
          </p:nvSpPr>
          <p:spPr bwMode="auto">
            <a:xfrm>
              <a:off x="1861119" y="5307930"/>
              <a:ext cx="76200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cs typeface="Times New Roman" pitchFamily="18" charset="0"/>
                </a:rPr>
                <a:t>S</a:t>
              </a:r>
              <a:r>
                <a:rPr lang="en-US" altLang="zh-CN" sz="2000" b="1">
                  <a:solidFill>
                    <a:schemeClr val="folHlink"/>
                  </a:solidFill>
                  <a:cs typeface="Times New Roman" pitchFamily="18" charset="0"/>
                </a:rPr>
                <a:t>A</a:t>
              </a:r>
            </a:p>
          </p:txBody>
        </p:sp>
        <p:sp>
          <p:nvSpPr>
            <p:cNvPr id="19" name="Line 55"/>
            <p:cNvSpPr>
              <a:spLocks noChangeShapeType="1"/>
            </p:cNvSpPr>
            <p:nvPr/>
          </p:nvSpPr>
          <p:spPr bwMode="auto">
            <a:xfrm>
              <a:off x="1937320" y="5379938"/>
              <a:ext cx="30480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>
                <a:cs typeface="Times New Roman" pitchFamily="18" charset="0"/>
              </a:endParaRPr>
            </a:p>
          </p:txBody>
        </p:sp>
        <p:sp>
          <p:nvSpPr>
            <p:cNvPr id="20" name="Line 56"/>
            <p:cNvSpPr>
              <a:spLocks noChangeShapeType="1"/>
            </p:cNvSpPr>
            <p:nvPr/>
          </p:nvSpPr>
          <p:spPr bwMode="auto">
            <a:xfrm>
              <a:off x="2394520" y="5379938"/>
              <a:ext cx="30480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>
                <a:cs typeface="Times New Roman" pitchFamily="18" charset="0"/>
              </a:endParaRPr>
            </a:p>
          </p:txBody>
        </p:sp>
        <p:sp>
          <p:nvSpPr>
            <p:cNvPr id="21" name="Line 57"/>
            <p:cNvSpPr>
              <a:spLocks noChangeShapeType="1"/>
            </p:cNvSpPr>
            <p:nvPr/>
          </p:nvSpPr>
          <p:spPr bwMode="auto">
            <a:xfrm>
              <a:off x="3385120" y="5595962"/>
              <a:ext cx="30480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>
                <a:cs typeface="Times New Roman" pitchFamily="18" charset="0"/>
              </a:endParaRPr>
            </a:p>
          </p:txBody>
        </p:sp>
        <p:sp>
          <p:nvSpPr>
            <p:cNvPr id="22" name="Text Box 58"/>
            <p:cNvSpPr txBox="1">
              <a:spLocks noChangeArrowheads="1"/>
            </p:cNvSpPr>
            <p:nvPr/>
          </p:nvSpPr>
          <p:spPr bwMode="auto">
            <a:xfrm>
              <a:off x="2293640" y="5307930"/>
              <a:ext cx="838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cs typeface="Times New Roman" pitchFamily="18" charset="0"/>
                </a:rPr>
                <a:t>S</a:t>
              </a:r>
              <a:r>
                <a:rPr lang="en-US" altLang="zh-CN" sz="2000" b="1">
                  <a:solidFill>
                    <a:schemeClr val="folHlink"/>
                  </a:solidFill>
                  <a:cs typeface="Times New Roman" pitchFamily="18" charset="0"/>
                </a:rPr>
                <a:t>B</a:t>
              </a:r>
            </a:p>
          </p:txBody>
        </p:sp>
        <p:sp>
          <p:nvSpPr>
            <p:cNvPr id="23" name="Text Box 59"/>
            <p:cNvSpPr txBox="1">
              <a:spLocks noChangeArrowheads="1"/>
            </p:cNvSpPr>
            <p:nvPr/>
          </p:nvSpPr>
          <p:spPr bwMode="auto">
            <a:xfrm>
              <a:off x="2775520" y="5307930"/>
              <a:ext cx="762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 err="1">
                  <a:solidFill>
                    <a:schemeClr val="folHlink"/>
                  </a:solidFill>
                  <a:cs typeface="Times New Roman" pitchFamily="18" charset="0"/>
                </a:rPr>
                <a:t>S</a:t>
              </a:r>
              <a:r>
                <a:rPr lang="en-US" altLang="zh-CN" sz="2000" b="1" dirty="0" err="1">
                  <a:solidFill>
                    <a:schemeClr val="folHlink"/>
                  </a:solidFill>
                  <a:cs typeface="Times New Roman" pitchFamily="18" charset="0"/>
                </a:rPr>
                <a:t>f</a:t>
              </a:r>
              <a:endParaRPr lang="en-US" altLang="zh-CN" sz="2000" b="1" dirty="0">
                <a:solidFill>
                  <a:schemeClr val="folHlink"/>
                </a:solidFill>
                <a:cs typeface="Times New Roman" pitchFamily="18" charset="0"/>
              </a:endParaRPr>
            </a:p>
          </p:txBody>
        </p:sp>
        <p:sp>
          <p:nvSpPr>
            <p:cNvPr id="24" name="Text Box 60"/>
            <p:cNvSpPr txBox="1">
              <a:spLocks noChangeArrowheads="1"/>
            </p:cNvSpPr>
            <p:nvPr/>
          </p:nvSpPr>
          <p:spPr bwMode="auto">
            <a:xfrm>
              <a:off x="3766120" y="5307930"/>
              <a:ext cx="87788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cs typeface="Times New Roman" pitchFamily="18" charset="0"/>
                </a:rPr>
                <a:t>S</a:t>
              </a:r>
              <a:r>
                <a:rPr lang="en-US" altLang="zh-CN" sz="2000" b="1">
                  <a:solidFill>
                    <a:schemeClr val="folHlink"/>
                  </a:solidFill>
                  <a:cs typeface="Times New Roman" pitchFamily="18" charset="0"/>
                </a:rPr>
                <a:t>A</a:t>
              </a:r>
            </a:p>
          </p:txBody>
        </p:sp>
        <p:sp>
          <p:nvSpPr>
            <p:cNvPr id="25" name="Text Box 61"/>
            <p:cNvSpPr txBox="1">
              <a:spLocks noChangeArrowheads="1"/>
            </p:cNvSpPr>
            <p:nvPr/>
          </p:nvSpPr>
          <p:spPr bwMode="auto">
            <a:xfrm>
              <a:off x="4644008" y="5307930"/>
              <a:ext cx="762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cs typeface="Times New Roman" pitchFamily="18" charset="0"/>
                </a:rPr>
                <a:t>S</a:t>
              </a:r>
              <a:r>
                <a:rPr lang="en-US" altLang="zh-CN" sz="2000" b="1">
                  <a:solidFill>
                    <a:schemeClr val="folHlink"/>
                  </a:solidFill>
                  <a:cs typeface="Times New Roman" pitchFamily="18" charset="0"/>
                </a:rPr>
                <a:t>f</a:t>
              </a:r>
            </a:p>
          </p:txBody>
        </p:sp>
        <p:sp>
          <p:nvSpPr>
            <p:cNvPr id="26" name="Text Box 62"/>
            <p:cNvSpPr txBox="1">
              <a:spLocks noChangeArrowheads="1"/>
            </p:cNvSpPr>
            <p:nvPr/>
          </p:nvSpPr>
          <p:spPr bwMode="auto">
            <a:xfrm>
              <a:off x="4223320" y="5307930"/>
              <a:ext cx="838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cs typeface="Times New Roman" pitchFamily="18" charset="0"/>
                </a:rPr>
                <a:t>S</a:t>
              </a:r>
              <a:r>
                <a:rPr lang="en-US" altLang="zh-CN" sz="2000" b="1">
                  <a:solidFill>
                    <a:schemeClr val="folHlink"/>
                  </a:solidFill>
                  <a:cs typeface="Times New Roman" pitchFamily="18" charset="0"/>
                </a:rPr>
                <a:t>B</a:t>
              </a:r>
            </a:p>
          </p:txBody>
        </p:sp>
        <p:sp>
          <p:nvSpPr>
            <p:cNvPr id="27" name="Line 63"/>
            <p:cNvSpPr>
              <a:spLocks noChangeShapeType="1"/>
            </p:cNvSpPr>
            <p:nvPr/>
          </p:nvSpPr>
          <p:spPr bwMode="auto">
            <a:xfrm>
              <a:off x="4716016" y="5379938"/>
              <a:ext cx="30480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>
                <a:cs typeface="Times New Roman" pitchFamily="18" charset="0"/>
              </a:endParaRPr>
            </a:p>
          </p:txBody>
        </p:sp>
        <p:sp>
          <p:nvSpPr>
            <p:cNvPr id="28" name="Line 65"/>
            <p:cNvSpPr>
              <a:spLocks noChangeShapeType="1"/>
            </p:cNvSpPr>
            <p:nvPr/>
          </p:nvSpPr>
          <p:spPr bwMode="auto">
            <a:xfrm flipH="1">
              <a:off x="3537520" y="5451946"/>
              <a:ext cx="0" cy="3048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>
                <a:cs typeface="Times New Roman" pitchFamily="18" charset="0"/>
              </a:endParaRPr>
            </a:p>
          </p:txBody>
        </p:sp>
      </p:grpSp>
      <p:sp>
        <p:nvSpPr>
          <p:cNvPr id="29" name="Text Box 71"/>
          <p:cNvSpPr txBox="1">
            <a:spLocks noChangeArrowheads="1"/>
          </p:cNvSpPr>
          <p:nvPr/>
        </p:nvSpPr>
        <p:spPr bwMode="auto">
          <a:xfrm>
            <a:off x="460151" y="864975"/>
            <a:ext cx="34115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cs typeface="Times New Roman" pitchFamily="18" charset="0"/>
              </a:rPr>
              <a:t>溢出判断逻辑：</a:t>
            </a:r>
          </a:p>
        </p:txBody>
      </p:sp>
      <p:sp>
        <p:nvSpPr>
          <p:cNvPr id="43" name="Text Box 71"/>
          <p:cNvSpPr txBox="1">
            <a:spLocks noChangeArrowheads="1"/>
          </p:cNvSpPr>
          <p:nvPr/>
        </p:nvSpPr>
        <p:spPr bwMode="auto">
          <a:xfrm>
            <a:off x="971600" y="116632"/>
            <a:ext cx="46132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cs typeface="Times New Roman" pitchFamily="18" charset="0"/>
              </a:rPr>
              <a:t>1</a:t>
            </a:r>
            <a:r>
              <a:rPr lang="zh-CN" altLang="en-US" sz="2800" b="1" smtClean="0">
                <a:cs typeface="Times New Roman" pitchFamily="18" charset="0"/>
              </a:rPr>
              <a:t>、溢出的判断</a:t>
            </a:r>
            <a:r>
              <a:rPr lang="zh-CN" altLang="en-US" sz="2800" b="1" dirty="0" smtClean="0">
                <a:cs typeface="Times New Roman" pitchFamily="18" charset="0"/>
              </a:rPr>
              <a:t>方法</a:t>
            </a:r>
            <a:endParaRPr lang="zh-CN" altLang="en-US" sz="2800" b="1" dirty="0">
              <a:cs typeface="Times New Roman" pitchFamily="18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415558" y="5589240"/>
            <a:ext cx="1178418" cy="883260"/>
            <a:chOff x="2025430" y="5733256"/>
            <a:chExt cx="1178418" cy="883260"/>
          </a:xfrm>
        </p:grpSpPr>
        <p:cxnSp>
          <p:nvCxnSpPr>
            <p:cNvPr id="32" name="直接箭头连接符 31"/>
            <p:cNvCxnSpPr/>
            <p:nvPr/>
          </p:nvCxnSpPr>
          <p:spPr>
            <a:xfrm>
              <a:off x="2483768" y="5733256"/>
              <a:ext cx="0" cy="36004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 flipH="1">
              <a:off x="2025430" y="6093296"/>
              <a:ext cx="11784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mtClean="0"/>
                <a:t>正溢</a:t>
              </a:r>
              <a:endParaRPr lang="zh-CN" altLang="en-US" sz="2800" b="1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575798" y="5589240"/>
            <a:ext cx="1178418" cy="883260"/>
            <a:chOff x="2025430" y="5733256"/>
            <a:chExt cx="1178418" cy="883260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2483768" y="5733256"/>
              <a:ext cx="0" cy="36004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 flipH="1">
              <a:off x="2025430" y="6093296"/>
              <a:ext cx="11784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/>
                <a:t>负</a:t>
              </a:r>
              <a:r>
                <a:rPr lang="zh-CN" altLang="en-US" sz="2800" b="1" smtClean="0"/>
                <a:t>溢</a:t>
              </a:r>
              <a:endParaRPr lang="zh-CN" altLang="en-US" sz="2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m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4029</TotalTime>
  <Words>4560</Words>
  <Application>Microsoft Office PowerPoint</Application>
  <PresentationFormat>全屏显示(4:3)</PresentationFormat>
  <Paragraphs>1086</Paragraphs>
  <Slides>52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1" baseType="lpstr">
      <vt:lpstr>黑体</vt:lpstr>
      <vt:lpstr>宋体</vt:lpstr>
      <vt:lpstr>Arial</vt:lpstr>
      <vt:lpstr>Calibri</vt:lpstr>
      <vt:lpstr>Cambria Math</vt:lpstr>
      <vt:lpstr>Times New Roman</vt:lpstr>
      <vt:lpstr>Office 主题</vt:lpstr>
      <vt:lpstr>自定义设计方案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464</cp:revision>
  <dcterms:created xsi:type="dcterms:W3CDTF">2017-01-15T07:54:50Z</dcterms:created>
  <dcterms:modified xsi:type="dcterms:W3CDTF">2018-09-13T05:39:12Z</dcterms:modified>
</cp:coreProperties>
</file>