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AA4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71600" y="116632"/>
            <a:ext cx="73989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2.4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运算部件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 flipV="1">
            <a:off x="3543970" y="3911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flipV="1">
            <a:off x="5487070" y="39195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grpSp>
        <p:nvGrpSpPr>
          <p:cNvPr id="6" name="组合 5"/>
          <p:cNvGrpSpPr/>
          <p:nvPr/>
        </p:nvGrpSpPr>
        <p:grpSpPr>
          <a:xfrm>
            <a:off x="3602707" y="1512888"/>
            <a:ext cx="2068513" cy="1636712"/>
            <a:chOff x="3404592" y="1512888"/>
            <a:chExt cx="2068513" cy="163671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404592" y="2046288"/>
              <a:ext cx="2068513" cy="493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zh-CN" altLang="en-US" sz="2800" b="1" dirty="0">
                  <a:solidFill>
                    <a:srgbClr val="0000FF"/>
                  </a:solidFill>
                </a:rPr>
                <a:t>输出逻辑</a:t>
              </a:r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 flipV="1">
              <a:off x="4311055" y="2540000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 flipH="1" flipV="1">
              <a:off x="4311055" y="1512888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350295" y="3159125"/>
            <a:ext cx="2324100" cy="798513"/>
            <a:chOff x="3152180" y="3159125"/>
            <a:chExt cx="2324100" cy="79851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AutoShape 26"/>
            <p:cNvSpPr>
              <a:spLocks noChangeArrowheads="1"/>
            </p:cNvSpPr>
            <p:nvPr/>
          </p:nvSpPr>
          <p:spPr bwMode="auto">
            <a:xfrm flipV="1">
              <a:off x="3152180" y="3159125"/>
              <a:ext cx="2324100" cy="7747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2" name="AutoShape 27"/>
            <p:cNvSpPr>
              <a:spLocks noChangeArrowheads="1"/>
            </p:cNvSpPr>
            <p:nvPr/>
          </p:nvSpPr>
          <p:spPr bwMode="auto">
            <a:xfrm>
              <a:off x="4007842" y="3646488"/>
              <a:ext cx="635000" cy="31115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3872905" y="3203575"/>
              <a:ext cx="1069975" cy="519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ALU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94632" y="4473575"/>
            <a:ext cx="4003675" cy="1227138"/>
            <a:chOff x="2296517" y="4473575"/>
            <a:chExt cx="4003675" cy="1227138"/>
          </a:xfrm>
        </p:grpSpPr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2296517" y="4473575"/>
              <a:ext cx="1855788" cy="523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输入逻辑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3868142" y="5070475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2575917" y="5070475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2794992" y="5375275"/>
              <a:ext cx="8921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4444405" y="4494213"/>
              <a:ext cx="1855787" cy="523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输入逻辑</a:t>
              </a:r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 flipV="1">
              <a:off x="5952530" y="5091113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 flipV="1">
              <a:off x="4660305" y="5091113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 flipV="1">
              <a:off x="4879380" y="5395913"/>
              <a:ext cx="8921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113931" y="5733256"/>
            <a:ext cx="2590557" cy="523220"/>
            <a:chOff x="2915816" y="5733256"/>
            <a:chExt cx="2590557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2915816" y="5733256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X</a:t>
              </a:r>
              <a:endParaRPr lang="zh-CN" altLang="en-US" sz="28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62021" y="5733256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Y</a:t>
              </a:r>
              <a:endParaRPr lang="zh-CN" altLang="en-US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89" y="2719536"/>
            <a:ext cx="8474075" cy="3733800"/>
            <a:chOff x="240" y="1920"/>
            <a:chExt cx="5338" cy="2352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725" y="2821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smtClean="0"/>
                <a:t>+</a:t>
              </a:r>
              <a:endParaRPr lang="en-US" altLang="zh-CN" sz="2400" b="1" dirty="0"/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250" y="2858"/>
              <a:ext cx="119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40" y="304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900" b="1"/>
                <a:t> </a:t>
              </a:r>
              <a:endParaRPr lang="en-US" altLang="zh-CN" sz="2000" b="1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50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90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30" y="3056"/>
              <a:ext cx="32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056" y="3056"/>
              <a:ext cx="384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699" y="3044"/>
              <a:ext cx="17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</a:t>
              </a:r>
              <a:r>
                <a:rPr lang="en-US" altLang="zh-CN" sz="900" b="1"/>
                <a:t> </a:t>
              </a:r>
              <a:endParaRPr lang="en-US" altLang="zh-CN" sz="2000" b="1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632" y="3064"/>
              <a:ext cx="480" cy="2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84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680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44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3840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508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84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2064" y="3271"/>
              <a:ext cx="3408" cy="82"/>
            </a:xfrm>
            <a:custGeom>
              <a:avLst/>
              <a:gdLst>
                <a:gd name="T0" fmla="*/ 0 w 3264"/>
                <a:gd name="T1" fmla="*/ 0 h 96"/>
                <a:gd name="T2" fmla="*/ 0 w 3264"/>
                <a:gd name="T3" fmla="*/ 51 h 96"/>
                <a:gd name="T4" fmla="*/ 3879 w 3264"/>
                <a:gd name="T5" fmla="*/ 5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1968" y="3271"/>
              <a:ext cx="3122" cy="165"/>
            </a:xfrm>
            <a:custGeom>
              <a:avLst/>
              <a:gdLst>
                <a:gd name="T0" fmla="*/ 0 w 3170"/>
                <a:gd name="T1" fmla="*/ 0 h 192"/>
                <a:gd name="T2" fmla="*/ 0 w 3170"/>
                <a:gd name="T3" fmla="*/ 105 h 192"/>
                <a:gd name="T4" fmla="*/ 2982 w 3170"/>
                <a:gd name="T5" fmla="*/ 10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70" h="192">
                  <a:moveTo>
                    <a:pt x="0" y="0"/>
                  </a:moveTo>
                  <a:lnTo>
                    <a:pt x="0" y="192"/>
                  </a:lnTo>
                  <a:lnTo>
                    <a:pt x="3170" y="18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812" y="280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+</a:t>
              </a:r>
              <a:endParaRPr lang="en-US" altLang="zh-CN" sz="2400" b="1" dirty="0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308" y="2858"/>
              <a:ext cx="119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298" y="304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900" b="1"/>
                <a:t> </a:t>
              </a:r>
              <a:endParaRPr lang="en-US" altLang="zh-CN" sz="2000" b="1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2308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2548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788" y="3056"/>
              <a:ext cx="32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3114" y="3056"/>
              <a:ext cx="384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990" y="280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+</a:t>
              </a:r>
              <a:endParaRPr lang="en-US" altLang="zh-CN" sz="2400" b="1" dirty="0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3721" y="2858"/>
              <a:ext cx="80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3711" y="304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900" b="1"/>
                <a:t> </a:t>
              </a:r>
              <a:endParaRPr lang="en-US" altLang="zh-CN" sz="2000" b="1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372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396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4201" y="3056"/>
              <a:ext cx="32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4898" y="280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+</a:t>
              </a:r>
              <a:endParaRPr lang="en-US" altLang="zh-CN" sz="2400" b="1" dirty="0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4751" y="2858"/>
              <a:ext cx="481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4741" y="304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900" b="1"/>
                <a:t> </a:t>
              </a:r>
              <a:endParaRPr lang="en-US" altLang="zh-CN" sz="2000" b="1"/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475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499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1392" y="3271"/>
              <a:ext cx="3456" cy="248"/>
            </a:xfrm>
            <a:custGeom>
              <a:avLst/>
              <a:gdLst>
                <a:gd name="T0" fmla="*/ 0 w 3456"/>
                <a:gd name="T1" fmla="*/ 0 h 240"/>
                <a:gd name="T2" fmla="*/ 0 w 3456"/>
                <a:gd name="T3" fmla="*/ 274 h 240"/>
                <a:gd name="T4" fmla="*/ 3456 w 3456"/>
                <a:gd name="T5" fmla="*/ 274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316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4272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1296" y="3271"/>
              <a:ext cx="2977" cy="332"/>
            </a:xfrm>
            <a:custGeom>
              <a:avLst/>
              <a:gdLst>
                <a:gd name="T0" fmla="*/ 0 w 2977"/>
                <a:gd name="T1" fmla="*/ 0 h 386"/>
                <a:gd name="T2" fmla="*/ 0 w 2977"/>
                <a:gd name="T3" fmla="*/ 210 h 386"/>
                <a:gd name="T4" fmla="*/ 2977 w 2977"/>
                <a:gd name="T5" fmla="*/ 212 h 3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1008" y="3271"/>
              <a:ext cx="2832" cy="413"/>
            </a:xfrm>
            <a:custGeom>
              <a:avLst/>
              <a:gdLst>
                <a:gd name="T0" fmla="*/ 0 w 2832"/>
                <a:gd name="T1" fmla="*/ 0 h 480"/>
                <a:gd name="T2" fmla="*/ 0 w 2832"/>
                <a:gd name="T3" fmla="*/ 262 h 480"/>
                <a:gd name="T4" fmla="*/ 2832 w 2832"/>
                <a:gd name="T5" fmla="*/ 262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912" y="3271"/>
              <a:ext cx="2256" cy="496"/>
            </a:xfrm>
            <a:custGeom>
              <a:avLst/>
              <a:gdLst>
                <a:gd name="T0" fmla="*/ 0 w 2304"/>
                <a:gd name="T1" fmla="*/ 0 h 576"/>
                <a:gd name="T2" fmla="*/ 0 w 2304"/>
                <a:gd name="T3" fmla="*/ 317 h 576"/>
                <a:gd name="T4" fmla="*/ 2118 w 2304"/>
                <a:gd name="T5" fmla="*/ 317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672" y="3271"/>
              <a:ext cx="1776" cy="578"/>
            </a:xfrm>
            <a:custGeom>
              <a:avLst/>
              <a:gdLst>
                <a:gd name="T0" fmla="*/ 0 w 1776"/>
                <a:gd name="T1" fmla="*/ 0 h 672"/>
                <a:gd name="T2" fmla="*/ 0 w 1776"/>
                <a:gd name="T3" fmla="*/ 367 h 672"/>
                <a:gd name="T4" fmla="*/ 1776 w 1776"/>
                <a:gd name="T5" fmla="*/ 367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576" y="3271"/>
              <a:ext cx="1104" cy="661"/>
            </a:xfrm>
            <a:custGeom>
              <a:avLst/>
              <a:gdLst>
                <a:gd name="T0" fmla="*/ 0 w 1152"/>
                <a:gd name="T1" fmla="*/ 0 h 768"/>
                <a:gd name="T2" fmla="*/ 0 w 1152"/>
                <a:gd name="T3" fmla="*/ 422 h 768"/>
                <a:gd name="T4" fmla="*/ 972 w 1152"/>
                <a:gd name="T5" fmla="*/ 422 h 7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816" y="3271"/>
              <a:ext cx="0" cy="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1776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1872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2592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2832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2688" y="3271"/>
              <a:ext cx="0" cy="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2928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3024" y="32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>
              <a:off x="3264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3360" y="3271"/>
              <a:ext cx="0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8"/>
            <p:cNvSpPr>
              <a:spLocks noChangeShapeType="1"/>
            </p:cNvSpPr>
            <p:nvPr/>
          </p:nvSpPr>
          <p:spPr bwMode="auto">
            <a:xfrm>
              <a:off x="3456" y="3271"/>
              <a:ext cx="0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4032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>
              <a:off x="4128" y="32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>
              <a:off x="4368" y="3271"/>
              <a:ext cx="0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>
              <a:off x="4464" y="3271"/>
              <a:ext cx="0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63"/>
            <p:cNvSpPr>
              <a:spLocks noChangeShapeType="1"/>
            </p:cNvSpPr>
            <p:nvPr/>
          </p:nvSpPr>
          <p:spPr bwMode="auto">
            <a:xfrm>
              <a:off x="5184" y="3271"/>
              <a:ext cx="0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1872" y="3023"/>
              <a:ext cx="48" cy="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1029" y="2604"/>
              <a:ext cx="867" cy="421"/>
            </a:xfrm>
            <a:custGeom>
              <a:avLst/>
              <a:gdLst>
                <a:gd name="T0" fmla="*/ 0 w 867"/>
                <a:gd name="T1" fmla="*/ 0 h 421"/>
                <a:gd name="T2" fmla="*/ 0 w 867"/>
                <a:gd name="T3" fmla="*/ 85 h 421"/>
                <a:gd name="T4" fmla="*/ 867 w 867"/>
                <a:gd name="T5" fmla="*/ 85 h 421"/>
                <a:gd name="T6" fmla="*/ 867 w 867"/>
                <a:gd name="T7" fmla="*/ 421 h 4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7" h="421">
                  <a:moveTo>
                    <a:pt x="0" y="0"/>
                  </a:moveTo>
                  <a:lnTo>
                    <a:pt x="0" y="85"/>
                  </a:lnTo>
                  <a:lnTo>
                    <a:pt x="867" y="85"/>
                  </a:lnTo>
                  <a:lnTo>
                    <a:pt x="867" y="42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Text Box 66"/>
            <p:cNvSpPr txBox="1">
              <a:spLocks noChangeArrowheads="1"/>
            </p:cNvSpPr>
            <p:nvPr/>
          </p:nvSpPr>
          <p:spPr bwMode="auto">
            <a:xfrm>
              <a:off x="5270" y="33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C</a:t>
              </a:r>
              <a:r>
                <a:rPr lang="en-US" altLang="zh-CN" b="1" baseline="-25000"/>
                <a:t>0</a:t>
              </a:r>
            </a:p>
          </p:txBody>
        </p:sp>
        <p:sp>
          <p:nvSpPr>
            <p:cNvPr id="65" name="Text Box 67"/>
            <p:cNvSpPr txBox="1">
              <a:spLocks noChangeArrowheads="1"/>
            </p:cNvSpPr>
            <p:nvPr/>
          </p:nvSpPr>
          <p:spPr bwMode="auto">
            <a:xfrm>
              <a:off x="300" y="398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G</a:t>
              </a:r>
              <a:r>
                <a:rPr lang="en-US" altLang="zh-CN" b="1" baseline="-25000"/>
                <a:t>4</a:t>
              </a:r>
            </a:p>
          </p:txBody>
        </p:sp>
        <p:sp>
          <p:nvSpPr>
            <p:cNvPr id="66" name="Text Box 68"/>
            <p:cNvSpPr txBox="1">
              <a:spLocks noChangeArrowheads="1"/>
            </p:cNvSpPr>
            <p:nvPr/>
          </p:nvSpPr>
          <p:spPr bwMode="auto">
            <a:xfrm>
              <a:off x="1596" y="398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P</a:t>
              </a:r>
              <a:r>
                <a:rPr lang="en-US" altLang="zh-CN" b="1" baseline="-25000"/>
                <a:t>4</a:t>
              </a:r>
            </a:p>
          </p:txBody>
        </p:sp>
        <p:sp>
          <p:nvSpPr>
            <p:cNvPr id="67" name="Text Box 69"/>
            <p:cNvSpPr txBox="1">
              <a:spLocks noChangeArrowheads="1"/>
            </p:cNvSpPr>
            <p:nvPr/>
          </p:nvSpPr>
          <p:spPr bwMode="auto">
            <a:xfrm>
              <a:off x="2364" y="398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G</a:t>
              </a:r>
              <a:r>
                <a:rPr lang="en-US" altLang="zh-CN" b="1" baseline="-25000"/>
                <a:t>3</a:t>
              </a:r>
            </a:p>
          </p:txBody>
        </p:sp>
        <p:sp>
          <p:nvSpPr>
            <p:cNvPr id="68" name="Text Box 70"/>
            <p:cNvSpPr txBox="1">
              <a:spLocks noChangeArrowheads="1"/>
            </p:cNvSpPr>
            <p:nvPr/>
          </p:nvSpPr>
          <p:spPr bwMode="auto">
            <a:xfrm>
              <a:off x="3084" y="398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P</a:t>
              </a:r>
              <a:r>
                <a:rPr lang="en-US" altLang="zh-CN" b="1" baseline="-25000"/>
                <a:t>3</a:t>
              </a:r>
            </a:p>
          </p:txBody>
        </p:sp>
        <p:sp>
          <p:nvSpPr>
            <p:cNvPr id="69" name="Text Box 71"/>
            <p:cNvSpPr txBox="1">
              <a:spLocks noChangeArrowheads="1"/>
            </p:cNvSpPr>
            <p:nvPr/>
          </p:nvSpPr>
          <p:spPr bwMode="auto">
            <a:xfrm>
              <a:off x="3744" y="398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G</a:t>
              </a:r>
              <a:r>
                <a:rPr lang="en-US" altLang="zh-CN" b="1" baseline="-25000"/>
                <a:t>2</a:t>
              </a:r>
            </a:p>
          </p:txBody>
        </p:sp>
        <p:sp>
          <p:nvSpPr>
            <p:cNvPr id="70" name="Text Box 72"/>
            <p:cNvSpPr txBox="1">
              <a:spLocks noChangeArrowheads="1"/>
            </p:cNvSpPr>
            <p:nvPr/>
          </p:nvSpPr>
          <p:spPr bwMode="auto">
            <a:xfrm>
              <a:off x="4176" y="398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P</a:t>
              </a:r>
              <a:r>
                <a:rPr lang="en-US" altLang="zh-CN" b="1" baseline="-25000"/>
                <a:t>2</a:t>
              </a:r>
            </a:p>
          </p:txBody>
        </p:sp>
        <p:sp>
          <p:nvSpPr>
            <p:cNvPr id="71" name="Text Box 73"/>
            <p:cNvSpPr txBox="1">
              <a:spLocks noChangeArrowheads="1"/>
            </p:cNvSpPr>
            <p:nvPr/>
          </p:nvSpPr>
          <p:spPr bwMode="auto">
            <a:xfrm>
              <a:off x="4764" y="398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G</a:t>
              </a:r>
              <a:r>
                <a:rPr lang="en-US" altLang="zh-CN" b="1" baseline="-25000"/>
                <a:t>1</a:t>
              </a:r>
            </a:p>
          </p:txBody>
        </p:sp>
        <p:sp>
          <p:nvSpPr>
            <p:cNvPr id="72" name="Text Box 74"/>
            <p:cNvSpPr txBox="1">
              <a:spLocks noChangeArrowheads="1"/>
            </p:cNvSpPr>
            <p:nvPr/>
          </p:nvSpPr>
          <p:spPr bwMode="auto">
            <a:xfrm>
              <a:off x="5052" y="398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P</a:t>
              </a:r>
              <a:r>
                <a:rPr lang="en-US" altLang="zh-CN" b="1" baseline="-25000"/>
                <a:t>1</a:t>
              </a:r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>
              <a:off x="1200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76"/>
            <p:cNvSpPr>
              <a:spLocks noChangeShapeType="1"/>
            </p:cNvSpPr>
            <p:nvPr/>
          </p:nvSpPr>
          <p:spPr bwMode="auto">
            <a:xfrm>
              <a:off x="1104" y="3271"/>
              <a:ext cx="0" cy="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Rectangle 77"/>
            <p:cNvSpPr>
              <a:spLocks noChangeArrowheads="1"/>
            </p:cNvSpPr>
            <p:nvPr/>
          </p:nvSpPr>
          <p:spPr bwMode="auto">
            <a:xfrm>
              <a:off x="768" y="2395"/>
              <a:ext cx="384" cy="177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78"/>
            <p:cNvSpPr>
              <a:spLocks noChangeArrowheads="1"/>
            </p:cNvSpPr>
            <p:nvPr/>
          </p:nvSpPr>
          <p:spPr bwMode="auto">
            <a:xfrm>
              <a:off x="816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79"/>
            <p:cNvSpPr>
              <a:spLocks noChangeArrowheads="1"/>
            </p:cNvSpPr>
            <p:nvPr/>
          </p:nvSpPr>
          <p:spPr bwMode="auto">
            <a:xfrm>
              <a:off x="816" y="2573"/>
              <a:ext cx="48" cy="35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80"/>
            <p:cNvSpPr>
              <a:spLocks noChangeArrowheads="1"/>
            </p:cNvSpPr>
            <p:nvPr/>
          </p:nvSpPr>
          <p:spPr bwMode="auto">
            <a:xfrm>
              <a:off x="1008" y="2573"/>
              <a:ext cx="48" cy="35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Oval 81"/>
            <p:cNvSpPr>
              <a:spLocks noChangeArrowheads="1"/>
            </p:cNvSpPr>
            <p:nvPr/>
          </p:nvSpPr>
          <p:spPr bwMode="auto">
            <a:xfrm>
              <a:off x="2880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82"/>
            <p:cNvSpPr>
              <a:spLocks noChangeArrowheads="1"/>
            </p:cNvSpPr>
            <p:nvPr/>
          </p:nvSpPr>
          <p:spPr bwMode="auto">
            <a:xfrm>
              <a:off x="4080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Oval 83"/>
            <p:cNvSpPr>
              <a:spLocks noChangeArrowheads="1"/>
            </p:cNvSpPr>
            <p:nvPr/>
          </p:nvSpPr>
          <p:spPr bwMode="auto">
            <a:xfrm>
              <a:off x="4992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84"/>
            <p:cNvSpPr>
              <a:spLocks noChangeArrowheads="1"/>
            </p:cNvSpPr>
            <p:nvPr/>
          </p:nvSpPr>
          <p:spPr bwMode="auto">
            <a:xfrm>
              <a:off x="2713" y="239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85"/>
            <p:cNvSpPr>
              <a:spLocks noChangeArrowheads="1"/>
            </p:cNvSpPr>
            <p:nvPr/>
          </p:nvSpPr>
          <p:spPr bwMode="auto">
            <a:xfrm>
              <a:off x="3910" y="239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86"/>
            <p:cNvSpPr txBox="1">
              <a:spLocks noChangeArrowheads="1"/>
            </p:cNvSpPr>
            <p:nvPr/>
          </p:nvSpPr>
          <p:spPr bwMode="auto">
            <a:xfrm>
              <a:off x="4880" y="2352"/>
              <a:ext cx="1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</a:t>
              </a:r>
            </a:p>
          </p:txBody>
        </p:sp>
        <p:sp>
          <p:nvSpPr>
            <p:cNvPr id="85" name="Text Box 87"/>
            <p:cNvSpPr txBox="1">
              <a:spLocks noChangeArrowheads="1"/>
            </p:cNvSpPr>
            <p:nvPr/>
          </p:nvSpPr>
          <p:spPr bwMode="auto">
            <a:xfrm>
              <a:off x="861" y="232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smtClean="0">
                  <a:solidFill>
                    <a:schemeClr val="folHlink"/>
                  </a:solidFill>
                </a:rPr>
                <a:t>+</a:t>
              </a:r>
              <a:endParaRPr lang="en-US" altLang="zh-CN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86" name="Text Box 88"/>
            <p:cNvSpPr txBox="1">
              <a:spLocks noChangeArrowheads="1"/>
            </p:cNvSpPr>
            <p:nvPr/>
          </p:nvSpPr>
          <p:spPr bwMode="auto">
            <a:xfrm>
              <a:off x="2774" y="2352"/>
              <a:ext cx="1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</a:t>
              </a:r>
            </a:p>
          </p:txBody>
        </p:sp>
        <p:sp>
          <p:nvSpPr>
            <p:cNvPr id="87" name="Text Box 89"/>
            <p:cNvSpPr txBox="1">
              <a:spLocks noChangeArrowheads="1"/>
            </p:cNvSpPr>
            <p:nvPr/>
          </p:nvSpPr>
          <p:spPr bwMode="auto">
            <a:xfrm>
              <a:off x="3967" y="2352"/>
              <a:ext cx="1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</a:t>
              </a:r>
            </a:p>
          </p:txBody>
        </p:sp>
        <p:sp>
          <p:nvSpPr>
            <p:cNvPr id="88" name="Rectangle 90"/>
            <p:cNvSpPr>
              <a:spLocks noChangeArrowheads="1"/>
            </p:cNvSpPr>
            <p:nvPr/>
          </p:nvSpPr>
          <p:spPr bwMode="auto">
            <a:xfrm>
              <a:off x="4821" y="239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Oval 91"/>
            <p:cNvSpPr>
              <a:spLocks noChangeArrowheads="1"/>
            </p:cNvSpPr>
            <p:nvPr/>
          </p:nvSpPr>
          <p:spPr bwMode="auto">
            <a:xfrm>
              <a:off x="4992" y="2360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92"/>
            <p:cNvSpPr>
              <a:spLocks noChangeArrowheads="1"/>
            </p:cNvSpPr>
            <p:nvPr/>
          </p:nvSpPr>
          <p:spPr bwMode="auto">
            <a:xfrm>
              <a:off x="4080" y="2360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Oval 93"/>
            <p:cNvSpPr>
              <a:spLocks noChangeArrowheads="1"/>
            </p:cNvSpPr>
            <p:nvPr/>
          </p:nvSpPr>
          <p:spPr bwMode="auto">
            <a:xfrm>
              <a:off x="2880" y="2360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840" y="2608"/>
              <a:ext cx="3" cy="218"/>
            </a:xfrm>
            <a:custGeom>
              <a:avLst/>
              <a:gdLst>
                <a:gd name="T0" fmla="*/ 3 w 3"/>
                <a:gd name="T1" fmla="*/ 0 h 294"/>
                <a:gd name="T2" fmla="*/ 0 w 3"/>
                <a:gd name="T3" fmla="*/ 89 h 2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2907" y="2570"/>
              <a:ext cx="1" cy="256"/>
            </a:xfrm>
            <a:custGeom>
              <a:avLst/>
              <a:gdLst>
                <a:gd name="T0" fmla="*/ 0 w 1"/>
                <a:gd name="T1" fmla="*/ 0 h 345"/>
                <a:gd name="T2" fmla="*/ 0 w 1"/>
                <a:gd name="T3" fmla="*/ 105 h 3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4101" y="2570"/>
              <a:ext cx="1" cy="249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102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5013" y="2573"/>
              <a:ext cx="1" cy="244"/>
            </a:xfrm>
            <a:custGeom>
              <a:avLst/>
              <a:gdLst>
                <a:gd name="T0" fmla="*/ 0 w 1"/>
                <a:gd name="T1" fmla="*/ 0 h 330"/>
                <a:gd name="T2" fmla="*/ 0 w 1"/>
                <a:gd name="T3" fmla="*/ 98 h 3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5016" y="2132"/>
              <a:ext cx="1" cy="229"/>
            </a:xfrm>
            <a:custGeom>
              <a:avLst/>
              <a:gdLst>
                <a:gd name="T0" fmla="*/ 0 w 1"/>
                <a:gd name="T1" fmla="*/ 93 h 309"/>
                <a:gd name="T2" fmla="*/ 0 w 1"/>
                <a:gd name="T3" fmla="*/ 0 h 30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4104" y="2144"/>
              <a:ext cx="1" cy="220"/>
            </a:xfrm>
            <a:custGeom>
              <a:avLst/>
              <a:gdLst>
                <a:gd name="T0" fmla="*/ 0 w 1"/>
                <a:gd name="T1" fmla="*/ 90 h 297"/>
                <a:gd name="T2" fmla="*/ 0 w 1"/>
                <a:gd name="T3" fmla="*/ 0 h 29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2907" y="2142"/>
              <a:ext cx="1" cy="218"/>
            </a:xfrm>
            <a:custGeom>
              <a:avLst/>
              <a:gdLst>
                <a:gd name="T0" fmla="*/ 1 w 1"/>
                <a:gd name="T1" fmla="*/ 218 h 218"/>
                <a:gd name="T2" fmla="*/ 0 w 1"/>
                <a:gd name="T3" fmla="*/ 0 h 2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8">
                  <a:moveTo>
                    <a:pt x="1" y="218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963" y="2177"/>
              <a:ext cx="1" cy="215"/>
            </a:xfrm>
            <a:custGeom>
              <a:avLst/>
              <a:gdLst>
                <a:gd name="T0" fmla="*/ 1 w 1"/>
                <a:gd name="T1" fmla="*/ 215 h 215"/>
                <a:gd name="T2" fmla="*/ 0 w 1"/>
                <a:gd name="T3" fmla="*/ 0 h 2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5">
                  <a:moveTo>
                    <a:pt x="1" y="21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" name="Text Box 102"/>
            <p:cNvSpPr txBox="1">
              <a:spLocks noChangeArrowheads="1"/>
            </p:cNvSpPr>
            <p:nvPr/>
          </p:nvSpPr>
          <p:spPr bwMode="auto">
            <a:xfrm>
              <a:off x="4896" y="192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</a:t>
              </a:r>
            </a:p>
          </p:txBody>
        </p:sp>
        <p:sp>
          <p:nvSpPr>
            <p:cNvPr id="101" name="Text Box 103"/>
            <p:cNvSpPr txBox="1">
              <a:spLocks noChangeArrowheads="1"/>
            </p:cNvSpPr>
            <p:nvPr/>
          </p:nvSpPr>
          <p:spPr bwMode="auto">
            <a:xfrm>
              <a:off x="3988" y="192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2</a:t>
              </a:r>
            </a:p>
          </p:txBody>
        </p:sp>
        <p:sp>
          <p:nvSpPr>
            <p:cNvPr id="102" name="Text Box 104"/>
            <p:cNvSpPr txBox="1">
              <a:spLocks noChangeArrowheads="1"/>
            </p:cNvSpPr>
            <p:nvPr/>
          </p:nvSpPr>
          <p:spPr bwMode="auto">
            <a:xfrm>
              <a:off x="2784" y="192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3</a:t>
              </a:r>
            </a:p>
          </p:txBody>
        </p:sp>
        <p:sp>
          <p:nvSpPr>
            <p:cNvPr id="103" name="Text Box 105"/>
            <p:cNvSpPr txBox="1">
              <a:spLocks noChangeArrowheads="1"/>
            </p:cNvSpPr>
            <p:nvPr/>
          </p:nvSpPr>
          <p:spPr bwMode="auto">
            <a:xfrm>
              <a:off x="868" y="192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4</a:t>
              </a:r>
            </a:p>
          </p:txBody>
        </p:sp>
      </p:grpSp>
      <p:sp>
        <p:nvSpPr>
          <p:cNvPr id="104" name="Text Box 108"/>
          <p:cNvSpPr txBox="1">
            <a:spLocks noChangeArrowheads="1"/>
          </p:cNvSpPr>
          <p:nvPr/>
        </p:nvSpPr>
        <p:spPr bwMode="auto">
          <a:xfrm>
            <a:off x="3681958" y="135117"/>
            <a:ext cx="39520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以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位加法器为例：</a:t>
            </a:r>
          </a:p>
        </p:txBody>
      </p:sp>
      <p:sp>
        <p:nvSpPr>
          <p:cNvPr id="105" name="Text Box 6"/>
          <p:cNvSpPr txBox="1">
            <a:spLocks noChangeArrowheads="1"/>
          </p:cNvSpPr>
          <p:nvPr/>
        </p:nvSpPr>
        <p:spPr bwMode="auto">
          <a:xfrm>
            <a:off x="490538" y="527050"/>
            <a:ext cx="25701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/>
              <a:t>C</a:t>
            </a:r>
            <a:r>
              <a:rPr lang="en-US" altLang="zh-CN" sz="1600" b="1" i="1" dirty="0"/>
              <a:t>1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b="1" i="1" baseline="-25000" dirty="0"/>
              <a:t>1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b="1" i="1" baseline="-25000" dirty="0"/>
              <a:t>1</a:t>
            </a:r>
            <a:r>
              <a:rPr lang="en-US" altLang="zh-CN" sz="3200" b="1" dirty="0"/>
              <a:t> </a:t>
            </a:r>
            <a:r>
              <a:rPr lang="en-US" altLang="zh-CN" sz="3200" b="1" i="1" dirty="0" smtClean="0">
                <a:solidFill>
                  <a:schemeClr val="folHlink"/>
                </a:solidFill>
              </a:rPr>
              <a:t>C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0</a:t>
            </a:r>
            <a:endParaRPr lang="en-US" altLang="zh-CN" b="1" i="1" baseline="-25000" dirty="0">
              <a:solidFill>
                <a:srgbClr val="7030A0"/>
              </a:solidFill>
            </a:endParaRPr>
          </a:p>
        </p:txBody>
      </p:sp>
      <p:sp>
        <p:nvSpPr>
          <p:cNvPr id="106" name="Text Box 7"/>
          <p:cNvSpPr txBox="1">
            <a:spLocks noChangeArrowheads="1"/>
          </p:cNvSpPr>
          <p:nvPr/>
        </p:nvSpPr>
        <p:spPr bwMode="auto">
          <a:xfrm>
            <a:off x="484188" y="1054100"/>
            <a:ext cx="4516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/>
              <a:t>C</a:t>
            </a:r>
            <a:r>
              <a:rPr lang="en-US" altLang="zh-CN" sz="1600" b="1" i="1" dirty="0"/>
              <a:t>2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3200" b="1" i="1" baseline="-25000" dirty="0"/>
              <a:t>2</a:t>
            </a:r>
            <a:r>
              <a:rPr lang="en-US" altLang="zh-CN" sz="3200" b="1" baseline="-25000" dirty="0"/>
              <a:t>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3200" b="1" i="1" baseline="-25000" dirty="0"/>
              <a:t>2</a:t>
            </a:r>
            <a:r>
              <a:rPr lang="en-US" altLang="zh-CN" sz="3200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2800" b="1" i="1" dirty="0"/>
              <a:t>1 </a:t>
            </a:r>
            <a:r>
              <a:rPr lang="en-US" altLang="zh-CN" sz="3200" b="1" dirty="0"/>
              <a:t>+ </a:t>
            </a:r>
            <a:r>
              <a:rPr lang="en-US" altLang="zh-CN" sz="3200" b="1" i="1" dirty="0" smtClean="0"/>
              <a:t>P</a:t>
            </a:r>
            <a:r>
              <a:rPr lang="en-US" altLang="zh-CN" sz="3200" b="1" i="1" baseline="-25000" dirty="0" smtClean="0"/>
              <a:t>2 </a:t>
            </a:r>
            <a:r>
              <a:rPr lang="en-US" altLang="zh-CN" sz="3200" b="1" i="1" dirty="0" smtClean="0"/>
              <a:t>P</a:t>
            </a:r>
            <a:r>
              <a:rPr lang="en-US" altLang="zh-CN" sz="2800" b="1" i="1" baseline="-25000" dirty="0" smtClean="0"/>
              <a:t>1</a:t>
            </a:r>
            <a:r>
              <a:rPr lang="en-US" altLang="zh-CN" sz="3200" b="1" i="1" dirty="0" smtClean="0">
                <a:solidFill>
                  <a:schemeClr val="folHlink"/>
                </a:solidFill>
              </a:rPr>
              <a:t>C</a:t>
            </a:r>
            <a:r>
              <a:rPr lang="en-US" altLang="zh-CN" sz="2800" b="1" i="1" baseline="-25000" dirty="0" smtClean="0">
                <a:solidFill>
                  <a:schemeClr val="folHlink"/>
                </a:solidFill>
              </a:rPr>
              <a:t>0</a:t>
            </a:r>
            <a:endParaRPr lang="en-US" altLang="zh-CN" sz="3200" b="1" i="1" baseline="-25000" dirty="0">
              <a:solidFill>
                <a:schemeClr val="folHlink"/>
              </a:solidFill>
            </a:endParaRPr>
          </a:p>
        </p:txBody>
      </p:sp>
      <p:sp>
        <p:nvSpPr>
          <p:cNvPr id="107" name="Text Box 10"/>
          <p:cNvSpPr txBox="1">
            <a:spLocks noChangeArrowheads="1"/>
          </p:cNvSpPr>
          <p:nvPr/>
        </p:nvSpPr>
        <p:spPr bwMode="auto">
          <a:xfrm>
            <a:off x="444500" y="1606550"/>
            <a:ext cx="6059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 dirty="0"/>
              <a:t> </a:t>
            </a:r>
            <a:r>
              <a:rPr lang="en-US" altLang="zh-CN" sz="3200" b="1" i="1" dirty="0"/>
              <a:t>C</a:t>
            </a:r>
            <a:r>
              <a:rPr lang="en-US" altLang="zh-CN" sz="1600" b="1" i="1" dirty="0"/>
              <a:t>3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800" b="1" i="1" dirty="0"/>
              <a:t>3</a:t>
            </a:r>
            <a:r>
              <a:rPr lang="en-US" altLang="zh-CN" sz="3200" b="1" dirty="0"/>
              <a:t> + 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2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2</a:t>
            </a:r>
            <a:r>
              <a:rPr lang="en-US" altLang="zh-CN" sz="3200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2000" b="1" i="1" dirty="0"/>
              <a:t>1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P</a:t>
            </a:r>
            <a:r>
              <a:rPr lang="en-US" altLang="zh-CN" sz="2000" b="1" i="1" dirty="0"/>
              <a:t>2</a:t>
            </a:r>
            <a:r>
              <a:rPr lang="en-US" altLang="zh-CN" sz="3200" b="1" i="1" dirty="0"/>
              <a:t>P</a:t>
            </a:r>
            <a:r>
              <a:rPr lang="en-US" altLang="zh-CN" sz="2000" b="1" i="1" dirty="0"/>
              <a:t>1</a:t>
            </a:r>
            <a:r>
              <a:rPr lang="en-US" altLang="zh-CN" sz="3200" b="1" i="1" dirty="0">
                <a:solidFill>
                  <a:schemeClr val="folHlink"/>
                </a:solidFill>
              </a:rPr>
              <a:t>C</a:t>
            </a:r>
            <a:r>
              <a:rPr lang="en-US" altLang="zh-CN" sz="2000" b="1" i="1" dirty="0">
                <a:solidFill>
                  <a:schemeClr val="folHlink"/>
                </a:solidFill>
              </a:rPr>
              <a:t>0</a:t>
            </a:r>
            <a:endParaRPr lang="en-US" altLang="zh-CN" sz="3200" b="1" dirty="0">
              <a:solidFill>
                <a:schemeClr val="folHlink"/>
              </a:solidFill>
            </a:endParaRPr>
          </a:p>
        </p:txBody>
      </p:sp>
      <p:sp>
        <p:nvSpPr>
          <p:cNvPr id="108" name="Text Box 27"/>
          <p:cNvSpPr txBox="1">
            <a:spLocks noChangeArrowheads="1"/>
          </p:cNvSpPr>
          <p:nvPr/>
        </p:nvSpPr>
        <p:spPr bwMode="auto">
          <a:xfrm>
            <a:off x="579438" y="2141538"/>
            <a:ext cx="82788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n-US" altLang="zh-CN" sz="3200" b="1" i="1" dirty="0"/>
              <a:t>C</a:t>
            </a:r>
            <a:r>
              <a:rPr lang="en-US" altLang="zh-CN" sz="1600" b="1" i="1" dirty="0"/>
              <a:t>4  </a:t>
            </a:r>
            <a:r>
              <a:rPr lang="en-US" altLang="zh-CN" sz="3200" b="1" i="1" dirty="0"/>
              <a:t>=</a:t>
            </a:r>
            <a:r>
              <a:rPr lang="en-US" altLang="zh-CN" b="1" i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dirty="0"/>
              <a:t>4</a:t>
            </a:r>
            <a:r>
              <a:rPr lang="en-US" altLang="zh-CN" sz="3200" b="1" i="1" dirty="0"/>
              <a:t> + P</a:t>
            </a:r>
            <a:r>
              <a:rPr lang="en-US" altLang="zh-CN" sz="1600" b="1" i="1" dirty="0"/>
              <a:t>4</a:t>
            </a:r>
            <a:r>
              <a:rPr lang="en-US" altLang="zh-CN" sz="3200" b="1" i="1" dirty="0"/>
              <a:t>G</a:t>
            </a:r>
            <a:r>
              <a:rPr lang="en-US" altLang="zh-CN" sz="1600" b="1" i="1" dirty="0"/>
              <a:t>3 </a:t>
            </a:r>
            <a:r>
              <a:rPr lang="en-US" altLang="zh-CN" sz="3200" b="1" i="1" dirty="0"/>
              <a:t>+</a:t>
            </a:r>
            <a:r>
              <a:rPr lang="en-US" altLang="zh-CN" i="1" dirty="0"/>
              <a:t> </a:t>
            </a:r>
            <a:r>
              <a:rPr lang="en-US" altLang="zh-CN" sz="3200" i="1" dirty="0"/>
              <a:t>P</a:t>
            </a:r>
            <a:r>
              <a:rPr lang="en-US" altLang="zh-CN" sz="1600" i="1" dirty="0"/>
              <a:t>4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G</a:t>
            </a:r>
            <a:r>
              <a:rPr lang="en-US" altLang="zh-CN" sz="1600" b="1" i="1" dirty="0"/>
              <a:t>2</a:t>
            </a:r>
            <a:r>
              <a:rPr lang="en-US" altLang="zh-CN" sz="1600" b="1" i="1" baseline="-25000" dirty="0"/>
              <a:t>  </a:t>
            </a:r>
            <a:r>
              <a:rPr lang="en-US" altLang="zh-CN" sz="3200" b="1" i="1" dirty="0"/>
              <a:t>+ P</a:t>
            </a:r>
            <a:r>
              <a:rPr lang="en-US" altLang="zh-CN" sz="1600" b="1" i="1" dirty="0"/>
              <a:t>4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2</a:t>
            </a:r>
            <a:r>
              <a:rPr lang="en-US" altLang="zh-CN" sz="3200" b="1" i="1" dirty="0"/>
              <a:t> G</a:t>
            </a:r>
            <a:r>
              <a:rPr lang="en-US" altLang="zh-CN" sz="2000" b="1" i="1" dirty="0"/>
              <a:t>1 </a:t>
            </a:r>
            <a:r>
              <a:rPr lang="en-US" altLang="zh-CN" sz="3200" b="1" i="1" dirty="0"/>
              <a:t>+ P</a:t>
            </a:r>
            <a:r>
              <a:rPr lang="en-US" altLang="zh-CN" sz="1600" b="1" i="1" dirty="0"/>
              <a:t>4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P</a:t>
            </a:r>
            <a:r>
              <a:rPr lang="en-US" altLang="zh-CN" sz="2000" b="1" i="1" dirty="0"/>
              <a:t>2</a:t>
            </a:r>
            <a:r>
              <a:rPr lang="en-US" altLang="zh-CN" sz="3200" b="1" i="1" dirty="0"/>
              <a:t>P</a:t>
            </a:r>
            <a:r>
              <a:rPr lang="en-US" altLang="zh-CN" sz="2000" b="1" i="1" dirty="0"/>
              <a:t>1</a:t>
            </a:r>
            <a:r>
              <a:rPr lang="en-US" altLang="zh-CN" sz="2000" b="1" i="1" dirty="0">
                <a:solidFill>
                  <a:srgbClr val="CC0099"/>
                </a:solidFill>
              </a:rPr>
              <a:t> </a:t>
            </a:r>
            <a:r>
              <a:rPr lang="en-US" altLang="zh-CN" sz="3200" b="1" i="1" dirty="0">
                <a:solidFill>
                  <a:srgbClr val="CC0099"/>
                </a:solidFill>
              </a:rPr>
              <a:t>C</a:t>
            </a:r>
            <a:r>
              <a:rPr lang="en-US" altLang="zh-CN" sz="2000" b="1" i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09" name="Text Box 40"/>
          <p:cNvSpPr txBox="1">
            <a:spLocks noChangeArrowheads="1"/>
          </p:cNvSpPr>
          <p:nvPr/>
        </p:nvSpPr>
        <p:spPr bwMode="auto">
          <a:xfrm>
            <a:off x="2220540" y="6305947"/>
            <a:ext cx="17033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 err="1">
                <a:solidFill>
                  <a:schemeClr val="folHlink"/>
                </a:solidFill>
              </a:rPr>
              <a:t>G</a:t>
            </a:r>
            <a:r>
              <a:rPr lang="en-US" altLang="zh-CN" sz="1600" b="1" i="1" dirty="0" err="1">
                <a:solidFill>
                  <a:schemeClr val="folHlink"/>
                </a:solidFill>
              </a:rPr>
              <a:t>i</a:t>
            </a:r>
            <a:r>
              <a:rPr lang="en-US" altLang="zh-CN" sz="1600" b="1" i="1" dirty="0">
                <a:solidFill>
                  <a:schemeClr val="folHlink"/>
                </a:solidFill>
              </a:rPr>
              <a:t>  </a:t>
            </a:r>
            <a:r>
              <a:rPr lang="en-US" altLang="zh-CN" sz="3200" b="1" dirty="0">
                <a:solidFill>
                  <a:schemeClr val="folHlink"/>
                </a:solidFill>
              </a:rPr>
              <a:t>=</a:t>
            </a: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en-US" altLang="zh-CN" sz="3200" b="1" i="1" dirty="0">
                <a:solidFill>
                  <a:schemeClr val="folHlink"/>
                </a:solidFill>
              </a:rPr>
              <a:t>A</a:t>
            </a:r>
            <a:r>
              <a:rPr lang="en-US" altLang="zh-CN" b="1" i="1" baseline="-25000" dirty="0">
                <a:solidFill>
                  <a:schemeClr val="folHlink"/>
                </a:solidFill>
              </a:rPr>
              <a:t>i</a:t>
            </a:r>
            <a:r>
              <a:rPr lang="en-US" altLang="zh-CN" sz="3200" b="1" dirty="0">
                <a:solidFill>
                  <a:schemeClr val="folHlink"/>
                </a:solidFill>
              </a:rPr>
              <a:t> </a:t>
            </a:r>
            <a:r>
              <a:rPr lang="en-US" altLang="zh-CN" sz="3200" b="1" i="1" dirty="0">
                <a:solidFill>
                  <a:schemeClr val="folHlink"/>
                </a:solidFill>
              </a:rPr>
              <a:t>B</a:t>
            </a:r>
            <a:r>
              <a:rPr lang="en-US" altLang="zh-CN" b="1" i="1" baseline="-25000" dirty="0">
                <a:solidFill>
                  <a:schemeClr val="folHlink"/>
                </a:solidFill>
              </a:rPr>
              <a:t>i</a:t>
            </a:r>
            <a:endParaRPr lang="en-US" altLang="zh-CN" b="1" baseline="-25000" dirty="0">
              <a:solidFill>
                <a:schemeClr val="folHlink"/>
              </a:solidFill>
            </a:endParaRPr>
          </a:p>
        </p:txBody>
      </p:sp>
      <p:sp>
        <p:nvSpPr>
          <p:cNvPr id="110" name="Text Box 42"/>
          <p:cNvSpPr txBox="1">
            <a:spLocks noChangeArrowheads="1"/>
          </p:cNvSpPr>
          <p:nvPr/>
        </p:nvSpPr>
        <p:spPr bwMode="auto">
          <a:xfrm>
            <a:off x="4482058" y="6305946"/>
            <a:ext cx="1962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chemeClr val="folHlink"/>
                </a:solidFill>
              </a:rPr>
              <a:t>P</a:t>
            </a:r>
            <a:r>
              <a:rPr lang="en-US" altLang="zh-CN" sz="1600" b="1" i="1" dirty="0">
                <a:solidFill>
                  <a:schemeClr val="folHlink"/>
                </a:solidFill>
              </a:rPr>
              <a:t>i  </a:t>
            </a:r>
            <a:r>
              <a:rPr lang="en-US" altLang="zh-CN" sz="3200" b="1" dirty="0">
                <a:solidFill>
                  <a:schemeClr val="folHlink"/>
                </a:solidFill>
              </a:rPr>
              <a:t>=</a:t>
            </a: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en-US" altLang="zh-CN" sz="3200" b="1" i="1" dirty="0" err="1">
                <a:solidFill>
                  <a:schemeClr val="folHlink"/>
                </a:solidFill>
              </a:rPr>
              <a:t>A</a:t>
            </a:r>
            <a:r>
              <a:rPr lang="en-US" altLang="zh-CN" b="1" i="1" baseline="-25000" dirty="0" err="1">
                <a:solidFill>
                  <a:schemeClr val="folHlink"/>
                </a:solidFill>
              </a:rPr>
              <a:t>i</a:t>
            </a:r>
            <a:r>
              <a:rPr lang="en-US" altLang="zh-CN" sz="3200" dirty="0" err="1">
                <a:solidFill>
                  <a:schemeClr val="folHlink"/>
                </a:solidFill>
              </a:rPr>
              <a:t>⊕</a:t>
            </a:r>
            <a:r>
              <a:rPr lang="en-US" altLang="zh-CN" sz="3200" b="1" i="1" dirty="0" err="1">
                <a:solidFill>
                  <a:schemeClr val="folHlink"/>
                </a:solidFill>
              </a:rPr>
              <a:t>B</a:t>
            </a:r>
            <a:r>
              <a:rPr lang="en-US" altLang="zh-CN" b="1" i="1" baseline="-25000" dirty="0" err="1">
                <a:solidFill>
                  <a:schemeClr val="folHlink"/>
                </a:solidFill>
              </a:rPr>
              <a:t>i</a:t>
            </a:r>
            <a:endParaRPr lang="en-US" altLang="zh-CN" b="1" i="1" baseline="-250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 autoUpdateAnimBg="0"/>
      <p:bldP spid="105" grpId="0" autoUpdateAnimBg="0"/>
      <p:bldP spid="106" grpId="0" autoUpdateAnimBg="0"/>
      <p:bldP spid="107" grpId="0" autoUpdateAnimBg="0"/>
      <p:bldP spid="108" grpId="0" autoUpdateAnimBg="0"/>
      <p:bldP spid="109" grpId="0" autoUpdateAnimBg="0"/>
      <p:bldP spid="1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8475" y="44624"/>
            <a:ext cx="26654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4.  </a:t>
            </a:r>
            <a:r>
              <a:rPr lang="zh-CN" altLang="en-US" sz="2800" b="1" dirty="0"/>
              <a:t>分组进位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27088" y="4737100"/>
            <a:ext cx="1676400" cy="838200"/>
            <a:chOff x="384" y="1862"/>
            <a:chExt cx="1056" cy="528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432" y="2016"/>
              <a:ext cx="6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       4</a:t>
              </a:r>
              <a:r>
                <a:rPr lang="zh-CN" altLang="en-US" sz="2000" b="1"/>
                <a:t>位</a:t>
              </a: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84" y="1862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011488" y="4737100"/>
            <a:ext cx="1676400" cy="838200"/>
            <a:chOff x="1760" y="1862"/>
            <a:chExt cx="1056" cy="528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776" y="2016"/>
              <a:ext cx="6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       4</a:t>
              </a:r>
              <a:r>
                <a:rPr lang="zh-CN" altLang="en-US" sz="2000" b="1"/>
                <a:t>位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760" y="1862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5172075" y="4737100"/>
            <a:ext cx="1470025" cy="838200"/>
            <a:chOff x="3136" y="1862"/>
            <a:chExt cx="1056" cy="528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168" y="2016"/>
              <a:ext cx="6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     4</a:t>
              </a:r>
              <a:r>
                <a:rPr lang="zh-CN" altLang="en-US" sz="2000" b="1"/>
                <a:t>位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136" y="1862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7162800" y="4737100"/>
            <a:ext cx="1439863" cy="838200"/>
            <a:chOff x="4512" y="1862"/>
            <a:chExt cx="1056" cy="528"/>
          </a:xfrm>
        </p:grpSpPr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4560" y="2016"/>
              <a:ext cx="6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     4</a:t>
              </a:r>
              <a:r>
                <a:rPr lang="zh-CN" altLang="en-US" sz="2000" b="1"/>
                <a:t>位</a:t>
              </a: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512" y="1862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1131888" y="4019550"/>
            <a:ext cx="1066800" cy="733425"/>
            <a:chOff x="576" y="1410"/>
            <a:chExt cx="672" cy="462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576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800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1024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1248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3341688" y="4019550"/>
            <a:ext cx="1066800" cy="733425"/>
            <a:chOff x="1968" y="1410"/>
            <a:chExt cx="672" cy="462"/>
          </a:xfrm>
        </p:grpSpPr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1968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2192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2416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2640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380038" y="4019550"/>
            <a:ext cx="1066800" cy="733425"/>
            <a:chOff x="3312" y="1410"/>
            <a:chExt cx="672" cy="462"/>
          </a:xfrm>
        </p:grpSpPr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3312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3536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3760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V="1">
              <a:off x="3984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" name="Group 32"/>
          <p:cNvGrpSpPr>
            <a:grpSpLocks/>
          </p:cNvGrpSpPr>
          <p:nvPr/>
        </p:nvGrpSpPr>
        <p:grpSpPr bwMode="auto">
          <a:xfrm>
            <a:off x="7318375" y="4019550"/>
            <a:ext cx="1066800" cy="733425"/>
            <a:chOff x="4704" y="1410"/>
            <a:chExt cx="672" cy="462"/>
          </a:xfrm>
        </p:grpSpPr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V="1">
              <a:off x="4704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V="1">
              <a:off x="4928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V="1">
              <a:off x="5152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 flipV="1">
              <a:off x="5376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" name="Freeform 37"/>
          <p:cNvSpPr>
            <a:spLocks/>
          </p:cNvSpPr>
          <p:nvPr/>
        </p:nvSpPr>
        <p:spPr bwMode="auto">
          <a:xfrm>
            <a:off x="2503488" y="4448175"/>
            <a:ext cx="838200" cy="669925"/>
          </a:xfrm>
          <a:custGeom>
            <a:avLst/>
            <a:gdLst>
              <a:gd name="T0" fmla="*/ 2147483647 w 528"/>
              <a:gd name="T1" fmla="*/ 0 h 528"/>
              <a:gd name="T2" fmla="*/ 2147483647 w 528"/>
              <a:gd name="T3" fmla="*/ 0 h 528"/>
              <a:gd name="T4" fmla="*/ 2147483647 w 528"/>
              <a:gd name="T5" fmla="*/ 2147483647 h 528"/>
              <a:gd name="T6" fmla="*/ 0 w 52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528">
                <a:moveTo>
                  <a:pt x="528" y="0"/>
                </a:moveTo>
                <a:lnTo>
                  <a:pt x="192" y="0"/>
                </a:lnTo>
                <a:lnTo>
                  <a:pt x="192" y="528"/>
                </a:lnTo>
                <a:lnTo>
                  <a:pt x="0" y="528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Freeform 38"/>
          <p:cNvSpPr>
            <a:spLocks/>
          </p:cNvSpPr>
          <p:nvPr/>
        </p:nvSpPr>
        <p:spPr bwMode="auto">
          <a:xfrm>
            <a:off x="4687888" y="4448175"/>
            <a:ext cx="674687" cy="669925"/>
          </a:xfrm>
          <a:custGeom>
            <a:avLst/>
            <a:gdLst>
              <a:gd name="T0" fmla="*/ 2147483647 w 491"/>
              <a:gd name="T1" fmla="*/ 0 h 422"/>
              <a:gd name="T2" fmla="*/ 2147483647 w 491"/>
              <a:gd name="T3" fmla="*/ 0 h 422"/>
              <a:gd name="T4" fmla="*/ 2147483647 w 491"/>
              <a:gd name="T5" fmla="*/ 2147483647 h 422"/>
              <a:gd name="T6" fmla="*/ 0 w 491"/>
              <a:gd name="T7" fmla="*/ 2147483647 h 4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1" h="422">
                <a:moveTo>
                  <a:pt x="491" y="0"/>
                </a:moveTo>
                <a:lnTo>
                  <a:pt x="155" y="0"/>
                </a:lnTo>
                <a:lnTo>
                  <a:pt x="155" y="422"/>
                </a:lnTo>
                <a:lnTo>
                  <a:pt x="0" y="420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Freeform 39"/>
          <p:cNvSpPr>
            <a:spLocks/>
          </p:cNvSpPr>
          <p:nvPr/>
        </p:nvSpPr>
        <p:spPr bwMode="auto">
          <a:xfrm>
            <a:off x="6650038" y="4448175"/>
            <a:ext cx="657225" cy="673100"/>
          </a:xfrm>
          <a:custGeom>
            <a:avLst/>
            <a:gdLst>
              <a:gd name="T0" fmla="*/ 2147483647 w 512"/>
              <a:gd name="T1" fmla="*/ 0 h 424"/>
              <a:gd name="T2" fmla="*/ 2147483647 w 512"/>
              <a:gd name="T3" fmla="*/ 0 h 424"/>
              <a:gd name="T4" fmla="*/ 2147483647 w 512"/>
              <a:gd name="T5" fmla="*/ 2147483647 h 424"/>
              <a:gd name="T6" fmla="*/ 0 w 512"/>
              <a:gd name="T7" fmla="*/ 2147483647 h 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2" h="424">
                <a:moveTo>
                  <a:pt x="512" y="0"/>
                </a:moveTo>
                <a:lnTo>
                  <a:pt x="176" y="0"/>
                </a:lnTo>
                <a:lnTo>
                  <a:pt x="176" y="422"/>
                </a:lnTo>
                <a:lnTo>
                  <a:pt x="0" y="424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" name="Group 40"/>
          <p:cNvGrpSpPr>
            <a:grpSpLocks/>
          </p:cNvGrpSpPr>
          <p:nvPr/>
        </p:nvGrpSpPr>
        <p:grpSpPr bwMode="auto">
          <a:xfrm>
            <a:off x="887413" y="3579813"/>
            <a:ext cx="1677987" cy="411162"/>
            <a:chOff x="422" y="1133"/>
            <a:chExt cx="1057" cy="259"/>
          </a:xfrm>
        </p:grpSpPr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422" y="1142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16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672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15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912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14</a:t>
              </a: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1152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13</a:t>
              </a:r>
            </a:p>
          </p:txBody>
        </p:sp>
      </p:grpSp>
      <p:grpSp>
        <p:nvGrpSpPr>
          <p:cNvPr id="43" name="Group 45"/>
          <p:cNvGrpSpPr>
            <a:grpSpLocks/>
          </p:cNvGrpSpPr>
          <p:nvPr/>
        </p:nvGrpSpPr>
        <p:grpSpPr bwMode="auto">
          <a:xfrm>
            <a:off x="3113088" y="3579813"/>
            <a:ext cx="1579562" cy="396875"/>
            <a:chOff x="1824" y="1133"/>
            <a:chExt cx="995" cy="250"/>
          </a:xfrm>
        </p:grpSpPr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1824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12</a:t>
              </a:r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2064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11</a:t>
              </a:r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2304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10</a:t>
              </a:r>
            </a:p>
          </p:txBody>
        </p:sp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544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9</a:t>
              </a:r>
            </a:p>
          </p:txBody>
        </p:sp>
      </p:grpSp>
      <p:grpSp>
        <p:nvGrpSpPr>
          <p:cNvPr id="48" name="Group 50"/>
          <p:cNvGrpSpPr>
            <a:grpSpLocks/>
          </p:cNvGrpSpPr>
          <p:nvPr/>
        </p:nvGrpSpPr>
        <p:grpSpPr bwMode="auto">
          <a:xfrm>
            <a:off x="5151438" y="3579813"/>
            <a:ext cx="1579562" cy="411162"/>
            <a:chOff x="3168" y="1133"/>
            <a:chExt cx="995" cy="259"/>
          </a:xfrm>
        </p:grpSpPr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3168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8</a:t>
              </a: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3408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7</a:t>
              </a:r>
            </a:p>
          </p:txBody>
        </p:sp>
        <p:sp>
          <p:nvSpPr>
            <p:cNvPr id="51" name="Text Box 53"/>
            <p:cNvSpPr txBox="1">
              <a:spLocks noChangeArrowheads="1"/>
            </p:cNvSpPr>
            <p:nvPr/>
          </p:nvSpPr>
          <p:spPr bwMode="auto">
            <a:xfrm>
              <a:off x="3648" y="1142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6</a:t>
              </a:r>
            </a:p>
          </p:txBody>
        </p:sp>
        <p:sp>
          <p:nvSpPr>
            <p:cNvPr id="52" name="Text Box 54"/>
            <p:cNvSpPr txBox="1">
              <a:spLocks noChangeArrowheads="1"/>
            </p:cNvSpPr>
            <p:nvPr/>
          </p:nvSpPr>
          <p:spPr bwMode="auto">
            <a:xfrm>
              <a:off x="3888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5</a:t>
              </a:r>
            </a:p>
          </p:txBody>
        </p:sp>
      </p:grpSp>
      <p:grpSp>
        <p:nvGrpSpPr>
          <p:cNvPr id="53" name="Group 55"/>
          <p:cNvGrpSpPr>
            <a:grpSpLocks/>
          </p:cNvGrpSpPr>
          <p:nvPr/>
        </p:nvGrpSpPr>
        <p:grpSpPr bwMode="auto">
          <a:xfrm>
            <a:off x="7013575" y="3579813"/>
            <a:ext cx="1579563" cy="396875"/>
            <a:chOff x="4416" y="1133"/>
            <a:chExt cx="995" cy="250"/>
          </a:xfrm>
        </p:grpSpPr>
        <p:sp>
          <p:nvSpPr>
            <p:cNvPr id="54" name="Text Box 56"/>
            <p:cNvSpPr txBox="1">
              <a:spLocks noChangeArrowheads="1"/>
            </p:cNvSpPr>
            <p:nvPr/>
          </p:nvSpPr>
          <p:spPr bwMode="auto">
            <a:xfrm>
              <a:off x="4416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4</a:t>
              </a:r>
            </a:p>
          </p:txBody>
        </p:sp>
        <p:sp>
          <p:nvSpPr>
            <p:cNvPr id="55" name="Text Box 57"/>
            <p:cNvSpPr txBox="1">
              <a:spLocks noChangeArrowheads="1"/>
            </p:cNvSpPr>
            <p:nvPr/>
          </p:nvSpPr>
          <p:spPr bwMode="auto">
            <a:xfrm>
              <a:off x="4656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3</a:t>
              </a:r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4896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2</a:t>
              </a:r>
            </a:p>
          </p:txBody>
        </p:sp>
        <p:sp>
          <p:nvSpPr>
            <p:cNvPr id="57" name="Text Box 59"/>
            <p:cNvSpPr txBox="1">
              <a:spLocks noChangeArrowheads="1"/>
            </p:cNvSpPr>
            <p:nvPr/>
          </p:nvSpPr>
          <p:spPr bwMode="auto">
            <a:xfrm>
              <a:off x="5136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</a:t>
              </a:r>
            </a:p>
          </p:txBody>
        </p:sp>
      </p:grpSp>
      <p:sp>
        <p:nvSpPr>
          <p:cNvPr id="58" name="Text Box 130"/>
          <p:cNvSpPr txBox="1">
            <a:spLocks noChangeArrowheads="1"/>
          </p:cNvSpPr>
          <p:nvPr/>
        </p:nvSpPr>
        <p:spPr bwMode="auto">
          <a:xfrm>
            <a:off x="8531225" y="476726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/>
              <a:t>C</a:t>
            </a:r>
            <a:r>
              <a:rPr lang="en-US" altLang="zh-CN" sz="2000" b="1" baseline="-25000"/>
              <a:t>0</a:t>
            </a:r>
            <a:endParaRPr lang="en-US" altLang="zh-CN" sz="1600"/>
          </a:p>
        </p:txBody>
      </p:sp>
      <p:sp>
        <p:nvSpPr>
          <p:cNvPr id="59" name="Text Box 131"/>
          <p:cNvSpPr txBox="1">
            <a:spLocks noChangeArrowheads="1"/>
          </p:cNvSpPr>
          <p:nvPr/>
        </p:nvSpPr>
        <p:spPr bwMode="auto">
          <a:xfrm>
            <a:off x="898798" y="1036598"/>
            <a:ext cx="6913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设加法器字长</a:t>
            </a:r>
            <a:r>
              <a:rPr lang="en-US" altLang="zh-CN" sz="2800" b="1"/>
              <a:t>16</a:t>
            </a:r>
            <a:r>
              <a:rPr lang="zh-CN" altLang="en-US" sz="2800" b="1"/>
              <a:t>位，每</a:t>
            </a:r>
            <a:r>
              <a:rPr lang="en-US" altLang="zh-CN" sz="2800" b="1"/>
              <a:t>4</a:t>
            </a:r>
            <a:r>
              <a:rPr lang="zh-CN" altLang="en-US" sz="2800" b="1"/>
              <a:t>位</a:t>
            </a:r>
            <a:r>
              <a:rPr lang="en-US" altLang="zh-CN" sz="2800" b="1"/>
              <a:t>1</a:t>
            </a:r>
            <a:r>
              <a:rPr lang="zh-CN" altLang="en-US" sz="2800" b="1"/>
              <a:t>组，分</a:t>
            </a:r>
            <a:r>
              <a:rPr lang="en-US" altLang="zh-CN" sz="2800" b="1"/>
              <a:t>4</a:t>
            </a:r>
            <a:r>
              <a:rPr lang="zh-CN" altLang="en-US" sz="2800" b="1"/>
              <a:t>组</a:t>
            </a:r>
          </a:p>
        </p:txBody>
      </p:sp>
      <p:sp>
        <p:nvSpPr>
          <p:cNvPr id="60" name="Line 133"/>
          <p:cNvSpPr>
            <a:spLocks noChangeShapeType="1"/>
          </p:cNvSpPr>
          <p:nvPr/>
        </p:nvSpPr>
        <p:spPr bwMode="auto">
          <a:xfrm>
            <a:off x="8596313" y="51641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Text Box 134"/>
          <p:cNvSpPr txBox="1">
            <a:spLocks noChangeArrowheads="1"/>
          </p:cNvSpPr>
          <p:nvPr/>
        </p:nvSpPr>
        <p:spPr bwMode="auto">
          <a:xfrm>
            <a:off x="7415213" y="5667375"/>
            <a:ext cx="1008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第</a:t>
            </a:r>
            <a:r>
              <a:rPr lang="en-US" altLang="zh-CN" sz="2000" b="1"/>
              <a:t>1</a:t>
            </a:r>
            <a:r>
              <a:rPr lang="zh-CN" altLang="en-US" sz="2000" b="1"/>
              <a:t>组</a:t>
            </a:r>
            <a:endParaRPr lang="zh-CN" altLang="en-US" sz="1600"/>
          </a:p>
        </p:txBody>
      </p:sp>
      <p:sp>
        <p:nvSpPr>
          <p:cNvPr id="62" name="Text Box 135"/>
          <p:cNvSpPr txBox="1">
            <a:spLocks noChangeArrowheads="1"/>
          </p:cNvSpPr>
          <p:nvPr/>
        </p:nvSpPr>
        <p:spPr bwMode="auto">
          <a:xfrm>
            <a:off x="5526088" y="5667375"/>
            <a:ext cx="1008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第</a:t>
            </a:r>
            <a:r>
              <a:rPr lang="en-US" altLang="zh-CN" sz="2000" b="1"/>
              <a:t>2</a:t>
            </a:r>
            <a:r>
              <a:rPr lang="zh-CN" altLang="en-US" sz="2000" b="1"/>
              <a:t>组</a:t>
            </a:r>
            <a:endParaRPr lang="zh-CN" altLang="en-US" sz="1600"/>
          </a:p>
        </p:txBody>
      </p:sp>
      <p:sp>
        <p:nvSpPr>
          <p:cNvPr id="63" name="Text Box 136"/>
          <p:cNvSpPr txBox="1">
            <a:spLocks noChangeArrowheads="1"/>
          </p:cNvSpPr>
          <p:nvPr/>
        </p:nvSpPr>
        <p:spPr bwMode="auto">
          <a:xfrm>
            <a:off x="3460750" y="5667375"/>
            <a:ext cx="1008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第</a:t>
            </a:r>
            <a:r>
              <a:rPr lang="en-US" altLang="zh-CN" sz="2000" b="1"/>
              <a:t>3</a:t>
            </a:r>
            <a:r>
              <a:rPr lang="zh-CN" altLang="en-US" sz="2000" b="1"/>
              <a:t>组</a:t>
            </a:r>
            <a:endParaRPr lang="zh-CN" altLang="en-US" sz="1600"/>
          </a:p>
        </p:txBody>
      </p:sp>
      <p:sp>
        <p:nvSpPr>
          <p:cNvPr id="64" name="Text Box 137"/>
          <p:cNvSpPr txBox="1">
            <a:spLocks noChangeArrowheads="1"/>
          </p:cNvSpPr>
          <p:nvPr/>
        </p:nvSpPr>
        <p:spPr bwMode="auto">
          <a:xfrm>
            <a:off x="1228725" y="5667375"/>
            <a:ext cx="1008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第</a:t>
            </a:r>
            <a:r>
              <a:rPr lang="en-US" altLang="zh-CN" sz="2000" b="1"/>
              <a:t>4</a:t>
            </a:r>
            <a:r>
              <a:rPr lang="zh-CN" altLang="en-US" sz="2000" b="1"/>
              <a:t>组</a:t>
            </a:r>
            <a:endParaRPr lang="zh-CN" altLang="en-US" sz="1600"/>
          </a:p>
        </p:txBody>
      </p:sp>
      <p:sp>
        <p:nvSpPr>
          <p:cNvPr id="65" name="Freeform 138"/>
          <p:cNvSpPr>
            <a:spLocks/>
          </p:cNvSpPr>
          <p:nvPr/>
        </p:nvSpPr>
        <p:spPr bwMode="auto">
          <a:xfrm>
            <a:off x="276225" y="4443413"/>
            <a:ext cx="838200" cy="669925"/>
          </a:xfrm>
          <a:custGeom>
            <a:avLst/>
            <a:gdLst>
              <a:gd name="T0" fmla="*/ 2147483647 w 528"/>
              <a:gd name="T1" fmla="*/ 0 h 528"/>
              <a:gd name="T2" fmla="*/ 2147483647 w 528"/>
              <a:gd name="T3" fmla="*/ 0 h 528"/>
              <a:gd name="T4" fmla="*/ 2147483647 w 528"/>
              <a:gd name="T5" fmla="*/ 2147483647 h 528"/>
              <a:gd name="T6" fmla="*/ 0 w 52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528">
                <a:moveTo>
                  <a:pt x="528" y="0"/>
                </a:moveTo>
                <a:lnTo>
                  <a:pt x="192" y="0"/>
                </a:lnTo>
                <a:lnTo>
                  <a:pt x="192" y="528"/>
                </a:lnTo>
                <a:lnTo>
                  <a:pt x="0" y="528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Text Box 139"/>
          <p:cNvSpPr txBox="1">
            <a:spLocks noChangeArrowheads="1"/>
          </p:cNvSpPr>
          <p:nvPr/>
        </p:nvSpPr>
        <p:spPr bwMode="auto">
          <a:xfrm>
            <a:off x="6731000" y="51641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 dirty="0"/>
              <a:t>C</a:t>
            </a:r>
            <a:r>
              <a:rPr lang="en-US" altLang="zh-CN" sz="2000" b="1" i="1" baseline="-25000" dirty="0">
                <a:cs typeface="Times New Roman" pitchFamily="18" charset="0"/>
              </a:rPr>
              <a:t>I</a:t>
            </a:r>
            <a:endParaRPr lang="en-US" altLang="en-US" sz="1600" i="1" dirty="0">
              <a:cs typeface="Times New Roman" pitchFamily="18" charset="0"/>
            </a:endParaRPr>
          </a:p>
        </p:txBody>
      </p:sp>
      <p:sp>
        <p:nvSpPr>
          <p:cNvPr id="67" name="Text Box 140"/>
          <p:cNvSpPr txBox="1">
            <a:spLocks noChangeArrowheads="1"/>
          </p:cNvSpPr>
          <p:nvPr/>
        </p:nvSpPr>
        <p:spPr bwMode="auto">
          <a:xfrm>
            <a:off x="4714875" y="51641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/>
              <a:t>C</a:t>
            </a:r>
            <a:r>
              <a:rPr lang="en-US" altLang="zh-CN" sz="2000" b="1" i="1" baseline="-25000">
                <a:cs typeface="Times New Roman" pitchFamily="18" charset="0"/>
              </a:rPr>
              <a:t>II</a:t>
            </a:r>
            <a:endParaRPr lang="en-US" altLang="en-US" sz="1600" i="1">
              <a:cs typeface="Times New Roman" pitchFamily="18" charset="0"/>
            </a:endParaRPr>
          </a:p>
        </p:txBody>
      </p:sp>
      <p:sp>
        <p:nvSpPr>
          <p:cNvPr id="68" name="Text Box 141"/>
          <p:cNvSpPr txBox="1">
            <a:spLocks noChangeArrowheads="1"/>
          </p:cNvSpPr>
          <p:nvPr/>
        </p:nvSpPr>
        <p:spPr bwMode="auto">
          <a:xfrm>
            <a:off x="2452688" y="5199063"/>
            <a:ext cx="750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/>
              <a:t>C</a:t>
            </a:r>
            <a:r>
              <a:rPr lang="en-US" altLang="zh-CN" sz="2000" b="1" i="1" baseline="-25000">
                <a:cs typeface="Times New Roman" pitchFamily="18" charset="0"/>
              </a:rPr>
              <a:t>III</a:t>
            </a:r>
            <a:endParaRPr lang="en-US" altLang="en-US" sz="1600" i="1">
              <a:cs typeface="Times New Roman" pitchFamily="18" charset="0"/>
            </a:endParaRPr>
          </a:p>
        </p:txBody>
      </p:sp>
      <p:sp>
        <p:nvSpPr>
          <p:cNvPr id="69" name="Text Box 142"/>
          <p:cNvSpPr txBox="1">
            <a:spLocks noChangeArrowheads="1"/>
          </p:cNvSpPr>
          <p:nvPr/>
        </p:nvSpPr>
        <p:spPr bwMode="auto">
          <a:xfrm>
            <a:off x="250825" y="5199063"/>
            <a:ext cx="750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/>
              <a:t>C</a:t>
            </a:r>
            <a:r>
              <a:rPr lang="en-US" altLang="zh-CN" sz="2000" b="1" i="1" baseline="-25000">
                <a:cs typeface="Times New Roman" pitchFamily="18" charset="0"/>
              </a:rPr>
              <a:t>IV</a:t>
            </a:r>
            <a:endParaRPr lang="en-US" altLang="en-US" sz="1600" i="1">
              <a:cs typeface="Times New Roman" pitchFamily="18" charset="0"/>
            </a:endParaRPr>
          </a:p>
        </p:txBody>
      </p:sp>
      <p:sp>
        <p:nvSpPr>
          <p:cNvPr id="70" name="Text Box 143"/>
          <p:cNvSpPr txBox="1">
            <a:spLocks noChangeArrowheads="1"/>
          </p:cNvSpPr>
          <p:nvPr/>
        </p:nvSpPr>
        <p:spPr bwMode="auto">
          <a:xfrm>
            <a:off x="900385" y="2257386"/>
            <a:ext cx="216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两级进位</a:t>
            </a:r>
          </a:p>
        </p:txBody>
      </p:sp>
      <p:sp>
        <p:nvSpPr>
          <p:cNvPr id="71" name="Text Box 144"/>
          <p:cNvSpPr txBox="1">
            <a:spLocks noChangeArrowheads="1"/>
          </p:cNvSpPr>
          <p:nvPr/>
        </p:nvSpPr>
        <p:spPr bwMode="auto">
          <a:xfrm>
            <a:off x="2916510" y="1900198"/>
            <a:ext cx="35290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组内：并行进位</a:t>
            </a:r>
          </a:p>
        </p:txBody>
      </p:sp>
      <p:sp>
        <p:nvSpPr>
          <p:cNvPr id="72" name="Text Box 145"/>
          <p:cNvSpPr txBox="1">
            <a:spLocks noChangeArrowheads="1"/>
          </p:cNvSpPr>
          <p:nvPr/>
        </p:nvSpPr>
        <p:spPr bwMode="auto">
          <a:xfrm>
            <a:off x="2916510" y="2617748"/>
            <a:ext cx="4321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组间：串行</a:t>
            </a:r>
            <a:r>
              <a:rPr lang="en-US" altLang="zh-CN" sz="2800" b="1"/>
              <a:t>/</a:t>
            </a:r>
            <a:r>
              <a:rPr lang="zh-CN" altLang="en-US" sz="2800" b="1"/>
              <a:t>并行进位</a:t>
            </a:r>
          </a:p>
        </p:txBody>
      </p:sp>
      <p:sp>
        <p:nvSpPr>
          <p:cNvPr id="73" name="AutoShape 146"/>
          <p:cNvSpPr>
            <a:spLocks/>
          </p:cNvSpPr>
          <p:nvPr/>
        </p:nvSpPr>
        <p:spPr bwMode="auto">
          <a:xfrm>
            <a:off x="2700610" y="2189123"/>
            <a:ext cx="144463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5" grpId="0" animBg="1"/>
      <p:bldP spid="36" grpId="0" animBg="1"/>
      <p:bldP spid="37" grpId="0" animBg="1"/>
      <p:bldP spid="58" grpId="0"/>
      <p:bldP spid="59" grpId="0" build="p" autoUpdateAnimBg="0"/>
      <p:bldP spid="60" grpId="0" animBg="1"/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/>
      <p:bldP spid="69" grpId="0"/>
      <p:bldP spid="70" grpId="0" build="p" autoUpdateAnimBg="0"/>
      <p:bldP spid="71" grpId="0" build="p" autoUpdateAnimBg="0"/>
      <p:bldP spid="72" grpId="0" build="p" autoUpdateAnimBg="0"/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79388" y="1835150"/>
            <a:ext cx="3673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黑体" pitchFamily="2" charset="-122"/>
              </a:rPr>
              <a:t>(1)</a:t>
            </a:r>
            <a:r>
              <a:rPr lang="zh-CN" altLang="en-US" sz="2800" b="1">
                <a:ea typeface="黑体" pitchFamily="2" charset="-122"/>
              </a:rPr>
              <a:t>第一组进位逻辑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244600" y="2447925"/>
            <a:ext cx="263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1600" b="1" dirty="0"/>
              <a:t>1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1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1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193800" y="3063875"/>
            <a:ext cx="4283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3200" b="1" baseline="-25000" dirty="0"/>
              <a:t>2</a:t>
            </a:r>
            <a:r>
              <a:rPr lang="en-US" altLang="zh-CN" sz="1600" b="1" dirty="0"/>
              <a:t>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2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2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1 </a:t>
            </a:r>
            <a:r>
              <a:rPr lang="en-US" altLang="zh-CN" sz="3200" b="1" dirty="0"/>
              <a:t>+ P</a:t>
            </a:r>
            <a:r>
              <a:rPr lang="en-US" altLang="zh-CN" sz="2000" b="1" dirty="0"/>
              <a:t>2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1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en-US" altLang="zh-CN" b="1" baseline="-25000" dirty="0">
              <a:solidFill>
                <a:srgbClr val="FF0000"/>
              </a:solidFill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211263" y="3729038"/>
            <a:ext cx="6132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1600" b="1" dirty="0"/>
              <a:t>3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800" b="1" dirty="0"/>
              <a:t>3</a:t>
            </a:r>
            <a:r>
              <a:rPr lang="en-US" altLang="zh-CN" sz="3200" b="1" dirty="0"/>
              <a:t> + P</a:t>
            </a:r>
            <a:r>
              <a:rPr lang="en-US" altLang="zh-CN" sz="1600" b="1" dirty="0"/>
              <a:t>3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2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3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2</a:t>
            </a:r>
            <a:r>
              <a:rPr lang="en-US" altLang="zh-CN" sz="3200" b="1" dirty="0"/>
              <a:t>G</a:t>
            </a:r>
            <a:r>
              <a:rPr lang="en-US" altLang="zh-CN" sz="2000" b="1" dirty="0"/>
              <a:t>1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3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2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1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90500" y="3055938"/>
            <a:ext cx="216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组内</a:t>
            </a:r>
          </a:p>
        </p:txBody>
      </p:sp>
      <p:sp>
        <p:nvSpPr>
          <p:cNvPr id="7" name="AutoShape 19"/>
          <p:cNvSpPr>
            <a:spLocks/>
          </p:cNvSpPr>
          <p:nvPr/>
        </p:nvSpPr>
        <p:spPr bwMode="auto">
          <a:xfrm>
            <a:off x="1085850" y="2686050"/>
            <a:ext cx="222250" cy="1403350"/>
          </a:xfrm>
          <a:prstGeom prst="leftBrace">
            <a:avLst>
              <a:gd name="adj1" fmla="val 526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222250" y="4214813"/>
            <a:ext cx="216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组间：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88900" y="4732338"/>
            <a:ext cx="93503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C</a:t>
            </a:r>
            <a:r>
              <a:rPr lang="en-US" altLang="zh-CN" sz="1600" b="1" dirty="0" smtClean="0"/>
              <a:t>I </a:t>
            </a:r>
            <a:r>
              <a:rPr lang="en-US" altLang="zh-CN" sz="3200" b="1" dirty="0"/>
              <a:t>= C</a:t>
            </a:r>
            <a:r>
              <a:rPr lang="en-US" altLang="zh-CN" sz="1600" b="1" dirty="0"/>
              <a:t>4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>
                <a:solidFill>
                  <a:schemeClr val="folHlink"/>
                </a:solidFill>
              </a:rPr>
              <a:t>G</a:t>
            </a: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  <a:r>
              <a:rPr lang="en-US" altLang="zh-CN" sz="3200" b="1" dirty="0">
                <a:solidFill>
                  <a:schemeClr val="folHlink"/>
                </a:solidFill>
              </a:rPr>
              <a:t> + P</a:t>
            </a: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  <a:r>
              <a:rPr lang="en-US" altLang="zh-CN" sz="3200" b="1" dirty="0">
                <a:solidFill>
                  <a:schemeClr val="folHlink"/>
                </a:solidFill>
              </a:rPr>
              <a:t>G</a:t>
            </a:r>
            <a:r>
              <a:rPr lang="en-US" altLang="zh-CN" sz="1600" b="1" dirty="0">
                <a:solidFill>
                  <a:schemeClr val="folHlink"/>
                </a:solidFill>
              </a:rPr>
              <a:t>3 </a:t>
            </a:r>
            <a:r>
              <a:rPr lang="en-US" altLang="zh-CN" sz="3200" b="1" dirty="0">
                <a:solidFill>
                  <a:schemeClr val="folHlink"/>
                </a:solidFill>
              </a:rPr>
              <a:t>+</a:t>
            </a:r>
            <a:r>
              <a:rPr lang="en-US" altLang="zh-CN" dirty="0">
                <a:solidFill>
                  <a:schemeClr val="folHlink"/>
                </a:solidFill>
              </a:rPr>
              <a:t> </a:t>
            </a:r>
            <a:r>
              <a:rPr lang="en-US" altLang="zh-CN" sz="3200" dirty="0">
                <a:solidFill>
                  <a:schemeClr val="folHlink"/>
                </a:solidFill>
              </a:rPr>
              <a:t>P</a:t>
            </a:r>
            <a:r>
              <a:rPr lang="en-US" altLang="zh-CN" sz="1600" dirty="0">
                <a:solidFill>
                  <a:schemeClr val="folHlink"/>
                </a:solidFill>
              </a:rPr>
              <a:t>4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  <a:r>
              <a:rPr lang="en-US" altLang="zh-CN" sz="3200" b="1" dirty="0">
                <a:solidFill>
                  <a:schemeClr val="folHlink"/>
                </a:solidFill>
              </a:rPr>
              <a:t>G</a:t>
            </a: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  <a:r>
              <a:rPr lang="en-US" altLang="zh-CN" sz="1600" b="1" baseline="-25000" dirty="0">
                <a:solidFill>
                  <a:schemeClr val="folHlink"/>
                </a:solidFill>
              </a:rPr>
              <a:t>  </a:t>
            </a:r>
            <a:r>
              <a:rPr lang="en-US" altLang="zh-CN" sz="3200" b="1" dirty="0">
                <a:solidFill>
                  <a:schemeClr val="folHlink"/>
                </a:solidFill>
              </a:rPr>
              <a:t>+ P</a:t>
            </a: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  <a:r>
              <a:rPr lang="en-US" altLang="zh-CN" sz="3200" b="1" dirty="0">
                <a:solidFill>
                  <a:schemeClr val="folHlink"/>
                </a:solidFill>
              </a:rPr>
              <a:t> G</a:t>
            </a:r>
            <a:r>
              <a:rPr lang="en-US" altLang="zh-CN" sz="2000" b="1" dirty="0">
                <a:solidFill>
                  <a:schemeClr val="folHlink"/>
                </a:solidFill>
              </a:rPr>
              <a:t>1</a:t>
            </a:r>
            <a:r>
              <a:rPr lang="en-US" altLang="zh-CN" sz="2000" b="1" dirty="0"/>
              <a:t> </a:t>
            </a:r>
            <a:r>
              <a:rPr lang="en-US" altLang="zh-CN" sz="3200" b="1" dirty="0"/>
              <a:t>+ 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2000" b="1" dirty="0">
                <a:solidFill>
                  <a:schemeClr val="folHlink"/>
                </a:solidFill>
              </a:rPr>
              <a:t>2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2000" b="1" dirty="0">
                <a:solidFill>
                  <a:schemeClr val="folHlink"/>
                </a:solidFill>
              </a:rPr>
              <a:t>1</a:t>
            </a:r>
            <a:r>
              <a:rPr lang="en-US" altLang="zh-CN" sz="2000" b="1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211960" y="5367338"/>
            <a:ext cx="638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G</a:t>
            </a:r>
            <a:r>
              <a:rPr lang="en-US" altLang="zh-CN" sz="2000" b="1" dirty="0"/>
              <a:t>I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8316416" y="5373216"/>
            <a:ext cx="561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P</a:t>
            </a:r>
            <a:r>
              <a:rPr lang="en-US" altLang="zh-CN" sz="2000" b="1" dirty="0"/>
              <a:t>I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1784598" y="5549170"/>
            <a:ext cx="3219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ea typeface="黑体" pitchFamily="2" charset="-122"/>
              </a:rPr>
              <a:t>第一组进位产生函数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5899769" y="5517232"/>
            <a:ext cx="29927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ea typeface="黑体" pitchFamily="2" charset="-122"/>
              </a:rPr>
              <a:t>第一组进位传递函数</a:t>
            </a:r>
          </a:p>
        </p:txBody>
      </p:sp>
      <p:sp>
        <p:nvSpPr>
          <p:cNvPr id="14" name="AutoShape 32"/>
          <p:cNvSpPr>
            <a:spLocks/>
          </p:cNvSpPr>
          <p:nvPr/>
        </p:nvSpPr>
        <p:spPr bwMode="auto">
          <a:xfrm rot="16200000" flipV="1">
            <a:off x="4138711" y="3004568"/>
            <a:ext cx="290513" cy="4752528"/>
          </a:xfrm>
          <a:prstGeom prst="leftBrace">
            <a:avLst>
              <a:gd name="adj1" fmla="val 14467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33"/>
          <p:cNvSpPr>
            <a:spLocks/>
          </p:cNvSpPr>
          <p:nvPr/>
        </p:nvSpPr>
        <p:spPr bwMode="auto">
          <a:xfrm rot="16200000" flipV="1">
            <a:off x="7784306" y="4695032"/>
            <a:ext cx="198437" cy="1333500"/>
          </a:xfrm>
          <a:prstGeom prst="leftBrace">
            <a:avLst>
              <a:gd name="adj1" fmla="val 56000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492125" y="5995988"/>
            <a:ext cx="4632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 dirty="0">
                <a:sym typeface="Symbol" pitchFamily="18" charset="2"/>
              </a:rPr>
              <a:t></a:t>
            </a:r>
            <a:r>
              <a:rPr lang="en-US" altLang="zh-CN" sz="3600" b="1" i="1" dirty="0"/>
              <a:t>    </a:t>
            </a:r>
            <a:r>
              <a:rPr lang="en-US" altLang="zh-CN" sz="3600" b="1" i="1" dirty="0">
                <a:solidFill>
                  <a:srgbClr val="0000FF"/>
                </a:solidFill>
              </a:rPr>
              <a:t>C</a:t>
            </a:r>
            <a:r>
              <a:rPr lang="en-US" altLang="zh-CN" sz="3600" b="1" i="1" baseline="-25000" dirty="0">
                <a:solidFill>
                  <a:srgbClr val="0000FF"/>
                </a:solidFill>
              </a:rPr>
              <a:t>I</a:t>
            </a:r>
            <a:r>
              <a:rPr lang="en-US" altLang="zh-CN" sz="3600" b="1" i="1" dirty="0">
                <a:solidFill>
                  <a:srgbClr val="0000FF"/>
                </a:solidFill>
              </a:rPr>
              <a:t> </a:t>
            </a:r>
            <a:r>
              <a:rPr lang="en-US" altLang="zh-CN" sz="3600" b="1" i="1" dirty="0"/>
              <a:t>= G</a:t>
            </a:r>
            <a:r>
              <a:rPr lang="en-US" altLang="zh-CN" sz="3600" b="1" i="1" baseline="-25000" dirty="0"/>
              <a:t>I</a:t>
            </a:r>
            <a:r>
              <a:rPr lang="en-US" altLang="zh-CN" sz="3600" b="1" i="1" dirty="0"/>
              <a:t> + P</a:t>
            </a:r>
            <a:r>
              <a:rPr lang="en-US" altLang="zh-CN" sz="3600" b="1" i="1" baseline="-25000" dirty="0"/>
              <a:t>I</a:t>
            </a:r>
            <a:r>
              <a:rPr lang="en-US" altLang="zh-CN" sz="3600" b="1" i="1" dirty="0">
                <a:solidFill>
                  <a:srgbClr val="FF0000"/>
                </a:solidFill>
              </a:rPr>
              <a:t>C</a:t>
            </a:r>
            <a:r>
              <a:rPr lang="en-US" altLang="zh-CN" sz="3600" b="1" i="1" baseline="-25000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7" name="Group 104"/>
          <p:cNvGrpSpPr>
            <a:grpSpLocks/>
          </p:cNvGrpSpPr>
          <p:nvPr/>
        </p:nvGrpSpPr>
        <p:grpSpPr bwMode="auto">
          <a:xfrm>
            <a:off x="222251" y="-6350"/>
            <a:ext cx="8894763" cy="1816101"/>
            <a:chOff x="140" y="66"/>
            <a:chExt cx="5603" cy="1144"/>
          </a:xfrm>
        </p:grpSpPr>
        <p:grpSp>
          <p:nvGrpSpPr>
            <p:cNvPr id="18" name="Group 36"/>
            <p:cNvGrpSpPr>
              <a:grpSpLocks/>
            </p:cNvGrpSpPr>
            <p:nvPr/>
          </p:nvGrpSpPr>
          <p:grpSpPr bwMode="auto">
            <a:xfrm>
              <a:off x="554" y="725"/>
              <a:ext cx="1056" cy="342"/>
              <a:chOff x="384" y="1862"/>
              <a:chExt cx="1056" cy="575"/>
            </a:xfrm>
          </p:grpSpPr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432" y="2017"/>
                <a:ext cx="677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9" name="Rectangle 38"/>
              <p:cNvSpPr>
                <a:spLocks noChangeArrowheads="1"/>
              </p:cNvSpPr>
              <p:nvPr/>
            </p:nvSpPr>
            <p:spPr bwMode="auto">
              <a:xfrm>
                <a:off x="384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39"/>
            <p:cNvGrpSpPr>
              <a:grpSpLocks/>
            </p:cNvGrpSpPr>
            <p:nvPr/>
          </p:nvGrpSpPr>
          <p:grpSpPr bwMode="auto">
            <a:xfrm>
              <a:off x="1930" y="725"/>
              <a:ext cx="1056" cy="347"/>
              <a:chOff x="1760" y="1862"/>
              <a:chExt cx="1056" cy="549"/>
            </a:xfrm>
          </p:grpSpPr>
          <p:sp>
            <p:nvSpPr>
              <p:cNvPr id="76" name="Text Box 40"/>
              <p:cNvSpPr txBox="1">
                <a:spLocks noChangeArrowheads="1"/>
              </p:cNvSpPr>
              <p:nvPr/>
            </p:nvSpPr>
            <p:spPr bwMode="auto">
              <a:xfrm>
                <a:off x="1776" y="2015"/>
                <a:ext cx="67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60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3291" y="725"/>
              <a:ext cx="926" cy="346"/>
              <a:chOff x="3136" y="1862"/>
              <a:chExt cx="1056" cy="557"/>
            </a:xfrm>
          </p:grpSpPr>
          <p:sp>
            <p:nvSpPr>
              <p:cNvPr id="74" name="Text Box 43"/>
              <p:cNvSpPr txBox="1">
                <a:spLocks noChangeArrowheads="1"/>
              </p:cNvSpPr>
              <p:nvPr/>
            </p:nvSpPr>
            <p:spPr bwMode="auto">
              <a:xfrm>
                <a:off x="3168" y="2017"/>
                <a:ext cx="681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5" name="Rectangle 44"/>
              <p:cNvSpPr>
                <a:spLocks noChangeArrowheads="1"/>
              </p:cNvSpPr>
              <p:nvPr/>
            </p:nvSpPr>
            <p:spPr bwMode="auto">
              <a:xfrm>
                <a:off x="3136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45"/>
            <p:cNvGrpSpPr>
              <a:grpSpLocks/>
            </p:cNvGrpSpPr>
            <p:nvPr/>
          </p:nvGrpSpPr>
          <p:grpSpPr bwMode="auto">
            <a:xfrm>
              <a:off x="4545" y="725"/>
              <a:ext cx="907" cy="349"/>
              <a:chOff x="4512" y="1862"/>
              <a:chExt cx="1056" cy="548"/>
            </a:xfrm>
          </p:grpSpPr>
          <p:sp>
            <p:nvSpPr>
              <p:cNvPr id="72" name="Text Box 46"/>
              <p:cNvSpPr txBox="1">
                <a:spLocks noChangeArrowheads="1"/>
              </p:cNvSpPr>
              <p:nvPr/>
            </p:nvSpPr>
            <p:spPr bwMode="auto">
              <a:xfrm>
                <a:off x="4560" y="2018"/>
                <a:ext cx="69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4512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48"/>
            <p:cNvGrpSpPr>
              <a:grpSpLocks/>
            </p:cNvGrpSpPr>
            <p:nvPr/>
          </p:nvGrpSpPr>
          <p:grpSpPr bwMode="auto">
            <a:xfrm>
              <a:off x="746" y="273"/>
              <a:ext cx="672" cy="462"/>
              <a:chOff x="576" y="1410"/>
              <a:chExt cx="672" cy="462"/>
            </a:xfrm>
          </p:grpSpPr>
          <p:sp>
            <p:nvSpPr>
              <p:cNvPr id="68" name="Line 49"/>
              <p:cNvSpPr>
                <a:spLocks noChangeShapeType="1"/>
              </p:cNvSpPr>
              <p:nvPr/>
            </p:nvSpPr>
            <p:spPr bwMode="auto">
              <a:xfrm flipV="1">
                <a:off x="5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50"/>
              <p:cNvSpPr>
                <a:spLocks noChangeShapeType="1"/>
              </p:cNvSpPr>
              <p:nvPr/>
            </p:nvSpPr>
            <p:spPr bwMode="auto">
              <a:xfrm flipV="1">
                <a:off x="80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51"/>
              <p:cNvSpPr>
                <a:spLocks noChangeShapeType="1"/>
              </p:cNvSpPr>
              <p:nvPr/>
            </p:nvSpPr>
            <p:spPr bwMode="auto">
              <a:xfrm flipV="1">
                <a:off x="102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52"/>
              <p:cNvSpPr>
                <a:spLocks noChangeShapeType="1"/>
              </p:cNvSpPr>
              <p:nvPr/>
            </p:nvSpPr>
            <p:spPr bwMode="auto">
              <a:xfrm flipV="1">
                <a:off x="124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" name="Group 53"/>
            <p:cNvGrpSpPr>
              <a:grpSpLocks/>
            </p:cNvGrpSpPr>
            <p:nvPr/>
          </p:nvGrpSpPr>
          <p:grpSpPr bwMode="auto">
            <a:xfrm>
              <a:off x="2138" y="273"/>
              <a:ext cx="672" cy="462"/>
              <a:chOff x="1968" y="1410"/>
              <a:chExt cx="672" cy="462"/>
            </a:xfrm>
          </p:grpSpPr>
          <p:sp>
            <p:nvSpPr>
              <p:cNvPr id="64" name="Line 54"/>
              <p:cNvSpPr>
                <a:spLocks noChangeShapeType="1"/>
              </p:cNvSpPr>
              <p:nvPr/>
            </p:nvSpPr>
            <p:spPr bwMode="auto">
              <a:xfrm flipV="1">
                <a:off x="196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55"/>
              <p:cNvSpPr>
                <a:spLocks noChangeShapeType="1"/>
              </p:cNvSpPr>
              <p:nvPr/>
            </p:nvSpPr>
            <p:spPr bwMode="auto">
              <a:xfrm flipV="1">
                <a:off x="219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56"/>
              <p:cNvSpPr>
                <a:spLocks noChangeShapeType="1"/>
              </p:cNvSpPr>
              <p:nvPr/>
            </p:nvSpPr>
            <p:spPr bwMode="auto">
              <a:xfrm flipV="1">
                <a:off x="241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57"/>
              <p:cNvSpPr>
                <a:spLocks noChangeShapeType="1"/>
              </p:cNvSpPr>
              <p:nvPr/>
            </p:nvSpPr>
            <p:spPr bwMode="auto">
              <a:xfrm flipV="1">
                <a:off x="264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58"/>
            <p:cNvGrpSpPr>
              <a:grpSpLocks/>
            </p:cNvGrpSpPr>
            <p:nvPr/>
          </p:nvGrpSpPr>
          <p:grpSpPr bwMode="auto">
            <a:xfrm>
              <a:off x="3422" y="273"/>
              <a:ext cx="672" cy="462"/>
              <a:chOff x="3312" y="1410"/>
              <a:chExt cx="672" cy="462"/>
            </a:xfrm>
          </p:grpSpPr>
          <p:sp>
            <p:nvSpPr>
              <p:cNvPr id="60" name="Line 59"/>
              <p:cNvSpPr>
                <a:spLocks noChangeShapeType="1"/>
              </p:cNvSpPr>
              <p:nvPr/>
            </p:nvSpPr>
            <p:spPr bwMode="auto">
              <a:xfrm flipV="1">
                <a:off x="331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60"/>
              <p:cNvSpPr>
                <a:spLocks noChangeShapeType="1"/>
              </p:cNvSpPr>
              <p:nvPr/>
            </p:nvSpPr>
            <p:spPr bwMode="auto">
              <a:xfrm flipV="1">
                <a:off x="353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61"/>
              <p:cNvSpPr>
                <a:spLocks noChangeShapeType="1"/>
              </p:cNvSpPr>
              <p:nvPr/>
            </p:nvSpPr>
            <p:spPr bwMode="auto">
              <a:xfrm flipV="1">
                <a:off x="376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62"/>
              <p:cNvSpPr>
                <a:spLocks noChangeShapeType="1"/>
              </p:cNvSpPr>
              <p:nvPr/>
            </p:nvSpPr>
            <p:spPr bwMode="auto">
              <a:xfrm flipV="1">
                <a:off x="398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63"/>
            <p:cNvGrpSpPr>
              <a:grpSpLocks/>
            </p:cNvGrpSpPr>
            <p:nvPr/>
          </p:nvGrpSpPr>
          <p:grpSpPr bwMode="auto">
            <a:xfrm>
              <a:off x="4643" y="273"/>
              <a:ext cx="672" cy="462"/>
              <a:chOff x="4704" y="1410"/>
              <a:chExt cx="672" cy="462"/>
            </a:xfrm>
          </p:grpSpPr>
          <p:sp>
            <p:nvSpPr>
              <p:cNvPr id="56" name="Line 64"/>
              <p:cNvSpPr>
                <a:spLocks noChangeShapeType="1"/>
              </p:cNvSpPr>
              <p:nvPr/>
            </p:nvSpPr>
            <p:spPr bwMode="auto">
              <a:xfrm flipV="1">
                <a:off x="470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65"/>
              <p:cNvSpPr>
                <a:spLocks noChangeShapeType="1"/>
              </p:cNvSpPr>
              <p:nvPr/>
            </p:nvSpPr>
            <p:spPr bwMode="auto">
              <a:xfrm flipV="1">
                <a:off x="492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66"/>
              <p:cNvSpPr>
                <a:spLocks noChangeShapeType="1"/>
              </p:cNvSpPr>
              <p:nvPr/>
            </p:nvSpPr>
            <p:spPr bwMode="auto">
              <a:xfrm flipV="1">
                <a:off x="515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67"/>
              <p:cNvSpPr>
                <a:spLocks noChangeShapeType="1"/>
              </p:cNvSpPr>
              <p:nvPr/>
            </p:nvSpPr>
            <p:spPr bwMode="auto">
              <a:xfrm flipV="1">
                <a:off x="53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1610" y="543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auto">
            <a:xfrm>
              <a:off x="2986" y="543"/>
              <a:ext cx="425" cy="422"/>
            </a:xfrm>
            <a:custGeom>
              <a:avLst/>
              <a:gdLst>
                <a:gd name="T0" fmla="*/ 276 w 491"/>
                <a:gd name="T1" fmla="*/ 0 h 422"/>
                <a:gd name="T2" fmla="*/ 87 w 491"/>
                <a:gd name="T3" fmla="*/ 0 h 422"/>
                <a:gd name="T4" fmla="*/ 87 w 491"/>
                <a:gd name="T5" fmla="*/ 422 h 422"/>
                <a:gd name="T6" fmla="*/ 0 w 491"/>
                <a:gd name="T7" fmla="*/ 420 h 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422">
                  <a:moveTo>
                    <a:pt x="491" y="0"/>
                  </a:moveTo>
                  <a:lnTo>
                    <a:pt x="155" y="0"/>
                  </a:lnTo>
                  <a:lnTo>
                    <a:pt x="155" y="422"/>
                  </a:ln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auto">
            <a:xfrm>
              <a:off x="4222" y="543"/>
              <a:ext cx="414" cy="424"/>
            </a:xfrm>
            <a:custGeom>
              <a:avLst/>
              <a:gdLst>
                <a:gd name="T0" fmla="*/ 219 w 512"/>
                <a:gd name="T1" fmla="*/ 0 h 424"/>
                <a:gd name="T2" fmla="*/ 75 w 512"/>
                <a:gd name="T3" fmla="*/ 0 h 424"/>
                <a:gd name="T4" fmla="*/ 75 w 512"/>
                <a:gd name="T5" fmla="*/ 422 h 424"/>
                <a:gd name="T6" fmla="*/ 0 w 512"/>
                <a:gd name="T7" fmla="*/ 424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2" h="424">
                  <a:moveTo>
                    <a:pt x="512" y="0"/>
                  </a:moveTo>
                  <a:lnTo>
                    <a:pt x="176" y="0"/>
                  </a:lnTo>
                  <a:lnTo>
                    <a:pt x="176" y="422"/>
                  </a:lnTo>
                  <a:lnTo>
                    <a:pt x="0" y="42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9" name="Group 71"/>
            <p:cNvGrpSpPr>
              <a:grpSpLocks/>
            </p:cNvGrpSpPr>
            <p:nvPr/>
          </p:nvGrpSpPr>
          <p:grpSpPr bwMode="auto">
            <a:xfrm>
              <a:off x="592" y="66"/>
              <a:ext cx="1057" cy="259"/>
              <a:chOff x="422" y="1133"/>
              <a:chExt cx="1057" cy="259"/>
            </a:xfrm>
          </p:grpSpPr>
          <p:sp>
            <p:nvSpPr>
              <p:cNvPr id="52" name="Text Box 72"/>
              <p:cNvSpPr txBox="1">
                <a:spLocks noChangeArrowheads="1"/>
              </p:cNvSpPr>
              <p:nvPr/>
            </p:nvSpPr>
            <p:spPr bwMode="auto">
              <a:xfrm>
                <a:off x="422" y="114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16</a:t>
                </a:r>
              </a:p>
            </p:txBody>
          </p:sp>
          <p:sp>
            <p:nvSpPr>
              <p:cNvPr id="53" name="Text Box 73"/>
              <p:cNvSpPr txBox="1">
                <a:spLocks noChangeArrowheads="1"/>
              </p:cNvSpPr>
              <p:nvPr/>
            </p:nvSpPr>
            <p:spPr bwMode="auto">
              <a:xfrm>
                <a:off x="67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15</a:t>
                </a:r>
              </a:p>
            </p:txBody>
          </p:sp>
          <p:sp>
            <p:nvSpPr>
              <p:cNvPr id="54" name="Text Box 74"/>
              <p:cNvSpPr txBox="1">
                <a:spLocks noChangeArrowheads="1"/>
              </p:cNvSpPr>
              <p:nvPr/>
            </p:nvSpPr>
            <p:spPr bwMode="auto">
              <a:xfrm>
                <a:off x="91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14</a:t>
                </a:r>
              </a:p>
            </p:txBody>
          </p:sp>
          <p:sp>
            <p:nvSpPr>
              <p:cNvPr id="55" name="Text Box 75"/>
              <p:cNvSpPr txBox="1">
                <a:spLocks noChangeArrowheads="1"/>
              </p:cNvSpPr>
              <p:nvPr/>
            </p:nvSpPr>
            <p:spPr bwMode="auto">
              <a:xfrm>
                <a:off x="115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13</a:t>
                </a:r>
              </a:p>
            </p:txBody>
          </p:sp>
        </p:grpSp>
        <p:grpSp>
          <p:nvGrpSpPr>
            <p:cNvPr id="30" name="Group 76"/>
            <p:cNvGrpSpPr>
              <a:grpSpLocks/>
            </p:cNvGrpSpPr>
            <p:nvPr/>
          </p:nvGrpSpPr>
          <p:grpSpPr bwMode="auto">
            <a:xfrm>
              <a:off x="1994" y="66"/>
              <a:ext cx="995" cy="250"/>
              <a:chOff x="1824" y="1133"/>
              <a:chExt cx="995" cy="250"/>
            </a:xfrm>
          </p:grpSpPr>
          <p:sp>
            <p:nvSpPr>
              <p:cNvPr id="48" name="Text Box 77"/>
              <p:cNvSpPr txBox="1">
                <a:spLocks noChangeArrowheads="1"/>
              </p:cNvSpPr>
              <p:nvPr/>
            </p:nvSpPr>
            <p:spPr bwMode="auto">
              <a:xfrm>
                <a:off x="182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12</a:t>
                </a:r>
              </a:p>
            </p:txBody>
          </p:sp>
          <p:sp>
            <p:nvSpPr>
              <p:cNvPr id="49" name="Text Box 78"/>
              <p:cNvSpPr txBox="1">
                <a:spLocks noChangeArrowheads="1"/>
              </p:cNvSpPr>
              <p:nvPr/>
            </p:nvSpPr>
            <p:spPr bwMode="auto">
              <a:xfrm>
                <a:off x="206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11</a:t>
                </a:r>
              </a:p>
            </p:txBody>
          </p:sp>
          <p:sp>
            <p:nvSpPr>
              <p:cNvPr id="50" name="Text Box 79"/>
              <p:cNvSpPr txBox="1">
                <a:spLocks noChangeArrowheads="1"/>
              </p:cNvSpPr>
              <p:nvPr/>
            </p:nvSpPr>
            <p:spPr bwMode="auto">
              <a:xfrm>
                <a:off x="230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10</a:t>
                </a:r>
              </a:p>
            </p:txBody>
          </p:sp>
          <p:sp>
            <p:nvSpPr>
              <p:cNvPr id="51" name="Text Box 80"/>
              <p:cNvSpPr txBox="1">
                <a:spLocks noChangeArrowheads="1"/>
              </p:cNvSpPr>
              <p:nvPr/>
            </p:nvSpPr>
            <p:spPr bwMode="auto">
              <a:xfrm>
                <a:off x="2544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9</a:t>
                </a:r>
              </a:p>
            </p:txBody>
          </p:sp>
        </p:grpSp>
        <p:grpSp>
          <p:nvGrpSpPr>
            <p:cNvPr id="31" name="Group 81"/>
            <p:cNvGrpSpPr>
              <a:grpSpLocks/>
            </p:cNvGrpSpPr>
            <p:nvPr/>
          </p:nvGrpSpPr>
          <p:grpSpPr bwMode="auto">
            <a:xfrm>
              <a:off x="3278" y="66"/>
              <a:ext cx="995" cy="259"/>
              <a:chOff x="3168" y="1133"/>
              <a:chExt cx="995" cy="259"/>
            </a:xfrm>
          </p:grpSpPr>
          <p:sp>
            <p:nvSpPr>
              <p:cNvPr id="44" name="Text Box 82"/>
              <p:cNvSpPr txBox="1">
                <a:spLocks noChangeArrowheads="1"/>
              </p:cNvSpPr>
              <p:nvPr/>
            </p:nvSpPr>
            <p:spPr bwMode="auto">
              <a:xfrm>
                <a:off x="316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8</a:t>
                </a:r>
              </a:p>
            </p:txBody>
          </p:sp>
          <p:sp>
            <p:nvSpPr>
              <p:cNvPr id="45" name="Text Box 83"/>
              <p:cNvSpPr txBox="1">
                <a:spLocks noChangeArrowheads="1"/>
              </p:cNvSpPr>
              <p:nvPr/>
            </p:nvSpPr>
            <p:spPr bwMode="auto">
              <a:xfrm>
                <a:off x="340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7</a:t>
                </a:r>
              </a:p>
            </p:txBody>
          </p:sp>
          <p:sp>
            <p:nvSpPr>
              <p:cNvPr id="46" name="Text Box 84"/>
              <p:cNvSpPr txBox="1">
                <a:spLocks noChangeArrowheads="1"/>
              </p:cNvSpPr>
              <p:nvPr/>
            </p:nvSpPr>
            <p:spPr bwMode="auto">
              <a:xfrm>
                <a:off x="3648" y="1142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6</a:t>
                </a:r>
              </a:p>
            </p:txBody>
          </p:sp>
          <p:sp>
            <p:nvSpPr>
              <p:cNvPr id="47" name="Text Box 85"/>
              <p:cNvSpPr txBox="1">
                <a:spLocks noChangeArrowheads="1"/>
              </p:cNvSpPr>
              <p:nvPr/>
            </p:nvSpPr>
            <p:spPr bwMode="auto">
              <a:xfrm>
                <a:off x="388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5</a:t>
                </a:r>
              </a:p>
            </p:txBody>
          </p:sp>
        </p:grpSp>
        <p:grpSp>
          <p:nvGrpSpPr>
            <p:cNvPr id="32" name="Group 86"/>
            <p:cNvGrpSpPr>
              <a:grpSpLocks/>
            </p:cNvGrpSpPr>
            <p:nvPr/>
          </p:nvGrpSpPr>
          <p:grpSpPr bwMode="auto">
            <a:xfrm>
              <a:off x="4451" y="66"/>
              <a:ext cx="995" cy="250"/>
              <a:chOff x="4416" y="1133"/>
              <a:chExt cx="995" cy="250"/>
            </a:xfrm>
          </p:grpSpPr>
          <p:sp>
            <p:nvSpPr>
              <p:cNvPr id="40" name="Text Box 87"/>
              <p:cNvSpPr txBox="1">
                <a:spLocks noChangeArrowheads="1"/>
              </p:cNvSpPr>
              <p:nvPr/>
            </p:nvSpPr>
            <p:spPr bwMode="auto">
              <a:xfrm>
                <a:off x="441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4</a:t>
                </a:r>
              </a:p>
            </p:txBody>
          </p:sp>
          <p:sp>
            <p:nvSpPr>
              <p:cNvPr id="41" name="Text Box 88"/>
              <p:cNvSpPr txBox="1">
                <a:spLocks noChangeArrowheads="1"/>
              </p:cNvSpPr>
              <p:nvPr/>
            </p:nvSpPr>
            <p:spPr bwMode="auto">
              <a:xfrm>
                <a:off x="465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3</a:t>
                </a:r>
              </a:p>
            </p:txBody>
          </p:sp>
          <p:sp>
            <p:nvSpPr>
              <p:cNvPr id="42" name="Text Box 89"/>
              <p:cNvSpPr txBox="1">
                <a:spLocks noChangeArrowheads="1"/>
              </p:cNvSpPr>
              <p:nvPr/>
            </p:nvSpPr>
            <p:spPr bwMode="auto">
              <a:xfrm>
                <a:off x="489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2</a:t>
                </a:r>
              </a:p>
            </p:txBody>
          </p:sp>
          <p:sp>
            <p:nvSpPr>
              <p:cNvPr id="43" name="Text Box 90"/>
              <p:cNvSpPr txBox="1">
                <a:spLocks noChangeArrowheads="1"/>
              </p:cNvSpPr>
              <p:nvPr/>
            </p:nvSpPr>
            <p:spPr bwMode="auto">
              <a:xfrm>
                <a:off x="513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</a:t>
                </a:r>
              </a:p>
            </p:txBody>
          </p:sp>
        </p:grpSp>
        <p:sp>
          <p:nvSpPr>
            <p:cNvPr id="33" name="Text Box 91"/>
            <p:cNvSpPr txBox="1">
              <a:spLocks noChangeArrowheads="1"/>
            </p:cNvSpPr>
            <p:nvPr/>
          </p:nvSpPr>
          <p:spPr bwMode="auto">
            <a:xfrm>
              <a:off x="5407" y="74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0</a:t>
              </a:r>
              <a:endParaRPr lang="en-US" altLang="zh-CN" sz="1600"/>
            </a:p>
          </p:txBody>
        </p:sp>
        <p:sp>
          <p:nvSpPr>
            <p:cNvPr id="34" name="Line 92"/>
            <p:cNvSpPr>
              <a:spLocks noChangeShapeType="1"/>
            </p:cNvSpPr>
            <p:nvPr/>
          </p:nvSpPr>
          <p:spPr bwMode="auto">
            <a:xfrm>
              <a:off x="5448" y="9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97"/>
            <p:cNvSpPr>
              <a:spLocks/>
            </p:cNvSpPr>
            <p:nvPr/>
          </p:nvSpPr>
          <p:spPr bwMode="auto">
            <a:xfrm>
              <a:off x="207" y="540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Text Box 98"/>
            <p:cNvSpPr txBox="1">
              <a:spLocks noChangeArrowheads="1"/>
            </p:cNvSpPr>
            <p:nvPr/>
          </p:nvSpPr>
          <p:spPr bwMode="auto">
            <a:xfrm>
              <a:off x="4291" y="90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7" name="Text Box 99"/>
            <p:cNvSpPr txBox="1">
              <a:spLocks noChangeArrowheads="1"/>
            </p:cNvSpPr>
            <p:nvPr/>
          </p:nvSpPr>
          <p:spPr bwMode="auto">
            <a:xfrm>
              <a:off x="3011" y="938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8" name="Text Box 100"/>
            <p:cNvSpPr txBox="1">
              <a:spLocks noChangeArrowheads="1"/>
            </p:cNvSpPr>
            <p:nvPr/>
          </p:nvSpPr>
          <p:spPr bwMode="auto">
            <a:xfrm>
              <a:off x="1593" y="954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III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9" name="Text Box 101"/>
            <p:cNvSpPr txBox="1">
              <a:spLocks noChangeArrowheads="1"/>
            </p:cNvSpPr>
            <p:nvPr/>
          </p:nvSpPr>
          <p:spPr bwMode="auto">
            <a:xfrm>
              <a:off x="140" y="960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IV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build="p" autoUpdateAnimBg="0"/>
      <p:bldP spid="7" grpId="0" animBg="1"/>
      <p:bldP spid="8" grpId="0" build="p" autoUpdateAnimBg="0"/>
      <p:bldP spid="9" grpId="0" autoUpdateAnimBg="0"/>
      <p:bldP spid="10" grpId="0" autoUpdateAnimBg="0"/>
      <p:bldP spid="11" grpId="0" autoUpdateAnimBg="0"/>
      <p:bldP spid="12" grpId="0" build="p" autoUpdateAnimBg="0"/>
      <p:bldP spid="13" grpId="0" build="p" autoUpdateAnimBg="0"/>
      <p:bldP spid="14" grpId="0" animBg="1"/>
      <p:bldP spid="15" grpId="0" animBg="1"/>
      <p:bldP spid="1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484313" y="2513013"/>
            <a:ext cx="25923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1600" b="1" dirty="0"/>
              <a:t>5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5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5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800" b="1" i="1" baseline="-25000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417638" y="3151188"/>
            <a:ext cx="4194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3200" b="1" baseline="-25000" dirty="0"/>
              <a:t>6</a:t>
            </a:r>
            <a:r>
              <a:rPr lang="en-US" altLang="zh-CN" sz="1600" b="1" dirty="0"/>
              <a:t>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6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6</a:t>
            </a:r>
            <a:r>
              <a:rPr lang="en-US" altLang="zh-CN" sz="3200" b="1" dirty="0"/>
              <a:t>G</a:t>
            </a:r>
            <a:r>
              <a:rPr lang="en-US" altLang="zh-CN" sz="2000" b="1" dirty="0"/>
              <a:t>5 </a:t>
            </a:r>
            <a:r>
              <a:rPr lang="en-US" altLang="zh-CN" sz="3200" b="1" dirty="0"/>
              <a:t>+ P</a:t>
            </a:r>
            <a:r>
              <a:rPr lang="en-US" altLang="zh-CN" sz="2000" b="1" dirty="0"/>
              <a:t>6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5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</a:t>
            </a:r>
            <a:endParaRPr lang="en-US" altLang="zh-CN" b="1" i="1" baseline="-25000" dirty="0">
              <a:solidFill>
                <a:srgbClr val="FF0000"/>
              </a:solidFill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419225" y="3786188"/>
            <a:ext cx="62468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1600" b="1" dirty="0"/>
              <a:t>7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800" b="1" dirty="0"/>
              <a:t>7</a:t>
            </a:r>
            <a:r>
              <a:rPr lang="en-US" altLang="zh-CN" sz="3200" b="1" dirty="0"/>
              <a:t> + 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6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6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5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6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5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</a:t>
            </a:r>
            <a:endParaRPr lang="en-US" altLang="zh-CN" sz="3200" b="1" i="1" dirty="0">
              <a:solidFill>
                <a:srgbClr val="FF0000"/>
              </a:solidFill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71463" y="3130550"/>
            <a:ext cx="2160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组内</a:t>
            </a:r>
          </a:p>
        </p:txBody>
      </p:sp>
      <p:sp>
        <p:nvSpPr>
          <p:cNvPr id="6" name="AutoShape 13"/>
          <p:cNvSpPr>
            <a:spLocks/>
          </p:cNvSpPr>
          <p:nvPr/>
        </p:nvSpPr>
        <p:spPr bwMode="auto">
          <a:xfrm>
            <a:off x="1293813" y="2808288"/>
            <a:ext cx="222250" cy="1403350"/>
          </a:xfrm>
          <a:prstGeom prst="leftBrace">
            <a:avLst>
              <a:gd name="adj1" fmla="val 526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0"/>
          <p:cNvSpPr txBox="1">
            <a:spLocks noChangeArrowheads="1"/>
          </p:cNvSpPr>
          <p:nvPr/>
        </p:nvSpPr>
        <p:spPr bwMode="auto">
          <a:xfrm>
            <a:off x="250825" y="1878013"/>
            <a:ext cx="3673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黑体" pitchFamily="2" charset="-122"/>
              </a:rPr>
              <a:t>(2)</a:t>
            </a:r>
            <a:r>
              <a:rPr lang="zh-CN" altLang="en-US" sz="2800" b="1">
                <a:ea typeface="黑体" pitchFamily="2" charset="-122"/>
              </a:rPr>
              <a:t>第二组进位逻辑</a:t>
            </a:r>
          </a:p>
        </p:txBody>
      </p:sp>
      <p:sp>
        <p:nvSpPr>
          <p:cNvPr id="8" name="Text Box 81"/>
          <p:cNvSpPr txBox="1">
            <a:spLocks noChangeArrowheads="1"/>
          </p:cNvSpPr>
          <p:nvPr/>
        </p:nvSpPr>
        <p:spPr bwMode="auto">
          <a:xfrm>
            <a:off x="254000" y="4119563"/>
            <a:ext cx="216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组间：</a:t>
            </a:r>
          </a:p>
        </p:txBody>
      </p:sp>
      <p:sp>
        <p:nvSpPr>
          <p:cNvPr id="9" name="Text Box 82"/>
          <p:cNvSpPr txBox="1">
            <a:spLocks noChangeArrowheads="1"/>
          </p:cNvSpPr>
          <p:nvPr/>
        </p:nvSpPr>
        <p:spPr bwMode="auto">
          <a:xfrm>
            <a:off x="35496" y="4621213"/>
            <a:ext cx="90884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n-US" altLang="zh-CN" sz="3200" b="1" dirty="0"/>
              <a:t> C</a:t>
            </a:r>
            <a:r>
              <a:rPr lang="en-US" altLang="zh-CN" sz="1600" b="1" dirty="0"/>
              <a:t>II </a:t>
            </a:r>
            <a:r>
              <a:rPr lang="en-US" altLang="zh-CN" sz="3200" b="1" dirty="0"/>
              <a:t>= C</a:t>
            </a:r>
            <a:r>
              <a:rPr lang="en-US" altLang="zh-CN" sz="1600" b="1" dirty="0"/>
              <a:t>8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8</a:t>
            </a:r>
            <a:r>
              <a:rPr lang="en-US" altLang="zh-CN" sz="3200" b="1" dirty="0"/>
              <a:t> + P</a:t>
            </a:r>
            <a:r>
              <a:rPr lang="en-US" altLang="zh-CN" sz="1600" b="1" dirty="0"/>
              <a:t>8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7 </a:t>
            </a:r>
            <a:r>
              <a:rPr lang="en-US" altLang="zh-CN" sz="3200" b="1" dirty="0"/>
              <a:t>+</a:t>
            </a:r>
            <a:r>
              <a:rPr lang="en-US" altLang="zh-CN" dirty="0"/>
              <a:t> </a:t>
            </a:r>
            <a:r>
              <a:rPr lang="en-US" altLang="zh-CN" sz="3200" dirty="0"/>
              <a:t>P</a:t>
            </a:r>
            <a:r>
              <a:rPr lang="en-US" altLang="zh-CN" sz="1600" dirty="0"/>
              <a:t>8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6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8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6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5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8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6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5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0" name="Text Box 83"/>
          <p:cNvSpPr txBox="1">
            <a:spLocks noChangeArrowheads="1"/>
          </p:cNvSpPr>
          <p:nvPr/>
        </p:nvSpPr>
        <p:spPr bwMode="auto">
          <a:xfrm>
            <a:off x="4283968" y="5229200"/>
            <a:ext cx="73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G</a:t>
            </a:r>
            <a:r>
              <a:rPr lang="en-US" altLang="zh-CN" sz="2000" b="1" dirty="0"/>
              <a:t>II</a:t>
            </a:r>
          </a:p>
        </p:txBody>
      </p:sp>
      <p:sp>
        <p:nvSpPr>
          <p:cNvPr id="11" name="Text Box 84"/>
          <p:cNvSpPr txBox="1">
            <a:spLocks noChangeArrowheads="1"/>
          </p:cNvSpPr>
          <p:nvPr/>
        </p:nvSpPr>
        <p:spPr bwMode="auto">
          <a:xfrm>
            <a:off x="8388424" y="5264150"/>
            <a:ext cx="66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P</a:t>
            </a:r>
            <a:r>
              <a:rPr lang="en-US" altLang="zh-CN" sz="2000" b="1" dirty="0"/>
              <a:t>II</a:t>
            </a:r>
          </a:p>
        </p:txBody>
      </p:sp>
      <p:sp>
        <p:nvSpPr>
          <p:cNvPr id="12" name="Text Box 85"/>
          <p:cNvSpPr txBox="1">
            <a:spLocks noChangeArrowheads="1"/>
          </p:cNvSpPr>
          <p:nvPr/>
        </p:nvSpPr>
        <p:spPr bwMode="auto">
          <a:xfrm>
            <a:off x="1882775" y="5434013"/>
            <a:ext cx="3060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ea typeface="黑体" pitchFamily="2" charset="-122"/>
              </a:rPr>
              <a:t>第二组进位产生函数</a:t>
            </a:r>
          </a:p>
        </p:txBody>
      </p:sp>
      <p:sp>
        <p:nvSpPr>
          <p:cNvPr id="13" name="Text Box 86"/>
          <p:cNvSpPr txBox="1">
            <a:spLocks noChangeArrowheads="1"/>
          </p:cNvSpPr>
          <p:nvPr/>
        </p:nvSpPr>
        <p:spPr bwMode="auto">
          <a:xfrm>
            <a:off x="6012160" y="5445224"/>
            <a:ext cx="25130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ea typeface="黑体" pitchFamily="2" charset="-122"/>
              </a:rPr>
              <a:t>第二组进位传递函数</a:t>
            </a:r>
          </a:p>
        </p:txBody>
      </p:sp>
      <p:sp>
        <p:nvSpPr>
          <p:cNvPr id="14" name="AutoShape 87"/>
          <p:cNvSpPr>
            <a:spLocks/>
          </p:cNvSpPr>
          <p:nvPr/>
        </p:nvSpPr>
        <p:spPr bwMode="auto">
          <a:xfrm rot="16200000" flipV="1">
            <a:off x="4125912" y="2747963"/>
            <a:ext cx="290513" cy="5043488"/>
          </a:xfrm>
          <a:prstGeom prst="leftBrace">
            <a:avLst>
              <a:gd name="adj1" fmla="val 14467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88"/>
          <p:cNvSpPr>
            <a:spLocks/>
          </p:cNvSpPr>
          <p:nvPr/>
        </p:nvSpPr>
        <p:spPr bwMode="auto">
          <a:xfrm rot="16200000" flipV="1">
            <a:off x="7784306" y="4583907"/>
            <a:ext cx="198437" cy="1333500"/>
          </a:xfrm>
          <a:prstGeom prst="leftBrace">
            <a:avLst>
              <a:gd name="adj1" fmla="val 56000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89"/>
          <p:cNvSpPr txBox="1">
            <a:spLocks noChangeArrowheads="1"/>
          </p:cNvSpPr>
          <p:nvPr/>
        </p:nvSpPr>
        <p:spPr bwMode="auto">
          <a:xfrm>
            <a:off x="698500" y="5938838"/>
            <a:ext cx="451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 dirty="0">
                <a:sym typeface="Symbol" pitchFamily="18" charset="2"/>
              </a:rPr>
              <a:t> </a:t>
            </a:r>
            <a:r>
              <a:rPr lang="en-US" altLang="zh-CN" sz="3600" b="1" i="1" dirty="0">
                <a:solidFill>
                  <a:srgbClr val="0000FF"/>
                </a:solidFill>
              </a:rPr>
              <a:t>C</a:t>
            </a:r>
            <a:r>
              <a:rPr lang="en-US" altLang="zh-CN" sz="3600" b="1" i="1" baseline="-25000" dirty="0">
                <a:solidFill>
                  <a:srgbClr val="0000FF"/>
                </a:solidFill>
              </a:rPr>
              <a:t>II</a:t>
            </a:r>
            <a:r>
              <a:rPr lang="en-US" altLang="zh-CN" sz="3600" b="1" i="1" dirty="0"/>
              <a:t> = G</a:t>
            </a:r>
            <a:r>
              <a:rPr lang="en-US" altLang="zh-CN" sz="3600" b="1" i="1" baseline="-25000" dirty="0"/>
              <a:t>II</a:t>
            </a:r>
            <a:r>
              <a:rPr lang="en-US" altLang="zh-CN" sz="3600" b="1" i="1" dirty="0"/>
              <a:t> + P</a:t>
            </a:r>
            <a:r>
              <a:rPr lang="en-US" altLang="zh-CN" sz="3600" b="1" i="1" baseline="-25000" dirty="0"/>
              <a:t>II</a:t>
            </a:r>
            <a:r>
              <a:rPr lang="en-US" altLang="zh-CN" sz="3600" b="1" i="1" dirty="0">
                <a:solidFill>
                  <a:srgbClr val="FF0000"/>
                </a:solidFill>
              </a:rPr>
              <a:t>C</a:t>
            </a:r>
            <a:r>
              <a:rPr lang="en-US" altLang="zh-CN" sz="3600" b="1" i="1" baseline="-25000" dirty="0">
                <a:solidFill>
                  <a:srgbClr val="FF0000"/>
                </a:solidFill>
              </a:rPr>
              <a:t>I</a:t>
            </a:r>
          </a:p>
        </p:txBody>
      </p:sp>
      <p:grpSp>
        <p:nvGrpSpPr>
          <p:cNvPr id="17" name="Group 153"/>
          <p:cNvGrpSpPr>
            <a:grpSpLocks/>
          </p:cNvGrpSpPr>
          <p:nvPr/>
        </p:nvGrpSpPr>
        <p:grpSpPr bwMode="auto">
          <a:xfrm>
            <a:off x="328613" y="41275"/>
            <a:ext cx="8788400" cy="1766889"/>
            <a:chOff x="207" y="76"/>
            <a:chExt cx="5536" cy="1113"/>
          </a:xfrm>
        </p:grpSpPr>
        <p:grpSp>
          <p:nvGrpSpPr>
            <p:cNvPr id="18" name="Group 91"/>
            <p:cNvGrpSpPr>
              <a:grpSpLocks/>
            </p:cNvGrpSpPr>
            <p:nvPr/>
          </p:nvGrpSpPr>
          <p:grpSpPr bwMode="auto">
            <a:xfrm>
              <a:off x="554" y="725"/>
              <a:ext cx="1056" cy="342"/>
              <a:chOff x="384" y="1862"/>
              <a:chExt cx="1056" cy="575"/>
            </a:xfrm>
          </p:grpSpPr>
          <p:sp>
            <p:nvSpPr>
              <p:cNvPr id="78" name="Text Box 92"/>
              <p:cNvSpPr txBox="1">
                <a:spLocks noChangeArrowheads="1"/>
              </p:cNvSpPr>
              <p:nvPr/>
            </p:nvSpPr>
            <p:spPr bwMode="auto">
              <a:xfrm>
                <a:off x="432" y="2017"/>
                <a:ext cx="677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9" name="Rectangle 93"/>
              <p:cNvSpPr>
                <a:spLocks noChangeArrowheads="1"/>
              </p:cNvSpPr>
              <p:nvPr/>
            </p:nvSpPr>
            <p:spPr bwMode="auto">
              <a:xfrm>
                <a:off x="384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94"/>
            <p:cNvGrpSpPr>
              <a:grpSpLocks/>
            </p:cNvGrpSpPr>
            <p:nvPr/>
          </p:nvGrpSpPr>
          <p:grpSpPr bwMode="auto">
            <a:xfrm>
              <a:off x="1930" y="725"/>
              <a:ext cx="1056" cy="347"/>
              <a:chOff x="1760" y="1862"/>
              <a:chExt cx="1056" cy="549"/>
            </a:xfrm>
          </p:grpSpPr>
          <p:sp>
            <p:nvSpPr>
              <p:cNvPr id="76" name="Text Box 95"/>
              <p:cNvSpPr txBox="1">
                <a:spLocks noChangeArrowheads="1"/>
              </p:cNvSpPr>
              <p:nvPr/>
            </p:nvSpPr>
            <p:spPr bwMode="auto">
              <a:xfrm>
                <a:off x="1776" y="2015"/>
                <a:ext cx="67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7" name="Rectangle 96"/>
              <p:cNvSpPr>
                <a:spLocks noChangeArrowheads="1"/>
              </p:cNvSpPr>
              <p:nvPr/>
            </p:nvSpPr>
            <p:spPr bwMode="auto">
              <a:xfrm>
                <a:off x="1760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97"/>
            <p:cNvGrpSpPr>
              <a:grpSpLocks/>
            </p:cNvGrpSpPr>
            <p:nvPr/>
          </p:nvGrpSpPr>
          <p:grpSpPr bwMode="auto">
            <a:xfrm>
              <a:off x="3291" y="725"/>
              <a:ext cx="926" cy="346"/>
              <a:chOff x="3136" y="1862"/>
              <a:chExt cx="1056" cy="557"/>
            </a:xfrm>
          </p:grpSpPr>
          <p:sp>
            <p:nvSpPr>
              <p:cNvPr id="74" name="Text Box 98"/>
              <p:cNvSpPr txBox="1">
                <a:spLocks noChangeArrowheads="1"/>
              </p:cNvSpPr>
              <p:nvPr/>
            </p:nvSpPr>
            <p:spPr bwMode="auto">
              <a:xfrm>
                <a:off x="3168" y="2017"/>
                <a:ext cx="681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5" name="Rectangle 99"/>
              <p:cNvSpPr>
                <a:spLocks noChangeArrowheads="1"/>
              </p:cNvSpPr>
              <p:nvPr/>
            </p:nvSpPr>
            <p:spPr bwMode="auto">
              <a:xfrm>
                <a:off x="3136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100"/>
            <p:cNvGrpSpPr>
              <a:grpSpLocks/>
            </p:cNvGrpSpPr>
            <p:nvPr/>
          </p:nvGrpSpPr>
          <p:grpSpPr bwMode="auto">
            <a:xfrm>
              <a:off x="4545" y="725"/>
              <a:ext cx="907" cy="349"/>
              <a:chOff x="4512" y="1862"/>
              <a:chExt cx="1056" cy="548"/>
            </a:xfrm>
          </p:grpSpPr>
          <p:sp>
            <p:nvSpPr>
              <p:cNvPr id="72" name="Text Box 101"/>
              <p:cNvSpPr txBox="1">
                <a:spLocks noChangeArrowheads="1"/>
              </p:cNvSpPr>
              <p:nvPr/>
            </p:nvSpPr>
            <p:spPr bwMode="auto">
              <a:xfrm>
                <a:off x="4560" y="2018"/>
                <a:ext cx="69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3" name="Rectangle 102"/>
              <p:cNvSpPr>
                <a:spLocks noChangeArrowheads="1"/>
              </p:cNvSpPr>
              <p:nvPr/>
            </p:nvSpPr>
            <p:spPr bwMode="auto">
              <a:xfrm>
                <a:off x="4512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103"/>
            <p:cNvGrpSpPr>
              <a:grpSpLocks/>
            </p:cNvGrpSpPr>
            <p:nvPr/>
          </p:nvGrpSpPr>
          <p:grpSpPr bwMode="auto">
            <a:xfrm>
              <a:off x="746" y="273"/>
              <a:ext cx="672" cy="462"/>
              <a:chOff x="576" y="1410"/>
              <a:chExt cx="672" cy="462"/>
            </a:xfrm>
          </p:grpSpPr>
          <p:sp>
            <p:nvSpPr>
              <p:cNvPr id="68" name="Line 104"/>
              <p:cNvSpPr>
                <a:spLocks noChangeShapeType="1"/>
              </p:cNvSpPr>
              <p:nvPr/>
            </p:nvSpPr>
            <p:spPr bwMode="auto">
              <a:xfrm flipV="1">
                <a:off x="5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105"/>
              <p:cNvSpPr>
                <a:spLocks noChangeShapeType="1"/>
              </p:cNvSpPr>
              <p:nvPr/>
            </p:nvSpPr>
            <p:spPr bwMode="auto">
              <a:xfrm flipV="1">
                <a:off x="80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106"/>
              <p:cNvSpPr>
                <a:spLocks noChangeShapeType="1"/>
              </p:cNvSpPr>
              <p:nvPr/>
            </p:nvSpPr>
            <p:spPr bwMode="auto">
              <a:xfrm flipV="1">
                <a:off x="102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107"/>
              <p:cNvSpPr>
                <a:spLocks noChangeShapeType="1"/>
              </p:cNvSpPr>
              <p:nvPr/>
            </p:nvSpPr>
            <p:spPr bwMode="auto">
              <a:xfrm flipV="1">
                <a:off x="124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" name="Group 108"/>
            <p:cNvGrpSpPr>
              <a:grpSpLocks/>
            </p:cNvGrpSpPr>
            <p:nvPr/>
          </p:nvGrpSpPr>
          <p:grpSpPr bwMode="auto">
            <a:xfrm>
              <a:off x="2138" y="273"/>
              <a:ext cx="672" cy="462"/>
              <a:chOff x="1968" y="1410"/>
              <a:chExt cx="672" cy="462"/>
            </a:xfrm>
          </p:grpSpPr>
          <p:sp>
            <p:nvSpPr>
              <p:cNvPr id="64" name="Line 109"/>
              <p:cNvSpPr>
                <a:spLocks noChangeShapeType="1"/>
              </p:cNvSpPr>
              <p:nvPr/>
            </p:nvSpPr>
            <p:spPr bwMode="auto">
              <a:xfrm flipV="1">
                <a:off x="196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110"/>
              <p:cNvSpPr>
                <a:spLocks noChangeShapeType="1"/>
              </p:cNvSpPr>
              <p:nvPr/>
            </p:nvSpPr>
            <p:spPr bwMode="auto">
              <a:xfrm flipV="1">
                <a:off x="219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111"/>
              <p:cNvSpPr>
                <a:spLocks noChangeShapeType="1"/>
              </p:cNvSpPr>
              <p:nvPr/>
            </p:nvSpPr>
            <p:spPr bwMode="auto">
              <a:xfrm flipV="1">
                <a:off x="241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112"/>
              <p:cNvSpPr>
                <a:spLocks noChangeShapeType="1"/>
              </p:cNvSpPr>
              <p:nvPr/>
            </p:nvSpPr>
            <p:spPr bwMode="auto">
              <a:xfrm flipV="1">
                <a:off x="264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113"/>
            <p:cNvGrpSpPr>
              <a:grpSpLocks/>
            </p:cNvGrpSpPr>
            <p:nvPr/>
          </p:nvGrpSpPr>
          <p:grpSpPr bwMode="auto">
            <a:xfrm>
              <a:off x="3422" y="273"/>
              <a:ext cx="672" cy="462"/>
              <a:chOff x="3312" y="1410"/>
              <a:chExt cx="672" cy="462"/>
            </a:xfrm>
          </p:grpSpPr>
          <p:sp>
            <p:nvSpPr>
              <p:cNvPr id="60" name="Line 114"/>
              <p:cNvSpPr>
                <a:spLocks noChangeShapeType="1"/>
              </p:cNvSpPr>
              <p:nvPr/>
            </p:nvSpPr>
            <p:spPr bwMode="auto">
              <a:xfrm flipV="1">
                <a:off x="331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115"/>
              <p:cNvSpPr>
                <a:spLocks noChangeShapeType="1"/>
              </p:cNvSpPr>
              <p:nvPr/>
            </p:nvSpPr>
            <p:spPr bwMode="auto">
              <a:xfrm flipV="1">
                <a:off x="353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116"/>
              <p:cNvSpPr>
                <a:spLocks noChangeShapeType="1"/>
              </p:cNvSpPr>
              <p:nvPr/>
            </p:nvSpPr>
            <p:spPr bwMode="auto">
              <a:xfrm flipV="1">
                <a:off x="376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117"/>
              <p:cNvSpPr>
                <a:spLocks noChangeShapeType="1"/>
              </p:cNvSpPr>
              <p:nvPr/>
            </p:nvSpPr>
            <p:spPr bwMode="auto">
              <a:xfrm flipV="1">
                <a:off x="398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118"/>
            <p:cNvGrpSpPr>
              <a:grpSpLocks/>
            </p:cNvGrpSpPr>
            <p:nvPr/>
          </p:nvGrpSpPr>
          <p:grpSpPr bwMode="auto">
            <a:xfrm>
              <a:off x="4643" y="273"/>
              <a:ext cx="672" cy="462"/>
              <a:chOff x="4704" y="1410"/>
              <a:chExt cx="672" cy="462"/>
            </a:xfrm>
          </p:grpSpPr>
          <p:sp>
            <p:nvSpPr>
              <p:cNvPr id="56" name="Line 119"/>
              <p:cNvSpPr>
                <a:spLocks noChangeShapeType="1"/>
              </p:cNvSpPr>
              <p:nvPr/>
            </p:nvSpPr>
            <p:spPr bwMode="auto">
              <a:xfrm flipV="1">
                <a:off x="470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120"/>
              <p:cNvSpPr>
                <a:spLocks noChangeShapeType="1"/>
              </p:cNvSpPr>
              <p:nvPr/>
            </p:nvSpPr>
            <p:spPr bwMode="auto">
              <a:xfrm flipV="1">
                <a:off x="492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121"/>
              <p:cNvSpPr>
                <a:spLocks noChangeShapeType="1"/>
              </p:cNvSpPr>
              <p:nvPr/>
            </p:nvSpPr>
            <p:spPr bwMode="auto">
              <a:xfrm flipV="1">
                <a:off x="515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122"/>
              <p:cNvSpPr>
                <a:spLocks noChangeShapeType="1"/>
              </p:cNvSpPr>
              <p:nvPr/>
            </p:nvSpPr>
            <p:spPr bwMode="auto">
              <a:xfrm flipV="1">
                <a:off x="53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" name="Freeform 123"/>
            <p:cNvSpPr>
              <a:spLocks/>
            </p:cNvSpPr>
            <p:nvPr/>
          </p:nvSpPr>
          <p:spPr bwMode="auto">
            <a:xfrm>
              <a:off x="1610" y="543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Freeform 124"/>
            <p:cNvSpPr>
              <a:spLocks/>
            </p:cNvSpPr>
            <p:nvPr/>
          </p:nvSpPr>
          <p:spPr bwMode="auto">
            <a:xfrm>
              <a:off x="2986" y="543"/>
              <a:ext cx="425" cy="422"/>
            </a:xfrm>
            <a:custGeom>
              <a:avLst/>
              <a:gdLst>
                <a:gd name="T0" fmla="*/ 276 w 491"/>
                <a:gd name="T1" fmla="*/ 0 h 422"/>
                <a:gd name="T2" fmla="*/ 87 w 491"/>
                <a:gd name="T3" fmla="*/ 0 h 422"/>
                <a:gd name="T4" fmla="*/ 87 w 491"/>
                <a:gd name="T5" fmla="*/ 422 h 422"/>
                <a:gd name="T6" fmla="*/ 0 w 491"/>
                <a:gd name="T7" fmla="*/ 420 h 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422">
                  <a:moveTo>
                    <a:pt x="491" y="0"/>
                  </a:moveTo>
                  <a:lnTo>
                    <a:pt x="155" y="0"/>
                  </a:lnTo>
                  <a:lnTo>
                    <a:pt x="155" y="422"/>
                  </a:ln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/>
            </p:cNvSpPr>
            <p:nvPr/>
          </p:nvSpPr>
          <p:spPr bwMode="auto">
            <a:xfrm>
              <a:off x="4222" y="543"/>
              <a:ext cx="414" cy="424"/>
            </a:xfrm>
            <a:custGeom>
              <a:avLst/>
              <a:gdLst>
                <a:gd name="T0" fmla="*/ 219 w 512"/>
                <a:gd name="T1" fmla="*/ 0 h 424"/>
                <a:gd name="T2" fmla="*/ 75 w 512"/>
                <a:gd name="T3" fmla="*/ 0 h 424"/>
                <a:gd name="T4" fmla="*/ 75 w 512"/>
                <a:gd name="T5" fmla="*/ 422 h 424"/>
                <a:gd name="T6" fmla="*/ 0 w 512"/>
                <a:gd name="T7" fmla="*/ 424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2" h="424">
                  <a:moveTo>
                    <a:pt x="512" y="0"/>
                  </a:moveTo>
                  <a:lnTo>
                    <a:pt x="176" y="0"/>
                  </a:lnTo>
                  <a:lnTo>
                    <a:pt x="176" y="422"/>
                  </a:lnTo>
                  <a:lnTo>
                    <a:pt x="0" y="42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9" name="Group 126"/>
            <p:cNvGrpSpPr>
              <a:grpSpLocks/>
            </p:cNvGrpSpPr>
            <p:nvPr/>
          </p:nvGrpSpPr>
          <p:grpSpPr bwMode="auto">
            <a:xfrm>
              <a:off x="592" y="76"/>
              <a:ext cx="1057" cy="259"/>
              <a:chOff x="422" y="1133"/>
              <a:chExt cx="1057" cy="259"/>
            </a:xfrm>
          </p:grpSpPr>
          <p:sp>
            <p:nvSpPr>
              <p:cNvPr id="52" name="Text Box 127"/>
              <p:cNvSpPr txBox="1">
                <a:spLocks noChangeArrowheads="1"/>
              </p:cNvSpPr>
              <p:nvPr/>
            </p:nvSpPr>
            <p:spPr bwMode="auto">
              <a:xfrm>
                <a:off x="422" y="114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16</a:t>
                </a:r>
              </a:p>
            </p:txBody>
          </p:sp>
          <p:sp>
            <p:nvSpPr>
              <p:cNvPr id="53" name="Text Box 128"/>
              <p:cNvSpPr txBox="1">
                <a:spLocks noChangeArrowheads="1"/>
              </p:cNvSpPr>
              <p:nvPr/>
            </p:nvSpPr>
            <p:spPr bwMode="auto">
              <a:xfrm>
                <a:off x="67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15</a:t>
                </a:r>
              </a:p>
            </p:txBody>
          </p:sp>
          <p:sp>
            <p:nvSpPr>
              <p:cNvPr id="54" name="Text Box 129"/>
              <p:cNvSpPr txBox="1">
                <a:spLocks noChangeArrowheads="1"/>
              </p:cNvSpPr>
              <p:nvPr/>
            </p:nvSpPr>
            <p:spPr bwMode="auto">
              <a:xfrm>
                <a:off x="91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14</a:t>
                </a:r>
              </a:p>
            </p:txBody>
          </p:sp>
          <p:sp>
            <p:nvSpPr>
              <p:cNvPr id="55" name="Text Box 130"/>
              <p:cNvSpPr txBox="1">
                <a:spLocks noChangeArrowheads="1"/>
              </p:cNvSpPr>
              <p:nvPr/>
            </p:nvSpPr>
            <p:spPr bwMode="auto">
              <a:xfrm>
                <a:off x="115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13</a:t>
                </a:r>
              </a:p>
            </p:txBody>
          </p:sp>
        </p:grpSp>
        <p:grpSp>
          <p:nvGrpSpPr>
            <p:cNvPr id="30" name="Group 131"/>
            <p:cNvGrpSpPr>
              <a:grpSpLocks/>
            </p:cNvGrpSpPr>
            <p:nvPr/>
          </p:nvGrpSpPr>
          <p:grpSpPr bwMode="auto">
            <a:xfrm>
              <a:off x="1994" y="76"/>
              <a:ext cx="995" cy="250"/>
              <a:chOff x="1824" y="1133"/>
              <a:chExt cx="995" cy="250"/>
            </a:xfrm>
          </p:grpSpPr>
          <p:sp>
            <p:nvSpPr>
              <p:cNvPr id="48" name="Text Box 132"/>
              <p:cNvSpPr txBox="1">
                <a:spLocks noChangeArrowheads="1"/>
              </p:cNvSpPr>
              <p:nvPr/>
            </p:nvSpPr>
            <p:spPr bwMode="auto">
              <a:xfrm>
                <a:off x="182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12</a:t>
                </a:r>
              </a:p>
            </p:txBody>
          </p:sp>
          <p:sp>
            <p:nvSpPr>
              <p:cNvPr id="49" name="Text Box 133"/>
              <p:cNvSpPr txBox="1">
                <a:spLocks noChangeArrowheads="1"/>
              </p:cNvSpPr>
              <p:nvPr/>
            </p:nvSpPr>
            <p:spPr bwMode="auto">
              <a:xfrm>
                <a:off x="206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11</a:t>
                </a:r>
              </a:p>
            </p:txBody>
          </p:sp>
          <p:sp>
            <p:nvSpPr>
              <p:cNvPr id="50" name="Text Box 134"/>
              <p:cNvSpPr txBox="1">
                <a:spLocks noChangeArrowheads="1"/>
              </p:cNvSpPr>
              <p:nvPr/>
            </p:nvSpPr>
            <p:spPr bwMode="auto">
              <a:xfrm>
                <a:off x="230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10</a:t>
                </a:r>
              </a:p>
            </p:txBody>
          </p:sp>
          <p:sp>
            <p:nvSpPr>
              <p:cNvPr id="51" name="Text Box 135"/>
              <p:cNvSpPr txBox="1">
                <a:spLocks noChangeArrowheads="1"/>
              </p:cNvSpPr>
              <p:nvPr/>
            </p:nvSpPr>
            <p:spPr bwMode="auto">
              <a:xfrm>
                <a:off x="2544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9</a:t>
                </a:r>
              </a:p>
            </p:txBody>
          </p:sp>
        </p:grpSp>
        <p:grpSp>
          <p:nvGrpSpPr>
            <p:cNvPr id="31" name="Group 136"/>
            <p:cNvGrpSpPr>
              <a:grpSpLocks/>
            </p:cNvGrpSpPr>
            <p:nvPr/>
          </p:nvGrpSpPr>
          <p:grpSpPr bwMode="auto">
            <a:xfrm>
              <a:off x="3278" y="76"/>
              <a:ext cx="995" cy="259"/>
              <a:chOff x="3168" y="1133"/>
              <a:chExt cx="995" cy="259"/>
            </a:xfrm>
          </p:grpSpPr>
          <p:sp>
            <p:nvSpPr>
              <p:cNvPr id="44" name="Text Box 137"/>
              <p:cNvSpPr txBox="1">
                <a:spLocks noChangeArrowheads="1"/>
              </p:cNvSpPr>
              <p:nvPr/>
            </p:nvSpPr>
            <p:spPr bwMode="auto">
              <a:xfrm>
                <a:off x="316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8</a:t>
                </a:r>
              </a:p>
            </p:txBody>
          </p:sp>
          <p:sp>
            <p:nvSpPr>
              <p:cNvPr id="45" name="Text Box 138"/>
              <p:cNvSpPr txBox="1">
                <a:spLocks noChangeArrowheads="1"/>
              </p:cNvSpPr>
              <p:nvPr/>
            </p:nvSpPr>
            <p:spPr bwMode="auto">
              <a:xfrm>
                <a:off x="340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7</a:t>
                </a:r>
              </a:p>
            </p:txBody>
          </p:sp>
          <p:sp>
            <p:nvSpPr>
              <p:cNvPr id="46" name="Text Box 139"/>
              <p:cNvSpPr txBox="1">
                <a:spLocks noChangeArrowheads="1"/>
              </p:cNvSpPr>
              <p:nvPr/>
            </p:nvSpPr>
            <p:spPr bwMode="auto">
              <a:xfrm>
                <a:off x="3648" y="1142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6</a:t>
                </a:r>
              </a:p>
            </p:txBody>
          </p:sp>
          <p:sp>
            <p:nvSpPr>
              <p:cNvPr id="47" name="Text Box 140"/>
              <p:cNvSpPr txBox="1">
                <a:spLocks noChangeArrowheads="1"/>
              </p:cNvSpPr>
              <p:nvPr/>
            </p:nvSpPr>
            <p:spPr bwMode="auto">
              <a:xfrm>
                <a:off x="388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5</a:t>
                </a:r>
              </a:p>
            </p:txBody>
          </p:sp>
        </p:grpSp>
        <p:grpSp>
          <p:nvGrpSpPr>
            <p:cNvPr id="32" name="Group 141"/>
            <p:cNvGrpSpPr>
              <a:grpSpLocks/>
            </p:cNvGrpSpPr>
            <p:nvPr/>
          </p:nvGrpSpPr>
          <p:grpSpPr bwMode="auto">
            <a:xfrm>
              <a:off x="4451" y="76"/>
              <a:ext cx="995" cy="250"/>
              <a:chOff x="4416" y="1133"/>
              <a:chExt cx="995" cy="250"/>
            </a:xfrm>
          </p:grpSpPr>
          <p:sp>
            <p:nvSpPr>
              <p:cNvPr id="40" name="Text Box 142"/>
              <p:cNvSpPr txBox="1">
                <a:spLocks noChangeArrowheads="1"/>
              </p:cNvSpPr>
              <p:nvPr/>
            </p:nvSpPr>
            <p:spPr bwMode="auto">
              <a:xfrm>
                <a:off x="441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4</a:t>
                </a:r>
              </a:p>
            </p:txBody>
          </p:sp>
          <p:sp>
            <p:nvSpPr>
              <p:cNvPr id="41" name="Text Box 143"/>
              <p:cNvSpPr txBox="1">
                <a:spLocks noChangeArrowheads="1"/>
              </p:cNvSpPr>
              <p:nvPr/>
            </p:nvSpPr>
            <p:spPr bwMode="auto">
              <a:xfrm>
                <a:off x="465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3</a:t>
                </a:r>
              </a:p>
            </p:txBody>
          </p:sp>
          <p:sp>
            <p:nvSpPr>
              <p:cNvPr id="42" name="Text Box 144"/>
              <p:cNvSpPr txBox="1">
                <a:spLocks noChangeArrowheads="1"/>
              </p:cNvSpPr>
              <p:nvPr/>
            </p:nvSpPr>
            <p:spPr bwMode="auto">
              <a:xfrm>
                <a:off x="489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2</a:t>
                </a:r>
              </a:p>
            </p:txBody>
          </p:sp>
          <p:sp>
            <p:nvSpPr>
              <p:cNvPr id="43" name="Text Box 145"/>
              <p:cNvSpPr txBox="1">
                <a:spLocks noChangeArrowheads="1"/>
              </p:cNvSpPr>
              <p:nvPr/>
            </p:nvSpPr>
            <p:spPr bwMode="auto">
              <a:xfrm>
                <a:off x="513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</a:t>
                </a:r>
              </a:p>
            </p:txBody>
          </p:sp>
        </p:grpSp>
        <p:sp>
          <p:nvSpPr>
            <p:cNvPr id="33" name="Text Box 146"/>
            <p:cNvSpPr txBox="1">
              <a:spLocks noChangeArrowheads="1"/>
            </p:cNvSpPr>
            <p:nvPr/>
          </p:nvSpPr>
          <p:spPr bwMode="auto">
            <a:xfrm>
              <a:off x="5407" y="74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0</a:t>
              </a:r>
              <a:endParaRPr lang="en-US" altLang="zh-CN" sz="1600"/>
            </a:p>
          </p:txBody>
        </p:sp>
        <p:sp>
          <p:nvSpPr>
            <p:cNvPr id="34" name="Line 147"/>
            <p:cNvSpPr>
              <a:spLocks noChangeShapeType="1"/>
            </p:cNvSpPr>
            <p:nvPr/>
          </p:nvSpPr>
          <p:spPr bwMode="auto">
            <a:xfrm>
              <a:off x="5448" y="9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148"/>
            <p:cNvSpPr>
              <a:spLocks/>
            </p:cNvSpPr>
            <p:nvPr/>
          </p:nvSpPr>
          <p:spPr bwMode="auto">
            <a:xfrm>
              <a:off x="207" y="540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Text Box 149"/>
            <p:cNvSpPr txBox="1">
              <a:spLocks noChangeArrowheads="1"/>
            </p:cNvSpPr>
            <p:nvPr/>
          </p:nvSpPr>
          <p:spPr bwMode="auto">
            <a:xfrm>
              <a:off x="4265" y="939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7" name="Text Box 150"/>
            <p:cNvSpPr txBox="1">
              <a:spLocks noChangeArrowheads="1"/>
            </p:cNvSpPr>
            <p:nvPr/>
          </p:nvSpPr>
          <p:spPr bwMode="auto">
            <a:xfrm>
              <a:off x="3017" y="931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8" name="Text Box 151"/>
            <p:cNvSpPr txBox="1">
              <a:spLocks noChangeArrowheads="1"/>
            </p:cNvSpPr>
            <p:nvPr/>
          </p:nvSpPr>
          <p:spPr bwMode="auto">
            <a:xfrm>
              <a:off x="1619" y="915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III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9" name="Text Box 152"/>
            <p:cNvSpPr txBox="1">
              <a:spLocks noChangeArrowheads="1"/>
            </p:cNvSpPr>
            <p:nvPr/>
          </p:nvSpPr>
          <p:spPr bwMode="auto">
            <a:xfrm>
              <a:off x="250" y="928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IV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build="p" autoUpdateAnimBg="0"/>
      <p:bldP spid="6" grpId="0" animBg="1"/>
      <p:bldP spid="7" grpId="0" build="p" autoUpdateAnimBg="0"/>
      <p:bldP spid="8" grpId="0" build="p" autoUpdateAnimBg="0"/>
      <p:bldP spid="9" grpId="0" autoUpdateAnimBg="0"/>
      <p:bldP spid="10" grpId="0" autoUpdateAnimBg="0"/>
      <p:bldP spid="11" grpId="0" autoUpdateAnimBg="0"/>
      <p:bldP spid="12" grpId="0" build="p" autoUpdateAnimBg="0"/>
      <p:bldP spid="13" grpId="0" build="p" autoUpdateAnimBg="0"/>
      <p:bldP spid="14" grpId="0" animBg="1"/>
      <p:bldP spid="15" grpId="0" animBg="1"/>
      <p:bldP spid="1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82688" y="2306638"/>
            <a:ext cx="26717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1600" b="1" dirty="0"/>
              <a:t>9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9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9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II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31888" y="2928938"/>
            <a:ext cx="4679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2000" b="1" baseline="-25000" dirty="0"/>
              <a:t>10</a:t>
            </a:r>
            <a:r>
              <a:rPr lang="en-US" altLang="zh-CN" sz="1600" b="1" dirty="0"/>
              <a:t>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10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P</a:t>
            </a:r>
            <a:r>
              <a:rPr lang="en-US" altLang="zh-CN" sz="2000" b="1" baseline="-25000" dirty="0"/>
              <a:t>10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9 </a:t>
            </a:r>
            <a:r>
              <a:rPr lang="en-US" altLang="zh-CN" sz="3200" b="1" dirty="0"/>
              <a:t>+ P</a:t>
            </a:r>
            <a:r>
              <a:rPr lang="en-US" altLang="zh-CN" sz="2000" b="1" dirty="0"/>
              <a:t>10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9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II</a:t>
            </a:r>
            <a:endParaRPr lang="en-US" altLang="zh-CN" b="1" i="1" baseline="-25000" dirty="0">
              <a:solidFill>
                <a:srgbClr val="FF000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33475" y="3579813"/>
            <a:ext cx="698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2000" b="1" baseline="-25000" dirty="0"/>
              <a:t>11</a:t>
            </a:r>
            <a:r>
              <a:rPr lang="en-US" altLang="zh-CN" sz="1600" b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11</a:t>
            </a:r>
            <a:r>
              <a:rPr lang="en-US" altLang="zh-CN" sz="3200" b="1" dirty="0"/>
              <a:t> + P</a:t>
            </a:r>
            <a:r>
              <a:rPr lang="en-US" altLang="zh-CN" sz="2000" b="1" baseline="-25000" dirty="0"/>
              <a:t>11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10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2000" b="1" baseline="-25000" dirty="0"/>
              <a:t>11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10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9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11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10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9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II</a:t>
            </a:r>
            <a:endParaRPr lang="en-US" altLang="zh-CN" sz="3200" b="1" i="1" dirty="0">
              <a:solidFill>
                <a:srgbClr val="FF0000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459" y="2986907"/>
            <a:ext cx="2160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组内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1008063" y="2538413"/>
            <a:ext cx="222250" cy="1403350"/>
          </a:xfrm>
          <a:prstGeom prst="leftBrace">
            <a:avLst>
              <a:gd name="adj1" fmla="val 526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0825" y="1735138"/>
            <a:ext cx="3673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黑体" pitchFamily="2" charset="-122"/>
              </a:rPr>
              <a:t>(3)</a:t>
            </a:r>
            <a:r>
              <a:rPr lang="zh-CN" altLang="en-US" sz="2800" b="1">
                <a:ea typeface="黑体" pitchFamily="2" charset="-122"/>
              </a:rPr>
              <a:t>第三组进位逻辑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2482" y="4335790"/>
            <a:ext cx="216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组间：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3025" y="4811713"/>
            <a:ext cx="89963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12</a:t>
            </a:r>
            <a:r>
              <a:rPr lang="en-US" altLang="zh-CN" sz="3200" b="1" dirty="0"/>
              <a:t> + P</a:t>
            </a:r>
            <a:r>
              <a:rPr lang="en-US" altLang="zh-CN" sz="1600" b="1" dirty="0"/>
              <a:t>12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11 </a:t>
            </a:r>
            <a:r>
              <a:rPr lang="en-US" altLang="zh-CN" sz="3200" b="1" dirty="0"/>
              <a:t>+</a:t>
            </a:r>
            <a:r>
              <a:rPr lang="en-US" altLang="zh-CN" dirty="0"/>
              <a:t> </a:t>
            </a:r>
            <a:r>
              <a:rPr lang="en-US" altLang="zh-CN" sz="3200" dirty="0"/>
              <a:t>P</a:t>
            </a:r>
            <a:r>
              <a:rPr lang="en-US" altLang="zh-CN" sz="1600" dirty="0"/>
              <a:t>12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11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10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12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11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10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9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12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11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10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9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II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592959" y="5445224"/>
            <a:ext cx="835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/>
              <a:t>G</a:t>
            </a:r>
            <a:r>
              <a:rPr lang="en-US" altLang="zh-CN" sz="2000" b="1"/>
              <a:t>III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100392" y="5523954"/>
            <a:ext cx="758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P</a:t>
            </a:r>
            <a:r>
              <a:rPr lang="en-US" altLang="zh-CN" sz="2000" b="1" dirty="0"/>
              <a:t>III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27584" y="5621178"/>
            <a:ext cx="3032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ea typeface="黑体" pitchFamily="2" charset="-122"/>
              </a:rPr>
              <a:t>第三组进位产生函数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580112" y="5661248"/>
            <a:ext cx="26815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ea typeface="黑体" pitchFamily="2" charset="-122"/>
              </a:rPr>
              <a:t>第三组进位传递函数</a:t>
            </a: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16200000" flipV="1">
            <a:off x="3344069" y="2651919"/>
            <a:ext cx="306388" cy="5600700"/>
          </a:xfrm>
          <a:prstGeom prst="leftBrace">
            <a:avLst>
              <a:gd name="adj1" fmla="val 152331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 rot="16200000" flipV="1">
            <a:off x="7565232" y="4650581"/>
            <a:ext cx="228600" cy="1550987"/>
          </a:xfrm>
          <a:prstGeom prst="leftBrace">
            <a:avLst>
              <a:gd name="adj1" fmla="val 56539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33375" y="6065838"/>
            <a:ext cx="647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 dirty="0">
                <a:sym typeface="Symbol" pitchFamily="18" charset="2"/>
              </a:rPr>
              <a:t></a:t>
            </a:r>
            <a:r>
              <a:rPr lang="en-US" altLang="zh-CN" sz="3600" b="1" i="1" dirty="0"/>
              <a:t>    </a:t>
            </a:r>
            <a:r>
              <a:rPr lang="en-US" altLang="zh-CN" sz="3600" b="1" i="1" dirty="0">
                <a:solidFill>
                  <a:srgbClr val="0000FF"/>
                </a:solidFill>
              </a:rPr>
              <a:t>C</a:t>
            </a:r>
            <a:r>
              <a:rPr lang="en-US" altLang="zh-CN" sz="2000" b="1" i="1" dirty="0">
                <a:solidFill>
                  <a:srgbClr val="0000FF"/>
                </a:solidFill>
              </a:rPr>
              <a:t>III</a:t>
            </a:r>
            <a:r>
              <a:rPr lang="en-US" altLang="zh-CN" sz="3600" b="1" i="1" dirty="0"/>
              <a:t> = G</a:t>
            </a:r>
            <a:r>
              <a:rPr lang="en-US" altLang="zh-CN" sz="2000" b="1" i="1" dirty="0"/>
              <a:t>III</a:t>
            </a:r>
            <a:r>
              <a:rPr lang="en-US" altLang="zh-CN" sz="3600" b="1" i="1" dirty="0"/>
              <a:t> + P</a:t>
            </a:r>
            <a:r>
              <a:rPr lang="en-US" altLang="zh-CN" sz="2000" b="1" i="1" dirty="0"/>
              <a:t>III</a:t>
            </a:r>
            <a:r>
              <a:rPr lang="en-US" altLang="zh-CN" sz="36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II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317625" y="4283075"/>
            <a:ext cx="2878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r>
              <a:rPr lang="en-US" altLang="zh-CN" sz="3200" b="1"/>
              <a:t> C</a:t>
            </a:r>
            <a:r>
              <a:rPr lang="en-US" altLang="zh-CN" sz="1600" b="1"/>
              <a:t>III </a:t>
            </a:r>
            <a:r>
              <a:rPr lang="en-US" altLang="zh-CN" sz="3200" b="1"/>
              <a:t>= C</a:t>
            </a:r>
            <a:r>
              <a:rPr lang="en-US" altLang="zh-CN" sz="1600" b="1"/>
              <a:t>12</a:t>
            </a:r>
            <a:r>
              <a:rPr lang="en-US" altLang="zh-CN" sz="1600" b="1" baseline="-25000"/>
              <a:t>   </a:t>
            </a:r>
            <a:endParaRPr lang="en-US" altLang="zh-CN" sz="2000" b="1"/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280988" y="9525"/>
            <a:ext cx="8788400" cy="1739901"/>
            <a:chOff x="207" y="76"/>
            <a:chExt cx="5536" cy="1096"/>
          </a:xfrm>
        </p:grpSpPr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554" y="725"/>
              <a:ext cx="1056" cy="342"/>
              <a:chOff x="384" y="1862"/>
              <a:chExt cx="1056" cy="575"/>
            </a:xfrm>
          </p:grpSpPr>
          <p:sp>
            <p:nvSpPr>
              <p:cNvPr id="79" name="Text Box 22"/>
              <p:cNvSpPr txBox="1">
                <a:spLocks noChangeArrowheads="1"/>
              </p:cNvSpPr>
              <p:nvPr/>
            </p:nvSpPr>
            <p:spPr bwMode="auto">
              <a:xfrm>
                <a:off x="432" y="2017"/>
                <a:ext cx="677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80" name="Rectangle 23"/>
              <p:cNvSpPr>
                <a:spLocks noChangeArrowheads="1"/>
              </p:cNvSpPr>
              <p:nvPr/>
            </p:nvSpPr>
            <p:spPr bwMode="auto">
              <a:xfrm>
                <a:off x="384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24"/>
            <p:cNvGrpSpPr>
              <a:grpSpLocks/>
            </p:cNvGrpSpPr>
            <p:nvPr/>
          </p:nvGrpSpPr>
          <p:grpSpPr bwMode="auto">
            <a:xfrm>
              <a:off x="1930" y="725"/>
              <a:ext cx="1056" cy="347"/>
              <a:chOff x="1760" y="1862"/>
              <a:chExt cx="1056" cy="549"/>
            </a:xfrm>
          </p:grpSpPr>
          <p:sp>
            <p:nvSpPr>
              <p:cNvPr id="77" name="Text Box 25"/>
              <p:cNvSpPr txBox="1">
                <a:spLocks noChangeArrowheads="1"/>
              </p:cNvSpPr>
              <p:nvPr/>
            </p:nvSpPr>
            <p:spPr bwMode="auto">
              <a:xfrm>
                <a:off x="1776" y="2015"/>
                <a:ext cx="67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760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3291" y="725"/>
              <a:ext cx="926" cy="346"/>
              <a:chOff x="3136" y="1862"/>
              <a:chExt cx="1056" cy="557"/>
            </a:xfrm>
          </p:grpSpPr>
          <p:sp>
            <p:nvSpPr>
              <p:cNvPr id="75" name="Text Box 28"/>
              <p:cNvSpPr txBox="1">
                <a:spLocks noChangeArrowheads="1"/>
              </p:cNvSpPr>
              <p:nvPr/>
            </p:nvSpPr>
            <p:spPr bwMode="auto">
              <a:xfrm>
                <a:off x="3168" y="2017"/>
                <a:ext cx="681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3136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30"/>
            <p:cNvGrpSpPr>
              <a:grpSpLocks/>
            </p:cNvGrpSpPr>
            <p:nvPr/>
          </p:nvGrpSpPr>
          <p:grpSpPr bwMode="auto">
            <a:xfrm>
              <a:off x="4545" y="725"/>
              <a:ext cx="907" cy="349"/>
              <a:chOff x="4512" y="1862"/>
              <a:chExt cx="1056" cy="548"/>
            </a:xfrm>
          </p:grpSpPr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4560" y="2018"/>
                <a:ext cx="69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4" name="Rectangle 32"/>
              <p:cNvSpPr>
                <a:spLocks noChangeArrowheads="1"/>
              </p:cNvSpPr>
              <p:nvPr/>
            </p:nvSpPr>
            <p:spPr bwMode="auto">
              <a:xfrm>
                <a:off x="4512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33"/>
            <p:cNvGrpSpPr>
              <a:grpSpLocks/>
            </p:cNvGrpSpPr>
            <p:nvPr/>
          </p:nvGrpSpPr>
          <p:grpSpPr bwMode="auto">
            <a:xfrm>
              <a:off x="746" y="273"/>
              <a:ext cx="672" cy="462"/>
              <a:chOff x="576" y="1410"/>
              <a:chExt cx="672" cy="462"/>
            </a:xfrm>
          </p:grpSpPr>
          <p:sp>
            <p:nvSpPr>
              <p:cNvPr id="69" name="Line 34"/>
              <p:cNvSpPr>
                <a:spLocks noChangeShapeType="1"/>
              </p:cNvSpPr>
              <p:nvPr/>
            </p:nvSpPr>
            <p:spPr bwMode="auto">
              <a:xfrm flipV="1">
                <a:off x="5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35"/>
              <p:cNvSpPr>
                <a:spLocks noChangeShapeType="1"/>
              </p:cNvSpPr>
              <p:nvPr/>
            </p:nvSpPr>
            <p:spPr bwMode="auto">
              <a:xfrm flipV="1">
                <a:off x="80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36"/>
              <p:cNvSpPr>
                <a:spLocks noChangeShapeType="1"/>
              </p:cNvSpPr>
              <p:nvPr/>
            </p:nvSpPr>
            <p:spPr bwMode="auto">
              <a:xfrm flipV="1">
                <a:off x="102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Line 37"/>
              <p:cNvSpPr>
                <a:spLocks noChangeShapeType="1"/>
              </p:cNvSpPr>
              <p:nvPr/>
            </p:nvSpPr>
            <p:spPr bwMode="auto">
              <a:xfrm flipV="1">
                <a:off x="124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38"/>
            <p:cNvGrpSpPr>
              <a:grpSpLocks/>
            </p:cNvGrpSpPr>
            <p:nvPr/>
          </p:nvGrpSpPr>
          <p:grpSpPr bwMode="auto">
            <a:xfrm>
              <a:off x="2138" y="273"/>
              <a:ext cx="672" cy="462"/>
              <a:chOff x="1968" y="1410"/>
              <a:chExt cx="672" cy="462"/>
            </a:xfrm>
          </p:grpSpPr>
          <p:sp>
            <p:nvSpPr>
              <p:cNvPr id="65" name="Line 39"/>
              <p:cNvSpPr>
                <a:spLocks noChangeShapeType="1"/>
              </p:cNvSpPr>
              <p:nvPr/>
            </p:nvSpPr>
            <p:spPr bwMode="auto">
              <a:xfrm flipV="1">
                <a:off x="196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40"/>
              <p:cNvSpPr>
                <a:spLocks noChangeShapeType="1"/>
              </p:cNvSpPr>
              <p:nvPr/>
            </p:nvSpPr>
            <p:spPr bwMode="auto">
              <a:xfrm flipV="1">
                <a:off x="219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41"/>
              <p:cNvSpPr>
                <a:spLocks noChangeShapeType="1"/>
              </p:cNvSpPr>
              <p:nvPr/>
            </p:nvSpPr>
            <p:spPr bwMode="auto">
              <a:xfrm flipV="1">
                <a:off x="241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42"/>
              <p:cNvSpPr>
                <a:spLocks noChangeShapeType="1"/>
              </p:cNvSpPr>
              <p:nvPr/>
            </p:nvSpPr>
            <p:spPr bwMode="auto">
              <a:xfrm flipV="1">
                <a:off x="264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43"/>
            <p:cNvGrpSpPr>
              <a:grpSpLocks/>
            </p:cNvGrpSpPr>
            <p:nvPr/>
          </p:nvGrpSpPr>
          <p:grpSpPr bwMode="auto">
            <a:xfrm>
              <a:off x="3422" y="273"/>
              <a:ext cx="672" cy="462"/>
              <a:chOff x="3312" y="1410"/>
              <a:chExt cx="672" cy="462"/>
            </a:xfrm>
          </p:grpSpPr>
          <p:sp>
            <p:nvSpPr>
              <p:cNvPr id="61" name="Line 44"/>
              <p:cNvSpPr>
                <a:spLocks noChangeShapeType="1"/>
              </p:cNvSpPr>
              <p:nvPr/>
            </p:nvSpPr>
            <p:spPr bwMode="auto">
              <a:xfrm flipV="1">
                <a:off x="331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45"/>
              <p:cNvSpPr>
                <a:spLocks noChangeShapeType="1"/>
              </p:cNvSpPr>
              <p:nvPr/>
            </p:nvSpPr>
            <p:spPr bwMode="auto">
              <a:xfrm flipV="1">
                <a:off x="353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46"/>
              <p:cNvSpPr>
                <a:spLocks noChangeShapeType="1"/>
              </p:cNvSpPr>
              <p:nvPr/>
            </p:nvSpPr>
            <p:spPr bwMode="auto">
              <a:xfrm flipV="1">
                <a:off x="376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Line 47"/>
              <p:cNvSpPr>
                <a:spLocks noChangeShapeType="1"/>
              </p:cNvSpPr>
              <p:nvPr/>
            </p:nvSpPr>
            <p:spPr bwMode="auto">
              <a:xfrm flipV="1">
                <a:off x="398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6" name="Group 48"/>
            <p:cNvGrpSpPr>
              <a:grpSpLocks/>
            </p:cNvGrpSpPr>
            <p:nvPr/>
          </p:nvGrpSpPr>
          <p:grpSpPr bwMode="auto">
            <a:xfrm>
              <a:off x="4643" y="273"/>
              <a:ext cx="672" cy="462"/>
              <a:chOff x="4704" y="1410"/>
              <a:chExt cx="672" cy="462"/>
            </a:xfrm>
          </p:grpSpPr>
          <p:sp>
            <p:nvSpPr>
              <p:cNvPr id="57" name="Line 49"/>
              <p:cNvSpPr>
                <a:spLocks noChangeShapeType="1"/>
              </p:cNvSpPr>
              <p:nvPr/>
            </p:nvSpPr>
            <p:spPr bwMode="auto">
              <a:xfrm flipV="1">
                <a:off x="470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auto">
              <a:xfrm flipV="1">
                <a:off x="492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auto">
              <a:xfrm flipV="1">
                <a:off x="515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auto">
              <a:xfrm flipV="1">
                <a:off x="53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1610" y="543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54"/>
            <p:cNvSpPr>
              <a:spLocks/>
            </p:cNvSpPr>
            <p:nvPr/>
          </p:nvSpPr>
          <p:spPr bwMode="auto">
            <a:xfrm>
              <a:off x="2986" y="543"/>
              <a:ext cx="425" cy="422"/>
            </a:xfrm>
            <a:custGeom>
              <a:avLst/>
              <a:gdLst>
                <a:gd name="T0" fmla="*/ 276 w 491"/>
                <a:gd name="T1" fmla="*/ 0 h 422"/>
                <a:gd name="T2" fmla="*/ 87 w 491"/>
                <a:gd name="T3" fmla="*/ 0 h 422"/>
                <a:gd name="T4" fmla="*/ 87 w 491"/>
                <a:gd name="T5" fmla="*/ 422 h 422"/>
                <a:gd name="T6" fmla="*/ 0 w 491"/>
                <a:gd name="T7" fmla="*/ 420 h 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422">
                  <a:moveTo>
                    <a:pt x="491" y="0"/>
                  </a:moveTo>
                  <a:lnTo>
                    <a:pt x="155" y="0"/>
                  </a:lnTo>
                  <a:lnTo>
                    <a:pt x="155" y="422"/>
                  </a:ln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Freeform 55"/>
            <p:cNvSpPr>
              <a:spLocks/>
            </p:cNvSpPr>
            <p:nvPr/>
          </p:nvSpPr>
          <p:spPr bwMode="auto">
            <a:xfrm>
              <a:off x="4222" y="543"/>
              <a:ext cx="414" cy="424"/>
            </a:xfrm>
            <a:custGeom>
              <a:avLst/>
              <a:gdLst>
                <a:gd name="T0" fmla="*/ 219 w 512"/>
                <a:gd name="T1" fmla="*/ 0 h 424"/>
                <a:gd name="T2" fmla="*/ 75 w 512"/>
                <a:gd name="T3" fmla="*/ 0 h 424"/>
                <a:gd name="T4" fmla="*/ 75 w 512"/>
                <a:gd name="T5" fmla="*/ 422 h 424"/>
                <a:gd name="T6" fmla="*/ 0 w 512"/>
                <a:gd name="T7" fmla="*/ 424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2" h="424">
                  <a:moveTo>
                    <a:pt x="512" y="0"/>
                  </a:moveTo>
                  <a:lnTo>
                    <a:pt x="176" y="0"/>
                  </a:lnTo>
                  <a:lnTo>
                    <a:pt x="176" y="422"/>
                  </a:lnTo>
                  <a:lnTo>
                    <a:pt x="0" y="42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0" name="Group 56"/>
            <p:cNvGrpSpPr>
              <a:grpSpLocks/>
            </p:cNvGrpSpPr>
            <p:nvPr/>
          </p:nvGrpSpPr>
          <p:grpSpPr bwMode="auto">
            <a:xfrm>
              <a:off x="592" y="76"/>
              <a:ext cx="1057" cy="259"/>
              <a:chOff x="422" y="1133"/>
              <a:chExt cx="1057" cy="259"/>
            </a:xfrm>
          </p:grpSpPr>
          <p:sp>
            <p:nvSpPr>
              <p:cNvPr id="53" name="Text Box 57"/>
              <p:cNvSpPr txBox="1">
                <a:spLocks noChangeArrowheads="1"/>
              </p:cNvSpPr>
              <p:nvPr/>
            </p:nvSpPr>
            <p:spPr bwMode="auto">
              <a:xfrm>
                <a:off x="422" y="114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16</a:t>
                </a:r>
              </a:p>
            </p:txBody>
          </p:sp>
          <p:sp>
            <p:nvSpPr>
              <p:cNvPr id="54" name="Text Box 58"/>
              <p:cNvSpPr txBox="1">
                <a:spLocks noChangeArrowheads="1"/>
              </p:cNvSpPr>
              <p:nvPr/>
            </p:nvSpPr>
            <p:spPr bwMode="auto">
              <a:xfrm>
                <a:off x="67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15</a:t>
                </a:r>
              </a:p>
            </p:txBody>
          </p:sp>
          <p:sp>
            <p:nvSpPr>
              <p:cNvPr id="55" name="Text Box 59"/>
              <p:cNvSpPr txBox="1">
                <a:spLocks noChangeArrowheads="1"/>
              </p:cNvSpPr>
              <p:nvPr/>
            </p:nvSpPr>
            <p:spPr bwMode="auto">
              <a:xfrm>
                <a:off x="91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14</a:t>
                </a:r>
              </a:p>
            </p:txBody>
          </p:sp>
          <p:sp>
            <p:nvSpPr>
              <p:cNvPr id="56" name="Text Box 60"/>
              <p:cNvSpPr txBox="1">
                <a:spLocks noChangeArrowheads="1"/>
              </p:cNvSpPr>
              <p:nvPr/>
            </p:nvSpPr>
            <p:spPr bwMode="auto">
              <a:xfrm>
                <a:off x="115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13</a:t>
                </a:r>
              </a:p>
            </p:txBody>
          </p:sp>
        </p:grpSp>
        <p:grpSp>
          <p:nvGrpSpPr>
            <p:cNvPr id="31" name="Group 61"/>
            <p:cNvGrpSpPr>
              <a:grpSpLocks/>
            </p:cNvGrpSpPr>
            <p:nvPr/>
          </p:nvGrpSpPr>
          <p:grpSpPr bwMode="auto">
            <a:xfrm>
              <a:off x="1994" y="76"/>
              <a:ext cx="995" cy="250"/>
              <a:chOff x="1824" y="1133"/>
              <a:chExt cx="995" cy="250"/>
            </a:xfrm>
          </p:grpSpPr>
          <p:sp>
            <p:nvSpPr>
              <p:cNvPr id="49" name="Text Box 62"/>
              <p:cNvSpPr txBox="1">
                <a:spLocks noChangeArrowheads="1"/>
              </p:cNvSpPr>
              <p:nvPr/>
            </p:nvSpPr>
            <p:spPr bwMode="auto">
              <a:xfrm>
                <a:off x="182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12</a:t>
                </a:r>
              </a:p>
            </p:txBody>
          </p:sp>
          <p:sp>
            <p:nvSpPr>
              <p:cNvPr id="50" name="Text Box 63"/>
              <p:cNvSpPr txBox="1">
                <a:spLocks noChangeArrowheads="1"/>
              </p:cNvSpPr>
              <p:nvPr/>
            </p:nvSpPr>
            <p:spPr bwMode="auto">
              <a:xfrm>
                <a:off x="206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11</a:t>
                </a:r>
              </a:p>
            </p:txBody>
          </p:sp>
          <p:sp>
            <p:nvSpPr>
              <p:cNvPr id="51" name="Text Box 64"/>
              <p:cNvSpPr txBox="1">
                <a:spLocks noChangeArrowheads="1"/>
              </p:cNvSpPr>
              <p:nvPr/>
            </p:nvSpPr>
            <p:spPr bwMode="auto">
              <a:xfrm>
                <a:off x="230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10</a:t>
                </a:r>
              </a:p>
            </p:txBody>
          </p:sp>
          <p:sp>
            <p:nvSpPr>
              <p:cNvPr id="52" name="Text Box 65"/>
              <p:cNvSpPr txBox="1">
                <a:spLocks noChangeArrowheads="1"/>
              </p:cNvSpPr>
              <p:nvPr/>
            </p:nvSpPr>
            <p:spPr bwMode="auto">
              <a:xfrm>
                <a:off x="2544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9</a:t>
                </a:r>
              </a:p>
            </p:txBody>
          </p:sp>
        </p:grpSp>
        <p:grpSp>
          <p:nvGrpSpPr>
            <p:cNvPr id="32" name="Group 66"/>
            <p:cNvGrpSpPr>
              <a:grpSpLocks/>
            </p:cNvGrpSpPr>
            <p:nvPr/>
          </p:nvGrpSpPr>
          <p:grpSpPr bwMode="auto">
            <a:xfrm>
              <a:off x="3278" y="76"/>
              <a:ext cx="995" cy="259"/>
              <a:chOff x="3168" y="1133"/>
              <a:chExt cx="995" cy="259"/>
            </a:xfrm>
          </p:grpSpPr>
          <p:sp>
            <p:nvSpPr>
              <p:cNvPr id="45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8</a:t>
                </a:r>
              </a:p>
            </p:txBody>
          </p:sp>
          <p:sp>
            <p:nvSpPr>
              <p:cNvPr id="46" name="Text Box 68"/>
              <p:cNvSpPr txBox="1">
                <a:spLocks noChangeArrowheads="1"/>
              </p:cNvSpPr>
              <p:nvPr/>
            </p:nvSpPr>
            <p:spPr bwMode="auto">
              <a:xfrm>
                <a:off x="340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7</a:t>
                </a:r>
              </a:p>
            </p:txBody>
          </p:sp>
          <p:sp>
            <p:nvSpPr>
              <p:cNvPr id="47" name="Text Box 69"/>
              <p:cNvSpPr txBox="1">
                <a:spLocks noChangeArrowheads="1"/>
              </p:cNvSpPr>
              <p:nvPr/>
            </p:nvSpPr>
            <p:spPr bwMode="auto">
              <a:xfrm>
                <a:off x="3648" y="1142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6</a:t>
                </a:r>
              </a:p>
            </p:txBody>
          </p:sp>
          <p:sp>
            <p:nvSpPr>
              <p:cNvPr id="48" name="Text Box 70"/>
              <p:cNvSpPr txBox="1">
                <a:spLocks noChangeArrowheads="1"/>
              </p:cNvSpPr>
              <p:nvPr/>
            </p:nvSpPr>
            <p:spPr bwMode="auto">
              <a:xfrm>
                <a:off x="388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5</a:t>
                </a:r>
              </a:p>
            </p:txBody>
          </p:sp>
        </p:grpSp>
        <p:grpSp>
          <p:nvGrpSpPr>
            <p:cNvPr id="33" name="Group 71"/>
            <p:cNvGrpSpPr>
              <a:grpSpLocks/>
            </p:cNvGrpSpPr>
            <p:nvPr/>
          </p:nvGrpSpPr>
          <p:grpSpPr bwMode="auto">
            <a:xfrm>
              <a:off x="4451" y="76"/>
              <a:ext cx="995" cy="250"/>
              <a:chOff x="4416" y="1133"/>
              <a:chExt cx="995" cy="250"/>
            </a:xfrm>
          </p:grpSpPr>
          <p:sp>
            <p:nvSpPr>
              <p:cNvPr id="41" name="Text Box 72"/>
              <p:cNvSpPr txBox="1">
                <a:spLocks noChangeArrowheads="1"/>
              </p:cNvSpPr>
              <p:nvPr/>
            </p:nvSpPr>
            <p:spPr bwMode="auto">
              <a:xfrm>
                <a:off x="441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4</a:t>
                </a:r>
              </a:p>
            </p:txBody>
          </p:sp>
          <p:sp>
            <p:nvSpPr>
              <p:cNvPr id="42" name="Text Box 73"/>
              <p:cNvSpPr txBox="1">
                <a:spLocks noChangeArrowheads="1"/>
              </p:cNvSpPr>
              <p:nvPr/>
            </p:nvSpPr>
            <p:spPr bwMode="auto">
              <a:xfrm>
                <a:off x="465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3</a:t>
                </a:r>
              </a:p>
            </p:txBody>
          </p:sp>
          <p:sp>
            <p:nvSpPr>
              <p:cNvPr id="43" name="Text Box 74"/>
              <p:cNvSpPr txBox="1">
                <a:spLocks noChangeArrowheads="1"/>
              </p:cNvSpPr>
              <p:nvPr/>
            </p:nvSpPr>
            <p:spPr bwMode="auto">
              <a:xfrm>
                <a:off x="489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2</a:t>
                </a:r>
              </a:p>
            </p:txBody>
          </p:sp>
          <p:sp>
            <p:nvSpPr>
              <p:cNvPr id="44" name="Text Box 75"/>
              <p:cNvSpPr txBox="1">
                <a:spLocks noChangeArrowheads="1"/>
              </p:cNvSpPr>
              <p:nvPr/>
            </p:nvSpPr>
            <p:spPr bwMode="auto">
              <a:xfrm>
                <a:off x="513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</a:t>
                </a:r>
              </a:p>
            </p:txBody>
          </p:sp>
        </p:grp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5407" y="74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0</a:t>
              </a:r>
              <a:endParaRPr lang="en-US" altLang="zh-CN" sz="1600"/>
            </a:p>
          </p:txBody>
        </p:sp>
        <p:sp>
          <p:nvSpPr>
            <p:cNvPr id="35" name="Line 77"/>
            <p:cNvSpPr>
              <a:spLocks noChangeShapeType="1"/>
            </p:cNvSpPr>
            <p:nvPr/>
          </p:nvSpPr>
          <p:spPr bwMode="auto">
            <a:xfrm>
              <a:off x="5448" y="9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Freeform 78"/>
            <p:cNvSpPr>
              <a:spLocks/>
            </p:cNvSpPr>
            <p:nvPr/>
          </p:nvSpPr>
          <p:spPr bwMode="auto">
            <a:xfrm>
              <a:off x="207" y="540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Text Box 79"/>
            <p:cNvSpPr txBox="1">
              <a:spLocks noChangeArrowheads="1"/>
            </p:cNvSpPr>
            <p:nvPr/>
          </p:nvSpPr>
          <p:spPr bwMode="auto">
            <a:xfrm>
              <a:off x="4297" y="90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8" name="Text Box 80"/>
            <p:cNvSpPr txBox="1">
              <a:spLocks noChangeArrowheads="1"/>
            </p:cNvSpPr>
            <p:nvPr/>
          </p:nvSpPr>
          <p:spPr bwMode="auto">
            <a:xfrm>
              <a:off x="3030" y="905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9" name="Text Box 81"/>
            <p:cNvSpPr txBox="1">
              <a:spLocks noChangeArrowheads="1"/>
            </p:cNvSpPr>
            <p:nvPr/>
          </p:nvSpPr>
          <p:spPr bwMode="auto">
            <a:xfrm>
              <a:off x="1638" y="921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III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40" name="Text Box 82"/>
            <p:cNvSpPr txBox="1">
              <a:spLocks noChangeArrowheads="1"/>
            </p:cNvSpPr>
            <p:nvPr/>
          </p:nvSpPr>
          <p:spPr bwMode="auto">
            <a:xfrm>
              <a:off x="211" y="922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IV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build="p" autoUpdateAnimBg="0"/>
      <p:bldP spid="6" grpId="0" animBg="1"/>
      <p:bldP spid="7" grpId="0" build="p" autoUpdateAnimBg="0"/>
      <p:bldP spid="8" grpId="0" build="p" autoUpdateAnimBg="0"/>
      <p:bldP spid="9" grpId="0" autoUpdateAnimBg="0"/>
      <p:bldP spid="10" grpId="0" autoUpdateAnimBg="0"/>
      <p:bldP spid="11" grpId="0" autoUpdateAnimBg="0"/>
      <p:bldP spid="12" grpId="0" build="p" autoUpdateAnimBg="0"/>
      <p:bldP spid="13" grpId="0" build="p" autoUpdateAnimBg="0"/>
      <p:bldP spid="14" grpId="0" animBg="1"/>
      <p:bldP spid="15" grpId="0" animBg="1"/>
      <p:bldP spid="16" grpId="0" build="p" autoUpdateAnimBg="0"/>
      <p:bldP spid="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10851" y="1874836"/>
            <a:ext cx="3673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黑体" pitchFamily="2" charset="-122"/>
              </a:rPr>
              <a:t>(4)</a:t>
            </a:r>
            <a:r>
              <a:rPr lang="zh-CN" altLang="en-US" sz="2800" b="1">
                <a:ea typeface="黑体" pitchFamily="2" charset="-122"/>
              </a:rPr>
              <a:t>第四组进位逻辑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1182688" y="2401888"/>
            <a:ext cx="28873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1600" b="1" dirty="0"/>
              <a:t>13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13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13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III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31888" y="3024188"/>
            <a:ext cx="4660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2000" b="1" baseline="-25000" dirty="0"/>
              <a:t>14</a:t>
            </a:r>
            <a:r>
              <a:rPr lang="en-US" altLang="zh-CN" sz="1600" b="1" dirty="0"/>
              <a:t>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14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P</a:t>
            </a:r>
            <a:r>
              <a:rPr lang="en-US" altLang="zh-CN" sz="2000" b="1" baseline="-25000" dirty="0"/>
              <a:t>14</a:t>
            </a:r>
            <a:r>
              <a:rPr lang="en-US" altLang="zh-CN" sz="3200" b="1" dirty="0"/>
              <a:t> G</a:t>
            </a:r>
            <a:r>
              <a:rPr lang="en-US" altLang="zh-CN" sz="2000" b="1" baseline="-25000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dirty="0"/>
              <a:t>+ P</a:t>
            </a:r>
            <a:r>
              <a:rPr lang="en-US" altLang="zh-CN" sz="2000" b="1" baseline="-25000" dirty="0"/>
              <a:t>14</a:t>
            </a:r>
            <a:r>
              <a:rPr lang="en-US" altLang="zh-CN" sz="3200" b="1" dirty="0"/>
              <a:t>P</a:t>
            </a:r>
            <a:r>
              <a:rPr lang="en-US" altLang="zh-CN" sz="2000" b="1" baseline="-25000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baseline="-25000" dirty="0">
                <a:solidFill>
                  <a:srgbClr val="FF0000"/>
                </a:solidFill>
              </a:rPr>
              <a:t>III</a:t>
            </a:r>
            <a:endParaRPr lang="en-US" altLang="zh-CN" b="1" i="1" baseline="-25000" dirty="0">
              <a:solidFill>
                <a:srgbClr val="FF0000"/>
              </a:solidFill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1133475" y="3643313"/>
            <a:ext cx="69060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2000" b="1" baseline="-25000" dirty="0"/>
              <a:t>15</a:t>
            </a:r>
            <a:r>
              <a:rPr lang="en-US" altLang="zh-CN" sz="1600" b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15</a:t>
            </a:r>
            <a:r>
              <a:rPr lang="en-US" altLang="zh-CN" sz="3200" b="1" dirty="0"/>
              <a:t> + P</a:t>
            </a:r>
            <a:r>
              <a:rPr lang="en-US" altLang="zh-CN" sz="2000" b="1" baseline="-25000" dirty="0"/>
              <a:t>15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14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2000" b="1" baseline="-25000" dirty="0"/>
              <a:t>15</a:t>
            </a:r>
            <a:r>
              <a:rPr lang="en-US" altLang="zh-CN" sz="3200" b="1" dirty="0"/>
              <a:t>P</a:t>
            </a:r>
            <a:r>
              <a:rPr lang="en-US" altLang="zh-CN" sz="1600" b="1" baseline="-25000" dirty="0"/>
              <a:t>14</a:t>
            </a:r>
            <a:r>
              <a:rPr lang="en-US" altLang="zh-CN" sz="3200" b="1" dirty="0"/>
              <a:t> G</a:t>
            </a:r>
            <a:r>
              <a:rPr lang="en-US" altLang="zh-CN" sz="2000" b="1" baseline="-25000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dirty="0"/>
              <a:t>+ P</a:t>
            </a:r>
            <a:r>
              <a:rPr lang="en-US" altLang="zh-CN" sz="1600" b="1" baseline="-25000" dirty="0"/>
              <a:t>15</a:t>
            </a:r>
            <a:r>
              <a:rPr lang="en-US" altLang="zh-CN" sz="3200" b="1" dirty="0"/>
              <a:t>P</a:t>
            </a:r>
            <a:r>
              <a:rPr lang="en-US" altLang="zh-CN" sz="2000" b="1" baseline="-25000" dirty="0"/>
              <a:t>14</a:t>
            </a:r>
            <a:r>
              <a:rPr lang="en-US" altLang="zh-CN" sz="3200" b="1" dirty="0"/>
              <a:t>P</a:t>
            </a:r>
            <a:r>
              <a:rPr lang="en-US" altLang="zh-CN" sz="2000" b="1" baseline="-25000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baseline="-25000" dirty="0">
                <a:solidFill>
                  <a:srgbClr val="FF0000"/>
                </a:solidFill>
              </a:rPr>
              <a:t>III</a:t>
            </a:r>
            <a:endParaRPr lang="en-US" altLang="zh-CN" sz="3200" b="1" i="1" baseline="-25000" dirty="0">
              <a:solidFill>
                <a:srgbClr val="FF0000"/>
              </a:solidFill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41636" y="3062914"/>
            <a:ext cx="2160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组内</a:t>
            </a:r>
          </a:p>
        </p:txBody>
      </p:sp>
      <p:sp>
        <p:nvSpPr>
          <p:cNvPr id="7" name="AutoShape 23"/>
          <p:cNvSpPr>
            <a:spLocks/>
          </p:cNvSpPr>
          <p:nvPr/>
        </p:nvSpPr>
        <p:spPr bwMode="auto">
          <a:xfrm>
            <a:off x="1008063" y="2633663"/>
            <a:ext cx="222250" cy="1403350"/>
          </a:xfrm>
          <a:prstGeom prst="leftBrace">
            <a:avLst>
              <a:gd name="adj1" fmla="val 526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102394" y="4295310"/>
            <a:ext cx="216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组间：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57150" y="4843463"/>
            <a:ext cx="88884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n-US" altLang="zh-CN" sz="3200" b="1" dirty="0"/>
              <a:t>G</a:t>
            </a:r>
            <a:r>
              <a:rPr lang="en-US" altLang="zh-CN" sz="1600" b="1" dirty="0"/>
              <a:t>16</a:t>
            </a:r>
            <a:r>
              <a:rPr lang="en-US" altLang="zh-CN" sz="3200" b="1" dirty="0"/>
              <a:t> + P</a:t>
            </a:r>
            <a:r>
              <a:rPr lang="en-US" altLang="zh-CN" sz="1600" b="1" dirty="0"/>
              <a:t>16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15 </a:t>
            </a:r>
            <a:r>
              <a:rPr lang="en-US" altLang="zh-CN" sz="3200" b="1" dirty="0"/>
              <a:t>+</a:t>
            </a:r>
            <a:r>
              <a:rPr lang="en-US" altLang="zh-CN" dirty="0"/>
              <a:t> </a:t>
            </a:r>
            <a:r>
              <a:rPr lang="en-US" altLang="zh-CN" sz="3200" dirty="0"/>
              <a:t>P</a:t>
            </a:r>
            <a:r>
              <a:rPr lang="en-US" altLang="zh-CN" sz="1600" dirty="0"/>
              <a:t>16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15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14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16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15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14</a:t>
            </a:r>
            <a:r>
              <a:rPr lang="en-US" altLang="zh-CN" sz="3200" b="1" dirty="0"/>
              <a:t> G</a:t>
            </a:r>
            <a:r>
              <a:rPr lang="en-US" altLang="zh-CN" sz="1600" b="1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16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15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14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III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3347864" y="5403850"/>
            <a:ext cx="822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G</a:t>
            </a:r>
            <a:r>
              <a:rPr lang="en-US" altLang="zh-CN" sz="2000" b="1" dirty="0"/>
              <a:t>IV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7596336" y="5422900"/>
            <a:ext cx="74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P</a:t>
            </a:r>
            <a:r>
              <a:rPr lang="en-US" altLang="zh-CN" sz="2000" b="1" dirty="0"/>
              <a:t>IV</a:t>
            </a: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251520" y="5631333"/>
            <a:ext cx="296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folHlink"/>
                </a:solidFill>
                <a:ea typeface="黑体" pitchFamily="2" charset="-122"/>
              </a:rPr>
              <a:t>第四组进位产生函数 </a:t>
            </a: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5220072" y="5651956"/>
            <a:ext cx="24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folHlink"/>
                </a:solidFill>
                <a:ea typeface="黑体" pitchFamily="2" charset="-122"/>
              </a:rPr>
              <a:t>第四组进位传递函数</a:t>
            </a:r>
          </a:p>
        </p:txBody>
      </p:sp>
      <p:sp>
        <p:nvSpPr>
          <p:cNvPr id="14" name="AutoShape 30"/>
          <p:cNvSpPr>
            <a:spLocks/>
          </p:cNvSpPr>
          <p:nvPr/>
        </p:nvSpPr>
        <p:spPr bwMode="auto">
          <a:xfrm rot="16200000" flipV="1">
            <a:off x="3007519" y="2669382"/>
            <a:ext cx="306387" cy="5600700"/>
          </a:xfrm>
          <a:prstGeom prst="leftBrace">
            <a:avLst>
              <a:gd name="adj1" fmla="val 15233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31"/>
          <p:cNvSpPr>
            <a:spLocks/>
          </p:cNvSpPr>
          <p:nvPr/>
        </p:nvSpPr>
        <p:spPr bwMode="auto">
          <a:xfrm rot="16200000" flipV="1">
            <a:off x="7438232" y="4682331"/>
            <a:ext cx="228600" cy="1550987"/>
          </a:xfrm>
          <a:prstGeom prst="leftBrace">
            <a:avLst>
              <a:gd name="adj1" fmla="val 56539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444500" y="5964238"/>
            <a:ext cx="5140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 dirty="0">
                <a:sym typeface="Symbol" pitchFamily="18" charset="2"/>
              </a:rPr>
              <a:t>   </a:t>
            </a:r>
            <a:r>
              <a:rPr lang="en-US" altLang="zh-CN" sz="3600" b="1" i="1" dirty="0">
                <a:solidFill>
                  <a:srgbClr val="0000FF"/>
                </a:solidFill>
              </a:rPr>
              <a:t>C</a:t>
            </a:r>
            <a:r>
              <a:rPr lang="en-US" altLang="zh-CN" sz="3600" b="1" i="1" baseline="-25000" dirty="0">
                <a:solidFill>
                  <a:srgbClr val="0000FF"/>
                </a:solidFill>
              </a:rPr>
              <a:t>IV</a:t>
            </a:r>
            <a:r>
              <a:rPr lang="en-US" altLang="zh-CN" sz="3600" b="1" i="1" dirty="0"/>
              <a:t> = G</a:t>
            </a:r>
            <a:r>
              <a:rPr lang="en-US" altLang="zh-CN" sz="3600" b="1" i="1" baseline="-25000" dirty="0"/>
              <a:t>IV</a:t>
            </a:r>
            <a:r>
              <a:rPr lang="en-US" altLang="zh-CN" sz="3600" b="1" i="1" dirty="0"/>
              <a:t> + P</a:t>
            </a:r>
            <a:r>
              <a:rPr lang="en-US" altLang="zh-CN" sz="3600" b="1" i="1" baseline="-25000" dirty="0"/>
              <a:t>IV</a:t>
            </a:r>
            <a:r>
              <a:rPr lang="en-US" altLang="zh-CN" sz="3600" b="1" i="1" dirty="0">
                <a:solidFill>
                  <a:srgbClr val="FF0000"/>
                </a:solidFill>
              </a:rPr>
              <a:t>C</a:t>
            </a:r>
            <a:r>
              <a:rPr lang="en-US" altLang="zh-CN" sz="3600" b="1" i="1" baseline="-25000" dirty="0">
                <a:solidFill>
                  <a:srgbClr val="FF0000"/>
                </a:solidFill>
              </a:rPr>
              <a:t>III</a:t>
            </a: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1255713" y="4216400"/>
            <a:ext cx="2478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r>
              <a:rPr lang="en-US" altLang="zh-CN" sz="3200" b="1"/>
              <a:t> C</a:t>
            </a:r>
            <a:r>
              <a:rPr lang="en-US" altLang="zh-CN" sz="1600" b="1"/>
              <a:t>IV </a:t>
            </a:r>
            <a:r>
              <a:rPr lang="en-US" altLang="zh-CN" sz="3200" b="1"/>
              <a:t>= C</a:t>
            </a:r>
            <a:r>
              <a:rPr lang="en-US" altLang="zh-CN" sz="1600" b="1"/>
              <a:t>16  </a:t>
            </a:r>
            <a:r>
              <a:rPr lang="en-US" altLang="zh-CN" sz="3600" b="1"/>
              <a:t>=</a:t>
            </a:r>
          </a:p>
        </p:txBody>
      </p:sp>
      <p:grpSp>
        <p:nvGrpSpPr>
          <p:cNvPr id="18" name="Group 34"/>
          <p:cNvGrpSpPr>
            <a:grpSpLocks/>
          </p:cNvGrpSpPr>
          <p:nvPr/>
        </p:nvGrpSpPr>
        <p:grpSpPr bwMode="auto">
          <a:xfrm>
            <a:off x="265113" y="-6350"/>
            <a:ext cx="8788400" cy="1795466"/>
            <a:chOff x="207" y="76"/>
            <a:chExt cx="5536" cy="1131"/>
          </a:xfrm>
        </p:grpSpPr>
        <p:grpSp>
          <p:nvGrpSpPr>
            <p:cNvPr id="19" name="Group 35"/>
            <p:cNvGrpSpPr>
              <a:grpSpLocks/>
            </p:cNvGrpSpPr>
            <p:nvPr/>
          </p:nvGrpSpPr>
          <p:grpSpPr bwMode="auto">
            <a:xfrm>
              <a:off x="554" y="725"/>
              <a:ext cx="1056" cy="342"/>
              <a:chOff x="384" y="1862"/>
              <a:chExt cx="1056" cy="575"/>
            </a:xfrm>
          </p:grpSpPr>
          <p:sp>
            <p:nvSpPr>
              <p:cNvPr id="79" name="Text Box 36"/>
              <p:cNvSpPr txBox="1">
                <a:spLocks noChangeArrowheads="1"/>
              </p:cNvSpPr>
              <p:nvPr/>
            </p:nvSpPr>
            <p:spPr bwMode="auto">
              <a:xfrm>
                <a:off x="432" y="2017"/>
                <a:ext cx="677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80" name="Rectangle 37"/>
              <p:cNvSpPr>
                <a:spLocks noChangeArrowheads="1"/>
              </p:cNvSpPr>
              <p:nvPr/>
            </p:nvSpPr>
            <p:spPr bwMode="auto">
              <a:xfrm>
                <a:off x="384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38"/>
            <p:cNvGrpSpPr>
              <a:grpSpLocks/>
            </p:cNvGrpSpPr>
            <p:nvPr/>
          </p:nvGrpSpPr>
          <p:grpSpPr bwMode="auto">
            <a:xfrm>
              <a:off x="1930" y="725"/>
              <a:ext cx="1056" cy="347"/>
              <a:chOff x="1760" y="1862"/>
              <a:chExt cx="1056" cy="549"/>
            </a:xfrm>
          </p:grpSpPr>
          <p:sp>
            <p:nvSpPr>
              <p:cNvPr id="77" name="Text Box 39"/>
              <p:cNvSpPr txBox="1">
                <a:spLocks noChangeArrowheads="1"/>
              </p:cNvSpPr>
              <p:nvPr/>
            </p:nvSpPr>
            <p:spPr bwMode="auto">
              <a:xfrm>
                <a:off x="1776" y="2015"/>
                <a:ext cx="67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8" name="Rectangle 40"/>
              <p:cNvSpPr>
                <a:spLocks noChangeArrowheads="1"/>
              </p:cNvSpPr>
              <p:nvPr/>
            </p:nvSpPr>
            <p:spPr bwMode="auto">
              <a:xfrm>
                <a:off x="1760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41"/>
            <p:cNvGrpSpPr>
              <a:grpSpLocks/>
            </p:cNvGrpSpPr>
            <p:nvPr/>
          </p:nvGrpSpPr>
          <p:grpSpPr bwMode="auto">
            <a:xfrm>
              <a:off x="3291" y="725"/>
              <a:ext cx="926" cy="346"/>
              <a:chOff x="3136" y="1862"/>
              <a:chExt cx="1056" cy="557"/>
            </a:xfrm>
          </p:grpSpPr>
          <p:sp>
            <p:nvSpPr>
              <p:cNvPr id="75" name="Text Box 42"/>
              <p:cNvSpPr txBox="1">
                <a:spLocks noChangeArrowheads="1"/>
              </p:cNvSpPr>
              <p:nvPr/>
            </p:nvSpPr>
            <p:spPr bwMode="auto">
              <a:xfrm>
                <a:off x="3168" y="2017"/>
                <a:ext cx="681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6" name="Rectangle 43"/>
              <p:cNvSpPr>
                <a:spLocks noChangeArrowheads="1"/>
              </p:cNvSpPr>
              <p:nvPr/>
            </p:nvSpPr>
            <p:spPr bwMode="auto">
              <a:xfrm>
                <a:off x="3136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4545" y="725"/>
              <a:ext cx="907" cy="349"/>
              <a:chOff x="4512" y="1862"/>
              <a:chExt cx="1056" cy="548"/>
            </a:xfrm>
          </p:grpSpPr>
          <p:sp>
            <p:nvSpPr>
              <p:cNvPr id="73" name="Text Box 45"/>
              <p:cNvSpPr txBox="1">
                <a:spLocks noChangeArrowheads="1"/>
              </p:cNvSpPr>
              <p:nvPr/>
            </p:nvSpPr>
            <p:spPr bwMode="auto">
              <a:xfrm>
                <a:off x="4560" y="2018"/>
                <a:ext cx="69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4" name="Rectangle 46"/>
              <p:cNvSpPr>
                <a:spLocks noChangeArrowheads="1"/>
              </p:cNvSpPr>
              <p:nvPr/>
            </p:nvSpPr>
            <p:spPr bwMode="auto">
              <a:xfrm>
                <a:off x="4512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47"/>
            <p:cNvGrpSpPr>
              <a:grpSpLocks/>
            </p:cNvGrpSpPr>
            <p:nvPr/>
          </p:nvGrpSpPr>
          <p:grpSpPr bwMode="auto">
            <a:xfrm>
              <a:off x="746" y="273"/>
              <a:ext cx="672" cy="462"/>
              <a:chOff x="576" y="1410"/>
              <a:chExt cx="672" cy="462"/>
            </a:xfrm>
          </p:grpSpPr>
          <p:sp>
            <p:nvSpPr>
              <p:cNvPr id="69" name="Line 48"/>
              <p:cNvSpPr>
                <a:spLocks noChangeShapeType="1"/>
              </p:cNvSpPr>
              <p:nvPr/>
            </p:nvSpPr>
            <p:spPr bwMode="auto">
              <a:xfrm flipV="1">
                <a:off x="5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49"/>
              <p:cNvSpPr>
                <a:spLocks noChangeShapeType="1"/>
              </p:cNvSpPr>
              <p:nvPr/>
            </p:nvSpPr>
            <p:spPr bwMode="auto">
              <a:xfrm flipV="1">
                <a:off x="80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50"/>
              <p:cNvSpPr>
                <a:spLocks noChangeShapeType="1"/>
              </p:cNvSpPr>
              <p:nvPr/>
            </p:nvSpPr>
            <p:spPr bwMode="auto">
              <a:xfrm flipV="1">
                <a:off x="102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Line 51"/>
              <p:cNvSpPr>
                <a:spLocks noChangeShapeType="1"/>
              </p:cNvSpPr>
              <p:nvPr/>
            </p:nvSpPr>
            <p:spPr bwMode="auto">
              <a:xfrm flipV="1">
                <a:off x="124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52"/>
            <p:cNvGrpSpPr>
              <a:grpSpLocks/>
            </p:cNvGrpSpPr>
            <p:nvPr/>
          </p:nvGrpSpPr>
          <p:grpSpPr bwMode="auto">
            <a:xfrm>
              <a:off x="2138" y="273"/>
              <a:ext cx="672" cy="462"/>
              <a:chOff x="1968" y="1410"/>
              <a:chExt cx="672" cy="462"/>
            </a:xfrm>
          </p:grpSpPr>
          <p:sp>
            <p:nvSpPr>
              <p:cNvPr id="65" name="Line 53"/>
              <p:cNvSpPr>
                <a:spLocks noChangeShapeType="1"/>
              </p:cNvSpPr>
              <p:nvPr/>
            </p:nvSpPr>
            <p:spPr bwMode="auto">
              <a:xfrm flipV="1">
                <a:off x="196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54"/>
              <p:cNvSpPr>
                <a:spLocks noChangeShapeType="1"/>
              </p:cNvSpPr>
              <p:nvPr/>
            </p:nvSpPr>
            <p:spPr bwMode="auto">
              <a:xfrm flipV="1">
                <a:off x="219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55"/>
              <p:cNvSpPr>
                <a:spLocks noChangeShapeType="1"/>
              </p:cNvSpPr>
              <p:nvPr/>
            </p:nvSpPr>
            <p:spPr bwMode="auto">
              <a:xfrm flipV="1">
                <a:off x="241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56"/>
              <p:cNvSpPr>
                <a:spLocks noChangeShapeType="1"/>
              </p:cNvSpPr>
              <p:nvPr/>
            </p:nvSpPr>
            <p:spPr bwMode="auto">
              <a:xfrm flipV="1">
                <a:off x="264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57"/>
            <p:cNvGrpSpPr>
              <a:grpSpLocks/>
            </p:cNvGrpSpPr>
            <p:nvPr/>
          </p:nvGrpSpPr>
          <p:grpSpPr bwMode="auto">
            <a:xfrm>
              <a:off x="3422" y="273"/>
              <a:ext cx="672" cy="462"/>
              <a:chOff x="3312" y="1410"/>
              <a:chExt cx="672" cy="462"/>
            </a:xfrm>
          </p:grpSpPr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V="1">
                <a:off x="331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 flipV="1">
                <a:off x="353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60"/>
              <p:cNvSpPr>
                <a:spLocks noChangeShapeType="1"/>
              </p:cNvSpPr>
              <p:nvPr/>
            </p:nvSpPr>
            <p:spPr bwMode="auto">
              <a:xfrm flipV="1">
                <a:off x="376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Line 61"/>
              <p:cNvSpPr>
                <a:spLocks noChangeShapeType="1"/>
              </p:cNvSpPr>
              <p:nvPr/>
            </p:nvSpPr>
            <p:spPr bwMode="auto">
              <a:xfrm flipV="1">
                <a:off x="398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6" name="Group 62"/>
            <p:cNvGrpSpPr>
              <a:grpSpLocks/>
            </p:cNvGrpSpPr>
            <p:nvPr/>
          </p:nvGrpSpPr>
          <p:grpSpPr bwMode="auto">
            <a:xfrm>
              <a:off x="4643" y="273"/>
              <a:ext cx="672" cy="462"/>
              <a:chOff x="4704" y="1410"/>
              <a:chExt cx="672" cy="462"/>
            </a:xfrm>
          </p:grpSpPr>
          <p:sp>
            <p:nvSpPr>
              <p:cNvPr id="57" name="Line 63"/>
              <p:cNvSpPr>
                <a:spLocks noChangeShapeType="1"/>
              </p:cNvSpPr>
              <p:nvPr/>
            </p:nvSpPr>
            <p:spPr bwMode="auto">
              <a:xfrm flipV="1">
                <a:off x="470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64"/>
              <p:cNvSpPr>
                <a:spLocks noChangeShapeType="1"/>
              </p:cNvSpPr>
              <p:nvPr/>
            </p:nvSpPr>
            <p:spPr bwMode="auto">
              <a:xfrm flipV="1">
                <a:off x="492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65"/>
              <p:cNvSpPr>
                <a:spLocks noChangeShapeType="1"/>
              </p:cNvSpPr>
              <p:nvPr/>
            </p:nvSpPr>
            <p:spPr bwMode="auto">
              <a:xfrm flipV="1">
                <a:off x="515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" name="Line 66"/>
              <p:cNvSpPr>
                <a:spLocks noChangeShapeType="1"/>
              </p:cNvSpPr>
              <p:nvPr/>
            </p:nvSpPr>
            <p:spPr bwMode="auto">
              <a:xfrm flipV="1">
                <a:off x="53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" name="Freeform 67"/>
            <p:cNvSpPr>
              <a:spLocks/>
            </p:cNvSpPr>
            <p:nvPr/>
          </p:nvSpPr>
          <p:spPr bwMode="auto">
            <a:xfrm>
              <a:off x="1610" y="543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68"/>
            <p:cNvSpPr>
              <a:spLocks/>
            </p:cNvSpPr>
            <p:nvPr/>
          </p:nvSpPr>
          <p:spPr bwMode="auto">
            <a:xfrm>
              <a:off x="2986" y="543"/>
              <a:ext cx="425" cy="422"/>
            </a:xfrm>
            <a:custGeom>
              <a:avLst/>
              <a:gdLst>
                <a:gd name="T0" fmla="*/ 276 w 491"/>
                <a:gd name="T1" fmla="*/ 0 h 422"/>
                <a:gd name="T2" fmla="*/ 87 w 491"/>
                <a:gd name="T3" fmla="*/ 0 h 422"/>
                <a:gd name="T4" fmla="*/ 87 w 491"/>
                <a:gd name="T5" fmla="*/ 422 h 422"/>
                <a:gd name="T6" fmla="*/ 0 w 491"/>
                <a:gd name="T7" fmla="*/ 420 h 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422">
                  <a:moveTo>
                    <a:pt x="491" y="0"/>
                  </a:moveTo>
                  <a:lnTo>
                    <a:pt x="155" y="0"/>
                  </a:lnTo>
                  <a:lnTo>
                    <a:pt x="155" y="422"/>
                  </a:ln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Freeform 69"/>
            <p:cNvSpPr>
              <a:spLocks/>
            </p:cNvSpPr>
            <p:nvPr/>
          </p:nvSpPr>
          <p:spPr bwMode="auto">
            <a:xfrm>
              <a:off x="4222" y="543"/>
              <a:ext cx="414" cy="424"/>
            </a:xfrm>
            <a:custGeom>
              <a:avLst/>
              <a:gdLst>
                <a:gd name="T0" fmla="*/ 219 w 512"/>
                <a:gd name="T1" fmla="*/ 0 h 424"/>
                <a:gd name="T2" fmla="*/ 75 w 512"/>
                <a:gd name="T3" fmla="*/ 0 h 424"/>
                <a:gd name="T4" fmla="*/ 75 w 512"/>
                <a:gd name="T5" fmla="*/ 422 h 424"/>
                <a:gd name="T6" fmla="*/ 0 w 512"/>
                <a:gd name="T7" fmla="*/ 424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2" h="424">
                  <a:moveTo>
                    <a:pt x="512" y="0"/>
                  </a:moveTo>
                  <a:lnTo>
                    <a:pt x="176" y="0"/>
                  </a:lnTo>
                  <a:lnTo>
                    <a:pt x="176" y="422"/>
                  </a:lnTo>
                  <a:lnTo>
                    <a:pt x="0" y="42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0" name="Group 70"/>
            <p:cNvGrpSpPr>
              <a:grpSpLocks/>
            </p:cNvGrpSpPr>
            <p:nvPr/>
          </p:nvGrpSpPr>
          <p:grpSpPr bwMode="auto">
            <a:xfrm>
              <a:off x="592" y="76"/>
              <a:ext cx="1057" cy="259"/>
              <a:chOff x="422" y="1133"/>
              <a:chExt cx="1057" cy="259"/>
            </a:xfrm>
          </p:grpSpPr>
          <p:sp>
            <p:nvSpPr>
              <p:cNvPr id="53" name="Text Box 71"/>
              <p:cNvSpPr txBox="1">
                <a:spLocks noChangeArrowheads="1"/>
              </p:cNvSpPr>
              <p:nvPr/>
            </p:nvSpPr>
            <p:spPr bwMode="auto">
              <a:xfrm>
                <a:off x="422" y="114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16</a:t>
                </a:r>
              </a:p>
            </p:txBody>
          </p:sp>
          <p:sp>
            <p:nvSpPr>
              <p:cNvPr id="54" name="Text Box 72"/>
              <p:cNvSpPr txBox="1">
                <a:spLocks noChangeArrowheads="1"/>
              </p:cNvSpPr>
              <p:nvPr/>
            </p:nvSpPr>
            <p:spPr bwMode="auto">
              <a:xfrm>
                <a:off x="67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15</a:t>
                </a:r>
              </a:p>
            </p:txBody>
          </p:sp>
          <p:sp>
            <p:nvSpPr>
              <p:cNvPr id="55" name="Text Box 73"/>
              <p:cNvSpPr txBox="1">
                <a:spLocks noChangeArrowheads="1"/>
              </p:cNvSpPr>
              <p:nvPr/>
            </p:nvSpPr>
            <p:spPr bwMode="auto">
              <a:xfrm>
                <a:off x="91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14</a:t>
                </a:r>
              </a:p>
            </p:txBody>
          </p:sp>
          <p:sp>
            <p:nvSpPr>
              <p:cNvPr id="56" name="Text Box 74"/>
              <p:cNvSpPr txBox="1">
                <a:spLocks noChangeArrowheads="1"/>
              </p:cNvSpPr>
              <p:nvPr/>
            </p:nvSpPr>
            <p:spPr bwMode="auto">
              <a:xfrm>
                <a:off x="115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13</a:t>
                </a:r>
              </a:p>
            </p:txBody>
          </p:sp>
        </p:grpSp>
        <p:grpSp>
          <p:nvGrpSpPr>
            <p:cNvPr id="31" name="Group 75"/>
            <p:cNvGrpSpPr>
              <a:grpSpLocks/>
            </p:cNvGrpSpPr>
            <p:nvPr/>
          </p:nvGrpSpPr>
          <p:grpSpPr bwMode="auto">
            <a:xfrm>
              <a:off x="1994" y="76"/>
              <a:ext cx="995" cy="250"/>
              <a:chOff x="1824" y="1133"/>
              <a:chExt cx="995" cy="250"/>
            </a:xfrm>
          </p:grpSpPr>
          <p:sp>
            <p:nvSpPr>
              <p:cNvPr id="49" name="Text Box 76"/>
              <p:cNvSpPr txBox="1">
                <a:spLocks noChangeArrowheads="1"/>
              </p:cNvSpPr>
              <p:nvPr/>
            </p:nvSpPr>
            <p:spPr bwMode="auto">
              <a:xfrm>
                <a:off x="182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12</a:t>
                </a:r>
              </a:p>
            </p:txBody>
          </p:sp>
          <p:sp>
            <p:nvSpPr>
              <p:cNvPr id="50" name="Text Box 77"/>
              <p:cNvSpPr txBox="1">
                <a:spLocks noChangeArrowheads="1"/>
              </p:cNvSpPr>
              <p:nvPr/>
            </p:nvSpPr>
            <p:spPr bwMode="auto">
              <a:xfrm>
                <a:off x="206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11</a:t>
                </a:r>
              </a:p>
            </p:txBody>
          </p:sp>
          <p:sp>
            <p:nvSpPr>
              <p:cNvPr id="51" name="Text Box 78"/>
              <p:cNvSpPr txBox="1">
                <a:spLocks noChangeArrowheads="1"/>
              </p:cNvSpPr>
              <p:nvPr/>
            </p:nvSpPr>
            <p:spPr bwMode="auto">
              <a:xfrm>
                <a:off x="230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10</a:t>
                </a:r>
              </a:p>
            </p:txBody>
          </p:sp>
          <p:sp>
            <p:nvSpPr>
              <p:cNvPr id="52" name="Text Box 79"/>
              <p:cNvSpPr txBox="1">
                <a:spLocks noChangeArrowheads="1"/>
              </p:cNvSpPr>
              <p:nvPr/>
            </p:nvSpPr>
            <p:spPr bwMode="auto">
              <a:xfrm>
                <a:off x="2544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9</a:t>
                </a:r>
              </a:p>
            </p:txBody>
          </p:sp>
        </p:grpSp>
        <p:grpSp>
          <p:nvGrpSpPr>
            <p:cNvPr id="32" name="Group 80"/>
            <p:cNvGrpSpPr>
              <a:grpSpLocks/>
            </p:cNvGrpSpPr>
            <p:nvPr/>
          </p:nvGrpSpPr>
          <p:grpSpPr bwMode="auto">
            <a:xfrm>
              <a:off x="3278" y="76"/>
              <a:ext cx="995" cy="259"/>
              <a:chOff x="3168" y="1133"/>
              <a:chExt cx="995" cy="259"/>
            </a:xfrm>
          </p:grpSpPr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16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8</a:t>
                </a:r>
              </a:p>
            </p:txBody>
          </p:sp>
          <p:sp>
            <p:nvSpPr>
              <p:cNvPr id="46" name="Text Box 82"/>
              <p:cNvSpPr txBox="1">
                <a:spLocks noChangeArrowheads="1"/>
              </p:cNvSpPr>
              <p:nvPr/>
            </p:nvSpPr>
            <p:spPr bwMode="auto">
              <a:xfrm>
                <a:off x="340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7</a:t>
                </a:r>
              </a:p>
            </p:txBody>
          </p:sp>
          <p:sp>
            <p:nvSpPr>
              <p:cNvPr id="47" name="Text Box 83"/>
              <p:cNvSpPr txBox="1">
                <a:spLocks noChangeArrowheads="1"/>
              </p:cNvSpPr>
              <p:nvPr/>
            </p:nvSpPr>
            <p:spPr bwMode="auto">
              <a:xfrm>
                <a:off x="3648" y="1142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6</a:t>
                </a:r>
              </a:p>
            </p:txBody>
          </p:sp>
          <p:sp>
            <p:nvSpPr>
              <p:cNvPr id="48" name="Text Box 84"/>
              <p:cNvSpPr txBox="1">
                <a:spLocks noChangeArrowheads="1"/>
              </p:cNvSpPr>
              <p:nvPr/>
            </p:nvSpPr>
            <p:spPr bwMode="auto">
              <a:xfrm>
                <a:off x="388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5</a:t>
                </a:r>
              </a:p>
            </p:txBody>
          </p:sp>
        </p:grpSp>
        <p:grpSp>
          <p:nvGrpSpPr>
            <p:cNvPr id="33" name="Group 85"/>
            <p:cNvGrpSpPr>
              <a:grpSpLocks/>
            </p:cNvGrpSpPr>
            <p:nvPr/>
          </p:nvGrpSpPr>
          <p:grpSpPr bwMode="auto">
            <a:xfrm>
              <a:off x="4451" y="76"/>
              <a:ext cx="995" cy="250"/>
              <a:chOff x="4416" y="1133"/>
              <a:chExt cx="995" cy="250"/>
            </a:xfrm>
          </p:grpSpPr>
          <p:sp>
            <p:nvSpPr>
              <p:cNvPr id="41" name="Text Box 86"/>
              <p:cNvSpPr txBox="1">
                <a:spLocks noChangeArrowheads="1"/>
              </p:cNvSpPr>
              <p:nvPr/>
            </p:nvSpPr>
            <p:spPr bwMode="auto">
              <a:xfrm>
                <a:off x="441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4</a:t>
                </a:r>
              </a:p>
            </p:txBody>
          </p:sp>
          <p:sp>
            <p:nvSpPr>
              <p:cNvPr id="42" name="Text Box 87"/>
              <p:cNvSpPr txBox="1">
                <a:spLocks noChangeArrowheads="1"/>
              </p:cNvSpPr>
              <p:nvPr/>
            </p:nvSpPr>
            <p:spPr bwMode="auto">
              <a:xfrm>
                <a:off x="465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3</a:t>
                </a:r>
              </a:p>
            </p:txBody>
          </p:sp>
          <p:sp>
            <p:nvSpPr>
              <p:cNvPr id="43" name="Text Box 88"/>
              <p:cNvSpPr txBox="1">
                <a:spLocks noChangeArrowheads="1"/>
              </p:cNvSpPr>
              <p:nvPr/>
            </p:nvSpPr>
            <p:spPr bwMode="auto">
              <a:xfrm>
                <a:off x="489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2</a:t>
                </a:r>
              </a:p>
            </p:txBody>
          </p:sp>
          <p:sp>
            <p:nvSpPr>
              <p:cNvPr id="44" name="Text Box 89"/>
              <p:cNvSpPr txBox="1">
                <a:spLocks noChangeArrowheads="1"/>
              </p:cNvSpPr>
              <p:nvPr/>
            </p:nvSpPr>
            <p:spPr bwMode="auto">
              <a:xfrm>
                <a:off x="513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</a:t>
                </a:r>
              </a:p>
            </p:txBody>
          </p:sp>
        </p:grpSp>
        <p:sp>
          <p:nvSpPr>
            <p:cNvPr id="34" name="Text Box 90"/>
            <p:cNvSpPr txBox="1">
              <a:spLocks noChangeArrowheads="1"/>
            </p:cNvSpPr>
            <p:nvPr/>
          </p:nvSpPr>
          <p:spPr bwMode="auto">
            <a:xfrm>
              <a:off x="5407" y="74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0</a:t>
              </a:r>
              <a:endParaRPr lang="en-US" altLang="zh-CN" sz="1600"/>
            </a:p>
          </p:txBody>
        </p:sp>
        <p:sp>
          <p:nvSpPr>
            <p:cNvPr id="35" name="Line 91"/>
            <p:cNvSpPr>
              <a:spLocks noChangeShapeType="1"/>
            </p:cNvSpPr>
            <p:nvPr/>
          </p:nvSpPr>
          <p:spPr bwMode="auto">
            <a:xfrm>
              <a:off x="5448" y="9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Freeform 92"/>
            <p:cNvSpPr>
              <a:spLocks/>
            </p:cNvSpPr>
            <p:nvPr/>
          </p:nvSpPr>
          <p:spPr bwMode="auto">
            <a:xfrm>
              <a:off x="207" y="540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Text Box 93"/>
            <p:cNvSpPr txBox="1">
              <a:spLocks noChangeArrowheads="1"/>
            </p:cNvSpPr>
            <p:nvPr/>
          </p:nvSpPr>
          <p:spPr bwMode="auto">
            <a:xfrm>
              <a:off x="4291" y="90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8" name="Text Box 94"/>
            <p:cNvSpPr txBox="1">
              <a:spLocks noChangeArrowheads="1"/>
            </p:cNvSpPr>
            <p:nvPr/>
          </p:nvSpPr>
          <p:spPr bwMode="auto">
            <a:xfrm>
              <a:off x="3030" y="95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9" name="Text Box 95"/>
            <p:cNvSpPr txBox="1">
              <a:spLocks noChangeArrowheads="1"/>
            </p:cNvSpPr>
            <p:nvPr/>
          </p:nvSpPr>
          <p:spPr bwMode="auto">
            <a:xfrm>
              <a:off x="1618" y="944"/>
              <a:ext cx="45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III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40" name="Text Box 96"/>
            <p:cNvSpPr txBox="1">
              <a:spLocks noChangeArrowheads="1"/>
            </p:cNvSpPr>
            <p:nvPr/>
          </p:nvSpPr>
          <p:spPr bwMode="auto">
            <a:xfrm>
              <a:off x="250" y="922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IV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build="p" autoUpdateAnimBg="0"/>
      <p:bldP spid="7" grpId="0" animBg="1"/>
      <p:bldP spid="8" grpId="0" build="p" autoUpdateAnimBg="0"/>
      <p:bldP spid="9" grpId="0" autoUpdateAnimBg="0"/>
      <p:bldP spid="10" grpId="0" autoUpdateAnimBg="0"/>
      <p:bldP spid="11" grpId="0" autoUpdateAnimBg="0"/>
      <p:bldP spid="12" grpId="0" build="p" autoUpdateAnimBg="0"/>
      <p:bldP spid="13" grpId="0" build="p" autoUpdateAnimBg="0"/>
      <p:bldP spid="14" grpId="0" animBg="1"/>
      <p:bldP spid="15" grpId="0" animBg="1"/>
      <p:bldP spid="16" grpId="0" build="p" autoUpdateAnimBg="0"/>
      <p:bldP spid="1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8525" y="143530"/>
            <a:ext cx="61229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(5)</a:t>
            </a:r>
            <a:r>
              <a:rPr lang="zh-CN" altLang="en-US" sz="2800" b="1" dirty="0"/>
              <a:t>组间并行进位逻辑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50850" y="973138"/>
            <a:ext cx="25034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/>
              <a:t>C</a:t>
            </a:r>
            <a:r>
              <a:rPr lang="en-US" altLang="zh-CN" sz="1600" b="1" i="1" dirty="0"/>
              <a:t>I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b="1" i="1" baseline="-25000" dirty="0"/>
              <a:t>I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b="1" i="1" baseline="-25000" dirty="0"/>
              <a:t>I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01638" y="1712913"/>
            <a:ext cx="2668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 dirty="0"/>
              <a:t> </a:t>
            </a:r>
            <a:r>
              <a:rPr lang="en-US" altLang="zh-CN" sz="3200" b="1" i="1" dirty="0"/>
              <a:t>C</a:t>
            </a:r>
            <a:r>
              <a:rPr lang="en-US" altLang="zh-CN" sz="1600" b="1" i="1" dirty="0"/>
              <a:t>II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II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solidFill>
                  <a:srgbClr val="0000FF"/>
                </a:solidFill>
              </a:rPr>
              <a:t>C</a:t>
            </a:r>
            <a:r>
              <a:rPr lang="en-US" altLang="zh-CN" sz="1600" b="1" i="1" dirty="0">
                <a:solidFill>
                  <a:srgbClr val="0000FF"/>
                </a:solidFill>
              </a:rPr>
              <a:t>I</a:t>
            </a:r>
            <a:endParaRPr lang="en-US" altLang="zh-CN" sz="1600" b="1" i="1" baseline="-25000" dirty="0">
              <a:solidFill>
                <a:srgbClr val="0000FF"/>
              </a:solidFill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401638" y="3060700"/>
            <a:ext cx="6464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 b="1" i="1" dirty="0"/>
              <a:t> </a:t>
            </a:r>
            <a:r>
              <a:rPr lang="en-US" altLang="zh-CN" sz="3200" b="1" i="1" dirty="0"/>
              <a:t>C</a:t>
            </a:r>
            <a:r>
              <a:rPr lang="en-US" altLang="zh-CN" sz="1600" b="1" i="1" baseline="-25000" dirty="0"/>
              <a:t>III</a:t>
            </a:r>
            <a:r>
              <a:rPr lang="en-US" altLang="zh-CN" sz="1600" b="1" i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III</a:t>
            </a:r>
            <a:r>
              <a:rPr lang="en-US" altLang="zh-CN" sz="3200" b="1" dirty="0"/>
              <a:t> 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III</a:t>
            </a:r>
            <a:r>
              <a:rPr lang="en-US" altLang="zh-CN" sz="3200" b="1" i="1" dirty="0">
                <a:solidFill>
                  <a:srgbClr val="0000FF"/>
                </a:solidFill>
              </a:rPr>
              <a:t>C</a:t>
            </a:r>
            <a:r>
              <a:rPr lang="en-US" altLang="zh-CN" sz="1600" b="1" i="1" baseline="-25000" dirty="0">
                <a:solidFill>
                  <a:srgbClr val="0000FF"/>
                </a:solidFill>
              </a:rPr>
              <a:t>II</a:t>
            </a:r>
            <a:endParaRPr lang="en-US" altLang="zh-CN" sz="1600" b="1" i="1" dirty="0">
              <a:solidFill>
                <a:srgbClr val="0000FF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01638" y="4586288"/>
            <a:ext cx="276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 dirty="0"/>
              <a:t> </a:t>
            </a:r>
            <a:r>
              <a:rPr lang="en-US" altLang="zh-CN" sz="3200" b="1" i="1" dirty="0"/>
              <a:t>C</a:t>
            </a:r>
            <a:r>
              <a:rPr lang="en-US" altLang="zh-CN" sz="1600" b="1" i="1" baseline="-25000" dirty="0"/>
              <a:t>IV</a:t>
            </a:r>
            <a:r>
              <a:rPr lang="en-US" altLang="zh-CN" sz="1600" b="1" i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IV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IV</a:t>
            </a:r>
            <a:r>
              <a:rPr lang="en-US" altLang="zh-CN" sz="3200" b="1" i="1" dirty="0"/>
              <a:t> </a:t>
            </a:r>
            <a:r>
              <a:rPr lang="en-US" altLang="zh-CN" sz="3200" b="1" i="1" dirty="0">
                <a:solidFill>
                  <a:srgbClr val="0000FF"/>
                </a:solidFill>
              </a:rPr>
              <a:t>C</a:t>
            </a:r>
            <a:r>
              <a:rPr lang="en-US" altLang="zh-CN" sz="1600" b="1" i="1" baseline="-25000" dirty="0">
                <a:solidFill>
                  <a:srgbClr val="0000FF"/>
                </a:solidFill>
              </a:rPr>
              <a:t>III</a:t>
            </a:r>
            <a:endParaRPr lang="en-US" altLang="zh-CN" sz="1600" b="1" i="1" dirty="0">
              <a:solidFill>
                <a:srgbClr val="0000FF"/>
              </a:solidFill>
            </a:endParaRPr>
          </a:p>
        </p:txBody>
      </p:sp>
      <p:sp>
        <p:nvSpPr>
          <p:cNvPr id="7" name="AutoShape 15"/>
          <p:cNvSpPr>
            <a:spLocks/>
          </p:cNvSpPr>
          <p:nvPr/>
        </p:nvSpPr>
        <p:spPr bwMode="auto">
          <a:xfrm>
            <a:off x="190500" y="1222375"/>
            <a:ext cx="236538" cy="3702050"/>
          </a:xfrm>
          <a:prstGeom prst="leftBrace">
            <a:avLst>
              <a:gd name="adj1" fmla="val 13042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901700" y="2270125"/>
            <a:ext cx="3751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II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</a:t>
            </a:r>
            <a:r>
              <a:rPr lang="en-US" altLang="zh-CN" sz="3200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dirty="0"/>
              <a:t>I 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II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I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1600" b="1" i="1" dirty="0">
                <a:solidFill>
                  <a:srgbClr val="FF0000"/>
                </a:solidFill>
              </a:rPr>
              <a:t>0</a:t>
            </a:r>
            <a:endParaRPr lang="en-US" altLang="zh-CN" sz="1600" b="1" i="1" baseline="-25000" dirty="0">
              <a:solidFill>
                <a:srgbClr val="FF0000"/>
              </a:solidFill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898525" y="3700463"/>
            <a:ext cx="6464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 b="1" i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III</a:t>
            </a:r>
            <a:r>
              <a:rPr lang="en-US" altLang="zh-CN" sz="3200" b="1" dirty="0"/>
              <a:t> 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III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II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III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  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III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1600" b="1" i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93775" y="5241925"/>
            <a:ext cx="7978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IV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IV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III</a:t>
            </a:r>
            <a:r>
              <a:rPr lang="en-US" altLang="zh-CN" sz="3200" b="1" dirty="0"/>
              <a:t> 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IV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III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II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IV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III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I  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IV 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III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II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I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1600" b="1" i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1411288" y="2798763"/>
            <a:ext cx="3176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1443038" y="4240213"/>
            <a:ext cx="5099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1395413" y="5791200"/>
            <a:ext cx="7408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1317625" y="1527175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nimBg="1"/>
      <p:bldP spid="8" grpId="0" autoUpdateAnimBg="0"/>
      <p:bldP spid="9" grpId="0" autoUpdateAnimBg="0"/>
      <p:bldP spid="10" grpId="0" autoUpdateAnimBg="0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1390650" y="2847976"/>
            <a:ext cx="990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0" name="Rectangle 72"/>
          <p:cNvSpPr>
            <a:spLocks noChangeArrowheads="1"/>
          </p:cNvSpPr>
          <p:nvPr/>
        </p:nvSpPr>
        <p:spPr bwMode="auto">
          <a:xfrm>
            <a:off x="3152775" y="2847976"/>
            <a:ext cx="990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4803775" y="2847976"/>
            <a:ext cx="990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2" name="Rectangle 74"/>
          <p:cNvSpPr>
            <a:spLocks noChangeArrowheads="1"/>
          </p:cNvSpPr>
          <p:nvPr/>
        </p:nvSpPr>
        <p:spPr bwMode="auto">
          <a:xfrm>
            <a:off x="6499225" y="2847976"/>
            <a:ext cx="990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3" name="Rectangle 75"/>
          <p:cNvSpPr>
            <a:spLocks noChangeArrowheads="1"/>
          </p:cNvSpPr>
          <p:nvPr/>
        </p:nvSpPr>
        <p:spPr bwMode="auto">
          <a:xfrm>
            <a:off x="919163" y="1203326"/>
            <a:ext cx="6838950" cy="8286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</a:rPr>
              <a:t>组间并行进位链</a:t>
            </a:r>
          </a:p>
        </p:txBody>
      </p:sp>
      <p:sp>
        <p:nvSpPr>
          <p:cNvPr id="24" name="Line 76"/>
          <p:cNvSpPr>
            <a:spLocks noChangeShapeType="1"/>
          </p:cNvSpPr>
          <p:nvPr/>
        </p:nvSpPr>
        <p:spPr bwMode="auto">
          <a:xfrm flipV="1">
            <a:off x="1504950" y="6969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84"/>
          <p:cNvSpPr>
            <a:spLocks noChangeShapeType="1"/>
          </p:cNvSpPr>
          <p:nvPr/>
        </p:nvSpPr>
        <p:spPr bwMode="auto">
          <a:xfrm flipV="1">
            <a:off x="1949450" y="246697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85"/>
          <p:cNvSpPr>
            <a:spLocks noChangeShapeType="1"/>
          </p:cNvSpPr>
          <p:nvPr/>
        </p:nvSpPr>
        <p:spPr bwMode="auto">
          <a:xfrm flipV="1">
            <a:off x="3679825" y="246697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86"/>
          <p:cNvSpPr>
            <a:spLocks noChangeShapeType="1"/>
          </p:cNvSpPr>
          <p:nvPr/>
        </p:nvSpPr>
        <p:spPr bwMode="auto">
          <a:xfrm flipV="1">
            <a:off x="5378450" y="246697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87"/>
          <p:cNvSpPr>
            <a:spLocks noChangeShapeType="1"/>
          </p:cNvSpPr>
          <p:nvPr/>
        </p:nvSpPr>
        <p:spPr bwMode="auto">
          <a:xfrm flipV="1">
            <a:off x="7105650" y="246697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88"/>
          <p:cNvSpPr>
            <a:spLocks noChangeShapeType="1"/>
          </p:cNvSpPr>
          <p:nvPr/>
        </p:nvSpPr>
        <p:spPr bwMode="auto">
          <a:xfrm flipH="1">
            <a:off x="7505700" y="293370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89"/>
          <p:cNvSpPr>
            <a:spLocks noChangeShapeType="1"/>
          </p:cNvSpPr>
          <p:nvPr/>
        </p:nvSpPr>
        <p:spPr bwMode="auto">
          <a:xfrm>
            <a:off x="8308975" y="1866901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90"/>
          <p:cNvSpPr>
            <a:spLocks noChangeShapeType="1"/>
          </p:cNvSpPr>
          <p:nvPr/>
        </p:nvSpPr>
        <p:spPr bwMode="auto">
          <a:xfrm flipH="1">
            <a:off x="7775575" y="185102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91"/>
          <p:cNvSpPr>
            <a:spLocks noChangeShapeType="1"/>
          </p:cNvSpPr>
          <p:nvPr/>
        </p:nvSpPr>
        <p:spPr bwMode="auto">
          <a:xfrm flipH="1">
            <a:off x="5794375" y="30765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92"/>
          <p:cNvSpPr>
            <a:spLocks noChangeShapeType="1"/>
          </p:cNvSpPr>
          <p:nvPr/>
        </p:nvSpPr>
        <p:spPr bwMode="auto">
          <a:xfrm flipH="1">
            <a:off x="4119563" y="307657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93"/>
          <p:cNvSpPr>
            <a:spLocks noChangeShapeType="1"/>
          </p:cNvSpPr>
          <p:nvPr/>
        </p:nvSpPr>
        <p:spPr bwMode="auto">
          <a:xfrm flipH="1">
            <a:off x="2381250" y="304482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94"/>
          <p:cNvSpPr>
            <a:spLocks noChangeShapeType="1"/>
          </p:cNvSpPr>
          <p:nvPr/>
        </p:nvSpPr>
        <p:spPr bwMode="auto">
          <a:xfrm flipH="1">
            <a:off x="585788" y="1647826"/>
            <a:ext cx="3095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Line 95"/>
          <p:cNvSpPr>
            <a:spLocks noChangeShapeType="1"/>
          </p:cNvSpPr>
          <p:nvPr/>
        </p:nvSpPr>
        <p:spPr bwMode="auto">
          <a:xfrm>
            <a:off x="2686050" y="2005013"/>
            <a:ext cx="0" cy="1039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Line 98"/>
          <p:cNvSpPr>
            <a:spLocks noChangeShapeType="1"/>
          </p:cNvSpPr>
          <p:nvPr/>
        </p:nvSpPr>
        <p:spPr bwMode="auto">
          <a:xfrm flipH="1" flipV="1">
            <a:off x="1771650" y="6969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Line 99"/>
          <p:cNvSpPr>
            <a:spLocks noChangeShapeType="1"/>
          </p:cNvSpPr>
          <p:nvPr/>
        </p:nvSpPr>
        <p:spPr bwMode="auto">
          <a:xfrm flipV="1">
            <a:off x="1543050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Line 100"/>
          <p:cNvSpPr>
            <a:spLocks noChangeShapeType="1"/>
          </p:cNvSpPr>
          <p:nvPr/>
        </p:nvSpPr>
        <p:spPr bwMode="auto">
          <a:xfrm flipV="1">
            <a:off x="2152650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Line 101"/>
          <p:cNvSpPr>
            <a:spLocks noChangeShapeType="1"/>
          </p:cNvSpPr>
          <p:nvPr/>
        </p:nvSpPr>
        <p:spPr bwMode="auto">
          <a:xfrm flipV="1">
            <a:off x="330517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Line 102"/>
          <p:cNvSpPr>
            <a:spLocks noChangeShapeType="1"/>
          </p:cNvSpPr>
          <p:nvPr/>
        </p:nvSpPr>
        <p:spPr bwMode="auto">
          <a:xfrm flipV="1">
            <a:off x="391477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flipV="1">
            <a:off x="495617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Line 104"/>
          <p:cNvSpPr>
            <a:spLocks noChangeShapeType="1"/>
          </p:cNvSpPr>
          <p:nvPr/>
        </p:nvSpPr>
        <p:spPr bwMode="auto">
          <a:xfrm flipV="1">
            <a:off x="556577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105"/>
          <p:cNvSpPr>
            <a:spLocks noChangeShapeType="1"/>
          </p:cNvSpPr>
          <p:nvPr/>
        </p:nvSpPr>
        <p:spPr bwMode="auto">
          <a:xfrm flipV="1">
            <a:off x="665162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106"/>
          <p:cNvSpPr>
            <a:spLocks noChangeShapeType="1"/>
          </p:cNvSpPr>
          <p:nvPr/>
        </p:nvSpPr>
        <p:spPr bwMode="auto">
          <a:xfrm flipV="1">
            <a:off x="726122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108"/>
          <p:cNvSpPr>
            <a:spLocks noChangeShapeType="1"/>
          </p:cNvSpPr>
          <p:nvPr/>
        </p:nvSpPr>
        <p:spPr bwMode="auto">
          <a:xfrm flipV="1">
            <a:off x="1466850" y="2020888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44"/>
          <p:cNvSpPr>
            <a:spLocks noChangeShapeType="1"/>
          </p:cNvSpPr>
          <p:nvPr/>
        </p:nvSpPr>
        <p:spPr bwMode="auto">
          <a:xfrm flipV="1">
            <a:off x="1677988" y="2020888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45"/>
          <p:cNvSpPr>
            <a:spLocks noChangeShapeType="1"/>
          </p:cNvSpPr>
          <p:nvPr/>
        </p:nvSpPr>
        <p:spPr bwMode="auto">
          <a:xfrm flipV="1">
            <a:off x="3265488" y="2025651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146"/>
          <p:cNvSpPr>
            <a:spLocks noChangeShapeType="1"/>
          </p:cNvSpPr>
          <p:nvPr/>
        </p:nvSpPr>
        <p:spPr bwMode="auto">
          <a:xfrm flipV="1">
            <a:off x="3476625" y="2046288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147"/>
          <p:cNvSpPr>
            <a:spLocks noChangeShapeType="1"/>
          </p:cNvSpPr>
          <p:nvPr/>
        </p:nvSpPr>
        <p:spPr bwMode="auto">
          <a:xfrm flipV="1">
            <a:off x="4889500" y="2014538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148"/>
          <p:cNvSpPr>
            <a:spLocks noChangeShapeType="1"/>
          </p:cNvSpPr>
          <p:nvPr/>
        </p:nvSpPr>
        <p:spPr bwMode="auto">
          <a:xfrm flipV="1">
            <a:off x="5132388" y="2019301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Line 151"/>
          <p:cNvSpPr>
            <a:spLocks noChangeShapeType="1"/>
          </p:cNvSpPr>
          <p:nvPr/>
        </p:nvSpPr>
        <p:spPr bwMode="auto">
          <a:xfrm flipV="1">
            <a:off x="6592888" y="2019301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152"/>
          <p:cNvSpPr>
            <a:spLocks noChangeShapeType="1"/>
          </p:cNvSpPr>
          <p:nvPr/>
        </p:nvSpPr>
        <p:spPr bwMode="auto">
          <a:xfrm flipV="1">
            <a:off x="6804025" y="2024063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153"/>
          <p:cNvSpPr>
            <a:spLocks noChangeShapeType="1"/>
          </p:cNvSpPr>
          <p:nvPr/>
        </p:nvSpPr>
        <p:spPr bwMode="auto">
          <a:xfrm>
            <a:off x="4502150" y="2025651"/>
            <a:ext cx="0" cy="1039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155"/>
          <p:cNvSpPr>
            <a:spLocks noChangeShapeType="1"/>
          </p:cNvSpPr>
          <p:nvPr/>
        </p:nvSpPr>
        <p:spPr bwMode="auto">
          <a:xfrm>
            <a:off x="6108700" y="2046288"/>
            <a:ext cx="0" cy="1039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160"/>
          <p:cNvSpPr>
            <a:spLocks noChangeShapeType="1"/>
          </p:cNvSpPr>
          <p:nvPr/>
        </p:nvSpPr>
        <p:spPr bwMode="auto">
          <a:xfrm flipV="1">
            <a:off x="2071688" y="24749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161"/>
          <p:cNvSpPr>
            <a:spLocks noChangeShapeType="1"/>
          </p:cNvSpPr>
          <p:nvPr/>
        </p:nvSpPr>
        <p:spPr bwMode="auto">
          <a:xfrm flipV="1">
            <a:off x="3802063" y="24749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162"/>
          <p:cNvSpPr>
            <a:spLocks noChangeShapeType="1"/>
          </p:cNvSpPr>
          <p:nvPr/>
        </p:nvSpPr>
        <p:spPr bwMode="auto">
          <a:xfrm flipV="1">
            <a:off x="5500688" y="24749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Line 163"/>
          <p:cNvSpPr>
            <a:spLocks noChangeShapeType="1"/>
          </p:cNvSpPr>
          <p:nvPr/>
        </p:nvSpPr>
        <p:spPr bwMode="auto">
          <a:xfrm flipV="1">
            <a:off x="7227888" y="24749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Line 164"/>
          <p:cNvSpPr>
            <a:spLocks noChangeShapeType="1"/>
          </p:cNvSpPr>
          <p:nvPr/>
        </p:nvSpPr>
        <p:spPr bwMode="auto">
          <a:xfrm flipV="1">
            <a:off x="2208213" y="24685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165"/>
          <p:cNvSpPr>
            <a:spLocks noChangeShapeType="1"/>
          </p:cNvSpPr>
          <p:nvPr/>
        </p:nvSpPr>
        <p:spPr bwMode="auto">
          <a:xfrm flipV="1">
            <a:off x="3938588" y="24685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166"/>
          <p:cNvSpPr>
            <a:spLocks noChangeShapeType="1"/>
          </p:cNvSpPr>
          <p:nvPr/>
        </p:nvSpPr>
        <p:spPr bwMode="auto">
          <a:xfrm flipV="1">
            <a:off x="5637213" y="24685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167"/>
          <p:cNvSpPr>
            <a:spLocks noChangeShapeType="1"/>
          </p:cNvSpPr>
          <p:nvPr/>
        </p:nvSpPr>
        <p:spPr bwMode="auto">
          <a:xfrm flipV="1">
            <a:off x="7364413" y="24685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6872288" y="2060576"/>
            <a:ext cx="939800" cy="396875"/>
            <a:chOff x="6872288" y="2060576"/>
            <a:chExt cx="939800" cy="396875"/>
          </a:xfrm>
        </p:grpSpPr>
        <p:sp>
          <p:nvSpPr>
            <p:cNvPr id="56" name="Text Box 156"/>
            <p:cNvSpPr txBox="1">
              <a:spLocks noChangeArrowheads="1"/>
            </p:cNvSpPr>
            <p:nvPr/>
          </p:nvSpPr>
          <p:spPr bwMode="auto">
            <a:xfrm>
              <a:off x="6872288" y="2060576"/>
              <a:ext cx="939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</a:t>
              </a:r>
              <a:r>
                <a:rPr lang="en-US" altLang="zh-CN" sz="2000" b="1" baseline="-25000" dirty="0">
                  <a:solidFill>
                    <a:srgbClr val="0000FF"/>
                  </a:solidFill>
                  <a:ea typeface="黑体" pitchFamily="2" charset="-122"/>
                </a:rPr>
                <a:t>4</a:t>
              </a: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</a:rPr>
                <a:t>-</a:t>
              </a: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</a:t>
              </a:r>
              <a:r>
                <a:rPr lang="en-US" altLang="zh-CN" sz="2000" b="1" baseline="-25000" dirty="0">
                  <a:solidFill>
                    <a:srgbClr val="0000FF"/>
                  </a:solidFill>
                  <a:ea typeface="黑体" pitchFamily="2" charset="-122"/>
                </a:rPr>
                <a:t>1</a:t>
              </a: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6948264" y="2132856"/>
              <a:ext cx="28803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7308304" y="2132856"/>
              <a:ext cx="28803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1692275" y="2060576"/>
            <a:ext cx="4392613" cy="396875"/>
            <a:chOff x="1692275" y="2060576"/>
            <a:chExt cx="4392613" cy="396875"/>
          </a:xfrm>
        </p:grpSpPr>
        <p:grpSp>
          <p:nvGrpSpPr>
            <p:cNvPr id="18" name="组合 17"/>
            <p:cNvGrpSpPr/>
            <p:nvPr/>
          </p:nvGrpSpPr>
          <p:grpSpPr>
            <a:xfrm>
              <a:off x="1692275" y="2060576"/>
              <a:ext cx="4392613" cy="396875"/>
              <a:chOff x="1692275" y="2060576"/>
              <a:chExt cx="4392613" cy="396875"/>
            </a:xfrm>
          </p:grpSpPr>
          <p:sp>
            <p:nvSpPr>
              <p:cNvPr id="57" name="Text Box 157"/>
              <p:cNvSpPr txBox="1">
                <a:spLocks noChangeArrowheads="1"/>
              </p:cNvSpPr>
              <p:nvPr/>
            </p:nvSpPr>
            <p:spPr bwMode="auto">
              <a:xfrm>
                <a:off x="5145088" y="2060576"/>
                <a:ext cx="939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lang="en-US" altLang="zh-CN" sz="2000" b="1" baseline="-25000" dirty="0">
                    <a:solidFill>
                      <a:srgbClr val="0000FF"/>
                    </a:solidFill>
                    <a:ea typeface="黑体" pitchFamily="2" charset="-122"/>
                  </a:rPr>
                  <a:t>8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</a:rPr>
                  <a:t>-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lang="en-US" altLang="zh-CN" sz="2000" b="1" baseline="-25000" dirty="0">
                    <a:solidFill>
                      <a:srgbClr val="0000FF"/>
                    </a:solidFill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58" name="Text Box 158"/>
              <p:cNvSpPr txBox="1">
                <a:spLocks noChangeArrowheads="1"/>
              </p:cNvSpPr>
              <p:nvPr/>
            </p:nvSpPr>
            <p:spPr bwMode="auto">
              <a:xfrm>
                <a:off x="3416300" y="2060576"/>
                <a:ext cx="939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lang="en-US" altLang="zh-CN" sz="2000" b="1" baseline="-25000" dirty="0">
                    <a:solidFill>
                      <a:srgbClr val="0000FF"/>
                    </a:solidFill>
                    <a:ea typeface="黑体" pitchFamily="2" charset="-122"/>
                  </a:rPr>
                  <a:t>12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</a:rPr>
                  <a:t>-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lang="en-US" altLang="zh-CN" sz="2000" b="1" baseline="-25000" dirty="0">
                    <a:solidFill>
                      <a:srgbClr val="0000FF"/>
                    </a:solidFill>
                    <a:ea typeface="黑体" pitchFamily="2" charset="-122"/>
                  </a:rPr>
                  <a:t>8</a:t>
                </a:r>
              </a:p>
            </p:txBody>
          </p:sp>
          <p:sp>
            <p:nvSpPr>
              <p:cNvPr id="59" name="Text Box 159"/>
              <p:cNvSpPr txBox="1">
                <a:spLocks noChangeArrowheads="1"/>
              </p:cNvSpPr>
              <p:nvPr/>
            </p:nvSpPr>
            <p:spPr bwMode="auto">
              <a:xfrm>
                <a:off x="1692275" y="2060576"/>
                <a:ext cx="10795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lang="en-US" altLang="zh-CN" sz="2000" b="1" baseline="-25000" dirty="0">
                    <a:solidFill>
                      <a:srgbClr val="0000FF"/>
                    </a:solidFill>
                    <a:ea typeface="黑体" pitchFamily="2" charset="-122"/>
                  </a:rPr>
                  <a:t>16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</a:rPr>
                  <a:t>-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lang="en-US" altLang="zh-CN" sz="2000" b="1" baseline="-25000" dirty="0">
                    <a:solidFill>
                      <a:srgbClr val="0000FF"/>
                    </a:solidFill>
                    <a:ea typeface="黑体" pitchFamily="2" charset="-122"/>
                  </a:rPr>
                  <a:t>12</a:t>
                </a:r>
              </a:p>
            </p:txBody>
          </p:sp>
        </p:grpSp>
        <p:cxnSp>
          <p:nvCxnSpPr>
            <p:cNvPr id="129" name="直接连接符 128"/>
            <p:cNvCxnSpPr/>
            <p:nvPr/>
          </p:nvCxnSpPr>
          <p:spPr>
            <a:xfrm>
              <a:off x="5580112" y="2132856"/>
              <a:ext cx="28803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5220072" y="2132856"/>
              <a:ext cx="28803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3923928" y="2132856"/>
              <a:ext cx="28803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3491880" y="2132856"/>
              <a:ext cx="28803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2195736" y="2132856"/>
              <a:ext cx="28803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763688" y="2132856"/>
              <a:ext cx="28803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9592" y="58738"/>
            <a:ext cx="61229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并行进位链结构示意图</a:t>
            </a:r>
          </a:p>
        </p:txBody>
      </p:sp>
      <p:grpSp>
        <p:nvGrpSpPr>
          <p:cNvPr id="3" name="Group 195"/>
          <p:cNvGrpSpPr>
            <a:grpSpLocks/>
          </p:cNvGrpSpPr>
          <p:nvPr/>
        </p:nvGrpSpPr>
        <p:grpSpPr bwMode="auto">
          <a:xfrm>
            <a:off x="1138238" y="717550"/>
            <a:ext cx="1027112" cy="411163"/>
            <a:chOff x="717" y="452"/>
            <a:chExt cx="647" cy="259"/>
          </a:xfrm>
        </p:grpSpPr>
        <p:sp>
          <p:nvSpPr>
            <p:cNvPr id="4" name="Text Box 116"/>
            <p:cNvSpPr txBox="1">
              <a:spLocks noChangeArrowheads="1"/>
            </p:cNvSpPr>
            <p:nvPr/>
          </p:nvSpPr>
          <p:spPr bwMode="auto">
            <a:xfrm>
              <a:off x="1132" y="45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  <a:endParaRPr lang="en-US" altLang="zh-CN" sz="1400"/>
            </a:p>
          </p:txBody>
        </p:sp>
        <p:sp>
          <p:nvSpPr>
            <p:cNvPr id="5" name="Text Box 117"/>
            <p:cNvSpPr txBox="1">
              <a:spLocks noChangeArrowheads="1"/>
            </p:cNvSpPr>
            <p:nvPr/>
          </p:nvSpPr>
          <p:spPr bwMode="auto">
            <a:xfrm>
              <a:off x="717" y="461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P</a:t>
              </a:r>
              <a:endParaRPr lang="en-US" altLang="zh-CN" sz="1400"/>
            </a:p>
          </p:txBody>
        </p:sp>
        <p:sp>
          <p:nvSpPr>
            <p:cNvPr id="6" name="Line 118"/>
            <p:cNvSpPr>
              <a:spLocks noChangeShapeType="1"/>
            </p:cNvSpPr>
            <p:nvPr/>
          </p:nvSpPr>
          <p:spPr bwMode="auto">
            <a:xfrm>
              <a:off x="752" y="501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119"/>
            <p:cNvSpPr>
              <a:spLocks noChangeShapeType="1"/>
            </p:cNvSpPr>
            <p:nvPr/>
          </p:nvSpPr>
          <p:spPr bwMode="auto">
            <a:xfrm>
              <a:off x="1177" y="502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8" name="Group 192"/>
          <p:cNvGrpSpPr>
            <a:grpSpLocks/>
          </p:cNvGrpSpPr>
          <p:nvPr/>
        </p:nvGrpSpPr>
        <p:grpSpPr bwMode="auto">
          <a:xfrm>
            <a:off x="1516062" y="2900369"/>
            <a:ext cx="4743449" cy="369888"/>
            <a:chOff x="955" y="1827"/>
            <a:chExt cx="2988" cy="233"/>
          </a:xfrm>
        </p:grpSpPr>
        <p:sp>
          <p:nvSpPr>
            <p:cNvPr id="69" name="Text Box 143"/>
            <p:cNvSpPr txBox="1">
              <a:spLocks noChangeArrowheads="1"/>
            </p:cNvSpPr>
            <p:nvPr/>
          </p:nvSpPr>
          <p:spPr bwMode="auto">
            <a:xfrm>
              <a:off x="955" y="1827"/>
              <a:ext cx="7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15</a:t>
              </a: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</a:rPr>
                <a:t>-C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13</a:t>
              </a:r>
            </a:p>
          </p:txBody>
        </p:sp>
        <p:sp>
          <p:nvSpPr>
            <p:cNvPr id="70" name="Text Box 168"/>
            <p:cNvSpPr txBox="1">
              <a:spLocks noChangeArrowheads="1"/>
            </p:cNvSpPr>
            <p:nvPr/>
          </p:nvSpPr>
          <p:spPr bwMode="auto">
            <a:xfrm>
              <a:off x="2064" y="1827"/>
              <a:ext cx="7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11</a:t>
              </a: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</a:rPr>
                <a:t>-C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9</a:t>
              </a:r>
            </a:p>
          </p:txBody>
        </p:sp>
        <p:sp>
          <p:nvSpPr>
            <p:cNvPr id="71" name="Text Box 169"/>
            <p:cNvSpPr txBox="1">
              <a:spLocks noChangeArrowheads="1"/>
            </p:cNvSpPr>
            <p:nvPr/>
          </p:nvSpPr>
          <p:spPr bwMode="auto">
            <a:xfrm>
              <a:off x="3152" y="1827"/>
              <a:ext cx="7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7</a:t>
              </a: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</a:rPr>
                <a:t>-C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5</a:t>
              </a:r>
            </a:p>
          </p:txBody>
        </p:sp>
      </p:grpSp>
      <p:grpSp>
        <p:nvGrpSpPr>
          <p:cNvPr id="90" name="Group 191"/>
          <p:cNvGrpSpPr>
            <a:grpSpLocks/>
          </p:cNvGrpSpPr>
          <p:nvPr/>
        </p:nvGrpSpPr>
        <p:grpSpPr bwMode="auto">
          <a:xfrm>
            <a:off x="846138" y="1327150"/>
            <a:ext cx="5549900" cy="660400"/>
            <a:chOff x="533" y="836"/>
            <a:chExt cx="3496" cy="416"/>
          </a:xfrm>
        </p:grpSpPr>
        <p:sp>
          <p:nvSpPr>
            <p:cNvPr id="91" name="Text Box 109"/>
            <p:cNvSpPr txBox="1">
              <a:spLocks noChangeArrowheads="1"/>
            </p:cNvSpPr>
            <p:nvPr/>
          </p:nvSpPr>
          <p:spPr bwMode="auto">
            <a:xfrm>
              <a:off x="3693" y="1000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cs typeface="Times New Roman" pitchFamily="18" charset="0"/>
                </a:rPr>
                <a:t>I</a:t>
              </a:r>
              <a:endParaRPr lang="en-US" altLang="en-US" sz="1600" b="1" i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92" name="Text Box 110"/>
            <p:cNvSpPr txBox="1">
              <a:spLocks noChangeArrowheads="1"/>
            </p:cNvSpPr>
            <p:nvPr/>
          </p:nvSpPr>
          <p:spPr bwMode="auto">
            <a:xfrm>
              <a:off x="2614" y="980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cs typeface="Times New Roman" pitchFamily="18" charset="0"/>
                </a:rPr>
                <a:t>II</a:t>
              </a:r>
              <a:endParaRPr lang="en-US" altLang="en-US" sz="1600" b="1" i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93" name="Text Box 111"/>
            <p:cNvSpPr txBox="1">
              <a:spLocks noChangeArrowheads="1"/>
            </p:cNvSpPr>
            <p:nvPr/>
          </p:nvSpPr>
          <p:spPr bwMode="auto">
            <a:xfrm>
              <a:off x="1495" y="978"/>
              <a:ext cx="4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cs typeface="Times New Roman" pitchFamily="18" charset="0"/>
                </a:rPr>
                <a:t>III</a:t>
              </a:r>
              <a:endParaRPr lang="en-US" altLang="en-US" sz="1600" b="1" i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94" name="Text Box 171"/>
            <p:cNvSpPr txBox="1">
              <a:spLocks noChangeArrowheads="1"/>
            </p:cNvSpPr>
            <p:nvPr/>
          </p:nvSpPr>
          <p:spPr bwMode="auto">
            <a:xfrm>
              <a:off x="533" y="836"/>
              <a:ext cx="4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cs typeface="Times New Roman" pitchFamily="18" charset="0"/>
                </a:rPr>
                <a:t>IV</a:t>
              </a:r>
              <a:endParaRPr lang="en-US" altLang="en-US" sz="1600" b="1" i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</p:grpSp>
      <p:sp>
        <p:nvSpPr>
          <p:cNvPr id="95" name="Text Box 172"/>
          <p:cNvSpPr txBox="1">
            <a:spLocks noChangeArrowheads="1"/>
          </p:cNvSpPr>
          <p:nvPr/>
        </p:nvSpPr>
        <p:spPr bwMode="auto">
          <a:xfrm>
            <a:off x="200025" y="5238799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A</a:t>
            </a:r>
            <a:r>
              <a:rPr lang="en-US" altLang="zh-CN" sz="2800" b="1" dirty="0">
                <a:solidFill>
                  <a:srgbClr val="0000FF"/>
                </a:solidFill>
              </a:rPr>
              <a:t>i</a:t>
            </a:r>
            <a:r>
              <a:rPr lang="zh-CN" altLang="en-US" sz="3200" b="1" dirty="0">
                <a:solidFill>
                  <a:srgbClr val="0000FF"/>
                </a:solidFill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B</a:t>
            </a:r>
            <a:r>
              <a:rPr lang="en-US" altLang="zh-CN" sz="2800" b="1" dirty="0">
                <a:solidFill>
                  <a:srgbClr val="0000FF"/>
                </a:solidFill>
              </a:rPr>
              <a:t>i</a:t>
            </a:r>
            <a:r>
              <a:rPr lang="zh-CN" altLang="en-US" sz="3200" b="1" dirty="0">
                <a:solidFill>
                  <a:srgbClr val="0000FF"/>
                </a:solidFill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2800" b="1" dirty="0">
                <a:solidFill>
                  <a:srgbClr val="0000FF"/>
                </a:solidFill>
              </a:rPr>
              <a:t>0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  <p:sp>
        <p:nvSpPr>
          <p:cNvPr id="96" name="Line 173"/>
          <p:cNvSpPr>
            <a:spLocks noChangeShapeType="1"/>
          </p:cNvSpPr>
          <p:nvPr/>
        </p:nvSpPr>
        <p:spPr bwMode="auto">
          <a:xfrm>
            <a:off x="2409825" y="5543599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 Box 174"/>
          <p:cNvSpPr txBox="1">
            <a:spLocks noChangeArrowheads="1"/>
          </p:cNvSpPr>
          <p:nvPr/>
        </p:nvSpPr>
        <p:spPr bwMode="auto">
          <a:xfrm>
            <a:off x="3019425" y="5314999"/>
            <a:ext cx="54864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 dirty="0" err="1">
                <a:solidFill>
                  <a:srgbClr val="0000FF"/>
                </a:solidFill>
              </a:rPr>
              <a:t>G</a:t>
            </a:r>
            <a:r>
              <a:rPr lang="en-US" altLang="zh-CN" sz="2000" b="1" dirty="0" err="1">
                <a:solidFill>
                  <a:srgbClr val="0000FF"/>
                </a:solidFill>
                <a:latin typeface="宋体" charset="-122"/>
              </a:rPr>
              <a:t>Ⅳ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、</a:t>
            </a:r>
            <a:r>
              <a:rPr lang="en-US" altLang="zh-CN" sz="3200" b="1" dirty="0" err="1">
                <a:solidFill>
                  <a:srgbClr val="0000FF"/>
                </a:solidFill>
              </a:rPr>
              <a:t>P</a:t>
            </a:r>
            <a:r>
              <a:rPr lang="en-US" altLang="zh-CN" sz="2000" b="1" dirty="0" err="1">
                <a:solidFill>
                  <a:srgbClr val="0000FF"/>
                </a:solidFill>
                <a:latin typeface="宋体" charset="-122"/>
              </a:rPr>
              <a:t>Ⅳ</a:t>
            </a:r>
            <a:r>
              <a:rPr lang="en-US" altLang="zh-CN" sz="3200" b="1" dirty="0">
                <a:solidFill>
                  <a:srgbClr val="0000FF"/>
                </a:solidFill>
              </a:rPr>
              <a:t>…</a:t>
            </a:r>
            <a:r>
              <a:rPr lang="en-US" altLang="zh-CN" sz="3200" b="1" dirty="0">
                <a:solidFill>
                  <a:srgbClr val="0000FF"/>
                </a:solidFill>
                <a:latin typeface="宋体" charset="-122"/>
              </a:rPr>
              <a:t>.</a:t>
            </a:r>
            <a:r>
              <a:rPr lang="en-US" altLang="zh-CN" sz="3200" b="1" dirty="0">
                <a:solidFill>
                  <a:srgbClr val="0000FF"/>
                </a:solidFill>
              </a:rPr>
              <a:t>G</a:t>
            </a:r>
            <a:r>
              <a:rPr lang="en-US" altLang="zh-CN" b="1" dirty="0">
                <a:solidFill>
                  <a:srgbClr val="0000FF"/>
                </a:solidFill>
              </a:rPr>
              <a:t>I</a:t>
            </a:r>
            <a:r>
              <a:rPr lang="zh-CN" altLang="en-US" sz="3200" b="1" dirty="0">
                <a:solidFill>
                  <a:srgbClr val="0000FF"/>
                </a:solidFill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P</a:t>
            </a:r>
            <a:r>
              <a:rPr lang="en-US" altLang="zh-CN" b="1" dirty="0">
                <a:solidFill>
                  <a:srgbClr val="0000FF"/>
                </a:solidFill>
              </a:rPr>
              <a:t>I</a:t>
            </a:r>
            <a:r>
              <a:rPr lang="zh-CN" altLang="en-US" b="1" dirty="0">
                <a:solidFill>
                  <a:srgbClr val="0000FF"/>
                </a:solidFill>
              </a:rPr>
              <a:t>、</a:t>
            </a:r>
            <a:endParaRPr lang="zh-CN" altLang="en-US" sz="3200" b="1" dirty="0">
              <a:solidFill>
                <a:srgbClr val="0000FF"/>
              </a:solidFill>
              <a:latin typeface="宋体" charset="-122"/>
            </a:endParaRPr>
          </a:p>
        </p:txBody>
      </p:sp>
      <p:sp>
        <p:nvSpPr>
          <p:cNvPr id="98" name="Line 175"/>
          <p:cNvSpPr>
            <a:spLocks noChangeShapeType="1"/>
          </p:cNvSpPr>
          <p:nvPr/>
        </p:nvSpPr>
        <p:spPr bwMode="auto">
          <a:xfrm>
            <a:off x="93663" y="6148437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 Box 176"/>
          <p:cNvSpPr txBox="1">
            <a:spLocks noChangeArrowheads="1"/>
          </p:cNvSpPr>
          <p:nvPr/>
        </p:nvSpPr>
        <p:spPr bwMode="auto">
          <a:xfrm>
            <a:off x="460375" y="5996037"/>
            <a:ext cx="3505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 err="1">
                <a:solidFill>
                  <a:srgbClr val="0000FF"/>
                </a:solidFill>
              </a:rPr>
              <a:t>C</a:t>
            </a:r>
            <a:r>
              <a:rPr lang="en-US" altLang="zh-CN" sz="2000" b="1" dirty="0" err="1">
                <a:solidFill>
                  <a:srgbClr val="0000FF"/>
                </a:solidFill>
                <a:latin typeface="宋体" charset="-122"/>
              </a:rPr>
              <a:t>Ⅳ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、</a:t>
            </a:r>
            <a:r>
              <a:rPr lang="en-US" altLang="zh-CN" sz="3200" b="1" dirty="0" err="1">
                <a:solidFill>
                  <a:srgbClr val="0000FF"/>
                </a:solidFill>
              </a:rPr>
              <a:t>C</a:t>
            </a:r>
            <a:r>
              <a:rPr lang="en-US" altLang="zh-CN" sz="2000" b="1" dirty="0" err="1">
                <a:solidFill>
                  <a:srgbClr val="0000FF"/>
                </a:solidFill>
                <a:latin typeface="宋体" charset="-122"/>
              </a:rPr>
              <a:t>Ⅲ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、</a:t>
            </a:r>
            <a:r>
              <a:rPr lang="en-US" altLang="zh-CN" sz="3200" b="1" dirty="0" err="1">
                <a:solidFill>
                  <a:srgbClr val="0000FF"/>
                </a:solidFill>
              </a:rPr>
              <a:t>C</a:t>
            </a:r>
            <a:r>
              <a:rPr lang="en-US" altLang="zh-CN" sz="2000" b="1" dirty="0" err="1">
                <a:solidFill>
                  <a:srgbClr val="0000FF"/>
                </a:solidFill>
                <a:latin typeface="宋体" charset="-122"/>
              </a:rPr>
              <a:t>Ⅱ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b="1" dirty="0">
                <a:solidFill>
                  <a:srgbClr val="0000FF"/>
                </a:solidFill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宋体" charset="-122"/>
              </a:rPr>
              <a:t>  </a:t>
            </a:r>
          </a:p>
        </p:txBody>
      </p:sp>
      <p:sp>
        <p:nvSpPr>
          <p:cNvPr id="100" name="Line 177"/>
          <p:cNvSpPr>
            <a:spLocks noChangeShapeType="1"/>
          </p:cNvSpPr>
          <p:nvPr/>
        </p:nvSpPr>
        <p:spPr bwMode="auto">
          <a:xfrm>
            <a:off x="3857625" y="6177012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 Box 178"/>
          <p:cNvSpPr txBox="1">
            <a:spLocks noChangeArrowheads="1"/>
          </p:cNvSpPr>
          <p:nvPr/>
        </p:nvSpPr>
        <p:spPr bwMode="auto">
          <a:xfrm>
            <a:off x="4467225" y="5843637"/>
            <a:ext cx="4629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2800" b="1" dirty="0">
                <a:solidFill>
                  <a:srgbClr val="0000FF"/>
                </a:solidFill>
              </a:rPr>
              <a:t>15 ~ 13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2800" b="1" dirty="0">
                <a:solidFill>
                  <a:srgbClr val="0000FF"/>
                </a:solidFill>
              </a:rPr>
              <a:t>11 ~ 9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2800" b="1" dirty="0">
                <a:solidFill>
                  <a:srgbClr val="0000FF"/>
                </a:solidFill>
              </a:rPr>
              <a:t>7 ~ 5             </a:t>
            </a:r>
          </a:p>
        </p:txBody>
      </p:sp>
      <p:sp>
        <p:nvSpPr>
          <p:cNvPr id="102" name="Text Box 179"/>
          <p:cNvSpPr txBox="1">
            <a:spLocks noChangeArrowheads="1"/>
          </p:cNvSpPr>
          <p:nvPr/>
        </p:nvSpPr>
        <p:spPr bwMode="auto">
          <a:xfrm>
            <a:off x="6600825" y="5238799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2800" b="1" dirty="0">
                <a:solidFill>
                  <a:srgbClr val="0000FF"/>
                </a:solidFill>
              </a:rPr>
              <a:t>3 ~ 1</a:t>
            </a:r>
          </a:p>
        </p:txBody>
      </p:sp>
      <p:sp>
        <p:nvSpPr>
          <p:cNvPr id="103" name="Line 180"/>
          <p:cNvSpPr>
            <a:spLocks noChangeShapeType="1"/>
          </p:cNvSpPr>
          <p:nvPr/>
        </p:nvSpPr>
        <p:spPr bwMode="auto">
          <a:xfrm>
            <a:off x="7900988" y="5557887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 Box 181"/>
          <p:cNvSpPr txBox="1">
            <a:spLocks noChangeArrowheads="1"/>
          </p:cNvSpPr>
          <p:nvPr/>
        </p:nvSpPr>
        <p:spPr bwMode="auto">
          <a:xfrm>
            <a:off x="2290763" y="5086399"/>
            <a:ext cx="7649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步</a:t>
            </a:r>
          </a:p>
        </p:txBody>
      </p:sp>
      <p:sp>
        <p:nvSpPr>
          <p:cNvPr id="105" name="Text Box 182"/>
          <p:cNvSpPr txBox="1">
            <a:spLocks noChangeArrowheads="1"/>
          </p:cNvSpPr>
          <p:nvPr/>
        </p:nvSpPr>
        <p:spPr bwMode="auto">
          <a:xfrm>
            <a:off x="7896225" y="5086399"/>
            <a:ext cx="7649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步</a:t>
            </a:r>
          </a:p>
        </p:txBody>
      </p:sp>
      <p:sp>
        <p:nvSpPr>
          <p:cNvPr id="106" name="Text Box 183"/>
          <p:cNvSpPr txBox="1">
            <a:spLocks noChangeArrowheads="1"/>
          </p:cNvSpPr>
          <p:nvPr/>
        </p:nvSpPr>
        <p:spPr bwMode="auto">
          <a:xfrm>
            <a:off x="3735039" y="5724574"/>
            <a:ext cx="7649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步</a:t>
            </a:r>
          </a:p>
        </p:txBody>
      </p:sp>
      <p:sp>
        <p:nvSpPr>
          <p:cNvPr id="107" name="Text Box 184"/>
          <p:cNvSpPr txBox="1">
            <a:spLocks noChangeArrowheads="1"/>
          </p:cNvSpPr>
          <p:nvPr/>
        </p:nvSpPr>
        <p:spPr bwMode="auto">
          <a:xfrm>
            <a:off x="539379" y="4458075"/>
            <a:ext cx="34004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进位传递过程：</a:t>
            </a:r>
          </a:p>
        </p:txBody>
      </p:sp>
      <p:grpSp>
        <p:nvGrpSpPr>
          <p:cNvPr id="135" name="组合 134"/>
          <p:cNvGrpSpPr/>
          <p:nvPr/>
        </p:nvGrpSpPr>
        <p:grpSpPr>
          <a:xfrm>
            <a:off x="806450" y="2566988"/>
            <a:ext cx="8134350" cy="1611312"/>
            <a:chOff x="806450" y="2566988"/>
            <a:chExt cx="8134350" cy="1611312"/>
          </a:xfrm>
        </p:grpSpPr>
        <p:grpSp>
          <p:nvGrpSpPr>
            <p:cNvPr id="8" name="Group 194"/>
            <p:cNvGrpSpPr>
              <a:grpSpLocks/>
            </p:cNvGrpSpPr>
            <p:nvPr/>
          </p:nvGrpSpPr>
          <p:grpSpPr bwMode="auto">
            <a:xfrm>
              <a:off x="806450" y="2566988"/>
              <a:ext cx="8134350" cy="1611312"/>
              <a:chOff x="508" y="1617"/>
              <a:chExt cx="5124" cy="1015"/>
            </a:xfrm>
          </p:grpSpPr>
          <p:sp>
            <p:nvSpPr>
              <p:cNvPr id="9" name="Text Box 107"/>
              <p:cNvSpPr txBox="1">
                <a:spLocks noChangeArrowheads="1"/>
              </p:cNvSpPr>
              <p:nvPr/>
            </p:nvSpPr>
            <p:spPr bwMode="auto">
              <a:xfrm>
                <a:off x="5329" y="1617"/>
                <a:ext cx="3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70C0"/>
                    </a:solidFill>
                  </a:rPr>
                  <a:t>C0</a:t>
                </a:r>
              </a:p>
            </p:txBody>
          </p:sp>
          <p:sp>
            <p:nvSpPr>
              <p:cNvPr id="10" name="Text Box 132"/>
              <p:cNvSpPr txBox="1">
                <a:spLocks noChangeArrowheads="1"/>
              </p:cNvSpPr>
              <p:nvPr/>
            </p:nvSpPr>
            <p:spPr bwMode="auto">
              <a:xfrm>
                <a:off x="3949" y="2369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A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4</a:t>
                </a: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-A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1" name="Text Box 133"/>
              <p:cNvSpPr txBox="1">
                <a:spLocks noChangeArrowheads="1"/>
              </p:cNvSpPr>
              <p:nvPr/>
            </p:nvSpPr>
            <p:spPr bwMode="auto">
              <a:xfrm>
                <a:off x="4462" y="2382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0070C0"/>
                    </a:solidFill>
                    <a:ea typeface="黑体" pitchFamily="2" charset="-122"/>
                  </a:rPr>
                  <a:t>B</a:t>
                </a:r>
                <a:r>
                  <a:rPr lang="en-US" altLang="zh-CN" sz="2000" b="1" baseline="-25000" dirty="0">
                    <a:solidFill>
                      <a:srgbClr val="0070C0"/>
                    </a:solidFill>
                    <a:ea typeface="黑体" pitchFamily="2" charset="-122"/>
                  </a:rPr>
                  <a:t>4</a:t>
                </a:r>
                <a:r>
                  <a:rPr lang="en-US" altLang="zh-CN" sz="2000" b="1" dirty="0">
                    <a:solidFill>
                      <a:srgbClr val="0070C0"/>
                    </a:solidFill>
                    <a:ea typeface="黑体" pitchFamily="2" charset="-122"/>
                  </a:rPr>
                  <a:t>-B</a:t>
                </a:r>
                <a:r>
                  <a:rPr lang="en-US" altLang="zh-CN" sz="2000" b="1" baseline="-25000" dirty="0">
                    <a:solidFill>
                      <a:srgbClr val="0070C0"/>
                    </a:solidFill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2" name="Text Box 134"/>
              <p:cNvSpPr txBox="1">
                <a:spLocks noChangeArrowheads="1"/>
              </p:cNvSpPr>
              <p:nvPr/>
            </p:nvSpPr>
            <p:spPr bwMode="auto">
              <a:xfrm>
                <a:off x="2880" y="2354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0070C0"/>
                    </a:solidFill>
                    <a:ea typeface="黑体" pitchFamily="2" charset="-122"/>
                  </a:rPr>
                  <a:t>A</a:t>
                </a:r>
                <a:r>
                  <a:rPr lang="en-US" altLang="zh-CN" sz="2000" b="1" baseline="-25000" dirty="0">
                    <a:solidFill>
                      <a:srgbClr val="0070C0"/>
                    </a:solidFill>
                    <a:ea typeface="黑体" pitchFamily="2" charset="-122"/>
                  </a:rPr>
                  <a:t>8</a:t>
                </a:r>
                <a:r>
                  <a:rPr lang="en-US" altLang="zh-CN" sz="2000" b="1" dirty="0">
                    <a:solidFill>
                      <a:srgbClr val="0070C0"/>
                    </a:solidFill>
                    <a:ea typeface="黑体" pitchFamily="2" charset="-122"/>
                  </a:rPr>
                  <a:t>-A</a:t>
                </a:r>
                <a:r>
                  <a:rPr lang="en-US" altLang="zh-CN" sz="2000" b="1" baseline="-25000" dirty="0">
                    <a:solidFill>
                      <a:srgbClr val="0070C0"/>
                    </a:solidFill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13" name="Text Box 135"/>
              <p:cNvSpPr txBox="1">
                <a:spLocks noChangeArrowheads="1"/>
              </p:cNvSpPr>
              <p:nvPr/>
            </p:nvSpPr>
            <p:spPr bwMode="auto">
              <a:xfrm>
                <a:off x="3383" y="2377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8</a:t>
                </a: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-B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14" name="Text Box 136"/>
              <p:cNvSpPr txBox="1">
                <a:spLocks noChangeArrowheads="1"/>
              </p:cNvSpPr>
              <p:nvPr/>
            </p:nvSpPr>
            <p:spPr bwMode="auto">
              <a:xfrm>
                <a:off x="1752" y="2362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A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12</a:t>
                </a: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-A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15" name="Text Box 137"/>
              <p:cNvSpPr txBox="1">
                <a:spLocks noChangeArrowheads="1"/>
              </p:cNvSpPr>
              <p:nvPr/>
            </p:nvSpPr>
            <p:spPr bwMode="auto">
              <a:xfrm>
                <a:off x="2255" y="2375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12</a:t>
                </a: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-B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16" name="Text Box 138"/>
              <p:cNvSpPr txBox="1">
                <a:spLocks noChangeArrowheads="1"/>
              </p:cNvSpPr>
              <p:nvPr/>
            </p:nvSpPr>
            <p:spPr bwMode="auto">
              <a:xfrm>
                <a:off x="508" y="2359"/>
                <a:ext cx="6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 smtClean="0">
                    <a:solidFill>
                      <a:srgbClr val="0070C0"/>
                    </a:solidFill>
                    <a:ea typeface="黑体" pitchFamily="2" charset="-122"/>
                  </a:rPr>
                  <a:t>A</a:t>
                </a:r>
                <a:r>
                  <a:rPr lang="en-US" altLang="zh-CN" sz="2000" b="1" baseline="-25000" dirty="0" smtClean="0">
                    <a:solidFill>
                      <a:srgbClr val="0070C0"/>
                    </a:solidFill>
                    <a:ea typeface="黑体" pitchFamily="2" charset="-122"/>
                  </a:rPr>
                  <a:t>16</a:t>
                </a:r>
                <a:r>
                  <a:rPr lang="en-US" altLang="zh-CN" sz="2000" b="1" dirty="0" smtClean="0">
                    <a:solidFill>
                      <a:srgbClr val="0070C0"/>
                    </a:solidFill>
                    <a:ea typeface="黑体" pitchFamily="2" charset="-122"/>
                  </a:rPr>
                  <a:t>-A</a:t>
                </a:r>
                <a:r>
                  <a:rPr lang="en-US" altLang="zh-CN" sz="2000" b="1" baseline="-25000" dirty="0" smtClean="0">
                    <a:solidFill>
                      <a:srgbClr val="0070C0"/>
                    </a:solidFill>
                    <a:ea typeface="黑体" pitchFamily="2" charset="-122"/>
                  </a:rPr>
                  <a:t>13</a:t>
                </a:r>
                <a:endParaRPr lang="en-US" altLang="zh-CN" sz="2000" b="1" baseline="-25000" dirty="0">
                  <a:solidFill>
                    <a:srgbClr val="0070C0"/>
                  </a:solidFill>
                  <a:ea typeface="黑体" pitchFamily="2" charset="-122"/>
                </a:endParaRPr>
              </a:p>
            </p:txBody>
          </p:sp>
          <p:sp>
            <p:nvSpPr>
              <p:cNvPr id="17" name="Text Box 139"/>
              <p:cNvSpPr txBox="1">
                <a:spLocks noChangeArrowheads="1"/>
              </p:cNvSpPr>
              <p:nvPr/>
            </p:nvSpPr>
            <p:spPr bwMode="auto">
              <a:xfrm>
                <a:off x="1089" y="2370"/>
                <a:ext cx="71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16</a:t>
                </a: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-B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13</a:t>
                </a:r>
              </a:p>
            </p:txBody>
          </p:sp>
        </p:grpSp>
        <p:cxnSp>
          <p:nvCxnSpPr>
            <p:cNvPr id="111" name="直接连接符 110"/>
            <p:cNvCxnSpPr/>
            <p:nvPr/>
          </p:nvCxnSpPr>
          <p:spPr>
            <a:xfrm>
              <a:off x="827584" y="3861048"/>
              <a:ext cx="28803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259632" y="3861048"/>
              <a:ext cx="28803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1763688" y="3861048"/>
              <a:ext cx="28803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195736" y="3861048"/>
              <a:ext cx="28803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2843808" y="3861048"/>
              <a:ext cx="28803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3275856" y="3861048"/>
              <a:ext cx="28803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635896" y="3861048"/>
              <a:ext cx="28803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4067944" y="3861048"/>
              <a:ext cx="28803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4644008" y="3861048"/>
              <a:ext cx="28803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04048" y="3861048"/>
              <a:ext cx="28803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300192" y="3861048"/>
              <a:ext cx="28803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5436096" y="3861048"/>
              <a:ext cx="28803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5796136" y="3861048"/>
              <a:ext cx="28803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6660232" y="3861048"/>
              <a:ext cx="28803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7092280" y="3861048"/>
              <a:ext cx="28803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7452320" y="3861048"/>
              <a:ext cx="288032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190"/>
          <p:cNvGrpSpPr>
            <a:grpSpLocks/>
          </p:cNvGrpSpPr>
          <p:nvPr/>
        </p:nvGrpSpPr>
        <p:grpSpPr bwMode="auto">
          <a:xfrm>
            <a:off x="1117600" y="1660529"/>
            <a:ext cx="6838951" cy="1697041"/>
            <a:chOff x="704" y="1046"/>
            <a:chExt cx="4308" cy="1069"/>
          </a:xfrm>
        </p:grpSpPr>
        <p:sp>
          <p:nvSpPr>
            <p:cNvPr id="73" name="Text Box 112"/>
            <p:cNvSpPr txBox="1">
              <a:spLocks noChangeArrowheads="1"/>
            </p:cNvSpPr>
            <p:nvPr/>
          </p:nvSpPr>
          <p:spPr bwMode="auto">
            <a:xfrm>
              <a:off x="4231" y="1072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G</a:t>
              </a:r>
              <a:r>
                <a:rPr lang="en-US" altLang="zh-CN" sz="1400" dirty="0"/>
                <a:t>I</a:t>
              </a:r>
            </a:p>
          </p:txBody>
        </p:sp>
        <p:sp>
          <p:nvSpPr>
            <p:cNvPr id="74" name="Text Box 113"/>
            <p:cNvSpPr txBox="1">
              <a:spLocks noChangeArrowheads="1"/>
            </p:cNvSpPr>
            <p:nvPr/>
          </p:nvSpPr>
          <p:spPr bwMode="auto">
            <a:xfrm>
              <a:off x="4000" y="1081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1400" dirty="0"/>
                <a:t>I</a:t>
              </a:r>
            </a:p>
          </p:txBody>
        </p:sp>
        <p:sp>
          <p:nvSpPr>
            <p:cNvPr id="75" name="Line 114"/>
            <p:cNvSpPr>
              <a:spLocks noChangeShapeType="1"/>
            </p:cNvSpPr>
            <p:nvPr/>
          </p:nvSpPr>
          <p:spPr bwMode="auto">
            <a:xfrm>
              <a:off x="4035" y="1121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115"/>
            <p:cNvSpPr>
              <a:spLocks noChangeShapeType="1"/>
            </p:cNvSpPr>
            <p:nvPr/>
          </p:nvSpPr>
          <p:spPr bwMode="auto">
            <a:xfrm>
              <a:off x="4284" y="1114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Text Box 120"/>
            <p:cNvSpPr txBox="1">
              <a:spLocks noChangeArrowheads="1"/>
            </p:cNvSpPr>
            <p:nvPr/>
          </p:nvSpPr>
          <p:spPr bwMode="auto">
            <a:xfrm>
              <a:off x="3180" y="1074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G</a:t>
              </a:r>
              <a:r>
                <a:rPr lang="en-US" altLang="zh-CN" sz="1400" b="1" i="1" dirty="0"/>
                <a:t>II</a:t>
              </a:r>
            </a:p>
          </p:txBody>
        </p:sp>
        <p:sp>
          <p:nvSpPr>
            <p:cNvPr id="78" name="Text Box 121"/>
            <p:cNvSpPr txBox="1">
              <a:spLocks noChangeArrowheads="1"/>
            </p:cNvSpPr>
            <p:nvPr/>
          </p:nvSpPr>
          <p:spPr bwMode="auto">
            <a:xfrm>
              <a:off x="2919" y="1083"/>
              <a:ext cx="2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1400" b="1" i="1" dirty="0"/>
                <a:t>II</a:t>
              </a:r>
            </a:p>
          </p:txBody>
        </p:sp>
        <p:sp>
          <p:nvSpPr>
            <p:cNvPr id="79" name="Line 122"/>
            <p:cNvSpPr>
              <a:spLocks noChangeShapeType="1"/>
            </p:cNvSpPr>
            <p:nvPr/>
          </p:nvSpPr>
          <p:spPr bwMode="auto">
            <a:xfrm>
              <a:off x="2956" y="1117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23"/>
            <p:cNvSpPr>
              <a:spLocks noChangeShapeType="1"/>
            </p:cNvSpPr>
            <p:nvPr/>
          </p:nvSpPr>
          <p:spPr bwMode="auto">
            <a:xfrm>
              <a:off x="3233" y="1105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124"/>
            <p:cNvSpPr txBox="1">
              <a:spLocks noChangeArrowheads="1"/>
            </p:cNvSpPr>
            <p:nvPr/>
          </p:nvSpPr>
          <p:spPr bwMode="auto">
            <a:xfrm>
              <a:off x="2142" y="1050"/>
              <a:ext cx="3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G</a:t>
              </a:r>
              <a:r>
                <a:rPr lang="en-US" altLang="zh-CN" sz="2000" b="1" i="1" baseline="-25000" dirty="0"/>
                <a:t>III</a:t>
              </a:r>
            </a:p>
          </p:txBody>
        </p:sp>
        <p:sp>
          <p:nvSpPr>
            <p:cNvPr id="82" name="Text Box 125"/>
            <p:cNvSpPr txBox="1">
              <a:spLocks noChangeArrowheads="1"/>
            </p:cNvSpPr>
            <p:nvPr/>
          </p:nvSpPr>
          <p:spPr bwMode="auto">
            <a:xfrm>
              <a:off x="1881" y="1059"/>
              <a:ext cx="3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="1" i="1" baseline="-25000" dirty="0"/>
                <a:t>III</a:t>
              </a:r>
            </a:p>
          </p:txBody>
        </p:sp>
        <p:sp>
          <p:nvSpPr>
            <p:cNvPr id="83" name="Line 126"/>
            <p:cNvSpPr>
              <a:spLocks noChangeShapeType="1"/>
            </p:cNvSpPr>
            <p:nvPr/>
          </p:nvSpPr>
          <p:spPr bwMode="auto">
            <a:xfrm>
              <a:off x="1899" y="1094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127"/>
            <p:cNvSpPr>
              <a:spLocks noChangeShapeType="1"/>
            </p:cNvSpPr>
            <p:nvPr/>
          </p:nvSpPr>
          <p:spPr bwMode="auto">
            <a:xfrm>
              <a:off x="2195" y="1088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Text Box 128"/>
            <p:cNvSpPr txBox="1">
              <a:spLocks noChangeArrowheads="1"/>
            </p:cNvSpPr>
            <p:nvPr/>
          </p:nvSpPr>
          <p:spPr bwMode="auto">
            <a:xfrm>
              <a:off x="935" y="1046"/>
              <a:ext cx="3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G</a:t>
              </a:r>
              <a:r>
                <a:rPr lang="en-US" altLang="zh-CN" sz="2000" b="1" i="1" baseline="-25000" dirty="0"/>
                <a:t>IV</a:t>
              </a:r>
            </a:p>
          </p:txBody>
        </p:sp>
        <p:sp>
          <p:nvSpPr>
            <p:cNvPr id="86" name="Text Box 129"/>
            <p:cNvSpPr txBox="1">
              <a:spLocks noChangeArrowheads="1"/>
            </p:cNvSpPr>
            <p:nvPr/>
          </p:nvSpPr>
          <p:spPr bwMode="auto">
            <a:xfrm>
              <a:off x="704" y="1046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="1" i="1" baseline="-25000" dirty="0"/>
                <a:t>IV</a:t>
              </a:r>
            </a:p>
          </p:txBody>
        </p:sp>
        <p:sp>
          <p:nvSpPr>
            <p:cNvPr id="87" name="Line 130"/>
            <p:cNvSpPr>
              <a:spLocks noChangeShapeType="1"/>
            </p:cNvSpPr>
            <p:nvPr/>
          </p:nvSpPr>
          <p:spPr bwMode="auto">
            <a:xfrm>
              <a:off x="739" y="1099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131"/>
            <p:cNvSpPr>
              <a:spLocks noChangeShapeType="1"/>
            </p:cNvSpPr>
            <p:nvPr/>
          </p:nvSpPr>
          <p:spPr bwMode="auto">
            <a:xfrm>
              <a:off x="975" y="1102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Text Box 170"/>
            <p:cNvSpPr txBox="1">
              <a:spLocks noChangeArrowheads="1"/>
            </p:cNvSpPr>
            <p:nvPr/>
          </p:nvSpPr>
          <p:spPr bwMode="auto">
            <a:xfrm>
              <a:off x="4221" y="1827"/>
              <a:ext cx="7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ea typeface="黑体" pitchFamily="2" charset="-122"/>
                  <a:sym typeface="Symbol" pitchFamily="18" charset="2"/>
                </a:rPr>
                <a:t>C</a:t>
              </a:r>
              <a:r>
                <a:rPr lang="en-US" altLang="zh-CN" b="1" baseline="-25000" dirty="0">
                  <a:ea typeface="黑体" pitchFamily="2" charset="-122"/>
                </a:rPr>
                <a:t>3</a:t>
              </a:r>
              <a:r>
                <a:rPr lang="en-US" altLang="zh-CN" b="1" dirty="0">
                  <a:ea typeface="黑体" pitchFamily="2" charset="-122"/>
                </a:rPr>
                <a:t>-C</a:t>
              </a:r>
              <a:r>
                <a:rPr lang="en-US" altLang="zh-CN" b="1" baseline="-25000" dirty="0">
                  <a:ea typeface="黑体" pitchFamily="2" charset="-122"/>
                </a:rPr>
                <a:t>1</a:t>
              </a:r>
            </a:p>
          </p:txBody>
        </p:sp>
      </p:grpSp>
      <p:sp>
        <p:nvSpPr>
          <p:cNvPr id="136" name="Line 95"/>
          <p:cNvSpPr>
            <a:spLocks noChangeShapeType="1"/>
          </p:cNvSpPr>
          <p:nvPr/>
        </p:nvSpPr>
        <p:spPr bwMode="auto">
          <a:xfrm>
            <a:off x="2699792" y="1988840"/>
            <a:ext cx="0" cy="1039813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7" name="Line 153"/>
          <p:cNvSpPr>
            <a:spLocks noChangeShapeType="1"/>
          </p:cNvSpPr>
          <p:nvPr/>
        </p:nvSpPr>
        <p:spPr bwMode="auto">
          <a:xfrm>
            <a:off x="4515892" y="2009478"/>
            <a:ext cx="0" cy="1039813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8" name="Line 155"/>
          <p:cNvSpPr>
            <a:spLocks noChangeShapeType="1"/>
          </p:cNvSpPr>
          <p:nvPr/>
        </p:nvSpPr>
        <p:spPr bwMode="auto">
          <a:xfrm>
            <a:off x="6122442" y="2030115"/>
            <a:ext cx="0" cy="1039813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95" grpId="0" build="p" autoUpdateAnimBg="0"/>
      <p:bldP spid="96" grpId="0" animBg="1"/>
      <p:bldP spid="97" grpId="0" build="p" autoUpdateAnimBg="0" advAuto="0"/>
      <p:bldP spid="98" grpId="0" animBg="1"/>
      <p:bldP spid="99" grpId="0" build="p" autoUpdateAnimBg="0" advAuto="0"/>
      <p:bldP spid="100" grpId="0" animBg="1"/>
      <p:bldP spid="101" grpId="0" build="p" autoUpdateAnimBg="0" advAuto="0"/>
      <p:bldP spid="102" grpId="0" build="p" autoUpdateAnimBg="0" advAuto="0"/>
      <p:bldP spid="103" grpId="0" animBg="1"/>
      <p:bldP spid="104" grpId="0" autoUpdateAnimBg="0"/>
      <p:bldP spid="105" grpId="0" autoUpdateAnimBg="0"/>
      <p:bldP spid="106" grpId="0" autoUpdateAnimBg="0"/>
      <p:bldP spid="107" grpId="0" build="p" autoUpdateAnimBg="0"/>
      <p:bldP spid="136" grpId="0" animBg="1"/>
      <p:bldP spid="137" grpId="0" animBg="1"/>
      <p:bldP spid="1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02257" y="74613"/>
            <a:ext cx="67940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/>
              <a:t>2.4.3 </a:t>
            </a:r>
            <a:r>
              <a:rPr lang="zh-CN" altLang="en-US" sz="2800" b="1" dirty="0" smtClean="0"/>
              <a:t>算</a:t>
            </a:r>
            <a:r>
              <a:rPr lang="zh-CN" altLang="en-US" sz="2800" b="1" dirty="0"/>
              <a:t>术逻辑运算部件（</a:t>
            </a:r>
            <a:r>
              <a:rPr lang="en-US" altLang="zh-CN" sz="2800" b="1" dirty="0"/>
              <a:t>ALU</a:t>
            </a:r>
            <a:r>
              <a:rPr lang="zh-CN" altLang="en-US" sz="2800" b="1" dirty="0"/>
              <a:t>）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846388" y="2700338"/>
            <a:ext cx="3041650" cy="76835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/>
              <a:t>全 加 器</a:t>
            </a:r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 flipV="1">
            <a:off x="3700463" y="5339804"/>
            <a:ext cx="0" cy="825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V="1">
            <a:off x="5191125" y="5309071"/>
            <a:ext cx="0" cy="7842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6213475" y="2667000"/>
            <a:ext cx="1177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C</a:t>
            </a:r>
            <a:r>
              <a:rPr lang="en-US" altLang="zh-CN" sz="3200" b="1" baseline="-25000"/>
              <a:t>i-1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3443288" y="6017915"/>
            <a:ext cx="801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A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5011738" y="6015038"/>
            <a:ext cx="801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B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9" name="Line 32"/>
          <p:cNvSpPr>
            <a:spLocks noChangeShapeType="1"/>
          </p:cNvSpPr>
          <p:nvPr/>
        </p:nvSpPr>
        <p:spPr bwMode="auto">
          <a:xfrm flipV="1">
            <a:off x="4532313" y="1920875"/>
            <a:ext cx="14287" cy="755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1652588" y="3529682"/>
            <a:ext cx="4365625" cy="1987550"/>
            <a:chOff x="1041" y="1896"/>
            <a:chExt cx="2750" cy="1252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799" y="2366"/>
              <a:ext cx="1927" cy="65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3200" b="1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83" y="2430"/>
              <a:ext cx="299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483" y="2612"/>
              <a:ext cx="299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83" y="2794"/>
              <a:ext cx="299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483" y="2976"/>
              <a:ext cx="299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041" y="2226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S3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041" y="2422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S2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041" y="2627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S1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041" y="2821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S0</a:t>
              </a:r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V="1">
              <a:off x="2326" y="1896"/>
              <a:ext cx="9" cy="4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 flipV="1">
              <a:off x="3267" y="1901"/>
              <a:ext cx="9" cy="4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2325" y="2005"/>
              <a:ext cx="50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X</a:t>
              </a:r>
              <a:r>
                <a:rPr lang="en-US" altLang="zh-CN" sz="3200" b="1" baseline="-25000"/>
                <a:t>i</a:t>
              </a:r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3286" y="2003"/>
              <a:ext cx="50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Y</a:t>
              </a:r>
              <a:r>
                <a:rPr lang="en-US" altLang="zh-CN" sz="3200" b="1" baseline="-25000"/>
                <a:t>i</a:t>
              </a:r>
            </a:p>
          </p:txBody>
        </p:sp>
      </p:grp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4600575" y="1860550"/>
            <a:ext cx="801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F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 flipH="1">
            <a:off x="5915025" y="3008313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1757363" y="2763838"/>
            <a:ext cx="700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C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H="1">
            <a:off x="2401888" y="3105150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V="1">
            <a:off x="3708400" y="3473450"/>
            <a:ext cx="0" cy="825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 flipV="1">
            <a:off x="5199063" y="3473450"/>
            <a:ext cx="0" cy="7842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3705225" y="3609975"/>
            <a:ext cx="801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A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5257800" y="3605213"/>
            <a:ext cx="801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B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3345657" y="4538071"/>
            <a:ext cx="2322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函数发生器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228600" y="904875"/>
            <a:ext cx="8520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ALU</a:t>
            </a:r>
            <a:r>
              <a:rPr lang="zh-CN" altLang="en-US" sz="2800" b="1"/>
              <a:t>集成了多个全加器、并行进位链和输入选择门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9" grpId="0" animBg="1"/>
      <p:bldP spid="24" grpId="0"/>
      <p:bldP spid="25" grpId="0" animBg="1"/>
      <p:bldP spid="26" grpId="0"/>
      <p:bldP spid="27" grpId="0" animBg="1"/>
      <p:bldP spid="28" grpId="0" animBg="1"/>
      <p:bldP spid="28" grpId="1" animBg="1"/>
      <p:bldP spid="29" grpId="0" animBg="1"/>
      <p:bldP spid="29" grpId="1" animBg="1"/>
      <p:bldP spid="30" grpId="0"/>
      <p:bldP spid="30" grpId="1"/>
      <p:bldP spid="31" grpId="0"/>
      <p:bldP spid="31" grpId="1"/>
      <p:bldP spid="32" grpId="0"/>
      <p:bldP spid="3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82"/>
          <p:cNvSpPr txBox="1">
            <a:spLocks noChangeArrowheads="1"/>
          </p:cNvSpPr>
          <p:nvPr/>
        </p:nvSpPr>
        <p:spPr bwMode="auto">
          <a:xfrm>
            <a:off x="370929" y="1216025"/>
            <a:ext cx="2328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chemeClr val="folHlink"/>
                </a:solidFill>
              </a:rPr>
              <a:t>第</a:t>
            </a:r>
            <a:r>
              <a:rPr lang="en-US" altLang="zh-CN" sz="2800" b="1" smtClean="0">
                <a:solidFill>
                  <a:schemeClr val="folHlink"/>
                </a:solidFill>
              </a:rPr>
              <a:t>1</a:t>
            </a:r>
            <a:r>
              <a:rPr lang="zh-CN" altLang="en-US" sz="2800" b="1">
                <a:solidFill>
                  <a:schemeClr val="folHlink"/>
                </a:solidFill>
              </a:rPr>
              <a:t>位逻辑</a:t>
            </a:r>
          </a:p>
        </p:txBody>
      </p:sp>
      <p:sp>
        <p:nvSpPr>
          <p:cNvPr id="76" name="Text Box 83"/>
          <p:cNvSpPr txBox="1">
            <a:spLocks noChangeArrowheads="1"/>
          </p:cNvSpPr>
          <p:nvPr/>
        </p:nvSpPr>
        <p:spPr bwMode="auto">
          <a:xfrm>
            <a:off x="122238" y="2084710"/>
            <a:ext cx="23352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(1) 1</a:t>
            </a:r>
            <a:r>
              <a:rPr lang="zh-CN" altLang="en-US" sz="2800" b="1"/>
              <a:t>位加法器</a:t>
            </a:r>
          </a:p>
        </p:txBody>
      </p:sp>
      <p:sp>
        <p:nvSpPr>
          <p:cNvPr id="77" name="Text Box 84"/>
          <p:cNvSpPr txBox="1">
            <a:spLocks noChangeArrowheads="1"/>
          </p:cNvSpPr>
          <p:nvPr/>
        </p:nvSpPr>
        <p:spPr bwMode="auto">
          <a:xfrm>
            <a:off x="107504" y="5395044"/>
            <a:ext cx="2520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(3) </a:t>
            </a:r>
            <a:r>
              <a:rPr lang="zh-CN" altLang="en-US" sz="2800" b="1"/>
              <a:t>输入选择器</a:t>
            </a:r>
          </a:p>
        </p:txBody>
      </p:sp>
      <p:sp>
        <p:nvSpPr>
          <p:cNvPr id="78" name="Text Box 85"/>
          <p:cNvSpPr txBox="1">
            <a:spLocks noChangeArrowheads="1"/>
          </p:cNvSpPr>
          <p:nvPr/>
        </p:nvSpPr>
        <p:spPr bwMode="auto">
          <a:xfrm>
            <a:off x="112713" y="3514005"/>
            <a:ext cx="2268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(2) </a:t>
            </a:r>
            <a:r>
              <a:rPr lang="zh-CN" altLang="en-US" sz="2800" b="1"/>
              <a:t>控制门</a:t>
            </a:r>
          </a:p>
        </p:txBody>
      </p:sp>
      <p:sp>
        <p:nvSpPr>
          <p:cNvPr id="79" name="Text Box 86"/>
          <p:cNvSpPr txBox="1">
            <a:spLocks noChangeArrowheads="1"/>
          </p:cNvSpPr>
          <p:nvPr/>
        </p:nvSpPr>
        <p:spPr bwMode="auto">
          <a:xfrm>
            <a:off x="650875" y="4058518"/>
            <a:ext cx="238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itchFamily="2" charset="-122"/>
              </a:rPr>
              <a:t>M=0</a:t>
            </a:r>
            <a:r>
              <a:rPr lang="zh-CN" altLang="en-US" b="1">
                <a:ea typeface="黑体" pitchFamily="2" charset="-122"/>
              </a:rPr>
              <a:t>：算术运算</a:t>
            </a:r>
          </a:p>
        </p:txBody>
      </p:sp>
      <p:sp>
        <p:nvSpPr>
          <p:cNvPr id="80" name="Text Box 87"/>
          <p:cNvSpPr txBox="1">
            <a:spLocks noChangeArrowheads="1"/>
          </p:cNvSpPr>
          <p:nvPr/>
        </p:nvSpPr>
        <p:spPr bwMode="auto">
          <a:xfrm>
            <a:off x="650875" y="4483968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itchFamily="2" charset="-122"/>
              </a:rPr>
              <a:t>M=1</a:t>
            </a:r>
            <a:r>
              <a:rPr lang="zh-CN" altLang="en-US" b="1">
                <a:ea typeface="黑体" pitchFamily="2" charset="-122"/>
              </a:rPr>
              <a:t>：逻辑运算</a:t>
            </a:r>
          </a:p>
        </p:txBody>
      </p:sp>
      <p:sp>
        <p:nvSpPr>
          <p:cNvPr id="81" name="AutoShape 88"/>
          <p:cNvSpPr>
            <a:spLocks/>
          </p:cNvSpPr>
          <p:nvPr/>
        </p:nvSpPr>
        <p:spPr bwMode="auto">
          <a:xfrm>
            <a:off x="623888" y="4217268"/>
            <a:ext cx="52387" cy="588962"/>
          </a:xfrm>
          <a:prstGeom prst="leftBrace">
            <a:avLst>
              <a:gd name="adj1" fmla="val 936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Text Box 91"/>
          <p:cNvSpPr txBox="1">
            <a:spLocks noChangeArrowheads="1"/>
          </p:cNvSpPr>
          <p:nvPr/>
        </p:nvSpPr>
        <p:spPr bwMode="auto">
          <a:xfrm>
            <a:off x="74613" y="33338"/>
            <a:ext cx="361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1. ALU</a:t>
            </a:r>
            <a:r>
              <a:rPr lang="zh-CN" altLang="en-US" sz="2800" b="1"/>
              <a:t>组成</a:t>
            </a:r>
          </a:p>
        </p:txBody>
      </p:sp>
      <p:sp>
        <p:nvSpPr>
          <p:cNvPr id="83" name="Text Box 97"/>
          <p:cNvSpPr txBox="1">
            <a:spLocks noChangeArrowheads="1"/>
          </p:cNvSpPr>
          <p:nvPr/>
        </p:nvSpPr>
        <p:spPr bwMode="auto">
          <a:xfrm>
            <a:off x="555625" y="2549848"/>
            <a:ext cx="2335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求和、进位</a:t>
            </a:r>
          </a:p>
        </p:txBody>
      </p:sp>
      <p:sp>
        <p:nvSpPr>
          <p:cNvPr id="84" name="Text Box 98"/>
          <p:cNvSpPr txBox="1">
            <a:spLocks noChangeArrowheads="1"/>
          </p:cNvSpPr>
          <p:nvPr/>
        </p:nvSpPr>
        <p:spPr bwMode="auto">
          <a:xfrm>
            <a:off x="477392" y="6003057"/>
            <a:ext cx="2768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控制信号</a:t>
            </a:r>
            <a:r>
              <a:rPr lang="en-US" altLang="zh-CN" sz="2800" b="1"/>
              <a:t>S3~S0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3303588" y="311150"/>
            <a:ext cx="5775325" cy="6167438"/>
            <a:chOff x="3303588" y="311150"/>
            <a:chExt cx="5775325" cy="6167438"/>
          </a:xfrm>
        </p:grpSpPr>
        <p:sp>
          <p:nvSpPr>
            <p:cNvPr id="2" name="Text Box 7"/>
            <p:cNvSpPr txBox="1">
              <a:spLocks noChangeArrowheads="1"/>
            </p:cNvSpPr>
            <p:nvPr/>
          </p:nvSpPr>
          <p:spPr bwMode="auto">
            <a:xfrm>
              <a:off x="3848100" y="785813"/>
              <a:ext cx="1152525" cy="795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/>
            </a:p>
          </p:txBody>
        </p:sp>
        <p:sp>
          <p:nvSpPr>
            <p:cNvPr id="3" name="Line 8"/>
            <p:cNvSpPr>
              <a:spLocks noChangeShapeType="1"/>
            </p:cNvSpPr>
            <p:nvPr/>
          </p:nvSpPr>
          <p:spPr bwMode="auto">
            <a:xfrm>
              <a:off x="3849688" y="1144588"/>
              <a:ext cx="1150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" name="Line 9"/>
            <p:cNvSpPr>
              <a:spLocks noChangeShapeType="1"/>
            </p:cNvSpPr>
            <p:nvPr/>
          </p:nvSpPr>
          <p:spPr bwMode="auto">
            <a:xfrm>
              <a:off x="4424363" y="1144588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6029325" y="1071563"/>
              <a:ext cx="719138" cy="40005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sym typeface="Symbol" pitchFamily="18" charset="2"/>
                </a:rPr>
                <a:t></a:t>
              </a: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7947025" y="1150938"/>
              <a:ext cx="719138" cy="3143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zh-CN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6326188" y="6169025"/>
              <a:ext cx="1476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S</a:t>
              </a:r>
              <a:r>
                <a:rPr lang="en-US" altLang="zh-CN" sz="1400" b="1"/>
                <a:t>1</a:t>
              </a:r>
              <a:r>
                <a:rPr lang="en-US" altLang="zh-CN" sz="2000" b="1"/>
                <a:t>     S</a:t>
              </a:r>
              <a:r>
                <a:rPr lang="en-US" altLang="zh-CN" sz="1400" b="1"/>
                <a:t>0 </a:t>
              </a:r>
              <a:r>
                <a:rPr lang="en-US" altLang="zh-CN" sz="2000" b="1"/>
                <a:t>   A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4135438" y="1593850"/>
              <a:ext cx="0" cy="1927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4351338" y="1577975"/>
              <a:ext cx="1587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6049963" y="276383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6559550" y="148748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8683625" y="6156325"/>
              <a:ext cx="395288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i-1</a:t>
              </a:r>
              <a:endParaRPr lang="en-US" altLang="zh-CN" sz="2000" b="1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4257675" y="311150"/>
              <a:ext cx="720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8307388" y="777875"/>
              <a:ext cx="0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3497263" y="3606800"/>
              <a:ext cx="1368425" cy="7969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tIns="8280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3498850" y="4038600"/>
              <a:ext cx="136683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4217988" y="4041775"/>
              <a:ext cx="0" cy="3571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3919538" y="1576388"/>
              <a:ext cx="0" cy="52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4098925" y="3513138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6102350" y="3608388"/>
              <a:ext cx="1685925" cy="7969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>
                <a:solidFill>
                  <a:schemeClr val="bg2"/>
                </a:solidFill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6103938" y="4040188"/>
              <a:ext cx="168433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6721475" y="4043363"/>
              <a:ext cx="0" cy="3571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6907213" y="3514725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5099050" y="4983163"/>
              <a:ext cx="719138" cy="291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/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5861050" y="2370138"/>
              <a:ext cx="719138" cy="40005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sym typeface="Symbol" pitchFamily="18" charset="2"/>
                </a:rPr>
                <a:t>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6397625" y="8477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7832725" y="2462213"/>
              <a:ext cx="71913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zh-CN" altLang="zh-CN" sz="2000" b="1"/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8158163" y="2384425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8191500" y="1476375"/>
              <a:ext cx="0" cy="90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7529513" y="790575"/>
              <a:ext cx="769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3303588" y="2122488"/>
              <a:ext cx="4875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3316288" y="1911350"/>
              <a:ext cx="5594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V="1">
              <a:off x="6562725" y="1689100"/>
              <a:ext cx="9540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8270875" y="1063625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7516813" y="801688"/>
              <a:ext cx="0" cy="874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6230938" y="1476375"/>
              <a:ext cx="0" cy="88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Oval 43"/>
            <p:cNvSpPr>
              <a:spLocks noChangeArrowheads="1"/>
            </p:cNvSpPr>
            <p:nvPr/>
          </p:nvSpPr>
          <p:spPr bwMode="auto">
            <a:xfrm>
              <a:off x="4408488" y="698500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6297613" y="509588"/>
              <a:ext cx="5032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F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4108450" y="3255963"/>
              <a:ext cx="503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X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8470900" y="1476375"/>
              <a:ext cx="0" cy="423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48"/>
            <p:cNvSpPr>
              <a:spLocks noChangeShapeType="1"/>
            </p:cNvSpPr>
            <p:nvPr/>
          </p:nvSpPr>
          <p:spPr bwMode="auto">
            <a:xfrm>
              <a:off x="4137025" y="2974975"/>
              <a:ext cx="1922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>
              <a:off x="4619625" y="1590675"/>
              <a:ext cx="0" cy="528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4826000" y="1582738"/>
              <a:ext cx="0" cy="163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>
              <a:off x="4813300" y="3227388"/>
              <a:ext cx="2120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6946900" y="3225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6389688" y="276066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6918325" y="3221038"/>
              <a:ext cx="503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Y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>
              <a:off x="7270750" y="4046538"/>
              <a:ext cx="0" cy="3571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Oval 56"/>
            <p:cNvSpPr>
              <a:spLocks noChangeArrowheads="1"/>
            </p:cNvSpPr>
            <p:nvPr/>
          </p:nvSpPr>
          <p:spPr bwMode="auto">
            <a:xfrm>
              <a:off x="5429250" y="4911725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57"/>
            <p:cNvSpPr>
              <a:spLocks noChangeShapeType="1"/>
            </p:cNvSpPr>
            <p:nvPr/>
          </p:nvSpPr>
          <p:spPr bwMode="auto">
            <a:xfrm>
              <a:off x="5456238" y="4729163"/>
              <a:ext cx="0" cy="185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8"/>
            <p:cNvSpPr>
              <a:spLocks noChangeShapeType="1"/>
            </p:cNvSpPr>
            <p:nvPr/>
          </p:nvSpPr>
          <p:spPr bwMode="auto">
            <a:xfrm>
              <a:off x="4773613" y="4722813"/>
              <a:ext cx="144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9"/>
            <p:cNvSpPr>
              <a:spLocks noChangeShapeType="1"/>
            </p:cNvSpPr>
            <p:nvPr/>
          </p:nvSpPr>
          <p:spPr bwMode="auto">
            <a:xfrm>
              <a:off x="4760913" y="4392613"/>
              <a:ext cx="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60"/>
            <p:cNvSpPr>
              <a:spLocks noChangeShapeType="1"/>
            </p:cNvSpPr>
            <p:nvPr/>
          </p:nvSpPr>
          <p:spPr bwMode="auto">
            <a:xfrm>
              <a:off x="6223000" y="4394200"/>
              <a:ext cx="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61"/>
            <p:cNvSpPr>
              <a:spLocks noChangeShapeType="1"/>
            </p:cNvSpPr>
            <p:nvPr/>
          </p:nvSpPr>
          <p:spPr bwMode="auto">
            <a:xfrm>
              <a:off x="4059238" y="4392613"/>
              <a:ext cx="0" cy="1166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62"/>
            <p:cNvSpPr>
              <a:spLocks noChangeShapeType="1"/>
            </p:cNvSpPr>
            <p:nvPr/>
          </p:nvSpPr>
          <p:spPr bwMode="auto">
            <a:xfrm>
              <a:off x="6892925" y="4406900"/>
              <a:ext cx="0" cy="1166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63"/>
            <p:cNvSpPr>
              <a:spLocks noChangeShapeType="1"/>
            </p:cNvSpPr>
            <p:nvPr/>
          </p:nvSpPr>
          <p:spPr bwMode="auto">
            <a:xfrm>
              <a:off x="4057650" y="5572125"/>
              <a:ext cx="2849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64"/>
            <p:cNvSpPr>
              <a:spLocks noChangeShapeType="1"/>
            </p:cNvSpPr>
            <p:nvPr/>
          </p:nvSpPr>
          <p:spPr bwMode="auto">
            <a:xfrm>
              <a:off x="3806825" y="4403725"/>
              <a:ext cx="0" cy="1404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65"/>
            <p:cNvSpPr>
              <a:spLocks noChangeShapeType="1"/>
            </p:cNvSpPr>
            <p:nvPr/>
          </p:nvSpPr>
          <p:spPr bwMode="auto">
            <a:xfrm>
              <a:off x="3806825" y="5810250"/>
              <a:ext cx="372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66"/>
            <p:cNvSpPr>
              <a:spLocks noChangeShapeType="1"/>
            </p:cNvSpPr>
            <p:nvPr/>
          </p:nvSpPr>
          <p:spPr bwMode="auto">
            <a:xfrm>
              <a:off x="3621088" y="4392613"/>
              <a:ext cx="0" cy="1643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67"/>
            <p:cNvSpPr>
              <a:spLocks noChangeShapeType="1"/>
            </p:cNvSpPr>
            <p:nvPr/>
          </p:nvSpPr>
          <p:spPr bwMode="auto">
            <a:xfrm>
              <a:off x="4379913" y="4392613"/>
              <a:ext cx="0" cy="1404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68"/>
            <p:cNvSpPr>
              <a:spLocks noChangeShapeType="1"/>
            </p:cNvSpPr>
            <p:nvPr/>
          </p:nvSpPr>
          <p:spPr bwMode="auto">
            <a:xfrm>
              <a:off x="4562475" y="4381500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69"/>
            <p:cNvSpPr>
              <a:spLocks noChangeShapeType="1"/>
            </p:cNvSpPr>
            <p:nvPr/>
          </p:nvSpPr>
          <p:spPr bwMode="auto">
            <a:xfrm>
              <a:off x="5462588" y="5301208"/>
              <a:ext cx="0" cy="64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70"/>
            <p:cNvSpPr>
              <a:spLocks noChangeShapeType="1"/>
            </p:cNvSpPr>
            <p:nvPr/>
          </p:nvSpPr>
          <p:spPr bwMode="auto">
            <a:xfrm>
              <a:off x="7113588" y="4402138"/>
              <a:ext cx="0" cy="1643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71"/>
            <p:cNvSpPr>
              <a:spLocks noChangeShapeType="1"/>
            </p:cNvSpPr>
            <p:nvPr/>
          </p:nvSpPr>
          <p:spPr bwMode="auto">
            <a:xfrm>
              <a:off x="7521575" y="4391025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72"/>
            <p:cNvSpPr>
              <a:spLocks noChangeShapeType="1"/>
            </p:cNvSpPr>
            <p:nvPr/>
          </p:nvSpPr>
          <p:spPr bwMode="auto">
            <a:xfrm>
              <a:off x="6518275" y="4391025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73"/>
            <p:cNvSpPr>
              <a:spLocks noChangeShapeType="1"/>
            </p:cNvSpPr>
            <p:nvPr/>
          </p:nvSpPr>
          <p:spPr bwMode="auto">
            <a:xfrm>
              <a:off x="8218488" y="2789238"/>
              <a:ext cx="0" cy="321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74"/>
            <p:cNvSpPr>
              <a:spLocks noChangeShapeType="1"/>
            </p:cNvSpPr>
            <p:nvPr/>
          </p:nvSpPr>
          <p:spPr bwMode="auto">
            <a:xfrm>
              <a:off x="8916988" y="1901825"/>
              <a:ext cx="0" cy="413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Text Box 75"/>
            <p:cNvSpPr txBox="1">
              <a:spLocks noChangeArrowheads="1"/>
            </p:cNvSpPr>
            <p:nvPr/>
          </p:nvSpPr>
          <p:spPr bwMode="auto">
            <a:xfrm>
              <a:off x="7956550" y="6173788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M</a:t>
              </a:r>
            </a:p>
          </p:txBody>
        </p:sp>
        <p:sp>
          <p:nvSpPr>
            <p:cNvPr id="69" name="Text Box 76"/>
            <p:cNvSpPr txBox="1">
              <a:spLocks noChangeArrowheads="1"/>
            </p:cNvSpPr>
            <p:nvPr/>
          </p:nvSpPr>
          <p:spPr bwMode="auto">
            <a:xfrm>
              <a:off x="3484563" y="6173788"/>
              <a:ext cx="21526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S</a:t>
              </a:r>
              <a:r>
                <a:rPr lang="en-US" altLang="zh-CN" sz="1400" b="1"/>
                <a:t>3</a:t>
              </a:r>
              <a:r>
                <a:rPr lang="en-US" altLang="zh-CN" sz="2000" b="1"/>
                <a:t>          S</a:t>
              </a:r>
              <a:r>
                <a:rPr lang="en-US" altLang="zh-CN" sz="1400" b="1"/>
                <a:t>2 </a:t>
              </a:r>
              <a:r>
                <a:rPr lang="en-US" altLang="zh-CN" sz="2000" b="1"/>
                <a:t>         B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70" name="Line 77"/>
            <p:cNvSpPr>
              <a:spLocks noChangeShapeType="1"/>
            </p:cNvSpPr>
            <p:nvPr/>
          </p:nvSpPr>
          <p:spPr bwMode="auto">
            <a:xfrm>
              <a:off x="5265738" y="6180138"/>
              <a:ext cx="250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78"/>
            <p:cNvSpPr>
              <a:spLocks noChangeShapeType="1"/>
            </p:cNvSpPr>
            <p:nvPr/>
          </p:nvSpPr>
          <p:spPr bwMode="auto">
            <a:xfrm>
              <a:off x="7450138" y="6180138"/>
              <a:ext cx="185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79"/>
            <p:cNvSpPr>
              <a:spLocks noChangeShapeType="1"/>
            </p:cNvSpPr>
            <p:nvPr/>
          </p:nvSpPr>
          <p:spPr bwMode="auto">
            <a:xfrm flipV="1">
              <a:off x="4488418" y="321082"/>
              <a:ext cx="288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80"/>
            <p:cNvSpPr>
              <a:spLocks noChangeShapeType="1"/>
            </p:cNvSpPr>
            <p:nvPr/>
          </p:nvSpPr>
          <p:spPr bwMode="auto">
            <a:xfrm>
              <a:off x="4441825" y="47148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81"/>
            <p:cNvSpPr>
              <a:spLocks noChangeShapeType="1"/>
            </p:cNvSpPr>
            <p:nvPr/>
          </p:nvSpPr>
          <p:spPr bwMode="auto">
            <a:xfrm>
              <a:off x="6408738" y="474663"/>
              <a:ext cx="179486" cy="20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Oval 102"/>
            <p:cNvSpPr>
              <a:spLocks noChangeArrowheads="1"/>
            </p:cNvSpPr>
            <p:nvPr/>
          </p:nvSpPr>
          <p:spPr bwMode="auto">
            <a:xfrm>
              <a:off x="4340225" y="5749925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Oval 103"/>
            <p:cNvSpPr>
              <a:spLocks noChangeArrowheads="1"/>
            </p:cNvSpPr>
            <p:nvPr/>
          </p:nvSpPr>
          <p:spPr bwMode="auto">
            <a:xfrm>
              <a:off x="5418138" y="551180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Oval 104"/>
            <p:cNvSpPr>
              <a:spLocks noChangeArrowheads="1"/>
            </p:cNvSpPr>
            <p:nvPr/>
          </p:nvSpPr>
          <p:spPr bwMode="auto">
            <a:xfrm>
              <a:off x="5410200" y="466883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Oval 105"/>
            <p:cNvSpPr>
              <a:spLocks noChangeArrowheads="1"/>
            </p:cNvSpPr>
            <p:nvPr/>
          </p:nvSpPr>
          <p:spPr bwMode="auto">
            <a:xfrm>
              <a:off x="7480300" y="574833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Oval 106"/>
            <p:cNvSpPr>
              <a:spLocks noChangeArrowheads="1"/>
            </p:cNvSpPr>
            <p:nvPr/>
          </p:nvSpPr>
          <p:spPr bwMode="auto">
            <a:xfrm>
              <a:off x="4084638" y="290988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107"/>
            <p:cNvSpPr>
              <a:spLocks noChangeArrowheads="1"/>
            </p:cNvSpPr>
            <p:nvPr/>
          </p:nvSpPr>
          <p:spPr bwMode="auto">
            <a:xfrm>
              <a:off x="6356350" y="318293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Oval 108"/>
            <p:cNvSpPr>
              <a:spLocks noChangeArrowheads="1"/>
            </p:cNvSpPr>
            <p:nvPr/>
          </p:nvSpPr>
          <p:spPr bwMode="auto">
            <a:xfrm>
              <a:off x="8148638" y="205740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Oval 109"/>
            <p:cNvSpPr>
              <a:spLocks noChangeArrowheads="1"/>
            </p:cNvSpPr>
            <p:nvPr/>
          </p:nvSpPr>
          <p:spPr bwMode="auto">
            <a:xfrm>
              <a:off x="8435975" y="186531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Oval 110"/>
            <p:cNvSpPr>
              <a:spLocks noChangeArrowheads="1"/>
            </p:cNvSpPr>
            <p:nvPr/>
          </p:nvSpPr>
          <p:spPr bwMode="auto">
            <a:xfrm>
              <a:off x="3860800" y="2066925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Oval 111"/>
            <p:cNvSpPr>
              <a:spLocks noChangeArrowheads="1"/>
            </p:cNvSpPr>
            <p:nvPr/>
          </p:nvSpPr>
          <p:spPr bwMode="auto">
            <a:xfrm>
              <a:off x="4310063" y="186531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Oval 112"/>
            <p:cNvSpPr>
              <a:spLocks noChangeArrowheads="1"/>
            </p:cNvSpPr>
            <p:nvPr/>
          </p:nvSpPr>
          <p:spPr bwMode="auto">
            <a:xfrm>
              <a:off x="4584700" y="2060575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" name="Text Box 91"/>
          <p:cNvSpPr txBox="1">
            <a:spLocks noChangeArrowheads="1"/>
          </p:cNvSpPr>
          <p:nvPr/>
        </p:nvSpPr>
        <p:spPr bwMode="auto">
          <a:xfrm>
            <a:off x="423863" y="582613"/>
            <a:ext cx="2733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SN74181</a:t>
            </a:r>
            <a:r>
              <a:rPr lang="zh-CN" altLang="en-US" sz="2800" b="1"/>
              <a:t>为例：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 autoUpdateAnimBg="0"/>
      <p:bldP spid="76" grpId="0" build="p" autoUpdateAnimBg="0"/>
      <p:bldP spid="77" grpId="0" build="p" autoUpdateAnimBg="0"/>
      <p:bldP spid="78" grpId="0" build="p" autoUpdateAnimBg="0"/>
      <p:bldP spid="79" grpId="0" build="p" autoUpdateAnimBg="0"/>
      <p:bldP spid="80" grpId="0" build="p" autoUpdateAnimBg="0"/>
      <p:bldP spid="81" grpId="0" animBg="1"/>
      <p:bldP spid="82" grpId="0" build="p" autoUpdateAnimBg="0"/>
      <p:bldP spid="83" grpId="0" build="p" autoUpdateAnimBg="0"/>
      <p:bldP spid="84" grpId="0" build="p" autoUpdateAnimBg="0"/>
      <p:bldP spid="9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712968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619825" y="1763524"/>
            <a:ext cx="11994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smtClean="0"/>
              <a:t>P118</a:t>
            </a:r>
            <a:r>
              <a:rPr lang="zh-CN" altLang="en-US" b="1" smtClean="0"/>
              <a:t>表</a:t>
            </a:r>
            <a:r>
              <a:rPr lang="en-US" altLang="zh-CN" b="1" smtClean="0"/>
              <a:t>3-1</a:t>
            </a:r>
            <a:endParaRPr lang="en-US" altLang="zh-CN" b="1" dirty="0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446088" y="870223"/>
            <a:ext cx="8175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控制信号</a:t>
            </a:r>
            <a:r>
              <a:rPr lang="en-US" altLang="zh-CN" sz="2800" b="1"/>
              <a:t>S3</a:t>
            </a:r>
            <a:r>
              <a:rPr lang="zh-CN" altLang="en-US" sz="2800" b="1"/>
              <a:t>～</a:t>
            </a:r>
            <a:r>
              <a:rPr lang="en-US" altLang="zh-CN" sz="2800" b="1"/>
              <a:t>S0</a:t>
            </a:r>
            <a:r>
              <a:rPr lang="zh-CN" altLang="en-US" sz="2800" b="1"/>
              <a:t>与选择器输出</a:t>
            </a:r>
            <a:r>
              <a:rPr lang="en-US" altLang="zh-CN" sz="2800" b="1"/>
              <a:t>X</a:t>
            </a:r>
            <a:r>
              <a:rPr lang="en-US" altLang="zh-CN" sz="2000" b="1"/>
              <a:t>i</a:t>
            </a:r>
            <a:r>
              <a:rPr lang="zh-CN" altLang="en-US" sz="2800" b="1"/>
              <a:t>、</a:t>
            </a:r>
            <a:r>
              <a:rPr lang="en-US" altLang="zh-CN" sz="2800" b="1"/>
              <a:t>Y</a:t>
            </a:r>
            <a:r>
              <a:rPr lang="en-US" altLang="zh-CN" sz="2000" b="1"/>
              <a:t>i</a:t>
            </a:r>
            <a:r>
              <a:rPr lang="zh-CN" altLang="en-US" sz="2800" b="1"/>
              <a:t>的对应关系：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43470" y="2485293"/>
            <a:ext cx="7500938" cy="2887625"/>
            <a:chOff x="611188" y="2955826"/>
            <a:chExt cx="7500938" cy="28448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611188" y="2955826"/>
              <a:ext cx="7500938" cy="2844800"/>
              <a:chOff x="232" y="757"/>
              <a:chExt cx="4725" cy="1792"/>
            </a:xfrm>
          </p:grpSpPr>
          <p:grpSp>
            <p:nvGrpSpPr>
              <p:cNvPr id="3" name="Group 5"/>
              <p:cNvGrpSpPr>
                <a:grpSpLocks/>
              </p:cNvGrpSpPr>
              <p:nvPr/>
            </p:nvGrpSpPr>
            <p:grpSpPr bwMode="auto">
              <a:xfrm>
                <a:off x="323" y="799"/>
                <a:ext cx="4608" cy="1723"/>
                <a:chOff x="179" y="2545"/>
                <a:chExt cx="4608" cy="1723"/>
              </a:xfrm>
            </p:grpSpPr>
            <p:sp>
              <p:nvSpPr>
                <p:cNvPr id="1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" y="2545"/>
                  <a:ext cx="4608" cy="3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S3 </a:t>
                  </a:r>
                  <a:r>
                    <a:rPr lang="en-US" altLang="zh-CN" sz="2800" b="1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S2   </a:t>
                  </a:r>
                  <a:r>
                    <a:rPr lang="en-US" altLang="zh-CN" sz="2800" b="1" smtClean="0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    </a:t>
                  </a:r>
                  <a:r>
                    <a:rPr lang="zh-CN" altLang="en-US" sz="2800" b="1" smtClean="0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X</a:t>
                  </a:r>
                  <a:r>
                    <a:rPr lang="en-US" altLang="zh-CN" sz="2000" b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i</a:t>
                  </a:r>
                  <a:r>
                    <a:rPr lang="en-US" altLang="zh-CN" sz="2800" b="1">
                      <a:solidFill>
                        <a:schemeClr val="tx2"/>
                      </a:solidFill>
                      <a:latin typeface="黑体" pitchFamily="2" charset="-122"/>
                      <a:ea typeface="黑体" pitchFamily="2" charset="-122"/>
                    </a:rPr>
                    <a:t>   </a:t>
                  </a:r>
                  <a:r>
                    <a:rPr lang="en-US" altLang="zh-CN" sz="2800" b="1" smtClean="0">
                      <a:solidFill>
                        <a:schemeClr val="tx2"/>
                      </a:solidFill>
                      <a:latin typeface="黑体" pitchFamily="2" charset="-122"/>
                      <a:ea typeface="黑体" pitchFamily="2" charset="-122"/>
                    </a:rPr>
                    <a:t>    </a:t>
                  </a:r>
                  <a:r>
                    <a:rPr lang="en-US" altLang="zh-CN" sz="2800" b="1" dirty="0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S1 </a:t>
                  </a:r>
                  <a:r>
                    <a:rPr lang="en-US" altLang="zh-CN" sz="2800" b="1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S0   </a:t>
                  </a:r>
                  <a:r>
                    <a:rPr lang="en-US" altLang="zh-CN" sz="2800" b="1" smtClean="0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   </a:t>
                  </a:r>
                  <a:r>
                    <a:rPr lang="zh-CN" altLang="en-US" sz="2800" b="1" smtClean="0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lang="en-US" altLang="zh-CN" sz="2800" b="1" dirty="0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Y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i</a:t>
                  </a:r>
                  <a:r>
                    <a:rPr lang="en-US" altLang="zh-CN" sz="2800" b="1" dirty="0">
                      <a:solidFill>
                        <a:schemeClr val="tx2"/>
                      </a:solidFill>
                      <a:latin typeface="黑体" pitchFamily="2" charset="-122"/>
                      <a:ea typeface="黑体" pitchFamily="2" charset="-122"/>
                    </a:rPr>
                    <a:t>   </a:t>
                  </a:r>
                </a:p>
              </p:txBody>
            </p:sp>
            <p:sp>
              <p:nvSpPr>
                <p:cNvPr id="1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93" y="3009"/>
                  <a:ext cx="768" cy="1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0   0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0   1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1   0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1   1</a:t>
                  </a:r>
                </a:p>
              </p:txBody>
            </p:sp>
            <p:sp>
              <p:nvSpPr>
                <p:cNvPr id="1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63" y="3015"/>
                  <a:ext cx="864" cy="5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 1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A</a:t>
                  </a:r>
                  <a:r>
                    <a:rPr lang="en-US" altLang="zh-CN" sz="2000" b="1">
                      <a:latin typeface="黑体" pitchFamily="2" charset="-122"/>
                      <a:ea typeface="黑体" pitchFamily="2" charset="-122"/>
                    </a:rPr>
                    <a:t>i</a:t>
                  </a: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+B</a:t>
                  </a:r>
                  <a:r>
                    <a:rPr lang="en-US" altLang="zh-CN" sz="2000" b="1">
                      <a:latin typeface="黑体" pitchFamily="2" charset="-122"/>
                      <a:ea typeface="黑体" pitchFamily="2" charset="-122"/>
                    </a:rPr>
                    <a:t>i</a:t>
                  </a:r>
                </a:p>
              </p:txBody>
            </p:sp>
            <p:sp>
              <p:nvSpPr>
                <p:cNvPr id="1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572" y="3681"/>
                  <a:ext cx="1056" cy="2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 err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A</a:t>
                  </a:r>
                  <a:r>
                    <a:rPr lang="en-US" altLang="zh-CN" sz="2000" b="1" dirty="0" err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i</a:t>
                  </a:r>
                  <a:r>
                    <a:rPr lang="en-US" altLang="zh-CN" sz="2800" b="1" dirty="0" err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+B</a:t>
                  </a:r>
                  <a:r>
                    <a:rPr lang="en-US" altLang="zh-CN" sz="2000" b="1" dirty="0" err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i</a:t>
                  </a:r>
                  <a:endParaRPr lang="en-US" altLang="zh-CN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16" name="Line 10"/>
                <p:cNvSpPr>
                  <a:spLocks noChangeShapeType="1"/>
                </p:cNvSpPr>
                <p:nvPr/>
              </p:nvSpPr>
              <p:spPr bwMode="auto">
                <a:xfrm>
                  <a:off x="1903" y="3335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17" name="Rectangle 11"/>
                <p:cNvSpPr>
                  <a:spLocks noChangeArrowheads="1"/>
                </p:cNvSpPr>
                <p:nvPr/>
              </p:nvSpPr>
              <p:spPr bwMode="auto">
                <a:xfrm>
                  <a:off x="1591" y="3934"/>
                  <a:ext cx="312" cy="3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A</a:t>
                  </a:r>
                  <a:r>
                    <a:rPr lang="en-US" altLang="zh-CN" sz="2000" b="1">
                      <a:latin typeface="黑体" pitchFamily="2" charset="-122"/>
                      <a:ea typeface="黑体" pitchFamily="2" charset="-122"/>
                    </a:rPr>
                    <a:t>i</a:t>
                  </a:r>
                </a:p>
              </p:txBody>
            </p:sp>
            <p:sp>
              <p:nvSpPr>
                <p:cNvPr id="1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40" y="3008"/>
                  <a:ext cx="864" cy="1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0   0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0   1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1   0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itchFamily="2" charset="-122"/>
                      <a:ea typeface="黑体" pitchFamily="2" charset="-122"/>
                    </a:rPr>
                    <a:t>1   1</a:t>
                  </a:r>
                </a:p>
              </p:txBody>
            </p:sp>
            <p:sp>
              <p:nvSpPr>
                <p:cNvPr id="1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907" y="3013"/>
                  <a:ext cx="864" cy="12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itchFamily="2" charset="-122"/>
                      <a:ea typeface="黑体" pitchFamily="2" charset="-122"/>
                    </a:rPr>
                    <a:t> Ai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lang="en-US" altLang="zh-CN" sz="2800" b="1" dirty="0" err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A</a:t>
                  </a:r>
                  <a:r>
                    <a:rPr lang="en-US" altLang="zh-CN" sz="2000" b="1" dirty="0" err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i</a:t>
                  </a:r>
                  <a:r>
                    <a:rPr lang="en-US" altLang="zh-CN" sz="2800" b="1" dirty="0" err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B</a:t>
                  </a:r>
                  <a:r>
                    <a:rPr lang="en-US" altLang="zh-CN" sz="2000" b="1" dirty="0" err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i</a:t>
                  </a:r>
                  <a:endParaRPr lang="en-US" altLang="zh-CN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endParaRP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lang="en-US" altLang="zh-CN" sz="2800" b="1" dirty="0" err="1">
                      <a:latin typeface="黑体" pitchFamily="2" charset="-122"/>
                      <a:ea typeface="黑体" pitchFamily="2" charset="-122"/>
                    </a:rPr>
                    <a:t>A</a:t>
                  </a:r>
                  <a:r>
                    <a:rPr lang="en-US" altLang="zh-CN" sz="2000" b="1" dirty="0" err="1">
                      <a:latin typeface="黑体" pitchFamily="2" charset="-122"/>
                      <a:ea typeface="黑体" pitchFamily="2" charset="-122"/>
                    </a:rPr>
                    <a:t>i</a:t>
                  </a:r>
                  <a:r>
                    <a:rPr lang="en-US" altLang="zh-CN" sz="2800" b="1" dirty="0" err="1">
                      <a:latin typeface="黑体" pitchFamily="2" charset="-122"/>
                      <a:ea typeface="黑体" pitchFamily="2" charset="-122"/>
                    </a:rPr>
                    <a:t>B</a:t>
                  </a:r>
                  <a:r>
                    <a:rPr lang="en-US" altLang="zh-CN" sz="2000" b="1" dirty="0" err="1">
                      <a:latin typeface="黑体" pitchFamily="2" charset="-122"/>
                      <a:ea typeface="黑体" pitchFamily="2" charset="-122"/>
                    </a:rPr>
                    <a:t>i</a:t>
                  </a:r>
                  <a:endParaRPr lang="en-US" altLang="zh-CN" sz="2000" b="1" dirty="0">
                    <a:latin typeface="黑体" pitchFamily="2" charset="-122"/>
                    <a:ea typeface="黑体" pitchFamily="2" charset="-122"/>
                  </a:endParaRP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itchFamily="2" charset="-122"/>
                      <a:ea typeface="黑体" pitchFamily="2" charset="-122"/>
                    </a:rPr>
                    <a:t>  0</a:t>
                  </a:r>
                </a:p>
              </p:txBody>
            </p:sp>
            <p:sp>
              <p:nvSpPr>
                <p:cNvPr id="20" name="Line 14"/>
                <p:cNvSpPr>
                  <a:spLocks noChangeShapeType="1"/>
                </p:cNvSpPr>
                <p:nvPr/>
              </p:nvSpPr>
              <p:spPr bwMode="auto">
                <a:xfrm>
                  <a:off x="4236" y="3657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4" name="Line 15"/>
              <p:cNvSpPr>
                <a:spLocks noChangeShapeType="1"/>
              </p:cNvSpPr>
              <p:nvPr/>
            </p:nvSpPr>
            <p:spPr bwMode="auto">
              <a:xfrm flipV="1">
                <a:off x="240" y="757"/>
                <a:ext cx="4717" cy="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sp>
            <p:nvSpPr>
              <p:cNvPr id="5" name="Line 16"/>
              <p:cNvSpPr>
                <a:spLocks noChangeShapeType="1"/>
              </p:cNvSpPr>
              <p:nvPr/>
            </p:nvSpPr>
            <p:spPr bwMode="auto">
              <a:xfrm>
                <a:off x="232" y="2549"/>
                <a:ext cx="47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sp>
            <p:nvSpPr>
              <p:cNvPr id="6" name="Line 17"/>
              <p:cNvSpPr>
                <a:spLocks noChangeShapeType="1"/>
              </p:cNvSpPr>
              <p:nvPr/>
            </p:nvSpPr>
            <p:spPr bwMode="auto">
              <a:xfrm>
                <a:off x="240" y="1125"/>
                <a:ext cx="47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sp>
            <p:nvSpPr>
              <p:cNvPr id="7" name="Line 18"/>
              <p:cNvSpPr>
                <a:spLocks noChangeShapeType="1"/>
              </p:cNvSpPr>
              <p:nvPr/>
            </p:nvSpPr>
            <p:spPr bwMode="auto">
              <a:xfrm>
                <a:off x="240" y="1461"/>
                <a:ext cx="47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sp>
            <p:nvSpPr>
              <p:cNvPr id="8" name="Line 19"/>
              <p:cNvSpPr>
                <a:spLocks noChangeShapeType="1"/>
              </p:cNvSpPr>
              <p:nvPr/>
            </p:nvSpPr>
            <p:spPr bwMode="auto">
              <a:xfrm>
                <a:off x="240" y="1842"/>
                <a:ext cx="47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>
                <a:off x="240" y="2220"/>
                <a:ext cx="47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 flipH="1">
                <a:off x="240" y="762"/>
                <a:ext cx="0" cy="17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sp>
            <p:nvSpPr>
              <p:cNvPr id="11" name="Line 22"/>
              <p:cNvSpPr>
                <a:spLocks noChangeShapeType="1"/>
              </p:cNvSpPr>
              <p:nvPr/>
            </p:nvSpPr>
            <p:spPr bwMode="auto">
              <a:xfrm flipH="1">
                <a:off x="4950" y="766"/>
                <a:ext cx="0" cy="17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/>
              </a:p>
            </p:txBody>
          </p:sp>
        </p:grp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354512" y="2963529"/>
              <a:ext cx="1463" cy="2794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653705" y="6048771"/>
            <a:ext cx="119804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860788"/>
              </p:ext>
            </p:extLst>
          </p:nvPr>
        </p:nvGraphicFramePr>
        <p:xfrm>
          <a:off x="806120" y="5751282"/>
          <a:ext cx="3079726" cy="61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3" imgW="1244520" imgH="253800" progId="Equation.DSMT4">
                  <p:embed/>
                </p:oleObj>
              </mc:Choice>
              <mc:Fallback>
                <p:oleObj name="Equation" r:id="rId3" imgW="124452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20" y="5751282"/>
                        <a:ext cx="3079726" cy="619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4872038" y="61755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994954"/>
              </p:ext>
            </p:extLst>
          </p:nvPr>
        </p:nvGraphicFramePr>
        <p:xfrm>
          <a:off x="5047741" y="5770932"/>
          <a:ext cx="2752922" cy="58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5" imgW="1167893" imgH="253890" progId="Equation.DSMT4">
                  <p:embed/>
                </p:oleObj>
              </mc:Choice>
              <mc:Fallback>
                <p:oleObj name="Equation" r:id="rId5" imgW="1167893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741" y="5770932"/>
                        <a:ext cx="2752922" cy="586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88"/>
          <p:cNvSpPr txBox="1">
            <a:spLocks noChangeArrowheads="1"/>
          </p:cNvSpPr>
          <p:nvPr/>
        </p:nvSpPr>
        <p:spPr bwMode="auto">
          <a:xfrm>
            <a:off x="80964" y="934804"/>
            <a:ext cx="3344862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en-US" sz="2800" b="1" dirty="0">
                <a:ea typeface="黑体" pitchFamily="2" charset="-122"/>
              </a:rPr>
              <a:t>：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ea typeface="黑体" pitchFamily="2" charset="-122"/>
              </a:rPr>
              <a:t>S3S2S1S0  = 1001</a:t>
            </a:r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3275856" y="5657875"/>
            <a:ext cx="398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88" name="Text Box 90"/>
          <p:cNvSpPr txBox="1">
            <a:spLocks noChangeArrowheads="1"/>
          </p:cNvSpPr>
          <p:nvPr/>
        </p:nvSpPr>
        <p:spPr bwMode="auto">
          <a:xfrm>
            <a:off x="4153470" y="5661248"/>
            <a:ext cx="490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89" name="Text Box 91"/>
          <p:cNvSpPr txBox="1">
            <a:spLocks noChangeArrowheads="1"/>
          </p:cNvSpPr>
          <p:nvPr/>
        </p:nvSpPr>
        <p:spPr bwMode="auto">
          <a:xfrm>
            <a:off x="6156176" y="5589240"/>
            <a:ext cx="490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90" name="Text Box 92"/>
          <p:cNvSpPr txBox="1">
            <a:spLocks noChangeArrowheads="1"/>
          </p:cNvSpPr>
          <p:nvPr/>
        </p:nvSpPr>
        <p:spPr bwMode="auto">
          <a:xfrm>
            <a:off x="6817766" y="5589240"/>
            <a:ext cx="490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3303588" y="188640"/>
            <a:ext cx="5775325" cy="6189365"/>
            <a:chOff x="3303588" y="209848"/>
            <a:chExt cx="5775325" cy="6189365"/>
          </a:xfrm>
        </p:grpSpPr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3848100" y="706438"/>
              <a:ext cx="1152525" cy="795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/>
            </a:p>
          </p:txBody>
        </p:sp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3849688" y="1065213"/>
              <a:ext cx="1150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4424363" y="1065213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6029325" y="1035050"/>
              <a:ext cx="719138" cy="35718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  <a:sym typeface="Symbol" pitchFamily="18" charset="2"/>
                </a:rPr>
                <a:t>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7947025" y="1071563"/>
              <a:ext cx="719138" cy="3143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zh-CN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6326188" y="6089650"/>
              <a:ext cx="1476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S</a:t>
              </a:r>
              <a:r>
                <a:rPr lang="en-US" altLang="zh-CN" sz="1400" b="1"/>
                <a:t>1</a:t>
              </a:r>
              <a:r>
                <a:rPr lang="en-US" altLang="zh-CN" sz="2000" b="1"/>
                <a:t>     S</a:t>
              </a:r>
              <a:r>
                <a:rPr lang="en-US" altLang="zh-CN" sz="1400" b="1"/>
                <a:t>0 </a:t>
              </a:r>
              <a:r>
                <a:rPr lang="en-US" altLang="zh-CN" sz="2000" b="1"/>
                <a:t>   A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4135438" y="1514475"/>
              <a:ext cx="0" cy="1927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4351338" y="1498600"/>
              <a:ext cx="1587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6049963" y="26844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6559550" y="140811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8683625" y="6076950"/>
              <a:ext cx="395288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i-1</a:t>
              </a:r>
              <a:endParaRPr lang="en-US" altLang="zh-CN" sz="2000" b="1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4257675" y="231775"/>
              <a:ext cx="720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07388" y="698500"/>
              <a:ext cx="0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497263" y="3527425"/>
              <a:ext cx="1368425" cy="7969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tIns="8280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>
                <a:solidFill>
                  <a:schemeClr val="bg2"/>
                </a:solidFill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498850" y="3959225"/>
              <a:ext cx="136683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217988" y="3962400"/>
              <a:ext cx="0" cy="3571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919538" y="1497013"/>
              <a:ext cx="0" cy="52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098925" y="3433763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6102350" y="3529013"/>
              <a:ext cx="1685925" cy="7969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    </a:t>
              </a: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6103938" y="3960813"/>
              <a:ext cx="168433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6721475" y="3963988"/>
              <a:ext cx="0" cy="3571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6907213" y="3435350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099050" y="4903788"/>
              <a:ext cx="719138" cy="291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5861050" y="2305050"/>
              <a:ext cx="719138" cy="35718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  <a:sym typeface="Symbol" pitchFamily="18" charset="2"/>
                </a:rPr>
                <a:t></a:t>
              </a: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6397625" y="7969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7832725" y="2382838"/>
              <a:ext cx="71913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zh-CN" altLang="zh-CN" sz="2000" b="1"/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8158163" y="2305050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8191500" y="1397000"/>
              <a:ext cx="0" cy="90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529513" y="711200"/>
              <a:ext cx="769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3303588" y="2043113"/>
              <a:ext cx="4875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316288" y="1831975"/>
              <a:ext cx="5594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V="1">
              <a:off x="6562725" y="1609725"/>
              <a:ext cx="9540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8270875" y="984250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7516813" y="722313"/>
              <a:ext cx="0" cy="874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6230938" y="1397000"/>
              <a:ext cx="0" cy="88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4408488" y="619125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6297613" y="430213"/>
              <a:ext cx="5032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F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4108450" y="3176588"/>
              <a:ext cx="503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X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8470900" y="1397000"/>
              <a:ext cx="0" cy="423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4137025" y="2895600"/>
              <a:ext cx="1922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4619625" y="1511300"/>
              <a:ext cx="0" cy="528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4826000" y="1503363"/>
              <a:ext cx="0" cy="163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4813300" y="3148013"/>
              <a:ext cx="2120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6946900" y="31464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389688" y="268128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6880225" y="3206750"/>
              <a:ext cx="503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Y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7270750" y="3967163"/>
              <a:ext cx="0" cy="3571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Oval 51"/>
            <p:cNvSpPr>
              <a:spLocks noChangeArrowheads="1"/>
            </p:cNvSpPr>
            <p:nvPr/>
          </p:nvSpPr>
          <p:spPr bwMode="auto">
            <a:xfrm>
              <a:off x="5429250" y="4832350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5456238" y="4649788"/>
              <a:ext cx="0" cy="185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4773613" y="4643438"/>
              <a:ext cx="144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4760913" y="4313238"/>
              <a:ext cx="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6223000" y="4314825"/>
              <a:ext cx="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>
              <a:off x="4059238" y="4313238"/>
              <a:ext cx="0" cy="1166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6892925" y="4327525"/>
              <a:ext cx="0" cy="1166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8"/>
            <p:cNvSpPr>
              <a:spLocks noChangeShapeType="1"/>
            </p:cNvSpPr>
            <p:nvPr/>
          </p:nvSpPr>
          <p:spPr bwMode="auto">
            <a:xfrm>
              <a:off x="4057650" y="5492750"/>
              <a:ext cx="2849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3806825" y="4324350"/>
              <a:ext cx="0" cy="1404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>
              <a:off x="3806825" y="5730875"/>
              <a:ext cx="372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>
              <a:off x="3621088" y="4306218"/>
              <a:ext cx="0" cy="1643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>
              <a:off x="4379913" y="4313238"/>
              <a:ext cx="0" cy="1404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63"/>
            <p:cNvSpPr>
              <a:spLocks noChangeShapeType="1"/>
            </p:cNvSpPr>
            <p:nvPr/>
          </p:nvSpPr>
          <p:spPr bwMode="auto">
            <a:xfrm>
              <a:off x="4562475" y="4302125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64"/>
            <p:cNvSpPr>
              <a:spLocks noChangeShapeType="1"/>
            </p:cNvSpPr>
            <p:nvPr/>
          </p:nvSpPr>
          <p:spPr bwMode="auto">
            <a:xfrm>
              <a:off x="5462588" y="5208106"/>
              <a:ext cx="0" cy="64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>
              <a:off x="7113588" y="4322763"/>
              <a:ext cx="0" cy="1643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66"/>
            <p:cNvSpPr>
              <a:spLocks noChangeShapeType="1"/>
            </p:cNvSpPr>
            <p:nvPr/>
          </p:nvSpPr>
          <p:spPr bwMode="auto">
            <a:xfrm>
              <a:off x="7521575" y="4311650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67"/>
            <p:cNvSpPr>
              <a:spLocks noChangeShapeType="1"/>
            </p:cNvSpPr>
            <p:nvPr/>
          </p:nvSpPr>
          <p:spPr bwMode="auto">
            <a:xfrm>
              <a:off x="6518275" y="4311650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8218488" y="2709863"/>
              <a:ext cx="0" cy="321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69"/>
            <p:cNvSpPr>
              <a:spLocks noChangeShapeType="1"/>
            </p:cNvSpPr>
            <p:nvPr/>
          </p:nvSpPr>
          <p:spPr bwMode="auto">
            <a:xfrm>
              <a:off x="8916988" y="1822450"/>
              <a:ext cx="0" cy="413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Text Box 70"/>
            <p:cNvSpPr txBox="1">
              <a:spLocks noChangeArrowheads="1"/>
            </p:cNvSpPr>
            <p:nvPr/>
          </p:nvSpPr>
          <p:spPr bwMode="auto">
            <a:xfrm>
              <a:off x="7956550" y="6094413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M</a:t>
              </a:r>
            </a:p>
          </p:txBody>
        </p:sp>
        <p:sp>
          <p:nvSpPr>
            <p:cNvPr id="69" name="Text Box 71"/>
            <p:cNvSpPr txBox="1">
              <a:spLocks noChangeArrowheads="1"/>
            </p:cNvSpPr>
            <p:nvPr/>
          </p:nvSpPr>
          <p:spPr bwMode="auto">
            <a:xfrm>
              <a:off x="3484563" y="6094413"/>
              <a:ext cx="21526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S</a:t>
              </a:r>
              <a:r>
                <a:rPr lang="en-US" altLang="zh-CN" sz="1400" b="1"/>
                <a:t>3</a:t>
              </a:r>
              <a:r>
                <a:rPr lang="en-US" altLang="zh-CN" sz="2000" b="1"/>
                <a:t>          S</a:t>
              </a:r>
              <a:r>
                <a:rPr lang="en-US" altLang="zh-CN" sz="1400" b="1"/>
                <a:t>2 </a:t>
              </a:r>
              <a:r>
                <a:rPr lang="en-US" altLang="zh-CN" sz="2000" b="1"/>
                <a:t>         B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>
              <a:off x="5265738" y="6100763"/>
              <a:ext cx="250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>
              <a:off x="7450138" y="6100763"/>
              <a:ext cx="185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4499993" y="209848"/>
              <a:ext cx="216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>
              <a:off x="4441825" y="39211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76"/>
            <p:cNvSpPr>
              <a:spLocks noChangeShapeType="1"/>
            </p:cNvSpPr>
            <p:nvPr/>
          </p:nvSpPr>
          <p:spPr bwMode="auto">
            <a:xfrm>
              <a:off x="6372200" y="402506"/>
              <a:ext cx="2880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Oval 77"/>
            <p:cNvSpPr>
              <a:spLocks noChangeArrowheads="1"/>
            </p:cNvSpPr>
            <p:nvPr/>
          </p:nvSpPr>
          <p:spPr bwMode="auto">
            <a:xfrm>
              <a:off x="4340225" y="5700367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78"/>
            <p:cNvSpPr>
              <a:spLocks noChangeArrowheads="1"/>
            </p:cNvSpPr>
            <p:nvPr/>
          </p:nvSpPr>
          <p:spPr bwMode="auto">
            <a:xfrm>
              <a:off x="5418138" y="5432425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79"/>
            <p:cNvSpPr>
              <a:spLocks noChangeArrowheads="1"/>
            </p:cNvSpPr>
            <p:nvPr/>
          </p:nvSpPr>
          <p:spPr bwMode="auto">
            <a:xfrm>
              <a:off x="5410200" y="458946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80"/>
            <p:cNvSpPr>
              <a:spLocks noChangeArrowheads="1"/>
            </p:cNvSpPr>
            <p:nvPr/>
          </p:nvSpPr>
          <p:spPr bwMode="auto">
            <a:xfrm>
              <a:off x="7480300" y="566896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Oval 81"/>
            <p:cNvSpPr>
              <a:spLocks noChangeArrowheads="1"/>
            </p:cNvSpPr>
            <p:nvPr/>
          </p:nvSpPr>
          <p:spPr bwMode="auto">
            <a:xfrm>
              <a:off x="4084638" y="283051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82"/>
            <p:cNvSpPr>
              <a:spLocks noChangeArrowheads="1"/>
            </p:cNvSpPr>
            <p:nvPr/>
          </p:nvSpPr>
          <p:spPr bwMode="auto">
            <a:xfrm>
              <a:off x="6356350" y="310356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Oval 83"/>
            <p:cNvSpPr>
              <a:spLocks noChangeArrowheads="1"/>
            </p:cNvSpPr>
            <p:nvPr/>
          </p:nvSpPr>
          <p:spPr bwMode="auto">
            <a:xfrm>
              <a:off x="8148638" y="1978025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Oval 84"/>
            <p:cNvSpPr>
              <a:spLocks noChangeArrowheads="1"/>
            </p:cNvSpPr>
            <p:nvPr/>
          </p:nvSpPr>
          <p:spPr bwMode="auto">
            <a:xfrm>
              <a:off x="8435975" y="178593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Oval 85"/>
            <p:cNvSpPr>
              <a:spLocks noChangeArrowheads="1"/>
            </p:cNvSpPr>
            <p:nvPr/>
          </p:nvSpPr>
          <p:spPr bwMode="auto">
            <a:xfrm>
              <a:off x="3860800" y="198755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Oval 86"/>
            <p:cNvSpPr>
              <a:spLocks noChangeArrowheads="1"/>
            </p:cNvSpPr>
            <p:nvPr/>
          </p:nvSpPr>
          <p:spPr bwMode="auto">
            <a:xfrm>
              <a:off x="4310063" y="178593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Oval 87"/>
            <p:cNvSpPr>
              <a:spLocks noChangeArrowheads="1"/>
            </p:cNvSpPr>
            <p:nvPr/>
          </p:nvSpPr>
          <p:spPr bwMode="auto">
            <a:xfrm>
              <a:off x="4584700" y="198120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" name="Text Box 96"/>
          <p:cNvSpPr txBox="1">
            <a:spLocks noChangeArrowheads="1"/>
          </p:cNvSpPr>
          <p:nvPr/>
        </p:nvSpPr>
        <p:spPr bwMode="auto">
          <a:xfrm>
            <a:off x="8316416" y="5301208"/>
            <a:ext cx="4079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94" name="Text Box 97"/>
          <p:cNvSpPr txBox="1">
            <a:spLocks noChangeArrowheads="1"/>
          </p:cNvSpPr>
          <p:nvPr/>
        </p:nvSpPr>
        <p:spPr bwMode="auto">
          <a:xfrm>
            <a:off x="157460" y="4217715"/>
            <a:ext cx="1246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</a:rPr>
              <a:t>M=1:</a:t>
            </a:r>
          </a:p>
        </p:txBody>
      </p:sp>
      <p:sp>
        <p:nvSpPr>
          <p:cNvPr id="95" name="Text Box 98"/>
          <p:cNvSpPr txBox="1">
            <a:spLocks noChangeArrowheads="1"/>
          </p:cNvSpPr>
          <p:nvPr/>
        </p:nvSpPr>
        <p:spPr bwMode="auto">
          <a:xfrm>
            <a:off x="79375" y="2196034"/>
            <a:ext cx="1082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</a:rPr>
              <a:t>M=0:</a:t>
            </a:r>
          </a:p>
        </p:txBody>
      </p:sp>
      <p:sp>
        <p:nvSpPr>
          <p:cNvPr id="96" name="Rectangle 99"/>
          <p:cNvSpPr>
            <a:spLocks noChangeArrowheads="1"/>
          </p:cNvSpPr>
          <p:nvPr/>
        </p:nvSpPr>
        <p:spPr bwMode="auto">
          <a:xfrm>
            <a:off x="179512" y="5009802"/>
            <a:ext cx="1664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F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en-US" altLang="zh-CN" sz="2800" b="1" dirty="0" err="1">
                <a:solidFill>
                  <a:srgbClr val="FF0000"/>
                </a:solidFill>
              </a:rPr>
              <a:t>A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 err="1">
                <a:solidFill>
                  <a:srgbClr val="FF0000"/>
                </a:solidFill>
              </a:rPr>
              <a:t>⊕B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i</a:t>
            </a:r>
            <a:endParaRPr lang="en-US" altLang="zh-CN" sz="2800" baseline="-25000" dirty="0">
              <a:solidFill>
                <a:srgbClr val="FF0000"/>
              </a:solidFill>
            </a:endParaRPr>
          </a:p>
        </p:txBody>
      </p: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107504" y="2996952"/>
            <a:ext cx="1664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F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=A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加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i</a:t>
            </a:r>
          </a:p>
        </p:txBody>
      </p:sp>
      <p:grpSp>
        <p:nvGrpSpPr>
          <p:cNvPr id="98" name="Group 104"/>
          <p:cNvGrpSpPr>
            <a:grpSpLocks/>
          </p:cNvGrpSpPr>
          <p:nvPr/>
        </p:nvGrpSpPr>
        <p:grpSpPr bwMode="auto">
          <a:xfrm>
            <a:off x="8316416" y="692696"/>
            <a:ext cx="420688" cy="301624"/>
            <a:chOff x="5284" y="432"/>
            <a:chExt cx="265" cy="190"/>
          </a:xfrm>
        </p:grpSpPr>
        <p:sp>
          <p:nvSpPr>
            <p:cNvPr id="99" name="Text Box 102"/>
            <p:cNvSpPr txBox="1">
              <a:spLocks noChangeArrowheads="1"/>
            </p:cNvSpPr>
            <p:nvPr/>
          </p:nvSpPr>
          <p:spPr bwMode="auto">
            <a:xfrm>
              <a:off x="5300" y="446"/>
              <a:ext cx="249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C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i-1</a:t>
              </a:r>
              <a:endParaRPr lang="en-US" altLang="zh-CN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Line 103"/>
            <p:cNvSpPr>
              <a:spLocks noChangeShapeType="1"/>
            </p:cNvSpPr>
            <p:nvPr/>
          </p:nvSpPr>
          <p:spPr bwMode="auto">
            <a:xfrm flipV="1">
              <a:off x="5284" y="432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1" name="Text Box 105"/>
          <p:cNvSpPr txBox="1">
            <a:spLocks noChangeArrowheads="1"/>
          </p:cNvSpPr>
          <p:nvPr/>
        </p:nvSpPr>
        <p:spPr bwMode="auto">
          <a:xfrm>
            <a:off x="7836421" y="617315"/>
            <a:ext cx="4079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02" name="Text Box 106"/>
          <p:cNvSpPr txBox="1">
            <a:spLocks noChangeArrowheads="1"/>
          </p:cNvSpPr>
          <p:nvPr/>
        </p:nvSpPr>
        <p:spPr bwMode="auto">
          <a:xfrm>
            <a:off x="8316416" y="5013176"/>
            <a:ext cx="4079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04" name="Text Box 93"/>
          <p:cNvSpPr txBox="1">
            <a:spLocks noChangeArrowheads="1"/>
          </p:cNvSpPr>
          <p:nvPr/>
        </p:nvSpPr>
        <p:spPr bwMode="auto">
          <a:xfrm>
            <a:off x="3196903" y="2636912"/>
            <a:ext cx="1519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 err="1">
                <a:solidFill>
                  <a:srgbClr val="FF0000"/>
                </a:solidFill>
                <a:ea typeface="黑体" pitchFamily="2" charset="-122"/>
              </a:rPr>
              <a:t>A</a:t>
            </a:r>
            <a:r>
              <a:rPr lang="en-US" altLang="zh-CN" sz="2800" b="1" baseline="-25000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en-US" altLang="zh-CN" sz="2800" b="1" dirty="0" err="1">
                <a:solidFill>
                  <a:srgbClr val="FF0000"/>
                </a:solidFill>
                <a:ea typeface="黑体" pitchFamily="2" charset="-122"/>
              </a:rPr>
              <a:t>+B</a:t>
            </a:r>
            <a:r>
              <a:rPr lang="en-US" altLang="zh-CN" sz="2800" b="1" baseline="-25000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endParaRPr lang="en-US" altLang="zh-CN" sz="2800" b="1" baseline="-250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05" name="Text Box 94"/>
          <p:cNvSpPr txBox="1">
            <a:spLocks noChangeArrowheads="1"/>
          </p:cNvSpPr>
          <p:nvPr/>
        </p:nvSpPr>
        <p:spPr bwMode="auto">
          <a:xfrm>
            <a:off x="6660232" y="2679303"/>
            <a:ext cx="890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 err="1">
                <a:solidFill>
                  <a:srgbClr val="FF0000"/>
                </a:solidFill>
                <a:ea typeface="黑体" pitchFamily="2" charset="-122"/>
              </a:rPr>
              <a:t>A</a:t>
            </a:r>
            <a:r>
              <a:rPr lang="en-US" altLang="zh-CN" sz="2400" b="1" baseline="-25000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en-US" altLang="zh-CN" sz="2400" b="1" dirty="0" err="1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·</a:t>
            </a:r>
            <a:r>
              <a:rPr lang="en-US" altLang="zh-CN" sz="2400" b="1" dirty="0" err="1">
                <a:solidFill>
                  <a:srgbClr val="FF0000"/>
                </a:solidFill>
                <a:ea typeface="黑体" pitchFamily="2" charset="-122"/>
              </a:rPr>
              <a:t>B</a:t>
            </a:r>
            <a:r>
              <a:rPr lang="en-US" altLang="zh-CN" sz="2400" b="1" baseline="-25000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endParaRPr lang="en-US" altLang="zh-CN" sz="2400" b="1" baseline="-250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uiExpand="1" build="p" autoUpdateAnimBg="0"/>
      <p:bldP spid="87" grpId="0" build="p" autoUpdateAnimBg="0"/>
      <p:bldP spid="88" grpId="0" build="p" autoUpdateAnimBg="0"/>
      <p:bldP spid="89" grpId="0" build="p" autoUpdateAnimBg="0"/>
      <p:bldP spid="90" grpId="0" build="p" autoUpdateAnimBg="0"/>
      <p:bldP spid="93" grpId="0" build="p" autoUpdateAnimBg="0"/>
      <p:bldP spid="93" grpId="1" build="allAtOnce"/>
      <p:bldP spid="94" grpId="0" build="p" autoUpdateAnimBg="0"/>
      <p:bldP spid="95" grpId="0" build="p" autoUpdateAnimBg="0"/>
      <p:bldP spid="96" grpId="0"/>
      <p:bldP spid="97" grpId="0"/>
      <p:bldP spid="101" grpId="0" build="p" autoUpdateAnimBg="0"/>
      <p:bldP spid="102" grpId="0" build="p" autoUpdateAnimBg="0"/>
      <p:bldP spid="104" grpId="0"/>
      <p:bldP spid="1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44488" y="212725"/>
            <a:ext cx="3103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多位逻辑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602388" y="233363"/>
            <a:ext cx="2498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/>
              <a:t>P120 </a:t>
            </a:r>
            <a:r>
              <a:rPr lang="zh-CN" altLang="en-US" sz="2800" b="1"/>
              <a:t>图</a:t>
            </a:r>
            <a:r>
              <a:rPr lang="en-US" altLang="zh-CN" sz="2800" b="1" smtClean="0"/>
              <a:t>3-21</a:t>
            </a:r>
            <a:endParaRPr lang="en-US" altLang="zh-CN" sz="2800" b="1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97948" y="875334"/>
            <a:ext cx="8662932" cy="212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/>
              <a:t>4</a:t>
            </a:r>
            <a:r>
              <a:rPr lang="zh-CN" altLang="en-US" sz="2800" b="1"/>
              <a:t>位</a:t>
            </a:r>
            <a:r>
              <a:rPr lang="en-US" altLang="zh-CN" sz="2800" b="1"/>
              <a:t>ALU</a:t>
            </a:r>
            <a:r>
              <a:rPr lang="zh-CN" altLang="en-US" sz="2800" b="1"/>
              <a:t>：公用控制逻辑 </a:t>
            </a:r>
            <a:r>
              <a:rPr lang="en-US" altLang="zh-CN" sz="2800" b="1" smtClean="0"/>
              <a:t>M</a:t>
            </a:r>
            <a:r>
              <a:rPr lang="zh-CN" altLang="en-US" sz="2800" b="1" smtClean="0"/>
              <a:t>，</a:t>
            </a:r>
            <a:r>
              <a:rPr lang="zh-CN" altLang="en-US" sz="2800" b="1"/>
              <a:t>控制信号</a:t>
            </a:r>
            <a:r>
              <a:rPr lang="en-US" altLang="zh-CN" sz="2800" b="1"/>
              <a:t>S3</a:t>
            </a:r>
            <a:r>
              <a:rPr lang="zh-CN" altLang="en-US" sz="2800" b="1"/>
              <a:t>～</a:t>
            </a:r>
            <a:r>
              <a:rPr lang="en-US" altLang="zh-CN" sz="2800" b="1"/>
              <a:t>S0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/>
              <a:t>组内并行进位链：初始进位</a:t>
            </a:r>
            <a:r>
              <a:rPr lang="en-US" altLang="zh-CN" sz="2800" b="1"/>
              <a:t>Cn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/>
              <a:t>                                </a:t>
            </a:r>
            <a:r>
              <a:rPr lang="zh-CN" altLang="en-US" sz="2800" b="1"/>
              <a:t>输出： </a:t>
            </a:r>
            <a:r>
              <a:rPr lang="en-US" altLang="zh-CN" sz="2800" b="1"/>
              <a:t>Cn+4</a:t>
            </a:r>
            <a:r>
              <a:rPr lang="zh-CN" altLang="en-US" sz="2800" b="1"/>
              <a:t>、</a:t>
            </a:r>
            <a:r>
              <a:rPr lang="en-US" altLang="zh-CN" sz="2800" b="1"/>
              <a:t>G</a:t>
            </a:r>
            <a:r>
              <a:rPr lang="zh-CN" altLang="en-US" sz="2800" b="1"/>
              <a:t>、</a:t>
            </a:r>
            <a:r>
              <a:rPr lang="en-US" altLang="zh-CN" sz="2800" b="1"/>
              <a:t>P 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885950" y="233363"/>
            <a:ext cx="4067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SN74181</a:t>
            </a:r>
            <a:r>
              <a:rPr lang="zh-CN" altLang="en-US" sz="2800" b="1"/>
              <a:t>内部结构）</a:t>
            </a:r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5724128" y="2564904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6324699" y="2564904"/>
            <a:ext cx="26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/>
          <a:srcRect l="20110" t="7542" r="20856" b="16618"/>
          <a:stretch>
            <a:fillRect/>
          </a:stretch>
        </p:blipFill>
        <p:spPr bwMode="auto">
          <a:xfrm>
            <a:off x="107504" y="3212976"/>
            <a:ext cx="8953376" cy="355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74181ALUB"/>
          <p:cNvPicPr>
            <a:picLocks noChangeAspect="1" noChangeArrowheads="1"/>
          </p:cNvPicPr>
          <p:nvPr/>
        </p:nvPicPr>
        <p:blipFill>
          <a:blip r:embed="rId2" cstate="print"/>
          <a:srcRect r="49358" b="13637"/>
          <a:stretch>
            <a:fillRect/>
          </a:stretch>
        </p:blipFill>
        <p:spPr bwMode="auto">
          <a:xfrm>
            <a:off x="1720850" y="1149498"/>
            <a:ext cx="6259513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16275" y="5996136"/>
            <a:ext cx="313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itchFamily="2" charset="-122"/>
              </a:rPr>
              <a:t>SN74181</a:t>
            </a:r>
            <a:r>
              <a:rPr lang="zh-CN" altLang="en-US" b="1">
                <a:ea typeface="黑体" pitchFamily="2" charset="-122"/>
              </a:rPr>
              <a:t>的引脚框图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V="1">
            <a:off x="957263" y="1936898"/>
            <a:ext cx="7183437" cy="3797300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845300" y="1546373"/>
            <a:ext cx="1487488" cy="519113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输入端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461250" y="2186136"/>
            <a:ext cx="1487488" cy="519112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输出端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08397" y="188640"/>
            <a:ext cx="3103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外部特征：</a:t>
            </a:r>
            <a:endParaRPr lang="zh-CN" altLang="en-US" sz="2800" b="1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 l="7780" t="10591" r="32097" b="22206"/>
          <a:stretch>
            <a:fillRect/>
          </a:stretch>
        </p:blipFill>
        <p:spPr bwMode="auto">
          <a:xfrm>
            <a:off x="2319338" y="3175"/>
            <a:ext cx="6794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-1588" y="9525"/>
            <a:ext cx="2320926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2.  SN74181</a:t>
            </a:r>
            <a:r>
              <a:rPr lang="zh-CN" altLang="en-US" sz="2800" b="1"/>
              <a:t>功能表：</a:t>
            </a:r>
            <a:endParaRPr lang="en-US" altLang="zh-CN" sz="2800" b="1"/>
          </a:p>
          <a:p>
            <a:pPr>
              <a:spcBef>
                <a:spcPct val="50000"/>
              </a:spcBef>
            </a:pPr>
            <a:r>
              <a:rPr lang="en-US" altLang="zh-CN" sz="2800" b="1"/>
              <a:t>P</a:t>
            </a:r>
            <a:r>
              <a:rPr lang="en-US" altLang="zh-CN" sz="2800" b="1" smtClean="0"/>
              <a:t>121</a:t>
            </a:r>
            <a:r>
              <a:rPr lang="zh-CN" altLang="en-US" sz="2800" b="1" smtClean="0"/>
              <a:t>表</a:t>
            </a:r>
            <a:r>
              <a:rPr lang="en-US" altLang="zh-CN" sz="2800" b="1" smtClean="0"/>
              <a:t>3-2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246063" y="41275"/>
            <a:ext cx="485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3. ALU</a:t>
            </a:r>
            <a:r>
              <a:rPr lang="zh-CN" altLang="en-US" sz="2800" b="1"/>
              <a:t>的进位逻辑</a:t>
            </a:r>
          </a:p>
        </p:txBody>
      </p:sp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246063" y="739775"/>
            <a:ext cx="3103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组间串行进位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488950" y="1347788"/>
            <a:ext cx="8545513" cy="854075"/>
            <a:chOff x="488950" y="1347788"/>
            <a:chExt cx="8545513" cy="854075"/>
          </a:xfrm>
        </p:grpSpPr>
        <p:sp>
          <p:nvSpPr>
            <p:cNvPr id="4" name="Text Box 54"/>
            <p:cNvSpPr txBox="1">
              <a:spLocks noChangeArrowheads="1"/>
            </p:cNvSpPr>
            <p:nvPr/>
          </p:nvSpPr>
          <p:spPr bwMode="auto">
            <a:xfrm>
              <a:off x="8501063" y="1458913"/>
              <a:ext cx="533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n</a:t>
              </a:r>
              <a:endParaRPr lang="en-US" altLang="zh-CN" sz="1600"/>
            </a:p>
          </p:txBody>
        </p:sp>
        <p:sp>
          <p:nvSpPr>
            <p:cNvPr id="5" name="Line 55"/>
            <p:cNvSpPr>
              <a:spLocks noChangeShapeType="1"/>
            </p:cNvSpPr>
            <p:nvPr/>
          </p:nvSpPr>
          <p:spPr bwMode="auto">
            <a:xfrm>
              <a:off x="8566150" y="1855788"/>
              <a:ext cx="288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Text Box 56"/>
            <p:cNvSpPr txBox="1">
              <a:spLocks noChangeArrowheads="1"/>
            </p:cNvSpPr>
            <p:nvPr/>
          </p:nvSpPr>
          <p:spPr bwMode="auto">
            <a:xfrm>
              <a:off x="6459538" y="1804988"/>
              <a:ext cx="533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i="1" baseline="-25000">
                  <a:cs typeface="Times New Roman" pitchFamily="18" charset="0"/>
                </a:rPr>
                <a:t>n</a:t>
              </a:r>
              <a:endParaRPr lang="en-US" altLang="en-US" sz="1600" i="1">
                <a:cs typeface="Times New Roman" pitchFamily="18" charset="0"/>
              </a:endParaRPr>
            </a:p>
          </p:txBody>
        </p:sp>
        <p:sp>
          <p:nvSpPr>
            <p:cNvPr id="7" name="Text Box 60"/>
            <p:cNvSpPr txBox="1">
              <a:spLocks noChangeArrowheads="1"/>
            </p:cNvSpPr>
            <p:nvPr/>
          </p:nvSpPr>
          <p:spPr bwMode="auto">
            <a:xfrm>
              <a:off x="7312025" y="1638300"/>
              <a:ext cx="12446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/>
                <a:t>SN74181</a:t>
              </a:r>
            </a:p>
          </p:txBody>
        </p:sp>
        <p:sp>
          <p:nvSpPr>
            <p:cNvPr id="8" name="Text Box 61"/>
            <p:cNvSpPr txBox="1">
              <a:spLocks noChangeArrowheads="1"/>
            </p:cNvSpPr>
            <p:nvPr/>
          </p:nvSpPr>
          <p:spPr bwMode="auto">
            <a:xfrm>
              <a:off x="5307013" y="1627188"/>
              <a:ext cx="12446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SN74181</a:t>
              </a:r>
            </a:p>
          </p:txBody>
        </p:sp>
        <p:sp>
          <p:nvSpPr>
            <p:cNvPr id="9" name="Text Box 62"/>
            <p:cNvSpPr txBox="1">
              <a:spLocks noChangeArrowheads="1"/>
            </p:cNvSpPr>
            <p:nvPr/>
          </p:nvSpPr>
          <p:spPr bwMode="auto">
            <a:xfrm>
              <a:off x="3302000" y="1630363"/>
              <a:ext cx="12446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SN74181</a:t>
              </a: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1271588" y="1619250"/>
              <a:ext cx="12446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SN74181</a:t>
              </a:r>
            </a:p>
          </p:txBody>
        </p:sp>
        <p:sp>
          <p:nvSpPr>
            <p:cNvPr id="11" name="Text Box 64"/>
            <p:cNvSpPr txBox="1">
              <a:spLocks noChangeArrowheads="1"/>
            </p:cNvSpPr>
            <p:nvPr/>
          </p:nvSpPr>
          <p:spPr bwMode="auto">
            <a:xfrm>
              <a:off x="6729413" y="1358900"/>
              <a:ext cx="7064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n+4</a:t>
              </a:r>
              <a:endParaRPr lang="en-US" altLang="zh-CN" sz="1600"/>
            </a:p>
          </p:txBody>
        </p:sp>
        <p:sp>
          <p:nvSpPr>
            <p:cNvPr id="12" name="Line 65"/>
            <p:cNvSpPr>
              <a:spLocks noChangeShapeType="1"/>
            </p:cNvSpPr>
            <p:nvPr/>
          </p:nvSpPr>
          <p:spPr bwMode="auto">
            <a:xfrm flipH="1">
              <a:off x="6542088" y="1836738"/>
              <a:ext cx="769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66"/>
            <p:cNvSpPr txBox="1">
              <a:spLocks noChangeArrowheads="1"/>
            </p:cNvSpPr>
            <p:nvPr/>
          </p:nvSpPr>
          <p:spPr bwMode="auto">
            <a:xfrm>
              <a:off x="4486275" y="1804988"/>
              <a:ext cx="533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i="1" baseline="-25000">
                  <a:cs typeface="Times New Roman" pitchFamily="18" charset="0"/>
                </a:rPr>
                <a:t>n</a:t>
              </a:r>
              <a:endParaRPr lang="en-US" altLang="en-US" sz="1600" i="1">
                <a:cs typeface="Times New Roman" pitchFamily="18" charset="0"/>
              </a:endParaRPr>
            </a:p>
          </p:txBody>
        </p:sp>
        <p:sp>
          <p:nvSpPr>
            <p:cNvPr id="14" name="Text Box 67"/>
            <p:cNvSpPr txBox="1">
              <a:spLocks noChangeArrowheads="1"/>
            </p:cNvSpPr>
            <p:nvPr/>
          </p:nvSpPr>
          <p:spPr bwMode="auto">
            <a:xfrm>
              <a:off x="4730750" y="1358900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n+4</a:t>
              </a:r>
              <a:endParaRPr lang="en-US" altLang="zh-CN" sz="1600"/>
            </a:p>
          </p:txBody>
        </p:sp>
        <p:sp>
          <p:nvSpPr>
            <p:cNvPr id="15" name="Line 68"/>
            <p:cNvSpPr>
              <a:spLocks noChangeShapeType="1"/>
            </p:cNvSpPr>
            <p:nvPr/>
          </p:nvSpPr>
          <p:spPr bwMode="auto">
            <a:xfrm flipH="1">
              <a:off x="4543425" y="1836738"/>
              <a:ext cx="769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69"/>
            <p:cNvSpPr txBox="1">
              <a:spLocks noChangeArrowheads="1"/>
            </p:cNvSpPr>
            <p:nvPr/>
          </p:nvSpPr>
          <p:spPr bwMode="auto">
            <a:xfrm>
              <a:off x="2484438" y="1793875"/>
              <a:ext cx="533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i="1" baseline="-25000">
                  <a:cs typeface="Times New Roman" pitchFamily="18" charset="0"/>
                </a:rPr>
                <a:t>n</a:t>
              </a:r>
              <a:endParaRPr lang="en-US" altLang="en-US" sz="1600" i="1">
                <a:cs typeface="Times New Roman" pitchFamily="18" charset="0"/>
              </a:endParaRPr>
            </a:p>
          </p:txBody>
        </p:sp>
        <p:sp>
          <p:nvSpPr>
            <p:cNvPr id="17" name="Text Box 70"/>
            <p:cNvSpPr txBox="1">
              <a:spLocks noChangeArrowheads="1"/>
            </p:cNvSpPr>
            <p:nvPr/>
          </p:nvSpPr>
          <p:spPr bwMode="auto">
            <a:xfrm>
              <a:off x="2728913" y="1347788"/>
              <a:ext cx="7064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n+4</a:t>
              </a:r>
              <a:endParaRPr lang="en-US" altLang="zh-CN" sz="1600"/>
            </a:p>
          </p:txBody>
        </p:sp>
        <p:sp>
          <p:nvSpPr>
            <p:cNvPr id="18" name="Line 71"/>
            <p:cNvSpPr>
              <a:spLocks noChangeShapeType="1"/>
            </p:cNvSpPr>
            <p:nvPr/>
          </p:nvSpPr>
          <p:spPr bwMode="auto">
            <a:xfrm flipH="1">
              <a:off x="2528888" y="1825625"/>
              <a:ext cx="769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72"/>
            <p:cNvSpPr txBox="1">
              <a:spLocks noChangeArrowheads="1"/>
            </p:cNvSpPr>
            <p:nvPr/>
          </p:nvSpPr>
          <p:spPr bwMode="auto">
            <a:xfrm>
              <a:off x="688975" y="1375941"/>
              <a:ext cx="706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/>
                <a:t>C</a:t>
              </a:r>
              <a:r>
                <a:rPr lang="en-US" altLang="zh-CN" sz="2000" b="1" baseline="-25000" dirty="0"/>
                <a:t>n+4</a:t>
              </a:r>
              <a:endParaRPr lang="en-US" altLang="zh-CN" sz="1600" dirty="0"/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 flipH="1">
              <a:off x="488950" y="1844824"/>
              <a:ext cx="769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" name="Text Box 74"/>
          <p:cNvSpPr txBox="1">
            <a:spLocks noChangeArrowheads="1"/>
          </p:cNvSpPr>
          <p:nvPr/>
        </p:nvSpPr>
        <p:spPr bwMode="auto">
          <a:xfrm>
            <a:off x="188913" y="2420888"/>
            <a:ext cx="3103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</a:rPr>
              <a:t>组间并行进位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953846" y="3104133"/>
            <a:ext cx="7362570" cy="3349203"/>
            <a:chOff x="953846" y="3104133"/>
            <a:chExt cx="7362570" cy="3349203"/>
          </a:xfrm>
        </p:grpSpPr>
        <p:grpSp>
          <p:nvGrpSpPr>
            <p:cNvPr id="91" name="组合 90"/>
            <p:cNvGrpSpPr/>
            <p:nvPr/>
          </p:nvGrpSpPr>
          <p:grpSpPr>
            <a:xfrm>
              <a:off x="953846" y="3104133"/>
              <a:ext cx="7362570" cy="3349203"/>
              <a:chOff x="1101725" y="3212976"/>
              <a:chExt cx="7362570" cy="3349203"/>
            </a:xfrm>
          </p:grpSpPr>
          <p:sp>
            <p:nvSpPr>
              <p:cNvPr id="22" name="Rectangle 75"/>
              <p:cNvSpPr>
                <a:spLocks noChangeArrowheads="1"/>
              </p:cNvSpPr>
              <p:nvPr/>
            </p:nvSpPr>
            <p:spPr bwMode="auto">
              <a:xfrm>
                <a:off x="1722438" y="5154613"/>
                <a:ext cx="9906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74181</a:t>
                </a:r>
              </a:p>
            </p:txBody>
          </p:sp>
          <p:sp>
            <p:nvSpPr>
              <p:cNvPr id="23" name="Rectangle 76"/>
              <p:cNvSpPr>
                <a:spLocks noChangeArrowheads="1"/>
              </p:cNvSpPr>
              <p:nvPr/>
            </p:nvSpPr>
            <p:spPr bwMode="auto">
              <a:xfrm>
                <a:off x="3246438" y="5154613"/>
                <a:ext cx="9906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74181</a:t>
                </a:r>
              </a:p>
            </p:txBody>
          </p:sp>
          <p:sp>
            <p:nvSpPr>
              <p:cNvPr id="24" name="Rectangle 77"/>
              <p:cNvSpPr>
                <a:spLocks noChangeArrowheads="1"/>
              </p:cNvSpPr>
              <p:nvPr/>
            </p:nvSpPr>
            <p:spPr bwMode="auto">
              <a:xfrm>
                <a:off x="4770438" y="5154613"/>
                <a:ext cx="9906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74181</a:t>
                </a:r>
              </a:p>
            </p:txBody>
          </p:sp>
          <p:sp>
            <p:nvSpPr>
              <p:cNvPr id="25" name="Rectangle 78"/>
              <p:cNvSpPr>
                <a:spLocks noChangeArrowheads="1"/>
              </p:cNvSpPr>
              <p:nvPr/>
            </p:nvSpPr>
            <p:spPr bwMode="auto">
              <a:xfrm>
                <a:off x="6370638" y="5154613"/>
                <a:ext cx="9906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74181</a:t>
                </a:r>
              </a:p>
            </p:txBody>
          </p:sp>
          <p:sp>
            <p:nvSpPr>
              <p:cNvPr id="26" name="Rectangle 79"/>
              <p:cNvSpPr>
                <a:spLocks noChangeArrowheads="1"/>
              </p:cNvSpPr>
              <p:nvPr/>
            </p:nvSpPr>
            <p:spPr bwMode="auto">
              <a:xfrm>
                <a:off x="1250950" y="3716338"/>
                <a:ext cx="6110288" cy="82867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Ctr="1"/>
              <a:lstStyle/>
              <a:p>
                <a:pPr algn="ctr"/>
                <a:r>
                  <a:rPr lang="en-US" altLang="zh-CN"/>
                  <a:t>SN74182</a:t>
                </a:r>
              </a:p>
            </p:txBody>
          </p:sp>
          <p:sp>
            <p:nvSpPr>
              <p:cNvPr id="27" name="Line 80"/>
              <p:cNvSpPr>
                <a:spLocks noChangeShapeType="1"/>
              </p:cNvSpPr>
              <p:nvPr/>
            </p:nvSpPr>
            <p:spPr bwMode="auto">
              <a:xfrm flipV="1">
                <a:off x="1835696" y="3213795"/>
                <a:ext cx="0" cy="503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81"/>
              <p:cNvSpPr>
                <a:spLocks noChangeShapeType="1"/>
              </p:cNvSpPr>
              <p:nvPr/>
            </p:nvSpPr>
            <p:spPr bwMode="auto">
              <a:xfrm flipV="1">
                <a:off x="1951038" y="454501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82"/>
              <p:cNvSpPr>
                <a:spLocks noChangeShapeType="1"/>
              </p:cNvSpPr>
              <p:nvPr/>
            </p:nvSpPr>
            <p:spPr bwMode="auto">
              <a:xfrm flipV="1">
                <a:off x="3322638" y="454501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83"/>
              <p:cNvSpPr>
                <a:spLocks noChangeShapeType="1"/>
              </p:cNvSpPr>
              <p:nvPr/>
            </p:nvSpPr>
            <p:spPr bwMode="auto">
              <a:xfrm flipV="1">
                <a:off x="3500438" y="454501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84"/>
              <p:cNvSpPr>
                <a:spLocks noChangeShapeType="1"/>
              </p:cNvSpPr>
              <p:nvPr/>
            </p:nvSpPr>
            <p:spPr bwMode="auto">
              <a:xfrm flipV="1">
                <a:off x="4846638" y="454501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85"/>
              <p:cNvSpPr>
                <a:spLocks noChangeShapeType="1"/>
              </p:cNvSpPr>
              <p:nvPr/>
            </p:nvSpPr>
            <p:spPr bwMode="auto">
              <a:xfrm flipV="1">
                <a:off x="4999038" y="454501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86"/>
              <p:cNvSpPr>
                <a:spLocks noChangeShapeType="1"/>
              </p:cNvSpPr>
              <p:nvPr/>
            </p:nvSpPr>
            <p:spPr bwMode="auto">
              <a:xfrm flipV="1">
                <a:off x="6446838" y="454501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Line 87"/>
              <p:cNvSpPr>
                <a:spLocks noChangeShapeType="1"/>
              </p:cNvSpPr>
              <p:nvPr/>
            </p:nvSpPr>
            <p:spPr bwMode="auto">
              <a:xfrm flipV="1">
                <a:off x="6688138" y="454501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88"/>
              <p:cNvSpPr>
                <a:spLocks noChangeShapeType="1"/>
              </p:cNvSpPr>
              <p:nvPr/>
            </p:nvSpPr>
            <p:spPr bwMode="auto">
              <a:xfrm flipV="1">
                <a:off x="2408238" y="4773613"/>
                <a:ext cx="0" cy="381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89"/>
              <p:cNvSpPr>
                <a:spLocks noChangeShapeType="1"/>
              </p:cNvSpPr>
              <p:nvPr/>
            </p:nvSpPr>
            <p:spPr bwMode="auto">
              <a:xfrm flipV="1">
                <a:off x="3932238" y="4773613"/>
                <a:ext cx="0" cy="381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90"/>
              <p:cNvSpPr>
                <a:spLocks noChangeShapeType="1"/>
              </p:cNvSpPr>
              <p:nvPr/>
            </p:nvSpPr>
            <p:spPr bwMode="auto">
              <a:xfrm flipV="1">
                <a:off x="5456238" y="4773613"/>
                <a:ext cx="0" cy="381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Line 91"/>
              <p:cNvSpPr>
                <a:spLocks noChangeShapeType="1"/>
              </p:cNvSpPr>
              <p:nvPr/>
            </p:nvSpPr>
            <p:spPr bwMode="auto">
              <a:xfrm flipV="1">
                <a:off x="7056438" y="4773613"/>
                <a:ext cx="0" cy="381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" name="Line 92"/>
              <p:cNvSpPr>
                <a:spLocks noChangeShapeType="1"/>
              </p:cNvSpPr>
              <p:nvPr/>
            </p:nvSpPr>
            <p:spPr bwMode="auto">
              <a:xfrm flipH="1">
                <a:off x="7361238" y="5383213"/>
                <a:ext cx="990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93"/>
              <p:cNvSpPr>
                <a:spLocks noChangeShapeType="1"/>
              </p:cNvSpPr>
              <p:nvPr/>
            </p:nvSpPr>
            <p:spPr bwMode="auto">
              <a:xfrm>
                <a:off x="7894638" y="4316413"/>
                <a:ext cx="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94"/>
              <p:cNvSpPr>
                <a:spLocks noChangeShapeType="1"/>
              </p:cNvSpPr>
              <p:nvPr/>
            </p:nvSpPr>
            <p:spPr bwMode="auto">
              <a:xfrm flipH="1">
                <a:off x="7361238" y="4316413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95"/>
              <p:cNvSpPr>
                <a:spLocks noChangeShapeType="1"/>
              </p:cNvSpPr>
              <p:nvPr/>
            </p:nvSpPr>
            <p:spPr bwMode="auto">
              <a:xfrm flipH="1">
                <a:off x="5761038" y="5383213"/>
                <a:ext cx="304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Line 96"/>
              <p:cNvSpPr>
                <a:spLocks noChangeShapeType="1"/>
              </p:cNvSpPr>
              <p:nvPr/>
            </p:nvSpPr>
            <p:spPr bwMode="auto">
              <a:xfrm flipH="1">
                <a:off x="4160838" y="5383213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Line 97"/>
              <p:cNvSpPr>
                <a:spLocks noChangeShapeType="1"/>
              </p:cNvSpPr>
              <p:nvPr/>
            </p:nvSpPr>
            <p:spPr bwMode="auto">
              <a:xfrm flipH="1">
                <a:off x="2713038" y="5383213"/>
                <a:ext cx="304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Line 98"/>
              <p:cNvSpPr>
                <a:spLocks noChangeShapeType="1"/>
              </p:cNvSpPr>
              <p:nvPr/>
            </p:nvSpPr>
            <p:spPr bwMode="auto">
              <a:xfrm flipH="1">
                <a:off x="1112838" y="5383213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Line 99"/>
              <p:cNvSpPr>
                <a:spLocks noChangeShapeType="1"/>
              </p:cNvSpPr>
              <p:nvPr/>
            </p:nvSpPr>
            <p:spPr bwMode="auto">
              <a:xfrm>
                <a:off x="3017838" y="4545013"/>
                <a:ext cx="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Line 100"/>
              <p:cNvSpPr>
                <a:spLocks noChangeShapeType="1"/>
              </p:cNvSpPr>
              <p:nvPr/>
            </p:nvSpPr>
            <p:spPr bwMode="auto">
              <a:xfrm>
                <a:off x="4541838" y="4545013"/>
                <a:ext cx="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Line 101"/>
              <p:cNvSpPr>
                <a:spLocks noChangeShapeType="1"/>
              </p:cNvSpPr>
              <p:nvPr/>
            </p:nvSpPr>
            <p:spPr bwMode="auto">
              <a:xfrm>
                <a:off x="6065838" y="4545013"/>
                <a:ext cx="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Line 102"/>
              <p:cNvSpPr>
                <a:spLocks noChangeShapeType="1"/>
              </p:cNvSpPr>
              <p:nvPr/>
            </p:nvSpPr>
            <p:spPr bwMode="auto">
              <a:xfrm flipV="1">
                <a:off x="2051718" y="3212976"/>
                <a:ext cx="1" cy="504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103"/>
              <p:cNvSpPr>
                <a:spLocks noChangeShapeType="1"/>
              </p:cNvSpPr>
              <p:nvPr/>
            </p:nvSpPr>
            <p:spPr bwMode="auto">
              <a:xfrm flipV="1">
                <a:off x="1874838" y="5611813"/>
                <a:ext cx="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104"/>
              <p:cNvSpPr>
                <a:spLocks noChangeShapeType="1"/>
              </p:cNvSpPr>
              <p:nvPr/>
            </p:nvSpPr>
            <p:spPr bwMode="auto">
              <a:xfrm flipV="1">
                <a:off x="2484438" y="5611813"/>
                <a:ext cx="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105"/>
              <p:cNvSpPr>
                <a:spLocks noChangeShapeType="1"/>
              </p:cNvSpPr>
              <p:nvPr/>
            </p:nvSpPr>
            <p:spPr bwMode="auto">
              <a:xfrm flipV="1">
                <a:off x="3398838" y="5611813"/>
                <a:ext cx="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106"/>
              <p:cNvSpPr>
                <a:spLocks noChangeShapeType="1"/>
              </p:cNvSpPr>
              <p:nvPr/>
            </p:nvSpPr>
            <p:spPr bwMode="auto">
              <a:xfrm flipV="1">
                <a:off x="4008438" y="5611813"/>
                <a:ext cx="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107"/>
              <p:cNvSpPr>
                <a:spLocks noChangeShapeType="1"/>
              </p:cNvSpPr>
              <p:nvPr/>
            </p:nvSpPr>
            <p:spPr bwMode="auto">
              <a:xfrm flipV="1">
                <a:off x="4922838" y="5611813"/>
                <a:ext cx="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108"/>
              <p:cNvSpPr>
                <a:spLocks noChangeShapeType="1"/>
              </p:cNvSpPr>
              <p:nvPr/>
            </p:nvSpPr>
            <p:spPr bwMode="auto">
              <a:xfrm flipV="1">
                <a:off x="5532438" y="5611813"/>
                <a:ext cx="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109"/>
              <p:cNvSpPr>
                <a:spLocks noChangeShapeType="1"/>
              </p:cNvSpPr>
              <p:nvPr/>
            </p:nvSpPr>
            <p:spPr bwMode="auto">
              <a:xfrm flipV="1">
                <a:off x="6523038" y="5611813"/>
                <a:ext cx="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110"/>
              <p:cNvSpPr>
                <a:spLocks noChangeShapeType="1"/>
              </p:cNvSpPr>
              <p:nvPr/>
            </p:nvSpPr>
            <p:spPr bwMode="auto">
              <a:xfrm flipV="1">
                <a:off x="7132638" y="5611813"/>
                <a:ext cx="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Text Box 111"/>
              <p:cNvSpPr txBox="1">
                <a:spLocks noChangeArrowheads="1"/>
              </p:cNvSpPr>
              <p:nvPr/>
            </p:nvSpPr>
            <p:spPr bwMode="auto">
              <a:xfrm>
                <a:off x="8031163" y="5016500"/>
                <a:ext cx="43313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C</a:t>
                </a:r>
                <a:r>
                  <a:rPr lang="en-US" altLang="zh-CN" sz="1200" dirty="0"/>
                  <a:t>0</a:t>
                </a:r>
              </a:p>
            </p:txBody>
          </p:sp>
          <p:sp>
            <p:nvSpPr>
              <p:cNvPr id="59" name="Line 116"/>
              <p:cNvSpPr>
                <a:spLocks noChangeShapeType="1"/>
              </p:cNvSpPr>
              <p:nvPr/>
            </p:nvSpPr>
            <p:spPr bwMode="auto">
              <a:xfrm flipV="1">
                <a:off x="1798638" y="4545013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" name="Text Box 117"/>
              <p:cNvSpPr txBox="1">
                <a:spLocks noChangeArrowheads="1"/>
              </p:cNvSpPr>
              <p:nvPr/>
            </p:nvSpPr>
            <p:spPr bwMode="auto">
              <a:xfrm>
                <a:off x="5757863" y="4143375"/>
                <a:ext cx="5334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i="1" baseline="-25000">
                    <a:cs typeface="Times New Roman" pitchFamily="18" charset="0"/>
                  </a:rPr>
                  <a:t>I</a:t>
                </a:r>
                <a:endParaRPr lang="en-US" altLang="en-US" sz="1600" i="1">
                  <a:cs typeface="Times New Roman" pitchFamily="18" charset="0"/>
                </a:endParaRPr>
              </a:p>
            </p:txBody>
          </p:sp>
          <p:sp>
            <p:nvSpPr>
              <p:cNvPr id="61" name="Text Box 118"/>
              <p:cNvSpPr txBox="1">
                <a:spLocks noChangeArrowheads="1"/>
              </p:cNvSpPr>
              <p:nvPr/>
            </p:nvSpPr>
            <p:spPr bwMode="auto">
              <a:xfrm>
                <a:off x="4100513" y="4125913"/>
                <a:ext cx="5334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i="1" baseline="-25000">
                    <a:cs typeface="Times New Roman" pitchFamily="18" charset="0"/>
                  </a:rPr>
                  <a:t>II</a:t>
                </a:r>
                <a:endParaRPr lang="en-US" altLang="en-US" sz="1600" i="1">
                  <a:cs typeface="Times New Roman" pitchFamily="18" charset="0"/>
                </a:endParaRPr>
              </a:p>
            </p:txBody>
          </p:sp>
          <p:sp>
            <p:nvSpPr>
              <p:cNvPr id="62" name="Text Box 119"/>
              <p:cNvSpPr txBox="1">
                <a:spLocks noChangeArrowheads="1"/>
              </p:cNvSpPr>
              <p:nvPr/>
            </p:nvSpPr>
            <p:spPr bwMode="auto">
              <a:xfrm>
                <a:off x="2547938" y="4137025"/>
                <a:ext cx="750887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i="1" baseline="-25000">
                    <a:cs typeface="Times New Roman" pitchFamily="18" charset="0"/>
                  </a:rPr>
                  <a:t>III</a:t>
                </a:r>
                <a:endParaRPr lang="en-US" altLang="en-US" sz="1600" i="1">
                  <a:cs typeface="Times New Roman" pitchFamily="18" charset="0"/>
                </a:endParaRPr>
              </a:p>
            </p:txBody>
          </p:sp>
          <p:sp>
            <p:nvSpPr>
              <p:cNvPr id="63" name="Text Box 121"/>
              <p:cNvSpPr txBox="1">
                <a:spLocks noChangeArrowheads="1"/>
              </p:cNvSpPr>
              <p:nvPr/>
            </p:nvSpPr>
            <p:spPr bwMode="auto">
              <a:xfrm>
                <a:off x="6502400" y="4171950"/>
                <a:ext cx="427038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G</a:t>
                </a:r>
                <a:r>
                  <a:rPr lang="en-US" altLang="zh-CN" sz="1400"/>
                  <a:t>I</a:t>
                </a:r>
              </a:p>
            </p:txBody>
          </p:sp>
          <p:sp>
            <p:nvSpPr>
              <p:cNvPr id="64" name="Text Box 122"/>
              <p:cNvSpPr txBox="1">
                <a:spLocks noChangeArrowheads="1"/>
              </p:cNvSpPr>
              <p:nvPr/>
            </p:nvSpPr>
            <p:spPr bwMode="auto">
              <a:xfrm>
                <a:off x="6135688" y="4186238"/>
                <a:ext cx="38417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P</a:t>
                </a:r>
                <a:r>
                  <a:rPr lang="en-US" altLang="zh-CN" sz="1400"/>
                  <a:t>I</a:t>
                </a:r>
              </a:p>
            </p:txBody>
          </p:sp>
          <p:sp>
            <p:nvSpPr>
              <p:cNvPr id="65" name="Line 123"/>
              <p:cNvSpPr>
                <a:spLocks noChangeShapeType="1"/>
              </p:cNvSpPr>
              <p:nvPr/>
            </p:nvSpPr>
            <p:spPr bwMode="auto">
              <a:xfrm>
                <a:off x="6191250" y="4221088"/>
                <a:ext cx="2397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124"/>
              <p:cNvSpPr>
                <a:spLocks noChangeShapeType="1"/>
              </p:cNvSpPr>
              <p:nvPr/>
            </p:nvSpPr>
            <p:spPr bwMode="auto">
              <a:xfrm>
                <a:off x="6586538" y="4213225"/>
                <a:ext cx="239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Text Box 125"/>
              <p:cNvSpPr txBox="1">
                <a:spLocks noChangeArrowheads="1"/>
              </p:cNvSpPr>
              <p:nvPr/>
            </p:nvSpPr>
            <p:spPr bwMode="auto">
              <a:xfrm>
                <a:off x="2114550" y="3230563"/>
                <a:ext cx="3683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G</a:t>
                </a:r>
                <a:endParaRPr lang="en-US" altLang="zh-CN" sz="1400"/>
              </a:p>
            </p:txBody>
          </p:sp>
          <p:sp>
            <p:nvSpPr>
              <p:cNvPr id="68" name="Text Box 126"/>
              <p:cNvSpPr txBox="1">
                <a:spLocks noChangeArrowheads="1"/>
              </p:cNvSpPr>
              <p:nvPr/>
            </p:nvSpPr>
            <p:spPr bwMode="auto">
              <a:xfrm>
                <a:off x="1455738" y="3244850"/>
                <a:ext cx="325437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P</a:t>
                </a:r>
                <a:endParaRPr lang="en-US" altLang="zh-CN" sz="1400"/>
              </a:p>
            </p:txBody>
          </p:sp>
          <p:sp>
            <p:nvSpPr>
              <p:cNvPr id="69" name="Line 127"/>
              <p:cNvSpPr>
                <a:spLocks noChangeShapeType="1"/>
              </p:cNvSpPr>
              <p:nvPr/>
            </p:nvSpPr>
            <p:spPr bwMode="auto">
              <a:xfrm>
                <a:off x="1511300" y="3308350"/>
                <a:ext cx="2397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128"/>
              <p:cNvSpPr>
                <a:spLocks noChangeShapeType="1"/>
              </p:cNvSpPr>
              <p:nvPr/>
            </p:nvSpPr>
            <p:spPr bwMode="auto">
              <a:xfrm>
                <a:off x="2185988" y="3309938"/>
                <a:ext cx="239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Text Box 130"/>
              <p:cNvSpPr txBox="1">
                <a:spLocks noChangeArrowheads="1"/>
              </p:cNvSpPr>
              <p:nvPr/>
            </p:nvSpPr>
            <p:spPr bwMode="auto">
              <a:xfrm>
                <a:off x="4929188" y="4160838"/>
                <a:ext cx="5080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G</a:t>
                </a:r>
                <a:r>
                  <a:rPr lang="en-US" altLang="zh-CN" sz="1400" b="1" i="1"/>
                  <a:t>II</a:t>
                </a:r>
              </a:p>
            </p:txBody>
          </p:sp>
          <p:sp>
            <p:nvSpPr>
              <p:cNvPr id="72" name="Text Box 131"/>
              <p:cNvSpPr txBox="1">
                <a:spLocks noChangeArrowheads="1"/>
              </p:cNvSpPr>
              <p:nvPr/>
            </p:nvSpPr>
            <p:spPr bwMode="auto">
              <a:xfrm>
                <a:off x="4562475" y="4175125"/>
                <a:ext cx="465138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P</a:t>
                </a:r>
                <a:r>
                  <a:rPr lang="en-US" altLang="zh-CN" sz="1400" b="1" i="1"/>
                  <a:t>II</a:t>
                </a:r>
              </a:p>
            </p:txBody>
          </p:sp>
          <p:sp>
            <p:nvSpPr>
              <p:cNvPr id="73" name="Line 132"/>
              <p:cNvSpPr>
                <a:spLocks noChangeShapeType="1"/>
              </p:cNvSpPr>
              <p:nvPr/>
            </p:nvSpPr>
            <p:spPr bwMode="auto">
              <a:xfrm>
                <a:off x="4618038" y="4221088"/>
                <a:ext cx="239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Line 133"/>
              <p:cNvSpPr>
                <a:spLocks noChangeShapeType="1"/>
              </p:cNvSpPr>
              <p:nvPr/>
            </p:nvSpPr>
            <p:spPr bwMode="auto">
              <a:xfrm>
                <a:off x="5013325" y="4202113"/>
                <a:ext cx="2397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" name="Text Box 135"/>
              <p:cNvSpPr txBox="1">
                <a:spLocks noChangeArrowheads="1"/>
              </p:cNvSpPr>
              <p:nvPr/>
            </p:nvSpPr>
            <p:spPr bwMode="auto">
              <a:xfrm>
                <a:off x="3394075" y="4137025"/>
                <a:ext cx="57259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G</a:t>
                </a:r>
                <a:r>
                  <a:rPr lang="en-US" altLang="zh-CN" sz="2000" b="1" i="1" baseline="-25000"/>
                  <a:t>III</a:t>
                </a:r>
              </a:p>
            </p:txBody>
          </p:sp>
          <p:sp>
            <p:nvSpPr>
              <p:cNvPr id="76" name="Text Box 136"/>
              <p:cNvSpPr txBox="1">
                <a:spLocks noChangeArrowheads="1"/>
              </p:cNvSpPr>
              <p:nvPr/>
            </p:nvSpPr>
            <p:spPr bwMode="auto">
              <a:xfrm>
                <a:off x="3027363" y="4151313"/>
                <a:ext cx="52931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P</a:t>
                </a:r>
                <a:r>
                  <a:rPr lang="en-US" altLang="zh-CN" sz="2000" b="1" i="1" baseline="-25000"/>
                  <a:t>III</a:t>
                </a:r>
              </a:p>
            </p:txBody>
          </p:sp>
          <p:sp>
            <p:nvSpPr>
              <p:cNvPr id="77" name="Line 137"/>
              <p:cNvSpPr>
                <a:spLocks noChangeShapeType="1"/>
              </p:cNvSpPr>
              <p:nvPr/>
            </p:nvSpPr>
            <p:spPr bwMode="auto">
              <a:xfrm>
                <a:off x="3082925" y="4221088"/>
                <a:ext cx="2397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Line 138"/>
              <p:cNvSpPr>
                <a:spLocks noChangeShapeType="1"/>
              </p:cNvSpPr>
              <p:nvPr/>
            </p:nvSpPr>
            <p:spPr bwMode="auto">
              <a:xfrm>
                <a:off x="3419872" y="4195688"/>
                <a:ext cx="239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" name="Text Box 139"/>
              <p:cNvSpPr txBox="1">
                <a:spLocks noChangeArrowheads="1"/>
              </p:cNvSpPr>
              <p:nvPr/>
            </p:nvSpPr>
            <p:spPr bwMode="auto">
              <a:xfrm>
                <a:off x="1730375" y="4073525"/>
                <a:ext cx="55175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G</a:t>
                </a:r>
                <a:r>
                  <a:rPr lang="en-US" altLang="zh-CN" sz="2000" b="1" i="1" baseline="-25000" dirty="0"/>
                  <a:t>IV</a:t>
                </a:r>
              </a:p>
            </p:txBody>
          </p:sp>
          <p:sp>
            <p:nvSpPr>
              <p:cNvPr id="80" name="Text Box 140"/>
              <p:cNvSpPr txBox="1">
                <a:spLocks noChangeArrowheads="1"/>
              </p:cNvSpPr>
              <p:nvPr/>
            </p:nvSpPr>
            <p:spPr bwMode="auto">
              <a:xfrm>
                <a:off x="1363663" y="4087813"/>
                <a:ext cx="50847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P</a:t>
                </a:r>
                <a:r>
                  <a:rPr lang="en-US" altLang="zh-CN" sz="2000" b="1" i="1" baseline="-25000"/>
                  <a:t>IV</a:t>
                </a:r>
              </a:p>
            </p:txBody>
          </p:sp>
          <p:sp>
            <p:nvSpPr>
              <p:cNvPr id="81" name="Line 141"/>
              <p:cNvSpPr>
                <a:spLocks noChangeShapeType="1"/>
              </p:cNvSpPr>
              <p:nvPr/>
            </p:nvSpPr>
            <p:spPr bwMode="auto">
              <a:xfrm>
                <a:off x="1419225" y="4151313"/>
                <a:ext cx="2397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" name="Line 142"/>
              <p:cNvSpPr>
                <a:spLocks noChangeShapeType="1"/>
              </p:cNvSpPr>
              <p:nvPr/>
            </p:nvSpPr>
            <p:spPr bwMode="auto">
              <a:xfrm>
                <a:off x="1814513" y="4149080"/>
                <a:ext cx="239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Text Box 133"/>
              <p:cNvSpPr txBox="1">
                <a:spLocks noChangeArrowheads="1"/>
              </p:cNvSpPr>
              <p:nvPr/>
            </p:nvSpPr>
            <p:spPr bwMode="auto">
              <a:xfrm>
                <a:off x="7088188" y="6165304"/>
                <a:ext cx="939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ea typeface="黑体" pitchFamily="2" charset="-122"/>
                  </a:rPr>
                  <a:t>B</a:t>
                </a:r>
                <a:r>
                  <a:rPr lang="en-US" altLang="zh-CN" sz="2000" b="1" baseline="-25000" dirty="0">
                    <a:ea typeface="黑体" pitchFamily="2" charset="-122"/>
                  </a:rPr>
                  <a:t>4</a:t>
                </a:r>
                <a:r>
                  <a:rPr lang="en-US" altLang="zh-CN" sz="2000" b="1" dirty="0">
                    <a:ea typeface="黑体" pitchFamily="2" charset="-122"/>
                  </a:rPr>
                  <a:t>-B</a:t>
                </a:r>
                <a:r>
                  <a:rPr lang="en-US" altLang="zh-CN" sz="2000" b="1" baseline="-25000" dirty="0"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84" name="Text Box 134"/>
              <p:cNvSpPr txBox="1">
                <a:spLocks noChangeArrowheads="1"/>
              </p:cNvSpPr>
              <p:nvPr/>
            </p:nvSpPr>
            <p:spPr bwMode="auto">
              <a:xfrm>
                <a:off x="4583113" y="6130131"/>
                <a:ext cx="939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ea typeface="黑体" pitchFamily="2" charset="-122"/>
                  </a:rPr>
                  <a:t>A</a:t>
                </a:r>
                <a:r>
                  <a:rPr lang="en-US" altLang="zh-CN" sz="2000" b="1" baseline="-25000" dirty="0">
                    <a:ea typeface="黑体" pitchFamily="2" charset="-122"/>
                  </a:rPr>
                  <a:t>8</a:t>
                </a:r>
                <a:r>
                  <a:rPr lang="en-US" altLang="zh-CN" sz="2000" b="1" dirty="0">
                    <a:ea typeface="黑体" pitchFamily="2" charset="-122"/>
                  </a:rPr>
                  <a:t>-A</a:t>
                </a:r>
                <a:r>
                  <a:rPr lang="en-US" altLang="zh-CN" sz="2000" b="1" baseline="-25000" dirty="0"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85" name="Text Box 135"/>
              <p:cNvSpPr txBox="1">
                <a:spLocks noChangeArrowheads="1"/>
              </p:cNvSpPr>
              <p:nvPr/>
            </p:nvSpPr>
            <p:spPr bwMode="auto">
              <a:xfrm>
                <a:off x="5381625" y="6130131"/>
                <a:ext cx="939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ea typeface="黑体" pitchFamily="2" charset="-122"/>
                  </a:rPr>
                  <a:t>B</a:t>
                </a:r>
                <a:r>
                  <a:rPr lang="en-US" altLang="zh-CN" sz="2000" b="1" baseline="-25000" dirty="0">
                    <a:ea typeface="黑体" pitchFamily="2" charset="-122"/>
                  </a:rPr>
                  <a:t>8</a:t>
                </a:r>
                <a:r>
                  <a:rPr lang="en-US" altLang="zh-CN" sz="2000" b="1" dirty="0">
                    <a:ea typeface="黑体" pitchFamily="2" charset="-122"/>
                  </a:rPr>
                  <a:t>-B</a:t>
                </a:r>
                <a:r>
                  <a:rPr lang="en-US" altLang="zh-CN" sz="2000" b="1" baseline="-25000" dirty="0"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86" name="Text Box 136"/>
              <p:cNvSpPr txBox="1">
                <a:spLocks noChangeArrowheads="1"/>
              </p:cNvSpPr>
              <p:nvPr/>
            </p:nvSpPr>
            <p:spPr bwMode="auto">
              <a:xfrm>
                <a:off x="2968625" y="6093296"/>
                <a:ext cx="939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ea typeface="黑体" pitchFamily="2" charset="-122"/>
                  </a:rPr>
                  <a:t>A</a:t>
                </a:r>
                <a:r>
                  <a:rPr lang="en-US" altLang="zh-CN" sz="2000" b="1" baseline="-25000" dirty="0">
                    <a:ea typeface="黑体" pitchFamily="2" charset="-122"/>
                  </a:rPr>
                  <a:t>12</a:t>
                </a:r>
                <a:r>
                  <a:rPr lang="en-US" altLang="zh-CN" sz="2000" b="1" dirty="0">
                    <a:ea typeface="黑体" pitchFamily="2" charset="-122"/>
                  </a:rPr>
                  <a:t>-A</a:t>
                </a:r>
                <a:r>
                  <a:rPr lang="en-US" altLang="zh-CN" sz="2000" b="1" baseline="-25000" dirty="0"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87" name="Text Box 137"/>
              <p:cNvSpPr txBox="1">
                <a:spLocks noChangeArrowheads="1"/>
              </p:cNvSpPr>
              <p:nvPr/>
            </p:nvSpPr>
            <p:spPr bwMode="auto">
              <a:xfrm>
                <a:off x="3767138" y="6130131"/>
                <a:ext cx="939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ea typeface="黑体" pitchFamily="2" charset="-122"/>
                  </a:rPr>
                  <a:t>B</a:t>
                </a:r>
                <a:r>
                  <a:rPr lang="en-US" altLang="zh-CN" sz="2000" b="1" baseline="-25000" dirty="0">
                    <a:ea typeface="黑体" pitchFamily="2" charset="-122"/>
                  </a:rPr>
                  <a:t>12</a:t>
                </a:r>
                <a:r>
                  <a:rPr lang="en-US" altLang="zh-CN" sz="2000" b="1" dirty="0">
                    <a:ea typeface="黑体" pitchFamily="2" charset="-122"/>
                  </a:rPr>
                  <a:t>-B</a:t>
                </a:r>
                <a:r>
                  <a:rPr lang="en-US" altLang="zh-CN" sz="2000" b="1" baseline="-25000" dirty="0"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88" name="Text Box 138"/>
              <p:cNvSpPr txBox="1">
                <a:spLocks noChangeArrowheads="1"/>
              </p:cNvSpPr>
              <p:nvPr/>
            </p:nvSpPr>
            <p:spPr bwMode="auto">
              <a:xfrm>
                <a:off x="1101725" y="6046788"/>
                <a:ext cx="10477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ea typeface="黑体" pitchFamily="2" charset="-122"/>
                  </a:rPr>
                  <a:t>A</a:t>
                </a:r>
                <a:r>
                  <a:rPr lang="en-US" altLang="zh-CN" sz="2000" b="1" baseline="-25000" dirty="0">
                    <a:ea typeface="黑体" pitchFamily="2" charset="-122"/>
                  </a:rPr>
                  <a:t>16</a:t>
                </a:r>
                <a:r>
                  <a:rPr lang="en-US" altLang="zh-CN" sz="2000" b="1" dirty="0">
                    <a:ea typeface="黑体" pitchFamily="2" charset="-122"/>
                  </a:rPr>
                  <a:t>-A</a:t>
                </a:r>
                <a:r>
                  <a:rPr lang="en-US" altLang="zh-CN" sz="2000" b="1" baseline="-25000" dirty="0"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89" name="Text Box 139"/>
              <p:cNvSpPr txBox="1">
                <a:spLocks noChangeArrowheads="1"/>
              </p:cNvSpPr>
              <p:nvPr/>
            </p:nvSpPr>
            <p:spPr bwMode="auto">
              <a:xfrm>
                <a:off x="2024063" y="6093296"/>
                <a:ext cx="1135062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ea typeface="黑体" pitchFamily="2" charset="-122"/>
                  </a:rPr>
                  <a:t>B</a:t>
                </a:r>
                <a:r>
                  <a:rPr lang="en-US" altLang="zh-CN" sz="2000" b="1" baseline="-25000" dirty="0">
                    <a:ea typeface="黑体" pitchFamily="2" charset="-122"/>
                  </a:rPr>
                  <a:t>16</a:t>
                </a:r>
                <a:r>
                  <a:rPr lang="en-US" altLang="zh-CN" sz="2000" b="1" dirty="0">
                    <a:ea typeface="黑体" pitchFamily="2" charset="-122"/>
                  </a:rPr>
                  <a:t>-B</a:t>
                </a:r>
                <a:r>
                  <a:rPr lang="en-US" altLang="zh-CN" sz="2000" b="1" baseline="-25000" dirty="0"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90" name="Text Box 132"/>
              <p:cNvSpPr txBox="1">
                <a:spLocks noChangeArrowheads="1"/>
              </p:cNvSpPr>
              <p:nvPr/>
            </p:nvSpPr>
            <p:spPr bwMode="auto">
              <a:xfrm>
                <a:off x="6165850" y="6130131"/>
                <a:ext cx="939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ea typeface="黑体" pitchFamily="2" charset="-122"/>
                  </a:rPr>
                  <a:t>A</a:t>
                </a:r>
                <a:r>
                  <a:rPr lang="en-US" altLang="zh-CN" sz="2000" b="1" baseline="-25000" dirty="0">
                    <a:ea typeface="黑体" pitchFamily="2" charset="-122"/>
                  </a:rPr>
                  <a:t>4</a:t>
                </a:r>
                <a:r>
                  <a:rPr lang="en-US" altLang="zh-CN" sz="2000" b="1" dirty="0">
                    <a:ea typeface="黑体" pitchFamily="2" charset="-122"/>
                  </a:rPr>
                  <a:t>-A</a:t>
                </a:r>
                <a:r>
                  <a:rPr lang="en-US" altLang="zh-CN" sz="2000" b="1" baseline="-25000" dirty="0">
                    <a:ea typeface="黑体" pitchFamily="2" charset="-122"/>
                  </a:rPr>
                  <a:t>1</a:t>
                </a:r>
              </a:p>
            </p:txBody>
          </p:sp>
        </p:grpSp>
        <p:cxnSp>
          <p:nvCxnSpPr>
            <p:cNvPr id="93" name="直接连接符 92"/>
            <p:cNvCxnSpPr/>
            <p:nvPr/>
          </p:nvCxnSpPr>
          <p:spPr>
            <a:xfrm>
              <a:off x="971600" y="602128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1403648" y="602128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1907704" y="602128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2339752" y="6021288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2886340" y="604255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3307755" y="604255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3635896" y="6061397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4067944" y="6061397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4499992" y="6072030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5292080" y="60932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652120" y="60932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6084168" y="60932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6444208" y="60932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6948264" y="60932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308304" y="60932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4860032" y="609329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2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640960" cy="467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797152"/>
            <a:ext cx="8640960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9593" y="161426"/>
            <a:ext cx="3888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cs typeface="Times New Roman" pitchFamily="18" charset="0"/>
              </a:rPr>
              <a:t>2.4.1  </a:t>
            </a:r>
            <a:r>
              <a:rPr lang="zh-CN" altLang="en-US" sz="2800" b="1" dirty="0" smtClean="0">
                <a:cs typeface="Times New Roman" pitchFamily="18" charset="0"/>
              </a:rPr>
              <a:t>一</a:t>
            </a:r>
            <a:r>
              <a:rPr lang="zh-CN" altLang="en-US" sz="2800" b="1" dirty="0">
                <a:cs typeface="Times New Roman" pitchFamily="18" charset="0"/>
              </a:rPr>
              <a:t>位加法单元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627784" y="2205980"/>
            <a:ext cx="3384376" cy="1871092"/>
            <a:chOff x="2627784" y="1989956"/>
            <a:chExt cx="3384376" cy="1871092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3118322" y="2757763"/>
              <a:ext cx="1930400" cy="334313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72000" anchor="ctr" anchorCtr="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latin typeface="Times New Roman" pitchFamily="18" charset="0"/>
                  <a:cs typeface="Times New Roman" pitchFamily="18" charset="0"/>
                </a:rPr>
                <a:t>加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法单元</a:t>
              </a:r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3464397" y="3094484"/>
              <a:ext cx="0" cy="439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4040659" y="3094484"/>
              <a:ext cx="0" cy="427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4616922" y="3094484"/>
              <a:ext cx="0" cy="360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4616922" y="3454846"/>
              <a:ext cx="6477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280247" y="3553271"/>
              <a:ext cx="10795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1600" b="1" dirty="0"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B</a:t>
              </a:r>
              <a:r>
                <a:rPr lang="en-US" altLang="zh-CN" sz="1600" b="1" dirty="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4251797" y="3546921"/>
              <a:ext cx="1512887" cy="313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1200" b="1" dirty="0">
                  <a:latin typeface="Times New Roman" pitchFamily="18" charset="0"/>
                  <a:cs typeface="Times New Roman" pitchFamily="18" charset="0"/>
                </a:rPr>
                <a:t>i-1</a:t>
              </a: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3446934" y="2305869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607397" y="2305869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605809" y="2296972"/>
              <a:ext cx="719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627784" y="2001069"/>
              <a:ext cx="1512888" cy="316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本位和∑</a:t>
              </a:r>
              <a:r>
                <a:rPr lang="en-US" altLang="zh-CN" sz="2000" b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4323234" y="1989956"/>
              <a:ext cx="16889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本位进位</a:t>
              </a:r>
              <a:r>
                <a:rPr lang="en-US" altLang="zh-CN" sz="2000" b="1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1600" b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899593" y="4562425"/>
            <a:ext cx="6570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全加器：</a:t>
            </a:r>
            <a:r>
              <a:rPr lang="en-US" altLang="zh-CN" sz="2800" b="1" dirty="0">
                <a:cs typeface="Times New Roman" pitchFamily="18" charset="0"/>
              </a:rPr>
              <a:t>3</a:t>
            </a:r>
            <a:r>
              <a:rPr lang="zh-CN" altLang="en-US" sz="2800" b="1" dirty="0">
                <a:cs typeface="Times New Roman" pitchFamily="18" charset="0"/>
              </a:rPr>
              <a:t>个输入量，</a:t>
            </a:r>
            <a:r>
              <a:rPr lang="en-US" altLang="zh-CN" sz="2800" b="1" dirty="0">
                <a:cs typeface="Times New Roman" pitchFamily="18" charset="0"/>
              </a:rPr>
              <a:t>2</a:t>
            </a:r>
            <a:r>
              <a:rPr lang="zh-CN" altLang="en-US" sz="2800" b="1" dirty="0">
                <a:cs typeface="Times New Roman" pitchFamily="18" charset="0"/>
              </a:rPr>
              <a:t>个加数</a:t>
            </a:r>
            <a:r>
              <a:rPr lang="en-US" altLang="zh-CN" sz="2800" b="1" dirty="0">
                <a:cs typeface="Times New Roman" pitchFamily="18" charset="0"/>
              </a:rPr>
              <a:t>,</a:t>
            </a:r>
            <a:r>
              <a:rPr lang="zh-CN" altLang="en-US" sz="2800" b="1">
                <a:cs typeface="Times New Roman" pitchFamily="18" charset="0"/>
              </a:rPr>
              <a:t>低位</a:t>
            </a:r>
            <a:r>
              <a:rPr lang="zh-CN" altLang="en-US" sz="2800" b="1" smtClean="0">
                <a:cs typeface="Times New Roman" pitchFamily="18" charset="0"/>
              </a:rPr>
              <a:t>进位；</a:t>
            </a:r>
            <a:endParaRPr lang="zh-CN" altLang="en-US" sz="2800" b="1" dirty="0">
              <a:cs typeface="Times New Roman" pitchFamily="18" charset="0"/>
            </a:endParaRPr>
          </a:p>
        </p:txBody>
      </p: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899593" y="5425172"/>
            <a:ext cx="6394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半加器：</a:t>
            </a:r>
            <a:r>
              <a:rPr lang="en-US" altLang="zh-CN" sz="2800" b="1" dirty="0">
                <a:cs typeface="Times New Roman" pitchFamily="18" charset="0"/>
              </a:rPr>
              <a:t>2</a:t>
            </a:r>
            <a:r>
              <a:rPr lang="zh-CN" altLang="en-US" sz="2800" b="1" dirty="0">
                <a:cs typeface="Times New Roman" pitchFamily="18" charset="0"/>
              </a:rPr>
              <a:t>个输入量，不</a:t>
            </a:r>
            <a:r>
              <a:rPr lang="zh-CN" altLang="en-US" sz="2800" b="1">
                <a:cs typeface="Times New Roman" pitchFamily="18" charset="0"/>
              </a:rPr>
              <a:t>考虑</a:t>
            </a:r>
            <a:r>
              <a:rPr lang="zh-CN" altLang="en-US" sz="2800" b="1" smtClean="0">
                <a:cs typeface="Times New Roman" pitchFamily="18" charset="0"/>
              </a:rPr>
              <a:t>进位。</a:t>
            </a:r>
            <a:endParaRPr lang="zh-CN" altLang="en-US" sz="2800" b="1" dirty="0">
              <a:cs typeface="Times New Roman" pitchFamily="18" charset="0"/>
            </a:endParaRPr>
          </a:p>
        </p:txBody>
      </p:sp>
      <p:sp>
        <p:nvSpPr>
          <p:cNvPr id="17" name="Text Box 87"/>
          <p:cNvSpPr txBox="1">
            <a:spLocks noChangeArrowheads="1"/>
          </p:cNvSpPr>
          <p:nvPr/>
        </p:nvSpPr>
        <p:spPr bwMode="auto">
          <a:xfrm>
            <a:off x="1229966" y="1001908"/>
            <a:ext cx="51800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一位加法单元逻辑框图：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4629027" y="861073"/>
            <a:ext cx="35910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cs typeface="Times New Roman" pitchFamily="18" charset="0"/>
              </a:rPr>
              <a:t>∑</a:t>
            </a:r>
            <a:r>
              <a:rPr lang="en-US" altLang="zh-CN" sz="2800" b="1" i="1" baseline="-25000" dirty="0" err="1"/>
              <a:t>i</a:t>
            </a:r>
            <a:r>
              <a:rPr lang="en-US" altLang="zh-CN" sz="2800" b="1" baseline="-25000" dirty="0"/>
              <a:t>  </a:t>
            </a:r>
            <a:r>
              <a:rPr lang="en-US" altLang="zh-CN" sz="2800" b="1" dirty="0"/>
              <a:t>= ( </a:t>
            </a:r>
            <a:r>
              <a:rPr lang="en-US" altLang="zh-CN" sz="2800" b="1" i="1" dirty="0"/>
              <a:t>A</a:t>
            </a:r>
            <a:r>
              <a:rPr lang="en-US" altLang="zh-CN" sz="2800" b="1" i="1" baseline="-25000" dirty="0"/>
              <a:t>i</a:t>
            </a:r>
            <a:r>
              <a:rPr lang="en-US" altLang="zh-CN" sz="2800" b="1" i="1" dirty="0"/>
              <a:t> </a:t>
            </a:r>
            <a:r>
              <a:rPr lang="en-US" altLang="zh-CN" sz="2800" dirty="0"/>
              <a:t>⊕ </a:t>
            </a:r>
            <a:r>
              <a:rPr lang="en-US" altLang="zh-CN" sz="2800" b="1" i="1" dirty="0"/>
              <a:t>B</a:t>
            </a:r>
            <a:r>
              <a:rPr lang="en-US" altLang="zh-CN" sz="2800" b="1" i="1" baseline="-25000" dirty="0"/>
              <a:t>i</a:t>
            </a:r>
            <a:r>
              <a:rPr lang="en-US" altLang="zh-CN" sz="2800" b="1" baseline="-25000" dirty="0"/>
              <a:t> </a:t>
            </a:r>
            <a:r>
              <a:rPr lang="en-US" altLang="zh-CN" sz="2800" b="1" dirty="0"/>
              <a:t> ) </a:t>
            </a:r>
            <a:r>
              <a:rPr lang="en-US" altLang="zh-CN" sz="2800" dirty="0"/>
              <a:t>⊕ </a:t>
            </a:r>
            <a:r>
              <a:rPr lang="en-US" altLang="zh-CN" sz="2800" b="1" i="1" dirty="0"/>
              <a:t>C</a:t>
            </a:r>
            <a:r>
              <a:rPr lang="en-US" altLang="zh-CN" sz="2800" b="1" i="1" baseline="-25000" dirty="0"/>
              <a:t>i-</a:t>
            </a:r>
            <a:r>
              <a:rPr lang="en-US" altLang="zh-CN" sz="2800" b="1" baseline="-25000" dirty="0"/>
              <a:t>1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4616492" y="1540204"/>
            <a:ext cx="3879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 dirty="0" err="1"/>
              <a:t>C</a:t>
            </a:r>
            <a:r>
              <a:rPr lang="en-US" altLang="zh-CN" sz="2800" b="1" i="1" baseline="-25000" dirty="0" err="1"/>
              <a:t>i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= </a:t>
            </a:r>
            <a:r>
              <a:rPr lang="en-US" altLang="zh-CN" sz="2800" b="1" i="1" dirty="0"/>
              <a:t>A</a:t>
            </a:r>
            <a:r>
              <a:rPr lang="en-US" altLang="zh-CN" sz="2800" b="1" i="1" baseline="-25000" dirty="0"/>
              <a:t>i</a:t>
            </a:r>
            <a:r>
              <a:rPr lang="en-US" altLang="zh-CN" sz="2800" b="1" i="1" dirty="0"/>
              <a:t> B</a:t>
            </a:r>
            <a:r>
              <a:rPr lang="en-US" altLang="zh-CN" sz="2800" b="1" i="1" baseline="-25000" dirty="0"/>
              <a:t>i</a:t>
            </a:r>
            <a:r>
              <a:rPr lang="en-US" altLang="zh-CN" sz="2800" b="1" baseline="-25000" dirty="0"/>
              <a:t> </a:t>
            </a:r>
            <a:r>
              <a:rPr lang="en-US" altLang="zh-CN" sz="2800" b="1" dirty="0"/>
              <a:t>+ (</a:t>
            </a:r>
            <a:r>
              <a:rPr lang="en-US" altLang="zh-CN" sz="2800" b="1" i="1" dirty="0"/>
              <a:t>A</a:t>
            </a:r>
            <a:r>
              <a:rPr lang="en-US" altLang="zh-CN" sz="2800" b="1" i="1" baseline="-25000" dirty="0"/>
              <a:t>i</a:t>
            </a:r>
            <a:r>
              <a:rPr lang="en-US" altLang="zh-CN" sz="2800"/>
              <a:t>⊕ </a:t>
            </a:r>
            <a:r>
              <a:rPr lang="en-US" altLang="zh-CN" sz="2800" b="1" i="1" smtClean="0"/>
              <a:t>B</a:t>
            </a:r>
            <a:r>
              <a:rPr lang="en-US" altLang="zh-CN" sz="2800" b="1" i="1" baseline="-25000" smtClean="0"/>
              <a:t>i </a:t>
            </a:r>
            <a:r>
              <a:rPr lang="en-US" altLang="zh-CN" sz="2800" b="1" smtClean="0"/>
              <a:t>) </a:t>
            </a:r>
            <a:r>
              <a:rPr lang="en-US" altLang="zh-CN" sz="2800" b="1" i="1" dirty="0"/>
              <a:t>C</a:t>
            </a:r>
            <a:r>
              <a:rPr lang="en-US" altLang="zh-CN" sz="2800" b="1" i="1" baseline="-25000" dirty="0"/>
              <a:t>i-</a:t>
            </a:r>
            <a:r>
              <a:rPr lang="en-US" altLang="zh-CN" sz="2800" b="1" baseline="-25000" dirty="0"/>
              <a:t>1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auto">
          <a:xfrm>
            <a:off x="4981575" y="3692525"/>
            <a:ext cx="1152525" cy="76944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/>
              <a:t>+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b="1" smtClean="0"/>
              <a:t>     </a:t>
            </a:r>
            <a:endParaRPr lang="en-US" altLang="zh-CN" b="1"/>
          </a:p>
        </p:txBody>
      </p:sp>
      <p:sp>
        <p:nvSpPr>
          <p:cNvPr id="5" name="Line 55"/>
          <p:cNvSpPr>
            <a:spLocks noChangeShapeType="1"/>
          </p:cNvSpPr>
          <p:nvPr/>
        </p:nvSpPr>
        <p:spPr bwMode="auto">
          <a:xfrm>
            <a:off x="4983163" y="4051300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56"/>
          <p:cNvSpPr>
            <a:spLocks noChangeShapeType="1"/>
          </p:cNvSpPr>
          <p:nvPr/>
        </p:nvSpPr>
        <p:spPr bwMode="auto">
          <a:xfrm>
            <a:off x="5557838" y="40513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57"/>
          <p:cNvSpPr>
            <a:spLocks noChangeShapeType="1"/>
          </p:cNvSpPr>
          <p:nvPr/>
        </p:nvSpPr>
        <p:spPr bwMode="auto">
          <a:xfrm>
            <a:off x="5557838" y="3332163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Text Box 58"/>
          <p:cNvSpPr txBox="1">
            <a:spLocks noChangeArrowheads="1"/>
          </p:cNvSpPr>
          <p:nvPr/>
        </p:nvSpPr>
        <p:spPr bwMode="auto">
          <a:xfrm>
            <a:off x="6781800" y="4030687"/>
            <a:ext cx="719138" cy="42049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72000" anchor="ctr" anchorCtr="1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/>
              <a:t>⊕</a:t>
            </a:r>
            <a:endParaRPr lang="en-US" altLang="zh-CN" sz="2800" b="1" dirty="0"/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8077200" y="4041775"/>
            <a:ext cx="719138" cy="42049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72000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/>
              <a:t>⊕</a:t>
            </a:r>
            <a:endParaRPr lang="en-US" altLang="zh-CN" sz="2800" b="1"/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6999288" y="4474055"/>
            <a:ext cx="0" cy="143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61"/>
          <p:cNvSpPr>
            <a:spLocks noChangeShapeType="1"/>
          </p:cNvSpPr>
          <p:nvPr/>
        </p:nvSpPr>
        <p:spPr bwMode="auto">
          <a:xfrm>
            <a:off x="7358063" y="4474055"/>
            <a:ext cx="0" cy="143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62"/>
          <p:cNvSpPr>
            <a:spLocks noChangeShapeType="1"/>
          </p:cNvSpPr>
          <p:nvPr/>
        </p:nvSpPr>
        <p:spPr bwMode="auto">
          <a:xfrm>
            <a:off x="7142163" y="3548063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6637338" y="5962650"/>
            <a:ext cx="1079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400" b="1"/>
              <a:t>i </a:t>
            </a:r>
            <a:r>
              <a:rPr lang="en-US" altLang="zh-CN" sz="2000" b="1"/>
              <a:t>      B</a:t>
            </a:r>
            <a:r>
              <a:rPr lang="en-US" altLang="zh-CN" sz="1400" b="1"/>
              <a:t>i</a:t>
            </a:r>
          </a:p>
        </p:txBody>
      </p:sp>
      <p:sp>
        <p:nvSpPr>
          <p:cNvPr id="14" name="Line 64"/>
          <p:cNvSpPr>
            <a:spLocks noChangeShapeType="1"/>
          </p:cNvSpPr>
          <p:nvPr/>
        </p:nvSpPr>
        <p:spPr bwMode="auto">
          <a:xfrm>
            <a:off x="5126038" y="4484688"/>
            <a:ext cx="0" cy="935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65"/>
          <p:cNvSpPr>
            <a:spLocks noChangeShapeType="1"/>
          </p:cNvSpPr>
          <p:nvPr/>
        </p:nvSpPr>
        <p:spPr bwMode="auto">
          <a:xfrm>
            <a:off x="5341938" y="4484688"/>
            <a:ext cx="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66"/>
          <p:cNvSpPr>
            <a:spLocks noChangeShapeType="1"/>
          </p:cNvSpPr>
          <p:nvPr/>
        </p:nvSpPr>
        <p:spPr bwMode="auto">
          <a:xfrm>
            <a:off x="5341938" y="5132388"/>
            <a:ext cx="2016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>
            <a:off x="5126038" y="5419725"/>
            <a:ext cx="18716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68"/>
          <p:cNvSpPr>
            <a:spLocks noChangeShapeType="1"/>
          </p:cNvSpPr>
          <p:nvPr/>
        </p:nvSpPr>
        <p:spPr bwMode="auto">
          <a:xfrm>
            <a:off x="8582025" y="4474055"/>
            <a:ext cx="0" cy="143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69"/>
          <p:cNvSpPr>
            <a:spLocks noChangeShapeType="1"/>
          </p:cNvSpPr>
          <p:nvPr/>
        </p:nvSpPr>
        <p:spPr bwMode="auto">
          <a:xfrm>
            <a:off x="5700713" y="4484688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70"/>
          <p:cNvSpPr>
            <a:spLocks noChangeShapeType="1"/>
          </p:cNvSpPr>
          <p:nvPr/>
        </p:nvSpPr>
        <p:spPr bwMode="auto">
          <a:xfrm>
            <a:off x="5700713" y="4916488"/>
            <a:ext cx="28813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71"/>
          <p:cNvSpPr>
            <a:spLocks noChangeShapeType="1"/>
          </p:cNvSpPr>
          <p:nvPr/>
        </p:nvSpPr>
        <p:spPr bwMode="auto">
          <a:xfrm>
            <a:off x="5989638" y="4484688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72"/>
          <p:cNvSpPr>
            <a:spLocks noChangeShapeType="1"/>
          </p:cNvSpPr>
          <p:nvPr/>
        </p:nvSpPr>
        <p:spPr bwMode="auto">
          <a:xfrm>
            <a:off x="5989638" y="470058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73"/>
          <p:cNvSpPr>
            <a:spLocks noChangeShapeType="1"/>
          </p:cNvSpPr>
          <p:nvPr/>
        </p:nvSpPr>
        <p:spPr bwMode="auto">
          <a:xfrm>
            <a:off x="6421438" y="3548063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74"/>
          <p:cNvSpPr>
            <a:spLocks noChangeShapeType="1"/>
          </p:cNvSpPr>
          <p:nvPr/>
        </p:nvSpPr>
        <p:spPr bwMode="auto">
          <a:xfrm>
            <a:off x="6421438" y="3548063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75"/>
          <p:cNvSpPr>
            <a:spLocks noChangeShapeType="1"/>
          </p:cNvSpPr>
          <p:nvPr/>
        </p:nvSpPr>
        <p:spPr bwMode="auto">
          <a:xfrm>
            <a:off x="8293100" y="4484688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76"/>
          <p:cNvSpPr>
            <a:spLocks noChangeShapeType="1"/>
          </p:cNvSpPr>
          <p:nvPr/>
        </p:nvSpPr>
        <p:spPr bwMode="auto">
          <a:xfrm>
            <a:off x="7861300" y="470058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77"/>
          <p:cNvSpPr>
            <a:spLocks noChangeShapeType="1"/>
          </p:cNvSpPr>
          <p:nvPr/>
        </p:nvSpPr>
        <p:spPr bwMode="auto">
          <a:xfrm>
            <a:off x="7861300" y="3548063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78"/>
          <p:cNvSpPr>
            <a:spLocks noChangeShapeType="1"/>
          </p:cNvSpPr>
          <p:nvPr/>
        </p:nvSpPr>
        <p:spPr bwMode="auto">
          <a:xfrm>
            <a:off x="7142163" y="3548063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79"/>
          <p:cNvSpPr txBox="1">
            <a:spLocks noChangeArrowheads="1"/>
          </p:cNvSpPr>
          <p:nvPr/>
        </p:nvSpPr>
        <p:spPr bwMode="auto">
          <a:xfrm>
            <a:off x="8220075" y="5962650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C</a:t>
            </a:r>
            <a:r>
              <a:rPr lang="en-US" altLang="zh-CN" sz="1400" b="1"/>
              <a:t>i-1</a:t>
            </a:r>
            <a:endParaRPr lang="en-US" altLang="zh-CN" sz="2000" b="1"/>
          </a:p>
        </p:txBody>
      </p:sp>
      <p:sp>
        <p:nvSpPr>
          <p:cNvPr id="30" name="Text Box 80"/>
          <p:cNvSpPr txBox="1">
            <a:spLocks noChangeArrowheads="1"/>
          </p:cNvSpPr>
          <p:nvPr/>
        </p:nvSpPr>
        <p:spPr bwMode="auto">
          <a:xfrm>
            <a:off x="4951413" y="3170238"/>
            <a:ext cx="720725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C</a:t>
            </a:r>
            <a:r>
              <a:rPr lang="en-US" altLang="zh-CN" sz="2800" b="1" baseline="-25000"/>
              <a:t>i</a:t>
            </a:r>
          </a:p>
        </p:txBody>
      </p:sp>
      <p:sp>
        <p:nvSpPr>
          <p:cNvPr id="31" name="Line 81"/>
          <p:cNvSpPr>
            <a:spLocks noChangeShapeType="1"/>
          </p:cNvSpPr>
          <p:nvPr/>
        </p:nvSpPr>
        <p:spPr bwMode="auto">
          <a:xfrm>
            <a:off x="8437563" y="36909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Text Box 82"/>
          <p:cNvSpPr txBox="1">
            <a:spLocks noChangeArrowheads="1"/>
          </p:cNvSpPr>
          <p:nvPr/>
        </p:nvSpPr>
        <p:spPr bwMode="auto">
          <a:xfrm>
            <a:off x="8015288" y="3201988"/>
            <a:ext cx="904875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∑</a:t>
            </a:r>
            <a:r>
              <a:rPr lang="en-US" altLang="zh-CN" sz="2800" b="1" baseline="-25000"/>
              <a:t>i</a:t>
            </a:r>
          </a:p>
        </p:txBody>
      </p:sp>
      <p:sp>
        <p:nvSpPr>
          <p:cNvPr id="33" name="Text Box 87"/>
          <p:cNvSpPr txBox="1">
            <a:spLocks noChangeArrowheads="1"/>
          </p:cNvSpPr>
          <p:nvPr/>
        </p:nvSpPr>
        <p:spPr bwMode="auto">
          <a:xfrm>
            <a:off x="200025" y="1163092"/>
            <a:ext cx="26257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/>
              <a:t>全加器真值表：</a:t>
            </a:r>
          </a:p>
        </p:txBody>
      </p:sp>
      <p:sp>
        <p:nvSpPr>
          <p:cNvPr id="34" name="Text Box 87"/>
          <p:cNvSpPr txBox="1">
            <a:spLocks noChangeArrowheads="1"/>
          </p:cNvSpPr>
          <p:nvPr/>
        </p:nvSpPr>
        <p:spPr bwMode="auto">
          <a:xfrm>
            <a:off x="4594613" y="372549"/>
            <a:ext cx="27320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/>
              <a:t>逻辑表达式：</a:t>
            </a:r>
          </a:p>
        </p:txBody>
      </p:sp>
      <p:sp>
        <p:nvSpPr>
          <p:cNvPr id="35" name="Text Box 87"/>
          <p:cNvSpPr txBox="1">
            <a:spLocks noChangeArrowheads="1"/>
          </p:cNvSpPr>
          <p:nvPr/>
        </p:nvSpPr>
        <p:spPr bwMode="auto">
          <a:xfrm>
            <a:off x="4768850" y="2482850"/>
            <a:ext cx="27320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/>
              <a:t>电路结构：</a:t>
            </a:r>
          </a:p>
        </p:txBody>
      </p:sp>
      <p:sp>
        <p:nvSpPr>
          <p:cNvPr id="36" name="Text Box 87"/>
          <p:cNvSpPr txBox="1">
            <a:spLocks noChangeArrowheads="1"/>
          </p:cNvSpPr>
          <p:nvPr/>
        </p:nvSpPr>
        <p:spPr bwMode="auto">
          <a:xfrm>
            <a:off x="63500" y="1993031"/>
            <a:ext cx="2024063" cy="452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A</a:t>
            </a:r>
            <a:r>
              <a:rPr lang="en-US" altLang="zh-CN" sz="2800" b="1" baseline="-25000" dirty="0"/>
              <a:t>i</a:t>
            </a:r>
            <a:r>
              <a:rPr lang="en-US" altLang="zh-CN" sz="2800" b="1" dirty="0"/>
              <a:t>  B</a:t>
            </a:r>
            <a:r>
              <a:rPr lang="en-US" altLang="zh-CN" sz="2800" b="1" baseline="-25000" dirty="0"/>
              <a:t>i</a:t>
            </a:r>
            <a:r>
              <a:rPr lang="en-US" altLang="zh-CN" sz="2800" b="1" dirty="0"/>
              <a:t>  C</a:t>
            </a:r>
            <a:r>
              <a:rPr lang="en-US" altLang="zh-CN" sz="2800" b="1" baseline="-25000" dirty="0"/>
              <a:t>i-1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 0    0    0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 0    0    1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 0    1    0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 0    1    1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 1    0    0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/>
              <a:t> 1    0    1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/>
              <a:t> 1    1    0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/>
              <a:t> 1    1    1</a:t>
            </a:r>
          </a:p>
        </p:txBody>
      </p:sp>
      <p:sp>
        <p:nvSpPr>
          <p:cNvPr id="37" name="Text Box 87"/>
          <p:cNvSpPr txBox="1">
            <a:spLocks noChangeArrowheads="1"/>
          </p:cNvSpPr>
          <p:nvPr/>
        </p:nvSpPr>
        <p:spPr bwMode="auto">
          <a:xfrm>
            <a:off x="1908175" y="1994619"/>
            <a:ext cx="1312863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ym typeface="Symbol" pitchFamily="18" charset="2"/>
              </a:rPr>
              <a:t>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  C</a:t>
            </a:r>
            <a:r>
              <a:rPr lang="en-US" altLang="zh-CN" sz="2800" b="1" baseline="-25000"/>
              <a:t>i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0    0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1    0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1    0 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0    1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1    0  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/>
              <a:t> 0    1  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/>
              <a:t> 0    1  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/>
              <a:t> 1    1    </a:t>
            </a:r>
          </a:p>
        </p:txBody>
      </p:sp>
      <p:cxnSp>
        <p:nvCxnSpPr>
          <p:cNvPr id="38" name="直接连接符 2"/>
          <p:cNvCxnSpPr>
            <a:cxnSpLocks noChangeShapeType="1"/>
          </p:cNvCxnSpPr>
          <p:nvPr/>
        </p:nvCxnSpPr>
        <p:spPr bwMode="auto">
          <a:xfrm>
            <a:off x="63500" y="2432769"/>
            <a:ext cx="27622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直接连接符 4"/>
          <p:cNvCxnSpPr>
            <a:cxnSpLocks noChangeShapeType="1"/>
          </p:cNvCxnSpPr>
          <p:nvPr/>
        </p:nvCxnSpPr>
        <p:spPr bwMode="auto">
          <a:xfrm>
            <a:off x="1798638" y="1994619"/>
            <a:ext cx="0" cy="43957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  <p:bldP spid="32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6041" y="136215"/>
            <a:ext cx="42680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ea typeface="宋体" panose="02010600030101010101" pitchFamily="2" charset="-122"/>
              </a:rPr>
              <a:t>2.4.2  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加</a:t>
            </a:r>
            <a:r>
              <a:rPr lang="zh-CN" altLang="en-US" sz="2800" b="1" dirty="0">
                <a:ea typeface="宋体" panose="02010600030101010101" pitchFamily="2" charset="-122"/>
              </a:rPr>
              <a:t>法器与进位逻辑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96938" y="1228104"/>
            <a:ext cx="7351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ea typeface="宋体" panose="02010600030101010101" pitchFamily="2" charset="-122"/>
              </a:rPr>
              <a:t>多</a:t>
            </a:r>
            <a:r>
              <a:rPr lang="zh-CN" altLang="en-US" sz="2800" b="1" dirty="0">
                <a:ea typeface="宋体" panose="02010600030101010101" pitchFamily="2" charset="-122"/>
              </a:rPr>
              <a:t>位全加器同时实现多位二进制数的加法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87338" y="2352675"/>
            <a:ext cx="8763000" cy="2424113"/>
            <a:chOff x="432" y="1824"/>
            <a:chExt cx="5520" cy="1527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816" y="2160"/>
              <a:ext cx="62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776" y="2160"/>
              <a:ext cx="62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360" y="2160"/>
              <a:ext cx="62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320" y="2160"/>
              <a:ext cx="62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864" y="2160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宋体" pitchFamily="2" charset="-122"/>
                </a:rPr>
                <a:t>∑8</a:t>
              </a:r>
              <a:r>
                <a:rPr lang="en-US" altLang="zh-CN" sz="3200" b="1"/>
                <a:t> </a:t>
              </a:r>
              <a:r>
                <a:rPr lang="en-US" altLang="zh-CN" sz="3200" b="1">
                  <a:ea typeface="幼圆" pitchFamily="49" charset="-122"/>
                </a:rPr>
                <a:t> 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824" y="2133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宋体" pitchFamily="2" charset="-122"/>
                </a:rPr>
                <a:t>∑7</a:t>
              </a:r>
              <a:endParaRPr lang="en-US" altLang="zh-CN" sz="3200" b="1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408" y="2160"/>
              <a:ext cx="5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宋体" pitchFamily="2" charset="-122"/>
                </a:rPr>
                <a:t>∑</a:t>
              </a:r>
              <a:r>
                <a:rPr lang="en-US" altLang="zh-CN" sz="3200" b="1"/>
                <a:t>2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4377" y="2133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宋体" pitchFamily="2" charset="-122"/>
                </a:rPr>
                <a:t>∑1</a:t>
              </a:r>
              <a:endParaRPr lang="en-US" altLang="zh-CN" sz="3200" b="1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1104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V="1">
              <a:off x="1248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960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2064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3696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4656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3792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3504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2208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4752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4464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1440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2400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3024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3984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4944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H="1">
              <a:off x="480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2784" y="235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768" y="2688"/>
              <a:ext cx="48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A</a:t>
              </a:r>
              <a:r>
                <a:rPr lang="en-US" altLang="zh-CN" sz="2800" b="1"/>
                <a:t>8</a:t>
              </a:r>
              <a:r>
                <a:rPr lang="en-US" altLang="zh-CN" sz="3200" b="1"/>
                <a:t> B</a:t>
              </a:r>
              <a:r>
                <a:rPr lang="en-US" altLang="zh-CN" sz="2800" b="1"/>
                <a:t>8</a:t>
              </a:r>
              <a:r>
                <a:rPr lang="en-US" altLang="zh-CN" sz="3200" b="1"/>
                <a:t>     A</a:t>
              </a:r>
              <a:r>
                <a:rPr lang="en-US" altLang="zh-CN" sz="2800" b="1"/>
                <a:t>7 </a:t>
              </a:r>
              <a:r>
                <a:rPr lang="en-US" altLang="zh-CN" sz="3200" b="1"/>
                <a:t>B</a:t>
              </a:r>
              <a:r>
                <a:rPr lang="en-US" altLang="zh-CN" sz="2800" b="1"/>
                <a:t>7</a:t>
              </a:r>
              <a:r>
                <a:rPr lang="en-US" altLang="zh-CN" sz="3200" b="1"/>
                <a:t>               A</a:t>
              </a:r>
              <a:r>
                <a:rPr lang="en-US" altLang="zh-CN" sz="2800" b="1"/>
                <a:t>2 </a:t>
              </a:r>
              <a:r>
                <a:rPr lang="en-US" altLang="zh-CN" sz="3200" b="1"/>
                <a:t>B</a:t>
              </a:r>
              <a:r>
                <a:rPr lang="en-US" altLang="zh-CN" sz="2800" b="1"/>
                <a:t>2</a:t>
              </a:r>
              <a:r>
                <a:rPr lang="en-US" altLang="zh-CN" sz="3200" b="1"/>
                <a:t>     A</a:t>
              </a:r>
              <a:r>
                <a:rPr lang="en-US" altLang="zh-CN" sz="2800" b="1"/>
                <a:t>1 </a:t>
              </a:r>
              <a:r>
                <a:rPr lang="en-US" altLang="zh-CN" sz="3200" b="1"/>
                <a:t>B</a:t>
              </a:r>
              <a:r>
                <a:rPr lang="en-US" altLang="zh-CN" sz="2800" b="1"/>
                <a:t>1</a:t>
              </a:r>
              <a:r>
                <a:rPr lang="en-US" altLang="zh-CN" sz="3200" b="1"/>
                <a:t> 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5280" y="2160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C</a:t>
              </a:r>
              <a:r>
                <a:rPr lang="en-US" altLang="zh-CN" sz="2800" b="1"/>
                <a:t>0</a:t>
              </a:r>
              <a:endParaRPr lang="en-US" altLang="zh-CN" sz="3200" b="1"/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816" y="3024"/>
              <a:ext cx="44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</a:rPr>
                <a:t>1                1                          1               1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1152" y="3024"/>
              <a:ext cx="48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</a:rPr>
                <a:t>0                0                          0               0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5040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4032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072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2496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1488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432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4704" y="182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3744" y="182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2112" y="182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1152" y="182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1638854" y="4973207"/>
            <a:ext cx="570492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影响加法器运算速度的主要因素</a:t>
            </a:r>
            <a:r>
              <a:rPr lang="zh-CN" altLang="en-US" sz="2800" b="1" smtClean="0">
                <a:ea typeface="宋体" panose="02010600030101010101" pitchFamily="2" charset="-122"/>
              </a:rPr>
              <a:t>：</a:t>
            </a:r>
            <a:endParaRPr lang="en-US" altLang="zh-CN" sz="2800" b="1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 smtClean="0">
                <a:ea typeface="宋体" panose="02010600030101010101" pitchFamily="2" charset="-122"/>
              </a:rPr>
              <a:t> </a:t>
            </a:r>
            <a:r>
              <a:rPr lang="en-US" altLang="zh-CN" sz="2800" b="1" smtClean="0">
                <a:ea typeface="宋体" panose="02010600030101010101" pitchFamily="2" charset="-122"/>
              </a:rPr>
              <a:t> </a:t>
            </a:r>
            <a:r>
              <a:rPr lang="zh-CN" altLang="en-US" sz="2800" b="1" smtClean="0">
                <a:ea typeface="宋体" panose="02010600030101010101" pitchFamily="2" charset="-122"/>
              </a:rPr>
              <a:t>全加器</a:t>
            </a:r>
            <a:r>
              <a:rPr lang="zh-CN" altLang="en-US" sz="2800" b="1">
                <a:ea typeface="宋体" panose="02010600030101010101" pitchFamily="2" charset="-122"/>
              </a:rPr>
              <a:t>的速度</a:t>
            </a:r>
            <a:r>
              <a:rPr lang="zh-CN" altLang="en-US" sz="2800" b="1" smtClean="0">
                <a:ea typeface="宋体" panose="02010600030101010101" pitchFamily="2" charset="-122"/>
              </a:rPr>
              <a:t>、</a:t>
            </a:r>
            <a:r>
              <a:rPr lang="zh-CN" altLang="en-US" sz="2800" b="1" smtClean="0">
                <a:solidFill>
                  <a:schemeClr val="folHlink"/>
                </a:solidFill>
                <a:ea typeface="宋体" panose="02010600030101010101" pitchFamily="2" charset="-122"/>
              </a:rPr>
              <a:t>进位</a:t>
            </a:r>
            <a:r>
              <a:rPr lang="zh-CN" altLang="en-US" sz="2800" b="1">
                <a:solidFill>
                  <a:schemeClr val="folHlink"/>
                </a:solidFill>
                <a:ea typeface="宋体" panose="02010600030101010101" pitchFamily="2" charset="-122"/>
              </a:rPr>
              <a:t>传递</a:t>
            </a:r>
            <a:r>
              <a:rPr lang="zh-CN" altLang="en-US" sz="2800" b="1" smtClean="0">
                <a:solidFill>
                  <a:schemeClr val="folHlink"/>
                </a:solidFill>
                <a:ea typeface="宋体" panose="02010600030101010101" pitchFamily="2" charset="-122"/>
              </a:rPr>
              <a:t>速度。</a:t>
            </a:r>
            <a:endParaRPr lang="zh-CN" altLang="en-US" sz="2800" b="1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917501" y="167808"/>
            <a:ext cx="482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进位信号的基本逻辑</a:t>
            </a:r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1792288" y="906463"/>
            <a:ext cx="3943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/>
              <a:t>C</a:t>
            </a:r>
            <a:r>
              <a:rPr lang="en-US" altLang="zh-CN" b="1" i="1"/>
              <a:t>i </a:t>
            </a:r>
            <a:r>
              <a:rPr lang="en-US" altLang="zh-CN" sz="2800" b="1" i="1"/>
              <a:t> </a:t>
            </a:r>
            <a:r>
              <a:rPr lang="en-US" altLang="zh-CN" sz="2800" b="1"/>
              <a:t>= 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i</a:t>
            </a:r>
            <a:r>
              <a:rPr lang="en-US" altLang="zh-CN" sz="2800" b="1" i="1"/>
              <a:t> B</a:t>
            </a:r>
            <a:r>
              <a:rPr lang="en-US" altLang="zh-CN" sz="2800" b="1" i="1" baseline="-25000"/>
              <a:t>i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+ (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i</a:t>
            </a:r>
            <a:r>
              <a:rPr lang="en-US" altLang="zh-CN" sz="2800"/>
              <a:t>⊕ </a:t>
            </a:r>
            <a:r>
              <a:rPr lang="en-US" altLang="zh-CN" sz="2800" b="1" i="1" smtClean="0"/>
              <a:t>B</a:t>
            </a:r>
            <a:r>
              <a:rPr lang="en-US" altLang="zh-CN" sz="2800" b="1" i="1" baseline="-25000" smtClean="0"/>
              <a:t>i </a:t>
            </a:r>
            <a:r>
              <a:rPr lang="en-US" altLang="zh-CN" sz="2800" b="1" smtClean="0"/>
              <a:t>) </a:t>
            </a:r>
            <a:r>
              <a:rPr lang="en-US" altLang="zh-CN" sz="2800" b="1" i="1"/>
              <a:t>C</a:t>
            </a:r>
            <a:r>
              <a:rPr lang="en-US" altLang="zh-CN" sz="2800" b="1" i="1" baseline="-25000"/>
              <a:t>i-</a:t>
            </a:r>
            <a:r>
              <a:rPr lang="en-US" altLang="zh-CN" sz="2800" b="1" baseline="-25000"/>
              <a:t>1</a:t>
            </a:r>
          </a:p>
        </p:txBody>
      </p:sp>
      <p:sp>
        <p:nvSpPr>
          <p:cNvPr id="4" name="Text Box 37"/>
          <p:cNvSpPr txBox="1">
            <a:spLocks noChangeArrowheads="1"/>
          </p:cNvSpPr>
          <p:nvPr/>
        </p:nvSpPr>
        <p:spPr bwMode="auto">
          <a:xfrm>
            <a:off x="2254250" y="3263900"/>
            <a:ext cx="25571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/>
              <a:t>C</a:t>
            </a:r>
            <a:r>
              <a:rPr lang="en-US" altLang="zh-CN" b="1" i="1"/>
              <a:t>i</a:t>
            </a:r>
            <a:r>
              <a:rPr lang="en-US" altLang="zh-CN" sz="2800" b="1" i="1"/>
              <a:t>  </a:t>
            </a:r>
            <a:r>
              <a:rPr lang="en-US" altLang="zh-CN" sz="2800" b="1"/>
              <a:t>= </a:t>
            </a:r>
            <a:r>
              <a:rPr lang="en-US" altLang="zh-CN" sz="2800" b="1" i="1"/>
              <a:t>G</a:t>
            </a:r>
            <a:r>
              <a:rPr lang="en-US" altLang="zh-CN" sz="2800" b="1" i="1" baseline="-25000"/>
              <a:t>i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+ 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 </a:t>
            </a:r>
            <a:r>
              <a:rPr lang="en-US" altLang="zh-CN" sz="2800" b="1" i="1"/>
              <a:t>C</a:t>
            </a:r>
            <a:r>
              <a:rPr lang="en-US" altLang="zh-CN" sz="2800" b="1" i="1" baseline="-25000"/>
              <a:t>i-</a:t>
            </a:r>
            <a:r>
              <a:rPr lang="en-US" altLang="zh-CN" sz="2800" b="1" baseline="-25000"/>
              <a:t>1</a:t>
            </a:r>
          </a:p>
        </p:txBody>
      </p:sp>
      <p:sp>
        <p:nvSpPr>
          <p:cNvPr id="5" name="AutoShape 38"/>
          <p:cNvSpPr>
            <a:spLocks noChangeArrowheads="1"/>
          </p:cNvSpPr>
          <p:nvPr/>
        </p:nvSpPr>
        <p:spPr bwMode="auto">
          <a:xfrm>
            <a:off x="3519488" y="2853755"/>
            <a:ext cx="288925" cy="503237"/>
          </a:xfrm>
          <a:prstGeom prst="downArrow">
            <a:avLst>
              <a:gd name="adj1" fmla="val 50000"/>
              <a:gd name="adj2" fmla="val 43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sz="2800"/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323850" y="3948113"/>
            <a:ext cx="1717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 dirty="0" err="1">
                <a:solidFill>
                  <a:schemeClr val="folHlink"/>
                </a:solidFill>
              </a:rPr>
              <a:t>G</a:t>
            </a:r>
            <a:r>
              <a:rPr lang="en-US" altLang="zh-CN" b="1" i="1" dirty="0" err="1">
                <a:solidFill>
                  <a:schemeClr val="folHlink"/>
                </a:solidFill>
              </a:rPr>
              <a:t>i</a:t>
            </a:r>
            <a:r>
              <a:rPr lang="en-US" altLang="zh-CN" sz="2800" b="1" i="1" dirty="0">
                <a:solidFill>
                  <a:schemeClr val="folHlink"/>
                </a:solidFill>
              </a:rPr>
              <a:t>  </a:t>
            </a:r>
            <a:r>
              <a:rPr lang="en-US" altLang="zh-CN" sz="2800" b="1" dirty="0">
                <a:solidFill>
                  <a:schemeClr val="folHlink"/>
                </a:solidFill>
              </a:rPr>
              <a:t>= </a:t>
            </a:r>
            <a:r>
              <a:rPr lang="en-US" altLang="zh-CN" sz="2800" b="1" i="1" dirty="0">
                <a:solidFill>
                  <a:schemeClr val="folHlink"/>
                </a:solidFill>
              </a:rPr>
              <a:t>A</a:t>
            </a:r>
            <a:r>
              <a:rPr lang="en-US" altLang="zh-CN" sz="2800" b="1" i="1" baseline="-25000" dirty="0">
                <a:solidFill>
                  <a:schemeClr val="folHlink"/>
                </a:solidFill>
              </a:rPr>
              <a:t>i</a:t>
            </a:r>
            <a:r>
              <a:rPr lang="en-US" altLang="zh-CN" sz="2800" b="1" dirty="0">
                <a:solidFill>
                  <a:schemeClr val="folHlink"/>
                </a:solidFill>
              </a:rPr>
              <a:t> </a:t>
            </a:r>
            <a:r>
              <a:rPr lang="en-US" altLang="zh-CN" sz="2800" b="1" i="1" dirty="0">
                <a:solidFill>
                  <a:schemeClr val="folHlink"/>
                </a:solidFill>
              </a:rPr>
              <a:t>B</a:t>
            </a:r>
            <a:r>
              <a:rPr lang="en-US" altLang="zh-CN" sz="2800" b="1" i="1" baseline="-25000" dirty="0">
                <a:solidFill>
                  <a:schemeClr val="folHlink"/>
                </a:solidFill>
              </a:rPr>
              <a:t>i</a:t>
            </a:r>
            <a:endParaRPr lang="en-US" altLang="zh-CN" sz="2800" b="1" baseline="-25000" dirty="0">
              <a:solidFill>
                <a:schemeClr val="folHlink"/>
              </a:solidFill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2124075" y="3948113"/>
            <a:ext cx="6696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进位产生函数</a:t>
            </a:r>
            <a:r>
              <a:rPr lang="en-US" altLang="zh-CN" sz="2800" b="1"/>
              <a:t>(</a:t>
            </a:r>
            <a:r>
              <a:rPr lang="zh-CN" altLang="en-US" sz="2800" b="1"/>
              <a:t>本地进位、绝对进位</a:t>
            </a:r>
            <a:r>
              <a:rPr lang="en-US" altLang="zh-CN" sz="2800" b="1"/>
              <a:t>)</a:t>
            </a:r>
            <a:endParaRPr lang="en-US" altLang="zh-CN" sz="2800" b="1" baseline="-25000"/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323850" y="4740275"/>
            <a:ext cx="19463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folHlink"/>
                </a:solidFill>
              </a:rPr>
              <a:t>P</a:t>
            </a:r>
            <a:r>
              <a:rPr lang="en-US" altLang="zh-CN" b="1" i="1" dirty="0">
                <a:solidFill>
                  <a:schemeClr val="folHlink"/>
                </a:solidFill>
              </a:rPr>
              <a:t>i</a:t>
            </a:r>
            <a:r>
              <a:rPr lang="en-US" altLang="zh-CN" sz="2800" b="1" i="1" dirty="0">
                <a:solidFill>
                  <a:schemeClr val="folHlink"/>
                </a:solidFill>
              </a:rPr>
              <a:t>  </a:t>
            </a:r>
            <a:r>
              <a:rPr lang="en-US" altLang="zh-CN" sz="2800" b="1" dirty="0">
                <a:solidFill>
                  <a:schemeClr val="folHlink"/>
                </a:solidFill>
              </a:rPr>
              <a:t>= </a:t>
            </a:r>
            <a:r>
              <a:rPr lang="en-US" altLang="zh-CN" sz="2800" b="1" i="1" dirty="0" err="1">
                <a:solidFill>
                  <a:schemeClr val="folHlink"/>
                </a:solidFill>
              </a:rPr>
              <a:t>A</a:t>
            </a:r>
            <a:r>
              <a:rPr lang="en-US" altLang="zh-CN" sz="2800" b="1" i="1" baseline="-25000" dirty="0" err="1">
                <a:solidFill>
                  <a:schemeClr val="folHlink"/>
                </a:solidFill>
              </a:rPr>
              <a:t>i</a:t>
            </a:r>
            <a:r>
              <a:rPr lang="en-US" altLang="zh-CN" sz="2800" dirty="0" err="1">
                <a:solidFill>
                  <a:schemeClr val="folHlink"/>
                </a:solidFill>
              </a:rPr>
              <a:t>⊕</a:t>
            </a:r>
            <a:r>
              <a:rPr lang="en-US" altLang="zh-CN" sz="2800" b="1" i="1" dirty="0" err="1">
                <a:solidFill>
                  <a:schemeClr val="folHlink"/>
                </a:solidFill>
              </a:rPr>
              <a:t>B</a:t>
            </a:r>
            <a:r>
              <a:rPr lang="en-US" altLang="zh-CN" sz="2800" b="1" i="1" baseline="-25000" dirty="0" err="1">
                <a:solidFill>
                  <a:schemeClr val="folHlink"/>
                </a:solidFill>
              </a:rPr>
              <a:t>i</a:t>
            </a:r>
            <a:endParaRPr lang="en-US" altLang="zh-CN" sz="2800" b="1" i="1" baseline="-25000" dirty="0">
              <a:solidFill>
                <a:schemeClr val="folHlink"/>
              </a:solidFill>
            </a:endParaRPr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2339975" y="4740275"/>
            <a:ext cx="56880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进位传递函数</a:t>
            </a:r>
            <a:r>
              <a:rPr lang="en-US" altLang="zh-CN" sz="2800" b="1"/>
              <a:t>(</a:t>
            </a:r>
            <a:r>
              <a:rPr lang="zh-CN" altLang="en-US" sz="2800" b="1"/>
              <a:t>进位传递条件</a:t>
            </a:r>
            <a:r>
              <a:rPr lang="en-US" altLang="zh-CN" sz="2800" b="1"/>
              <a:t>)</a:t>
            </a:r>
            <a:endParaRPr lang="en-US" altLang="zh-CN" sz="2800" b="1" baseline="-25000"/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301625" y="5580063"/>
            <a:ext cx="48542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chemeClr val="folHlink"/>
                </a:solidFill>
              </a:rPr>
              <a:t>P</a:t>
            </a:r>
            <a:r>
              <a:rPr lang="en-US" altLang="zh-CN" b="1" i="1">
                <a:solidFill>
                  <a:schemeClr val="folHlink"/>
                </a:solidFill>
              </a:rPr>
              <a:t>i</a:t>
            </a:r>
            <a:r>
              <a:rPr lang="en-US" altLang="zh-CN" sz="2800" b="1" i="1">
                <a:solidFill>
                  <a:schemeClr val="folHlink"/>
                </a:solidFill>
              </a:rPr>
              <a:t> </a:t>
            </a:r>
            <a:r>
              <a:rPr lang="en-US" altLang="zh-CN" sz="2800" b="1" i="1" smtClean="0">
                <a:solidFill>
                  <a:schemeClr val="folHlink"/>
                </a:solidFill>
              </a:rPr>
              <a:t>C</a:t>
            </a:r>
            <a:r>
              <a:rPr lang="en-US" altLang="zh-CN" sz="2800" b="1" i="1" baseline="-25000" smtClean="0">
                <a:solidFill>
                  <a:schemeClr val="folHlink"/>
                </a:solidFill>
              </a:rPr>
              <a:t>i-1 </a:t>
            </a:r>
            <a:r>
              <a:rPr lang="zh-CN" altLang="en-US" sz="2800" b="1"/>
              <a:t>为传递进位或条件进位</a:t>
            </a: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785938" y="2265363"/>
            <a:ext cx="3845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/>
              <a:t>C</a:t>
            </a:r>
            <a:r>
              <a:rPr lang="en-US" altLang="zh-CN" b="1" i="1"/>
              <a:t>i</a:t>
            </a:r>
            <a:r>
              <a:rPr lang="en-US" altLang="zh-CN" sz="2800" b="1" i="1"/>
              <a:t>  </a:t>
            </a:r>
            <a:r>
              <a:rPr lang="en-US" altLang="zh-CN" sz="2800" b="1"/>
              <a:t>= 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i</a:t>
            </a:r>
            <a:r>
              <a:rPr lang="en-US" altLang="zh-CN" sz="2800" b="1" i="1"/>
              <a:t> B</a:t>
            </a:r>
            <a:r>
              <a:rPr lang="en-US" altLang="zh-CN" sz="2800" b="1" i="1" baseline="-25000"/>
              <a:t>i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+ (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i </a:t>
            </a:r>
            <a:r>
              <a:rPr lang="en-US" altLang="zh-CN" sz="2800"/>
              <a:t>+ </a:t>
            </a:r>
            <a:r>
              <a:rPr lang="en-US" altLang="zh-CN" sz="2800" b="1" i="1" smtClean="0"/>
              <a:t>B</a:t>
            </a:r>
            <a:r>
              <a:rPr lang="en-US" altLang="zh-CN" sz="2800" b="1" i="1" baseline="-25000" smtClean="0"/>
              <a:t>i </a:t>
            </a:r>
            <a:r>
              <a:rPr lang="en-US" altLang="zh-CN" sz="2800" b="1" smtClean="0"/>
              <a:t>) </a:t>
            </a:r>
            <a:r>
              <a:rPr lang="en-US" altLang="zh-CN" sz="2800" b="1" i="1"/>
              <a:t>C</a:t>
            </a:r>
            <a:r>
              <a:rPr lang="en-US" altLang="zh-CN" sz="2800" b="1" i="1" baseline="-25000"/>
              <a:t>i-</a:t>
            </a:r>
            <a:r>
              <a:rPr lang="en-US" altLang="zh-CN" sz="2800" b="1" baseline="-25000"/>
              <a:t>1</a:t>
            </a:r>
          </a:p>
        </p:txBody>
      </p: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1781175" y="1562099"/>
            <a:ext cx="3943350" cy="523875"/>
            <a:chOff x="1122" y="984"/>
            <a:chExt cx="2484" cy="330"/>
          </a:xfrm>
        </p:grpSpPr>
        <p:sp>
          <p:nvSpPr>
            <p:cNvPr id="13" name="Text Box 47"/>
            <p:cNvSpPr txBox="1">
              <a:spLocks noChangeArrowheads="1"/>
            </p:cNvSpPr>
            <p:nvPr/>
          </p:nvSpPr>
          <p:spPr bwMode="auto">
            <a:xfrm>
              <a:off x="1122" y="984"/>
              <a:ext cx="24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C</a:t>
              </a:r>
              <a:r>
                <a:rPr lang="en-US" altLang="zh-CN" b="1" i="1"/>
                <a:t>i</a:t>
              </a:r>
              <a:r>
                <a:rPr lang="en-US" altLang="zh-CN" sz="2800" b="1" i="1"/>
                <a:t>  </a:t>
              </a:r>
              <a:r>
                <a:rPr lang="en-US" altLang="zh-CN" sz="2800" b="1"/>
                <a:t>= </a:t>
              </a:r>
              <a:r>
                <a:rPr lang="en-US" altLang="zh-CN" sz="2800" b="1" i="1"/>
                <a:t>A</a:t>
              </a:r>
              <a:r>
                <a:rPr lang="en-US" altLang="zh-CN" sz="2800" b="1" i="1" baseline="-25000"/>
                <a:t>i</a:t>
              </a:r>
              <a:r>
                <a:rPr lang="en-US" altLang="zh-CN" sz="2800" b="1" i="1"/>
                <a:t> B</a:t>
              </a:r>
              <a:r>
                <a:rPr lang="en-US" altLang="zh-CN" sz="2800" b="1" i="1" baseline="-25000"/>
                <a:t>i</a:t>
              </a:r>
              <a:r>
                <a:rPr lang="en-US" altLang="zh-CN" sz="2800" b="1" baseline="-25000"/>
                <a:t> </a:t>
              </a:r>
              <a:r>
                <a:rPr lang="en-US" altLang="zh-CN" sz="2800" b="1"/>
                <a:t>+ (</a:t>
              </a:r>
              <a:r>
                <a:rPr lang="en-US" altLang="zh-CN" sz="2800" b="1" i="1"/>
                <a:t>A</a:t>
              </a:r>
              <a:r>
                <a:rPr lang="en-US" altLang="zh-CN" sz="2800" b="1" i="1" baseline="-25000"/>
                <a:t>i</a:t>
              </a:r>
              <a:r>
                <a:rPr lang="en-US" altLang="zh-CN" sz="2800"/>
                <a:t>⊕ </a:t>
              </a:r>
              <a:r>
                <a:rPr lang="en-US" altLang="zh-CN" sz="2800" b="1" i="1" smtClean="0"/>
                <a:t>B</a:t>
              </a:r>
              <a:r>
                <a:rPr lang="en-US" altLang="zh-CN" sz="2800" b="1" i="1" baseline="-25000" smtClean="0"/>
                <a:t>i </a:t>
              </a:r>
              <a:r>
                <a:rPr lang="en-US" altLang="zh-CN" sz="2800" b="1" smtClean="0"/>
                <a:t>) </a:t>
              </a:r>
              <a:r>
                <a:rPr lang="en-US" altLang="zh-CN" sz="2800" b="1" i="1"/>
                <a:t>C</a:t>
              </a:r>
              <a:r>
                <a:rPr lang="en-US" altLang="zh-CN" sz="2800" b="1" i="1" baseline="-25000"/>
                <a:t>i-</a:t>
              </a:r>
              <a:r>
                <a:rPr lang="en-US" altLang="zh-CN" sz="2800" b="1" baseline="-25000"/>
                <a:t>1</a:t>
              </a:r>
            </a:p>
          </p:txBody>
        </p:sp>
        <p:sp>
          <p:nvSpPr>
            <p:cNvPr id="14" name="Line 49"/>
            <p:cNvSpPr>
              <a:spLocks noChangeShapeType="1"/>
            </p:cNvSpPr>
            <p:nvPr/>
          </p:nvSpPr>
          <p:spPr bwMode="auto">
            <a:xfrm>
              <a:off x="2426" y="1045"/>
              <a:ext cx="1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5" name="Line 50"/>
            <p:cNvSpPr>
              <a:spLocks noChangeShapeType="1"/>
            </p:cNvSpPr>
            <p:nvPr/>
          </p:nvSpPr>
          <p:spPr bwMode="auto">
            <a:xfrm>
              <a:off x="2880" y="1038"/>
              <a:ext cx="1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</p:grp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1095375" y="1511300"/>
            <a:ext cx="9826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或</a:t>
            </a:r>
          </a:p>
        </p:txBody>
      </p:sp>
      <p:sp>
        <p:nvSpPr>
          <p:cNvPr id="17" name="Text Box 54"/>
          <p:cNvSpPr txBox="1">
            <a:spLocks noChangeArrowheads="1"/>
          </p:cNvSpPr>
          <p:nvPr/>
        </p:nvSpPr>
        <p:spPr bwMode="auto">
          <a:xfrm>
            <a:off x="1100138" y="2246313"/>
            <a:ext cx="9826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nimBg="1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6" grpId="0" build="p" autoUpdateAnimBg="0"/>
      <p:bldP spid="1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45723" y="137092"/>
            <a:ext cx="26654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串行进位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96627" y="873037"/>
            <a:ext cx="88221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逐级形成各级进位，每一级进位直接依赖于前一级进位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09850" y="1676400"/>
            <a:ext cx="2570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/>
              <a:t>C</a:t>
            </a:r>
            <a:r>
              <a:rPr lang="en-US" altLang="zh-CN" sz="1600" b="1" i="1"/>
              <a:t>1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2800" b="1" i="1"/>
              <a:t>G</a:t>
            </a:r>
            <a:r>
              <a:rPr lang="en-US" altLang="zh-CN" sz="2800" b="1" i="1" baseline="-25000"/>
              <a:t>1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1</a:t>
            </a:r>
            <a:r>
              <a:rPr lang="en-US" altLang="zh-CN" sz="3200" b="1"/>
              <a:t> </a:t>
            </a:r>
            <a:r>
              <a:rPr lang="en-US" altLang="zh-CN" sz="3200" b="1" i="1"/>
              <a:t>C</a:t>
            </a:r>
            <a:r>
              <a:rPr lang="en-US" altLang="zh-CN" b="1" i="1" baseline="-25000"/>
              <a:t>0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09850" y="2324100"/>
            <a:ext cx="2600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/>
              <a:t>C</a:t>
            </a:r>
            <a:r>
              <a:rPr lang="en-US" altLang="zh-CN" b="1" i="1"/>
              <a:t>2</a:t>
            </a:r>
            <a:r>
              <a:rPr lang="en-US" altLang="zh-CN" sz="2800" b="1" i="1"/>
              <a:t>  </a:t>
            </a:r>
            <a:r>
              <a:rPr lang="en-US" altLang="zh-CN" sz="2800" b="1"/>
              <a:t>= </a:t>
            </a:r>
            <a:r>
              <a:rPr lang="en-US" altLang="zh-CN" sz="2800" b="1" i="1"/>
              <a:t>G</a:t>
            </a:r>
            <a:r>
              <a:rPr lang="en-US" altLang="zh-CN" sz="2800" b="1" i="1" baseline="-25000"/>
              <a:t>2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+ 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2</a:t>
            </a:r>
            <a:r>
              <a:rPr lang="en-US" altLang="zh-CN" sz="2800" b="1"/>
              <a:t> </a:t>
            </a:r>
            <a:r>
              <a:rPr lang="en-US" altLang="zh-CN" sz="2800" b="1" i="1"/>
              <a:t>C</a:t>
            </a:r>
            <a:r>
              <a:rPr lang="en-US" altLang="zh-CN" sz="2800" b="1" i="1" baseline="-25000"/>
              <a:t>1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609850" y="3257550"/>
            <a:ext cx="27703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/>
              <a:t>C</a:t>
            </a:r>
            <a:r>
              <a:rPr lang="en-US" altLang="zh-CN" b="1" i="1"/>
              <a:t>n</a:t>
            </a:r>
            <a:r>
              <a:rPr lang="en-US" altLang="zh-CN" sz="2800" b="1" i="1"/>
              <a:t> </a:t>
            </a:r>
            <a:r>
              <a:rPr lang="en-US" altLang="zh-CN" sz="2800" b="1"/>
              <a:t>= </a:t>
            </a:r>
            <a:r>
              <a:rPr lang="en-US" altLang="zh-CN" sz="2800" b="1" i="1"/>
              <a:t>G</a:t>
            </a:r>
            <a:r>
              <a:rPr lang="en-US" altLang="zh-CN" sz="2800" b="1" i="1" baseline="-25000"/>
              <a:t>n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+ 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n</a:t>
            </a:r>
            <a:r>
              <a:rPr lang="en-US" altLang="zh-CN" sz="2800" b="1"/>
              <a:t> </a:t>
            </a:r>
            <a:r>
              <a:rPr lang="en-US" altLang="zh-CN" sz="2800" b="1" i="1"/>
              <a:t>C</a:t>
            </a:r>
            <a:r>
              <a:rPr lang="en-US" altLang="zh-CN" sz="2800" b="1" i="1" baseline="-25000"/>
              <a:t>n-1</a:t>
            </a:r>
          </a:p>
        </p:txBody>
      </p: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1116013" y="4221163"/>
            <a:ext cx="2160587" cy="1544637"/>
            <a:chOff x="703" y="2659"/>
            <a:chExt cx="1361" cy="973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029" y="2925"/>
              <a:ext cx="62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/>
                <a:t>∑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156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519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657" y="306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020" y="3440"/>
              <a:ext cx="6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1400" b="1"/>
                <a:t>n </a:t>
              </a:r>
              <a:r>
                <a:rPr lang="en-US" altLang="zh-CN" sz="2000" b="1"/>
                <a:t>    B</a:t>
              </a:r>
              <a:r>
                <a:rPr lang="en-US" altLang="zh-CN" sz="1400" b="1"/>
                <a:t>n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1611" y="2886"/>
              <a:ext cx="4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n-1</a:t>
              </a: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338" y="26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703" y="306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247" y="2659"/>
              <a:ext cx="4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∑</a:t>
              </a:r>
              <a:r>
                <a:rPr lang="en-US" altLang="zh-CN" sz="1400" b="1"/>
                <a:t>n</a:t>
              </a:r>
              <a:endParaRPr lang="en-US" altLang="zh-CN" sz="2000" b="1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703" y="2886"/>
              <a:ext cx="3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n</a:t>
              </a:r>
              <a:endParaRPr lang="en-US" altLang="zh-CN" sz="2000" b="1"/>
            </a:p>
          </p:txBody>
        </p:sp>
      </p:grp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4049713" y="2900363"/>
            <a:ext cx="0" cy="431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653088" y="4581525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C</a:t>
            </a:r>
            <a:r>
              <a:rPr lang="en-US" altLang="zh-CN" sz="1400" b="1"/>
              <a:t>1</a:t>
            </a:r>
          </a:p>
        </p:txBody>
      </p: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4213225" y="4221163"/>
            <a:ext cx="1655763" cy="1544637"/>
            <a:chOff x="2654" y="2659"/>
            <a:chExt cx="1043" cy="973"/>
          </a:xfrm>
        </p:grpSpPr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2980" y="2925"/>
              <a:ext cx="62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/>
                <a:t>∑</a:t>
              </a: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107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3470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971" y="3440"/>
              <a:ext cx="6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1400" b="1"/>
                <a:t>2</a:t>
              </a:r>
              <a:r>
                <a:rPr lang="en-US" altLang="zh-CN" sz="2000" b="1"/>
                <a:t>     B</a:t>
              </a:r>
              <a:r>
                <a:rPr lang="en-US" altLang="zh-CN" sz="1400" b="1"/>
                <a:t>2</a:t>
              </a: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3289" y="26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2654" y="306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3198" y="2659"/>
              <a:ext cx="4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∑</a:t>
              </a:r>
              <a:r>
                <a:rPr lang="en-US" altLang="zh-CN" sz="1400" b="1"/>
                <a:t>2</a:t>
              </a:r>
              <a:endParaRPr lang="en-US" altLang="zh-CN" sz="2000" b="1"/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2654" y="2886"/>
              <a:ext cx="3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/>
                <a:t>C</a:t>
              </a:r>
              <a:r>
                <a:rPr lang="en-US" altLang="zh-CN" sz="1400" b="1" dirty="0"/>
                <a:t>2</a:t>
              </a:r>
              <a:endParaRPr lang="en-US" altLang="zh-CN" sz="2000" b="1" dirty="0"/>
            </a:p>
          </p:txBody>
        </p:sp>
      </p:grpSp>
      <p:sp>
        <p:nvSpPr>
          <p:cNvPr id="29" name="Line 40"/>
          <p:cNvSpPr>
            <a:spLocks noChangeShapeType="1"/>
          </p:cNvSpPr>
          <p:nvPr/>
        </p:nvSpPr>
        <p:spPr bwMode="auto">
          <a:xfrm>
            <a:off x="5724525" y="4868863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" name="Group 46"/>
          <p:cNvGrpSpPr>
            <a:grpSpLocks/>
          </p:cNvGrpSpPr>
          <p:nvPr/>
        </p:nvGrpSpPr>
        <p:grpSpPr bwMode="auto">
          <a:xfrm>
            <a:off x="6442075" y="4221163"/>
            <a:ext cx="1657350" cy="1544637"/>
            <a:chOff x="4058" y="2659"/>
            <a:chExt cx="1044" cy="973"/>
          </a:xfrm>
        </p:grpSpPr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4067" y="2925"/>
              <a:ext cx="62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/>
                <a:t>∑</a:t>
              </a: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4194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4557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4695" y="306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4058" y="3440"/>
              <a:ext cx="6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1400" b="1"/>
                <a:t>1 </a:t>
              </a:r>
              <a:r>
                <a:rPr lang="en-US" altLang="zh-CN" sz="2000" b="1"/>
                <a:t>    B</a:t>
              </a:r>
              <a:r>
                <a:rPr lang="en-US" altLang="zh-CN" sz="1400" b="1"/>
                <a:t>1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4649" y="2886"/>
              <a:ext cx="4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0</a:t>
              </a:r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4376" y="26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4285" y="2659"/>
              <a:ext cx="4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∑</a:t>
              </a:r>
              <a:r>
                <a:rPr lang="en-US" altLang="zh-CN" sz="1400" b="1"/>
                <a:t>1</a:t>
              </a:r>
              <a:endParaRPr lang="en-US" altLang="zh-CN" sz="2000" b="1"/>
            </a:p>
          </p:txBody>
        </p:sp>
      </p:grp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3492500" y="4868863"/>
            <a:ext cx="360363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539750" y="6005513"/>
            <a:ext cx="8135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进位信号采取串联结构，元器件较少，运算时间长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utoUpdateAnimBg="0"/>
      <p:bldP spid="5" grpId="0" autoUpdateAnimBg="0"/>
      <p:bldP spid="6" grpId="0" autoUpdateAnimBg="0"/>
      <p:bldP spid="18" grpId="0" animBg="1"/>
      <p:bldP spid="19" grpId="0" build="p" autoUpdateAnimBg="0"/>
      <p:bldP spid="19" grpId="1" build="allAtOnce"/>
      <p:bldP spid="29" grpId="0" animBg="1"/>
      <p:bldP spid="39" grpId="0" animBg="1"/>
      <p:bldP spid="4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46142" y="112683"/>
            <a:ext cx="26654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并行进位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982045" y="864672"/>
            <a:ext cx="7559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并行</a:t>
            </a:r>
            <a:r>
              <a:rPr lang="zh-CN" altLang="en-US" sz="2800" b="1"/>
              <a:t>地形成各级进位，各进位之间无依赖关系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980630" y="1560240"/>
            <a:ext cx="2570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/>
              <a:t>C</a:t>
            </a:r>
            <a:r>
              <a:rPr lang="en-US" altLang="zh-CN" sz="1600" b="1" i="1"/>
              <a:t>1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b="1" i="1" baseline="-25000"/>
              <a:t>1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1</a:t>
            </a:r>
            <a:r>
              <a:rPr lang="en-US" altLang="zh-CN" sz="3200" b="1"/>
              <a:t> </a:t>
            </a:r>
            <a:r>
              <a:rPr lang="en-US" altLang="zh-CN" sz="3200" b="1" i="1"/>
              <a:t>C</a:t>
            </a:r>
            <a:r>
              <a:rPr lang="en-US" altLang="zh-CN" b="1" i="1" baseline="-25000"/>
              <a:t>0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980630" y="2207940"/>
            <a:ext cx="2570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/>
              <a:t>C</a:t>
            </a:r>
            <a:r>
              <a:rPr lang="en-US" altLang="zh-CN" sz="1600" b="1" i="1"/>
              <a:t>2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b="1" i="1" baseline="-25000"/>
              <a:t>2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2</a:t>
            </a:r>
            <a:r>
              <a:rPr lang="en-US" altLang="zh-CN" sz="3200" b="1"/>
              <a:t> </a:t>
            </a:r>
            <a:r>
              <a:rPr lang="en-US" altLang="zh-CN" sz="3200" b="1" i="1">
                <a:solidFill>
                  <a:schemeClr val="folHlink"/>
                </a:solidFill>
              </a:rPr>
              <a:t>C</a:t>
            </a:r>
            <a:r>
              <a:rPr lang="en-US" altLang="zh-CN" b="1" i="1" baseline="-250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375918" y="2781028"/>
            <a:ext cx="35829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/>
              <a:t>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b="1" i="1" baseline="-25000"/>
              <a:t>2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2</a:t>
            </a:r>
            <a:r>
              <a:rPr lang="en-US" altLang="zh-CN" sz="3200" b="1"/>
              <a:t> </a:t>
            </a:r>
            <a:r>
              <a:rPr lang="en-US" altLang="zh-CN" sz="3200" b="1">
                <a:solidFill>
                  <a:schemeClr val="folHlink"/>
                </a:solidFill>
              </a:rPr>
              <a:t>(</a:t>
            </a:r>
            <a:r>
              <a:rPr lang="en-US" altLang="zh-CN" sz="3200" b="1" i="1">
                <a:solidFill>
                  <a:schemeClr val="folHlink"/>
                </a:solidFill>
              </a:rPr>
              <a:t>G</a:t>
            </a:r>
            <a:r>
              <a:rPr lang="en-US" altLang="zh-CN" sz="2000" b="1" i="1">
                <a:solidFill>
                  <a:schemeClr val="folHlink"/>
                </a:solidFill>
              </a:rPr>
              <a:t>1 </a:t>
            </a:r>
            <a:r>
              <a:rPr lang="en-US" altLang="zh-CN" sz="3200" b="1">
                <a:solidFill>
                  <a:schemeClr val="folHlink"/>
                </a:solidFill>
              </a:rPr>
              <a:t>+</a:t>
            </a:r>
            <a:r>
              <a:rPr lang="en-US" altLang="zh-CN" sz="3200" b="1" i="1">
                <a:solidFill>
                  <a:schemeClr val="folHlink"/>
                </a:solidFill>
              </a:rPr>
              <a:t>P</a:t>
            </a:r>
            <a:r>
              <a:rPr lang="en-US" altLang="zh-CN" sz="2000" b="1" i="1">
                <a:solidFill>
                  <a:schemeClr val="folHlink"/>
                </a:solidFill>
              </a:rPr>
              <a:t>1</a:t>
            </a:r>
            <a:r>
              <a:rPr lang="en-US" altLang="zh-CN" sz="3200" b="1" i="1">
                <a:solidFill>
                  <a:schemeClr val="folHlink"/>
                </a:solidFill>
              </a:rPr>
              <a:t>C</a:t>
            </a:r>
            <a:r>
              <a:rPr lang="en-US" altLang="zh-CN" sz="2000" b="1" i="1">
                <a:solidFill>
                  <a:schemeClr val="folHlink"/>
                </a:solidFill>
              </a:rPr>
              <a:t>0</a:t>
            </a:r>
            <a:r>
              <a:rPr lang="en-US" altLang="zh-CN" sz="3200" b="1">
                <a:solidFill>
                  <a:schemeClr val="folHlink"/>
                </a:solidFill>
              </a:rPr>
              <a:t>)</a:t>
            </a:r>
            <a:endParaRPr lang="en-US" altLang="zh-CN" b="1" i="1" baseline="-25000">
              <a:solidFill>
                <a:schemeClr val="folHlink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358455" y="3357290"/>
            <a:ext cx="3789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/>
              <a:t>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b="1" i="1" baseline="-25000"/>
              <a:t>2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2</a:t>
            </a:r>
            <a:r>
              <a:rPr lang="en-US" altLang="zh-CN" sz="3200" b="1"/>
              <a:t> </a:t>
            </a:r>
            <a:r>
              <a:rPr lang="en-US" altLang="zh-CN" sz="3200" b="1" i="1">
                <a:solidFill>
                  <a:schemeClr val="folHlink"/>
                </a:solidFill>
              </a:rPr>
              <a:t>G</a:t>
            </a:r>
            <a:r>
              <a:rPr lang="en-US" altLang="zh-CN" sz="2000" b="1" i="1">
                <a:solidFill>
                  <a:schemeClr val="folHlink"/>
                </a:solidFill>
              </a:rPr>
              <a:t>1</a:t>
            </a:r>
            <a:r>
              <a:rPr lang="en-US" altLang="zh-CN" sz="2000" b="1" i="1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sz="2000" b="1" i="1"/>
              <a:t>2</a:t>
            </a:r>
            <a:r>
              <a:rPr lang="en-US" altLang="zh-CN" sz="3200" b="1" i="1">
                <a:solidFill>
                  <a:schemeClr val="folHlink"/>
                </a:solidFill>
              </a:rPr>
              <a:t>P</a:t>
            </a:r>
            <a:r>
              <a:rPr lang="en-US" altLang="zh-CN" sz="2000" b="1" i="1">
                <a:solidFill>
                  <a:schemeClr val="folHlink"/>
                </a:solidFill>
              </a:rPr>
              <a:t>1</a:t>
            </a:r>
            <a:r>
              <a:rPr lang="en-US" altLang="zh-CN" sz="3200" b="1" i="1">
                <a:solidFill>
                  <a:schemeClr val="folHlink"/>
                </a:solidFill>
              </a:rPr>
              <a:t>C</a:t>
            </a:r>
            <a:r>
              <a:rPr lang="en-US" altLang="zh-CN" sz="2000" b="1" i="1">
                <a:solidFill>
                  <a:schemeClr val="folHlink"/>
                </a:solidFill>
              </a:rPr>
              <a:t>0</a:t>
            </a:r>
            <a:endParaRPr lang="en-US" altLang="zh-CN" b="1" i="1" baseline="-25000">
              <a:solidFill>
                <a:schemeClr val="folHlink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31418" y="4081190"/>
            <a:ext cx="6059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/>
              <a:t> </a:t>
            </a:r>
            <a:r>
              <a:rPr lang="en-US" altLang="zh-CN" sz="3200" b="1" i="1"/>
              <a:t>C</a:t>
            </a:r>
            <a:r>
              <a:rPr lang="en-US" altLang="zh-CN" sz="1600" b="1" i="1"/>
              <a:t>3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sz="1800" b="1" i="1"/>
              <a:t>3</a:t>
            </a:r>
            <a:r>
              <a:rPr lang="en-US" altLang="zh-CN" sz="3200" b="1"/>
              <a:t> + </a:t>
            </a:r>
            <a:r>
              <a:rPr lang="en-US" altLang="zh-CN" sz="3200" b="1" i="1"/>
              <a:t>P</a:t>
            </a:r>
            <a:r>
              <a:rPr lang="en-US" altLang="zh-CN" sz="1600" b="1" i="1"/>
              <a:t>3</a:t>
            </a:r>
            <a:r>
              <a:rPr lang="en-US" altLang="zh-CN" sz="3200" b="1" i="1">
                <a:solidFill>
                  <a:schemeClr val="folHlink"/>
                </a:solidFill>
              </a:rPr>
              <a:t>G</a:t>
            </a:r>
            <a:r>
              <a:rPr lang="en-US" altLang="zh-CN" sz="1600" b="1" i="1" baseline="-25000">
                <a:solidFill>
                  <a:schemeClr val="folHlink"/>
                </a:solidFill>
              </a:rPr>
              <a:t>2</a:t>
            </a:r>
            <a:r>
              <a:rPr lang="en-US" altLang="zh-CN" sz="1600" b="1" baseline="-25000">
                <a:solidFill>
                  <a:schemeClr val="folHlink"/>
                </a:solidFill>
              </a:rPr>
              <a:t> </a:t>
            </a:r>
            <a:r>
              <a:rPr lang="en-US" altLang="zh-CN" sz="1600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sz="1600" b="1" i="1"/>
              <a:t>3</a:t>
            </a:r>
            <a:r>
              <a:rPr lang="en-US" altLang="zh-CN" sz="3200" b="1" i="1">
                <a:solidFill>
                  <a:schemeClr val="folHlink"/>
                </a:solidFill>
              </a:rPr>
              <a:t>P</a:t>
            </a:r>
            <a:r>
              <a:rPr lang="en-US" altLang="zh-CN" sz="1600" b="1" i="1" baseline="-25000">
                <a:solidFill>
                  <a:schemeClr val="folHlink"/>
                </a:solidFill>
              </a:rPr>
              <a:t>2</a:t>
            </a:r>
            <a:r>
              <a:rPr lang="en-US" altLang="zh-CN" sz="3200" b="1">
                <a:solidFill>
                  <a:schemeClr val="folHlink"/>
                </a:solidFill>
              </a:rPr>
              <a:t> </a:t>
            </a:r>
            <a:r>
              <a:rPr lang="en-US" altLang="zh-CN" sz="3200" b="1" i="1">
                <a:solidFill>
                  <a:schemeClr val="folHlink"/>
                </a:solidFill>
              </a:rPr>
              <a:t>G</a:t>
            </a:r>
            <a:r>
              <a:rPr lang="en-US" altLang="zh-CN" sz="2000" b="1" i="1">
                <a:solidFill>
                  <a:schemeClr val="folHlink"/>
                </a:solidFill>
              </a:rPr>
              <a:t>1</a:t>
            </a:r>
            <a:r>
              <a:rPr lang="en-US" altLang="zh-CN" sz="2000" b="1" i="1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sz="1600" b="1" i="1"/>
              <a:t>3</a:t>
            </a:r>
            <a:r>
              <a:rPr lang="en-US" altLang="zh-CN" sz="3200" b="1" i="1">
                <a:solidFill>
                  <a:schemeClr val="folHlink"/>
                </a:solidFill>
              </a:rPr>
              <a:t>P</a:t>
            </a:r>
            <a:r>
              <a:rPr lang="en-US" altLang="zh-CN" sz="2000" b="1" i="1">
                <a:solidFill>
                  <a:schemeClr val="folHlink"/>
                </a:solidFill>
              </a:rPr>
              <a:t>2</a:t>
            </a:r>
            <a:r>
              <a:rPr lang="en-US" altLang="zh-CN" sz="3200" b="1" i="1">
                <a:solidFill>
                  <a:schemeClr val="folHlink"/>
                </a:solidFill>
              </a:rPr>
              <a:t>P</a:t>
            </a:r>
            <a:r>
              <a:rPr lang="en-US" altLang="zh-CN" sz="2000" b="1" i="1">
                <a:solidFill>
                  <a:schemeClr val="folHlink"/>
                </a:solidFill>
              </a:rPr>
              <a:t>1</a:t>
            </a:r>
            <a:r>
              <a:rPr lang="en-US" altLang="zh-CN" sz="3200" b="1" i="1">
                <a:solidFill>
                  <a:schemeClr val="folHlink"/>
                </a:solidFill>
              </a:rPr>
              <a:t>C</a:t>
            </a:r>
            <a:r>
              <a:rPr lang="en-US" altLang="zh-CN" sz="2000" b="1" i="1">
                <a:solidFill>
                  <a:schemeClr val="folHlink"/>
                </a:solidFill>
              </a:rPr>
              <a:t>0</a:t>
            </a:r>
            <a:endParaRPr lang="en-US" altLang="zh-CN" sz="3200" b="1">
              <a:solidFill>
                <a:schemeClr val="folHlink"/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931418" y="5381364"/>
            <a:ext cx="5478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/>
              <a:t> </a:t>
            </a:r>
            <a:r>
              <a:rPr lang="en-US" altLang="zh-CN" sz="3200" b="1" i="1"/>
              <a:t>C</a:t>
            </a:r>
            <a:r>
              <a:rPr lang="en-US" altLang="zh-CN" sz="1600" b="1" i="1"/>
              <a:t>n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sz="1800" b="1" i="1"/>
              <a:t>n</a:t>
            </a:r>
            <a:r>
              <a:rPr lang="en-US" altLang="zh-CN" sz="3200" b="1"/>
              <a:t> + </a:t>
            </a:r>
            <a:r>
              <a:rPr lang="en-US" altLang="zh-CN" sz="3200" b="1" i="1"/>
              <a:t>P</a:t>
            </a:r>
            <a:r>
              <a:rPr lang="en-US" altLang="zh-CN" sz="1600" b="1" i="1"/>
              <a:t>n</a:t>
            </a:r>
            <a:r>
              <a:rPr lang="en-US" altLang="zh-CN" sz="3200" b="1" i="1"/>
              <a:t>G</a:t>
            </a:r>
            <a:r>
              <a:rPr lang="en-US" altLang="zh-CN" sz="1600" b="1" i="1" baseline="-25000"/>
              <a:t>n-1</a:t>
            </a:r>
            <a:r>
              <a:rPr lang="en-US" altLang="zh-CN" sz="1600" b="1" baseline="-25000"/>
              <a:t>  </a:t>
            </a:r>
            <a:r>
              <a:rPr lang="en-US" altLang="zh-CN" sz="3200" b="1"/>
              <a:t>+ </a:t>
            </a:r>
            <a:r>
              <a:rPr lang="en-US" altLang="zh-CN" sz="3200" b="1" i="1"/>
              <a:t>…</a:t>
            </a:r>
            <a:r>
              <a:rPr lang="en-US" altLang="zh-CN" sz="2000" b="1" i="1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sz="1600" b="1" i="1"/>
              <a:t>n </a:t>
            </a:r>
            <a:r>
              <a:rPr lang="en-US" altLang="zh-CN" sz="3200" b="1" i="1"/>
              <a:t>…P</a:t>
            </a:r>
            <a:r>
              <a:rPr lang="en-US" altLang="zh-CN" sz="1600" b="1" i="1"/>
              <a:t>1</a:t>
            </a:r>
            <a:r>
              <a:rPr lang="en-US" altLang="zh-CN" sz="3200" b="1" i="1"/>
              <a:t>C</a:t>
            </a:r>
            <a:r>
              <a:rPr lang="en-US" altLang="zh-CN" sz="1600" b="1" i="1"/>
              <a:t>0</a:t>
            </a:r>
            <a:endParaRPr lang="en-US" altLang="zh-CN" sz="1600" b="1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852293" y="4728890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 rot="16200000">
            <a:off x="4752020" y="4185083"/>
            <a:ext cx="432051" cy="3960442"/>
          </a:xfrm>
          <a:prstGeom prst="leftBrace">
            <a:avLst>
              <a:gd name="adj1" fmla="val 99967"/>
              <a:gd name="adj2" fmla="val 4919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450432" y="6294263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n + 1 </a:t>
            </a:r>
            <a:r>
              <a:rPr lang="zh-CN" altLang="en-US" sz="2800" b="1" dirty="0">
                <a:solidFill>
                  <a:schemeClr val="folHlink"/>
                </a:solidFill>
              </a:rPr>
              <a:t>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nimBg="1"/>
      <p:bldP spid="12" grpId="0" animBg="1"/>
      <p:bldP spid="13" grpId="0" build="p" autoUpdateAnimBg="0" advAuto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1486</Words>
  <Application>Microsoft Office PowerPoint</Application>
  <PresentationFormat>全屏显示(4:3)</PresentationFormat>
  <Paragraphs>521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黑体</vt:lpstr>
      <vt:lpstr>宋体</vt:lpstr>
      <vt:lpstr>幼圆</vt:lpstr>
      <vt:lpstr>Arial</vt:lpstr>
      <vt:lpstr>Calibri</vt:lpstr>
      <vt:lpstr>Symbol</vt:lpstr>
      <vt:lpstr>Times New Roman</vt:lpstr>
      <vt:lpstr>Wingdings</vt:lpstr>
      <vt:lpstr>Office 主题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223</cp:revision>
  <dcterms:created xsi:type="dcterms:W3CDTF">2017-01-15T07:54:50Z</dcterms:created>
  <dcterms:modified xsi:type="dcterms:W3CDTF">2018-07-08T06:46:28Z</dcterms:modified>
</cp:coreProperties>
</file>