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347" r:id="rId2"/>
    <p:sldId id="372" r:id="rId3"/>
    <p:sldId id="374" r:id="rId4"/>
    <p:sldId id="375" r:id="rId5"/>
    <p:sldId id="348" r:id="rId6"/>
    <p:sldId id="352" r:id="rId7"/>
    <p:sldId id="349" r:id="rId8"/>
    <p:sldId id="353" r:id="rId9"/>
    <p:sldId id="373" r:id="rId10"/>
    <p:sldId id="354" r:id="rId11"/>
    <p:sldId id="355" r:id="rId12"/>
    <p:sldId id="356" r:id="rId13"/>
    <p:sldId id="357" r:id="rId14"/>
    <p:sldId id="359" r:id="rId15"/>
    <p:sldId id="358" r:id="rId16"/>
    <p:sldId id="360" r:id="rId17"/>
    <p:sldId id="361" r:id="rId18"/>
    <p:sldId id="366" r:id="rId19"/>
    <p:sldId id="367" r:id="rId20"/>
    <p:sldId id="368" r:id="rId21"/>
    <p:sldId id="369" r:id="rId22"/>
    <p:sldId id="370" r:id="rId23"/>
    <p:sldId id="371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FF"/>
    <a:srgbClr val="FF33CC"/>
    <a:srgbClr val="FF66FF"/>
    <a:srgbClr val="FF66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E0EA-123E-4C75-953D-82B1A74C2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AFC7-07AB-4FBF-8E15-7F2C67685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0464-34EC-4594-B967-D210120C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0308-9E71-4960-A0EF-0079906D9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A707-4363-4D0B-B737-6BFC9362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6B86-71BF-489F-8C51-0357F50B3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8DB6-8657-431C-B328-D77F9FCC9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635655A3-BE41-4CC6-86BA-F74D6B2D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1" r:id="rId9"/>
    <p:sldLayoutId id="2147483742" r:id="rId10"/>
  </p:sldLayoutIdLst>
  <p:transition spd="med">
    <p:sndAc>
      <p:stSnd>
        <p:snd r:embed="rId12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691680" y="1124744"/>
            <a:ext cx="62635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第三章   </a:t>
            </a:r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CPU</a:t>
            </a: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</a:rPr>
              <a:t>子系统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411760" y="2494637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3.1  </a:t>
            </a:r>
            <a:r>
              <a:rPr lang="zh-CN" altLang="en-US" sz="3200" b="1" smtClean="0"/>
              <a:t>概述</a:t>
            </a:r>
            <a:endParaRPr lang="zh-CN" altLang="en-US" sz="3200" b="1"/>
          </a:p>
        </p:txBody>
      </p:sp>
      <p:sp>
        <p:nvSpPr>
          <p:cNvPr id="75" name="文本框 74"/>
          <p:cNvSpPr txBox="1"/>
          <p:nvPr/>
        </p:nvSpPr>
        <p:spPr>
          <a:xfrm>
            <a:off x="2411760" y="328498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3.2  </a:t>
            </a:r>
            <a:r>
              <a:rPr lang="zh-CN" altLang="en-US" sz="3200" b="1" smtClean="0"/>
              <a:t>指令系统</a:t>
            </a:r>
            <a:endParaRPr lang="zh-CN" altLang="en-US" sz="3200" b="1"/>
          </a:p>
        </p:txBody>
      </p:sp>
      <p:sp>
        <p:nvSpPr>
          <p:cNvPr id="76" name="文本框 75"/>
          <p:cNvSpPr txBox="1"/>
          <p:nvPr/>
        </p:nvSpPr>
        <p:spPr>
          <a:xfrm>
            <a:off x="2411760" y="400506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3.3  CPU</a:t>
            </a:r>
            <a:r>
              <a:rPr lang="zh-CN" altLang="en-US" sz="3200" b="1" smtClean="0"/>
              <a:t>的基本模型</a:t>
            </a:r>
            <a:endParaRPr lang="zh-CN" altLang="en-US" sz="3200" b="1"/>
          </a:p>
        </p:txBody>
      </p:sp>
      <p:sp>
        <p:nvSpPr>
          <p:cNvPr id="77" name="文本框 76"/>
          <p:cNvSpPr txBox="1"/>
          <p:nvPr/>
        </p:nvSpPr>
        <p:spPr>
          <a:xfrm>
            <a:off x="2411760" y="47988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3.4  </a:t>
            </a:r>
            <a:r>
              <a:rPr lang="zh-CN" altLang="en-US" sz="3200" b="1" smtClean="0"/>
              <a:t>组合逻辑控制方式</a:t>
            </a:r>
            <a:endParaRPr lang="zh-CN" altLang="en-US" sz="3200" b="1"/>
          </a:p>
        </p:txBody>
      </p:sp>
      <p:sp>
        <p:nvSpPr>
          <p:cNvPr id="78" name="文本框 77"/>
          <p:cNvSpPr txBox="1"/>
          <p:nvPr/>
        </p:nvSpPr>
        <p:spPr>
          <a:xfrm>
            <a:off x="2411760" y="559098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3.5  </a:t>
            </a:r>
            <a:r>
              <a:rPr lang="zh-CN" altLang="en-US" sz="3200" b="1" smtClean="0"/>
              <a:t>微程序控制方式</a:t>
            </a:r>
            <a:endParaRPr lang="zh-CN" altLang="en-US" sz="32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97468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dirty="0" smtClean="0">
                <a:latin typeface="+mn-lt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、</a:t>
            </a:r>
            <a:r>
              <a:rPr kumimoji="0" lang="zh-CN" altLang="en-US" sz="2800" b="1" dirty="0" smtClean="0">
                <a:latin typeface="+mn-lt"/>
                <a:cs typeface="Times New Roman" pitchFamily="18" charset="0"/>
              </a:rPr>
              <a:t>寄存器组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031" y="1341214"/>
            <a:ext cx="8353425" cy="4464050"/>
            <a:chOff x="395288" y="1341214"/>
            <a:chExt cx="8353425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7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4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5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6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9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20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21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4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 bwMode="auto">
          <a:xfrm>
            <a:off x="3203848" y="1700808"/>
            <a:ext cx="2880320" cy="4752528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3923928" y="584765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寄存器组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0728"/>
            <a:ext cx="8784976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2800" b="1" dirty="0" smtClean="0">
                <a:latin typeface="+mn-lt"/>
                <a:ea typeface="+mn-ea"/>
              </a:rPr>
              <a:t>  可编程访问的寄存器，在指令系统中为这组寄存器分配了各自</a:t>
            </a:r>
            <a:r>
              <a:rPr kumimoji="0" lang="zh-CN" altLang="en-US" sz="2800" b="1" smtClean="0">
                <a:latin typeface="+mn-lt"/>
                <a:ea typeface="+mn-ea"/>
              </a:rPr>
              <a:t>的编号</a:t>
            </a:r>
            <a:r>
              <a:rPr kumimoji="0" lang="zh-CN" altLang="en-US" sz="2800" b="1">
                <a:latin typeface="+mn-lt"/>
                <a:ea typeface="+mn-ea"/>
              </a:rPr>
              <a:t>；</a:t>
            </a:r>
            <a:endParaRPr kumimoji="0" lang="en-US" altLang="zh-CN" sz="2800" b="1" dirty="0" smtClean="0">
              <a:latin typeface="+mn-lt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lt"/>
                <a:ea typeface="+mn-ea"/>
              </a:rPr>
              <a:t>    </a:t>
            </a:r>
            <a:r>
              <a:rPr lang="zh-CN" altLang="zh-CN" sz="2800" b="1" dirty="0" smtClean="0">
                <a:latin typeface="+mn-lt"/>
                <a:ea typeface="+mn-ea"/>
              </a:rPr>
              <a:t>这类寄存器可以提供操作数、运算结果、地址指针、计数器等</a:t>
            </a:r>
            <a:r>
              <a:rPr lang="zh-CN" altLang="en-US" sz="2800" b="1" dirty="0" smtClean="0">
                <a:latin typeface="+mn-lt"/>
                <a:ea typeface="+mn-ea"/>
              </a:rPr>
              <a:t>等</a:t>
            </a:r>
            <a:r>
              <a:rPr lang="zh-CN" altLang="zh-CN" sz="2800" b="1" dirty="0" smtClean="0">
                <a:latin typeface="+mn-lt"/>
                <a:ea typeface="+mn-ea"/>
              </a:rPr>
              <a:t>，故称为通用寄存器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kumimoji="0" lang="zh-CN" altLang="en-US" sz="2800" b="1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16632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（1）通用寄存器组</a:t>
            </a:r>
          </a:p>
        </p:txBody>
      </p:sp>
      <p:sp>
        <p:nvSpPr>
          <p:cNvPr id="4" name="矩形 3"/>
          <p:cNvSpPr/>
          <p:nvPr/>
        </p:nvSpPr>
        <p:spPr>
          <a:xfrm>
            <a:off x="1322760" y="3969932"/>
            <a:ext cx="4752528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lt"/>
                <a:ea typeface="+mn-ea"/>
              </a:rPr>
              <a:t>在模型机中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smtClean="0">
                <a:latin typeface="+mn-lt"/>
                <a:ea typeface="+mn-ea"/>
              </a:rPr>
              <a:t>通用寄存器</a:t>
            </a:r>
            <a:r>
              <a:rPr lang="zh-CN" altLang="en-US" sz="2800" b="1" smtClean="0">
                <a:latin typeface="+mn-lt"/>
                <a:ea typeface="+mn-ea"/>
              </a:rPr>
              <a:t>：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R0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000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）、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R1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001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）、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       R2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010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）、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R3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011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endParaRPr lang="en-US" altLang="zh-CN" sz="2800" b="1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84168" y="4509120"/>
            <a:ext cx="904954" cy="2056651"/>
            <a:chOff x="7843510" y="1988840"/>
            <a:chExt cx="904954" cy="2056651"/>
          </a:xfrm>
        </p:grpSpPr>
        <p:sp>
          <p:nvSpPr>
            <p:cNvPr id="5" name="Rectangle 86"/>
            <p:cNvSpPr>
              <a:spLocks noChangeArrowheads="1"/>
            </p:cNvSpPr>
            <p:nvPr/>
          </p:nvSpPr>
          <p:spPr bwMode="auto">
            <a:xfrm>
              <a:off x="7843510" y="3135410"/>
              <a:ext cx="904954" cy="38263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6" name="Text Box 109"/>
            <p:cNvSpPr txBox="1">
              <a:spLocks noChangeArrowheads="1"/>
            </p:cNvSpPr>
            <p:nvPr/>
          </p:nvSpPr>
          <p:spPr bwMode="auto">
            <a:xfrm>
              <a:off x="7843510" y="1988840"/>
              <a:ext cx="904954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R0</a:t>
              </a:r>
            </a:p>
          </p:txBody>
        </p:sp>
        <p:sp>
          <p:nvSpPr>
            <p:cNvPr id="7" name="Text Box 110"/>
            <p:cNvSpPr txBox="1">
              <a:spLocks noChangeArrowheads="1"/>
            </p:cNvSpPr>
            <p:nvPr/>
          </p:nvSpPr>
          <p:spPr bwMode="auto">
            <a:xfrm>
              <a:off x="7843510" y="2561460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R1</a:t>
              </a:r>
            </a:p>
          </p:txBody>
        </p:sp>
        <p:sp>
          <p:nvSpPr>
            <p:cNvPr id="8" name="Text Box 116"/>
            <p:cNvSpPr txBox="1">
              <a:spLocks noChangeArrowheads="1"/>
            </p:cNvSpPr>
            <p:nvPr/>
          </p:nvSpPr>
          <p:spPr bwMode="auto">
            <a:xfrm>
              <a:off x="7843510" y="3645587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R3</a:t>
              </a: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7468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）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程序计数器</a:t>
            </a:r>
            <a:r>
              <a:rPr lang="en-US" altLang="zh-CN" sz="2800" b="1" dirty="0" smtClean="0">
                <a:latin typeface="+mn-lt"/>
                <a:ea typeface="+mn-ea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PC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13655"/>
            <a:ext cx="842493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lt"/>
                <a:ea typeface="+mn-ea"/>
              </a:rPr>
              <a:t>    </a:t>
            </a:r>
            <a:r>
              <a:rPr lang="zh-CN" altLang="zh-CN" sz="2800" b="1" dirty="0" smtClean="0">
                <a:latin typeface="+mn-lt"/>
                <a:ea typeface="+mn-ea"/>
              </a:rPr>
              <a:t>程序计数器（</a:t>
            </a:r>
            <a:r>
              <a:rPr lang="en-US" altLang="zh-CN" sz="2800" b="1" dirty="0" smtClean="0">
                <a:latin typeface="+mn-lt"/>
                <a:ea typeface="+mn-ea"/>
              </a:rPr>
              <a:t>PC</a:t>
            </a:r>
            <a:r>
              <a:rPr lang="zh-CN" altLang="zh-CN" sz="2800" b="1" dirty="0" smtClean="0">
                <a:latin typeface="+mn-lt"/>
                <a:ea typeface="+mn-ea"/>
              </a:rPr>
              <a:t>）也称为指令计数器或指令指针，用来指示指令在存储器中的存放位置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68308" y="2420888"/>
            <a:ext cx="2668188" cy="2880320"/>
            <a:chOff x="4139952" y="1412776"/>
            <a:chExt cx="2468074" cy="2880320"/>
          </a:xfrm>
        </p:grpSpPr>
        <p:sp>
          <p:nvSpPr>
            <p:cNvPr id="9" name="矩形 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顺序指令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转移指令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04048" y="2348880"/>
            <a:ext cx="1368152" cy="821705"/>
            <a:chOff x="2987824" y="2319263"/>
            <a:chExt cx="1368152" cy="821705"/>
          </a:xfrm>
        </p:grpSpPr>
        <p:grpSp>
          <p:nvGrpSpPr>
            <p:cNvPr id="23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1000H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107504" y="20608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+mn-ea"/>
              </a:rPr>
              <a:t>  </a:t>
            </a:r>
            <a:r>
              <a:rPr lang="zh-CN" altLang="zh-CN" b="1" dirty="0" smtClean="0">
                <a:latin typeface="+mn-lt"/>
                <a:ea typeface="+mn-ea"/>
              </a:rPr>
              <a:t>当程序顺序执行时，每次从主存取出一条指令，</a:t>
            </a:r>
            <a:r>
              <a:rPr lang="en-US" altLang="zh-CN" b="1" dirty="0" smtClean="0">
                <a:latin typeface="+mn-lt"/>
                <a:ea typeface="+mn-ea"/>
              </a:rPr>
              <a:t>PC</a:t>
            </a:r>
            <a:r>
              <a:rPr lang="zh-CN" altLang="zh-CN" b="1" dirty="0" smtClean="0">
                <a:latin typeface="+mn-lt"/>
                <a:ea typeface="+mn-ea"/>
              </a:rPr>
              <a:t>内容就增量计数，指向下一条指令的</a:t>
            </a:r>
            <a:r>
              <a:rPr lang="zh-CN" altLang="en-US" b="1" dirty="0" smtClean="0">
                <a:latin typeface="+mn-lt"/>
                <a:ea typeface="+mn-ea"/>
              </a:rPr>
              <a:t>地址。</a:t>
            </a:r>
            <a:endParaRPr lang="zh-CN" altLang="en-US" b="1" dirty="0">
              <a:latin typeface="+mn-lt"/>
              <a:ea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04048" y="2751311"/>
            <a:ext cx="1368152" cy="821705"/>
            <a:chOff x="2987824" y="2319263"/>
            <a:chExt cx="1368152" cy="821705"/>
          </a:xfrm>
        </p:grpSpPr>
        <p:grpSp>
          <p:nvGrpSpPr>
            <p:cNvPr id="37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1001H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1" name="矩形 40"/>
          <p:cNvSpPr/>
          <p:nvPr/>
        </p:nvSpPr>
        <p:spPr>
          <a:xfrm>
            <a:off x="107504" y="4221088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+mn-ea"/>
              </a:rPr>
              <a:t>  </a:t>
            </a:r>
            <a:r>
              <a:rPr lang="zh-CN" altLang="zh-CN" b="1" dirty="0" smtClean="0">
                <a:latin typeface="+mn-lt"/>
                <a:ea typeface="+mn-ea"/>
              </a:rPr>
              <a:t>当程序要转移时，将转移地址送入</a:t>
            </a:r>
            <a:r>
              <a:rPr lang="en-US" altLang="zh-CN" b="1" dirty="0" smtClean="0">
                <a:latin typeface="+mn-lt"/>
                <a:ea typeface="+mn-ea"/>
              </a:rPr>
              <a:t>PC</a:t>
            </a:r>
            <a:r>
              <a:rPr lang="zh-CN" altLang="zh-CN" b="1" dirty="0" smtClean="0">
                <a:latin typeface="+mn-lt"/>
                <a:ea typeface="+mn-ea"/>
              </a:rPr>
              <a:t>，使</a:t>
            </a:r>
            <a:r>
              <a:rPr lang="en-US" altLang="zh-CN" b="1" dirty="0" smtClean="0">
                <a:latin typeface="+mn-lt"/>
                <a:ea typeface="+mn-ea"/>
              </a:rPr>
              <a:t>PC</a:t>
            </a:r>
            <a:r>
              <a:rPr lang="zh-CN" altLang="zh-CN" b="1" dirty="0" smtClean="0">
                <a:latin typeface="+mn-lt"/>
                <a:ea typeface="+mn-ea"/>
              </a:rPr>
              <a:t>指向新的指令地址。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43" name="手杖形箭头 42"/>
          <p:cNvSpPr/>
          <p:nvPr/>
        </p:nvSpPr>
        <p:spPr bwMode="auto">
          <a:xfrm flipH="1">
            <a:off x="5436096" y="2204864"/>
            <a:ext cx="2664296" cy="1165856"/>
          </a:xfrm>
          <a:prstGeom prst="uturnArrow">
            <a:avLst>
              <a:gd name="adj1" fmla="val 5392"/>
              <a:gd name="adj2" fmla="val 7620"/>
              <a:gd name="adj3" fmla="val 21435"/>
              <a:gd name="adj4" fmla="val 49098"/>
              <a:gd name="adj5" fmla="val 54615"/>
            </a:avLst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004048" y="4191471"/>
            <a:ext cx="1368152" cy="821705"/>
            <a:chOff x="2987824" y="2319263"/>
            <a:chExt cx="1368152" cy="821705"/>
          </a:xfrm>
        </p:grpSpPr>
        <p:grpSp>
          <p:nvGrpSpPr>
            <p:cNvPr id="4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47" name="矩形 4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XXXX</a:t>
                </a:r>
                <a:r>
                  <a:rPr kumimoji="1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H</a:t>
                </a:r>
                <a:endPara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251520" y="578726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+mn-lt"/>
                <a:ea typeface="+mn-ea"/>
              </a:rPr>
              <a:t>因此，当现行指令执行完时，</a:t>
            </a:r>
            <a:r>
              <a:rPr lang="en-US" altLang="zh-CN" b="1" dirty="0" smtClean="0">
                <a:latin typeface="+mn-lt"/>
                <a:ea typeface="+mn-ea"/>
              </a:rPr>
              <a:t>PC</a:t>
            </a:r>
            <a:r>
              <a:rPr lang="zh-CN" altLang="zh-CN" b="1" dirty="0" smtClean="0">
                <a:latin typeface="+mn-lt"/>
                <a:ea typeface="+mn-ea"/>
              </a:rPr>
              <a:t>中存放的总是</a:t>
            </a:r>
            <a:r>
              <a:rPr lang="zh-CN" altLang="zh-CN" b="1" dirty="0" smtClean="0">
                <a:solidFill>
                  <a:srgbClr val="FF0000"/>
                </a:solidFill>
                <a:latin typeface="+mn-lt"/>
                <a:ea typeface="+mn-ea"/>
              </a:rPr>
              <a:t>后续指令的地址</a:t>
            </a:r>
            <a:r>
              <a:rPr lang="zh-CN" altLang="en-US" b="1" dirty="0" smtClean="0">
                <a:latin typeface="+mn-lt"/>
                <a:ea typeface="+mn-ea"/>
              </a:rPr>
              <a:t>。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41" grpId="0"/>
      <p:bldP spid="43" grpId="0" animBg="1"/>
      <p:bldP spid="43" grpId="1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6632"/>
            <a:ext cx="5087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）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程序状态字寄存器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PSW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817548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 dirty="0" smtClean="0"/>
              <a:t>记</a:t>
            </a:r>
            <a:r>
              <a:rPr kumimoji="0" lang="zh-CN" altLang="en-US" sz="2800" b="1" dirty="0"/>
              <a:t>录现行程序的运行状态和指示程序的工作方式。</a:t>
            </a:r>
            <a:endParaRPr kumimoji="0" lang="zh-CN" altLang="en-US" sz="2800" b="1" dirty="0">
              <a:latin typeface="宋体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" y="1412776"/>
            <a:ext cx="8839200" cy="271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</a:rPr>
              <a:t>特征位</a:t>
            </a:r>
          </a:p>
          <a:p>
            <a:pPr algn="just" eaLnBrk="0" hangingPunc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 dirty="0">
                <a:latin typeface="+mn-lt"/>
              </a:rPr>
              <a:t>也叫标志位，用来反映当前程序的执行状态。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指令执行</a:t>
            </a:r>
            <a:r>
              <a:rPr kumimoji="0" lang="zh-CN" altLang="en-US" sz="2800" b="1" dirty="0">
                <a:latin typeface="+mn-lt"/>
              </a:rPr>
              <a:t>后，</a:t>
            </a:r>
            <a:r>
              <a:rPr kumimoji="0" lang="en-US" altLang="zh-CN" sz="2800" b="1" dirty="0">
                <a:latin typeface="+mn-lt"/>
              </a:rPr>
              <a:t>CPU</a:t>
            </a:r>
            <a:r>
              <a:rPr kumimoji="0" lang="zh-CN" altLang="en-US" sz="2800" b="1" dirty="0">
                <a:latin typeface="+mn-lt"/>
              </a:rPr>
              <a:t>根据执行结果设置相应特征位，作为决定程序流向的判断依据，常见有5种。另有编程设定位。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84213" y="4705707"/>
            <a:ext cx="8001000" cy="914400"/>
            <a:chOff x="336" y="2640"/>
            <a:chExt cx="5040" cy="57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进位</a:t>
              </a:r>
            </a:p>
            <a:p>
              <a:pPr algn="ctr" eaLnBrk="0" hangingPunct="0"/>
              <a:r>
                <a:rPr kumimoji="0" lang="en-US" altLang="zh-CN" sz="2800" b="1"/>
                <a:t>C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溢出</a:t>
              </a:r>
            </a:p>
            <a:p>
              <a:pPr algn="ctr" eaLnBrk="0" hangingPunct="0"/>
              <a:r>
                <a:rPr kumimoji="0" lang="en-US" altLang="zh-CN" sz="2800" b="1"/>
                <a:t>V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零位</a:t>
              </a:r>
            </a:p>
            <a:p>
              <a:pPr algn="ctr" eaLnBrk="0" hangingPunct="0"/>
              <a:r>
                <a:rPr kumimoji="0" lang="en-US" altLang="zh-CN" sz="2800" b="1"/>
                <a:t>Z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负位</a:t>
              </a:r>
            </a:p>
            <a:p>
              <a:pPr algn="ctr" eaLnBrk="0" hangingPunct="0"/>
              <a:r>
                <a:rPr kumimoji="0" lang="en-US" altLang="zh-CN" sz="2800" b="1"/>
                <a:t>N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奇偶</a:t>
              </a:r>
            </a:p>
            <a:p>
              <a:pPr algn="ctr" eaLnBrk="0" hangingPunct="0"/>
              <a:r>
                <a:rPr kumimoji="0" lang="en-US" altLang="zh-CN" sz="2800" b="1"/>
                <a:t>P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AutoShape 18"/>
          <p:cNvSpPr>
            <a:spLocks/>
          </p:cNvSpPr>
          <p:nvPr/>
        </p:nvSpPr>
        <p:spPr bwMode="auto">
          <a:xfrm rot="5400000">
            <a:off x="3359150" y="3662720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979613" y="6074132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特征位，自动设置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829642"/>
            <a:ext cx="8839200" cy="203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+mn-ea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编程设定位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 dirty="0">
                <a:latin typeface="+mn-lt"/>
                <a:ea typeface="+mn-ea"/>
              </a:rPr>
              <a:t>  PSW</a:t>
            </a:r>
            <a:r>
              <a:rPr kumimoji="0" lang="zh-CN" altLang="en-US" sz="2800" b="1" dirty="0">
                <a:latin typeface="+mn-lt"/>
                <a:ea typeface="+mn-ea"/>
              </a:rPr>
              <a:t>中某些位或字段由</a:t>
            </a:r>
            <a:r>
              <a:rPr kumimoji="0" lang="en-US" altLang="zh-CN" sz="2800" b="1" dirty="0">
                <a:latin typeface="+mn-lt"/>
                <a:ea typeface="+mn-ea"/>
              </a:rPr>
              <a:t>CPU</a:t>
            </a:r>
            <a:r>
              <a:rPr kumimoji="0" lang="zh-CN" altLang="en-US" sz="2800" b="1" dirty="0">
                <a:latin typeface="+mn-lt"/>
                <a:ea typeface="+mn-ea"/>
              </a:rPr>
              <a:t>编程设定，以决定程序的调试、对中断的响应、程序的工作方式等。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28328" y="3738736"/>
            <a:ext cx="6096000" cy="914400"/>
            <a:chOff x="672" y="2400"/>
            <a:chExt cx="3840" cy="57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跟踪位</a:t>
              </a:r>
            </a:p>
            <a:p>
              <a:pPr algn="ctr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允许中断</a:t>
              </a:r>
            </a:p>
            <a:p>
              <a:pPr algn="ctr" eaLnBrk="0" hangingPunct="0"/>
              <a:r>
                <a:rPr kumimoji="0" lang="en-US" altLang="zh-CN" sz="2800" b="1"/>
                <a:t>I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程序优</a:t>
              </a:r>
            </a:p>
            <a:p>
              <a:pPr algn="ctr" eaLnBrk="0" hangingPunct="0"/>
              <a:r>
                <a:rPr kumimoji="0" lang="zh-CN" altLang="en-US" sz="2800" b="1"/>
                <a:t>先级段</a:t>
              </a:r>
              <a:endParaRPr kumimoji="0" lang="en-US" altLang="zh-CN" sz="2800" b="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工作方</a:t>
              </a:r>
            </a:p>
            <a:p>
              <a:pPr algn="ctr" eaLnBrk="0" hangingPunct="0"/>
              <a:r>
                <a:rPr kumimoji="0" lang="zh-CN" altLang="en-US" sz="2800" b="1"/>
                <a:t>式字段</a:t>
              </a:r>
              <a:endParaRPr kumimoji="0" lang="en-US" altLang="zh-CN" sz="2800" b="1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7921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4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堆栈指针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     SP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68308" y="3717032"/>
            <a:ext cx="2668188" cy="2880320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7FFDH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7FFEH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XXXX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04048" y="5445224"/>
            <a:ext cx="1368152" cy="821705"/>
            <a:chOff x="2987824" y="2319263"/>
            <a:chExt cx="1368152" cy="821705"/>
          </a:xfrm>
        </p:grpSpPr>
        <p:grpSp>
          <p:nvGrpSpPr>
            <p:cNvPr id="21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7FFEH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28" name="直接箭头连接符 27"/>
          <p:cNvCxnSpPr/>
          <p:nvPr/>
        </p:nvCxnSpPr>
        <p:spPr bwMode="auto">
          <a:xfrm flipV="1">
            <a:off x="9036496" y="4106689"/>
            <a:ext cx="0" cy="237626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81316" y="605009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</a:rPr>
              <a:t>     </a:t>
            </a:r>
            <a:r>
              <a:rPr lang="zh-CN" altLang="zh-CN" sz="2800" b="1" smtClean="0">
                <a:latin typeface="+mn-lt"/>
              </a:rPr>
              <a:t>在</a:t>
            </a:r>
            <a:r>
              <a:rPr lang="zh-CN" altLang="zh-CN" sz="2800" b="1" dirty="0" smtClean="0">
                <a:latin typeface="+mn-lt"/>
              </a:rPr>
              <a:t>主存储器中划出一段区间作为堆栈区</a:t>
            </a:r>
            <a:r>
              <a:rPr lang="zh-CN" altLang="en-US" sz="2800" b="1" dirty="0" smtClean="0">
                <a:latin typeface="+mn-lt"/>
              </a:rPr>
              <a:t>，</a:t>
            </a:r>
            <a:r>
              <a:rPr lang="zh-CN" altLang="zh-CN" sz="2800" b="1" dirty="0" smtClean="0">
                <a:latin typeface="+mn-lt"/>
              </a:rPr>
              <a:t>是一种按“后进先出”存取顺序进行存储的结构。</a:t>
            </a:r>
            <a:endParaRPr lang="en-US" altLang="zh-CN" sz="2800" b="1" dirty="0" smtClean="0">
              <a:latin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2042264"/>
            <a:ext cx="8761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smtClean="0">
                <a:latin typeface="+mn-lt"/>
              </a:rPr>
              <a:t>作为</a:t>
            </a:r>
            <a:r>
              <a:rPr lang="zh-CN" altLang="zh-CN" sz="2800" b="1" dirty="0" smtClean="0">
                <a:latin typeface="+mn-lt"/>
              </a:rPr>
              <a:t>起点的一端固定，称为栈底</a:t>
            </a:r>
            <a:r>
              <a:rPr lang="zh-CN" altLang="en-US" sz="2800" b="1" dirty="0" smtClean="0">
                <a:latin typeface="+mn-lt"/>
              </a:rPr>
              <a:t>；浮动</a:t>
            </a:r>
            <a:r>
              <a:rPr lang="zh-CN" altLang="zh-CN" sz="2800" b="1" dirty="0" smtClean="0">
                <a:latin typeface="+mn-lt"/>
              </a:rPr>
              <a:t>端称为栈顶</a:t>
            </a:r>
            <a:r>
              <a:rPr lang="zh-CN" altLang="en-US" sz="2800" b="1" dirty="0" smtClean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2837835"/>
            <a:ext cx="5886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 smtClean="0">
                <a:latin typeface="+mn-lt"/>
              </a:rPr>
              <a:t>设置一个具有加、减计数功能的寄存器作为堆栈指针，命名为</a:t>
            </a:r>
            <a:r>
              <a:rPr lang="en-US" altLang="zh-CN" sz="2800" b="1" dirty="0" smtClean="0">
                <a:latin typeface="+mn-lt"/>
              </a:rPr>
              <a:t>SP</a:t>
            </a:r>
            <a:r>
              <a:rPr lang="zh-CN" altLang="zh-CN" sz="2800" b="1" dirty="0" smtClean="0">
                <a:latin typeface="+mn-lt"/>
              </a:rPr>
              <a:t>，</a:t>
            </a:r>
            <a:r>
              <a:rPr lang="en-US" altLang="zh-CN" sz="2800" b="1" dirty="0" smtClean="0">
                <a:latin typeface="+mn-lt"/>
              </a:rPr>
              <a:t>SP</a:t>
            </a:r>
            <a:r>
              <a:rPr lang="zh-CN" altLang="zh-CN" sz="2800" b="1" dirty="0" smtClean="0">
                <a:latin typeface="+mn-lt"/>
              </a:rPr>
              <a:t>中的内容就是栈顶单元地址。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313" y="5075602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压栈：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SP=SP-1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，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存入数据</a:t>
            </a:r>
            <a:endParaRPr lang="en-US" altLang="zh-CN" sz="2800" b="1" dirty="0" smtClean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04048" y="5085184"/>
            <a:ext cx="1368152" cy="821705"/>
            <a:chOff x="2987824" y="2319263"/>
            <a:chExt cx="1368152" cy="821705"/>
          </a:xfrm>
        </p:grpSpPr>
        <p:grpSp>
          <p:nvGrpSpPr>
            <p:cNvPr id="3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7FFDH</a:t>
                </a:r>
                <a:endPara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6588224" y="544522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XXXXH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593" y="577507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出</a:t>
            </a:r>
            <a:r>
              <a:rPr lang="zh-CN" altLang="en-US" sz="2800" b="1" smtClean="0">
                <a:latin typeface="+mn-lt"/>
              </a:rPr>
              <a:t>栈</a:t>
            </a:r>
            <a:r>
              <a:rPr lang="zh-CN" altLang="en-US" sz="2800" b="1" smtClean="0">
                <a:latin typeface="+mn-lt"/>
              </a:rPr>
              <a:t>：</a:t>
            </a:r>
            <a:r>
              <a:rPr lang="zh-CN" altLang="en-US" sz="2800" b="1" smtClean="0">
                <a:solidFill>
                  <a:schemeClr val="tx2"/>
                </a:solidFill>
              </a:rPr>
              <a:t>读取数据</a:t>
            </a:r>
            <a:r>
              <a:rPr lang="en-US" altLang="zh-CN" sz="2800" b="1" smtClean="0">
                <a:solidFill>
                  <a:schemeClr val="tx2"/>
                </a:solidFill>
              </a:rPr>
              <a:t>,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SP=SP+1</a:t>
            </a:r>
            <a:endParaRPr lang="en-US" altLang="zh-CN" sz="2800" b="1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9" grpId="0"/>
      <p:bldP spid="39" grpId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7468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5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）暂存器</a:t>
            </a:r>
            <a:endParaRPr lang="zh-CN" altLang="en-US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692696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  <a:ea typeface="+mn-ea"/>
              </a:rPr>
              <a:t>    </a:t>
            </a:r>
            <a:r>
              <a:rPr lang="zh-CN" altLang="zh-CN" sz="2800" b="1" smtClean="0">
                <a:latin typeface="+mn-lt"/>
                <a:ea typeface="+mn-ea"/>
              </a:rPr>
              <a:t>与</a:t>
            </a:r>
            <a:r>
              <a:rPr lang="zh-CN" altLang="zh-CN" sz="2800" b="1" dirty="0" smtClean="0">
                <a:latin typeface="+mn-lt"/>
                <a:ea typeface="+mn-ea"/>
              </a:rPr>
              <a:t>通用寄存器不同，暂存器没有编号，不能被编程访问，只能</a:t>
            </a:r>
            <a:r>
              <a:rPr lang="en-US" altLang="zh-CN" sz="2800" b="1" dirty="0" smtClean="0">
                <a:latin typeface="+mn-lt"/>
                <a:ea typeface="+mn-ea"/>
              </a:rPr>
              <a:t>CPU</a:t>
            </a:r>
            <a:r>
              <a:rPr lang="zh-CN" altLang="zh-CN" sz="2800" b="1" dirty="0" smtClean="0">
                <a:latin typeface="+mn-lt"/>
                <a:ea typeface="+mn-ea"/>
              </a:rPr>
              <a:t>内部专用。设置暂存器的目的是暂存某些中间过程产生的信息。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16382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  <a:ea typeface="+mn-ea"/>
              </a:rPr>
              <a:t>    </a:t>
            </a:r>
            <a:r>
              <a:rPr lang="zh-CN" altLang="zh-CN" sz="2800" b="1" smtClean="0">
                <a:latin typeface="+mn-lt"/>
                <a:ea typeface="+mn-ea"/>
              </a:rPr>
              <a:t>模型</a:t>
            </a:r>
            <a:r>
              <a:rPr lang="zh-CN" altLang="zh-CN" sz="2800" b="1" dirty="0" smtClean="0">
                <a:latin typeface="+mn-lt"/>
                <a:ea typeface="+mn-ea"/>
              </a:rPr>
              <a:t>机的特别安排，从主存中读取源操作数地址或源操作数时，就使用暂存器</a:t>
            </a:r>
            <a:r>
              <a:rPr lang="en-US" altLang="zh-CN" sz="2800" b="1" dirty="0" smtClean="0">
                <a:latin typeface="+mn-lt"/>
                <a:ea typeface="+mn-ea"/>
              </a:rPr>
              <a:t>C</a:t>
            </a:r>
            <a:r>
              <a:rPr lang="zh-CN" altLang="zh-CN" sz="2800" b="1" dirty="0" smtClean="0">
                <a:latin typeface="+mn-lt"/>
                <a:ea typeface="+mn-ea"/>
              </a:rPr>
              <a:t>；从主存中读取目的操作数地址或目的操作数时，以及需要暂存目的地址或运算结果时，就使用暂存器</a:t>
            </a:r>
            <a:r>
              <a:rPr lang="en-US" altLang="zh-CN" sz="2800" b="1" dirty="0" smtClean="0">
                <a:latin typeface="+mn-lt"/>
                <a:ea typeface="+mn-ea"/>
              </a:rPr>
              <a:t>D</a:t>
            </a:r>
            <a:r>
              <a:rPr lang="zh-CN" altLang="zh-CN" sz="2800" b="1" dirty="0" smtClean="0">
                <a:latin typeface="+mn-lt"/>
                <a:ea typeface="+mn-ea"/>
              </a:rPr>
              <a:t>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79912" y="2919937"/>
            <a:ext cx="904954" cy="972524"/>
            <a:chOff x="3523030" y="2852936"/>
            <a:chExt cx="904954" cy="972524"/>
          </a:xfrm>
        </p:grpSpPr>
        <p:sp>
          <p:nvSpPr>
            <p:cNvPr id="5" name="Text Box 115"/>
            <p:cNvSpPr txBox="1">
              <a:spLocks noChangeArrowheads="1"/>
            </p:cNvSpPr>
            <p:nvPr/>
          </p:nvSpPr>
          <p:spPr bwMode="auto">
            <a:xfrm>
              <a:off x="3523030" y="2852936"/>
              <a:ext cx="904954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C</a:t>
              </a:r>
            </a:p>
          </p:txBody>
        </p:sp>
        <p:sp>
          <p:nvSpPr>
            <p:cNvPr id="6" name="Text Box 117"/>
            <p:cNvSpPr txBox="1">
              <a:spLocks noChangeArrowheads="1"/>
            </p:cNvSpPr>
            <p:nvPr/>
          </p:nvSpPr>
          <p:spPr bwMode="auto">
            <a:xfrm>
              <a:off x="3523030" y="3425556"/>
              <a:ext cx="904954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D</a:t>
              </a: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1002" y="85225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6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）指令寄存器</a:t>
            </a:r>
            <a:r>
              <a:rPr lang="en-US" altLang="zh-CN" sz="2800" b="1" dirty="0" smtClean="0">
                <a:latin typeface="+mn-lt"/>
                <a:ea typeface="+mn-ea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IR</a:t>
            </a:r>
            <a:endParaRPr lang="zh-CN" altLang="en-US" sz="2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527" y="692696"/>
            <a:ext cx="7416825" cy="4464050"/>
            <a:chOff x="1300242" y="1341214"/>
            <a:chExt cx="7448471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300242" y="1341214"/>
              <a:ext cx="7448471" cy="4464050"/>
              <a:chOff x="624" y="48"/>
              <a:chExt cx="5136" cy="3360"/>
            </a:xfrm>
          </p:grpSpPr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2384" y="156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0" name="Text Box 120"/>
          <p:cNvSpPr txBox="1">
            <a:spLocks noChangeArrowheads="1"/>
          </p:cNvSpPr>
          <p:nvPr/>
        </p:nvSpPr>
        <p:spPr bwMode="auto">
          <a:xfrm>
            <a:off x="4139952" y="2802865"/>
            <a:ext cx="901110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IR</a:t>
            </a:r>
          </a:p>
        </p:txBody>
      </p:sp>
      <p:sp>
        <p:nvSpPr>
          <p:cNvPr id="71" name="Text Box 111"/>
          <p:cNvSpPr txBox="1">
            <a:spLocks noChangeArrowheads="1"/>
          </p:cNvSpPr>
          <p:nvPr/>
        </p:nvSpPr>
        <p:spPr bwMode="auto">
          <a:xfrm>
            <a:off x="6257991" y="1763580"/>
            <a:ext cx="690273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 M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4829075" y="1115508"/>
            <a:ext cx="2911277" cy="1849392"/>
            <a:chOff x="6205611" y="1435517"/>
            <a:chExt cx="2911277" cy="1849392"/>
          </a:xfrm>
        </p:grpSpPr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H="1">
              <a:off x="6205611" y="1435517"/>
              <a:ext cx="29112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7968840" y="1435517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7"/>
            <p:cNvSpPr>
              <a:spLocks noChangeShapeType="1"/>
            </p:cNvSpPr>
            <p:nvPr/>
          </p:nvSpPr>
          <p:spPr bwMode="auto">
            <a:xfrm>
              <a:off x="6968088" y="1435517"/>
              <a:ext cx="0" cy="1849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08"/>
            <p:cNvSpPr>
              <a:spLocks noChangeShapeType="1"/>
            </p:cNvSpPr>
            <p:nvPr/>
          </p:nvSpPr>
          <p:spPr bwMode="auto">
            <a:xfrm flipH="1">
              <a:off x="6413559" y="3284909"/>
              <a:ext cx="5545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2682" y="5300911"/>
            <a:ext cx="925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 dirty="0" smtClean="0">
                <a:latin typeface="+mn-lt"/>
                <a:ea typeface="+mn-ea"/>
              </a:rPr>
              <a:t>用来存放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正在执行的指令</a:t>
            </a:r>
            <a:r>
              <a:rPr kumimoji="0" lang="zh-CN" altLang="en-US" sz="2800" b="1" dirty="0" smtClean="0">
                <a:latin typeface="+mn-lt"/>
                <a:ea typeface="+mn-ea"/>
              </a:rPr>
              <a:t>，它的输出包括操作码信息、地址信息等，是产生微命令（控制信号）的主要逻辑依据。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95936" y="2699684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7" grpId="0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1720" y="836712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3152094" y="1700362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0760" y="93085"/>
            <a:ext cx="4737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7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）地址寄存器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MAR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504" y="5373216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 smtClean="0">
                <a:latin typeface="+mn-lt"/>
              </a:rPr>
              <a:t>    CPU</a:t>
            </a:r>
            <a:r>
              <a:rPr kumimoji="0" lang="zh-CN" altLang="en-US" sz="2800" b="1" dirty="0" smtClean="0">
                <a:latin typeface="+mn-lt"/>
              </a:rPr>
              <a:t>访问主存时，先要找到需要访问的存储单元，因此设置地址寄存器来存放被访问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lt"/>
              </a:rPr>
              <a:t>单元的地址</a:t>
            </a:r>
            <a:r>
              <a:rPr kumimoji="0" lang="zh-CN" altLang="en-US" sz="2800" b="1" dirty="0" smtClean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15677" y="1020919"/>
            <a:ext cx="2911277" cy="967475"/>
            <a:chOff x="6053211" y="1165381"/>
            <a:chExt cx="2911277" cy="967475"/>
          </a:xfrm>
        </p:grpSpPr>
        <p:grpSp>
          <p:nvGrpSpPr>
            <p:cNvPr id="46" name="组合 45"/>
            <p:cNvGrpSpPr/>
            <p:nvPr/>
          </p:nvGrpSpPr>
          <p:grpSpPr>
            <a:xfrm>
              <a:off x="6053211" y="1177602"/>
              <a:ext cx="2911277" cy="955254"/>
              <a:chOff x="6012160" y="1177602"/>
              <a:chExt cx="2911277" cy="955254"/>
            </a:xfrm>
          </p:grpSpPr>
          <p:sp>
            <p:nvSpPr>
              <p:cNvPr id="43" name="Line 95"/>
              <p:cNvSpPr>
                <a:spLocks noChangeShapeType="1"/>
              </p:cNvSpPr>
              <p:nvPr/>
            </p:nvSpPr>
            <p:spPr bwMode="auto">
              <a:xfrm>
                <a:off x="6012160" y="1177602"/>
                <a:ext cx="291127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98"/>
              <p:cNvSpPr>
                <a:spLocks noChangeShapeType="1"/>
              </p:cNvSpPr>
              <p:nvPr/>
            </p:nvSpPr>
            <p:spPr bwMode="auto">
              <a:xfrm>
                <a:off x="7560220" y="1177602"/>
                <a:ext cx="0" cy="89546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4"/>
              <p:cNvSpPr>
                <a:spLocks noChangeShapeType="1"/>
              </p:cNvSpPr>
              <p:nvPr/>
            </p:nvSpPr>
            <p:spPr bwMode="auto">
              <a:xfrm flipV="1">
                <a:off x="6428057" y="1177602"/>
                <a:ext cx="0" cy="955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8460432" y="116538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49" name="Text Box 118"/>
          <p:cNvSpPr txBox="1">
            <a:spLocks noChangeArrowheads="1"/>
          </p:cNvSpPr>
          <p:nvPr/>
        </p:nvSpPr>
        <p:spPr bwMode="auto">
          <a:xfrm>
            <a:off x="3326554" y="1805842"/>
            <a:ext cx="901110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752" y="836712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3440126" y="2276426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2" y="107396"/>
            <a:ext cx="5368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8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数据缓冲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</a:rPr>
              <a:t>寄存器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</a:rPr>
              <a:t>  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</a:rPr>
              <a:t>MDR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512" y="5373216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 smtClean="0">
                <a:latin typeface="+mn-lt"/>
              </a:rPr>
              <a:t>   存放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+mn-lt"/>
              </a:rPr>
              <a:t>CPU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lt"/>
              </a:rPr>
              <a:t>与主存之间交换的数据</a:t>
            </a:r>
            <a:r>
              <a:rPr kumimoji="0" lang="zh-CN" altLang="en-US" sz="2800" b="1" dirty="0" smtClean="0">
                <a:latin typeface="+mn-lt"/>
              </a:rPr>
              <a:t>。无论是从主存读出的数据，还是写入主存的数据，都要</a:t>
            </a:r>
            <a:r>
              <a:rPr kumimoji="0" lang="zh-CN" altLang="en-US" sz="2800" b="1" smtClean="0">
                <a:latin typeface="+mn-lt"/>
              </a:rPr>
              <a:t>经过</a:t>
            </a:r>
            <a:r>
              <a:rPr kumimoji="0" lang="en-US" altLang="zh-CN" sz="2800" b="1" smtClean="0">
                <a:latin typeface="+mn-lt"/>
              </a:rPr>
              <a:t>MDR。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1340768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395535" y="2132410"/>
            <a:ext cx="4089674" cy="410445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TextBox 65"/>
          <p:cNvSpPr txBox="1"/>
          <p:nvPr/>
        </p:nvSpPr>
        <p:spPr>
          <a:xfrm>
            <a:off x="1331640" y="56608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运算器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TextBox 66"/>
          <p:cNvSpPr txBox="1"/>
          <p:nvPr/>
        </p:nvSpPr>
        <p:spPr>
          <a:xfrm>
            <a:off x="5336212" y="566080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控制器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861929" y="1916386"/>
            <a:ext cx="2854087" cy="3888772"/>
            <a:chOff x="2009537" y="2068892"/>
            <a:chExt cx="2854087" cy="3888772"/>
          </a:xfrm>
        </p:grpSpPr>
        <p:sp>
          <p:nvSpPr>
            <p:cNvPr id="71" name="Line 87"/>
            <p:cNvSpPr>
              <a:spLocks noChangeShapeType="1"/>
            </p:cNvSpPr>
            <p:nvPr/>
          </p:nvSpPr>
          <p:spPr bwMode="auto">
            <a:xfrm>
              <a:off x="2009537" y="2068892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>
              <a:off x="4863624" y="2068892"/>
              <a:ext cx="0" cy="38887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822615" y="106431"/>
            <a:ext cx="36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lt"/>
              </a:rPr>
              <a:t>3.1.1  CPU</a:t>
            </a:r>
            <a:r>
              <a:rPr lang="zh-CN" altLang="zh-CN" sz="2800" b="1" dirty="0" smtClean="0">
                <a:latin typeface="+mn-lt"/>
              </a:rPr>
              <a:t>的基本组成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860032" y="3356546"/>
            <a:ext cx="2747905" cy="2862803"/>
            <a:chOff x="4860032" y="3717032"/>
            <a:chExt cx="2747905" cy="2862803"/>
          </a:xfrm>
        </p:grpSpPr>
        <p:cxnSp>
          <p:nvCxnSpPr>
            <p:cNvPr id="74" name="直接连接符 73"/>
            <p:cNvCxnSpPr/>
            <p:nvPr/>
          </p:nvCxnSpPr>
          <p:spPr bwMode="auto">
            <a:xfrm>
              <a:off x="4871633" y="3717032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860032" y="6579835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H="1" flipV="1">
              <a:off x="7601219" y="3805734"/>
              <a:ext cx="6718" cy="277410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 flipV="1">
              <a:off x="4871151" y="3735678"/>
              <a:ext cx="482" cy="105157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4940015" y="4789741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6145079" y="4818372"/>
              <a:ext cx="20968" cy="54911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932040" y="5373216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H="1" flipV="1">
              <a:off x="4860032" y="5373216"/>
              <a:ext cx="4695" cy="110973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76383873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7468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lt"/>
              </a:rPr>
              <a:t>4</a:t>
            </a:r>
            <a:r>
              <a:rPr lang="zh-CN" altLang="en-US" sz="2800" b="1" smtClean="0">
                <a:latin typeface="+mn-lt"/>
              </a:rPr>
              <a:t>、控制器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</a:rPr>
              <a:t>    </a:t>
            </a:r>
            <a:r>
              <a:rPr lang="zh-CN" altLang="zh-CN" sz="2800" b="1" smtClean="0">
                <a:latin typeface="+mn-lt"/>
              </a:rPr>
              <a:t>控制</a:t>
            </a:r>
            <a:r>
              <a:rPr lang="zh-CN" altLang="zh-CN" sz="2800" b="1" dirty="0" smtClean="0">
                <a:latin typeface="+mn-lt"/>
              </a:rPr>
              <a:t>部件的功能主要是负责对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</a:rPr>
              <a:t>指令进行译码</a:t>
            </a:r>
            <a:r>
              <a:rPr lang="zh-CN" altLang="zh-CN" sz="2800" b="1" dirty="0" smtClean="0">
                <a:latin typeface="+mn-lt"/>
              </a:rPr>
              <a:t>，并且发出为完成每条指令所要执行的各种操作的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</a:rPr>
              <a:t>控制信号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（微命令）</a:t>
            </a:r>
            <a:r>
              <a:rPr lang="zh-CN" altLang="zh-CN" sz="2800" b="1" dirty="0" smtClean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9" y="3284984"/>
            <a:ext cx="83529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</a:rPr>
              <a:t>    CPU</a:t>
            </a:r>
            <a:r>
              <a:rPr lang="zh-CN" altLang="zh-CN" sz="2800" b="1" dirty="0" smtClean="0">
                <a:latin typeface="+mn-lt"/>
              </a:rPr>
              <a:t>工作过程中所需的控制信号，既可以单独由组合逻辑电路的方式来产生，也可以单独由微程序的方式来产生，或者综合运用。</a:t>
            </a:r>
            <a:endParaRPr lang="en-US" altLang="zh-CN" sz="2800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</a:rPr>
              <a:t>   </a:t>
            </a:r>
            <a:r>
              <a:rPr lang="zh-CN" altLang="zh-CN" sz="2800" b="1" dirty="0" smtClean="0">
                <a:latin typeface="+mn-lt"/>
              </a:rPr>
              <a:t>因此，有两种控制部件：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</a:rPr>
              <a:t>组合逻辑控制器</a:t>
            </a:r>
            <a:r>
              <a:rPr lang="zh-CN" altLang="zh-CN" sz="2800" b="1" dirty="0" smtClean="0">
                <a:latin typeface="+mn-lt"/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</a:rPr>
              <a:t>微命令控制器</a:t>
            </a:r>
            <a:r>
              <a:rPr lang="zh-CN" altLang="zh-CN" sz="2800" b="1" dirty="0" smtClean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6632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latin typeface="+mn-lt"/>
              </a:rPr>
              <a:t>3.1.2   </a:t>
            </a:r>
            <a:r>
              <a:rPr lang="en-US" altLang="zh-CN" sz="2800" b="1" dirty="0" smtClean="0">
                <a:latin typeface="+mn-lt"/>
              </a:rPr>
              <a:t>CPU</a:t>
            </a:r>
            <a:r>
              <a:rPr lang="zh-CN" altLang="en-US" sz="2800" b="1" dirty="0" smtClean="0">
                <a:latin typeface="+mn-lt"/>
              </a:rPr>
              <a:t>的工作原理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</a:rPr>
              <a:t>    CPU</a:t>
            </a:r>
            <a:r>
              <a:rPr lang="zh-CN" altLang="zh-CN" sz="2800" b="1" dirty="0" smtClean="0">
                <a:latin typeface="+mn-lt"/>
              </a:rPr>
              <a:t>的工作过程就是从主存（或缓存）中读取指令，将指令放入指令寄存器（</a:t>
            </a:r>
            <a:r>
              <a:rPr lang="en-US" altLang="zh-CN" sz="2800" b="1" dirty="0" smtClean="0">
                <a:latin typeface="+mn-lt"/>
              </a:rPr>
              <a:t>IR</a:t>
            </a:r>
            <a:r>
              <a:rPr lang="zh-CN" altLang="zh-CN" sz="2800" b="1" dirty="0" smtClean="0">
                <a:latin typeface="+mn-lt"/>
              </a:rPr>
              <a:t>）。然后对指令译码。把指令分解成一系列的微操作，再发出各种相应的控制命令，控制各功能部件执行相关的操作，从而完成一条指令的执行，实现对应的功能。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3851920" y="4057908"/>
            <a:ext cx="432048" cy="2592288"/>
          </a:xfrm>
          <a:prstGeom prst="leftBrace">
            <a:avLst>
              <a:gd name="adj1" fmla="val 42887"/>
              <a:gd name="adj2" fmla="val 49847"/>
            </a:avLst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39138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取指令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6799" y="46339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指令译码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799" y="54260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指令执行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62181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后续阶段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06602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r>
              <a:rPr lang="zh-CN" altLang="en-US" b="1" dirty="0" smtClean="0"/>
              <a:t>的工作过程</a:t>
            </a:r>
            <a:endParaRPr lang="zh-CN" altLang="en-US" b="1" dirty="0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7468"/>
            <a:ext cx="407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latin typeface="+mn-lt"/>
                <a:ea typeface="+mn-ea"/>
              </a:rPr>
              <a:t>3.1.3   </a:t>
            </a:r>
            <a:r>
              <a:rPr lang="en-US" altLang="zh-CN" sz="2800" b="1" dirty="0" smtClean="0">
                <a:latin typeface="+mn-lt"/>
                <a:ea typeface="+mn-ea"/>
              </a:rPr>
              <a:t>CPU</a:t>
            </a:r>
            <a:r>
              <a:rPr lang="zh-CN" altLang="en-US" sz="2800" b="1" dirty="0" smtClean="0">
                <a:latin typeface="+mn-lt"/>
                <a:ea typeface="+mn-ea"/>
              </a:rPr>
              <a:t>的指令集类型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1" y="914400"/>
            <a:ext cx="239918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latin typeface="+mn-lt"/>
                <a:ea typeface="+mn-ea"/>
              </a:rPr>
              <a:t>1</a:t>
            </a:r>
            <a:r>
              <a:rPr kumimoji="0" lang="zh-CN" altLang="en-US" sz="2800" b="1">
                <a:latin typeface="+mn-lt"/>
                <a:ea typeface="+mn-ea"/>
              </a:rPr>
              <a:t>、</a:t>
            </a:r>
            <a:r>
              <a:rPr kumimoji="0" lang="en-US" altLang="zh-CN" sz="2800" b="1">
                <a:latin typeface="+mn-lt"/>
                <a:ea typeface="+mn-ea"/>
              </a:rPr>
              <a:t>CISC</a:t>
            </a:r>
            <a:endParaRPr kumimoji="0" lang="zh-CN" altLang="en-US" sz="2800" b="1"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388" y="186246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    CISC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Complex Instruction Set Computer,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即复杂指令集计算机）</a:t>
            </a:r>
            <a:r>
              <a:rPr lang="zh-CN" altLang="en-US" sz="2800" b="1" dirty="0">
                <a:latin typeface="+mn-lt"/>
                <a:ea typeface="+mn-ea"/>
              </a:rPr>
              <a:t>早期的计算机部件比较昂贵，主频低，运算速度慢。为了提高运算速度，不得不将越来越多的复杂指令加入到指令系统中，以提高计算机的处理效率，这就逐步形成复杂指令集计算机体系。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9413" y="893664"/>
            <a:ext cx="259037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800" b="1" dirty="0">
                <a:latin typeface="+mn-lt"/>
                <a:ea typeface="+mn-ea"/>
              </a:rPr>
              <a:t>2</a:t>
            </a:r>
            <a:r>
              <a:rPr kumimoji="0" lang="zh-CN" altLang="en-US" sz="2800" b="1" dirty="0">
                <a:latin typeface="+mn-lt"/>
                <a:ea typeface="+mn-ea"/>
              </a:rPr>
              <a:t>、</a:t>
            </a:r>
            <a:r>
              <a:rPr kumimoji="0" lang="en-US" altLang="zh-CN" sz="2800" b="1" dirty="0" smtClean="0">
                <a:latin typeface="+mn-lt"/>
                <a:ea typeface="+mn-ea"/>
              </a:rPr>
              <a:t>RISC</a:t>
            </a:r>
            <a:endParaRPr kumimoji="0" lang="zh-CN" altLang="en-US" sz="2800" b="1" dirty="0">
              <a:latin typeface="+mn-lt"/>
              <a:ea typeface="+mn-ea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388" y="1933947"/>
            <a:ext cx="8683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    RISC</a:t>
            </a:r>
            <a:r>
              <a:rPr kumimoji="0" lang="zh-CN" altLang="en-US" sz="2800" b="1" smtClean="0">
                <a:latin typeface="+mn-lt"/>
                <a:ea typeface="+mn-ea"/>
              </a:rPr>
              <a:t> </a:t>
            </a:r>
            <a:r>
              <a:rPr kumimoji="0"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kumimoji="0" lang="en-US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Reduced Instruction Set Computer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精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简指令集计算机）</a:t>
            </a:r>
            <a:r>
              <a:rPr lang="zh-CN" altLang="en-US" sz="2800" b="1" dirty="0">
                <a:latin typeface="+mn-lt"/>
                <a:ea typeface="+mn-ea"/>
              </a:rPr>
              <a:t>是一种执行较少类型计算机指令的微处理器，起源于</a:t>
            </a:r>
            <a:r>
              <a:rPr lang="en-US" altLang="zh-CN" sz="2800" b="1" dirty="0">
                <a:latin typeface="+mn-lt"/>
                <a:ea typeface="+mn-ea"/>
              </a:rPr>
              <a:t>80</a:t>
            </a:r>
            <a:r>
              <a:rPr lang="zh-CN" altLang="en-US" sz="2800" b="1" dirty="0">
                <a:latin typeface="+mn-lt"/>
                <a:ea typeface="+mn-ea"/>
              </a:rPr>
              <a:t>年代的</a:t>
            </a:r>
            <a:r>
              <a:rPr lang="en-US" altLang="zh-CN" sz="2800" b="1" dirty="0">
                <a:latin typeface="+mn-lt"/>
                <a:ea typeface="+mn-ea"/>
              </a:rPr>
              <a:t>MIPS</a:t>
            </a:r>
            <a:r>
              <a:rPr lang="zh-CN" altLang="en-US" sz="2800" b="1" dirty="0">
                <a:latin typeface="+mn-lt"/>
                <a:ea typeface="+mn-ea"/>
              </a:rPr>
              <a:t>主机（即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机），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机中采用的微处理器统称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处理器。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331640" y="1869976"/>
            <a:ext cx="4249861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triangle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3365277" y="278437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3349253" y="186997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908077" y="3774976"/>
            <a:ext cx="838200" cy="533400"/>
            <a:chOff x="4058816" y="3991000"/>
            <a:chExt cx="838200" cy="533400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69877" y="4841776"/>
            <a:ext cx="838200" cy="381000"/>
            <a:chOff x="3220616" y="5057800"/>
            <a:chExt cx="838200" cy="38100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46277" y="4841776"/>
            <a:ext cx="914400" cy="381000"/>
            <a:chOff x="4897016" y="5057800"/>
            <a:chExt cx="914400" cy="381000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679477" y="2250976"/>
            <a:ext cx="1676400" cy="533400"/>
            <a:chOff x="2679477" y="2250976"/>
            <a:chExt cx="1676400" cy="53340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79477" y="3241576"/>
            <a:ext cx="1752600" cy="533400"/>
            <a:chOff x="2679477" y="3241576"/>
            <a:chExt cx="1752600" cy="53340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441477" y="4308376"/>
            <a:ext cx="1708150" cy="533400"/>
            <a:chOff x="3441477" y="4308376"/>
            <a:chExt cx="1708150" cy="533400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5176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441477" y="4384576"/>
              <a:ext cx="170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765077" y="4308376"/>
            <a:ext cx="1600200" cy="533400"/>
            <a:chOff x="1765077" y="4308376"/>
            <a:chExt cx="1600200" cy="5334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755677" y="1383482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内部</a:t>
            </a:r>
            <a:r>
              <a:rPr lang="zh-CN" altLang="en-US" b="1" smtClean="0"/>
              <a:t>总线</a:t>
            </a:r>
            <a:endParaRPr lang="zh-CN" altLang="en-US" b="1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980977" y="3092897"/>
            <a:ext cx="647700" cy="806450"/>
            <a:chOff x="431" y="1785"/>
            <a:chExt cx="408" cy="508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431" y="1785"/>
              <a:ext cx="36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M S</a:t>
              </a:r>
              <a:r>
                <a:rPr lang="en-US" altLang="zh-CN" sz="1200" b="1" dirty="0"/>
                <a:t>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S</a:t>
              </a:r>
              <a:r>
                <a:rPr lang="en-US" altLang="zh-CN" sz="1200" b="1" dirty="0"/>
                <a:t>3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48" y="1933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567" y="2024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657" y="1842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V="1">
              <a:off x="657" y="216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068539" y="3332617"/>
            <a:ext cx="1081088" cy="350839"/>
            <a:chOff x="1746" y="1936"/>
            <a:chExt cx="681" cy="221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>
              <a:off x="1746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2064" y="1936"/>
              <a:ext cx="3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/>
                <a:t>+1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79005" y="4848200"/>
            <a:ext cx="838200" cy="381000"/>
            <a:chOff x="3220616" y="5057800"/>
            <a:chExt cx="838200" cy="381000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30997" y="4848200"/>
            <a:ext cx="914400" cy="381000"/>
            <a:chOff x="4897016" y="5057800"/>
            <a:chExt cx="914400" cy="381000"/>
          </a:xfrm>
        </p:grpSpPr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17205" y="3789040"/>
            <a:ext cx="838200" cy="533400"/>
            <a:chOff x="4058816" y="3991000"/>
            <a:chExt cx="838200" cy="533400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Line 13"/>
          <p:cNvSpPr>
            <a:spLocks noChangeShapeType="1"/>
          </p:cNvSpPr>
          <p:nvPr/>
        </p:nvSpPr>
        <p:spPr bwMode="auto">
          <a:xfrm flipV="1">
            <a:off x="3349253" y="2780928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V="1">
            <a:off x="3349253" y="18958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99592" y="97468"/>
            <a:ext cx="2481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>
                <a:latin typeface="+mn-lt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、运算部件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5940152" y="43845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1</a:t>
            </a: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）输入逻辑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5868144" y="32129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2</a:t>
            </a: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）运算逻辑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868144" y="2060848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3</a:t>
            </a:r>
            <a:r>
              <a:rPr kumimoji="0" lang="zh-CN" altLang="en-US" sz="2800" b="1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）输出逻辑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781003" y="4308376"/>
            <a:ext cx="1600200" cy="533400"/>
            <a:chOff x="1765077" y="4308376"/>
            <a:chExt cx="1600200" cy="533400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41477" y="4311588"/>
            <a:ext cx="1600200" cy="533400"/>
            <a:chOff x="1765077" y="4308376"/>
            <a:chExt cx="1600200" cy="533400"/>
          </a:xfrm>
        </p:grpSpPr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99792" y="3255640"/>
            <a:ext cx="1752600" cy="533400"/>
            <a:chOff x="2679477" y="3241576"/>
            <a:chExt cx="1752600" cy="533400"/>
          </a:xfrm>
        </p:grpSpPr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99792" y="2247528"/>
            <a:ext cx="1676400" cy="533400"/>
            <a:chOff x="2679477" y="2250976"/>
            <a:chExt cx="1676400" cy="533400"/>
          </a:xfrm>
        </p:grpSpPr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118931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2" grpId="0"/>
      <p:bldP spid="57" grpId="0" animBg="1"/>
      <p:bldP spid="58" grpId="0" animBg="1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75401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运算部件的设置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latin typeface="+mn-lt"/>
                <a:ea typeface="+mn-ea"/>
              </a:rPr>
              <a:t>1</a:t>
            </a:r>
            <a:r>
              <a:rPr lang="zh-CN" altLang="zh-CN" sz="2800" b="1" dirty="0" smtClean="0">
                <a:latin typeface="+mn-lt"/>
                <a:ea typeface="+mn-ea"/>
              </a:rPr>
              <a:t>）只设置一个</a:t>
            </a:r>
            <a:r>
              <a:rPr lang="en-US" altLang="zh-CN" sz="2800" b="1" dirty="0" smtClean="0">
                <a:latin typeface="+mn-lt"/>
                <a:ea typeface="+mn-ea"/>
              </a:rPr>
              <a:t>ALU</a:t>
            </a:r>
            <a:r>
              <a:rPr lang="zh-CN" altLang="zh-CN" sz="2800" b="1" dirty="0" smtClean="0">
                <a:latin typeface="+mn-lt"/>
                <a:ea typeface="+mn-ea"/>
              </a:rPr>
              <a:t>，因而通过硬件只能实现基本的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定点加、减运算和逻辑运算</a:t>
            </a:r>
            <a:r>
              <a:rPr lang="zh-CN" altLang="zh-CN" sz="2800" b="1" dirty="0" smtClean="0">
                <a:latin typeface="+mn-lt"/>
                <a:ea typeface="+mn-ea"/>
              </a:rPr>
              <a:t>，依靠软件子程序实现定点乘除运算、</a:t>
            </a:r>
            <a:r>
              <a:rPr lang="zh-CN" altLang="zh-CN" sz="2800" b="1" smtClean="0">
                <a:latin typeface="+mn-lt"/>
                <a:ea typeface="+mn-ea"/>
              </a:rPr>
              <a:t>浮点运算；</a:t>
            </a:r>
            <a:endParaRPr lang="en-US" altLang="zh-CN" sz="2800" b="1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smtClean="0"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latin typeface="+mn-lt"/>
                <a:ea typeface="+mn-ea"/>
              </a:rPr>
              <a:t>2</a:t>
            </a:r>
            <a:r>
              <a:rPr lang="zh-CN" altLang="zh-CN" sz="2800" b="1" dirty="0" smtClean="0">
                <a:latin typeface="+mn-lt"/>
                <a:ea typeface="+mn-ea"/>
              </a:rPr>
              <a:t>）设置一个</a:t>
            </a:r>
            <a:r>
              <a:rPr lang="en-US" altLang="zh-CN" sz="2800" b="1" dirty="0" smtClean="0">
                <a:latin typeface="+mn-lt"/>
                <a:ea typeface="+mn-ea"/>
              </a:rPr>
              <a:t>ALU</a:t>
            </a:r>
            <a:r>
              <a:rPr lang="zh-CN" altLang="zh-CN" sz="2800" b="1" dirty="0" smtClean="0">
                <a:latin typeface="+mn-lt"/>
                <a:ea typeface="+mn-ea"/>
              </a:rPr>
              <a:t>，同时在硬件级实现定点乘除运算，如设置专门的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阵列乘法器和</a:t>
            </a:r>
            <a:r>
              <a:rPr lang="zh-CN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除法器</a:t>
            </a:r>
            <a:r>
              <a:rPr lang="zh-CN" altLang="zh-CN" sz="2800" b="1" smtClean="0">
                <a:latin typeface="+mn-lt"/>
                <a:ea typeface="+mn-ea"/>
              </a:rPr>
              <a:t>；</a:t>
            </a:r>
            <a:endParaRPr lang="en-US" altLang="zh-CN" sz="2800" b="1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smtClean="0"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latin typeface="+mn-lt"/>
                <a:ea typeface="+mn-ea"/>
              </a:rPr>
              <a:t>3</a:t>
            </a:r>
            <a:r>
              <a:rPr lang="zh-CN" altLang="zh-CN" sz="2800" b="1" dirty="0" smtClean="0">
                <a:latin typeface="+mn-lt"/>
                <a:ea typeface="+mn-ea"/>
              </a:rPr>
              <a:t>）设置一个</a:t>
            </a:r>
            <a:r>
              <a:rPr lang="en-US" altLang="zh-CN" sz="2800" b="1" dirty="0" smtClean="0">
                <a:latin typeface="+mn-lt"/>
                <a:ea typeface="+mn-ea"/>
              </a:rPr>
              <a:t>ALU</a:t>
            </a:r>
            <a:r>
              <a:rPr lang="zh-CN" altLang="zh-CN" sz="2800" b="1" dirty="0" smtClean="0">
                <a:latin typeface="+mn-lt"/>
                <a:ea typeface="+mn-ea"/>
              </a:rPr>
              <a:t>，并将</a:t>
            </a:r>
            <a:r>
              <a:rPr lang="zh-CN" altLang="zh-CN" sz="2800" b="1" dirty="0" smtClean="0">
                <a:solidFill>
                  <a:schemeClr val="tx2"/>
                </a:solidFill>
                <a:latin typeface="+mn-lt"/>
                <a:ea typeface="+mn-ea"/>
              </a:rPr>
              <a:t>定点乘除部件和浮点部件</a:t>
            </a:r>
            <a:r>
              <a:rPr lang="zh-CN" altLang="zh-CN" sz="2800" b="1" dirty="0" smtClean="0">
                <a:latin typeface="+mn-lt"/>
                <a:ea typeface="+mn-ea"/>
              </a:rPr>
              <a:t>作为基本</a:t>
            </a:r>
            <a:r>
              <a:rPr lang="zh-CN" altLang="zh-CN" sz="2800" b="1" smtClean="0">
                <a:latin typeface="+mn-lt"/>
                <a:ea typeface="+mn-ea"/>
              </a:rPr>
              <a:t>配置；</a:t>
            </a:r>
            <a:endParaRPr lang="en-US" altLang="zh-CN" sz="2800" b="1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）设置多个运算部件，以实现流水处理，完成复杂的运算操作。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616402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628800"/>
            <a:ext cx="7772400" cy="4343400"/>
            <a:chOff x="544016" y="1556792"/>
            <a:chExt cx="7772400" cy="4343400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544016" y="1556792"/>
              <a:ext cx="7772400" cy="4343400"/>
              <a:chOff x="144" y="720"/>
              <a:chExt cx="4896" cy="2736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248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92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dirty="0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V="1">
                <a:off x="1200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436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V="1">
                <a:off x="336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1392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292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816" y="1282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864" y="1891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1200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73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 err="1"/>
                  <a:t>Rn</a:t>
                </a:r>
                <a:endParaRPr lang="en-US" altLang="zh-CN" sz="2400" b="1" dirty="0"/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192" y="3168"/>
                <a:ext cx="24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      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</a:t>
                </a:r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2208" y="720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内部总线（单向）</a:t>
                </a: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759916" y="3236913"/>
              <a:ext cx="647700" cy="806450"/>
              <a:chOff x="431" y="1785"/>
              <a:chExt cx="408" cy="508"/>
            </a:xfrm>
          </p:grpSpPr>
          <p:sp>
            <p:nvSpPr>
              <p:cNvPr id="8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9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847478" y="3476633"/>
              <a:ext cx="1081088" cy="350839"/>
              <a:chOff x="1746" y="1936"/>
              <a:chExt cx="681" cy="221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7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827584" y="97468"/>
            <a:ext cx="470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</a:rPr>
              <a:t>2</a:t>
            </a:r>
            <a:r>
              <a:rPr lang="zh-CN" altLang="zh-CN" sz="2800" b="1" smtClean="0">
                <a:latin typeface="+mn-lt"/>
              </a:rPr>
              <a:t>、</a:t>
            </a:r>
            <a:r>
              <a:rPr lang="en-US" altLang="zh-CN" sz="2800" b="1" dirty="0" smtClean="0">
                <a:latin typeface="+mn-lt"/>
              </a:rPr>
              <a:t>CPU</a:t>
            </a:r>
            <a:r>
              <a:rPr lang="zh-CN" altLang="zh-CN" sz="2800" b="1" dirty="0" smtClean="0">
                <a:latin typeface="+mn-lt"/>
              </a:rPr>
              <a:t>内部的数据通路结构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71600" y="764704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+mn-lt"/>
              </a:rPr>
              <a:t>（</a:t>
            </a:r>
            <a:r>
              <a:rPr lang="en-US" altLang="zh-CN" sz="2800" b="1" dirty="0" smtClean="0">
                <a:latin typeface="+mn-lt"/>
              </a:rPr>
              <a:t>1</a:t>
            </a:r>
            <a:r>
              <a:rPr lang="zh-CN" altLang="zh-CN" sz="2800" b="1" dirty="0" smtClean="0">
                <a:latin typeface="+mn-lt"/>
              </a:rPr>
              <a:t>）单组内总线、分立寄存器结构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99991" y="3861048"/>
            <a:ext cx="1872208" cy="2448272"/>
            <a:chOff x="5436096" y="764705"/>
            <a:chExt cx="2880320" cy="3312368"/>
          </a:xfrm>
        </p:grpSpPr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" name="组合 25"/>
            <p:cNvGrpSpPr/>
            <p:nvPr/>
          </p:nvGrpSpPr>
          <p:grpSpPr>
            <a:xfrm>
              <a:off x="5436096" y="1544086"/>
              <a:ext cx="2160240" cy="1524874"/>
              <a:chOff x="1691680" y="1760110"/>
              <a:chExt cx="2160240" cy="1524874"/>
            </a:xfrm>
          </p:grpSpPr>
          <p:grpSp>
            <p:nvGrpSpPr>
              <p:cNvPr id="48" name="组合 81"/>
              <p:cNvGrpSpPr/>
              <p:nvPr/>
            </p:nvGrpSpPr>
            <p:grpSpPr>
              <a:xfrm>
                <a:off x="1691680" y="1760110"/>
                <a:ext cx="2160240" cy="1524874"/>
                <a:chOff x="3851920" y="1184046"/>
                <a:chExt cx="2160240" cy="1524874"/>
              </a:xfrm>
            </p:grpSpPr>
            <p:cxnSp>
              <p:nvCxnSpPr>
                <p:cNvPr id="52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4067944" y="1268760"/>
                  <a:ext cx="396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851920" y="2132857"/>
                  <a:ext cx="797063" cy="374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364088" y="1184046"/>
                  <a:ext cx="40908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3203848" y="2493204"/>
                <a:ext cx="40908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330000" y="253949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直接箭头连接符 73"/>
          <p:cNvCxnSpPr/>
          <p:nvPr/>
        </p:nvCxnSpPr>
        <p:spPr bwMode="auto">
          <a:xfrm>
            <a:off x="5336095" y="477849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5552119" y="5445224"/>
            <a:ext cx="288032" cy="50405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flipH="1">
            <a:off x="5984167" y="4653136"/>
            <a:ext cx="360040" cy="57606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37456" y="5064224"/>
            <a:ext cx="838200" cy="381000"/>
            <a:chOff x="780728" y="5210200"/>
            <a:chExt cx="838200" cy="381000"/>
          </a:xfrm>
        </p:grpSpPr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V="1">
              <a:off x="16189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 flipV="1">
              <a:off x="7807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856928" y="5515000"/>
              <a:ext cx="685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995061" y="2079510"/>
            <a:ext cx="6096000" cy="381000"/>
            <a:chOff x="2152328" y="2238400"/>
            <a:chExt cx="6096000" cy="381000"/>
          </a:xfrm>
        </p:grpSpPr>
        <p:sp>
          <p:nvSpPr>
            <p:cNvPr id="85" name="Line 5"/>
            <p:cNvSpPr>
              <a:spLocks noChangeShapeType="1"/>
            </p:cNvSpPr>
            <p:nvPr/>
          </p:nvSpPr>
          <p:spPr bwMode="auto">
            <a:xfrm>
              <a:off x="2152328" y="2238400"/>
              <a:ext cx="609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 flipV="1">
              <a:off x="7186870" y="22384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71600" y="4797152"/>
            <a:ext cx="5256584" cy="1666462"/>
            <a:chOff x="1763688" y="4797152"/>
            <a:chExt cx="5256584" cy="1666462"/>
          </a:xfrm>
        </p:grpSpPr>
        <p:cxnSp>
          <p:nvCxnSpPr>
            <p:cNvPr id="89" name="直接箭头连接符 88"/>
            <p:cNvCxnSpPr/>
            <p:nvPr/>
          </p:nvCxnSpPr>
          <p:spPr bwMode="auto">
            <a:xfrm>
              <a:off x="7020272" y="4797152"/>
              <a:ext cx="0" cy="1666462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1763688" y="6453336"/>
              <a:ext cx="5256584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98" name="Line 19"/>
          <p:cNvSpPr>
            <a:spLocks noChangeShapeType="1"/>
          </p:cNvSpPr>
          <p:nvPr/>
        </p:nvSpPr>
        <p:spPr bwMode="auto">
          <a:xfrm flipV="1">
            <a:off x="4744009" y="299695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020272" y="3861048"/>
            <a:ext cx="1872208" cy="2448272"/>
            <a:chOff x="5436096" y="764705"/>
            <a:chExt cx="2880320" cy="331236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1" name="组合 25"/>
            <p:cNvGrpSpPr/>
            <p:nvPr/>
          </p:nvGrpSpPr>
          <p:grpSpPr>
            <a:xfrm>
              <a:off x="5436096" y="1544086"/>
              <a:ext cx="2160240" cy="1524874"/>
              <a:chOff x="1691680" y="1760110"/>
              <a:chExt cx="2160240" cy="1524874"/>
            </a:xfrm>
          </p:grpSpPr>
          <p:grpSp>
            <p:nvGrpSpPr>
              <p:cNvPr id="102" name="组合 81"/>
              <p:cNvGrpSpPr/>
              <p:nvPr/>
            </p:nvGrpSpPr>
            <p:grpSpPr>
              <a:xfrm>
                <a:off x="1691680" y="1760110"/>
                <a:ext cx="2160240" cy="1524874"/>
                <a:chOff x="3851920" y="1184046"/>
                <a:chExt cx="2160240" cy="1524874"/>
              </a:xfrm>
            </p:grpSpPr>
            <p:cxnSp>
              <p:nvCxnSpPr>
                <p:cNvPr id="106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4067944" y="1268760"/>
                  <a:ext cx="396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851920" y="2132857"/>
                  <a:ext cx="797063" cy="374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364088" y="1184046"/>
                  <a:ext cx="40908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3203848" y="2442068"/>
                <a:ext cx="40908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286934" y="2539491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直接箭头连接符 72"/>
          <p:cNvCxnSpPr/>
          <p:nvPr/>
        </p:nvCxnSpPr>
        <p:spPr bwMode="auto">
          <a:xfrm>
            <a:off x="6650901" y="477849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6660232" y="5407900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>
            <a:off x="7991060" y="4787821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3" name="直接箭头连接符 122"/>
          <p:cNvCxnSpPr>
            <a:endCxn id="29" idx="0"/>
          </p:cNvCxnSpPr>
          <p:nvPr/>
        </p:nvCxnSpPr>
        <p:spPr bwMode="auto">
          <a:xfrm>
            <a:off x="7020272" y="2996952"/>
            <a:ext cx="8856" cy="38444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8" name="Line 11"/>
          <p:cNvSpPr>
            <a:spLocks noChangeShapeType="1"/>
          </p:cNvSpPr>
          <p:nvPr/>
        </p:nvSpPr>
        <p:spPr bwMode="auto">
          <a:xfrm flipV="1">
            <a:off x="4740080" y="208783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" name="直接箭头连接符 118"/>
          <p:cNvCxnSpPr/>
          <p:nvPr/>
        </p:nvCxnSpPr>
        <p:spPr bwMode="auto">
          <a:xfrm>
            <a:off x="3995936" y="4749208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395536" y="4509120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mtClean="0"/>
              <a:t>选择器</a:t>
            </a:r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1256978" y="3427438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ALU</a:t>
            </a:r>
            <a:endParaRPr lang="zh-CN" altLang="en-US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1259632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/>
              <a:t>移位器</a:t>
            </a:r>
            <a:endParaRPr lang="zh-CN" altLang="en-US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18" grpId="0" animBg="1"/>
      <p:bldP spid="124" grpId="0" animBg="1"/>
      <p:bldP spid="125" grpId="0" animBg="1"/>
      <p:bldP spid="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99992" y="2708920"/>
            <a:ext cx="360040" cy="2664296"/>
            <a:chOff x="3851920" y="4509120"/>
            <a:chExt cx="360040" cy="23762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211960" y="4725144"/>
              <a:ext cx="0" cy="21602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851920" y="4509120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851920" y="5986257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835696" y="1916832"/>
            <a:ext cx="5328592" cy="2664445"/>
            <a:chOff x="1835696" y="1844675"/>
            <a:chExt cx="4032448" cy="2160389"/>
          </a:xfrm>
        </p:grpSpPr>
        <p:grpSp>
          <p:nvGrpSpPr>
            <p:cNvPr id="7" name="组合 80"/>
            <p:cNvGrpSpPr/>
            <p:nvPr/>
          </p:nvGrpSpPr>
          <p:grpSpPr>
            <a:xfrm>
              <a:off x="1835696" y="1916832"/>
              <a:ext cx="3960440" cy="720080"/>
              <a:chOff x="-1016" y="1268760"/>
              <a:chExt cx="3960440" cy="720080"/>
            </a:xfrm>
          </p:grpSpPr>
          <p:cxnSp>
            <p:nvCxnSpPr>
              <p:cNvPr id="20" name="直接连接符 4"/>
              <p:cNvCxnSpPr/>
              <p:nvPr/>
            </p:nvCxnSpPr>
            <p:spPr>
              <a:xfrm>
                <a:off x="1691680" y="1268760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3"/>
              <p:cNvCxnSpPr/>
              <p:nvPr/>
            </p:nvCxnSpPr>
            <p:spPr>
              <a:xfrm>
                <a:off x="1691680" y="126876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"/>
              <p:cNvCxnSpPr/>
              <p:nvPr/>
            </p:nvCxnSpPr>
            <p:spPr>
              <a:xfrm flipH="1">
                <a:off x="1691680" y="162880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5"/>
              <p:cNvCxnSpPr/>
              <p:nvPr/>
            </p:nvCxnSpPr>
            <p:spPr>
              <a:xfrm>
                <a:off x="-1016" y="1628800"/>
                <a:ext cx="16926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6"/>
              <p:cNvCxnSpPr/>
              <p:nvPr/>
            </p:nvCxnSpPr>
            <p:spPr>
              <a:xfrm>
                <a:off x="2411760" y="1628800"/>
                <a:ext cx="15476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80"/>
            <p:cNvGrpSpPr/>
            <p:nvPr/>
          </p:nvGrpSpPr>
          <p:grpSpPr>
            <a:xfrm>
              <a:off x="1835696" y="3284984"/>
              <a:ext cx="4032448" cy="720080"/>
              <a:chOff x="-1016" y="1268760"/>
              <a:chExt cx="4032448" cy="720080"/>
            </a:xfrm>
          </p:grpSpPr>
          <p:cxnSp>
            <p:nvCxnSpPr>
              <p:cNvPr id="15" name="直接连接符 4"/>
              <p:cNvCxnSpPr/>
              <p:nvPr/>
            </p:nvCxnSpPr>
            <p:spPr>
              <a:xfrm>
                <a:off x="1691680" y="1268760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"/>
              <p:cNvCxnSpPr/>
              <p:nvPr/>
            </p:nvCxnSpPr>
            <p:spPr>
              <a:xfrm>
                <a:off x="1691680" y="126876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4"/>
              <p:cNvCxnSpPr/>
              <p:nvPr/>
            </p:nvCxnSpPr>
            <p:spPr>
              <a:xfrm flipH="1">
                <a:off x="1691680" y="1628800"/>
                <a:ext cx="72008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5"/>
              <p:cNvCxnSpPr/>
              <p:nvPr/>
            </p:nvCxnSpPr>
            <p:spPr>
              <a:xfrm>
                <a:off x="-1016" y="1628800"/>
                <a:ext cx="16926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6"/>
              <p:cNvCxnSpPr/>
              <p:nvPr/>
            </p:nvCxnSpPr>
            <p:spPr>
              <a:xfrm>
                <a:off x="2411760" y="1628800"/>
                <a:ext cx="16196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5004048" y="2492896"/>
            <a:ext cx="64770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" name="Equation" r:id="rId4" imgW="75960" imgH="164880" progId="Equation.DSMT4">
                    <p:embed/>
                  </p:oleObj>
                </mc:Choice>
                <mc:Fallback>
                  <p:oleObj name="Equation" r:id="rId4" imgW="7596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492896"/>
                          <a:ext cx="647700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1980481" y="2492896"/>
            <a:ext cx="6477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9" name="Equation" r:id="rId6" imgW="75960" imgH="164880" progId="Equation.DSMT4">
                    <p:embed/>
                  </p:oleObj>
                </mc:Choice>
                <mc:Fallback>
                  <p:oleObj name="Equation" r:id="rId6" imgW="75960" imgH="164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481" y="2492896"/>
                          <a:ext cx="6477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922463" y="1844675"/>
            <a:ext cx="4032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" name="Equation" r:id="rId7" imgW="177480" imgH="203040" progId="Equation.DSMT4">
                    <p:embed/>
                  </p:oleObj>
                </mc:Choice>
                <mc:Fallback>
                  <p:oleObj name="Equation" r:id="rId7" imgW="17748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3" y="1844675"/>
                          <a:ext cx="4032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5018088" y="1844675"/>
            <a:ext cx="4032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" name="Equation" r:id="rId9" imgW="177480" imgH="203040" progId="Equation.DSMT4">
                    <p:embed/>
                  </p:oleObj>
                </mc:Choice>
                <mc:Fallback>
                  <p:oleObj name="Equation" r:id="rId9" imgW="17748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088" y="1844675"/>
                          <a:ext cx="4032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922463" y="3213100"/>
            <a:ext cx="4032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" name="Equation" r:id="rId11" imgW="177480" imgH="203040" progId="Equation.DSMT4">
                    <p:embed/>
                  </p:oleObj>
                </mc:Choice>
                <mc:Fallback>
                  <p:oleObj name="Equation" r:id="rId11" imgW="17748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3" y="3213100"/>
                          <a:ext cx="4032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5018088" y="3213100"/>
            <a:ext cx="4032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" name="Equation" r:id="rId13" imgW="177480" imgH="203040" progId="Equation.DSMT4">
                    <p:embed/>
                  </p:oleObj>
                </mc:Choice>
                <mc:Fallback>
                  <p:oleObj name="Equation" r:id="rId13" imgW="17748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088" y="3213100"/>
                          <a:ext cx="4032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4355976" y="5589240"/>
            <a:ext cx="2016224" cy="360040"/>
            <a:chOff x="3923928" y="5517232"/>
            <a:chExt cx="2016224" cy="360040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923928" y="5877272"/>
              <a:ext cx="864096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788024" y="551723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788024" y="551723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3491880" y="5445224"/>
            <a:ext cx="2016224" cy="360040"/>
            <a:chOff x="3923928" y="5517232"/>
            <a:chExt cx="2016224" cy="360040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923928" y="5877272"/>
              <a:ext cx="864096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4788024" y="551723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788024" y="5517232"/>
              <a:ext cx="1152128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4499992" y="2708920"/>
            <a:ext cx="360040" cy="2664296"/>
            <a:chOff x="3851920" y="4509120"/>
            <a:chExt cx="360040" cy="2376264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4211960" y="4725144"/>
              <a:ext cx="0" cy="21602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51920" y="4509120"/>
              <a:ext cx="360040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851920" y="5986257"/>
              <a:ext cx="360040" cy="2160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乘号 43"/>
          <p:cNvSpPr/>
          <p:nvPr/>
        </p:nvSpPr>
        <p:spPr bwMode="auto">
          <a:xfrm>
            <a:off x="5292080" y="2160849"/>
            <a:ext cx="410344" cy="554360"/>
          </a:xfrm>
          <a:prstGeom prst="mathMultiply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乘号 44"/>
          <p:cNvSpPr/>
          <p:nvPr/>
        </p:nvSpPr>
        <p:spPr bwMode="auto">
          <a:xfrm>
            <a:off x="5364088" y="3842386"/>
            <a:ext cx="410344" cy="554360"/>
          </a:xfrm>
          <a:prstGeom prst="mathMultiply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71800" y="1052736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+mn-lt"/>
              </a:rPr>
              <a:t>单</a:t>
            </a:r>
            <a:r>
              <a:rPr lang="zh-CN" altLang="en-US" sz="2800" b="1" dirty="0" smtClean="0">
                <a:latin typeface="+mn-lt"/>
              </a:rPr>
              <a:t>向三态门</a:t>
            </a:r>
            <a:r>
              <a:rPr lang="zh-CN" altLang="zh-CN" sz="2800" b="1" dirty="0" smtClean="0">
                <a:latin typeface="+mn-lt"/>
              </a:rPr>
              <a:t>内总线</a:t>
            </a:r>
            <a:endParaRPr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217" y="107396"/>
            <a:ext cx="5937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>
                <a:latin typeface="+mn-lt"/>
              </a:rPr>
              <a:t>（</a:t>
            </a:r>
            <a:r>
              <a:rPr lang="en-US" altLang="zh-CN" sz="2800" b="1" smtClean="0">
                <a:latin typeface="+mn-lt"/>
              </a:rPr>
              <a:t>2</a:t>
            </a:r>
            <a:r>
              <a:rPr lang="zh-CN" altLang="zh-CN" sz="2800" b="1" dirty="0" smtClean="0">
                <a:latin typeface="+mn-lt"/>
              </a:rPr>
              <a:t>）单组内总线、集成寄存器结构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1124744"/>
            <a:ext cx="7620000" cy="5334000"/>
            <a:chOff x="408384" y="1335360"/>
            <a:chExt cx="7620000" cy="5334000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08384" y="1335360"/>
              <a:ext cx="7620000" cy="5334000"/>
              <a:chOff x="192" y="816"/>
              <a:chExt cx="4800" cy="336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V="1">
                <a:off x="2880" y="816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V="1">
                <a:off x="1104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1392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V="1">
                <a:off x="1440" y="8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V="1">
                <a:off x="1392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V="1">
                <a:off x="816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V="1">
                <a:off x="1872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1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104" y="1678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内部总线（双向）</a:t>
                </a:r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40" y="81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1248" cy="100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768" y="3888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R</a:t>
                </a:r>
                <a:r>
                  <a:rPr lang="en-US" altLang="zh-CN" sz="2000" b="1" dirty="0"/>
                  <a:t>0</a:t>
                </a:r>
                <a:endParaRPr lang="en-US" altLang="zh-CN" b="1" dirty="0"/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1200" y="388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err="1"/>
                  <a:t>Rn</a:t>
                </a:r>
                <a:endParaRPr lang="en-US" altLang="zh-CN" b="1" dirty="0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26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通用寄存器组（单口</a:t>
                </a:r>
                <a:r>
                  <a:rPr lang="en-US" altLang="zh-CN" b="1"/>
                  <a:t>RAM</a:t>
                </a:r>
                <a:r>
                  <a:rPr lang="zh-CN" altLang="en-US" b="1"/>
                  <a:t>）</a:t>
                </a:r>
              </a:p>
            </p:txBody>
          </p:sp>
          <p:sp>
            <p:nvSpPr>
              <p:cNvPr id="41" name="AutoShape 43"/>
              <p:cNvSpPr>
                <a:spLocks/>
              </p:cNvSpPr>
              <p:nvPr/>
            </p:nvSpPr>
            <p:spPr bwMode="auto">
              <a:xfrm>
                <a:off x="2160" y="3360"/>
                <a:ext cx="48" cy="672"/>
              </a:xfrm>
              <a:prstGeom prst="rightBrace">
                <a:avLst>
                  <a:gd name="adj1" fmla="val 1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930672" y="2565400"/>
              <a:ext cx="647700" cy="806450"/>
              <a:chOff x="431" y="1785"/>
              <a:chExt cx="408" cy="508"/>
            </a:xfrm>
          </p:grpSpPr>
          <p:sp>
            <p:nvSpPr>
              <p:cNvPr id="9" name="Text Box 52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M S</a:t>
                </a:r>
                <a:r>
                  <a:rPr lang="en-US" altLang="zh-CN" sz="1200" b="1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S</a:t>
                </a: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0" name="Line 53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54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55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3018234" y="2805114"/>
              <a:ext cx="1081088" cy="350837"/>
              <a:chOff x="1746" y="1936"/>
              <a:chExt cx="681" cy="221"/>
            </a:xfrm>
          </p:grpSpPr>
          <p:sp>
            <p:nvSpPr>
              <p:cNvPr id="7" name="Line 58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8" name="Text Box 59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+1</a:t>
                </a:r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5076056" y="2204864"/>
            <a:ext cx="451926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5540463" y="2051556"/>
            <a:ext cx="2448272" cy="1809492"/>
            <a:chOff x="6096649" y="2051556"/>
            <a:chExt cx="2448272" cy="1809492"/>
          </a:xfrm>
        </p:grpSpPr>
        <p:grpSp>
          <p:nvGrpSpPr>
            <p:cNvPr id="46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Line 5"/>
          <p:cNvSpPr>
            <a:spLocks noChangeShapeType="1"/>
          </p:cNvSpPr>
          <p:nvPr/>
        </p:nvSpPr>
        <p:spPr bwMode="auto">
          <a:xfrm>
            <a:off x="251520" y="4477544"/>
            <a:ext cx="609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 flipV="1">
            <a:off x="12421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 flipV="1">
            <a:off x="29185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232720" y="1124744"/>
            <a:ext cx="2286000" cy="3352800"/>
            <a:chOff x="2232720" y="1124744"/>
            <a:chExt cx="2286000" cy="3352800"/>
          </a:xfrm>
        </p:grpSpPr>
        <p:sp>
          <p:nvSpPr>
            <p:cNvPr id="96" name="Line 11"/>
            <p:cNvSpPr>
              <a:spLocks noChangeShapeType="1"/>
            </p:cNvSpPr>
            <p:nvPr/>
          </p:nvSpPr>
          <p:spPr bwMode="auto">
            <a:xfrm flipV="1">
              <a:off x="4518720" y="1124744"/>
              <a:ext cx="0" cy="3352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2232720" y="1124744"/>
              <a:ext cx="228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V="1">
              <a:off x="2232720" y="1124744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" name="AutoShape 43"/>
          <p:cNvSpPr>
            <a:spLocks/>
          </p:cNvSpPr>
          <p:nvPr/>
        </p:nvSpPr>
        <p:spPr bwMode="auto">
          <a:xfrm>
            <a:off x="8244408" y="1988840"/>
            <a:ext cx="288032" cy="18002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532440" y="2132856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寄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存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器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组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08104" y="20515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0    1   0    1   0    1   0   1    </a:t>
            </a:r>
            <a:endParaRPr lang="zh-CN" alt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11560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2336304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1475656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mtClean="0"/>
              <a:t>ALU</a:t>
            </a:r>
            <a:endParaRPr lang="zh-CN" altLang="en-US"/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1475656" y="1484784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smtClean="0"/>
              <a:t>移位器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5796136" y="14551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2"/>
                </a:solidFill>
              </a:rPr>
              <a:t>半导体存储器</a:t>
            </a:r>
            <a:endParaRPr lang="zh-CN" altLang="en-US" b="1">
              <a:solidFill>
                <a:schemeClr val="tx2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58264" y="3737113"/>
            <a:ext cx="1007311" cy="2100261"/>
            <a:chOff x="158264" y="3737113"/>
            <a:chExt cx="1007311" cy="2100261"/>
          </a:xfrm>
        </p:grpSpPr>
        <p:sp>
          <p:nvSpPr>
            <p:cNvPr id="106" name="任意多边形 105"/>
            <p:cNvSpPr/>
            <p:nvPr/>
          </p:nvSpPr>
          <p:spPr bwMode="auto">
            <a:xfrm>
              <a:off x="174772" y="4474097"/>
              <a:ext cx="990803" cy="1363277"/>
            </a:xfrm>
            <a:custGeom>
              <a:avLst/>
              <a:gdLst>
                <a:gd name="connsiteX0" fmla="*/ 990803 w 990803"/>
                <a:gd name="connsiteY0" fmla="*/ 1754909 h 1754909"/>
                <a:gd name="connsiteX1" fmla="*/ 11748 w 990803"/>
                <a:gd name="connsiteY1" fmla="*/ 1071418 h 1754909"/>
                <a:gd name="connsiteX2" fmla="*/ 538221 w 990803"/>
                <a:gd name="connsiteY2" fmla="*/ 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803" h="1754909">
                  <a:moveTo>
                    <a:pt x="990803" y="1754909"/>
                  </a:moveTo>
                  <a:cubicBezTo>
                    <a:pt x="538990" y="1559406"/>
                    <a:pt x="87178" y="1363903"/>
                    <a:pt x="11748" y="1071418"/>
                  </a:cubicBezTo>
                  <a:cubicBezTo>
                    <a:pt x="-63682" y="778933"/>
                    <a:pt x="237269" y="389466"/>
                    <a:pt x="538221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" name="任意多边形 111"/>
            <p:cNvSpPr/>
            <p:nvPr/>
          </p:nvSpPr>
          <p:spPr bwMode="auto">
            <a:xfrm>
              <a:off x="158264" y="3737113"/>
              <a:ext cx="487779" cy="685800"/>
            </a:xfrm>
            <a:custGeom>
              <a:avLst/>
              <a:gdLst>
                <a:gd name="connsiteX0" fmla="*/ 487779 w 487779"/>
                <a:gd name="connsiteY0" fmla="*/ 685800 h 685800"/>
                <a:gd name="connsiteX1" fmla="*/ 762 w 487779"/>
                <a:gd name="connsiteY1" fmla="*/ 506896 h 685800"/>
                <a:gd name="connsiteX2" fmla="*/ 398327 w 487779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779" h="685800">
                  <a:moveTo>
                    <a:pt x="487779" y="685800"/>
                  </a:moveTo>
                  <a:cubicBezTo>
                    <a:pt x="251725" y="653498"/>
                    <a:pt x="15671" y="621196"/>
                    <a:pt x="762" y="506896"/>
                  </a:cubicBezTo>
                  <a:cubicBezTo>
                    <a:pt x="-14147" y="392596"/>
                    <a:pt x="192090" y="196298"/>
                    <a:pt x="398327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21940" y="4134678"/>
            <a:ext cx="947225" cy="964096"/>
            <a:chOff x="821940" y="4134678"/>
            <a:chExt cx="947225" cy="964096"/>
          </a:xfrm>
        </p:grpSpPr>
        <p:sp>
          <p:nvSpPr>
            <p:cNvPr id="110" name="任意多边形 109"/>
            <p:cNvSpPr/>
            <p:nvPr/>
          </p:nvSpPr>
          <p:spPr bwMode="auto">
            <a:xfrm>
              <a:off x="821940" y="4487415"/>
              <a:ext cx="766336" cy="611359"/>
            </a:xfrm>
            <a:custGeom>
              <a:avLst/>
              <a:gdLst>
                <a:gd name="connsiteX0" fmla="*/ 847834 w 847834"/>
                <a:gd name="connsiteY0" fmla="*/ 0 h 993913"/>
                <a:gd name="connsiteX1" fmla="*/ 22886 w 847834"/>
                <a:gd name="connsiteY1" fmla="*/ 496956 h 993913"/>
                <a:gd name="connsiteX2" fmla="*/ 311121 w 847834"/>
                <a:gd name="connsiteY2" fmla="*/ 993913 h 9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834" h="993913">
                  <a:moveTo>
                    <a:pt x="847834" y="0"/>
                  </a:moveTo>
                  <a:cubicBezTo>
                    <a:pt x="480086" y="165652"/>
                    <a:pt x="112338" y="331304"/>
                    <a:pt x="22886" y="496956"/>
                  </a:cubicBezTo>
                  <a:cubicBezTo>
                    <a:pt x="-66566" y="662608"/>
                    <a:pt x="122277" y="828260"/>
                    <a:pt x="311121" y="993913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" name="任意多边形 112"/>
            <p:cNvSpPr/>
            <p:nvPr/>
          </p:nvSpPr>
          <p:spPr bwMode="auto">
            <a:xfrm>
              <a:off x="1421332" y="4134678"/>
              <a:ext cx="347833" cy="298174"/>
            </a:xfrm>
            <a:custGeom>
              <a:avLst/>
              <a:gdLst>
                <a:gd name="connsiteX0" fmla="*/ 357772 w 357772"/>
                <a:gd name="connsiteY0" fmla="*/ 0 h 298174"/>
                <a:gd name="connsiteX1" fmla="*/ 9903 w 357772"/>
                <a:gd name="connsiteY1" fmla="*/ 89452 h 298174"/>
                <a:gd name="connsiteX2" fmla="*/ 129172 w 357772"/>
                <a:gd name="connsiteY2" fmla="*/ 298174 h 29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772" h="298174">
                  <a:moveTo>
                    <a:pt x="357772" y="0"/>
                  </a:moveTo>
                  <a:cubicBezTo>
                    <a:pt x="202887" y="19878"/>
                    <a:pt x="48003" y="39756"/>
                    <a:pt x="9903" y="89452"/>
                  </a:cubicBezTo>
                  <a:cubicBezTo>
                    <a:pt x="-28197" y="139148"/>
                    <a:pt x="50487" y="218661"/>
                    <a:pt x="129172" y="298174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01" grpId="0" animBg="1"/>
      <p:bldP spid="102" grpId="0"/>
      <p:bldP spid="103" grpId="0"/>
      <p:bldP spid="104" grpId="0" animBg="1"/>
      <p:bldP spid="105" grpId="0" animBg="1"/>
      <p:bldP spid="107" grpId="0" animBg="1"/>
      <p:bldP spid="108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340768"/>
            <a:ext cx="5544616" cy="3168352"/>
            <a:chOff x="1403648" y="1124744"/>
            <a:chExt cx="5544616" cy="3168352"/>
          </a:xfrm>
        </p:grpSpPr>
        <p:grpSp>
          <p:nvGrpSpPr>
            <p:cNvPr id="3" name="组合 29"/>
            <p:cNvGrpSpPr/>
            <p:nvPr/>
          </p:nvGrpSpPr>
          <p:grpSpPr>
            <a:xfrm>
              <a:off x="1403648" y="1124744"/>
              <a:ext cx="5544616" cy="1512168"/>
              <a:chOff x="323528" y="1124744"/>
              <a:chExt cx="5544616" cy="1512168"/>
            </a:xfrm>
          </p:grpSpPr>
          <p:grpSp>
            <p:nvGrpSpPr>
              <p:cNvPr id="25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34" name="直接连接符 4"/>
                <p:cNvCxnSpPr/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"/>
                <p:cNvCxnSpPr/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4"/>
                <p:cNvCxnSpPr/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5"/>
                <p:cNvCxnSpPr/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6"/>
                <p:cNvCxnSpPr/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89"/>
              <p:cNvGrpSpPr/>
              <p:nvPr/>
            </p:nvGrpSpPr>
            <p:grpSpPr>
              <a:xfrm>
                <a:off x="1547664" y="1124744"/>
                <a:ext cx="2160240" cy="720080"/>
                <a:chOff x="251520" y="3068960"/>
                <a:chExt cx="2160240" cy="720080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2411760" y="30689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1691680" y="30689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10"/>
                <p:cNvCxnSpPr/>
                <p:nvPr/>
              </p:nvCxnSpPr>
              <p:spPr>
                <a:xfrm>
                  <a:off x="1691680" y="34290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11"/>
                <p:cNvCxnSpPr/>
                <p:nvPr/>
              </p:nvCxnSpPr>
              <p:spPr>
                <a:xfrm>
                  <a:off x="251520" y="34290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707904" y="148478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42798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54766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2"/>
            <p:cNvGrpSpPr/>
            <p:nvPr/>
          </p:nvGrpSpPr>
          <p:grpSpPr>
            <a:xfrm>
              <a:off x="1403648" y="2780928"/>
              <a:ext cx="5544616" cy="1512168"/>
              <a:chOff x="323528" y="1124744"/>
              <a:chExt cx="5544616" cy="1512168"/>
            </a:xfrm>
          </p:grpSpPr>
          <p:grpSp>
            <p:nvGrpSpPr>
              <p:cNvPr id="11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20" name="直接连接符 4"/>
                <p:cNvCxnSpPr/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3"/>
                <p:cNvCxnSpPr/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4"/>
                <p:cNvCxnSpPr/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5"/>
                <p:cNvCxnSpPr/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6"/>
                <p:cNvCxnSpPr/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89"/>
              <p:cNvGrpSpPr/>
              <p:nvPr/>
            </p:nvGrpSpPr>
            <p:grpSpPr>
              <a:xfrm>
                <a:off x="1547664" y="1124744"/>
                <a:ext cx="2160240" cy="720080"/>
                <a:chOff x="251520" y="3068960"/>
                <a:chExt cx="2160240" cy="720080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2411760" y="30689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691680" y="30689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91680" y="34290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51520" y="34290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3707904" y="148478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42798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547664" y="1484784"/>
                <a:ext cx="0" cy="792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6228184" y="2708920"/>
            <a:ext cx="648072" cy="597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4" imgW="75960" imgH="164880" progId="Equation.DSMT4">
                    <p:embed/>
                  </p:oleObj>
                </mc:Choice>
                <mc:Fallback>
                  <p:oleObj name="Equation" r:id="rId4" imgW="7596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708920"/>
                          <a:ext cx="648072" cy="597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1548036" y="2708920"/>
            <a:ext cx="6477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6" imgW="75960" imgH="164880" progId="Equation.DSMT4">
                    <p:embed/>
                  </p:oleObj>
                </mc:Choice>
                <mc:Fallback>
                  <p:oleObj name="Equation" r:id="rId6" imgW="75960" imgH="164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036" y="2708920"/>
                          <a:ext cx="6477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475656" y="1844824"/>
            <a:ext cx="432048" cy="460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844824"/>
                          <a:ext cx="432048" cy="460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6444456" y="1844824"/>
            <a:ext cx="4318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456" y="1844824"/>
                          <a:ext cx="4318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475656" y="3501008"/>
            <a:ext cx="431800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Equation" r:id="rId10" imgW="190440" imgH="203040" progId="Equation.DSMT4">
                    <p:embed/>
                  </p:oleObj>
                </mc:Choice>
                <mc:Fallback>
                  <p:oleObj name="Equation" r:id="rId10" imgW="19044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501008"/>
                          <a:ext cx="431800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6444456" y="3501008"/>
            <a:ext cx="431800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Equation" r:id="rId12" imgW="190440" imgH="203040" progId="Equation.DSMT4">
                    <p:embed/>
                  </p:oleObj>
                </mc:Choice>
                <mc:Fallback>
                  <p:oleObj name="Equation" r:id="rId12" imgW="19044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456" y="3501008"/>
                          <a:ext cx="431800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3851920" y="2708920"/>
            <a:ext cx="360040" cy="2376264"/>
            <a:chOff x="3419872" y="4869160"/>
            <a:chExt cx="360040" cy="2376264"/>
          </a:xfrm>
        </p:grpSpPr>
        <p:cxnSp>
          <p:nvCxnSpPr>
            <p:cNvPr id="40" name="直接连接符 12"/>
            <p:cNvCxnSpPr/>
            <p:nvPr/>
          </p:nvCxnSpPr>
          <p:spPr>
            <a:xfrm>
              <a:off x="3779912" y="5085184"/>
              <a:ext cx="0" cy="21602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3"/>
            <p:cNvCxnSpPr/>
            <p:nvPr/>
          </p:nvCxnSpPr>
          <p:spPr>
            <a:xfrm>
              <a:off x="3419872" y="4869160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19872" y="6525344"/>
              <a:ext cx="360040" cy="21602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716016" y="1916832"/>
            <a:ext cx="216024" cy="3168352"/>
            <a:chOff x="4283968" y="4869160"/>
            <a:chExt cx="216024" cy="316835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283968" y="5229200"/>
              <a:ext cx="0" cy="28083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283968" y="4869160"/>
              <a:ext cx="216024" cy="36004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283968" y="6525344"/>
              <a:ext cx="216024" cy="36004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2915816" y="519063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</a:rPr>
              <a:t>双向三态门</a:t>
            </a:r>
            <a:r>
              <a:rPr lang="zh-CN" altLang="zh-CN" sz="2800" b="1" dirty="0" smtClean="0">
                <a:latin typeface="宋体" panose="02010600030101010101" pitchFamily="2" charset="-122"/>
              </a:rPr>
              <a:t>内总线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95936" y="5301208"/>
            <a:ext cx="99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L     H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95936" y="5013176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     L</a:t>
            </a:r>
            <a:endParaRPr lang="zh-CN" altLang="en-US" b="1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1907704" y="2492896"/>
            <a:ext cx="532859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1979712" y="4149080"/>
            <a:ext cx="532859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H="1">
            <a:off x="3275856" y="1700808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3275856" y="3356992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18398" y="658913"/>
            <a:ext cx="812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+mn-lt"/>
              </a:rPr>
              <a:t>CPU</a:t>
            </a:r>
            <a:r>
              <a:rPr lang="zh-CN" altLang="en-US" sz="2800" b="1">
                <a:latin typeface="+mn-lt"/>
              </a:rPr>
              <a:t>内部设置多组总线,  用于传输不同类别的信息(地址、数据、指令信息等分别用不同的总线传送)。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69575" y="1603854"/>
            <a:ext cx="570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  <a:latin typeface="+mn-ea"/>
                <a:ea typeface="+mn-ea"/>
              </a:rPr>
              <a:t>如 </a:t>
            </a:r>
            <a:r>
              <a:rPr lang="en-US" altLang="zh-CN" sz="2800" b="1">
                <a:solidFill>
                  <a:srgbClr val="003C00"/>
                </a:solidFill>
                <a:latin typeface="+mn-ea"/>
                <a:ea typeface="+mn-ea"/>
              </a:rPr>
              <a:t>Pentium</a:t>
            </a:r>
            <a:r>
              <a:rPr lang="zh-CN" altLang="en-US" sz="2800" b="1">
                <a:solidFill>
                  <a:srgbClr val="003C00"/>
                </a:solidFill>
                <a:latin typeface="+mn-ea"/>
                <a:ea typeface="+mn-ea"/>
              </a:rPr>
              <a:t>处理器的内部结构:</a:t>
            </a:r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899592" y="2357760"/>
            <a:ext cx="7837884" cy="4311600"/>
            <a:chOff x="243" y="171"/>
            <a:chExt cx="5397" cy="335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789" y="703"/>
              <a:ext cx="1363" cy="29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8</a:t>
              </a:r>
              <a:r>
                <a:rPr kumimoji="0" lang="en-US" altLang="zh-CN" sz="2000" b="1"/>
                <a:t>K</a:t>
              </a:r>
              <a:r>
                <a:rPr kumimoji="0" lang="zh-CN" altLang="en-US" sz="2000" b="1"/>
                <a:t>指令</a:t>
              </a:r>
              <a:r>
                <a:rPr kumimoji="0" lang="en-US" altLang="zh-CN" sz="2000" b="1"/>
                <a:t>Cache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11" y="1210"/>
              <a:ext cx="1310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指令预取部件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318" y="1209"/>
              <a:ext cx="1126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指令译码器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745" y="1084"/>
              <a:ext cx="771" cy="48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zh-CN" altLang="en-US" sz="2000" b="1"/>
                <a:t> 微程序</a:t>
              </a:r>
            </a:p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zh-CN" sz="2000" b="1"/>
                <a:t>  ROM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3" y="706"/>
              <a:ext cx="1293" cy="305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分支预测部件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88" y="1765"/>
              <a:ext cx="928" cy="330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ts val="400"/>
                </a:spcBef>
              </a:pPr>
              <a:r>
                <a:rPr kumimoji="0" lang="zh-CN" altLang="en-US" sz="2000" b="1"/>
                <a:t>控制部件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41" y="2494"/>
              <a:ext cx="874" cy="27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22" y="2494"/>
              <a:ext cx="882" cy="277"/>
            </a:xfrm>
            <a:prstGeom prst="rect">
              <a:avLst/>
            </a:prstGeom>
            <a:solidFill>
              <a:srgbClr val="DDFFFF"/>
            </a:solidFill>
            <a:ln w="2857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63" y="2019"/>
              <a:ext cx="1663" cy="29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859" y="2316"/>
              <a:ext cx="1664" cy="28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09" y="3024"/>
              <a:ext cx="1755" cy="28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 双端口数据</a:t>
              </a:r>
              <a:r>
                <a:rPr kumimoji="0" lang="en-US" altLang="zh-CN" sz="2000" b="1"/>
                <a:t>Cache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13" y="1682"/>
              <a:ext cx="940" cy="521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浮点处理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部件</a:t>
              </a:r>
              <a:r>
                <a:rPr kumimoji="0" lang="en-US" altLang="zh-CN" sz="2000" b="1"/>
                <a:t>FPU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045" y="1444"/>
              <a:ext cx="383" cy="1294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10000"/>
                </a:lnSpc>
                <a:spcBef>
                  <a:spcPct val="0"/>
                </a:spcBef>
              </a:pPr>
              <a:r>
                <a:rPr kumimoji="0" lang="zh-CN" altLang="en-US" sz="2000" b="1"/>
                <a:t>总线接口部件</a:t>
              </a:r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1543" y="878"/>
              <a:ext cx="24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2771" y="3121"/>
              <a:ext cx="176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>
                  <a:solidFill>
                    <a:srgbClr val="800000"/>
                  </a:solidFill>
                </a:rPr>
                <a:t>32位内部地址总线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2216" y="171"/>
              <a:ext cx="203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kumimoji="0" lang="zh-CN" altLang="en-US" sz="2000" b="1">
                  <a:solidFill>
                    <a:srgbClr val="000099"/>
                  </a:solidFill>
                </a:rPr>
                <a:t>64位内部数据总线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5438" y="1986"/>
              <a:ext cx="20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1756" y="450"/>
              <a:ext cx="3053" cy="3072"/>
            </a:xfrm>
            <a:custGeom>
              <a:avLst/>
              <a:gdLst>
                <a:gd name="T0" fmla="*/ 348 w 3219"/>
                <a:gd name="T1" fmla="*/ 293 h 3612"/>
                <a:gd name="T2" fmla="*/ 348 w 3219"/>
                <a:gd name="T3" fmla="*/ 0 h 3612"/>
                <a:gd name="T4" fmla="*/ 3219 w 3219"/>
                <a:gd name="T5" fmla="*/ 0 h 3612"/>
                <a:gd name="T6" fmla="*/ 3219 w 3219"/>
                <a:gd name="T7" fmla="*/ 3337 h 3612"/>
                <a:gd name="T8" fmla="*/ 3219 w 3219"/>
                <a:gd name="T9" fmla="*/ 3612 h 3612"/>
                <a:gd name="T10" fmla="*/ 0 w 3219"/>
                <a:gd name="T11" fmla="*/ 3612 h 3612"/>
                <a:gd name="T12" fmla="*/ 0 w 3219"/>
                <a:gd name="T13" fmla="*/ 3356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9" h="3612">
                  <a:moveTo>
                    <a:pt x="348" y="293"/>
                  </a:moveTo>
                  <a:lnTo>
                    <a:pt x="348" y="0"/>
                  </a:lnTo>
                  <a:lnTo>
                    <a:pt x="3219" y="0"/>
                  </a:lnTo>
                  <a:lnTo>
                    <a:pt x="3219" y="3337"/>
                  </a:lnTo>
                  <a:lnTo>
                    <a:pt x="3219" y="3612"/>
                  </a:lnTo>
                  <a:lnTo>
                    <a:pt x="0" y="3612"/>
                  </a:lnTo>
                  <a:lnTo>
                    <a:pt x="0" y="3356"/>
                  </a:ln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4804" y="2328"/>
              <a:ext cx="22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4691" y="1856"/>
              <a:ext cx="36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6" name="Freeform 61"/>
            <p:cNvSpPr>
              <a:spLocks/>
            </p:cNvSpPr>
            <p:nvPr/>
          </p:nvSpPr>
          <p:spPr bwMode="auto">
            <a:xfrm>
              <a:off x="2414" y="567"/>
              <a:ext cx="2267" cy="2861"/>
            </a:xfrm>
            <a:custGeom>
              <a:avLst/>
              <a:gdLst>
                <a:gd name="T0" fmla="*/ 274 w 2542"/>
                <a:gd name="T1" fmla="*/ 156 h 3365"/>
                <a:gd name="T2" fmla="*/ 274 w 2542"/>
                <a:gd name="T3" fmla="*/ 0 h 3365"/>
                <a:gd name="T4" fmla="*/ 2542 w 2542"/>
                <a:gd name="T5" fmla="*/ 0 h 3365"/>
                <a:gd name="T6" fmla="*/ 2542 w 2542"/>
                <a:gd name="T7" fmla="*/ 3365 h 3365"/>
                <a:gd name="T8" fmla="*/ 0 w 2542"/>
                <a:gd name="T9" fmla="*/ 3365 h 3365"/>
                <a:gd name="T10" fmla="*/ 0 w 2542"/>
                <a:gd name="T11" fmla="*/ 3219 h 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2" h="3365">
                  <a:moveTo>
                    <a:pt x="274" y="156"/>
                  </a:moveTo>
                  <a:lnTo>
                    <a:pt x="274" y="0"/>
                  </a:lnTo>
                  <a:lnTo>
                    <a:pt x="2542" y="0"/>
                  </a:lnTo>
                  <a:lnTo>
                    <a:pt x="2542" y="3365"/>
                  </a:lnTo>
                  <a:lnTo>
                    <a:pt x="0" y="3365"/>
                  </a:lnTo>
                  <a:lnTo>
                    <a:pt x="0" y="3219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3448" y="1351"/>
              <a:ext cx="29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114" y="1006"/>
              <a:ext cx="0" cy="192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2045" y="1526"/>
              <a:ext cx="0" cy="247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0" name="Freeform 65"/>
            <p:cNvSpPr>
              <a:spLocks/>
            </p:cNvSpPr>
            <p:nvPr/>
          </p:nvSpPr>
          <p:spPr bwMode="auto">
            <a:xfrm>
              <a:off x="2504" y="1575"/>
              <a:ext cx="1647" cy="319"/>
            </a:xfrm>
            <a:custGeom>
              <a:avLst/>
              <a:gdLst>
                <a:gd name="T0" fmla="*/ 1463 w 1463"/>
                <a:gd name="T1" fmla="*/ 0 h 411"/>
                <a:gd name="T2" fmla="*/ 1463 w 1463"/>
                <a:gd name="T3" fmla="*/ 411 h 411"/>
                <a:gd name="T4" fmla="*/ 0 w 1463"/>
                <a:gd name="T5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" h="411">
                  <a:moveTo>
                    <a:pt x="1463" y="0"/>
                  </a:moveTo>
                  <a:lnTo>
                    <a:pt x="1463" y="411"/>
                  </a:lnTo>
                  <a:lnTo>
                    <a:pt x="0" y="411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1814" y="2100"/>
              <a:ext cx="0" cy="408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 flipH="1" flipV="1">
              <a:off x="1819" y="2307"/>
              <a:ext cx="1050" cy="1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1280" y="2768"/>
              <a:ext cx="0" cy="256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2143" y="2764"/>
              <a:ext cx="0" cy="256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5" name="Line 72"/>
            <p:cNvSpPr>
              <a:spLocks noChangeShapeType="1"/>
            </p:cNvSpPr>
            <p:nvPr/>
          </p:nvSpPr>
          <p:spPr bwMode="auto">
            <a:xfrm flipH="1">
              <a:off x="1261" y="1923"/>
              <a:ext cx="320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auto">
            <a:xfrm>
              <a:off x="735" y="1006"/>
              <a:ext cx="275" cy="347"/>
            </a:xfrm>
            <a:custGeom>
              <a:avLst/>
              <a:gdLst>
                <a:gd name="T0" fmla="*/ 814 w 814"/>
                <a:gd name="T1" fmla="*/ 420 h 420"/>
                <a:gd name="T2" fmla="*/ 0 w 814"/>
                <a:gd name="T3" fmla="*/ 420 h 420"/>
                <a:gd name="T4" fmla="*/ 0 w 814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4" h="420">
                  <a:moveTo>
                    <a:pt x="814" y="420"/>
                  </a:moveTo>
                  <a:lnTo>
                    <a:pt x="0" y="42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2348" y="44624"/>
            <a:ext cx="421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(3) 多组内总线结构</a:t>
            </a:r>
          </a:p>
        </p:txBody>
      </p:sp>
    </p:spTree>
    <p:extLst>
      <p:ext uri="{BB962C8B-B14F-4D97-AF65-F5344CB8AC3E}">
        <p14:creationId xmlns:p14="http://schemas.microsoft.com/office/powerpoint/2010/main" val="3069955464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12638</TotalTime>
  <Words>1448</Words>
  <Application>Microsoft Office PowerPoint</Application>
  <PresentationFormat>全屏显示(4:3)</PresentationFormat>
  <Paragraphs>304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仿宋_GB2312</vt:lpstr>
      <vt:lpstr>黑体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927</cp:revision>
  <dcterms:created xsi:type="dcterms:W3CDTF">2000-11-05T19:40:02Z</dcterms:created>
  <dcterms:modified xsi:type="dcterms:W3CDTF">2018-08-05T05:04:25Z</dcterms:modified>
</cp:coreProperties>
</file>