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handoutMasterIdLst>
    <p:handoutMasterId r:id="rId61"/>
  </p:handoutMasterIdLst>
  <p:sldIdLst>
    <p:sldId id="277" r:id="rId3"/>
    <p:sldId id="278" r:id="rId4"/>
    <p:sldId id="337" r:id="rId5"/>
    <p:sldId id="338" r:id="rId6"/>
    <p:sldId id="280" r:id="rId7"/>
    <p:sldId id="339" r:id="rId8"/>
    <p:sldId id="279" r:id="rId9"/>
    <p:sldId id="281" r:id="rId10"/>
    <p:sldId id="340" r:id="rId11"/>
    <p:sldId id="282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34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5" r:id="rId33"/>
    <p:sldId id="306" r:id="rId34"/>
    <p:sldId id="308" r:id="rId35"/>
    <p:sldId id="309" r:id="rId36"/>
    <p:sldId id="310" r:id="rId37"/>
    <p:sldId id="311" r:id="rId38"/>
    <p:sldId id="312" r:id="rId39"/>
    <p:sldId id="313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4" r:id="rId49"/>
    <p:sldId id="325" r:id="rId50"/>
    <p:sldId id="326" r:id="rId51"/>
    <p:sldId id="327" r:id="rId52"/>
    <p:sldId id="342" r:id="rId53"/>
    <p:sldId id="331" r:id="rId54"/>
    <p:sldId id="332" r:id="rId55"/>
    <p:sldId id="333" r:id="rId56"/>
    <p:sldId id="334" r:id="rId57"/>
    <p:sldId id="335" r:id="rId58"/>
    <p:sldId id="336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BEF5FE"/>
    <a:srgbClr val="A3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7501" y="44624"/>
            <a:ext cx="696686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3.2  </a:t>
            </a:r>
            <a:r>
              <a:rPr lang="zh-CN" altLang="en-US" sz="2800" b="1" smtClean="0">
                <a:solidFill>
                  <a:srgbClr val="0000FF"/>
                </a:solidFill>
              </a:rPr>
              <a:t>指令信息的表示方法</a:t>
            </a:r>
            <a:r>
              <a:rPr lang="en-US" altLang="zh-CN" sz="2800" b="1" smtClean="0">
                <a:solidFill>
                  <a:srgbClr val="0000FF"/>
                </a:solidFill>
              </a:rPr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514350" y="1124744"/>
            <a:ext cx="8305800" cy="30310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  <a:r>
              <a:rPr lang="zh-CN" altLang="en-US" sz="2800" b="1" dirty="0"/>
              <a:t>：按某种有序规律排列的、</a:t>
            </a:r>
            <a:r>
              <a:rPr lang="zh-CN" altLang="en-US" sz="2800" b="1" dirty="0" smtClean="0"/>
              <a:t>能被</a:t>
            </a: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识别和执行的二进制代码；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指</a:t>
            </a:r>
            <a:r>
              <a:rPr lang="zh-CN" altLang="en-US" sz="2800" b="1" dirty="0">
                <a:solidFill>
                  <a:srgbClr val="0000FF"/>
                </a:solidFill>
              </a:rPr>
              <a:t>令系统</a:t>
            </a:r>
            <a:r>
              <a:rPr lang="zh-CN" altLang="en-US" sz="2800" b="1" dirty="0"/>
              <a:t>：一台计算机能执行的全部指令</a:t>
            </a:r>
            <a:r>
              <a:rPr lang="zh-CN" altLang="en-US" sz="2800" b="1" dirty="0" smtClean="0"/>
              <a:t>的集合。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 sz="2800" b="1" dirty="0"/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3563888" y="3573016"/>
            <a:ext cx="4104456" cy="2380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/>
              <a:t>一</a:t>
            </a:r>
            <a:r>
              <a:rPr lang="zh-CN" altLang="en-US" sz="2800" b="1" dirty="0"/>
              <a:t>般</a:t>
            </a:r>
            <a:r>
              <a:rPr lang="zh-CN" altLang="en-US" sz="2800" b="1" dirty="0">
                <a:solidFill>
                  <a:srgbClr val="FF3300"/>
                </a:solidFill>
              </a:rPr>
              <a:t>指令格式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/>
              <a:t>常</a:t>
            </a:r>
            <a:r>
              <a:rPr lang="zh-CN" altLang="en-US" sz="2800" b="1" dirty="0"/>
              <a:t>用</a:t>
            </a:r>
            <a:r>
              <a:rPr lang="zh-CN" altLang="en-US" sz="2800" b="1" dirty="0">
                <a:solidFill>
                  <a:srgbClr val="FF3300"/>
                </a:solidFill>
              </a:rPr>
              <a:t>寻址方式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/>
              <a:t>面</a:t>
            </a:r>
            <a:r>
              <a:rPr lang="zh-CN" altLang="en-US" sz="2800" b="1" dirty="0"/>
              <a:t>向用户的</a:t>
            </a:r>
            <a:r>
              <a:rPr lang="zh-CN" altLang="en-US" sz="2800" b="1" dirty="0">
                <a:solidFill>
                  <a:srgbClr val="FF3300"/>
                </a:solidFill>
              </a:rPr>
              <a:t>指令类型</a:t>
            </a:r>
          </a:p>
        </p:txBody>
      </p:sp>
      <p:sp>
        <p:nvSpPr>
          <p:cNvPr id="8" name="AutoShape 64"/>
          <p:cNvSpPr>
            <a:spLocks/>
          </p:cNvSpPr>
          <p:nvPr/>
        </p:nvSpPr>
        <p:spPr bwMode="auto">
          <a:xfrm>
            <a:off x="3203848" y="3861048"/>
            <a:ext cx="215900" cy="201622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83120" y="4437112"/>
            <a:ext cx="2348720" cy="65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本节主要内容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663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smtClean="0"/>
              <a:t>）</a:t>
            </a:r>
            <a:r>
              <a:rPr lang="zh-CN" altLang="en-US" sz="2800" b="1" dirty="0" smtClean="0"/>
              <a:t>零</a:t>
            </a:r>
            <a:r>
              <a:rPr lang="zh-CN" altLang="zh-CN" sz="2800" b="1" dirty="0" smtClean="0"/>
              <a:t>地址</a:t>
            </a:r>
            <a:r>
              <a:rPr lang="zh-CN" altLang="en-US" sz="2800" b="1" dirty="0" smtClean="0"/>
              <a:t>指令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347864" y="1052736"/>
            <a:ext cx="1728192" cy="504056"/>
          </a:xfrm>
          <a:prstGeom prst="rect">
            <a:avLst/>
          </a:prstGeom>
          <a:solidFill>
            <a:srgbClr val="A3F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15567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指令功能：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156" y="2924944"/>
            <a:ext cx="856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 ②  OP </a:t>
            </a:r>
            <a:r>
              <a:rPr lang="zh-CN" altLang="en-US" sz="2800" b="1" smtClean="0"/>
              <a:t>（隐含约定寄存器）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5930116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PC=</a:t>
            </a:r>
            <a:r>
              <a:rPr lang="en-US" altLang="zh-CN" sz="2800" b="1" dirty="0" err="1" smtClean="0"/>
              <a:t>PC+n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2276872"/>
            <a:ext cx="6497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① </a:t>
            </a:r>
            <a:r>
              <a:rPr lang="zh-CN" altLang="en-US" sz="2800" b="1" smtClean="0"/>
              <a:t>不</a:t>
            </a:r>
            <a:r>
              <a:rPr lang="zh-CN" altLang="en-US" sz="2800" b="1" dirty="0" smtClean="0"/>
              <a:t>需要操作数的指令，如空操作指令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080262" y="3645024"/>
            <a:ext cx="3301353" cy="523220"/>
            <a:chOff x="2483768" y="2276872"/>
            <a:chExt cx="3301353" cy="523220"/>
          </a:xfrm>
        </p:grpSpPr>
        <p:sp>
          <p:nvSpPr>
            <p:cNvPr id="12" name="TextBox 27"/>
            <p:cNvSpPr txBox="1"/>
            <p:nvPr/>
          </p:nvSpPr>
          <p:spPr>
            <a:xfrm>
              <a:off x="2483768" y="2276872"/>
              <a:ext cx="3301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mtClean="0"/>
                <a:t>OP  </a:t>
              </a:r>
              <a:r>
                <a:rPr lang="zh-CN" altLang="en-US" sz="2800" b="1" smtClean="0"/>
                <a:t>（</a:t>
              </a:r>
              <a:r>
                <a:rPr lang="en-US" altLang="zh-CN" sz="2800" b="1" smtClean="0"/>
                <a:t>AC</a:t>
              </a:r>
              <a:r>
                <a:rPr lang="zh-CN" altLang="en-US" sz="2800" b="1" smtClean="0"/>
                <a:t>）        </a:t>
              </a:r>
              <a:r>
                <a:rPr lang="en-US" altLang="zh-CN" sz="2800" b="1" smtClean="0"/>
                <a:t>AC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389503" y="2543798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0"/>
          <p:cNvSpPr txBox="1"/>
          <p:nvPr/>
        </p:nvSpPr>
        <p:spPr>
          <a:xfrm>
            <a:off x="395536" y="4365104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③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栈顶单元的部分操作</a:t>
            </a:r>
            <a:endParaRPr lang="zh-CN" altLang="en-US" sz="2800" b="1" dirty="0"/>
          </a:p>
        </p:txBody>
      </p:sp>
      <p:sp>
        <p:nvSpPr>
          <p:cNvPr id="15" name="TextBox 9"/>
          <p:cNvSpPr txBox="1"/>
          <p:nvPr/>
        </p:nvSpPr>
        <p:spPr>
          <a:xfrm>
            <a:off x="2123728" y="5157192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PUSHF;     POPF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4625" y="764704"/>
            <a:ext cx="8755063" cy="9848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673100" indent="-673100"/>
            <a:r>
              <a:rPr lang="zh-CN" altLang="en-US" sz="2800" b="1" dirty="0"/>
              <a:t>例.  假设: 指令字长16位, 可含有3、2、1、 0个地址,  每个地址占4位。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528" y="1770162"/>
            <a:ext cx="871296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ct val="50000"/>
              </a:spcBef>
            </a:pPr>
            <a:r>
              <a:rPr lang="zh-CN" altLang="en-US" sz="1600" b="1" dirty="0">
                <a:sym typeface="Wingdings" pitchFamily="2" charset="2"/>
              </a:rPr>
              <a:t></a:t>
            </a:r>
            <a:r>
              <a:rPr lang="zh-CN" altLang="en-US" sz="2000" b="1" dirty="0">
                <a:sym typeface="Wingdings" pitchFamily="2" charset="2"/>
              </a:rPr>
              <a:t> </a:t>
            </a:r>
            <a:r>
              <a:rPr lang="zh-CN" altLang="en-US" sz="2900" b="1" dirty="0"/>
              <a:t>如果采用定长操作码, 为了能表示出3地址指令, 则操作码的长度只能有4位, 最多可表示16条指令。但对2、1、 0个地址指令, 则有空闲位没有得到利用, 如下图所示:</a:t>
            </a:r>
            <a:endParaRPr lang="en-US" altLang="zh-CN" sz="2900" b="1" dirty="0"/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1368425" y="4143474"/>
            <a:ext cx="5338763" cy="530225"/>
            <a:chOff x="421" y="2365"/>
            <a:chExt cx="3390" cy="352"/>
          </a:xfrm>
        </p:grpSpPr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421" y="2368"/>
              <a:ext cx="3390" cy="346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4位操作码   地址3   地址2   地址1</a:t>
              </a: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1573" y="2368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2324" y="2365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3060" y="2372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6811963" y="4121249"/>
            <a:ext cx="2017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3地址指令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1363663" y="4748312"/>
            <a:ext cx="5365750" cy="531812"/>
            <a:chOff x="859" y="2755"/>
            <a:chExt cx="3380" cy="352"/>
          </a:xfrm>
        </p:grpSpPr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859" y="2758"/>
              <a:ext cx="3380" cy="345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4位操作码                地址2   地址1</a:t>
              </a: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2002" y="2758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2753" y="2755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3498" y="2762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1370013" y="5357912"/>
            <a:ext cx="5353050" cy="544512"/>
            <a:chOff x="863" y="3166"/>
            <a:chExt cx="3372" cy="352"/>
          </a:xfrm>
        </p:grpSpPr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863" y="3169"/>
              <a:ext cx="3372" cy="337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4位操作码                             地址1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2006" y="3169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58"/>
            <p:cNvSpPr>
              <a:spLocks noChangeShapeType="1"/>
            </p:cNvSpPr>
            <p:nvPr/>
          </p:nvSpPr>
          <p:spPr bwMode="auto">
            <a:xfrm>
              <a:off x="2757" y="3166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>
              <a:off x="3502" y="3173"/>
              <a:ext cx="0" cy="345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1370013" y="5980212"/>
            <a:ext cx="5353050" cy="544512"/>
            <a:chOff x="863" y="3504"/>
            <a:chExt cx="3372" cy="343"/>
          </a:xfrm>
        </p:grpSpPr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863" y="3507"/>
              <a:ext cx="3372" cy="328"/>
            </a:xfrm>
            <a:prstGeom prst="rect">
              <a:avLst/>
            </a:prstGeom>
            <a:noFill/>
            <a:ln w="222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4位操作码</a:t>
              </a:r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>
              <a:off x="2006" y="3507"/>
              <a:ext cx="0" cy="3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>
              <a:off x="2757" y="3504"/>
              <a:ext cx="0" cy="3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64"/>
            <p:cNvSpPr>
              <a:spLocks noChangeShapeType="1"/>
            </p:cNvSpPr>
            <p:nvPr/>
          </p:nvSpPr>
          <p:spPr bwMode="auto">
            <a:xfrm>
              <a:off x="3502" y="3511"/>
              <a:ext cx="0" cy="336"/>
            </a:xfrm>
            <a:prstGeom prst="line">
              <a:avLst/>
            </a:prstGeom>
            <a:noFill/>
            <a:ln w="22225">
              <a:solidFill>
                <a:srgbClr val="003C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30" name="Text Box 65"/>
          <p:cNvSpPr txBox="1">
            <a:spLocks noChangeArrowheads="1"/>
          </p:cNvSpPr>
          <p:nvPr/>
        </p:nvSpPr>
        <p:spPr bwMode="auto">
          <a:xfrm>
            <a:off x="6794500" y="4740374"/>
            <a:ext cx="2017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2地址指令</a:t>
            </a:r>
          </a:p>
        </p:txBody>
      </p:sp>
      <p:sp>
        <p:nvSpPr>
          <p:cNvPr id="31" name="Text Box 66"/>
          <p:cNvSpPr txBox="1">
            <a:spLocks noChangeArrowheads="1"/>
          </p:cNvSpPr>
          <p:nvPr/>
        </p:nvSpPr>
        <p:spPr bwMode="auto">
          <a:xfrm>
            <a:off x="6807200" y="5348387"/>
            <a:ext cx="2017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1地址指令</a:t>
            </a:r>
          </a:p>
        </p:txBody>
      </p:sp>
      <p:sp>
        <p:nvSpPr>
          <p:cNvPr id="32" name="Text Box 67"/>
          <p:cNvSpPr txBox="1">
            <a:spLocks noChangeArrowheads="1"/>
          </p:cNvSpPr>
          <p:nvPr/>
        </p:nvSpPr>
        <p:spPr bwMode="auto">
          <a:xfrm>
            <a:off x="6777038" y="5972274"/>
            <a:ext cx="212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零地址指令</a:t>
            </a:r>
          </a:p>
        </p:txBody>
      </p:sp>
      <p:sp>
        <p:nvSpPr>
          <p:cNvPr id="33" name="Text Box 68"/>
          <p:cNvSpPr txBox="1">
            <a:spLocks noChangeArrowheads="1"/>
          </p:cNvSpPr>
          <p:nvPr/>
        </p:nvSpPr>
        <p:spPr bwMode="auto">
          <a:xfrm>
            <a:off x="1227138" y="3621187"/>
            <a:ext cx="62468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15</a:t>
            </a:r>
            <a:r>
              <a:rPr lang="zh-CN" altLang="en-US" sz="3000" b="1"/>
              <a:t> .......... </a:t>
            </a:r>
            <a:r>
              <a:rPr lang="zh-CN" altLang="en-US" sz="2800" b="1"/>
              <a:t>12</a:t>
            </a:r>
            <a:r>
              <a:rPr lang="zh-CN" altLang="en-US" sz="1200" b="1"/>
              <a:t> </a:t>
            </a:r>
            <a:r>
              <a:rPr lang="zh-CN" altLang="en-US" sz="2800" b="1"/>
              <a:t>11</a:t>
            </a:r>
            <a:r>
              <a:rPr lang="zh-CN" altLang="en-US" sz="3000" b="1"/>
              <a:t>......</a:t>
            </a:r>
            <a:r>
              <a:rPr lang="zh-CN" altLang="en-US" sz="2800" b="1"/>
              <a:t>8</a:t>
            </a:r>
            <a:r>
              <a:rPr lang="zh-CN" altLang="en-US" sz="1200" b="1"/>
              <a:t> </a:t>
            </a:r>
            <a:r>
              <a:rPr lang="zh-CN" altLang="en-US" sz="2800" b="1"/>
              <a:t>7</a:t>
            </a:r>
            <a:r>
              <a:rPr lang="zh-CN" altLang="en-US" sz="3000" b="1"/>
              <a:t>........</a:t>
            </a:r>
            <a:r>
              <a:rPr lang="zh-CN" altLang="en-US" sz="2800" b="1"/>
              <a:t>4</a:t>
            </a:r>
            <a:r>
              <a:rPr lang="zh-CN" altLang="en-US" sz="1600" b="1"/>
              <a:t> </a:t>
            </a:r>
            <a:r>
              <a:rPr lang="zh-CN" altLang="en-US" sz="2800" b="1"/>
              <a:t>3</a:t>
            </a:r>
            <a:r>
              <a:rPr lang="zh-CN" altLang="en-US" sz="3000" b="1"/>
              <a:t>.........</a:t>
            </a:r>
            <a:r>
              <a:rPr lang="zh-CN" altLang="en-US" sz="2800" b="1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 autoUpdateAnimBg="0"/>
      <p:bldP spid="30" grpId="0" autoUpdateAnimBg="0"/>
      <p:bldP spid="31" grpId="0" autoUpdateAnimBg="0"/>
      <p:bldP spid="32" grpId="0" autoUpdateAnimBg="0"/>
      <p:bldP spid="3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8288" y="260648"/>
            <a:ext cx="8599487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3000" b="1" dirty="0"/>
              <a:t>如果采用</a:t>
            </a:r>
            <a:r>
              <a:rPr lang="zh-CN" altLang="en-US" sz="3000" b="1" dirty="0">
                <a:solidFill>
                  <a:srgbClr val="FF0000"/>
                </a:solidFill>
              </a:rPr>
              <a:t>变长操作码</a:t>
            </a:r>
            <a:r>
              <a:rPr lang="zh-CN" altLang="en-US" sz="3000" b="1" dirty="0"/>
              <a:t>, 则可利用2、1、0个地址指令所空出的位来扩展指令, 从而表示出更多的指令。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594225" y="3004393"/>
            <a:ext cx="30130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三地址指令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15条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4608513" y="3929906"/>
            <a:ext cx="3086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二地址指令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15条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632325" y="4934793"/>
            <a:ext cx="32893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一地址指令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15条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4654550" y="5977781"/>
            <a:ext cx="3657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零地址指令 </a:t>
            </a:r>
            <a:r>
              <a:rPr lang="zh-CN" altLang="en-US" sz="2800" b="1" dirty="0">
                <a:solidFill>
                  <a:srgbClr val="0000FF"/>
                </a:solidFill>
              </a:rPr>
              <a:t>16条</a:t>
            </a:r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531813" y="1712168"/>
            <a:ext cx="4200525" cy="1103313"/>
            <a:chOff x="455" y="698"/>
            <a:chExt cx="2646" cy="695"/>
          </a:xfrm>
        </p:grpSpPr>
        <p:sp>
          <p:nvSpPr>
            <p:cNvPr id="13" name="AutoShape 41"/>
            <p:cNvSpPr>
              <a:spLocks/>
            </p:cNvSpPr>
            <p:nvPr/>
          </p:nvSpPr>
          <p:spPr bwMode="auto">
            <a:xfrm rot="5400000">
              <a:off x="1947" y="317"/>
              <a:ext cx="135" cy="1491"/>
            </a:xfrm>
            <a:prstGeom prst="leftBrace">
              <a:avLst>
                <a:gd name="adj1" fmla="val 92037"/>
                <a:gd name="adj2" fmla="val 50000"/>
              </a:avLst>
            </a:prstGeom>
            <a:noFill/>
            <a:ln w="22225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156" y="1059"/>
              <a:ext cx="194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11~ 8  7~ 4   3~ 0</a:t>
              </a:r>
            </a:p>
          </p:txBody>
        </p:sp>
        <p:sp>
          <p:nvSpPr>
            <p:cNvPr id="15" name="AutoShape 43"/>
            <p:cNvSpPr>
              <a:spLocks/>
            </p:cNvSpPr>
            <p:nvPr/>
          </p:nvSpPr>
          <p:spPr bwMode="auto">
            <a:xfrm rot="5400000">
              <a:off x="785" y="812"/>
              <a:ext cx="110" cy="530"/>
            </a:xfrm>
            <a:prstGeom prst="leftBrace">
              <a:avLst>
                <a:gd name="adj1" fmla="val 40152"/>
                <a:gd name="adj2" fmla="val 50000"/>
              </a:avLst>
            </a:prstGeom>
            <a:noFill/>
            <a:ln w="22225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60" y="1066"/>
              <a:ext cx="8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15</a:t>
              </a:r>
              <a:r>
                <a:rPr lang="zh-CN" altLang="en-US" sz="12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~</a:t>
              </a:r>
              <a:r>
                <a:rPr lang="zh-CN" altLang="en-US" sz="1000" b="1">
                  <a:ea typeface="黑体" pitchFamily="2" charset="-122"/>
                </a:rPr>
                <a:t> </a:t>
              </a:r>
              <a:r>
                <a:rPr lang="zh-CN" altLang="en-US" sz="2800" b="1">
                  <a:ea typeface="黑体" pitchFamily="2" charset="-122"/>
                </a:rPr>
                <a:t>12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455" y="698"/>
              <a:ext cx="224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操作码     地址码</a:t>
              </a:r>
            </a:p>
          </p:txBody>
        </p:sp>
      </p:grpSp>
      <p:grpSp>
        <p:nvGrpSpPr>
          <p:cNvPr id="18" name="Group 102"/>
          <p:cNvGrpSpPr>
            <a:grpSpLocks/>
          </p:cNvGrpSpPr>
          <p:nvPr/>
        </p:nvGrpSpPr>
        <p:grpSpPr bwMode="auto">
          <a:xfrm>
            <a:off x="6756400" y="1633736"/>
            <a:ext cx="2200275" cy="1219200"/>
            <a:chOff x="4256" y="747"/>
            <a:chExt cx="1386" cy="768"/>
          </a:xfrm>
        </p:grpSpPr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259" y="747"/>
              <a:ext cx="1383" cy="256"/>
            </a:xfrm>
            <a:prstGeom prst="rect">
              <a:avLst/>
            </a:prstGeom>
            <a:solidFill>
              <a:srgbClr val="D9FFFF"/>
            </a:solidFill>
            <a:ln w="1587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600" b="1">
                  <a:solidFill>
                    <a:srgbClr val="000099"/>
                  </a:solidFill>
                </a:rPr>
                <a:t>兰色: 操作码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256" y="1002"/>
              <a:ext cx="1381" cy="256"/>
            </a:xfrm>
            <a:prstGeom prst="rect">
              <a:avLst/>
            </a:prstGeom>
            <a:solidFill>
              <a:srgbClr val="D9FFFF"/>
            </a:solidFill>
            <a:ln w="1587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600" b="1">
                  <a:solidFill>
                    <a:srgbClr val="004E00"/>
                  </a:solidFill>
                </a:rPr>
                <a:t>绿色: 地址码</a:t>
              </a: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auto">
            <a:xfrm>
              <a:off x="4256" y="1259"/>
              <a:ext cx="1382" cy="256"/>
            </a:xfrm>
            <a:prstGeom prst="rect">
              <a:avLst/>
            </a:prstGeom>
            <a:solidFill>
              <a:srgbClr val="D9FFFF"/>
            </a:solidFill>
            <a:ln w="15875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600" b="1">
                  <a:solidFill>
                    <a:srgbClr val="FF3300"/>
                  </a:solidFill>
                </a:rPr>
                <a:t>红色: 扩展码</a:t>
              </a:r>
              <a:endParaRPr lang="zh-CN" altLang="en-US" sz="2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99"/>
          <p:cNvGrpSpPr>
            <a:grpSpLocks/>
          </p:cNvGrpSpPr>
          <p:nvPr/>
        </p:nvGrpSpPr>
        <p:grpSpPr bwMode="auto">
          <a:xfrm>
            <a:off x="587375" y="2709118"/>
            <a:ext cx="4010025" cy="1031875"/>
            <a:chOff x="490" y="1326"/>
            <a:chExt cx="2526" cy="650"/>
          </a:xfrm>
        </p:grpSpPr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494" y="1352"/>
              <a:ext cx="2505" cy="5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490" y="1326"/>
              <a:ext cx="2526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accent1"/>
                  </a:solidFill>
                  <a:ea typeface="黑体" pitchFamily="2" charset="-122"/>
                </a:rPr>
                <a:t>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X        Y       Z</a:t>
              </a:r>
              <a:r>
                <a:rPr lang="en-US" altLang="zh-CN" sz="2800" b="1" dirty="0">
                  <a:solidFill>
                    <a:srgbClr val="00B05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 dirty="0">
                  <a:solidFill>
                    <a:srgbClr val="FF9900"/>
                  </a:solidFill>
                  <a:ea typeface="黑体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accent1"/>
                  </a:solidFill>
                  <a:ea typeface="黑体" pitchFamily="2" charset="-122"/>
                </a:rPr>
                <a:t>      </a:t>
              </a:r>
              <a:r>
                <a:rPr lang="en-US" altLang="zh-CN" sz="2800" b="1" dirty="0" smtClean="0">
                  <a:solidFill>
                    <a:schemeClr val="accent1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rgbClr val="00B050"/>
                  </a:solidFill>
                  <a:ea typeface="黑体" pitchFamily="2" charset="-122"/>
                </a:rPr>
                <a:t>X 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Y       Z</a:t>
              </a: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652" y="1561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1394" y="1559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2009" y="1568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2554" y="1567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29" name="Group 103"/>
          <p:cNvGrpSpPr>
            <a:grpSpLocks/>
          </p:cNvGrpSpPr>
          <p:nvPr/>
        </p:nvGrpSpPr>
        <p:grpSpPr bwMode="auto">
          <a:xfrm>
            <a:off x="587375" y="3699718"/>
            <a:ext cx="4062413" cy="1031875"/>
            <a:chOff x="370" y="1950"/>
            <a:chExt cx="2559" cy="650"/>
          </a:xfrm>
        </p:grpSpPr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370" y="1978"/>
              <a:ext cx="2513" cy="5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371" y="1950"/>
              <a:ext cx="2558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4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zh-CN" altLang="en-US" sz="2800" b="1" dirty="0">
                  <a:solidFill>
                    <a:srgbClr val="FFCC66"/>
                  </a:solidFill>
                  <a:ea typeface="黑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ea typeface="黑体" pitchFamily="2" charset="-122"/>
                </a:rPr>
                <a:t>   </a:t>
              </a:r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 dirty="0">
                  <a:solidFill>
                    <a:schemeClr val="tx1"/>
                  </a:solidFill>
                  <a:ea typeface="黑体" pitchFamily="2" charset="-122"/>
                </a:rPr>
                <a:t>   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Y        Z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黑体" pitchFamily="2" charset="-122"/>
                </a:rPr>
                <a:t>1111</a:t>
              </a:r>
              <a:r>
                <a:rPr lang="en-US" altLang="zh-CN" sz="2800" b="1" dirty="0">
                  <a:solidFill>
                    <a:srgbClr val="DF3C09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 dirty="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>
                  <a:solidFill>
                    <a:srgbClr val="2F961A"/>
                  </a:solidFill>
                  <a:ea typeface="黑体" pitchFamily="2" charset="-122"/>
                </a:rPr>
                <a:t>     </a:t>
              </a:r>
              <a:r>
                <a:rPr lang="en-US" altLang="zh-CN" sz="2800" b="1" dirty="0" smtClean="0">
                  <a:solidFill>
                    <a:srgbClr val="2F961A"/>
                  </a:solidFill>
                  <a:ea typeface="黑体" pitchFamily="2" charset="-122"/>
                </a:rPr>
                <a:t>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Y        Z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524" y="2205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..</a:t>
              </a:r>
            </a:p>
          </p:txBody>
        </p:sp>
        <p:sp>
          <p:nvSpPr>
            <p:cNvPr id="33" name="Text Box 62"/>
            <p:cNvSpPr txBox="1">
              <a:spLocks noChangeArrowheads="1"/>
            </p:cNvSpPr>
            <p:nvPr/>
          </p:nvSpPr>
          <p:spPr bwMode="auto">
            <a:xfrm>
              <a:off x="1197" y="2195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1883" y="2192"/>
              <a:ext cx="388" cy="22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auto">
            <a:xfrm>
              <a:off x="2491" y="2185"/>
              <a:ext cx="388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</a:rPr>
                <a:t>..</a:t>
              </a:r>
            </a:p>
          </p:txBody>
        </p:sp>
      </p:grpSp>
      <p:grpSp>
        <p:nvGrpSpPr>
          <p:cNvPr id="36" name="Group 101"/>
          <p:cNvGrpSpPr>
            <a:grpSpLocks/>
          </p:cNvGrpSpPr>
          <p:nvPr/>
        </p:nvGrpSpPr>
        <p:grpSpPr bwMode="auto">
          <a:xfrm>
            <a:off x="574675" y="4687143"/>
            <a:ext cx="4041775" cy="1031875"/>
            <a:chOff x="482" y="2572"/>
            <a:chExt cx="2546" cy="650"/>
          </a:xfrm>
        </p:grpSpPr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482" y="2606"/>
              <a:ext cx="2515" cy="5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528" y="2572"/>
              <a:ext cx="2500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1111   1111</a:t>
              </a:r>
              <a:r>
                <a:rPr lang="zh-CN" altLang="en-US" sz="2800" b="1" dirty="0">
                  <a:solidFill>
                    <a:schemeClr val="folHlink"/>
                  </a:solidFill>
                  <a:ea typeface="黑体" pitchFamily="2" charset="-122"/>
                </a:rPr>
                <a:t>    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 </a:t>
              </a:r>
              <a:r>
                <a:rPr lang="zh-CN" altLang="en-US" sz="2800" b="1" smtClean="0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  <a:r>
                <a:rPr lang="en-US" altLang="zh-CN" sz="2800" b="1" dirty="0">
                  <a:solidFill>
                    <a:schemeClr val="accent1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黑体" pitchFamily="2" charset="-122"/>
                </a:rPr>
                <a:t>1111   1111</a:t>
              </a:r>
              <a:r>
                <a:rPr lang="en-US" altLang="zh-CN" sz="2800" b="1" dirty="0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en-US" altLang="zh-CN" sz="2800" b="1" dirty="0">
                  <a:solidFill>
                    <a:schemeClr val="folHlink"/>
                  </a:solidFill>
                  <a:ea typeface="黑体" pitchFamily="2" charset="-122"/>
                </a:rPr>
                <a:t>    </a:t>
              </a:r>
              <a:r>
                <a:rPr lang="en-US" altLang="zh-CN" sz="2800" b="1">
                  <a:solidFill>
                    <a:srgbClr val="000099"/>
                  </a:solidFill>
                  <a:ea typeface="黑体" pitchFamily="2" charset="-122"/>
                </a:rPr>
                <a:t>1110</a:t>
              </a:r>
              <a:r>
                <a:rPr lang="en-US" altLang="zh-CN" sz="2800" b="1">
                  <a:solidFill>
                    <a:srgbClr val="FF99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2" charset="-122"/>
                </a:rPr>
                <a:t>  </a:t>
              </a:r>
              <a:r>
                <a:rPr lang="en-US" altLang="zh-CN" sz="2800" b="1" smtClean="0">
                  <a:solidFill>
                    <a:schemeClr val="folHlink"/>
                  </a:solidFill>
                  <a:ea typeface="黑体" pitchFamily="2" charset="-122"/>
                </a:rPr>
                <a:t>   </a:t>
              </a:r>
              <a:r>
                <a:rPr lang="en-US" altLang="zh-CN" sz="2800" b="1" dirty="0">
                  <a:solidFill>
                    <a:srgbClr val="00B05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714" y="2808"/>
              <a:ext cx="388" cy="2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1259" y="2816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993" y="2812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2550" y="2799"/>
              <a:ext cx="388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4E00"/>
                  </a:solidFill>
                </a:rPr>
                <a:t>..</a:t>
              </a:r>
            </a:p>
          </p:txBody>
        </p:sp>
      </p:grp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560388" y="5709493"/>
            <a:ext cx="4133850" cy="1031875"/>
            <a:chOff x="473" y="3296"/>
            <a:chExt cx="2604" cy="650"/>
          </a:xfrm>
        </p:grpSpPr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473" y="3314"/>
              <a:ext cx="2529" cy="6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3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494" y="3296"/>
              <a:ext cx="2583" cy="6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5000"/>
                </a:spcBef>
              </a:pPr>
              <a:r>
                <a:rPr lang="zh-CN" altLang="en-US" sz="2800" b="1" smtClean="0">
                  <a:solidFill>
                    <a:srgbClr val="FF0000"/>
                  </a:solidFill>
                  <a:ea typeface="黑体" pitchFamily="2" charset="-122"/>
                </a:rPr>
                <a:t> 1111   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1111     1111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 0000</a:t>
              </a:r>
              <a:r>
                <a:rPr lang="zh-CN" altLang="en-US" sz="2800" b="1">
                  <a:solidFill>
                    <a:schemeClr val="folHlink"/>
                  </a:solidFill>
                  <a:ea typeface="黑体" pitchFamily="2" charset="-122"/>
                </a:rPr>
                <a:t> </a:t>
              </a:r>
            </a:p>
            <a:p>
              <a:pPr>
                <a:spcBef>
                  <a:spcPct val="30000"/>
                </a:spcBef>
              </a:pPr>
              <a:r>
                <a:rPr lang="zh-CN" altLang="en-US" sz="2800" b="1" smtClean="0">
                  <a:solidFill>
                    <a:srgbClr val="FF0000"/>
                  </a:solidFill>
                  <a:ea typeface="黑体" pitchFamily="2" charset="-122"/>
                </a:rPr>
                <a:t> 1111   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1111     1111</a:t>
              </a:r>
              <a:r>
                <a:rPr lang="zh-CN" altLang="en-US" sz="2800" b="1">
                  <a:solidFill>
                    <a:srgbClr val="FFCCFF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000099"/>
                  </a:solidFill>
                  <a:ea typeface="黑体" pitchFamily="2" charset="-122"/>
                </a:rPr>
                <a:t>1111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664" y="3539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1265" y="3543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1987" y="3541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..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540" y="3532"/>
              <a:ext cx="388" cy="2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3.2.2  </a:t>
            </a:r>
            <a:r>
              <a:rPr lang="zh-CN" altLang="en-US" sz="2800" b="1" smtClean="0"/>
              <a:t>指令寻址方式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864096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寻址</a:t>
            </a:r>
            <a:r>
              <a:rPr lang="zh-CN" altLang="zh-CN" sz="2800" b="1" dirty="0" smtClean="0"/>
              <a:t>，就是指产生操作数的有效地址，因此将</a:t>
            </a:r>
            <a:r>
              <a:rPr lang="zh-CN" altLang="zh-CN" sz="2800" b="1" smtClean="0"/>
              <a:t>产生操作数</a:t>
            </a:r>
            <a:r>
              <a:rPr lang="zh-CN" altLang="en-US" sz="2800" b="1" smtClean="0"/>
              <a:t>的</a:t>
            </a:r>
            <a:r>
              <a:rPr lang="zh-CN" altLang="zh-CN" sz="2800" b="1" smtClean="0"/>
              <a:t>有效地址</a:t>
            </a:r>
            <a:r>
              <a:rPr lang="zh-CN" altLang="zh-CN" sz="2800" b="1" dirty="0" smtClean="0"/>
              <a:t>的方式称为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寻址方式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2000" y="2711822"/>
            <a:ext cx="865847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zh-CN" altLang="zh-CN" sz="2800" b="1" dirty="0" smtClean="0"/>
              <a:t>操作数就包含在该指令之中，或紧跟</a:t>
            </a:r>
            <a:r>
              <a:rPr lang="zh-CN" altLang="zh-CN" sz="2800" b="1" smtClean="0"/>
              <a:t>着指令</a:t>
            </a:r>
            <a:r>
              <a:rPr lang="zh-CN" altLang="en-US" sz="2800" b="1" smtClean="0"/>
              <a:t>的</a:t>
            </a:r>
            <a:r>
              <a:rPr lang="zh-CN" altLang="en-US" sz="2800" b="1" dirty="0" smtClean="0"/>
              <a:t>存储单元。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632004" y="3861048"/>
            <a:ext cx="3028228" cy="2880320"/>
            <a:chOff x="4139952" y="1412776"/>
            <a:chExt cx="2468074" cy="2880320"/>
          </a:xfrm>
        </p:grpSpPr>
        <p:sp>
          <p:nvSpPr>
            <p:cNvPr id="23" name="矩形 2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程序空间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95493" y="4437112"/>
            <a:ext cx="1440403" cy="523220"/>
            <a:chOff x="-180771" y="1772816"/>
            <a:chExt cx="1440403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-180771" y="1772816"/>
              <a:ext cx="86433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(PC)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" name="文本框 4"/>
          <p:cNvSpPr txBox="1"/>
          <p:nvPr/>
        </p:nvSpPr>
        <p:spPr>
          <a:xfrm flipH="1">
            <a:off x="1881415" y="2113692"/>
            <a:ext cx="441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操作数可能存放何处？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929" y="1321604"/>
            <a:ext cx="651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操作数在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CPU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的某个寄存器之中。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79912" y="2413337"/>
            <a:ext cx="1728192" cy="2527831"/>
            <a:chOff x="1691680" y="982469"/>
            <a:chExt cx="1728192" cy="2527831"/>
          </a:xfrm>
        </p:grpSpPr>
        <p:grpSp>
          <p:nvGrpSpPr>
            <p:cNvPr id="4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内部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寄存器组</a:t>
              </a:r>
              <a:endParaRPr lang="zh-CN" altLang="en-US" sz="18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50170" y="3040504"/>
            <a:ext cx="1129742" cy="523220"/>
            <a:chOff x="129890" y="1772816"/>
            <a:chExt cx="1129742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29890" y="1772816"/>
              <a:ext cx="5502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0</a:t>
              </a:r>
              <a:endParaRPr lang="zh-CN" altLang="en-US" sz="2800" dirty="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2650170" y="3760584"/>
            <a:ext cx="1129742" cy="523220"/>
            <a:chOff x="129890" y="1772816"/>
            <a:chExt cx="1129742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129890" y="1772816"/>
              <a:ext cx="54373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/>
                <a:t>R</a:t>
              </a:r>
              <a:r>
                <a:rPr lang="en-US" altLang="zh-CN" sz="2800" baseline="-25000" smtClean="0"/>
                <a:t>2</a:t>
              </a:r>
              <a:endParaRPr lang="zh-CN" altLang="en-US" sz="2800" dirty="0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aphicFrame>
        <p:nvGraphicFramePr>
          <p:cNvPr id="57" name="Object 2"/>
          <p:cNvGraphicFramePr>
            <a:graphicFrameLocks noChangeAspect="1"/>
          </p:cNvGraphicFramePr>
          <p:nvPr/>
        </p:nvGraphicFramePr>
        <p:xfrm>
          <a:off x="2805708" y="4355812"/>
          <a:ext cx="254124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3" imgW="75960" imgH="164880" progId="Equation.DSMT4">
                  <p:embed/>
                </p:oleObj>
              </mc:Choice>
              <mc:Fallback>
                <p:oleObj name="Equation" r:id="rId3" imgW="7596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08" y="4355812"/>
                        <a:ext cx="254124" cy="514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80728"/>
            <a:ext cx="835292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3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）操作数在主存储器中，指令应以某种方式给出主存单元地址码。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679911" y="3068960"/>
            <a:ext cx="2668188" cy="2880320"/>
            <a:chOff x="4139952" y="1412776"/>
            <a:chExt cx="2468074" cy="2880320"/>
          </a:xfrm>
        </p:grpSpPr>
        <p:sp>
          <p:nvSpPr>
            <p:cNvPr id="79" name="矩形 7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主存储器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123728" y="4017258"/>
            <a:ext cx="1556183" cy="707886"/>
            <a:chOff x="-296551" y="1713002"/>
            <a:chExt cx="1556183" cy="707886"/>
          </a:xfrm>
        </p:grpSpPr>
        <p:sp>
          <p:nvSpPr>
            <p:cNvPr id="96" name="TextBox 95"/>
            <p:cNvSpPr txBox="1"/>
            <p:nvPr/>
          </p:nvSpPr>
          <p:spPr>
            <a:xfrm>
              <a:off x="-296551" y="1713002"/>
              <a:ext cx="95891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操作数</a:t>
              </a:r>
              <a:endParaRPr lang="en-US" altLang="zh-CN" sz="2000" b="1" dirty="0" smtClean="0"/>
            </a:p>
            <a:p>
              <a:r>
                <a:rPr lang="en-US" altLang="zh-CN" sz="2000" b="1" dirty="0" smtClean="0"/>
                <a:t>  </a:t>
              </a:r>
              <a:r>
                <a:rPr lang="zh-CN" altLang="en-US" sz="2000" b="1" dirty="0" smtClean="0"/>
                <a:t>地址</a:t>
              </a:r>
              <a:endParaRPr lang="zh-CN" altLang="en-US" sz="2000" b="1" dirty="0"/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0728"/>
            <a:ext cx="828092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4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）操作数在堆栈中。可以隐含约定由堆栈指针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SP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提供地址。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2004" y="3068960"/>
            <a:ext cx="2668188" cy="2736304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95736" y="4005064"/>
            <a:ext cx="1444652" cy="523220"/>
            <a:chOff x="-185020" y="1772816"/>
            <a:chExt cx="144465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-185020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(SP)</a:t>
              </a:r>
              <a:endParaRPr lang="zh-CN" altLang="en-US" sz="280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39552" y="2486940"/>
            <a:ext cx="8180387" cy="3462340"/>
            <a:chOff x="539552" y="3140968"/>
            <a:chExt cx="8180387" cy="3462340"/>
          </a:xfrm>
        </p:grpSpPr>
        <p:grpSp>
          <p:nvGrpSpPr>
            <p:cNvPr id="22" name="组合 21"/>
            <p:cNvGrpSpPr/>
            <p:nvPr/>
          </p:nvGrpSpPr>
          <p:grpSpPr>
            <a:xfrm>
              <a:off x="539552" y="3140968"/>
              <a:ext cx="8180387" cy="3462340"/>
              <a:chOff x="563563" y="2899569"/>
              <a:chExt cx="8180387" cy="346234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63563" y="2899569"/>
                <a:ext cx="8180387" cy="3462340"/>
                <a:chOff x="563563" y="2899569"/>
                <a:chExt cx="8180387" cy="3462340"/>
              </a:xfrm>
            </p:grpSpPr>
            <p:sp>
              <p:nvSpPr>
                <p:cNvPr id="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3563" y="3304668"/>
                  <a:ext cx="1463675" cy="2979277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CPU</a:t>
                  </a: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3399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170738" y="4416439"/>
                  <a:ext cx="1112837" cy="136345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I/O</a:t>
                  </a:r>
                  <a:r>
                    <a:rPr lang="zh-CN" altLang="en-US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/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1639887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总线</a:t>
                  </a:r>
                </a:p>
              </p:txBody>
            </p:sp>
            <p:grpSp>
              <p:nvGrpSpPr>
                <p:cNvPr id="5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6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   接</a:t>
                    </a: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口芯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片</a:t>
                    </a: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5" name="Line 66"/>
                <p:cNvSpPr>
                  <a:spLocks noChangeShapeType="1"/>
                </p:cNvSpPr>
                <p:nvPr/>
              </p:nvSpPr>
              <p:spPr bwMode="auto">
                <a:xfrm>
                  <a:off x="2028825" y="3526631"/>
                  <a:ext cx="6715125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AutoShape 56"/>
                <p:cNvSpPr>
                  <a:spLocks noChangeArrowheads="1"/>
                </p:cNvSpPr>
                <p:nvPr/>
              </p:nvSpPr>
              <p:spPr bwMode="auto">
                <a:xfrm>
                  <a:off x="6510338" y="4995069"/>
                  <a:ext cx="650875" cy="122237"/>
                </a:xfrm>
                <a:prstGeom prst="leftRightArrow">
                  <a:avLst>
                    <a:gd name="adj1" fmla="val 50000"/>
                    <a:gd name="adj2" fmla="val 106494"/>
                  </a:avLst>
                </a:prstGeom>
                <a:solidFill>
                  <a:srgbClr val="004400"/>
                </a:solidFill>
                <a:ln w="952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</a:t>
                </a:r>
                <a:r>
                  <a:rPr lang="zh-CN" altLang="en-US" sz="2400" b="1" dirty="0" smtClean="0">
                    <a:solidFill>
                      <a:srgbClr val="004400"/>
                    </a:solidFill>
                  </a:rPr>
                  <a:t>数据寄</a:t>
                </a:r>
                <a:r>
                  <a:rPr lang="zh-CN" altLang="en-US" sz="2400" b="1" dirty="0">
                    <a:solidFill>
                      <a:srgbClr val="004400"/>
                    </a:solidFill>
                  </a:rPr>
                  <a:t>存器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>
              <a:off x="5004048" y="3789040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90545" y="4164390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79912" y="4719188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90545" y="5316377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4400"/>
                </a:solidFill>
              </a:rPr>
              <a:t>数据寄</a:t>
            </a:r>
            <a:r>
              <a:rPr lang="zh-CN" altLang="en-US" sz="2400" b="1" dirty="0">
                <a:solidFill>
                  <a:srgbClr val="004400"/>
                </a:solidFill>
              </a:rPr>
              <a:t>存器</a:t>
            </a:r>
          </a:p>
        </p:txBody>
      </p:sp>
      <p:sp>
        <p:nvSpPr>
          <p:cNvPr id="26" name="矩形 25"/>
          <p:cNvSpPr/>
          <p:nvPr/>
        </p:nvSpPr>
        <p:spPr>
          <a:xfrm>
            <a:off x="899592" y="1194647"/>
            <a:ext cx="668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5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）操作数在某个</a:t>
            </a:r>
            <a:r>
              <a:rPr lang="en-US" altLang="zh-CN" sz="2800" b="1" dirty="0" smtClean="0">
                <a:ea typeface="宋体" panose="02010600030101010101" pitchFamily="2" charset="-122"/>
              </a:rPr>
              <a:t>I/O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接口的寄存器中。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313501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端口地址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1720" y="2234487"/>
            <a:ext cx="5184576" cy="504056"/>
            <a:chOff x="827584" y="1196752"/>
            <a:chExt cx="5184576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smtClean="0">
                    <a:solidFill>
                      <a:schemeClr val="tx1"/>
                    </a:solidFill>
                  </a:rPr>
                  <a:t>寻址方式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051720" y="889556"/>
            <a:ext cx="5252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如何获得操作数有效地址？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4564285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</a:rPr>
              <a:t>   根据地址码字段，得到操作数或操作数的有效地址</a:t>
            </a:r>
            <a:r>
              <a:rPr lang="en-US" altLang="zh-CN" sz="2800" b="1" smtClean="0">
                <a:ea typeface="宋体" panose="02010600030101010101" pitchFamily="2" charset="-122"/>
              </a:rPr>
              <a:t>EA</a:t>
            </a:r>
            <a:r>
              <a:rPr lang="zh-CN" altLang="en-US" sz="2800" b="1" smtClean="0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5382090" y="1358480"/>
            <a:ext cx="360040" cy="3348372"/>
          </a:xfrm>
          <a:prstGeom prst="leftBrace">
            <a:avLst>
              <a:gd name="adj1" fmla="val 48265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4572000" y="326582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地址码字段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11860" y="3933056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汇编中用助记符来表示</a:t>
            </a:r>
            <a:r>
              <a:rPr lang="en-US" altLang="zh-CN" sz="2800" b="1" smtClean="0">
                <a:solidFill>
                  <a:srgbClr val="0000FF"/>
                </a:solidFill>
              </a:rPr>
              <a:t>S</a:t>
            </a:r>
            <a:r>
              <a:rPr lang="zh-CN" altLang="en-US" sz="2800" b="1" smtClean="0">
                <a:solidFill>
                  <a:srgbClr val="0000FF"/>
                </a:solidFill>
              </a:rPr>
              <a:t>或</a:t>
            </a:r>
            <a:r>
              <a:rPr lang="en-US" altLang="zh-CN" sz="2800" b="1" smtClean="0">
                <a:solidFill>
                  <a:srgbClr val="0000FF"/>
                </a:solidFill>
              </a:rPr>
              <a:t>EA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512" y="2204864"/>
            <a:ext cx="16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机器指令</a:t>
            </a:r>
            <a:r>
              <a:rPr lang="en-US" altLang="zh-CN" sz="2800" b="1" smtClean="0"/>
              <a:t>: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326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a typeface="宋体" panose="02010600030101010101" pitchFamily="2" charset="-122"/>
              </a:rPr>
              <a:t>1</a:t>
            </a:r>
            <a:r>
              <a:rPr lang="zh-CN" altLang="zh-CN" sz="2800" b="1" dirty="0" smtClean="0">
                <a:ea typeface="宋体" panose="02010600030101010101" pitchFamily="2" charset="-122"/>
              </a:rPr>
              <a:t>、立即寻址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72" y="116632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由指令直接给出操作数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717550" y="2248570"/>
            <a:ext cx="228600" cy="1201738"/>
          </a:xfrm>
          <a:prstGeom prst="leftBrace">
            <a:avLst>
              <a:gd name="adj1" fmla="val 438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69950" y="201997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定长格式: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69950" y="3031208"/>
            <a:ext cx="2081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变长格式: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703888" y="908720"/>
            <a:ext cx="30845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操作数在指令中的长度固定、有限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52120" y="2844280"/>
            <a:ext cx="3432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操作数在指令之后, 长度可变。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910556" y="6220477"/>
            <a:ext cx="5265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u="sng" dirty="0">
                <a:ea typeface="宋体" panose="02010600030101010101" pitchFamily="2" charset="-122"/>
              </a:rPr>
              <a:t>用来提供常数、设置初值</a:t>
            </a:r>
            <a:r>
              <a:rPr lang="zh-CN" altLang="en-US" sz="2800" b="1" u="sng" dirty="0" smtClean="0">
                <a:ea typeface="宋体" panose="02010600030101010101" pitchFamily="2" charset="-122"/>
              </a:rPr>
              <a:t>等。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5341938" y="1542679"/>
            <a:ext cx="352425" cy="536575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0" y="0"/>
              </a:cxn>
              <a:cxn ang="0">
                <a:pos x="222" y="0"/>
              </a:cxn>
            </a:cxnLst>
            <a:rect l="0" t="0" r="r" b="b"/>
            <a:pathLst>
              <a:path w="222" h="414">
                <a:moveTo>
                  <a:pt x="0" y="414"/>
                </a:moveTo>
                <a:lnTo>
                  <a:pt x="0" y="0"/>
                </a:lnTo>
                <a:lnTo>
                  <a:pt x="222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>
            <a:off x="5076057" y="3375398"/>
            <a:ext cx="576064" cy="339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212" y="374"/>
              </a:cxn>
              <a:cxn ang="0">
                <a:pos x="212" y="0"/>
              </a:cxn>
              <a:cxn ang="0">
                <a:pos x="485" y="0"/>
              </a:cxn>
            </a:cxnLst>
            <a:rect l="0" t="0" r="r" b="b"/>
            <a:pathLst>
              <a:path w="485" h="374">
                <a:moveTo>
                  <a:pt x="0" y="374"/>
                </a:moveTo>
                <a:lnTo>
                  <a:pt x="212" y="374"/>
                </a:lnTo>
                <a:lnTo>
                  <a:pt x="212" y="0"/>
                </a:lnTo>
                <a:lnTo>
                  <a:pt x="485" y="0"/>
                </a:lnTo>
              </a:path>
            </a:pathLst>
          </a:custGeom>
          <a:noFill/>
          <a:ln w="19050" cap="flat" cmpd="sng">
            <a:solidFill>
              <a:srgbClr val="004E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771800" y="2079254"/>
            <a:ext cx="4608512" cy="432048"/>
            <a:chOff x="2195736" y="5013176"/>
            <a:chExt cx="4608512" cy="914400"/>
          </a:xfrm>
        </p:grpSpPr>
        <p:sp>
          <p:nvSpPr>
            <p:cNvPr id="20" name="矩形 19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立即数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71800" y="2943350"/>
            <a:ext cx="2304256" cy="864096"/>
            <a:chOff x="2195736" y="5013176"/>
            <a:chExt cx="2304256" cy="1828800"/>
          </a:xfrm>
        </p:grpSpPr>
        <p:sp>
          <p:nvSpPr>
            <p:cNvPr id="23" name="矩形 22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基本指令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95736" y="59275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立即数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87824" y="4077072"/>
            <a:ext cx="3028228" cy="1800200"/>
            <a:chOff x="4139952" y="1772816"/>
            <a:chExt cx="2468074" cy="1800200"/>
          </a:xfrm>
        </p:grpSpPr>
        <p:sp>
          <p:nvSpPr>
            <p:cNvPr id="49" name="矩形 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程序空间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（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操作数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531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3.2.1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指令格式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83671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、指令中的基本信息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1340768"/>
            <a:ext cx="864096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/>
              <a:t>（</a:t>
            </a:r>
            <a:r>
              <a:rPr lang="en-US" altLang="zh-CN" sz="2800" b="1" smtClean="0"/>
              <a:t>1</a:t>
            </a:r>
            <a:r>
              <a:rPr lang="zh-CN" altLang="zh-CN" sz="2800" b="1" smtClean="0"/>
              <a:t>）</a:t>
            </a:r>
            <a:r>
              <a:rPr lang="en-US" altLang="zh-CN" sz="2800" b="1" smtClean="0"/>
              <a:t>CPU</a:t>
            </a:r>
            <a:r>
              <a:rPr lang="zh-CN" altLang="en-US" sz="2800" b="1" smtClean="0"/>
              <a:t>执行何种操作：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中用若干位的编码去</a:t>
            </a:r>
            <a:r>
              <a:rPr lang="zh-CN" altLang="zh-CN" sz="2800" b="1" smtClean="0"/>
              <a:t>表明操作</a:t>
            </a:r>
            <a:r>
              <a:rPr lang="zh-CN" altLang="en-US" sz="2800" b="1" smtClean="0"/>
              <a:t>的</a:t>
            </a:r>
            <a:r>
              <a:rPr lang="zh-CN" altLang="zh-CN" sz="2800" b="1" smtClean="0"/>
              <a:t>性质</a:t>
            </a:r>
            <a:r>
              <a:rPr lang="zh-CN" altLang="en-US" sz="2800" b="1" dirty="0" smtClean="0"/>
              <a:t>和类型。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2643881" y="4204245"/>
            <a:ext cx="37914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smtClean="0"/>
              <a:t>操作数</a:t>
            </a:r>
            <a:r>
              <a:rPr lang="zh-CN" altLang="zh-CN" sz="2800" b="1" dirty="0" smtClean="0"/>
              <a:t>或操作数</a:t>
            </a:r>
            <a:r>
              <a:rPr lang="zh-CN" altLang="zh-CN" sz="2800" b="1" smtClean="0"/>
              <a:t>的</a:t>
            </a:r>
            <a:r>
              <a:rPr lang="zh-CN" altLang="zh-CN" sz="2800" b="1" smtClean="0">
                <a:solidFill>
                  <a:srgbClr val="0000FF"/>
                </a:solidFill>
              </a:rPr>
              <a:t>地址</a:t>
            </a:r>
            <a:endParaRPr lang="en-US" altLang="zh-CN" sz="2800" b="1" smtClean="0">
              <a:solidFill>
                <a:srgbClr val="0000FF"/>
              </a:solidFill>
            </a:endParaRPr>
          </a:p>
          <a:p>
            <a:r>
              <a:rPr lang="zh-CN" altLang="zh-CN" sz="2800" b="1"/>
              <a:t>存放运算结果的</a:t>
            </a:r>
            <a:r>
              <a:rPr lang="zh-CN" altLang="zh-CN" sz="2800" b="1" smtClean="0">
                <a:solidFill>
                  <a:srgbClr val="0000FF"/>
                </a:solidFill>
              </a:rPr>
              <a:t>地址</a:t>
            </a:r>
            <a:endParaRPr lang="en-US" altLang="zh-CN" sz="2800" b="1" smtClean="0">
              <a:solidFill>
                <a:srgbClr val="0000FF"/>
              </a:solidFill>
            </a:endParaRPr>
          </a:p>
          <a:p>
            <a:r>
              <a:rPr lang="zh-CN" altLang="zh-CN" sz="2800" b="1"/>
              <a:t>后继指令</a:t>
            </a:r>
            <a:r>
              <a:rPr lang="zh-CN" altLang="zh-CN" sz="2800" b="1">
                <a:solidFill>
                  <a:srgbClr val="0000FF"/>
                </a:solidFill>
              </a:rPr>
              <a:t>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83768" y="5949280"/>
            <a:ext cx="4608512" cy="648072"/>
            <a:chOff x="2195736" y="5013176"/>
            <a:chExt cx="4608512" cy="914400"/>
          </a:xfrm>
        </p:grpSpPr>
        <p:sp>
          <p:nvSpPr>
            <p:cNvPr id="8" name="矩形 7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57636" y="2041684"/>
            <a:ext cx="1770748" cy="523220"/>
            <a:chOff x="3491881" y="3140968"/>
            <a:chExt cx="1770748" cy="523220"/>
          </a:xfrm>
        </p:grpSpPr>
        <p:sp>
          <p:nvSpPr>
            <p:cNvPr id="11" name="矩形 10"/>
            <p:cNvSpPr/>
            <p:nvPr/>
          </p:nvSpPr>
          <p:spPr>
            <a:xfrm>
              <a:off x="3995936" y="3140968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endParaRPr lang="zh-CN" altLang="en-US" sz="28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491881" y="3429000"/>
              <a:ext cx="504055" cy="173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22921" y="2780928"/>
            <a:ext cx="833937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zh-CN" sz="2800" b="1" smtClean="0"/>
              <a:t>）操作数</a:t>
            </a:r>
            <a:r>
              <a:rPr lang="zh-CN" altLang="en-US" sz="2800" b="1" smtClean="0"/>
              <a:t>从哪来、运算结果存哪，以及下一条指令如何获得。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23715" y="4581128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指令中给出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372200" y="4581128"/>
            <a:ext cx="1770748" cy="523220"/>
            <a:chOff x="3491881" y="3140968"/>
            <a:chExt cx="1770748" cy="523220"/>
          </a:xfrm>
        </p:grpSpPr>
        <p:sp>
          <p:nvSpPr>
            <p:cNvPr id="19" name="矩形 18"/>
            <p:cNvSpPr/>
            <p:nvPr/>
          </p:nvSpPr>
          <p:spPr>
            <a:xfrm>
              <a:off x="3995936" y="3140968"/>
              <a:ext cx="12666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mtClean="0">
                  <a:solidFill>
                    <a:srgbClr val="FF0000"/>
                  </a:solidFill>
                </a:rPr>
                <a:t>地址</a:t>
              </a:r>
              <a:r>
                <a:rPr lang="zh-CN" altLang="zh-CN" sz="2800" b="1" smtClean="0">
                  <a:solidFill>
                    <a:srgbClr val="FF0000"/>
                  </a:solidFill>
                </a:rPr>
                <a:t>码</a:t>
              </a:r>
              <a:endParaRPr lang="zh-CN" altLang="en-US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491881" y="3429000"/>
              <a:ext cx="504055" cy="1734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左大括号 20"/>
          <p:cNvSpPr/>
          <p:nvPr/>
        </p:nvSpPr>
        <p:spPr>
          <a:xfrm>
            <a:off x="2373757" y="4258688"/>
            <a:ext cx="254027" cy="1258544"/>
          </a:xfrm>
          <a:prstGeom prst="leftBrace">
            <a:avLst>
              <a:gd name="adj1" fmla="val 6933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2383" y="600212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指令格式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6" grpId="0"/>
      <p:bldP spid="17" grpId="0"/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/>
              <a:t>2</a:t>
            </a:r>
            <a:r>
              <a:rPr lang="zh-CN" altLang="zh-CN" sz="2800" b="1" smtClean="0"/>
              <a:t>、</a:t>
            </a:r>
            <a:r>
              <a:rPr lang="zh-CN" altLang="en-US" sz="2800" b="1" smtClean="0"/>
              <a:t>主存直接</a:t>
            </a:r>
            <a:r>
              <a:rPr lang="zh-CN" altLang="zh-CN" sz="2800" b="1" smtClean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3528" y="692696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中直接给出操作数的有效地址，根据该地址可以从主存中读取或写入操作数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6475812" y="3501008"/>
            <a:ext cx="2668188" cy="2880320"/>
            <a:chOff x="4139952" y="1412776"/>
            <a:chExt cx="2468074" cy="2880320"/>
          </a:xfrm>
        </p:grpSpPr>
        <p:sp>
          <p:nvSpPr>
            <p:cNvPr id="5" name="矩形 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1760" y="2420888"/>
            <a:ext cx="5184576" cy="504056"/>
            <a:chOff x="827584" y="1196752"/>
            <a:chExt cx="5184576" cy="504056"/>
          </a:xfrm>
        </p:grpSpPr>
        <p:grpSp>
          <p:nvGrpSpPr>
            <p:cNvPr id="22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AutoShape 8"/>
          <p:cNvSpPr>
            <a:spLocks/>
          </p:cNvSpPr>
          <p:nvPr/>
        </p:nvSpPr>
        <p:spPr bwMode="auto">
          <a:xfrm>
            <a:off x="323528" y="2577480"/>
            <a:ext cx="228600" cy="1201738"/>
          </a:xfrm>
          <a:prstGeom prst="leftBrace">
            <a:avLst>
              <a:gd name="adj1" fmla="val 438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75928" y="2348880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定长格式: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75928" y="3360118"/>
            <a:ext cx="2081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变长格式: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339752" y="3140968"/>
            <a:ext cx="3456384" cy="1008112"/>
            <a:chOff x="827584" y="1196752"/>
            <a:chExt cx="3456384" cy="1008112"/>
          </a:xfrm>
        </p:grpSpPr>
        <p:grpSp>
          <p:nvGrpSpPr>
            <p:cNvPr id="30" name="组合 29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3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27584" y="1700808"/>
              <a:ext cx="345638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肘形连接符 34"/>
          <p:cNvCxnSpPr>
            <a:stCxn id="31" idx="2"/>
            <a:endCxn id="16" idx="1"/>
          </p:cNvCxnSpPr>
          <p:nvPr/>
        </p:nvCxnSpPr>
        <p:spPr>
          <a:xfrm rot="16200000" flipH="1">
            <a:off x="4965844" y="3251180"/>
            <a:ext cx="612068" cy="240786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4644425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操作数 </a:t>
            </a:r>
            <a:r>
              <a:rPr lang="en-US" altLang="zh-CN" sz="2800" b="1" dirty="0" smtClean="0"/>
              <a:t>S=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99792" y="544696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A=1002H</a:t>
            </a:r>
            <a:endParaRPr lang="zh-CN" alt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71800" y="60932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0020H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830" y="5446965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读取：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27" grpId="0"/>
      <p:bldP spid="28" grpId="0"/>
      <p:bldP spid="48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、</a:t>
            </a:r>
            <a:r>
              <a:rPr lang="zh-CN" altLang="en-US" sz="2800" b="1" dirty="0" smtClean="0"/>
              <a:t>寄存器直接</a:t>
            </a:r>
            <a:r>
              <a:rPr lang="zh-CN" altLang="zh-CN" sz="2800" b="1" dirty="0" smtClean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中直接给出寄存器号，操作数实际存储在指定编号的寄存器中。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7664" y="2492896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92280" y="2780928"/>
            <a:ext cx="1728192" cy="2527831"/>
            <a:chOff x="1691680" y="982469"/>
            <a:chExt cx="1728192" cy="2527831"/>
          </a:xfrm>
        </p:grpSpPr>
        <p:grpSp>
          <p:nvGrpSpPr>
            <p:cNvPr id="10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1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4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 dirty="0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内部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寄存器组</a:t>
              </a:r>
              <a:endParaRPr lang="zh-CN" altLang="en-US" sz="18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5536" y="4150821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操作数 </a:t>
            </a:r>
            <a:r>
              <a:rPr lang="en-US" altLang="zh-CN" sz="2800" b="1" dirty="0" smtClean="0"/>
              <a:t>S=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cxnSp>
        <p:nvCxnSpPr>
          <p:cNvPr id="59" name="肘形连接符 34"/>
          <p:cNvCxnSpPr>
            <a:stCxn id="6" idx="2"/>
          </p:cNvCxnSpPr>
          <p:nvPr/>
        </p:nvCxnSpPr>
        <p:spPr>
          <a:xfrm rot="16200000" flipH="1">
            <a:off x="6120172" y="2744924"/>
            <a:ext cx="648072" cy="1152128"/>
          </a:xfrm>
          <a:prstGeom prst="bentConnector2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04048" y="2492896"/>
            <a:ext cx="172819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7544" y="5013176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优点：</a:t>
            </a:r>
            <a:r>
              <a:rPr lang="zh-CN" altLang="zh-CN" sz="2800" b="1" dirty="0" smtClean="0"/>
              <a:t>比访问主存快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1547664" y="5805264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能有效地缩短指令长度</a:t>
            </a:r>
            <a:endParaRPr lang="zh-CN" alt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95536" y="3409836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助记符为  </a:t>
            </a:r>
            <a:r>
              <a:rPr lang="en-US" altLang="zh-CN" sz="2800" b="1" dirty="0" smtClean="0"/>
              <a:t>R</a:t>
            </a:r>
            <a:r>
              <a:rPr lang="zh-CN" altLang="en-US" sz="2800" b="1" dirty="0" smtClean="0"/>
              <a:t>；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7092280" y="3501008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63" grpId="0" animBg="1"/>
      <p:bldP spid="64" grpId="0"/>
      <p:bldP spid="65" grpId="0"/>
      <p:bldP spid="66" grpId="0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、</a:t>
            </a:r>
            <a:r>
              <a:rPr lang="zh-CN" altLang="en-US" sz="2800" b="1" dirty="0" smtClean="0"/>
              <a:t>主存间接</a:t>
            </a:r>
            <a:r>
              <a:rPr lang="zh-CN" altLang="zh-CN" sz="2800" b="1" dirty="0" smtClean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7504" y="971146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指令中给出主存间</a:t>
            </a:r>
            <a:r>
              <a:rPr lang="zh-CN" altLang="zh-CN" sz="2800" b="1" smtClean="0"/>
              <a:t>址单元</a:t>
            </a:r>
            <a:r>
              <a:rPr lang="zh-CN" altLang="en-US" sz="2800" b="1"/>
              <a:t>的</a:t>
            </a:r>
            <a:r>
              <a:rPr lang="zh-CN" altLang="zh-CN" sz="2800" b="1" smtClean="0"/>
              <a:t>地址</a:t>
            </a:r>
            <a:r>
              <a:rPr lang="zh-CN" altLang="en-US" sz="2800" b="1" smtClean="0"/>
              <a:t>（操作数</a:t>
            </a:r>
            <a:r>
              <a:rPr lang="zh-CN" altLang="en-US" sz="2800" b="1" dirty="0" smtClean="0"/>
              <a:t>地址</a:t>
            </a:r>
            <a:r>
              <a:rPr lang="zh-CN" altLang="en-US" sz="2800" b="1" smtClean="0"/>
              <a:t>的地址）。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11041" y="2060848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zh-CN" sz="2400" b="1">
                  <a:solidFill>
                    <a:schemeClr val="tx1"/>
                  </a:solidFill>
                </a:rPr>
                <a:t>@</a:t>
              </a:r>
              <a:r>
                <a:rPr lang="en-US" altLang="zh-CN" sz="2400" b="1"/>
                <a:t> </a:t>
              </a:r>
              <a:r>
                <a:rPr lang="en-US" altLang="zh-CN" sz="2400" b="1" smtClean="0">
                  <a:solidFill>
                    <a:srgbClr val="FF0000"/>
                  </a:solidFill>
                </a:rPr>
                <a:t>A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03285" y="2132856"/>
            <a:ext cx="2668188" cy="2880320"/>
            <a:chOff x="4139952" y="1412776"/>
            <a:chExt cx="2468074" cy="2880320"/>
          </a:xfrm>
        </p:grpSpPr>
        <p:sp>
          <p:nvSpPr>
            <p:cNvPr id="10" name="矩形 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</a:rPr>
                <a:t>1002H</a:t>
              </a:r>
              <a:endParaRPr lang="zh-CN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</a:rPr>
                <a:t>1020H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1021H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1020H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7030A0"/>
                  </a:solidFill>
                </a:rPr>
                <a:t>8000H</a:t>
              </a:r>
              <a:endParaRPr lang="zh-CN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肘形连接符 34"/>
          <p:cNvCxnSpPr>
            <a:endCxn id="21" idx="1"/>
          </p:cNvCxnSpPr>
          <p:nvPr/>
        </p:nvCxnSpPr>
        <p:spPr>
          <a:xfrm>
            <a:off x="5047545" y="2564904"/>
            <a:ext cx="1255740" cy="828092"/>
          </a:xfrm>
          <a:prstGeom prst="bentConnector3">
            <a:avLst>
              <a:gd name="adj1" fmla="val -803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34"/>
          <p:cNvCxnSpPr>
            <a:endCxn id="24" idx="1"/>
          </p:cNvCxnSpPr>
          <p:nvPr/>
        </p:nvCxnSpPr>
        <p:spPr>
          <a:xfrm rot="5400000">
            <a:off x="6197473" y="3678828"/>
            <a:ext cx="900100" cy="688476"/>
          </a:xfrm>
          <a:prstGeom prst="bentConnector4">
            <a:avLst>
              <a:gd name="adj1" fmla="val 40000"/>
              <a:gd name="adj2" fmla="val 167180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1041" y="441794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操作数 </a:t>
            </a:r>
            <a:r>
              <a:rPr lang="en-US" altLang="zh-CN" sz="2800" b="1" dirty="0" smtClean="0"/>
              <a:t>S=((A))=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8000H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5536" y="5301208"/>
            <a:ext cx="835292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作用：</a:t>
            </a:r>
            <a:r>
              <a:rPr lang="zh-CN" altLang="zh-CN" sz="2800" b="1" dirty="0" smtClean="0"/>
              <a:t>同一条指令并通过不断修改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间址单元的内容</a:t>
            </a:r>
            <a:r>
              <a:rPr lang="zh-CN" altLang="zh-CN" sz="2800" b="1" dirty="0" smtClean="0"/>
              <a:t>就能实现对不同操作数的访问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41" name="矩形 40"/>
          <p:cNvSpPr/>
          <p:nvPr/>
        </p:nvSpPr>
        <p:spPr>
          <a:xfrm>
            <a:off x="6303580" y="3212976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1021H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041" y="3676963"/>
            <a:ext cx="21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A=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1002H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3" name="肘形连接符 34"/>
          <p:cNvCxnSpPr>
            <a:endCxn id="25" idx="1"/>
          </p:cNvCxnSpPr>
          <p:nvPr/>
        </p:nvCxnSpPr>
        <p:spPr>
          <a:xfrm rot="5400000">
            <a:off x="6053457" y="3822844"/>
            <a:ext cx="1260140" cy="760484"/>
          </a:xfrm>
          <a:prstGeom prst="bentConnector4">
            <a:avLst>
              <a:gd name="adj1" fmla="val 42857"/>
              <a:gd name="adj2" fmla="val 130060"/>
            </a:avLst>
          </a:prstGeom>
          <a:ln w="508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2967336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助记符为 </a:t>
            </a:r>
            <a:r>
              <a:rPr lang="en-US" altLang="zh-CN" sz="2800" b="1" dirty="0" smtClean="0"/>
              <a:t>@A</a:t>
            </a:r>
            <a:r>
              <a:rPr lang="zh-CN" altLang="en-US" sz="2800" b="1" dirty="0" smtClean="0"/>
              <a:t>；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1" grpId="0" animBg="1"/>
      <p:bldP spid="42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86815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a typeface="宋体" panose="02010600030101010101" pitchFamily="2" charset="-122"/>
              </a:rPr>
              <a:t>5</a:t>
            </a:r>
            <a:r>
              <a:rPr lang="zh-CN" altLang="zh-CN" sz="28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寄存器间接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ea typeface="宋体" panose="02010600030101010101" pitchFamily="2" charset="-122"/>
              </a:rPr>
              <a:t>    </a:t>
            </a:r>
            <a:r>
              <a:rPr lang="zh-CN" altLang="zh-CN" sz="2800" b="1" smtClean="0">
                <a:ea typeface="宋体" panose="02010600030101010101" pitchFamily="2" charset="-122"/>
              </a:rPr>
              <a:t>指令</a:t>
            </a:r>
            <a:r>
              <a:rPr lang="zh-CN" altLang="zh-CN" sz="2800" b="1" dirty="0" smtClean="0">
                <a:ea typeface="宋体" panose="02010600030101010101" pitchFamily="2" charset="-122"/>
              </a:rPr>
              <a:t>中给出寄存器号，指定的寄存器中存放的是操作数的有效地址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5576" y="2204864"/>
            <a:ext cx="5184576" cy="504056"/>
            <a:chOff x="827584" y="1196752"/>
            <a:chExt cx="5184576" cy="504056"/>
          </a:xfrm>
        </p:grpSpPr>
        <p:grpSp>
          <p:nvGrpSpPr>
            <p:cNvPr id="5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tx1"/>
                  </a:solidFill>
                </a:rPr>
                <a:t>（</a:t>
              </a:r>
              <a:r>
                <a:rPr lang="en-US" altLang="zh-CN" sz="2400" b="1" smtClean="0">
                  <a:solidFill>
                    <a:srgbClr val="FF0000"/>
                  </a:solidFill>
                </a:rPr>
                <a:t>R</a:t>
              </a:r>
              <a:r>
                <a:rPr lang="zh-CN" altLang="en-US" sz="2400" b="1" smtClean="0">
                  <a:solidFill>
                    <a:schemeClr val="tx1"/>
                  </a:solidFill>
                </a:rPr>
                <a:t>）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6372200" y="1835532"/>
            <a:ext cx="1728192" cy="1809492"/>
            <a:chOff x="6096649" y="2051556"/>
            <a:chExt cx="2448272" cy="1809492"/>
          </a:xfrm>
        </p:grpSpPr>
        <p:grpSp>
          <p:nvGrpSpPr>
            <p:cNvPr id="12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8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6372200" y="3861048"/>
            <a:ext cx="2668188" cy="2880320"/>
            <a:chOff x="4139952" y="1412776"/>
            <a:chExt cx="2468074" cy="2880320"/>
          </a:xfrm>
        </p:grpSpPr>
        <p:sp>
          <p:nvSpPr>
            <p:cNvPr id="58" name="矩形 5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0020H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67450" y="3049796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a typeface="宋体" panose="02010600030101010101" pitchFamily="2" charset="-122"/>
              </a:rPr>
              <a:t>助记符为（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R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cxnSp>
        <p:nvCxnSpPr>
          <p:cNvPr id="78" name="肘形连接符 34"/>
          <p:cNvCxnSpPr>
            <a:endCxn id="69" idx="1"/>
          </p:cNvCxnSpPr>
          <p:nvPr/>
        </p:nvCxnSpPr>
        <p:spPr>
          <a:xfrm rot="5400000">
            <a:off x="5670122" y="3771038"/>
            <a:ext cx="2052228" cy="648072"/>
          </a:xfrm>
          <a:prstGeom prst="bentConnector4">
            <a:avLst>
              <a:gd name="adj1" fmla="val 32662"/>
              <a:gd name="adj2" fmla="val 210744"/>
            </a:avLst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5076056" y="2708920"/>
            <a:ext cx="1255740" cy="441340"/>
            <a:chOff x="5076056" y="2708920"/>
            <a:chExt cx="1255740" cy="441340"/>
          </a:xfrm>
        </p:grpSpPr>
        <p:cxnSp>
          <p:nvCxnSpPr>
            <p:cNvPr id="75" name="肘形连接符 34"/>
            <p:cNvCxnSpPr>
              <a:stCxn id="6" idx="2"/>
            </p:cNvCxnSpPr>
            <p:nvPr/>
          </p:nvCxnSpPr>
          <p:spPr>
            <a:xfrm rot="16200000" flipH="1">
              <a:off x="5505904" y="2279072"/>
              <a:ext cx="396044" cy="1255740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292080" y="278092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R3</a:t>
              </a:r>
              <a:endParaRPr lang="zh-CN" altLang="en-US" dirty="0"/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-36512" y="4653136"/>
            <a:ext cx="3941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b="1" dirty="0">
                <a:ea typeface="宋体" panose="02010600030101010101" pitchFamily="2" charset="-122"/>
                <a:sym typeface="Wingdings 3" pitchFamily="18" charset="2"/>
              </a:rPr>
              <a:t></a:t>
            </a:r>
            <a:r>
              <a:rPr lang="zh-CN" altLang="en-US" sz="2800" b="1" dirty="0">
                <a:ea typeface="宋体" panose="02010600030101010101" pitchFamily="2" charset="-122"/>
              </a:rPr>
              <a:t>寄存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器号所</a:t>
            </a:r>
            <a:r>
              <a:rPr lang="zh-CN" altLang="en-US" sz="2800" b="1" dirty="0">
                <a:ea typeface="宋体" panose="02010600030101010101" pitchFamily="2" charset="-122"/>
              </a:rPr>
              <a:t>占位数少; 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0" y="5356373"/>
            <a:ext cx="60157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  <a:sym typeface="Wingdings 3" pitchFamily="18" charset="2"/>
              </a:rPr>
              <a:t></a:t>
            </a:r>
            <a:r>
              <a:rPr lang="zh-CN" altLang="en-US" sz="2800" b="1" dirty="0">
                <a:ea typeface="宋体" panose="02010600030101010101" pitchFamily="2" charset="-122"/>
              </a:rPr>
              <a:t>指</a:t>
            </a:r>
            <a:r>
              <a:rPr lang="zh-CN" altLang="en-US" sz="2800" b="1" dirty="0" smtClean="0">
                <a:ea typeface="宋体" panose="02010600030101010101" pitchFamily="2" charset="-122"/>
              </a:rPr>
              <a:t>针 (寄</a:t>
            </a:r>
            <a:r>
              <a:rPr lang="zh-CN" altLang="en-US" sz="2800" b="1" dirty="0">
                <a:ea typeface="宋体" panose="02010600030101010101" pitchFamily="2" charset="-122"/>
              </a:rPr>
              <a:t>存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器号)不变, </a:t>
            </a:r>
            <a:r>
              <a:rPr lang="zh-CN" altLang="en-US" sz="2800" b="1" dirty="0">
                <a:ea typeface="宋体" panose="02010600030101010101" pitchFamily="2" charset="-122"/>
              </a:rPr>
              <a:t>指针内容可变,  使同一指令可指向</a:t>
            </a:r>
            <a:r>
              <a:rPr lang="zh-CN" altLang="en-US" sz="2800" b="1">
                <a:ea typeface="宋体" panose="02010600030101010101" pitchFamily="2" charset="-122"/>
              </a:rPr>
              <a:t>不同</a:t>
            </a:r>
            <a:r>
              <a:rPr lang="zh-CN" altLang="en-US" sz="2800" b="1" smtClean="0">
                <a:ea typeface="宋体" panose="02010600030101010101" pitchFamily="2" charset="-122"/>
              </a:rPr>
              <a:t>存储单元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3568" y="3717032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a typeface="宋体" panose="02010600030101010101" pitchFamily="2" charset="-122"/>
              </a:rPr>
              <a:t>操作数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S=((R))=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0020H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372200" y="2924944"/>
            <a:ext cx="172819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1002H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8" grpId="0" build="p" autoUpdateAnimBg="0"/>
      <p:bldP spid="89" grpId="0" build="p" autoUpdateAnimBg="0"/>
      <p:bldP spid="92" grpId="0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66937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</a:t>
            </a:r>
            <a:r>
              <a:rPr lang="zh-CN" altLang="zh-CN" sz="2800" b="1" dirty="0" smtClean="0"/>
              <a:t>、</a:t>
            </a:r>
            <a:r>
              <a:rPr lang="zh-CN" altLang="en-US" sz="2800" b="1" dirty="0" smtClean="0"/>
              <a:t>自减型寄存器间址</a:t>
            </a:r>
            <a:endParaRPr lang="zh-CN" altLang="en-US" sz="28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907704" y="2276872"/>
            <a:ext cx="5184576" cy="504059"/>
            <a:chOff x="827584" y="1196751"/>
            <a:chExt cx="5184576" cy="504059"/>
          </a:xfrm>
        </p:grpSpPr>
        <p:grpSp>
          <p:nvGrpSpPr>
            <p:cNvPr id="17" name="组合 4"/>
            <p:cNvGrpSpPr/>
            <p:nvPr/>
          </p:nvGrpSpPr>
          <p:grpSpPr>
            <a:xfrm>
              <a:off x="827584" y="1196751"/>
              <a:ext cx="5184576" cy="504059"/>
              <a:chOff x="2195736" y="5013176"/>
              <a:chExt cx="6912771" cy="914405"/>
            </a:xfrm>
          </p:grpSpPr>
          <p:sp>
            <p:nvSpPr>
              <p:cNvPr id="19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04250" y="5013181"/>
                <a:ext cx="2304257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555776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-(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51520" y="675853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中给出寄存器号，指定的寄存器内容先减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以后，作为操作数的有效地址</a:t>
            </a:r>
            <a:r>
              <a:rPr lang="zh-CN" altLang="en-US" sz="2800" b="1" dirty="0" smtClean="0"/>
              <a:t>进行访存。</a:t>
            </a:r>
            <a:endParaRPr lang="zh-CN" altLang="en-US" sz="28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372200" y="3789040"/>
            <a:ext cx="2668188" cy="2880320"/>
            <a:chOff x="4139952" y="1412776"/>
            <a:chExt cx="2468074" cy="2880320"/>
          </a:xfrm>
        </p:grpSpPr>
        <p:sp>
          <p:nvSpPr>
            <p:cNvPr id="24" name="矩形 2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275856" y="3068960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→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(R)=(R)-1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，后为操作数地址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68" y="4077072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(R)=1002H</a:t>
            </a:r>
            <a:endParaRPr lang="zh-CN" altLang="en-US" sz="2800" b="1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80112" y="5013176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303" y="4788441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(R)=1002H-1=1001H</a:t>
            </a:r>
            <a:endParaRPr lang="zh-CN" altLang="en-US" sz="2800" b="1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0112" y="4653136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0071" y="3068960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助记符为  </a:t>
            </a:r>
            <a:r>
              <a:rPr lang="en-US" altLang="zh-CN" sz="2800" b="1" dirty="0" smtClean="0"/>
              <a:t>-(R)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6914" y="5589240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操作数 </a:t>
            </a:r>
            <a:r>
              <a:rPr lang="en-US" altLang="zh-CN" sz="2800" b="1" dirty="0" smtClean="0"/>
              <a:t>S=(-(R))=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0010H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0" grpId="0"/>
      <p:bldP spid="41" grpId="0"/>
      <p:bldP spid="44" grpId="0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2276872"/>
            <a:ext cx="5184576" cy="504056"/>
            <a:chOff x="827584" y="1196752"/>
            <a:chExt cx="5184576" cy="504056"/>
          </a:xfrm>
        </p:grpSpPr>
        <p:grpSp>
          <p:nvGrpSpPr>
            <p:cNvPr id="3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5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692696"/>
            <a:ext cx="871296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中给出寄存器号，寄存器</a:t>
            </a:r>
            <a:r>
              <a:rPr lang="zh-CN" altLang="en-US" sz="2800" b="1" dirty="0" smtClean="0"/>
              <a:t>的内容为</a:t>
            </a:r>
            <a:r>
              <a:rPr lang="zh-CN" altLang="zh-CN" sz="2800" b="1" dirty="0" smtClean="0"/>
              <a:t>操作数的有效地址，</a:t>
            </a:r>
            <a:r>
              <a:rPr lang="zh-CN" altLang="en-US" sz="2800" b="1" dirty="0" smtClean="0"/>
              <a:t>执行访存后</a:t>
            </a:r>
            <a:r>
              <a:rPr lang="zh-CN" altLang="zh-CN" sz="2800" b="1" dirty="0" smtClean="0"/>
              <a:t>，寄存器内容自动加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899592" y="97468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</a:t>
            </a:r>
            <a:r>
              <a:rPr lang="zh-CN" altLang="zh-CN" sz="2800" b="1" dirty="0" smtClean="0"/>
              <a:t>、</a:t>
            </a:r>
            <a:r>
              <a:rPr lang="zh-CN" altLang="en-US" sz="2800" b="1" dirty="0" smtClean="0"/>
              <a:t>自增型寄存器间址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372200" y="3861048"/>
            <a:ext cx="2668188" cy="2880320"/>
            <a:chOff x="4139952" y="1412776"/>
            <a:chExt cx="2468074" cy="2880320"/>
          </a:xfrm>
        </p:grpSpPr>
        <p:sp>
          <p:nvSpPr>
            <p:cNvPr id="15" name="矩形 1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1001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1002H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主存储器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0010H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0020H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19872" y="3049796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→</a:t>
            </a:r>
            <a:r>
              <a:rPr lang="zh-CN" altLang="en-US" sz="2800" b="1" smtClean="0">
                <a:solidFill>
                  <a:srgbClr val="FF0000"/>
                </a:solidFill>
              </a:rPr>
              <a:t>先读</a:t>
            </a:r>
            <a:r>
              <a:rPr lang="en-US" altLang="zh-CN" sz="2800" b="1" smtClean="0">
                <a:solidFill>
                  <a:srgbClr val="FF0000"/>
                </a:solidFill>
              </a:rPr>
              <a:t>/</a:t>
            </a:r>
            <a:r>
              <a:rPr lang="zh-CN" altLang="en-US" sz="2800" b="1" smtClean="0">
                <a:solidFill>
                  <a:srgbClr val="FF0000"/>
                </a:solidFill>
              </a:rPr>
              <a:t>写操作数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(R)=(R)+1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568" y="3933056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(R)=1001H</a:t>
            </a:r>
            <a:endParaRPr lang="zh-CN" altLang="en-US" sz="28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580112" y="4725144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3568" y="5498068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(R)=1001H+1=1002H</a:t>
            </a:r>
            <a:endParaRPr lang="zh-CN" altLang="en-US" sz="2800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80112" y="5085184"/>
            <a:ext cx="720080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1622" y="3049796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助记符为  </a:t>
            </a:r>
            <a:r>
              <a:rPr lang="en-US" altLang="zh-CN" sz="2800" b="1" dirty="0" smtClean="0"/>
              <a:t>(R)+</a:t>
            </a:r>
            <a:endParaRPr lang="zh-CN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7348" y="4725144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操作数 </a:t>
            </a:r>
            <a:r>
              <a:rPr lang="en-US" altLang="zh-CN" sz="2800" b="1" dirty="0" smtClean="0"/>
              <a:t>S=((R))=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0010H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2" grpId="0"/>
      <p:bldP spid="34" grpId="0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1520" y="4973687"/>
            <a:ext cx="5094592" cy="524381"/>
            <a:chOff x="755576" y="3284984"/>
            <a:chExt cx="5094592" cy="524381"/>
          </a:xfrm>
        </p:grpSpPr>
        <p:grpSp>
          <p:nvGrpSpPr>
            <p:cNvPr id="8" name="组合 4"/>
            <p:cNvGrpSpPr/>
            <p:nvPr/>
          </p:nvGrpSpPr>
          <p:grpSpPr>
            <a:xfrm>
              <a:off x="755576" y="3284984"/>
              <a:ext cx="3456384" cy="504056"/>
              <a:chOff x="2195736" y="5013176"/>
              <a:chExt cx="4608512" cy="914400"/>
            </a:xfrm>
          </p:grpSpPr>
          <p:sp>
            <p:nvSpPr>
              <p:cNvPr id="10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27984" y="3347700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隐含约定</a:t>
              </a:r>
              <a:endParaRPr lang="zh-CN" altLang="en-US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51520" y="836712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前述自底向上的生长方式，若将数据压入堆栈，栈顶向上浮动；若从堆栈中弹出数据，栈顶向下浮动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69476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a typeface="宋体" panose="02010600030101010101" pitchFamily="2" charset="-122"/>
              </a:rPr>
              <a:t>8</a:t>
            </a:r>
            <a:r>
              <a:rPr lang="zh-CN" altLang="zh-CN" sz="28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堆栈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1520" y="2905066"/>
            <a:ext cx="5184575" cy="504773"/>
            <a:chOff x="827584" y="1196037"/>
            <a:chExt cx="5184575" cy="504773"/>
          </a:xfrm>
        </p:grpSpPr>
        <p:grpSp>
          <p:nvGrpSpPr>
            <p:cNvPr id="15" name="组合 4"/>
            <p:cNvGrpSpPr/>
            <p:nvPr/>
          </p:nvGrpSpPr>
          <p:grpSpPr>
            <a:xfrm>
              <a:off x="827584" y="1196751"/>
              <a:ext cx="5184575" cy="504059"/>
              <a:chOff x="2195736" y="5013176"/>
              <a:chExt cx="6912772" cy="914405"/>
            </a:xfrm>
          </p:grpSpPr>
          <p:sp>
            <p:nvSpPr>
              <p:cNvPr id="1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04252" y="5013181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555776" y="1196037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-(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SP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1520" y="3985900"/>
            <a:ext cx="5184576" cy="504056"/>
            <a:chOff x="827584" y="1196752"/>
            <a:chExt cx="5184576" cy="504056"/>
          </a:xfrm>
        </p:grpSpPr>
        <p:grpSp>
          <p:nvGrpSpPr>
            <p:cNvPr id="20" name="组合 4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22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SP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)+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6926" y="5930116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改变操作码，就可以分别实现入栈和出栈的功能。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72364" y="2761764"/>
            <a:ext cx="2236140" cy="2736304"/>
            <a:chOff x="4139952" y="1412776"/>
            <a:chExt cx="2468074" cy="2880320"/>
          </a:xfrm>
        </p:grpSpPr>
        <p:sp>
          <p:nvSpPr>
            <p:cNvPr id="26" name="矩形 2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508104" y="3697868"/>
            <a:ext cx="1368152" cy="523220"/>
            <a:chOff x="-372864" y="1772816"/>
            <a:chExt cx="1632496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-372864" y="1772816"/>
              <a:ext cx="100838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(SP)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、变址</a:t>
            </a:r>
            <a:r>
              <a:rPr lang="zh-CN" altLang="zh-CN" sz="2800" b="1" dirty="0" smtClean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95536" y="692696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中分别给出一个寄存器号和一个形式地址，寄存器中的内容作为偏移量，形式地址作为基准地址，将基准地址和偏移量相加得到操作数的有效地址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47664" y="2965300"/>
            <a:ext cx="5328592" cy="504057"/>
            <a:chOff x="1547664" y="2564903"/>
            <a:chExt cx="5328592" cy="504057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7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400" b="1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53356" y="4922004"/>
            <a:ext cx="4810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(R</a:t>
            </a:r>
            <a:r>
              <a:rPr lang="en-US" altLang="zh-CN" sz="2800" b="1" baseline="-25000" dirty="0" smtClean="0"/>
              <a:t>X</a:t>
            </a:r>
            <a:r>
              <a:rPr lang="en-US" altLang="zh-CN" sz="2800" b="1" dirty="0" smtClean="0"/>
              <a:t>) →</a:t>
            </a:r>
            <a:r>
              <a:rPr lang="zh-CN" altLang="en-US" sz="2800" b="1" dirty="0" smtClean="0"/>
              <a:t>偏移量，</a:t>
            </a:r>
            <a:r>
              <a:rPr lang="en-US" altLang="zh-CN" sz="2800" b="1" dirty="0" smtClean="0"/>
              <a:t>D→</a:t>
            </a:r>
            <a:r>
              <a:rPr lang="zh-CN" altLang="en-US" sz="2800" b="1" dirty="0" smtClean="0"/>
              <a:t>基准地址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8070" y="4273932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助记符：  </a:t>
            </a:r>
            <a:r>
              <a:rPr lang="en-US" altLang="zh-CN" sz="2800" b="1" smtClean="0"/>
              <a:t>X(R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5642084"/>
            <a:ext cx="400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有效地址    </a:t>
            </a:r>
            <a:r>
              <a:rPr lang="en-US" altLang="zh-CN" sz="2800" b="1" smtClean="0"/>
              <a:t>EA=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052" y="6290156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操作数        </a:t>
            </a:r>
            <a:r>
              <a:rPr lang="en-US" altLang="zh-CN" sz="2800" b="1" dirty="0" smtClean="0"/>
              <a:t>S = ((R</a:t>
            </a:r>
            <a:r>
              <a:rPr lang="en-US" altLang="zh-CN" sz="2800" b="1" baseline="-25000" dirty="0" smtClean="0"/>
              <a:t>X</a:t>
            </a:r>
            <a:r>
              <a:rPr lang="en-US" altLang="zh-CN" sz="2800" b="1" dirty="0" smtClean="0"/>
              <a:t>)+D)</a:t>
            </a:r>
            <a:endParaRPr lang="zh-CN" altLang="en-US" sz="2800" b="1" dirty="0"/>
          </a:p>
        </p:txBody>
      </p:sp>
      <p:cxnSp>
        <p:nvCxnSpPr>
          <p:cNvPr id="16" name="形状 15"/>
          <p:cNvCxnSpPr/>
          <p:nvPr/>
        </p:nvCxnSpPr>
        <p:spPr>
          <a:xfrm rot="10800000" flipV="1">
            <a:off x="5004048" y="3469356"/>
            <a:ext cx="468054" cy="376884"/>
          </a:xfrm>
          <a:prstGeom prst="bentConnector3">
            <a:avLst>
              <a:gd name="adj1" fmla="val 1159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63105" y="36154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变址寄存器号</a:t>
            </a:r>
            <a:endParaRPr lang="zh-CN" altLang="en-US" sz="2400" b="1" dirty="0"/>
          </a:p>
        </p:txBody>
      </p:sp>
      <p:cxnSp>
        <p:nvCxnSpPr>
          <p:cNvPr id="22" name="形状 15"/>
          <p:cNvCxnSpPr/>
          <p:nvPr/>
        </p:nvCxnSpPr>
        <p:spPr>
          <a:xfrm>
            <a:off x="6408204" y="3482327"/>
            <a:ext cx="636787" cy="363913"/>
          </a:xfrm>
          <a:prstGeom prst="bentConnector3">
            <a:avLst>
              <a:gd name="adj1" fmla="val 54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6995553" y="361337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形式地址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  <p:bldP spid="17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76700" y="3981459"/>
            <a:ext cx="47437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/>
              <a:t>D</a:t>
            </a:r>
            <a:r>
              <a:rPr lang="zh-CN" altLang="en-US" sz="2400" b="1" dirty="0"/>
              <a:t>的位数有限,  若不能提供全字长地址码, 会使访存空间受到限制。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6051" y="908720"/>
            <a:ext cx="6802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charset="-122"/>
              </a:rPr>
              <a:t>例</a:t>
            </a:r>
            <a:r>
              <a:rPr lang="zh-CN" altLang="en-US" sz="2400" b="1" dirty="0"/>
              <a:t>. </a:t>
            </a:r>
            <a:r>
              <a:rPr lang="zh-CN" altLang="en-US" sz="2400" b="1" dirty="0">
                <a:latin typeface="宋体" charset="-122"/>
              </a:rPr>
              <a:t>用变址方式访问一组连续区间内的数组元素。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38188" y="1535336"/>
            <a:ext cx="8369300" cy="139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D</a:t>
            </a:r>
            <a:r>
              <a:rPr lang="zh-CN" altLang="zh-CN" sz="2400" b="1" dirty="0"/>
              <a:t>为存储区首地址</a:t>
            </a:r>
            <a:r>
              <a:rPr lang="zh-CN" altLang="en-US" sz="2400" b="1" dirty="0"/>
              <a:t>;</a:t>
            </a:r>
            <a:endParaRPr lang="zh-CN" altLang="zh-CN" sz="2400" b="1" dirty="0"/>
          </a:p>
          <a:p>
            <a:pPr algn="l"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 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zh-CN" altLang="en-US" sz="2400" b="1" dirty="0"/>
              <a:t>的内容</a:t>
            </a:r>
            <a:r>
              <a:rPr lang="zh-CN" altLang="en-US" sz="2400" b="1" dirty="0" smtClean="0"/>
              <a:t>为偏移量;</a:t>
            </a:r>
            <a:endParaRPr lang="zh-CN" altLang="en-US" sz="2400" b="1" dirty="0"/>
          </a:p>
          <a:p>
            <a:pPr>
              <a:lnSpc>
                <a:spcPts val="3400"/>
              </a:lnSpc>
              <a:spcBef>
                <a:spcPct val="5000"/>
              </a:spcBef>
            </a:pPr>
            <a:r>
              <a:rPr lang="en-US" altLang="zh-CN" sz="2400" b="1" dirty="0">
                <a:sym typeface="Wingdings 2" pitchFamily="18" charset="2"/>
              </a:rPr>
              <a:t>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X</a:t>
            </a:r>
            <a:r>
              <a:rPr lang="zh-CN" altLang="en-US" sz="2400" b="1" dirty="0" smtClean="0"/>
              <a:t>的内容初</a:t>
            </a:r>
            <a:r>
              <a:rPr lang="zh-CN" altLang="en-US" sz="2400" b="1" dirty="0"/>
              <a:t>值为0, 每访问一个单元</a:t>
            </a:r>
            <a:r>
              <a:rPr lang="zh-CN" altLang="en-US" sz="2400" b="1"/>
              <a:t>, (</a:t>
            </a:r>
            <a:r>
              <a:rPr lang="en-US" altLang="zh-CN" sz="2400" b="1"/>
              <a:t>R</a:t>
            </a:r>
            <a:r>
              <a:rPr lang="en-US" altLang="zh-CN" sz="2400" b="1" baseline="-25000"/>
              <a:t>X</a:t>
            </a:r>
            <a:r>
              <a:rPr lang="en-US" altLang="zh-CN" sz="2400" b="1" smtClean="0"/>
              <a:t>)=</a:t>
            </a:r>
            <a:r>
              <a:rPr lang="zh-CN" altLang="en-US" sz="2400" b="1" smtClean="0"/>
              <a:t>(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X</a:t>
            </a:r>
            <a:r>
              <a:rPr lang="en-US" altLang="zh-CN" sz="2400" b="1" dirty="0"/>
              <a:t>)+1。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6238" y="3529360"/>
            <a:ext cx="3705225" cy="2347912"/>
            <a:chOff x="282" y="1557"/>
            <a:chExt cx="2334" cy="147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2" y="1562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D=</a:t>
              </a:r>
              <a:r>
                <a:rPr lang="zh-CN" altLang="en-US" sz="2400" b="1">
                  <a:latin typeface="宋体" charset="-122"/>
                </a:rPr>
                <a:t>首址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2150" y="2707"/>
              <a:ext cx="4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/>
                <a:t>n-1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1" y="1605"/>
              <a:ext cx="979" cy="143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1151" y="2766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151" y="1885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571" y="2523"/>
              <a:ext cx="34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130" y="1557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0</a:t>
              </a: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151" y="2168"/>
              <a:ext cx="979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1160" y="2462"/>
              <a:ext cx="9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130" y="18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150" y="214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175" y="2490"/>
              <a:ext cx="34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550" y="1863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D+1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559" y="2138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 dirty="0"/>
                <a:t>D+2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434" y="2724"/>
              <a:ext cx="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/>
                <a:t>D+n-1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796" y="2434"/>
              <a:ext cx="349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400" b="1"/>
                <a:t> ...</a:t>
              </a:r>
            </a:p>
          </p:txBody>
        </p:sp>
      </p:grp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3960813" y="3418235"/>
            <a:ext cx="184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u="sng"/>
              <a:t>缺点</a:t>
            </a:r>
            <a:r>
              <a:rPr lang="zh-CN" altLang="en-US" sz="2400" b="1"/>
              <a:t>：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4100513" y="4956472"/>
            <a:ext cx="47919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/>
              <a:t>比如,  存储空间为1</a:t>
            </a:r>
            <a:r>
              <a:rPr lang="en-US" altLang="zh-CN" sz="2400" b="1" dirty="0"/>
              <a:t>M,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的长度应为20位。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22" grpId="0" build="p" autoUpdateAnimBg="0"/>
      <p:bldP spid="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69476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、基址</a:t>
            </a:r>
            <a:r>
              <a:rPr lang="zh-CN" altLang="zh-CN" sz="2800" b="1" dirty="0" smtClean="0"/>
              <a:t>寻址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3528" y="980728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中分别给出一个寄存器号和一个形式地址，寄存器中的内容作为基准地址，形式地址作为偏移量，将基准地址与偏移量相加作为操作数的有效地址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7664" y="3356992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)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4734018" y="3699032"/>
            <a:ext cx="576067" cy="90009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3768" y="422108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基址寄存器号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3545" y="419147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形式地址</a:t>
            </a:r>
            <a:endParaRPr lang="zh-CN" altLang="en-US" sz="2400" b="1" dirty="0"/>
          </a:p>
        </p:txBody>
      </p:sp>
      <p:cxnSp>
        <p:nvCxnSpPr>
          <p:cNvPr id="21" name="形状 20"/>
          <p:cNvCxnSpPr>
            <a:stCxn id="6" idx="2"/>
            <a:endCxn id="16" idx="1"/>
          </p:cNvCxnSpPr>
          <p:nvPr/>
        </p:nvCxnSpPr>
        <p:spPr>
          <a:xfrm rot="16200000" flipH="1">
            <a:off x="6385246" y="3884006"/>
            <a:ext cx="561256" cy="515341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9871" y="502363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有效地址    </a:t>
            </a:r>
            <a:r>
              <a:rPr lang="en-US" altLang="zh-CN" sz="2800" b="1" smtClean="0"/>
              <a:t>EA=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6347" y="5815718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操作数        </a:t>
            </a:r>
            <a:r>
              <a:rPr lang="en-US" altLang="zh-CN" sz="2800" b="1" smtClean="0"/>
              <a:t>S </a:t>
            </a:r>
            <a:r>
              <a:rPr lang="en-US" altLang="zh-CN" sz="2800" b="1" dirty="0" smtClean="0"/>
              <a:t>= ((R</a:t>
            </a:r>
            <a:r>
              <a:rPr lang="en-US" altLang="zh-CN" sz="2800" b="1" baseline="-25000" dirty="0" smtClean="0"/>
              <a:t>B</a:t>
            </a:r>
            <a:r>
              <a:rPr lang="en-US" altLang="zh-CN" sz="2800" b="1" dirty="0" smtClean="0"/>
              <a:t>)+D)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203437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zh-CN" sz="2800" b="1" smtClean="0"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指令字长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1720" y="1340768"/>
            <a:ext cx="4608512" cy="432048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AutoShape 64"/>
          <p:cNvSpPr>
            <a:spLocks/>
          </p:cNvSpPr>
          <p:nvPr/>
        </p:nvSpPr>
        <p:spPr bwMode="auto">
          <a:xfrm rot="16200000">
            <a:off x="4211960" y="-99391"/>
            <a:ext cx="360040" cy="4536504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899592" y="3429000"/>
            <a:ext cx="5688632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（</a:t>
            </a:r>
            <a:r>
              <a:rPr lang="en-US" altLang="zh-CN" sz="2800" b="1" smtClean="0"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</a:rPr>
              <a:t>）固定字长指令</a:t>
            </a:r>
            <a:r>
              <a:rPr lang="en-US" altLang="zh-CN" sz="2800" b="1" smtClean="0">
                <a:ea typeface="宋体" panose="02010600030101010101" pitchFamily="2" charset="-122"/>
              </a:rPr>
              <a:t>;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2703" y="242088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ea typeface="宋体" panose="02010600030101010101" pitchFamily="2" charset="-122"/>
              </a:rPr>
              <a:t>指令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字长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899592" y="4149080"/>
            <a:ext cx="5688632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（</a:t>
            </a:r>
            <a:r>
              <a:rPr lang="en-US" altLang="zh-CN" sz="2800" b="1" smtClean="0"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</a:rPr>
              <a:t>）变字长指令</a:t>
            </a:r>
            <a:r>
              <a:rPr lang="en-US" altLang="zh-CN" sz="2800" b="1" smtClean="0">
                <a:ea typeface="宋体" panose="02010600030101010101" pitchFamily="2" charset="-122"/>
              </a:rPr>
              <a:t>: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917" y="4648793"/>
            <a:ext cx="8340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</a:rPr>
              <a:t>        由于变长指令长度不等，一般将操作码放在第一字节中，根据操作码判明该指令的基本类型和地址的字节数。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0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utoUpdateAnimBg="0"/>
      <p:bldP spid="11" grpId="0"/>
      <p:bldP spid="12" grpId="0" build="p" autoUpdateAnimBg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134174" y="1459136"/>
            <a:ext cx="665334" cy="519113"/>
            <a:chOff x="6134174" y="1459136"/>
            <a:chExt cx="665334" cy="51911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134174" y="1459136"/>
              <a:ext cx="66533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smtClean="0"/>
                <a:t>R</a:t>
              </a:r>
              <a:r>
                <a:rPr lang="en-US" altLang="zh-CN" b="1" smtClean="0"/>
                <a:t>B</a:t>
              </a:r>
              <a:endParaRPr lang="en-US" altLang="zh-CN" b="1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182634" y="1916336"/>
              <a:ext cx="483284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34174" y="3406998"/>
            <a:ext cx="665334" cy="519113"/>
            <a:chOff x="6134174" y="3406998"/>
            <a:chExt cx="665334" cy="51911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34174" y="3406998"/>
              <a:ext cx="66533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smtClean="0"/>
                <a:t>R</a:t>
              </a:r>
              <a:r>
                <a:rPr lang="en-US" altLang="zh-CN" b="1" smtClean="0"/>
                <a:t>B</a:t>
              </a:r>
              <a:endParaRPr lang="en-US" altLang="zh-CN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182634" y="3865786"/>
              <a:ext cx="483284" cy="0"/>
            </a:xfrm>
            <a:prstGeom prst="line">
              <a:avLst/>
            </a:prstGeom>
            <a:noFill/>
            <a:ln w="25400">
              <a:solidFill>
                <a:srgbClr val="004E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9" name="AutoShape 8"/>
          <p:cNvSpPr>
            <a:spLocks/>
          </p:cNvSpPr>
          <p:nvPr/>
        </p:nvSpPr>
        <p:spPr bwMode="auto">
          <a:xfrm>
            <a:off x="6580786" y="1930623"/>
            <a:ext cx="120493" cy="1108075"/>
          </a:xfrm>
          <a:prstGeom prst="leftBrace">
            <a:avLst>
              <a:gd name="adj1" fmla="val 63225"/>
              <a:gd name="adj2" fmla="val 50000"/>
            </a:avLst>
          </a:prstGeom>
          <a:noFill/>
          <a:ln w="22225">
            <a:solidFill>
              <a:srgbClr val="004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2400" b="1">
              <a:latin typeface="宋体" charset="-122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580786" y="3897536"/>
            <a:ext cx="108706" cy="1093788"/>
          </a:xfrm>
          <a:prstGeom prst="leftBrace">
            <a:avLst>
              <a:gd name="adj1" fmla="val 69177"/>
              <a:gd name="adj2" fmla="val 50000"/>
            </a:avLst>
          </a:prstGeom>
          <a:noFill/>
          <a:ln w="22225">
            <a:solidFill>
              <a:srgbClr val="004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 sz="2400" b="1">
              <a:latin typeface="宋体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02956" y="1120998"/>
            <a:ext cx="1325428" cy="4633913"/>
            <a:chOff x="6726164" y="1120998"/>
            <a:chExt cx="1325428" cy="4633913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6766765" y="1120998"/>
              <a:ext cx="128482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存储器</a:t>
              </a:r>
              <a:endParaRPr lang="en-US" altLang="zh-CN" sz="2800" b="1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739261" y="1687736"/>
              <a:ext cx="1293995" cy="396240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4E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739261" y="2373536"/>
              <a:ext cx="12678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6737952" y="20687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737952" y="3059336"/>
              <a:ext cx="129137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6726164" y="37451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737952" y="4049936"/>
              <a:ext cx="129137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6739261" y="4354736"/>
              <a:ext cx="12678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6726164" y="5040536"/>
              <a:ext cx="12979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162298" y="2678336"/>
              <a:ext cx="457089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175395" y="4688111"/>
              <a:ext cx="457089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...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175395" y="3059336"/>
              <a:ext cx="457089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…...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7189802" y="5069111"/>
              <a:ext cx="45316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/>
                <a:t>…..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6736642" y="2359248"/>
              <a:ext cx="1288757" cy="304800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6737952" y="4354736"/>
              <a:ext cx="1288757" cy="304800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0" y="1340768"/>
            <a:ext cx="59721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sym typeface="Wingdings 3" pitchFamily="18" charset="2"/>
              </a:rPr>
              <a:t></a:t>
            </a:r>
            <a:r>
              <a:rPr lang="zh-CN" altLang="en-US" sz="2800" b="1">
                <a:latin typeface="宋体" charset="-122"/>
              </a:rPr>
              <a:t>改变</a:t>
            </a:r>
            <a:r>
              <a:rPr lang="en-US" altLang="zh-CN" sz="2800" b="1" smtClean="0"/>
              <a:t>R</a:t>
            </a:r>
            <a:r>
              <a:rPr lang="en-US" altLang="zh-CN" b="1" smtClean="0"/>
              <a:t>B</a:t>
            </a:r>
            <a:r>
              <a:rPr lang="zh-CN" altLang="en-US" sz="2800" b="1" smtClean="0">
                <a:latin typeface="宋体" charset="-122"/>
              </a:rPr>
              <a:t>的</a:t>
            </a:r>
            <a:r>
              <a:rPr lang="zh-CN" altLang="en-US" sz="2800" b="1" dirty="0">
                <a:latin typeface="宋体" charset="-122"/>
              </a:rPr>
              <a:t>内容</a:t>
            </a:r>
            <a:r>
              <a:rPr lang="zh-CN" altLang="en-US" sz="2800" b="1" dirty="0"/>
              <a:t>,  </a:t>
            </a:r>
            <a:r>
              <a:rPr lang="zh-CN" altLang="en-US" sz="2800" b="1" dirty="0">
                <a:latin typeface="宋体" charset="-122"/>
              </a:rPr>
              <a:t>程序能访问存储空间中任何一个定长区间</a:t>
            </a:r>
            <a:r>
              <a:rPr lang="zh-CN" altLang="en-US" sz="2800" b="1" dirty="0"/>
              <a:t>;</a:t>
            </a:r>
            <a:endParaRPr lang="en-US" altLang="zh-CN" sz="2800" b="1" dirty="0"/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0" y="2972559"/>
            <a:ext cx="601216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latin typeface="宋体" charset="-122"/>
                <a:sym typeface="Wingdings 3" pitchFamily="18" charset="2"/>
              </a:rPr>
              <a:t>操作系统根据主存的使用状况，赋予基址寄存器一个初始值，可将用户程序的逻辑地址转化为主存的物理地址，把用户程序安置于主存的某一空间区域。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001837" y="44624"/>
            <a:ext cx="378618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基址寻址的特点: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8" grpId="0" build="p" autoUpdateAnimBg="0"/>
      <p:bldP spid="2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616" y="116632"/>
            <a:ext cx="5032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800" b="1" dirty="0" smtClean="0"/>
              <a:t>变</a:t>
            </a:r>
            <a:r>
              <a:rPr lang="zh-CN" altLang="en-US" sz="2800" b="1" dirty="0"/>
              <a:t>址与基址的区别: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836712"/>
            <a:ext cx="848677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9338" indent="-1049338" algn="l">
              <a:lnSpc>
                <a:spcPct val="110000"/>
              </a:lnSpc>
            </a:pPr>
            <a:r>
              <a:rPr lang="zh-CN" altLang="en-US" sz="2800" b="1" u="sng" dirty="0">
                <a:solidFill>
                  <a:srgbClr val="0000FF"/>
                </a:solidFill>
              </a:rPr>
              <a:t>变址</a:t>
            </a:r>
            <a:r>
              <a:rPr lang="zh-CN" altLang="en-US" sz="2800" b="1"/>
              <a:t>: </a:t>
            </a:r>
            <a:r>
              <a:rPr lang="zh-CN" altLang="en-US" sz="2800" b="1" smtClean="0"/>
              <a:t>面向用户，指令</a:t>
            </a:r>
            <a:r>
              <a:rPr lang="zh-CN" altLang="en-US" sz="2800" b="1" dirty="0"/>
              <a:t>提供</a:t>
            </a:r>
            <a:r>
              <a:rPr lang="zh-CN" altLang="en-US" sz="2800" b="1"/>
              <a:t>基准</a:t>
            </a:r>
            <a:r>
              <a:rPr lang="zh-CN" altLang="en-US" sz="2800" b="1" smtClean="0"/>
              <a:t>量, </a:t>
            </a:r>
            <a:r>
              <a:rPr lang="zh-CN" altLang="en-US" sz="2800" b="1" dirty="0"/>
              <a:t>变址寄存器</a:t>
            </a:r>
            <a:r>
              <a:rPr lang="zh-CN" altLang="zh-CN" sz="2800" b="1" dirty="0"/>
              <a:t>提供</a:t>
            </a:r>
            <a:r>
              <a:rPr lang="zh-CN" altLang="zh-CN" sz="2800" b="1"/>
              <a:t>修改</a:t>
            </a:r>
            <a:r>
              <a:rPr lang="zh-CN" altLang="zh-CN" sz="2800" b="1" smtClean="0"/>
              <a:t>量</a:t>
            </a:r>
            <a:r>
              <a:rPr lang="zh-CN" altLang="en-US" sz="2800" b="1" smtClean="0"/>
              <a:t>（可变）;  </a:t>
            </a:r>
            <a:r>
              <a:rPr lang="zh-CN" altLang="en-US" sz="2800" b="1" dirty="0"/>
              <a:t>适于处理一维数组。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2132856"/>
            <a:ext cx="8229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49338" indent="-1049338" algn="l"/>
            <a:r>
              <a:rPr lang="zh-CN" altLang="en-US" sz="2800" b="1" u="sng" dirty="0">
                <a:solidFill>
                  <a:srgbClr val="0000FF"/>
                </a:solidFill>
              </a:rPr>
              <a:t>基址</a:t>
            </a:r>
            <a:r>
              <a:rPr lang="zh-CN" altLang="en-US" sz="2800" b="1"/>
              <a:t>: </a:t>
            </a:r>
            <a:r>
              <a:rPr lang="zh-CN" altLang="en-US" sz="2800" b="1" smtClean="0"/>
              <a:t>面向系统，指令</a:t>
            </a:r>
            <a:r>
              <a:rPr lang="zh-CN" altLang="en-US" sz="2800" b="1" dirty="0"/>
              <a:t>提供</a:t>
            </a:r>
            <a:r>
              <a:rPr lang="zh-CN" altLang="en-US" sz="2800" b="1"/>
              <a:t>位移</a:t>
            </a:r>
            <a:r>
              <a:rPr lang="zh-CN" altLang="en-US" sz="2800" b="1" smtClean="0"/>
              <a:t>量,  基址寄存器</a:t>
            </a:r>
            <a:r>
              <a:rPr lang="zh-CN" altLang="zh-CN" sz="2800" b="1" dirty="0"/>
              <a:t>提供</a:t>
            </a:r>
            <a:r>
              <a:rPr lang="zh-CN" altLang="zh-CN" sz="2800" b="1"/>
              <a:t>基准</a:t>
            </a:r>
            <a:r>
              <a:rPr lang="zh-CN" altLang="zh-CN" sz="2800" b="1" smtClean="0"/>
              <a:t>量</a:t>
            </a:r>
            <a:r>
              <a:rPr lang="zh-CN" altLang="en-US" sz="2800" b="1" smtClean="0"/>
              <a:t>（固定）; </a:t>
            </a:r>
            <a:r>
              <a:rPr lang="zh-CN" altLang="en-US" sz="2800" b="1" dirty="0"/>
              <a:t>用于扩大有限字长指令的访</a:t>
            </a:r>
            <a:r>
              <a:rPr lang="zh-CN" altLang="en-US" sz="2800" b="1"/>
              <a:t>存</a:t>
            </a:r>
            <a:r>
              <a:rPr lang="zh-CN" altLang="en-US" sz="2800" b="1" smtClean="0"/>
              <a:t>空间和程序再定位。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547664" y="3773358"/>
            <a:ext cx="691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在大型机中，用户</a:t>
            </a:r>
            <a:r>
              <a:rPr lang="zh-CN" altLang="en-US" sz="2800" b="1">
                <a:solidFill>
                  <a:srgbClr val="0000FF"/>
                </a:solidFill>
              </a:rPr>
              <a:t>只需要指定哪个寄存器作为基址寄存器即可，至于这个基址寄存器的赋值由操作系统</a:t>
            </a:r>
            <a:r>
              <a:rPr lang="zh-CN" altLang="en-US" sz="2800" b="1" smtClean="0">
                <a:solidFill>
                  <a:srgbClr val="0000FF"/>
                </a:solidFill>
              </a:rPr>
              <a:t>确定，所以在用户程序运行中是不变的。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5661248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在某些微机中，基址和变址实际上是合二为一的。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11</a:t>
            </a:r>
            <a:r>
              <a:rPr lang="zh-CN" altLang="en-US" sz="2800" b="1" dirty="0" smtClean="0"/>
              <a:t>、基址加变址</a:t>
            </a:r>
            <a:r>
              <a:rPr lang="zh-CN" altLang="zh-CN" sz="2800" b="1" dirty="0" smtClean="0"/>
              <a:t>寻址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51520" y="908720"/>
            <a:ext cx="8280920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指令</a:t>
            </a:r>
            <a:r>
              <a:rPr lang="zh-CN" altLang="zh-CN" sz="2800" b="1" dirty="0" smtClean="0"/>
              <a:t>中给出一个基址寄存器号</a:t>
            </a:r>
            <a:r>
              <a:rPr lang="en-US" altLang="zh-CN" sz="2800" b="1" dirty="0" smtClean="0"/>
              <a:t>R</a:t>
            </a:r>
            <a:r>
              <a:rPr lang="en-US" altLang="zh-CN" b="1" dirty="0" smtClean="0"/>
              <a:t>B</a:t>
            </a:r>
            <a:r>
              <a:rPr lang="zh-CN" altLang="zh-CN" sz="2800" b="1" dirty="0" smtClean="0"/>
              <a:t>、一个变址寄存器号</a:t>
            </a:r>
            <a:r>
              <a:rPr lang="en-US" altLang="zh-CN" sz="2800" b="1" dirty="0" smtClean="0"/>
              <a:t>R</a:t>
            </a:r>
            <a:r>
              <a:rPr lang="en-US" altLang="zh-CN" b="1" dirty="0" smtClean="0"/>
              <a:t>X</a:t>
            </a:r>
            <a:r>
              <a:rPr lang="zh-CN" altLang="zh-CN" sz="2800" b="1" dirty="0" smtClean="0"/>
              <a:t>和一个形式地址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ts val="3800"/>
              </a:lnSpc>
            </a:pPr>
            <a:r>
              <a:rPr lang="en-US" altLang="zh-CN" sz="2800" b="1" smtClean="0">
                <a:solidFill>
                  <a:srgbClr val="0000FF"/>
                </a:solidFill>
              </a:rPr>
              <a:t>    </a:t>
            </a:r>
            <a:r>
              <a:rPr lang="zh-CN" altLang="zh-CN" sz="2800" b="1" smtClean="0">
                <a:solidFill>
                  <a:srgbClr val="FF0000"/>
                </a:solidFill>
              </a:rPr>
              <a:t>基址寄存器</a:t>
            </a:r>
            <a:r>
              <a:rPr lang="zh-CN" altLang="zh-CN" sz="2800" b="1" dirty="0" smtClean="0"/>
              <a:t>的内容作为基准地址，</a:t>
            </a:r>
            <a:endParaRPr lang="en-US" altLang="zh-CN" sz="2800" b="1" dirty="0" smtClean="0"/>
          </a:p>
          <a:p>
            <a:pPr>
              <a:lnSpc>
                <a:spcPts val="38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变址寄存器</a:t>
            </a:r>
            <a:r>
              <a:rPr lang="zh-CN" altLang="zh-CN" sz="2800" b="1" dirty="0" smtClean="0"/>
              <a:t>的内容作为变址偏移量，</a:t>
            </a:r>
            <a:endParaRPr lang="en-US" altLang="zh-CN" sz="2800" b="1" dirty="0" smtClean="0"/>
          </a:p>
          <a:p>
            <a:pPr>
              <a:lnSpc>
                <a:spcPts val="38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>
                <a:solidFill>
                  <a:srgbClr val="FF0000"/>
                </a:solidFill>
              </a:rPr>
              <a:t>形式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地址</a:t>
            </a:r>
            <a:r>
              <a:rPr lang="zh-CN" altLang="zh-CN" sz="2800" b="1" dirty="0" smtClean="0"/>
              <a:t>作为常规偏移量。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907704" y="3759422"/>
            <a:ext cx="4464496" cy="504057"/>
            <a:chOff x="1547664" y="2564903"/>
            <a:chExt cx="4464496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3528393" cy="504057"/>
              <a:chOff x="827584" y="1196752"/>
              <a:chExt cx="3528393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528393" cy="504057"/>
                <a:chOff x="2195736" y="5013176"/>
                <a:chExt cx="4704530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748136" y="5013178"/>
                  <a:ext cx="1152130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400" b="1" smtClean="0">
                      <a:solidFill>
                        <a:srgbClr val="FF0000"/>
                      </a:solidFill>
                    </a:rPr>
                    <a:t>R</a:t>
                  </a:r>
                  <a:r>
                    <a:rPr lang="en-US" altLang="zh-CN" sz="2400" b="1" baseline="-25000" smtClean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altLang="zh-CN" sz="2400" b="1">
                      <a:solidFill>
                        <a:schemeClr val="tx1"/>
                      </a:solidFill>
                    </a:rPr>
                    <a:t>)</a:t>
                  </a:r>
                  <a:endParaRPr lang="zh-CN" altLang="en-US" sz="2400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2555776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2400" b="1" baseline="-2500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)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076056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形状 10"/>
          <p:cNvCxnSpPr>
            <a:stCxn id="8" idx="2"/>
          </p:cNvCxnSpPr>
          <p:nvPr/>
        </p:nvCxnSpPr>
        <p:spPr>
          <a:xfrm rot="5400000">
            <a:off x="3365866" y="4101462"/>
            <a:ext cx="576067" cy="90009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462351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基址寄存器号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82264" y="459390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形式地址</a:t>
            </a:r>
            <a:endParaRPr lang="zh-CN" altLang="en-US" sz="2400" b="1" dirty="0"/>
          </a:p>
        </p:txBody>
      </p:sp>
      <p:cxnSp>
        <p:nvCxnSpPr>
          <p:cNvPr id="14" name="形状 13"/>
          <p:cNvCxnSpPr/>
          <p:nvPr/>
        </p:nvCxnSpPr>
        <p:spPr>
          <a:xfrm rot="16200000" flipH="1">
            <a:off x="6373961" y="4034408"/>
            <a:ext cx="561256" cy="1019397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5354052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有效地址      </a:t>
            </a:r>
            <a:r>
              <a:rPr lang="en-US" altLang="zh-CN" sz="2800" b="1" smtClean="0"/>
              <a:t>EA=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)+(R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)+D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052" y="6146140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操作数          </a:t>
            </a:r>
            <a:r>
              <a:rPr lang="en-US" altLang="zh-CN" sz="2800" b="1" smtClean="0"/>
              <a:t>S </a:t>
            </a:r>
            <a:r>
              <a:rPr lang="en-US" altLang="zh-CN" sz="2800" b="1" dirty="0" smtClean="0"/>
              <a:t>= ((R</a:t>
            </a:r>
            <a:r>
              <a:rPr lang="en-US" altLang="zh-CN" sz="2800" b="1" baseline="-25000" dirty="0" smtClean="0"/>
              <a:t>B</a:t>
            </a:r>
            <a:r>
              <a:rPr lang="en-US" altLang="zh-CN" sz="2800" b="1" dirty="0" smtClean="0"/>
              <a:t>)+(R</a:t>
            </a:r>
            <a:r>
              <a:rPr lang="en-US" altLang="zh-CN" sz="2800" b="1" baseline="-25000" dirty="0" smtClean="0"/>
              <a:t>X</a:t>
            </a:r>
            <a:r>
              <a:rPr lang="en-US" altLang="zh-CN" sz="2800" b="1" dirty="0" smtClean="0"/>
              <a:t>)+D)</a:t>
            </a:r>
            <a:endParaRPr lang="zh-CN" altLang="en-US" sz="2800" b="1" dirty="0"/>
          </a:p>
        </p:txBody>
      </p:sp>
      <p:cxnSp>
        <p:nvCxnSpPr>
          <p:cNvPr id="18" name="直接箭头连接符 17"/>
          <p:cNvCxnSpPr>
            <a:stCxn id="10" idx="2"/>
          </p:cNvCxnSpPr>
          <p:nvPr/>
        </p:nvCxnSpPr>
        <p:spPr>
          <a:xfrm flipH="1">
            <a:off x="5004048" y="4263479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5233" y="459390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变址寄存器号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0" grpId="0"/>
      <p:bldP spid="2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3471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宋体" panose="02010600030101010101" pitchFamily="2" charset="-122"/>
              </a:rPr>
              <a:t>12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、相对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寻址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19452"/>
            <a:ext cx="856895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ea typeface="宋体" panose="02010600030101010101" pitchFamily="2" charset="-122"/>
              </a:rPr>
              <a:t>    </a:t>
            </a:r>
            <a:r>
              <a:rPr lang="zh-CN" altLang="zh-CN" sz="2800" b="1" smtClean="0">
                <a:ea typeface="宋体" panose="02010600030101010101" pitchFamily="2" charset="-122"/>
              </a:rPr>
              <a:t>程序计数器</a:t>
            </a:r>
            <a:r>
              <a:rPr lang="en-US" altLang="zh-CN" sz="2800" b="1" dirty="0" smtClean="0">
                <a:ea typeface="宋体" panose="02010600030101010101" pitchFamily="2" charset="-122"/>
              </a:rPr>
              <a:t>PC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当前的内容作为基准地址，指令中给出的形式地址为偏移量（可正可负），两者相加后形成操作数的有效地址。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3688" y="3501008"/>
            <a:ext cx="5328592" cy="504057"/>
            <a:chOff x="1547664" y="2564903"/>
            <a:chExt cx="5328592" cy="504057"/>
          </a:xfrm>
        </p:grpSpPr>
        <p:grpSp>
          <p:nvGrpSpPr>
            <p:cNvPr id="5" name="组合 3"/>
            <p:cNvGrpSpPr/>
            <p:nvPr/>
          </p:nvGrpSpPr>
          <p:grpSpPr>
            <a:xfrm>
              <a:off x="1547664" y="2564903"/>
              <a:ext cx="4392488" cy="504057"/>
              <a:chOff x="827584" y="1196752"/>
              <a:chExt cx="4392488" cy="50405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27584" y="1196752"/>
                <a:ext cx="3456384" cy="504057"/>
                <a:chOff x="2195736" y="5013176"/>
                <a:chExt cx="4608512" cy="914402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499992" y="5013178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283968" y="1196752"/>
                <a:ext cx="936104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smtClean="0">
                    <a:solidFill>
                      <a:srgbClr val="FF0000"/>
                    </a:solidFill>
                  </a:rPr>
                  <a:t>PC</a:t>
                </a:r>
                <a:r>
                  <a:rPr lang="en-US" altLang="zh-CN" sz="2400" b="1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b="1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940152" y="2564904"/>
              <a:ext cx="936104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± D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63644" y="4653137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有效地址    </a:t>
            </a:r>
            <a:r>
              <a:rPr lang="en-US" altLang="zh-CN" sz="2800" b="1" smtClean="0"/>
              <a:t>EA=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(PC) ± 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0120" y="5570077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操作数        </a:t>
            </a:r>
            <a:r>
              <a:rPr lang="en-US" altLang="zh-CN" sz="2800" b="1" dirty="0" smtClean="0"/>
              <a:t>S = ((PC) ± D)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2401888" y="692696"/>
            <a:ext cx="476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非相对寻址可能的缺点:</a:t>
            </a:r>
          </a:p>
        </p:txBody>
      </p:sp>
      <p:sp>
        <p:nvSpPr>
          <p:cNvPr id="3" name="Text Box 69"/>
          <p:cNvSpPr txBox="1">
            <a:spLocks noChangeArrowheads="1"/>
          </p:cNvSpPr>
          <p:nvPr/>
        </p:nvSpPr>
        <p:spPr bwMode="auto">
          <a:xfrm>
            <a:off x="838200" y="5528146"/>
            <a:ext cx="805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程序存放位置发生变化后,  将导致错误结果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376238" y="1889125"/>
            <a:ext cx="4219575" cy="3222625"/>
            <a:chOff x="237" y="1208"/>
            <a:chExt cx="2658" cy="2030"/>
          </a:xfrm>
        </p:grpSpPr>
        <p:sp>
          <p:nvSpPr>
            <p:cNvPr id="5" name="Text Box 47"/>
            <p:cNvSpPr txBox="1">
              <a:spLocks noChangeArrowheads="1"/>
            </p:cNvSpPr>
            <p:nvPr/>
          </p:nvSpPr>
          <p:spPr bwMode="auto">
            <a:xfrm>
              <a:off x="237" y="2911"/>
              <a:ext cx="2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程序从1000地址开始存放</a:t>
              </a: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849" y="1278"/>
              <a:ext cx="1445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/>
                <a:t>  </a:t>
              </a:r>
              <a:r>
                <a:rPr lang="en-US" altLang="zh-CN" sz="2800" b="1" dirty="0" smtClean="0"/>
                <a:t>JMP   </a:t>
              </a:r>
              <a:r>
                <a:rPr lang="en-US" altLang="zh-CN" sz="2800" b="1" dirty="0"/>
                <a:t>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/>
                <a:t> ADD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R0,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R1</a:t>
              </a: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1501" y="206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506" y="136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>
              <a:off x="859" y="2512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265" y="120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1000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264" y="2518"/>
              <a:ext cx="10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2000</a:t>
              </a:r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>
              <a:off x="850" y="1701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81"/>
            <p:cNvSpPr>
              <a:spLocks noChangeShapeType="1"/>
            </p:cNvSpPr>
            <p:nvPr/>
          </p:nvSpPr>
          <p:spPr bwMode="auto">
            <a:xfrm>
              <a:off x="856" y="1989"/>
              <a:ext cx="1451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238" y="1690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1800</a:t>
              </a: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5149850" y="1958975"/>
            <a:ext cx="4014788" cy="3116263"/>
            <a:chOff x="3244" y="1234"/>
            <a:chExt cx="2529" cy="1963"/>
          </a:xfrm>
        </p:grpSpPr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3318" y="2870"/>
              <a:ext cx="24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程序存放地址发生变化</a:t>
              </a:r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3866" y="1304"/>
              <a:ext cx="149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 </a:t>
              </a:r>
            </a:p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 dirty="0"/>
                <a:t>  </a:t>
              </a:r>
              <a:r>
                <a:rPr lang="en-US" altLang="zh-CN" sz="2800" b="1" dirty="0" smtClean="0"/>
                <a:t>JMP   </a:t>
              </a:r>
              <a:r>
                <a:rPr lang="en-US" altLang="zh-CN" sz="2800" b="1" dirty="0"/>
                <a:t>2000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/>
            </a:p>
            <a:p>
              <a:pPr algn="l">
                <a:spcBef>
                  <a:spcPct val="40000"/>
                </a:spcBef>
              </a:pPr>
              <a:r>
                <a:rPr lang="en-US" altLang="zh-CN" sz="2800" b="1" dirty="0"/>
                <a:t> ADD</a:t>
              </a:r>
              <a:r>
                <a:rPr lang="en-US" altLang="zh-CN" sz="1600" b="1" dirty="0"/>
                <a:t>  </a:t>
              </a:r>
              <a:r>
                <a:rPr lang="en-US" altLang="zh-CN" sz="2800" b="1" dirty="0"/>
                <a:t>R0, </a:t>
              </a:r>
              <a:r>
                <a:rPr lang="en-US" altLang="zh-CN" sz="1600" b="1" dirty="0"/>
                <a:t> </a:t>
              </a:r>
              <a:r>
                <a:rPr lang="en-US" altLang="zh-CN" sz="2800" b="1" dirty="0"/>
                <a:t>R1</a:t>
              </a:r>
            </a:p>
          </p:txBody>
        </p:sp>
        <p:sp>
          <p:nvSpPr>
            <p:cNvPr id="18" name="Text Box 73"/>
            <p:cNvSpPr txBox="1">
              <a:spLocks noChangeArrowheads="1"/>
            </p:cNvSpPr>
            <p:nvPr/>
          </p:nvSpPr>
          <p:spPr bwMode="auto">
            <a:xfrm>
              <a:off x="4558" y="2093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4565" y="1374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.....</a:t>
              </a:r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3877" y="2511"/>
              <a:ext cx="147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3259" y="1234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5000</a:t>
              </a:r>
            </a:p>
          </p:txBody>
        </p:sp>
        <p:sp>
          <p:nvSpPr>
            <p:cNvPr id="22" name="Text Box 77"/>
            <p:cNvSpPr txBox="1">
              <a:spLocks noChangeArrowheads="1"/>
            </p:cNvSpPr>
            <p:nvPr/>
          </p:nvSpPr>
          <p:spPr bwMode="auto">
            <a:xfrm>
              <a:off x="3258" y="2517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6000</a:t>
              </a:r>
            </a:p>
          </p:txBody>
        </p:sp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3870" y="1767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3875" y="2055"/>
              <a:ext cx="1474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 Box 87"/>
            <p:cNvSpPr txBox="1">
              <a:spLocks noChangeArrowheads="1"/>
            </p:cNvSpPr>
            <p:nvPr/>
          </p:nvSpPr>
          <p:spPr bwMode="auto">
            <a:xfrm>
              <a:off x="3244" y="1767"/>
              <a:ext cx="6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5800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899592" y="44624"/>
            <a:ext cx="6048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如果转移地址按如下形式给出:</a:t>
            </a: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533649" y="3573016"/>
            <a:ext cx="84296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如果程序存放地址发生变化,  但这个相对距离没有变,  程序仍可正确执行。</a:t>
            </a: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246386" y="764704"/>
            <a:ext cx="4189416" cy="2603500"/>
            <a:chOff x="-32" y="558"/>
            <a:chExt cx="2639" cy="1640"/>
          </a:xfrm>
        </p:grpSpPr>
        <p:sp>
          <p:nvSpPr>
            <p:cNvPr id="7" name="AutoShape 39"/>
            <p:cNvSpPr>
              <a:spLocks/>
            </p:cNvSpPr>
            <p:nvPr/>
          </p:nvSpPr>
          <p:spPr bwMode="auto">
            <a:xfrm flipH="1">
              <a:off x="2485" y="1188"/>
              <a:ext cx="122" cy="890"/>
            </a:xfrm>
            <a:prstGeom prst="leftBrace">
              <a:avLst>
                <a:gd name="adj1" fmla="val 60792"/>
                <a:gd name="adj2" fmla="val 50000"/>
              </a:avLst>
            </a:prstGeom>
            <a:noFill/>
            <a:ln w="1905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976" y="628"/>
              <a:ext cx="1460" cy="1553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    </a:t>
              </a:r>
              <a:r>
                <a:rPr lang="en-US" altLang="zh-CN" sz="2800" b="1" dirty="0" smtClean="0">
                  <a:solidFill>
                    <a:srgbClr val="003800"/>
                  </a:solidFill>
                </a:rPr>
                <a:t>JMP 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D  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 b="1" dirty="0">
                <a:solidFill>
                  <a:srgbClr val="0038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</a:rPr>
                <a:t> ADD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R0,</a:t>
              </a:r>
              <a:r>
                <a:rPr lang="en-US" altLang="zh-CN" sz="1600" b="1" dirty="0">
                  <a:solidFill>
                    <a:srgbClr val="003800"/>
                  </a:solidFill>
                </a:rPr>
                <a:t>  </a:t>
              </a:r>
              <a:r>
                <a:rPr lang="en-US" altLang="zh-CN" sz="2800" b="1" dirty="0">
                  <a:solidFill>
                    <a:srgbClr val="003800"/>
                  </a:solidFill>
                </a:rPr>
                <a:t>R1</a:t>
              </a: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1630" y="1417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1637" y="716"/>
              <a:ext cx="38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.....</a:t>
              </a: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986" y="1862"/>
              <a:ext cx="1453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390" y="558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1000</a:t>
              </a:r>
            </a:p>
          </p:txBody>
        </p:sp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-32" y="1868"/>
              <a:ext cx="10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smtClean="0">
                  <a:solidFill>
                    <a:srgbClr val="003800"/>
                  </a:solidFill>
                </a:rPr>
                <a:t>D     </a:t>
              </a:r>
              <a:r>
                <a:rPr lang="zh-CN" altLang="en-US" sz="2800" b="1" smtClean="0">
                  <a:solidFill>
                    <a:srgbClr val="003800"/>
                  </a:solidFill>
                </a:rPr>
                <a:t>2000</a:t>
              </a:r>
              <a:endParaRPr lang="zh-CN" altLang="en-US" sz="2800" b="1">
                <a:solidFill>
                  <a:srgbClr val="003800"/>
                </a:solidFill>
              </a:endParaRP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977" y="1051"/>
              <a:ext cx="1458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983" y="1339"/>
              <a:ext cx="1455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66" y="1021"/>
              <a:ext cx="10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1800</a:t>
              </a: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345233" y="5734893"/>
            <a:ext cx="66831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/>
              <a:t>当</a:t>
            </a:r>
            <a:r>
              <a:rPr lang="zh-CN" altLang="en-US" sz="2800" b="1" dirty="0"/>
              <a:t>程</a:t>
            </a:r>
            <a:r>
              <a:rPr lang="zh-CN" altLang="en-US" sz="2800" b="1" dirty="0" smtClean="0"/>
              <a:t>序正在执行指</a:t>
            </a:r>
            <a:r>
              <a:rPr lang="zh-CN" altLang="en-US" sz="2800" b="1" dirty="0"/>
              <a:t>令“</a:t>
            </a:r>
            <a:r>
              <a:rPr lang="en-US" altLang="zh-CN" sz="2800" b="1" dirty="0" smtClean="0"/>
              <a:t>JMP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”</a:t>
            </a:r>
            <a:r>
              <a:rPr lang="zh-CN" altLang="en-US" sz="2800" b="1"/>
              <a:t>时</a:t>
            </a:r>
            <a:r>
              <a:rPr lang="zh-CN" altLang="en-US" sz="2800" b="1" smtClean="0"/>
              <a:t>,                         </a:t>
            </a:r>
            <a:r>
              <a:rPr lang="zh-CN" altLang="en-US" sz="2800" b="1" dirty="0"/>
              <a:t>若</a:t>
            </a:r>
            <a:r>
              <a:rPr lang="zh-CN" altLang="en-US" sz="2800" b="1" smtClean="0"/>
              <a:t>(</a:t>
            </a:r>
            <a:r>
              <a:rPr lang="en-US" altLang="zh-CN" sz="2800" b="1" dirty="0"/>
              <a:t>PC</a:t>
            </a:r>
            <a:r>
              <a:rPr lang="en-US" altLang="zh-CN" sz="2800" b="1" dirty="0" smtClean="0"/>
              <a:t>) </a:t>
            </a:r>
            <a:r>
              <a:rPr lang="en-US" altLang="zh-CN" sz="2800" b="1" smtClean="0"/>
              <a:t>+D=2000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则可转到目标指令。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06388" y="4653136"/>
            <a:ext cx="85606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随着程序执行,  </a:t>
            </a:r>
            <a:r>
              <a:rPr lang="en-US" altLang="zh-CN" sz="2800" b="1" dirty="0"/>
              <a:t>PC</a:t>
            </a:r>
            <a:r>
              <a:rPr lang="zh-CN" altLang="en-US" sz="2800" b="1" dirty="0"/>
              <a:t>值动态变化,  因此可按目标指令地址与</a:t>
            </a:r>
            <a:r>
              <a:rPr lang="en-US" altLang="zh-CN" sz="2800" b="1" dirty="0"/>
              <a:t>PC</a:t>
            </a:r>
            <a:r>
              <a:rPr lang="zh-CN" altLang="en-US" sz="2800" b="1" dirty="0"/>
              <a:t>值之间的相对距离来进行寻址。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51823" y="2196153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</a:rPr>
              <a:t>D=?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0" name="AutoShape 8"/>
          <p:cNvSpPr>
            <a:spLocks/>
          </p:cNvSpPr>
          <p:nvPr/>
        </p:nvSpPr>
        <p:spPr bwMode="auto">
          <a:xfrm>
            <a:off x="6572268" y="1903735"/>
            <a:ext cx="228600" cy="1201738"/>
          </a:xfrm>
          <a:prstGeom prst="leftBrace">
            <a:avLst>
              <a:gd name="adj1" fmla="val 438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0"/>
          </a:p>
        </p:txBody>
      </p:sp>
      <p:sp>
        <p:nvSpPr>
          <p:cNvPr id="4" name="文本框 3"/>
          <p:cNvSpPr txBox="1"/>
          <p:nvPr/>
        </p:nvSpPr>
        <p:spPr>
          <a:xfrm>
            <a:off x="6895052" y="182184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用户程序</a:t>
            </a:r>
            <a:endParaRPr lang="zh-CN" altLang="en-US" sz="2800" b="1"/>
          </a:p>
        </p:txBody>
      </p:sp>
      <p:sp>
        <p:nvSpPr>
          <p:cNvPr id="21" name="文本框 20"/>
          <p:cNvSpPr txBox="1"/>
          <p:nvPr/>
        </p:nvSpPr>
        <p:spPr>
          <a:xfrm>
            <a:off x="6905071" y="270892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系统程序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8" grpId="0" build="p" autoUpdateAnimBg="0"/>
      <p:bldP spid="19" grpId="0" build="p" autoUpdateAnimBg="0"/>
      <p:bldP spid="3" grpId="0"/>
      <p:bldP spid="20" grpId="0" animBg="1"/>
      <p:bldP spid="4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/>
          </p:cNvSpPr>
          <p:nvPr/>
        </p:nvSpPr>
        <p:spPr bwMode="auto">
          <a:xfrm>
            <a:off x="2268511" y="2636912"/>
            <a:ext cx="287339" cy="3024336"/>
          </a:xfrm>
          <a:prstGeom prst="leftBrace">
            <a:avLst>
              <a:gd name="adj1" fmla="val 53047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628875" y="2576934"/>
            <a:ext cx="373221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传送类指令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555850" y="3235746"/>
            <a:ext cx="4392414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(</a:t>
            </a:r>
            <a:r>
              <a:rPr lang="zh-CN" altLang="en-US" sz="2800" b="1" smtClean="0">
                <a:solidFill>
                  <a:srgbClr val="0000FF"/>
                </a:solidFill>
              </a:rPr>
              <a:t>输入输出</a:t>
            </a:r>
            <a:r>
              <a:rPr lang="en-US" altLang="zh-CN" sz="2800" b="1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类指令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628874" y="3934246"/>
            <a:ext cx="4823445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算术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逻辑运</a:t>
            </a:r>
            <a:r>
              <a:rPr lang="zh-CN" altLang="en-US" sz="2800" b="1" dirty="0" smtClean="0"/>
              <a:t>算类指</a:t>
            </a:r>
            <a:r>
              <a:rPr lang="zh-CN" altLang="en-US" sz="2800" b="1" dirty="0"/>
              <a:t>令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39987" y="4602584"/>
            <a:ext cx="3732213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程序控制类指令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16632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3.2.3  </a:t>
            </a:r>
            <a:r>
              <a:rPr lang="zh-CN" altLang="en-US" sz="2800" b="1" dirty="0" smtClean="0"/>
              <a:t>指令的类型</a:t>
            </a:r>
            <a:endParaRPr lang="zh-CN" altLang="en-US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2051720" y="1340768"/>
            <a:ext cx="4608512" cy="432048"/>
            <a:chOff x="2195736" y="5013176"/>
            <a:chExt cx="4608512" cy="914400"/>
          </a:xfrm>
        </p:grpSpPr>
        <p:sp>
          <p:nvSpPr>
            <p:cNvPr id="9" name="矩形 8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tx1"/>
                  </a:solidFill>
                </a:rPr>
                <a:t>有效地址</a:t>
              </a:r>
              <a:r>
                <a:rPr lang="en-US" altLang="zh-CN" sz="2400" b="1" smtClean="0">
                  <a:solidFill>
                    <a:schemeClr val="tx1"/>
                  </a:solidFill>
                </a:rPr>
                <a:t>E</a:t>
              </a:r>
              <a:r>
                <a:rPr lang="zh-CN" altLang="en-US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051720" y="1340768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203848" y="5270922"/>
            <a:ext cx="936104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smtClean="0"/>
              <a:t>.....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11" grpId="0" animBg="1"/>
      <p:bldP spid="1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66936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、传送类指令</a:t>
            </a:r>
            <a:endParaRPr lang="zh-CN" altLang="en-US" sz="2800" dirty="0"/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411760" y="1106635"/>
            <a:ext cx="4514850" cy="695325"/>
            <a:chOff x="1565" y="896"/>
            <a:chExt cx="2844" cy="43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565" y="896"/>
              <a:ext cx="2844" cy="438"/>
            </a:xfrm>
            <a:prstGeom prst="rect">
              <a:avLst/>
            </a:prstGeom>
            <a:noFill/>
            <a:ln w="1905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  <a:spcAft>
                  <a:spcPct val="40000"/>
                </a:spcAft>
              </a:pPr>
              <a:r>
                <a:rPr lang="zh-CN" altLang="en-US" sz="2800" b="1"/>
                <a:t>源地址             </a:t>
              </a:r>
              <a:r>
                <a:rPr lang="zh-CN" altLang="en-US" sz="2800" b="1" smtClean="0"/>
                <a:t>      </a:t>
              </a:r>
              <a:r>
                <a:rPr lang="zh-CN" altLang="en-US" sz="2800" b="1"/>
                <a:t>目的地址</a:t>
              </a: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525" y="896"/>
              <a:ext cx="81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2417" y="1244"/>
              <a:ext cx="864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5536" y="2226930"/>
            <a:ext cx="766871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（</a:t>
            </a:r>
            <a:r>
              <a:rPr lang="en-US" altLang="zh-CN" sz="2800" b="1" smtClean="0">
                <a:solidFill>
                  <a:srgbClr val="0000FF"/>
                </a:solidFill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</a:rPr>
              <a:t>）一般传送指令常用助记符</a:t>
            </a:r>
            <a:r>
              <a:rPr lang="en-US" altLang="zh-CN" sz="2800" b="1" smtClean="0">
                <a:solidFill>
                  <a:srgbClr val="0000FF"/>
                </a:solidFill>
              </a:rPr>
              <a:t>MOV</a:t>
            </a:r>
            <a:r>
              <a:rPr lang="zh-CN" altLang="en-US" sz="2800" b="1" smtClean="0">
                <a:solidFill>
                  <a:srgbClr val="0000FF"/>
                </a:solidFill>
              </a:rPr>
              <a:t>表示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71600" y="1223541"/>
            <a:ext cx="1520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功</a:t>
            </a:r>
            <a:r>
              <a:rPr lang="zh-CN" altLang="en-US" sz="2800" b="1" dirty="0" smtClean="0"/>
              <a:t>能：</a:t>
            </a:r>
            <a:endParaRPr lang="zh-CN" altLang="en-US" sz="2800" b="1" dirty="0"/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1055688" y="3140968"/>
            <a:ext cx="6372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用户编程能够指定的</a:t>
            </a:r>
            <a:r>
              <a:rPr lang="zh-CN" altLang="en-US" sz="2800" b="1" u="sng"/>
              <a:t>源端</a:t>
            </a:r>
            <a:r>
              <a:rPr lang="zh-CN" altLang="en-US" sz="2800" b="1"/>
              <a:t>和</a:t>
            </a:r>
            <a:r>
              <a:rPr lang="zh-CN" altLang="en-US" sz="2800" b="1" u="sng"/>
              <a:t>目的端</a:t>
            </a:r>
            <a:r>
              <a:rPr lang="zh-CN" altLang="en-US" sz="2800" b="1"/>
              <a:t>: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1489075" y="4083050"/>
            <a:ext cx="614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寄存器 (</a:t>
            </a:r>
            <a:r>
              <a:rPr lang="en-US" altLang="zh-CN" sz="2800" b="1"/>
              <a:t>R)                      </a:t>
            </a:r>
            <a:r>
              <a:rPr lang="zh-CN" altLang="en-US" sz="2800" b="1"/>
              <a:t>存储器(</a:t>
            </a:r>
            <a:r>
              <a:rPr lang="en-US" altLang="zh-CN" sz="2800" b="1"/>
              <a:t>M) </a:t>
            </a:r>
            <a:endParaRPr lang="zh-CN" altLang="en-US" sz="2800" b="1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3654424" y="4694262"/>
            <a:ext cx="1463675" cy="534987"/>
            <a:chOff x="2262" y="2911"/>
            <a:chExt cx="922" cy="337"/>
          </a:xfrm>
        </p:grpSpPr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2262" y="2911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2561" y="3102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2904" y="2918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3663950" y="5176862"/>
            <a:ext cx="1541463" cy="534987"/>
            <a:chOff x="2268" y="3215"/>
            <a:chExt cx="971" cy="337"/>
          </a:xfrm>
        </p:grpSpPr>
        <p:sp>
          <p:nvSpPr>
            <p:cNvPr id="17" name="Rectangle 76"/>
            <p:cNvSpPr>
              <a:spLocks noChangeArrowheads="1"/>
            </p:cNvSpPr>
            <p:nvPr/>
          </p:nvSpPr>
          <p:spPr bwMode="auto">
            <a:xfrm>
              <a:off x="2268" y="3215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R</a:t>
              </a:r>
              <a:endParaRPr lang="zh-CN" altLang="en-US" sz="2800" b="1"/>
            </a:p>
          </p:txBody>
        </p:sp>
        <p:sp>
          <p:nvSpPr>
            <p:cNvPr id="18" name="Line 77"/>
            <p:cNvSpPr>
              <a:spLocks noChangeShapeType="1"/>
            </p:cNvSpPr>
            <p:nvPr/>
          </p:nvSpPr>
          <p:spPr bwMode="auto">
            <a:xfrm>
              <a:off x="2567" y="3406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2910" y="3222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3657600" y="5676924"/>
            <a:ext cx="1541463" cy="534988"/>
            <a:chOff x="2264" y="3530"/>
            <a:chExt cx="971" cy="337"/>
          </a:xfrm>
        </p:grpSpPr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2264" y="3530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2563" y="3721"/>
              <a:ext cx="368" cy="0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2906" y="3537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M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10" grpId="0" build="p" autoUpdateAnimBg="0"/>
      <p:bldP spid="1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692696"/>
            <a:ext cx="8353425" cy="4464050"/>
            <a:chOff x="395288" y="1341214"/>
            <a:chExt cx="8353425" cy="446405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rgbClr val="BEF5FE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时序系统 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3275856" y="1484784"/>
            <a:ext cx="2952328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145358" y="5229200"/>
            <a:ext cx="1701107" cy="584775"/>
            <a:chOff x="4145358" y="5229200"/>
            <a:chExt cx="1701107" cy="584775"/>
          </a:xfrm>
        </p:grpSpPr>
        <p:sp>
          <p:nvSpPr>
            <p:cNvPr id="66" name="TextBox 65"/>
            <p:cNvSpPr txBox="1"/>
            <p:nvPr/>
          </p:nvSpPr>
          <p:spPr>
            <a:xfrm>
              <a:off x="4145358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R         </a:t>
              </a:r>
              <a:r>
                <a:rPr lang="en-US" altLang="zh-CN" sz="3200" b="1" dirty="0" err="1" smtClean="0">
                  <a:solidFill>
                    <a:srgbClr val="FF0000"/>
                  </a:solidFill>
                </a:rPr>
                <a:t>R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4572000" y="553648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7092280" y="148478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161288" y="5229200"/>
            <a:ext cx="1510402" cy="584775"/>
            <a:chOff x="7161288" y="5229200"/>
            <a:chExt cx="1510402" cy="584775"/>
          </a:xfrm>
        </p:grpSpPr>
        <p:sp>
          <p:nvSpPr>
            <p:cNvPr id="97" name="TextBox 96"/>
            <p:cNvSpPr txBox="1"/>
            <p:nvPr/>
          </p:nvSpPr>
          <p:spPr>
            <a:xfrm>
              <a:off x="7161288" y="5229200"/>
              <a:ext cx="1510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M      </a:t>
              </a:r>
              <a:r>
                <a:rPr lang="en-US" altLang="zh-CN" sz="3200" b="1" dirty="0" err="1" smtClean="0">
                  <a:solidFill>
                    <a:srgbClr val="FF0000"/>
                  </a:solidFill>
                </a:rPr>
                <a:t>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7740352" y="5536482"/>
              <a:ext cx="48473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895229" y="5877272"/>
            <a:ext cx="1792478" cy="584775"/>
            <a:chOff x="5895229" y="6309320"/>
            <a:chExt cx="1792478" cy="584775"/>
          </a:xfrm>
        </p:grpSpPr>
        <p:sp>
          <p:nvSpPr>
            <p:cNvPr id="98" name="TextBox 97"/>
            <p:cNvSpPr txBox="1"/>
            <p:nvPr/>
          </p:nvSpPr>
          <p:spPr>
            <a:xfrm>
              <a:off x="5895229" y="6309320"/>
              <a:ext cx="1792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0000"/>
                  </a:solidFill>
                </a:rPr>
                <a:t>R         M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6300192" y="6597352"/>
              <a:ext cx="8640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600" y="116632"/>
            <a:ext cx="4953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传送指令的特例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8313" y="1124744"/>
            <a:ext cx="787074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堆栈指令：</a:t>
            </a:r>
            <a:r>
              <a:rPr lang="zh-CN" altLang="en-US" sz="2800" b="1" smtClean="0">
                <a:ea typeface="宋体" panose="02010600030101010101" pitchFamily="2" charset="-122"/>
              </a:rPr>
              <a:t>包括</a:t>
            </a:r>
            <a:r>
              <a:rPr lang="zh-CN" altLang="en-US" sz="2800" b="1">
                <a:ea typeface="宋体" panose="02010600030101010101" pitchFamily="2" charset="-122"/>
              </a:rPr>
              <a:t>入</a:t>
            </a:r>
            <a:r>
              <a:rPr lang="zh-CN" altLang="en-US" sz="2800" b="1" smtClean="0">
                <a:ea typeface="宋体" panose="02010600030101010101" pitchFamily="2" charset="-122"/>
              </a:rPr>
              <a:t>栈和出栈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31913" y="4365104"/>
            <a:ext cx="38178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POP  </a:t>
            </a:r>
            <a:r>
              <a:rPr lang="en-US" altLang="zh-CN" sz="2800" b="1" smtClean="0">
                <a:ea typeface="宋体" panose="02010600030101010101" pitchFamily="2" charset="-122"/>
              </a:rPr>
              <a:t> PC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7624" y="2348880"/>
            <a:ext cx="672285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PUSH </a:t>
            </a:r>
            <a:r>
              <a:rPr lang="en-US" altLang="zh-CN" sz="2800" b="1" smtClean="0">
                <a:ea typeface="宋体" panose="02010600030101010101" pitchFamily="2" charset="-122"/>
              </a:rPr>
              <a:t> PC</a:t>
            </a:r>
            <a:r>
              <a:rPr lang="en-US" altLang="zh-CN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b="1" smtClean="0">
                <a:ea typeface="宋体" panose="02010600030101010101" pitchFamily="2" charset="-122"/>
              </a:rPr>
              <a:t>；</a:t>
            </a:r>
            <a:r>
              <a:rPr lang="en-US" altLang="zh-CN" sz="2800" b="1" smtClean="0">
                <a:ea typeface="宋体" panose="02010600030101010101" pitchFamily="2" charset="-122"/>
              </a:rPr>
              <a:t>PC</a:t>
            </a:r>
            <a:r>
              <a:rPr lang="zh-CN" altLang="en-US" sz="2800" b="1" smtClean="0">
                <a:ea typeface="宋体" panose="02010600030101010101" pitchFamily="2" charset="-122"/>
              </a:rPr>
              <a:t>内容</a:t>
            </a:r>
            <a:r>
              <a:rPr lang="zh-CN" altLang="en-US" sz="2800" b="1" dirty="0">
                <a:ea typeface="宋体" panose="02010600030101010101" pitchFamily="2" charset="-122"/>
              </a:rPr>
              <a:t>入栈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635374" y="4428401"/>
            <a:ext cx="5329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；出栈后，源数据不再存在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331640" y="3276273"/>
            <a:ext cx="672285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MOV  –(SP) , PC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827584" y="2526132"/>
            <a:ext cx="216347" cy="1190900"/>
          </a:xfrm>
          <a:prstGeom prst="leftBrace">
            <a:avLst>
              <a:gd name="adj1" fmla="val 53047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6" name="AutoShape 9"/>
          <p:cNvSpPr>
            <a:spLocks/>
          </p:cNvSpPr>
          <p:nvPr/>
        </p:nvSpPr>
        <p:spPr bwMode="auto">
          <a:xfrm>
            <a:off x="899592" y="4509120"/>
            <a:ext cx="216347" cy="1190900"/>
          </a:xfrm>
          <a:prstGeom prst="leftBrace">
            <a:avLst>
              <a:gd name="adj1" fmla="val 53047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377539" y="5220489"/>
            <a:ext cx="672285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MOV PC ,  (SP)+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-27384"/>
            <a:ext cx="25282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宋体" panose="02010600030101010101" pitchFamily="2" charset="-122"/>
              </a:rPr>
              <a:t>3</a:t>
            </a:r>
            <a:r>
              <a:rPr lang="zh-CN" altLang="zh-CN" sz="28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操作码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结构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85888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ea typeface="宋体" panose="02010600030101010101" pitchFamily="2" charset="-122"/>
              </a:rPr>
              <a:t>    </a:t>
            </a:r>
            <a:r>
              <a:rPr lang="zh-CN" altLang="zh-CN" sz="2800" b="1" smtClean="0">
                <a:ea typeface="宋体" panose="02010600030101010101" pitchFamily="2" charset="-122"/>
              </a:rPr>
              <a:t>操作码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的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位数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决定了操作类型的多少，位数越多所能表示的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操作种类</a:t>
            </a:r>
            <a:r>
              <a:rPr lang="zh-CN" altLang="zh-CN" sz="2800" b="1" dirty="0" smtClean="0">
                <a:ea typeface="宋体" panose="02010600030101010101" pitchFamily="2" charset="-122"/>
              </a:rPr>
              <a:t>也就越多。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51720" y="1052736"/>
            <a:ext cx="4608512" cy="432048"/>
            <a:chOff x="2195736" y="5013176"/>
            <a:chExt cx="4608512" cy="914400"/>
          </a:xfrm>
        </p:grpSpPr>
        <p:sp>
          <p:nvSpPr>
            <p:cNvPr id="5" name="矩形 4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3212976"/>
            <a:ext cx="8676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ea typeface="宋体" panose="02010600030101010101" pitchFamily="2" charset="-122"/>
              </a:rPr>
              <a:t>   </a:t>
            </a:r>
            <a:r>
              <a:rPr lang="zh-CN" altLang="zh-CN" sz="2800" b="1" smtClean="0">
                <a:ea typeface="宋体" panose="02010600030101010101" pitchFamily="2" charset="-122"/>
              </a:rPr>
              <a:t>如果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指令字长有限，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地址部分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的位数和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操作码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的位数就会相互制约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8" name="AutoShape 64"/>
          <p:cNvSpPr>
            <a:spLocks/>
          </p:cNvSpPr>
          <p:nvPr/>
        </p:nvSpPr>
        <p:spPr bwMode="auto">
          <a:xfrm>
            <a:off x="1353463" y="4869160"/>
            <a:ext cx="216024" cy="1584176"/>
          </a:xfrm>
          <a:prstGeom prst="leftBrace">
            <a:avLst>
              <a:gd name="adj1" fmla="val 611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1495" y="4581128"/>
            <a:ext cx="5594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固定</a:t>
            </a:r>
            <a:r>
              <a:rPr lang="zh-CN" altLang="zh-CN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长度操作码</a:t>
            </a:r>
            <a:r>
              <a:rPr lang="zh-CN" altLang="en-US" sz="2800" b="1" smtClean="0">
                <a:ea typeface="宋体" panose="02010600030101010101" pitchFamily="2" charset="-122"/>
              </a:rPr>
              <a:t>：位数与位置固定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1495" y="5301208"/>
            <a:ext cx="5234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可变长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度</a:t>
            </a:r>
            <a:r>
              <a:rPr lang="zh-CN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操作码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（扩展操作码）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1052736"/>
            <a:ext cx="230425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操作码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OP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641495" y="6012577"/>
            <a:ext cx="4152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复合型</a:t>
            </a:r>
            <a:r>
              <a:rPr lang="zh-CN" altLang="zh-CN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操作码</a:t>
            </a:r>
            <a:r>
              <a:rPr lang="zh-CN" altLang="en-US" sz="2800" b="1" smtClean="0">
                <a:ea typeface="宋体" panose="02010600030101010101" pitchFamily="2" charset="-122"/>
              </a:rPr>
              <a:t>（方式码）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5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/>
      <p:bldP spid="10" grpId="0"/>
      <p:bldP spid="11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3041" y="980728"/>
            <a:ext cx="2668188" cy="2736304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3528" y="1916832"/>
            <a:ext cx="1457897" cy="523220"/>
            <a:chOff x="-198265" y="1772816"/>
            <a:chExt cx="1457897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-198265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(SP)</a:t>
              </a:r>
              <a:endParaRPr lang="zh-CN" altLang="en-US" sz="2800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2195736" y="4046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入栈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4252" y="980728"/>
            <a:ext cx="2668188" cy="2736304"/>
            <a:chOff x="4139952" y="1412776"/>
            <a:chExt cx="2468074" cy="2880320"/>
          </a:xfrm>
        </p:grpSpPr>
        <p:sp>
          <p:nvSpPr>
            <p:cNvPr id="23" name="矩形 2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堆栈空间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1000H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栈顶数据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堆栈栈底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27984" y="1556792"/>
            <a:ext cx="1444652" cy="523220"/>
            <a:chOff x="-185020" y="1772816"/>
            <a:chExt cx="1444652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-185020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(SP)</a:t>
              </a:r>
              <a:endParaRPr lang="zh-CN" altLang="en-US" sz="2800" dirty="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6227687" y="4046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出栈</a:t>
            </a:r>
            <a:endParaRPr lang="zh-CN" alt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74849" y="4212377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PC=1000H</a:t>
            </a:r>
            <a:endParaRPr lang="zh-CN" altLang="en-US" sz="3200" b="1" dirty="0"/>
          </a:p>
        </p:txBody>
      </p:sp>
      <p:sp>
        <p:nvSpPr>
          <p:cNvPr id="46" name="矩形 45"/>
          <p:cNvSpPr/>
          <p:nvPr/>
        </p:nvSpPr>
        <p:spPr>
          <a:xfrm>
            <a:off x="1674849" y="4932457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</a:rPr>
              <a:t>PUSH PC </a:t>
            </a:r>
            <a:endParaRPr lang="zh-CN" altLang="en-US" sz="320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23528" y="1556792"/>
            <a:ext cx="1440160" cy="523220"/>
            <a:chOff x="-180528" y="1772816"/>
            <a:chExt cx="1440160" cy="523220"/>
          </a:xfrm>
        </p:grpSpPr>
        <p:sp>
          <p:nvSpPr>
            <p:cNvPr id="48" name="TextBox 47"/>
            <p:cNvSpPr txBox="1"/>
            <p:nvPr/>
          </p:nvSpPr>
          <p:spPr>
            <a:xfrm>
              <a:off x="-180528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(SP)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0" name="矩形 49"/>
          <p:cNvSpPr/>
          <p:nvPr/>
        </p:nvSpPr>
        <p:spPr>
          <a:xfrm>
            <a:off x="1773419" y="1657675"/>
            <a:ext cx="1790469" cy="34203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1000H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96136" y="4149080"/>
            <a:ext cx="1732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</a:rPr>
              <a:t>POP PC 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79305" y="4932457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PC=1000H</a:t>
            </a:r>
            <a:endParaRPr lang="zh-CN" altLang="en-US" sz="32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427984" y="1916832"/>
            <a:ext cx="1440160" cy="523220"/>
            <a:chOff x="-180528" y="1772816"/>
            <a:chExt cx="1440160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-180528" y="1772816"/>
              <a:ext cx="8258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(SP)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7" name="矩形 56"/>
          <p:cNvSpPr/>
          <p:nvPr/>
        </p:nvSpPr>
        <p:spPr>
          <a:xfrm>
            <a:off x="5868144" y="1656427"/>
            <a:ext cx="1790469" cy="342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50" grpId="0" animBg="1"/>
      <p:bldP spid="52" grpId="0"/>
      <p:bldP spid="53" grpId="0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39552" y="836712"/>
            <a:ext cx="8180387" cy="3462340"/>
            <a:chOff x="539552" y="1268760"/>
            <a:chExt cx="8180387" cy="3462340"/>
          </a:xfrm>
        </p:grpSpPr>
        <p:grpSp>
          <p:nvGrpSpPr>
            <p:cNvPr id="4" name="组合 21"/>
            <p:cNvGrpSpPr/>
            <p:nvPr/>
          </p:nvGrpSpPr>
          <p:grpSpPr>
            <a:xfrm>
              <a:off x="539552" y="1268760"/>
              <a:ext cx="8180387" cy="3462340"/>
              <a:chOff x="563563" y="2899569"/>
              <a:chExt cx="8180387" cy="3462340"/>
            </a:xfrm>
          </p:grpSpPr>
          <p:grpSp>
            <p:nvGrpSpPr>
              <p:cNvPr id="6" name="组合 15"/>
              <p:cNvGrpSpPr/>
              <p:nvPr/>
            </p:nvGrpSpPr>
            <p:grpSpPr>
              <a:xfrm>
                <a:off x="563563" y="2899569"/>
                <a:ext cx="8180387" cy="3462340"/>
                <a:chOff x="563563" y="2899569"/>
                <a:chExt cx="8180387" cy="3462340"/>
              </a:xfrm>
            </p:grpSpPr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3563" y="3304668"/>
                  <a:ext cx="1463675" cy="2979277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CPU</a:t>
                  </a:r>
                </a:p>
                <a:p>
                  <a:pPr algn="ctr">
                    <a:lnSpc>
                      <a:spcPct val="190000"/>
                    </a:lnSpc>
                    <a:spcBef>
                      <a:spcPct val="50000"/>
                    </a:spcBef>
                  </a:pPr>
                  <a:endParaRPr lang="en-US" altLang="zh-CN" sz="2800" b="1" dirty="0" smtClean="0">
                    <a:solidFill>
                      <a:srgbClr val="003399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548339" y="4488447"/>
                  <a:ext cx="1112837" cy="1363450"/>
                </a:xfrm>
                <a:prstGeom prst="rect">
                  <a:avLst/>
                </a:prstGeom>
                <a:solidFill>
                  <a:srgbClr val="D9FFFF"/>
                </a:solidFill>
                <a:ln w="28575">
                  <a:solidFill>
                    <a:srgbClr val="0044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I/O</a:t>
                  </a:r>
                  <a:r>
                    <a:rPr lang="zh-CN" altLang="en-US" sz="28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  <a:p>
                  <a:pPr algn="ctr"/>
                  <a:r>
                    <a:rPr lang="zh-CN" altLang="en-US" sz="28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rPr>
                    <a:t>设备</a:t>
                  </a:r>
                </a:p>
                <a:p>
                  <a:pPr algn="ctr">
                    <a:lnSpc>
                      <a:spcPct val="65000"/>
                    </a:lnSpc>
                  </a:pPr>
                  <a:endParaRPr lang="zh-CN" altLang="en-US" sz="2800" b="1" dirty="0">
                    <a:solidFill>
                      <a:srgbClr val="000066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37063" y="2899569"/>
                  <a:ext cx="2463204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800" b="1" dirty="0" smtClean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系统总</a:t>
                  </a:r>
                  <a:r>
                    <a:rPr lang="zh-CN" altLang="en-US" sz="2800" b="1" dirty="0">
                      <a:solidFill>
                        <a:srgbClr val="004400"/>
                      </a:solidFill>
                      <a:latin typeface="黑体" pitchFamily="49" charset="-122"/>
                      <a:ea typeface="黑体" pitchFamily="49" charset="-122"/>
                    </a:rPr>
                    <a:t>线</a:t>
                  </a:r>
                </a:p>
              </p:txBody>
            </p:sp>
            <p:grpSp>
              <p:nvGrpSpPr>
                <p:cNvPr id="11" name="Group 60"/>
                <p:cNvGrpSpPr>
                  <a:grpSpLocks/>
                </p:cNvGrpSpPr>
                <p:nvPr/>
              </p:nvGrpSpPr>
              <p:grpSpPr bwMode="auto">
                <a:xfrm>
                  <a:off x="3394075" y="4164808"/>
                  <a:ext cx="3119438" cy="2197101"/>
                  <a:chOff x="2138" y="1266"/>
                  <a:chExt cx="1965" cy="1384"/>
                </a:xfrm>
              </p:grpSpPr>
              <p:sp>
                <p:nvSpPr>
                  <p:cNvPr id="1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1266"/>
                    <a:ext cx="1965" cy="1384"/>
                  </a:xfrm>
                  <a:prstGeom prst="rect">
                    <a:avLst/>
                  </a:prstGeom>
                  <a:solidFill>
                    <a:srgbClr val="CCFFFF"/>
                  </a:solidFill>
                  <a:ln w="31750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95000"/>
                      </a:lnSpc>
                    </a:pPr>
                    <a:r>
                      <a:rPr lang="zh-CN" altLang="en-US" sz="2400" b="1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sz="2400" b="1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    </a:t>
                    </a:r>
                    <a:r>
                      <a:rPr lang="en-US" altLang="zh-CN" sz="2400" b="1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I/O</a:t>
                    </a:r>
                    <a:r>
                      <a:rPr lang="zh-CN" altLang="en-US" sz="2400" b="1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接口</a:t>
                    </a:r>
                    <a:r>
                      <a:rPr lang="zh-CN" altLang="en-US" sz="2400" b="1" dirty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芯</a:t>
                    </a:r>
                    <a:r>
                      <a:rPr lang="zh-CN" altLang="en-US" sz="2400" b="1" dirty="0" smtClean="0">
                        <a:solidFill>
                          <a:srgbClr val="000066"/>
                        </a:solidFill>
                        <a:latin typeface="黑体" pitchFamily="49" charset="-122"/>
                        <a:ea typeface="黑体" pitchFamily="49" charset="-122"/>
                      </a:rPr>
                      <a:t>片</a:t>
                    </a: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en-US" altLang="zh-CN" sz="2400" b="1" dirty="0" smtClean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0066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  <a:p>
                    <a:pPr>
                      <a:lnSpc>
                        <a:spcPct val="95000"/>
                      </a:lnSpc>
                    </a:pPr>
                    <a:endParaRPr lang="zh-CN" altLang="en-US" sz="2400" b="1" dirty="0">
                      <a:solidFill>
                        <a:srgbClr val="003399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4" y="1533"/>
                    <a:ext cx="1399" cy="268"/>
                  </a:xfrm>
                  <a:prstGeom prst="rect">
                    <a:avLst/>
                  </a:prstGeom>
                  <a:noFill/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rgbClr val="004400"/>
                        </a:solidFill>
                      </a:rPr>
                      <a:t> 控制寄存器</a:t>
                    </a:r>
                  </a:p>
                </p:txBody>
              </p:sp>
              <p:sp>
                <p:nvSpPr>
                  <p:cNvPr id="1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1" y="1872"/>
                    <a:ext cx="1409" cy="291"/>
                  </a:xfrm>
                  <a:prstGeom prst="rect">
                    <a:avLst/>
                  </a:prstGeom>
                  <a:solidFill>
                    <a:srgbClr val="A3F2FD"/>
                  </a:solidFill>
                  <a:ln w="28575">
                    <a:solidFill>
                      <a:srgbClr val="0044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400" b="1" dirty="0">
                        <a:solidFill>
                          <a:srgbClr val="004400"/>
                        </a:solidFill>
                      </a:rPr>
                      <a:t> 状态寄存器</a:t>
                    </a:r>
                  </a:p>
                </p:txBody>
              </p:sp>
            </p:grpSp>
            <p:sp>
              <p:nvSpPr>
                <p:cNvPr id="12" name="Line 66"/>
                <p:cNvSpPr>
                  <a:spLocks noChangeShapeType="1"/>
                </p:cNvSpPr>
                <p:nvPr/>
              </p:nvSpPr>
              <p:spPr bwMode="auto">
                <a:xfrm>
                  <a:off x="2028825" y="3526631"/>
                  <a:ext cx="6715125" cy="0"/>
                </a:xfrm>
                <a:prstGeom prst="line">
                  <a:avLst/>
                </a:prstGeom>
                <a:noFill/>
                <a:ln w="57150">
                  <a:solidFill>
                    <a:srgbClr val="004400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3801178" y="5733256"/>
                <a:ext cx="2236788" cy="461665"/>
              </a:xfrm>
              <a:prstGeom prst="rect">
                <a:avLst/>
              </a:prstGeom>
              <a:solidFill>
                <a:srgbClr val="A3F2FD"/>
              </a:solidFill>
              <a:ln w="28575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4400"/>
                    </a:solidFill>
                  </a:rPr>
                  <a:t> </a:t>
                </a:r>
                <a:r>
                  <a:rPr lang="zh-CN" altLang="en-US" sz="2400" b="1" dirty="0" smtClean="0">
                    <a:solidFill>
                      <a:srgbClr val="004400"/>
                    </a:solidFill>
                  </a:rPr>
                  <a:t>数据寄</a:t>
                </a:r>
                <a:r>
                  <a:rPr lang="zh-CN" altLang="en-US" sz="2400" b="1" dirty="0">
                    <a:solidFill>
                      <a:srgbClr val="004400"/>
                    </a:solidFill>
                  </a:rPr>
                  <a:t>存器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716016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地址</a:t>
              </a:r>
              <a:endPara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491880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63888" y="191683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572412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826223" y="1916832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endPara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9479" y="2812866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" name="AutoShape 56"/>
            <p:cNvSpPr>
              <a:spLocks noChangeArrowheads="1"/>
            </p:cNvSpPr>
            <p:nvPr/>
          </p:nvSpPr>
          <p:spPr bwMode="auto">
            <a:xfrm>
              <a:off x="6486327" y="3212976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9479" y="342900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命令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6" name="AutoShape 56"/>
            <p:cNvSpPr>
              <a:spLocks noChangeArrowheads="1"/>
            </p:cNvSpPr>
            <p:nvPr/>
          </p:nvSpPr>
          <p:spPr bwMode="auto">
            <a:xfrm>
              <a:off x="6486327" y="3789040"/>
              <a:ext cx="1038001" cy="72008"/>
            </a:xfrm>
            <a:prstGeom prst="leftRightArrow">
              <a:avLst>
                <a:gd name="adj1" fmla="val 50000"/>
                <a:gd name="adj2" fmla="val 106494"/>
              </a:avLst>
            </a:prstGeom>
            <a:solidFill>
              <a:srgbClr val="004400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79479" y="3789040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状态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644008" y="1916832"/>
              <a:ext cx="0" cy="64807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99592" y="11663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、输入输出指令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90545" y="2514162"/>
            <a:ext cx="2220913" cy="4247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4400"/>
                </a:solidFill>
              </a:rPr>
              <a:t> 控制寄存器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779912" y="3068960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状态寄存器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790545" y="3666149"/>
            <a:ext cx="2236788" cy="461665"/>
          </a:xfrm>
          <a:prstGeom prst="rect">
            <a:avLst/>
          </a:prstGeom>
          <a:solidFill>
            <a:srgbClr val="00B050"/>
          </a:solidFill>
          <a:ln w="28575">
            <a:solidFill>
              <a:srgbClr val="0044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44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4400"/>
                </a:solidFill>
              </a:rPr>
              <a:t>数据寄</a:t>
            </a:r>
            <a:r>
              <a:rPr lang="zh-CN" altLang="en-US" sz="2400" b="1" dirty="0">
                <a:solidFill>
                  <a:srgbClr val="004400"/>
                </a:solidFill>
              </a:rPr>
              <a:t>存器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79712" y="2401724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9712" y="189766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输出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979712" y="3553852"/>
            <a:ext cx="1008112" cy="0"/>
          </a:xfrm>
          <a:prstGeom prst="straightConnector1">
            <a:avLst/>
          </a:prstGeom>
          <a:ln w="635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720" y="30497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输入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1936030" y="5781378"/>
            <a:ext cx="4084638" cy="785812"/>
            <a:chOff x="1481" y="529"/>
            <a:chExt cx="2573" cy="495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2159" y="529"/>
              <a:ext cx="11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各种信息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2086" y="868"/>
              <a:ext cx="129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1481" y="654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主机 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3369" y="694"/>
              <a:ext cx="68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外设 </a:t>
              </a:r>
            </a:p>
          </p:txBody>
        </p:sp>
      </p:grpSp>
      <p:pic>
        <p:nvPicPr>
          <p:cNvPr id="45" name="图片 44" descr="键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8201" y="4142097"/>
            <a:ext cx="1390461" cy="792662"/>
          </a:xfrm>
          <a:prstGeom prst="rect">
            <a:avLst/>
          </a:prstGeom>
        </p:spPr>
      </p:pic>
      <p:pic>
        <p:nvPicPr>
          <p:cNvPr id="46" name="Picture 4" descr="http://p4.so.qhimgs1.com/bdr/_240_/t01d721a13cb4e825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5119994"/>
            <a:ext cx="1763688" cy="1322767"/>
          </a:xfrm>
          <a:prstGeom prst="rect">
            <a:avLst/>
          </a:prstGeom>
          <a:noFill/>
        </p:spPr>
      </p:pic>
      <p:cxnSp>
        <p:nvCxnSpPr>
          <p:cNvPr id="25" name="肘形连接符 24"/>
          <p:cNvCxnSpPr>
            <a:stCxn id="14" idx="2"/>
          </p:cNvCxnSpPr>
          <p:nvPr/>
        </p:nvCxnSpPr>
        <p:spPr>
          <a:xfrm rot="16200000" flipH="1">
            <a:off x="5725977" y="3502857"/>
            <a:ext cx="714124" cy="2306513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flipH="1">
            <a:off x="5436096" y="4509120"/>
            <a:ext cx="125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USB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  <p:bldP spid="27" grpId="0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8280920" cy="19495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</a:pPr>
            <a:r>
              <a:rPr lang="zh-CN" altLang="en-US" sz="2800" b="1" dirty="0">
                <a:sym typeface="Wingdings" pitchFamily="2" charset="2"/>
              </a:rPr>
              <a:t> </a:t>
            </a:r>
            <a:r>
              <a:rPr lang="zh-CN" altLang="en-US" sz="2800" b="1" dirty="0"/>
              <a:t>主机用输出指令或传送指令, 将具体设备的控制命令按约定的代码格式送往接口中的</a:t>
            </a:r>
            <a:r>
              <a:rPr lang="zh-CN" altLang="en-US" sz="2800" b="1" u="sng" dirty="0">
                <a:solidFill>
                  <a:srgbClr val="FF0000"/>
                </a:solidFill>
              </a:rPr>
              <a:t>控制寄存器</a:t>
            </a:r>
            <a:r>
              <a:rPr lang="zh-CN" altLang="en-US" sz="2800" b="1" dirty="0"/>
              <a:t>, 向外设发出命令。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4803" y="3140968"/>
            <a:ext cx="8311653" cy="25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4163" indent="-284163">
              <a:lnSpc>
                <a:spcPct val="150000"/>
              </a:lnSpc>
            </a:pPr>
            <a:r>
              <a:rPr lang="zh-CN" altLang="en-US" sz="2800" b="1" dirty="0">
                <a:sym typeface="Wingdings" pitchFamily="2" charset="2"/>
              </a:rPr>
              <a:t> </a:t>
            </a:r>
            <a:r>
              <a:rPr lang="zh-CN" altLang="en-US" sz="2800" b="1" dirty="0"/>
              <a:t>外设的状态信息也以某种格式放在接口的状态寄存器中,  主机用输入指令或传送指令从</a:t>
            </a:r>
            <a:r>
              <a:rPr lang="zh-CN" altLang="en-US" sz="2800" b="1" u="sng" dirty="0">
                <a:solidFill>
                  <a:srgbClr val="FF0000"/>
                </a:solidFill>
              </a:rPr>
              <a:t>状态寄存器</a:t>
            </a:r>
            <a:r>
              <a:rPr lang="zh-CN" altLang="en-US" sz="2800" b="1" dirty="0"/>
              <a:t>中取出有关信息进行查询、分析, 以确定主机下一步的工作。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6012514"/>
            <a:ext cx="8091487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4163" indent="-284163">
              <a:lnSpc>
                <a:spcPct val="150000"/>
              </a:lnSpc>
            </a:pPr>
            <a:r>
              <a:rPr lang="zh-CN" altLang="en-US" sz="2800" b="1" dirty="0">
                <a:sym typeface="Wingdings" pitchFamily="2" charset="2"/>
              </a:rPr>
              <a:t> </a:t>
            </a:r>
            <a:r>
              <a:rPr lang="zh-CN" altLang="en-US" sz="2800" b="1" dirty="0" smtClean="0">
                <a:sym typeface="Wingdings" pitchFamily="2" charset="2"/>
              </a:rPr>
              <a:t>主机与外设之间传输的数据则存放于</a:t>
            </a:r>
            <a:r>
              <a:rPr lang="zh-CN" altLang="en-US" sz="2800" b="1" u="sng" dirty="0" smtClean="0">
                <a:solidFill>
                  <a:srgbClr val="FF0000"/>
                </a:solidFill>
                <a:sym typeface="Wingdings" pitchFamily="2" charset="2"/>
              </a:rPr>
              <a:t>数据寄存器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971550" y="1124744"/>
            <a:ext cx="7245350" cy="2170113"/>
            <a:chOff x="612" y="1102"/>
            <a:chExt cx="4564" cy="1367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093" y="1463"/>
              <a:ext cx="1083" cy="343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"/>
                </a:spcBef>
              </a:pPr>
              <a:r>
                <a:rPr lang="en-US" altLang="zh-CN" sz="2800" b="1"/>
                <a:t> I/O</a:t>
              </a:r>
              <a:r>
                <a:rPr lang="zh-CN" altLang="en-US" sz="2800" b="1"/>
                <a:t>设备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32" y="1102"/>
              <a:ext cx="2075" cy="1252"/>
            </a:xfrm>
            <a:prstGeom prst="rect">
              <a:avLst/>
            </a:prstGeom>
            <a:solidFill>
              <a:srgbClr val="D9FFFF"/>
            </a:solidFill>
            <a:ln w="222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 dirty="0"/>
                <a:t>     I/O</a:t>
              </a:r>
              <a:r>
                <a:rPr lang="zh-CN" altLang="en-US" sz="2800" b="1" dirty="0"/>
                <a:t>接口逻</a:t>
              </a:r>
              <a:r>
                <a:rPr lang="zh-CN" altLang="en-US" sz="2800" b="1" dirty="0" smtClean="0"/>
                <a:t>辑</a:t>
              </a:r>
              <a:endParaRPr lang="en-US" altLang="zh-CN" sz="2800" b="1" dirty="0" smtClean="0"/>
            </a:p>
            <a:p>
              <a:pPr>
                <a:lnSpc>
                  <a:spcPct val="90000"/>
                </a:lnSpc>
              </a:pPr>
              <a:endParaRPr lang="en-US" altLang="zh-CN" sz="2800" b="1" dirty="0" smtClean="0"/>
            </a:p>
            <a:p>
              <a:pPr>
                <a:lnSpc>
                  <a:spcPct val="90000"/>
                </a:lnSpc>
              </a:pPr>
              <a:endParaRPr lang="en-US" altLang="zh-CN" sz="2800" b="1" dirty="0" smtClean="0"/>
            </a:p>
            <a:p>
              <a:pPr>
                <a:lnSpc>
                  <a:spcPct val="90000"/>
                </a:lnSpc>
              </a:pPr>
              <a:r>
                <a:rPr lang="zh-CN" altLang="en-US" sz="2800" b="1" dirty="0" smtClean="0"/>
                <a:t>                </a:t>
              </a:r>
              <a:r>
                <a:rPr lang="zh-CN" altLang="en-US" sz="2800" b="1" dirty="0"/>
                <a:t>寄存器  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800" b="1" dirty="0"/>
                <a:t>  </a:t>
              </a: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716" y="1598"/>
              <a:ext cx="357" cy="127"/>
            </a:xfrm>
            <a:prstGeom prst="leftRightArrow">
              <a:avLst>
                <a:gd name="adj1" fmla="val 50000"/>
                <a:gd name="adj2" fmla="val 56220"/>
              </a:avLst>
            </a:prstGeom>
            <a:solidFill>
              <a:srgbClr val="D9FFFF"/>
            </a:solidFill>
            <a:ln w="952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415" y="1537"/>
              <a:ext cx="1171" cy="289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zh-CN" altLang="en-US" sz="2800" b="1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571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732" y="1533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95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037" y="1536"/>
              <a:ext cx="0" cy="271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3167" y="1541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3309" y="1547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447" y="1532"/>
              <a:ext cx="0" cy="272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177" y="1653"/>
              <a:ext cx="2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22" y="1463"/>
              <a:ext cx="10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端口地址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846" y="2142"/>
              <a:ext cx="6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612" y="1800"/>
              <a:ext cx="1170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7" name="AutoShape 57"/>
            <p:cNvSpPr>
              <a:spLocks/>
            </p:cNvSpPr>
            <p:nvPr/>
          </p:nvSpPr>
          <p:spPr bwMode="auto">
            <a:xfrm rot="5400000">
              <a:off x="2921" y="1543"/>
              <a:ext cx="144" cy="1125"/>
            </a:xfrm>
            <a:prstGeom prst="rightBrace">
              <a:avLst>
                <a:gd name="adj1" fmla="val 65104"/>
                <a:gd name="adj2" fmla="val 50000"/>
              </a:avLst>
            </a:prstGeom>
            <a:noFill/>
            <a:ln w="1905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Freeform 58"/>
            <p:cNvSpPr>
              <a:spLocks/>
            </p:cNvSpPr>
            <p:nvPr/>
          </p:nvSpPr>
          <p:spPr bwMode="auto">
            <a:xfrm>
              <a:off x="666" y="2178"/>
              <a:ext cx="2322" cy="288"/>
            </a:xfrm>
            <a:custGeom>
              <a:avLst/>
              <a:gdLst/>
              <a:ahLst/>
              <a:cxnLst>
                <a:cxn ang="0">
                  <a:pos x="2322" y="0"/>
                </a:cxn>
                <a:cxn ang="0">
                  <a:pos x="2322" y="288"/>
                </a:cxn>
                <a:cxn ang="0">
                  <a:pos x="0" y="288"/>
                </a:cxn>
              </a:cxnLst>
              <a:rect l="0" t="0" r="r" b="b"/>
              <a:pathLst>
                <a:path w="2322" h="288">
                  <a:moveTo>
                    <a:pt x="2322" y="0"/>
                  </a:moveTo>
                  <a:lnTo>
                    <a:pt x="2322" y="288"/>
                  </a:ln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1808" y="1440"/>
              <a:ext cx="361" cy="765"/>
            </a:xfrm>
            <a:prstGeom prst="rect">
              <a:avLst/>
            </a:prstGeom>
            <a:noFill/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/>
                <a:t>译码器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71600" y="18864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主机如何和外设连接？</a:t>
            </a:r>
            <a:endParaRPr lang="zh-CN" altLang="en-US" sz="2800" b="1" dirty="0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079500" y="5509553"/>
            <a:ext cx="5194300" cy="5114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dirty="0">
                <a:latin typeface="宋体" charset="-122"/>
              </a:rPr>
              <a:t>如何为</a:t>
            </a:r>
            <a:r>
              <a:rPr lang="en-US" altLang="zh-CN" sz="2800" b="1" dirty="0"/>
              <a:t>I/O</a:t>
            </a:r>
            <a:r>
              <a:rPr lang="zh-CN" altLang="en-US" sz="2800" b="1" dirty="0">
                <a:latin typeface="宋体" charset="-122"/>
              </a:rPr>
              <a:t>端口分配地址？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1066824" y="6146140"/>
            <a:ext cx="6313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端口地址与存储器地址的关系？</a:t>
            </a:r>
          </a:p>
        </p:txBody>
      </p:sp>
      <p:graphicFrame>
        <p:nvGraphicFramePr>
          <p:cNvPr id="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18621"/>
              </p:ext>
            </p:extLst>
          </p:nvPr>
        </p:nvGraphicFramePr>
        <p:xfrm>
          <a:off x="1554531" y="3501776"/>
          <a:ext cx="5825781" cy="179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3" imgW="4171820" imgH="1524139" progId="Visio.Drawing.11">
                  <p:embed/>
                </p:oleObj>
              </mc:Choice>
              <mc:Fallback>
                <p:oleObj name="Visio" r:id="rId3" imgW="4171820" imgH="1524139" progId="Visio.Drawing.11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31" y="3501776"/>
                        <a:ext cx="5825781" cy="1799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8494" y="116632"/>
            <a:ext cx="32194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/>
              <a:t>(1) 单独编址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49300" y="836712"/>
            <a:ext cx="34766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</a:t>
            </a:r>
            <a:r>
              <a:rPr lang="en-US" altLang="zh-CN" sz="2800" b="1" dirty="0">
                <a:solidFill>
                  <a:srgbClr val="FF0000"/>
                </a:solidFill>
                <a:sym typeface="Wingdings 3" pitchFamily="18" charset="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编址到设备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52475" y="2492896"/>
            <a:ext cx="65817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 </a:t>
            </a:r>
            <a:r>
              <a:rPr lang="zh-CN" altLang="en-US" sz="2800" b="1" dirty="0">
                <a:solidFill>
                  <a:srgbClr val="FF0000"/>
                </a:solidFill>
              </a:rPr>
              <a:t>编址到寄存器(端口独立编址)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47713" y="4766140"/>
            <a:ext cx="7981950" cy="17173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ts val="4000"/>
              </a:lnSpc>
              <a:spcBef>
                <a:spcPct val="1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zh-CN" altLang="en-US" sz="2800" b="1"/>
              <a:t>端口地址的位数远少于存储单元地址的位数</a:t>
            </a:r>
          </a:p>
          <a:p>
            <a:pPr marL="476250" indent="-476250">
              <a:lnSpc>
                <a:spcPts val="4000"/>
              </a:lnSpc>
              <a:spcBef>
                <a:spcPct val="10000"/>
              </a:spcBef>
            </a:pPr>
            <a:r>
              <a:rPr lang="zh-CN" altLang="en-US" sz="2800" b="1">
                <a:sym typeface="Wingdings" pitchFamily="2" charset="2"/>
              </a:rPr>
              <a:t></a:t>
            </a:r>
            <a:r>
              <a:rPr lang="en-US" altLang="zh-CN" sz="2800" b="1"/>
              <a:t> I/O</a:t>
            </a:r>
            <a:r>
              <a:rPr lang="zh-CN" altLang="en-US" sz="2800" b="1"/>
              <a:t>地址空间不占主存空间</a:t>
            </a:r>
          </a:p>
          <a:p>
            <a:pPr marL="476250" indent="-476250">
              <a:lnSpc>
                <a:spcPts val="4000"/>
              </a:lnSpc>
              <a:spcBef>
                <a:spcPct val="10000"/>
              </a:spcBef>
            </a:pPr>
            <a:r>
              <a:rPr lang="zh-CN" altLang="en-US" sz="2800" b="1">
                <a:sym typeface="Wingdings" pitchFamily="2" charset="2"/>
              </a:rPr>
              <a:t> </a:t>
            </a:r>
            <a:r>
              <a:rPr lang="en-US" altLang="zh-CN" sz="2800" b="1"/>
              <a:t>I/O</a:t>
            </a:r>
            <a:r>
              <a:rPr lang="zh-CN" altLang="en-US" sz="2800" b="1"/>
              <a:t>地址可与内存地址重叠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136650" y="1456978"/>
            <a:ext cx="80359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每个设备有各自的设备编码; </a:t>
            </a:r>
            <a:r>
              <a:rPr lang="en-US" altLang="zh-CN" sz="2800" b="1"/>
              <a:t>I/O</a:t>
            </a:r>
            <a:r>
              <a:rPr lang="zh-CN" altLang="en-US" sz="2800" b="1"/>
              <a:t>指令给出设备码, 并指明访问该设备的哪个寄存器。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073150" y="3050957"/>
            <a:ext cx="7813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为每个寄存器(</a:t>
            </a:r>
            <a:r>
              <a:rPr lang="en-US" altLang="zh-CN" sz="2800" b="1"/>
              <a:t>I/O</a:t>
            </a:r>
            <a:r>
              <a:rPr lang="zh-CN" altLang="zh-CN" sz="2800" b="1"/>
              <a:t>端口</a:t>
            </a:r>
            <a:r>
              <a:rPr lang="zh-CN" altLang="en-US" sz="2800" b="1"/>
              <a:t>)分配独立的端口地址, </a:t>
            </a:r>
            <a:r>
              <a:rPr lang="en-US" altLang="zh-CN" sz="2800" b="1"/>
              <a:t>I/O</a:t>
            </a:r>
            <a:r>
              <a:rPr lang="zh-CN" altLang="en-US" sz="2800" b="1"/>
              <a:t>指令中给出端口地址。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87363" y="4232740"/>
            <a:ext cx="3341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单独编址的特点: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build="p" autoUpdateAnimBg="0"/>
      <p:bldP spid="6" grpId="0" autoUpdateAnimBg="0"/>
      <p:bldP spid="7" grpId="0" autoUpdateAnimBg="0"/>
      <p:bldP spid="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46138" y="129576"/>
            <a:ext cx="67516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例: 端口独立编址 (说明地址重叠问题</a:t>
            </a:r>
            <a:r>
              <a:rPr lang="en-US" altLang="zh-CN" sz="2800" b="1"/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9613" y="847824"/>
            <a:ext cx="2300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存储空间: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55863" y="836712"/>
            <a:ext cx="6196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容量64</a:t>
            </a:r>
            <a:r>
              <a:rPr lang="en-US" altLang="zh-CN" sz="2800" b="1"/>
              <a:t>K,  </a:t>
            </a:r>
            <a:r>
              <a:rPr lang="zh-CN" altLang="en-US" sz="2800" b="1"/>
              <a:t>编址0000</a:t>
            </a:r>
            <a:r>
              <a:rPr lang="en-US" altLang="zh-CN" sz="2800" b="1"/>
              <a:t>H</a:t>
            </a:r>
            <a:r>
              <a:rPr lang="zh-CN" altLang="en-US" sz="2800" b="1"/>
              <a:t> ~ </a:t>
            </a:r>
            <a:r>
              <a:rPr lang="en-US" altLang="zh-CN" sz="2800" b="1"/>
              <a:t>FFFFH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92150" y="1311374"/>
            <a:ext cx="206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端口编址: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03488" y="1298674"/>
            <a:ext cx="6640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00</a:t>
            </a:r>
            <a:r>
              <a:rPr lang="en-US" altLang="zh-CN" sz="2800" b="1"/>
              <a:t>H ~ FFH (</a:t>
            </a:r>
            <a:r>
              <a:rPr lang="zh-CN" altLang="en-US" sz="2800" b="1"/>
              <a:t>假设都已分配给不同端口)</a:t>
            </a:r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355600" y="4742656"/>
            <a:ext cx="8339138" cy="990600"/>
            <a:chOff x="224" y="2738"/>
            <a:chExt cx="5253" cy="624"/>
          </a:xfrm>
        </p:grpSpPr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224" y="2738"/>
              <a:ext cx="5253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sym typeface="Wingdings" pitchFamily="2" charset="2"/>
                </a:rPr>
                <a:t>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读存储单元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FF30H,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处理器输出地址, 存储器从16位地址总线上接收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FF30H, 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并接收读命令       ;</a:t>
              </a:r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4468" y="3016"/>
              <a:ext cx="527" cy="330"/>
              <a:chOff x="4837" y="3043"/>
              <a:chExt cx="527" cy="330"/>
            </a:xfrm>
          </p:grpSpPr>
          <p:sp>
            <p:nvSpPr>
              <p:cNvPr id="10" name="Text Box 56"/>
              <p:cNvSpPr txBox="1">
                <a:spLocks noChangeArrowheads="1"/>
              </p:cNvSpPr>
              <p:nvPr/>
            </p:nvSpPr>
            <p:spPr bwMode="auto">
              <a:xfrm>
                <a:off x="4837" y="3043"/>
                <a:ext cx="52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RD</a:t>
                </a:r>
              </a:p>
            </p:txBody>
          </p:sp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4882" y="3089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1006475" y="1988840"/>
            <a:ext cx="7886701" cy="2387599"/>
            <a:chOff x="634" y="1105"/>
            <a:chExt cx="4968" cy="1504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34" y="1176"/>
              <a:ext cx="842" cy="737"/>
            </a:xfrm>
            <a:prstGeom prst="rect">
              <a:avLst/>
            </a:prstGeom>
            <a:solidFill>
              <a:srgbClr val="D9FFFF"/>
            </a:solidFill>
            <a:ln w="2857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zh-CN" altLang="en-US" sz="2800" b="1">
                <a:latin typeface="宋体" charset="-122"/>
              </a:endParaRPr>
            </a:p>
            <a:p>
              <a:r>
                <a:rPr lang="zh-CN" altLang="en-US" sz="2800" b="1">
                  <a:latin typeface="宋体" charset="-122"/>
                </a:rPr>
                <a:t>处理器</a:t>
              </a:r>
            </a:p>
            <a:p>
              <a:pPr>
                <a:spcBef>
                  <a:spcPct val="10000"/>
                </a:spcBef>
              </a:pP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397" y="1105"/>
              <a:ext cx="12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地址</a:t>
              </a:r>
              <a:r>
                <a:rPr lang="zh-CN" altLang="en-US" sz="2800" b="1" dirty="0" smtClean="0"/>
                <a:t>总线</a:t>
              </a:r>
              <a:endParaRPr lang="zh-CN" altLang="en-US" sz="2800" b="1" dirty="0"/>
            </a:p>
          </p:txBody>
        </p: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3353" y="1846"/>
              <a:ext cx="1071" cy="655"/>
              <a:chOff x="3353" y="1846"/>
              <a:chExt cx="1071" cy="655"/>
            </a:xfrm>
          </p:grpSpPr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3353" y="1846"/>
                <a:ext cx="1071" cy="655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800" b="1">
                    <a:latin typeface="宋体" charset="-122"/>
                  </a:rPr>
                  <a:t>外设端口</a:t>
                </a:r>
              </a:p>
              <a:p>
                <a:pPr>
                  <a:lnSpc>
                    <a:spcPct val="75000"/>
                  </a:lnSpc>
                </a:pPr>
                <a:endParaRPr lang="zh-CN" altLang="en-US" sz="2800" b="1">
                  <a:latin typeface="宋体" charset="-122"/>
                </a:endParaRPr>
              </a:p>
              <a:p>
                <a:pPr>
                  <a:lnSpc>
                    <a:spcPct val="55000"/>
                  </a:lnSpc>
                </a:pPr>
                <a:endParaRPr lang="zh-CN" altLang="en-US" sz="2800" b="1">
                  <a:latin typeface="宋体" charset="-122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3462" y="2168"/>
                <a:ext cx="838" cy="275"/>
              </a:xfrm>
              <a:prstGeom prst="rect">
                <a:avLst/>
              </a:prstGeom>
              <a:noFill/>
              <a:ln w="22225">
                <a:solidFill>
                  <a:srgbClr val="0056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800" b="1"/>
                  <a:t>寄存器</a:t>
                </a:r>
              </a:p>
            </p:txBody>
          </p:sp>
        </p:grp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1968" y="1867"/>
              <a:ext cx="842" cy="669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anchor="b" anchorCtr="1"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 sz="2800" b="1" smtClean="0">
                  <a:latin typeface="宋体" charset="-122"/>
                </a:rPr>
                <a:t>存储器</a:t>
              </a:r>
              <a:endParaRPr lang="zh-CN" altLang="en-US" sz="2800" b="1">
                <a:latin typeface="宋体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4447" y="1384"/>
              <a:ext cx="11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数据总线</a:t>
              </a: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1610" y="2279"/>
              <a:ext cx="355" cy="33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0" y="0"/>
                </a:cxn>
                <a:cxn ang="0">
                  <a:pos x="546" y="0"/>
                </a:cxn>
              </a:cxnLst>
              <a:rect l="0" t="0" r="r" b="b"/>
              <a:pathLst>
                <a:path w="546" h="428">
                  <a:moveTo>
                    <a:pt x="0" y="428"/>
                  </a:moveTo>
                  <a:lnTo>
                    <a:pt x="0" y="0"/>
                  </a:lnTo>
                  <a:lnTo>
                    <a:pt x="546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1111" y="2228"/>
              <a:ext cx="566" cy="336"/>
              <a:chOff x="1111" y="2318"/>
              <a:chExt cx="566" cy="336"/>
            </a:xfrm>
          </p:grpSpPr>
          <p:sp>
            <p:nvSpPr>
              <p:cNvPr id="27" name="Text Box 49"/>
              <p:cNvSpPr txBox="1">
                <a:spLocks noChangeArrowheads="1"/>
              </p:cNvSpPr>
              <p:nvPr/>
            </p:nvSpPr>
            <p:spPr bwMode="auto">
              <a:xfrm>
                <a:off x="1111" y="2318"/>
                <a:ext cx="5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RD</a:t>
                </a:r>
              </a:p>
            </p:txBody>
          </p:sp>
          <p:sp>
            <p:nvSpPr>
              <p:cNvPr id="28" name="Line 50"/>
              <p:cNvSpPr>
                <a:spLocks noChangeShapeType="1"/>
              </p:cNvSpPr>
              <p:nvPr/>
            </p:nvSpPr>
            <p:spPr bwMode="auto">
              <a:xfrm>
                <a:off x="1190" y="2388"/>
                <a:ext cx="31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20" name="Freeform 52"/>
            <p:cNvSpPr>
              <a:spLocks/>
            </p:cNvSpPr>
            <p:nvPr/>
          </p:nvSpPr>
          <p:spPr bwMode="auto">
            <a:xfrm>
              <a:off x="1020" y="1918"/>
              <a:ext cx="2320" cy="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5"/>
                </a:cxn>
                <a:cxn ang="0">
                  <a:pos x="2542" y="745"/>
                </a:cxn>
                <a:cxn ang="0">
                  <a:pos x="2542" y="397"/>
                </a:cxn>
                <a:cxn ang="0">
                  <a:pos x="2810" y="397"/>
                </a:cxn>
              </a:cxnLst>
              <a:rect l="0" t="0" r="r" b="b"/>
              <a:pathLst>
                <a:path w="2810" h="745">
                  <a:moveTo>
                    <a:pt x="0" y="0"/>
                  </a:moveTo>
                  <a:lnTo>
                    <a:pt x="0" y="745"/>
                  </a:lnTo>
                  <a:lnTo>
                    <a:pt x="2542" y="745"/>
                  </a:lnTo>
                  <a:lnTo>
                    <a:pt x="2542" y="397"/>
                  </a:lnTo>
                  <a:lnTo>
                    <a:pt x="2810" y="397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1476" y="130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1473" y="154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>
              <a:off x="2538" y="1314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>
              <a:off x="4047" y="1293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>
              <a:off x="2151" y="1548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>
              <a:off x="3687" y="1545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31" name="Group 89"/>
          <p:cNvGrpSpPr>
            <a:grpSpLocks/>
          </p:cNvGrpSpPr>
          <p:nvPr/>
        </p:nvGrpSpPr>
        <p:grpSpPr bwMode="auto">
          <a:xfrm>
            <a:off x="342900" y="5757118"/>
            <a:ext cx="8624888" cy="984250"/>
            <a:chOff x="162" y="3295"/>
            <a:chExt cx="5433" cy="620"/>
          </a:xfrm>
        </p:grpSpPr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62" y="3295"/>
              <a:ext cx="5433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sym typeface="Wingdings" pitchFamily="2" charset="2"/>
                </a:rPr>
                <a:t> 由于采用总线结构, 外设端口也将从地址总线的低8位收到地址的低8位(30</a:t>
              </a:r>
              <a:r>
                <a:rPr lang="en-US" altLang="zh-CN" sz="2800" b="1" dirty="0">
                  <a:solidFill>
                    <a:srgbClr val="0000FF"/>
                  </a:solidFill>
                  <a:sym typeface="Wingdings" pitchFamily="2" charset="2"/>
                </a:rPr>
                <a:t>H), </a:t>
              </a:r>
              <a:r>
                <a:rPr lang="zh-CN" altLang="en-US" sz="2800" b="1" dirty="0">
                  <a:solidFill>
                    <a:srgbClr val="0000FF"/>
                  </a:solidFill>
                  <a:sym typeface="Wingdings" pitchFamily="2" charset="2"/>
                </a:rPr>
                <a:t>并收到读命令       。</a:t>
              </a:r>
            </a:p>
          </p:txBody>
        </p: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4368" y="3576"/>
              <a:ext cx="596" cy="330"/>
              <a:chOff x="4458" y="3585"/>
              <a:chExt cx="596" cy="330"/>
            </a:xfrm>
          </p:grpSpPr>
          <p:sp>
            <p:nvSpPr>
              <p:cNvPr id="34" name="Text Box 86"/>
              <p:cNvSpPr txBox="1">
                <a:spLocks noChangeArrowheads="1"/>
              </p:cNvSpPr>
              <p:nvPr/>
            </p:nvSpPr>
            <p:spPr bwMode="auto">
              <a:xfrm>
                <a:off x="4458" y="3585"/>
                <a:ext cx="59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RD</a:t>
                </a:r>
              </a:p>
            </p:txBody>
          </p:sp>
          <p:sp>
            <p:nvSpPr>
              <p:cNvPr id="35" name="Line 87"/>
              <p:cNvSpPr>
                <a:spLocks noChangeShapeType="1"/>
              </p:cNvSpPr>
              <p:nvPr/>
            </p:nvSpPr>
            <p:spPr bwMode="auto">
              <a:xfrm>
                <a:off x="4504" y="3645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96888" y="836712"/>
            <a:ext cx="833913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 dirty="0">
                <a:sym typeface="Wingdings" pitchFamily="2" charset="2"/>
              </a:rPr>
              <a:t> 如果不加控制, 存储单元</a:t>
            </a:r>
            <a:r>
              <a:rPr lang="en-US" altLang="zh-CN" sz="2800" b="1" u="sng" dirty="0">
                <a:solidFill>
                  <a:srgbClr val="0000FF"/>
                </a:solidFill>
                <a:sym typeface="Wingdings" pitchFamily="2" charset="2"/>
              </a:rPr>
              <a:t>FF30H</a:t>
            </a:r>
            <a:r>
              <a:rPr lang="zh-CN" altLang="en-US" sz="2800" b="1" dirty="0">
                <a:sym typeface="Wingdings" pitchFamily="2" charset="2"/>
              </a:rPr>
              <a:t>和地址为</a:t>
            </a:r>
            <a:r>
              <a:rPr lang="zh-CN" altLang="en-US" sz="2800" b="1" u="sng" dirty="0">
                <a:solidFill>
                  <a:srgbClr val="0000FF"/>
                </a:solidFill>
                <a:sym typeface="Wingdings" pitchFamily="2" charset="2"/>
              </a:rPr>
              <a:t>30</a:t>
            </a:r>
            <a:r>
              <a:rPr lang="en-US" altLang="zh-CN" sz="2800" b="1" u="sng" dirty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zh-CN" altLang="en-US" sz="2800" b="1" dirty="0">
                <a:sym typeface="Wingdings" pitchFamily="2" charset="2"/>
              </a:rPr>
              <a:t>的端口的数据被同时读出到数据总线, 导致会乱。</a:t>
            </a:r>
          </a:p>
        </p:txBody>
      </p:sp>
      <p:sp>
        <p:nvSpPr>
          <p:cNvPr id="3" name="Line 35"/>
          <p:cNvSpPr>
            <a:spLocks noChangeShapeType="1"/>
          </p:cNvSpPr>
          <p:nvPr/>
        </p:nvSpPr>
        <p:spPr bwMode="auto">
          <a:xfrm flipV="1">
            <a:off x="4324350" y="3202731"/>
            <a:ext cx="0" cy="4095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Line 36"/>
          <p:cNvSpPr>
            <a:spLocks noChangeShapeType="1"/>
          </p:cNvSpPr>
          <p:nvPr/>
        </p:nvSpPr>
        <p:spPr bwMode="auto">
          <a:xfrm flipH="1">
            <a:off x="3554413" y="3210669"/>
            <a:ext cx="78105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Line 37"/>
          <p:cNvSpPr>
            <a:spLocks noChangeShapeType="1"/>
          </p:cNvSpPr>
          <p:nvPr/>
        </p:nvSpPr>
        <p:spPr bwMode="auto">
          <a:xfrm flipV="1">
            <a:off x="6648450" y="3183681"/>
            <a:ext cx="0" cy="4095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 flipH="1">
            <a:off x="5929313" y="3199556"/>
            <a:ext cx="709612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34988" y="5229200"/>
            <a:ext cx="197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关键原因:</a:t>
            </a: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2343150" y="5229200"/>
            <a:ext cx="6732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地址码本身不能区分</a:t>
            </a:r>
            <a:r>
              <a:rPr lang="zh-CN" altLang="en-US" sz="2800" b="1" u="sng" dirty="0">
                <a:solidFill>
                  <a:srgbClr val="0000FF"/>
                </a:solidFill>
              </a:rPr>
              <a:t>存储单元</a:t>
            </a:r>
            <a:r>
              <a:rPr lang="zh-CN" altLang="en-US" sz="2800" b="1" dirty="0">
                <a:solidFill>
                  <a:srgbClr val="0000FF"/>
                </a:solidFill>
              </a:rPr>
              <a:t>或</a:t>
            </a:r>
            <a:r>
              <a:rPr lang="zh-CN" altLang="en-US" sz="2800" b="1" u="sng" dirty="0">
                <a:solidFill>
                  <a:srgbClr val="0000FF"/>
                </a:solidFill>
              </a:rPr>
              <a:t>端口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977900" y="2408981"/>
            <a:ext cx="7850188" cy="2316163"/>
            <a:chOff x="634" y="1105"/>
            <a:chExt cx="4945" cy="1459"/>
          </a:xfrm>
        </p:grpSpPr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634" y="1176"/>
              <a:ext cx="842" cy="622"/>
            </a:xfrm>
            <a:prstGeom prst="rect">
              <a:avLst/>
            </a:prstGeom>
            <a:solidFill>
              <a:srgbClr val="D9FFFF"/>
            </a:solidFill>
            <a:ln w="28575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rgbClr val="003800"/>
                </a:solidFill>
                <a:latin typeface="宋体" charset="-122"/>
              </a:endParaRPr>
            </a:p>
            <a:p>
              <a:r>
                <a:rPr lang="zh-CN" altLang="en-US" sz="2800" b="1">
                  <a:solidFill>
                    <a:srgbClr val="003800"/>
                  </a:solidFill>
                  <a:latin typeface="宋体" charset="-122"/>
                </a:rPr>
                <a:t>处理器</a:t>
              </a:r>
            </a:p>
            <a:p>
              <a:pPr>
                <a:spcBef>
                  <a:spcPct val="10000"/>
                </a:spcBef>
              </a:pPr>
              <a:endParaRPr lang="zh-CN" altLang="en-US" sz="1600" b="1">
                <a:solidFill>
                  <a:srgbClr val="003800"/>
                </a:solidFill>
                <a:latin typeface="宋体" charset="-122"/>
              </a:endParaRP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4397" y="1105"/>
              <a:ext cx="106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003800"/>
                  </a:solidFill>
                </a:rPr>
                <a:t> </a:t>
              </a:r>
              <a:r>
                <a:rPr lang="zh-CN" altLang="en-US" sz="2600" b="1">
                  <a:solidFill>
                    <a:srgbClr val="003800"/>
                  </a:solidFill>
                </a:rPr>
                <a:t>地址总线</a:t>
              </a:r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3353" y="1846"/>
              <a:ext cx="1071" cy="690"/>
              <a:chOff x="3353" y="1846"/>
              <a:chExt cx="1071" cy="690"/>
            </a:xfrm>
          </p:grpSpPr>
          <p:sp>
            <p:nvSpPr>
              <p:cNvPr id="26" name="Text Box 59"/>
              <p:cNvSpPr txBox="1">
                <a:spLocks noChangeArrowheads="1"/>
              </p:cNvSpPr>
              <p:nvPr/>
            </p:nvSpPr>
            <p:spPr bwMode="auto">
              <a:xfrm>
                <a:off x="3353" y="1846"/>
                <a:ext cx="1071" cy="690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800" b="1">
                    <a:solidFill>
                      <a:srgbClr val="003800"/>
                    </a:solidFill>
                    <a:latin typeface="宋体" charset="-122"/>
                  </a:rPr>
                  <a:t>外设端口</a:t>
                </a:r>
              </a:p>
              <a:p>
                <a:pPr>
                  <a:lnSpc>
                    <a:spcPct val="75000"/>
                  </a:lnSpc>
                </a:pPr>
                <a:endParaRPr lang="zh-CN" altLang="en-US" sz="3000" b="1">
                  <a:solidFill>
                    <a:srgbClr val="003800"/>
                  </a:solidFill>
                  <a:latin typeface="宋体" charset="-122"/>
                </a:endParaRPr>
              </a:p>
              <a:p>
                <a:pPr>
                  <a:lnSpc>
                    <a:spcPct val="55000"/>
                  </a:lnSpc>
                </a:pPr>
                <a:endParaRPr lang="zh-CN" altLang="en-US" sz="3000" b="1">
                  <a:solidFill>
                    <a:srgbClr val="003800"/>
                  </a:solidFill>
                  <a:latin typeface="宋体" charset="-122"/>
                </a:endParaRPr>
              </a:p>
            </p:txBody>
          </p:sp>
          <p:sp>
            <p:nvSpPr>
              <p:cNvPr id="27" name="Text Box 60"/>
              <p:cNvSpPr txBox="1">
                <a:spLocks noChangeArrowheads="1"/>
              </p:cNvSpPr>
              <p:nvPr/>
            </p:nvSpPr>
            <p:spPr bwMode="auto">
              <a:xfrm>
                <a:off x="3462" y="2168"/>
                <a:ext cx="838" cy="275"/>
              </a:xfrm>
              <a:prstGeom prst="rect">
                <a:avLst/>
              </a:prstGeom>
              <a:noFill/>
              <a:ln w="22225">
                <a:solidFill>
                  <a:srgbClr val="0056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sz="2800" b="1">
                    <a:solidFill>
                      <a:srgbClr val="003800"/>
                    </a:solidFill>
                  </a:rPr>
                  <a:t>寄存器</a:t>
                </a:r>
              </a:p>
            </p:txBody>
          </p:sp>
        </p:grp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968" y="1867"/>
              <a:ext cx="842" cy="576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  <a:latin typeface="宋体" charset="-122"/>
                </a:rPr>
                <a:t>存储器</a:t>
              </a:r>
              <a:endParaRPr lang="zh-CN" altLang="en-US" sz="1600" b="1">
                <a:solidFill>
                  <a:srgbClr val="003800"/>
                </a:solidFill>
                <a:latin typeface="宋体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600" b="1">
                <a:solidFill>
                  <a:srgbClr val="003800"/>
                </a:solidFill>
                <a:latin typeface="宋体" charset="-122"/>
              </a:endParaRPr>
            </a:p>
          </p:txBody>
        </p:sp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4447" y="1391"/>
              <a:ext cx="11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3800"/>
                  </a:solidFill>
                </a:rPr>
                <a:t>数据总线</a:t>
              </a:r>
            </a:p>
          </p:txBody>
        </p:sp>
        <p:sp>
          <p:nvSpPr>
            <p:cNvPr id="15" name="Freeform 63"/>
            <p:cNvSpPr>
              <a:spLocks/>
            </p:cNvSpPr>
            <p:nvPr/>
          </p:nvSpPr>
          <p:spPr bwMode="auto">
            <a:xfrm>
              <a:off x="1680" y="2279"/>
              <a:ext cx="285" cy="251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0" y="0"/>
                </a:cxn>
                <a:cxn ang="0">
                  <a:pos x="546" y="0"/>
                </a:cxn>
              </a:cxnLst>
              <a:rect l="0" t="0" r="r" b="b"/>
              <a:pathLst>
                <a:path w="546" h="428">
                  <a:moveTo>
                    <a:pt x="0" y="428"/>
                  </a:moveTo>
                  <a:lnTo>
                    <a:pt x="0" y="0"/>
                  </a:lnTo>
                  <a:lnTo>
                    <a:pt x="546" y="0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1111" y="2228"/>
              <a:ext cx="566" cy="336"/>
              <a:chOff x="1111" y="2318"/>
              <a:chExt cx="566" cy="336"/>
            </a:xfrm>
          </p:grpSpPr>
          <p:sp>
            <p:nvSpPr>
              <p:cNvPr id="24" name="Text Box 65"/>
              <p:cNvSpPr txBox="1">
                <a:spLocks noChangeArrowheads="1"/>
              </p:cNvSpPr>
              <p:nvPr/>
            </p:nvSpPr>
            <p:spPr bwMode="auto">
              <a:xfrm>
                <a:off x="1111" y="2318"/>
                <a:ext cx="5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900" b="1">
                    <a:solidFill>
                      <a:srgbClr val="003800"/>
                    </a:solidFill>
                  </a:rPr>
                  <a:t>RD</a:t>
                </a:r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1190" y="2388"/>
                <a:ext cx="313" cy="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908" y="1806"/>
              <a:ext cx="2432" cy="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5"/>
                </a:cxn>
                <a:cxn ang="0">
                  <a:pos x="2542" y="745"/>
                </a:cxn>
                <a:cxn ang="0">
                  <a:pos x="2542" y="397"/>
                </a:cxn>
                <a:cxn ang="0">
                  <a:pos x="2810" y="397"/>
                </a:cxn>
              </a:cxnLst>
              <a:rect l="0" t="0" r="r" b="b"/>
              <a:pathLst>
                <a:path w="2810" h="745">
                  <a:moveTo>
                    <a:pt x="0" y="0"/>
                  </a:moveTo>
                  <a:lnTo>
                    <a:pt x="0" y="745"/>
                  </a:lnTo>
                  <a:lnTo>
                    <a:pt x="2542" y="745"/>
                  </a:lnTo>
                  <a:lnTo>
                    <a:pt x="2542" y="397"/>
                  </a:lnTo>
                  <a:lnTo>
                    <a:pt x="2810" y="397"/>
                  </a:lnTo>
                </a:path>
              </a:pathLst>
            </a:custGeom>
            <a:noFill/>
            <a:ln w="19050" cmpd="sng">
              <a:solidFill>
                <a:srgbClr val="0044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1476" y="130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>
              <a:off x="1473" y="1545"/>
              <a:ext cx="3002" cy="0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>
              <a:off x="2538" y="1314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4047" y="1293"/>
              <a:ext cx="0" cy="544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2151" y="1548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3687" y="1545"/>
              <a:ext cx="0" cy="295"/>
            </a:xfrm>
            <a:prstGeom prst="line">
              <a:avLst/>
            </a:prstGeom>
            <a:noFill/>
            <a:ln w="38100">
              <a:solidFill>
                <a:srgbClr val="0044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539552" y="5904061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FF0000"/>
                </a:solidFill>
              </a:rPr>
              <a:t>采用哪些办法解决？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  <p:bldP spid="2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15120" y="692696"/>
            <a:ext cx="7732712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在处理器的汇编指令集中, 需要有专门的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指令(非数据传送指令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来完成端口的读写操作</a:t>
            </a:r>
            <a:r>
              <a:rPr lang="en-US" altLang="zh-CN" sz="2800" b="1" dirty="0"/>
              <a:t>。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961132" y="2060848"/>
            <a:ext cx="7631113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     如:  输入指令    </a:t>
            </a:r>
            <a:r>
              <a:rPr lang="en-US" altLang="zh-CN" sz="2800" b="1" dirty="0">
                <a:solidFill>
                  <a:srgbClr val="0000FF"/>
                </a:solidFill>
              </a:rPr>
              <a:t>IN</a:t>
            </a:r>
            <a:r>
              <a:rPr lang="en-US" altLang="zh-CN" sz="3000" b="1" dirty="0">
                <a:solidFill>
                  <a:srgbClr val="0000FF"/>
                </a:solidFill>
              </a:rPr>
              <a:t> </a:t>
            </a:r>
            <a:r>
              <a:rPr lang="en-US" altLang="zh-CN" sz="31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 ,  n1 ;      (n1)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spcBef>
                <a:spcPct val="5000"/>
              </a:spcBef>
            </a:pPr>
            <a:r>
              <a:rPr lang="en-US" altLang="zh-CN" sz="3000" b="1" dirty="0">
                <a:solidFill>
                  <a:srgbClr val="0000FF"/>
                </a:solidFill>
              </a:rPr>
              <a:t>           </a:t>
            </a:r>
            <a:r>
              <a:rPr lang="zh-CN" altLang="en-US" sz="2800" b="1" dirty="0">
                <a:solidFill>
                  <a:srgbClr val="0000FF"/>
                </a:solidFill>
              </a:rPr>
              <a:t>输出指令    </a:t>
            </a:r>
            <a:r>
              <a:rPr lang="en-US" altLang="zh-CN" sz="2800" b="1" dirty="0">
                <a:solidFill>
                  <a:srgbClr val="0000FF"/>
                </a:solidFill>
              </a:rPr>
              <a:t>OUT  n2 , 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r>
              <a:rPr lang="en-US" altLang="zh-CN" sz="2800" b="1" baseline="-18000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;    (n2)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b="1" baseline="-14000" dirty="0" err="1">
                <a:solidFill>
                  <a:srgbClr val="0000FF"/>
                </a:solidFill>
              </a:rPr>
              <a:t>i</a:t>
            </a:r>
            <a:endParaRPr lang="en-US" altLang="zh-CN" b="1" baseline="-14000" dirty="0">
              <a:solidFill>
                <a:srgbClr val="0000FF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16670" y="116632"/>
            <a:ext cx="2970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– </a:t>
            </a:r>
            <a:r>
              <a:rPr lang="zh-CN" altLang="en-US" sz="2800" b="1" dirty="0">
                <a:solidFill>
                  <a:srgbClr val="FF0000"/>
                </a:solidFill>
              </a:rPr>
              <a:t>在指令集上: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143695" y="3140968"/>
            <a:ext cx="7904162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处理器通过对操作码“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”和“</a:t>
            </a:r>
            <a:r>
              <a:rPr lang="en-US" altLang="zh-CN" sz="2800" b="1" dirty="0"/>
              <a:t>OUT</a:t>
            </a:r>
            <a:r>
              <a:rPr lang="zh-CN" altLang="en-US" sz="2800" b="1" dirty="0"/>
              <a:t>”的译码来判断出是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指令。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4120" y="4705980"/>
            <a:ext cx="2606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– </a:t>
            </a:r>
            <a:r>
              <a:rPr lang="zh-CN" altLang="en-US" sz="2800" b="1" dirty="0">
                <a:solidFill>
                  <a:srgbClr val="FF0000"/>
                </a:solidFill>
              </a:rPr>
              <a:t>在硬件上: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118295" y="5366183"/>
            <a:ext cx="7743825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altLang="zh-CN" sz="2800" b="1" dirty="0"/>
              <a:t>CPU</a:t>
            </a:r>
            <a:r>
              <a:rPr lang="zh-CN" altLang="en-US" sz="2800" b="1" dirty="0"/>
              <a:t>在引脚上设置相应的信号来区分是访问存储器还是访问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端口。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005883" y="836712"/>
            <a:ext cx="37258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/>
              <a:t>= 0  访问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端口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729533" y="1070075"/>
            <a:ext cx="1133475" cy="549275"/>
            <a:chOff x="1250" y="690"/>
            <a:chExt cx="714" cy="346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1250" y="690"/>
              <a:ext cx="71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3000" b="1"/>
                <a:t>M/IO</a:t>
              </a:r>
            </a:p>
          </p:txBody>
        </p:sp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1648" y="760"/>
              <a:ext cx="204" cy="0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" name="AutoShape 15"/>
          <p:cNvSpPr>
            <a:spLocks/>
          </p:cNvSpPr>
          <p:nvPr/>
        </p:nvSpPr>
        <p:spPr bwMode="auto">
          <a:xfrm>
            <a:off x="3836021" y="1027212"/>
            <a:ext cx="152400" cy="615950"/>
          </a:xfrm>
          <a:prstGeom prst="leftBrace">
            <a:avLst>
              <a:gd name="adj1" fmla="val 33681"/>
              <a:gd name="adj2" fmla="val 50000"/>
            </a:avLst>
          </a:prstGeom>
          <a:noFill/>
          <a:ln w="28575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031283" y="1314550"/>
            <a:ext cx="3192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= 1  访问存储器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15913" y="1988840"/>
            <a:ext cx="8656637" cy="219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 dirty="0"/>
              <a:t>当执行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指令时(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译码识别出是“</a:t>
            </a:r>
            <a:r>
              <a:rPr lang="en-US" altLang="zh-CN" sz="2800" b="1" dirty="0"/>
              <a:t>IN”</a:t>
            </a:r>
            <a:r>
              <a:rPr lang="zh-CN" altLang="en-US" sz="2800" b="1" dirty="0"/>
              <a:t>或“</a:t>
            </a:r>
            <a:r>
              <a:rPr lang="en-US" altLang="zh-CN" sz="2800" b="1" dirty="0"/>
              <a:t>OUT”</a:t>
            </a:r>
            <a:r>
              <a:rPr lang="zh-CN" altLang="en-US" sz="2800" b="1" dirty="0"/>
              <a:t>指令编码), 该引脚输出“0” ; 当访问存储器时(执行任何需访存的指令、取指令等), 即非</a:t>
            </a:r>
            <a:r>
              <a:rPr lang="en-US" altLang="zh-CN" sz="2800" b="1" dirty="0"/>
              <a:t>IO</a:t>
            </a:r>
            <a:r>
              <a:rPr lang="zh-CN" altLang="en-US" sz="2800" b="1" dirty="0"/>
              <a:t>指令,  该引脚输出“1”;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043608" y="188640"/>
            <a:ext cx="7862888" cy="552449"/>
            <a:chOff x="224" y="165"/>
            <a:chExt cx="4953" cy="348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2586" y="183"/>
              <a:ext cx="6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/>
                <a:t>M/IO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937" y="239"/>
              <a:ext cx="224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24" y="165"/>
              <a:ext cx="49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2800" b="1" dirty="0"/>
                <a:t>如在</a:t>
              </a:r>
              <a:r>
                <a:rPr lang="en-US" altLang="zh-CN" sz="2800" b="1" dirty="0"/>
                <a:t>Intel80</a:t>
              </a:r>
              <a:r>
                <a:rPr lang="en-US" altLang="zh-CN" sz="2800" b="1" dirty="0">
                  <a:sym typeface="Symbol" pitchFamily="18" charset="2"/>
                </a:rPr>
                <a:t></a:t>
              </a:r>
              <a:r>
                <a:rPr lang="en-US" altLang="zh-CN" sz="2800" b="1" dirty="0"/>
                <a:t>86</a:t>
              </a:r>
              <a:r>
                <a:rPr lang="zh-CN" altLang="en-US" sz="2800" b="1" dirty="0"/>
                <a:t>处理器的          输出引脚:</a:t>
              </a: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571500" y="4316114"/>
            <a:ext cx="8218488" cy="2281238"/>
            <a:chOff x="360" y="2334"/>
            <a:chExt cx="5177" cy="1437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3758" y="2338"/>
              <a:ext cx="526" cy="327"/>
              <a:chOff x="5234" y="970"/>
              <a:chExt cx="526" cy="327"/>
            </a:xfrm>
          </p:grpSpPr>
          <p:sp>
            <p:nvSpPr>
              <p:cNvPr id="51" name="Text Box 71"/>
              <p:cNvSpPr txBox="1">
                <a:spLocks noChangeArrowheads="1"/>
              </p:cNvSpPr>
              <p:nvPr/>
            </p:nvSpPr>
            <p:spPr bwMode="auto">
              <a:xfrm>
                <a:off x="5234" y="970"/>
                <a:ext cx="52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52" name="Line 72"/>
              <p:cNvSpPr>
                <a:spLocks noChangeShapeType="1"/>
              </p:cNvSpPr>
              <p:nvPr/>
            </p:nvSpPr>
            <p:spPr bwMode="auto">
              <a:xfrm>
                <a:off x="5312" y="1030"/>
                <a:ext cx="222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360" y="2334"/>
              <a:ext cx="5177" cy="1437"/>
              <a:chOff x="360" y="2334"/>
              <a:chExt cx="5177" cy="1437"/>
            </a:xfrm>
          </p:grpSpPr>
          <p:sp>
            <p:nvSpPr>
              <p:cNvPr id="19" name="Text Box 41"/>
              <p:cNvSpPr txBox="1">
                <a:spLocks noChangeArrowheads="1"/>
              </p:cNvSpPr>
              <p:nvPr/>
            </p:nvSpPr>
            <p:spPr bwMode="auto">
              <a:xfrm>
                <a:off x="4237" y="3197"/>
                <a:ext cx="1053" cy="3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003800"/>
                    </a:solidFill>
                  </a:rPr>
                  <a:t>存储芯片</a:t>
                </a:r>
              </a:p>
            </p:txBody>
          </p:sp>
          <p:sp>
            <p:nvSpPr>
              <p:cNvPr id="20" name="Text Box 42"/>
              <p:cNvSpPr txBox="1">
                <a:spLocks noChangeArrowheads="1"/>
              </p:cNvSpPr>
              <p:nvPr/>
            </p:nvSpPr>
            <p:spPr bwMode="auto">
              <a:xfrm>
                <a:off x="4257" y="2488"/>
                <a:ext cx="913" cy="3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>
                    <a:solidFill>
                      <a:srgbClr val="003800"/>
                    </a:solidFill>
                  </a:rPr>
                  <a:t> 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端口</a:t>
                </a:r>
              </a:p>
            </p:txBody>
          </p:sp>
          <p:sp>
            <p:nvSpPr>
              <p:cNvPr id="21" name="Text Box 43"/>
              <p:cNvSpPr txBox="1">
                <a:spLocks noChangeArrowheads="1"/>
              </p:cNvSpPr>
              <p:nvPr/>
            </p:nvSpPr>
            <p:spPr bwMode="auto">
              <a:xfrm>
                <a:off x="2600" y="3122"/>
                <a:ext cx="838" cy="5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M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1388" y="3148"/>
                <a:ext cx="170" cy="265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Text Box 45"/>
              <p:cNvSpPr txBox="1">
                <a:spLocks noChangeArrowheads="1"/>
              </p:cNvSpPr>
              <p:nvPr/>
            </p:nvSpPr>
            <p:spPr bwMode="auto">
              <a:xfrm>
                <a:off x="2583" y="2474"/>
                <a:ext cx="874" cy="5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24" name="Freeform 46"/>
              <p:cNvSpPr>
                <a:spLocks/>
              </p:cNvSpPr>
              <p:nvPr/>
            </p:nvSpPr>
            <p:spPr bwMode="auto">
              <a:xfrm>
                <a:off x="1163" y="2622"/>
                <a:ext cx="219" cy="6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  <a:cxn ang="0">
                    <a:pos x="149" y="239"/>
                  </a:cxn>
                </a:cxnLst>
                <a:rect l="0" t="0" r="r" b="b"/>
                <a:pathLst>
                  <a:path w="149" h="239">
                    <a:moveTo>
                      <a:pt x="0" y="0"/>
                    </a:moveTo>
                    <a:lnTo>
                      <a:pt x="0" y="239"/>
                    </a:lnTo>
                    <a:lnTo>
                      <a:pt x="149" y="239"/>
                    </a:lnTo>
                  </a:path>
                </a:pathLst>
              </a:custGeom>
              <a:noFill/>
              <a:ln w="22225">
                <a:solidFill>
                  <a:srgbClr val="0038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25" name="Group 47"/>
              <p:cNvGrpSpPr>
                <a:grpSpLocks/>
              </p:cNvGrpSpPr>
              <p:nvPr/>
            </p:nvGrpSpPr>
            <p:grpSpPr bwMode="auto">
              <a:xfrm>
                <a:off x="360" y="2471"/>
                <a:ext cx="741" cy="327"/>
                <a:chOff x="504" y="662"/>
                <a:chExt cx="741" cy="327"/>
              </a:xfrm>
            </p:grpSpPr>
            <p:sp>
              <p:nvSpPr>
                <p:cNvPr id="4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04" y="662"/>
                  <a:ext cx="741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15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M/IO</a:t>
                  </a:r>
                </a:p>
              </p:txBody>
            </p:sp>
            <p:sp>
              <p:nvSpPr>
                <p:cNvPr id="50" name="Line 49"/>
                <p:cNvSpPr>
                  <a:spLocks noChangeShapeType="1"/>
                </p:cNvSpPr>
                <p:nvPr/>
              </p:nvSpPr>
              <p:spPr bwMode="auto">
                <a:xfrm>
                  <a:off x="863" y="723"/>
                  <a:ext cx="204" cy="0"/>
                </a:xfrm>
                <a:prstGeom prst="line">
                  <a:avLst/>
                </a:prstGeom>
                <a:noFill/>
                <a:ln w="22225" cap="sq">
                  <a:solidFill>
                    <a:srgbClr val="0038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6" name="Oval 50"/>
              <p:cNvSpPr>
                <a:spLocks noChangeArrowheads="1"/>
              </p:cNvSpPr>
              <p:nvPr/>
            </p:nvSpPr>
            <p:spPr bwMode="auto">
              <a:xfrm>
                <a:off x="2495" y="2588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51"/>
              <p:cNvSpPr>
                <a:spLocks noChangeShapeType="1"/>
              </p:cNvSpPr>
              <p:nvPr/>
            </p:nvSpPr>
            <p:spPr bwMode="auto">
              <a:xfrm>
                <a:off x="996" y="2624"/>
                <a:ext cx="1498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1565" y="3252"/>
                <a:ext cx="1022" cy="79"/>
                <a:chOff x="1196" y="1704"/>
                <a:chExt cx="1022" cy="79"/>
              </a:xfrm>
            </p:grpSpPr>
            <p:sp>
              <p:nvSpPr>
                <p:cNvPr id="46" name="Oval 53"/>
                <p:cNvSpPr>
                  <a:spLocks noChangeArrowheads="1"/>
                </p:cNvSpPr>
                <p:nvPr/>
              </p:nvSpPr>
              <p:spPr bwMode="auto">
                <a:xfrm>
                  <a:off x="1196" y="1704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7" name="Oval 54"/>
                <p:cNvSpPr>
                  <a:spLocks noChangeArrowheads="1"/>
                </p:cNvSpPr>
                <p:nvPr/>
              </p:nvSpPr>
              <p:spPr bwMode="auto">
                <a:xfrm>
                  <a:off x="2143" y="1708"/>
                  <a:ext cx="75" cy="75"/>
                </a:xfrm>
                <a:prstGeom prst="ellips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55"/>
                <p:cNvSpPr>
                  <a:spLocks noChangeShapeType="1"/>
                </p:cNvSpPr>
                <p:nvPr/>
              </p:nvSpPr>
              <p:spPr bwMode="auto">
                <a:xfrm>
                  <a:off x="1274" y="1747"/>
                  <a:ext cx="866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9" name="Group 56"/>
              <p:cNvGrpSpPr>
                <a:grpSpLocks/>
              </p:cNvGrpSpPr>
              <p:nvPr/>
            </p:nvGrpSpPr>
            <p:grpSpPr bwMode="auto">
              <a:xfrm>
                <a:off x="2096" y="2334"/>
                <a:ext cx="446" cy="327"/>
                <a:chOff x="1727" y="714"/>
                <a:chExt cx="446" cy="327"/>
              </a:xfrm>
            </p:grpSpPr>
            <p:sp>
              <p:nvSpPr>
                <p:cNvPr id="4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727" y="714"/>
                  <a:ext cx="44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5" name="Line 58"/>
                <p:cNvSpPr>
                  <a:spLocks noChangeShapeType="1"/>
                </p:cNvSpPr>
                <p:nvPr/>
              </p:nvSpPr>
              <p:spPr bwMode="auto">
                <a:xfrm>
                  <a:off x="1797" y="764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0" name="Group 59"/>
              <p:cNvGrpSpPr>
                <a:grpSpLocks/>
              </p:cNvGrpSpPr>
              <p:nvPr/>
            </p:nvGrpSpPr>
            <p:grpSpPr bwMode="auto">
              <a:xfrm>
                <a:off x="2096" y="3002"/>
                <a:ext cx="456" cy="327"/>
                <a:chOff x="1763" y="1436"/>
                <a:chExt cx="456" cy="327"/>
              </a:xfrm>
            </p:grpSpPr>
            <p:sp>
              <p:nvSpPr>
                <p:cNvPr id="4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63" y="1436"/>
                  <a:ext cx="45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3" name="Line 61"/>
                <p:cNvSpPr>
                  <a:spLocks noChangeShapeType="1"/>
                </p:cNvSpPr>
                <p:nvPr/>
              </p:nvSpPr>
              <p:spPr bwMode="auto">
                <a:xfrm>
                  <a:off x="1833" y="1486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1" name="Line 62"/>
              <p:cNvSpPr>
                <a:spLocks noChangeShapeType="1"/>
              </p:cNvSpPr>
              <p:nvPr/>
            </p:nvSpPr>
            <p:spPr bwMode="auto">
              <a:xfrm>
                <a:off x="3432" y="3340"/>
                <a:ext cx="710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Oval 63"/>
              <p:cNvSpPr>
                <a:spLocks noChangeArrowheads="1"/>
              </p:cNvSpPr>
              <p:nvPr/>
            </p:nvSpPr>
            <p:spPr bwMode="auto">
              <a:xfrm>
                <a:off x="4143" y="3306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Oval 65"/>
              <p:cNvSpPr>
                <a:spLocks noChangeArrowheads="1"/>
              </p:cNvSpPr>
              <p:nvPr/>
            </p:nvSpPr>
            <p:spPr bwMode="auto">
              <a:xfrm>
                <a:off x="4162" y="2591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Text Box 66"/>
              <p:cNvSpPr txBox="1">
                <a:spLocks noChangeArrowheads="1"/>
              </p:cNvSpPr>
              <p:nvPr/>
            </p:nvSpPr>
            <p:spPr bwMode="auto">
              <a:xfrm>
                <a:off x="649" y="3434"/>
                <a:ext cx="12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3800"/>
                    </a:solidFill>
                  </a:rPr>
                  <a:t>地址总线</a:t>
                </a:r>
              </a:p>
            </p:txBody>
          </p:sp>
          <p:grpSp>
            <p:nvGrpSpPr>
              <p:cNvPr id="35" name="Group 67"/>
              <p:cNvGrpSpPr>
                <a:grpSpLocks/>
              </p:cNvGrpSpPr>
              <p:nvPr/>
            </p:nvGrpSpPr>
            <p:grpSpPr bwMode="auto">
              <a:xfrm>
                <a:off x="3833" y="3050"/>
                <a:ext cx="526" cy="327"/>
                <a:chOff x="3545" y="1430"/>
                <a:chExt cx="526" cy="327"/>
              </a:xfrm>
            </p:grpSpPr>
            <p:sp>
              <p:nvSpPr>
                <p:cNvPr id="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45" y="1430"/>
                  <a:ext cx="52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3800"/>
                      </a:solidFill>
                    </a:rPr>
                    <a:t>CS</a:t>
                  </a:r>
                </a:p>
              </p:txBody>
            </p:sp>
            <p:sp>
              <p:nvSpPr>
                <p:cNvPr id="41" name="Line 69"/>
                <p:cNvSpPr>
                  <a:spLocks noChangeShapeType="1"/>
                </p:cNvSpPr>
                <p:nvPr/>
              </p:nvSpPr>
              <p:spPr bwMode="auto">
                <a:xfrm>
                  <a:off x="3614" y="1481"/>
                  <a:ext cx="26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6" name="Line 73"/>
              <p:cNvSpPr>
                <a:spLocks noChangeShapeType="1"/>
              </p:cNvSpPr>
              <p:nvPr/>
            </p:nvSpPr>
            <p:spPr bwMode="auto">
              <a:xfrm>
                <a:off x="729" y="3771"/>
                <a:ext cx="4808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Freeform 74"/>
              <p:cNvSpPr>
                <a:spLocks/>
              </p:cNvSpPr>
              <p:nvPr/>
            </p:nvSpPr>
            <p:spPr bwMode="auto">
              <a:xfrm>
                <a:off x="1998" y="2826"/>
                <a:ext cx="576" cy="945"/>
              </a:xfrm>
              <a:custGeom>
                <a:avLst/>
                <a:gdLst/>
                <a:ahLst/>
                <a:cxnLst>
                  <a:cxn ang="0">
                    <a:pos x="0" y="1017"/>
                  </a:cxn>
                  <a:cxn ang="0">
                    <a:pos x="0" y="0"/>
                  </a:cxn>
                  <a:cxn ang="0">
                    <a:pos x="576" y="0"/>
                  </a:cxn>
                </a:cxnLst>
                <a:rect l="0" t="0" r="r" b="b"/>
                <a:pathLst>
                  <a:path w="576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576" y="0"/>
                    </a:ln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Line 75"/>
              <p:cNvSpPr>
                <a:spLocks noChangeShapeType="1"/>
              </p:cNvSpPr>
              <p:nvPr/>
            </p:nvSpPr>
            <p:spPr bwMode="auto">
              <a:xfrm>
                <a:off x="1989" y="3528"/>
                <a:ext cx="601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>
                <a:off x="3456" y="2628"/>
                <a:ext cx="703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" grpId="0" animBg="1"/>
      <p:bldP spid="7" grpId="0" autoUpdateAnimBg="0"/>
      <p:bldP spid="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2"/>
          <p:cNvSpPr>
            <a:spLocks/>
          </p:cNvSpPr>
          <p:nvPr/>
        </p:nvSpPr>
        <p:spPr bwMode="auto">
          <a:xfrm>
            <a:off x="2071688" y="2733327"/>
            <a:ext cx="74295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" y="0"/>
              </a:cxn>
              <a:cxn ang="0">
                <a:pos x="108" y="180"/>
              </a:cxn>
              <a:cxn ang="0">
                <a:pos x="657" y="180"/>
              </a:cxn>
              <a:cxn ang="0">
                <a:pos x="657" y="18"/>
              </a:cxn>
              <a:cxn ang="0">
                <a:pos x="801" y="18"/>
              </a:cxn>
            </a:cxnLst>
            <a:rect l="0" t="0" r="r" b="b"/>
            <a:pathLst>
              <a:path w="801" h="180">
                <a:moveTo>
                  <a:pt x="0" y="0"/>
                </a:moveTo>
                <a:lnTo>
                  <a:pt x="108" y="0"/>
                </a:lnTo>
                <a:lnTo>
                  <a:pt x="108" y="180"/>
                </a:lnTo>
                <a:lnTo>
                  <a:pt x="657" y="180"/>
                </a:lnTo>
                <a:lnTo>
                  <a:pt x="657" y="18"/>
                </a:lnTo>
                <a:lnTo>
                  <a:pt x="801" y="18"/>
                </a:lnTo>
              </a:path>
            </a:pathLst>
          </a:custGeom>
          <a:noFill/>
          <a:ln w="28575" cmpd="sng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Freeform 54"/>
          <p:cNvSpPr>
            <a:spLocks/>
          </p:cNvSpPr>
          <p:nvPr/>
        </p:nvSpPr>
        <p:spPr bwMode="auto">
          <a:xfrm>
            <a:off x="3057525" y="3819177"/>
            <a:ext cx="728663" cy="228600"/>
          </a:xfrm>
          <a:custGeom>
            <a:avLst/>
            <a:gdLst/>
            <a:ahLst/>
            <a:cxnLst>
              <a:cxn ang="0">
                <a:pos x="675" y="126"/>
              </a:cxn>
              <a:cxn ang="0">
                <a:pos x="567" y="126"/>
              </a:cxn>
              <a:cxn ang="0">
                <a:pos x="567" y="0"/>
              </a:cxn>
              <a:cxn ang="0">
                <a:pos x="99" y="0"/>
              </a:cxn>
              <a:cxn ang="0">
                <a:pos x="99" y="126"/>
              </a:cxn>
              <a:cxn ang="0">
                <a:pos x="0" y="126"/>
              </a:cxn>
            </a:cxnLst>
            <a:rect l="0" t="0" r="r" b="b"/>
            <a:pathLst>
              <a:path w="675" h="126">
                <a:moveTo>
                  <a:pt x="675" y="126"/>
                </a:moveTo>
                <a:lnTo>
                  <a:pt x="567" y="126"/>
                </a:lnTo>
                <a:lnTo>
                  <a:pt x="567" y="0"/>
                </a:lnTo>
                <a:lnTo>
                  <a:pt x="99" y="0"/>
                </a:lnTo>
                <a:lnTo>
                  <a:pt x="99" y="126"/>
                </a:lnTo>
                <a:lnTo>
                  <a:pt x="0" y="126"/>
                </a:lnTo>
              </a:path>
            </a:pathLst>
          </a:custGeom>
          <a:noFill/>
          <a:ln w="28575" cmpd="sng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V="1">
            <a:off x="5772150" y="2090390"/>
            <a:ext cx="414338" cy="25717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6157913" y="1861790"/>
            <a:ext cx="27860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译码, 选中</a:t>
            </a:r>
            <a:r>
              <a:rPr lang="en-US" altLang="zh-CN" sz="2600" b="1" dirty="0">
                <a:solidFill>
                  <a:srgbClr val="FF0000"/>
                </a:solidFill>
              </a:rPr>
              <a:t>IO</a:t>
            </a:r>
            <a:r>
              <a:rPr lang="zh-CN" altLang="en-US" sz="2600" b="1" dirty="0">
                <a:solidFill>
                  <a:srgbClr val="FF0000"/>
                </a:solidFill>
              </a:rPr>
              <a:t>端口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5510213" y="4343052"/>
            <a:ext cx="414337" cy="785813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4867275" y="5100290"/>
            <a:ext cx="3771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不工作,不能读写存储器</a:t>
            </a:r>
          </a:p>
        </p:txBody>
      </p:sp>
      <p:sp>
        <p:nvSpPr>
          <p:cNvPr id="8" name="Text Box 121"/>
          <p:cNvSpPr txBox="1">
            <a:spLocks noChangeArrowheads="1"/>
          </p:cNvSpPr>
          <p:nvPr/>
        </p:nvSpPr>
        <p:spPr bwMode="auto">
          <a:xfrm>
            <a:off x="257175" y="980728"/>
            <a:ext cx="2857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>
                <a:solidFill>
                  <a:srgbClr val="003800"/>
                </a:solidFill>
              </a:rPr>
              <a:t>进行</a:t>
            </a:r>
            <a:r>
              <a:rPr lang="en-US" altLang="zh-CN" sz="3000" b="1" u="sng">
                <a:solidFill>
                  <a:srgbClr val="003800"/>
                </a:solidFill>
              </a:rPr>
              <a:t>I/O</a:t>
            </a:r>
            <a:r>
              <a:rPr lang="zh-CN" altLang="en-US" sz="3000" b="1" u="sng">
                <a:solidFill>
                  <a:srgbClr val="003800"/>
                </a:solidFill>
              </a:rPr>
              <a:t>操作</a:t>
            </a:r>
            <a:r>
              <a:rPr lang="zh-CN" altLang="en-US" sz="3000" b="1">
                <a:solidFill>
                  <a:srgbClr val="003800"/>
                </a:solidFill>
              </a:rPr>
              <a:t>:</a:t>
            </a:r>
          </a:p>
        </p:txBody>
      </p: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571500" y="2126902"/>
            <a:ext cx="8115300" cy="2905125"/>
            <a:chOff x="360" y="779"/>
            <a:chExt cx="5112" cy="1830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336" y="1730"/>
              <a:ext cx="981" cy="31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800"/>
                  </a:solidFill>
                </a:rPr>
                <a:t>存储芯片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419" y="1102"/>
              <a:ext cx="940" cy="31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003800"/>
                  </a:solidFill>
                </a:rPr>
                <a:t> I/O</a:t>
              </a:r>
              <a:r>
                <a:rPr lang="zh-CN" altLang="en-US" sz="2600" b="1">
                  <a:solidFill>
                    <a:srgbClr val="003800"/>
                  </a:solidFill>
                </a:rPr>
                <a:t>端口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906" y="1619"/>
              <a:ext cx="775" cy="524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600" b="1">
                  <a:solidFill>
                    <a:srgbClr val="003800"/>
                  </a:solidFill>
                </a:rPr>
                <a:t>M</a:t>
              </a:r>
              <a:r>
                <a:rPr lang="zh-CN" altLang="en-US" sz="2600" b="1">
                  <a:solidFill>
                    <a:srgbClr val="003800"/>
                  </a:solidFill>
                </a:rPr>
                <a:t>地址译码器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1645"/>
              <a:ext cx="179" cy="252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43" y="962"/>
              <a:ext cx="874" cy="524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600" b="1">
                  <a:solidFill>
                    <a:srgbClr val="003800"/>
                  </a:solidFill>
                </a:rPr>
                <a:t>I/O</a:t>
              </a:r>
              <a:r>
                <a:rPr lang="zh-CN" altLang="en-US" sz="2600" b="1">
                  <a:solidFill>
                    <a:srgbClr val="003800"/>
                  </a:solidFill>
                </a:rPr>
                <a:t>地址译码器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46" y="1067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523" y="1110"/>
              <a:ext cx="111" cy="6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9"/>
                </a:cxn>
                <a:cxn ang="0">
                  <a:pos x="149" y="239"/>
                </a:cxn>
              </a:cxnLst>
              <a:rect l="0" t="0" r="r" b="b"/>
              <a:pathLst>
                <a:path w="149" h="239">
                  <a:moveTo>
                    <a:pt x="0" y="0"/>
                  </a:moveTo>
                  <a:lnTo>
                    <a:pt x="0" y="239"/>
                  </a:lnTo>
                  <a:lnTo>
                    <a:pt x="149" y="239"/>
                  </a:lnTo>
                </a:path>
              </a:pathLst>
            </a:custGeom>
            <a:noFill/>
            <a:ln w="25400">
              <a:solidFill>
                <a:srgbClr val="0038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7" name="Group 130"/>
            <p:cNvGrpSpPr>
              <a:grpSpLocks/>
            </p:cNvGrpSpPr>
            <p:nvPr/>
          </p:nvGrpSpPr>
          <p:grpSpPr bwMode="auto">
            <a:xfrm>
              <a:off x="1233" y="779"/>
              <a:ext cx="741" cy="308"/>
              <a:chOff x="1197" y="752"/>
              <a:chExt cx="741" cy="308"/>
            </a:xfrm>
          </p:grpSpPr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1197" y="752"/>
                <a:ext cx="741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M/IO</a:t>
                </a:r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1538" y="822"/>
                <a:ext cx="190" cy="0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203" y="1112"/>
              <a:ext cx="1657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1840" y="1722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818" y="1735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922" y="1774"/>
              <a:ext cx="902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2" name="Group 139"/>
            <p:cNvGrpSpPr>
              <a:grpSpLocks/>
            </p:cNvGrpSpPr>
            <p:nvPr/>
          </p:nvGrpSpPr>
          <p:grpSpPr bwMode="auto">
            <a:xfrm>
              <a:off x="2411" y="822"/>
              <a:ext cx="446" cy="327"/>
              <a:chOff x="2222" y="804"/>
              <a:chExt cx="446" cy="327"/>
            </a:xfrm>
          </p:grpSpPr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2222" y="804"/>
                <a:ext cx="44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3800"/>
                    </a:solidFill>
                  </a:rPr>
                  <a:t>EN</a:t>
                </a: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2301" y="854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23" name="Group 133"/>
            <p:cNvGrpSpPr>
              <a:grpSpLocks/>
            </p:cNvGrpSpPr>
            <p:nvPr/>
          </p:nvGrpSpPr>
          <p:grpSpPr bwMode="auto">
            <a:xfrm>
              <a:off x="2483" y="1481"/>
              <a:ext cx="456" cy="308"/>
              <a:chOff x="2420" y="1481"/>
              <a:chExt cx="456" cy="308"/>
            </a:xfrm>
          </p:grpSpPr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2420" y="1481"/>
                <a:ext cx="45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EN</a:t>
                </a: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2481" y="1540"/>
                <a:ext cx="261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684" y="1882"/>
              <a:ext cx="569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4250" y="1839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4258" y="2282"/>
              <a:ext cx="1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地址总线</a:t>
              </a:r>
            </a:p>
          </p:txBody>
        </p:sp>
        <p:grpSp>
          <p:nvGrpSpPr>
            <p:cNvPr id="27" name="Group 131"/>
            <p:cNvGrpSpPr>
              <a:grpSpLocks/>
            </p:cNvGrpSpPr>
            <p:nvPr/>
          </p:nvGrpSpPr>
          <p:grpSpPr bwMode="auto">
            <a:xfrm>
              <a:off x="3869" y="1601"/>
              <a:ext cx="526" cy="308"/>
              <a:chOff x="3788" y="1520"/>
              <a:chExt cx="526" cy="308"/>
            </a:xfrm>
          </p:grpSpPr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3788" y="1520"/>
                <a:ext cx="52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>
                <a:off x="3866" y="158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28" name="Group 138"/>
            <p:cNvGrpSpPr>
              <a:grpSpLocks/>
            </p:cNvGrpSpPr>
            <p:nvPr/>
          </p:nvGrpSpPr>
          <p:grpSpPr bwMode="auto">
            <a:xfrm>
              <a:off x="3884" y="961"/>
              <a:ext cx="526" cy="308"/>
              <a:chOff x="5297" y="1078"/>
              <a:chExt cx="526" cy="308"/>
            </a:xfrm>
          </p:grpSpPr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5297" y="1078"/>
                <a:ext cx="52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>
                <a:off x="5366" y="1147"/>
                <a:ext cx="245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05" y="918"/>
              <a:ext cx="792" cy="1124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800"/>
                  </a:solidFill>
                </a:rPr>
                <a:t>CPU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3800"/>
                  </a:solidFill>
                </a:rPr>
                <a:t>  </a:t>
              </a:r>
            </a:p>
            <a:p>
              <a:pPr>
                <a:spcBef>
                  <a:spcPct val="50000"/>
                </a:spcBef>
              </a:pPr>
              <a:endParaRPr lang="en-US" altLang="zh-CN" b="1">
                <a:solidFill>
                  <a:srgbClr val="003800"/>
                </a:solidFill>
              </a:endParaRPr>
            </a:p>
            <a:p>
              <a:pPr>
                <a:spcBef>
                  <a:spcPct val="5000"/>
                </a:spcBef>
              </a:pPr>
              <a:endParaRPr lang="en-US" altLang="zh-CN" b="1">
                <a:solidFill>
                  <a:srgbClr val="003800"/>
                </a:solidFill>
              </a:endParaRP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360" y="1287"/>
              <a:ext cx="891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1" dirty="0">
                  <a:solidFill>
                    <a:srgbClr val="FF0000"/>
                  </a:solidFill>
                </a:rPr>
                <a:t>执行</a:t>
              </a:r>
              <a:r>
                <a:rPr lang="en-US" altLang="zh-CN" sz="2500" b="1" dirty="0">
                  <a:solidFill>
                    <a:srgbClr val="FF0000"/>
                  </a:solidFill>
                </a:rPr>
                <a:t>I/O</a:t>
              </a:r>
              <a:r>
                <a:rPr lang="zh-CN" altLang="en-US" sz="2500" b="1" dirty="0">
                  <a:solidFill>
                    <a:srgbClr val="FF0000"/>
                  </a:solidFill>
                </a:rPr>
                <a:t>指令</a:t>
              </a:r>
            </a:p>
          </p:txBody>
        </p:sp>
        <p:sp>
          <p:nvSpPr>
            <p:cNvPr id="31" name="Line 127"/>
            <p:cNvSpPr>
              <a:spLocks noChangeShapeType="1"/>
            </p:cNvSpPr>
            <p:nvPr/>
          </p:nvSpPr>
          <p:spPr bwMode="auto">
            <a:xfrm>
              <a:off x="1206" y="2286"/>
              <a:ext cx="426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Freeform 128"/>
            <p:cNvSpPr>
              <a:spLocks/>
            </p:cNvSpPr>
            <p:nvPr/>
          </p:nvSpPr>
          <p:spPr bwMode="auto">
            <a:xfrm>
              <a:off x="2457" y="1332"/>
              <a:ext cx="468" cy="95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0" y="0"/>
                </a:cxn>
                <a:cxn ang="0">
                  <a:pos x="648" y="0"/>
                </a:cxn>
              </a:cxnLst>
              <a:rect l="0" t="0" r="r" b="b"/>
              <a:pathLst>
                <a:path w="648" h="1008">
                  <a:moveTo>
                    <a:pt x="0" y="1008"/>
                  </a:moveTo>
                  <a:lnTo>
                    <a:pt x="0" y="0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129"/>
            <p:cNvSpPr>
              <a:spLocks noChangeShapeType="1"/>
            </p:cNvSpPr>
            <p:nvPr/>
          </p:nvSpPr>
          <p:spPr bwMode="auto">
            <a:xfrm>
              <a:off x="2466" y="1980"/>
              <a:ext cx="453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136"/>
            <p:cNvSpPr>
              <a:spLocks noChangeShapeType="1"/>
            </p:cNvSpPr>
            <p:nvPr/>
          </p:nvSpPr>
          <p:spPr bwMode="auto">
            <a:xfrm>
              <a:off x="3816" y="1240"/>
              <a:ext cx="506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Oval 137"/>
            <p:cNvSpPr>
              <a:spLocks noChangeArrowheads="1"/>
            </p:cNvSpPr>
            <p:nvPr/>
          </p:nvSpPr>
          <p:spPr bwMode="auto">
            <a:xfrm>
              <a:off x="4329" y="1206"/>
              <a:ext cx="75" cy="75"/>
            </a:xfrm>
            <a:prstGeom prst="ellips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zh-CN" sz="2800" b="1" smtClean="0">
                <a:ea typeface="宋体" panose="02010600030101010101" pitchFamily="2" charset="-122"/>
              </a:rPr>
              <a:t>、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指令中的地址结构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24744"/>
            <a:ext cx="8496944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显地址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：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指令</a:t>
            </a:r>
            <a:r>
              <a:rPr lang="zh-CN" altLang="zh-CN" sz="2800" b="1" dirty="0" smtClean="0">
                <a:ea typeface="宋体" panose="02010600030101010101" pitchFamily="2" charset="-122"/>
              </a:rPr>
              <a:t>代码中写明主存储器单元地址码或者寄存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器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号。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ea typeface="宋体" panose="02010600030101010101" pitchFamily="2" charset="-122"/>
              </a:rPr>
              <a:t>  </a:t>
            </a:r>
            <a:r>
              <a:rPr lang="zh-CN" altLang="zh-CN" sz="2800" b="1" dirty="0" smtClean="0">
                <a:ea typeface="宋体" panose="02010600030101010101" pitchFamily="2" charset="-122"/>
              </a:rPr>
              <a:t>一条指令中给出几个显地址，就称为几地址指令。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356992"/>
            <a:ext cx="799288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隐地址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：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如果地址是以隐含的方式约定，而在指令中并不给出该地址码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176" y="5373216"/>
            <a:ext cx="424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为什么采用隐地址？</a:t>
            </a:r>
            <a:endParaRPr lang="zh-CN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3"/>
          <p:cNvSpPr>
            <a:spLocks/>
          </p:cNvSpPr>
          <p:nvPr/>
        </p:nvSpPr>
        <p:spPr bwMode="auto">
          <a:xfrm flipV="1">
            <a:off x="3400425" y="3798986"/>
            <a:ext cx="727075" cy="171450"/>
          </a:xfrm>
          <a:custGeom>
            <a:avLst/>
            <a:gdLst/>
            <a:ahLst/>
            <a:cxnLst>
              <a:cxn ang="0">
                <a:pos x="675" y="126"/>
              </a:cxn>
              <a:cxn ang="0">
                <a:pos x="567" y="126"/>
              </a:cxn>
              <a:cxn ang="0">
                <a:pos x="567" y="0"/>
              </a:cxn>
              <a:cxn ang="0">
                <a:pos x="99" y="0"/>
              </a:cxn>
              <a:cxn ang="0">
                <a:pos x="99" y="126"/>
              </a:cxn>
              <a:cxn ang="0">
                <a:pos x="0" y="126"/>
              </a:cxn>
            </a:cxnLst>
            <a:rect l="0" t="0" r="r" b="b"/>
            <a:pathLst>
              <a:path w="675" h="126">
                <a:moveTo>
                  <a:pt x="675" y="126"/>
                </a:moveTo>
                <a:lnTo>
                  <a:pt x="567" y="126"/>
                </a:lnTo>
                <a:lnTo>
                  <a:pt x="567" y="0"/>
                </a:lnTo>
                <a:lnTo>
                  <a:pt x="99" y="0"/>
                </a:lnTo>
                <a:lnTo>
                  <a:pt x="99" y="126"/>
                </a:lnTo>
                <a:lnTo>
                  <a:pt x="0" y="126"/>
                </a:lnTo>
              </a:path>
            </a:pathLst>
          </a:custGeom>
          <a:noFill/>
          <a:ln w="25400" cmpd="sng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Line 45"/>
          <p:cNvSpPr>
            <a:spLocks noChangeShapeType="1"/>
          </p:cNvSpPr>
          <p:nvPr/>
        </p:nvSpPr>
        <p:spPr bwMode="auto">
          <a:xfrm flipV="1">
            <a:off x="5157788" y="1984474"/>
            <a:ext cx="357187" cy="3571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5472113" y="1684436"/>
            <a:ext cx="3271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不工作,不能读写</a:t>
            </a:r>
            <a:r>
              <a:rPr lang="en-US" altLang="zh-CN" sz="2600" b="1" dirty="0">
                <a:solidFill>
                  <a:srgbClr val="FF0000"/>
                </a:solidFill>
              </a:rPr>
              <a:t>IO</a:t>
            </a:r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>
            <a:off x="5581650" y="4394299"/>
            <a:ext cx="600075" cy="5857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5529263" y="4956274"/>
            <a:ext cx="27860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</a:rPr>
              <a:t>译码, 选中存储器</a:t>
            </a: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179512" y="980728"/>
            <a:ext cx="4514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u="sng" dirty="0"/>
              <a:t>进行存贮器读或写操作</a:t>
            </a:r>
            <a:r>
              <a:rPr lang="zh-CN" altLang="en-US" sz="3000" b="1" dirty="0"/>
              <a:t>:</a:t>
            </a:r>
          </a:p>
        </p:txBody>
      </p:sp>
      <p:sp>
        <p:nvSpPr>
          <p:cNvPr id="8" name="Freeform 62"/>
          <p:cNvSpPr>
            <a:spLocks/>
          </p:cNvSpPr>
          <p:nvPr/>
        </p:nvSpPr>
        <p:spPr bwMode="auto">
          <a:xfrm>
            <a:off x="2671763" y="2746474"/>
            <a:ext cx="728662" cy="214312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72" y="126"/>
              </a:cxn>
              <a:cxn ang="0">
                <a:pos x="72" y="0"/>
              </a:cxn>
              <a:cxn ang="0">
                <a:pos x="531" y="0"/>
              </a:cxn>
              <a:cxn ang="0">
                <a:pos x="531" y="135"/>
              </a:cxn>
              <a:cxn ang="0">
                <a:pos x="603" y="135"/>
              </a:cxn>
            </a:cxnLst>
            <a:rect l="0" t="0" r="r" b="b"/>
            <a:pathLst>
              <a:path w="603" h="135">
                <a:moveTo>
                  <a:pt x="0" y="126"/>
                </a:moveTo>
                <a:lnTo>
                  <a:pt x="72" y="126"/>
                </a:lnTo>
                <a:lnTo>
                  <a:pt x="72" y="0"/>
                </a:lnTo>
                <a:lnTo>
                  <a:pt x="531" y="0"/>
                </a:lnTo>
                <a:lnTo>
                  <a:pt x="531" y="135"/>
                </a:lnTo>
                <a:lnTo>
                  <a:pt x="603" y="135"/>
                </a:ln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385763" y="2178149"/>
            <a:ext cx="8115300" cy="2919412"/>
            <a:chOff x="243" y="641"/>
            <a:chExt cx="5112" cy="1839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296" y="2153"/>
              <a:ext cx="1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800"/>
                  </a:solidFill>
                </a:rPr>
                <a:t>地址总线</a:t>
              </a:r>
            </a:p>
          </p:txBody>
        </p: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243" y="1121"/>
              <a:ext cx="100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取指令或访存指令、或其他取操作数时</a:t>
              </a:r>
            </a:p>
          </p:txBody>
        </p:sp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252" y="641"/>
              <a:ext cx="5103" cy="1600"/>
              <a:chOff x="252" y="704"/>
              <a:chExt cx="5103" cy="1600"/>
            </a:xfrm>
          </p:grpSpPr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4219" y="1601"/>
                <a:ext cx="990" cy="3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003800"/>
                    </a:solidFill>
                  </a:rPr>
                  <a:t>存储芯片</a:t>
                </a:r>
              </a:p>
            </p:txBody>
          </p:sp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4266" y="820"/>
                <a:ext cx="949" cy="303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 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端口</a:t>
                </a:r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2843" y="1553"/>
                <a:ext cx="847" cy="522"/>
              </a:xfrm>
              <a:prstGeom prst="rect">
                <a:avLst/>
              </a:prstGeom>
              <a:solidFill>
                <a:srgbClr val="D9FFFF"/>
              </a:solidFill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M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1966" y="1665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775" y="1588"/>
                <a:ext cx="179" cy="252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2826" y="878"/>
                <a:ext cx="874" cy="524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I/O</a:t>
                </a:r>
                <a:r>
                  <a:rPr lang="zh-CN" altLang="en-US" sz="2600" b="1">
                    <a:solidFill>
                      <a:srgbClr val="003800"/>
                    </a:solidFill>
                  </a:rPr>
                  <a:t>地址译码器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747" y="992"/>
                <a:ext cx="75" cy="75"/>
              </a:xfrm>
              <a:prstGeom prst="ellips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1631" y="1026"/>
                <a:ext cx="138" cy="6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  <a:cxn ang="0">
                    <a:pos x="149" y="239"/>
                  </a:cxn>
                </a:cxnLst>
                <a:rect l="0" t="0" r="r" b="b"/>
                <a:pathLst>
                  <a:path w="149" h="239">
                    <a:moveTo>
                      <a:pt x="0" y="0"/>
                    </a:moveTo>
                    <a:lnTo>
                      <a:pt x="0" y="239"/>
                    </a:lnTo>
                    <a:lnTo>
                      <a:pt x="149" y="239"/>
                    </a:lnTo>
                  </a:path>
                </a:pathLst>
              </a:custGeom>
              <a:noFill/>
              <a:ln w="22225">
                <a:solidFill>
                  <a:srgbClr val="003800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755" y="1660"/>
                <a:ext cx="75" cy="75"/>
              </a:xfrm>
              <a:prstGeom prst="ellips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1161" y="704"/>
                <a:ext cx="741" cy="308"/>
                <a:chOff x="1152" y="668"/>
                <a:chExt cx="741" cy="308"/>
              </a:xfrm>
            </p:grpSpPr>
            <p:sp>
              <p:nvSpPr>
                <p:cNvPr id="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52" y="668"/>
                  <a:ext cx="741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15000"/>
                    </a:spcBef>
                  </a:pPr>
                  <a:r>
                    <a:rPr lang="en-US" altLang="zh-CN" sz="2600" b="1">
                      <a:solidFill>
                        <a:srgbClr val="003800"/>
                      </a:solidFill>
                    </a:rPr>
                    <a:t>M/IO</a:t>
                  </a:r>
                </a:p>
              </p:txBody>
            </p:sp>
            <p:sp>
              <p:nvSpPr>
                <p:cNvPr id="46" name="Line 18"/>
                <p:cNvSpPr>
                  <a:spLocks noChangeShapeType="1"/>
                </p:cNvSpPr>
                <p:nvPr/>
              </p:nvSpPr>
              <p:spPr bwMode="auto">
                <a:xfrm>
                  <a:off x="1493" y="720"/>
                  <a:ext cx="190" cy="0"/>
                </a:xfrm>
                <a:prstGeom prst="line">
                  <a:avLst/>
                </a:prstGeom>
                <a:noFill/>
                <a:ln w="22225" cap="sq">
                  <a:solidFill>
                    <a:srgbClr val="0038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158" y="1028"/>
                <a:ext cx="1589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048" y="1699"/>
                <a:ext cx="721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25" name="Group 68"/>
              <p:cNvGrpSpPr>
                <a:grpSpLocks/>
              </p:cNvGrpSpPr>
              <p:nvPr/>
            </p:nvGrpSpPr>
            <p:grpSpPr bwMode="auto">
              <a:xfrm>
                <a:off x="2339" y="720"/>
                <a:ext cx="446" cy="317"/>
                <a:chOff x="2339" y="720"/>
                <a:chExt cx="446" cy="317"/>
              </a:xfrm>
            </p:grpSpPr>
            <p:sp>
              <p:nvSpPr>
                <p:cNvPr id="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39" y="720"/>
                  <a:ext cx="446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7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4" name="Line 26"/>
                <p:cNvSpPr>
                  <a:spLocks noChangeShapeType="1"/>
                </p:cNvSpPr>
                <p:nvPr/>
              </p:nvSpPr>
              <p:spPr bwMode="auto">
                <a:xfrm>
                  <a:off x="2409" y="77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26" name="Group 61"/>
              <p:cNvGrpSpPr>
                <a:grpSpLocks/>
              </p:cNvGrpSpPr>
              <p:nvPr/>
            </p:nvGrpSpPr>
            <p:grpSpPr bwMode="auto">
              <a:xfrm>
                <a:off x="2411" y="1424"/>
                <a:ext cx="456" cy="308"/>
                <a:chOff x="2015" y="1271"/>
                <a:chExt cx="456" cy="308"/>
              </a:xfrm>
            </p:grpSpPr>
            <p:sp>
              <p:nvSpPr>
                <p:cNvPr id="4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15" y="1271"/>
                  <a:ext cx="456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solidFill>
                        <a:srgbClr val="003800"/>
                      </a:solidFill>
                    </a:rPr>
                    <a:t>EN</a:t>
                  </a:r>
                </a:p>
              </p:txBody>
            </p:sp>
            <p:sp>
              <p:nvSpPr>
                <p:cNvPr id="42" name="Line 28"/>
                <p:cNvSpPr>
                  <a:spLocks noChangeShapeType="1"/>
                </p:cNvSpPr>
                <p:nvPr/>
              </p:nvSpPr>
              <p:spPr bwMode="auto">
                <a:xfrm>
                  <a:off x="2067" y="1321"/>
                  <a:ext cx="272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27" name="Oval 30"/>
              <p:cNvSpPr>
                <a:spLocks noChangeArrowheads="1"/>
              </p:cNvSpPr>
              <p:nvPr/>
            </p:nvSpPr>
            <p:spPr bwMode="auto">
              <a:xfrm>
                <a:off x="2843" y="1088"/>
                <a:ext cx="84" cy="83"/>
              </a:xfrm>
              <a:prstGeom prst="ellips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3684" y="1753"/>
                <a:ext cx="444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Oval 31"/>
              <p:cNvSpPr>
                <a:spLocks noChangeArrowheads="1"/>
              </p:cNvSpPr>
              <p:nvPr/>
            </p:nvSpPr>
            <p:spPr bwMode="auto">
              <a:xfrm>
                <a:off x="4130" y="1719"/>
                <a:ext cx="75" cy="75"/>
              </a:xfrm>
              <a:prstGeom prst="ellips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4180" y="968"/>
                <a:ext cx="75" cy="75"/>
              </a:xfrm>
              <a:prstGeom prst="ellipse">
                <a:avLst/>
              </a:prstGeom>
              <a:noFill/>
              <a:ln w="25400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3752" y="1454"/>
                <a:ext cx="52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solidFill>
                      <a:srgbClr val="003800"/>
                    </a:solidFill>
                  </a:rPr>
                  <a:t>CS</a:t>
                </a:r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3821" y="1523"/>
                <a:ext cx="256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grpSp>
            <p:nvGrpSpPr>
              <p:cNvPr id="33" name="Group 65"/>
              <p:cNvGrpSpPr>
                <a:grpSpLocks/>
              </p:cNvGrpSpPr>
              <p:nvPr/>
            </p:nvGrpSpPr>
            <p:grpSpPr bwMode="auto">
              <a:xfrm>
                <a:off x="3812" y="742"/>
                <a:ext cx="526" cy="308"/>
                <a:chOff x="5252" y="994"/>
                <a:chExt cx="526" cy="308"/>
              </a:xfrm>
            </p:grpSpPr>
            <p:sp>
              <p:nvSpPr>
                <p:cNvPr id="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52" y="994"/>
                  <a:ext cx="526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solidFill>
                        <a:srgbClr val="003800"/>
                      </a:solidFill>
                    </a:rPr>
                    <a:t>CS</a:t>
                  </a:r>
                </a:p>
              </p:txBody>
            </p:sp>
            <p:sp>
              <p:nvSpPr>
                <p:cNvPr id="40" name="Line 40"/>
                <p:cNvSpPr>
                  <a:spLocks noChangeShapeType="1"/>
                </p:cNvSpPr>
                <p:nvPr/>
              </p:nvSpPr>
              <p:spPr bwMode="auto">
                <a:xfrm>
                  <a:off x="5330" y="1054"/>
                  <a:ext cx="234" cy="0"/>
                </a:xfrm>
                <a:prstGeom prst="line">
                  <a:avLst/>
                </a:prstGeom>
                <a:noFill/>
                <a:ln w="22225">
                  <a:solidFill>
                    <a:srgbClr val="00380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4" name="Text Box 41"/>
              <p:cNvSpPr txBox="1">
                <a:spLocks noChangeArrowheads="1"/>
              </p:cNvSpPr>
              <p:nvPr/>
            </p:nvSpPr>
            <p:spPr bwMode="auto">
              <a:xfrm>
                <a:off x="252" y="834"/>
                <a:ext cx="900" cy="1470"/>
              </a:xfrm>
              <a:prstGeom prst="rect">
                <a:avLst/>
              </a:prstGeom>
              <a:noFill/>
              <a:ln w="222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3800"/>
                    </a:solidFill>
                  </a:rPr>
                  <a:t>CPU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3800"/>
                    </a:solidFill>
                  </a:rPr>
                  <a:t>  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800" b="1">
                  <a:solidFill>
                    <a:srgbClr val="0038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endParaRPr lang="en-US" altLang="zh-CN" sz="2800" b="1">
                  <a:solidFill>
                    <a:srgbClr val="003800"/>
                  </a:solidFill>
                </a:endParaRPr>
              </a:p>
            </p:txBody>
          </p:sp>
          <p:sp>
            <p:nvSpPr>
              <p:cNvPr id="35" name="Line 58"/>
              <p:cNvSpPr>
                <a:spLocks noChangeShapeType="1"/>
              </p:cNvSpPr>
              <p:nvPr/>
            </p:nvSpPr>
            <p:spPr bwMode="auto">
              <a:xfrm>
                <a:off x="1152" y="2223"/>
                <a:ext cx="4203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6" name="Freeform 59"/>
              <p:cNvSpPr>
                <a:spLocks/>
              </p:cNvSpPr>
              <p:nvPr/>
            </p:nvSpPr>
            <p:spPr bwMode="auto">
              <a:xfrm>
                <a:off x="2358" y="1242"/>
                <a:ext cx="468" cy="999"/>
              </a:xfrm>
              <a:custGeom>
                <a:avLst/>
                <a:gdLst/>
                <a:ahLst/>
                <a:cxnLst>
                  <a:cxn ang="0">
                    <a:pos x="0" y="1080"/>
                  </a:cxn>
                  <a:cxn ang="0">
                    <a:pos x="0" y="0"/>
                  </a:cxn>
                  <a:cxn ang="0">
                    <a:pos x="630" y="0"/>
                  </a:cxn>
                </a:cxnLst>
                <a:rect l="0" t="0" r="r" b="b"/>
                <a:pathLst>
                  <a:path w="630" h="1080">
                    <a:moveTo>
                      <a:pt x="0" y="1080"/>
                    </a:moveTo>
                    <a:lnTo>
                      <a:pt x="0" y="0"/>
                    </a:lnTo>
                    <a:lnTo>
                      <a:pt x="630" y="0"/>
                    </a:ln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7" name="Line 60"/>
              <p:cNvSpPr>
                <a:spLocks noChangeShapeType="1"/>
              </p:cNvSpPr>
              <p:nvPr/>
            </p:nvSpPr>
            <p:spPr bwMode="auto">
              <a:xfrm>
                <a:off x="2376" y="1899"/>
                <a:ext cx="458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8" name="Line 69"/>
              <p:cNvSpPr>
                <a:spLocks noChangeShapeType="1"/>
              </p:cNvSpPr>
              <p:nvPr/>
            </p:nvSpPr>
            <p:spPr bwMode="auto">
              <a:xfrm>
                <a:off x="3699" y="1017"/>
                <a:ext cx="486" cy="0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build="p" autoUpdateAnimBg="0" advAuto="0"/>
      <p:bldP spid="5" grpId="0" animBg="1"/>
      <p:bldP spid="6" grpId="0" build="p" autoUpdateAnimBg="0" advAuto="0"/>
      <p:bldP spid="7" grpId="0" build="p" autoUpdateAnimBg="0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27584" y="55538"/>
            <a:ext cx="26003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(2) 统一编址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70050" y="2132856"/>
            <a:ext cx="7989887" cy="1389062"/>
          </a:xfrm>
          <a:prstGeom prst="rect">
            <a:avLst/>
          </a:prstGeom>
          <a:noFill/>
          <a:ln w="15875" cap="sq">
            <a:solidFill>
              <a:srgbClr val="0038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端口地址占</a:t>
            </a:r>
            <a:r>
              <a:rPr lang="en-US" altLang="zh-CN" sz="2800" b="1">
                <a:solidFill>
                  <a:srgbClr val="0000FF"/>
                </a:solidFill>
              </a:rPr>
              <a:t>CPU</a:t>
            </a:r>
            <a:r>
              <a:rPr lang="zh-CN" altLang="en-US" sz="2800" b="1">
                <a:solidFill>
                  <a:srgbClr val="0000FF"/>
                </a:solidFill>
              </a:rPr>
              <a:t>提供的全部地址空间的其中一部分。比如, 可将地址空间的低端部分分配给主存单元,  高端分配给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端口, 以示区分。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55576" y="908720"/>
            <a:ext cx="30003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/>
              <a:t>编址到寄存器: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47713" y="910357"/>
            <a:ext cx="839628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/>
              <a:t>                           为每个寄存器(</a:t>
            </a:r>
            <a:r>
              <a:rPr lang="en-US" altLang="zh-CN" sz="2800" b="1" dirty="0"/>
              <a:t>I/O</a:t>
            </a:r>
            <a:r>
              <a:rPr lang="zh-CN" altLang="zh-CN" sz="2800" b="1" dirty="0"/>
              <a:t>端口</a:t>
            </a:r>
            <a:r>
              <a:rPr lang="zh-CN" altLang="en-US" sz="2800" b="1" dirty="0"/>
              <a:t>)分配总线地址; 访问外设时,  指令中给出总线地址。</a:t>
            </a:r>
            <a:endParaRPr lang="zh-CN" altLang="en-US" sz="2800" b="1" u="sng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11040" y="83124"/>
            <a:ext cx="6313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800" b="1" dirty="0"/>
              <a:t> (即</a:t>
            </a:r>
            <a:r>
              <a:rPr lang="zh-CN" altLang="en-US" sz="2800" b="1" u="sng" dirty="0"/>
              <a:t> </a:t>
            </a:r>
            <a:r>
              <a:rPr lang="en-US" altLang="zh-CN" sz="2800" b="1" u="sng" dirty="0"/>
              <a:t>I/O</a:t>
            </a:r>
            <a:r>
              <a:rPr lang="zh-CN" altLang="zh-CN" sz="2800" b="1" u="sng" dirty="0"/>
              <a:t>端口</a:t>
            </a:r>
            <a:r>
              <a:rPr lang="zh-CN" altLang="en-US" sz="2800" b="1" dirty="0"/>
              <a:t>与</a:t>
            </a:r>
            <a:r>
              <a:rPr lang="zh-CN" altLang="en-US" sz="2800" b="1" u="sng" dirty="0"/>
              <a:t>存储器单元</a:t>
            </a:r>
            <a:r>
              <a:rPr lang="zh-CN" altLang="en-US" sz="2800" b="1" dirty="0"/>
              <a:t>统一编址)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92275" y="3789040"/>
            <a:ext cx="7953375" cy="1389062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采用统一编址, 地址码本身可区分是</a:t>
            </a:r>
            <a:r>
              <a:rPr lang="zh-CN" altLang="en-US" sz="2800" b="1" u="sng" dirty="0">
                <a:solidFill>
                  <a:srgbClr val="0000FF"/>
                </a:solidFill>
              </a:rPr>
              <a:t>存储单元地址</a:t>
            </a:r>
            <a:r>
              <a:rPr lang="zh-CN" altLang="en-US" sz="2800" b="1" dirty="0">
                <a:solidFill>
                  <a:srgbClr val="0000FF"/>
                </a:solidFill>
              </a:rPr>
              <a:t>还是</a:t>
            </a:r>
            <a:r>
              <a:rPr lang="en-US" altLang="zh-CN" sz="2800" b="1" u="sng" dirty="0">
                <a:solidFill>
                  <a:srgbClr val="0000FF"/>
                </a:solidFill>
              </a:rPr>
              <a:t>I/O</a:t>
            </a:r>
            <a:r>
              <a:rPr lang="zh-CN" altLang="en-US" sz="2800" b="1" u="sng" dirty="0">
                <a:solidFill>
                  <a:srgbClr val="0000FF"/>
                </a:solidFill>
              </a:rPr>
              <a:t>端口地址</a:t>
            </a:r>
            <a:r>
              <a:rPr lang="zh-CN" altLang="en-US" sz="2800" b="1" dirty="0">
                <a:solidFill>
                  <a:srgbClr val="0000FF"/>
                </a:solidFill>
              </a:rPr>
              <a:t>, 无需其它控制, 不会出现存储单元和端口的读写发生会乱。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73225" y="5491311"/>
            <a:ext cx="7972425" cy="962025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统一编址时, 实现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操作的数据传送指令称为隐式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2916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build="p" autoUpdateAnimBg="0"/>
      <p:bldP spid="5" grpId="0" build="p" autoUpdateAnimBg="0"/>
      <p:bldP spid="7" grpId="0" animBg="1" autoUpdateAnimBg="0"/>
      <p:bldP spid="8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1298" y="692696"/>
            <a:ext cx="8058150" cy="138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b="1" dirty="0"/>
              <a:t>在指令集上, 无需专门输入/输出指令, 采用一般数据传送指令即可进行端口的读写操作。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1136" y="2193652"/>
            <a:ext cx="8140700" cy="432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0" indent="-952500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b="1"/>
              <a:t>比如: 某处理器提供16位地址, 外设接口有3个寄存器, 分别为: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3000" b="1"/>
              <a:t>             数据寄存器   －    分配地址 </a:t>
            </a:r>
            <a:r>
              <a:rPr lang="en-US" altLang="zh-CN" sz="3000" b="1"/>
              <a:t>FF00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3000" b="1"/>
              <a:t>             命令寄存器   －    分配地址 </a:t>
            </a:r>
            <a:r>
              <a:rPr lang="en-US" altLang="zh-CN" sz="3000" b="1"/>
              <a:t>FF01</a:t>
            </a:r>
          </a:p>
          <a:p>
            <a:pPr marL="952500" indent="-952500">
              <a:lnSpc>
                <a:spcPct val="150000"/>
              </a:lnSpc>
              <a:spcBef>
                <a:spcPct val="5000"/>
              </a:spcBef>
            </a:pPr>
            <a:r>
              <a:rPr lang="zh-CN" altLang="en-US" sz="3000" b="1"/>
              <a:t>             状态寄存器   －    分配地址 </a:t>
            </a:r>
            <a:r>
              <a:rPr lang="en-US" altLang="zh-CN" sz="3000" b="1"/>
              <a:t>FF02</a:t>
            </a:r>
          </a:p>
          <a:p>
            <a:pPr marL="952500" indent="-952500">
              <a:lnSpc>
                <a:spcPct val="150000"/>
              </a:lnSpc>
              <a:spcBef>
                <a:spcPct val="20000"/>
              </a:spcBef>
            </a:pPr>
            <a:r>
              <a:rPr lang="en-US" altLang="zh-CN" sz="3000" b="1"/>
              <a:t>          CPU</a:t>
            </a:r>
            <a:r>
              <a:rPr lang="zh-CN" altLang="en-US" sz="3000" b="1"/>
              <a:t>内部有寄存器</a:t>
            </a:r>
            <a:r>
              <a:rPr lang="en-US" altLang="zh-CN" sz="3000" b="1"/>
              <a:t>R</a:t>
            </a:r>
            <a:r>
              <a:rPr lang="en-US" altLang="zh-CN" b="1" baseline="-14000"/>
              <a:t>0</a:t>
            </a:r>
            <a:r>
              <a:rPr lang="en-US" altLang="zh-CN" sz="3000" b="1"/>
              <a:t>、R</a:t>
            </a:r>
            <a:r>
              <a:rPr lang="en-US" altLang="zh-CN" b="1" baseline="-14000"/>
              <a:t>1</a:t>
            </a:r>
            <a:r>
              <a:rPr lang="en-US" altLang="zh-CN" sz="3000" b="1"/>
              <a:t>、R</a:t>
            </a:r>
            <a:r>
              <a:rPr lang="en-US" altLang="zh-CN" b="1" baseline="-14000"/>
              <a:t>2</a:t>
            </a:r>
            <a:r>
              <a:rPr lang="en-US" altLang="zh-CN" sz="3000" b="1"/>
              <a:t>、</a:t>
            </a:r>
            <a:r>
              <a:rPr lang="en-US" altLang="zh-CN" sz="3000" b="1" baseline="-25000"/>
              <a:t> </a:t>
            </a:r>
            <a:r>
              <a:rPr lang="en-US" altLang="zh-CN" sz="3000" b="1"/>
              <a:t>R</a:t>
            </a:r>
            <a:r>
              <a:rPr lang="en-US" altLang="zh-CN" b="1" baseline="-14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7813" y="344488"/>
            <a:ext cx="6038850" cy="1479550"/>
          </a:xfrm>
          <a:prstGeom prst="rect">
            <a:avLst/>
          </a:prstGeom>
          <a:noFill/>
          <a:ln w="1587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000" b="1"/>
              <a:t>数据寄存器   －    分配地址 </a:t>
            </a:r>
            <a:r>
              <a:rPr lang="en-US" altLang="zh-CN" sz="3000" b="1"/>
              <a:t>FF00</a:t>
            </a:r>
          </a:p>
          <a:p>
            <a:r>
              <a:rPr lang="zh-CN" altLang="en-US" sz="3000" b="1"/>
              <a:t>命令寄存器   －    分配地址 </a:t>
            </a:r>
            <a:r>
              <a:rPr lang="en-US" altLang="zh-CN" sz="3000" b="1"/>
              <a:t>FF01</a:t>
            </a:r>
          </a:p>
          <a:p>
            <a:r>
              <a:rPr lang="zh-CN" altLang="en-US" sz="3000" b="1"/>
              <a:t>状态寄存器   －    分配地址 </a:t>
            </a:r>
            <a:r>
              <a:rPr lang="en-US" altLang="zh-CN" sz="3000" b="1"/>
              <a:t>FF02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15938" y="1988840"/>
            <a:ext cx="2679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/>
              <a:t>则指令: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2025" y="2546097"/>
            <a:ext cx="7902575" cy="200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000" b="1" dirty="0"/>
              <a:t>MOV    FF01 , R</a:t>
            </a:r>
            <a:r>
              <a:rPr lang="en-US" altLang="zh-CN" b="1" baseline="-16000" dirty="0"/>
              <a:t>0</a:t>
            </a:r>
            <a:r>
              <a:rPr lang="en-US" altLang="zh-CN" sz="3000" b="1" baseline="-25000" dirty="0"/>
              <a:t>  </a:t>
            </a:r>
            <a:r>
              <a:rPr lang="en-US" altLang="zh-CN" sz="3000" b="1" dirty="0"/>
              <a:t>;</a:t>
            </a:r>
            <a:r>
              <a:rPr lang="en-US" altLang="zh-CN" sz="3000" b="1" baseline="-25000" dirty="0"/>
              <a:t>       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800" b="1" dirty="0">
                <a:solidFill>
                  <a:srgbClr val="0000FF"/>
                </a:solidFill>
              </a:rPr>
              <a:t>命令字寄存器</a:t>
            </a:r>
          </a:p>
          <a:p>
            <a:pPr>
              <a:spcBef>
                <a:spcPct val="5000"/>
              </a:spcBef>
            </a:pPr>
            <a:r>
              <a:rPr lang="en-US" altLang="zh-CN" sz="3000" b="1" dirty="0"/>
              <a:t>MOV    R</a:t>
            </a:r>
            <a:r>
              <a:rPr lang="en-US" altLang="zh-CN" b="1" baseline="-16000" dirty="0"/>
              <a:t>1</a:t>
            </a:r>
            <a:r>
              <a:rPr lang="en-US" altLang="zh-CN" sz="3000" b="1" dirty="0"/>
              <a:t> , FF02 ;     </a:t>
            </a:r>
            <a:r>
              <a:rPr lang="zh-CN" altLang="en-US" sz="2800" b="1" dirty="0">
                <a:solidFill>
                  <a:srgbClr val="0000FF"/>
                </a:solidFill>
              </a:rPr>
              <a:t>状态字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内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1</a:t>
            </a:r>
          </a:p>
          <a:p>
            <a:pPr>
              <a:spcBef>
                <a:spcPct val="5000"/>
              </a:spcBef>
            </a:pPr>
            <a:r>
              <a:rPr lang="en-US" altLang="zh-CN" sz="3000" b="1" dirty="0"/>
              <a:t>MOV    R</a:t>
            </a:r>
            <a:r>
              <a:rPr lang="en-US" altLang="zh-CN" b="1" baseline="-16000" dirty="0"/>
              <a:t>2</a:t>
            </a:r>
            <a:r>
              <a:rPr lang="en-US" altLang="zh-CN" sz="3000" b="1" dirty="0"/>
              <a:t> ,  FF00 ;    </a:t>
            </a:r>
            <a:r>
              <a:rPr lang="zh-CN" altLang="en-US" sz="2800" b="1" dirty="0">
                <a:solidFill>
                  <a:srgbClr val="0000FF"/>
                </a:solidFill>
              </a:rPr>
              <a:t>数据寄存器 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内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2</a:t>
            </a:r>
          </a:p>
          <a:p>
            <a:pPr>
              <a:spcBef>
                <a:spcPct val="5000"/>
              </a:spcBef>
            </a:pPr>
            <a:r>
              <a:rPr lang="en-US" altLang="zh-CN" sz="3000" b="1" dirty="0"/>
              <a:t>MOV    FF00 ,  R</a:t>
            </a:r>
            <a:r>
              <a:rPr lang="en-US" altLang="zh-CN" b="1" baseline="-16000" dirty="0"/>
              <a:t>3</a:t>
            </a:r>
            <a:r>
              <a:rPr lang="en-US" altLang="zh-CN" sz="3000" b="1" dirty="0"/>
              <a:t> ;    </a:t>
            </a:r>
            <a:r>
              <a:rPr lang="en-US" altLang="zh-CN" sz="3000" b="1" dirty="0">
                <a:solidFill>
                  <a:srgbClr val="0000FF"/>
                </a:solidFill>
              </a:rPr>
              <a:t>R</a:t>
            </a:r>
            <a:r>
              <a:rPr lang="en-US" altLang="zh-CN" b="1" baseline="-16000" dirty="0">
                <a:solidFill>
                  <a:srgbClr val="0000FF"/>
                </a:solidFill>
              </a:rPr>
              <a:t>3 </a:t>
            </a:r>
            <a:r>
              <a:rPr lang="zh-CN" altLang="en-US" sz="2800" b="1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zh-CN" altLang="en-US" sz="2800" b="1" dirty="0">
                <a:solidFill>
                  <a:srgbClr val="0000FF"/>
                </a:solidFill>
              </a:rPr>
              <a:t>数据寄存器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4653136"/>
            <a:ext cx="8562975" cy="208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b="1" dirty="0"/>
              <a:t>处理器无需专门的信号来区分是访问存储器还是访问</a:t>
            </a:r>
            <a:r>
              <a:rPr lang="en-US" altLang="zh-CN" sz="3000" b="1" dirty="0"/>
              <a:t>I/O</a:t>
            </a:r>
            <a:r>
              <a:rPr lang="zh-CN" altLang="en-US" sz="3000" b="1" dirty="0"/>
              <a:t>端口, 译码电路对</a:t>
            </a:r>
            <a:r>
              <a:rPr lang="zh-CN" altLang="en-US" sz="3000" b="1" dirty="0">
                <a:solidFill>
                  <a:srgbClr val="FF0000"/>
                </a:solidFill>
              </a:rPr>
              <a:t>地址码的译码</a:t>
            </a:r>
            <a:r>
              <a:rPr lang="zh-CN" altLang="en-US" sz="3000" b="1" dirty="0"/>
              <a:t>即可区分出是读写存储器单元或</a:t>
            </a:r>
            <a:r>
              <a:rPr lang="en-US" altLang="zh-CN" sz="3000" b="1" dirty="0"/>
              <a:t>I/O</a:t>
            </a:r>
            <a:r>
              <a:rPr lang="zh-CN" altLang="en-US" sz="3000" b="1" dirty="0"/>
              <a:t>端口。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  <p:bldP spid="4" grpId="0" build="p" autoUpdateAnimBg="0"/>
      <p:bldP spid="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755650" y="4077072"/>
            <a:ext cx="7993063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>
                <a:ea typeface="宋体" panose="02010600030101010101" pitchFamily="2" charset="-122"/>
              </a:rPr>
              <a:t>运算</a:t>
            </a:r>
            <a:r>
              <a:rPr lang="zh-CN" altLang="en-US" sz="2800" b="1">
                <a:ea typeface="宋体" panose="02010600030101010101" pitchFamily="2" charset="-122"/>
              </a:rPr>
              <a:t>结束</a:t>
            </a:r>
            <a:r>
              <a:rPr lang="zh-CN" altLang="en-US" sz="2800" b="1" smtClean="0">
                <a:ea typeface="宋体" panose="02010600030101010101" pitchFamily="2" charset="-122"/>
              </a:rPr>
              <a:t>后会自动设置</a:t>
            </a:r>
            <a:r>
              <a:rPr lang="zh-CN" altLang="en-US" sz="2800" b="1" dirty="0">
                <a:ea typeface="宋体" panose="02010600030101010101" pitchFamily="2" charset="-122"/>
              </a:rPr>
              <a:t>相应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状态标志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899592" y="1105580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）算术运算指令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1004664" y="169476"/>
            <a:ext cx="5943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ea typeface="宋体" panose="02010600030101010101" pitchFamily="2" charset="-122"/>
              </a:rPr>
              <a:t>算术逻辑运算指令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55650" y="2132856"/>
            <a:ext cx="7632700" cy="13031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加</a:t>
            </a:r>
            <a:r>
              <a:rPr lang="en-US" altLang="zh-CN" sz="2800" b="1" dirty="0">
                <a:ea typeface="宋体" panose="02010600030101010101" pitchFamily="2" charset="-122"/>
              </a:rPr>
              <a:t>(ADD)</a:t>
            </a:r>
            <a:r>
              <a:rPr lang="zh-CN" altLang="en-US" sz="2800" b="1" dirty="0">
                <a:ea typeface="宋体" panose="02010600030101010101" pitchFamily="2" charset="-122"/>
              </a:rPr>
              <a:t>、减</a:t>
            </a:r>
            <a:r>
              <a:rPr lang="en-US" altLang="zh-CN" sz="2800" b="1" dirty="0">
                <a:ea typeface="宋体" panose="02010600030101010101" pitchFamily="2" charset="-122"/>
              </a:rPr>
              <a:t>(SUB)</a:t>
            </a:r>
            <a:r>
              <a:rPr lang="zh-CN" altLang="en-US" sz="2800" b="1" dirty="0">
                <a:ea typeface="宋体" panose="02010600030101010101" pitchFamily="2" charset="-122"/>
              </a:rPr>
              <a:t>、乘</a:t>
            </a:r>
            <a:r>
              <a:rPr lang="en-US" altLang="zh-CN" sz="2800" b="1" dirty="0">
                <a:ea typeface="宋体" panose="02010600030101010101" pitchFamily="2" charset="-122"/>
              </a:rPr>
              <a:t>(MUL)</a:t>
            </a:r>
            <a:r>
              <a:rPr lang="zh-CN" altLang="en-US" sz="2800" b="1" dirty="0">
                <a:ea typeface="宋体" panose="02010600030101010101" pitchFamily="2" charset="-122"/>
              </a:rPr>
              <a:t>、除</a:t>
            </a:r>
            <a:r>
              <a:rPr lang="en-US" altLang="zh-CN" sz="2800" b="1" dirty="0">
                <a:ea typeface="宋体" panose="02010600030101010101" pitchFamily="2" charset="-122"/>
              </a:rPr>
              <a:t>(DIV)</a:t>
            </a:r>
            <a:r>
              <a:rPr lang="zh-CN" altLang="en-US" sz="2800" b="1" dirty="0">
                <a:ea typeface="宋体" panose="02010600030101010101" pitchFamily="2" charset="-122"/>
              </a:rPr>
              <a:t>、求补</a:t>
            </a:r>
            <a:r>
              <a:rPr lang="en-US" altLang="zh-CN" sz="2800" b="1" dirty="0">
                <a:ea typeface="宋体" panose="02010600030101010101" pitchFamily="2" charset="-122"/>
              </a:rPr>
              <a:t>(NEG)</a:t>
            </a:r>
            <a:r>
              <a:rPr lang="zh-CN" altLang="en-US" sz="2800" b="1" dirty="0">
                <a:ea typeface="宋体" panose="02010600030101010101" pitchFamily="2" charset="-122"/>
              </a:rPr>
              <a:t>、加</a:t>
            </a:r>
            <a:r>
              <a:rPr lang="en-US" altLang="zh-CN" sz="2800" b="1" dirty="0">
                <a:ea typeface="宋体" panose="02010600030101010101" pitchFamily="2" charset="-122"/>
              </a:rPr>
              <a:t>1(INC)</a:t>
            </a:r>
            <a:r>
              <a:rPr lang="zh-CN" altLang="en-US" sz="2800" b="1" dirty="0">
                <a:ea typeface="宋体" panose="02010600030101010101" pitchFamily="2" charset="-122"/>
              </a:rPr>
              <a:t>、减</a:t>
            </a:r>
            <a:r>
              <a:rPr lang="en-US" altLang="zh-CN" sz="2800" b="1" dirty="0">
                <a:ea typeface="宋体" panose="02010600030101010101" pitchFamily="2" charset="-122"/>
              </a:rPr>
              <a:t>1(DEC)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36302" y="1529034"/>
            <a:ext cx="860425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实现对代码位的</a:t>
            </a:r>
            <a:r>
              <a:rPr lang="zh-CN" altLang="en-US" sz="2800" b="1">
                <a:solidFill>
                  <a:srgbClr val="3333FF"/>
                </a:solidFill>
              </a:rPr>
              <a:t>设置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测试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清除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3333FF"/>
                </a:solidFill>
              </a:rPr>
              <a:t>修改</a:t>
            </a:r>
            <a:r>
              <a:rPr lang="zh-CN" altLang="en-US" sz="2800" b="1"/>
              <a:t>等。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78160" y="169476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）逻辑运算指令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936302" y="794022"/>
            <a:ext cx="76327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与</a:t>
            </a:r>
            <a:r>
              <a:rPr lang="en-US" altLang="zh-CN" sz="2800" b="1" dirty="0"/>
              <a:t>(AND)</a:t>
            </a:r>
            <a:r>
              <a:rPr lang="zh-CN" altLang="en-US" sz="2800" b="1" dirty="0"/>
              <a:t>、或</a:t>
            </a:r>
            <a:r>
              <a:rPr lang="en-US" altLang="zh-CN" sz="2800" b="1" dirty="0"/>
              <a:t>(OR)</a:t>
            </a:r>
            <a:r>
              <a:rPr lang="zh-CN" altLang="en-US" sz="2800" b="1" dirty="0"/>
              <a:t>、</a:t>
            </a:r>
            <a:r>
              <a:rPr lang="zh-CN" altLang="en-US" sz="2800" b="1"/>
              <a:t>非</a:t>
            </a:r>
            <a:r>
              <a:rPr lang="en-US" altLang="zh-CN" sz="2800" b="1" smtClean="0"/>
              <a:t>(NOT)</a:t>
            </a:r>
            <a:r>
              <a:rPr lang="zh-CN" altLang="en-US" sz="2800" b="1" dirty="0"/>
              <a:t>、异</a:t>
            </a:r>
            <a:r>
              <a:rPr lang="zh-CN" altLang="en-US" sz="2800" b="1"/>
              <a:t>或</a:t>
            </a:r>
            <a:r>
              <a:rPr lang="en-US" altLang="zh-CN" sz="2800" b="1" smtClean="0"/>
              <a:t>(XOR</a:t>
            </a:r>
            <a:r>
              <a:rPr lang="en-US" altLang="zh-CN" sz="2800" b="1" dirty="0"/>
              <a:t>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63315" y="2276872"/>
            <a:ext cx="22320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按位</a:t>
            </a:r>
            <a:r>
              <a:rPr lang="zh-CN" altLang="en-US" sz="2800" b="1">
                <a:solidFill>
                  <a:srgbClr val="FF0000"/>
                </a:solidFill>
              </a:rPr>
              <a:t>测试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123902" y="2132856"/>
            <a:ext cx="2808288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</a:rPr>
              <a:t>MOV 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02H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123902" y="2709119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en-US" altLang="zh-CN" sz="2800" b="1" dirty="0">
                <a:solidFill>
                  <a:srgbClr val="3333FF"/>
                </a:solidFill>
              </a:rPr>
              <a:t> 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</a:rPr>
              <a:t>000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92552" y="2305894"/>
            <a:ext cx="14478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屏蔽字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292552" y="2809131"/>
            <a:ext cx="43180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63315" y="4696222"/>
            <a:ext cx="22320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按位设置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131840" y="4580781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OR</a:t>
            </a:r>
            <a:r>
              <a:rPr lang="en-US" altLang="zh-CN" sz="2800" b="1" dirty="0">
                <a:solidFill>
                  <a:srgbClr val="3333FF"/>
                </a:solidFill>
              </a:rPr>
              <a:t>  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0000000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63315" y="4043759"/>
            <a:ext cx="22320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按位清除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123902" y="3933081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en-US" altLang="zh-CN" sz="2800" b="1" dirty="0">
                <a:solidFill>
                  <a:srgbClr val="3333FF"/>
                </a:solidFill>
              </a:rPr>
              <a:t> 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</a:rPr>
              <a:t>000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963315" y="5297884"/>
            <a:ext cx="22320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按位修改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131840" y="5230069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</a:rPr>
              <a:t>OR</a:t>
            </a:r>
            <a:r>
              <a:rPr lang="en-US" altLang="zh-CN" sz="2800" b="1" smtClean="0">
                <a:solidFill>
                  <a:srgbClr val="3333FF"/>
                </a:solidFill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</a:rPr>
              <a:t>000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963315" y="3443684"/>
            <a:ext cx="22320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按位</a:t>
            </a:r>
            <a:r>
              <a:rPr lang="zh-CN" altLang="en-US" sz="2800" b="1">
                <a:solidFill>
                  <a:srgbClr val="FF0000"/>
                </a:solidFill>
              </a:rPr>
              <a:t>分离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123902" y="3328244"/>
            <a:ext cx="3600450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en-US" altLang="zh-CN" sz="2800" b="1" dirty="0">
                <a:solidFill>
                  <a:srgbClr val="3333FF"/>
                </a:solidFill>
              </a:rPr>
              <a:t> 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0000</a:t>
            </a:r>
            <a:r>
              <a:rPr lang="en-US" altLang="zh-CN" sz="2800" b="1" dirty="0">
                <a:solidFill>
                  <a:srgbClr val="FF0000"/>
                </a:solidFill>
              </a:rPr>
              <a:t>1111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963315" y="5917009"/>
            <a:ext cx="22320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判是否相等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3131840" y="5849194"/>
            <a:ext cx="2447925" cy="6740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</a:rPr>
              <a:t>OR</a:t>
            </a:r>
            <a:r>
              <a:rPr lang="en-US" altLang="zh-CN" sz="2800" b="1" smtClean="0">
                <a:solidFill>
                  <a:srgbClr val="3333FF"/>
                </a:solidFill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</a:rPr>
              <a:t>AL,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3333FF"/>
                </a:solidFill>
              </a:rPr>
              <a:t>BL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786184" y="960546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）转移指令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932656" y="107921"/>
            <a:ext cx="5943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程序控制指令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684584" y="3481496"/>
            <a:ext cx="6324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）转子指令与返回指令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1152128" y="4580046"/>
            <a:ext cx="63246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/>
              <a:t>转子指令：</a:t>
            </a:r>
            <a:r>
              <a:rPr lang="zh-CN" altLang="en-US" sz="2800" b="1"/>
              <a:t>操作码  子程序入口</a:t>
            </a:r>
          </a:p>
        </p:txBody>
      </p:sp>
      <p:sp>
        <p:nvSpPr>
          <p:cNvPr id="6" name="AutoShape 29"/>
          <p:cNvSpPr>
            <a:spLocks/>
          </p:cNvSpPr>
          <p:nvPr/>
        </p:nvSpPr>
        <p:spPr bwMode="auto">
          <a:xfrm>
            <a:off x="1395784" y="2121922"/>
            <a:ext cx="221456" cy="583942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sz="280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700584" y="1961688"/>
            <a:ext cx="2971800" cy="9110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无条件转移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smtClean="0"/>
              <a:t>条件转移</a:t>
            </a:r>
            <a:endParaRPr lang="zh-CN" altLang="en-US" sz="2800" b="1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732584" y="1969328"/>
            <a:ext cx="4943872" cy="9110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：操作码  转移地址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：操作码  转移地址  </a:t>
            </a:r>
            <a:r>
              <a:rPr lang="zh-CN" altLang="en-US" sz="2800" b="1"/>
              <a:t>转移</a:t>
            </a:r>
            <a:r>
              <a:rPr lang="zh-CN" altLang="en-US" sz="2800" b="1" smtClean="0"/>
              <a:t>条件</a:t>
            </a:r>
            <a:endParaRPr lang="zh-CN" altLang="en-US" sz="2800" b="1" dirty="0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129084" y="5113446"/>
            <a:ext cx="63246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smtClean="0"/>
              <a:t>返回指令：</a:t>
            </a:r>
            <a:r>
              <a:rPr lang="zh-CN" altLang="en-US" sz="2800" b="1"/>
              <a:t>操作码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121147" y="5642084"/>
            <a:ext cx="44958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用堆栈存放返回地址。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build="p" autoUpdateAnimBg="0"/>
      <p:bldP spid="6" grpId="0" animBg="1"/>
      <p:bldP spid="7" grpId="0" uiExpand="1" build="p" autoUpdateAnimBg="0"/>
      <p:bldP spid="8" grpId="0" build="p" autoUpdateAnimBg="0"/>
      <p:bldP spid="9" grpId="0" build="p" autoUpdateAnimBg="0"/>
      <p:bldP spid="1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7"/>
          <p:cNvSpPr txBox="1">
            <a:spLocks noChangeArrowheads="1"/>
          </p:cNvSpPr>
          <p:nvPr/>
        </p:nvSpPr>
        <p:spPr bwMode="auto">
          <a:xfrm>
            <a:off x="539552" y="107921"/>
            <a:ext cx="288032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a typeface="宋体" panose="02010600030101010101" pitchFamily="2" charset="-122"/>
              </a:rPr>
              <a:t>）软中断指令</a:t>
            </a:r>
          </a:p>
        </p:txBody>
      </p:sp>
      <p:sp>
        <p:nvSpPr>
          <p:cNvPr id="3" name="Text Box 58"/>
          <p:cNvSpPr txBox="1">
            <a:spLocks noChangeArrowheads="1"/>
          </p:cNvSpPr>
          <p:nvPr/>
        </p:nvSpPr>
        <p:spPr bwMode="auto">
          <a:xfrm>
            <a:off x="5954712" y="620688"/>
            <a:ext cx="10668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4" name="Text Box 59"/>
          <p:cNvSpPr txBox="1">
            <a:spLocks noChangeArrowheads="1"/>
          </p:cNvSpPr>
          <p:nvPr/>
        </p:nvSpPr>
        <p:spPr bwMode="auto">
          <a:xfrm>
            <a:off x="5497512" y="2214039"/>
            <a:ext cx="2286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软中断指令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6315472" y="1231875"/>
            <a:ext cx="615553" cy="9731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6" name="Line 63"/>
          <p:cNvSpPr>
            <a:spLocks noChangeShapeType="1"/>
          </p:cNvSpPr>
          <p:nvPr/>
        </p:nvSpPr>
        <p:spPr bwMode="auto">
          <a:xfrm flipV="1">
            <a:off x="6640512" y="2276450"/>
            <a:ext cx="1531938" cy="373063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7523162" y="1700188"/>
            <a:ext cx="16573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调试程序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8144272" y="2141513"/>
            <a:ext cx="615553" cy="15748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ea typeface="宋体" panose="02010600030101010101" pitchFamily="2" charset="-122"/>
              </a:rPr>
              <a:t>………</a:t>
            </a: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 flipH="1" flipV="1">
            <a:off x="6564312" y="2725713"/>
            <a:ext cx="1600200" cy="609600"/>
          </a:xfrm>
          <a:prstGeom prst="line">
            <a:avLst/>
          </a:prstGeom>
          <a:noFill/>
          <a:ln w="19050" cap="sq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6315472" y="2809850"/>
            <a:ext cx="615553" cy="11953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539353" y="1557338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早期主要用于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程序调试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539353" y="2205038"/>
            <a:ext cx="51847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现在常用于</a:t>
            </a:r>
            <a:r>
              <a:rPr lang="zh-CN" altLang="en-US" sz="2800" b="1" dirty="0">
                <a:solidFill>
                  <a:srgbClr val="3333FF"/>
                </a:solidFill>
                <a:ea typeface="宋体" panose="02010600030101010101" pitchFamily="2" charset="-122"/>
              </a:rPr>
              <a:t>系统功能调用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1693342" y="843434"/>
            <a:ext cx="29511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ea typeface="宋体" panose="02010600030101010101" pitchFamily="2" charset="-122"/>
              </a:rPr>
              <a:t>INT n</a:t>
            </a:r>
            <a:r>
              <a:rPr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；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461491" y="3219450"/>
            <a:ext cx="533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ea typeface="宋体" panose="02010600030101010101" pitchFamily="2" charset="-122"/>
              </a:rPr>
              <a:t>）控制指令</a:t>
            </a: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1331441" y="4710113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NOP </a:t>
            </a:r>
            <a:r>
              <a:rPr lang="zh-CN" altLang="en-US" sz="2800" b="1" dirty="0">
                <a:ea typeface="宋体" panose="02010600030101010101" pitchFamily="2" charset="-122"/>
              </a:rPr>
              <a:t>空操作指令</a:t>
            </a:r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1331441" y="5589588"/>
            <a:ext cx="5184775" cy="8248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HLT </a:t>
            </a:r>
            <a:r>
              <a:rPr lang="zh-CN" altLang="en-US" sz="2800" b="1" dirty="0">
                <a:ea typeface="宋体" panose="02010600030101010101" pitchFamily="2" charset="-122"/>
              </a:rPr>
              <a:t>暂停指令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1331441" y="4005263"/>
            <a:ext cx="5041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CLC </a:t>
            </a:r>
            <a:r>
              <a:rPr lang="zh-CN" altLang="en-US" sz="2800" b="1" dirty="0">
                <a:ea typeface="宋体" panose="02010600030101010101" pitchFamily="2" charset="-122"/>
              </a:rPr>
              <a:t>清除进位标志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nimBg="1"/>
      <p:bldP spid="7" grpId="0" autoUpdateAnimBg="0"/>
      <p:bldP spid="8" grpId="0" autoUpdateAnimBg="0"/>
      <p:bldP spid="9" grpId="0" animBg="1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2161449"/>
            <a:ext cx="8640960" cy="504056"/>
            <a:chOff x="755576" y="4941168"/>
            <a:chExt cx="8640960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4941168"/>
              <a:ext cx="6912768" cy="504056"/>
              <a:chOff x="827584" y="1196752"/>
              <a:chExt cx="6912768" cy="50405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27584" y="1196752"/>
                <a:ext cx="3456384" cy="504056"/>
                <a:chOff x="2195736" y="5013176"/>
                <a:chExt cx="4608512" cy="91440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195736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操作码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OP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99992" y="5013176"/>
                  <a:ext cx="2304256" cy="914400"/>
                </a:xfrm>
                <a:prstGeom prst="rect">
                  <a:avLst/>
                </a:prstGeom>
                <a:solidFill>
                  <a:srgbClr val="A3F2F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solidFill>
                        <a:schemeClr val="tx1"/>
                      </a:solidFill>
                    </a:rPr>
                    <a:t>地址码  </a:t>
                  </a:r>
                  <a:r>
                    <a:rPr lang="en-US" altLang="zh-CN" sz="2400" b="1" dirty="0" smtClean="0">
                      <a:solidFill>
                        <a:schemeClr val="tx1"/>
                      </a:solidFill>
                    </a:rPr>
                    <a:t>A1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4283968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A2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012160" y="1196752"/>
                <a:ext cx="1728192" cy="504056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A3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68344" y="4941168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A4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51077" y="3049796"/>
            <a:ext cx="4481163" cy="523220"/>
            <a:chOff x="2483768" y="2401724"/>
            <a:chExt cx="4481163" cy="523220"/>
          </a:xfrm>
        </p:grpSpPr>
        <p:sp>
          <p:nvSpPr>
            <p:cNvPr id="11" name="TextBox 23"/>
            <p:cNvSpPr txBox="1"/>
            <p:nvPr/>
          </p:nvSpPr>
          <p:spPr>
            <a:xfrm>
              <a:off x="2483768" y="2401724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A1</a:t>
              </a:r>
              <a:r>
                <a:rPr lang="zh-CN" altLang="en-US" sz="2800" b="1" dirty="0" smtClean="0"/>
                <a:t>）</a:t>
              </a:r>
              <a:r>
                <a:rPr lang="en-US" altLang="zh-CN" sz="2800" b="1" dirty="0" smtClean="0"/>
                <a:t>OP  </a:t>
              </a:r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A2</a:t>
              </a:r>
              <a:r>
                <a:rPr lang="zh-CN" altLang="en-US" sz="2800" b="1" dirty="0" smtClean="0"/>
                <a:t>）          </a:t>
              </a:r>
              <a:r>
                <a:rPr lang="en-US" altLang="zh-CN" sz="2800" b="1" dirty="0" smtClean="0"/>
                <a:t>A3</a:t>
              </a:r>
              <a:endParaRPr lang="zh-CN" altLang="en-US" sz="28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508104" y="2708920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25"/>
          <p:cNvSpPr txBox="1"/>
          <p:nvPr/>
        </p:nvSpPr>
        <p:spPr>
          <a:xfrm>
            <a:off x="7087305" y="163054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下条指令地址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576664" y="107921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）四</a:t>
            </a:r>
            <a:r>
              <a:rPr lang="zh-CN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地址</a:t>
            </a: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1888556" y="1628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操作数地址</a:t>
            </a:r>
            <a:r>
              <a:rPr lang="en-US" altLang="zh-CN" sz="2000" b="1" smtClean="0"/>
              <a:t>1</a:t>
            </a:r>
            <a:endParaRPr lang="zh-CN" altLang="en-US" sz="2000" b="1" dirty="0"/>
          </a:p>
        </p:txBody>
      </p:sp>
      <p:sp>
        <p:nvSpPr>
          <p:cNvPr id="16" name="TextBox 25"/>
          <p:cNvSpPr txBox="1"/>
          <p:nvPr/>
        </p:nvSpPr>
        <p:spPr>
          <a:xfrm>
            <a:off x="3635896" y="162880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操作数地址</a:t>
            </a:r>
            <a:r>
              <a:rPr lang="en-US" altLang="zh-CN" sz="2000" b="1" smtClean="0"/>
              <a:t>2</a:t>
            </a:r>
            <a:endParaRPr lang="zh-CN" altLang="en-US" sz="2000" b="1" dirty="0"/>
          </a:p>
        </p:txBody>
      </p:sp>
      <p:sp>
        <p:nvSpPr>
          <p:cNvPr id="17" name="TextBox 25"/>
          <p:cNvSpPr txBox="1"/>
          <p:nvPr/>
        </p:nvSpPr>
        <p:spPr>
          <a:xfrm>
            <a:off x="5364088" y="16288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结果存放地址</a:t>
            </a:r>
            <a:endParaRPr lang="zh-CN" altLang="en-US" sz="2000" b="1" dirty="0"/>
          </a:p>
        </p:txBody>
      </p:sp>
      <p:sp>
        <p:nvSpPr>
          <p:cNvPr id="18" name="TextBox 25"/>
          <p:cNvSpPr txBox="1"/>
          <p:nvPr/>
        </p:nvSpPr>
        <p:spPr>
          <a:xfrm>
            <a:off x="654371" y="83671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以双操作数指令为例：</a:t>
            </a:r>
            <a:endParaRPr lang="zh-CN" altLang="en-US" sz="2800" b="1" dirty="0"/>
          </a:p>
        </p:txBody>
      </p:sp>
      <p:sp>
        <p:nvSpPr>
          <p:cNvPr id="19" name="TextBox 25"/>
          <p:cNvSpPr txBox="1"/>
          <p:nvPr/>
        </p:nvSpPr>
        <p:spPr>
          <a:xfrm>
            <a:off x="2442969" y="3861048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下条指令地址</a:t>
            </a:r>
            <a:r>
              <a:rPr lang="en-US" altLang="zh-CN" sz="2800" b="1" smtClean="0"/>
              <a:t>=A4</a:t>
            </a:r>
            <a:endParaRPr lang="zh-CN" altLang="en-US" sz="2800" b="1" dirty="0"/>
          </a:p>
        </p:txBody>
      </p:sp>
      <p:sp>
        <p:nvSpPr>
          <p:cNvPr id="20" name="TextBox 25"/>
          <p:cNvSpPr txBox="1"/>
          <p:nvPr/>
        </p:nvSpPr>
        <p:spPr>
          <a:xfrm>
            <a:off x="395536" y="4502087"/>
            <a:ext cx="856895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FF"/>
                </a:solidFill>
              </a:rPr>
              <a:t>A</a:t>
            </a:r>
            <a:r>
              <a:rPr lang="en-US" altLang="zh-CN" sz="2000" b="1" smtClean="0">
                <a:solidFill>
                  <a:srgbClr val="FF00FF"/>
                </a:solidFill>
              </a:rPr>
              <a:t>i</a:t>
            </a:r>
            <a:r>
              <a:rPr lang="zh-CN" altLang="en-US" sz="2800" b="1" smtClean="0"/>
              <a:t>表示的操作数地址是主存储器的存储单元号或</a:t>
            </a:r>
            <a:r>
              <a:rPr lang="en-US" altLang="zh-CN" sz="2800" b="1" smtClean="0"/>
              <a:t>CPU</a:t>
            </a:r>
            <a:r>
              <a:rPr lang="zh-CN" altLang="en-US" sz="2800" b="1" smtClean="0"/>
              <a:t>内某个通用寄存器的编号</a:t>
            </a:r>
            <a:r>
              <a:rPr lang="en-US" altLang="zh-CN" sz="2800" b="1" smtClean="0"/>
              <a:t>;</a:t>
            </a:r>
            <a:endParaRPr lang="zh-CN" altLang="en-US" sz="2800" b="1" dirty="0"/>
          </a:p>
        </p:txBody>
      </p:sp>
      <p:sp>
        <p:nvSpPr>
          <p:cNvPr id="21" name="TextBox 25"/>
          <p:cNvSpPr txBox="1"/>
          <p:nvPr/>
        </p:nvSpPr>
        <p:spPr>
          <a:xfrm>
            <a:off x="323528" y="60021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FF"/>
                </a:solidFill>
              </a:rPr>
              <a:t>(A</a:t>
            </a:r>
            <a:r>
              <a:rPr lang="en-US" altLang="zh-CN" sz="2000" b="1" smtClean="0">
                <a:solidFill>
                  <a:srgbClr val="FF00FF"/>
                </a:solidFill>
              </a:rPr>
              <a:t>i</a:t>
            </a:r>
            <a:r>
              <a:rPr lang="en-US" altLang="zh-CN" sz="2800" b="1">
                <a:solidFill>
                  <a:srgbClr val="FF00FF"/>
                </a:solidFill>
              </a:rPr>
              <a:t>)</a:t>
            </a:r>
            <a:r>
              <a:rPr lang="zh-CN" altLang="en-US" sz="2800" b="1" smtClean="0"/>
              <a:t>表示存放于该地址的内容。</a:t>
            </a:r>
            <a:endParaRPr lang="zh-CN" altLang="en-US" sz="2800" b="1" dirty="0"/>
          </a:p>
        </p:txBody>
      </p:sp>
      <p:sp>
        <p:nvSpPr>
          <p:cNvPr id="22" name="TextBox 25"/>
          <p:cNvSpPr txBox="1"/>
          <p:nvPr/>
        </p:nvSpPr>
        <p:spPr>
          <a:xfrm>
            <a:off x="447013" y="303599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指令功能：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54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69476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smtClean="0"/>
              <a:t>）</a:t>
            </a:r>
            <a:r>
              <a:rPr lang="zh-CN" altLang="en-US" sz="2800" b="1" dirty="0" smtClean="0"/>
              <a:t>三</a:t>
            </a:r>
            <a:r>
              <a:rPr lang="zh-CN" altLang="zh-CN" sz="2800" b="1" dirty="0" smtClean="0"/>
              <a:t>地址</a:t>
            </a:r>
            <a:r>
              <a:rPr lang="zh-CN" altLang="en-US" sz="2800" b="1" dirty="0" smtClean="0"/>
              <a:t>指令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15616" y="1196752"/>
            <a:ext cx="6912768" cy="504056"/>
            <a:chOff x="827584" y="1196752"/>
            <a:chExt cx="6912768" cy="504056"/>
          </a:xfrm>
        </p:grpSpPr>
        <p:grpSp>
          <p:nvGrpSpPr>
            <p:cNvPr id="3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12160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A3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95827" y="22048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指令功能：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115173" y="2224028"/>
            <a:ext cx="4481163" cy="523220"/>
            <a:chOff x="2483768" y="2276872"/>
            <a:chExt cx="4481163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A1</a:t>
              </a:r>
              <a:r>
                <a:rPr lang="zh-CN" altLang="en-US" sz="2800" b="1" dirty="0" smtClean="0"/>
                <a:t>）</a:t>
              </a:r>
              <a:r>
                <a:rPr lang="en-US" altLang="zh-CN" sz="2800" b="1" dirty="0" smtClean="0"/>
                <a:t>OP  </a:t>
              </a:r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A2</a:t>
              </a:r>
              <a:r>
                <a:rPr lang="zh-CN" altLang="en-US" sz="2800" b="1" dirty="0" smtClean="0"/>
                <a:t>）          </a:t>
              </a:r>
              <a:r>
                <a:rPr lang="en-US" altLang="zh-CN" sz="2800" b="1" dirty="0" smtClean="0"/>
                <a:t>A3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24771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042130" y="4581128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PC=</a:t>
            </a:r>
            <a:r>
              <a:rPr lang="en-US" altLang="zh-CN" sz="2800" b="1" dirty="0" err="1" smtClean="0"/>
              <a:t>PC+n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5517232"/>
            <a:ext cx="715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若为转移指令，则用转移地址修改</a:t>
            </a:r>
            <a:r>
              <a:rPr lang="en-US" altLang="zh-CN" sz="2800" b="1" dirty="0" smtClean="0"/>
              <a:t>PC</a:t>
            </a:r>
            <a:r>
              <a:rPr lang="zh-CN" altLang="en-US" sz="2800" b="1" dirty="0" smtClean="0"/>
              <a:t>内容。</a:t>
            </a:r>
            <a:endParaRPr lang="zh-CN" altLang="en-US" sz="2800" b="1" dirty="0"/>
          </a:p>
        </p:txBody>
      </p:sp>
      <p:sp>
        <p:nvSpPr>
          <p:cNvPr id="18" name="TextBox 16"/>
          <p:cNvSpPr txBox="1"/>
          <p:nvPr/>
        </p:nvSpPr>
        <p:spPr>
          <a:xfrm>
            <a:off x="539552" y="291652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   设置一个程序计数器</a:t>
            </a:r>
            <a:r>
              <a:rPr lang="en-US" altLang="zh-CN" sz="2800" b="1" smtClean="0">
                <a:solidFill>
                  <a:srgbClr val="0000FF"/>
                </a:solidFill>
              </a:rPr>
              <a:t>PC</a:t>
            </a:r>
            <a:r>
              <a:rPr lang="zh-CN" altLang="en-US" sz="2800" b="1" smtClean="0">
                <a:solidFill>
                  <a:srgbClr val="0000FF"/>
                </a:solidFill>
              </a:rPr>
              <a:t>，用来存放指令地址，以隐含的方式给出。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1163047" y="46046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下条指令地址：</a:t>
            </a:r>
            <a:endParaRPr lang="zh-CN" altLang="en-US" sz="2800" b="1" dirty="0"/>
          </a:p>
        </p:txBody>
      </p:sp>
      <p:sp>
        <p:nvSpPr>
          <p:cNvPr id="6" name="矩形标注 5"/>
          <p:cNvSpPr/>
          <p:nvPr/>
        </p:nvSpPr>
        <p:spPr>
          <a:xfrm>
            <a:off x="6516216" y="3824462"/>
            <a:ext cx="1584176" cy="864096"/>
          </a:xfrm>
          <a:prstGeom prst="wedgeRectCallout">
            <a:avLst>
              <a:gd name="adj1" fmla="val -96920"/>
              <a:gd name="adj2" fmla="val 592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一</a:t>
            </a:r>
            <a:r>
              <a:rPr lang="zh-CN" altLang="en-US" sz="2000" b="1" smtClean="0">
                <a:solidFill>
                  <a:srgbClr val="FF0000"/>
                </a:solidFill>
              </a:rPr>
              <a:t>条指令共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n</a:t>
            </a:r>
            <a:r>
              <a:rPr lang="zh-CN" altLang="en-US" sz="2000" b="1" smtClean="0">
                <a:solidFill>
                  <a:srgbClr val="FF0000"/>
                </a:solidFill>
              </a:rPr>
              <a:t>存储字长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smtClean="0"/>
              <a:t>）</a:t>
            </a:r>
            <a:r>
              <a:rPr lang="zh-CN" altLang="en-US" sz="2800" b="1" dirty="0" smtClean="0"/>
              <a:t>二</a:t>
            </a:r>
            <a:r>
              <a:rPr lang="zh-CN" altLang="zh-CN" sz="2800" b="1" dirty="0" smtClean="0"/>
              <a:t>地址</a:t>
            </a:r>
            <a:r>
              <a:rPr lang="zh-CN" altLang="en-US" sz="2800" b="1" dirty="0" smtClean="0"/>
              <a:t>指令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907704" y="1556792"/>
            <a:ext cx="5184576" cy="504056"/>
            <a:chOff x="827584" y="1196752"/>
            <a:chExt cx="5184576" cy="504056"/>
          </a:xfrm>
        </p:grpSpPr>
        <p:grpSp>
          <p:nvGrpSpPr>
            <p:cNvPr id="4" name="组合 2"/>
            <p:cNvGrpSpPr/>
            <p:nvPr/>
          </p:nvGrpSpPr>
          <p:grpSpPr>
            <a:xfrm>
              <a:off x="827584" y="1196752"/>
              <a:ext cx="3456384" cy="504056"/>
              <a:chOff x="2195736" y="5013176"/>
              <a:chExt cx="4608512" cy="91440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2195736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操作码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OP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99992" y="5013176"/>
                <a:ext cx="2304256" cy="914400"/>
              </a:xfrm>
              <a:prstGeom prst="rect">
                <a:avLst/>
              </a:prstGeom>
              <a:solidFill>
                <a:srgbClr val="A3F2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地址码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A1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283968" y="1196752"/>
              <a:ext cx="1728192" cy="504056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A2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15616" y="26810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指令功能：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3043165" y="2689756"/>
            <a:ext cx="4481163" cy="523220"/>
            <a:chOff x="2483768" y="2276872"/>
            <a:chExt cx="4481163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2483768" y="2276872"/>
              <a:ext cx="4481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A1</a:t>
              </a:r>
              <a:r>
                <a:rPr lang="zh-CN" altLang="en-US" sz="2800" b="1" dirty="0" smtClean="0"/>
                <a:t>）</a:t>
              </a:r>
              <a:r>
                <a:rPr lang="en-US" altLang="zh-CN" sz="2800" b="1" dirty="0" smtClean="0"/>
                <a:t>OP  </a:t>
              </a:r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A2</a:t>
              </a:r>
              <a:r>
                <a:rPr lang="zh-CN" altLang="en-US" sz="2800" b="1" dirty="0" smtClean="0"/>
                <a:t>）          </a:t>
              </a:r>
              <a:r>
                <a:rPr lang="en-US" altLang="zh-CN" sz="2800" b="1" dirty="0" smtClean="0"/>
                <a:t>A1</a:t>
              </a:r>
              <a:endParaRPr lang="zh-CN" altLang="en-US" sz="2800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524771" y="2564904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342889" y="348184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PC=</a:t>
            </a:r>
            <a:r>
              <a:rPr lang="en-US" altLang="zh-CN" sz="2800" b="1" dirty="0" err="1" smtClean="0"/>
              <a:t>PC+n</a:t>
            </a:r>
            <a:endParaRPr lang="zh-CN" altLang="en-US" sz="2800" b="1" dirty="0"/>
          </a:p>
        </p:txBody>
      </p:sp>
      <p:sp>
        <p:nvSpPr>
          <p:cNvPr id="23" name="TextBox 8"/>
          <p:cNvSpPr txBox="1"/>
          <p:nvPr/>
        </p:nvSpPr>
        <p:spPr>
          <a:xfrm>
            <a:off x="539552" y="4581128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    将运算结果存放在不需要保留的那个操作数所在的地址内。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smtClean="0"/>
              <a:t>）</a:t>
            </a:r>
            <a:r>
              <a:rPr lang="zh-CN" altLang="en-US" sz="2800" b="1" dirty="0" smtClean="0"/>
              <a:t>一</a:t>
            </a:r>
            <a:r>
              <a:rPr lang="zh-CN" altLang="zh-CN" sz="2800" b="1" dirty="0" smtClean="0"/>
              <a:t>地址</a:t>
            </a:r>
            <a:r>
              <a:rPr lang="zh-CN" altLang="en-US" sz="2800" b="1" dirty="0" smtClean="0"/>
              <a:t>指令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843808" y="1052736"/>
            <a:ext cx="3456384" cy="504056"/>
            <a:chOff x="2195736" y="5013176"/>
            <a:chExt cx="4608512" cy="914400"/>
          </a:xfrm>
        </p:grpSpPr>
        <p:sp>
          <p:nvSpPr>
            <p:cNvPr id="4" name="矩形 3"/>
            <p:cNvSpPr/>
            <p:nvPr/>
          </p:nvSpPr>
          <p:spPr>
            <a:xfrm>
              <a:off x="2195736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操作码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OP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99992" y="5013176"/>
              <a:ext cx="2304256" cy="914400"/>
            </a:xfrm>
            <a:prstGeom prst="rect">
              <a:avLst/>
            </a:prstGeom>
            <a:solidFill>
              <a:srgbClr val="A3F2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>
                  <a:solidFill>
                    <a:schemeClr val="tx1"/>
                  </a:solidFill>
                </a:rPr>
                <a:t>地址码  </a:t>
              </a:r>
              <a:r>
                <a:rPr lang="en-US" altLang="zh-CN" sz="2400" b="1" smtClean="0">
                  <a:solidFill>
                    <a:schemeClr val="tx1"/>
                  </a:solidFill>
                </a:rPr>
                <a:t>A1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25"/>
          <p:cNvSpPr txBox="1"/>
          <p:nvPr/>
        </p:nvSpPr>
        <p:spPr>
          <a:xfrm>
            <a:off x="475928" y="168164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指令功能：</a:t>
            </a:r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051720" y="5373216"/>
            <a:ext cx="3320589" cy="523220"/>
            <a:chOff x="2483768" y="2276872"/>
            <a:chExt cx="3320589" cy="523220"/>
          </a:xfrm>
        </p:grpSpPr>
        <p:sp>
          <p:nvSpPr>
            <p:cNvPr id="8" name="TextBox 27"/>
            <p:cNvSpPr txBox="1"/>
            <p:nvPr/>
          </p:nvSpPr>
          <p:spPr>
            <a:xfrm>
              <a:off x="2483768" y="2276872"/>
              <a:ext cx="3320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  OP  </a:t>
              </a:r>
              <a:r>
                <a:rPr lang="zh-CN" altLang="en-US" sz="2800" b="1" smtClean="0"/>
                <a:t>（</a:t>
              </a:r>
              <a:r>
                <a:rPr lang="en-US" altLang="zh-CN" sz="2800" b="1" smtClean="0"/>
                <a:t>A1</a:t>
              </a:r>
              <a:r>
                <a:rPr lang="zh-CN" altLang="en-US" sz="2800" b="1" smtClean="0"/>
                <a:t>）        </a:t>
              </a:r>
              <a:r>
                <a:rPr lang="en-US" altLang="zh-CN" sz="2800" b="1" smtClean="0"/>
                <a:t>A1</a:t>
              </a:r>
              <a:endParaRPr lang="zh-CN" altLang="en-US" sz="2800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427984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5"/>
          <p:cNvSpPr txBox="1"/>
          <p:nvPr/>
        </p:nvSpPr>
        <p:spPr>
          <a:xfrm>
            <a:off x="475928" y="2420888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① 隐含约定目的地的双操作数指令：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1043608" y="3140968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CPU</a:t>
            </a:r>
            <a:r>
              <a:rPr lang="zh-CN" altLang="en-US" sz="2800" b="1" smtClean="0"/>
              <a:t>中一般设置有一个累加寄存器</a:t>
            </a:r>
            <a:r>
              <a:rPr lang="en-US" altLang="zh-CN" sz="2800" b="1" smtClean="0"/>
              <a:t>AC</a:t>
            </a:r>
            <a:r>
              <a:rPr lang="zh-CN" altLang="en-US" sz="2800" b="1" smtClean="0"/>
              <a:t>；</a:t>
            </a:r>
            <a:endParaRPr lang="zh-CN" altLang="en-US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080262" y="3861048"/>
            <a:ext cx="4250331" cy="523220"/>
            <a:chOff x="2483768" y="2276872"/>
            <a:chExt cx="4250331" cy="523220"/>
          </a:xfrm>
        </p:grpSpPr>
        <p:sp>
          <p:nvSpPr>
            <p:cNvPr id="15" name="TextBox 27"/>
            <p:cNvSpPr txBox="1"/>
            <p:nvPr/>
          </p:nvSpPr>
          <p:spPr>
            <a:xfrm>
              <a:off x="2483768" y="2276872"/>
              <a:ext cx="4250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mtClean="0"/>
                <a:t> (A1)  </a:t>
              </a:r>
              <a:r>
                <a:rPr lang="en-US" altLang="zh-CN" sz="2800" b="1" dirty="0" smtClean="0"/>
                <a:t>OP  </a:t>
              </a:r>
              <a:r>
                <a:rPr lang="zh-CN" altLang="en-US" sz="2800" b="1" smtClean="0"/>
                <a:t>（</a:t>
              </a:r>
              <a:r>
                <a:rPr lang="en-US" altLang="zh-CN" sz="2800" b="1" smtClean="0"/>
                <a:t>AC</a:t>
              </a:r>
              <a:r>
                <a:rPr lang="zh-CN" altLang="en-US" sz="2800" b="1" smtClean="0"/>
                <a:t>）        </a:t>
              </a:r>
              <a:r>
                <a:rPr lang="en-US" altLang="zh-CN" sz="2800" b="1" smtClean="0"/>
                <a:t>AC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5263538" y="2573615"/>
              <a:ext cx="7200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25"/>
          <p:cNvSpPr txBox="1"/>
          <p:nvPr/>
        </p:nvSpPr>
        <p:spPr>
          <a:xfrm>
            <a:off x="539552" y="4581128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② 只有目的操作数的单操作数指令：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2267744" y="6156593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PC=</a:t>
            </a:r>
            <a:r>
              <a:rPr lang="en-US" altLang="zh-CN" sz="2800" b="1" dirty="0" err="1" smtClean="0"/>
              <a:t>PC+n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98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13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3862</Words>
  <Application>Microsoft Office PowerPoint</Application>
  <PresentationFormat>全屏显示(4:3)</PresentationFormat>
  <Paragraphs>726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仿宋_GB2312</vt:lpstr>
      <vt:lpstr>黑体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Office 主题</vt:lpstr>
      <vt:lpstr>自定义设计方案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448</cp:revision>
  <dcterms:created xsi:type="dcterms:W3CDTF">2017-01-15T07:54:50Z</dcterms:created>
  <dcterms:modified xsi:type="dcterms:W3CDTF">2018-08-29T03:35:22Z</dcterms:modified>
</cp:coreProperties>
</file>