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2"/>
  </p:notesMasterIdLst>
  <p:handoutMasterIdLst>
    <p:handoutMasterId r:id="rId53"/>
  </p:handoutMasterIdLst>
  <p:sldIdLst>
    <p:sldId id="314" r:id="rId2"/>
    <p:sldId id="315" r:id="rId3"/>
    <p:sldId id="257" r:id="rId4"/>
    <p:sldId id="323" r:id="rId5"/>
    <p:sldId id="324" r:id="rId6"/>
    <p:sldId id="325" r:id="rId7"/>
    <p:sldId id="327" r:id="rId8"/>
    <p:sldId id="326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9" r:id="rId20"/>
    <p:sldId id="341" r:id="rId21"/>
    <p:sldId id="342" r:id="rId22"/>
    <p:sldId id="343" r:id="rId23"/>
    <p:sldId id="344" r:id="rId24"/>
    <p:sldId id="345" r:id="rId25"/>
    <p:sldId id="346" r:id="rId26"/>
    <p:sldId id="368" r:id="rId27"/>
    <p:sldId id="369" r:id="rId28"/>
    <p:sldId id="347" r:id="rId29"/>
    <p:sldId id="349" r:id="rId30"/>
    <p:sldId id="351" r:id="rId31"/>
    <p:sldId id="373" r:id="rId32"/>
    <p:sldId id="376" r:id="rId33"/>
    <p:sldId id="353" r:id="rId34"/>
    <p:sldId id="374" r:id="rId35"/>
    <p:sldId id="354" r:id="rId36"/>
    <p:sldId id="355" r:id="rId37"/>
    <p:sldId id="356" r:id="rId38"/>
    <p:sldId id="375" r:id="rId39"/>
    <p:sldId id="377" r:id="rId40"/>
    <p:sldId id="378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71" r:id="rId50"/>
    <p:sldId id="372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6600"/>
    <a:srgbClr val="FF0066"/>
    <a:srgbClr val="3366FF"/>
    <a:srgbClr val="FF3300"/>
    <a:srgbClr val="FF66FF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 autoAdjust="0"/>
    <p:restoredTop sz="94689" autoAdjust="0"/>
  </p:normalViewPr>
  <p:slideViewPr>
    <p:cSldViewPr>
      <p:cViewPr varScale="1">
        <p:scale>
          <a:sx n="64" d="100"/>
          <a:sy n="64" d="100"/>
        </p:scale>
        <p:origin x="1336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99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7ACBFC1-1064-4012-861C-427F352FB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BCD37B-C829-44BB-808D-5B3A037542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BCD37B-C829-44BB-808D-5B3A03754235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58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373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AE0EA-123E-4C75-953D-82B1A74C21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E8DB6-8657-431C-B328-D77F9FCC9A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0AFC7-07AB-4FBF-8E15-7F2C676859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50464-34EC-4594-B967-D210120C3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60308-9E71-4960-A0EF-0079906D9D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9A707-4363-4D0B-B737-6BFC93629A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86B86-71BF-489F-8C51-0357F50B38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5A9BD-1B49-4B3E-A98B-D2BCE26EEF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25" y="44450"/>
            <a:ext cx="7159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ndAc>
      <p:stSnd>
        <p:snd r:embed="rId2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9765F-6C36-4D69-8C1E-3308470CAD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6980E-3A98-47D3-A227-E8A2D1A064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7270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708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635655A3-BE41-4CC6-86BA-F74D6B2D08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44" r:id="rId7"/>
    <p:sldLayoutId id="2147483739" r:id="rId8"/>
    <p:sldLayoutId id="2147483740" r:id="rId9"/>
    <p:sldLayoutId id="2147483741" r:id="rId10"/>
    <p:sldLayoutId id="2147483742" r:id="rId11"/>
  </p:sldLayoutIdLst>
  <p:transition spd="med">
    <p:sndAc>
      <p:stSnd>
        <p:snd r:embed="rId13" name="CHIMES.WAV"/>
      </p:stSnd>
    </p:sndAc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339752" y="3573016"/>
            <a:ext cx="4176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</a:rPr>
              <a:t>3.3 </a:t>
            </a:r>
            <a:r>
              <a:rPr lang="en-US" altLang="zh-CN" sz="36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6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</a:rPr>
              <a:t>的基本模型</a:t>
            </a:r>
            <a:endParaRPr lang="zh-CN" altLang="en-US" sz="3600" b="1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39552" y="1556792"/>
            <a:ext cx="75596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48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/>
                <a:latin typeface="黑体" pitchFamily="2" charset="-122"/>
                <a:ea typeface="黑体" pitchFamily="2" charset="-122"/>
              </a:rPr>
              <a:t>第三章   </a:t>
            </a:r>
            <a:r>
              <a:rPr lang="en-US" altLang="zh-CN" sz="48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/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48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/>
                <a:latin typeface="黑体" pitchFamily="2" charset="-122"/>
                <a:ea typeface="黑体" pitchFamily="2" charset="-122"/>
              </a:rPr>
              <a:t>子系统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"/>
          <p:cNvSpPr txBox="1">
            <a:spLocks noChangeArrowheads="1"/>
          </p:cNvSpPr>
          <p:nvPr/>
        </p:nvSpPr>
        <p:spPr bwMode="auto">
          <a:xfrm>
            <a:off x="264368" y="977355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寻址方式  </a:t>
            </a:r>
            <a:r>
              <a:rPr lang="zh-CN" altLang="en-US" sz="2800" b="1" smtClean="0">
                <a:latin typeface="+mn-lt"/>
              </a:rPr>
              <a:t>      </a:t>
            </a:r>
            <a:r>
              <a:rPr lang="zh-CN" altLang="en-US" sz="2800" b="1">
                <a:latin typeface="+mn-lt"/>
              </a:rPr>
              <a:t>编码  </a:t>
            </a:r>
            <a:r>
              <a:rPr lang="zh-CN" altLang="en-US" sz="2800" b="1" smtClean="0">
                <a:latin typeface="+mn-lt"/>
              </a:rPr>
              <a:t>    助记符               定义</a:t>
            </a:r>
            <a:endParaRPr lang="zh-CN" altLang="en-US" sz="2800" b="1">
              <a:latin typeface="+mn-lt"/>
            </a:endParaRPr>
          </a:p>
        </p:txBody>
      </p:sp>
      <p:sp>
        <p:nvSpPr>
          <p:cNvPr id="14339" name="Text Box 19"/>
          <p:cNvSpPr txBox="1">
            <a:spLocks noChangeArrowheads="1"/>
          </p:cNvSpPr>
          <p:nvPr/>
        </p:nvSpPr>
        <p:spPr bwMode="auto">
          <a:xfrm>
            <a:off x="468313" y="116632"/>
            <a:ext cx="68399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（</a:t>
            </a:r>
            <a:r>
              <a:rPr lang="en-US" altLang="zh-CN" sz="2800" b="1">
                <a:latin typeface="+mn-lt"/>
              </a:rPr>
              <a:t>4</a:t>
            </a:r>
            <a:r>
              <a:rPr lang="zh-CN" altLang="en-US" sz="2800" b="1">
                <a:latin typeface="+mn-lt"/>
              </a:rPr>
              <a:t>）</a:t>
            </a:r>
            <a:r>
              <a:rPr lang="en-US" altLang="zh-CN" sz="2800" b="1">
                <a:latin typeface="+mn-lt"/>
              </a:rPr>
              <a:t>3</a:t>
            </a:r>
            <a:r>
              <a:rPr lang="zh-CN" altLang="en-US" sz="2800" b="1" smtClean="0">
                <a:latin typeface="+mn-lt"/>
              </a:rPr>
              <a:t>型：自增型寄存器间址</a:t>
            </a:r>
            <a:endParaRPr lang="zh-CN" altLang="en-US" sz="2800" b="1">
              <a:latin typeface="+mn-lt"/>
            </a:endParaRPr>
          </a:p>
        </p:txBody>
      </p:sp>
      <p:grpSp>
        <p:nvGrpSpPr>
          <p:cNvPr id="14340" name="组合 3"/>
          <p:cNvGrpSpPr>
            <a:grpSpLocks/>
          </p:cNvGrpSpPr>
          <p:nvPr/>
        </p:nvGrpSpPr>
        <p:grpSpPr bwMode="auto">
          <a:xfrm>
            <a:off x="507057" y="4581128"/>
            <a:ext cx="7953375" cy="532745"/>
            <a:chOff x="107950" y="1547813"/>
            <a:chExt cx="7302343" cy="532745"/>
          </a:xfrm>
        </p:grpSpPr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107950" y="1557338"/>
              <a:ext cx="42481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</a:rPr>
                <a:t>可指定的寄存器：</a:t>
              </a:r>
            </a:p>
          </p:txBody>
        </p: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3215454" y="1547813"/>
              <a:ext cx="41948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0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1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2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3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SP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PC</a:t>
              </a:r>
              <a:endParaRPr lang="zh-CN" altLang="en-US" sz="2800" b="1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107950" y="1934964"/>
            <a:ext cx="20875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</a:rPr>
              <a:t>立即</a:t>
            </a:r>
            <a:r>
              <a:rPr lang="en-US" altLang="zh-CN" sz="2800" b="1">
                <a:solidFill>
                  <a:schemeClr val="tx2"/>
                </a:solidFill>
                <a:latin typeface="+mn-lt"/>
              </a:rPr>
              <a:t>/</a:t>
            </a:r>
            <a:r>
              <a:rPr lang="zh-CN" altLang="en-US" sz="2800" b="1">
                <a:solidFill>
                  <a:schemeClr val="tx2"/>
                </a:solidFill>
                <a:latin typeface="+mn-lt"/>
              </a:rPr>
              <a:t>自增型寄存器间址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2484438" y="1942901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011</a:t>
            </a: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708400" y="1942901"/>
            <a:ext cx="1228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(R)+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5291138" y="1942901"/>
            <a:ext cx="360203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寄存器的内容为有效地址，访问该地址单元后，寄存器的内容加</a:t>
            </a:r>
            <a:r>
              <a:rPr lang="en-US" altLang="zh-CN" sz="2800" b="1">
                <a:latin typeface="+mn-lt"/>
              </a:rPr>
              <a:t>1</a:t>
            </a:r>
            <a:r>
              <a:rPr lang="zh-CN" altLang="en-US" sz="2800" b="1">
                <a:latin typeface="+mn-lt"/>
              </a:rPr>
              <a:t>。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3708400" y="2420739"/>
            <a:ext cx="1223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(SP)+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3713163" y="3014464"/>
            <a:ext cx="12239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(PC)+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0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6"/>
          <p:cNvSpPr txBox="1">
            <a:spLocks noChangeArrowheads="1"/>
          </p:cNvSpPr>
          <p:nvPr/>
        </p:nvSpPr>
        <p:spPr bwMode="auto">
          <a:xfrm>
            <a:off x="1330375" y="1250752"/>
            <a:ext cx="4249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黑体" pitchFamily="49" charset="-122"/>
              </a:rPr>
              <a:t>例：</a:t>
            </a:r>
            <a:r>
              <a:rPr lang="en-US" altLang="zh-CN" sz="2800" b="1">
                <a:latin typeface="+mn-lt"/>
                <a:ea typeface="黑体" pitchFamily="49" charset="-122"/>
              </a:rPr>
              <a:t>MOV  R</a:t>
            </a:r>
            <a:r>
              <a:rPr lang="en-US" altLang="zh-CN" sz="2800" b="1" baseline="-25000">
                <a:latin typeface="+mn-lt"/>
                <a:ea typeface="黑体" pitchFamily="49" charset="-122"/>
              </a:rPr>
              <a:t>1</a:t>
            </a:r>
            <a:r>
              <a:rPr lang="zh-CN" altLang="en-US" sz="2800" b="1">
                <a:latin typeface="+mn-lt"/>
                <a:ea typeface="黑体" pitchFamily="49" charset="-122"/>
              </a:rPr>
              <a:t>，</a:t>
            </a:r>
            <a:r>
              <a:rPr lang="en-US" altLang="zh-CN" sz="2800" b="1">
                <a:latin typeface="+mn-lt"/>
                <a:ea typeface="黑体" pitchFamily="49" charset="-122"/>
              </a:rPr>
              <a:t>(R</a:t>
            </a:r>
            <a:r>
              <a:rPr lang="en-US" altLang="zh-CN" sz="2800" b="1" baseline="-25000">
                <a:latin typeface="+mn-lt"/>
                <a:ea typeface="黑体" pitchFamily="49" charset="-122"/>
              </a:rPr>
              <a:t>0</a:t>
            </a:r>
            <a:r>
              <a:rPr lang="en-US" altLang="zh-CN" sz="2800" b="1">
                <a:latin typeface="+mn-lt"/>
                <a:ea typeface="黑体" pitchFamily="49" charset="-122"/>
              </a:rPr>
              <a:t>)+</a:t>
            </a:r>
            <a:endParaRPr lang="zh-CN" altLang="en-US" sz="2800" b="1">
              <a:latin typeface="+mn-lt"/>
              <a:ea typeface="黑体" pitchFamily="49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327748" y="2492896"/>
            <a:ext cx="1152128" cy="523220"/>
            <a:chOff x="107504" y="1772816"/>
            <a:chExt cx="1152128" cy="523220"/>
          </a:xfrm>
        </p:grpSpPr>
        <p:sp>
          <p:nvSpPr>
            <p:cNvPr id="36" name="TextBox 35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R0</a:t>
              </a:r>
              <a:endParaRPr lang="zh-CN" altLang="en-US" sz="2800" baseline="-25000"/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38" name="肘形连接符 37"/>
          <p:cNvCxnSpPr>
            <a:endCxn id="134" idx="1"/>
          </p:cNvCxnSpPr>
          <p:nvPr/>
        </p:nvCxnSpPr>
        <p:spPr bwMode="auto">
          <a:xfrm>
            <a:off x="3707904" y="2780928"/>
            <a:ext cx="1872208" cy="972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39" name="组合 38"/>
          <p:cNvGrpSpPr/>
          <p:nvPr/>
        </p:nvGrpSpPr>
        <p:grpSpPr>
          <a:xfrm>
            <a:off x="1331640" y="2924944"/>
            <a:ext cx="1152128" cy="523220"/>
            <a:chOff x="107504" y="1772816"/>
            <a:chExt cx="1152128" cy="523220"/>
          </a:xfrm>
        </p:grpSpPr>
        <p:sp>
          <p:nvSpPr>
            <p:cNvPr id="40" name="TextBox 39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R1</a:t>
              </a:r>
              <a:endParaRPr lang="zh-CN" altLang="en-US" sz="2800" baseline="-25000"/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42" name="组合 41"/>
          <p:cNvGrpSpPr/>
          <p:nvPr/>
        </p:nvGrpSpPr>
        <p:grpSpPr>
          <a:xfrm>
            <a:off x="2479876" y="2618328"/>
            <a:ext cx="1156020" cy="2907040"/>
            <a:chOff x="2479876" y="2618328"/>
            <a:chExt cx="1156020" cy="2907040"/>
          </a:xfrm>
        </p:grpSpPr>
        <p:grpSp>
          <p:nvGrpSpPr>
            <p:cNvPr id="43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68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06" name="直接连接符 105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9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98" name="直接连接符 97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8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90" name="直接连接符 89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8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82" name="直接连接符 81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7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74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5580112" y="2924944"/>
            <a:ext cx="2668188" cy="2736304"/>
            <a:chOff x="4139952" y="1412776"/>
            <a:chExt cx="2468074" cy="2880320"/>
          </a:xfrm>
        </p:grpSpPr>
        <p:sp>
          <p:nvSpPr>
            <p:cNvPr id="114" name="矩形 113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rgbClr val="FF0000"/>
                  </a:solidFill>
                </a:rPr>
                <a:t>主存空间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00B050"/>
                  </a:solidFill>
                </a:rPr>
                <a:t>XXXX</a:t>
              </a:r>
              <a:endParaRPr lang="zh-CN" altLang="en-US" sz="2000" b="1">
                <a:solidFill>
                  <a:srgbClr val="00B050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30" name="矩形 129"/>
          <p:cNvSpPr/>
          <p:nvPr/>
        </p:nvSpPr>
        <p:spPr bwMode="auto">
          <a:xfrm>
            <a:off x="2483768" y="2996952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2483768" y="2636912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1000H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2483768" y="2636912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1001H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5580112" y="3573016"/>
            <a:ext cx="1800200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>
                <a:solidFill>
                  <a:srgbClr val="FF0000"/>
                </a:solidFill>
              </a:rPr>
              <a:t>8000H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  <p:bldP spid="1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26"/>
          <p:cNvSpPr txBox="1">
            <a:spLocks noChangeArrowheads="1"/>
          </p:cNvSpPr>
          <p:nvPr/>
        </p:nvSpPr>
        <p:spPr bwMode="auto">
          <a:xfrm>
            <a:off x="898997" y="1457484"/>
            <a:ext cx="4249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黑体" pitchFamily="49" charset="-122"/>
              </a:rPr>
              <a:t>例：</a:t>
            </a:r>
            <a:r>
              <a:rPr lang="en-US" altLang="zh-CN" sz="2800" b="1">
                <a:latin typeface="+mn-lt"/>
                <a:ea typeface="黑体" pitchFamily="49" charset="-122"/>
              </a:rPr>
              <a:t>MOV  PC</a:t>
            </a:r>
            <a:r>
              <a:rPr lang="zh-CN" altLang="en-US" sz="2800" b="1">
                <a:latin typeface="+mn-lt"/>
                <a:ea typeface="黑体" pitchFamily="49" charset="-122"/>
              </a:rPr>
              <a:t>，</a:t>
            </a:r>
            <a:r>
              <a:rPr lang="en-US" altLang="zh-CN" sz="2800" b="1">
                <a:latin typeface="+mn-lt"/>
                <a:ea typeface="黑体" pitchFamily="49" charset="-122"/>
              </a:rPr>
              <a:t>(SP)+</a:t>
            </a:r>
            <a:endParaRPr lang="zh-CN" altLang="en-US" sz="2800" b="1">
              <a:latin typeface="+mn-lt"/>
              <a:ea typeface="黑体" pitchFamily="49" charset="-122"/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6228184" y="1465620"/>
            <a:ext cx="1728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黑体" pitchFamily="49" charset="-122"/>
              </a:rPr>
              <a:t>POP  PC</a:t>
            </a:r>
            <a:endParaRPr lang="zh-CN" altLang="en-US" sz="2800" b="1">
              <a:latin typeface="+mn-lt"/>
              <a:ea typeface="黑体" pitchFamily="49" charset="-122"/>
            </a:endParaRPr>
          </a:p>
        </p:txBody>
      </p:sp>
      <p:sp>
        <p:nvSpPr>
          <p:cNvPr id="24" name="左右箭头 23"/>
          <p:cNvSpPr/>
          <p:nvPr/>
        </p:nvSpPr>
        <p:spPr bwMode="auto">
          <a:xfrm>
            <a:off x="4572000" y="1556792"/>
            <a:ext cx="1512168" cy="340616"/>
          </a:xfrm>
          <a:prstGeom prst="leftRightArrow">
            <a:avLst>
              <a:gd name="adj1" fmla="val 50000"/>
              <a:gd name="adj2" fmla="val 70994"/>
            </a:avLst>
          </a:prstGeom>
          <a:solidFill>
            <a:schemeClr val="bg1">
              <a:lumMod val="8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327748" y="3985900"/>
            <a:ext cx="1152128" cy="523220"/>
            <a:chOff x="107504" y="1772816"/>
            <a:chExt cx="1152128" cy="523220"/>
          </a:xfrm>
        </p:grpSpPr>
        <p:sp>
          <p:nvSpPr>
            <p:cNvPr id="39" name="TextBox 38"/>
            <p:cNvSpPr txBox="1"/>
            <p:nvPr/>
          </p:nvSpPr>
          <p:spPr>
            <a:xfrm>
              <a:off x="107504" y="1772816"/>
              <a:ext cx="585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SP</a:t>
              </a:r>
              <a:endParaRPr lang="zh-CN" altLang="en-US" sz="2800" baseline="-25000"/>
            </a:p>
          </p:txBody>
        </p:sp>
        <p:cxnSp>
          <p:nvCxnSpPr>
            <p:cNvPr id="40" name="直接箭头连接符 39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41" name="肘形连接符 40"/>
          <p:cNvCxnSpPr>
            <a:stCxn id="84" idx="3"/>
          </p:cNvCxnSpPr>
          <p:nvPr/>
        </p:nvCxnSpPr>
        <p:spPr bwMode="auto">
          <a:xfrm flipV="1">
            <a:off x="3632004" y="4085208"/>
            <a:ext cx="1944216" cy="1753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42" name="组合 41"/>
          <p:cNvGrpSpPr/>
          <p:nvPr/>
        </p:nvGrpSpPr>
        <p:grpSpPr>
          <a:xfrm>
            <a:off x="1327748" y="5085184"/>
            <a:ext cx="1152128" cy="523220"/>
            <a:chOff x="107504" y="1772816"/>
            <a:chExt cx="1152128" cy="523220"/>
          </a:xfrm>
        </p:grpSpPr>
        <p:sp>
          <p:nvSpPr>
            <p:cNvPr id="43" name="TextBox 42"/>
            <p:cNvSpPr txBox="1"/>
            <p:nvPr/>
          </p:nvSpPr>
          <p:spPr>
            <a:xfrm>
              <a:off x="107504" y="1772816"/>
              <a:ext cx="623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PC</a:t>
              </a:r>
              <a:endParaRPr lang="zh-CN" altLang="en-US" sz="2800" baseline="-25000"/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2479876" y="2618328"/>
            <a:ext cx="1156020" cy="2907040"/>
            <a:chOff x="2479876" y="2618328"/>
            <a:chExt cx="1156020" cy="2907040"/>
          </a:xfrm>
        </p:grpSpPr>
        <p:grpSp>
          <p:nvGrpSpPr>
            <p:cNvPr id="46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71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01" name="直接连接符 100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9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93" name="直接连接符 92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8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85" name="直接连接符 84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7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77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5580112" y="2924944"/>
            <a:ext cx="2668188" cy="2736304"/>
            <a:chOff x="4139952" y="1412776"/>
            <a:chExt cx="2468074" cy="2880320"/>
          </a:xfrm>
        </p:grpSpPr>
        <p:sp>
          <p:nvSpPr>
            <p:cNvPr id="117" name="矩形 116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3000H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3001H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3002H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3FFFH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rgbClr val="FF0000"/>
                  </a:solidFill>
                </a:rPr>
                <a:t>堆栈空间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00B050"/>
                  </a:solidFill>
                </a:rPr>
                <a:t>XXXX</a:t>
              </a:r>
              <a:endParaRPr lang="zh-CN" altLang="en-US" sz="2000" b="1">
                <a:solidFill>
                  <a:srgbClr val="00B050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堆栈栈底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33" name="矩形 132"/>
          <p:cNvSpPr/>
          <p:nvPr/>
        </p:nvSpPr>
        <p:spPr bwMode="auto">
          <a:xfrm>
            <a:off x="2483768" y="5157192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2483768" y="4077072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3000H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35" name="肘形连接符 134"/>
          <p:cNvCxnSpPr>
            <a:endCxn id="127" idx="1"/>
          </p:cNvCxnSpPr>
          <p:nvPr/>
        </p:nvCxnSpPr>
        <p:spPr bwMode="auto">
          <a:xfrm flipV="1">
            <a:off x="3707904" y="3780039"/>
            <a:ext cx="1872208" cy="4410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36" name="矩形 135"/>
          <p:cNvSpPr/>
          <p:nvPr/>
        </p:nvSpPr>
        <p:spPr bwMode="auto">
          <a:xfrm>
            <a:off x="2483768" y="4077072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3001H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5580112" y="3573016"/>
            <a:ext cx="1800200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>
                <a:solidFill>
                  <a:srgbClr val="FF0000"/>
                </a:solidFill>
              </a:rPr>
              <a:t>8000H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133" grpId="0" animBg="1"/>
      <p:bldP spid="136" grpId="0" animBg="1"/>
      <p:bldP spid="1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115616" y="952853"/>
            <a:ext cx="4392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smtClean="0">
                <a:latin typeface="+mn-lt"/>
                <a:ea typeface="+mn-ea"/>
              </a:rPr>
              <a:t>例：</a:t>
            </a:r>
            <a:r>
              <a:rPr lang="en-US" altLang="zh-CN" sz="2800" b="1" smtClean="0">
                <a:latin typeface="+mn-lt"/>
                <a:ea typeface="+mn-ea"/>
              </a:rPr>
              <a:t>MOV  R1</a:t>
            </a:r>
            <a:r>
              <a:rPr lang="zh-CN" altLang="en-US" sz="2800" b="1" smtClean="0">
                <a:latin typeface="+mn-lt"/>
                <a:ea typeface="+mn-ea"/>
              </a:rPr>
              <a:t>，</a:t>
            </a:r>
            <a:r>
              <a:rPr lang="en-US" altLang="zh-CN" sz="2800" b="1" smtClean="0">
                <a:latin typeface="+mn-lt"/>
                <a:ea typeface="+mn-ea"/>
              </a:rPr>
              <a:t>(PC)+</a:t>
            </a:r>
            <a:endParaRPr lang="zh-CN" altLang="en-US" sz="2800" b="1" smtClean="0">
              <a:latin typeface="+mn-lt"/>
              <a:ea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187624" y="3121804"/>
            <a:ext cx="1152128" cy="523220"/>
            <a:chOff x="107504" y="1772816"/>
            <a:chExt cx="1152128" cy="523220"/>
          </a:xfrm>
        </p:grpSpPr>
        <p:sp>
          <p:nvSpPr>
            <p:cNvPr id="52" name="TextBox 51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R1</a:t>
              </a:r>
              <a:endParaRPr lang="zh-CN" altLang="en-US" sz="2800" baseline="-25000"/>
            </a:p>
          </p:txBody>
        </p:sp>
        <p:cxnSp>
          <p:nvCxnSpPr>
            <p:cNvPr id="53" name="直接箭头连接符 52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54" name="肘形连接符 53"/>
          <p:cNvCxnSpPr>
            <a:stCxn id="121" idx="3"/>
            <a:endCxn id="139" idx="1"/>
          </p:cNvCxnSpPr>
          <p:nvPr/>
        </p:nvCxnSpPr>
        <p:spPr bwMode="auto">
          <a:xfrm flipV="1">
            <a:off x="3491880" y="3490845"/>
            <a:ext cx="1948108" cy="21187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55" name="组合 54"/>
          <p:cNvGrpSpPr/>
          <p:nvPr/>
        </p:nvGrpSpPr>
        <p:grpSpPr>
          <a:xfrm>
            <a:off x="1187624" y="5354052"/>
            <a:ext cx="1152128" cy="523220"/>
            <a:chOff x="107504" y="1772816"/>
            <a:chExt cx="1152128" cy="523220"/>
          </a:xfrm>
        </p:grpSpPr>
        <p:sp>
          <p:nvSpPr>
            <p:cNvPr id="56" name="TextBox 55"/>
            <p:cNvSpPr txBox="1"/>
            <p:nvPr/>
          </p:nvSpPr>
          <p:spPr>
            <a:xfrm>
              <a:off x="107504" y="1772816"/>
              <a:ext cx="623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PC</a:t>
              </a:r>
              <a:endParaRPr lang="zh-CN" altLang="en-US" sz="2800" baseline="-25000"/>
            </a:p>
          </p:txBody>
        </p:sp>
        <p:cxnSp>
          <p:nvCxnSpPr>
            <p:cNvPr id="57" name="直接箭头连接符 56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2339752" y="2887196"/>
            <a:ext cx="1156020" cy="2907040"/>
            <a:chOff x="2479876" y="2618328"/>
            <a:chExt cx="1156020" cy="2907040"/>
          </a:xfrm>
        </p:grpSpPr>
        <p:grpSp>
          <p:nvGrpSpPr>
            <p:cNvPr id="59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84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2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22" name="直接连接符 121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1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14" name="直接连接符 113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06" name="直接连接符 105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9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98" name="直接连接符 97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8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90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/>
          <p:nvPr/>
        </p:nvGrpSpPr>
        <p:grpSpPr>
          <a:xfrm>
            <a:off x="5439988" y="2977788"/>
            <a:ext cx="3312368" cy="2736304"/>
            <a:chOff x="4139952" y="1412776"/>
            <a:chExt cx="2468074" cy="2880320"/>
          </a:xfrm>
        </p:grpSpPr>
        <p:sp>
          <p:nvSpPr>
            <p:cNvPr id="130" name="矩形 129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8003H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8FFFH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rgbClr val="FF0000"/>
                  </a:solidFill>
                </a:rPr>
                <a:t>程序空间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MOV  R1</a:t>
              </a:r>
              <a:r>
                <a:rPr lang="zh-CN" altLang="en-US" sz="2000" b="1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b="1" smtClean="0">
                  <a:solidFill>
                    <a:schemeClr val="tx1"/>
                  </a:solidFill>
                </a:rPr>
                <a:t>(PC)+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FF0000"/>
                  </a:solidFill>
                </a:rPr>
                <a:t>0010H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INC  R1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47" name="矩形 146"/>
          <p:cNvSpPr/>
          <p:nvPr/>
        </p:nvSpPr>
        <p:spPr bwMode="auto">
          <a:xfrm>
            <a:off x="2343644" y="5426060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2343644" y="5426060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8001H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48" name="肘形连接符 147"/>
          <p:cNvCxnSpPr/>
          <p:nvPr/>
        </p:nvCxnSpPr>
        <p:spPr bwMode="auto">
          <a:xfrm flipV="1">
            <a:off x="3567780" y="3841884"/>
            <a:ext cx="1872208" cy="1737193"/>
          </a:xfrm>
          <a:prstGeom prst="bentConnector3">
            <a:avLst>
              <a:gd name="adj1" fmla="val 59087"/>
            </a:avLst>
          </a:prstGeom>
          <a:solidFill>
            <a:schemeClr val="accent1"/>
          </a:solidFill>
          <a:ln w="508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60" name="肘形连接符 159"/>
          <p:cNvCxnSpPr>
            <a:endCxn id="141" idx="1"/>
          </p:cNvCxnSpPr>
          <p:nvPr/>
        </p:nvCxnSpPr>
        <p:spPr bwMode="auto">
          <a:xfrm flipV="1">
            <a:off x="3639788" y="4174921"/>
            <a:ext cx="1800200" cy="1395155"/>
          </a:xfrm>
          <a:prstGeom prst="bentConnector3">
            <a:avLst>
              <a:gd name="adj1" fmla="val 72444"/>
            </a:avLst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67" name="矩形 166"/>
          <p:cNvSpPr/>
          <p:nvPr/>
        </p:nvSpPr>
        <p:spPr bwMode="auto">
          <a:xfrm>
            <a:off x="2343644" y="5426060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8002H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2343644" y="3265820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0010H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403648" y="1887215"/>
            <a:ext cx="6163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chemeClr val="tx2"/>
                </a:solidFill>
              </a:rPr>
              <a:t>PC</a:t>
            </a:r>
            <a:r>
              <a:rPr lang="zh-CN" altLang="en-US" b="1" smtClean="0">
                <a:solidFill>
                  <a:schemeClr val="tx2"/>
                </a:solidFill>
              </a:rPr>
              <a:t>的内容随着取指、指令地运行会动态变化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171" name="Text Box 26"/>
          <p:cNvSpPr txBox="1">
            <a:spLocks noChangeArrowheads="1"/>
          </p:cNvSpPr>
          <p:nvPr/>
        </p:nvSpPr>
        <p:spPr bwMode="auto">
          <a:xfrm>
            <a:off x="6444208" y="961564"/>
            <a:ext cx="18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latin typeface="+mn-lt"/>
                <a:ea typeface="+mn-ea"/>
              </a:rPr>
              <a:t>立即寻址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172" name="左右箭头 171"/>
          <p:cNvSpPr/>
          <p:nvPr/>
        </p:nvSpPr>
        <p:spPr bwMode="auto">
          <a:xfrm>
            <a:off x="4788024" y="1052996"/>
            <a:ext cx="1512168" cy="340616"/>
          </a:xfrm>
          <a:prstGeom prst="leftRightArrow">
            <a:avLst>
              <a:gd name="adj1" fmla="val 50000"/>
              <a:gd name="adj2" fmla="val 70994"/>
            </a:avLst>
          </a:prstGeom>
          <a:solidFill>
            <a:schemeClr val="bg1">
              <a:lumMod val="8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67" grpId="0" animBg="1"/>
      <p:bldP spid="168" grpId="0" animBg="1"/>
      <p:bldP spid="171" grpId="0"/>
      <p:bldP spid="1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350838" y="1082747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寻址方式 </a:t>
            </a:r>
            <a:r>
              <a:rPr lang="zh-CN" altLang="en-US" sz="2800" b="1" smtClean="0">
                <a:latin typeface="+mn-lt"/>
              </a:rPr>
              <a:t>      </a:t>
            </a:r>
            <a:r>
              <a:rPr lang="zh-CN" altLang="en-US" sz="2800" b="1">
                <a:latin typeface="+mn-lt"/>
              </a:rPr>
              <a:t>编码 </a:t>
            </a:r>
            <a:r>
              <a:rPr lang="zh-CN" altLang="en-US" sz="2800" b="1" smtClean="0">
                <a:latin typeface="+mn-lt"/>
              </a:rPr>
              <a:t>     </a:t>
            </a:r>
            <a:r>
              <a:rPr lang="zh-CN" altLang="en-US" sz="2800" b="1">
                <a:latin typeface="+mn-lt"/>
              </a:rPr>
              <a:t>助记符 </a:t>
            </a:r>
            <a:r>
              <a:rPr lang="zh-CN" altLang="en-US" sz="2800" b="1" smtClean="0">
                <a:latin typeface="+mn-lt"/>
              </a:rPr>
              <a:t>             </a:t>
            </a:r>
            <a:r>
              <a:rPr lang="zh-CN" altLang="en-US" sz="2800" b="1">
                <a:latin typeface="+mn-lt"/>
              </a:rPr>
              <a:t>定义</a:t>
            </a:r>
          </a:p>
        </p:txBody>
      </p:sp>
      <p:sp>
        <p:nvSpPr>
          <p:cNvPr id="18435" name="Text Box 19"/>
          <p:cNvSpPr txBox="1">
            <a:spLocks noChangeArrowheads="1"/>
          </p:cNvSpPr>
          <p:nvPr/>
        </p:nvSpPr>
        <p:spPr bwMode="auto">
          <a:xfrm>
            <a:off x="468313" y="116632"/>
            <a:ext cx="81361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（</a:t>
            </a:r>
            <a:r>
              <a:rPr lang="en-US" altLang="zh-CN" sz="2800" b="1">
                <a:latin typeface="+mn-lt"/>
              </a:rPr>
              <a:t>5</a:t>
            </a:r>
            <a:r>
              <a:rPr lang="zh-CN" altLang="en-US" sz="2800" b="1">
                <a:latin typeface="+mn-lt"/>
              </a:rPr>
              <a:t>）</a:t>
            </a:r>
            <a:r>
              <a:rPr lang="en-US" altLang="zh-CN" sz="2800" b="1">
                <a:latin typeface="+mn-lt"/>
              </a:rPr>
              <a:t>4</a:t>
            </a:r>
            <a:r>
              <a:rPr lang="zh-CN" altLang="en-US" sz="2800" b="1" smtClean="0">
                <a:latin typeface="+mn-lt"/>
              </a:rPr>
              <a:t>型：自增型双重间址</a:t>
            </a:r>
            <a:endParaRPr lang="zh-CN" altLang="en-US" sz="2800" b="1">
              <a:latin typeface="+mn-lt"/>
            </a:endParaRPr>
          </a:p>
        </p:txBody>
      </p:sp>
      <p:grpSp>
        <p:nvGrpSpPr>
          <p:cNvPr id="18436" name="组合 3"/>
          <p:cNvGrpSpPr>
            <a:grpSpLocks/>
          </p:cNvGrpSpPr>
          <p:nvPr/>
        </p:nvGrpSpPr>
        <p:grpSpPr bwMode="auto">
          <a:xfrm>
            <a:off x="1083740" y="4941168"/>
            <a:ext cx="7448700" cy="532745"/>
            <a:chOff x="107950" y="1547813"/>
            <a:chExt cx="6838977" cy="532745"/>
          </a:xfrm>
        </p:grpSpPr>
        <p:sp>
          <p:nvSpPr>
            <p:cNvPr id="18442" name="Text Box 26"/>
            <p:cNvSpPr txBox="1">
              <a:spLocks noChangeArrowheads="1"/>
            </p:cNvSpPr>
            <p:nvPr/>
          </p:nvSpPr>
          <p:spPr bwMode="auto">
            <a:xfrm>
              <a:off x="107950" y="1557338"/>
              <a:ext cx="42481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</a:rPr>
                <a:t>可指定的寄存器：</a:t>
              </a:r>
            </a:p>
          </p:txBody>
        </p: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2752088" y="1547813"/>
              <a:ext cx="41948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0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1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2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3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PC</a:t>
              </a:r>
              <a:endParaRPr lang="zh-CN" altLang="en-US" sz="2800" b="1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07950" y="1700808"/>
            <a:ext cx="20875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</a:rPr>
              <a:t>直接</a:t>
            </a:r>
            <a:r>
              <a:rPr lang="en-US" altLang="zh-CN" sz="2800" b="1">
                <a:solidFill>
                  <a:schemeClr val="tx2"/>
                </a:solidFill>
                <a:latin typeface="+mn-lt"/>
              </a:rPr>
              <a:t>/</a:t>
            </a:r>
            <a:r>
              <a:rPr lang="zh-CN" altLang="en-US" sz="2800" b="1">
                <a:solidFill>
                  <a:schemeClr val="tx2"/>
                </a:solidFill>
                <a:latin typeface="+mn-lt"/>
              </a:rPr>
              <a:t>自增型双重间址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2484438" y="1708745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100</a:t>
            </a: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3635375" y="1708745"/>
            <a:ext cx="1230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@(R)+</a:t>
            </a: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5291138" y="1708745"/>
            <a:ext cx="360203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寄存器的内容为间接地址，根据该地址访存取得操作数的地址，再次访存读写操作数，然后寄存器的内容加</a:t>
            </a:r>
            <a:r>
              <a:rPr lang="en-US" altLang="zh-CN" sz="2800" b="1">
                <a:latin typeface="+mn-lt"/>
              </a:rPr>
              <a:t>1</a:t>
            </a:r>
            <a:r>
              <a:rPr lang="zh-CN" altLang="en-US" sz="2800" b="1">
                <a:latin typeface="+mn-lt"/>
              </a:rPr>
              <a:t>。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3635375" y="2780308"/>
            <a:ext cx="1435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@(PC)+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6"/>
          <p:cNvSpPr txBox="1">
            <a:spLocks noChangeArrowheads="1"/>
          </p:cNvSpPr>
          <p:nvPr/>
        </p:nvSpPr>
        <p:spPr bwMode="auto">
          <a:xfrm>
            <a:off x="1187624" y="1185732"/>
            <a:ext cx="56898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黑体" pitchFamily="49" charset="-122"/>
              </a:rPr>
              <a:t>例：</a:t>
            </a:r>
            <a:r>
              <a:rPr lang="en-US" altLang="zh-CN" sz="2800" b="1">
                <a:latin typeface="+mn-lt"/>
                <a:ea typeface="黑体" pitchFamily="49" charset="-122"/>
              </a:rPr>
              <a:t>MOV  R</a:t>
            </a:r>
            <a:r>
              <a:rPr lang="en-US" altLang="zh-CN" sz="2800" b="1" baseline="-25000">
                <a:latin typeface="+mn-lt"/>
                <a:ea typeface="黑体" pitchFamily="49" charset="-122"/>
              </a:rPr>
              <a:t>1</a:t>
            </a:r>
            <a:r>
              <a:rPr lang="zh-CN" altLang="en-US" sz="2800" b="1">
                <a:latin typeface="+mn-lt"/>
                <a:ea typeface="黑体" pitchFamily="49" charset="-122"/>
              </a:rPr>
              <a:t>，</a:t>
            </a:r>
            <a:r>
              <a:rPr lang="en-US" altLang="zh-CN" sz="2800" b="1">
                <a:latin typeface="+mn-lt"/>
                <a:ea typeface="黑体" pitchFamily="49" charset="-122"/>
              </a:rPr>
              <a:t>@(R</a:t>
            </a:r>
            <a:r>
              <a:rPr lang="en-US" altLang="zh-CN" sz="2800" b="1" baseline="-25000">
                <a:latin typeface="+mn-lt"/>
                <a:ea typeface="黑体" pitchFamily="49" charset="-122"/>
              </a:rPr>
              <a:t>0</a:t>
            </a:r>
            <a:r>
              <a:rPr lang="en-US" altLang="zh-CN" sz="2800" b="1">
                <a:latin typeface="+mn-lt"/>
                <a:ea typeface="黑体" pitchFamily="49" charset="-122"/>
              </a:rPr>
              <a:t>)+</a:t>
            </a:r>
            <a:endParaRPr lang="zh-CN" altLang="en-US" sz="2800" b="1">
              <a:latin typeface="+mn-lt"/>
              <a:ea typeface="黑体" pitchFamily="49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187624" y="2289854"/>
            <a:ext cx="1152128" cy="523220"/>
            <a:chOff x="107504" y="1772816"/>
            <a:chExt cx="1152128" cy="523220"/>
          </a:xfrm>
        </p:grpSpPr>
        <p:sp>
          <p:nvSpPr>
            <p:cNvPr id="40" name="TextBox 39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R0</a:t>
              </a:r>
              <a:endParaRPr lang="zh-CN" altLang="en-US" sz="2800" baseline="-25000"/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42" name="肘形连接符 41"/>
          <p:cNvCxnSpPr/>
          <p:nvPr/>
        </p:nvCxnSpPr>
        <p:spPr bwMode="auto">
          <a:xfrm>
            <a:off x="3567780" y="2577886"/>
            <a:ext cx="1872208" cy="972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43" name="组合 42"/>
          <p:cNvGrpSpPr/>
          <p:nvPr/>
        </p:nvGrpSpPr>
        <p:grpSpPr>
          <a:xfrm>
            <a:off x="1191516" y="2721902"/>
            <a:ext cx="1152128" cy="523220"/>
            <a:chOff x="107504" y="1772816"/>
            <a:chExt cx="1152128" cy="523220"/>
          </a:xfrm>
        </p:grpSpPr>
        <p:sp>
          <p:nvSpPr>
            <p:cNvPr id="44" name="TextBox 43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R1</a:t>
              </a:r>
              <a:endParaRPr lang="zh-CN" altLang="en-US" sz="2800" baseline="-25000"/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46" name="组合 45"/>
          <p:cNvGrpSpPr/>
          <p:nvPr/>
        </p:nvGrpSpPr>
        <p:grpSpPr>
          <a:xfrm>
            <a:off x="2339752" y="2415286"/>
            <a:ext cx="1156020" cy="2907040"/>
            <a:chOff x="2479876" y="2618328"/>
            <a:chExt cx="1156020" cy="2907040"/>
          </a:xfrm>
        </p:grpSpPr>
        <p:grpSp>
          <p:nvGrpSpPr>
            <p:cNvPr id="47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72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02" name="直接连接符 101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9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94" name="直接连接符 93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8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86" name="直接连接符 85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7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78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5439988" y="2721902"/>
            <a:ext cx="2668188" cy="2736304"/>
            <a:chOff x="4139952" y="1412776"/>
            <a:chExt cx="2468074" cy="2880320"/>
          </a:xfrm>
        </p:grpSpPr>
        <p:sp>
          <p:nvSpPr>
            <p:cNvPr id="118" name="矩形 117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1080H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rgbClr val="FF0000"/>
                  </a:solidFill>
                </a:rPr>
                <a:t>主存空间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1080H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00B050"/>
                  </a:solidFill>
                </a:rPr>
                <a:t>XXXX</a:t>
              </a:r>
              <a:endParaRPr lang="zh-CN" altLang="en-US" sz="2000" b="1">
                <a:solidFill>
                  <a:srgbClr val="00B050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FF0000"/>
                  </a:solidFill>
                </a:rPr>
                <a:t>8000H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34" name="矩形 133"/>
          <p:cNvSpPr/>
          <p:nvPr/>
        </p:nvSpPr>
        <p:spPr bwMode="auto">
          <a:xfrm>
            <a:off x="2343644" y="2793910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343644" y="2433870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1000H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2343644" y="2433870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1001H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38" name="肘形连接符 137"/>
          <p:cNvCxnSpPr/>
          <p:nvPr/>
        </p:nvCxnSpPr>
        <p:spPr bwMode="auto">
          <a:xfrm rot="10800000" flipV="1">
            <a:off x="5439988" y="3658006"/>
            <a:ext cx="12700" cy="1368152"/>
          </a:xfrm>
          <a:prstGeom prst="bentConnector3">
            <a:avLst>
              <a:gd name="adj1" fmla="val 7158144"/>
            </a:avLst>
          </a:prstGeom>
          <a:solidFill>
            <a:schemeClr val="accent1"/>
          </a:solidFill>
          <a:ln w="508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1186359" y="1393612"/>
            <a:ext cx="4249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黑体" pitchFamily="49" charset="-122"/>
              </a:rPr>
              <a:t>例：</a:t>
            </a:r>
            <a:r>
              <a:rPr lang="en-US" altLang="zh-CN" sz="2800" b="1">
                <a:latin typeface="+mn-lt"/>
                <a:ea typeface="黑体" pitchFamily="49" charset="-122"/>
              </a:rPr>
              <a:t>MOV  R</a:t>
            </a:r>
            <a:r>
              <a:rPr lang="en-US" altLang="zh-CN" sz="2800" b="1" baseline="-25000">
                <a:latin typeface="+mn-lt"/>
                <a:ea typeface="黑体" pitchFamily="49" charset="-122"/>
              </a:rPr>
              <a:t>1</a:t>
            </a:r>
            <a:r>
              <a:rPr lang="zh-CN" altLang="en-US" sz="2800" b="1">
                <a:latin typeface="+mn-lt"/>
                <a:ea typeface="黑体" pitchFamily="49" charset="-122"/>
              </a:rPr>
              <a:t>，</a:t>
            </a:r>
            <a:r>
              <a:rPr lang="en-US" altLang="zh-CN" sz="2800" b="1" smtClean="0">
                <a:latin typeface="+mn-lt"/>
                <a:ea typeface="黑体" pitchFamily="49" charset="-122"/>
              </a:rPr>
              <a:t>@(PC)+</a:t>
            </a:r>
            <a:endParaRPr lang="zh-CN" altLang="en-US" sz="2800" b="1">
              <a:latin typeface="+mn-lt"/>
              <a:ea typeface="黑体" pitchFamily="49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187624" y="2871520"/>
            <a:ext cx="1152128" cy="523220"/>
            <a:chOff x="107504" y="1772816"/>
            <a:chExt cx="1152128" cy="523220"/>
          </a:xfrm>
        </p:grpSpPr>
        <p:sp>
          <p:nvSpPr>
            <p:cNvPr id="78" name="TextBox 77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R1</a:t>
              </a:r>
              <a:endParaRPr lang="zh-CN" altLang="en-US" sz="2800" baseline="-25000"/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80" name="肘形连接符 79"/>
          <p:cNvCxnSpPr>
            <a:stCxn id="147" idx="3"/>
            <a:endCxn id="165" idx="1"/>
          </p:cNvCxnSpPr>
          <p:nvPr/>
        </p:nvCxnSpPr>
        <p:spPr bwMode="auto">
          <a:xfrm flipV="1">
            <a:off x="3491880" y="3240561"/>
            <a:ext cx="1948108" cy="21187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81" name="组合 80"/>
          <p:cNvGrpSpPr/>
          <p:nvPr/>
        </p:nvGrpSpPr>
        <p:grpSpPr>
          <a:xfrm>
            <a:off x="1187624" y="5103768"/>
            <a:ext cx="1152128" cy="523220"/>
            <a:chOff x="107504" y="1772816"/>
            <a:chExt cx="1152128" cy="523220"/>
          </a:xfrm>
        </p:grpSpPr>
        <p:sp>
          <p:nvSpPr>
            <p:cNvPr id="82" name="TextBox 81"/>
            <p:cNvSpPr txBox="1"/>
            <p:nvPr/>
          </p:nvSpPr>
          <p:spPr>
            <a:xfrm>
              <a:off x="107504" y="1772816"/>
              <a:ext cx="623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PC</a:t>
              </a:r>
              <a:endParaRPr lang="zh-CN" altLang="en-US" sz="2800" baseline="-25000"/>
            </a:p>
          </p:txBody>
        </p:sp>
        <p:cxnSp>
          <p:nvCxnSpPr>
            <p:cNvPr id="83" name="直接箭头连接符 82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84" name="组合 83"/>
          <p:cNvGrpSpPr/>
          <p:nvPr/>
        </p:nvGrpSpPr>
        <p:grpSpPr>
          <a:xfrm>
            <a:off x="2339752" y="2636912"/>
            <a:ext cx="1156020" cy="2907040"/>
            <a:chOff x="2479876" y="2618328"/>
            <a:chExt cx="1156020" cy="2907040"/>
          </a:xfrm>
        </p:grpSpPr>
        <p:grpSp>
          <p:nvGrpSpPr>
            <p:cNvPr id="85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110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4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连接符 14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连接符 15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接连接符 15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3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40" name="直接连接符 139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连接符 14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3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32" name="直接连接符 131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连接符 13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连接符 13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2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24" name="直接连接符 123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1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16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6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组合 154"/>
          <p:cNvGrpSpPr/>
          <p:nvPr/>
        </p:nvGrpSpPr>
        <p:grpSpPr>
          <a:xfrm>
            <a:off x="5439988" y="2727504"/>
            <a:ext cx="3704012" cy="2736304"/>
            <a:chOff x="4139952" y="1412776"/>
            <a:chExt cx="2468074" cy="2880320"/>
          </a:xfrm>
        </p:grpSpPr>
        <p:sp>
          <p:nvSpPr>
            <p:cNvPr id="156" name="矩形 155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8600H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8FFFH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程序空间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MOV  R1</a:t>
              </a:r>
              <a:r>
                <a:rPr lang="zh-CN" altLang="en-US" sz="2000" b="1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b="1" smtClean="0">
                  <a:solidFill>
                    <a:schemeClr val="tx1"/>
                  </a:solidFill>
                </a:rPr>
                <a:t>@(PC)+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2"/>
                  </a:solidFill>
                </a:rPr>
                <a:t>8600H</a:t>
              </a:r>
              <a:endParaRPr lang="zh-CN" alt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主存空间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FF0000"/>
                  </a:solidFill>
                </a:rPr>
                <a:t>0010H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72" name="矩形 171"/>
          <p:cNvSpPr/>
          <p:nvPr/>
        </p:nvSpPr>
        <p:spPr bwMode="auto">
          <a:xfrm>
            <a:off x="2343644" y="5175776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2343644" y="5175776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8001H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74" name="肘形连接符 173"/>
          <p:cNvCxnSpPr/>
          <p:nvPr/>
        </p:nvCxnSpPr>
        <p:spPr bwMode="auto">
          <a:xfrm flipV="1">
            <a:off x="3567780" y="3591600"/>
            <a:ext cx="1872208" cy="1737193"/>
          </a:xfrm>
          <a:prstGeom prst="bentConnector3">
            <a:avLst>
              <a:gd name="adj1" fmla="val 59087"/>
            </a:avLst>
          </a:prstGeom>
          <a:solidFill>
            <a:schemeClr val="accent1"/>
          </a:solidFill>
          <a:ln w="508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75" name="肘形连接符 174"/>
          <p:cNvCxnSpPr>
            <a:endCxn id="167" idx="1"/>
          </p:cNvCxnSpPr>
          <p:nvPr/>
        </p:nvCxnSpPr>
        <p:spPr bwMode="auto">
          <a:xfrm flipV="1">
            <a:off x="3639788" y="3924637"/>
            <a:ext cx="1800200" cy="13951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76" name="矩形 175"/>
          <p:cNvSpPr/>
          <p:nvPr/>
        </p:nvSpPr>
        <p:spPr bwMode="auto">
          <a:xfrm>
            <a:off x="2343644" y="5175776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8002H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2343644" y="3015536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0010H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78" name="肘形连接符 177"/>
          <p:cNvCxnSpPr>
            <a:stCxn id="166" idx="1"/>
            <a:endCxn id="169" idx="1"/>
          </p:cNvCxnSpPr>
          <p:nvPr/>
        </p:nvCxnSpPr>
        <p:spPr bwMode="auto">
          <a:xfrm rot="10800000" flipV="1">
            <a:off x="5439988" y="3582599"/>
            <a:ext cx="12700" cy="1026114"/>
          </a:xfrm>
          <a:prstGeom prst="bentConnector3">
            <a:avLst>
              <a:gd name="adj1" fmla="val 3474418"/>
            </a:avLst>
          </a:prstGeom>
          <a:solidFill>
            <a:schemeClr val="accent1"/>
          </a:solidFill>
          <a:ln w="508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92" name="Text Box 26"/>
          <p:cNvSpPr txBox="1">
            <a:spLocks noChangeArrowheads="1"/>
          </p:cNvSpPr>
          <p:nvPr/>
        </p:nvSpPr>
        <p:spPr bwMode="auto">
          <a:xfrm>
            <a:off x="6660232" y="1412776"/>
            <a:ext cx="18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latin typeface="+mn-lt"/>
                <a:ea typeface="黑体" pitchFamily="49" charset="-122"/>
              </a:rPr>
              <a:t>直接寻址</a:t>
            </a:r>
            <a:endParaRPr lang="zh-CN" altLang="en-US" sz="2800" b="1">
              <a:latin typeface="+mn-lt"/>
              <a:ea typeface="黑体" pitchFamily="49" charset="-122"/>
            </a:endParaRPr>
          </a:p>
        </p:txBody>
      </p:sp>
      <p:sp>
        <p:nvSpPr>
          <p:cNvPr id="193" name="左右箭头 192"/>
          <p:cNvSpPr/>
          <p:nvPr/>
        </p:nvSpPr>
        <p:spPr bwMode="auto">
          <a:xfrm>
            <a:off x="5148064" y="1504208"/>
            <a:ext cx="1512168" cy="340616"/>
          </a:xfrm>
          <a:prstGeom prst="leftRightArrow">
            <a:avLst>
              <a:gd name="adj1" fmla="val 50000"/>
              <a:gd name="adj2" fmla="val 70994"/>
            </a:avLst>
          </a:prstGeom>
          <a:solidFill>
            <a:schemeClr val="bg1">
              <a:lumMod val="8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6" grpId="0" animBg="1"/>
      <p:bldP spid="177" grpId="0" animBg="1"/>
      <p:bldP spid="192" grpId="0"/>
      <p:bldP spid="1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41325" y="1031997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寻址方式  </a:t>
            </a:r>
            <a:r>
              <a:rPr lang="zh-CN" altLang="en-US" sz="2800" b="1" smtClean="0">
                <a:latin typeface="+mn-lt"/>
              </a:rPr>
              <a:t>    </a:t>
            </a:r>
            <a:r>
              <a:rPr lang="zh-CN" altLang="en-US" sz="2800" b="1">
                <a:latin typeface="+mn-lt"/>
              </a:rPr>
              <a:t>编码 </a:t>
            </a:r>
            <a:r>
              <a:rPr lang="zh-CN" altLang="en-US" sz="2800" b="1" smtClean="0">
                <a:latin typeface="+mn-lt"/>
              </a:rPr>
              <a:t>    </a:t>
            </a:r>
            <a:r>
              <a:rPr lang="zh-CN" altLang="en-US" sz="2800" b="1">
                <a:latin typeface="+mn-lt"/>
              </a:rPr>
              <a:t>助记符 </a:t>
            </a:r>
            <a:r>
              <a:rPr lang="zh-CN" altLang="en-US" sz="2800" b="1" smtClean="0">
                <a:latin typeface="+mn-lt"/>
              </a:rPr>
              <a:t>              </a:t>
            </a:r>
            <a:r>
              <a:rPr lang="zh-CN" altLang="en-US" sz="2800" b="1">
                <a:latin typeface="+mn-lt"/>
              </a:rPr>
              <a:t>定义</a:t>
            </a: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468313" y="169476"/>
            <a:ext cx="51838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latin typeface="+mn-lt"/>
              </a:rPr>
              <a:t>（</a:t>
            </a:r>
            <a:r>
              <a:rPr lang="en-US" altLang="zh-CN" sz="2800" b="1" smtClean="0">
                <a:latin typeface="+mn-lt"/>
              </a:rPr>
              <a:t>6</a:t>
            </a:r>
            <a:r>
              <a:rPr lang="zh-CN" altLang="en-US" sz="2800" b="1" smtClean="0">
                <a:latin typeface="+mn-lt"/>
              </a:rPr>
              <a:t>）</a:t>
            </a:r>
            <a:r>
              <a:rPr lang="en-US" altLang="zh-CN" sz="2800" b="1" smtClean="0">
                <a:latin typeface="+mn-lt"/>
              </a:rPr>
              <a:t>5</a:t>
            </a:r>
            <a:r>
              <a:rPr lang="zh-CN" altLang="en-US" sz="2800" b="1" smtClean="0">
                <a:latin typeface="+mn-lt"/>
              </a:rPr>
              <a:t>型：变址寻址</a:t>
            </a:r>
            <a:r>
              <a:rPr lang="en-US" altLang="zh-CN" sz="2800" b="1" smtClean="0">
                <a:latin typeface="+mn-lt"/>
              </a:rPr>
              <a:t>/</a:t>
            </a:r>
            <a:r>
              <a:rPr lang="zh-CN" altLang="en-US" sz="2800" b="1" smtClean="0">
                <a:latin typeface="+mn-lt"/>
              </a:rPr>
              <a:t>相对寻址</a:t>
            </a:r>
            <a:endParaRPr lang="zh-CN" altLang="en-US" sz="2800" b="1">
              <a:latin typeface="+mn-lt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95708" y="3843387"/>
            <a:ext cx="7520708" cy="532745"/>
            <a:chOff x="107950" y="1547813"/>
            <a:chExt cx="6905091" cy="532745"/>
          </a:xfrm>
        </p:grpSpPr>
        <p:sp>
          <p:nvSpPr>
            <p:cNvPr id="5" name="Text Box 26"/>
            <p:cNvSpPr txBox="1">
              <a:spLocks noChangeArrowheads="1"/>
            </p:cNvSpPr>
            <p:nvPr/>
          </p:nvSpPr>
          <p:spPr bwMode="auto">
            <a:xfrm>
              <a:off x="107950" y="1557338"/>
              <a:ext cx="42481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</a:rPr>
                <a:t>可指定的寄存器：</a:t>
              </a:r>
            </a:p>
          </p:txBody>
        </p: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2818202" y="1547813"/>
              <a:ext cx="41948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0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1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2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3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PC</a:t>
              </a:r>
              <a:endParaRPr lang="zh-CN" altLang="en-US" sz="2800" b="1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323974" y="1866429"/>
            <a:ext cx="201577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chemeClr val="tx2"/>
                </a:solidFill>
                <a:latin typeface="+mn-lt"/>
              </a:rPr>
              <a:t>变址</a:t>
            </a:r>
            <a:r>
              <a:rPr lang="en-US" altLang="zh-CN" sz="2800" b="1" smtClean="0">
                <a:solidFill>
                  <a:schemeClr val="tx2"/>
                </a:solidFill>
                <a:latin typeface="+mn-lt"/>
              </a:rPr>
              <a:t>/</a:t>
            </a:r>
            <a:r>
              <a:rPr lang="zh-CN" altLang="en-US" sz="2800" b="1" smtClean="0">
                <a:solidFill>
                  <a:schemeClr val="tx2"/>
                </a:solidFill>
                <a:latin typeface="+mn-lt"/>
              </a:rPr>
              <a:t>相对寻址</a:t>
            </a:r>
            <a:endParaRPr lang="zh-CN" altLang="en-US" sz="2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2484438" y="1874366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101</a:t>
            </a:r>
            <a:endParaRPr lang="en-US" altLang="zh-CN" sz="2800" b="1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3557711" y="1874366"/>
            <a:ext cx="1230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X(R)</a:t>
            </a:r>
            <a:endParaRPr lang="en-US" altLang="zh-CN" sz="2800" b="1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5291138" y="1874366"/>
            <a:ext cx="36020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寄存器的</a:t>
            </a:r>
            <a:r>
              <a:rPr lang="zh-CN" altLang="en-US" sz="2800" b="1" smtClean="0">
                <a:latin typeface="+mn-lt"/>
              </a:rPr>
              <a:t>内容与形式地址之和为有效地址。</a:t>
            </a:r>
            <a:endParaRPr lang="zh-CN" altLang="en-US" sz="2800" b="1">
              <a:latin typeface="+mn-lt"/>
            </a:endParaRP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568948" y="2496790"/>
            <a:ext cx="1435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X</a:t>
            </a:r>
            <a:r>
              <a:rPr lang="en-US" altLang="zh-CN" sz="2800" b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(PC)</a:t>
            </a:r>
            <a:endParaRPr lang="en-US" altLang="zh-CN" sz="2800" b="1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755576" y="4941168"/>
            <a:ext cx="66967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latin typeface="+mn-lt"/>
              </a:rPr>
              <a:t>形式地址存放在紧跟指令的存储单元中。</a:t>
            </a:r>
            <a:endParaRPr lang="zh-CN" altLang="en-US" sz="2800" b="1">
              <a:latin typeface="+mn-lt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754956" y="169476"/>
            <a:ext cx="54012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黑体" pitchFamily="49" charset="-122"/>
              </a:rPr>
              <a:t>例：</a:t>
            </a:r>
            <a:r>
              <a:rPr lang="en-US" altLang="zh-CN" sz="2800" b="1">
                <a:latin typeface="+mn-lt"/>
                <a:ea typeface="黑体" pitchFamily="49" charset="-122"/>
              </a:rPr>
              <a:t>MOV  R</a:t>
            </a:r>
            <a:r>
              <a:rPr lang="en-US" altLang="zh-CN" sz="2800" b="1" baseline="-25000">
                <a:latin typeface="+mn-lt"/>
                <a:ea typeface="黑体" pitchFamily="49" charset="-122"/>
              </a:rPr>
              <a:t>1</a:t>
            </a:r>
            <a:r>
              <a:rPr lang="zh-CN" altLang="en-US" sz="2800" b="1" smtClean="0">
                <a:latin typeface="+mn-lt"/>
                <a:ea typeface="黑体" pitchFamily="49" charset="-122"/>
              </a:rPr>
              <a:t>，</a:t>
            </a:r>
            <a:r>
              <a:rPr lang="en-US" altLang="zh-CN" sz="2800" b="1" smtClean="0">
                <a:latin typeface="+mn-lt"/>
                <a:ea typeface="黑体" pitchFamily="49" charset="-122"/>
              </a:rPr>
              <a:t>X(R0)</a:t>
            </a:r>
            <a:endParaRPr lang="zh-CN" altLang="en-US" sz="2800" b="1">
              <a:latin typeface="+mn-lt"/>
              <a:ea typeface="黑体" pitchFamily="49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187624" y="3985900"/>
            <a:ext cx="1152128" cy="523220"/>
            <a:chOff x="107504" y="1772816"/>
            <a:chExt cx="1152128" cy="523220"/>
          </a:xfrm>
        </p:grpSpPr>
        <p:sp>
          <p:nvSpPr>
            <p:cNvPr id="67" name="TextBox 66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R1</a:t>
              </a:r>
              <a:endParaRPr lang="zh-CN" altLang="en-US" sz="2800" baseline="-25000"/>
            </a:p>
          </p:txBody>
        </p:sp>
        <p:cxnSp>
          <p:nvCxnSpPr>
            <p:cNvPr id="68" name="直接箭头连接符 67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69" name="肘形连接符 68"/>
          <p:cNvCxnSpPr>
            <a:stCxn id="136" idx="3"/>
            <a:endCxn id="154" idx="1"/>
          </p:cNvCxnSpPr>
          <p:nvPr/>
        </p:nvCxnSpPr>
        <p:spPr bwMode="auto">
          <a:xfrm flipV="1">
            <a:off x="3491880" y="4354941"/>
            <a:ext cx="1948108" cy="21187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1187624" y="6218148"/>
            <a:ext cx="1152128" cy="523220"/>
            <a:chOff x="107504" y="1772816"/>
            <a:chExt cx="1152128" cy="523220"/>
          </a:xfrm>
        </p:grpSpPr>
        <p:sp>
          <p:nvSpPr>
            <p:cNvPr id="71" name="TextBox 70"/>
            <p:cNvSpPr txBox="1"/>
            <p:nvPr/>
          </p:nvSpPr>
          <p:spPr>
            <a:xfrm>
              <a:off x="107504" y="1772816"/>
              <a:ext cx="623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PC</a:t>
              </a:r>
              <a:endParaRPr lang="zh-CN" altLang="en-US" sz="2800" baseline="-25000"/>
            </a:p>
          </p:txBody>
        </p:sp>
        <p:cxnSp>
          <p:nvCxnSpPr>
            <p:cNvPr id="72" name="直接箭头连接符 71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73" name="组合 72"/>
          <p:cNvGrpSpPr/>
          <p:nvPr/>
        </p:nvGrpSpPr>
        <p:grpSpPr>
          <a:xfrm>
            <a:off x="2339752" y="3751292"/>
            <a:ext cx="1156020" cy="2907040"/>
            <a:chOff x="2479876" y="2618328"/>
            <a:chExt cx="1156020" cy="2907040"/>
          </a:xfrm>
        </p:grpSpPr>
        <p:grpSp>
          <p:nvGrpSpPr>
            <p:cNvPr id="74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99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3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37" name="直接连接符 136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连接符 138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连接符 139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连接符 140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2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连接符 133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连接符 134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2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21" name="直接连接符 120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1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13" name="直接连接符 112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05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5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组合 143"/>
          <p:cNvGrpSpPr/>
          <p:nvPr/>
        </p:nvGrpSpPr>
        <p:grpSpPr>
          <a:xfrm>
            <a:off x="5439988" y="3841884"/>
            <a:ext cx="3312368" cy="2736304"/>
            <a:chOff x="4139952" y="1412776"/>
            <a:chExt cx="2468074" cy="2880320"/>
          </a:xfrm>
        </p:grpSpPr>
        <p:sp>
          <p:nvSpPr>
            <p:cNvPr id="145" name="矩形 144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8003H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8FFFH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rgbClr val="FF0000"/>
                  </a:solidFill>
                </a:rPr>
                <a:t>程序空间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MOV  R1</a:t>
              </a:r>
              <a:r>
                <a:rPr lang="zh-CN" altLang="en-US" sz="2000" b="1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b="1" smtClean="0">
                  <a:solidFill>
                    <a:schemeClr val="tx1"/>
                  </a:solidFill>
                </a:rPr>
                <a:t>X(R0)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FF0000"/>
                  </a:solidFill>
                </a:rPr>
                <a:t>0080H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INC  R1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61" name="矩形 160"/>
          <p:cNvSpPr/>
          <p:nvPr/>
        </p:nvSpPr>
        <p:spPr bwMode="auto">
          <a:xfrm>
            <a:off x="2343644" y="6290156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2343644" y="6290156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8001H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3" name="肘形连接符 162"/>
          <p:cNvCxnSpPr/>
          <p:nvPr/>
        </p:nvCxnSpPr>
        <p:spPr bwMode="auto">
          <a:xfrm flipV="1">
            <a:off x="3567780" y="4705980"/>
            <a:ext cx="1872208" cy="1737193"/>
          </a:xfrm>
          <a:prstGeom prst="bentConnector3">
            <a:avLst>
              <a:gd name="adj1" fmla="val 59087"/>
            </a:avLst>
          </a:prstGeom>
          <a:solidFill>
            <a:schemeClr val="accent1"/>
          </a:solidFill>
          <a:ln w="508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64" name="肘形连接符 163"/>
          <p:cNvCxnSpPr>
            <a:endCxn id="156" idx="1"/>
          </p:cNvCxnSpPr>
          <p:nvPr/>
        </p:nvCxnSpPr>
        <p:spPr bwMode="auto">
          <a:xfrm flipV="1">
            <a:off x="3639788" y="5039017"/>
            <a:ext cx="1800200" cy="1395155"/>
          </a:xfrm>
          <a:prstGeom prst="bentConnector3">
            <a:avLst>
              <a:gd name="adj1" fmla="val 72444"/>
            </a:avLst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65" name="矩形 164"/>
          <p:cNvSpPr/>
          <p:nvPr/>
        </p:nvSpPr>
        <p:spPr bwMode="auto">
          <a:xfrm>
            <a:off x="2343644" y="6290156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8002H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2343644" y="4129916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0010H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1187624" y="3645024"/>
            <a:ext cx="1152128" cy="523220"/>
            <a:chOff x="107504" y="1772816"/>
            <a:chExt cx="1152128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R0</a:t>
              </a:r>
              <a:endParaRPr lang="zh-CN" altLang="en-US" sz="2800" baseline="-25000"/>
            </a:p>
          </p:txBody>
        </p:sp>
        <p:cxnSp>
          <p:nvCxnSpPr>
            <p:cNvPr id="169" name="直接箭头连接符 168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170" name="组合 169"/>
          <p:cNvGrpSpPr/>
          <p:nvPr/>
        </p:nvGrpSpPr>
        <p:grpSpPr>
          <a:xfrm>
            <a:off x="5868144" y="476672"/>
            <a:ext cx="2668188" cy="2736304"/>
            <a:chOff x="4139952" y="1412776"/>
            <a:chExt cx="2468074" cy="2880320"/>
          </a:xfrm>
        </p:grpSpPr>
        <p:sp>
          <p:nvSpPr>
            <p:cNvPr id="171" name="矩形 170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1080H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rgbClr val="FF0000"/>
                  </a:solidFill>
                </a:rPr>
                <a:t>主存空间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1080H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00B050"/>
                  </a:solidFill>
                </a:rPr>
                <a:t>XXXX</a:t>
              </a:r>
              <a:endParaRPr lang="zh-CN" altLang="en-US" sz="2000" b="1">
                <a:solidFill>
                  <a:srgbClr val="00B050"/>
                </a:solidFill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FF0000"/>
                  </a:solidFill>
                </a:rPr>
                <a:t>0010H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87" name="矩形 186"/>
          <p:cNvSpPr/>
          <p:nvPr/>
        </p:nvSpPr>
        <p:spPr>
          <a:xfrm>
            <a:off x="251520" y="836712"/>
            <a:ext cx="53285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mtClean="0"/>
              <a:t>（</a:t>
            </a:r>
            <a:r>
              <a:rPr lang="en-US" altLang="zh-CN" b="1" smtClean="0"/>
              <a:t>1</a:t>
            </a:r>
            <a:r>
              <a:rPr lang="zh-CN" altLang="en-US" b="1" smtClean="0"/>
              <a:t>）</a:t>
            </a:r>
            <a:r>
              <a:rPr lang="zh-CN" altLang="zh-CN" b="1" smtClean="0"/>
              <a:t>形式地址存放在紧跟指令的存储单元中</a:t>
            </a:r>
            <a:r>
              <a:rPr lang="zh-CN" altLang="en-US" b="1" smtClean="0"/>
              <a:t>；</a:t>
            </a:r>
            <a:endParaRPr lang="en-US" altLang="zh-CN" b="1" smtClean="0"/>
          </a:p>
          <a:p>
            <a:r>
              <a:rPr lang="zh-CN" altLang="en-US" b="1" smtClean="0">
                <a:solidFill>
                  <a:srgbClr val="FF0000"/>
                </a:solidFill>
              </a:rPr>
              <a:t>（</a:t>
            </a:r>
            <a:r>
              <a:rPr lang="en-US" altLang="zh-CN" b="1" smtClean="0">
                <a:solidFill>
                  <a:srgbClr val="FF0000"/>
                </a:solidFill>
              </a:rPr>
              <a:t>2</a:t>
            </a:r>
            <a:r>
              <a:rPr lang="zh-CN" altLang="en-US" b="1" smtClean="0">
                <a:solidFill>
                  <a:srgbClr val="FF0000"/>
                </a:solidFill>
              </a:rPr>
              <a:t>）指令执行访存后，隐含约定需要将（</a:t>
            </a:r>
            <a:r>
              <a:rPr lang="en-US" altLang="zh-CN" b="1" smtClean="0">
                <a:solidFill>
                  <a:srgbClr val="FF0000"/>
                </a:solidFill>
              </a:rPr>
              <a:t>PC</a:t>
            </a:r>
            <a:r>
              <a:rPr lang="zh-CN" altLang="en-US" b="1" smtClean="0">
                <a:solidFill>
                  <a:srgbClr val="FF0000"/>
                </a:solidFill>
              </a:rPr>
              <a:t>）</a:t>
            </a:r>
            <a:r>
              <a:rPr lang="en-US" altLang="zh-CN" b="1" smtClean="0">
                <a:solidFill>
                  <a:srgbClr val="FF0000"/>
                </a:solidFill>
              </a:rPr>
              <a:t>+1</a:t>
            </a:r>
            <a:r>
              <a:rPr lang="zh-CN" altLang="en-US" b="1" smtClean="0">
                <a:solidFill>
                  <a:srgbClr val="FF0000"/>
                </a:solidFill>
              </a:rPr>
              <a:t>。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67544" y="2420888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D</a:t>
            </a:r>
            <a:r>
              <a:rPr lang="en-US" altLang="zh-CN" b="1" smtClean="0">
                <a:solidFill>
                  <a:schemeClr val="tx2"/>
                </a:solidFill>
              </a:rPr>
              <a:t>=</a:t>
            </a:r>
            <a:r>
              <a:rPr lang="en-US" altLang="zh-CN" b="1" smtClean="0">
                <a:solidFill>
                  <a:srgbClr val="FF0000"/>
                </a:solidFill>
              </a:rPr>
              <a:t>(PC)</a:t>
            </a:r>
            <a:r>
              <a:rPr lang="en-US" altLang="zh-CN" b="1" smtClean="0">
                <a:solidFill>
                  <a:schemeClr val="tx2"/>
                </a:solidFill>
              </a:rPr>
              <a:t>=0080H;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2339752" y="3717032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1000H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67544" y="2895327"/>
            <a:ext cx="3802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chemeClr val="tx2"/>
                </a:solidFill>
              </a:rPr>
              <a:t>EA=1000H+0080H=1080H;</a:t>
            </a:r>
            <a:endParaRPr lang="zh-CN" altLang="en-US" b="1">
              <a:solidFill>
                <a:schemeClr val="tx2"/>
              </a:solidFill>
            </a:endParaRPr>
          </a:p>
        </p:txBody>
      </p:sp>
      <p:cxnSp>
        <p:nvCxnSpPr>
          <p:cNvPr id="191" name="肘形连接符 190"/>
          <p:cNvCxnSpPr>
            <a:stCxn id="190" idx="3"/>
          </p:cNvCxnSpPr>
          <p:nvPr/>
        </p:nvCxnSpPr>
        <p:spPr bwMode="auto">
          <a:xfrm flipV="1">
            <a:off x="4270188" y="2678428"/>
            <a:ext cx="1597956" cy="4477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93" name="TextBox 192"/>
          <p:cNvSpPr txBox="1"/>
          <p:nvPr/>
        </p:nvSpPr>
        <p:spPr>
          <a:xfrm>
            <a:off x="60597" y="515719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</a:rPr>
              <a:t>(PC)=(PC)+1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5" grpId="0" animBg="1"/>
      <p:bldP spid="166" grpId="0" animBg="1"/>
      <p:bldP spid="188" grpId="0"/>
      <p:bldP spid="190" grpId="0"/>
      <p:bldP spid="1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51271" y="1052736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寻址方式   </a:t>
            </a:r>
            <a:r>
              <a:rPr lang="zh-CN" altLang="en-US" sz="2800" b="1" smtClean="0">
                <a:latin typeface="+mn-lt"/>
              </a:rPr>
              <a:t>       编码    </a:t>
            </a:r>
            <a:r>
              <a:rPr lang="zh-CN" altLang="en-US" sz="2800" b="1">
                <a:latin typeface="+mn-lt"/>
              </a:rPr>
              <a:t>助记符  </a:t>
            </a:r>
            <a:r>
              <a:rPr lang="zh-CN" altLang="en-US" sz="2800" b="1" smtClean="0">
                <a:latin typeface="+mn-lt"/>
              </a:rPr>
              <a:t>            定义</a:t>
            </a:r>
            <a:endParaRPr lang="zh-CN" altLang="en-US" sz="2800" b="1">
              <a:latin typeface="+mn-lt"/>
            </a:endParaRP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468313" y="116632"/>
            <a:ext cx="35996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latin typeface="+mn-lt"/>
              </a:rPr>
              <a:t>（</a:t>
            </a:r>
            <a:r>
              <a:rPr lang="en-US" altLang="zh-CN" sz="2800" b="1" smtClean="0">
                <a:latin typeface="+mn-lt"/>
              </a:rPr>
              <a:t>7</a:t>
            </a:r>
            <a:r>
              <a:rPr lang="zh-CN" altLang="en-US" sz="2800" b="1" smtClean="0">
                <a:latin typeface="+mn-lt"/>
              </a:rPr>
              <a:t>）</a:t>
            </a:r>
            <a:r>
              <a:rPr lang="en-US" altLang="zh-CN" sz="2800" b="1" smtClean="0">
                <a:latin typeface="+mn-lt"/>
              </a:rPr>
              <a:t>6</a:t>
            </a:r>
            <a:r>
              <a:rPr lang="zh-CN" altLang="en-US" sz="2800" b="1" smtClean="0">
                <a:latin typeface="+mn-lt"/>
              </a:rPr>
              <a:t>型：跳步寻址</a:t>
            </a:r>
            <a:endParaRPr lang="zh-CN" altLang="en-US" sz="2800" b="1">
              <a:latin typeface="+mn-lt"/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51271" y="1916832"/>
            <a:ext cx="20875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chemeClr val="tx2"/>
                </a:solidFill>
                <a:latin typeface="+mn-lt"/>
              </a:rPr>
              <a:t>跳步寻址</a:t>
            </a:r>
            <a:endParaRPr lang="zh-CN" altLang="en-US" sz="2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2627759" y="1924769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110</a:t>
            </a:r>
            <a:endParaRPr lang="en-US" altLang="zh-CN" sz="2800" b="1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3701032" y="1924769"/>
            <a:ext cx="1230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SKP</a:t>
            </a:r>
            <a:endParaRPr lang="en-US" altLang="zh-CN" sz="2800" b="1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5434459" y="1924769"/>
            <a:ext cx="36020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latin typeface="+mn-lt"/>
              </a:rPr>
              <a:t>执行再下一条指令</a:t>
            </a:r>
            <a:endParaRPr lang="zh-CN" altLang="en-US" sz="2800" b="1">
              <a:latin typeface="+mn-lt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899592" y="3140968"/>
            <a:ext cx="74888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latin typeface="+mn-lt"/>
              </a:rPr>
              <a:t>现行指令执行后，不是顺序执行下一条指令，而是执行再下一条指令。</a:t>
            </a:r>
            <a:endParaRPr lang="en-US" altLang="zh-CN" sz="2800" b="1" smtClean="0">
              <a:latin typeface="+mn-lt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91493" y="169476"/>
            <a:ext cx="39965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latin typeface="+mn-lt"/>
                <a:ea typeface="+mn-ea"/>
              </a:rPr>
              <a:t>3.3.1  </a:t>
            </a:r>
            <a:r>
              <a:rPr lang="zh-CN" altLang="en-US" sz="2800" b="1" smtClean="0">
                <a:latin typeface="+mn-lt"/>
                <a:ea typeface="+mn-ea"/>
              </a:rPr>
              <a:t>模型</a:t>
            </a:r>
            <a:r>
              <a:rPr lang="zh-CN" altLang="en-US" sz="2800" b="1">
                <a:latin typeface="+mn-lt"/>
                <a:ea typeface="+mn-ea"/>
              </a:rPr>
              <a:t>机的</a:t>
            </a:r>
            <a:r>
              <a:rPr lang="zh-CN" altLang="en-US" sz="2800" b="1" smtClean="0">
                <a:latin typeface="+mn-lt"/>
                <a:ea typeface="+mn-ea"/>
              </a:rPr>
              <a:t>指令系统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827460" y="980728"/>
            <a:ext cx="24483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1.</a:t>
            </a:r>
            <a:r>
              <a:rPr lang="zh-CN" altLang="en-US" sz="2800" b="1">
                <a:latin typeface="+mn-lt"/>
                <a:ea typeface="+mn-ea"/>
              </a:rPr>
              <a:t> 指令格式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494061" y="4522358"/>
            <a:ext cx="4094163" cy="185897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双操作数指令格式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单操作数指令格式</a:t>
            </a:r>
            <a:endParaRPr lang="en-US" altLang="zh-CN" sz="2800" b="1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转移指令格式</a:t>
            </a:r>
          </a:p>
        </p:txBody>
      </p:sp>
      <p:sp>
        <p:nvSpPr>
          <p:cNvPr id="12" name="AutoShape 6"/>
          <p:cNvSpPr>
            <a:spLocks/>
          </p:cNvSpPr>
          <p:nvPr/>
        </p:nvSpPr>
        <p:spPr bwMode="auto">
          <a:xfrm>
            <a:off x="2195611" y="4779680"/>
            <a:ext cx="144141" cy="1435175"/>
          </a:xfrm>
          <a:prstGeom prst="leftBrace">
            <a:avLst>
              <a:gd name="adj1" fmla="val 5005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74534" y="1786054"/>
            <a:ext cx="69445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latin typeface="+mn-lt"/>
                <a:ea typeface="+mn-ea"/>
              </a:rPr>
              <a:t>定长指令格式：</a:t>
            </a:r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16</a:t>
            </a:r>
            <a:r>
              <a:rPr lang="zh-CN" altLang="en-US" sz="2800" b="1" smtClean="0">
                <a:latin typeface="+mn-lt"/>
                <a:ea typeface="+mn-ea"/>
              </a:rPr>
              <a:t>位</a:t>
            </a:r>
            <a:r>
              <a:rPr lang="en-US" altLang="zh-CN" sz="2800" b="1" smtClean="0">
                <a:latin typeface="+mn-lt"/>
                <a:ea typeface="+mn-ea"/>
              </a:rPr>
              <a:t>,  </a:t>
            </a:r>
            <a:r>
              <a:rPr lang="zh-CN" altLang="en-US" sz="2800" b="1" smtClean="0">
                <a:latin typeface="+mn-lt"/>
                <a:ea typeface="+mn-ea"/>
              </a:rPr>
              <a:t>占据一个存储单元；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54859" y="2639882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latin typeface="+mn-lt"/>
                <a:ea typeface="+mn-ea"/>
              </a:rPr>
              <a:t>采用</a:t>
            </a:r>
            <a:r>
              <a:rPr lang="zh-CN" altLang="en-US" sz="2800" b="1" smtClean="0">
                <a:solidFill>
                  <a:srgbClr val="FF33CC"/>
                </a:solidFill>
                <a:latin typeface="+mn-lt"/>
                <a:ea typeface="+mn-ea"/>
              </a:rPr>
              <a:t>寄存器型</a:t>
            </a:r>
            <a:r>
              <a:rPr lang="zh-CN" altLang="en-US" sz="2800" b="1" smtClean="0">
                <a:latin typeface="+mn-lt"/>
                <a:ea typeface="+mn-ea"/>
              </a:rPr>
              <a:t>寻址</a:t>
            </a:r>
            <a:r>
              <a:rPr lang="zh-CN" altLang="en-US" sz="2800" b="1">
                <a:latin typeface="+mn-lt"/>
                <a:ea typeface="+mn-ea"/>
              </a:rPr>
              <a:t>；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54859" y="3402632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latin typeface="+mn-lt"/>
                <a:ea typeface="+mn-ea"/>
              </a:rPr>
              <a:t>指令中给出寄存器号，所有寄存器都是</a:t>
            </a:r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16</a:t>
            </a:r>
            <a:r>
              <a:rPr lang="zh-CN" altLang="en-US" sz="2800" b="1" smtClean="0">
                <a:latin typeface="+mn-lt"/>
                <a:ea typeface="+mn-ea"/>
              </a:rPr>
              <a:t>位。</a:t>
            </a:r>
            <a:endParaRPr lang="zh-CN" altLang="en-US" sz="2800"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99592" y="116632"/>
            <a:ext cx="495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3.</a:t>
            </a:r>
            <a:r>
              <a:rPr lang="zh-CN" altLang="en-US" sz="2800" b="1">
                <a:latin typeface="+mn-lt"/>
                <a:ea typeface="+mn-ea"/>
              </a:rPr>
              <a:t>指令操作类型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07504" y="888372"/>
            <a:ext cx="8928992" cy="5719911"/>
            <a:chOff x="-13183" y="888372"/>
            <a:chExt cx="9193695" cy="5719911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512" y="898525"/>
              <a:ext cx="914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操作码 </a:t>
              </a:r>
              <a:r>
                <a:rPr lang="zh-CN" altLang="en-US" sz="2800" b="1" smtClean="0">
                  <a:latin typeface="+mn-lt"/>
                  <a:ea typeface="+mn-ea"/>
                </a:rPr>
                <a:t>   助记符       </a:t>
              </a:r>
              <a:r>
                <a:rPr lang="zh-CN" altLang="en-US" sz="2800" b="1">
                  <a:latin typeface="+mn-lt"/>
                  <a:ea typeface="+mn-ea"/>
                </a:rPr>
                <a:t>含义  </a:t>
              </a:r>
              <a:r>
                <a:rPr lang="zh-CN" altLang="en-US" sz="2800" b="1" smtClean="0">
                  <a:latin typeface="+mn-lt"/>
                  <a:ea typeface="+mn-ea"/>
                </a:rPr>
                <a:t>         </a:t>
              </a:r>
              <a:r>
                <a:rPr lang="zh-CN" altLang="en-US" sz="2800" b="1">
                  <a:latin typeface="+mn-lt"/>
                  <a:ea typeface="+mn-ea"/>
                </a:rPr>
                <a:t>操作码 </a:t>
              </a:r>
              <a:r>
                <a:rPr lang="zh-CN" altLang="en-US" sz="2800" b="1" smtClean="0">
                  <a:latin typeface="+mn-lt"/>
                  <a:ea typeface="+mn-ea"/>
                </a:rPr>
                <a:t>    助记符   </a:t>
              </a:r>
              <a:r>
                <a:rPr lang="zh-CN" altLang="en-US" sz="2800" b="1">
                  <a:latin typeface="+mn-lt"/>
                  <a:ea typeface="+mn-ea"/>
                </a:rPr>
                <a:t>含义</a:t>
              </a:r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 flipV="1">
              <a:off x="-13183" y="1485900"/>
              <a:ext cx="9144000" cy="2222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6512" y="1508125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0000</a:t>
              </a: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620837" y="1508125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MOV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316287" y="1508125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传送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6512" y="2117725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0001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620837" y="2117725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316287" y="2117725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加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92075" y="3282950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0011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676400" y="3282950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AND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295650" y="3282950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与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87312" y="3919538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0100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671637" y="3919538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OR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290887" y="3919538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或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92075" y="5875338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0111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1655762" y="5876925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NEG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3295650" y="5875338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求补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5186362" y="1504950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1000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6842125" y="1504950"/>
              <a:ext cx="22320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INC   </a:t>
              </a:r>
              <a:r>
                <a:rPr lang="zh-CN" altLang="en-US" sz="2800" b="1">
                  <a:latin typeface="+mn-lt"/>
                  <a:ea typeface="+mn-ea"/>
                </a:rPr>
                <a:t>加</a:t>
              </a:r>
              <a:r>
                <a:rPr lang="en-US" altLang="zh-CN" sz="2800" b="1">
                  <a:latin typeface="+mn-lt"/>
                  <a:ea typeface="+mn-ea"/>
                </a:rPr>
                <a:t>1    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5186362" y="2133600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1001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5186362" y="2709863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1010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52387" y="2706688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0010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1600200" y="2706688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SUB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3295650" y="2706688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减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92075" y="4548188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0101</a:t>
              </a: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1676400" y="4548188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EOR</a:t>
              </a: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3295650" y="4548188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异或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92075" y="5216525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0110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1676400" y="5216525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COM</a:t>
              </a: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3295650" y="5216525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求反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5187950" y="3282950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1011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5238750" y="3862388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1100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5238750" y="4506913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1100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842125" y="2154238"/>
              <a:ext cx="230346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DEC   </a:t>
              </a:r>
              <a:r>
                <a:rPr lang="zh-CN" altLang="en-US" sz="2800" b="1">
                  <a:latin typeface="+mn-lt"/>
                  <a:ea typeface="+mn-ea"/>
                </a:rPr>
                <a:t>减</a:t>
              </a:r>
              <a:r>
                <a:rPr lang="en-US" altLang="zh-CN" sz="2800" b="1">
                  <a:latin typeface="+mn-lt"/>
                  <a:ea typeface="+mn-ea"/>
                </a:rPr>
                <a:t>1    </a:t>
              </a: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5237162" y="5226050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1101</a:t>
              </a: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6877049" y="2706688"/>
              <a:ext cx="230346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SL   </a:t>
              </a:r>
              <a:r>
                <a:rPr lang="zh-CN" altLang="en-US" sz="2800" b="1">
                  <a:latin typeface="+mn-lt"/>
                  <a:ea typeface="+mn-ea"/>
                </a:rPr>
                <a:t>左移    </a:t>
              </a:r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6840537" y="3282950"/>
              <a:ext cx="230346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SR   </a:t>
              </a:r>
              <a:r>
                <a:rPr lang="zh-CN" altLang="en-US" sz="2800" b="1">
                  <a:latin typeface="+mn-lt"/>
                  <a:ea typeface="+mn-ea"/>
                </a:rPr>
                <a:t>右移    </a:t>
              </a:r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6769100" y="3859213"/>
              <a:ext cx="230346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JMP   </a:t>
              </a:r>
              <a:r>
                <a:rPr lang="zh-CN" altLang="en-US" sz="2800" b="1">
                  <a:latin typeface="+mn-lt"/>
                  <a:ea typeface="+mn-ea"/>
                </a:rPr>
                <a:t>转移    </a:t>
              </a: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6769100" y="4510088"/>
              <a:ext cx="230346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RST   </a:t>
              </a:r>
              <a:r>
                <a:rPr lang="zh-CN" altLang="en-US" sz="2800" b="1">
                  <a:latin typeface="+mn-lt"/>
                  <a:ea typeface="+mn-ea"/>
                </a:rPr>
                <a:t>返回    </a:t>
              </a: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6769100" y="5226050"/>
              <a:ext cx="230346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JSR   </a:t>
              </a:r>
              <a:r>
                <a:rPr lang="zh-CN" altLang="en-US" sz="2800" b="1">
                  <a:latin typeface="+mn-lt"/>
                  <a:ea typeface="+mn-ea"/>
                </a:rPr>
                <a:t>转子    </a:t>
              </a:r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V="1">
              <a:off x="1587" y="6586058"/>
              <a:ext cx="9144000" cy="2222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4537075" y="908050"/>
              <a:ext cx="0" cy="56896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1438275" y="908050"/>
              <a:ext cx="1587" cy="568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4679950" y="908050"/>
              <a:ext cx="0" cy="56896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 flipV="1">
              <a:off x="1587" y="888372"/>
              <a:ext cx="9144000" cy="2222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2951162" y="908050"/>
              <a:ext cx="1588" cy="568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6334125" y="908050"/>
              <a:ext cx="1587" cy="568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 flipH="1">
              <a:off x="7847012" y="908050"/>
              <a:ext cx="1588" cy="568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19584" y="185738"/>
            <a:ext cx="3779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(1)</a:t>
            </a:r>
            <a:r>
              <a:rPr lang="zh-CN" altLang="en-US" sz="2800" b="1">
                <a:latin typeface="+mn-lt"/>
                <a:ea typeface="+mn-ea"/>
              </a:rPr>
              <a:t>传送类指令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476821" y="836613"/>
            <a:ext cx="6480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MOV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： </a:t>
            </a:r>
            <a:r>
              <a:rPr lang="en-US" altLang="zh-CN" sz="2800" b="1" smtClean="0">
                <a:solidFill>
                  <a:schemeClr val="tx2"/>
                </a:solidFill>
                <a:latin typeface="+mn-lt"/>
                <a:ea typeface="+mn-ea"/>
              </a:rPr>
              <a:t>R&lt;-&gt;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R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R&lt;-&gt;M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M&lt;-&gt;M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75234" y="1484313"/>
            <a:ext cx="7561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统一编址，隐式</a:t>
            </a: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I/O</a:t>
            </a: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指令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56096" y="2205038"/>
            <a:ext cx="3779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(2)</a:t>
            </a:r>
            <a:r>
              <a:rPr lang="zh-CN" altLang="en-US" sz="2800" b="1">
                <a:latin typeface="+mn-lt"/>
                <a:ea typeface="+mn-ea"/>
              </a:rPr>
              <a:t>双操作数指令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513334" y="2935288"/>
            <a:ext cx="6480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ADD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SUB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AND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OR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EOR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56096" y="3644900"/>
            <a:ext cx="3779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(3)</a:t>
            </a:r>
            <a:r>
              <a:rPr lang="zh-CN" altLang="en-US" sz="2800" b="1">
                <a:latin typeface="+mn-lt"/>
                <a:ea typeface="+mn-ea"/>
              </a:rPr>
              <a:t>单操作数指令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513334" y="4375150"/>
            <a:ext cx="6480175" cy="91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COM(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反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)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NEG(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补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)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INC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DEC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SL(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左移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)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SR(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右移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56096" y="5661025"/>
            <a:ext cx="5472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(4)</a:t>
            </a:r>
            <a:r>
              <a:rPr lang="zh-CN" altLang="en-US" sz="2800" b="1">
                <a:latin typeface="+mn-lt"/>
                <a:ea typeface="+mn-ea"/>
              </a:rPr>
              <a:t>程序控制类指令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995936" y="5661248"/>
            <a:ext cx="3311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JMP, RST, JSR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6" grpId="0" autoUpdateAnimBg="0"/>
      <p:bldP spid="8" grpId="0" autoUpdateAnimBg="0"/>
      <p:bldP spid="1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3423592" y="1429146"/>
            <a:ext cx="5410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0     0  0  0  0    </a:t>
            </a: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152400" y="133746"/>
            <a:ext cx="701198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            </a:t>
            </a:r>
            <a:r>
              <a:rPr lang="en-US" altLang="zh-CN" sz="2800" b="1" smtClean="0">
                <a:latin typeface="+mn-lt"/>
                <a:ea typeface="+mn-ea"/>
              </a:rPr>
              <a:t>                        5      4     3     2    1     </a:t>
            </a:r>
            <a:r>
              <a:rPr lang="en-US" altLang="zh-CN" sz="2800" b="1">
                <a:latin typeface="+mn-lt"/>
                <a:ea typeface="+mn-ea"/>
              </a:rPr>
              <a:t>0</a:t>
            </a:r>
          </a:p>
        </p:txBody>
      </p:sp>
      <p:sp>
        <p:nvSpPr>
          <p:cNvPr id="4" name="AutoShape 25"/>
          <p:cNvSpPr>
            <a:spLocks/>
          </p:cNvSpPr>
          <p:nvPr/>
        </p:nvSpPr>
        <p:spPr bwMode="auto">
          <a:xfrm rot="-5400000">
            <a:off x="1872072" y="801080"/>
            <a:ext cx="216024" cy="1295400"/>
          </a:xfrm>
          <a:prstGeom prst="leftBrace">
            <a:avLst>
              <a:gd name="adj1" fmla="val 70833"/>
              <a:gd name="adj2" fmla="val 50000"/>
            </a:avLst>
          </a:prstGeom>
          <a:solidFill>
            <a:schemeClr val="bg1"/>
          </a:solidFill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1201688" y="1604159"/>
            <a:ext cx="171412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转移地址</a:t>
            </a: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5868144" y="14291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无条件转</a:t>
            </a:r>
          </a:p>
        </p:txBody>
      </p: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98424" y="743346"/>
            <a:ext cx="6921192" cy="523875"/>
            <a:chOff x="0" y="384"/>
            <a:chExt cx="4268" cy="330"/>
          </a:xfrm>
        </p:grpSpPr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0" y="384"/>
              <a:ext cx="4268" cy="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JMP  </a:t>
              </a:r>
              <a:r>
                <a:rPr lang="en-US" altLang="zh-CN" sz="2800" b="1" smtClean="0">
                  <a:latin typeface="+mn-lt"/>
                  <a:ea typeface="+mn-ea"/>
                </a:rPr>
                <a:t>   </a:t>
              </a:r>
              <a:r>
                <a:rPr lang="zh-CN" altLang="en-US" sz="2800" b="1" smtClean="0">
                  <a:latin typeface="+mn-lt"/>
                  <a:ea typeface="+mn-ea"/>
                </a:rPr>
                <a:t>寄       寻     方式         </a:t>
              </a:r>
              <a:r>
                <a:rPr lang="en-US" altLang="zh-CN" sz="2800" b="1">
                  <a:latin typeface="+mn-lt"/>
                  <a:ea typeface="+mn-ea"/>
                </a:rPr>
                <a:t>N</a:t>
              </a:r>
              <a:r>
                <a:rPr lang="en-US" altLang="zh-CN" sz="2800" b="1" smtClean="0">
                  <a:latin typeface="+mn-lt"/>
                  <a:ea typeface="+mn-ea"/>
                </a:rPr>
                <a:t>′   Z′   V′   C</a:t>
              </a:r>
              <a:r>
                <a:rPr lang="en-US" altLang="zh-CN" sz="2800" b="1">
                  <a:latin typeface="+mn-lt"/>
                  <a:ea typeface="+mn-ea"/>
                </a:rPr>
                <a:t>′</a:t>
              </a:r>
            </a:p>
          </p:txBody>
        </p:sp>
        <p:sp>
          <p:nvSpPr>
            <p:cNvPr id="9" name="Line 31"/>
            <p:cNvSpPr>
              <a:spLocks noChangeShapeType="1"/>
            </p:cNvSpPr>
            <p:nvPr/>
          </p:nvSpPr>
          <p:spPr bwMode="auto">
            <a:xfrm>
              <a:off x="624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1230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1820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2364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3111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3495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>
              <a:off x="3879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>
              <a:off x="2727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7" name="Text Box 41"/>
          <p:cNvSpPr txBox="1">
            <a:spLocks noChangeArrowheads="1"/>
          </p:cNvSpPr>
          <p:nvPr/>
        </p:nvSpPr>
        <p:spPr bwMode="auto">
          <a:xfrm>
            <a:off x="3423592" y="1962546"/>
            <a:ext cx="5105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0     0  0  0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  </a:t>
            </a:r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5868144" y="19625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无进位转</a:t>
            </a: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7468344" y="19625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(C=0)</a:t>
            </a:r>
          </a:p>
        </p:txBody>
      </p:sp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3423592" y="2495946"/>
            <a:ext cx="5486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0     0  0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0    </a:t>
            </a:r>
          </a:p>
        </p:txBody>
      </p:sp>
      <p:sp>
        <p:nvSpPr>
          <p:cNvPr id="21" name="Text Box 45"/>
          <p:cNvSpPr txBox="1">
            <a:spLocks noChangeArrowheads="1"/>
          </p:cNvSpPr>
          <p:nvPr/>
        </p:nvSpPr>
        <p:spPr bwMode="auto">
          <a:xfrm>
            <a:off x="5868144" y="24959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无溢出转</a:t>
            </a:r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7468344" y="24959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(V=0)</a:t>
            </a:r>
          </a:p>
        </p:txBody>
      </p:sp>
      <p:sp>
        <p:nvSpPr>
          <p:cNvPr id="23" name="Text Box 47"/>
          <p:cNvSpPr txBox="1">
            <a:spLocks noChangeArrowheads="1"/>
          </p:cNvSpPr>
          <p:nvPr/>
        </p:nvSpPr>
        <p:spPr bwMode="auto">
          <a:xfrm>
            <a:off x="3423592" y="3029346"/>
            <a:ext cx="5105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0     0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0  0    </a:t>
            </a:r>
          </a:p>
        </p:txBody>
      </p:sp>
      <p:sp>
        <p:nvSpPr>
          <p:cNvPr id="24" name="Text Box 48"/>
          <p:cNvSpPr txBox="1">
            <a:spLocks noChangeArrowheads="1"/>
          </p:cNvSpPr>
          <p:nvPr/>
        </p:nvSpPr>
        <p:spPr bwMode="auto">
          <a:xfrm>
            <a:off x="5868144" y="30293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数非零转</a:t>
            </a:r>
          </a:p>
        </p:txBody>
      </p:sp>
      <p:sp>
        <p:nvSpPr>
          <p:cNvPr id="25" name="Text Box 49"/>
          <p:cNvSpPr txBox="1">
            <a:spLocks noChangeArrowheads="1"/>
          </p:cNvSpPr>
          <p:nvPr/>
        </p:nvSpPr>
        <p:spPr bwMode="auto">
          <a:xfrm>
            <a:off x="7468344" y="30293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(Z=0)</a:t>
            </a:r>
          </a:p>
        </p:txBody>
      </p:sp>
      <p:sp>
        <p:nvSpPr>
          <p:cNvPr id="26" name="Text Box 50"/>
          <p:cNvSpPr txBox="1">
            <a:spLocks noChangeArrowheads="1"/>
          </p:cNvSpPr>
          <p:nvPr/>
        </p:nvSpPr>
        <p:spPr bwMode="auto">
          <a:xfrm>
            <a:off x="3423592" y="3562746"/>
            <a:ext cx="518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0   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0  0  0    </a:t>
            </a:r>
          </a:p>
        </p:txBody>
      </p:sp>
      <p:sp>
        <p:nvSpPr>
          <p:cNvPr id="27" name="Text Box 51"/>
          <p:cNvSpPr txBox="1">
            <a:spLocks noChangeArrowheads="1"/>
          </p:cNvSpPr>
          <p:nvPr/>
        </p:nvSpPr>
        <p:spPr bwMode="auto">
          <a:xfrm>
            <a:off x="5868144" y="35627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数为正转</a:t>
            </a:r>
          </a:p>
        </p:txBody>
      </p: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7468344" y="35627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(N=0)</a:t>
            </a:r>
          </a:p>
        </p:txBody>
      </p:sp>
      <p:sp>
        <p:nvSpPr>
          <p:cNvPr id="29" name="Text Box 53"/>
          <p:cNvSpPr txBox="1">
            <a:spLocks noChangeArrowheads="1"/>
          </p:cNvSpPr>
          <p:nvPr/>
        </p:nvSpPr>
        <p:spPr bwMode="auto">
          <a:xfrm>
            <a:off x="3423592" y="4126309"/>
            <a:ext cx="3886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   0  0  0 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</a:t>
            </a: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5868144" y="40961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有进位转</a:t>
            </a:r>
          </a:p>
        </p:txBody>
      </p:sp>
      <p:sp>
        <p:nvSpPr>
          <p:cNvPr id="31" name="Text Box 55"/>
          <p:cNvSpPr txBox="1">
            <a:spLocks noChangeArrowheads="1"/>
          </p:cNvSpPr>
          <p:nvPr/>
        </p:nvSpPr>
        <p:spPr bwMode="auto">
          <a:xfrm>
            <a:off x="7468344" y="40961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(C=1)</a:t>
            </a:r>
          </a:p>
        </p:txBody>
      </p:sp>
      <p:sp>
        <p:nvSpPr>
          <p:cNvPr id="32" name="Text Box 56"/>
          <p:cNvSpPr txBox="1">
            <a:spLocks noChangeArrowheads="1"/>
          </p:cNvSpPr>
          <p:nvPr/>
        </p:nvSpPr>
        <p:spPr bwMode="auto">
          <a:xfrm>
            <a:off x="3423592" y="4629546"/>
            <a:ext cx="3886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   0  0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0 </a:t>
            </a:r>
          </a:p>
        </p:txBody>
      </p:sp>
      <p:sp>
        <p:nvSpPr>
          <p:cNvPr id="33" name="Text Box 57"/>
          <p:cNvSpPr txBox="1">
            <a:spLocks noChangeArrowheads="1"/>
          </p:cNvSpPr>
          <p:nvPr/>
        </p:nvSpPr>
        <p:spPr bwMode="auto">
          <a:xfrm>
            <a:off x="5868144" y="46295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有溢出转</a:t>
            </a:r>
          </a:p>
        </p:txBody>
      </p:sp>
      <p:sp>
        <p:nvSpPr>
          <p:cNvPr id="34" name="Text Box 58"/>
          <p:cNvSpPr txBox="1">
            <a:spLocks noChangeArrowheads="1"/>
          </p:cNvSpPr>
          <p:nvPr/>
        </p:nvSpPr>
        <p:spPr bwMode="auto">
          <a:xfrm>
            <a:off x="7468344" y="46295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(V=1)</a:t>
            </a:r>
          </a:p>
        </p:txBody>
      </p:sp>
      <p:sp>
        <p:nvSpPr>
          <p:cNvPr id="35" name="Text Box 59"/>
          <p:cNvSpPr txBox="1">
            <a:spLocks noChangeArrowheads="1"/>
          </p:cNvSpPr>
          <p:nvPr/>
        </p:nvSpPr>
        <p:spPr bwMode="auto">
          <a:xfrm>
            <a:off x="3423592" y="5162946"/>
            <a:ext cx="3886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   0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0  0 </a:t>
            </a:r>
          </a:p>
        </p:txBody>
      </p:sp>
      <p:sp>
        <p:nvSpPr>
          <p:cNvPr id="36" name="Text Box 60"/>
          <p:cNvSpPr txBox="1">
            <a:spLocks noChangeArrowheads="1"/>
          </p:cNvSpPr>
          <p:nvPr/>
        </p:nvSpPr>
        <p:spPr bwMode="auto">
          <a:xfrm>
            <a:off x="5868144" y="51629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数为零转</a:t>
            </a:r>
          </a:p>
        </p:txBody>
      </p:sp>
      <p:sp>
        <p:nvSpPr>
          <p:cNvPr id="37" name="Text Box 61"/>
          <p:cNvSpPr txBox="1">
            <a:spLocks noChangeArrowheads="1"/>
          </p:cNvSpPr>
          <p:nvPr/>
        </p:nvSpPr>
        <p:spPr bwMode="auto">
          <a:xfrm>
            <a:off x="7468344" y="51629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(Z=1)</a:t>
            </a:r>
          </a:p>
        </p:txBody>
      </p:sp>
      <p:sp>
        <p:nvSpPr>
          <p:cNvPr id="38" name="Text Box 62"/>
          <p:cNvSpPr txBox="1">
            <a:spLocks noChangeArrowheads="1"/>
          </p:cNvSpPr>
          <p:nvPr/>
        </p:nvSpPr>
        <p:spPr bwMode="auto">
          <a:xfrm>
            <a:off x="3423592" y="5696346"/>
            <a:ext cx="3886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 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0  0  0 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5868144" y="56963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数为负转</a:t>
            </a:r>
          </a:p>
        </p:txBody>
      </p:sp>
      <p:sp>
        <p:nvSpPr>
          <p:cNvPr id="40" name="Text Box 64"/>
          <p:cNvSpPr txBox="1">
            <a:spLocks noChangeArrowheads="1"/>
          </p:cNvSpPr>
          <p:nvPr/>
        </p:nvSpPr>
        <p:spPr bwMode="auto">
          <a:xfrm>
            <a:off x="7468344" y="56963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(N=1)</a:t>
            </a:r>
          </a:p>
        </p:txBody>
      </p:sp>
      <p:sp>
        <p:nvSpPr>
          <p:cNvPr id="41" name="Text Box 65"/>
          <p:cNvSpPr txBox="1">
            <a:spLocks noChangeArrowheads="1"/>
          </p:cNvSpPr>
          <p:nvPr/>
        </p:nvSpPr>
        <p:spPr bwMode="auto">
          <a:xfrm>
            <a:off x="502568" y="6305946"/>
            <a:ext cx="730979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条件满足，转向转移地址；否则顺序执行。</a:t>
            </a:r>
          </a:p>
        </p:txBody>
      </p:sp>
      <p:sp>
        <p:nvSpPr>
          <p:cNvPr id="42" name="文本框 41"/>
          <p:cNvSpPr txBox="1"/>
          <p:nvPr/>
        </p:nvSpPr>
        <p:spPr>
          <a:xfrm flipH="1">
            <a:off x="1332925" y="2266870"/>
            <a:ext cx="1296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chemeClr val="tx2"/>
                </a:solidFill>
              </a:rPr>
              <a:t>根据有效地址获得的操作数作为转移地址</a:t>
            </a:r>
            <a:endParaRPr lang="zh-CN" altLang="en-US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nimBg="1"/>
      <p:bldP spid="5" grpId="0" autoUpdateAnimBg="0"/>
      <p:bldP spid="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1522846" y="5394215"/>
            <a:ext cx="63021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隐含约定：</a:t>
            </a:r>
            <a:r>
              <a:rPr lang="zh-CN" altLang="en-US" sz="2800" b="1">
                <a:latin typeface="+mn-lt"/>
                <a:ea typeface="+mn-ea"/>
              </a:rPr>
              <a:t>转子时返回地址压栈保存。</a:t>
            </a: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251520" y="822920"/>
            <a:ext cx="85693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15  </a:t>
            </a:r>
            <a:r>
              <a:rPr lang="en-US" altLang="zh-CN" sz="2800" b="1" smtClean="0">
                <a:solidFill>
                  <a:schemeClr val="tx2"/>
                </a:solidFill>
                <a:latin typeface="+mn-lt"/>
                <a:ea typeface="+mn-ea"/>
              </a:rPr>
              <a:t>      12 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11 </a:t>
            </a:r>
            <a:r>
              <a:rPr lang="en-US" altLang="zh-CN" sz="2800" b="1" smtClean="0">
                <a:solidFill>
                  <a:schemeClr val="tx2"/>
                </a:solidFill>
                <a:latin typeface="+mn-lt"/>
                <a:ea typeface="+mn-ea"/>
              </a:rPr>
              <a:t>            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9  8  </a:t>
            </a:r>
            <a:r>
              <a:rPr lang="en-US" altLang="zh-CN" sz="2800" b="1" smtClean="0">
                <a:solidFill>
                  <a:schemeClr val="tx2"/>
                </a:solidFill>
                <a:latin typeface="+mn-lt"/>
                <a:ea typeface="+mn-ea"/>
              </a:rPr>
              <a:t>             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6  5      </a:t>
            </a:r>
            <a:r>
              <a:rPr lang="en-US" altLang="zh-CN" sz="2800" b="1" smtClean="0">
                <a:solidFill>
                  <a:schemeClr val="tx2"/>
                </a:solidFill>
                <a:latin typeface="+mn-lt"/>
                <a:ea typeface="+mn-ea"/>
              </a:rPr>
              <a:t>                       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4" name="AutoShape 25"/>
          <p:cNvSpPr>
            <a:spLocks/>
          </p:cNvSpPr>
          <p:nvPr/>
        </p:nvSpPr>
        <p:spPr bwMode="auto">
          <a:xfrm rot="-5400000">
            <a:off x="1958503" y="3598664"/>
            <a:ext cx="160338" cy="1371600"/>
          </a:xfrm>
          <a:prstGeom prst="leftBrace">
            <a:avLst>
              <a:gd name="adj1" fmla="val 71287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543247" y="4434483"/>
            <a:ext cx="30607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子程序入口地址</a:t>
            </a: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362272" y="1432520"/>
            <a:ext cx="8077200" cy="523875"/>
            <a:chOff x="0" y="384"/>
            <a:chExt cx="5088" cy="330"/>
          </a:xfrm>
        </p:grpSpPr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0" y="384"/>
              <a:ext cx="5088" cy="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  </a:t>
              </a:r>
              <a:r>
                <a:rPr lang="en-US" altLang="zh-CN" sz="2800" b="1" smtClean="0">
                  <a:latin typeface="+mn-lt"/>
                  <a:ea typeface="+mn-ea"/>
                </a:rPr>
                <a:t>RST             SP          </a:t>
              </a:r>
              <a:r>
                <a:rPr lang="zh-CN" altLang="en-US" sz="2800" b="1">
                  <a:latin typeface="+mn-lt"/>
                  <a:ea typeface="+mn-ea"/>
                </a:rPr>
                <a:t>（</a:t>
              </a:r>
              <a:r>
                <a:rPr lang="en-US" altLang="zh-CN" sz="2800" b="1">
                  <a:latin typeface="+mn-lt"/>
                  <a:ea typeface="+mn-ea"/>
                </a:rPr>
                <a:t>SP</a:t>
              </a:r>
              <a:r>
                <a:rPr lang="zh-CN" altLang="en-US" sz="2800" b="1">
                  <a:latin typeface="+mn-lt"/>
                  <a:ea typeface="+mn-ea"/>
                </a:rPr>
                <a:t>）</a:t>
              </a:r>
              <a:r>
                <a:rPr lang="en-US" altLang="zh-CN" sz="2800" b="1">
                  <a:latin typeface="+mn-lt"/>
                  <a:ea typeface="+mn-ea"/>
                </a:rPr>
                <a:t>+  </a:t>
              </a:r>
            </a:p>
          </p:txBody>
        </p:sp>
        <p:sp>
          <p:nvSpPr>
            <p:cNvPr id="8" name="Line 31"/>
            <p:cNvSpPr>
              <a:spLocks noChangeShapeType="1"/>
            </p:cNvSpPr>
            <p:nvPr/>
          </p:nvSpPr>
          <p:spPr bwMode="auto">
            <a:xfrm>
              <a:off x="912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9" name="Line 32"/>
            <p:cNvSpPr>
              <a:spLocks noChangeShapeType="1"/>
            </p:cNvSpPr>
            <p:nvPr/>
          </p:nvSpPr>
          <p:spPr bwMode="auto">
            <a:xfrm>
              <a:off x="2064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" name="Line 33"/>
            <p:cNvSpPr>
              <a:spLocks noChangeShapeType="1"/>
            </p:cNvSpPr>
            <p:nvPr/>
          </p:nvSpPr>
          <p:spPr bwMode="auto">
            <a:xfrm>
              <a:off x="3216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grpSp>
        <p:nvGrpSpPr>
          <p:cNvPr id="11" name="Group 69"/>
          <p:cNvGrpSpPr>
            <a:grpSpLocks/>
          </p:cNvGrpSpPr>
          <p:nvPr/>
        </p:nvGrpSpPr>
        <p:grpSpPr bwMode="auto">
          <a:xfrm>
            <a:off x="362272" y="3489918"/>
            <a:ext cx="6781800" cy="523875"/>
            <a:chOff x="384" y="1200"/>
            <a:chExt cx="4272" cy="330"/>
          </a:xfrm>
        </p:grpSpPr>
        <p:sp>
          <p:nvSpPr>
            <p:cNvPr id="12" name="Text Box 53"/>
            <p:cNvSpPr txBox="1">
              <a:spLocks noChangeArrowheads="1"/>
            </p:cNvSpPr>
            <p:nvPr/>
          </p:nvSpPr>
          <p:spPr bwMode="auto">
            <a:xfrm>
              <a:off x="384" y="1200"/>
              <a:ext cx="4272" cy="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smtClean="0">
                  <a:latin typeface="+mn-lt"/>
                  <a:ea typeface="+mn-ea"/>
                </a:rPr>
                <a:t>JSR     </a:t>
              </a:r>
              <a:r>
                <a:rPr lang="zh-CN" altLang="en-US" sz="2800" b="1" smtClean="0">
                  <a:latin typeface="+mn-lt"/>
                  <a:ea typeface="+mn-ea"/>
                </a:rPr>
                <a:t>寄    </a:t>
              </a:r>
              <a:r>
                <a:rPr lang="zh-CN" altLang="en-US" sz="2800" b="1">
                  <a:latin typeface="+mn-lt"/>
                  <a:ea typeface="+mn-ea"/>
                </a:rPr>
                <a:t>寻 </a:t>
              </a:r>
              <a:r>
                <a:rPr lang="zh-CN" altLang="en-US" sz="2800" b="1" smtClean="0">
                  <a:latin typeface="+mn-lt"/>
                  <a:ea typeface="+mn-ea"/>
                </a:rPr>
                <a:t>   </a:t>
              </a:r>
              <a:r>
                <a:rPr lang="zh-CN" altLang="en-US" sz="2800" b="1">
                  <a:latin typeface="+mn-lt"/>
                  <a:ea typeface="+mn-ea"/>
                </a:rPr>
                <a:t>方式    </a:t>
              </a:r>
              <a:r>
                <a:rPr lang="zh-CN" altLang="en-US" sz="2800" b="1" smtClean="0">
                  <a:latin typeface="+mn-lt"/>
                  <a:ea typeface="+mn-ea"/>
                </a:rPr>
                <a:t>         </a:t>
              </a:r>
              <a:r>
                <a:rPr lang="en-US" altLang="zh-CN" sz="2800" b="1" smtClean="0">
                  <a:latin typeface="+mn-lt"/>
                  <a:ea typeface="+mn-ea"/>
                </a:rPr>
                <a:t>N′   Z′   V′   C</a:t>
              </a:r>
              <a:r>
                <a:rPr lang="en-US" altLang="zh-CN" sz="2800" b="1">
                  <a:latin typeface="+mn-lt"/>
                  <a:ea typeface="+mn-ea"/>
                </a:rPr>
                <a:t>′</a:t>
              </a:r>
            </a:p>
          </p:txBody>
        </p:sp>
        <p:sp>
          <p:nvSpPr>
            <p:cNvPr id="13" name="Line 54"/>
            <p:cNvSpPr>
              <a:spLocks noChangeShapeType="1"/>
            </p:cNvSpPr>
            <p:nvPr/>
          </p:nvSpPr>
          <p:spPr bwMode="auto">
            <a:xfrm>
              <a:off x="1008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4" name="Line 55"/>
            <p:cNvSpPr>
              <a:spLocks noChangeShapeType="1"/>
            </p:cNvSpPr>
            <p:nvPr/>
          </p:nvSpPr>
          <p:spPr bwMode="auto">
            <a:xfrm>
              <a:off x="1440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5" name="Line 56"/>
            <p:cNvSpPr>
              <a:spLocks noChangeShapeType="1"/>
            </p:cNvSpPr>
            <p:nvPr/>
          </p:nvSpPr>
          <p:spPr bwMode="auto">
            <a:xfrm>
              <a:off x="1872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6" name="Line 57"/>
            <p:cNvSpPr>
              <a:spLocks noChangeShapeType="1"/>
            </p:cNvSpPr>
            <p:nvPr/>
          </p:nvSpPr>
          <p:spPr bwMode="auto">
            <a:xfrm>
              <a:off x="2718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7" name="Line 58"/>
            <p:cNvSpPr>
              <a:spLocks noChangeShapeType="1"/>
            </p:cNvSpPr>
            <p:nvPr/>
          </p:nvSpPr>
          <p:spPr bwMode="auto">
            <a:xfrm>
              <a:off x="3484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8" name="Line 59"/>
            <p:cNvSpPr>
              <a:spLocks noChangeShapeType="1"/>
            </p:cNvSpPr>
            <p:nvPr/>
          </p:nvSpPr>
          <p:spPr bwMode="auto">
            <a:xfrm>
              <a:off x="3868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9" name="Line 60"/>
            <p:cNvSpPr>
              <a:spLocks noChangeShapeType="1"/>
            </p:cNvSpPr>
            <p:nvPr/>
          </p:nvSpPr>
          <p:spPr bwMode="auto">
            <a:xfrm>
              <a:off x="4252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20" name="Line 61"/>
            <p:cNvSpPr>
              <a:spLocks noChangeShapeType="1"/>
            </p:cNvSpPr>
            <p:nvPr/>
          </p:nvSpPr>
          <p:spPr bwMode="auto">
            <a:xfrm>
              <a:off x="3100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21" name="Text Box 62"/>
          <p:cNvSpPr txBox="1">
            <a:spLocks noChangeArrowheads="1"/>
          </p:cNvSpPr>
          <p:nvPr/>
        </p:nvSpPr>
        <p:spPr bwMode="auto">
          <a:xfrm>
            <a:off x="362272" y="2880320"/>
            <a:ext cx="69151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           </a:t>
            </a:r>
            <a:r>
              <a:rPr lang="en-US" altLang="zh-CN" sz="2800" b="1" smtClean="0">
                <a:solidFill>
                  <a:schemeClr val="tx2"/>
                </a:solidFill>
                <a:latin typeface="+mn-lt"/>
                <a:ea typeface="+mn-ea"/>
              </a:rPr>
              <a:t>                      5         4    3     2     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1 </a:t>
            </a:r>
            <a:r>
              <a:rPr lang="en-US" altLang="zh-CN" sz="2800" b="1" smtClean="0">
                <a:solidFill>
                  <a:schemeClr val="tx2"/>
                </a:solidFill>
                <a:latin typeface="+mn-lt"/>
                <a:ea typeface="+mn-ea"/>
              </a:rPr>
              <a:t>    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0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nimBg="1"/>
      <p:bldP spid="5" grpId="0" autoUpdateAnimBg="0"/>
      <p:bldP spid="2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36872" y="97468"/>
            <a:ext cx="7867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smtClean="0">
                <a:latin typeface="+mn-lt"/>
                <a:ea typeface="+mn-ea"/>
              </a:rPr>
              <a:t>3.3.2 </a:t>
            </a:r>
            <a:r>
              <a:rPr lang="zh-CN" altLang="en-US" sz="2800" b="1">
                <a:latin typeface="+mn-lt"/>
                <a:ea typeface="+mn-ea"/>
              </a:rPr>
              <a:t>模型</a:t>
            </a:r>
            <a:r>
              <a:rPr lang="zh-CN" altLang="en-US" sz="2800" b="1" smtClean="0">
                <a:latin typeface="+mn-lt"/>
                <a:ea typeface="+mn-ea"/>
              </a:rPr>
              <a:t>机的组成</a:t>
            </a:r>
            <a:r>
              <a:rPr lang="zh-CN" altLang="en-US" sz="2800" b="1">
                <a:latin typeface="+mn-lt"/>
                <a:ea typeface="+mn-ea"/>
              </a:rPr>
              <a:t>和数据通路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96552" y="762000"/>
            <a:ext cx="495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1.</a:t>
            </a:r>
            <a:r>
              <a:rPr lang="zh-CN" altLang="en-US" sz="2800" b="1">
                <a:latin typeface="+mn-lt"/>
                <a:ea typeface="+mn-ea"/>
              </a:rPr>
              <a:t>部件设置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6552" y="2025650"/>
            <a:ext cx="624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800" b="1">
                <a:latin typeface="+mn-lt"/>
                <a:ea typeface="+mn-ea"/>
              </a:rPr>
              <a:t> </a:t>
            </a:r>
            <a:r>
              <a:rPr lang="zh-CN" altLang="en-US" sz="2800" b="1">
                <a:latin typeface="+mn-lt"/>
                <a:ea typeface="+mn-ea"/>
              </a:rPr>
              <a:t>可编程寄存器（</a:t>
            </a:r>
            <a:r>
              <a:rPr lang="en-US" altLang="zh-CN" sz="2800" b="1">
                <a:latin typeface="+mn-lt"/>
                <a:ea typeface="+mn-ea"/>
              </a:rPr>
              <a:t>16</a:t>
            </a:r>
            <a:r>
              <a:rPr lang="zh-CN" altLang="en-US" sz="2800" b="1">
                <a:latin typeface="+mn-lt"/>
                <a:ea typeface="+mn-ea"/>
              </a:rPr>
              <a:t>位）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6552" y="2714625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通用寄存器：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55776" y="2714625"/>
            <a:ext cx="3087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R</a:t>
            </a:r>
            <a:r>
              <a:rPr lang="en-US" altLang="zh-CN" sz="1800" b="1">
                <a:latin typeface="+mn-lt"/>
                <a:ea typeface="+mn-ea"/>
              </a:rPr>
              <a:t>0</a:t>
            </a:r>
            <a:r>
              <a:rPr lang="en-US" altLang="zh-CN" sz="2800" b="1">
                <a:latin typeface="+mn-lt"/>
                <a:ea typeface="+mn-ea"/>
              </a:rPr>
              <a:t>(000)</a:t>
            </a:r>
            <a:r>
              <a:rPr lang="zh-CN" altLang="en-US" sz="2800" b="1">
                <a:latin typeface="+mn-lt"/>
                <a:ea typeface="+mn-ea"/>
              </a:rPr>
              <a:t>、</a:t>
            </a:r>
            <a:r>
              <a:rPr lang="en-US" altLang="zh-CN" sz="2800" b="1">
                <a:latin typeface="+mn-lt"/>
                <a:ea typeface="+mn-ea"/>
              </a:rPr>
              <a:t>R</a:t>
            </a:r>
            <a:r>
              <a:rPr lang="en-US" altLang="zh-CN" sz="1800" b="1"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(001)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64088" y="2720975"/>
            <a:ext cx="3422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latin typeface="+mn-lt"/>
                <a:ea typeface="+mn-ea"/>
              </a:rPr>
              <a:t>、</a:t>
            </a:r>
            <a:r>
              <a:rPr lang="en-US" altLang="zh-CN" sz="2800" b="1" smtClean="0">
                <a:latin typeface="+mn-lt"/>
                <a:ea typeface="+mn-ea"/>
              </a:rPr>
              <a:t>R</a:t>
            </a:r>
            <a:r>
              <a:rPr lang="en-US" altLang="zh-CN" sz="1800" b="1" smtClean="0">
                <a:latin typeface="+mn-lt"/>
                <a:ea typeface="+mn-ea"/>
              </a:rPr>
              <a:t>2</a:t>
            </a:r>
            <a:r>
              <a:rPr lang="en-US" altLang="zh-CN" sz="2800" b="1" smtClean="0">
                <a:latin typeface="+mn-lt"/>
                <a:ea typeface="+mn-ea"/>
              </a:rPr>
              <a:t>(010</a:t>
            </a:r>
            <a:r>
              <a:rPr lang="en-US" altLang="zh-CN" sz="2800" b="1">
                <a:latin typeface="+mn-lt"/>
                <a:ea typeface="+mn-ea"/>
              </a:rPr>
              <a:t>)</a:t>
            </a:r>
            <a:r>
              <a:rPr lang="zh-CN" altLang="en-US" sz="2800" b="1">
                <a:latin typeface="+mn-lt"/>
                <a:ea typeface="+mn-ea"/>
              </a:rPr>
              <a:t>、</a:t>
            </a:r>
            <a:r>
              <a:rPr lang="en-US" altLang="zh-CN" sz="2800" b="1">
                <a:latin typeface="+mn-lt"/>
                <a:ea typeface="+mn-ea"/>
              </a:rPr>
              <a:t>R</a:t>
            </a:r>
            <a:r>
              <a:rPr lang="en-US" altLang="zh-CN" sz="1800" b="1">
                <a:latin typeface="+mn-lt"/>
                <a:ea typeface="+mn-ea"/>
              </a:rPr>
              <a:t>3</a:t>
            </a:r>
            <a:r>
              <a:rPr lang="en-US" altLang="zh-CN" sz="2800" b="1">
                <a:latin typeface="+mn-lt"/>
                <a:ea typeface="+mn-ea"/>
              </a:rPr>
              <a:t>(011)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96552" y="3429000"/>
            <a:ext cx="8534400" cy="3095626"/>
            <a:chOff x="0" y="0"/>
            <a:chExt cx="5376" cy="1950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673" y="0"/>
              <a:ext cx="134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PC(111)</a:t>
              </a:r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0" y="0"/>
              <a:ext cx="5376" cy="1950"/>
              <a:chOff x="0" y="0"/>
              <a:chExt cx="5376" cy="1950"/>
            </a:xfrm>
          </p:grpSpPr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0" y="852"/>
                <a:ext cx="4354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+mn-lt"/>
                    <a:ea typeface="+mn-ea"/>
                  </a:rPr>
                  <a:t>              </a:t>
                </a:r>
                <a:r>
                  <a:rPr lang="en-US" altLang="zh-CN" sz="2800" b="1" smtClean="0">
                    <a:latin typeface="+mn-lt"/>
                    <a:ea typeface="+mn-ea"/>
                  </a:rPr>
                  <a:t>                             4     3      2     </a:t>
                </a:r>
                <a:r>
                  <a:rPr lang="en-US" altLang="zh-CN" sz="2800" b="1">
                    <a:latin typeface="+mn-lt"/>
                    <a:ea typeface="+mn-ea"/>
                  </a:rPr>
                  <a:t>1 </a:t>
                </a:r>
                <a:r>
                  <a:rPr lang="en-US" altLang="zh-CN" sz="2800" b="1" smtClean="0">
                    <a:latin typeface="+mn-lt"/>
                    <a:ea typeface="+mn-ea"/>
                  </a:rPr>
                  <a:t>    </a:t>
                </a:r>
                <a:r>
                  <a:rPr lang="en-US" altLang="zh-CN" sz="2800" b="1">
                    <a:latin typeface="+mn-lt"/>
                    <a:ea typeface="+mn-ea"/>
                  </a:rPr>
                  <a:t>0</a:t>
                </a:r>
              </a:p>
            </p:txBody>
          </p:sp>
          <p:grpSp>
            <p:nvGrpSpPr>
              <p:cNvPr id="12" name="Group 12"/>
              <p:cNvGrpSpPr>
                <a:grpSpLocks/>
              </p:cNvGrpSpPr>
              <p:nvPr/>
            </p:nvGrpSpPr>
            <p:grpSpPr bwMode="auto">
              <a:xfrm>
                <a:off x="0" y="0"/>
                <a:ext cx="5376" cy="1950"/>
                <a:chOff x="0" y="0"/>
                <a:chExt cx="5376" cy="1950"/>
              </a:xfrm>
            </p:grpSpPr>
            <p:sp>
              <p:nvSpPr>
                <p:cNvPr id="1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640" y="1620"/>
                  <a:ext cx="2736" cy="33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允许中断（开中断）</a:t>
                  </a:r>
                </a:p>
              </p:txBody>
            </p:sp>
            <p:grpSp>
              <p:nvGrpSpPr>
                <p:cNvPr id="14" name="Group 14"/>
                <p:cNvGrpSpPr>
                  <a:grpSpLocks/>
                </p:cNvGrpSpPr>
                <p:nvPr/>
              </p:nvGrpSpPr>
              <p:grpSpPr bwMode="auto">
                <a:xfrm>
                  <a:off x="144" y="1236"/>
                  <a:ext cx="4176" cy="330"/>
                  <a:chOff x="144" y="1380"/>
                  <a:chExt cx="4176" cy="330"/>
                </a:xfrm>
              </p:grpSpPr>
              <p:sp>
                <p:nvSpPr>
                  <p:cNvPr id="21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" y="1380"/>
                    <a:ext cx="4176" cy="33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+mn-lt"/>
                        <a:ea typeface="+mn-ea"/>
                      </a:rPr>
                      <a:t>  </a:t>
                    </a:r>
                    <a:r>
                      <a:rPr lang="zh-CN" altLang="en-US" sz="2800" b="1">
                        <a:latin typeface="+mn-lt"/>
                        <a:ea typeface="+mn-ea"/>
                      </a:rPr>
                      <a:t>（可扩展）    </a:t>
                    </a:r>
                    <a:r>
                      <a:rPr lang="zh-CN" altLang="en-US" sz="2800" b="1" smtClean="0">
                        <a:latin typeface="+mn-lt"/>
                        <a:ea typeface="+mn-ea"/>
                      </a:rPr>
                      <a:t>               </a:t>
                    </a:r>
                    <a:r>
                      <a:rPr lang="en-US" altLang="zh-CN" sz="2800" b="1" smtClean="0">
                        <a:latin typeface="+mn-lt"/>
                        <a:ea typeface="+mn-ea"/>
                      </a:rPr>
                      <a:t>I     N     Z    V    </a:t>
                    </a:r>
                    <a:r>
                      <a:rPr lang="en-US" altLang="zh-CN" sz="2800" b="1">
                        <a:latin typeface="+mn-lt"/>
                        <a:ea typeface="+mn-ea"/>
                      </a:rPr>
                      <a:t>C</a:t>
                    </a:r>
                  </a:p>
                </p:txBody>
              </p:sp>
              <p:sp>
                <p:nvSpPr>
                  <p:cNvPr id="2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14" y="1393"/>
                    <a:ext cx="0" cy="317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sz="280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178" y="1393"/>
                    <a:ext cx="0" cy="317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sz="280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562" y="1393"/>
                    <a:ext cx="0" cy="317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sz="280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946" y="1393"/>
                    <a:ext cx="0" cy="317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sz="280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746" y="1393"/>
                    <a:ext cx="0" cy="317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sz="2800"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1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1920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latin typeface="+mn-lt"/>
                      <a:ea typeface="+mn-ea"/>
                    </a:rPr>
                    <a:t>堆栈指针：</a:t>
                  </a:r>
                </a:p>
              </p:txBody>
            </p:sp>
            <p:sp>
              <p:nvSpPr>
                <p:cNvPr id="1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179" y="0"/>
                  <a:ext cx="1344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+mn-lt"/>
                      <a:ea typeface="+mn-ea"/>
                    </a:rPr>
                    <a:t>SP(100)</a:t>
                  </a:r>
                </a:p>
              </p:txBody>
            </p:sp>
            <p:sp>
              <p:nvSpPr>
                <p:cNvPr id="1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242" y="0"/>
                  <a:ext cx="2112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latin typeface="+mn-lt"/>
                      <a:ea typeface="+mn-ea"/>
                    </a:rPr>
                    <a:t>指令计数器：</a:t>
                  </a:r>
                </a:p>
              </p:txBody>
            </p:sp>
            <p:sp>
              <p:nvSpPr>
                <p:cNvPr id="1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0" y="441"/>
                  <a:ext cx="2112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latin typeface="+mn-lt"/>
                      <a:ea typeface="+mn-ea"/>
                    </a:rPr>
                    <a:t>程序状态字：</a:t>
                  </a:r>
                </a:p>
              </p:txBody>
            </p:sp>
            <p:sp>
              <p:nvSpPr>
                <p:cNvPr id="1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315" y="441"/>
                  <a:ext cx="1344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+mn-lt"/>
                      <a:ea typeface="+mn-ea"/>
                    </a:rPr>
                    <a:t>PSW(101)</a:t>
                  </a:r>
                </a:p>
              </p:txBody>
            </p:sp>
            <p:sp>
              <p:nvSpPr>
                <p:cNvPr id="20" name="Line 26"/>
                <p:cNvSpPr>
                  <a:spLocks noChangeShapeType="1"/>
                </p:cNvSpPr>
                <p:nvPr/>
              </p:nvSpPr>
              <p:spPr bwMode="auto">
                <a:xfrm>
                  <a:off x="2352" y="1620"/>
                  <a:ext cx="288" cy="192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+mn-lt"/>
                    <a:ea typeface="+mn-ea"/>
                  </a:endParaRPr>
                </a:p>
              </p:txBody>
            </p:sp>
          </p:grpSp>
        </p:grpSp>
      </p:grp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126677" y="1371600"/>
            <a:ext cx="317341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+mn-lt"/>
                <a:ea typeface="+mn-ea"/>
              </a:rPr>
              <a:t>（</a:t>
            </a:r>
            <a:r>
              <a:rPr lang="en-US" altLang="zh-CN" sz="2800" b="1">
                <a:latin typeface="+mn-lt"/>
                <a:ea typeface="+mn-ea"/>
              </a:rPr>
              <a:t>1</a:t>
            </a:r>
            <a:r>
              <a:rPr lang="zh-CN" altLang="en-US" sz="2800" b="1">
                <a:latin typeface="+mn-lt"/>
                <a:ea typeface="+mn-ea"/>
              </a:rPr>
              <a:t>）寄存器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2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704800" y="908720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暂存器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987896" y="116632"/>
            <a:ext cx="624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800" b="1">
                <a:latin typeface="+mn-lt"/>
                <a:ea typeface="+mn-ea"/>
              </a:rPr>
              <a:t> </a:t>
            </a:r>
            <a:r>
              <a:rPr lang="zh-CN" altLang="en-US" sz="2800" b="1">
                <a:latin typeface="+mn-lt"/>
                <a:ea typeface="+mn-ea"/>
              </a:rPr>
              <a:t>非编程寄存器（</a:t>
            </a:r>
            <a:r>
              <a:rPr lang="en-US" altLang="zh-CN" sz="2800" b="1">
                <a:latin typeface="+mn-lt"/>
                <a:ea typeface="+mn-ea"/>
              </a:rPr>
              <a:t>16</a:t>
            </a:r>
            <a:r>
              <a:rPr lang="zh-CN" altLang="en-US" sz="2800" b="1">
                <a:latin typeface="+mn-lt"/>
                <a:ea typeface="+mn-ea"/>
              </a:rPr>
              <a:t>位）</a:t>
            </a:r>
          </a:p>
        </p:txBody>
      </p:sp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2123728" y="908720"/>
            <a:ext cx="586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:</a:t>
            </a:r>
            <a:r>
              <a:rPr lang="zh-CN" altLang="en-US" sz="2800" b="1">
                <a:latin typeface="+mn-lt"/>
                <a:ea typeface="+mn-ea"/>
              </a:rPr>
              <a:t>暂存来自主存的源地址或源数据。</a:t>
            </a: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704800" y="1670720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暂存器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2123728" y="1670720"/>
            <a:ext cx="586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:</a:t>
            </a:r>
            <a:r>
              <a:rPr lang="zh-CN" altLang="en-US" sz="2800" b="1">
                <a:latin typeface="+mn-lt"/>
                <a:ea typeface="+mn-ea"/>
              </a:rPr>
              <a:t>暂存来自主存的目的地址或目的数。</a:t>
            </a: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704800" y="2508920"/>
            <a:ext cx="502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指令寄存器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IR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2987824" y="2508920"/>
            <a:ext cx="29377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:</a:t>
            </a:r>
            <a:r>
              <a:rPr lang="zh-CN" altLang="en-US" sz="2800" b="1">
                <a:latin typeface="+mn-lt"/>
                <a:ea typeface="+mn-ea"/>
              </a:rPr>
              <a:t>存放现行指令。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2339752" y="4551511"/>
            <a:ext cx="1080120" cy="461665"/>
            <a:chOff x="899592" y="4221088"/>
            <a:chExt cx="1080120" cy="461665"/>
          </a:xfrm>
        </p:grpSpPr>
        <p:cxnSp>
          <p:nvCxnSpPr>
            <p:cNvPr id="56" name="直接箭头连接符 55"/>
            <p:cNvCxnSpPr/>
            <p:nvPr/>
          </p:nvCxnSpPr>
          <p:spPr bwMode="auto">
            <a:xfrm>
              <a:off x="899592" y="4653136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2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1187624" y="4221088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/>
                <a:t>DB</a:t>
              </a:r>
              <a:endParaRPr lang="zh-CN" altLang="en-US" b="1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455276" y="5373216"/>
            <a:ext cx="699230" cy="936104"/>
            <a:chOff x="2519172" y="5085184"/>
            <a:chExt cx="699230" cy="936104"/>
          </a:xfrm>
        </p:grpSpPr>
        <p:cxnSp>
          <p:nvCxnSpPr>
            <p:cNvPr id="63" name="直接箭头连接符 62"/>
            <p:cNvCxnSpPr/>
            <p:nvPr/>
          </p:nvCxnSpPr>
          <p:spPr bwMode="auto">
            <a:xfrm flipV="1">
              <a:off x="2843808" y="5085184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2519172" y="5559623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FF0000"/>
                  </a:solidFill>
                </a:rPr>
                <a:t>SIR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419872" y="3573016"/>
            <a:ext cx="3456384" cy="2016224"/>
            <a:chOff x="3131840" y="3573016"/>
            <a:chExt cx="3456384" cy="2016224"/>
          </a:xfrm>
        </p:grpSpPr>
        <p:grpSp>
          <p:nvGrpSpPr>
            <p:cNvPr id="17" name="Group 78"/>
            <p:cNvGrpSpPr>
              <a:grpSpLocks/>
            </p:cNvGrpSpPr>
            <p:nvPr/>
          </p:nvGrpSpPr>
          <p:grpSpPr bwMode="auto">
            <a:xfrm>
              <a:off x="4067945" y="4005064"/>
              <a:ext cx="1834035" cy="1584176"/>
              <a:chOff x="3784" y="291"/>
              <a:chExt cx="1443" cy="1112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4245" y="506"/>
                <a:ext cx="896" cy="703"/>
              </a:xfrm>
              <a:prstGeom prst="rect">
                <a:avLst/>
              </a:prstGeom>
              <a:solidFill>
                <a:srgbClr val="DDFFFF"/>
              </a:solidFill>
              <a:ln w="25400" cap="sq">
                <a:solidFill>
                  <a:srgbClr val="0034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 Box 8"/>
              <p:cNvSpPr txBox="1">
                <a:spLocks noChangeArrowheads="1"/>
              </p:cNvSpPr>
              <p:nvPr/>
            </p:nvSpPr>
            <p:spPr bwMode="auto">
              <a:xfrm>
                <a:off x="3883" y="701"/>
                <a:ext cx="298" cy="24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S</a:t>
                </a:r>
              </a:p>
            </p:txBody>
          </p:sp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4303" y="918"/>
                <a:ext cx="398" cy="24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23" name="Text Box 11"/>
              <p:cNvSpPr txBox="1">
                <a:spLocks noChangeArrowheads="1"/>
              </p:cNvSpPr>
              <p:nvPr/>
            </p:nvSpPr>
            <p:spPr bwMode="auto">
              <a:xfrm>
                <a:off x="4837" y="928"/>
                <a:ext cx="388" cy="24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24" name="Text Box 12"/>
              <p:cNvSpPr txBox="1">
                <a:spLocks noChangeArrowheads="1"/>
              </p:cNvSpPr>
              <p:nvPr/>
            </p:nvSpPr>
            <p:spPr bwMode="auto">
              <a:xfrm>
                <a:off x="4829" y="445"/>
                <a:ext cx="398" cy="24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Q</a:t>
                </a:r>
              </a:p>
            </p:txBody>
          </p:sp>
          <p:grpSp>
            <p:nvGrpSpPr>
              <p:cNvPr id="25" name="Group 75"/>
              <p:cNvGrpSpPr>
                <a:grpSpLocks/>
              </p:cNvGrpSpPr>
              <p:nvPr/>
            </p:nvGrpSpPr>
            <p:grpSpPr bwMode="auto">
              <a:xfrm>
                <a:off x="4273" y="480"/>
                <a:ext cx="368" cy="247"/>
                <a:chOff x="4281" y="520"/>
                <a:chExt cx="368" cy="247"/>
              </a:xfrm>
            </p:grpSpPr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281" y="520"/>
                  <a:ext cx="368" cy="24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/>
                    <a:t>Q</a:t>
                  </a:r>
                </a:p>
              </p:txBody>
            </p:sp>
            <p:sp>
              <p:nvSpPr>
                <p:cNvPr id="54" name="Line 15"/>
                <p:cNvSpPr>
                  <a:spLocks noChangeShapeType="1"/>
                </p:cNvSpPr>
                <p:nvPr/>
              </p:nvSpPr>
              <p:spPr bwMode="auto">
                <a:xfrm>
                  <a:off x="4359" y="585"/>
                  <a:ext cx="144" cy="0"/>
                </a:xfrm>
                <a:prstGeom prst="line">
                  <a:avLst/>
                </a:prstGeom>
                <a:noFill/>
                <a:ln w="19050" cap="sq">
                  <a:solidFill>
                    <a:srgbClr val="003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2000" b="1"/>
                </a:p>
              </p:txBody>
            </p:sp>
          </p:grp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4971" y="291"/>
                <a:ext cx="0" cy="213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27" name="Line 17"/>
              <p:cNvSpPr>
                <a:spLocks noChangeShapeType="1"/>
              </p:cNvSpPr>
              <p:nvPr/>
            </p:nvSpPr>
            <p:spPr bwMode="auto">
              <a:xfrm>
                <a:off x="4429" y="1213"/>
                <a:ext cx="0" cy="19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>
                <a:off x="4991" y="1213"/>
                <a:ext cx="0" cy="19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>
                <a:off x="3784" y="948"/>
                <a:ext cx="435" cy="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</p:grpSp>
        <p:sp>
          <p:nvSpPr>
            <p:cNvPr id="61" name="矩形 60"/>
            <p:cNvSpPr/>
            <p:nvPr/>
          </p:nvSpPr>
          <p:spPr bwMode="auto">
            <a:xfrm>
              <a:off x="3153544" y="4509120"/>
              <a:ext cx="914400" cy="864096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b="1" smtClean="0">
                  <a:latin typeface="+mn-ea"/>
                  <a:ea typeface="+mn-ea"/>
                </a:rPr>
                <a:t> 输入</a:t>
              </a:r>
              <a:endParaRPr lang="en-US" altLang="zh-CN" sz="2000" b="1" smtClean="0">
                <a:latin typeface="+mn-ea"/>
                <a:ea typeface="+mn-ea"/>
              </a:endParaRPr>
            </a:p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三态门</a:t>
              </a: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3131840" y="3573016"/>
              <a:ext cx="3456384" cy="1800200"/>
            </a:xfrm>
            <a:prstGeom prst="rect">
              <a:avLst/>
            </a:prstGeom>
            <a:noFill/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139952" y="3687415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/>
                <a:t>IR</a:t>
              </a:r>
              <a:endParaRPr lang="zh-CN" altLang="en-US" b="1"/>
            </a:p>
          </p:txBody>
        </p:sp>
      </p:grpSp>
      <p:sp>
        <p:nvSpPr>
          <p:cNvPr id="72" name="矩形 71"/>
          <p:cNvSpPr/>
          <p:nvPr/>
        </p:nvSpPr>
        <p:spPr bwMode="auto">
          <a:xfrm>
            <a:off x="3441576" y="4509120"/>
            <a:ext cx="914400" cy="864096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smtClean="0">
                <a:latin typeface="+mn-ea"/>
                <a:ea typeface="+mn-ea"/>
              </a:rPr>
              <a:t> 输入</a:t>
            </a:r>
            <a:endParaRPr lang="en-US" altLang="zh-CN" sz="2000" b="1" smtClean="0">
              <a:latin typeface="+mn-ea"/>
              <a:ea typeface="+mn-ea"/>
            </a:endParaRP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三态门</a:t>
            </a: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4368797" y="4941038"/>
            <a:ext cx="608693" cy="0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4945363" y="4293096"/>
            <a:ext cx="1138805" cy="1001507"/>
          </a:xfrm>
          <a:prstGeom prst="rect">
            <a:avLst/>
          </a:prstGeom>
          <a:solidFill>
            <a:schemeClr val="tx2">
              <a:alpha val="53000"/>
            </a:schemeClr>
          </a:solidFill>
          <a:ln w="25400" cap="sq">
            <a:solidFill>
              <a:srgbClr val="0034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1972" y="458112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smtClean="0">
                <a:solidFill>
                  <a:schemeClr val="tx2"/>
                </a:solidFill>
              </a:rPr>
              <a:t>指令代码</a:t>
            </a:r>
            <a:endParaRPr lang="en-US" altLang="zh-CN" b="1" smtClean="0">
              <a:solidFill>
                <a:schemeClr val="tx2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2"/>
                </a:solidFill>
              </a:rPr>
              <a:t>准备好</a:t>
            </a:r>
            <a:endParaRPr lang="zh-CN" altLang="en-US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 autoUpdateAnimBg="0"/>
      <p:bldP spid="10" grpId="0" autoUpdateAnimBg="0"/>
      <p:bldP spid="72" grpId="1" animBg="1"/>
      <p:bldP spid="35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8"/>
          <p:cNvSpPr txBox="1">
            <a:spLocks noChangeArrowheads="1"/>
          </p:cNvSpPr>
          <p:nvPr/>
        </p:nvSpPr>
        <p:spPr bwMode="auto">
          <a:xfrm>
            <a:off x="1619672" y="1109590"/>
            <a:ext cx="502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地址寄存器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MAR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436096" y="4551511"/>
            <a:ext cx="1944216" cy="461665"/>
            <a:chOff x="4644008" y="2031231"/>
            <a:chExt cx="1944216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4716016" y="2031231"/>
              <a:ext cx="1850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/>
                <a:t>地址总线</a:t>
              </a:r>
              <a:r>
                <a:rPr lang="en-US" altLang="zh-CN" b="1" smtClean="0"/>
                <a:t>AB</a:t>
              </a:r>
              <a:endParaRPr lang="zh-CN" altLang="en-US" b="1"/>
            </a:p>
          </p:txBody>
        </p:sp>
        <p:cxnSp>
          <p:nvCxnSpPr>
            <p:cNvPr id="25" name="直接箭头连接符 24"/>
            <p:cNvCxnSpPr/>
            <p:nvPr/>
          </p:nvCxnSpPr>
          <p:spPr bwMode="auto">
            <a:xfrm>
              <a:off x="4644008" y="2492896"/>
              <a:ext cx="1944216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2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81" name="组合 80"/>
          <p:cNvGrpSpPr/>
          <p:nvPr/>
        </p:nvGrpSpPr>
        <p:grpSpPr>
          <a:xfrm>
            <a:off x="1691680" y="3903439"/>
            <a:ext cx="1112805" cy="461665"/>
            <a:chOff x="899592" y="4191471"/>
            <a:chExt cx="1112805" cy="461665"/>
          </a:xfrm>
        </p:grpSpPr>
        <p:cxnSp>
          <p:nvCxnSpPr>
            <p:cNvPr id="82" name="直接箭头连接符 81"/>
            <p:cNvCxnSpPr/>
            <p:nvPr/>
          </p:nvCxnSpPr>
          <p:spPr bwMode="auto">
            <a:xfrm>
              <a:off x="899592" y="4653136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899592" y="4191471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/>
                <a:t>内总线</a:t>
              </a:r>
              <a:endParaRPr lang="zh-CN" altLang="en-US" b="1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547664" y="4653136"/>
            <a:ext cx="1330814" cy="461665"/>
            <a:chOff x="755576" y="4221088"/>
            <a:chExt cx="1330814" cy="461665"/>
          </a:xfrm>
        </p:grpSpPr>
        <p:cxnSp>
          <p:nvCxnSpPr>
            <p:cNvPr id="85" name="直接箭头连接符 84"/>
            <p:cNvCxnSpPr/>
            <p:nvPr/>
          </p:nvCxnSpPr>
          <p:spPr bwMode="auto">
            <a:xfrm>
              <a:off x="899592" y="4653136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254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755576" y="4221088"/>
              <a:ext cx="1330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/>
                <a:t>CPMAR</a:t>
              </a:r>
              <a:endParaRPr lang="zh-CN" altLang="en-US" b="1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355976" y="5301208"/>
            <a:ext cx="1125629" cy="936104"/>
            <a:chOff x="2282298" y="5085184"/>
            <a:chExt cx="1125629" cy="936104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V="1">
              <a:off x="2843808" y="5085184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2282298" y="5559623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FF0000"/>
                  </a:solidFill>
                </a:rPr>
                <a:t>EMAR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2915817" y="3356992"/>
            <a:ext cx="2520279" cy="1944216"/>
            <a:chOff x="2915817" y="3284984"/>
            <a:chExt cx="2520279" cy="1944216"/>
          </a:xfrm>
        </p:grpSpPr>
        <p:sp>
          <p:nvSpPr>
            <p:cNvPr id="8" name="矩形 7"/>
            <p:cNvSpPr/>
            <p:nvPr/>
          </p:nvSpPr>
          <p:spPr bwMode="auto">
            <a:xfrm>
              <a:off x="4499992" y="4293096"/>
              <a:ext cx="864096" cy="936104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三态门</a:t>
              </a:r>
              <a:endParaRPr kumimoji="1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b="1" smtClean="0">
                  <a:latin typeface="+mn-ea"/>
                  <a:ea typeface="+mn-ea"/>
                </a:rPr>
                <a:t> 输出</a:t>
              </a:r>
              <a:endParaRPr kumimoji="1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059832" y="3284984"/>
              <a:ext cx="2376264" cy="1944216"/>
            </a:xfrm>
            <a:prstGeom prst="rect">
              <a:avLst/>
            </a:prstGeom>
            <a:noFill/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4" name="Group 78"/>
            <p:cNvGrpSpPr>
              <a:grpSpLocks/>
            </p:cNvGrpSpPr>
            <p:nvPr/>
          </p:nvGrpSpPr>
          <p:grpSpPr bwMode="auto">
            <a:xfrm rot="5400000">
              <a:off x="3138502" y="3806395"/>
              <a:ext cx="1138805" cy="1584176"/>
              <a:chOff x="4245" y="291"/>
              <a:chExt cx="896" cy="1112"/>
            </a:xfrm>
          </p:grpSpPr>
          <p:sp>
            <p:nvSpPr>
              <p:cNvPr id="65" name="Rectangle 6"/>
              <p:cNvSpPr>
                <a:spLocks noChangeArrowheads="1"/>
              </p:cNvSpPr>
              <p:nvPr/>
            </p:nvSpPr>
            <p:spPr bwMode="auto">
              <a:xfrm>
                <a:off x="4245" y="506"/>
                <a:ext cx="896" cy="703"/>
              </a:xfrm>
              <a:prstGeom prst="rect">
                <a:avLst/>
              </a:prstGeom>
              <a:solidFill>
                <a:srgbClr val="DDFFFF"/>
              </a:solidFill>
              <a:ln w="25400" cap="sq">
                <a:solidFill>
                  <a:srgbClr val="0034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 Box 10"/>
              <p:cNvSpPr txBox="1">
                <a:spLocks noChangeArrowheads="1"/>
              </p:cNvSpPr>
              <p:nvPr/>
            </p:nvSpPr>
            <p:spPr bwMode="auto">
              <a:xfrm rot="16200000">
                <a:off x="4244" y="886"/>
                <a:ext cx="355" cy="27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69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4815" y="913"/>
                <a:ext cx="346" cy="27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70" name="Text Box 12"/>
              <p:cNvSpPr txBox="1">
                <a:spLocks noChangeArrowheads="1"/>
              </p:cNvSpPr>
              <p:nvPr/>
            </p:nvSpPr>
            <p:spPr bwMode="auto">
              <a:xfrm rot="16200000">
                <a:off x="4754" y="430"/>
                <a:ext cx="355" cy="27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Q</a:t>
                </a:r>
              </a:p>
            </p:txBody>
          </p:sp>
          <p:sp>
            <p:nvSpPr>
              <p:cNvPr id="77" name="Text Box 14"/>
              <p:cNvSpPr txBox="1">
                <a:spLocks noChangeArrowheads="1"/>
              </p:cNvSpPr>
              <p:nvPr/>
            </p:nvSpPr>
            <p:spPr bwMode="auto">
              <a:xfrm rot="16200000">
                <a:off x="4293" y="465"/>
                <a:ext cx="328" cy="27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Q</a:t>
                </a:r>
              </a:p>
            </p:txBody>
          </p:sp>
          <p:sp>
            <p:nvSpPr>
              <p:cNvPr id="72" name="Line 16"/>
              <p:cNvSpPr>
                <a:spLocks noChangeShapeType="1"/>
              </p:cNvSpPr>
              <p:nvPr/>
            </p:nvSpPr>
            <p:spPr bwMode="auto">
              <a:xfrm>
                <a:off x="4971" y="291"/>
                <a:ext cx="0" cy="213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73" name="Line 17"/>
              <p:cNvSpPr>
                <a:spLocks noChangeShapeType="1"/>
              </p:cNvSpPr>
              <p:nvPr/>
            </p:nvSpPr>
            <p:spPr bwMode="auto">
              <a:xfrm>
                <a:off x="4429" y="1213"/>
                <a:ext cx="0" cy="19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74" name="Line 18"/>
              <p:cNvSpPr>
                <a:spLocks noChangeShapeType="1"/>
              </p:cNvSpPr>
              <p:nvPr/>
            </p:nvSpPr>
            <p:spPr bwMode="auto">
              <a:xfrm>
                <a:off x="4991" y="1213"/>
                <a:ext cx="0" cy="19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</p:grpSp>
        <p:sp>
          <p:nvSpPr>
            <p:cNvPr id="79" name="Line 15"/>
            <p:cNvSpPr>
              <a:spLocks noChangeShapeType="1"/>
            </p:cNvSpPr>
            <p:nvPr/>
          </p:nvSpPr>
          <p:spPr bwMode="auto">
            <a:xfrm>
              <a:off x="3923928" y="4178556"/>
              <a:ext cx="183022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95571" y="3399383"/>
              <a:ext cx="920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/>
                <a:t>MAR</a:t>
              </a:r>
              <a:endParaRPr lang="zh-CN" altLang="en-US" b="1"/>
            </a:p>
          </p:txBody>
        </p:sp>
      </p:grpSp>
      <p:sp>
        <p:nvSpPr>
          <p:cNvPr id="34" name="Rectangle 6"/>
          <p:cNvSpPr>
            <a:spLocks noChangeArrowheads="1"/>
          </p:cNvSpPr>
          <p:nvPr/>
        </p:nvSpPr>
        <p:spPr bwMode="auto">
          <a:xfrm rot="5400000">
            <a:off x="3141803" y="4145721"/>
            <a:ext cx="1138805" cy="1001507"/>
          </a:xfrm>
          <a:prstGeom prst="rect">
            <a:avLst/>
          </a:prstGeom>
          <a:solidFill>
            <a:schemeClr val="accent5">
              <a:lumMod val="75000"/>
              <a:alpha val="47000"/>
            </a:schemeClr>
          </a:solidFill>
          <a:ln w="25400" cap="sq">
            <a:solidFill>
              <a:srgbClr val="0034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9672" y="2041684"/>
            <a:ext cx="5388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CPU</a:t>
            </a:r>
            <a:r>
              <a:rPr lang="zh-CN" altLang="en-US" sz="2800" b="1" smtClean="0">
                <a:solidFill>
                  <a:srgbClr val="FF0000"/>
                </a:solidFill>
                <a:latin typeface="+mn-lt"/>
                <a:ea typeface="+mn-ea"/>
              </a:rPr>
              <a:t>访问主存的地址由</a:t>
            </a:r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MAR</a:t>
            </a:r>
            <a:r>
              <a:rPr lang="zh-CN" altLang="en-US" sz="2800" b="1" smtClean="0">
                <a:solidFill>
                  <a:srgbClr val="FF0000"/>
                </a:solidFill>
                <a:latin typeface="+mn-lt"/>
                <a:ea typeface="+mn-ea"/>
              </a:rPr>
              <a:t>提供</a:t>
            </a:r>
            <a:endParaRPr lang="zh-CN" altLang="en-US" sz="2800" b="1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7055676" y="2852936"/>
            <a:ext cx="684676" cy="2304256"/>
            <a:chOff x="7812360" y="1124744"/>
            <a:chExt cx="684676" cy="2304256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V="1">
              <a:off x="7812360" y="1124744"/>
              <a:ext cx="0" cy="2304256"/>
            </a:xfrm>
            <a:prstGeom prst="straightConnector1">
              <a:avLst/>
            </a:prstGeom>
            <a:solidFill>
              <a:schemeClr val="accent1"/>
            </a:solidFill>
            <a:ln w="76200" cap="sq" cmpd="sng" algn="ctr">
              <a:solidFill>
                <a:schemeClr val="tx2"/>
              </a:solidFill>
              <a:prstDash val="solid"/>
              <a:round/>
              <a:headEnd type="stealth" w="sm" len="sm"/>
              <a:tailEnd type="stealth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7884368" y="2204864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/>
                <a:t>DB</a:t>
              </a:r>
              <a:endParaRPr lang="zh-CN" altLang="en-US" b="1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926987" y="5013176"/>
            <a:ext cx="869149" cy="1037729"/>
            <a:chOff x="4926987" y="4623519"/>
            <a:chExt cx="869149" cy="1037729"/>
          </a:xfrm>
        </p:grpSpPr>
        <p:cxnSp>
          <p:nvCxnSpPr>
            <p:cNvPr id="6" name="直接箭头连接符 5"/>
            <p:cNvCxnSpPr/>
            <p:nvPr/>
          </p:nvCxnSpPr>
          <p:spPr bwMode="auto">
            <a:xfrm flipV="1">
              <a:off x="5327484" y="4623519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7030A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4926987" y="5199583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7030A0"/>
                  </a:solidFill>
                </a:rPr>
                <a:t>Read</a:t>
              </a:r>
              <a:endParaRPr lang="zh-CN" altLang="en-US" b="1">
                <a:solidFill>
                  <a:srgbClr val="7030A0"/>
                </a:solidFill>
              </a:endParaRPr>
            </a:p>
          </p:txBody>
        </p:sp>
      </p:grpSp>
      <p:cxnSp>
        <p:nvCxnSpPr>
          <p:cNvPr id="30" name="直接箭头连接符 29"/>
          <p:cNvCxnSpPr/>
          <p:nvPr/>
        </p:nvCxnSpPr>
        <p:spPr bwMode="auto">
          <a:xfrm flipH="1">
            <a:off x="5796136" y="4394721"/>
            <a:ext cx="1188132" cy="0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>
            <a:off x="5831540" y="3573016"/>
            <a:ext cx="1224136" cy="0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59" name="组合 58"/>
          <p:cNvGrpSpPr/>
          <p:nvPr/>
        </p:nvGrpSpPr>
        <p:grpSpPr>
          <a:xfrm>
            <a:off x="2375156" y="2852936"/>
            <a:ext cx="3362672" cy="2160240"/>
            <a:chOff x="3131840" y="1124744"/>
            <a:chExt cx="3362672" cy="2160240"/>
          </a:xfrm>
        </p:grpSpPr>
        <p:grpSp>
          <p:nvGrpSpPr>
            <p:cNvPr id="27" name="组合 26"/>
            <p:cNvGrpSpPr/>
            <p:nvPr/>
          </p:nvGrpSpPr>
          <p:grpSpPr>
            <a:xfrm>
              <a:off x="3717765" y="1124744"/>
              <a:ext cx="1862347" cy="2088232"/>
              <a:chOff x="4653869" y="1412776"/>
              <a:chExt cx="1862347" cy="208823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4653869" y="2204864"/>
                <a:ext cx="1138805" cy="1001507"/>
              </a:xfrm>
              <a:prstGeom prst="rect">
                <a:avLst/>
              </a:prstGeom>
              <a:solidFill>
                <a:srgbClr val="DDFFFF"/>
              </a:solidFill>
              <a:ln w="25400" cap="sq">
                <a:solidFill>
                  <a:srgbClr val="0034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5742018" y="2524834"/>
                <a:ext cx="378754" cy="40011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 smtClean="0"/>
                  <a:t>S</a:t>
                </a:r>
                <a:endParaRPr lang="en-US" altLang="zh-CN" sz="2000" b="1"/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4727586" y="2810068"/>
                <a:ext cx="505853" cy="35188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5406294" y="2824314"/>
                <a:ext cx="493143" cy="35188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5396126" y="2136223"/>
                <a:ext cx="505853" cy="35188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Q</a:t>
                </a:r>
              </a:p>
            </p:txBody>
          </p:sp>
          <p:grpSp>
            <p:nvGrpSpPr>
              <p:cNvPr id="15" name="Group 75"/>
              <p:cNvGrpSpPr>
                <a:grpSpLocks/>
              </p:cNvGrpSpPr>
              <p:nvPr/>
            </p:nvGrpSpPr>
            <p:grpSpPr bwMode="auto">
              <a:xfrm>
                <a:off x="4689457" y="2186085"/>
                <a:ext cx="467723" cy="351881"/>
                <a:chOff x="4281" y="520"/>
                <a:chExt cx="368" cy="247"/>
              </a:xfrm>
            </p:grpSpPr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281" y="520"/>
                  <a:ext cx="368" cy="24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/>
                    <a:t>Q</a:t>
                  </a:r>
                </a:p>
              </p:txBody>
            </p:sp>
            <p:sp>
              <p:nvSpPr>
                <p:cNvPr id="22" name="Line 15"/>
                <p:cNvSpPr>
                  <a:spLocks noChangeShapeType="1"/>
                </p:cNvSpPr>
                <p:nvPr/>
              </p:nvSpPr>
              <p:spPr bwMode="auto">
                <a:xfrm>
                  <a:off x="4359" y="585"/>
                  <a:ext cx="144" cy="0"/>
                </a:xfrm>
                <a:prstGeom prst="line">
                  <a:avLst/>
                </a:prstGeom>
                <a:noFill/>
                <a:ln w="19050" cap="sq">
                  <a:solidFill>
                    <a:srgbClr val="003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2000" b="1"/>
                </a:p>
              </p:txBody>
            </p:sp>
          </p:grp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H="1">
                <a:off x="5576606" y="1412776"/>
                <a:ext cx="3506" cy="807500"/>
              </a:xfrm>
              <a:prstGeom prst="line">
                <a:avLst/>
              </a:prstGeom>
              <a:noFill/>
              <a:ln w="381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887731" y="3230330"/>
                <a:ext cx="0" cy="270678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5602026" y="3230330"/>
                <a:ext cx="0" cy="270678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5790132" y="2924944"/>
                <a:ext cx="726084" cy="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</p:grpSp>
        <p:sp>
          <p:nvSpPr>
            <p:cNvPr id="23" name="矩形 22"/>
            <p:cNvSpPr/>
            <p:nvPr/>
          </p:nvSpPr>
          <p:spPr bwMode="auto">
            <a:xfrm>
              <a:off x="5580112" y="2348880"/>
              <a:ext cx="914400" cy="864096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b="1" smtClean="0">
                  <a:latin typeface="+mn-ea"/>
                  <a:ea typeface="+mn-ea"/>
                </a:rPr>
                <a:t> 输入</a:t>
              </a:r>
              <a:endParaRPr lang="en-US" altLang="zh-CN" sz="2000" b="1" smtClean="0">
                <a:latin typeface="+mn-ea"/>
                <a:ea typeface="+mn-ea"/>
              </a:endParaRPr>
            </a:p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三态门</a:t>
              </a: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131840" y="1268760"/>
              <a:ext cx="2282552" cy="2016224"/>
            </a:xfrm>
            <a:prstGeom prst="rect">
              <a:avLst/>
            </a:prstGeom>
            <a:noFill/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580112" y="1412776"/>
              <a:ext cx="914400" cy="864096"/>
            </a:xfrm>
            <a:prstGeom prst="rect">
              <a:avLst/>
            </a:prstGeom>
            <a:solidFill>
              <a:srgbClr val="00B050"/>
            </a:solidFill>
            <a:ln w="12700" cap="sq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b="1" smtClean="0">
                  <a:latin typeface="+mn-ea"/>
                  <a:ea typeface="+mn-ea"/>
                </a:rPr>
                <a:t> 输出</a:t>
              </a:r>
              <a:endParaRPr lang="en-US" altLang="zh-CN" sz="2000" b="1" smtClean="0">
                <a:latin typeface="+mn-ea"/>
                <a:ea typeface="+mn-ea"/>
              </a:endParaRPr>
            </a:p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三态门</a:t>
              </a: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4644008" y="1628800"/>
              <a:ext cx="936104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3203848" y="5085184"/>
            <a:ext cx="1330814" cy="965721"/>
            <a:chOff x="3960532" y="3356992"/>
            <a:chExt cx="1330814" cy="965721"/>
          </a:xfrm>
        </p:grpSpPr>
        <p:cxnSp>
          <p:nvCxnSpPr>
            <p:cNvPr id="42" name="直接箭头连接符 41"/>
            <p:cNvCxnSpPr/>
            <p:nvPr/>
          </p:nvCxnSpPr>
          <p:spPr bwMode="auto">
            <a:xfrm flipV="1">
              <a:off x="4644008" y="3356992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254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3960532" y="3861048"/>
              <a:ext cx="1330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CPMDR</a:t>
              </a:r>
              <a:endParaRPr lang="zh-CN" altLang="en-US" b="1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956622" y="2060848"/>
            <a:ext cx="946926" cy="936104"/>
            <a:chOff x="5713306" y="332656"/>
            <a:chExt cx="946926" cy="936104"/>
          </a:xfrm>
        </p:grpSpPr>
        <p:sp>
          <p:nvSpPr>
            <p:cNvPr id="47" name="TextBox 46"/>
            <p:cNvSpPr txBox="1"/>
            <p:nvPr/>
          </p:nvSpPr>
          <p:spPr>
            <a:xfrm>
              <a:off x="5713306" y="332656"/>
              <a:ext cx="946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tx2"/>
                  </a:solidFill>
                </a:rPr>
                <a:t>Write</a:t>
              </a:r>
              <a:endParaRPr lang="zh-CN" altLang="en-US" b="1">
                <a:solidFill>
                  <a:schemeClr val="tx2"/>
                </a:solidFill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flipV="1">
              <a:off x="6156176" y="764704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00B050"/>
              </a:solidFill>
              <a:prstDash val="solid"/>
              <a:round/>
              <a:headEnd type="stealth" w="sm" len="sm"/>
              <a:tailEnd type="none"/>
            </a:ln>
            <a:effectLst/>
          </p:spPr>
        </p:cxnSp>
      </p:grpSp>
      <p:grpSp>
        <p:nvGrpSpPr>
          <p:cNvPr id="56" name="组合 55"/>
          <p:cNvGrpSpPr/>
          <p:nvPr/>
        </p:nvGrpSpPr>
        <p:grpSpPr>
          <a:xfrm>
            <a:off x="2571302" y="2319263"/>
            <a:ext cx="1422700" cy="491282"/>
            <a:chOff x="1815818" y="2073622"/>
            <a:chExt cx="1422700" cy="491282"/>
          </a:xfrm>
        </p:grpSpPr>
        <p:cxnSp>
          <p:nvCxnSpPr>
            <p:cNvPr id="50" name="直接箭头连接符 49"/>
            <p:cNvCxnSpPr/>
            <p:nvPr/>
          </p:nvCxnSpPr>
          <p:spPr bwMode="auto">
            <a:xfrm flipH="1">
              <a:off x="1815818" y="2564904"/>
              <a:ext cx="129614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1907704" y="2073622"/>
              <a:ext cx="1330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mtClean="0"/>
                <a:t>选择器</a:t>
              </a:r>
              <a:r>
                <a:rPr lang="en-US" altLang="zh-CN" b="1" smtClean="0"/>
                <a:t>B</a:t>
              </a:r>
              <a:endParaRPr lang="zh-CN" altLang="en-US" b="1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052454" y="5085184"/>
            <a:ext cx="1330814" cy="792088"/>
            <a:chOff x="2809138" y="3356992"/>
            <a:chExt cx="1330814" cy="792088"/>
          </a:xfrm>
        </p:grpSpPr>
        <p:cxnSp>
          <p:nvCxnSpPr>
            <p:cNvPr id="51" name="直接箭头连接符 50"/>
            <p:cNvCxnSpPr/>
            <p:nvPr/>
          </p:nvCxnSpPr>
          <p:spPr bwMode="auto">
            <a:xfrm flipV="1">
              <a:off x="3923928" y="3356992"/>
              <a:ext cx="0" cy="792088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FF33CC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2809138" y="3645024"/>
              <a:ext cx="1330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mtClean="0"/>
                <a:t>内总线</a:t>
              </a:r>
              <a:endParaRPr lang="zh-CN" altLang="en-US" b="1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92735" y="4962363"/>
            <a:ext cx="1091966" cy="1829817"/>
            <a:chOff x="4056098" y="4581128"/>
            <a:chExt cx="1091966" cy="1829817"/>
          </a:xfrm>
        </p:grpSpPr>
        <p:sp>
          <p:nvSpPr>
            <p:cNvPr id="41" name="TextBox 6"/>
            <p:cNvSpPr txBox="1"/>
            <p:nvPr/>
          </p:nvSpPr>
          <p:spPr>
            <a:xfrm>
              <a:off x="4056098" y="5949280"/>
              <a:ext cx="1091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FF0000"/>
                  </a:solidFill>
                </a:rPr>
                <a:t>SMDR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 flipV="1">
              <a:off x="4492487" y="4581128"/>
              <a:ext cx="7505" cy="1422107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46" name="直接箭头连接符 45"/>
          <p:cNvCxnSpPr/>
          <p:nvPr/>
        </p:nvCxnSpPr>
        <p:spPr bwMode="auto">
          <a:xfrm flipH="1">
            <a:off x="4097344" y="4365104"/>
            <a:ext cx="683476" cy="0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813995" y="100663"/>
            <a:ext cx="30952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数据寄存器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88032" y="764704"/>
            <a:ext cx="8748464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latin typeface="+mn-lt"/>
                <a:ea typeface="+mn-ea"/>
              </a:rPr>
              <a:t>    CPU</a:t>
            </a:r>
            <a:r>
              <a:rPr lang="zh-CN" altLang="en-US" sz="2800" b="1" smtClean="0">
                <a:latin typeface="+mn-lt"/>
                <a:ea typeface="+mn-ea"/>
              </a:rPr>
              <a:t>存入主存的内容先放入</a:t>
            </a:r>
            <a:r>
              <a:rPr lang="en-US" altLang="zh-CN" sz="2800" b="1" smtClean="0">
                <a:latin typeface="+mn-lt"/>
                <a:ea typeface="+mn-ea"/>
              </a:rPr>
              <a:t>MDR</a:t>
            </a:r>
            <a:r>
              <a:rPr lang="zh-CN" altLang="en-US" sz="2800" b="1" smtClean="0">
                <a:latin typeface="+mn-lt"/>
                <a:ea typeface="+mn-ea"/>
              </a:rPr>
              <a:t>，读取主存的内容也先送入</a:t>
            </a:r>
            <a:r>
              <a:rPr lang="en-US" altLang="zh-CN" sz="2800" b="1" smtClean="0">
                <a:latin typeface="+mn-lt"/>
                <a:ea typeface="+mn-ea"/>
              </a:rPr>
              <a:t>MDR</a:t>
            </a:r>
            <a:r>
              <a:rPr lang="zh-CN" altLang="en-US" sz="2800" b="1" smtClean="0">
                <a:latin typeface="+mn-lt"/>
                <a:ea typeface="+mn-ea"/>
              </a:rPr>
              <a:t>。</a:t>
            </a:r>
            <a:endParaRPr lang="zh-CN" altLang="en-US" sz="2800" b="1"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63217" y="1898551"/>
            <a:ext cx="3505200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SN74181 </a:t>
            </a:r>
            <a:r>
              <a:rPr lang="en-US" altLang="zh-CN" sz="2800" b="1" smtClean="0">
                <a:latin typeface="+mn-lt"/>
                <a:ea typeface="+mn-ea"/>
              </a:rPr>
              <a:t>  4</a:t>
            </a:r>
            <a:r>
              <a:rPr lang="zh-CN" altLang="en-US" sz="2800" b="1">
                <a:latin typeface="+mn-lt"/>
                <a:ea typeface="+mn-ea"/>
              </a:rPr>
              <a:t>片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SN74182 </a:t>
            </a:r>
            <a:r>
              <a:rPr lang="en-US" altLang="zh-CN" sz="2800" b="1" smtClean="0">
                <a:latin typeface="+mn-lt"/>
                <a:ea typeface="+mn-ea"/>
              </a:rPr>
              <a:t>  1</a:t>
            </a:r>
            <a:r>
              <a:rPr lang="zh-CN" altLang="en-US" sz="2800" b="1">
                <a:latin typeface="+mn-lt"/>
                <a:ea typeface="+mn-ea"/>
              </a:rPr>
              <a:t>片</a:t>
            </a:r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1134616" y="1916832"/>
            <a:ext cx="157163" cy="680095"/>
          </a:xfrm>
          <a:prstGeom prst="leftBrace">
            <a:avLst>
              <a:gd name="adj1" fmla="val 45833"/>
              <a:gd name="adj2" fmla="val 50000"/>
            </a:avLst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220558" y="840826"/>
            <a:ext cx="495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(2) </a:t>
            </a:r>
            <a:r>
              <a:rPr lang="zh-CN" altLang="en-US" sz="2800" b="1">
                <a:latin typeface="+mn-lt"/>
                <a:ea typeface="+mn-ea"/>
              </a:rPr>
              <a:t>运算部件设置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144017" y="1974751"/>
            <a:ext cx="27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2123728" y="3645024"/>
            <a:ext cx="26222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选择数据来源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107504" y="3554313"/>
            <a:ext cx="2895601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选择器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A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选择器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B</a:t>
            </a: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1691680" y="3573016"/>
            <a:ext cx="381000" cy="685800"/>
            <a:chOff x="2064" y="3600"/>
            <a:chExt cx="288" cy="480"/>
          </a:xfrm>
        </p:grpSpPr>
        <p:sp>
          <p:nvSpPr>
            <p:cNvPr id="9" name="Line 30"/>
            <p:cNvSpPr>
              <a:spLocks noChangeShapeType="1"/>
            </p:cNvSpPr>
            <p:nvPr/>
          </p:nvSpPr>
          <p:spPr bwMode="auto">
            <a:xfrm>
              <a:off x="2112" y="3600"/>
              <a:ext cx="24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" name="Line 31"/>
            <p:cNvSpPr>
              <a:spLocks noChangeShapeType="1"/>
            </p:cNvSpPr>
            <p:nvPr/>
          </p:nvSpPr>
          <p:spPr bwMode="auto">
            <a:xfrm flipV="1">
              <a:off x="2064" y="3840"/>
              <a:ext cx="288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1060079" y="5379938"/>
            <a:ext cx="27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移位器</a:t>
            </a: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2236987" y="5366310"/>
            <a:ext cx="58634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:</a:t>
            </a:r>
            <a:r>
              <a:rPr lang="zh-CN" altLang="en-US" sz="2800" b="1">
                <a:latin typeface="+mn-lt"/>
                <a:ea typeface="+mn-ea"/>
              </a:rPr>
              <a:t>实现</a:t>
            </a:r>
            <a:r>
              <a:rPr lang="zh-CN" altLang="en-US" sz="2800" b="1" smtClean="0">
                <a:latin typeface="+mn-lt"/>
                <a:ea typeface="+mn-ea"/>
              </a:rPr>
              <a:t>直传、</a:t>
            </a:r>
            <a:r>
              <a:rPr lang="zh-CN" altLang="en-US" sz="2800" b="1">
                <a:latin typeface="+mn-lt"/>
                <a:ea typeface="+mn-ea"/>
              </a:rPr>
              <a:t>左移、右移、字节交换</a:t>
            </a: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3072370" y="832975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（</a:t>
            </a:r>
            <a:r>
              <a:rPr lang="en-US" altLang="zh-CN" sz="2800" b="1">
                <a:latin typeface="+mn-lt"/>
                <a:ea typeface="+mn-ea"/>
              </a:rPr>
              <a:t>16</a:t>
            </a:r>
            <a:r>
              <a:rPr lang="zh-CN" altLang="en-US" sz="2800" b="1">
                <a:latin typeface="+mn-lt"/>
                <a:ea typeface="+mn-ea"/>
              </a:rPr>
              <a:t>位）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5723830" y="2358752"/>
            <a:ext cx="3168650" cy="1114971"/>
            <a:chOff x="5723830" y="2358752"/>
            <a:chExt cx="3168650" cy="1114971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7108130" y="2358752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422330" y="2815952"/>
              <a:ext cx="1752600" cy="533400"/>
              <a:chOff x="2679477" y="3241576"/>
              <a:chExt cx="1752600" cy="533400"/>
            </a:xfrm>
          </p:grpSpPr>
          <p:sp>
            <p:nvSpPr>
              <p:cNvPr id="30" name="Rectangle 6"/>
              <p:cNvSpPr>
                <a:spLocks noChangeArrowheads="1"/>
              </p:cNvSpPr>
              <p:nvPr/>
            </p:nvSpPr>
            <p:spPr bwMode="auto">
              <a:xfrm>
                <a:off x="2679477" y="3241576"/>
                <a:ext cx="1371600" cy="5334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Text Box 27"/>
              <p:cNvSpPr txBox="1">
                <a:spLocks noChangeArrowheads="1"/>
              </p:cNvSpPr>
              <p:nvPr/>
            </p:nvSpPr>
            <p:spPr bwMode="auto">
              <a:xfrm>
                <a:off x="2908077" y="3271739"/>
                <a:ext cx="1524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ALU</a:t>
                </a:r>
              </a:p>
            </p:txBody>
          </p:sp>
        </p:grpSp>
        <p:grpSp>
          <p:nvGrpSpPr>
            <p:cNvPr id="38" name="Group 48"/>
            <p:cNvGrpSpPr>
              <a:grpSpLocks/>
            </p:cNvGrpSpPr>
            <p:nvPr/>
          </p:nvGrpSpPr>
          <p:grpSpPr bwMode="auto">
            <a:xfrm>
              <a:off x="5723830" y="2667273"/>
              <a:ext cx="647700" cy="806450"/>
              <a:chOff x="431" y="1785"/>
              <a:chExt cx="408" cy="508"/>
            </a:xfrm>
          </p:grpSpPr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431" y="1785"/>
                <a:ext cx="363" cy="5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1800" b="1" dirty="0"/>
                  <a:t>M S</a:t>
                </a:r>
                <a:r>
                  <a:rPr lang="en-US" altLang="zh-CN" sz="1200" b="1" dirty="0"/>
                  <a:t>0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1800" b="1" dirty="0"/>
                  <a:t>S</a:t>
                </a:r>
                <a:r>
                  <a:rPr lang="en-US" altLang="zh-CN" sz="1200" b="1" dirty="0"/>
                  <a:t>3</a:t>
                </a:r>
              </a:p>
            </p:txBody>
          </p:sp>
          <p:sp>
            <p:nvSpPr>
              <p:cNvPr id="40" name="Line 42"/>
              <p:cNvSpPr>
                <a:spLocks noChangeShapeType="1"/>
              </p:cNvSpPr>
              <p:nvPr/>
            </p:nvSpPr>
            <p:spPr bwMode="auto">
              <a:xfrm>
                <a:off x="748" y="1933"/>
                <a:ext cx="0" cy="1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43"/>
              <p:cNvSpPr>
                <a:spLocks noChangeShapeType="1"/>
              </p:cNvSpPr>
              <p:nvPr/>
            </p:nvSpPr>
            <p:spPr bwMode="auto">
              <a:xfrm>
                <a:off x="567" y="2024"/>
                <a:ext cx="0" cy="1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Line 44"/>
              <p:cNvSpPr>
                <a:spLocks noChangeShapeType="1"/>
              </p:cNvSpPr>
              <p:nvPr/>
            </p:nvSpPr>
            <p:spPr bwMode="auto">
              <a:xfrm>
                <a:off x="657" y="1842"/>
                <a:ext cx="182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Line 45"/>
              <p:cNvSpPr>
                <a:spLocks noChangeShapeType="1"/>
              </p:cNvSpPr>
              <p:nvPr/>
            </p:nvSpPr>
            <p:spPr bwMode="auto">
              <a:xfrm flipV="1">
                <a:off x="657" y="2160"/>
                <a:ext cx="18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4" name="Group 49"/>
            <p:cNvGrpSpPr>
              <a:grpSpLocks/>
            </p:cNvGrpSpPr>
            <p:nvPr/>
          </p:nvGrpSpPr>
          <p:grpSpPr bwMode="auto">
            <a:xfrm>
              <a:off x="7811392" y="2906993"/>
              <a:ext cx="1081088" cy="350839"/>
              <a:chOff x="1746" y="1936"/>
              <a:chExt cx="681" cy="221"/>
            </a:xfrm>
          </p:grpSpPr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1746" y="202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46" name="Text Box 47"/>
              <p:cNvSpPr txBox="1">
                <a:spLocks noChangeArrowheads="1"/>
              </p:cNvSpPr>
              <p:nvPr/>
            </p:nvSpPr>
            <p:spPr bwMode="auto">
              <a:xfrm>
                <a:off x="2064" y="1936"/>
                <a:ext cx="363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400" b="1" dirty="0"/>
                  <a:t>+1</a:t>
                </a: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5507930" y="3349352"/>
            <a:ext cx="3384550" cy="1447800"/>
            <a:chOff x="5507930" y="3349352"/>
            <a:chExt cx="3384550" cy="1447800"/>
          </a:xfrm>
        </p:grpSpPr>
        <p:grpSp>
          <p:nvGrpSpPr>
            <p:cNvPr id="15" name="组合 14"/>
            <p:cNvGrpSpPr/>
            <p:nvPr/>
          </p:nvGrpSpPr>
          <p:grpSpPr>
            <a:xfrm>
              <a:off x="6650930" y="3349352"/>
              <a:ext cx="838200" cy="533400"/>
              <a:chOff x="4058816" y="3991000"/>
              <a:chExt cx="838200" cy="533400"/>
            </a:xfrm>
          </p:grpSpPr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 flipV="1">
                <a:off x="4058816" y="3991000"/>
                <a:ext cx="0" cy="533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 flipV="1">
                <a:off x="4897016" y="3991000"/>
                <a:ext cx="0" cy="533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5812730" y="4416152"/>
              <a:ext cx="838200" cy="381000"/>
              <a:chOff x="3220616" y="5057800"/>
              <a:chExt cx="838200" cy="381000"/>
            </a:xfrm>
          </p:grpSpPr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 flipV="1">
                <a:off x="4058816" y="505780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 flipV="1">
                <a:off x="3220616" y="505780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23"/>
              <p:cNvSpPr>
                <a:spLocks noChangeShapeType="1"/>
              </p:cNvSpPr>
              <p:nvPr/>
            </p:nvSpPr>
            <p:spPr bwMode="auto">
              <a:xfrm>
                <a:off x="3296816" y="5362600"/>
                <a:ext cx="6858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489130" y="4416152"/>
              <a:ext cx="914400" cy="381000"/>
              <a:chOff x="4897016" y="5057800"/>
              <a:chExt cx="914400" cy="381000"/>
            </a:xfrm>
          </p:grpSpPr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 flipV="1">
                <a:off x="5811416" y="505780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 flipV="1">
                <a:off x="4897016" y="505780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>
                <a:off x="4973216" y="5362600"/>
                <a:ext cx="7620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7184330" y="3882752"/>
              <a:ext cx="1708150" cy="533400"/>
              <a:chOff x="3441477" y="4308376"/>
              <a:chExt cx="1708150" cy="533400"/>
            </a:xfrm>
          </p:grpSpPr>
          <p:sp>
            <p:nvSpPr>
              <p:cNvPr id="33" name="Rectangle 7"/>
              <p:cNvSpPr>
                <a:spLocks noChangeArrowheads="1"/>
              </p:cNvSpPr>
              <p:nvPr/>
            </p:nvSpPr>
            <p:spPr bwMode="auto">
              <a:xfrm>
                <a:off x="3517677" y="4308376"/>
                <a:ext cx="1371600" cy="5334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 Box 28"/>
              <p:cNvSpPr txBox="1">
                <a:spLocks noChangeArrowheads="1"/>
              </p:cNvSpPr>
              <p:nvPr/>
            </p:nvSpPr>
            <p:spPr bwMode="auto">
              <a:xfrm>
                <a:off x="3441477" y="4384576"/>
                <a:ext cx="1708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多路选择器</a:t>
                </a: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507930" y="3882752"/>
              <a:ext cx="1600200" cy="533400"/>
              <a:chOff x="1765077" y="4308376"/>
              <a:chExt cx="1600200" cy="533400"/>
            </a:xfrm>
          </p:grpSpPr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1841277" y="4308376"/>
                <a:ext cx="1371600" cy="5334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Text Box 29"/>
              <p:cNvSpPr txBox="1">
                <a:spLocks noChangeArrowheads="1"/>
              </p:cNvSpPr>
              <p:nvPr/>
            </p:nvSpPr>
            <p:spPr bwMode="auto">
              <a:xfrm>
                <a:off x="1765077" y="4384576"/>
                <a:ext cx="16002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多路选择器</a:t>
                </a:r>
              </a:p>
            </p:txBody>
          </p:sp>
        </p:grpSp>
        <p:sp>
          <p:nvSpPr>
            <p:cNvPr id="64" name="Text Box 29"/>
            <p:cNvSpPr txBox="1">
              <a:spLocks noChangeArrowheads="1"/>
            </p:cNvSpPr>
            <p:nvPr/>
          </p:nvSpPr>
          <p:spPr bwMode="auto">
            <a:xfrm>
              <a:off x="7184330" y="3962164"/>
              <a:ext cx="1600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多路选择器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422330" y="1357982"/>
            <a:ext cx="1676400" cy="1000770"/>
            <a:chOff x="6422330" y="1357982"/>
            <a:chExt cx="1676400" cy="1000770"/>
          </a:xfrm>
        </p:grpSpPr>
        <p:grpSp>
          <p:nvGrpSpPr>
            <p:cNvPr id="26" name="组合 25"/>
            <p:cNvGrpSpPr/>
            <p:nvPr/>
          </p:nvGrpSpPr>
          <p:grpSpPr>
            <a:xfrm>
              <a:off x="6422330" y="1825352"/>
              <a:ext cx="1676400" cy="533400"/>
              <a:chOff x="2679477" y="2250976"/>
              <a:chExt cx="1676400" cy="533400"/>
            </a:xfrm>
          </p:grpSpPr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2679477" y="2250976"/>
                <a:ext cx="1371600" cy="5334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2831877" y="2304951"/>
                <a:ext cx="152400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移位器</a:t>
                </a:r>
              </a:p>
            </p:txBody>
          </p:sp>
        </p:grp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V="1">
              <a:off x="7113095" y="1357982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6" grpId="0"/>
      <p:bldP spid="7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1"/>
          <p:cNvSpPr txBox="1">
            <a:spLocks noChangeArrowheads="1"/>
          </p:cNvSpPr>
          <p:nvPr/>
        </p:nvSpPr>
        <p:spPr bwMode="auto">
          <a:xfrm>
            <a:off x="761895" y="5282044"/>
            <a:ext cx="5513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</a:rPr>
              <a:t>ALU</a:t>
            </a:r>
            <a:r>
              <a:rPr lang="zh-CN" altLang="en-US" sz="2800" b="1">
                <a:latin typeface="+mn-lt"/>
              </a:rPr>
              <a:t>为内部数据传送通路的中心；</a:t>
            </a:r>
          </a:p>
        </p:txBody>
      </p:sp>
      <p:sp>
        <p:nvSpPr>
          <p:cNvPr id="4" name="Text Box 162"/>
          <p:cNvSpPr txBox="1">
            <a:spLocks noChangeArrowheads="1"/>
          </p:cNvSpPr>
          <p:nvPr/>
        </p:nvSpPr>
        <p:spPr bwMode="auto">
          <a:xfrm>
            <a:off x="6077759" y="5282044"/>
            <a:ext cx="22386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</a:rPr>
              <a:t>寄存器</a:t>
            </a:r>
            <a:r>
              <a:rPr lang="zh-CN" altLang="en-US" sz="2800" b="1">
                <a:latin typeface="+mn-lt"/>
              </a:rPr>
              <a:t>采用</a:t>
            </a:r>
          </a:p>
        </p:txBody>
      </p:sp>
      <p:sp>
        <p:nvSpPr>
          <p:cNvPr id="5" name="Text Box 163"/>
          <p:cNvSpPr txBox="1">
            <a:spLocks noChangeArrowheads="1"/>
          </p:cNvSpPr>
          <p:nvPr/>
        </p:nvSpPr>
        <p:spPr bwMode="auto">
          <a:xfrm>
            <a:off x="2058039" y="6002124"/>
            <a:ext cx="54278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</a:rPr>
              <a:t>内总线</a:t>
            </a:r>
            <a:r>
              <a:rPr lang="zh-CN" altLang="en-US" sz="2800" b="1">
                <a:latin typeface="+mn-lt"/>
              </a:rPr>
              <a:t>采用单向数据总线</a:t>
            </a:r>
            <a:r>
              <a:rPr lang="en-US" altLang="zh-CN" sz="2800" b="1">
                <a:latin typeface="+mn-lt"/>
              </a:rPr>
              <a:t>(16</a:t>
            </a:r>
            <a:r>
              <a:rPr lang="zh-CN" altLang="en-US" sz="2800" b="1">
                <a:latin typeface="+mn-lt"/>
              </a:rPr>
              <a:t>位</a:t>
            </a:r>
            <a:r>
              <a:rPr lang="en-US" altLang="zh-CN" sz="2800" b="1">
                <a:latin typeface="+mn-lt"/>
              </a:rPr>
              <a:t>)</a:t>
            </a:r>
            <a:r>
              <a:rPr lang="zh-CN" altLang="en-US" sz="2800" b="1">
                <a:latin typeface="+mn-lt"/>
              </a:rPr>
              <a:t>；</a:t>
            </a:r>
          </a:p>
        </p:txBody>
      </p:sp>
      <p:sp>
        <p:nvSpPr>
          <p:cNvPr id="6" name="Text Box 164"/>
          <p:cNvSpPr txBox="1">
            <a:spLocks noChangeArrowheads="1"/>
          </p:cNvSpPr>
          <p:nvPr/>
        </p:nvSpPr>
        <p:spPr bwMode="auto">
          <a:xfrm>
            <a:off x="360951" y="6002124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分立结构；</a:t>
            </a:r>
          </a:p>
        </p:txBody>
      </p: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467544" y="621134"/>
            <a:ext cx="8353425" cy="4464050"/>
            <a:chOff x="0" y="48"/>
            <a:chExt cx="5760" cy="3360"/>
          </a:xfrm>
        </p:grpSpPr>
        <p:sp>
          <p:nvSpPr>
            <p:cNvPr id="8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4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5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6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7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18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19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21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22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25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7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8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0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1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48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49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50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51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52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53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54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55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56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57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58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59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60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61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62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3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4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65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66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7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771128" y="97468"/>
            <a:ext cx="495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</a:rPr>
              <a:t>2.</a:t>
            </a:r>
            <a:r>
              <a:rPr lang="zh-CN" altLang="en-US" sz="2800" b="1">
                <a:latin typeface="+mn-lt"/>
              </a:rPr>
              <a:t>总线与数据通路结构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6"/>
          <p:cNvSpPr txBox="1">
            <a:spLocks noChangeArrowheads="1"/>
          </p:cNvSpPr>
          <p:nvPr/>
        </p:nvSpPr>
        <p:spPr bwMode="auto">
          <a:xfrm>
            <a:off x="914400" y="0"/>
            <a:ext cx="495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双操作数指令格式：</a:t>
            </a:r>
          </a:p>
        </p:txBody>
      </p:sp>
      <p:sp>
        <p:nvSpPr>
          <p:cNvPr id="10256" name="AutoShape 16"/>
          <p:cNvSpPr>
            <a:spLocks/>
          </p:cNvSpPr>
          <p:nvPr/>
        </p:nvSpPr>
        <p:spPr bwMode="auto">
          <a:xfrm rot="-5400000">
            <a:off x="3276600" y="32792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609600" y="2819400"/>
            <a:ext cx="8534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4       </a:t>
            </a:r>
            <a:r>
              <a:rPr lang="en-US" altLang="zh-CN" sz="2800" b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               </a:t>
            </a: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6      </a:t>
            </a:r>
            <a:r>
              <a:rPr lang="en-US" altLang="zh-CN" sz="2800" b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                            </a:t>
            </a: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3    </a:t>
            </a:r>
            <a:r>
              <a:rPr lang="en-US" altLang="zh-CN" sz="2800" b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                </a:t>
            </a: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3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6200" y="990600"/>
            <a:ext cx="8915400" cy="523875"/>
            <a:chOff x="96" y="720"/>
            <a:chExt cx="5616" cy="330"/>
          </a:xfrm>
        </p:grpSpPr>
        <p:sp>
          <p:nvSpPr>
            <p:cNvPr id="8226" name="Text Box 5"/>
            <p:cNvSpPr txBox="1">
              <a:spLocks noChangeArrowheads="1"/>
            </p:cNvSpPr>
            <p:nvPr/>
          </p:nvSpPr>
          <p:spPr bwMode="auto">
            <a:xfrm>
              <a:off x="96" y="720"/>
              <a:ext cx="5616" cy="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smtClean="0">
                  <a:latin typeface="+mn-lt"/>
                  <a:ea typeface="+mn-ea"/>
                </a:rPr>
                <a:t>操作码     </a:t>
              </a:r>
              <a:r>
                <a:rPr lang="zh-CN" altLang="en-US" sz="2800" b="1">
                  <a:latin typeface="+mn-lt"/>
                  <a:ea typeface="+mn-ea"/>
                </a:rPr>
                <a:t>寄存器</a:t>
              </a:r>
              <a:r>
                <a:rPr lang="zh-CN" altLang="en-US" sz="2800" b="1" smtClean="0">
                  <a:latin typeface="+mn-lt"/>
                  <a:ea typeface="+mn-ea"/>
                </a:rPr>
                <a:t>号    </a:t>
              </a:r>
              <a:r>
                <a:rPr lang="zh-CN" altLang="en-US" sz="2800" b="1">
                  <a:latin typeface="+mn-lt"/>
                  <a:ea typeface="+mn-ea"/>
                </a:rPr>
                <a:t>寻址方式 </a:t>
              </a:r>
              <a:r>
                <a:rPr lang="zh-CN" altLang="en-US" sz="2800" b="1" smtClean="0">
                  <a:latin typeface="+mn-lt"/>
                  <a:ea typeface="+mn-ea"/>
                </a:rPr>
                <a:t>     寄存器号    </a:t>
              </a:r>
              <a:r>
                <a:rPr lang="zh-CN" altLang="en-US" sz="2800" b="1">
                  <a:latin typeface="+mn-lt"/>
                  <a:ea typeface="+mn-ea"/>
                </a:rPr>
                <a:t>寻址方式</a:t>
              </a:r>
            </a:p>
          </p:txBody>
        </p:sp>
        <p:sp>
          <p:nvSpPr>
            <p:cNvPr id="7203" name="Line 21"/>
            <p:cNvSpPr>
              <a:spLocks noChangeShapeType="1"/>
            </p:cNvSpPr>
            <p:nvPr/>
          </p:nvSpPr>
          <p:spPr bwMode="auto">
            <a:xfrm>
              <a:off x="1008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04" name="Line 22"/>
            <p:cNvSpPr>
              <a:spLocks noChangeShapeType="1"/>
            </p:cNvSpPr>
            <p:nvPr/>
          </p:nvSpPr>
          <p:spPr bwMode="auto">
            <a:xfrm>
              <a:off x="2160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05" name="Line 23"/>
            <p:cNvSpPr>
              <a:spLocks noChangeShapeType="1"/>
            </p:cNvSpPr>
            <p:nvPr/>
          </p:nvSpPr>
          <p:spPr bwMode="auto">
            <a:xfrm>
              <a:off x="3312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06" name="Line 24"/>
            <p:cNvSpPr>
              <a:spLocks noChangeShapeType="1"/>
            </p:cNvSpPr>
            <p:nvPr/>
          </p:nvSpPr>
          <p:spPr bwMode="auto">
            <a:xfrm>
              <a:off x="4464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2590800" y="1700808"/>
            <a:ext cx="2209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目的地址</a:t>
            </a:r>
          </a:p>
        </p:txBody>
      </p:sp>
      <p:sp>
        <p:nvSpPr>
          <p:cNvPr id="10267" name="AutoShape 27"/>
          <p:cNvSpPr>
            <a:spLocks/>
          </p:cNvSpPr>
          <p:nvPr/>
        </p:nvSpPr>
        <p:spPr bwMode="auto">
          <a:xfrm rot="-5400000">
            <a:off x="6934200" y="32792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6324600" y="1700808"/>
            <a:ext cx="198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源地址</a:t>
            </a: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914400" y="2362200"/>
            <a:ext cx="495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单操作数指令格式：</a:t>
            </a: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76200" y="3352800"/>
            <a:ext cx="8915400" cy="523875"/>
            <a:chOff x="144" y="2352"/>
            <a:chExt cx="5616" cy="330"/>
          </a:xfrm>
        </p:grpSpPr>
        <p:sp>
          <p:nvSpPr>
            <p:cNvPr id="7198" name="Text Box 31"/>
            <p:cNvSpPr txBox="1">
              <a:spLocks noChangeArrowheads="1"/>
            </p:cNvSpPr>
            <p:nvPr/>
          </p:nvSpPr>
          <p:spPr bwMode="auto">
            <a:xfrm>
              <a:off x="144" y="2352"/>
              <a:ext cx="5616" cy="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latin typeface="+mn-lt"/>
                  <a:ea typeface="+mn-ea"/>
                </a:rPr>
                <a:t>操作码   </a:t>
              </a:r>
              <a:r>
                <a:rPr lang="zh-CN" altLang="en-US" sz="2800" b="1" smtClean="0">
                  <a:latin typeface="+mn-lt"/>
                  <a:ea typeface="+mn-ea"/>
                </a:rPr>
                <a:t>         （</a:t>
              </a:r>
              <a:r>
                <a:rPr lang="zh-CN" altLang="en-US" sz="2800" b="1">
                  <a:latin typeface="+mn-lt"/>
                  <a:ea typeface="+mn-ea"/>
                </a:rPr>
                <a:t>可扩展</a:t>
              </a:r>
              <a:r>
                <a:rPr lang="zh-CN" altLang="en-US" sz="2800" b="1" smtClean="0">
                  <a:latin typeface="+mn-lt"/>
                  <a:ea typeface="+mn-ea"/>
                </a:rPr>
                <a:t>）               </a:t>
              </a:r>
              <a:r>
                <a:rPr lang="zh-CN" altLang="en-US" sz="2800" b="1">
                  <a:latin typeface="+mn-lt"/>
                  <a:ea typeface="+mn-ea"/>
                </a:rPr>
                <a:t>寄存器</a:t>
              </a:r>
              <a:r>
                <a:rPr lang="zh-CN" altLang="en-US" sz="2800" b="1" smtClean="0">
                  <a:latin typeface="+mn-lt"/>
                  <a:ea typeface="+mn-ea"/>
                </a:rPr>
                <a:t>号    </a:t>
              </a:r>
              <a:r>
                <a:rPr lang="zh-CN" altLang="en-US" sz="2800" b="1">
                  <a:latin typeface="+mn-lt"/>
                  <a:ea typeface="+mn-ea"/>
                </a:rPr>
                <a:t>寻址方式</a:t>
              </a:r>
            </a:p>
          </p:txBody>
        </p:sp>
        <p:sp>
          <p:nvSpPr>
            <p:cNvPr id="7199" name="Line 32"/>
            <p:cNvSpPr>
              <a:spLocks noChangeShapeType="1"/>
            </p:cNvSpPr>
            <p:nvPr/>
          </p:nvSpPr>
          <p:spPr bwMode="auto">
            <a:xfrm>
              <a:off x="1056" y="2352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00" name="Line 34"/>
            <p:cNvSpPr>
              <a:spLocks noChangeShapeType="1"/>
            </p:cNvSpPr>
            <p:nvPr/>
          </p:nvSpPr>
          <p:spPr bwMode="auto">
            <a:xfrm>
              <a:off x="3360" y="2352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01" name="Line 35"/>
            <p:cNvSpPr>
              <a:spLocks noChangeShapeType="1"/>
            </p:cNvSpPr>
            <p:nvPr/>
          </p:nvSpPr>
          <p:spPr bwMode="auto">
            <a:xfrm>
              <a:off x="4512" y="2352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609600" y="457200"/>
            <a:ext cx="8534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4     </a:t>
            </a:r>
            <a:r>
              <a:rPr lang="en-US" altLang="zh-CN" sz="2800" b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           </a:t>
            </a: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3 </a:t>
            </a:r>
            <a:r>
              <a:rPr lang="en-US" altLang="zh-CN" sz="2800" b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                  </a:t>
            </a: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3 </a:t>
            </a:r>
            <a:r>
              <a:rPr lang="en-US" altLang="zh-CN" sz="2800" b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                  </a:t>
            </a: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3    </a:t>
            </a:r>
            <a:r>
              <a:rPr lang="en-US" altLang="zh-CN" sz="2800" b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               </a:t>
            </a: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3</a:t>
            </a:r>
          </a:p>
        </p:txBody>
      </p:sp>
      <p:sp>
        <p:nvSpPr>
          <p:cNvPr id="10278" name="AutoShape 38"/>
          <p:cNvSpPr>
            <a:spLocks/>
          </p:cNvSpPr>
          <p:nvPr/>
        </p:nvSpPr>
        <p:spPr bwMode="auto">
          <a:xfrm rot="-5400000">
            <a:off x="6858000" y="2409056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6096000" y="4077072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目的地址</a:t>
            </a:r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987425" y="4343400"/>
            <a:ext cx="495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转移指令格式：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0" y="4876800"/>
            <a:ext cx="9144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15 </a:t>
            </a:r>
            <a:r>
              <a:rPr lang="en-US" altLang="zh-CN" sz="2800" b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      12 11               </a:t>
            </a: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9 8    </a:t>
            </a:r>
            <a:r>
              <a:rPr lang="en-US" altLang="zh-CN" sz="2800" b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           </a:t>
            </a: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6 </a:t>
            </a:r>
            <a:r>
              <a:rPr lang="en-US" altLang="zh-CN" sz="2800" b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   5     </a:t>
            </a: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4 </a:t>
            </a:r>
            <a:r>
              <a:rPr lang="en-US" altLang="zh-CN" sz="2800" b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   3     </a:t>
            </a: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2  </a:t>
            </a:r>
            <a:r>
              <a:rPr lang="en-US" altLang="zh-CN" sz="2800" b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   1      0</a:t>
            </a:r>
            <a:endParaRPr lang="en-US" altLang="zh-CN" sz="2800" b="1">
              <a:solidFill>
                <a:schemeClr val="tx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92" name="AutoShape 52"/>
          <p:cNvSpPr>
            <a:spLocks/>
          </p:cNvSpPr>
          <p:nvPr/>
        </p:nvSpPr>
        <p:spPr bwMode="auto">
          <a:xfrm rot="-5400000">
            <a:off x="3200400" y="4425280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293" name="Text Box 53"/>
          <p:cNvSpPr txBox="1">
            <a:spLocks noChangeArrowheads="1"/>
          </p:cNvSpPr>
          <p:nvPr/>
        </p:nvSpPr>
        <p:spPr bwMode="auto">
          <a:xfrm>
            <a:off x="2555776" y="6165304"/>
            <a:ext cx="1800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转移</a:t>
            </a:r>
            <a:r>
              <a:rPr lang="zh-CN" altLang="en-US" sz="2800" b="1" smtClean="0">
                <a:solidFill>
                  <a:srgbClr val="FF0000"/>
                </a:solidFill>
                <a:latin typeface="+mn-lt"/>
                <a:ea typeface="+mn-ea"/>
              </a:rPr>
              <a:t>地址</a:t>
            </a:r>
            <a:endParaRPr lang="zh-CN" altLang="en-US" sz="28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294" name="AutoShape 54"/>
          <p:cNvSpPr>
            <a:spLocks/>
          </p:cNvSpPr>
          <p:nvPr/>
        </p:nvSpPr>
        <p:spPr bwMode="auto">
          <a:xfrm rot="-5400000">
            <a:off x="6858000" y="4425280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295" name="Text Box 55"/>
          <p:cNvSpPr txBox="1">
            <a:spLocks noChangeArrowheads="1"/>
          </p:cNvSpPr>
          <p:nvPr/>
        </p:nvSpPr>
        <p:spPr bwMode="auto">
          <a:xfrm>
            <a:off x="6156176" y="6165304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转移条件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76200" y="5407746"/>
            <a:ext cx="8915400" cy="523449"/>
            <a:chOff x="48" y="3408"/>
            <a:chExt cx="5616" cy="311"/>
          </a:xfrm>
        </p:grpSpPr>
        <p:sp>
          <p:nvSpPr>
            <p:cNvPr id="7189" name="Text Box 42"/>
            <p:cNvSpPr txBox="1">
              <a:spLocks noChangeArrowheads="1"/>
            </p:cNvSpPr>
            <p:nvPr/>
          </p:nvSpPr>
          <p:spPr bwMode="auto">
            <a:xfrm>
              <a:off x="48" y="3408"/>
              <a:ext cx="5616" cy="3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latin typeface="+mn-lt"/>
                  <a:ea typeface="+mn-ea"/>
                </a:rPr>
                <a:t>操作码 </a:t>
              </a:r>
              <a:r>
                <a:rPr lang="zh-CN" altLang="en-US" sz="2800" b="1" smtClean="0">
                  <a:latin typeface="+mn-lt"/>
                  <a:ea typeface="+mn-ea"/>
                </a:rPr>
                <a:t>     寄存器号    寻址方式   方式      </a:t>
              </a:r>
              <a:r>
                <a:rPr lang="en-US" altLang="zh-CN" sz="2800" b="1" smtClean="0">
                  <a:latin typeface="+mn-lt"/>
                  <a:ea typeface="+mn-ea"/>
                </a:rPr>
                <a:t>N</a:t>
              </a:r>
              <a:r>
                <a:rPr lang="en-US" altLang="zh-CN" sz="2800" b="1"/>
                <a:t> </a:t>
              </a:r>
              <a:r>
                <a:rPr lang="en-US" altLang="zh-CN" sz="2800" b="1" smtClean="0"/>
                <a:t>'</a:t>
              </a:r>
              <a:r>
                <a:rPr lang="en-US" altLang="zh-CN" sz="2800" b="1" smtClean="0">
                  <a:latin typeface="+mn-lt"/>
                  <a:ea typeface="+mn-ea"/>
                </a:rPr>
                <a:t>  Z</a:t>
              </a:r>
              <a:r>
                <a:rPr lang="en-US" altLang="zh-CN" sz="2800" b="1"/>
                <a:t> '</a:t>
              </a:r>
              <a:r>
                <a:rPr lang="en-US" altLang="zh-CN" sz="2800" b="1" smtClean="0">
                  <a:latin typeface="+mn-lt"/>
                  <a:ea typeface="+mn-ea"/>
                </a:rPr>
                <a:t>   V</a:t>
              </a:r>
              <a:r>
                <a:rPr lang="en-US" altLang="zh-CN" sz="2800" b="1"/>
                <a:t> '</a:t>
              </a:r>
              <a:r>
                <a:rPr lang="en-US" altLang="zh-CN" sz="2800" b="1" smtClean="0">
                  <a:latin typeface="+mn-lt"/>
                  <a:ea typeface="+mn-ea"/>
                </a:rPr>
                <a:t>   C' </a:t>
              </a:r>
              <a:endParaRPr lang="en-US" altLang="zh-CN" sz="2800" b="1">
                <a:latin typeface="+mn-lt"/>
                <a:ea typeface="+mn-ea"/>
              </a:endParaRPr>
            </a:p>
          </p:txBody>
        </p:sp>
        <p:sp>
          <p:nvSpPr>
            <p:cNvPr id="7190" name="Line 43"/>
            <p:cNvSpPr>
              <a:spLocks noChangeShapeType="1"/>
            </p:cNvSpPr>
            <p:nvPr/>
          </p:nvSpPr>
          <p:spPr bwMode="auto">
            <a:xfrm>
              <a:off x="960" y="3408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91" name="Line 44"/>
            <p:cNvSpPr>
              <a:spLocks noChangeShapeType="1"/>
            </p:cNvSpPr>
            <p:nvPr/>
          </p:nvSpPr>
          <p:spPr bwMode="auto">
            <a:xfrm>
              <a:off x="2112" y="3408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92" name="Line 45"/>
            <p:cNvSpPr>
              <a:spLocks noChangeShapeType="1"/>
            </p:cNvSpPr>
            <p:nvPr/>
          </p:nvSpPr>
          <p:spPr bwMode="auto">
            <a:xfrm>
              <a:off x="3264" y="3408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93" name="Line 46"/>
            <p:cNvSpPr>
              <a:spLocks noChangeShapeType="1"/>
            </p:cNvSpPr>
            <p:nvPr/>
          </p:nvSpPr>
          <p:spPr bwMode="auto">
            <a:xfrm>
              <a:off x="3787" y="3408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94" name="Line 48"/>
            <p:cNvSpPr>
              <a:spLocks noChangeShapeType="1"/>
            </p:cNvSpPr>
            <p:nvPr/>
          </p:nvSpPr>
          <p:spPr bwMode="auto">
            <a:xfrm>
              <a:off x="4422" y="3408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95" name="Line 49"/>
            <p:cNvSpPr>
              <a:spLocks noChangeShapeType="1"/>
            </p:cNvSpPr>
            <p:nvPr/>
          </p:nvSpPr>
          <p:spPr bwMode="auto">
            <a:xfrm>
              <a:off x="4830" y="3408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96" name="Line 50"/>
            <p:cNvSpPr>
              <a:spLocks noChangeShapeType="1"/>
            </p:cNvSpPr>
            <p:nvPr/>
          </p:nvSpPr>
          <p:spPr bwMode="auto">
            <a:xfrm>
              <a:off x="5239" y="3409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97" name="Line 56"/>
            <p:cNvSpPr>
              <a:spLocks noChangeShapeType="1"/>
            </p:cNvSpPr>
            <p:nvPr/>
          </p:nvSpPr>
          <p:spPr bwMode="auto">
            <a:xfrm>
              <a:off x="4059" y="3408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6" grpId="0" animBg="1"/>
      <p:bldP spid="10258" grpId="0" autoUpdateAnimBg="0"/>
      <p:bldP spid="10266" grpId="0" autoUpdateAnimBg="0"/>
      <p:bldP spid="10267" grpId="0" animBg="1"/>
      <p:bldP spid="10268" grpId="0" autoUpdateAnimBg="0"/>
      <p:bldP spid="10269" grpId="0" autoUpdateAnimBg="0"/>
      <p:bldP spid="10277" grpId="0" autoUpdateAnimBg="0"/>
      <p:bldP spid="10278" grpId="0" animBg="1"/>
      <p:bldP spid="10279" grpId="0" autoUpdateAnimBg="0"/>
      <p:bldP spid="10280" grpId="0" autoUpdateAnimBg="0"/>
      <p:bldP spid="10287" grpId="0" autoUpdateAnimBg="0"/>
      <p:bldP spid="10292" grpId="0" animBg="1"/>
      <p:bldP spid="10293" grpId="0" autoUpdateAnimBg="0"/>
      <p:bldP spid="10294" grpId="0" animBg="1"/>
      <p:bldP spid="1029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4"/>
          <p:cNvSpPr txBox="1">
            <a:spLocks noChangeArrowheads="1"/>
          </p:cNvSpPr>
          <p:nvPr/>
        </p:nvSpPr>
        <p:spPr bwMode="auto">
          <a:xfrm>
            <a:off x="944277" y="4373919"/>
            <a:ext cx="61459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+mn-lt"/>
                <a:ea typeface="+mn-ea"/>
              </a:rPr>
              <a:t>与系统</a:t>
            </a:r>
            <a:r>
              <a:rPr lang="zh-CN" altLang="en-US" b="1" smtClean="0">
                <a:latin typeface="+mn-lt"/>
                <a:ea typeface="+mn-ea"/>
              </a:rPr>
              <a:t>总线的</a:t>
            </a:r>
            <a:r>
              <a:rPr lang="zh-CN" altLang="en-US" b="1">
                <a:latin typeface="+mn-lt"/>
                <a:ea typeface="+mn-ea"/>
              </a:rPr>
              <a:t>连接</a:t>
            </a:r>
            <a:r>
              <a:rPr lang="zh-CN" altLang="en-US" b="1" smtClean="0">
                <a:latin typeface="+mn-lt"/>
                <a:ea typeface="+mn-ea"/>
              </a:rPr>
              <a:t>通过</a:t>
            </a:r>
            <a:r>
              <a:rPr lang="en-US" altLang="zh-CN" b="1" smtClean="0">
                <a:solidFill>
                  <a:schemeClr val="tx2"/>
                </a:solidFill>
                <a:latin typeface="+mn-lt"/>
                <a:ea typeface="+mn-ea"/>
              </a:rPr>
              <a:t>MAR</a:t>
            </a:r>
            <a:r>
              <a:rPr lang="zh-CN" altLang="en-US" b="1">
                <a:solidFill>
                  <a:schemeClr val="tx2"/>
                </a:solidFill>
                <a:latin typeface="+mn-lt"/>
                <a:ea typeface="+mn-ea"/>
              </a:rPr>
              <a:t>、</a:t>
            </a:r>
            <a:r>
              <a:rPr lang="en-US" altLang="zh-CN" b="1" smtClean="0">
                <a:solidFill>
                  <a:schemeClr val="tx2"/>
                </a:solidFill>
                <a:latin typeface="+mn-lt"/>
                <a:ea typeface="+mn-ea"/>
              </a:rPr>
              <a:t>MDR</a:t>
            </a:r>
            <a:r>
              <a:rPr lang="zh-CN" altLang="en-US" b="1" smtClean="0">
                <a:latin typeface="+mn-lt"/>
                <a:ea typeface="+mn-ea"/>
              </a:rPr>
              <a:t>实现</a:t>
            </a:r>
            <a:r>
              <a:rPr lang="zh-CN" altLang="en-US" b="1">
                <a:latin typeface="+mn-lt"/>
                <a:ea typeface="+mn-ea"/>
              </a:rPr>
              <a:t>。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1403648" y="5273585"/>
            <a:ext cx="4193424" cy="1147465"/>
            <a:chOff x="2893176" y="5034136"/>
            <a:chExt cx="4193424" cy="1147465"/>
          </a:xfrm>
        </p:grpSpPr>
        <p:sp>
          <p:nvSpPr>
            <p:cNvPr id="3" name="Text Box 75"/>
            <p:cNvSpPr txBox="1">
              <a:spLocks noChangeArrowheads="1"/>
            </p:cNvSpPr>
            <p:nvPr/>
          </p:nvSpPr>
          <p:spPr bwMode="auto">
            <a:xfrm>
              <a:off x="2893176" y="5371946"/>
              <a:ext cx="1066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+mn-lt"/>
                  <a:ea typeface="+mn-ea"/>
                </a:rPr>
                <a:t>MDR</a:t>
              </a:r>
            </a:p>
          </p:txBody>
        </p:sp>
        <p:sp>
          <p:nvSpPr>
            <p:cNvPr id="4" name="Text Box 77"/>
            <p:cNvSpPr txBox="1">
              <a:spLocks noChangeArrowheads="1"/>
            </p:cNvSpPr>
            <p:nvPr/>
          </p:nvSpPr>
          <p:spPr bwMode="auto">
            <a:xfrm>
              <a:off x="4267200" y="5034136"/>
              <a:ext cx="1981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+mn-lt"/>
                  <a:ea typeface="+mn-ea"/>
                </a:rPr>
                <a:t>输入</a:t>
              </a:r>
            </a:p>
          </p:txBody>
        </p:sp>
        <p:grpSp>
          <p:nvGrpSpPr>
            <p:cNvPr id="5" name="Group 80"/>
            <p:cNvGrpSpPr>
              <a:grpSpLocks/>
            </p:cNvGrpSpPr>
            <p:nvPr/>
          </p:nvGrpSpPr>
          <p:grpSpPr bwMode="auto">
            <a:xfrm>
              <a:off x="3886200" y="5419911"/>
              <a:ext cx="381000" cy="457201"/>
              <a:chOff x="2544" y="3603"/>
              <a:chExt cx="240" cy="288"/>
            </a:xfrm>
          </p:grpSpPr>
          <p:sp>
            <p:nvSpPr>
              <p:cNvPr id="6" name="Line 78"/>
              <p:cNvSpPr>
                <a:spLocks noChangeShapeType="1"/>
              </p:cNvSpPr>
              <p:nvPr/>
            </p:nvSpPr>
            <p:spPr bwMode="auto">
              <a:xfrm flipH="1">
                <a:off x="2544" y="3603"/>
                <a:ext cx="240" cy="1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" name="Line 79"/>
              <p:cNvSpPr>
                <a:spLocks noChangeShapeType="1"/>
              </p:cNvSpPr>
              <p:nvPr/>
            </p:nvSpPr>
            <p:spPr bwMode="auto">
              <a:xfrm>
                <a:off x="2544" y="3747"/>
                <a:ext cx="240" cy="1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3" name="Text Box 86"/>
            <p:cNvSpPr txBox="1">
              <a:spLocks noChangeArrowheads="1"/>
            </p:cNvSpPr>
            <p:nvPr/>
          </p:nvSpPr>
          <p:spPr bwMode="auto">
            <a:xfrm>
              <a:off x="4267200" y="5719936"/>
              <a:ext cx="2819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+mn-lt"/>
                  <a:ea typeface="+mn-ea"/>
                </a:rPr>
                <a:t>输出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768272" y="5806985"/>
            <a:ext cx="3657600" cy="872828"/>
            <a:chOff x="5257800" y="5567536"/>
            <a:chExt cx="3657600" cy="872828"/>
          </a:xfrm>
        </p:grpSpPr>
        <p:sp>
          <p:nvSpPr>
            <p:cNvPr id="11" name="Text Box 84"/>
            <p:cNvSpPr txBox="1">
              <a:spLocks noChangeArrowheads="1"/>
            </p:cNvSpPr>
            <p:nvPr/>
          </p:nvSpPr>
          <p:spPr bwMode="auto">
            <a:xfrm>
              <a:off x="5638800" y="5567536"/>
              <a:ext cx="3276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  <a:latin typeface="+mn-lt"/>
                  <a:ea typeface="+mn-ea"/>
                </a:rPr>
                <a:t>输出至</a:t>
              </a:r>
              <a:r>
                <a:rPr lang="en-US" altLang="zh-CN" b="1">
                  <a:solidFill>
                    <a:schemeClr val="tx2"/>
                  </a:solidFill>
                  <a:latin typeface="+mn-lt"/>
                  <a:ea typeface="+mn-ea"/>
                </a:rPr>
                <a:t>DB</a:t>
              </a:r>
            </a:p>
          </p:txBody>
        </p:sp>
        <p:sp>
          <p:nvSpPr>
            <p:cNvPr id="12" name="Text Box 85"/>
            <p:cNvSpPr txBox="1">
              <a:spLocks noChangeArrowheads="1"/>
            </p:cNvSpPr>
            <p:nvPr/>
          </p:nvSpPr>
          <p:spPr bwMode="auto">
            <a:xfrm>
              <a:off x="5638800" y="5978699"/>
              <a:ext cx="3276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  <a:latin typeface="+mn-lt"/>
                  <a:ea typeface="+mn-ea"/>
                </a:rPr>
                <a:t>输出至</a:t>
              </a:r>
              <a:r>
                <a:rPr lang="en-US" altLang="zh-CN" b="1">
                  <a:solidFill>
                    <a:schemeClr val="tx2"/>
                  </a:solidFill>
                  <a:latin typeface="+mn-lt"/>
                  <a:ea typeface="+mn-ea"/>
                </a:rPr>
                <a:t>ALU</a:t>
              </a:r>
              <a:r>
                <a:rPr lang="zh-CN" altLang="en-US" b="1">
                  <a:solidFill>
                    <a:schemeClr val="tx2"/>
                  </a:solidFill>
                  <a:latin typeface="+mn-lt"/>
                  <a:ea typeface="+mn-ea"/>
                </a:rPr>
                <a:t>的</a:t>
              </a:r>
              <a:r>
                <a:rPr lang="en-US" altLang="zh-CN" b="1">
                  <a:solidFill>
                    <a:schemeClr val="tx2"/>
                  </a:solidFill>
                  <a:latin typeface="+mn-lt"/>
                  <a:ea typeface="+mn-ea"/>
                </a:rPr>
                <a:t>B</a:t>
              </a:r>
              <a:r>
                <a:rPr lang="zh-CN" altLang="en-US" b="1">
                  <a:solidFill>
                    <a:schemeClr val="tx2"/>
                  </a:solidFill>
                  <a:latin typeface="+mn-lt"/>
                  <a:ea typeface="+mn-ea"/>
                </a:rPr>
                <a:t>门</a:t>
              </a:r>
            </a:p>
          </p:txBody>
        </p:sp>
        <p:grpSp>
          <p:nvGrpSpPr>
            <p:cNvPr id="14" name="Group 87"/>
            <p:cNvGrpSpPr>
              <a:grpSpLocks/>
            </p:cNvGrpSpPr>
            <p:nvPr/>
          </p:nvGrpSpPr>
          <p:grpSpPr bwMode="auto">
            <a:xfrm>
              <a:off x="5257800" y="5872336"/>
              <a:ext cx="381000" cy="457200"/>
              <a:chOff x="2544" y="3648"/>
              <a:chExt cx="240" cy="288"/>
            </a:xfrm>
          </p:grpSpPr>
          <p:sp>
            <p:nvSpPr>
              <p:cNvPr id="15" name="Line 88"/>
              <p:cNvSpPr>
                <a:spLocks noChangeShapeType="1"/>
              </p:cNvSpPr>
              <p:nvPr/>
            </p:nvSpPr>
            <p:spPr bwMode="auto">
              <a:xfrm flipH="1">
                <a:off x="2544" y="3648"/>
                <a:ext cx="240" cy="1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" name="Line 89"/>
              <p:cNvSpPr>
                <a:spLocks noChangeShapeType="1"/>
              </p:cNvSpPr>
              <p:nvPr/>
            </p:nvSpPr>
            <p:spPr bwMode="auto">
              <a:xfrm>
                <a:off x="2544" y="3792"/>
                <a:ext cx="240" cy="1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>
            <a:off x="3707947" y="4869160"/>
            <a:ext cx="3641725" cy="918865"/>
            <a:chOff x="5197475" y="4653136"/>
            <a:chExt cx="3641725" cy="918865"/>
          </a:xfrm>
        </p:grpSpPr>
        <p:grpSp>
          <p:nvGrpSpPr>
            <p:cNvPr id="8" name="Group 81"/>
            <p:cNvGrpSpPr>
              <a:grpSpLocks/>
            </p:cNvGrpSpPr>
            <p:nvPr/>
          </p:nvGrpSpPr>
          <p:grpSpPr bwMode="auto">
            <a:xfrm>
              <a:off x="5197475" y="4940474"/>
              <a:ext cx="381000" cy="457200"/>
              <a:chOff x="2506" y="3541"/>
              <a:chExt cx="240" cy="288"/>
            </a:xfrm>
          </p:grpSpPr>
          <p:sp>
            <p:nvSpPr>
              <p:cNvPr id="9" name="Line 82"/>
              <p:cNvSpPr>
                <a:spLocks noChangeShapeType="1"/>
              </p:cNvSpPr>
              <p:nvPr/>
            </p:nvSpPr>
            <p:spPr bwMode="auto">
              <a:xfrm flipH="1">
                <a:off x="2506" y="3541"/>
                <a:ext cx="240" cy="1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" name="Line 83"/>
              <p:cNvSpPr>
                <a:spLocks noChangeShapeType="1"/>
              </p:cNvSpPr>
              <p:nvPr/>
            </p:nvSpPr>
            <p:spPr bwMode="auto">
              <a:xfrm>
                <a:off x="2506" y="3685"/>
                <a:ext cx="240" cy="1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7" name="Text Box 90"/>
            <p:cNvSpPr txBox="1">
              <a:spLocks noChangeArrowheads="1"/>
            </p:cNvSpPr>
            <p:nvPr/>
          </p:nvSpPr>
          <p:spPr bwMode="auto">
            <a:xfrm>
              <a:off x="5562600" y="4653136"/>
              <a:ext cx="3276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  <a:latin typeface="+mn-lt"/>
                  <a:ea typeface="+mn-ea"/>
                </a:rPr>
                <a:t>从内总线输入</a:t>
              </a:r>
            </a:p>
          </p:txBody>
        </p:sp>
        <p:sp>
          <p:nvSpPr>
            <p:cNvPr id="18" name="Text Box 91"/>
            <p:cNvSpPr txBox="1">
              <a:spLocks noChangeArrowheads="1"/>
            </p:cNvSpPr>
            <p:nvPr/>
          </p:nvSpPr>
          <p:spPr bwMode="auto">
            <a:xfrm>
              <a:off x="5562600" y="5110336"/>
              <a:ext cx="3276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  <a:latin typeface="+mn-lt"/>
                  <a:ea typeface="+mn-ea"/>
                </a:rPr>
                <a:t>从</a:t>
              </a:r>
              <a:r>
                <a:rPr lang="en-US" altLang="zh-CN" b="1">
                  <a:solidFill>
                    <a:schemeClr val="tx2"/>
                  </a:solidFill>
                  <a:latin typeface="+mn-lt"/>
                  <a:ea typeface="+mn-ea"/>
                </a:rPr>
                <a:t>DB</a:t>
              </a:r>
              <a:r>
                <a:rPr lang="zh-CN" altLang="en-US" b="1">
                  <a:solidFill>
                    <a:schemeClr val="tx2"/>
                  </a:solidFill>
                  <a:latin typeface="+mn-lt"/>
                  <a:ea typeface="+mn-ea"/>
                </a:rPr>
                <a:t>输入</a:t>
              </a:r>
            </a:p>
          </p:txBody>
        </p:sp>
        <p:sp>
          <p:nvSpPr>
            <p:cNvPr id="19" name="Text Box 92"/>
            <p:cNvSpPr txBox="1">
              <a:spLocks noChangeArrowheads="1"/>
            </p:cNvSpPr>
            <p:nvPr/>
          </p:nvSpPr>
          <p:spPr bwMode="auto">
            <a:xfrm>
              <a:off x="7573696" y="4653136"/>
              <a:ext cx="1219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+mn-lt"/>
                  <a:ea typeface="+mn-ea"/>
                </a:rPr>
                <a:t>(</a:t>
              </a:r>
              <a:r>
                <a:rPr lang="zh-CN" altLang="en-US" b="1">
                  <a:latin typeface="+mn-lt"/>
                  <a:ea typeface="+mn-ea"/>
                </a:rPr>
                <a:t>打入</a:t>
              </a:r>
              <a:r>
                <a:rPr lang="en-US" altLang="zh-CN" b="1">
                  <a:latin typeface="+mn-lt"/>
                  <a:ea typeface="+mn-ea"/>
                </a:rPr>
                <a:t>)</a:t>
              </a:r>
            </a:p>
          </p:txBody>
        </p:sp>
        <p:sp>
          <p:nvSpPr>
            <p:cNvPr id="20" name="Text Box 93"/>
            <p:cNvSpPr txBox="1">
              <a:spLocks noChangeArrowheads="1"/>
            </p:cNvSpPr>
            <p:nvPr/>
          </p:nvSpPr>
          <p:spPr bwMode="auto">
            <a:xfrm>
              <a:off x="7610208" y="5085184"/>
              <a:ext cx="11876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+mn-lt"/>
                  <a:ea typeface="+mn-ea"/>
                </a:rPr>
                <a:t>(</a:t>
              </a:r>
              <a:r>
                <a:rPr lang="zh-CN" altLang="en-US" b="1">
                  <a:latin typeface="+mn-lt"/>
                  <a:ea typeface="+mn-ea"/>
                </a:rPr>
                <a:t>置入</a:t>
              </a:r>
              <a:r>
                <a:rPr lang="en-US" altLang="zh-CN" b="1">
                  <a:latin typeface="+mn-lt"/>
                  <a:ea typeface="+mn-ea"/>
                </a:rPr>
                <a:t>)</a:t>
              </a:r>
            </a:p>
          </p:txBody>
        </p:sp>
      </p:grpSp>
      <p:grpSp>
        <p:nvGrpSpPr>
          <p:cNvPr id="21" name="Group 69"/>
          <p:cNvGrpSpPr>
            <a:grpSpLocks/>
          </p:cNvGrpSpPr>
          <p:nvPr/>
        </p:nvGrpSpPr>
        <p:grpSpPr bwMode="auto">
          <a:xfrm>
            <a:off x="467047" y="-27384"/>
            <a:ext cx="8353425" cy="4464050"/>
            <a:chOff x="0" y="48"/>
            <a:chExt cx="5760" cy="3360"/>
          </a:xfrm>
        </p:grpSpPr>
        <p:sp>
          <p:nvSpPr>
            <p:cNvPr id="22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8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0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31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32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33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5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6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9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0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1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62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63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64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5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6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7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8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9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70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71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72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73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74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5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6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7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8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9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80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1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82" name="Text Box 118"/>
          <p:cNvSpPr txBox="1">
            <a:spLocks noChangeArrowheads="1"/>
          </p:cNvSpPr>
          <p:nvPr/>
        </p:nvSpPr>
        <p:spPr bwMode="auto">
          <a:xfrm>
            <a:off x="5220072" y="942192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MAR</a:t>
            </a:r>
          </a:p>
        </p:txBody>
      </p:sp>
      <p:sp>
        <p:nvSpPr>
          <p:cNvPr id="83" name="Text Box 119"/>
          <p:cNvSpPr txBox="1">
            <a:spLocks noChangeArrowheads="1"/>
          </p:cNvSpPr>
          <p:nvPr/>
        </p:nvSpPr>
        <p:spPr bwMode="auto">
          <a:xfrm>
            <a:off x="5220072" y="1484784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82" grpId="0" animBg="1"/>
      <p:bldP spid="8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5"/>
          <p:cNvSpPr txBox="1">
            <a:spLocks noChangeArrowheads="1"/>
          </p:cNvSpPr>
          <p:nvPr/>
        </p:nvSpPr>
        <p:spPr bwMode="auto">
          <a:xfrm>
            <a:off x="817503" y="169476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3.</a:t>
            </a:r>
            <a:r>
              <a:rPr lang="zh-CN" altLang="en-US" sz="2800" b="1">
                <a:latin typeface="+mn-lt"/>
                <a:ea typeface="+mn-ea"/>
              </a:rPr>
              <a:t>各类信息传送途径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3568" y="1033572"/>
            <a:ext cx="361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atin typeface="+mn-lt"/>
                <a:ea typeface="+mn-ea"/>
              </a:rPr>
              <a:t>（</a:t>
            </a:r>
            <a:r>
              <a:rPr lang="en-US" altLang="zh-CN" sz="2800" b="1" smtClean="0">
                <a:latin typeface="+mn-lt"/>
                <a:ea typeface="+mn-ea"/>
              </a:rPr>
              <a:t>1</a:t>
            </a:r>
            <a:r>
              <a:rPr lang="zh-CN" altLang="en-US" sz="2800" b="1" smtClean="0">
                <a:latin typeface="+mn-lt"/>
                <a:ea typeface="+mn-ea"/>
              </a:rPr>
              <a:t>）如何读取指令？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624" y="1772816"/>
            <a:ext cx="422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zh-CN" altLang="en-US" sz="2800" b="1" smtClean="0">
                <a:solidFill>
                  <a:schemeClr val="tx2"/>
                </a:solidFill>
                <a:latin typeface="+mn-lt"/>
                <a:ea typeface="+mn-ea"/>
              </a:rPr>
              <a:t>）指令地址：</a:t>
            </a:r>
            <a:r>
              <a:rPr lang="en-US" altLang="zh-CN" sz="2800" b="1" smtClean="0">
                <a:solidFill>
                  <a:schemeClr val="tx2"/>
                </a:solidFill>
                <a:latin typeface="+mn-lt"/>
                <a:ea typeface="+mn-ea"/>
              </a:rPr>
              <a:t>PC→MAR</a:t>
            </a:r>
            <a:endParaRPr lang="zh-CN" altLang="en-US" sz="2800" b="1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7624" y="2420888"/>
            <a:ext cx="362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2</a:t>
            </a:r>
            <a:r>
              <a:rPr lang="zh-CN" altLang="en-US" sz="2800" b="1" smtClean="0">
                <a:solidFill>
                  <a:schemeClr val="tx2"/>
                </a:solidFill>
                <a:latin typeface="+mn-lt"/>
                <a:ea typeface="+mn-ea"/>
              </a:rPr>
              <a:t>）指令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信息</a:t>
            </a:r>
            <a:r>
              <a:rPr lang="zh-CN" altLang="en-US" sz="2800" b="1" smtClean="0">
                <a:solidFill>
                  <a:schemeClr val="tx2"/>
                </a:solidFill>
                <a:latin typeface="+mn-lt"/>
                <a:ea typeface="+mn-ea"/>
              </a:rPr>
              <a:t>：</a:t>
            </a:r>
            <a:r>
              <a:rPr lang="en-US" altLang="zh-CN" sz="2800" b="1" smtClean="0">
                <a:solidFill>
                  <a:schemeClr val="tx2"/>
                </a:solidFill>
                <a:latin typeface="+mn-lt"/>
                <a:ea typeface="+mn-ea"/>
              </a:rPr>
              <a:t>M→IR</a:t>
            </a:r>
            <a:endParaRPr lang="zh-CN" altLang="en-US" sz="2800" b="1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7624" y="3068960"/>
            <a:ext cx="6394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zh-CN" altLang="en-US" sz="2800" b="1" smtClean="0">
                <a:solidFill>
                  <a:schemeClr val="tx2"/>
                </a:solidFill>
                <a:latin typeface="+mn-lt"/>
                <a:ea typeface="+mn-ea"/>
              </a:rPr>
              <a:t>）指令后继（顺序）地址：</a:t>
            </a:r>
            <a:r>
              <a:rPr lang="en-US" altLang="zh-CN" sz="2800" b="1" smtClean="0">
                <a:solidFill>
                  <a:schemeClr val="tx2"/>
                </a:solidFill>
                <a:latin typeface="+mn-lt"/>
                <a:ea typeface="+mn-ea"/>
              </a:rPr>
              <a:t>PC+1→PC</a:t>
            </a:r>
            <a:endParaRPr lang="zh-CN" altLang="en-US" sz="2800" b="1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7624" y="4358533"/>
            <a:ext cx="68579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+mn-lt"/>
                <a:ea typeface="+mn-ea"/>
              </a:rPr>
              <a:t>5</a:t>
            </a:r>
            <a:r>
              <a:rPr lang="zh-CN" altLang="en-US" sz="2800" b="1" smtClean="0">
                <a:latin typeface="+mn-lt"/>
                <a:ea typeface="+mn-ea"/>
              </a:rPr>
              <a:t>）若本条为转移指令，将根据寻址方式，</a:t>
            </a:r>
            <a:endParaRPr lang="en-US" altLang="zh-CN" sz="2800" b="1" smtClean="0">
              <a:latin typeface="+mn-lt"/>
              <a:ea typeface="+mn-ea"/>
            </a:endParaRPr>
          </a:p>
          <a:p>
            <a:r>
              <a:rPr lang="en-US" altLang="zh-CN" sz="2800" b="1">
                <a:latin typeface="+mn-lt"/>
                <a:ea typeface="+mn-ea"/>
              </a:rPr>
              <a:t> </a:t>
            </a:r>
            <a:r>
              <a:rPr lang="en-US" altLang="zh-CN" sz="2800" b="1" smtClean="0">
                <a:latin typeface="+mn-lt"/>
                <a:ea typeface="+mn-ea"/>
              </a:rPr>
              <a:t>     </a:t>
            </a:r>
            <a:r>
              <a:rPr lang="zh-CN" altLang="en-US" sz="2800" b="1" smtClean="0">
                <a:latin typeface="+mn-lt"/>
                <a:ea typeface="+mn-ea"/>
              </a:rPr>
              <a:t>指令后继（</a:t>
            </a:r>
            <a:r>
              <a:rPr lang="zh-CN" altLang="en-US" sz="2800" b="1">
                <a:latin typeface="+mn-lt"/>
                <a:ea typeface="+mn-ea"/>
              </a:rPr>
              <a:t>转移</a:t>
            </a:r>
            <a:r>
              <a:rPr lang="zh-CN" altLang="en-US" sz="2800" b="1" smtClean="0">
                <a:latin typeface="+mn-lt"/>
                <a:ea typeface="+mn-ea"/>
              </a:rPr>
              <a:t>）地址：</a:t>
            </a:r>
            <a:r>
              <a:rPr lang="en-US" altLang="zh-CN" sz="2800" b="1" smtClean="0">
                <a:latin typeface="+mn-lt"/>
                <a:ea typeface="+mn-ea"/>
              </a:rPr>
              <a:t>→PC</a:t>
            </a:r>
            <a:r>
              <a:rPr lang="zh-CN" altLang="en-US" sz="2800" b="1" smtClean="0">
                <a:latin typeface="+mn-lt"/>
                <a:ea typeface="+mn-ea"/>
              </a:rPr>
              <a:t>、</a:t>
            </a:r>
            <a:r>
              <a:rPr lang="en-US" altLang="zh-CN" sz="2800" b="1" smtClean="0">
                <a:latin typeface="+mn-lt"/>
                <a:ea typeface="+mn-ea"/>
              </a:rPr>
              <a:t>MAR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165954" y="2204864"/>
            <a:ext cx="1237694" cy="3379113"/>
          </a:xfrm>
          <a:custGeom>
            <a:avLst/>
            <a:gdLst>
              <a:gd name="connsiteX0" fmla="*/ 974612 w 1093881"/>
              <a:gd name="connsiteY0" fmla="*/ 0 h 3190461"/>
              <a:gd name="connsiteX1" fmla="*/ 577 w 1093881"/>
              <a:gd name="connsiteY1" fmla="*/ 1341783 h 3190461"/>
              <a:gd name="connsiteX2" fmla="*/ 1093881 w 1093881"/>
              <a:gd name="connsiteY2" fmla="*/ 3190461 h 3190461"/>
              <a:gd name="connsiteX3" fmla="*/ 1093881 w 1093881"/>
              <a:gd name="connsiteY3" fmla="*/ 3190461 h 3190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3881" h="3190461">
                <a:moveTo>
                  <a:pt x="974612" y="0"/>
                </a:moveTo>
                <a:cubicBezTo>
                  <a:pt x="477655" y="405020"/>
                  <a:pt x="-19301" y="810040"/>
                  <a:pt x="577" y="1341783"/>
                </a:cubicBezTo>
                <a:cubicBezTo>
                  <a:pt x="20455" y="1873527"/>
                  <a:pt x="1093881" y="3190461"/>
                  <a:pt x="1093881" y="3190461"/>
                </a:cubicBezTo>
                <a:lnTo>
                  <a:pt x="1093881" y="3190461"/>
                </a:lnTo>
              </a:path>
            </a:pathLst>
          </a:cu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03648" y="5592142"/>
            <a:ext cx="57871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+mn-lt"/>
                <a:ea typeface="+mn-ea"/>
              </a:rPr>
              <a:t>模型机：顺序指令地址 </a:t>
            </a:r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PC→MAR</a:t>
            </a:r>
          </a:p>
          <a:p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       </a:t>
            </a:r>
            <a:r>
              <a:rPr lang="zh-CN" altLang="en-US" sz="2800" b="1" smtClean="0">
                <a:solidFill>
                  <a:srgbClr val="FF0000"/>
                </a:solidFill>
                <a:latin typeface="+mn-lt"/>
                <a:ea typeface="+mn-ea"/>
              </a:rPr>
              <a:t>转移指令地址 </a:t>
            </a:r>
            <a:r>
              <a:rPr lang="en-US" altLang="zh-CN" sz="2800" b="1" smtClean="0">
                <a:solidFill>
                  <a:srgbClr val="FF0000"/>
                </a:solidFill>
                <a:latin typeface="+mn-lt"/>
              </a:rPr>
              <a:t>→PC</a:t>
            </a:r>
            <a:r>
              <a:rPr lang="zh-CN" altLang="en-US" sz="2800" b="1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sz="2800" b="1" smtClean="0">
                <a:solidFill>
                  <a:srgbClr val="FF0000"/>
                </a:solidFill>
                <a:latin typeface="+mn-lt"/>
              </a:rPr>
              <a:t>MAR</a:t>
            </a:r>
            <a:r>
              <a:rPr lang="zh-CN" altLang="en-US" sz="2800" b="1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endParaRPr lang="zh-CN" altLang="en-US" sz="28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7624" y="3717032"/>
            <a:ext cx="433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+mn-lt"/>
                <a:ea typeface="+mn-ea"/>
              </a:rPr>
              <a:t>4</a:t>
            </a:r>
            <a:r>
              <a:rPr lang="zh-CN" altLang="en-US" sz="2800" b="1" smtClean="0">
                <a:latin typeface="+mn-lt"/>
                <a:ea typeface="+mn-ea"/>
              </a:rPr>
              <a:t>）指令译码、取数、执行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6390861" y="2176467"/>
            <a:ext cx="2456772" cy="2335695"/>
          </a:xfrm>
          <a:custGeom>
            <a:avLst/>
            <a:gdLst>
              <a:gd name="connsiteX0" fmla="*/ 2146852 w 2456772"/>
              <a:gd name="connsiteY0" fmla="*/ 2335695 h 2335695"/>
              <a:gd name="connsiteX1" fmla="*/ 2276061 w 2456772"/>
              <a:gd name="connsiteY1" fmla="*/ 924339 h 2335695"/>
              <a:gd name="connsiteX2" fmla="*/ 0 w 2456772"/>
              <a:gd name="connsiteY2" fmla="*/ 0 h 233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6772" h="2335695">
                <a:moveTo>
                  <a:pt x="2146852" y="2335695"/>
                </a:moveTo>
                <a:cubicBezTo>
                  <a:pt x="2390361" y="1824658"/>
                  <a:pt x="2633870" y="1313621"/>
                  <a:pt x="2276061" y="924339"/>
                </a:cubicBezTo>
                <a:cubicBezTo>
                  <a:pt x="1918252" y="535057"/>
                  <a:pt x="959126" y="267528"/>
                  <a:pt x="0" y="0"/>
                </a:cubicBezTo>
              </a:path>
            </a:pathLst>
          </a:custGeom>
          <a:noFill/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677033"/>
      </p:ext>
    </p:extLst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5" grpId="0"/>
      <p:bldP spid="6" grpId="0"/>
      <p:bldP spid="7" grpId="0"/>
      <p:bldP spid="9" grpId="0" animBg="1"/>
      <p:bldP spid="10" grpId="0"/>
      <p:bldP spid="12" grpId="0"/>
      <p:bldP spid="16" grpId="0" animBg="1"/>
      <p:bldP spid="1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864252" y="404664"/>
            <a:ext cx="2668188" cy="2880320"/>
            <a:chOff x="4139952" y="1412776"/>
            <a:chExt cx="2468074" cy="2880320"/>
          </a:xfrm>
        </p:grpSpPr>
        <p:sp>
          <p:nvSpPr>
            <p:cNvPr id="3" name="矩形 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0000H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0001H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程序空间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868144" y="3717032"/>
            <a:ext cx="2668188" cy="2880320"/>
            <a:chOff x="4139952" y="1412776"/>
            <a:chExt cx="2468074" cy="2880320"/>
          </a:xfrm>
        </p:grpSpPr>
        <p:sp>
          <p:nvSpPr>
            <p:cNvPr id="20" name="矩形 19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8000H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数据空间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 bwMode="auto">
          <a:xfrm>
            <a:off x="4812759" y="212221"/>
            <a:ext cx="3672408" cy="6597352"/>
          </a:xfrm>
          <a:prstGeom prst="rect">
            <a:avLst/>
          </a:prstGeom>
          <a:solidFill>
            <a:schemeClr val="tx1">
              <a:lumMod val="65000"/>
              <a:lumOff val="35000"/>
              <a:alpha val="29000"/>
            </a:schemeClr>
          </a:solidFill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39552" y="1052736"/>
            <a:ext cx="2520280" cy="3096344"/>
            <a:chOff x="1115616" y="836712"/>
            <a:chExt cx="1944216" cy="2880320"/>
          </a:xfrm>
        </p:grpSpPr>
        <p:sp>
          <p:nvSpPr>
            <p:cNvPr id="38" name="Line 81"/>
            <p:cNvSpPr>
              <a:spLocks noChangeShapeType="1"/>
            </p:cNvSpPr>
            <p:nvPr/>
          </p:nvSpPr>
          <p:spPr bwMode="auto">
            <a:xfrm>
              <a:off x="1547663" y="2367243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1115616" y="836712"/>
              <a:ext cx="1944216" cy="2880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CPU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" name="流程图: 过程 39"/>
            <p:cNvSpPr/>
            <p:nvPr/>
          </p:nvSpPr>
          <p:spPr bwMode="auto">
            <a:xfrm>
              <a:off x="2145432" y="836712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MAR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流程图: 过程 40"/>
            <p:cNvSpPr/>
            <p:nvPr/>
          </p:nvSpPr>
          <p:spPr bwMode="auto">
            <a:xfrm>
              <a:off x="2145432" y="1573538"/>
              <a:ext cx="914400" cy="937779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smtClean="0">
                <a:solidFill>
                  <a:schemeClr val="tx2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smtClean="0">
                  <a:solidFill>
                    <a:schemeClr val="tx2"/>
                  </a:solidFill>
                </a:rPr>
                <a:t>I</a:t>
              </a:r>
              <a:r>
                <a:rPr kumimoji="1" lang="en-US" altLang="zh-CN" sz="2400" b="1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R</a:t>
              </a: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TextBox 122"/>
            <p:cNvSpPr txBox="1"/>
            <p:nvPr/>
          </p:nvSpPr>
          <p:spPr>
            <a:xfrm>
              <a:off x="1842832" y="271226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</a:rPr>
                <a:t>控制信号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059832" y="2780928"/>
            <a:ext cx="1800200" cy="338554"/>
            <a:chOff x="3059832" y="2564904"/>
            <a:chExt cx="1800200" cy="338554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3059832" y="2852936"/>
              <a:ext cx="1800200" cy="0"/>
            </a:xfrm>
            <a:prstGeom prst="line">
              <a:avLst/>
            </a:prstGeom>
            <a:solidFill>
              <a:schemeClr val="accent1"/>
            </a:solidFill>
            <a:ln w="635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" name="TextBox 130"/>
            <p:cNvSpPr txBox="1"/>
            <p:nvPr/>
          </p:nvSpPr>
          <p:spPr>
            <a:xfrm>
              <a:off x="3707904" y="2564904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R</a:t>
              </a:r>
              <a:endParaRPr lang="zh-CN" altLang="en-US" sz="1600" b="1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96044" y="858198"/>
            <a:ext cx="1728192" cy="698595"/>
            <a:chOff x="3096044" y="642174"/>
            <a:chExt cx="1728192" cy="698595"/>
          </a:xfrm>
        </p:grpSpPr>
        <p:grpSp>
          <p:nvGrpSpPr>
            <p:cNvPr id="47" name="组合 46"/>
            <p:cNvGrpSpPr/>
            <p:nvPr/>
          </p:nvGrpSpPr>
          <p:grpSpPr>
            <a:xfrm>
              <a:off x="3096044" y="908721"/>
              <a:ext cx="1728192" cy="432048"/>
              <a:chOff x="827583" y="983432"/>
              <a:chExt cx="2088233" cy="393681"/>
            </a:xfrm>
          </p:grpSpPr>
          <p:cxnSp>
            <p:nvCxnSpPr>
              <p:cNvPr id="49" name="直接连接符 48"/>
              <p:cNvCxnSpPr/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50" name="直接连接符 49"/>
              <p:cNvCxnSpPr/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52" name="直接连接符 51"/>
              <p:cNvCxnSpPr/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53" name="直接连接符 52"/>
              <p:cNvCxnSpPr/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54" name="直接连接符 53"/>
              <p:cNvCxnSpPr/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sp>
            <p:nvSpPr>
              <p:cNvPr id="55" name="椭圆 54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56" name="直接连接符 55"/>
              <p:cNvCxnSpPr/>
              <p:nvPr/>
            </p:nvCxnSpPr>
            <p:spPr bwMode="auto">
              <a:xfrm>
                <a:off x="827583" y="123122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57" name="直接连接符 56"/>
              <p:cNvCxnSpPr/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</p:grpSp>
        <p:sp>
          <p:nvSpPr>
            <p:cNvPr id="48" name="TextBox 133"/>
            <p:cNvSpPr txBox="1"/>
            <p:nvPr/>
          </p:nvSpPr>
          <p:spPr>
            <a:xfrm>
              <a:off x="3282992" y="642174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k</a:t>
              </a:r>
              <a:r>
                <a:rPr lang="zh-CN" altLang="en-US" sz="1600" b="1" dirty="0" smtClean="0"/>
                <a:t>条地址线</a:t>
              </a:r>
              <a:endParaRPr lang="zh-CN" altLang="en-US" sz="1600" b="1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059832" y="1772816"/>
            <a:ext cx="1800200" cy="720080"/>
            <a:chOff x="3059832" y="1556792"/>
            <a:chExt cx="1800200" cy="720080"/>
          </a:xfrm>
        </p:grpSpPr>
        <p:grpSp>
          <p:nvGrpSpPr>
            <p:cNvPr id="59" name="组合 58"/>
            <p:cNvGrpSpPr/>
            <p:nvPr/>
          </p:nvGrpSpPr>
          <p:grpSpPr>
            <a:xfrm>
              <a:off x="3059832" y="1844824"/>
              <a:ext cx="1800200" cy="432048"/>
              <a:chOff x="827584" y="983432"/>
              <a:chExt cx="2088232" cy="393681"/>
            </a:xfrm>
          </p:grpSpPr>
          <p:cxnSp>
            <p:nvCxnSpPr>
              <p:cNvPr id="61" name="直接连接符 60"/>
              <p:cNvCxnSpPr/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62" name="直接连接符 61"/>
              <p:cNvCxnSpPr/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63" name="直接连接符 62"/>
              <p:cNvCxnSpPr/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64" name="直接连接符 63"/>
              <p:cNvCxnSpPr/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65" name="直接连接符 64"/>
              <p:cNvCxnSpPr/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67" name="椭圆 66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68" name="直接连接符 67"/>
              <p:cNvCxnSpPr/>
              <p:nvPr/>
            </p:nvCxnSpPr>
            <p:spPr bwMode="auto">
              <a:xfrm>
                <a:off x="827584" y="1231223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69" name="直接连接符 68"/>
              <p:cNvCxnSpPr/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</p:grpSp>
        <p:sp>
          <p:nvSpPr>
            <p:cNvPr id="60" name="TextBox 134"/>
            <p:cNvSpPr txBox="1"/>
            <p:nvPr/>
          </p:nvSpPr>
          <p:spPr>
            <a:xfrm>
              <a:off x="3347864" y="1556792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n</a:t>
              </a:r>
              <a:r>
                <a:rPr lang="zh-CN" altLang="en-US" sz="1600" b="1" dirty="0" smtClean="0"/>
                <a:t>条数据线</a:t>
              </a:r>
              <a:endParaRPr lang="zh-CN" altLang="en-US" sz="1600" b="1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36605" y="1124744"/>
            <a:ext cx="1171099" cy="461665"/>
            <a:chOff x="736605" y="908720"/>
            <a:chExt cx="1171099" cy="461665"/>
          </a:xfrm>
          <a:solidFill>
            <a:srgbClr val="00B050"/>
          </a:solidFill>
        </p:grpSpPr>
        <p:sp>
          <p:nvSpPr>
            <p:cNvPr id="71" name="TextBox 139"/>
            <p:cNvSpPr txBox="1"/>
            <p:nvPr/>
          </p:nvSpPr>
          <p:spPr>
            <a:xfrm>
              <a:off x="736605" y="908720"/>
              <a:ext cx="595035" cy="4616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PC</a:t>
              </a:r>
              <a:endParaRPr lang="zh-CN" altLang="en-US" b="1" dirty="0"/>
            </a:p>
          </p:txBody>
        </p:sp>
        <p:cxnSp>
          <p:nvCxnSpPr>
            <p:cNvPr id="72" name="直接箭头连接符 71"/>
            <p:cNvCxnSpPr/>
            <p:nvPr/>
          </p:nvCxnSpPr>
          <p:spPr bwMode="auto">
            <a:xfrm>
              <a:off x="1331640" y="1151903"/>
              <a:ext cx="576064" cy="0"/>
            </a:xfrm>
            <a:prstGeom prst="straightConnector1">
              <a:avLst/>
            </a:prstGeom>
            <a:grpFill/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73" name="AutoShape 18"/>
          <p:cNvSpPr>
            <a:spLocks/>
          </p:cNvSpPr>
          <p:nvPr/>
        </p:nvSpPr>
        <p:spPr bwMode="auto">
          <a:xfrm>
            <a:off x="8526175" y="764704"/>
            <a:ext cx="438313" cy="5760640"/>
          </a:xfrm>
          <a:prstGeom prst="rightBrace">
            <a:avLst>
              <a:gd name="adj1" fmla="val 17230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373077"/>
              </p:ext>
            </p:extLst>
          </p:nvPr>
        </p:nvGraphicFramePr>
        <p:xfrm>
          <a:off x="8542547" y="271589"/>
          <a:ext cx="514598" cy="554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4" imgW="164880" imgH="177480" progId="Equation.DSMT4">
                  <p:embed/>
                </p:oleObj>
              </mc:Choice>
              <mc:Fallback>
                <p:oleObj name="Equation" r:id="rId4" imgW="164880" imgH="177480" progId="Equation.DSMT4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2547" y="271589"/>
                        <a:ext cx="514598" cy="554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AutoShape 18"/>
          <p:cNvSpPr>
            <a:spLocks/>
          </p:cNvSpPr>
          <p:nvPr/>
        </p:nvSpPr>
        <p:spPr bwMode="auto">
          <a:xfrm rot="5400000">
            <a:off x="6611684" y="2685462"/>
            <a:ext cx="271897" cy="1614960"/>
          </a:xfrm>
          <a:prstGeom prst="rightBrace">
            <a:avLst>
              <a:gd name="adj1" fmla="val 172304"/>
              <a:gd name="adj2" fmla="val 50355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151"/>
          <p:cNvSpPr txBox="1"/>
          <p:nvPr/>
        </p:nvSpPr>
        <p:spPr>
          <a:xfrm>
            <a:off x="5004048" y="198884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</a:t>
            </a:r>
            <a:r>
              <a:rPr lang="zh-CN" altLang="en-US" b="1" dirty="0" smtClean="0"/>
              <a:t>位</a:t>
            </a:r>
            <a:endParaRPr lang="zh-CN" altLang="en-US" b="1" dirty="0"/>
          </a:p>
        </p:txBody>
      </p:sp>
      <p:sp>
        <p:nvSpPr>
          <p:cNvPr id="77" name="TextBox 152"/>
          <p:cNvSpPr txBox="1"/>
          <p:nvPr/>
        </p:nvSpPr>
        <p:spPr>
          <a:xfrm>
            <a:off x="539552" y="4686235"/>
            <a:ext cx="18662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lt"/>
              </a:rPr>
              <a:t>读取指令</a:t>
            </a:r>
            <a:endParaRPr lang="en-US" altLang="zh-CN" sz="2800" b="1" dirty="0" smtClean="0">
              <a:latin typeface="+mn-lt"/>
            </a:endParaRPr>
          </a:p>
          <a:p>
            <a:r>
              <a:rPr lang="en-US" altLang="zh-CN" sz="2800" b="1" dirty="0" smtClean="0">
                <a:latin typeface="+mn-lt"/>
              </a:rPr>
              <a:t>PC=0001H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868144" y="1124744"/>
            <a:ext cx="1790469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指令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9" name="流程图: 过程 78"/>
          <p:cNvSpPr/>
          <p:nvPr/>
        </p:nvSpPr>
        <p:spPr bwMode="auto">
          <a:xfrm>
            <a:off x="1874499" y="1052736"/>
            <a:ext cx="1185333" cy="658597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MAR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" name="流程图: 过程 79"/>
          <p:cNvSpPr/>
          <p:nvPr/>
        </p:nvSpPr>
        <p:spPr bwMode="auto">
          <a:xfrm>
            <a:off x="1862480" y="1854406"/>
            <a:ext cx="1185333" cy="1008112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4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IR</a:t>
            </a:r>
            <a:endParaRPr kumimoji="1" lang="en-US" altLang="zh-CN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 bwMode="auto">
          <a:xfrm>
            <a:off x="5076056" y="1340768"/>
            <a:ext cx="720080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82" name="直接箭头连接符 81"/>
          <p:cNvCxnSpPr>
            <a:endCxn id="76" idx="1"/>
          </p:cNvCxnSpPr>
          <p:nvPr/>
        </p:nvCxnSpPr>
        <p:spPr bwMode="auto">
          <a:xfrm flipH="1">
            <a:off x="5004048" y="1442393"/>
            <a:ext cx="1088504" cy="77728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83" name="TextBox 86"/>
          <p:cNvSpPr txBox="1"/>
          <p:nvPr/>
        </p:nvSpPr>
        <p:spPr>
          <a:xfrm>
            <a:off x="1043608" y="6693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chemeClr val="tx2"/>
                </a:solidFill>
                <a:latin typeface="+mn-lt"/>
              </a:rPr>
              <a:t>读取指令</a:t>
            </a:r>
            <a:endParaRPr lang="zh-CN" altLang="en-US" sz="28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84" name="直接箭头连接符 83"/>
          <p:cNvCxnSpPr/>
          <p:nvPr/>
        </p:nvCxnSpPr>
        <p:spPr bwMode="auto">
          <a:xfrm>
            <a:off x="2771800" y="504056"/>
            <a:ext cx="0" cy="54868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85" name="TextBox 110"/>
          <p:cNvSpPr txBox="1"/>
          <p:nvPr/>
        </p:nvSpPr>
        <p:spPr>
          <a:xfrm>
            <a:off x="2771800" y="54868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EMAR</a:t>
            </a:r>
            <a:endParaRPr lang="zh-CN" altLang="en-US" sz="2000" b="1"/>
          </a:p>
        </p:txBody>
      </p:sp>
      <p:sp>
        <p:nvSpPr>
          <p:cNvPr id="86" name="流程图: 过程 85"/>
          <p:cNvSpPr/>
          <p:nvPr/>
        </p:nvSpPr>
        <p:spPr bwMode="auto">
          <a:xfrm>
            <a:off x="3996633" y="1110621"/>
            <a:ext cx="792088" cy="497690"/>
          </a:xfrm>
          <a:prstGeom prst="flowChartProcess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Times New Roman" pitchFamily="18" charset="0"/>
                <a:ea typeface="宋体" pitchFamily="2" charset="-122"/>
              </a:rPr>
              <a:t>译码</a:t>
            </a:r>
          </a:p>
        </p:txBody>
      </p:sp>
    </p:spTree>
    <p:extLst>
      <p:ext uri="{BB962C8B-B14F-4D97-AF65-F5344CB8AC3E}">
        <p14:creationId xmlns:p14="http://schemas.microsoft.com/office/powerpoint/2010/main" val="2176343528"/>
      </p:ext>
    </p:extLst>
  </p:cSld>
  <p:clrMapOvr>
    <a:masterClrMapping/>
  </p:clrMapOvr>
  <p:transition spd="med"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3" grpId="0" animBg="1"/>
      <p:bldP spid="73" grpId="1" animBg="1"/>
      <p:bldP spid="75" grpId="0" animBg="1"/>
      <p:bldP spid="75" grpId="1" animBg="1"/>
      <p:bldP spid="76" grpId="0"/>
      <p:bldP spid="76" grpId="1"/>
      <p:bldP spid="77" grpId="0"/>
      <p:bldP spid="78" grpId="0" animBg="1"/>
      <p:bldP spid="79" grpId="0" animBg="1"/>
      <p:bldP spid="80" grpId="0" animBg="1"/>
      <p:bldP spid="85" grpId="0"/>
      <p:bldP spid="86" grpId="0" animBg="1"/>
      <p:bldP spid="8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2"/>
          <p:cNvSpPr txBox="1">
            <a:spLocks noChangeArrowheads="1"/>
          </p:cNvSpPr>
          <p:nvPr/>
        </p:nvSpPr>
        <p:spPr bwMode="auto">
          <a:xfrm>
            <a:off x="392918" y="4922004"/>
            <a:ext cx="59154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1</a:t>
            </a:r>
            <a:r>
              <a:rPr lang="zh-CN" altLang="en-US" sz="2800" b="1" smtClean="0">
                <a:latin typeface="+mn-lt"/>
                <a:ea typeface="+mn-ea"/>
              </a:rPr>
              <a:t>）指令地址</a:t>
            </a:r>
            <a:r>
              <a:rPr lang="en-US" altLang="zh-CN" sz="2800" b="1" smtClean="0">
                <a:latin typeface="+mn-lt"/>
                <a:ea typeface="+mn-ea"/>
              </a:rPr>
              <a:t>:PC→MAR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1331640" y="5701829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PC</a:t>
            </a:r>
          </a:p>
        </p:txBody>
      </p:sp>
      <p:sp>
        <p:nvSpPr>
          <p:cNvPr id="4" name="Text Box 73"/>
          <p:cNvSpPr txBox="1">
            <a:spLocks noChangeArrowheads="1"/>
          </p:cNvSpPr>
          <p:nvPr/>
        </p:nvSpPr>
        <p:spPr bwMode="auto">
          <a:xfrm>
            <a:off x="6148867" y="5593491"/>
            <a:ext cx="9503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打入</a:t>
            </a:r>
          </a:p>
        </p:txBody>
      </p:sp>
      <p:sp>
        <p:nvSpPr>
          <p:cNvPr id="5" name="Line 75"/>
          <p:cNvSpPr>
            <a:spLocks noChangeShapeType="1"/>
          </p:cNvSpPr>
          <p:nvPr/>
        </p:nvSpPr>
        <p:spPr bwMode="auto">
          <a:xfrm>
            <a:off x="1941240" y="602128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6" name="Text Box 76"/>
          <p:cNvSpPr txBox="1">
            <a:spLocks noChangeArrowheads="1"/>
          </p:cNvSpPr>
          <p:nvPr/>
        </p:nvSpPr>
        <p:spPr bwMode="auto">
          <a:xfrm>
            <a:off x="2474640" y="5701829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7" name="Line 77"/>
          <p:cNvSpPr>
            <a:spLocks noChangeShapeType="1"/>
          </p:cNvSpPr>
          <p:nvPr/>
        </p:nvSpPr>
        <p:spPr bwMode="auto">
          <a:xfrm>
            <a:off x="2855640" y="602128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auto">
          <a:xfrm>
            <a:off x="3312840" y="5701829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9" name="Line 124"/>
          <p:cNvSpPr>
            <a:spLocks noChangeShapeType="1"/>
          </p:cNvSpPr>
          <p:nvPr/>
        </p:nvSpPr>
        <p:spPr bwMode="auto">
          <a:xfrm>
            <a:off x="4227240" y="602128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" name="Text Box 125"/>
          <p:cNvSpPr txBox="1">
            <a:spLocks noChangeArrowheads="1"/>
          </p:cNvSpPr>
          <p:nvPr/>
        </p:nvSpPr>
        <p:spPr bwMode="auto">
          <a:xfrm>
            <a:off x="4684440" y="5731991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1" name="Line 126"/>
          <p:cNvSpPr>
            <a:spLocks noChangeShapeType="1"/>
          </p:cNvSpPr>
          <p:nvPr/>
        </p:nvSpPr>
        <p:spPr bwMode="auto">
          <a:xfrm>
            <a:off x="5294040" y="602128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2" name="Text Box 127"/>
          <p:cNvSpPr txBox="1">
            <a:spLocks noChangeArrowheads="1"/>
          </p:cNvSpPr>
          <p:nvPr/>
        </p:nvSpPr>
        <p:spPr bwMode="auto">
          <a:xfrm>
            <a:off x="5751240" y="5701829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3" name="Line 128"/>
          <p:cNvSpPr>
            <a:spLocks noChangeShapeType="1"/>
          </p:cNvSpPr>
          <p:nvPr/>
        </p:nvSpPr>
        <p:spPr bwMode="auto">
          <a:xfrm>
            <a:off x="6284640" y="602128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4" name="Text Box 129"/>
          <p:cNvSpPr txBox="1">
            <a:spLocks noChangeArrowheads="1"/>
          </p:cNvSpPr>
          <p:nvPr/>
        </p:nvSpPr>
        <p:spPr bwMode="auto">
          <a:xfrm>
            <a:off x="6758145" y="5692702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MAR</a:t>
            </a:r>
          </a:p>
        </p:txBody>
      </p:sp>
      <p:grpSp>
        <p:nvGrpSpPr>
          <p:cNvPr id="16" name="Group 69"/>
          <p:cNvGrpSpPr>
            <a:grpSpLocks/>
          </p:cNvGrpSpPr>
          <p:nvPr/>
        </p:nvGrpSpPr>
        <p:grpSpPr bwMode="auto">
          <a:xfrm>
            <a:off x="539055" y="44624"/>
            <a:ext cx="8353425" cy="4464050"/>
            <a:chOff x="0" y="48"/>
            <a:chExt cx="5760" cy="3360"/>
          </a:xfrm>
        </p:grpSpPr>
        <p:sp>
          <p:nvSpPr>
            <p:cNvPr id="17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8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</a:t>
              </a:r>
              <a:r>
                <a:rPr lang="en-US" altLang="zh-CN" sz="2000" b="1" smtClean="0">
                  <a:latin typeface="+mn-lt"/>
                  <a:ea typeface="黑体" pitchFamily="2" charset="-122"/>
                </a:rPr>
                <a:t> PC      </a:t>
              </a:r>
              <a:r>
                <a:rPr lang="en-US" altLang="zh-CN" sz="2000" b="1">
                  <a:latin typeface="+mn-lt"/>
                  <a:ea typeface="黑体" pitchFamily="2" charset="-122"/>
                </a:rPr>
                <a:t>PSW  MDR</a:t>
              </a:r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27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28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0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1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4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57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58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59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0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1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2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3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4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5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66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67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68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69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0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1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2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4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5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77" name="Text Box 118"/>
          <p:cNvSpPr txBox="1">
            <a:spLocks noChangeArrowheads="1"/>
          </p:cNvSpPr>
          <p:nvPr/>
        </p:nvSpPr>
        <p:spPr bwMode="auto">
          <a:xfrm>
            <a:off x="653777" y="1340768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000" b="1" baseline="-25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78" name="Line 119"/>
          <p:cNvSpPr>
            <a:spLocks noChangeShapeType="1"/>
          </p:cNvSpPr>
          <p:nvPr/>
        </p:nvSpPr>
        <p:spPr bwMode="auto">
          <a:xfrm>
            <a:off x="612378" y="1774155"/>
            <a:ext cx="503238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Text Box 121"/>
          <p:cNvSpPr txBox="1">
            <a:spLocks noChangeArrowheads="1"/>
          </p:cNvSpPr>
          <p:nvPr/>
        </p:nvSpPr>
        <p:spPr bwMode="auto">
          <a:xfrm>
            <a:off x="5292080" y="2669056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PC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59632" y="3789040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  <a:ea typeface="黑体" pitchFamily="2" charset="-122"/>
              </a:rPr>
              <a:t>PC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81" name="Text Box 79"/>
          <p:cNvSpPr txBox="1">
            <a:spLocks noChangeArrowheads="1"/>
          </p:cNvSpPr>
          <p:nvPr/>
        </p:nvSpPr>
        <p:spPr bwMode="auto">
          <a:xfrm>
            <a:off x="827584" y="2276872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82" name="Line 70"/>
          <p:cNvSpPr>
            <a:spLocks noChangeShapeType="1"/>
          </p:cNvSpPr>
          <p:nvPr/>
        </p:nvSpPr>
        <p:spPr bwMode="auto">
          <a:xfrm flipV="1">
            <a:off x="1311762" y="2021783"/>
            <a:ext cx="0" cy="25508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83" name="Text Box 83"/>
          <p:cNvSpPr txBox="1">
            <a:spLocks noChangeArrowheads="1"/>
          </p:cNvSpPr>
          <p:nvPr/>
        </p:nvSpPr>
        <p:spPr bwMode="auto">
          <a:xfrm>
            <a:off x="1187624" y="1588936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84" name="Line 71"/>
          <p:cNvSpPr>
            <a:spLocks noChangeShapeType="1"/>
          </p:cNvSpPr>
          <p:nvPr/>
        </p:nvSpPr>
        <p:spPr bwMode="auto">
          <a:xfrm flipV="1">
            <a:off x="1979712" y="1304361"/>
            <a:ext cx="0" cy="25243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85" name="Text Box 80"/>
          <p:cNvSpPr txBox="1">
            <a:spLocks noChangeArrowheads="1"/>
          </p:cNvSpPr>
          <p:nvPr/>
        </p:nvSpPr>
        <p:spPr bwMode="auto">
          <a:xfrm>
            <a:off x="1442932" y="940864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1979712" y="620688"/>
            <a:ext cx="3312368" cy="576064"/>
            <a:chOff x="1979712" y="620688"/>
            <a:chExt cx="3312368" cy="576064"/>
          </a:xfrm>
        </p:grpSpPr>
        <p:sp>
          <p:nvSpPr>
            <p:cNvPr id="87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57606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0" name="Line 87"/>
            <p:cNvSpPr>
              <a:spLocks noChangeShapeType="1"/>
            </p:cNvSpPr>
            <p:nvPr/>
          </p:nvSpPr>
          <p:spPr bwMode="auto">
            <a:xfrm>
              <a:off x="4860032" y="1196752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91" name="Text Box 118"/>
          <p:cNvSpPr txBox="1">
            <a:spLocks noChangeArrowheads="1"/>
          </p:cNvSpPr>
          <p:nvPr/>
        </p:nvSpPr>
        <p:spPr bwMode="auto">
          <a:xfrm>
            <a:off x="5251222" y="1014200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MAR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4" grpId="0" autoUpdateAnimBg="0"/>
      <p:bldP spid="5" grpId="0" animBg="1"/>
      <p:bldP spid="6" grpId="0" build="p" autoUpdateAnimBg="0" advAuto="0"/>
      <p:bldP spid="7" grpId="0" animBg="1"/>
      <p:bldP spid="8" grpId="0" build="p" autoUpdateAnimBg="0" advAuto="0"/>
      <p:bldP spid="9" grpId="0" animBg="1"/>
      <p:bldP spid="10" grpId="0" autoUpdateAnimBg="0"/>
      <p:bldP spid="11" grpId="0" animBg="1"/>
      <p:bldP spid="12" grpId="0" autoUpdateAnimBg="0"/>
      <p:bldP spid="13" grpId="0" animBg="1"/>
      <p:bldP spid="14" grpId="0" build="p" autoUpdateAnimBg="0" advAuto="0"/>
      <p:bldP spid="79" grpId="0" animBg="1"/>
      <p:bldP spid="80" grpId="0"/>
      <p:bldP spid="81" grpId="0" animBg="1"/>
      <p:bldP spid="82" grpId="0" animBg="1"/>
      <p:bldP spid="83" grpId="0" animBg="1"/>
      <p:bldP spid="84" grpId="0" animBg="1"/>
      <p:bldP spid="85" grpId="0" animBg="1"/>
      <p:bldP spid="9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3"/>
          <p:cNvSpPr txBox="1">
            <a:spLocks noChangeArrowheads="1"/>
          </p:cNvSpPr>
          <p:nvPr/>
        </p:nvSpPr>
        <p:spPr bwMode="auto">
          <a:xfrm>
            <a:off x="2699792" y="566797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sp>
        <p:nvSpPr>
          <p:cNvPr id="3" name="Text Box 84"/>
          <p:cNvSpPr txBox="1">
            <a:spLocks noChangeArrowheads="1"/>
          </p:cNvSpPr>
          <p:nvPr/>
        </p:nvSpPr>
        <p:spPr bwMode="auto">
          <a:xfrm>
            <a:off x="355460" y="4994012"/>
            <a:ext cx="3733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2</a:t>
            </a:r>
            <a:r>
              <a:rPr lang="zh-CN" altLang="en-US" sz="2800" b="1" smtClean="0">
                <a:latin typeface="+mn-lt"/>
                <a:ea typeface="+mn-ea"/>
              </a:rPr>
              <a:t>）读取指令信息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4" name="Text Box 91"/>
          <p:cNvSpPr txBox="1">
            <a:spLocks noChangeArrowheads="1"/>
          </p:cNvSpPr>
          <p:nvPr/>
        </p:nvSpPr>
        <p:spPr bwMode="auto">
          <a:xfrm>
            <a:off x="4891096" y="5517232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+mn-lt"/>
                <a:ea typeface="+mn-ea"/>
              </a:rPr>
              <a:t>置入</a:t>
            </a:r>
          </a:p>
        </p:txBody>
      </p:sp>
      <p:sp>
        <p:nvSpPr>
          <p:cNvPr id="5" name="Line 92"/>
          <p:cNvSpPr>
            <a:spLocks noChangeShapeType="1"/>
          </p:cNvSpPr>
          <p:nvPr/>
        </p:nvSpPr>
        <p:spPr bwMode="auto">
          <a:xfrm>
            <a:off x="3233192" y="5949280"/>
            <a:ext cx="838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6" name="Text Box 93"/>
          <p:cNvSpPr txBox="1">
            <a:spLocks noChangeArrowheads="1"/>
          </p:cNvSpPr>
          <p:nvPr/>
        </p:nvSpPr>
        <p:spPr bwMode="auto">
          <a:xfrm>
            <a:off x="4147592" y="566797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7" name="Line 94"/>
          <p:cNvSpPr>
            <a:spLocks noChangeShapeType="1"/>
          </p:cNvSpPr>
          <p:nvPr/>
        </p:nvSpPr>
        <p:spPr bwMode="auto">
          <a:xfrm>
            <a:off x="4909592" y="5963703"/>
            <a:ext cx="838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8" name="Text Box 95"/>
          <p:cNvSpPr txBox="1">
            <a:spLocks noChangeArrowheads="1"/>
          </p:cNvSpPr>
          <p:nvPr/>
        </p:nvSpPr>
        <p:spPr bwMode="auto">
          <a:xfrm>
            <a:off x="5823992" y="566797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IR</a:t>
            </a:r>
          </a:p>
        </p:txBody>
      </p: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539055" y="404664"/>
            <a:ext cx="8353425" cy="4464050"/>
            <a:chOff x="0" y="48"/>
            <a:chExt cx="5760" cy="3360"/>
          </a:xfrm>
        </p:grpSpPr>
        <p:sp>
          <p:nvSpPr>
            <p:cNvPr id="10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4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5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6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7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8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9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20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21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23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24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27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8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0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1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50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51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52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53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54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55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56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57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58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59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60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61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62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63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64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5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6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67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68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9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70" name="Text Box 111"/>
          <p:cNvSpPr txBox="1">
            <a:spLocks noChangeArrowheads="1"/>
          </p:cNvSpPr>
          <p:nvPr/>
        </p:nvSpPr>
        <p:spPr bwMode="auto">
          <a:xfrm>
            <a:off x="7092280" y="1484338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sp>
        <p:nvSpPr>
          <p:cNvPr id="71" name="Line 99"/>
          <p:cNvSpPr>
            <a:spLocks noChangeShapeType="1"/>
          </p:cNvSpPr>
          <p:nvPr/>
        </p:nvSpPr>
        <p:spPr bwMode="auto">
          <a:xfrm>
            <a:off x="7452320" y="836266"/>
            <a:ext cx="0" cy="63772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72" name="Line 97"/>
          <p:cNvSpPr>
            <a:spLocks noChangeShapeType="1"/>
          </p:cNvSpPr>
          <p:nvPr/>
        </p:nvSpPr>
        <p:spPr bwMode="auto">
          <a:xfrm flipH="1">
            <a:off x="6012160" y="836266"/>
            <a:ext cx="2923699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73" name="Line 107"/>
          <p:cNvSpPr>
            <a:spLocks noChangeShapeType="1"/>
          </p:cNvSpPr>
          <p:nvPr/>
        </p:nvSpPr>
        <p:spPr bwMode="auto">
          <a:xfrm>
            <a:off x="6723704" y="836266"/>
            <a:ext cx="0" cy="1849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74" name="Line 108"/>
          <p:cNvSpPr>
            <a:spLocks noChangeShapeType="1"/>
          </p:cNvSpPr>
          <p:nvPr/>
        </p:nvSpPr>
        <p:spPr bwMode="auto">
          <a:xfrm flipH="1">
            <a:off x="6166809" y="2685658"/>
            <a:ext cx="55689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75" name="Text Box 120"/>
          <p:cNvSpPr txBox="1">
            <a:spLocks noChangeArrowheads="1"/>
          </p:cNvSpPr>
          <p:nvPr/>
        </p:nvSpPr>
        <p:spPr bwMode="auto">
          <a:xfrm>
            <a:off x="5292080" y="2524594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IR</a:t>
            </a:r>
          </a:p>
        </p:txBody>
      </p:sp>
    </p:spTree>
    <p:extLst>
      <p:ext uri="{BB962C8B-B14F-4D97-AF65-F5344CB8AC3E}">
        <p14:creationId xmlns:p14="http://schemas.microsoft.com/office/powerpoint/2010/main" val="4195868952"/>
      </p:ext>
    </p:extLst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nimBg="1"/>
      <p:bldP spid="6" grpId="0" build="p" autoUpdateAnimBg="0" advAuto="0"/>
      <p:bldP spid="7" grpId="0" animBg="1"/>
      <p:bldP spid="8" grpId="0" build="p" autoUpdateAnimBg="0" advAuto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6"/>
          <p:cNvSpPr txBox="1">
            <a:spLocks noChangeArrowheads="1"/>
          </p:cNvSpPr>
          <p:nvPr/>
        </p:nvSpPr>
        <p:spPr bwMode="auto">
          <a:xfrm>
            <a:off x="323528" y="4777988"/>
            <a:ext cx="792088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3</a:t>
            </a:r>
            <a:r>
              <a:rPr lang="zh-CN" altLang="en-US" sz="2800" b="1" smtClean="0">
                <a:latin typeface="+mn-lt"/>
                <a:ea typeface="+mn-ea"/>
              </a:rPr>
              <a:t>）后继顺序地址</a:t>
            </a:r>
            <a:r>
              <a:rPr lang="en-US" altLang="zh-CN" sz="2800" b="1" smtClean="0">
                <a:latin typeface="+mn-lt"/>
                <a:ea typeface="+mn-ea"/>
              </a:rPr>
              <a:t>:  PC+1→PC , </a:t>
            </a:r>
            <a:r>
              <a:rPr lang="en-US" altLang="zh-CN" sz="2800" b="1" smtClean="0">
                <a:solidFill>
                  <a:schemeClr val="tx2"/>
                </a:solidFill>
                <a:latin typeface="+mn-lt"/>
                <a:ea typeface="+mn-ea"/>
              </a:rPr>
              <a:t> (</a:t>
            </a:r>
            <a:r>
              <a:rPr lang="en-US" altLang="zh-CN" sz="2800" b="1" smtClean="0">
                <a:latin typeface="+mn-lt"/>
                <a:ea typeface="+mn-ea"/>
              </a:rPr>
              <a:t> </a:t>
            </a:r>
            <a:r>
              <a:rPr lang="en-US" altLang="zh-CN" sz="2800" b="1" smtClean="0">
                <a:solidFill>
                  <a:schemeClr val="tx2"/>
                </a:solidFill>
              </a:rPr>
              <a:t>PC)+</a:t>
            </a:r>
            <a:r>
              <a:rPr lang="en-US" altLang="zh-CN" sz="2800" b="1">
                <a:solidFill>
                  <a:schemeClr val="tx2"/>
                </a:solidFill>
              </a:rPr>
              <a:t>1→PC</a:t>
            </a:r>
          </a:p>
          <a:p>
            <a:pPr>
              <a:spcBef>
                <a:spcPct val="50000"/>
              </a:spcBef>
            </a:pPr>
            <a:endParaRPr lang="en-US" altLang="zh-CN" sz="2800" b="1">
              <a:latin typeface="+mn-lt"/>
              <a:ea typeface="+mn-ea"/>
            </a:endParaRPr>
          </a:p>
        </p:txBody>
      </p:sp>
      <p:sp>
        <p:nvSpPr>
          <p:cNvPr id="3" name="Text Box 132"/>
          <p:cNvSpPr txBox="1">
            <a:spLocks noChangeArrowheads="1"/>
          </p:cNvSpPr>
          <p:nvPr/>
        </p:nvSpPr>
        <p:spPr bwMode="auto">
          <a:xfrm>
            <a:off x="1691680" y="545854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PC</a:t>
            </a:r>
          </a:p>
        </p:txBody>
      </p:sp>
      <p:sp>
        <p:nvSpPr>
          <p:cNvPr id="4" name="Line 134"/>
          <p:cNvSpPr>
            <a:spLocks noChangeShapeType="1"/>
          </p:cNvSpPr>
          <p:nvPr/>
        </p:nvSpPr>
        <p:spPr bwMode="auto">
          <a:xfrm>
            <a:off x="2301280" y="5733256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5" name="Text Box 135"/>
          <p:cNvSpPr txBox="1">
            <a:spLocks noChangeArrowheads="1"/>
          </p:cNvSpPr>
          <p:nvPr/>
        </p:nvSpPr>
        <p:spPr bwMode="auto">
          <a:xfrm>
            <a:off x="2758480" y="545854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6" name="Line 136"/>
          <p:cNvSpPr>
            <a:spLocks noChangeShapeType="1"/>
          </p:cNvSpPr>
          <p:nvPr/>
        </p:nvSpPr>
        <p:spPr bwMode="auto">
          <a:xfrm>
            <a:off x="3139480" y="5733256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7" name="Text Box 137"/>
          <p:cNvSpPr txBox="1">
            <a:spLocks noChangeArrowheads="1"/>
          </p:cNvSpPr>
          <p:nvPr/>
        </p:nvSpPr>
        <p:spPr bwMode="auto">
          <a:xfrm>
            <a:off x="3596680" y="5458544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8" name="Line 138"/>
          <p:cNvSpPr>
            <a:spLocks noChangeShapeType="1"/>
          </p:cNvSpPr>
          <p:nvPr/>
        </p:nvSpPr>
        <p:spPr bwMode="auto">
          <a:xfrm>
            <a:off x="4434880" y="5733256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9" name="Text Box 139"/>
          <p:cNvSpPr txBox="1">
            <a:spLocks noChangeArrowheads="1"/>
          </p:cNvSpPr>
          <p:nvPr/>
        </p:nvSpPr>
        <p:spPr bwMode="auto">
          <a:xfrm>
            <a:off x="4892080" y="5488706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0" name="Line 140"/>
          <p:cNvSpPr>
            <a:spLocks noChangeShapeType="1"/>
          </p:cNvSpPr>
          <p:nvPr/>
        </p:nvSpPr>
        <p:spPr bwMode="auto">
          <a:xfrm>
            <a:off x="5425480" y="5733256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5882680" y="5458544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2" name="Line 142"/>
          <p:cNvSpPr>
            <a:spLocks noChangeShapeType="1"/>
          </p:cNvSpPr>
          <p:nvPr/>
        </p:nvSpPr>
        <p:spPr bwMode="auto">
          <a:xfrm>
            <a:off x="6372200" y="5733256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3" name="Text Box 143"/>
          <p:cNvSpPr txBox="1">
            <a:spLocks noChangeArrowheads="1"/>
          </p:cNvSpPr>
          <p:nvPr/>
        </p:nvSpPr>
        <p:spPr bwMode="auto">
          <a:xfrm>
            <a:off x="6873280" y="5458544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PC</a:t>
            </a:r>
          </a:p>
        </p:txBody>
      </p:sp>
      <p:sp>
        <p:nvSpPr>
          <p:cNvPr id="14" name="Text Box 144"/>
          <p:cNvSpPr txBox="1">
            <a:spLocks noChangeArrowheads="1"/>
          </p:cNvSpPr>
          <p:nvPr/>
        </p:nvSpPr>
        <p:spPr bwMode="auto">
          <a:xfrm>
            <a:off x="2758480" y="588399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C</a:t>
            </a:r>
            <a:r>
              <a:rPr lang="en-US" altLang="zh-CN" sz="2000" b="1">
                <a:solidFill>
                  <a:srgbClr val="FF0000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5" name="Line 145"/>
          <p:cNvSpPr>
            <a:spLocks noChangeShapeType="1"/>
          </p:cNvSpPr>
          <p:nvPr/>
        </p:nvSpPr>
        <p:spPr bwMode="auto">
          <a:xfrm flipV="1">
            <a:off x="3368080" y="5991944"/>
            <a:ext cx="3810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6" name="Text Box 150"/>
          <p:cNvSpPr txBox="1">
            <a:spLocks noChangeArrowheads="1"/>
          </p:cNvSpPr>
          <p:nvPr/>
        </p:nvSpPr>
        <p:spPr bwMode="auto">
          <a:xfrm>
            <a:off x="6309320" y="5373216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latin typeface="+mn-lt"/>
                <a:ea typeface="+mn-ea"/>
              </a:rPr>
              <a:t>打入</a:t>
            </a:r>
          </a:p>
        </p:txBody>
      </p:sp>
      <p:grpSp>
        <p:nvGrpSpPr>
          <p:cNvPr id="17" name="Group 69"/>
          <p:cNvGrpSpPr>
            <a:grpSpLocks/>
          </p:cNvGrpSpPr>
          <p:nvPr/>
        </p:nvGrpSpPr>
        <p:grpSpPr bwMode="auto">
          <a:xfrm>
            <a:off x="539055" y="44624"/>
            <a:ext cx="8353425" cy="4464050"/>
            <a:chOff x="0" y="48"/>
            <a:chExt cx="5760" cy="3360"/>
          </a:xfrm>
        </p:grpSpPr>
        <p:sp>
          <p:nvSpPr>
            <p:cNvPr id="18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27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28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29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0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1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2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5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58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59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60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1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2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3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4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5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6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67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68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69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70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1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2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4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5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6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7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78" name="Text Box 118"/>
          <p:cNvSpPr txBox="1">
            <a:spLocks noChangeArrowheads="1"/>
          </p:cNvSpPr>
          <p:nvPr/>
        </p:nvSpPr>
        <p:spPr bwMode="auto">
          <a:xfrm>
            <a:off x="509761" y="1340768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000" b="1" baseline="-2500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2000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=1</a:t>
            </a:r>
            <a:endParaRPr lang="en-US" altLang="zh-CN" sz="2000" b="1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" name="Line 119"/>
          <p:cNvSpPr>
            <a:spLocks noChangeShapeType="1"/>
          </p:cNvSpPr>
          <p:nvPr/>
        </p:nvSpPr>
        <p:spPr bwMode="auto">
          <a:xfrm>
            <a:off x="612378" y="1774155"/>
            <a:ext cx="503238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0" name="Text Box 121"/>
          <p:cNvSpPr txBox="1">
            <a:spLocks noChangeArrowheads="1"/>
          </p:cNvSpPr>
          <p:nvPr/>
        </p:nvSpPr>
        <p:spPr bwMode="auto">
          <a:xfrm>
            <a:off x="5292080" y="2636912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PC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59632" y="3789040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  <a:ea typeface="黑体" pitchFamily="2" charset="-122"/>
              </a:rPr>
              <a:t>PC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82" name="Text Box 79"/>
          <p:cNvSpPr txBox="1">
            <a:spLocks noChangeArrowheads="1"/>
          </p:cNvSpPr>
          <p:nvPr/>
        </p:nvSpPr>
        <p:spPr bwMode="auto">
          <a:xfrm>
            <a:off x="827584" y="2276872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83" name="Line 70"/>
          <p:cNvSpPr>
            <a:spLocks noChangeShapeType="1"/>
          </p:cNvSpPr>
          <p:nvPr/>
        </p:nvSpPr>
        <p:spPr bwMode="auto">
          <a:xfrm flipV="1">
            <a:off x="1331640" y="2021783"/>
            <a:ext cx="0" cy="25508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84" name="Text Box 83"/>
          <p:cNvSpPr txBox="1">
            <a:spLocks noChangeArrowheads="1"/>
          </p:cNvSpPr>
          <p:nvPr/>
        </p:nvSpPr>
        <p:spPr bwMode="auto">
          <a:xfrm>
            <a:off x="1187624" y="1556792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85" name="Text Box 80"/>
          <p:cNvSpPr txBox="1">
            <a:spLocks noChangeArrowheads="1"/>
          </p:cNvSpPr>
          <p:nvPr/>
        </p:nvSpPr>
        <p:spPr bwMode="auto">
          <a:xfrm>
            <a:off x="1442932" y="908720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1979712" y="620688"/>
            <a:ext cx="3312368" cy="2232248"/>
            <a:chOff x="1979712" y="620688"/>
            <a:chExt cx="3312368" cy="2232248"/>
          </a:xfrm>
        </p:grpSpPr>
        <p:sp>
          <p:nvSpPr>
            <p:cNvPr id="87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0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nimBg="1"/>
      <p:bldP spid="5" grpId="0" build="p" autoUpdateAnimBg="0" advAuto="0"/>
      <p:bldP spid="6" grpId="0" animBg="1"/>
      <p:bldP spid="7" grpId="0" build="p" autoUpdateAnimBg="0" advAuto="0"/>
      <p:bldP spid="8" grpId="0" animBg="1"/>
      <p:bldP spid="9" grpId="0" autoUpdateAnimBg="0"/>
      <p:bldP spid="10" grpId="0" animBg="1"/>
      <p:bldP spid="11" grpId="0" autoUpdateAnimBg="0"/>
      <p:bldP spid="12" grpId="0" animBg="1"/>
      <p:bldP spid="13" grpId="0" build="p" autoUpdateAnimBg="0" advAuto="0"/>
      <p:bldP spid="14" grpId="0" build="p" autoUpdateAnimBg="0"/>
      <p:bldP spid="15" grpId="0" animBg="1"/>
      <p:bldP spid="16" grpId="0" autoUpdateAnimBg="0"/>
      <p:bldP spid="79" grpId="0" animBg="1"/>
      <p:bldP spid="80" grpId="0" animBg="1"/>
      <p:bldP spid="81" grpId="0"/>
      <p:bldP spid="82" grpId="0" animBg="1"/>
      <p:bldP spid="83" grpId="0" animBg="1"/>
      <p:bldP spid="84" grpId="0" animBg="1"/>
      <p:bldP spid="8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2"/>
          <p:cNvSpPr txBox="1">
            <a:spLocks noChangeArrowheads="1"/>
          </p:cNvSpPr>
          <p:nvPr/>
        </p:nvSpPr>
        <p:spPr bwMode="auto">
          <a:xfrm>
            <a:off x="491208" y="4797152"/>
            <a:ext cx="54489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4</a:t>
            </a:r>
            <a:r>
              <a:rPr lang="zh-CN" altLang="en-US" sz="2800" b="1" smtClean="0">
                <a:latin typeface="+mn-lt"/>
                <a:ea typeface="+mn-ea"/>
              </a:rPr>
              <a:t>）后继转移地址</a:t>
            </a:r>
            <a:r>
              <a:rPr lang="en-US" altLang="zh-CN" sz="2800" b="1" smtClean="0">
                <a:latin typeface="+mn-lt"/>
                <a:ea typeface="+mn-ea"/>
              </a:rPr>
              <a:t>:  →PC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3" name="Text Box 86"/>
          <p:cNvSpPr txBox="1">
            <a:spLocks noChangeArrowheads="1"/>
          </p:cNvSpPr>
          <p:nvPr/>
        </p:nvSpPr>
        <p:spPr bwMode="auto">
          <a:xfrm>
            <a:off x="421476" y="5757063"/>
            <a:ext cx="23503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寄存器寻址：</a:t>
            </a:r>
          </a:p>
        </p:txBody>
      </p:sp>
      <p:sp>
        <p:nvSpPr>
          <p:cNvPr id="4" name="Text Box 71"/>
          <p:cNvSpPr txBox="1">
            <a:spLocks noChangeArrowheads="1"/>
          </p:cNvSpPr>
          <p:nvPr/>
        </p:nvSpPr>
        <p:spPr bwMode="auto">
          <a:xfrm>
            <a:off x="2576264" y="5761255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Ri</a:t>
            </a:r>
            <a:endParaRPr lang="en-US" altLang="zh-CN" sz="28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5" name="Text Box 73"/>
          <p:cNvSpPr txBox="1">
            <a:spLocks noChangeArrowheads="1"/>
          </p:cNvSpPr>
          <p:nvPr/>
        </p:nvSpPr>
        <p:spPr bwMode="auto">
          <a:xfrm>
            <a:off x="7249616" y="5644985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打入</a:t>
            </a:r>
          </a:p>
        </p:txBody>
      </p:sp>
      <p:sp>
        <p:nvSpPr>
          <p:cNvPr id="6" name="Line 75"/>
          <p:cNvSpPr>
            <a:spLocks noChangeShapeType="1"/>
          </p:cNvSpPr>
          <p:nvPr/>
        </p:nvSpPr>
        <p:spPr bwMode="auto">
          <a:xfrm>
            <a:off x="3262064" y="6045095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7" name="Text Box 76"/>
          <p:cNvSpPr txBox="1">
            <a:spLocks noChangeArrowheads="1"/>
          </p:cNvSpPr>
          <p:nvPr/>
        </p:nvSpPr>
        <p:spPr bwMode="auto">
          <a:xfrm>
            <a:off x="3719264" y="5517232"/>
            <a:ext cx="56470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黑体" pitchFamily="49" charset="-122"/>
              </a:rPr>
              <a:t>AB</a:t>
            </a:r>
            <a:endParaRPr lang="en-US" altLang="zh-CN" sz="2800" b="1">
              <a:solidFill>
                <a:srgbClr val="FF0000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8" name="Line 77"/>
          <p:cNvSpPr>
            <a:spLocks noChangeShapeType="1"/>
          </p:cNvSpPr>
          <p:nvPr/>
        </p:nvSpPr>
        <p:spPr bwMode="auto">
          <a:xfrm>
            <a:off x="4100264" y="6045095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auto">
          <a:xfrm>
            <a:off x="4481264" y="5761255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0" name="Line 111"/>
          <p:cNvSpPr>
            <a:spLocks noChangeShapeType="1"/>
          </p:cNvSpPr>
          <p:nvPr/>
        </p:nvSpPr>
        <p:spPr bwMode="auto">
          <a:xfrm>
            <a:off x="5319464" y="6045095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1" name="Text Box 112"/>
          <p:cNvSpPr txBox="1">
            <a:spLocks noChangeArrowheads="1"/>
          </p:cNvSpPr>
          <p:nvPr/>
        </p:nvSpPr>
        <p:spPr bwMode="auto">
          <a:xfrm>
            <a:off x="5700464" y="5791418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2" name="Line 113"/>
          <p:cNvSpPr>
            <a:spLocks noChangeShapeType="1"/>
          </p:cNvSpPr>
          <p:nvPr/>
        </p:nvSpPr>
        <p:spPr bwMode="auto">
          <a:xfrm>
            <a:off x="6228184" y="6045095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3" name="Text Box 114"/>
          <p:cNvSpPr txBox="1">
            <a:spLocks noChangeArrowheads="1"/>
          </p:cNvSpPr>
          <p:nvPr/>
        </p:nvSpPr>
        <p:spPr bwMode="auto">
          <a:xfrm>
            <a:off x="6691064" y="5761255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4" name="Line 115"/>
          <p:cNvSpPr>
            <a:spLocks noChangeShapeType="1"/>
          </p:cNvSpPr>
          <p:nvPr/>
        </p:nvSpPr>
        <p:spPr bwMode="auto">
          <a:xfrm>
            <a:off x="7300664" y="6045095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5" name="Text Box 116"/>
          <p:cNvSpPr txBox="1">
            <a:spLocks noChangeArrowheads="1"/>
          </p:cNvSpPr>
          <p:nvPr/>
        </p:nvSpPr>
        <p:spPr bwMode="auto">
          <a:xfrm>
            <a:off x="7910264" y="5729505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PC</a:t>
            </a:r>
          </a:p>
        </p:txBody>
      </p:sp>
      <p:grpSp>
        <p:nvGrpSpPr>
          <p:cNvPr id="16" name="Group 69"/>
          <p:cNvGrpSpPr>
            <a:grpSpLocks/>
          </p:cNvGrpSpPr>
          <p:nvPr/>
        </p:nvGrpSpPr>
        <p:grpSpPr bwMode="auto">
          <a:xfrm>
            <a:off x="539055" y="189086"/>
            <a:ext cx="8353425" cy="4464050"/>
            <a:chOff x="0" y="48"/>
            <a:chExt cx="5760" cy="3360"/>
          </a:xfrm>
        </p:grpSpPr>
        <p:sp>
          <p:nvSpPr>
            <p:cNvPr id="17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8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27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28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0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1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4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57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58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59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0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1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2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3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4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5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66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67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68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69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0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1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2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4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5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77" name="Text Box 109"/>
          <p:cNvSpPr txBox="1">
            <a:spLocks noChangeArrowheads="1"/>
          </p:cNvSpPr>
          <p:nvPr/>
        </p:nvSpPr>
        <p:spPr bwMode="auto">
          <a:xfrm>
            <a:off x="3595038" y="1158216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R0</a:t>
            </a:r>
          </a:p>
        </p:txBody>
      </p:sp>
      <p:sp>
        <p:nvSpPr>
          <p:cNvPr id="78" name="Text Box 79"/>
          <p:cNvSpPr txBox="1">
            <a:spLocks noChangeArrowheads="1"/>
          </p:cNvSpPr>
          <p:nvPr/>
        </p:nvSpPr>
        <p:spPr bwMode="auto">
          <a:xfrm>
            <a:off x="827584" y="2420888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79" name="Text Box 83"/>
          <p:cNvSpPr txBox="1">
            <a:spLocks noChangeArrowheads="1"/>
          </p:cNvSpPr>
          <p:nvPr/>
        </p:nvSpPr>
        <p:spPr bwMode="auto">
          <a:xfrm>
            <a:off x="1187624" y="1700808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80" name="Text Box 80"/>
          <p:cNvSpPr txBox="1">
            <a:spLocks noChangeArrowheads="1"/>
          </p:cNvSpPr>
          <p:nvPr/>
        </p:nvSpPr>
        <p:spPr bwMode="auto">
          <a:xfrm>
            <a:off x="1475656" y="1084880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1979712" y="764704"/>
            <a:ext cx="3312368" cy="2232248"/>
            <a:chOff x="1979712" y="620688"/>
            <a:chExt cx="3312368" cy="2232248"/>
          </a:xfrm>
        </p:grpSpPr>
        <p:sp>
          <p:nvSpPr>
            <p:cNvPr id="82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3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4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5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86" name="Text Box 121"/>
          <p:cNvSpPr txBox="1">
            <a:spLocks noChangeArrowheads="1"/>
          </p:cNvSpPr>
          <p:nvPr/>
        </p:nvSpPr>
        <p:spPr bwMode="auto">
          <a:xfrm>
            <a:off x="5292080" y="2813072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PC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  <p:bldP spid="6" grpId="0" animBg="1"/>
      <p:bldP spid="7" grpId="0" build="p" autoUpdateAnimBg="0" advAuto="0"/>
      <p:bldP spid="8" grpId="0" animBg="1"/>
      <p:bldP spid="9" grpId="0" build="p" autoUpdateAnimBg="0" advAuto="0"/>
      <p:bldP spid="10" grpId="0" animBg="1"/>
      <p:bldP spid="11" grpId="0" build="p" autoUpdateAnimBg="0" advAuto="0"/>
      <p:bldP spid="12" grpId="0" animBg="1"/>
      <p:bldP spid="13" grpId="0" build="p" autoUpdateAnimBg="0" advAuto="0"/>
      <p:bldP spid="14" grpId="0" animBg="1"/>
      <p:bldP spid="15" grpId="0" build="p" autoUpdateAnimBg="0" advAuto="0"/>
      <p:bldP spid="77" grpId="0" animBg="1"/>
      <p:bldP spid="78" grpId="0" animBg="1"/>
      <p:bldP spid="79" grpId="0" animBg="1"/>
      <p:bldP spid="80" grpId="0" animBg="1"/>
      <p:bldP spid="8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7"/>
          <p:cNvSpPr txBox="1">
            <a:spLocks noChangeArrowheads="1"/>
          </p:cNvSpPr>
          <p:nvPr/>
        </p:nvSpPr>
        <p:spPr bwMode="auto">
          <a:xfrm>
            <a:off x="35496" y="4956532"/>
            <a:ext cx="243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寄存器间址：</a:t>
            </a:r>
          </a:p>
        </p:txBody>
      </p:sp>
      <p:sp>
        <p:nvSpPr>
          <p:cNvPr id="4" name="Text Box 120"/>
          <p:cNvSpPr txBox="1">
            <a:spLocks noChangeArrowheads="1"/>
          </p:cNvSpPr>
          <p:nvPr/>
        </p:nvSpPr>
        <p:spPr bwMode="auto">
          <a:xfrm>
            <a:off x="2123728" y="494536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Ri</a:t>
            </a:r>
            <a:endParaRPr lang="en-US" altLang="zh-CN" sz="28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5" name="Text Box 121"/>
          <p:cNvSpPr txBox="1">
            <a:spLocks noChangeArrowheads="1"/>
          </p:cNvSpPr>
          <p:nvPr/>
        </p:nvSpPr>
        <p:spPr bwMode="auto">
          <a:xfrm>
            <a:off x="6790928" y="486916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打入</a:t>
            </a:r>
          </a:p>
        </p:txBody>
      </p:sp>
      <p:sp>
        <p:nvSpPr>
          <p:cNvPr id="6" name="Line 122"/>
          <p:cNvSpPr>
            <a:spLocks noChangeShapeType="1"/>
          </p:cNvSpPr>
          <p:nvPr/>
        </p:nvSpPr>
        <p:spPr bwMode="auto">
          <a:xfrm>
            <a:off x="2809528" y="5229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7" name="Text Box 123"/>
          <p:cNvSpPr txBox="1">
            <a:spLocks noChangeArrowheads="1"/>
          </p:cNvSpPr>
          <p:nvPr/>
        </p:nvSpPr>
        <p:spPr bwMode="auto">
          <a:xfrm>
            <a:off x="3266728" y="494536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8" name="Line 124"/>
          <p:cNvSpPr>
            <a:spLocks noChangeShapeType="1"/>
          </p:cNvSpPr>
          <p:nvPr/>
        </p:nvSpPr>
        <p:spPr bwMode="auto">
          <a:xfrm>
            <a:off x="3647728" y="5229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9" name="Text Box 125"/>
          <p:cNvSpPr txBox="1">
            <a:spLocks noChangeArrowheads="1"/>
          </p:cNvSpPr>
          <p:nvPr/>
        </p:nvSpPr>
        <p:spPr bwMode="auto">
          <a:xfrm>
            <a:off x="4028728" y="494536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0" name="Line 126"/>
          <p:cNvSpPr>
            <a:spLocks noChangeShapeType="1"/>
          </p:cNvSpPr>
          <p:nvPr/>
        </p:nvSpPr>
        <p:spPr bwMode="auto">
          <a:xfrm>
            <a:off x="4880248" y="5229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1" name="Text Box 127"/>
          <p:cNvSpPr txBox="1">
            <a:spLocks noChangeArrowheads="1"/>
          </p:cNvSpPr>
          <p:nvPr/>
        </p:nvSpPr>
        <p:spPr bwMode="auto">
          <a:xfrm>
            <a:off x="5247928" y="4975523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2" name="Line 128"/>
          <p:cNvSpPr>
            <a:spLocks noChangeShapeType="1"/>
          </p:cNvSpPr>
          <p:nvPr/>
        </p:nvSpPr>
        <p:spPr bwMode="auto">
          <a:xfrm>
            <a:off x="5857528" y="5229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3" name="Text Box 129"/>
          <p:cNvSpPr txBox="1">
            <a:spLocks noChangeArrowheads="1"/>
          </p:cNvSpPr>
          <p:nvPr/>
        </p:nvSpPr>
        <p:spPr bwMode="auto">
          <a:xfrm>
            <a:off x="6238528" y="4945360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4" name="Line 130"/>
          <p:cNvSpPr>
            <a:spLocks noChangeShapeType="1"/>
          </p:cNvSpPr>
          <p:nvPr/>
        </p:nvSpPr>
        <p:spPr bwMode="auto">
          <a:xfrm>
            <a:off x="6848128" y="5229200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5" name="Text Box 131"/>
          <p:cNvSpPr txBox="1">
            <a:spLocks noChangeArrowheads="1"/>
          </p:cNvSpPr>
          <p:nvPr/>
        </p:nvSpPr>
        <p:spPr bwMode="auto">
          <a:xfrm>
            <a:off x="7457728" y="4913610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MAR</a:t>
            </a:r>
          </a:p>
        </p:txBody>
      </p:sp>
      <p:sp>
        <p:nvSpPr>
          <p:cNvPr id="16" name="Line 132"/>
          <p:cNvSpPr>
            <a:spLocks noChangeShapeType="1"/>
          </p:cNvSpPr>
          <p:nvPr/>
        </p:nvSpPr>
        <p:spPr bwMode="auto">
          <a:xfrm>
            <a:off x="8503096" y="52292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7" name="Text Box 133"/>
          <p:cNvSpPr txBox="1">
            <a:spLocks noChangeArrowheads="1"/>
          </p:cNvSpPr>
          <p:nvPr/>
        </p:nvSpPr>
        <p:spPr bwMode="auto">
          <a:xfrm>
            <a:off x="504056" y="5734997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AB</a:t>
            </a:r>
          </a:p>
        </p:txBody>
      </p:sp>
      <p:sp>
        <p:nvSpPr>
          <p:cNvPr id="18" name="Line 134"/>
          <p:cNvSpPr>
            <a:spLocks noChangeShapeType="1"/>
          </p:cNvSpPr>
          <p:nvPr/>
        </p:nvSpPr>
        <p:spPr bwMode="auto">
          <a:xfrm>
            <a:off x="199256" y="6021288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9" name="Line 135"/>
          <p:cNvSpPr>
            <a:spLocks noChangeShapeType="1"/>
          </p:cNvSpPr>
          <p:nvPr/>
        </p:nvSpPr>
        <p:spPr bwMode="auto">
          <a:xfrm>
            <a:off x="1113656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0" name="Text Box 136"/>
          <p:cNvSpPr txBox="1">
            <a:spLocks noChangeArrowheads="1"/>
          </p:cNvSpPr>
          <p:nvPr/>
        </p:nvSpPr>
        <p:spPr bwMode="auto">
          <a:xfrm>
            <a:off x="1494656" y="5734997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sp>
        <p:nvSpPr>
          <p:cNvPr id="21" name="Line 137"/>
          <p:cNvSpPr>
            <a:spLocks noChangeShapeType="1"/>
          </p:cNvSpPr>
          <p:nvPr/>
        </p:nvSpPr>
        <p:spPr bwMode="auto">
          <a:xfrm>
            <a:off x="1951856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2" name="Text Box 138"/>
          <p:cNvSpPr txBox="1">
            <a:spLocks noChangeArrowheads="1"/>
          </p:cNvSpPr>
          <p:nvPr/>
        </p:nvSpPr>
        <p:spPr bwMode="auto">
          <a:xfrm>
            <a:off x="2332856" y="5734997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23" name="Line 139"/>
          <p:cNvSpPr>
            <a:spLocks noChangeShapeType="1"/>
          </p:cNvSpPr>
          <p:nvPr/>
        </p:nvSpPr>
        <p:spPr bwMode="auto">
          <a:xfrm>
            <a:off x="3018656" y="6075382"/>
            <a:ext cx="838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4" name="Text Box 140"/>
          <p:cNvSpPr txBox="1">
            <a:spLocks noChangeArrowheads="1"/>
          </p:cNvSpPr>
          <p:nvPr/>
        </p:nvSpPr>
        <p:spPr bwMode="auto">
          <a:xfrm>
            <a:off x="3052192" y="5693186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置入</a:t>
            </a:r>
          </a:p>
        </p:txBody>
      </p: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3780656" y="5734997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26" name="Line 142"/>
          <p:cNvSpPr>
            <a:spLocks noChangeShapeType="1"/>
          </p:cNvSpPr>
          <p:nvPr/>
        </p:nvSpPr>
        <p:spPr bwMode="auto">
          <a:xfrm>
            <a:off x="4727376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7" name="Text Box 143"/>
          <p:cNvSpPr txBox="1">
            <a:spLocks noChangeArrowheads="1"/>
          </p:cNvSpPr>
          <p:nvPr/>
        </p:nvSpPr>
        <p:spPr bwMode="auto">
          <a:xfrm>
            <a:off x="5057328" y="5734997"/>
            <a:ext cx="5844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28" name="Line 158"/>
          <p:cNvSpPr>
            <a:spLocks noChangeShapeType="1"/>
          </p:cNvSpPr>
          <p:nvPr/>
        </p:nvSpPr>
        <p:spPr bwMode="auto">
          <a:xfrm>
            <a:off x="5438328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9" name="Text Box 159"/>
          <p:cNvSpPr txBox="1">
            <a:spLocks noChangeArrowheads="1"/>
          </p:cNvSpPr>
          <p:nvPr/>
        </p:nvSpPr>
        <p:spPr bwMode="auto">
          <a:xfrm>
            <a:off x="7021016" y="5733256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移、</a:t>
            </a:r>
          </a:p>
        </p:txBody>
      </p:sp>
      <p:sp>
        <p:nvSpPr>
          <p:cNvPr id="30" name="Line 160"/>
          <p:cNvSpPr>
            <a:spLocks noChangeShapeType="1"/>
          </p:cNvSpPr>
          <p:nvPr/>
        </p:nvSpPr>
        <p:spPr bwMode="auto">
          <a:xfrm>
            <a:off x="6657528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31" name="Text Box 161"/>
          <p:cNvSpPr txBox="1">
            <a:spLocks noChangeArrowheads="1"/>
          </p:cNvSpPr>
          <p:nvPr/>
        </p:nvSpPr>
        <p:spPr bwMode="auto">
          <a:xfrm>
            <a:off x="7622232" y="5724545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32" name="Line 162"/>
          <p:cNvSpPr>
            <a:spLocks noChangeShapeType="1"/>
          </p:cNvSpPr>
          <p:nvPr/>
        </p:nvSpPr>
        <p:spPr bwMode="auto">
          <a:xfrm>
            <a:off x="8105328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33" name="Text Box 163"/>
          <p:cNvSpPr txBox="1">
            <a:spLocks noChangeArrowheads="1"/>
          </p:cNvSpPr>
          <p:nvPr/>
        </p:nvSpPr>
        <p:spPr bwMode="auto">
          <a:xfrm>
            <a:off x="8486328" y="5734997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PC</a:t>
            </a:r>
          </a:p>
        </p:txBody>
      </p:sp>
      <p:sp>
        <p:nvSpPr>
          <p:cNvPr id="34" name="Text Box 164"/>
          <p:cNvSpPr txBox="1">
            <a:spLocks noChangeArrowheads="1"/>
          </p:cNvSpPr>
          <p:nvPr/>
        </p:nvSpPr>
        <p:spPr bwMode="auto">
          <a:xfrm>
            <a:off x="5819328" y="5734997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grpSp>
        <p:nvGrpSpPr>
          <p:cNvPr id="35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36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45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46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47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49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50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53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0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1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2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3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5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6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7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8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9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0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1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2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4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5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77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78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79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80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81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82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83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84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85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86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87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88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89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90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1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2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93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94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5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96" name="Text Box 110"/>
          <p:cNvSpPr txBox="1">
            <a:spLocks noChangeArrowheads="1"/>
          </p:cNvSpPr>
          <p:nvPr/>
        </p:nvSpPr>
        <p:spPr bwMode="auto">
          <a:xfrm>
            <a:off x="3595038" y="1660944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R1</a:t>
            </a:r>
          </a:p>
        </p:txBody>
      </p:sp>
      <p:sp>
        <p:nvSpPr>
          <p:cNvPr id="97" name="Text Box 82"/>
          <p:cNvSpPr txBox="1">
            <a:spLocks noChangeArrowheads="1"/>
          </p:cNvSpPr>
          <p:nvPr/>
        </p:nvSpPr>
        <p:spPr bwMode="auto">
          <a:xfrm>
            <a:off x="2051720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98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99" name="Text Box 80"/>
          <p:cNvSpPr txBox="1">
            <a:spLocks noChangeArrowheads="1"/>
          </p:cNvSpPr>
          <p:nvPr/>
        </p:nvSpPr>
        <p:spPr bwMode="auto">
          <a:xfrm>
            <a:off x="1475656" y="980728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1979712" y="692696"/>
            <a:ext cx="3312368" cy="576064"/>
            <a:chOff x="1979712" y="620688"/>
            <a:chExt cx="3312368" cy="576064"/>
          </a:xfrm>
        </p:grpSpPr>
        <p:sp>
          <p:nvSpPr>
            <p:cNvPr id="101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2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57606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4" name="Line 87"/>
            <p:cNvSpPr>
              <a:spLocks noChangeShapeType="1"/>
            </p:cNvSpPr>
            <p:nvPr/>
          </p:nvSpPr>
          <p:spPr bwMode="auto">
            <a:xfrm>
              <a:off x="4860032" y="1196752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05" name="Text Box 118"/>
          <p:cNvSpPr txBox="1">
            <a:spLocks noChangeArrowheads="1"/>
          </p:cNvSpPr>
          <p:nvPr/>
        </p:nvSpPr>
        <p:spPr bwMode="auto">
          <a:xfrm>
            <a:off x="5292080" y="1052736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MAR</a:t>
            </a:r>
          </a:p>
        </p:txBody>
      </p:sp>
      <p:sp>
        <p:nvSpPr>
          <p:cNvPr id="106" name="Line 104"/>
          <p:cNvSpPr>
            <a:spLocks noChangeShapeType="1"/>
          </p:cNvSpPr>
          <p:nvPr/>
        </p:nvSpPr>
        <p:spPr bwMode="auto">
          <a:xfrm flipV="1">
            <a:off x="6372200" y="313506"/>
            <a:ext cx="0" cy="95525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107" name="Line 95"/>
          <p:cNvSpPr>
            <a:spLocks noChangeShapeType="1"/>
          </p:cNvSpPr>
          <p:nvPr/>
        </p:nvSpPr>
        <p:spPr bwMode="auto">
          <a:xfrm>
            <a:off x="6012160" y="332656"/>
            <a:ext cx="2923699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108" name="Line 98"/>
          <p:cNvSpPr>
            <a:spLocks noChangeShapeType="1"/>
          </p:cNvSpPr>
          <p:nvPr/>
        </p:nvSpPr>
        <p:spPr bwMode="auto">
          <a:xfrm>
            <a:off x="7236296" y="301285"/>
            <a:ext cx="0" cy="895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109" name="Text Box 111"/>
          <p:cNvSpPr txBox="1">
            <a:spLocks noChangeArrowheads="1"/>
          </p:cNvSpPr>
          <p:nvPr/>
        </p:nvSpPr>
        <p:spPr bwMode="auto">
          <a:xfrm>
            <a:off x="7092280" y="1196752"/>
            <a:ext cx="693218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sp>
        <p:nvSpPr>
          <p:cNvPr id="110" name="Line 99"/>
          <p:cNvSpPr>
            <a:spLocks noChangeShapeType="1"/>
          </p:cNvSpPr>
          <p:nvPr/>
        </p:nvSpPr>
        <p:spPr bwMode="auto">
          <a:xfrm>
            <a:off x="7452320" y="548680"/>
            <a:ext cx="0" cy="637721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111" name="Line 97"/>
          <p:cNvSpPr>
            <a:spLocks noChangeShapeType="1"/>
          </p:cNvSpPr>
          <p:nvPr/>
        </p:nvSpPr>
        <p:spPr bwMode="auto">
          <a:xfrm flipH="1">
            <a:off x="6012160" y="548680"/>
            <a:ext cx="2923699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112" name="Line 105"/>
          <p:cNvSpPr>
            <a:spLocks noChangeShapeType="1"/>
          </p:cNvSpPr>
          <p:nvPr/>
        </p:nvSpPr>
        <p:spPr bwMode="auto">
          <a:xfrm flipH="1">
            <a:off x="6156176" y="1824123"/>
            <a:ext cx="348059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113" name="Line 106"/>
          <p:cNvSpPr>
            <a:spLocks noChangeShapeType="1"/>
          </p:cNvSpPr>
          <p:nvPr/>
        </p:nvSpPr>
        <p:spPr bwMode="auto">
          <a:xfrm flipV="1">
            <a:off x="6504235" y="548680"/>
            <a:ext cx="0" cy="1276771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5292080" y="1628800"/>
            <a:ext cx="904954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115" name="Text Box 82"/>
          <p:cNvSpPr txBox="1">
            <a:spLocks noChangeArrowheads="1"/>
          </p:cNvSpPr>
          <p:nvPr/>
        </p:nvSpPr>
        <p:spPr bwMode="auto">
          <a:xfrm>
            <a:off x="2051720" y="2348880"/>
            <a:ext cx="974566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116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17" name="Text Box 80"/>
          <p:cNvSpPr txBox="1">
            <a:spLocks noChangeArrowheads="1"/>
          </p:cNvSpPr>
          <p:nvPr/>
        </p:nvSpPr>
        <p:spPr bwMode="auto">
          <a:xfrm>
            <a:off x="1475656" y="980728"/>
            <a:ext cx="1184852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118" name="组合 117"/>
          <p:cNvGrpSpPr/>
          <p:nvPr/>
        </p:nvGrpSpPr>
        <p:grpSpPr>
          <a:xfrm>
            <a:off x="1979712" y="692696"/>
            <a:ext cx="3312368" cy="2232248"/>
            <a:chOff x="1979712" y="620688"/>
            <a:chExt cx="3312368" cy="2232248"/>
          </a:xfrm>
        </p:grpSpPr>
        <p:sp>
          <p:nvSpPr>
            <p:cNvPr id="119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0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1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2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23" name="Text Box 121"/>
          <p:cNvSpPr txBox="1">
            <a:spLocks noChangeArrowheads="1"/>
          </p:cNvSpPr>
          <p:nvPr/>
        </p:nvSpPr>
        <p:spPr bwMode="auto">
          <a:xfrm>
            <a:off x="5292080" y="2741064"/>
            <a:ext cx="904954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PC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000"/>
                            </p:stCondLst>
                            <p:childTnLst>
                              <p:par>
                                <p:cTn id="2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  <p:bldP spid="6" grpId="0" animBg="1"/>
      <p:bldP spid="7" grpId="0" build="p" autoUpdateAnimBg="0" advAuto="0"/>
      <p:bldP spid="8" grpId="0" animBg="1"/>
      <p:bldP spid="9" grpId="0" build="p" autoUpdateAnimBg="0" advAuto="0"/>
      <p:bldP spid="10" grpId="0" animBg="1"/>
      <p:bldP spid="11" grpId="0" build="p" autoUpdateAnimBg="0" advAuto="0"/>
      <p:bldP spid="12" grpId="0" animBg="1"/>
      <p:bldP spid="13" grpId="0" build="p" autoUpdateAnimBg="0" advAuto="0"/>
      <p:bldP spid="14" grpId="0" animBg="1"/>
      <p:bldP spid="15" grpId="0" build="p" autoUpdateAnimBg="0" advAuto="0"/>
      <p:bldP spid="16" grpId="0" animBg="1"/>
      <p:bldP spid="17" grpId="0" build="p" autoUpdateAnimBg="0" advAuto="0"/>
      <p:bldP spid="18" grpId="0" animBg="1"/>
      <p:bldP spid="19" grpId="0" animBg="1"/>
      <p:bldP spid="20" grpId="0" build="p" autoUpdateAnimBg="0" advAuto="0"/>
      <p:bldP spid="21" grpId="0" animBg="1"/>
      <p:bldP spid="22" grpId="0" build="p" autoUpdateAnimBg="0" advAuto="0"/>
      <p:bldP spid="23" grpId="0" animBg="1"/>
      <p:bldP spid="24" grpId="0" autoUpdateAnimBg="0"/>
      <p:bldP spid="25" grpId="0" build="p" autoUpdateAnimBg="0" advAuto="0"/>
      <p:bldP spid="26" grpId="0" animBg="1"/>
      <p:bldP spid="27" grpId="0" build="p" autoUpdateAnimBg="0" advAuto="0"/>
      <p:bldP spid="28" grpId="0" animBg="1"/>
      <p:bldP spid="29" grpId="0" build="p" autoUpdateAnimBg="0" advAuto="0"/>
      <p:bldP spid="30" grpId="0" animBg="1"/>
      <p:bldP spid="31" grpId="0" build="p" autoUpdateAnimBg="0" advAuto="0"/>
      <p:bldP spid="32" grpId="0" animBg="1"/>
      <p:bldP spid="33" grpId="0" build="p" autoUpdateAnimBg="0" advAuto="0"/>
      <p:bldP spid="34" grpId="0" build="p" autoUpdateAnimBg="0" advAuto="0"/>
      <p:bldP spid="96" grpId="0" animBg="1"/>
      <p:bldP spid="97" grpId="0" animBg="1"/>
      <p:bldP spid="98" grpId="0" animBg="1"/>
      <p:bldP spid="99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568" y="1124744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chemeClr val="tx2"/>
                </a:solidFill>
                <a:latin typeface="+mn-lt"/>
                <a:ea typeface="+mn-ea"/>
              </a:rPr>
              <a:t>（</a:t>
            </a:r>
            <a:r>
              <a:rPr lang="en-US" altLang="zh-CN" sz="2800" b="1" smtClean="0">
                <a:solidFill>
                  <a:schemeClr val="tx2"/>
                </a:solidFill>
                <a:latin typeface="+mn-lt"/>
                <a:ea typeface="+mn-ea"/>
              </a:rPr>
              <a:t>2</a:t>
            </a:r>
            <a:r>
              <a:rPr lang="zh-CN" altLang="en-US" sz="2800" b="1" smtClean="0">
                <a:solidFill>
                  <a:schemeClr val="tx2"/>
                </a:solidFill>
                <a:latin typeface="+mn-lt"/>
                <a:ea typeface="+mn-ea"/>
              </a:rPr>
              <a:t>）如何存取操作数？</a:t>
            </a:r>
            <a:endParaRPr lang="zh-CN" altLang="en-US" sz="2800" b="1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624" y="2076898"/>
            <a:ext cx="5548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latin typeface="+mn-lt"/>
                <a:ea typeface="+mn-ea"/>
              </a:rPr>
              <a:t>1</a:t>
            </a:r>
            <a:r>
              <a:rPr lang="zh-CN" altLang="en-US" sz="2800" b="1" smtClean="0">
                <a:latin typeface="+mn-lt"/>
                <a:ea typeface="+mn-ea"/>
              </a:rPr>
              <a:t>）获得操作数有效地址：</a:t>
            </a:r>
            <a:r>
              <a:rPr lang="en-US" altLang="zh-CN" sz="2800" b="1" smtClean="0">
                <a:latin typeface="+mn-lt"/>
                <a:ea typeface="+mn-ea"/>
              </a:rPr>
              <a:t>→MAR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4343" y="5229200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+mn-lt"/>
                <a:ea typeface="+mn-ea"/>
              </a:rPr>
              <a:t>2</a:t>
            </a:r>
            <a:r>
              <a:rPr lang="zh-CN" altLang="en-US" sz="2800" b="1" smtClean="0">
                <a:latin typeface="+mn-lt"/>
                <a:ea typeface="+mn-ea"/>
              </a:rPr>
              <a:t>）根据有效地址存取操作数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6632" y="2877063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chemeClr val="tx2"/>
                </a:solidFill>
                <a:latin typeface="+mn-lt"/>
                <a:ea typeface="+mn-ea"/>
              </a:rPr>
              <a:t>当为寄存器寻址时如何获得操作数？</a:t>
            </a:r>
            <a:endParaRPr lang="zh-CN" altLang="en-US" sz="2800" b="1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5696" y="3553852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chemeClr val="tx2"/>
                </a:solidFill>
                <a:latin typeface="+mn-lt"/>
                <a:ea typeface="+mn-ea"/>
              </a:rPr>
              <a:t>根据寻址方式形成操作数有效地址</a:t>
            </a:r>
            <a:endParaRPr lang="zh-CN" altLang="en-US" sz="2800" b="1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7704" y="4345940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chemeClr val="tx2"/>
                </a:solidFill>
                <a:latin typeface="+mn-lt"/>
                <a:ea typeface="+mn-ea"/>
              </a:rPr>
              <a:t>访存所读取的是</a:t>
            </a:r>
            <a:r>
              <a:rPr lang="zh-CN" altLang="en-US" sz="2800" b="1" smtClean="0">
                <a:solidFill>
                  <a:srgbClr val="FF0000"/>
                </a:solidFill>
                <a:latin typeface="+mn-lt"/>
                <a:ea typeface="+mn-ea"/>
              </a:rPr>
              <a:t>主存中的内容</a:t>
            </a:r>
            <a:endParaRPr lang="zh-CN" altLang="en-US" sz="2800" b="1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7548335"/>
      </p:ext>
    </p:extLst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508104" y="1268760"/>
            <a:ext cx="2668188" cy="3528392"/>
            <a:chOff x="4139952" y="1412776"/>
            <a:chExt cx="2468074" cy="2880320"/>
          </a:xfrm>
        </p:grpSpPr>
        <p:sp>
          <p:nvSpPr>
            <p:cNvPr id="3" name="矩形 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8000H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数据空间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39552" y="1628800"/>
            <a:ext cx="2520280" cy="3096344"/>
            <a:chOff x="1115616" y="836712"/>
            <a:chExt cx="1944216" cy="2880320"/>
          </a:xfrm>
        </p:grpSpPr>
        <p:sp>
          <p:nvSpPr>
            <p:cNvPr id="20" name="Line 81"/>
            <p:cNvSpPr>
              <a:spLocks noChangeShapeType="1"/>
            </p:cNvSpPr>
            <p:nvPr/>
          </p:nvSpPr>
          <p:spPr bwMode="auto">
            <a:xfrm>
              <a:off x="1547663" y="2367243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115616" y="836712"/>
              <a:ext cx="1944216" cy="2880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CPU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流程图: 过程 21"/>
            <p:cNvSpPr/>
            <p:nvPr/>
          </p:nvSpPr>
          <p:spPr bwMode="auto">
            <a:xfrm>
              <a:off x="2145432" y="836712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MAR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流程图: 过程 22"/>
            <p:cNvSpPr/>
            <p:nvPr/>
          </p:nvSpPr>
          <p:spPr bwMode="auto">
            <a:xfrm>
              <a:off x="2145432" y="1640522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MDR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" name="TextBox 42"/>
            <p:cNvSpPr txBox="1"/>
            <p:nvPr/>
          </p:nvSpPr>
          <p:spPr>
            <a:xfrm>
              <a:off x="1842832" y="271226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</a:rPr>
                <a:t>控制信号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059832" y="3356992"/>
            <a:ext cx="1800200" cy="338554"/>
            <a:chOff x="3059832" y="2564904"/>
            <a:chExt cx="1800200" cy="338554"/>
          </a:xfrm>
        </p:grpSpPr>
        <p:cxnSp>
          <p:nvCxnSpPr>
            <p:cNvPr id="26" name="直接连接符 25"/>
            <p:cNvCxnSpPr/>
            <p:nvPr/>
          </p:nvCxnSpPr>
          <p:spPr bwMode="auto">
            <a:xfrm>
              <a:off x="3059832" y="2852936"/>
              <a:ext cx="1800200" cy="0"/>
            </a:xfrm>
            <a:prstGeom prst="line">
              <a:avLst/>
            </a:prstGeom>
            <a:solidFill>
              <a:schemeClr val="accent1"/>
            </a:solidFill>
            <a:ln w="635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7" name="TextBox 45"/>
            <p:cNvSpPr txBox="1"/>
            <p:nvPr/>
          </p:nvSpPr>
          <p:spPr>
            <a:xfrm>
              <a:off x="3707904" y="2564904"/>
              <a:ext cx="3321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R</a:t>
              </a:r>
              <a:endParaRPr lang="zh-CN" altLang="en-US" sz="1600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096044" y="1434262"/>
            <a:ext cx="1728192" cy="698595"/>
            <a:chOff x="3096044" y="642174"/>
            <a:chExt cx="1728192" cy="698595"/>
          </a:xfrm>
        </p:grpSpPr>
        <p:grpSp>
          <p:nvGrpSpPr>
            <p:cNvPr id="29" name="组合 98"/>
            <p:cNvGrpSpPr/>
            <p:nvPr/>
          </p:nvGrpSpPr>
          <p:grpSpPr>
            <a:xfrm>
              <a:off x="3096044" y="908721"/>
              <a:ext cx="1728192" cy="432048"/>
              <a:chOff x="827583" y="983432"/>
              <a:chExt cx="2088233" cy="393681"/>
            </a:xfrm>
          </p:grpSpPr>
          <p:cxnSp>
            <p:nvCxnSpPr>
              <p:cNvPr id="31" name="直接连接符 30"/>
              <p:cNvCxnSpPr/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2" name="直接连接符 31"/>
              <p:cNvCxnSpPr/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3" name="直接连接符 32"/>
              <p:cNvCxnSpPr/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4" name="直接连接符 33"/>
              <p:cNvCxnSpPr/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5" name="直接连接符 34"/>
              <p:cNvCxnSpPr/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6" name="直接连接符 35"/>
              <p:cNvCxnSpPr/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sp>
            <p:nvSpPr>
              <p:cNvPr id="37" name="椭圆 36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 bwMode="auto">
              <a:xfrm>
                <a:off x="827583" y="123122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9" name="直接连接符 38"/>
              <p:cNvCxnSpPr/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</p:grpSp>
        <p:sp>
          <p:nvSpPr>
            <p:cNvPr id="30" name="TextBox 51"/>
            <p:cNvSpPr txBox="1"/>
            <p:nvPr/>
          </p:nvSpPr>
          <p:spPr>
            <a:xfrm>
              <a:off x="3282992" y="642174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k</a:t>
              </a:r>
              <a:r>
                <a:rPr lang="zh-CN" altLang="en-US" sz="1600" b="1" dirty="0" smtClean="0"/>
                <a:t>条地址线</a:t>
              </a:r>
              <a:endParaRPr lang="zh-CN" altLang="en-US" sz="1600" b="1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059832" y="2348880"/>
            <a:ext cx="1800200" cy="720080"/>
            <a:chOff x="3059832" y="1556792"/>
            <a:chExt cx="1800200" cy="720080"/>
          </a:xfrm>
        </p:grpSpPr>
        <p:grpSp>
          <p:nvGrpSpPr>
            <p:cNvPr id="41" name="组合 99"/>
            <p:cNvGrpSpPr/>
            <p:nvPr/>
          </p:nvGrpSpPr>
          <p:grpSpPr>
            <a:xfrm>
              <a:off x="3059832" y="1844824"/>
              <a:ext cx="1800200" cy="432048"/>
              <a:chOff x="827584" y="983432"/>
              <a:chExt cx="2088232" cy="393681"/>
            </a:xfrm>
          </p:grpSpPr>
          <p:cxnSp>
            <p:nvCxnSpPr>
              <p:cNvPr id="43" name="直接连接符 42"/>
              <p:cNvCxnSpPr/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4" name="直接连接符 43"/>
              <p:cNvCxnSpPr/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6" name="直接连接符 45"/>
              <p:cNvCxnSpPr/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7" name="直接连接符 46"/>
              <p:cNvCxnSpPr/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49" name="椭圆 48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50" name="直接连接符 49"/>
              <p:cNvCxnSpPr/>
              <p:nvPr/>
            </p:nvCxnSpPr>
            <p:spPr bwMode="auto">
              <a:xfrm>
                <a:off x="827584" y="1231223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</p:grpSp>
        <p:sp>
          <p:nvSpPr>
            <p:cNvPr id="42" name="TextBox 63"/>
            <p:cNvSpPr txBox="1"/>
            <p:nvPr/>
          </p:nvSpPr>
          <p:spPr>
            <a:xfrm>
              <a:off x="3347864" y="1556792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n</a:t>
              </a:r>
              <a:r>
                <a:rPr lang="zh-CN" altLang="en-US" sz="1600" b="1" dirty="0" smtClean="0"/>
                <a:t>条数据线</a:t>
              </a:r>
              <a:endParaRPr lang="zh-CN" altLang="en-US" sz="1600" b="1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11560" y="1661899"/>
            <a:ext cx="1224136" cy="830997"/>
            <a:chOff x="744239" y="1661899"/>
            <a:chExt cx="1224136" cy="830997"/>
          </a:xfrm>
          <a:solidFill>
            <a:srgbClr val="00B050"/>
          </a:solidFill>
        </p:grpSpPr>
        <p:sp>
          <p:nvSpPr>
            <p:cNvPr id="53" name="TextBox 77"/>
            <p:cNvSpPr txBox="1"/>
            <p:nvPr/>
          </p:nvSpPr>
          <p:spPr>
            <a:xfrm>
              <a:off x="744239" y="1661899"/>
              <a:ext cx="803425" cy="8309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数据</a:t>
              </a:r>
              <a:endParaRPr lang="en-US" altLang="zh-CN" b="1" dirty="0" smtClean="0"/>
            </a:p>
            <a:p>
              <a:r>
                <a:rPr lang="zh-CN" altLang="en-US" b="1" dirty="0" smtClean="0"/>
                <a:t>地址</a:t>
              </a:r>
              <a:endParaRPr lang="zh-CN" altLang="en-US" b="1" dirty="0"/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>
              <a:off x="1547664" y="1988840"/>
              <a:ext cx="420711" cy="0"/>
            </a:xfrm>
            <a:prstGeom prst="straightConnector1">
              <a:avLst/>
            </a:prstGeom>
            <a:grpFill/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55" name="TextBox 83"/>
          <p:cNvSpPr txBox="1"/>
          <p:nvPr/>
        </p:nvSpPr>
        <p:spPr>
          <a:xfrm>
            <a:off x="539552" y="5478323"/>
            <a:ext cx="2829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lt"/>
              </a:rPr>
              <a:t>读取数据</a:t>
            </a:r>
            <a:endParaRPr lang="en-US" altLang="zh-CN" sz="2800" b="1" dirty="0" smtClean="0">
              <a:latin typeface="+mn-lt"/>
            </a:endParaRPr>
          </a:p>
          <a:p>
            <a:r>
              <a:rPr lang="zh-CN" altLang="en-US" sz="2800" b="1" dirty="0" smtClean="0">
                <a:latin typeface="+mn-lt"/>
              </a:rPr>
              <a:t>数据地址</a:t>
            </a:r>
            <a:r>
              <a:rPr lang="en-US" altLang="zh-CN" sz="2800" b="1" dirty="0" smtClean="0">
                <a:latin typeface="+mn-lt"/>
              </a:rPr>
              <a:t>=8000H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56" name="流程图: 过程 55"/>
          <p:cNvSpPr/>
          <p:nvPr/>
        </p:nvSpPr>
        <p:spPr bwMode="auto">
          <a:xfrm>
            <a:off x="1874499" y="1618275"/>
            <a:ext cx="1185333" cy="658597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MAR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流程图: 过程 56"/>
          <p:cNvSpPr/>
          <p:nvPr/>
        </p:nvSpPr>
        <p:spPr bwMode="auto">
          <a:xfrm>
            <a:off x="1874499" y="2482371"/>
            <a:ext cx="1185333" cy="658597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MDR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 bwMode="auto">
          <a:xfrm>
            <a:off x="4860032" y="1916832"/>
            <a:ext cx="720080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flipH="1">
            <a:off x="4932040" y="1988840"/>
            <a:ext cx="720080" cy="864096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4860032" y="1052736"/>
            <a:ext cx="3312368" cy="4176464"/>
          </a:xfrm>
          <a:prstGeom prst="rect">
            <a:avLst/>
          </a:prstGeom>
          <a:solidFill>
            <a:schemeClr val="tx1">
              <a:lumMod val="65000"/>
              <a:lumOff val="35000"/>
              <a:alpha val="24000"/>
            </a:schemeClr>
          </a:solidFill>
          <a:ln w="254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08104" y="1700808"/>
            <a:ext cx="1790469" cy="44104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数据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2" name="TextBox 73"/>
          <p:cNvSpPr txBox="1"/>
          <p:nvPr/>
        </p:nvSpPr>
        <p:spPr>
          <a:xfrm>
            <a:off x="1043608" y="11663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+mn-lt"/>
              </a:rPr>
              <a:t>读取数据</a:t>
            </a:r>
            <a:endParaRPr lang="zh-CN" altLang="en-US" sz="28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>
            <a:off x="2771800" y="1052736"/>
            <a:ext cx="0" cy="54868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64" name="TextBox 75"/>
          <p:cNvSpPr txBox="1"/>
          <p:nvPr/>
        </p:nvSpPr>
        <p:spPr>
          <a:xfrm>
            <a:off x="2771800" y="109736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EMAR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856610088"/>
      </p:ext>
    </p:extLst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 animBg="1"/>
      <p:bldP spid="61" grpId="0" animBg="1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6"/>
          <p:cNvSpPr txBox="1">
            <a:spLocks noChangeArrowheads="1"/>
          </p:cNvSpPr>
          <p:nvPr/>
        </p:nvSpPr>
        <p:spPr bwMode="auto">
          <a:xfrm>
            <a:off x="827584" y="127921"/>
            <a:ext cx="22322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2.</a:t>
            </a:r>
            <a:r>
              <a:rPr lang="zh-CN" altLang="en-US" sz="2800" b="1">
                <a:latin typeface="+mn-lt"/>
                <a:ea typeface="+mn-ea"/>
              </a:rPr>
              <a:t>寻址方式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76064" y="2916233"/>
            <a:ext cx="637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CPU</a:t>
            </a:r>
            <a:r>
              <a:rPr lang="zh-CN" altLang="en-US" sz="2800" b="1">
                <a:latin typeface="+mn-lt"/>
                <a:ea typeface="+mn-ea"/>
              </a:rPr>
              <a:t>可编程访问的寄存器（</a:t>
            </a:r>
            <a:r>
              <a:rPr lang="en-US" altLang="zh-CN" sz="2800" b="1">
                <a:latin typeface="+mn-lt"/>
                <a:ea typeface="+mn-ea"/>
              </a:rPr>
              <a:t>3</a:t>
            </a:r>
            <a:r>
              <a:rPr lang="zh-CN" altLang="en-US" sz="2800" b="1">
                <a:latin typeface="+mn-lt"/>
                <a:ea typeface="+mn-ea"/>
              </a:rPr>
              <a:t>位编号）：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1223441" y="3719641"/>
            <a:ext cx="6444903" cy="28777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  <a:defRPr/>
            </a:pPr>
            <a:r>
              <a:rPr lang="zh-CN" altLang="en-US" sz="2800" b="1">
                <a:latin typeface="+mn-lt"/>
                <a:ea typeface="+mn-ea"/>
              </a:rPr>
              <a:t>通用寄存器</a:t>
            </a:r>
            <a:r>
              <a:rPr lang="en-US" altLang="zh-CN" sz="2800" b="1">
                <a:latin typeface="+mn-lt"/>
                <a:ea typeface="+mn-ea"/>
              </a:rPr>
              <a:t>:</a:t>
            </a:r>
          </a:p>
          <a:p>
            <a:pPr>
              <a:lnSpc>
                <a:spcPts val="3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 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0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(000)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、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(001)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、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 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2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(010)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、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 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3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(011)</a:t>
            </a:r>
          </a:p>
          <a:p>
            <a:pPr>
              <a:lnSpc>
                <a:spcPts val="3000"/>
              </a:lnSpc>
              <a:spcBef>
                <a:spcPct val="50000"/>
              </a:spcBef>
              <a:defRPr/>
            </a:pPr>
            <a:r>
              <a:rPr lang="zh-CN" altLang="en-US" sz="2800" b="1">
                <a:latin typeface="+mn-lt"/>
                <a:ea typeface="+mn-ea"/>
              </a:rPr>
              <a:t>堆栈指针：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SP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（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100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）</a:t>
            </a:r>
            <a:endParaRPr lang="en-US" altLang="zh-CN" sz="2800" b="1">
              <a:latin typeface="+mn-lt"/>
              <a:ea typeface="+mn-ea"/>
            </a:endParaRPr>
          </a:p>
          <a:p>
            <a:pPr>
              <a:lnSpc>
                <a:spcPts val="3000"/>
              </a:lnSpc>
              <a:spcBef>
                <a:spcPct val="50000"/>
              </a:spcBef>
              <a:defRPr/>
            </a:pPr>
            <a:r>
              <a:rPr lang="zh-CN" altLang="en-US" sz="2800" b="1">
                <a:latin typeface="+mn-lt"/>
                <a:ea typeface="+mn-ea"/>
              </a:rPr>
              <a:t>程序状态字：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PSW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（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101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）</a:t>
            </a:r>
            <a:endParaRPr lang="en-US" altLang="zh-CN" sz="2800" b="1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  <a:p>
            <a:pPr>
              <a:lnSpc>
                <a:spcPts val="3000"/>
              </a:lnSpc>
              <a:spcBef>
                <a:spcPct val="50000"/>
              </a:spcBef>
              <a:defRPr/>
            </a:pPr>
            <a:r>
              <a:rPr lang="zh-CN" altLang="en-US" sz="2800" b="1">
                <a:latin typeface="+mn-lt"/>
                <a:ea typeface="+mn-ea"/>
              </a:rPr>
              <a:t>指令计数器：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PC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（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111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）</a:t>
            </a:r>
            <a:endParaRPr lang="en-US" altLang="zh-CN" sz="2800" b="1">
              <a:latin typeface="+mn-lt"/>
              <a:ea typeface="+mn-ea"/>
            </a:endParaRPr>
          </a:p>
        </p:txBody>
      </p:sp>
      <p:grpSp>
        <p:nvGrpSpPr>
          <p:cNvPr id="8197" name="Group 25"/>
          <p:cNvGrpSpPr>
            <a:grpSpLocks/>
          </p:cNvGrpSpPr>
          <p:nvPr/>
        </p:nvGrpSpPr>
        <p:grpSpPr bwMode="auto">
          <a:xfrm>
            <a:off x="76200" y="1366763"/>
            <a:ext cx="8915400" cy="523875"/>
            <a:chOff x="96" y="720"/>
            <a:chExt cx="5616" cy="330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96" y="720"/>
              <a:ext cx="5616" cy="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latin typeface="+mn-lt"/>
                  <a:ea typeface="+mn-ea"/>
                </a:rPr>
                <a:t>操作码 </a:t>
              </a:r>
              <a:r>
                <a:rPr lang="zh-CN" altLang="en-US" sz="2800" b="1" smtClean="0">
                  <a:latin typeface="+mn-lt"/>
                  <a:ea typeface="+mn-ea"/>
                </a:rPr>
                <a:t>    </a:t>
              </a:r>
              <a:r>
                <a:rPr lang="zh-CN" altLang="en-US" sz="2800" b="1" smtClean="0">
                  <a:solidFill>
                    <a:srgbClr val="FF0000"/>
                  </a:solidFill>
                  <a:latin typeface="+mn-lt"/>
                  <a:ea typeface="+mn-ea"/>
                </a:rPr>
                <a:t>寄存器</a:t>
              </a:r>
              <a:r>
                <a:rPr lang="zh-CN" altLang="en-US" sz="2800" b="1">
                  <a:solidFill>
                    <a:srgbClr val="FF0000"/>
                  </a:solidFill>
                  <a:latin typeface="+mn-lt"/>
                  <a:ea typeface="+mn-ea"/>
                </a:rPr>
                <a:t>号</a:t>
              </a:r>
              <a:r>
                <a:rPr lang="zh-CN" altLang="en-US" sz="2800" b="1">
                  <a:latin typeface="+mn-lt"/>
                  <a:ea typeface="+mn-ea"/>
                </a:rPr>
                <a:t> </a:t>
              </a:r>
              <a:r>
                <a:rPr lang="zh-CN" altLang="en-US" sz="2800" b="1" smtClean="0">
                  <a:latin typeface="+mn-lt"/>
                  <a:ea typeface="+mn-ea"/>
                </a:rPr>
                <a:t>    寻址方式     </a:t>
              </a:r>
              <a:r>
                <a:rPr lang="zh-CN" altLang="en-US" sz="2800" b="1" smtClean="0">
                  <a:solidFill>
                    <a:srgbClr val="FF0000"/>
                  </a:solidFill>
                  <a:latin typeface="+mn-lt"/>
                  <a:ea typeface="+mn-ea"/>
                </a:rPr>
                <a:t>寄存器</a:t>
              </a:r>
              <a:r>
                <a:rPr lang="zh-CN" altLang="en-US" sz="2800" b="1">
                  <a:solidFill>
                    <a:srgbClr val="FF0000"/>
                  </a:solidFill>
                  <a:latin typeface="+mn-lt"/>
                  <a:ea typeface="+mn-ea"/>
                </a:rPr>
                <a:t>号</a:t>
              </a:r>
              <a:r>
                <a:rPr lang="zh-CN" altLang="en-US" sz="2800" b="1">
                  <a:latin typeface="+mn-lt"/>
                  <a:ea typeface="+mn-ea"/>
                </a:rPr>
                <a:t> </a:t>
              </a:r>
              <a:r>
                <a:rPr lang="zh-CN" altLang="en-US" sz="2800" b="1" smtClean="0">
                  <a:latin typeface="+mn-lt"/>
                  <a:ea typeface="+mn-ea"/>
                </a:rPr>
                <a:t>    寻址方式</a:t>
              </a:r>
              <a:endParaRPr lang="zh-CN" altLang="en-US" sz="2800" b="1">
                <a:latin typeface="+mn-lt"/>
                <a:ea typeface="+mn-ea"/>
              </a:endParaRPr>
            </a:p>
          </p:txBody>
        </p:sp>
        <p:sp>
          <p:nvSpPr>
            <p:cNvPr id="8199" name="Line 21"/>
            <p:cNvSpPr>
              <a:spLocks noChangeShapeType="1"/>
            </p:cNvSpPr>
            <p:nvPr/>
          </p:nvSpPr>
          <p:spPr bwMode="auto">
            <a:xfrm>
              <a:off x="1008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8200" name="Line 22"/>
            <p:cNvSpPr>
              <a:spLocks noChangeShapeType="1"/>
            </p:cNvSpPr>
            <p:nvPr/>
          </p:nvSpPr>
          <p:spPr bwMode="auto">
            <a:xfrm>
              <a:off x="2160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8201" name="Line 23"/>
            <p:cNvSpPr>
              <a:spLocks noChangeShapeType="1"/>
            </p:cNvSpPr>
            <p:nvPr/>
          </p:nvSpPr>
          <p:spPr bwMode="auto">
            <a:xfrm>
              <a:off x="3312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8202" name="Line 24"/>
            <p:cNvSpPr>
              <a:spLocks noChangeShapeType="1"/>
            </p:cNvSpPr>
            <p:nvPr/>
          </p:nvSpPr>
          <p:spPr bwMode="auto">
            <a:xfrm>
              <a:off x="4464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1" name="AutoShape 16"/>
          <p:cNvSpPr>
            <a:spLocks/>
          </p:cNvSpPr>
          <p:nvPr/>
        </p:nvSpPr>
        <p:spPr bwMode="auto">
          <a:xfrm rot="-5400000">
            <a:off x="3276600" y="392832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3" name="AutoShape 27"/>
          <p:cNvSpPr>
            <a:spLocks/>
          </p:cNvSpPr>
          <p:nvPr/>
        </p:nvSpPr>
        <p:spPr bwMode="auto">
          <a:xfrm rot="-5400000">
            <a:off x="6934200" y="392832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13703" y="611977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chemeClr val="tx2"/>
                </a:solidFill>
                <a:latin typeface="+mn-lt"/>
                <a:ea typeface="+mn-ea"/>
              </a:rPr>
              <a:t>特点：</a:t>
            </a:r>
            <a:r>
              <a:rPr lang="zh-CN" altLang="zh-CN" sz="2800" b="1" smtClean="0">
                <a:solidFill>
                  <a:schemeClr val="tx2"/>
                </a:solidFill>
                <a:latin typeface="+mn-lt"/>
                <a:ea typeface="+mn-ea"/>
              </a:rPr>
              <a:t>指令中直接给出寄存器编号</a:t>
            </a:r>
            <a:endParaRPr lang="zh-CN" altLang="en-US" sz="2800" b="1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6216" y="213285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+mn-lt"/>
                <a:ea typeface="+mn-ea"/>
              </a:rPr>
              <a:t>源地址</a:t>
            </a:r>
            <a:endParaRPr lang="zh-CN" altLang="en-US" sz="28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55776" y="213285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+mn-lt"/>
                <a:ea typeface="+mn-ea"/>
              </a:rPr>
              <a:t>目的地址</a:t>
            </a:r>
            <a:endParaRPr lang="zh-CN" altLang="en-US" sz="2800" b="1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 animBg="1"/>
      <p:bldP spid="13" grpId="0" animBg="1"/>
      <p:bldP spid="14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508104" y="1268760"/>
            <a:ext cx="2668188" cy="3528392"/>
            <a:chOff x="4139952" y="1412776"/>
            <a:chExt cx="2468074" cy="2880320"/>
          </a:xfrm>
        </p:grpSpPr>
        <p:sp>
          <p:nvSpPr>
            <p:cNvPr id="3" name="矩形 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8000H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数据空间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39552" y="1628800"/>
            <a:ext cx="2520280" cy="3096344"/>
            <a:chOff x="1115616" y="836712"/>
            <a:chExt cx="1944216" cy="2880320"/>
          </a:xfrm>
        </p:grpSpPr>
        <p:sp>
          <p:nvSpPr>
            <p:cNvPr id="20" name="Line 81"/>
            <p:cNvSpPr>
              <a:spLocks noChangeShapeType="1"/>
            </p:cNvSpPr>
            <p:nvPr/>
          </p:nvSpPr>
          <p:spPr bwMode="auto">
            <a:xfrm>
              <a:off x="1547663" y="2367243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115616" y="836712"/>
              <a:ext cx="1944216" cy="2880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CPU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流程图: 过程 21"/>
            <p:cNvSpPr/>
            <p:nvPr/>
          </p:nvSpPr>
          <p:spPr bwMode="auto">
            <a:xfrm>
              <a:off x="2145432" y="836712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MAR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流程图: 过程 22"/>
            <p:cNvSpPr/>
            <p:nvPr/>
          </p:nvSpPr>
          <p:spPr bwMode="auto">
            <a:xfrm>
              <a:off x="2145432" y="1640522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MDR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42832" y="271226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</a:rPr>
                <a:t>控制信号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059832" y="3738518"/>
            <a:ext cx="1800200" cy="338554"/>
            <a:chOff x="3059832" y="2946430"/>
            <a:chExt cx="1800200" cy="338554"/>
          </a:xfrm>
        </p:grpSpPr>
        <p:cxnSp>
          <p:nvCxnSpPr>
            <p:cNvPr id="26" name="直接连接符 25"/>
            <p:cNvCxnSpPr/>
            <p:nvPr/>
          </p:nvCxnSpPr>
          <p:spPr bwMode="auto">
            <a:xfrm>
              <a:off x="3059832" y="3212976"/>
              <a:ext cx="1800200" cy="0"/>
            </a:xfrm>
            <a:prstGeom prst="line">
              <a:avLst/>
            </a:prstGeom>
            <a:solidFill>
              <a:schemeClr val="accent1"/>
            </a:solidFill>
            <a:ln w="635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7" name="TextBox 29"/>
            <p:cNvSpPr txBox="1"/>
            <p:nvPr/>
          </p:nvSpPr>
          <p:spPr>
            <a:xfrm>
              <a:off x="3707904" y="294643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W</a:t>
              </a:r>
              <a:endParaRPr lang="zh-CN" altLang="en-US" sz="1600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096044" y="1434262"/>
            <a:ext cx="1728192" cy="698595"/>
            <a:chOff x="3096044" y="642174"/>
            <a:chExt cx="1728192" cy="698595"/>
          </a:xfrm>
        </p:grpSpPr>
        <p:grpSp>
          <p:nvGrpSpPr>
            <p:cNvPr id="29" name="组合 98"/>
            <p:cNvGrpSpPr/>
            <p:nvPr/>
          </p:nvGrpSpPr>
          <p:grpSpPr>
            <a:xfrm>
              <a:off x="3096044" y="908721"/>
              <a:ext cx="1728192" cy="432048"/>
              <a:chOff x="827583" y="983432"/>
              <a:chExt cx="2088233" cy="393681"/>
            </a:xfrm>
          </p:grpSpPr>
          <p:cxnSp>
            <p:nvCxnSpPr>
              <p:cNvPr id="31" name="直接连接符 30"/>
              <p:cNvCxnSpPr/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2" name="直接连接符 31"/>
              <p:cNvCxnSpPr/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3" name="直接连接符 32"/>
              <p:cNvCxnSpPr/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4" name="直接连接符 33"/>
              <p:cNvCxnSpPr/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5" name="直接连接符 34"/>
              <p:cNvCxnSpPr/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6" name="直接连接符 35"/>
              <p:cNvCxnSpPr/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sp>
            <p:nvSpPr>
              <p:cNvPr id="37" name="椭圆 36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 bwMode="auto">
              <a:xfrm>
                <a:off x="827583" y="123122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9" name="直接连接符 38"/>
              <p:cNvCxnSpPr/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</p:grpSp>
        <p:sp>
          <p:nvSpPr>
            <p:cNvPr id="30" name="TextBox 32"/>
            <p:cNvSpPr txBox="1"/>
            <p:nvPr/>
          </p:nvSpPr>
          <p:spPr>
            <a:xfrm>
              <a:off x="3282992" y="642174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k</a:t>
              </a:r>
              <a:r>
                <a:rPr lang="zh-CN" altLang="en-US" sz="1600" b="1" dirty="0" smtClean="0"/>
                <a:t>条地址线</a:t>
              </a:r>
              <a:endParaRPr lang="zh-CN" altLang="en-US" sz="1600" b="1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059832" y="2348880"/>
            <a:ext cx="1800200" cy="720080"/>
            <a:chOff x="3059832" y="1556792"/>
            <a:chExt cx="1800200" cy="720080"/>
          </a:xfrm>
        </p:grpSpPr>
        <p:grpSp>
          <p:nvGrpSpPr>
            <p:cNvPr id="41" name="组合 99"/>
            <p:cNvGrpSpPr/>
            <p:nvPr/>
          </p:nvGrpSpPr>
          <p:grpSpPr>
            <a:xfrm>
              <a:off x="3059832" y="1844824"/>
              <a:ext cx="1800200" cy="432048"/>
              <a:chOff x="827584" y="983432"/>
              <a:chExt cx="2088232" cy="393681"/>
            </a:xfrm>
          </p:grpSpPr>
          <p:cxnSp>
            <p:nvCxnSpPr>
              <p:cNvPr id="43" name="直接连接符 42"/>
              <p:cNvCxnSpPr/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4" name="直接连接符 43"/>
              <p:cNvCxnSpPr/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6" name="直接连接符 45"/>
              <p:cNvCxnSpPr/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7" name="直接连接符 46"/>
              <p:cNvCxnSpPr/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49" name="椭圆 48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50" name="直接连接符 49"/>
              <p:cNvCxnSpPr/>
              <p:nvPr/>
            </p:nvCxnSpPr>
            <p:spPr bwMode="auto">
              <a:xfrm>
                <a:off x="827584" y="1231223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</p:grpSp>
        <p:sp>
          <p:nvSpPr>
            <p:cNvPr id="42" name="TextBox 44"/>
            <p:cNvSpPr txBox="1"/>
            <p:nvPr/>
          </p:nvSpPr>
          <p:spPr>
            <a:xfrm>
              <a:off x="3347864" y="1556792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n</a:t>
              </a:r>
              <a:r>
                <a:rPr lang="zh-CN" altLang="en-US" sz="1600" b="1" dirty="0" smtClean="0"/>
                <a:t>条数据线</a:t>
              </a:r>
              <a:endParaRPr lang="zh-CN" altLang="en-US" sz="1600" b="1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11560" y="1661899"/>
            <a:ext cx="1224136" cy="830997"/>
            <a:chOff x="744239" y="1661899"/>
            <a:chExt cx="1224136" cy="830997"/>
          </a:xfrm>
        </p:grpSpPr>
        <p:sp>
          <p:nvSpPr>
            <p:cNvPr id="53" name="TextBox 55"/>
            <p:cNvSpPr txBox="1"/>
            <p:nvPr/>
          </p:nvSpPr>
          <p:spPr>
            <a:xfrm>
              <a:off x="744239" y="1661899"/>
              <a:ext cx="803425" cy="8309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数据</a:t>
              </a:r>
              <a:endParaRPr lang="en-US" altLang="zh-CN" b="1" dirty="0" smtClean="0"/>
            </a:p>
            <a:p>
              <a:r>
                <a:rPr lang="zh-CN" altLang="en-US" b="1" dirty="0" smtClean="0"/>
                <a:t>地址</a:t>
              </a:r>
              <a:endParaRPr lang="zh-CN" altLang="en-US" b="1" dirty="0"/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>
              <a:off x="1547664" y="1988840"/>
              <a:ext cx="420711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55" name="TextBox 57"/>
          <p:cNvSpPr txBox="1"/>
          <p:nvPr/>
        </p:nvSpPr>
        <p:spPr>
          <a:xfrm>
            <a:off x="539552" y="5478323"/>
            <a:ext cx="2845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lt"/>
              </a:rPr>
              <a:t>数据已送入</a:t>
            </a:r>
            <a:r>
              <a:rPr lang="en-US" altLang="zh-CN" sz="2800" b="1" dirty="0" smtClean="0">
                <a:latin typeface="+mn-lt"/>
              </a:rPr>
              <a:t>MDR</a:t>
            </a:r>
          </a:p>
          <a:p>
            <a:r>
              <a:rPr lang="zh-CN" altLang="en-US" sz="2800" b="1" dirty="0" smtClean="0">
                <a:latin typeface="+mn-lt"/>
              </a:rPr>
              <a:t>数据地址</a:t>
            </a:r>
            <a:r>
              <a:rPr lang="en-US" altLang="zh-CN" sz="2800" b="1" dirty="0" smtClean="0">
                <a:latin typeface="+mn-lt"/>
              </a:rPr>
              <a:t>=8000H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56" name="流程图: 过程 55"/>
          <p:cNvSpPr/>
          <p:nvPr/>
        </p:nvSpPr>
        <p:spPr bwMode="auto">
          <a:xfrm>
            <a:off x="1874499" y="1618275"/>
            <a:ext cx="1185333" cy="658597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MAR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流程图: 过程 56"/>
          <p:cNvSpPr/>
          <p:nvPr/>
        </p:nvSpPr>
        <p:spPr bwMode="auto">
          <a:xfrm>
            <a:off x="1874499" y="2492896"/>
            <a:ext cx="1185333" cy="658597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MDR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 bwMode="auto">
          <a:xfrm>
            <a:off x="4860032" y="1916832"/>
            <a:ext cx="720080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flipV="1">
            <a:off x="4860032" y="1916832"/>
            <a:ext cx="1080120" cy="936104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4860032" y="1052736"/>
            <a:ext cx="3312368" cy="4176464"/>
          </a:xfrm>
          <a:prstGeom prst="rect">
            <a:avLst/>
          </a:prstGeom>
          <a:solidFill>
            <a:schemeClr val="tx1">
              <a:lumMod val="65000"/>
              <a:lumOff val="35000"/>
              <a:alpha val="23000"/>
            </a:schemeClr>
          </a:solidFill>
          <a:ln w="254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08104" y="1700808"/>
            <a:ext cx="1790469" cy="44104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数据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2" name="TextBox 64"/>
          <p:cNvSpPr txBox="1"/>
          <p:nvPr/>
        </p:nvSpPr>
        <p:spPr>
          <a:xfrm>
            <a:off x="1043608" y="11663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+mn-lt"/>
              </a:rPr>
              <a:t>存入数据</a:t>
            </a:r>
            <a:endParaRPr lang="zh-CN" altLang="en-US" sz="28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>
            <a:off x="2771800" y="1052736"/>
            <a:ext cx="0" cy="54868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64" name="TextBox 66"/>
          <p:cNvSpPr txBox="1"/>
          <p:nvPr/>
        </p:nvSpPr>
        <p:spPr>
          <a:xfrm>
            <a:off x="2771800" y="109736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EMAR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2936645251"/>
      </p:ext>
    </p:extLst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 animBg="1"/>
      <p:bldP spid="61" grpId="0" animBg="1"/>
      <p:bldP spid="6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1"/>
          <p:cNvSpPr txBox="1">
            <a:spLocks noChangeArrowheads="1"/>
          </p:cNvSpPr>
          <p:nvPr/>
        </p:nvSpPr>
        <p:spPr bwMode="auto">
          <a:xfrm>
            <a:off x="99864" y="4922004"/>
            <a:ext cx="5768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1</a:t>
            </a:r>
            <a:r>
              <a:rPr lang="zh-CN" altLang="en-US" sz="2800" b="1" smtClean="0">
                <a:latin typeface="+mn-lt"/>
                <a:ea typeface="+mn-ea"/>
              </a:rPr>
              <a:t>）</a:t>
            </a:r>
            <a:r>
              <a:rPr lang="zh-CN" altLang="en-US" sz="2800" b="1">
                <a:latin typeface="+mn-lt"/>
                <a:ea typeface="+mn-ea"/>
              </a:rPr>
              <a:t>操作数</a:t>
            </a:r>
            <a:r>
              <a:rPr lang="zh-CN" altLang="en-US" sz="2800" b="1" smtClean="0">
                <a:latin typeface="+mn-lt"/>
                <a:ea typeface="+mn-ea"/>
              </a:rPr>
              <a:t>地址</a:t>
            </a:r>
            <a:r>
              <a:rPr lang="en-US" altLang="zh-CN" sz="2800" b="1" smtClean="0">
                <a:latin typeface="+mn-lt"/>
                <a:ea typeface="+mn-ea"/>
              </a:rPr>
              <a:t>:   →MAR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151656" y="5786100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寄存器间址</a:t>
            </a:r>
            <a:r>
              <a:rPr lang="zh-CN" altLang="en-US" sz="2800" b="1" smtClean="0">
                <a:latin typeface="+mn-lt"/>
                <a:ea typeface="+mn-ea"/>
              </a:rPr>
              <a:t>：</a:t>
            </a:r>
            <a:endParaRPr lang="en-US" altLang="zh-CN" sz="2800" b="1" smtClean="0">
              <a:latin typeface="+mn-lt"/>
              <a:ea typeface="+mn-ea"/>
            </a:endParaRP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2404693" y="5817423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Ri</a:t>
            </a:r>
            <a:endParaRPr lang="en-US" altLang="zh-CN" sz="28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7105600" y="5661248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打入</a:t>
            </a:r>
          </a:p>
        </p:txBody>
      </p:sp>
      <p:sp>
        <p:nvSpPr>
          <p:cNvPr id="6" name="Line 113"/>
          <p:cNvSpPr>
            <a:spLocks noChangeShapeType="1"/>
          </p:cNvSpPr>
          <p:nvPr/>
        </p:nvSpPr>
        <p:spPr bwMode="auto">
          <a:xfrm>
            <a:off x="3090493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7" name="Text Box 114"/>
          <p:cNvSpPr txBox="1">
            <a:spLocks noChangeArrowheads="1"/>
          </p:cNvSpPr>
          <p:nvPr/>
        </p:nvSpPr>
        <p:spPr bwMode="auto">
          <a:xfrm>
            <a:off x="3547693" y="5589240"/>
            <a:ext cx="5010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AB</a:t>
            </a:r>
            <a:endParaRPr lang="en-US" altLang="zh-CN" sz="28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8" name="Line 115"/>
          <p:cNvSpPr>
            <a:spLocks noChangeShapeType="1"/>
          </p:cNvSpPr>
          <p:nvPr/>
        </p:nvSpPr>
        <p:spPr bwMode="auto">
          <a:xfrm>
            <a:off x="3928693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9" name="Text Box 116"/>
          <p:cNvSpPr txBox="1">
            <a:spLocks noChangeArrowheads="1"/>
          </p:cNvSpPr>
          <p:nvPr/>
        </p:nvSpPr>
        <p:spPr bwMode="auto">
          <a:xfrm>
            <a:off x="4309693" y="5805264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0" name="Line 117"/>
          <p:cNvSpPr>
            <a:spLocks noChangeShapeType="1"/>
          </p:cNvSpPr>
          <p:nvPr/>
        </p:nvSpPr>
        <p:spPr bwMode="auto">
          <a:xfrm>
            <a:off x="5147893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1" name="Text Box 118"/>
          <p:cNvSpPr txBox="1">
            <a:spLocks noChangeArrowheads="1"/>
          </p:cNvSpPr>
          <p:nvPr/>
        </p:nvSpPr>
        <p:spPr bwMode="auto">
          <a:xfrm>
            <a:off x="5528893" y="5849173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6084168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3" name="Text Box 120"/>
          <p:cNvSpPr txBox="1">
            <a:spLocks noChangeArrowheads="1"/>
          </p:cNvSpPr>
          <p:nvPr/>
        </p:nvSpPr>
        <p:spPr bwMode="auto">
          <a:xfrm>
            <a:off x="6519493" y="5794513"/>
            <a:ext cx="10342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4" name="Line 121"/>
          <p:cNvSpPr>
            <a:spLocks noChangeShapeType="1"/>
          </p:cNvSpPr>
          <p:nvPr/>
        </p:nvSpPr>
        <p:spPr bwMode="auto">
          <a:xfrm>
            <a:off x="7129093" y="6093296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5" name="Text Box 122"/>
          <p:cNvSpPr txBox="1">
            <a:spLocks noChangeArrowheads="1"/>
          </p:cNvSpPr>
          <p:nvPr/>
        </p:nvSpPr>
        <p:spPr bwMode="auto">
          <a:xfrm>
            <a:off x="7738692" y="5787261"/>
            <a:ext cx="1153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MAR</a:t>
            </a:r>
          </a:p>
        </p:txBody>
      </p:sp>
      <p:grpSp>
        <p:nvGrpSpPr>
          <p:cNvPr id="16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17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8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27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28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0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1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4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57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58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59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0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1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2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3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4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5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66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67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68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69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0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1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2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4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5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77" name="Text Box 116"/>
          <p:cNvSpPr txBox="1">
            <a:spLocks noChangeArrowheads="1"/>
          </p:cNvSpPr>
          <p:nvPr/>
        </p:nvSpPr>
        <p:spPr bwMode="auto">
          <a:xfrm>
            <a:off x="3595038" y="270892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R3</a:t>
            </a:r>
          </a:p>
        </p:txBody>
      </p:sp>
      <p:sp>
        <p:nvSpPr>
          <p:cNvPr id="78" name="Text Box 82"/>
          <p:cNvSpPr txBox="1">
            <a:spLocks noChangeArrowheads="1"/>
          </p:cNvSpPr>
          <p:nvPr/>
        </p:nvSpPr>
        <p:spPr bwMode="auto">
          <a:xfrm>
            <a:off x="2051720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79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80" name="Text Box 80"/>
          <p:cNvSpPr txBox="1">
            <a:spLocks noChangeArrowheads="1"/>
          </p:cNvSpPr>
          <p:nvPr/>
        </p:nvSpPr>
        <p:spPr bwMode="auto">
          <a:xfrm>
            <a:off x="1475656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1979712" y="692696"/>
            <a:ext cx="3312368" cy="576064"/>
            <a:chOff x="1979712" y="620688"/>
            <a:chExt cx="3312368" cy="2232248"/>
          </a:xfrm>
        </p:grpSpPr>
        <p:sp>
          <p:nvSpPr>
            <p:cNvPr id="82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3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4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5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86" name="Text Box 118"/>
          <p:cNvSpPr txBox="1">
            <a:spLocks noChangeArrowheads="1"/>
          </p:cNvSpPr>
          <p:nvPr/>
        </p:nvSpPr>
        <p:spPr bwMode="auto">
          <a:xfrm>
            <a:off x="5292080" y="1052736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MAR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  <p:bldP spid="6" grpId="0" animBg="1"/>
      <p:bldP spid="7" grpId="0" build="p" autoUpdateAnimBg="0" advAuto="0"/>
      <p:bldP spid="8" grpId="0" animBg="1"/>
      <p:bldP spid="9" grpId="0" build="p" autoUpdateAnimBg="0" advAuto="0"/>
      <p:bldP spid="10" grpId="0" animBg="1"/>
      <p:bldP spid="11" grpId="0" build="p" autoUpdateAnimBg="0" advAuto="0"/>
      <p:bldP spid="12" grpId="0" animBg="1"/>
      <p:bldP spid="13" grpId="0" build="p" autoUpdateAnimBg="0" advAuto="0"/>
      <p:bldP spid="14" grpId="0" animBg="1"/>
      <p:bldP spid="15" grpId="0" build="p" autoUpdateAnimBg="0" advAuto="0"/>
      <p:bldP spid="77" grpId="0" animBg="1"/>
      <p:bldP spid="78" grpId="0" animBg="1"/>
      <p:bldP spid="79" grpId="0" animBg="1"/>
      <p:bldP spid="80" grpId="0" animBg="1"/>
      <p:bldP spid="8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1"/>
          <p:cNvSpPr txBox="1">
            <a:spLocks noChangeArrowheads="1"/>
          </p:cNvSpPr>
          <p:nvPr/>
        </p:nvSpPr>
        <p:spPr bwMode="auto">
          <a:xfrm>
            <a:off x="349696" y="4273932"/>
            <a:ext cx="601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latin typeface="+mn-lt"/>
                <a:ea typeface="+mn-ea"/>
              </a:rPr>
              <a:t>变址寻址：</a:t>
            </a:r>
            <a:r>
              <a:rPr lang="en-US" altLang="zh-CN" sz="2800" b="1" smtClean="0">
                <a:latin typeface="+mn-lt"/>
                <a:ea typeface="+mn-ea"/>
              </a:rPr>
              <a:t>X(R)→MAR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3" name="Text Box 119"/>
          <p:cNvSpPr txBox="1">
            <a:spLocks noChangeArrowheads="1"/>
          </p:cNvSpPr>
          <p:nvPr/>
        </p:nvSpPr>
        <p:spPr bwMode="auto">
          <a:xfrm>
            <a:off x="349696" y="581880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Ri</a:t>
            </a:r>
            <a:endParaRPr lang="en-US" altLang="zh-CN" sz="28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4" name="Text Box 96"/>
          <p:cNvSpPr txBox="1">
            <a:spLocks noChangeArrowheads="1"/>
          </p:cNvSpPr>
          <p:nvPr/>
        </p:nvSpPr>
        <p:spPr bwMode="auto">
          <a:xfrm>
            <a:off x="349696" y="4797152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PC</a:t>
            </a:r>
          </a:p>
        </p:txBody>
      </p:sp>
      <p:sp>
        <p:nvSpPr>
          <p:cNvPr id="5" name="Line 98"/>
          <p:cNvSpPr>
            <a:spLocks noChangeShapeType="1"/>
          </p:cNvSpPr>
          <p:nvPr/>
        </p:nvSpPr>
        <p:spPr bwMode="auto">
          <a:xfrm>
            <a:off x="959296" y="5136232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6" name="Text Box 99"/>
          <p:cNvSpPr txBox="1">
            <a:spLocks noChangeArrowheads="1"/>
          </p:cNvSpPr>
          <p:nvPr/>
        </p:nvSpPr>
        <p:spPr bwMode="auto">
          <a:xfrm>
            <a:off x="1492696" y="4797152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7" name="Line 100"/>
          <p:cNvSpPr>
            <a:spLocks noChangeShapeType="1"/>
          </p:cNvSpPr>
          <p:nvPr/>
        </p:nvSpPr>
        <p:spPr bwMode="auto">
          <a:xfrm>
            <a:off x="1873696" y="5136232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8" name="Text Box 101"/>
          <p:cNvSpPr txBox="1">
            <a:spLocks noChangeArrowheads="1"/>
          </p:cNvSpPr>
          <p:nvPr/>
        </p:nvSpPr>
        <p:spPr bwMode="auto">
          <a:xfrm>
            <a:off x="2330896" y="4797152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9" name="Line 102"/>
          <p:cNvSpPr>
            <a:spLocks noChangeShapeType="1"/>
          </p:cNvSpPr>
          <p:nvPr/>
        </p:nvSpPr>
        <p:spPr bwMode="auto">
          <a:xfrm>
            <a:off x="3245296" y="5136232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" name="Text Box 103"/>
          <p:cNvSpPr txBox="1">
            <a:spLocks noChangeArrowheads="1"/>
          </p:cNvSpPr>
          <p:nvPr/>
        </p:nvSpPr>
        <p:spPr bwMode="auto">
          <a:xfrm>
            <a:off x="3702496" y="4827315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1" name="Line 104"/>
          <p:cNvSpPr>
            <a:spLocks noChangeShapeType="1"/>
          </p:cNvSpPr>
          <p:nvPr/>
        </p:nvSpPr>
        <p:spPr bwMode="auto">
          <a:xfrm>
            <a:off x="4312096" y="5136232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2" name="Text Box 105"/>
          <p:cNvSpPr txBox="1">
            <a:spLocks noChangeArrowheads="1"/>
          </p:cNvSpPr>
          <p:nvPr/>
        </p:nvSpPr>
        <p:spPr bwMode="auto">
          <a:xfrm>
            <a:off x="4769296" y="4797152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3" name="Line 106"/>
          <p:cNvSpPr>
            <a:spLocks noChangeShapeType="1"/>
          </p:cNvSpPr>
          <p:nvPr/>
        </p:nvSpPr>
        <p:spPr bwMode="auto">
          <a:xfrm>
            <a:off x="5302696" y="5136232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4" name="Text Box 107"/>
          <p:cNvSpPr txBox="1">
            <a:spLocks noChangeArrowheads="1"/>
          </p:cNvSpPr>
          <p:nvPr/>
        </p:nvSpPr>
        <p:spPr bwMode="auto">
          <a:xfrm>
            <a:off x="5759896" y="4797152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MAR</a:t>
            </a:r>
          </a:p>
        </p:txBody>
      </p:sp>
      <p:sp>
        <p:nvSpPr>
          <p:cNvPr id="15" name="Text Box 108"/>
          <p:cNvSpPr txBox="1">
            <a:spLocks noChangeArrowheads="1"/>
          </p:cNvSpPr>
          <p:nvPr/>
        </p:nvSpPr>
        <p:spPr bwMode="auto">
          <a:xfrm>
            <a:off x="7131496" y="4797152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AB</a:t>
            </a:r>
          </a:p>
        </p:txBody>
      </p:sp>
      <p:sp>
        <p:nvSpPr>
          <p:cNvPr id="16" name="Line 109"/>
          <p:cNvSpPr>
            <a:spLocks noChangeShapeType="1"/>
          </p:cNvSpPr>
          <p:nvPr/>
        </p:nvSpPr>
        <p:spPr bwMode="auto">
          <a:xfrm>
            <a:off x="6702896" y="5136232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7" name="Text Box 110"/>
          <p:cNvSpPr txBox="1">
            <a:spLocks noChangeArrowheads="1"/>
          </p:cNvSpPr>
          <p:nvPr/>
        </p:nvSpPr>
        <p:spPr bwMode="auto">
          <a:xfrm>
            <a:off x="349696" y="534732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sp>
        <p:nvSpPr>
          <p:cNvPr id="18" name="Line 111"/>
          <p:cNvSpPr>
            <a:spLocks noChangeShapeType="1"/>
          </p:cNvSpPr>
          <p:nvPr/>
        </p:nvSpPr>
        <p:spPr bwMode="auto">
          <a:xfrm>
            <a:off x="798240" y="566124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 Box 112"/>
          <p:cNvSpPr txBox="1">
            <a:spLocks noChangeArrowheads="1"/>
          </p:cNvSpPr>
          <p:nvPr/>
        </p:nvSpPr>
        <p:spPr bwMode="auto">
          <a:xfrm>
            <a:off x="1264096" y="534732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20" name="Line 113"/>
          <p:cNvSpPr>
            <a:spLocks noChangeShapeType="1"/>
          </p:cNvSpPr>
          <p:nvPr/>
        </p:nvSpPr>
        <p:spPr bwMode="auto">
          <a:xfrm>
            <a:off x="1873696" y="566124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1" name="Text Box 114"/>
          <p:cNvSpPr txBox="1">
            <a:spLocks noChangeArrowheads="1"/>
          </p:cNvSpPr>
          <p:nvPr/>
        </p:nvSpPr>
        <p:spPr bwMode="auto">
          <a:xfrm>
            <a:off x="5836096" y="5423520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22" name="Line 115"/>
          <p:cNvSpPr>
            <a:spLocks noChangeShapeType="1"/>
          </p:cNvSpPr>
          <p:nvPr/>
        </p:nvSpPr>
        <p:spPr bwMode="auto">
          <a:xfrm>
            <a:off x="6369496" y="566124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 Box 116"/>
          <p:cNvSpPr txBox="1">
            <a:spLocks noChangeArrowheads="1"/>
          </p:cNvSpPr>
          <p:nvPr/>
        </p:nvSpPr>
        <p:spPr bwMode="auto">
          <a:xfrm>
            <a:off x="6826696" y="5377483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24" name="Line 117"/>
          <p:cNvSpPr>
            <a:spLocks noChangeShapeType="1"/>
          </p:cNvSpPr>
          <p:nvPr/>
        </p:nvSpPr>
        <p:spPr bwMode="auto">
          <a:xfrm>
            <a:off x="7360096" y="566124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5" name="Text Box 118"/>
          <p:cNvSpPr txBox="1">
            <a:spLocks noChangeArrowheads="1"/>
          </p:cNvSpPr>
          <p:nvPr/>
        </p:nvSpPr>
        <p:spPr bwMode="auto">
          <a:xfrm>
            <a:off x="7817296" y="534732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26" name="Line 132"/>
          <p:cNvSpPr>
            <a:spLocks noChangeShapeType="1"/>
          </p:cNvSpPr>
          <p:nvPr/>
        </p:nvSpPr>
        <p:spPr bwMode="auto">
          <a:xfrm>
            <a:off x="7741096" y="5136232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7" name="Text Box 133"/>
          <p:cNvSpPr txBox="1">
            <a:spLocks noChangeArrowheads="1"/>
          </p:cNvSpPr>
          <p:nvPr/>
        </p:nvSpPr>
        <p:spPr bwMode="auto">
          <a:xfrm>
            <a:off x="8198296" y="4797152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sp>
        <p:nvSpPr>
          <p:cNvPr id="28" name="Text Box 145"/>
          <p:cNvSpPr txBox="1">
            <a:spLocks noChangeArrowheads="1"/>
          </p:cNvSpPr>
          <p:nvPr/>
        </p:nvSpPr>
        <p:spPr bwMode="auto">
          <a:xfrm>
            <a:off x="2330896" y="534732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29" name="Line 146"/>
          <p:cNvSpPr>
            <a:spLocks noChangeShapeType="1"/>
          </p:cNvSpPr>
          <p:nvPr/>
        </p:nvSpPr>
        <p:spPr bwMode="auto">
          <a:xfrm>
            <a:off x="3246512" y="566124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0" name="Text Box 147"/>
          <p:cNvSpPr txBox="1">
            <a:spLocks noChangeArrowheads="1"/>
          </p:cNvSpPr>
          <p:nvPr/>
        </p:nvSpPr>
        <p:spPr bwMode="auto">
          <a:xfrm>
            <a:off x="3645024" y="534732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31" name="Line 148"/>
          <p:cNvSpPr>
            <a:spLocks noChangeShapeType="1"/>
          </p:cNvSpPr>
          <p:nvPr/>
        </p:nvSpPr>
        <p:spPr bwMode="auto">
          <a:xfrm>
            <a:off x="4038600" y="566124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2" name="Text Box 149"/>
          <p:cNvSpPr txBox="1">
            <a:spLocks noChangeArrowheads="1"/>
          </p:cNvSpPr>
          <p:nvPr/>
        </p:nvSpPr>
        <p:spPr bwMode="auto">
          <a:xfrm>
            <a:off x="4540696" y="534732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33" name="Line 150"/>
          <p:cNvSpPr>
            <a:spLocks noChangeShapeType="1"/>
          </p:cNvSpPr>
          <p:nvPr/>
        </p:nvSpPr>
        <p:spPr bwMode="auto">
          <a:xfrm>
            <a:off x="5378896" y="566124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4" name="Text Box 154"/>
          <p:cNvSpPr txBox="1">
            <a:spLocks noChangeArrowheads="1"/>
          </p:cNvSpPr>
          <p:nvPr/>
        </p:nvSpPr>
        <p:spPr bwMode="auto">
          <a:xfrm>
            <a:off x="2330896" y="6023818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35" name="Text Box 155"/>
          <p:cNvSpPr txBox="1">
            <a:spLocks noChangeArrowheads="1"/>
          </p:cNvSpPr>
          <p:nvPr/>
        </p:nvSpPr>
        <p:spPr bwMode="auto">
          <a:xfrm>
            <a:off x="349696" y="6222256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36" name="Line 156"/>
          <p:cNvSpPr>
            <a:spLocks noChangeShapeType="1"/>
          </p:cNvSpPr>
          <p:nvPr/>
        </p:nvSpPr>
        <p:spPr bwMode="auto">
          <a:xfrm>
            <a:off x="883096" y="6093296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7" name="Line 157"/>
          <p:cNvSpPr>
            <a:spLocks noChangeShapeType="1"/>
          </p:cNvSpPr>
          <p:nvPr/>
        </p:nvSpPr>
        <p:spPr bwMode="auto">
          <a:xfrm>
            <a:off x="883096" y="6512768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8" name="Text Box 158"/>
          <p:cNvSpPr txBox="1">
            <a:spLocks noChangeArrowheads="1"/>
          </p:cNvSpPr>
          <p:nvPr/>
        </p:nvSpPr>
        <p:spPr bwMode="auto">
          <a:xfrm>
            <a:off x="1264096" y="580452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39" name="Text Box 159"/>
          <p:cNvSpPr txBox="1">
            <a:spLocks noChangeArrowheads="1"/>
          </p:cNvSpPr>
          <p:nvPr/>
        </p:nvSpPr>
        <p:spPr bwMode="auto">
          <a:xfrm>
            <a:off x="1264096" y="6222256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B</a:t>
            </a:r>
          </a:p>
        </p:txBody>
      </p:sp>
      <p:grpSp>
        <p:nvGrpSpPr>
          <p:cNvPr id="40" name="Group 162"/>
          <p:cNvGrpSpPr>
            <a:grpSpLocks/>
          </p:cNvGrpSpPr>
          <p:nvPr/>
        </p:nvGrpSpPr>
        <p:grpSpPr bwMode="auto">
          <a:xfrm>
            <a:off x="1645096" y="6131768"/>
            <a:ext cx="685800" cy="457200"/>
            <a:chOff x="816" y="3984"/>
            <a:chExt cx="432" cy="288"/>
          </a:xfrm>
        </p:grpSpPr>
        <p:sp>
          <p:nvSpPr>
            <p:cNvPr id="41" name="Line 160"/>
            <p:cNvSpPr>
              <a:spLocks noChangeShapeType="1"/>
            </p:cNvSpPr>
            <p:nvPr/>
          </p:nvSpPr>
          <p:spPr bwMode="auto">
            <a:xfrm>
              <a:off x="816" y="3984"/>
              <a:ext cx="432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Line 161"/>
            <p:cNvSpPr>
              <a:spLocks noChangeShapeType="1"/>
            </p:cNvSpPr>
            <p:nvPr/>
          </p:nvSpPr>
          <p:spPr bwMode="auto">
            <a:xfrm flipV="1">
              <a:off x="816" y="4176"/>
              <a:ext cx="432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3" name="Line 163"/>
          <p:cNvSpPr>
            <a:spLocks noChangeShapeType="1"/>
          </p:cNvSpPr>
          <p:nvPr/>
        </p:nvSpPr>
        <p:spPr bwMode="auto">
          <a:xfrm>
            <a:off x="3245296" y="6335960"/>
            <a:ext cx="685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44" name="Text Box 164"/>
          <p:cNvSpPr txBox="1">
            <a:spLocks noChangeArrowheads="1"/>
          </p:cNvSpPr>
          <p:nvPr/>
        </p:nvSpPr>
        <p:spPr bwMode="auto">
          <a:xfrm>
            <a:off x="3854896" y="6055568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45" name="Line 165"/>
          <p:cNvSpPr>
            <a:spLocks noChangeShapeType="1"/>
          </p:cNvSpPr>
          <p:nvPr/>
        </p:nvSpPr>
        <p:spPr bwMode="auto">
          <a:xfrm>
            <a:off x="4427984" y="6360368"/>
            <a:ext cx="685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46" name="Text Box 166"/>
          <p:cNvSpPr txBox="1">
            <a:spLocks noChangeArrowheads="1"/>
          </p:cNvSpPr>
          <p:nvPr/>
        </p:nvSpPr>
        <p:spPr bwMode="auto">
          <a:xfrm>
            <a:off x="5074096" y="6055568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47" name="Line 167"/>
          <p:cNvSpPr>
            <a:spLocks noChangeShapeType="1"/>
          </p:cNvSpPr>
          <p:nvPr/>
        </p:nvSpPr>
        <p:spPr bwMode="auto">
          <a:xfrm>
            <a:off x="5652120" y="6360368"/>
            <a:ext cx="685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48" name="Text Box 168"/>
          <p:cNvSpPr txBox="1">
            <a:spLocks noChangeArrowheads="1"/>
          </p:cNvSpPr>
          <p:nvPr/>
        </p:nvSpPr>
        <p:spPr bwMode="auto">
          <a:xfrm>
            <a:off x="6293296" y="6023818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MAR</a:t>
            </a:r>
          </a:p>
        </p:txBody>
      </p:sp>
      <p:grpSp>
        <p:nvGrpSpPr>
          <p:cNvPr id="49" name="Group 69"/>
          <p:cNvGrpSpPr>
            <a:grpSpLocks/>
          </p:cNvGrpSpPr>
          <p:nvPr/>
        </p:nvGrpSpPr>
        <p:grpSpPr bwMode="auto">
          <a:xfrm>
            <a:off x="539055" y="-27384"/>
            <a:ext cx="8353425" cy="4369720"/>
            <a:chOff x="0" y="48"/>
            <a:chExt cx="5760" cy="3289"/>
          </a:xfrm>
        </p:grpSpPr>
        <p:sp>
          <p:nvSpPr>
            <p:cNvPr id="50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59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60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61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2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63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64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5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6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67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8" name="Line 88"/>
            <p:cNvSpPr>
              <a:spLocks noChangeShapeType="1"/>
            </p:cNvSpPr>
            <p:nvPr/>
          </p:nvSpPr>
          <p:spPr bwMode="auto">
            <a:xfrm flipH="1">
              <a:off x="2956" y="481"/>
              <a:ext cx="20" cy="285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9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0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1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2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4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5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7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8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9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0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1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2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3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4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5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6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7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8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9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90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91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92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93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94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95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96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97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98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99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100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101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102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103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104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5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6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107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108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9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110" name="Text Box 121"/>
          <p:cNvSpPr txBox="1">
            <a:spLocks noChangeArrowheads="1"/>
          </p:cNvSpPr>
          <p:nvPr/>
        </p:nvSpPr>
        <p:spPr bwMode="auto">
          <a:xfrm>
            <a:off x="5292080" y="2564904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PC</a:t>
            </a:r>
          </a:p>
        </p:txBody>
      </p:sp>
      <p:sp>
        <p:nvSpPr>
          <p:cNvPr id="111" name="Text Box 79"/>
          <p:cNvSpPr txBox="1">
            <a:spLocks noChangeArrowheads="1"/>
          </p:cNvSpPr>
          <p:nvPr/>
        </p:nvSpPr>
        <p:spPr bwMode="auto">
          <a:xfrm>
            <a:off x="827584" y="2204864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112" name="Text Box 83"/>
          <p:cNvSpPr txBox="1">
            <a:spLocks noChangeArrowheads="1"/>
          </p:cNvSpPr>
          <p:nvPr/>
        </p:nvSpPr>
        <p:spPr bwMode="auto">
          <a:xfrm>
            <a:off x="1187624" y="1484784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13" name="Text Box 80"/>
          <p:cNvSpPr txBox="1">
            <a:spLocks noChangeArrowheads="1"/>
          </p:cNvSpPr>
          <p:nvPr/>
        </p:nvSpPr>
        <p:spPr bwMode="auto">
          <a:xfrm>
            <a:off x="1442932" y="83671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114" name="组合 113"/>
          <p:cNvGrpSpPr/>
          <p:nvPr/>
        </p:nvGrpSpPr>
        <p:grpSpPr>
          <a:xfrm>
            <a:off x="1979712" y="548680"/>
            <a:ext cx="3312368" cy="576064"/>
            <a:chOff x="1979712" y="620688"/>
            <a:chExt cx="3312368" cy="2232248"/>
          </a:xfrm>
        </p:grpSpPr>
        <p:sp>
          <p:nvSpPr>
            <p:cNvPr id="115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6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7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8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19" name="Text Box 118"/>
          <p:cNvSpPr txBox="1">
            <a:spLocks noChangeArrowheads="1"/>
          </p:cNvSpPr>
          <p:nvPr/>
        </p:nvSpPr>
        <p:spPr bwMode="auto">
          <a:xfrm>
            <a:off x="5292080" y="908720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MAR</a:t>
            </a:r>
          </a:p>
        </p:txBody>
      </p:sp>
      <p:grpSp>
        <p:nvGrpSpPr>
          <p:cNvPr id="120" name="组合 119"/>
          <p:cNvGrpSpPr/>
          <p:nvPr/>
        </p:nvGrpSpPr>
        <p:grpSpPr>
          <a:xfrm>
            <a:off x="5940152" y="169490"/>
            <a:ext cx="2923699" cy="955254"/>
            <a:chOff x="6121181" y="317661"/>
            <a:chExt cx="2923699" cy="955254"/>
          </a:xfrm>
        </p:grpSpPr>
        <p:sp>
          <p:nvSpPr>
            <p:cNvPr id="121" name="Line 95"/>
            <p:cNvSpPr>
              <a:spLocks noChangeShapeType="1"/>
            </p:cNvSpPr>
            <p:nvPr/>
          </p:nvSpPr>
          <p:spPr bwMode="auto">
            <a:xfrm>
              <a:off x="6121181" y="31766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2" name="Line 98"/>
            <p:cNvSpPr>
              <a:spLocks noChangeShapeType="1"/>
            </p:cNvSpPr>
            <p:nvPr/>
          </p:nvSpPr>
          <p:spPr bwMode="auto">
            <a:xfrm>
              <a:off x="7374195" y="317661"/>
              <a:ext cx="0" cy="8954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3" name="Line 103"/>
            <p:cNvSpPr>
              <a:spLocks noChangeShapeType="1"/>
            </p:cNvSpPr>
            <p:nvPr/>
          </p:nvSpPr>
          <p:spPr bwMode="auto">
            <a:xfrm>
              <a:off x="6330017" y="1272915"/>
              <a:ext cx="20593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4" name="Line 104"/>
            <p:cNvSpPr>
              <a:spLocks noChangeShapeType="1"/>
            </p:cNvSpPr>
            <p:nvPr/>
          </p:nvSpPr>
          <p:spPr bwMode="auto">
            <a:xfrm flipV="1">
              <a:off x="6538853" y="317661"/>
              <a:ext cx="0" cy="9552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25" name="Text Box 111"/>
          <p:cNvSpPr txBox="1">
            <a:spLocks noChangeArrowheads="1"/>
          </p:cNvSpPr>
          <p:nvPr/>
        </p:nvSpPr>
        <p:spPr bwMode="auto">
          <a:xfrm>
            <a:off x="7092280" y="1052736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grpSp>
        <p:nvGrpSpPr>
          <p:cNvPr id="126" name="组合 125"/>
          <p:cNvGrpSpPr/>
          <p:nvPr/>
        </p:nvGrpSpPr>
        <p:grpSpPr>
          <a:xfrm>
            <a:off x="5940152" y="404664"/>
            <a:ext cx="2923699" cy="637721"/>
            <a:chOff x="6121181" y="571421"/>
            <a:chExt cx="2923699" cy="637721"/>
          </a:xfrm>
        </p:grpSpPr>
        <p:sp>
          <p:nvSpPr>
            <p:cNvPr id="127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8" name="Line 99"/>
            <p:cNvSpPr>
              <a:spLocks noChangeShapeType="1"/>
            </p:cNvSpPr>
            <p:nvPr/>
          </p:nvSpPr>
          <p:spPr bwMode="auto">
            <a:xfrm>
              <a:off x="7583031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6168157" y="404664"/>
            <a:ext cx="348059" cy="1276771"/>
            <a:chOff x="6168157" y="404664"/>
            <a:chExt cx="348059" cy="1276771"/>
          </a:xfrm>
        </p:grpSpPr>
        <p:sp>
          <p:nvSpPr>
            <p:cNvPr id="130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1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32" name="Text Box 119"/>
          <p:cNvSpPr txBox="1">
            <a:spLocks noChangeArrowheads="1"/>
          </p:cNvSpPr>
          <p:nvPr/>
        </p:nvSpPr>
        <p:spPr bwMode="auto">
          <a:xfrm>
            <a:off x="5292080" y="1484784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133" name="Text Box 82"/>
          <p:cNvSpPr txBox="1">
            <a:spLocks noChangeArrowheads="1"/>
          </p:cNvSpPr>
          <p:nvPr/>
        </p:nvSpPr>
        <p:spPr bwMode="auto">
          <a:xfrm>
            <a:off x="2051720" y="2204864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grpSp>
        <p:nvGrpSpPr>
          <p:cNvPr id="134" name="组合 133"/>
          <p:cNvGrpSpPr/>
          <p:nvPr/>
        </p:nvGrpSpPr>
        <p:grpSpPr>
          <a:xfrm>
            <a:off x="1979712" y="548680"/>
            <a:ext cx="2880320" cy="2808312"/>
            <a:chOff x="2077953" y="620688"/>
            <a:chExt cx="2880320" cy="2232248"/>
          </a:xfrm>
        </p:grpSpPr>
        <p:sp>
          <p:nvSpPr>
            <p:cNvPr id="135" name="Line 77"/>
            <p:cNvSpPr>
              <a:spLocks noChangeShapeType="1"/>
            </p:cNvSpPr>
            <p:nvPr/>
          </p:nvSpPr>
          <p:spPr bwMode="auto">
            <a:xfrm flipV="1">
              <a:off x="2123728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6" name="Line 87"/>
            <p:cNvSpPr>
              <a:spLocks noChangeShapeType="1"/>
            </p:cNvSpPr>
            <p:nvPr/>
          </p:nvSpPr>
          <p:spPr bwMode="auto">
            <a:xfrm>
              <a:off x="2077953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7" name="Line 87"/>
            <p:cNvSpPr>
              <a:spLocks noChangeShapeType="1"/>
            </p:cNvSpPr>
            <p:nvPr/>
          </p:nvSpPr>
          <p:spPr bwMode="auto">
            <a:xfrm flipV="1">
              <a:off x="4932040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8" name="Line 87"/>
            <p:cNvSpPr>
              <a:spLocks noChangeShapeType="1"/>
            </p:cNvSpPr>
            <p:nvPr/>
          </p:nvSpPr>
          <p:spPr bwMode="auto">
            <a:xfrm flipH="1">
              <a:off x="4552458" y="2852936"/>
              <a:ext cx="405815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39" name="Text Box 115"/>
          <p:cNvSpPr txBox="1">
            <a:spLocks noChangeArrowheads="1"/>
          </p:cNvSpPr>
          <p:nvPr/>
        </p:nvSpPr>
        <p:spPr bwMode="auto">
          <a:xfrm>
            <a:off x="3595038" y="3174440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C</a:t>
            </a:r>
          </a:p>
        </p:txBody>
      </p:sp>
      <p:sp>
        <p:nvSpPr>
          <p:cNvPr id="140" name="Text Box 109"/>
          <p:cNvSpPr txBox="1">
            <a:spLocks noChangeArrowheads="1"/>
          </p:cNvSpPr>
          <p:nvPr/>
        </p:nvSpPr>
        <p:spPr bwMode="auto">
          <a:xfrm>
            <a:off x="3595038" y="908720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R0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0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500"/>
                            </p:stCondLst>
                            <p:childTnLst>
                              <p:par>
                                <p:cTn id="2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500"/>
                            </p:stCondLst>
                            <p:childTnLst>
                              <p:par>
                                <p:cTn id="282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000"/>
                            </p:stCondLst>
                            <p:childTnLst>
                              <p:par>
                                <p:cTn id="308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000"/>
                            </p:stCondLst>
                            <p:childTnLst>
                              <p:par>
                                <p:cTn id="3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34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animBg="1"/>
      <p:bldP spid="6" grpId="0" build="p" autoUpdateAnimBg="0" advAuto="0"/>
      <p:bldP spid="7" grpId="0" animBg="1"/>
      <p:bldP spid="8" grpId="0" build="p" autoUpdateAnimBg="0" advAuto="0"/>
      <p:bldP spid="9" grpId="0" animBg="1"/>
      <p:bldP spid="10" grpId="0" autoUpdateAnimBg="0"/>
      <p:bldP spid="11" grpId="0" animBg="1"/>
      <p:bldP spid="12" grpId="0" autoUpdateAnimBg="0"/>
      <p:bldP spid="13" grpId="0" animBg="1"/>
      <p:bldP spid="14" grpId="0" build="p" autoUpdateAnimBg="0" advAuto="0"/>
      <p:bldP spid="15" grpId="0" build="p" autoUpdateAnimBg="0" advAuto="0"/>
      <p:bldP spid="16" grpId="0" animBg="1"/>
      <p:bldP spid="17" grpId="0" build="p" autoUpdateAnimBg="0"/>
      <p:bldP spid="18" grpId="0" animBg="1"/>
      <p:bldP spid="19" grpId="0" build="p" autoUpdateAnimBg="0" advAuto="0"/>
      <p:bldP spid="20" grpId="0" animBg="1"/>
      <p:bldP spid="21" grpId="0" autoUpdateAnimBg="0"/>
      <p:bldP spid="22" grpId="0" animBg="1"/>
      <p:bldP spid="23" grpId="0" autoUpdateAnimBg="0"/>
      <p:bldP spid="24" grpId="0" animBg="1"/>
      <p:bldP spid="25" grpId="0" build="p" autoUpdateAnimBg="0" advAuto="0"/>
      <p:bldP spid="26" grpId="0" animBg="1"/>
      <p:bldP spid="27" grpId="0" build="p" autoUpdateAnimBg="0" advAuto="0"/>
      <p:bldP spid="28" grpId="0" build="p" autoUpdateAnimBg="0" advAuto="0"/>
      <p:bldP spid="29" grpId="0" animBg="1"/>
      <p:bldP spid="30" grpId="0" build="p" autoUpdateAnimBg="0" advAuto="0"/>
      <p:bldP spid="31" grpId="0" animBg="1"/>
      <p:bldP spid="32" grpId="0" build="p" autoUpdateAnimBg="0" advAuto="0"/>
      <p:bldP spid="33" grpId="0" animBg="1"/>
      <p:bldP spid="34" grpId="0" build="p" autoUpdateAnimBg="0" advAuto="0"/>
      <p:bldP spid="35" grpId="0" build="p" autoUpdateAnimBg="0"/>
      <p:bldP spid="36" grpId="0" animBg="1"/>
      <p:bldP spid="37" grpId="0" animBg="1"/>
      <p:bldP spid="38" grpId="0" build="p" autoUpdateAnimBg="0" advAuto="0"/>
      <p:bldP spid="39" grpId="0" build="p" autoUpdateAnimBg="0" advAuto="0"/>
      <p:bldP spid="43" grpId="0" animBg="1"/>
      <p:bldP spid="44" grpId="0" build="p" autoUpdateAnimBg="0" advAuto="0"/>
      <p:bldP spid="45" grpId="0" animBg="1"/>
      <p:bldP spid="46" grpId="0" build="p" autoUpdateAnimBg="0" advAuto="0"/>
      <p:bldP spid="47" grpId="0" animBg="1"/>
      <p:bldP spid="48" grpId="0" build="p" autoUpdateAnimBg="0" advAuto="0"/>
      <p:bldP spid="110" grpId="0" animBg="1"/>
      <p:bldP spid="110" grpId="1" animBg="1"/>
      <p:bldP spid="111" grpId="0" animBg="1"/>
      <p:bldP spid="111" grpId="1" animBg="1"/>
      <p:bldP spid="111" grpId="2" animBg="1"/>
      <p:bldP spid="112" grpId="0" animBg="1"/>
      <p:bldP spid="112" grpId="1" animBg="1"/>
      <p:bldP spid="112" grpId="2" animBg="1"/>
      <p:bldP spid="112" grpId="3" animBg="1"/>
      <p:bldP spid="112" grpId="4" animBg="1"/>
      <p:bldP spid="113" grpId="0" animBg="1"/>
      <p:bldP spid="113" grpId="1" animBg="1"/>
      <p:bldP spid="113" grpId="2" animBg="1"/>
      <p:bldP spid="113" grpId="3" animBg="1"/>
      <p:bldP spid="113" grpId="4" animBg="1"/>
      <p:bldP spid="119" grpId="0" animBg="1"/>
      <p:bldP spid="119" grpId="1" animBg="1"/>
      <p:bldP spid="119" grpId="2" animBg="1"/>
      <p:bldP spid="125" grpId="0" animBg="1"/>
      <p:bldP spid="125" grpId="1" animBg="1"/>
      <p:bldP spid="132" grpId="0" animBg="1"/>
      <p:bldP spid="132" grpId="1" animBg="1"/>
      <p:bldP spid="133" grpId="0" animBg="1"/>
      <p:bldP spid="133" grpId="1" animBg="1"/>
      <p:bldP spid="133" grpId="2" animBg="1"/>
      <p:bldP spid="139" grpId="0" animBg="1"/>
      <p:bldP spid="1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1"/>
          <p:cNvSpPr txBox="1">
            <a:spLocks noChangeArrowheads="1"/>
          </p:cNvSpPr>
          <p:nvPr/>
        </p:nvSpPr>
        <p:spPr bwMode="auto">
          <a:xfrm>
            <a:off x="611560" y="4644425"/>
            <a:ext cx="6297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latin typeface="+mn-lt"/>
                <a:ea typeface="+mn-ea"/>
              </a:rPr>
              <a:t>2</a:t>
            </a:r>
            <a:r>
              <a:rPr lang="zh-CN" altLang="en-US" sz="2800" b="1" smtClean="0">
                <a:latin typeface="+mn-lt"/>
                <a:ea typeface="+mn-ea"/>
              </a:rPr>
              <a:t>）存取操作数</a:t>
            </a:r>
            <a:endParaRPr lang="zh-CN" altLang="en-US" sz="2800" b="1">
              <a:latin typeface="+mn-lt"/>
              <a:ea typeface="+mn-ea"/>
            </a:endParaRPr>
          </a:p>
        </p:txBody>
      </p:sp>
      <p:grpSp>
        <p:nvGrpSpPr>
          <p:cNvPr id="3" name="Group 155"/>
          <p:cNvGrpSpPr>
            <a:grpSpLocks/>
          </p:cNvGrpSpPr>
          <p:nvPr/>
        </p:nvGrpSpPr>
        <p:grpSpPr bwMode="auto">
          <a:xfrm>
            <a:off x="465386" y="5459516"/>
            <a:ext cx="2368550" cy="530226"/>
            <a:chOff x="44" y="3369"/>
            <a:chExt cx="1492" cy="334"/>
          </a:xfrm>
        </p:grpSpPr>
        <p:sp>
          <p:nvSpPr>
            <p:cNvPr id="4" name="Text Box 74"/>
            <p:cNvSpPr txBox="1">
              <a:spLocks noChangeArrowheads="1"/>
            </p:cNvSpPr>
            <p:nvPr/>
          </p:nvSpPr>
          <p:spPr bwMode="auto">
            <a:xfrm>
              <a:off x="44" y="3369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smtClean="0">
                  <a:latin typeface="+mn-lt"/>
                  <a:ea typeface="+mn-ea"/>
                </a:rPr>
                <a:t>① R</a:t>
              </a:r>
              <a:endParaRPr lang="en-US" altLang="zh-CN" sz="2800" b="1">
                <a:latin typeface="+mn-lt"/>
                <a:ea typeface="+mn-ea"/>
              </a:endParaRPr>
            </a:p>
          </p:txBody>
        </p:sp>
        <p:sp>
          <p:nvSpPr>
            <p:cNvPr id="5" name="Text Box 98"/>
            <p:cNvSpPr txBox="1">
              <a:spLocks noChangeArrowheads="1"/>
            </p:cNvSpPr>
            <p:nvPr/>
          </p:nvSpPr>
          <p:spPr bwMode="auto">
            <a:xfrm>
              <a:off x="864" y="3373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R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</a:p>
          </p:txBody>
        </p:sp>
        <p:sp>
          <p:nvSpPr>
            <p:cNvPr id="6" name="Line 100"/>
            <p:cNvSpPr>
              <a:spLocks noChangeShapeType="1"/>
            </p:cNvSpPr>
            <p:nvPr/>
          </p:nvSpPr>
          <p:spPr bwMode="auto">
            <a:xfrm>
              <a:off x="624" y="3552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7" name="Text Box 111"/>
          <p:cNvSpPr txBox="1">
            <a:spLocks noChangeArrowheads="1"/>
          </p:cNvSpPr>
          <p:nvPr/>
        </p:nvSpPr>
        <p:spPr bwMode="auto">
          <a:xfrm>
            <a:off x="2351856" y="5449416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R0</a:t>
            </a:r>
          </a:p>
        </p:txBody>
      </p:sp>
      <p:sp>
        <p:nvSpPr>
          <p:cNvPr id="8" name="Text Box 112"/>
          <p:cNvSpPr txBox="1">
            <a:spLocks noChangeArrowheads="1"/>
          </p:cNvSpPr>
          <p:nvPr/>
        </p:nvSpPr>
        <p:spPr bwMode="auto">
          <a:xfrm>
            <a:off x="7020272" y="5373216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打入</a:t>
            </a:r>
          </a:p>
        </p:txBody>
      </p:sp>
      <p:sp>
        <p:nvSpPr>
          <p:cNvPr id="9" name="Line 113"/>
          <p:cNvSpPr>
            <a:spLocks noChangeShapeType="1"/>
          </p:cNvSpPr>
          <p:nvPr/>
        </p:nvSpPr>
        <p:spPr bwMode="auto">
          <a:xfrm>
            <a:off x="3037656" y="573325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" name="Text Box 114"/>
          <p:cNvSpPr txBox="1">
            <a:spLocks noChangeArrowheads="1"/>
          </p:cNvSpPr>
          <p:nvPr/>
        </p:nvSpPr>
        <p:spPr bwMode="auto">
          <a:xfrm>
            <a:off x="3494856" y="5180999"/>
            <a:ext cx="5730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AB</a:t>
            </a:r>
            <a:endParaRPr lang="en-US" altLang="zh-CN" sz="28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1" name="Line 115"/>
          <p:cNvSpPr>
            <a:spLocks noChangeShapeType="1"/>
          </p:cNvSpPr>
          <p:nvPr/>
        </p:nvSpPr>
        <p:spPr bwMode="auto">
          <a:xfrm>
            <a:off x="3875856" y="573325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2" name="Text Box 116"/>
          <p:cNvSpPr txBox="1">
            <a:spLocks noChangeArrowheads="1"/>
          </p:cNvSpPr>
          <p:nvPr/>
        </p:nvSpPr>
        <p:spPr bwMode="auto">
          <a:xfrm>
            <a:off x="4256856" y="5449416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3" name="Line 117"/>
          <p:cNvSpPr>
            <a:spLocks noChangeShapeType="1"/>
          </p:cNvSpPr>
          <p:nvPr/>
        </p:nvSpPr>
        <p:spPr bwMode="auto">
          <a:xfrm>
            <a:off x="5122912" y="573325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4" name="Text Box 118"/>
          <p:cNvSpPr txBox="1">
            <a:spLocks noChangeArrowheads="1"/>
          </p:cNvSpPr>
          <p:nvPr/>
        </p:nvSpPr>
        <p:spPr bwMode="auto">
          <a:xfrm>
            <a:off x="5476056" y="5479579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6012160" y="573325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6" name="Text Box 120"/>
          <p:cNvSpPr txBox="1">
            <a:spLocks noChangeArrowheads="1"/>
          </p:cNvSpPr>
          <p:nvPr/>
        </p:nvSpPr>
        <p:spPr bwMode="auto">
          <a:xfrm>
            <a:off x="6466656" y="5449416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7" name="Line 121"/>
          <p:cNvSpPr>
            <a:spLocks noChangeShapeType="1"/>
          </p:cNvSpPr>
          <p:nvPr/>
        </p:nvSpPr>
        <p:spPr bwMode="auto">
          <a:xfrm>
            <a:off x="7076256" y="5733256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8" name="Text Box 122"/>
          <p:cNvSpPr txBox="1">
            <a:spLocks noChangeArrowheads="1"/>
          </p:cNvSpPr>
          <p:nvPr/>
        </p:nvSpPr>
        <p:spPr bwMode="auto">
          <a:xfrm>
            <a:off x="7685856" y="5417666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R1</a:t>
            </a:r>
          </a:p>
        </p:txBody>
      </p: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20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7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8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29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30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31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3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4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7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60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61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62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3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4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5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6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7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8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69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70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71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72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3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4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5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7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8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9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80" name="Text Box 109"/>
          <p:cNvSpPr txBox="1">
            <a:spLocks noChangeArrowheads="1"/>
          </p:cNvSpPr>
          <p:nvPr/>
        </p:nvSpPr>
        <p:spPr bwMode="auto">
          <a:xfrm>
            <a:off x="3635896" y="1086208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R0</a:t>
            </a:r>
          </a:p>
        </p:txBody>
      </p:sp>
      <p:sp>
        <p:nvSpPr>
          <p:cNvPr id="81" name="Text Box 79"/>
          <p:cNvSpPr txBox="1">
            <a:spLocks noChangeArrowheads="1"/>
          </p:cNvSpPr>
          <p:nvPr/>
        </p:nvSpPr>
        <p:spPr bwMode="auto">
          <a:xfrm>
            <a:off x="827584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82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83" name="Text Box 80"/>
          <p:cNvSpPr txBox="1">
            <a:spLocks noChangeArrowheads="1"/>
          </p:cNvSpPr>
          <p:nvPr/>
        </p:nvSpPr>
        <p:spPr bwMode="auto">
          <a:xfrm>
            <a:off x="1442932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1979712" y="692696"/>
            <a:ext cx="2880320" cy="1152128"/>
            <a:chOff x="1979712" y="620688"/>
            <a:chExt cx="2880320" cy="2232248"/>
          </a:xfrm>
        </p:grpSpPr>
        <p:sp>
          <p:nvSpPr>
            <p:cNvPr id="85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6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7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 flipH="1">
              <a:off x="4499992" y="2852936"/>
              <a:ext cx="36004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89" name="Text Box 110"/>
          <p:cNvSpPr txBox="1">
            <a:spLocks noChangeArrowheads="1"/>
          </p:cNvSpPr>
          <p:nvPr/>
        </p:nvSpPr>
        <p:spPr bwMode="auto">
          <a:xfrm>
            <a:off x="3635896" y="162880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R1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autoUpdateAnimBg="0"/>
      <p:bldP spid="9" grpId="0" animBg="1"/>
      <p:bldP spid="10" grpId="0" build="p" autoUpdateAnimBg="0" advAuto="0"/>
      <p:bldP spid="11" grpId="0" animBg="1"/>
      <p:bldP spid="12" grpId="0" build="p" autoUpdateAnimBg="0" advAuto="0"/>
      <p:bldP spid="13" grpId="0" animBg="1"/>
      <p:bldP spid="14" grpId="0" build="p" autoUpdateAnimBg="0" advAuto="0"/>
      <p:bldP spid="15" grpId="0" animBg="1"/>
      <p:bldP spid="16" grpId="0" build="p" autoUpdateAnimBg="0" advAuto="0"/>
      <p:bldP spid="17" grpId="0" animBg="1"/>
      <p:bldP spid="18" grpId="0" build="p" autoUpdateAnimBg="0" advAuto="0"/>
      <p:bldP spid="80" grpId="0" animBg="1"/>
      <p:bldP spid="81" grpId="0" animBg="1"/>
      <p:bldP spid="82" grpId="0" animBg="1"/>
      <p:bldP spid="83" grpId="0" animBg="1"/>
      <p:bldP spid="8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4"/>
          <p:cNvSpPr txBox="1">
            <a:spLocks noChangeArrowheads="1"/>
          </p:cNvSpPr>
          <p:nvPr/>
        </p:nvSpPr>
        <p:spPr bwMode="auto">
          <a:xfrm>
            <a:off x="7495728" y="579120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4" name="Line 125"/>
          <p:cNvSpPr>
            <a:spLocks noChangeShapeType="1"/>
          </p:cNvSpPr>
          <p:nvPr/>
        </p:nvSpPr>
        <p:spPr bwMode="auto">
          <a:xfrm>
            <a:off x="7190928" y="6093296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5" name="Line 126"/>
          <p:cNvSpPr>
            <a:spLocks noChangeShapeType="1"/>
          </p:cNvSpPr>
          <p:nvPr/>
        </p:nvSpPr>
        <p:spPr bwMode="auto">
          <a:xfrm>
            <a:off x="8105328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6" name="Text Box 127"/>
          <p:cNvSpPr txBox="1">
            <a:spLocks noChangeArrowheads="1"/>
          </p:cNvSpPr>
          <p:nvPr/>
        </p:nvSpPr>
        <p:spPr bwMode="auto">
          <a:xfrm>
            <a:off x="8486328" y="579120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grpSp>
        <p:nvGrpSpPr>
          <p:cNvPr id="7" name="Group 160"/>
          <p:cNvGrpSpPr>
            <a:grpSpLocks/>
          </p:cNvGrpSpPr>
          <p:nvPr/>
        </p:nvGrpSpPr>
        <p:grpSpPr bwMode="auto">
          <a:xfrm>
            <a:off x="104328" y="5784850"/>
            <a:ext cx="2438400" cy="530225"/>
            <a:chOff x="0" y="3356"/>
            <a:chExt cx="1536" cy="334"/>
          </a:xfrm>
        </p:grpSpPr>
        <p:sp>
          <p:nvSpPr>
            <p:cNvPr id="8" name="Text Box 161"/>
            <p:cNvSpPr txBox="1">
              <a:spLocks noChangeArrowheads="1"/>
            </p:cNvSpPr>
            <p:nvPr/>
          </p:nvSpPr>
          <p:spPr bwMode="auto">
            <a:xfrm>
              <a:off x="0" y="3360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smtClean="0">
                  <a:latin typeface="+mn-lt"/>
                  <a:ea typeface="+mn-ea"/>
                </a:rPr>
                <a:t>② R</a:t>
              </a:r>
              <a:endParaRPr lang="en-US" altLang="zh-CN" sz="2800" b="1">
                <a:latin typeface="+mn-lt"/>
                <a:ea typeface="+mn-ea"/>
              </a:endParaRPr>
            </a:p>
          </p:txBody>
        </p:sp>
        <p:sp>
          <p:nvSpPr>
            <p:cNvPr id="9" name="Text Box 162"/>
            <p:cNvSpPr txBox="1">
              <a:spLocks noChangeArrowheads="1"/>
            </p:cNvSpPr>
            <p:nvPr/>
          </p:nvSpPr>
          <p:spPr bwMode="auto">
            <a:xfrm>
              <a:off x="864" y="3356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M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</a:p>
          </p:txBody>
        </p:sp>
        <p:sp>
          <p:nvSpPr>
            <p:cNvPr id="10" name="Line 163"/>
            <p:cNvSpPr>
              <a:spLocks noChangeShapeType="1"/>
            </p:cNvSpPr>
            <p:nvPr/>
          </p:nvSpPr>
          <p:spPr bwMode="auto">
            <a:xfrm>
              <a:off x="624" y="3552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1" name="Text Box 166"/>
          <p:cNvSpPr txBox="1">
            <a:spLocks noChangeArrowheads="1"/>
          </p:cNvSpPr>
          <p:nvPr/>
        </p:nvSpPr>
        <p:spPr bwMode="auto">
          <a:xfrm>
            <a:off x="2009328" y="579120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Ri</a:t>
            </a:r>
            <a:endParaRPr lang="en-US" altLang="zh-CN" sz="28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2" name="Line 168"/>
          <p:cNvSpPr>
            <a:spLocks noChangeShapeType="1"/>
          </p:cNvSpPr>
          <p:nvPr/>
        </p:nvSpPr>
        <p:spPr bwMode="auto">
          <a:xfrm>
            <a:off x="2627784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3" name="Text Box 169"/>
          <p:cNvSpPr txBox="1">
            <a:spLocks noChangeArrowheads="1"/>
          </p:cNvSpPr>
          <p:nvPr/>
        </p:nvSpPr>
        <p:spPr bwMode="auto">
          <a:xfrm>
            <a:off x="3152328" y="5589240"/>
            <a:ext cx="55557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AB</a:t>
            </a:r>
            <a:endParaRPr lang="en-US" altLang="zh-CN" sz="28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4" name="Line 170"/>
          <p:cNvSpPr>
            <a:spLocks noChangeShapeType="1"/>
          </p:cNvSpPr>
          <p:nvPr/>
        </p:nvSpPr>
        <p:spPr bwMode="auto">
          <a:xfrm>
            <a:off x="3533328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5" name="Text Box 171"/>
          <p:cNvSpPr txBox="1">
            <a:spLocks noChangeArrowheads="1"/>
          </p:cNvSpPr>
          <p:nvPr/>
        </p:nvSpPr>
        <p:spPr bwMode="auto">
          <a:xfrm>
            <a:off x="3914328" y="579120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6" name="Line 172"/>
          <p:cNvSpPr>
            <a:spLocks noChangeShapeType="1"/>
          </p:cNvSpPr>
          <p:nvPr/>
        </p:nvSpPr>
        <p:spPr bwMode="auto">
          <a:xfrm>
            <a:off x="4752528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7" name="Text Box 173"/>
          <p:cNvSpPr txBox="1">
            <a:spLocks noChangeArrowheads="1"/>
          </p:cNvSpPr>
          <p:nvPr/>
        </p:nvSpPr>
        <p:spPr bwMode="auto">
          <a:xfrm>
            <a:off x="5133528" y="5821363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8" name="Line 176"/>
          <p:cNvSpPr>
            <a:spLocks noChangeShapeType="1"/>
          </p:cNvSpPr>
          <p:nvPr/>
        </p:nvSpPr>
        <p:spPr bwMode="auto">
          <a:xfrm>
            <a:off x="5652120" y="6093296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9" name="Text Box 177"/>
          <p:cNvSpPr txBox="1">
            <a:spLocks noChangeArrowheads="1"/>
          </p:cNvSpPr>
          <p:nvPr/>
        </p:nvSpPr>
        <p:spPr bwMode="auto">
          <a:xfrm>
            <a:off x="6168157" y="5791200"/>
            <a:ext cx="11751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grpSp>
        <p:nvGrpSpPr>
          <p:cNvPr id="20" name="Group 69"/>
          <p:cNvGrpSpPr>
            <a:grpSpLocks/>
          </p:cNvGrpSpPr>
          <p:nvPr/>
        </p:nvGrpSpPr>
        <p:grpSpPr bwMode="auto">
          <a:xfrm>
            <a:off x="539055" y="477118"/>
            <a:ext cx="8353425" cy="4464050"/>
            <a:chOff x="0" y="48"/>
            <a:chExt cx="5760" cy="3360"/>
          </a:xfrm>
        </p:grpSpPr>
        <p:sp>
          <p:nvSpPr>
            <p:cNvPr id="21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7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8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30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31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32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4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5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8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0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61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62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63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4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5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6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7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8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9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70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71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72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73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4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5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7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8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9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0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968781" y="919071"/>
            <a:ext cx="2923699" cy="637721"/>
            <a:chOff x="6121181" y="571421"/>
            <a:chExt cx="2923699" cy="637721"/>
          </a:xfrm>
        </p:grpSpPr>
        <p:sp>
          <p:nvSpPr>
            <p:cNvPr id="82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3" name="Line 99"/>
            <p:cNvSpPr>
              <a:spLocks noChangeShapeType="1"/>
            </p:cNvSpPr>
            <p:nvPr/>
          </p:nvSpPr>
          <p:spPr bwMode="auto">
            <a:xfrm>
              <a:off x="7583031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84" name="Text Box 109"/>
          <p:cNvSpPr txBox="1">
            <a:spLocks noChangeArrowheads="1"/>
          </p:cNvSpPr>
          <p:nvPr/>
        </p:nvSpPr>
        <p:spPr bwMode="auto">
          <a:xfrm>
            <a:off x="3595038" y="1412776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R0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827584" y="270892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86" name="Text Box 83"/>
          <p:cNvSpPr txBox="1">
            <a:spLocks noChangeArrowheads="1"/>
          </p:cNvSpPr>
          <p:nvPr/>
        </p:nvSpPr>
        <p:spPr bwMode="auto">
          <a:xfrm>
            <a:off x="1187624" y="198884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87" name="Text Box 80"/>
          <p:cNvSpPr txBox="1">
            <a:spLocks noChangeArrowheads="1"/>
          </p:cNvSpPr>
          <p:nvPr/>
        </p:nvSpPr>
        <p:spPr bwMode="auto">
          <a:xfrm>
            <a:off x="1475656" y="137291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1979712" y="1052736"/>
            <a:ext cx="3312368" cy="1152128"/>
            <a:chOff x="1979712" y="620688"/>
            <a:chExt cx="3312368" cy="2232248"/>
          </a:xfrm>
        </p:grpSpPr>
        <p:sp>
          <p:nvSpPr>
            <p:cNvPr id="89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0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1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2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93" name="Text Box 119"/>
          <p:cNvSpPr txBox="1">
            <a:spLocks noChangeArrowheads="1"/>
          </p:cNvSpPr>
          <p:nvPr/>
        </p:nvSpPr>
        <p:spPr bwMode="auto">
          <a:xfrm>
            <a:off x="5292080" y="198884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6168157" y="928093"/>
            <a:ext cx="348059" cy="1276771"/>
            <a:chOff x="6168157" y="404664"/>
            <a:chExt cx="348059" cy="1276771"/>
          </a:xfrm>
        </p:grpSpPr>
        <p:sp>
          <p:nvSpPr>
            <p:cNvPr id="95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6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97" name="Text Box 111"/>
          <p:cNvSpPr txBox="1">
            <a:spLocks noChangeArrowheads="1"/>
          </p:cNvSpPr>
          <p:nvPr/>
        </p:nvSpPr>
        <p:spPr bwMode="auto">
          <a:xfrm>
            <a:off x="7092280" y="1556792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4" grpId="0" animBg="1"/>
      <p:bldP spid="5" grpId="0" animBg="1"/>
      <p:bldP spid="6" grpId="0" build="p" autoUpdateAnimBg="0" advAuto="0"/>
      <p:bldP spid="11" grpId="0" build="p" autoUpdateAnimBg="0"/>
      <p:bldP spid="12" grpId="0" animBg="1"/>
      <p:bldP spid="13" grpId="0" build="p" autoUpdateAnimBg="0" advAuto="0"/>
      <p:bldP spid="14" grpId="0" animBg="1"/>
      <p:bldP spid="15" grpId="0" build="p" autoUpdateAnimBg="0" advAuto="0"/>
      <p:bldP spid="16" grpId="0" animBg="1"/>
      <p:bldP spid="17" grpId="0" build="p" autoUpdateAnimBg="0" advAuto="0"/>
      <p:bldP spid="18" grpId="0" animBg="1"/>
      <p:bldP spid="19" grpId="0" build="p" autoUpdateAnimBg="0" advAuto="0"/>
      <p:bldP spid="84" grpId="0" animBg="1"/>
      <p:bldP spid="85" grpId="0" animBg="1"/>
      <p:bldP spid="86" grpId="0" animBg="1"/>
      <p:bldP spid="87" grpId="0" animBg="1"/>
      <p:bldP spid="93" grpId="0" animBg="1"/>
      <p:bldP spid="9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28"/>
          <p:cNvSpPr>
            <a:spLocks noChangeShapeType="1"/>
          </p:cNvSpPr>
          <p:nvPr/>
        </p:nvSpPr>
        <p:spPr bwMode="auto">
          <a:xfrm>
            <a:off x="1428800" y="6003285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3" name="Text Box 129"/>
          <p:cNvSpPr txBox="1">
            <a:spLocks noChangeArrowheads="1"/>
          </p:cNvSpPr>
          <p:nvPr/>
        </p:nvSpPr>
        <p:spPr bwMode="auto">
          <a:xfrm>
            <a:off x="1809800" y="5715253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4" name="Line 130"/>
          <p:cNvSpPr>
            <a:spLocks noChangeShapeType="1"/>
          </p:cNvSpPr>
          <p:nvPr/>
        </p:nvSpPr>
        <p:spPr bwMode="auto">
          <a:xfrm>
            <a:off x="2419400" y="6003285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5" name="Text Box 132"/>
          <p:cNvSpPr txBox="1">
            <a:spLocks noChangeArrowheads="1"/>
          </p:cNvSpPr>
          <p:nvPr/>
        </p:nvSpPr>
        <p:spPr bwMode="auto">
          <a:xfrm>
            <a:off x="2825824" y="5715253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6" name="Line 133"/>
          <p:cNvSpPr>
            <a:spLocks noChangeShapeType="1"/>
          </p:cNvSpPr>
          <p:nvPr/>
        </p:nvSpPr>
        <p:spPr bwMode="auto">
          <a:xfrm>
            <a:off x="3754760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7" name="Text Box 134"/>
          <p:cNvSpPr txBox="1">
            <a:spLocks noChangeArrowheads="1"/>
          </p:cNvSpPr>
          <p:nvPr/>
        </p:nvSpPr>
        <p:spPr bwMode="auto">
          <a:xfrm>
            <a:off x="4121224" y="5715253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8" name="Line 148"/>
          <p:cNvSpPr>
            <a:spLocks noChangeShapeType="1"/>
          </p:cNvSpPr>
          <p:nvPr/>
        </p:nvSpPr>
        <p:spPr bwMode="auto">
          <a:xfrm>
            <a:off x="4502224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9" name="Text Box 149"/>
          <p:cNvSpPr txBox="1">
            <a:spLocks noChangeArrowheads="1"/>
          </p:cNvSpPr>
          <p:nvPr/>
        </p:nvSpPr>
        <p:spPr bwMode="auto">
          <a:xfrm>
            <a:off x="6084912" y="5733256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移、</a:t>
            </a:r>
          </a:p>
        </p:txBody>
      </p:sp>
      <p:sp>
        <p:nvSpPr>
          <p:cNvPr id="10" name="Line 150"/>
          <p:cNvSpPr>
            <a:spLocks noChangeShapeType="1"/>
          </p:cNvSpPr>
          <p:nvPr/>
        </p:nvSpPr>
        <p:spPr bwMode="auto">
          <a:xfrm>
            <a:off x="5721424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1" name="Text Box 151"/>
          <p:cNvSpPr txBox="1">
            <a:spLocks noChangeArrowheads="1"/>
          </p:cNvSpPr>
          <p:nvPr/>
        </p:nvSpPr>
        <p:spPr bwMode="auto">
          <a:xfrm>
            <a:off x="6635824" y="5733256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2" name="Line 152"/>
          <p:cNvSpPr>
            <a:spLocks noChangeShapeType="1"/>
          </p:cNvSpPr>
          <p:nvPr/>
        </p:nvSpPr>
        <p:spPr bwMode="auto">
          <a:xfrm>
            <a:off x="7169224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3" name="Text Box 153"/>
          <p:cNvSpPr txBox="1">
            <a:spLocks noChangeArrowheads="1"/>
          </p:cNvSpPr>
          <p:nvPr/>
        </p:nvSpPr>
        <p:spPr bwMode="auto">
          <a:xfrm>
            <a:off x="7550224" y="5715253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Ri</a:t>
            </a:r>
            <a:endParaRPr lang="en-US" altLang="zh-CN" sz="28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4" name="Text Box 154"/>
          <p:cNvSpPr txBox="1">
            <a:spLocks noChangeArrowheads="1"/>
          </p:cNvSpPr>
          <p:nvPr/>
        </p:nvSpPr>
        <p:spPr bwMode="auto">
          <a:xfrm>
            <a:off x="4883224" y="5715253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grpSp>
        <p:nvGrpSpPr>
          <p:cNvPr id="15" name="Group 179"/>
          <p:cNvGrpSpPr>
            <a:grpSpLocks/>
          </p:cNvGrpSpPr>
          <p:nvPr/>
        </p:nvGrpSpPr>
        <p:grpSpPr bwMode="auto">
          <a:xfrm>
            <a:off x="224809" y="4868592"/>
            <a:ext cx="2438400" cy="555626"/>
            <a:chOff x="0" y="3340"/>
            <a:chExt cx="1536" cy="350"/>
          </a:xfrm>
        </p:grpSpPr>
        <p:sp>
          <p:nvSpPr>
            <p:cNvPr id="16" name="Text Box 180"/>
            <p:cNvSpPr txBox="1">
              <a:spLocks noChangeArrowheads="1"/>
            </p:cNvSpPr>
            <p:nvPr/>
          </p:nvSpPr>
          <p:spPr bwMode="auto">
            <a:xfrm>
              <a:off x="0" y="3360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smtClean="0">
                  <a:latin typeface="+mn-lt"/>
                  <a:ea typeface="+mn-ea"/>
                </a:rPr>
                <a:t>③ M</a:t>
              </a:r>
              <a:endParaRPr lang="en-US" altLang="zh-CN" sz="2800" b="1">
                <a:latin typeface="+mn-lt"/>
                <a:ea typeface="+mn-ea"/>
              </a:endParaRPr>
            </a:p>
          </p:txBody>
        </p:sp>
        <p:sp>
          <p:nvSpPr>
            <p:cNvPr id="17" name="Text Box 181"/>
            <p:cNvSpPr txBox="1">
              <a:spLocks noChangeArrowheads="1"/>
            </p:cNvSpPr>
            <p:nvPr/>
          </p:nvSpPr>
          <p:spPr bwMode="auto">
            <a:xfrm>
              <a:off x="864" y="3340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R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</a:p>
          </p:txBody>
        </p:sp>
        <p:sp>
          <p:nvSpPr>
            <p:cNvPr id="18" name="Line 182"/>
            <p:cNvSpPr>
              <a:spLocks noChangeShapeType="1"/>
            </p:cNvSpPr>
            <p:nvPr/>
          </p:nvSpPr>
          <p:spPr bwMode="auto">
            <a:xfrm>
              <a:off x="589" y="3567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9" name="Text Box 186"/>
          <p:cNvSpPr txBox="1">
            <a:spLocks noChangeArrowheads="1"/>
          </p:cNvSpPr>
          <p:nvPr/>
        </p:nvSpPr>
        <p:spPr bwMode="auto">
          <a:xfrm>
            <a:off x="971600" y="5715253"/>
            <a:ext cx="60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grpSp>
        <p:nvGrpSpPr>
          <p:cNvPr id="20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21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7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8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30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31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32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4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5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8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0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61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62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63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4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5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6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7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8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9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70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71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72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73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4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5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7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8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9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0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81" name="Text Box 111"/>
          <p:cNvSpPr txBox="1">
            <a:spLocks noChangeArrowheads="1"/>
          </p:cNvSpPr>
          <p:nvPr/>
        </p:nvSpPr>
        <p:spPr bwMode="auto">
          <a:xfrm>
            <a:off x="7092280" y="1196752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5968781" y="559031"/>
            <a:ext cx="2923699" cy="637721"/>
            <a:chOff x="6121181" y="571421"/>
            <a:chExt cx="2923699" cy="637721"/>
          </a:xfrm>
        </p:grpSpPr>
        <p:sp>
          <p:nvSpPr>
            <p:cNvPr id="83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7583031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168157" y="568053"/>
            <a:ext cx="348059" cy="1276771"/>
            <a:chOff x="6168157" y="404664"/>
            <a:chExt cx="348059" cy="1276771"/>
          </a:xfrm>
        </p:grpSpPr>
        <p:sp>
          <p:nvSpPr>
            <p:cNvPr id="86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7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88" name="Text Box 119"/>
          <p:cNvSpPr txBox="1">
            <a:spLocks noChangeArrowheads="1"/>
          </p:cNvSpPr>
          <p:nvPr/>
        </p:nvSpPr>
        <p:spPr bwMode="auto">
          <a:xfrm>
            <a:off x="5292080" y="162880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89" name="Text Box 82"/>
          <p:cNvSpPr txBox="1">
            <a:spLocks noChangeArrowheads="1"/>
          </p:cNvSpPr>
          <p:nvPr/>
        </p:nvSpPr>
        <p:spPr bwMode="auto">
          <a:xfrm>
            <a:off x="2051720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90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91" name="Text Box 80"/>
          <p:cNvSpPr txBox="1">
            <a:spLocks noChangeArrowheads="1"/>
          </p:cNvSpPr>
          <p:nvPr/>
        </p:nvSpPr>
        <p:spPr bwMode="auto">
          <a:xfrm>
            <a:off x="1475656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1979712" y="692696"/>
            <a:ext cx="2880320" cy="1728192"/>
            <a:chOff x="1979712" y="620688"/>
            <a:chExt cx="2880320" cy="2232248"/>
          </a:xfrm>
        </p:grpSpPr>
        <p:sp>
          <p:nvSpPr>
            <p:cNvPr id="93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4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5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6" name="Line 87"/>
            <p:cNvSpPr>
              <a:spLocks noChangeShapeType="1"/>
            </p:cNvSpPr>
            <p:nvPr/>
          </p:nvSpPr>
          <p:spPr bwMode="auto">
            <a:xfrm flipH="1">
              <a:off x="4499992" y="2852936"/>
              <a:ext cx="36004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97" name="Rectangle 86"/>
          <p:cNvSpPr>
            <a:spLocks noChangeArrowheads="1"/>
          </p:cNvSpPr>
          <p:nvPr/>
        </p:nvSpPr>
        <p:spPr bwMode="auto">
          <a:xfrm>
            <a:off x="3595038" y="2254279"/>
            <a:ext cx="904954" cy="38263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b="1">
                <a:latin typeface="+mn-lt"/>
              </a:rPr>
              <a:t>R2</a:t>
            </a:r>
          </a:p>
        </p:txBody>
      </p:sp>
    </p:spTree>
  </p:cSld>
  <p:clrMapOvr>
    <a:masterClrMapping/>
  </p:clrMapOvr>
  <p:transition spd="med"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utoUpdateAnimBg="0" advAuto="0"/>
      <p:bldP spid="4" grpId="0" animBg="1"/>
      <p:bldP spid="5" grpId="0" build="p" autoUpdateAnimBg="0" advAuto="0"/>
      <p:bldP spid="6" grpId="0" animBg="1"/>
      <p:bldP spid="7" grpId="0" build="p" autoUpdateAnimBg="0" advAuto="0"/>
      <p:bldP spid="8" grpId="0" animBg="1"/>
      <p:bldP spid="9" grpId="0" build="p" autoUpdateAnimBg="0" advAuto="0"/>
      <p:bldP spid="10" grpId="0" animBg="1"/>
      <p:bldP spid="11" grpId="0" build="p" autoUpdateAnimBg="0" advAuto="0"/>
      <p:bldP spid="12" grpId="0" animBg="1"/>
      <p:bldP spid="13" grpId="0" build="p" autoUpdateAnimBg="0" advAuto="0"/>
      <p:bldP spid="14" grpId="0" build="p" autoUpdateAnimBg="0" advAuto="0"/>
      <p:bldP spid="19" grpId="0" build="p" autoUpdateAnimBg="0"/>
      <p:bldP spid="81" grpId="0" animBg="1"/>
      <p:bldP spid="88" grpId="0" animBg="1"/>
      <p:bldP spid="89" grpId="0" animBg="1"/>
      <p:bldP spid="90" grpId="0" animBg="1"/>
      <p:bldP spid="91" grpId="0" animBg="1"/>
      <p:bldP spid="9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0" y="4801344"/>
            <a:ext cx="2438400" cy="555625"/>
            <a:chOff x="0" y="3340"/>
            <a:chExt cx="1536" cy="350"/>
          </a:xfrm>
        </p:grpSpPr>
        <p:sp>
          <p:nvSpPr>
            <p:cNvPr id="3" name="Text Box 96"/>
            <p:cNvSpPr txBox="1">
              <a:spLocks noChangeArrowheads="1"/>
            </p:cNvSpPr>
            <p:nvPr/>
          </p:nvSpPr>
          <p:spPr bwMode="auto">
            <a:xfrm>
              <a:off x="0" y="3360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smtClean="0">
                  <a:latin typeface="+mn-lt"/>
                  <a:ea typeface="+mn-ea"/>
                </a:rPr>
                <a:t>④ M</a:t>
              </a:r>
              <a:endParaRPr lang="en-US" altLang="zh-CN" sz="2800" b="1">
                <a:latin typeface="+mn-lt"/>
                <a:ea typeface="+mn-ea"/>
              </a:endParaRPr>
            </a:p>
          </p:txBody>
        </p:sp>
        <p:sp>
          <p:nvSpPr>
            <p:cNvPr id="4" name="Text Box 97"/>
            <p:cNvSpPr txBox="1">
              <a:spLocks noChangeArrowheads="1"/>
            </p:cNvSpPr>
            <p:nvPr/>
          </p:nvSpPr>
          <p:spPr bwMode="auto">
            <a:xfrm>
              <a:off x="864" y="3340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M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</a:p>
          </p:txBody>
        </p:sp>
        <p:sp>
          <p:nvSpPr>
            <p:cNvPr id="5" name="Line 98"/>
            <p:cNvSpPr>
              <a:spLocks noChangeShapeType="1"/>
            </p:cNvSpPr>
            <p:nvPr/>
          </p:nvSpPr>
          <p:spPr bwMode="auto">
            <a:xfrm>
              <a:off x="624" y="3552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6" name="Text Box 99"/>
          <p:cNvSpPr txBox="1">
            <a:spLocks noChangeArrowheads="1"/>
          </p:cNvSpPr>
          <p:nvPr/>
        </p:nvSpPr>
        <p:spPr bwMode="auto">
          <a:xfrm>
            <a:off x="1905000" y="4801344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M(</a:t>
            </a:r>
            <a:r>
              <a:rPr lang="zh-CN" altLang="zh-CN" sz="2800" b="1">
                <a:solidFill>
                  <a:srgbClr val="FF0000"/>
                </a:solidFill>
                <a:latin typeface="+mn-lt"/>
                <a:ea typeface="+mn-ea"/>
              </a:rPr>
              <a:t>源</a:t>
            </a: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7467600" y="4725144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打入</a:t>
            </a:r>
          </a:p>
        </p:txBody>
      </p:sp>
      <p:sp>
        <p:nvSpPr>
          <p:cNvPr id="8" name="Line 101"/>
          <p:cNvSpPr>
            <a:spLocks noChangeShapeType="1"/>
          </p:cNvSpPr>
          <p:nvPr/>
        </p:nvSpPr>
        <p:spPr bwMode="auto">
          <a:xfrm>
            <a:off x="2987824" y="508518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9" name="Text Box 102"/>
          <p:cNvSpPr txBox="1">
            <a:spLocks noChangeArrowheads="1"/>
          </p:cNvSpPr>
          <p:nvPr/>
        </p:nvSpPr>
        <p:spPr bwMode="auto">
          <a:xfrm>
            <a:off x="3491880" y="480134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10" name="Line 103"/>
          <p:cNvSpPr>
            <a:spLocks noChangeShapeType="1"/>
          </p:cNvSpPr>
          <p:nvPr/>
        </p:nvSpPr>
        <p:spPr bwMode="auto">
          <a:xfrm>
            <a:off x="4139952" y="508518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1" name="Text Box 104"/>
          <p:cNvSpPr txBox="1">
            <a:spLocks noChangeArrowheads="1"/>
          </p:cNvSpPr>
          <p:nvPr/>
        </p:nvSpPr>
        <p:spPr bwMode="auto">
          <a:xfrm>
            <a:off x="4509120" y="4801344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12" name="Line 105"/>
          <p:cNvSpPr>
            <a:spLocks noChangeShapeType="1"/>
          </p:cNvSpPr>
          <p:nvPr/>
        </p:nvSpPr>
        <p:spPr bwMode="auto">
          <a:xfrm>
            <a:off x="5482952" y="508518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3" name="Text Box 108"/>
          <p:cNvSpPr txBox="1">
            <a:spLocks noChangeArrowheads="1"/>
          </p:cNvSpPr>
          <p:nvPr/>
        </p:nvSpPr>
        <p:spPr bwMode="auto">
          <a:xfrm>
            <a:off x="7010400" y="4801344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4" name="Line 109"/>
          <p:cNvSpPr>
            <a:spLocks noChangeShapeType="1"/>
          </p:cNvSpPr>
          <p:nvPr/>
        </p:nvSpPr>
        <p:spPr bwMode="auto">
          <a:xfrm>
            <a:off x="7543800" y="5085184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5" name="Text Box 110"/>
          <p:cNvSpPr txBox="1">
            <a:spLocks noChangeArrowheads="1"/>
          </p:cNvSpPr>
          <p:nvPr/>
        </p:nvSpPr>
        <p:spPr bwMode="auto">
          <a:xfrm>
            <a:off x="8153400" y="4801344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16" name="Text Box 161"/>
          <p:cNvSpPr txBox="1">
            <a:spLocks noChangeArrowheads="1"/>
          </p:cNvSpPr>
          <p:nvPr/>
        </p:nvSpPr>
        <p:spPr bwMode="auto">
          <a:xfrm>
            <a:off x="5791200" y="4801344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7" name="Line 162"/>
          <p:cNvSpPr>
            <a:spLocks noChangeShapeType="1"/>
          </p:cNvSpPr>
          <p:nvPr/>
        </p:nvSpPr>
        <p:spPr bwMode="auto">
          <a:xfrm>
            <a:off x="6629400" y="508518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8" name="Text Box 164"/>
          <p:cNvSpPr txBox="1">
            <a:spLocks noChangeArrowheads="1"/>
          </p:cNvSpPr>
          <p:nvPr/>
        </p:nvSpPr>
        <p:spPr bwMode="auto">
          <a:xfrm>
            <a:off x="-96002" y="5803555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计算目的地址</a:t>
            </a: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19" name="Text Box 111"/>
          <p:cNvSpPr txBox="1">
            <a:spLocks noChangeArrowheads="1"/>
          </p:cNvSpPr>
          <p:nvPr/>
        </p:nvSpPr>
        <p:spPr bwMode="auto">
          <a:xfrm>
            <a:off x="6553200" y="580526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20" name="Line 112"/>
          <p:cNvSpPr>
            <a:spLocks noChangeShapeType="1"/>
          </p:cNvSpPr>
          <p:nvPr/>
        </p:nvSpPr>
        <p:spPr bwMode="auto">
          <a:xfrm>
            <a:off x="6228184" y="6093296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1" name="Line 113"/>
          <p:cNvSpPr>
            <a:spLocks noChangeShapeType="1"/>
          </p:cNvSpPr>
          <p:nvPr/>
        </p:nvSpPr>
        <p:spPr bwMode="auto">
          <a:xfrm>
            <a:off x="7162800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2" name="Text Box 114"/>
          <p:cNvSpPr txBox="1">
            <a:spLocks noChangeArrowheads="1"/>
          </p:cNvSpPr>
          <p:nvPr/>
        </p:nvSpPr>
        <p:spPr bwMode="auto">
          <a:xfrm>
            <a:off x="7543800" y="580526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sp>
        <p:nvSpPr>
          <p:cNvPr id="23" name="Text Box 141"/>
          <p:cNvSpPr txBox="1">
            <a:spLocks noChangeArrowheads="1"/>
          </p:cNvSpPr>
          <p:nvPr/>
        </p:nvSpPr>
        <p:spPr bwMode="auto">
          <a:xfrm>
            <a:off x="2339752" y="580526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24" name="Line 145"/>
          <p:cNvSpPr>
            <a:spLocks noChangeShapeType="1"/>
          </p:cNvSpPr>
          <p:nvPr/>
        </p:nvSpPr>
        <p:spPr bwMode="auto">
          <a:xfrm>
            <a:off x="2720752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5" name="Text Box 146"/>
          <p:cNvSpPr txBox="1">
            <a:spLocks noChangeArrowheads="1"/>
          </p:cNvSpPr>
          <p:nvPr/>
        </p:nvSpPr>
        <p:spPr bwMode="auto">
          <a:xfrm>
            <a:off x="3101752" y="5805264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26" name="Line 147"/>
          <p:cNvSpPr>
            <a:spLocks noChangeShapeType="1"/>
          </p:cNvSpPr>
          <p:nvPr/>
        </p:nvSpPr>
        <p:spPr bwMode="auto">
          <a:xfrm>
            <a:off x="3939952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7" name="Text Box 148"/>
          <p:cNvSpPr txBox="1">
            <a:spLocks noChangeArrowheads="1"/>
          </p:cNvSpPr>
          <p:nvPr/>
        </p:nvSpPr>
        <p:spPr bwMode="auto">
          <a:xfrm>
            <a:off x="4282852" y="5803555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28" name="Line 149"/>
          <p:cNvSpPr>
            <a:spLocks noChangeShapeType="1"/>
          </p:cNvSpPr>
          <p:nvPr/>
        </p:nvSpPr>
        <p:spPr bwMode="auto">
          <a:xfrm>
            <a:off x="4778152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9" name="Text Box 150"/>
          <p:cNvSpPr txBox="1">
            <a:spLocks noChangeArrowheads="1"/>
          </p:cNvSpPr>
          <p:nvPr/>
        </p:nvSpPr>
        <p:spPr bwMode="auto">
          <a:xfrm>
            <a:off x="5148064" y="5805264"/>
            <a:ext cx="11654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30" name="Text Box 165"/>
          <p:cNvSpPr txBox="1">
            <a:spLocks noChangeArrowheads="1"/>
          </p:cNvSpPr>
          <p:nvPr/>
        </p:nvSpPr>
        <p:spPr bwMode="auto">
          <a:xfrm>
            <a:off x="7883410" y="5796828"/>
            <a:ext cx="126059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目的</a:t>
            </a: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)</a:t>
            </a:r>
          </a:p>
        </p:txBody>
      </p:sp>
      <p:grpSp>
        <p:nvGrpSpPr>
          <p:cNvPr id="31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32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41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42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43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45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46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49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0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1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2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3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4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5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6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7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8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9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0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1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72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73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74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75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76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77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78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79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80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81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82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83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84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85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86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7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8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89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90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1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92" name="Text Box 111"/>
          <p:cNvSpPr txBox="1">
            <a:spLocks noChangeArrowheads="1"/>
          </p:cNvSpPr>
          <p:nvPr/>
        </p:nvSpPr>
        <p:spPr bwMode="auto">
          <a:xfrm>
            <a:off x="7092280" y="1196752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5968781" y="559031"/>
            <a:ext cx="2923699" cy="637721"/>
            <a:chOff x="6121181" y="571421"/>
            <a:chExt cx="2923699" cy="637721"/>
          </a:xfrm>
        </p:grpSpPr>
        <p:sp>
          <p:nvSpPr>
            <p:cNvPr id="94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5" name="Line 99"/>
            <p:cNvSpPr>
              <a:spLocks noChangeShapeType="1"/>
            </p:cNvSpPr>
            <p:nvPr/>
          </p:nvSpPr>
          <p:spPr bwMode="auto">
            <a:xfrm>
              <a:off x="7583031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168157" y="568053"/>
            <a:ext cx="348059" cy="1276771"/>
            <a:chOff x="6168157" y="404664"/>
            <a:chExt cx="348059" cy="1276771"/>
          </a:xfrm>
        </p:grpSpPr>
        <p:sp>
          <p:nvSpPr>
            <p:cNvPr id="97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8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99" name="Text Box 119"/>
          <p:cNvSpPr txBox="1">
            <a:spLocks noChangeArrowheads="1"/>
          </p:cNvSpPr>
          <p:nvPr/>
        </p:nvSpPr>
        <p:spPr bwMode="auto">
          <a:xfrm>
            <a:off x="5292080" y="162880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2051720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101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02" name="Text Box 80"/>
          <p:cNvSpPr txBox="1">
            <a:spLocks noChangeArrowheads="1"/>
          </p:cNvSpPr>
          <p:nvPr/>
        </p:nvSpPr>
        <p:spPr bwMode="auto">
          <a:xfrm>
            <a:off x="1475656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1979712" y="692696"/>
            <a:ext cx="2880320" cy="2808312"/>
            <a:chOff x="2077953" y="620688"/>
            <a:chExt cx="2880320" cy="2232248"/>
          </a:xfrm>
        </p:grpSpPr>
        <p:sp>
          <p:nvSpPr>
            <p:cNvPr id="104" name="Line 77"/>
            <p:cNvSpPr>
              <a:spLocks noChangeShapeType="1"/>
            </p:cNvSpPr>
            <p:nvPr/>
          </p:nvSpPr>
          <p:spPr bwMode="auto">
            <a:xfrm flipV="1">
              <a:off x="2123728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5" name="Line 87"/>
            <p:cNvSpPr>
              <a:spLocks noChangeShapeType="1"/>
            </p:cNvSpPr>
            <p:nvPr/>
          </p:nvSpPr>
          <p:spPr bwMode="auto">
            <a:xfrm>
              <a:off x="2077953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6" name="Line 87"/>
            <p:cNvSpPr>
              <a:spLocks noChangeShapeType="1"/>
            </p:cNvSpPr>
            <p:nvPr/>
          </p:nvSpPr>
          <p:spPr bwMode="auto">
            <a:xfrm flipV="1">
              <a:off x="4932040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7" name="Line 87"/>
            <p:cNvSpPr>
              <a:spLocks noChangeShapeType="1"/>
            </p:cNvSpPr>
            <p:nvPr/>
          </p:nvSpPr>
          <p:spPr bwMode="auto">
            <a:xfrm flipH="1">
              <a:off x="4552458" y="2852936"/>
              <a:ext cx="405815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08" name="Text Box 115"/>
          <p:cNvSpPr txBox="1">
            <a:spLocks noChangeArrowheads="1"/>
          </p:cNvSpPr>
          <p:nvPr/>
        </p:nvSpPr>
        <p:spPr bwMode="auto">
          <a:xfrm>
            <a:off x="3595038" y="3318456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C</a:t>
            </a:r>
          </a:p>
        </p:txBody>
      </p:sp>
      <p:sp>
        <p:nvSpPr>
          <p:cNvPr id="109" name="Text Box 79"/>
          <p:cNvSpPr txBox="1">
            <a:spLocks noChangeArrowheads="1"/>
          </p:cNvSpPr>
          <p:nvPr/>
        </p:nvSpPr>
        <p:spPr bwMode="auto">
          <a:xfrm>
            <a:off x="827584" y="2348880"/>
            <a:ext cx="974566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110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1475656" y="1012872"/>
            <a:ext cx="1184852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112" name="组合 111"/>
          <p:cNvGrpSpPr/>
          <p:nvPr/>
        </p:nvGrpSpPr>
        <p:grpSpPr>
          <a:xfrm>
            <a:off x="1979712" y="692696"/>
            <a:ext cx="3303983" cy="1152128"/>
            <a:chOff x="2077953" y="620688"/>
            <a:chExt cx="3303983" cy="2232248"/>
          </a:xfrm>
        </p:grpSpPr>
        <p:sp>
          <p:nvSpPr>
            <p:cNvPr id="113" name="Line 77"/>
            <p:cNvSpPr>
              <a:spLocks noChangeShapeType="1"/>
            </p:cNvSpPr>
            <p:nvPr/>
          </p:nvSpPr>
          <p:spPr bwMode="auto">
            <a:xfrm flipV="1">
              <a:off x="2123728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4" name="Line 87"/>
            <p:cNvSpPr>
              <a:spLocks noChangeShapeType="1"/>
            </p:cNvSpPr>
            <p:nvPr/>
          </p:nvSpPr>
          <p:spPr bwMode="auto">
            <a:xfrm>
              <a:off x="2077953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5" name="Line 87"/>
            <p:cNvSpPr>
              <a:spLocks noChangeShapeType="1"/>
            </p:cNvSpPr>
            <p:nvPr/>
          </p:nvSpPr>
          <p:spPr bwMode="auto">
            <a:xfrm flipV="1">
              <a:off x="4932040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6" name="Line 87"/>
            <p:cNvSpPr>
              <a:spLocks noChangeShapeType="1"/>
            </p:cNvSpPr>
            <p:nvPr/>
          </p:nvSpPr>
          <p:spPr bwMode="auto">
            <a:xfrm flipV="1">
              <a:off x="4949889" y="2846272"/>
              <a:ext cx="432047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17" name="Text Box 119"/>
          <p:cNvSpPr txBox="1">
            <a:spLocks noChangeArrowheads="1"/>
          </p:cNvSpPr>
          <p:nvPr/>
        </p:nvSpPr>
        <p:spPr bwMode="auto">
          <a:xfrm>
            <a:off x="5292080" y="1628800"/>
            <a:ext cx="904954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118" name="Text Box 111"/>
          <p:cNvSpPr txBox="1">
            <a:spLocks noChangeArrowheads="1"/>
          </p:cNvSpPr>
          <p:nvPr/>
        </p:nvSpPr>
        <p:spPr bwMode="auto">
          <a:xfrm>
            <a:off x="7092280" y="1196752"/>
            <a:ext cx="693218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grpSp>
        <p:nvGrpSpPr>
          <p:cNvPr id="125" name="组合 124"/>
          <p:cNvGrpSpPr/>
          <p:nvPr/>
        </p:nvGrpSpPr>
        <p:grpSpPr>
          <a:xfrm>
            <a:off x="5968781" y="548680"/>
            <a:ext cx="2923699" cy="1285793"/>
            <a:chOff x="6121181" y="711431"/>
            <a:chExt cx="2923699" cy="1285793"/>
          </a:xfrm>
        </p:grpSpPr>
        <p:grpSp>
          <p:nvGrpSpPr>
            <p:cNvPr id="119" name="组合 118"/>
            <p:cNvGrpSpPr/>
            <p:nvPr/>
          </p:nvGrpSpPr>
          <p:grpSpPr>
            <a:xfrm>
              <a:off x="6121181" y="711431"/>
              <a:ext cx="2923699" cy="637721"/>
              <a:chOff x="6121181" y="571421"/>
              <a:chExt cx="2923699" cy="637721"/>
            </a:xfrm>
          </p:grpSpPr>
          <p:sp>
            <p:nvSpPr>
              <p:cNvPr id="120" name="Line 97"/>
              <p:cNvSpPr>
                <a:spLocks noChangeShapeType="1"/>
              </p:cNvSpPr>
              <p:nvPr/>
            </p:nvSpPr>
            <p:spPr bwMode="auto">
              <a:xfrm flipH="1">
                <a:off x="6121181" y="571421"/>
                <a:ext cx="2923699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21" name="Line 99"/>
              <p:cNvSpPr>
                <a:spLocks noChangeShapeType="1"/>
              </p:cNvSpPr>
              <p:nvPr/>
            </p:nvSpPr>
            <p:spPr bwMode="auto">
              <a:xfrm>
                <a:off x="7583031" y="571421"/>
                <a:ext cx="0" cy="637721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6320557" y="720453"/>
              <a:ext cx="348059" cy="1276771"/>
              <a:chOff x="6168157" y="404664"/>
              <a:chExt cx="348059" cy="1276771"/>
            </a:xfrm>
          </p:grpSpPr>
          <p:sp>
            <p:nvSpPr>
              <p:cNvPr id="123" name="Line 105"/>
              <p:cNvSpPr>
                <a:spLocks noChangeShapeType="1"/>
              </p:cNvSpPr>
              <p:nvPr/>
            </p:nvSpPr>
            <p:spPr bwMode="auto">
              <a:xfrm flipH="1">
                <a:off x="6168157" y="1680107"/>
                <a:ext cx="348059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24" name="Line 106"/>
              <p:cNvSpPr>
                <a:spLocks noChangeShapeType="1"/>
              </p:cNvSpPr>
              <p:nvPr/>
            </p:nvSpPr>
            <p:spPr bwMode="auto">
              <a:xfrm flipV="1">
                <a:off x="6516216" y="404664"/>
                <a:ext cx="0" cy="1276771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</p:grpSp>
      </p:grp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autoUpdateAnimBg="0"/>
      <p:bldP spid="8" grpId="0" animBg="1"/>
      <p:bldP spid="9" grpId="0" build="p" autoUpdateAnimBg="0" advAuto="0"/>
      <p:bldP spid="10" grpId="0" animBg="1"/>
      <p:bldP spid="11" grpId="0" build="p" autoUpdateAnimBg="0" advAuto="0"/>
      <p:bldP spid="12" grpId="0" animBg="1"/>
      <p:bldP spid="13" grpId="0" build="p" autoUpdateAnimBg="0" advAuto="0"/>
      <p:bldP spid="14" grpId="0" animBg="1"/>
      <p:bldP spid="15" grpId="0" build="p" autoUpdateAnimBg="0" advAuto="0"/>
      <p:bldP spid="16" grpId="0" build="p" autoUpdateAnimBg="0" advAuto="0"/>
      <p:bldP spid="17" grpId="0" animBg="1"/>
      <p:bldP spid="18" grpId="0" build="p" autoUpdateAnimBg="0"/>
      <p:bldP spid="19" grpId="0"/>
      <p:bldP spid="20" grpId="0" animBg="1"/>
      <p:bldP spid="21" grpId="0" animBg="1"/>
      <p:bldP spid="22" grpId="0"/>
      <p:bldP spid="23" grpId="0" build="p" autoUpdateAnimBg="0"/>
      <p:bldP spid="24" grpId="0" animBg="1"/>
      <p:bldP spid="25" grpId="0" build="p" autoUpdateAnimBg="0" advAuto="0"/>
      <p:bldP spid="26" grpId="0" animBg="1"/>
      <p:bldP spid="27" grpId="0" build="p" autoUpdateAnimBg="0" advAuto="0"/>
      <p:bldP spid="28" grpId="0" animBg="1"/>
      <p:bldP spid="29" grpId="0"/>
      <p:bldP spid="30" grpId="0"/>
      <p:bldP spid="92" grpId="0" animBg="1"/>
      <p:bldP spid="99" grpId="0" animBg="1"/>
      <p:bldP spid="100" grpId="0" animBg="1"/>
      <p:bldP spid="101" grpId="0" animBg="1"/>
      <p:bldP spid="102" grpId="0" animBg="1"/>
      <p:bldP spid="108" grpId="0" animBg="1"/>
      <p:bldP spid="109" grpId="0" animBg="1"/>
      <p:bldP spid="110" grpId="1" animBg="1"/>
      <p:bldP spid="111" grpId="1" animBg="1"/>
      <p:bldP spid="117" grpId="0" animBg="1"/>
      <p:bldP spid="1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6"/>
          <p:cNvSpPr txBox="1">
            <a:spLocks noChangeArrowheads="1"/>
          </p:cNvSpPr>
          <p:nvPr/>
        </p:nvSpPr>
        <p:spPr bwMode="auto">
          <a:xfrm>
            <a:off x="1619672" y="552395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Ri</a:t>
            </a:r>
            <a:endParaRPr lang="en-US" altLang="zh-CN" sz="28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" name="Line 117"/>
          <p:cNvSpPr>
            <a:spLocks noChangeShapeType="1"/>
          </p:cNvSpPr>
          <p:nvPr/>
        </p:nvSpPr>
        <p:spPr bwMode="auto">
          <a:xfrm>
            <a:off x="2267744" y="580526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4" name="Text Box 118"/>
          <p:cNvSpPr txBox="1">
            <a:spLocks noChangeArrowheads="1"/>
          </p:cNvSpPr>
          <p:nvPr/>
        </p:nvSpPr>
        <p:spPr bwMode="auto">
          <a:xfrm>
            <a:off x="5076056" y="5523954"/>
            <a:ext cx="12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3524672" y="580526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6" name="Line 128"/>
          <p:cNvSpPr>
            <a:spLocks noChangeShapeType="1"/>
          </p:cNvSpPr>
          <p:nvPr/>
        </p:nvSpPr>
        <p:spPr bwMode="auto">
          <a:xfrm>
            <a:off x="4499992" y="580526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7" name="Text Box 129"/>
          <p:cNvSpPr txBox="1">
            <a:spLocks noChangeArrowheads="1"/>
          </p:cNvSpPr>
          <p:nvPr/>
        </p:nvSpPr>
        <p:spPr bwMode="auto">
          <a:xfrm>
            <a:off x="6629400" y="5523954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8" name="Line 130"/>
          <p:cNvSpPr>
            <a:spLocks noChangeShapeType="1"/>
          </p:cNvSpPr>
          <p:nvPr/>
        </p:nvSpPr>
        <p:spPr bwMode="auto">
          <a:xfrm>
            <a:off x="6156176" y="580526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9" name="Text Box 131"/>
          <p:cNvSpPr txBox="1">
            <a:spLocks noChangeArrowheads="1"/>
          </p:cNvSpPr>
          <p:nvPr/>
        </p:nvSpPr>
        <p:spPr bwMode="auto">
          <a:xfrm>
            <a:off x="3905672" y="5517232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0" name="Line 132"/>
          <p:cNvSpPr>
            <a:spLocks noChangeShapeType="1"/>
          </p:cNvSpPr>
          <p:nvPr/>
        </p:nvSpPr>
        <p:spPr bwMode="auto">
          <a:xfrm>
            <a:off x="7239000" y="580526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1" name="Text Box 133"/>
          <p:cNvSpPr txBox="1">
            <a:spLocks noChangeArrowheads="1"/>
          </p:cNvSpPr>
          <p:nvPr/>
        </p:nvSpPr>
        <p:spPr bwMode="auto">
          <a:xfrm>
            <a:off x="7620000" y="5523954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I/O</a:t>
            </a:r>
          </a:p>
        </p:txBody>
      </p:sp>
      <p:sp>
        <p:nvSpPr>
          <p:cNvPr id="12" name="Text Box 134"/>
          <p:cNvSpPr txBox="1">
            <a:spLocks noChangeArrowheads="1"/>
          </p:cNvSpPr>
          <p:nvPr/>
        </p:nvSpPr>
        <p:spPr bwMode="auto">
          <a:xfrm>
            <a:off x="2686472" y="5523954"/>
            <a:ext cx="10058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grpSp>
        <p:nvGrpSpPr>
          <p:cNvPr id="13" name="Group 171"/>
          <p:cNvGrpSpPr>
            <a:grpSpLocks/>
          </p:cNvGrpSpPr>
          <p:nvPr/>
        </p:nvGrpSpPr>
        <p:grpSpPr bwMode="auto">
          <a:xfrm>
            <a:off x="163769" y="4725144"/>
            <a:ext cx="2881313" cy="523875"/>
            <a:chOff x="0" y="3936"/>
            <a:chExt cx="1815" cy="330"/>
          </a:xfrm>
        </p:grpSpPr>
        <p:sp>
          <p:nvSpPr>
            <p:cNvPr id="14" name="Text Box 153"/>
            <p:cNvSpPr txBox="1">
              <a:spLocks noChangeArrowheads="1"/>
            </p:cNvSpPr>
            <p:nvPr/>
          </p:nvSpPr>
          <p:spPr bwMode="auto">
            <a:xfrm>
              <a:off x="0" y="3936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smtClean="0">
                  <a:latin typeface="+mn-lt"/>
                  <a:ea typeface="+mn-ea"/>
                </a:rPr>
                <a:t>⑤ R</a:t>
              </a:r>
              <a:endParaRPr lang="en-US" altLang="zh-CN" sz="2800" b="1">
                <a:latin typeface="+mn-lt"/>
                <a:ea typeface="+mn-ea"/>
              </a:endParaRPr>
            </a:p>
          </p:txBody>
        </p:sp>
        <p:sp>
          <p:nvSpPr>
            <p:cNvPr id="15" name="Text Box 154"/>
            <p:cNvSpPr txBox="1">
              <a:spLocks noChangeArrowheads="1"/>
            </p:cNvSpPr>
            <p:nvPr/>
          </p:nvSpPr>
          <p:spPr bwMode="auto">
            <a:xfrm>
              <a:off x="903" y="3936"/>
              <a:ext cx="91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I/O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</a:p>
          </p:txBody>
        </p:sp>
        <p:sp>
          <p:nvSpPr>
            <p:cNvPr id="16" name="Line 155"/>
            <p:cNvSpPr>
              <a:spLocks noChangeShapeType="1"/>
            </p:cNvSpPr>
            <p:nvPr/>
          </p:nvSpPr>
          <p:spPr bwMode="auto">
            <a:xfrm>
              <a:off x="624" y="4128"/>
              <a:ext cx="2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grpSp>
        <p:nvGrpSpPr>
          <p:cNvPr id="17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18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27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28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29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0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1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2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5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58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59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60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1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2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3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4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5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6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67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68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69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70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1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2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4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5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6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7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78" name="Text Box 109"/>
          <p:cNvSpPr txBox="1">
            <a:spLocks noChangeArrowheads="1"/>
          </p:cNvSpPr>
          <p:nvPr/>
        </p:nvSpPr>
        <p:spPr bwMode="auto">
          <a:xfrm>
            <a:off x="3635896" y="1086208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R0</a:t>
            </a:r>
          </a:p>
        </p:txBody>
      </p:sp>
      <p:sp>
        <p:nvSpPr>
          <p:cNvPr id="79" name="Text Box 79"/>
          <p:cNvSpPr txBox="1">
            <a:spLocks noChangeArrowheads="1"/>
          </p:cNvSpPr>
          <p:nvPr/>
        </p:nvSpPr>
        <p:spPr bwMode="auto">
          <a:xfrm>
            <a:off x="827584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80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81" name="Text Box 80"/>
          <p:cNvSpPr txBox="1">
            <a:spLocks noChangeArrowheads="1"/>
          </p:cNvSpPr>
          <p:nvPr/>
        </p:nvSpPr>
        <p:spPr bwMode="auto">
          <a:xfrm>
            <a:off x="1475656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979712" y="692696"/>
            <a:ext cx="3312368" cy="1152128"/>
            <a:chOff x="1979712" y="620688"/>
            <a:chExt cx="3312368" cy="2232248"/>
          </a:xfrm>
        </p:grpSpPr>
        <p:sp>
          <p:nvSpPr>
            <p:cNvPr id="83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4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5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6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87" name="Text Box 119"/>
          <p:cNvSpPr txBox="1">
            <a:spLocks noChangeArrowheads="1"/>
          </p:cNvSpPr>
          <p:nvPr/>
        </p:nvSpPr>
        <p:spPr bwMode="auto">
          <a:xfrm>
            <a:off x="5292080" y="162880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6168157" y="568053"/>
            <a:ext cx="348059" cy="1276771"/>
            <a:chOff x="6168157" y="404664"/>
            <a:chExt cx="348059" cy="1276771"/>
          </a:xfrm>
        </p:grpSpPr>
        <p:sp>
          <p:nvSpPr>
            <p:cNvPr id="89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0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5968781" y="559031"/>
            <a:ext cx="2923699" cy="637721"/>
            <a:chOff x="6121181" y="571421"/>
            <a:chExt cx="2923699" cy="637721"/>
          </a:xfrm>
        </p:grpSpPr>
        <p:sp>
          <p:nvSpPr>
            <p:cNvPr id="92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3" name="Line 99"/>
            <p:cNvSpPr>
              <a:spLocks noChangeShapeType="1"/>
            </p:cNvSpPr>
            <p:nvPr/>
          </p:nvSpPr>
          <p:spPr bwMode="auto">
            <a:xfrm>
              <a:off x="8324800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94" name="Text Box 112"/>
          <p:cNvSpPr txBox="1">
            <a:spLocks noChangeArrowheads="1"/>
          </p:cNvSpPr>
          <p:nvPr/>
        </p:nvSpPr>
        <p:spPr bwMode="auto">
          <a:xfrm>
            <a:off x="7905933" y="1196752"/>
            <a:ext cx="626507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I/O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nimBg="1"/>
      <p:bldP spid="4" grpId="0" build="p" autoUpdateAnimBg="0" advAuto="0"/>
      <p:bldP spid="5" grpId="0" animBg="1"/>
      <p:bldP spid="6" grpId="0" animBg="1"/>
      <p:bldP spid="7" grpId="0" build="p" autoUpdateAnimBg="0" advAuto="0"/>
      <p:bldP spid="8" grpId="0" animBg="1"/>
      <p:bldP spid="9" grpId="0" build="p" autoUpdateAnimBg="0" advAuto="0"/>
      <p:bldP spid="10" grpId="0" animBg="1"/>
      <p:bldP spid="11" grpId="0" build="p" autoUpdateAnimBg="0" advAuto="0"/>
      <p:bldP spid="12" grpId="0" build="p" autoUpdateAnimBg="0" advAuto="0"/>
      <p:bldP spid="78" grpId="0" animBg="1"/>
      <p:bldP spid="79" grpId="0" animBg="1"/>
      <p:bldP spid="80" grpId="0" animBg="1"/>
      <p:bldP spid="81" grpId="0" animBg="1"/>
      <p:bldP spid="87" grpId="0" animBg="1"/>
      <p:bldP spid="9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1"/>
          <p:cNvSpPr txBox="1">
            <a:spLocks noChangeArrowheads="1"/>
          </p:cNvSpPr>
          <p:nvPr/>
        </p:nvSpPr>
        <p:spPr bwMode="auto">
          <a:xfrm>
            <a:off x="2550840" y="5593432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grpSp>
        <p:nvGrpSpPr>
          <p:cNvPr id="6" name="Group 154"/>
          <p:cNvGrpSpPr>
            <a:grpSpLocks/>
          </p:cNvGrpSpPr>
          <p:nvPr/>
        </p:nvGrpSpPr>
        <p:grpSpPr bwMode="auto">
          <a:xfrm>
            <a:off x="243145" y="4669188"/>
            <a:ext cx="2819400" cy="523875"/>
            <a:chOff x="0" y="3312"/>
            <a:chExt cx="1776" cy="330"/>
          </a:xfrm>
        </p:grpSpPr>
        <p:sp>
          <p:nvSpPr>
            <p:cNvPr id="7" name="Text Box 119"/>
            <p:cNvSpPr txBox="1">
              <a:spLocks noChangeArrowheads="1"/>
            </p:cNvSpPr>
            <p:nvPr/>
          </p:nvSpPr>
          <p:spPr bwMode="auto">
            <a:xfrm>
              <a:off x="0" y="3312"/>
              <a:ext cx="11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smtClean="0">
                  <a:latin typeface="+mn-lt"/>
                  <a:ea typeface="+mn-ea"/>
                </a:rPr>
                <a:t>⑥ I/O</a:t>
              </a:r>
              <a:endParaRPr lang="en-US" altLang="zh-CN" sz="2800" b="1">
                <a:latin typeface="+mn-lt"/>
                <a:ea typeface="+mn-ea"/>
              </a:endParaRPr>
            </a:p>
          </p:txBody>
        </p:sp>
        <p:sp>
          <p:nvSpPr>
            <p:cNvPr id="8" name="Text Box 120"/>
            <p:cNvSpPr txBox="1">
              <a:spLocks noChangeArrowheads="1"/>
            </p:cNvSpPr>
            <p:nvPr/>
          </p:nvSpPr>
          <p:spPr bwMode="auto">
            <a:xfrm>
              <a:off x="1200" y="3312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R</a:t>
              </a:r>
            </a:p>
          </p:txBody>
        </p:sp>
        <p:sp>
          <p:nvSpPr>
            <p:cNvPr id="9" name="Line 121"/>
            <p:cNvSpPr>
              <a:spLocks noChangeShapeType="1"/>
            </p:cNvSpPr>
            <p:nvPr/>
          </p:nvSpPr>
          <p:spPr bwMode="auto">
            <a:xfrm>
              <a:off x="822" y="3490"/>
              <a:ext cx="2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0" name="Text Box 124"/>
          <p:cNvSpPr txBox="1">
            <a:spLocks noChangeArrowheads="1"/>
          </p:cNvSpPr>
          <p:nvPr/>
        </p:nvSpPr>
        <p:spPr bwMode="auto">
          <a:xfrm>
            <a:off x="6745560" y="5517232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打入</a:t>
            </a:r>
          </a:p>
        </p:txBody>
      </p:sp>
      <p:sp>
        <p:nvSpPr>
          <p:cNvPr id="11" name="Text Box 126"/>
          <p:cNvSpPr txBox="1">
            <a:spLocks noChangeArrowheads="1"/>
          </p:cNvSpPr>
          <p:nvPr/>
        </p:nvSpPr>
        <p:spPr bwMode="auto">
          <a:xfrm>
            <a:off x="1331640" y="5593432"/>
            <a:ext cx="121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I/O</a:t>
            </a:r>
          </a:p>
        </p:txBody>
      </p:sp>
      <p:sp>
        <p:nvSpPr>
          <p:cNvPr id="12" name="Line 127"/>
          <p:cNvSpPr>
            <a:spLocks noChangeShapeType="1"/>
          </p:cNvSpPr>
          <p:nvPr/>
        </p:nvSpPr>
        <p:spPr bwMode="auto">
          <a:xfrm>
            <a:off x="2051720" y="5877272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3" name="Text Box 128"/>
          <p:cNvSpPr txBox="1">
            <a:spLocks noChangeArrowheads="1"/>
          </p:cNvSpPr>
          <p:nvPr/>
        </p:nvSpPr>
        <p:spPr bwMode="auto">
          <a:xfrm>
            <a:off x="3541440" y="5593432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14" name="Line 129"/>
          <p:cNvSpPr>
            <a:spLocks noChangeShapeType="1"/>
          </p:cNvSpPr>
          <p:nvPr/>
        </p:nvSpPr>
        <p:spPr bwMode="auto">
          <a:xfrm>
            <a:off x="4618856" y="5877272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5" name="Text Box 130"/>
          <p:cNvSpPr txBox="1">
            <a:spLocks noChangeArrowheads="1"/>
          </p:cNvSpPr>
          <p:nvPr/>
        </p:nvSpPr>
        <p:spPr bwMode="auto">
          <a:xfrm>
            <a:off x="6267872" y="5593432"/>
            <a:ext cx="772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6" name="Line 131"/>
          <p:cNvSpPr>
            <a:spLocks noChangeShapeType="1"/>
          </p:cNvSpPr>
          <p:nvPr/>
        </p:nvSpPr>
        <p:spPr bwMode="auto">
          <a:xfrm>
            <a:off x="6801272" y="5877272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7" name="Text Box 132"/>
          <p:cNvSpPr txBox="1">
            <a:spLocks noChangeArrowheads="1"/>
          </p:cNvSpPr>
          <p:nvPr/>
        </p:nvSpPr>
        <p:spPr bwMode="auto">
          <a:xfrm>
            <a:off x="7334672" y="5593432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Ri</a:t>
            </a:r>
            <a:endParaRPr lang="en-US" altLang="zh-CN" sz="28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8" name="Text Box 133"/>
          <p:cNvSpPr txBox="1">
            <a:spLocks noChangeArrowheads="1"/>
          </p:cNvSpPr>
          <p:nvPr/>
        </p:nvSpPr>
        <p:spPr bwMode="auto">
          <a:xfrm>
            <a:off x="5048672" y="5593432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9" name="Line 134"/>
          <p:cNvSpPr>
            <a:spLocks noChangeShapeType="1"/>
          </p:cNvSpPr>
          <p:nvPr/>
        </p:nvSpPr>
        <p:spPr bwMode="auto">
          <a:xfrm>
            <a:off x="5886872" y="5877272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0" name="Line 156"/>
          <p:cNvSpPr>
            <a:spLocks noChangeShapeType="1"/>
          </p:cNvSpPr>
          <p:nvPr/>
        </p:nvSpPr>
        <p:spPr bwMode="auto">
          <a:xfrm>
            <a:off x="3160440" y="5877272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grpSp>
        <p:nvGrpSpPr>
          <p:cNvPr id="28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29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0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1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38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39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40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42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43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46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0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1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2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3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4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5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6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7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8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69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70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71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72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73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74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75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76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77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78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79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80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81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82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83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4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5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86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87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8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89" name="Text Box 112"/>
          <p:cNvSpPr txBox="1">
            <a:spLocks noChangeArrowheads="1"/>
          </p:cNvSpPr>
          <p:nvPr/>
        </p:nvSpPr>
        <p:spPr bwMode="auto">
          <a:xfrm>
            <a:off x="7905933" y="1196752"/>
            <a:ext cx="626507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I/O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5968781" y="559031"/>
            <a:ext cx="2923699" cy="637721"/>
            <a:chOff x="6121181" y="571421"/>
            <a:chExt cx="2923699" cy="637721"/>
          </a:xfrm>
        </p:grpSpPr>
        <p:sp>
          <p:nvSpPr>
            <p:cNvPr id="91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2" name="Line 99"/>
            <p:cNvSpPr>
              <a:spLocks noChangeShapeType="1"/>
            </p:cNvSpPr>
            <p:nvPr/>
          </p:nvSpPr>
          <p:spPr bwMode="auto">
            <a:xfrm>
              <a:off x="8324800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168157" y="568053"/>
            <a:ext cx="348059" cy="1276771"/>
            <a:chOff x="6168157" y="404664"/>
            <a:chExt cx="348059" cy="1276771"/>
          </a:xfrm>
        </p:grpSpPr>
        <p:sp>
          <p:nvSpPr>
            <p:cNvPr id="94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96" name="Text Box 119"/>
          <p:cNvSpPr txBox="1">
            <a:spLocks noChangeArrowheads="1"/>
          </p:cNvSpPr>
          <p:nvPr/>
        </p:nvSpPr>
        <p:spPr bwMode="auto">
          <a:xfrm>
            <a:off x="5292080" y="162880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97" name="Text Box 82"/>
          <p:cNvSpPr txBox="1">
            <a:spLocks noChangeArrowheads="1"/>
          </p:cNvSpPr>
          <p:nvPr/>
        </p:nvSpPr>
        <p:spPr bwMode="auto">
          <a:xfrm>
            <a:off x="2051720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98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99" name="Text Box 80"/>
          <p:cNvSpPr txBox="1">
            <a:spLocks noChangeArrowheads="1"/>
          </p:cNvSpPr>
          <p:nvPr/>
        </p:nvSpPr>
        <p:spPr bwMode="auto">
          <a:xfrm>
            <a:off x="1475656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1979712" y="692696"/>
            <a:ext cx="2880320" cy="576064"/>
            <a:chOff x="1979712" y="620688"/>
            <a:chExt cx="2880320" cy="2232248"/>
          </a:xfrm>
        </p:grpSpPr>
        <p:sp>
          <p:nvSpPr>
            <p:cNvPr id="101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2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4" name="Line 87"/>
            <p:cNvSpPr>
              <a:spLocks noChangeShapeType="1"/>
            </p:cNvSpPr>
            <p:nvPr/>
          </p:nvSpPr>
          <p:spPr bwMode="auto">
            <a:xfrm flipH="1">
              <a:off x="4499992" y="2852936"/>
              <a:ext cx="36004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05" name="Text Box 109"/>
          <p:cNvSpPr txBox="1">
            <a:spLocks noChangeArrowheads="1"/>
          </p:cNvSpPr>
          <p:nvPr/>
        </p:nvSpPr>
        <p:spPr bwMode="auto">
          <a:xfrm>
            <a:off x="3635896" y="1086208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R0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10" grpId="0" autoUpdateAnimBg="0"/>
      <p:bldP spid="11" grpId="0" build="p" autoUpdateAnimBg="0"/>
      <p:bldP spid="12" grpId="0" animBg="1"/>
      <p:bldP spid="13" grpId="0" build="p" autoUpdateAnimBg="0" advAuto="0"/>
      <p:bldP spid="14" grpId="0" animBg="1"/>
      <p:bldP spid="15" grpId="0" build="p" autoUpdateAnimBg="0" advAuto="0"/>
      <p:bldP spid="16" grpId="0" animBg="1"/>
      <p:bldP spid="17" grpId="0" build="p" autoUpdateAnimBg="0" advAuto="0"/>
      <p:bldP spid="18" grpId="0" build="p" autoUpdateAnimBg="0" advAuto="0"/>
      <p:bldP spid="19" grpId="0" animBg="1"/>
      <p:bldP spid="20" grpId="0" animBg="1"/>
      <p:bldP spid="89" grpId="0" animBg="1"/>
      <p:bldP spid="96" grpId="0" animBg="1"/>
      <p:bldP spid="97" grpId="0" animBg="1"/>
      <p:bldP spid="98" grpId="0" animBg="1"/>
      <p:bldP spid="99" grpId="0" animBg="1"/>
      <p:bldP spid="10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3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2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13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14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5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16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17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8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20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7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8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0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1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43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44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45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46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47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48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49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50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51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52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53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54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55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56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57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60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61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2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63" name="Text Box 101"/>
          <p:cNvSpPr txBox="1">
            <a:spLocks noChangeArrowheads="1"/>
          </p:cNvSpPr>
          <p:nvPr/>
        </p:nvSpPr>
        <p:spPr bwMode="auto">
          <a:xfrm>
            <a:off x="5616352" y="5661248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64" name="Text Box 113"/>
          <p:cNvSpPr txBox="1">
            <a:spLocks noChangeArrowheads="1"/>
          </p:cNvSpPr>
          <p:nvPr/>
        </p:nvSpPr>
        <p:spPr bwMode="auto">
          <a:xfrm>
            <a:off x="2339752" y="5661248"/>
            <a:ext cx="236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DMA</a:t>
            </a: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方式：</a:t>
            </a:r>
          </a:p>
        </p:txBody>
      </p:sp>
      <p:sp>
        <p:nvSpPr>
          <p:cNvPr id="65" name="Text Box 115"/>
          <p:cNvSpPr txBox="1">
            <a:spLocks noChangeArrowheads="1"/>
          </p:cNvSpPr>
          <p:nvPr/>
        </p:nvSpPr>
        <p:spPr bwMode="auto">
          <a:xfrm>
            <a:off x="4168552" y="5661248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I/O</a:t>
            </a:r>
          </a:p>
        </p:txBody>
      </p:sp>
      <p:grpSp>
        <p:nvGrpSpPr>
          <p:cNvPr id="66" name="Group 162"/>
          <p:cNvGrpSpPr>
            <a:grpSpLocks/>
          </p:cNvGrpSpPr>
          <p:nvPr/>
        </p:nvGrpSpPr>
        <p:grpSpPr bwMode="auto">
          <a:xfrm>
            <a:off x="243145" y="4701822"/>
            <a:ext cx="2819400" cy="523875"/>
            <a:chOff x="0" y="3648"/>
            <a:chExt cx="1776" cy="330"/>
          </a:xfrm>
        </p:grpSpPr>
        <p:sp>
          <p:nvSpPr>
            <p:cNvPr id="67" name="Text Box 159"/>
            <p:cNvSpPr txBox="1">
              <a:spLocks noChangeArrowheads="1"/>
            </p:cNvSpPr>
            <p:nvPr/>
          </p:nvSpPr>
          <p:spPr bwMode="auto">
            <a:xfrm>
              <a:off x="0" y="3648"/>
              <a:ext cx="11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smtClean="0">
                  <a:latin typeface="+mn-lt"/>
                  <a:ea typeface="+mn-ea"/>
                </a:rPr>
                <a:t>⑦ I/O</a:t>
              </a:r>
              <a:endParaRPr lang="en-US" altLang="zh-CN" sz="2800" b="1">
                <a:latin typeface="+mn-lt"/>
                <a:ea typeface="+mn-ea"/>
              </a:endParaRPr>
            </a:p>
          </p:txBody>
        </p:sp>
        <p:sp>
          <p:nvSpPr>
            <p:cNvPr id="68" name="Text Box 160"/>
            <p:cNvSpPr txBox="1">
              <a:spLocks noChangeArrowheads="1"/>
            </p:cNvSpPr>
            <p:nvPr/>
          </p:nvSpPr>
          <p:spPr bwMode="auto">
            <a:xfrm>
              <a:off x="1200" y="3648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M</a:t>
              </a:r>
            </a:p>
          </p:txBody>
        </p:sp>
        <p:sp>
          <p:nvSpPr>
            <p:cNvPr id="69" name="Line 161"/>
            <p:cNvSpPr>
              <a:spLocks noChangeShapeType="1"/>
            </p:cNvSpPr>
            <p:nvPr/>
          </p:nvSpPr>
          <p:spPr bwMode="auto">
            <a:xfrm>
              <a:off x="787" y="3813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70" name="Line 163"/>
          <p:cNvSpPr>
            <a:spLocks noChangeShapeType="1"/>
          </p:cNvSpPr>
          <p:nvPr/>
        </p:nvSpPr>
        <p:spPr bwMode="auto">
          <a:xfrm>
            <a:off x="4932040" y="594928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71" name="Line 164"/>
          <p:cNvSpPr>
            <a:spLocks noChangeShapeType="1"/>
          </p:cNvSpPr>
          <p:nvPr/>
        </p:nvSpPr>
        <p:spPr bwMode="auto">
          <a:xfrm>
            <a:off x="6270848" y="594928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72" name="Text Box 165"/>
          <p:cNvSpPr txBox="1">
            <a:spLocks noChangeArrowheads="1"/>
          </p:cNvSpPr>
          <p:nvPr/>
        </p:nvSpPr>
        <p:spPr bwMode="auto">
          <a:xfrm>
            <a:off x="6759352" y="5661248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sp>
        <p:nvSpPr>
          <p:cNvPr id="73" name="Text Box 112"/>
          <p:cNvSpPr txBox="1">
            <a:spLocks noChangeArrowheads="1"/>
          </p:cNvSpPr>
          <p:nvPr/>
        </p:nvSpPr>
        <p:spPr bwMode="auto">
          <a:xfrm>
            <a:off x="7905933" y="1196752"/>
            <a:ext cx="626507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I/O</a:t>
            </a:r>
          </a:p>
        </p:txBody>
      </p:sp>
      <p:sp>
        <p:nvSpPr>
          <p:cNvPr id="74" name="Text Box 111"/>
          <p:cNvSpPr txBox="1">
            <a:spLocks noChangeArrowheads="1"/>
          </p:cNvSpPr>
          <p:nvPr/>
        </p:nvSpPr>
        <p:spPr bwMode="auto">
          <a:xfrm>
            <a:off x="7092280" y="1196752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7452320" y="548680"/>
            <a:ext cx="767180" cy="637721"/>
            <a:chOff x="7583031" y="715883"/>
            <a:chExt cx="767180" cy="637721"/>
          </a:xfrm>
        </p:grpSpPr>
        <p:sp>
          <p:nvSpPr>
            <p:cNvPr id="75" name="Line 125"/>
            <p:cNvSpPr>
              <a:spLocks noChangeShapeType="1"/>
            </p:cNvSpPr>
            <p:nvPr/>
          </p:nvSpPr>
          <p:spPr bwMode="auto">
            <a:xfrm>
              <a:off x="8350211" y="715883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Line 99"/>
            <p:cNvSpPr>
              <a:spLocks noChangeShapeType="1"/>
            </p:cNvSpPr>
            <p:nvPr/>
          </p:nvSpPr>
          <p:spPr bwMode="auto">
            <a:xfrm>
              <a:off x="7583031" y="715883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7583031" y="754430"/>
              <a:ext cx="767180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8115674"/>
      </p:ext>
    </p:extLst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 autoUpdateAnimBg="0" advAuto="0"/>
      <p:bldP spid="64" grpId="0" build="p" autoUpdateAnimBg="0"/>
      <p:bldP spid="65" grpId="0" build="p" autoUpdateAnimBg="0"/>
      <p:bldP spid="70" grpId="0" animBg="1"/>
      <p:bldP spid="71" grpId="0" animBg="1"/>
      <p:bldP spid="72" grpId="0" build="p" autoUpdateAnimBg="0" advAuto="0"/>
      <p:bldP spid="73" grpId="0" animBg="1"/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肘形连接符 119"/>
          <p:cNvCxnSpPr>
            <a:stCxn id="98" idx="1"/>
            <a:endCxn id="66" idx="1"/>
          </p:cNvCxnSpPr>
          <p:nvPr/>
        </p:nvCxnSpPr>
        <p:spPr bwMode="auto">
          <a:xfrm rot="10800000" flipV="1">
            <a:off x="6804248" y="4833156"/>
            <a:ext cx="12700" cy="355394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508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7950" y="980728"/>
            <a:ext cx="8567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latin typeface="+mn-lt"/>
              </a:rPr>
              <a:t>寻址方式           </a:t>
            </a:r>
            <a:r>
              <a:rPr lang="zh-CN" altLang="en-US" sz="2800" b="1">
                <a:latin typeface="+mn-lt"/>
              </a:rPr>
              <a:t>编码  </a:t>
            </a:r>
            <a:r>
              <a:rPr lang="zh-CN" altLang="en-US" sz="2800" b="1" smtClean="0">
                <a:latin typeface="+mn-lt"/>
              </a:rPr>
              <a:t>      助记符              定义</a:t>
            </a:r>
            <a:endParaRPr lang="zh-CN" altLang="en-US" sz="2800" b="1">
              <a:latin typeface="+mn-lt"/>
            </a:endParaRPr>
          </a:p>
        </p:txBody>
      </p:sp>
      <p:sp>
        <p:nvSpPr>
          <p:cNvPr id="9247" name="Text Box 19"/>
          <p:cNvSpPr txBox="1">
            <a:spLocks noChangeArrowheads="1"/>
          </p:cNvSpPr>
          <p:nvPr/>
        </p:nvSpPr>
        <p:spPr bwMode="auto">
          <a:xfrm>
            <a:off x="107951" y="1692499"/>
            <a:ext cx="187176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chemeClr val="tx2"/>
                </a:solidFill>
                <a:latin typeface="+mn-lt"/>
              </a:rPr>
              <a:t>寄存器直接寻址</a:t>
            </a:r>
            <a:endParaRPr lang="zh-CN" altLang="en-US" sz="2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627313" y="1700436"/>
            <a:ext cx="10085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000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4140200" y="1700436"/>
            <a:ext cx="725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R</a:t>
            </a:r>
          </a:p>
        </p:txBody>
      </p:sp>
      <p:sp>
        <p:nvSpPr>
          <p:cNvPr id="9250" name="Text Box 26"/>
          <p:cNvSpPr txBox="1">
            <a:spLocks noChangeArrowheads="1"/>
          </p:cNvSpPr>
          <p:nvPr/>
        </p:nvSpPr>
        <p:spPr bwMode="auto">
          <a:xfrm>
            <a:off x="5291791" y="1700803"/>
            <a:ext cx="338389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寄存器</a:t>
            </a:r>
            <a:r>
              <a:rPr lang="zh-CN" altLang="en-US" sz="2800" b="1" smtClean="0">
                <a:latin typeface="+mn-lt"/>
              </a:rPr>
              <a:t>的</a:t>
            </a:r>
            <a:r>
              <a:rPr lang="zh-CN" altLang="en-US" sz="2800" b="1">
                <a:latin typeface="+mn-lt"/>
              </a:rPr>
              <a:t>内容为操作数</a:t>
            </a:r>
          </a:p>
        </p:txBody>
      </p:sp>
      <p:sp>
        <p:nvSpPr>
          <p:cNvPr id="9220" name="Text Box 19"/>
          <p:cNvSpPr txBox="1">
            <a:spLocks noChangeArrowheads="1"/>
          </p:cNvSpPr>
          <p:nvPr/>
        </p:nvSpPr>
        <p:spPr bwMode="auto">
          <a:xfrm>
            <a:off x="509042" y="116632"/>
            <a:ext cx="47110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（</a:t>
            </a:r>
            <a:r>
              <a:rPr lang="en-US" altLang="zh-CN" sz="2800" b="1">
                <a:latin typeface="+mn-lt"/>
              </a:rPr>
              <a:t>1</a:t>
            </a:r>
            <a:r>
              <a:rPr lang="zh-CN" altLang="en-US" sz="2800" b="1">
                <a:latin typeface="+mn-lt"/>
              </a:rPr>
              <a:t>）</a:t>
            </a:r>
            <a:r>
              <a:rPr lang="en-US" altLang="zh-CN" sz="2800" b="1">
                <a:latin typeface="+mn-lt"/>
              </a:rPr>
              <a:t>0</a:t>
            </a:r>
            <a:r>
              <a:rPr lang="zh-CN" altLang="en-US" sz="2800" b="1" smtClean="0">
                <a:latin typeface="+mn-lt"/>
              </a:rPr>
              <a:t>型：寄存器直接寻址</a:t>
            </a:r>
            <a:endParaRPr lang="zh-CN" altLang="en-US" sz="2800" b="1">
              <a:latin typeface="+mn-lt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179388" y="3140968"/>
            <a:ext cx="4248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可指定的寄存器为：</a:t>
            </a:r>
          </a:p>
        </p:txBody>
      </p:sp>
      <p:grpSp>
        <p:nvGrpSpPr>
          <p:cNvPr id="7" name="组合 17"/>
          <p:cNvGrpSpPr>
            <a:grpSpLocks/>
          </p:cNvGrpSpPr>
          <p:nvPr/>
        </p:nvGrpSpPr>
        <p:grpSpPr bwMode="auto">
          <a:xfrm>
            <a:off x="250825" y="3924995"/>
            <a:ext cx="6049963" cy="531920"/>
            <a:chOff x="251520" y="3636313"/>
            <a:chExt cx="6048672" cy="532620"/>
          </a:xfrm>
        </p:grpSpPr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251520" y="3636313"/>
              <a:ext cx="3025129" cy="523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tx2"/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+mn-lt"/>
                </a:rPr>
                <a:t>0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+mn-lt"/>
                </a:rPr>
                <a:t>1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+mn-lt"/>
                </a:rPr>
                <a:t>2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+mn-lt"/>
                </a:rPr>
                <a:t>3</a:t>
              </a:r>
              <a:endParaRPr lang="zh-CN" altLang="en-US" sz="2800" b="1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9241" name="Text Box 19"/>
            <p:cNvSpPr txBox="1">
              <a:spLocks noChangeArrowheads="1"/>
            </p:cNvSpPr>
            <p:nvPr/>
          </p:nvSpPr>
          <p:spPr bwMode="auto">
            <a:xfrm>
              <a:off x="3099792" y="3645024"/>
              <a:ext cx="3200400" cy="523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</a:rPr>
                <a:t>SP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</a:rPr>
                <a:t>PSW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</a:rPr>
                <a:t>PC</a:t>
              </a:r>
              <a:endParaRPr lang="zh-CN" altLang="en-US" sz="2800" b="1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250825" y="4932978"/>
            <a:ext cx="4249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例：</a:t>
            </a:r>
            <a:r>
              <a:rPr lang="en-US" altLang="zh-CN" sz="2800" b="1">
                <a:latin typeface="+mn-lt"/>
              </a:rPr>
              <a:t>MOV  R</a:t>
            </a:r>
            <a:r>
              <a:rPr lang="en-US" altLang="zh-CN" sz="2800" b="1" baseline="-25000">
                <a:latin typeface="+mn-lt"/>
              </a:rPr>
              <a:t>1</a:t>
            </a:r>
            <a:r>
              <a:rPr lang="zh-CN" altLang="en-US" sz="2800" b="1">
                <a:latin typeface="+mn-lt"/>
              </a:rPr>
              <a:t>，</a:t>
            </a:r>
            <a:r>
              <a:rPr lang="en-US" altLang="zh-CN" sz="2800" b="1">
                <a:latin typeface="+mn-lt"/>
              </a:rPr>
              <a:t>R</a:t>
            </a:r>
            <a:r>
              <a:rPr lang="en-US" altLang="zh-CN" sz="2800" b="1" baseline="-25000">
                <a:latin typeface="+mn-lt"/>
              </a:rPr>
              <a:t>0</a:t>
            </a:r>
            <a:endParaRPr lang="zh-CN" altLang="en-US" sz="2800" b="1" baseline="-25000">
              <a:latin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804248" y="3925505"/>
            <a:ext cx="1728192" cy="2527831"/>
            <a:chOff x="1691680" y="982469"/>
            <a:chExt cx="1728192" cy="2527831"/>
          </a:xfrm>
        </p:grpSpPr>
        <p:grpSp>
          <p:nvGrpSpPr>
            <p:cNvPr id="49" name="组合 1"/>
            <p:cNvGrpSpPr/>
            <p:nvPr/>
          </p:nvGrpSpPr>
          <p:grpSpPr>
            <a:xfrm>
              <a:off x="1691680" y="1700808"/>
              <a:ext cx="1728192" cy="1809492"/>
              <a:chOff x="6096649" y="2051556"/>
              <a:chExt cx="2448272" cy="1809492"/>
            </a:xfrm>
          </p:grpSpPr>
          <p:grpSp>
            <p:nvGrpSpPr>
              <p:cNvPr id="53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9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91" name="直接连接符 90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8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83" name="直接连接符 82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7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75" name="直接连接符 74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6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67" name="直接连接符 66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5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59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/>
            <p:cNvSpPr txBox="1"/>
            <p:nvPr/>
          </p:nvSpPr>
          <p:spPr>
            <a:xfrm>
              <a:off x="2079822" y="982469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smtClean="0"/>
                <a:t>CPU</a:t>
              </a:r>
              <a:r>
                <a:rPr lang="zh-CN" altLang="en-US" sz="1800" b="1" smtClean="0"/>
                <a:t>内部</a:t>
              </a:r>
              <a:endParaRPr lang="en-US" altLang="zh-CN" sz="1800" b="1" smtClean="0"/>
            </a:p>
            <a:p>
              <a:r>
                <a:rPr lang="zh-CN" altLang="en-US" sz="1800" b="1" smtClean="0"/>
                <a:t>寄存器组</a:t>
              </a:r>
              <a:endParaRPr lang="zh-CN" altLang="en-US" sz="1800" b="1"/>
            </a:p>
          </p:txBody>
        </p:sp>
      </p:grpSp>
      <p:sp>
        <p:nvSpPr>
          <p:cNvPr id="98" name="矩形 97"/>
          <p:cNvSpPr/>
          <p:nvPr/>
        </p:nvSpPr>
        <p:spPr bwMode="auto">
          <a:xfrm>
            <a:off x="6804248" y="4653136"/>
            <a:ext cx="1728192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1000H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6804248" y="5013176"/>
            <a:ext cx="1728192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1000H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5580112" y="4509120"/>
            <a:ext cx="1152128" cy="523220"/>
            <a:chOff x="107504" y="1772816"/>
            <a:chExt cx="1152128" cy="523220"/>
          </a:xfrm>
        </p:grpSpPr>
        <p:sp>
          <p:nvSpPr>
            <p:cNvPr id="129" name="TextBox 128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</a:t>
              </a:r>
              <a:r>
                <a:rPr lang="en-US" altLang="zh-CN" sz="2800" baseline="-25000" smtClean="0"/>
                <a:t>0</a:t>
              </a:r>
              <a:endParaRPr lang="zh-CN" altLang="en-US" sz="2800" baseline="-25000"/>
            </a:p>
          </p:txBody>
        </p:sp>
        <p:cxnSp>
          <p:nvCxnSpPr>
            <p:cNvPr id="130" name="直接箭头连接符 129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5580112" y="4922004"/>
            <a:ext cx="1152128" cy="523220"/>
            <a:chOff x="107504" y="1772816"/>
            <a:chExt cx="1152128" cy="523220"/>
          </a:xfrm>
        </p:grpSpPr>
        <p:sp>
          <p:nvSpPr>
            <p:cNvPr id="132" name="TextBox 131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</a:t>
              </a:r>
              <a:r>
                <a:rPr lang="en-US" altLang="zh-CN" sz="2800" baseline="-25000" smtClean="0"/>
                <a:t>1</a:t>
              </a:r>
              <a:endParaRPr lang="zh-CN" altLang="en-US" sz="2800" baseline="-25000"/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99" name="Text Box 26"/>
          <p:cNvSpPr txBox="1">
            <a:spLocks noChangeArrowheads="1"/>
          </p:cNvSpPr>
          <p:nvPr/>
        </p:nvSpPr>
        <p:spPr bwMode="auto">
          <a:xfrm>
            <a:off x="251520" y="5869136"/>
            <a:ext cx="4249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FF0000"/>
                </a:solidFill>
                <a:latin typeface="+mn-lt"/>
              </a:rPr>
              <a:t>指令的二进制代码？</a:t>
            </a:r>
            <a:endParaRPr lang="zh-CN" altLang="en-US" sz="2800" b="1" baseline="-2500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247" grpId="0"/>
      <p:bldP spid="4" grpId="0"/>
      <p:bldP spid="5" grpId="0"/>
      <p:bldP spid="9250" grpId="0"/>
      <p:bldP spid="16" grpId="0"/>
      <p:bldP spid="19" grpId="0"/>
      <p:bldP spid="98" grpId="0" animBg="1"/>
      <p:bldP spid="127" grpId="0" animBg="1"/>
      <p:bldP spid="9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7"/>
          <p:cNvSpPr txBox="1">
            <a:spLocks noChangeArrowheads="1"/>
          </p:cNvSpPr>
          <p:nvPr/>
        </p:nvSpPr>
        <p:spPr bwMode="auto">
          <a:xfrm>
            <a:off x="2880448" y="1252315"/>
            <a:ext cx="12985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rgbClr val="004000"/>
                </a:solidFill>
              </a:rPr>
              <a:t>内总线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927111" y="1196752"/>
            <a:ext cx="690563" cy="8413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400" b="1">
                <a:solidFill>
                  <a:srgbClr val="004000"/>
                </a:solidFill>
              </a:rPr>
              <a:t>AB</a:t>
            </a:r>
          </a:p>
          <a:p>
            <a:pPr algn="l" eaLnBrk="0" hangingPunct="0">
              <a:spcBef>
                <a:spcPct val="500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DB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1546948" y="4068540"/>
            <a:ext cx="0" cy="341313"/>
          </a:xfrm>
          <a:prstGeom prst="line">
            <a:avLst/>
          </a:prstGeom>
          <a:noFill/>
          <a:ln w="2540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042248" y="2974752"/>
            <a:ext cx="0" cy="431800"/>
          </a:xfrm>
          <a:prstGeom prst="line">
            <a:avLst/>
          </a:prstGeom>
          <a:noFill/>
          <a:ln w="2540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524848" y="4068540"/>
            <a:ext cx="0" cy="341313"/>
          </a:xfrm>
          <a:prstGeom prst="line">
            <a:avLst/>
          </a:prstGeom>
          <a:noFill/>
          <a:ln w="2540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159723" y="4811490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788248" y="4811490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899248" y="4811490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067773" y="4824190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1748" y="5076603"/>
            <a:ext cx="3092450" cy="11303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85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  <a:ea typeface="黑体" pitchFamily="2" charset="-122"/>
              </a:rPr>
              <a:t> 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0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～ R</a:t>
            </a:r>
            <a:r>
              <a:rPr lang="en-US" altLang="zh-CN" sz="3000" b="1" baseline="-14000">
                <a:solidFill>
                  <a:srgbClr val="004000"/>
                </a:solidFill>
              </a:rPr>
              <a:t>3</a:t>
            </a:r>
            <a:r>
              <a:rPr lang="en-US" altLang="zh-CN" sz="2800" b="1">
                <a:solidFill>
                  <a:srgbClr val="004000"/>
                </a:solidFill>
                <a:ea typeface="黑体" pitchFamily="2" charset="-122"/>
              </a:rPr>
              <a:t>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0</a:t>
            </a:r>
            <a:r>
              <a:rPr lang="en-US" altLang="zh-CN" sz="3600" b="1" baseline="-18000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  <a:ea typeface="黑体" pitchFamily="2" charset="-122"/>
              </a:rPr>
              <a:t>～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3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4000"/>
                </a:solidFill>
                <a:ea typeface="黑体" pitchFamily="2" charset="-122"/>
              </a:rPr>
              <a:t>  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C     D      C     D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  SP  PC   PSW MDR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78598" y="4405090"/>
            <a:ext cx="1169988" cy="422275"/>
          </a:xfrm>
          <a:prstGeom prst="rect">
            <a:avLst/>
          </a:prstGeom>
          <a:solidFill>
            <a:srgbClr val="D9FFFF"/>
          </a:solidFill>
          <a:ln w="25400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000" b="1">
                <a:solidFill>
                  <a:srgbClr val="004000"/>
                </a:solidFill>
              </a:rPr>
              <a:t>选择器</a:t>
            </a:r>
            <a:r>
              <a:rPr lang="en-US" altLang="zh-CN" sz="2000" b="1">
                <a:solidFill>
                  <a:srgbClr val="004000"/>
                </a:solidFill>
              </a:rPr>
              <a:t>A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470748" y="2490565"/>
            <a:ext cx="1200150" cy="482600"/>
          </a:xfrm>
          <a:prstGeom prst="rect">
            <a:avLst/>
          </a:prstGeom>
          <a:solidFill>
            <a:srgbClr val="D9FFFF"/>
          </a:solidFill>
          <a:ln w="25400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004000"/>
                </a:solidFill>
              </a:rPr>
              <a:t>移位器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042248" y="4405090"/>
            <a:ext cx="1203325" cy="422275"/>
          </a:xfrm>
          <a:prstGeom prst="rect">
            <a:avLst/>
          </a:prstGeom>
          <a:solidFill>
            <a:srgbClr val="D9FFFF"/>
          </a:solidFill>
          <a:ln w="25400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000" b="1">
                <a:solidFill>
                  <a:srgbClr val="004000"/>
                </a:solidFill>
              </a:rPr>
              <a:t>选择器</a:t>
            </a:r>
            <a:r>
              <a:rPr lang="en-US" altLang="zh-CN" sz="2000" b="1">
                <a:solidFill>
                  <a:srgbClr val="004000"/>
                </a:solidFill>
              </a:rPr>
              <a:t>B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127848" y="5027390"/>
            <a:ext cx="5334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370861" y="5052790"/>
            <a:ext cx="5334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563198" y="3249390"/>
            <a:ext cx="809625" cy="457200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800" b="1" smtClean="0">
                <a:solidFill>
                  <a:srgbClr val="004000"/>
                </a:solidFill>
              </a:rPr>
              <a:t> R</a:t>
            </a:r>
            <a:r>
              <a:rPr lang="en-US" altLang="zh-CN" sz="3000" b="1" baseline="-14000" smtClean="0">
                <a:solidFill>
                  <a:srgbClr val="004000"/>
                </a:solidFill>
              </a:rPr>
              <a:t>2</a:t>
            </a:r>
            <a:endParaRPr lang="en-US" altLang="zh-CN" sz="3000" b="1" baseline="-14000">
              <a:solidFill>
                <a:srgbClr val="004000"/>
              </a:solidFill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5382348" y="3516090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7274648" y="1623790"/>
            <a:ext cx="1724025" cy="0"/>
          </a:xfrm>
          <a:prstGeom prst="line">
            <a:avLst/>
          </a:prstGeom>
          <a:noFill/>
          <a:ln w="3810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7274648" y="1966690"/>
            <a:ext cx="1724025" cy="0"/>
          </a:xfrm>
          <a:prstGeom prst="line">
            <a:avLst/>
          </a:prstGeom>
          <a:noFill/>
          <a:ln w="3810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7127011" y="2252440"/>
            <a:ext cx="642938" cy="0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 flipV="1">
            <a:off x="7765186" y="1630140"/>
            <a:ext cx="1588" cy="644525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 flipH="1">
            <a:off x="7128598" y="3052540"/>
            <a:ext cx="904875" cy="0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 flipV="1">
            <a:off x="8028711" y="1958752"/>
            <a:ext cx="0" cy="1096963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4572723" y="1953990"/>
            <a:ext cx="809625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0</a:t>
            </a: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4561611" y="2614390"/>
            <a:ext cx="822325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1</a:t>
            </a:r>
          </a:p>
        </p:txBody>
      </p:sp>
      <p:sp>
        <p:nvSpPr>
          <p:cNvPr id="27" name="Text Box 38"/>
          <p:cNvSpPr txBox="1">
            <a:spLocks noChangeArrowheads="1"/>
          </p:cNvSpPr>
          <p:nvPr/>
        </p:nvSpPr>
        <p:spPr bwMode="auto">
          <a:xfrm>
            <a:off x="4561611" y="4874990"/>
            <a:ext cx="820738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 </a:t>
            </a:r>
            <a:r>
              <a:rPr lang="en-US" altLang="zh-CN" sz="2800" b="1">
                <a:solidFill>
                  <a:srgbClr val="004000"/>
                </a:solidFill>
              </a:rPr>
              <a:t>C</a:t>
            </a:r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4561611" y="3833590"/>
            <a:ext cx="820738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3</a:t>
            </a: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4571136" y="5522690"/>
            <a:ext cx="811213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 </a:t>
            </a:r>
            <a:r>
              <a:rPr lang="en-US" altLang="zh-CN" sz="2800" b="1">
                <a:solidFill>
                  <a:srgbClr val="004000"/>
                </a:solidFill>
              </a:rPr>
              <a:t>D</a:t>
            </a:r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6144348" y="2042890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MAR</a:t>
            </a:r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6144348" y="2944590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MDR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6144348" y="4062190"/>
            <a:ext cx="990600" cy="44291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</a:rPr>
              <a:t> </a:t>
            </a:r>
            <a:r>
              <a:rPr lang="en-US" altLang="zh-CN" sz="2400" b="1">
                <a:solidFill>
                  <a:srgbClr val="004000"/>
                </a:solidFill>
              </a:rPr>
              <a:t>IR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6144348" y="4633690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</a:rPr>
              <a:t> </a:t>
            </a:r>
            <a:r>
              <a:rPr lang="en-US" altLang="zh-CN" sz="2400" b="1">
                <a:solidFill>
                  <a:srgbClr val="004000"/>
                </a:solidFill>
              </a:rPr>
              <a:t>PC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6144348" y="5205190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</a:rPr>
              <a:t> </a:t>
            </a:r>
            <a:r>
              <a:rPr lang="en-US" altLang="zh-CN" sz="2400" b="1">
                <a:solidFill>
                  <a:srgbClr val="004000"/>
                </a:solidFill>
              </a:rPr>
              <a:t>SP</a:t>
            </a: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6144348" y="5776690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PSW</a:t>
            </a:r>
          </a:p>
        </p:txBody>
      </p:sp>
      <p:sp>
        <p:nvSpPr>
          <p:cNvPr id="36" name="Line 53"/>
          <p:cNvSpPr>
            <a:spLocks noChangeShapeType="1"/>
          </p:cNvSpPr>
          <p:nvPr/>
        </p:nvSpPr>
        <p:spPr bwMode="auto">
          <a:xfrm>
            <a:off x="8408123" y="1955577"/>
            <a:ext cx="0" cy="2232025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54"/>
          <p:cNvSpPr>
            <a:spLocks noChangeShapeType="1"/>
          </p:cNvSpPr>
          <p:nvPr/>
        </p:nvSpPr>
        <p:spPr bwMode="auto">
          <a:xfrm flipH="1">
            <a:off x="7131773" y="4176490"/>
            <a:ext cx="1281113" cy="0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56"/>
          <p:cNvSpPr>
            <a:spLocks noChangeShapeType="1"/>
          </p:cNvSpPr>
          <p:nvPr/>
        </p:nvSpPr>
        <p:spPr bwMode="auto">
          <a:xfrm flipH="1">
            <a:off x="5375998" y="2182590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57"/>
          <p:cNvSpPr>
            <a:spLocks noChangeShapeType="1"/>
          </p:cNvSpPr>
          <p:nvPr/>
        </p:nvSpPr>
        <p:spPr bwMode="auto">
          <a:xfrm flipH="1">
            <a:off x="5739536" y="2277840"/>
            <a:ext cx="38576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58"/>
          <p:cNvSpPr>
            <a:spLocks noChangeShapeType="1"/>
          </p:cNvSpPr>
          <p:nvPr/>
        </p:nvSpPr>
        <p:spPr bwMode="auto">
          <a:xfrm flipH="1">
            <a:off x="5377586" y="2868390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59"/>
          <p:cNvSpPr>
            <a:spLocks noChangeShapeType="1"/>
          </p:cNvSpPr>
          <p:nvPr/>
        </p:nvSpPr>
        <p:spPr bwMode="auto">
          <a:xfrm flipH="1">
            <a:off x="5739536" y="3168427"/>
            <a:ext cx="395288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60"/>
          <p:cNvSpPr>
            <a:spLocks noChangeShapeType="1"/>
          </p:cNvSpPr>
          <p:nvPr/>
        </p:nvSpPr>
        <p:spPr bwMode="auto">
          <a:xfrm flipH="1">
            <a:off x="5377586" y="4086003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61"/>
          <p:cNvSpPr>
            <a:spLocks noChangeShapeType="1"/>
          </p:cNvSpPr>
          <p:nvPr/>
        </p:nvSpPr>
        <p:spPr bwMode="auto">
          <a:xfrm flipH="1">
            <a:off x="5739536" y="4887690"/>
            <a:ext cx="395288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62"/>
          <p:cNvSpPr>
            <a:spLocks noChangeShapeType="1"/>
          </p:cNvSpPr>
          <p:nvPr/>
        </p:nvSpPr>
        <p:spPr bwMode="auto">
          <a:xfrm flipH="1">
            <a:off x="5391873" y="5136928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63"/>
          <p:cNvSpPr>
            <a:spLocks noChangeShapeType="1"/>
          </p:cNvSpPr>
          <p:nvPr/>
        </p:nvSpPr>
        <p:spPr bwMode="auto">
          <a:xfrm flipH="1">
            <a:off x="5753823" y="5494115"/>
            <a:ext cx="38576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64"/>
          <p:cNvSpPr>
            <a:spLocks noChangeShapeType="1"/>
          </p:cNvSpPr>
          <p:nvPr/>
        </p:nvSpPr>
        <p:spPr bwMode="auto">
          <a:xfrm flipH="1">
            <a:off x="5377586" y="5805265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65"/>
          <p:cNvSpPr>
            <a:spLocks noChangeShapeType="1"/>
          </p:cNvSpPr>
          <p:nvPr/>
        </p:nvSpPr>
        <p:spPr bwMode="auto">
          <a:xfrm flipH="1">
            <a:off x="5737948" y="5998940"/>
            <a:ext cx="38576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66"/>
          <p:cNvSpPr>
            <a:spLocks noChangeShapeType="1"/>
          </p:cNvSpPr>
          <p:nvPr/>
        </p:nvSpPr>
        <p:spPr bwMode="auto">
          <a:xfrm>
            <a:off x="1208811" y="3533552"/>
            <a:ext cx="3714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67"/>
          <p:cNvSpPr>
            <a:spLocks noChangeShapeType="1"/>
          </p:cNvSpPr>
          <p:nvPr/>
        </p:nvSpPr>
        <p:spPr bwMode="auto">
          <a:xfrm>
            <a:off x="1096098" y="3914553"/>
            <a:ext cx="298450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68"/>
          <p:cNvSpPr>
            <a:spLocks noChangeShapeType="1"/>
          </p:cNvSpPr>
          <p:nvPr/>
        </p:nvSpPr>
        <p:spPr bwMode="auto">
          <a:xfrm flipH="1" flipV="1">
            <a:off x="2488336" y="3584352"/>
            <a:ext cx="349250" cy="9525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Freeform 69"/>
          <p:cNvSpPr>
            <a:spLocks/>
          </p:cNvSpPr>
          <p:nvPr/>
        </p:nvSpPr>
        <p:spPr bwMode="auto">
          <a:xfrm>
            <a:off x="1337398" y="3408140"/>
            <a:ext cx="1389063" cy="671513"/>
          </a:xfrm>
          <a:custGeom>
            <a:avLst/>
            <a:gdLst/>
            <a:ahLst/>
            <a:cxnLst>
              <a:cxn ang="0">
                <a:pos x="292" y="0"/>
              </a:cxn>
              <a:cxn ang="0">
                <a:pos x="0" y="540"/>
              </a:cxn>
              <a:cxn ang="0">
                <a:pos x="411" y="540"/>
              </a:cxn>
              <a:cxn ang="0">
                <a:pos x="676" y="412"/>
              </a:cxn>
              <a:cxn ang="0">
                <a:pos x="941" y="540"/>
              </a:cxn>
              <a:cxn ang="0">
                <a:pos x="1334" y="540"/>
              </a:cxn>
              <a:cxn ang="0">
                <a:pos x="1042" y="0"/>
              </a:cxn>
              <a:cxn ang="0">
                <a:pos x="292" y="0"/>
              </a:cxn>
            </a:cxnLst>
            <a:rect l="0" t="0" r="r" b="b"/>
            <a:pathLst>
              <a:path w="1334" h="540">
                <a:moveTo>
                  <a:pt x="292" y="0"/>
                </a:moveTo>
                <a:lnTo>
                  <a:pt x="0" y="540"/>
                </a:lnTo>
                <a:lnTo>
                  <a:pt x="411" y="540"/>
                </a:lnTo>
                <a:lnTo>
                  <a:pt x="676" y="412"/>
                </a:lnTo>
                <a:lnTo>
                  <a:pt x="941" y="540"/>
                </a:lnTo>
                <a:lnTo>
                  <a:pt x="1334" y="540"/>
                </a:lnTo>
                <a:lnTo>
                  <a:pt x="1042" y="0"/>
                </a:lnTo>
                <a:lnTo>
                  <a:pt x="292" y="0"/>
                </a:lnTo>
                <a:close/>
              </a:path>
            </a:pathLst>
          </a:custGeom>
          <a:solidFill>
            <a:srgbClr val="D9FFFF"/>
          </a:solidFill>
          <a:ln w="2540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Text Box 70"/>
          <p:cNvSpPr txBox="1">
            <a:spLocks noChangeArrowheads="1"/>
          </p:cNvSpPr>
          <p:nvPr/>
        </p:nvSpPr>
        <p:spPr bwMode="auto">
          <a:xfrm>
            <a:off x="1631086" y="3441477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004000"/>
                </a:solidFill>
              </a:rPr>
              <a:t>ALU</a:t>
            </a:r>
            <a:endParaRPr lang="zh-CN" altLang="en-US" sz="2400" b="1">
              <a:solidFill>
                <a:srgbClr val="004000"/>
              </a:solidFill>
            </a:endParaRPr>
          </a:p>
        </p:txBody>
      </p:sp>
      <p:sp>
        <p:nvSpPr>
          <p:cNvPr id="53" name="Text Box 71"/>
          <p:cNvSpPr txBox="1">
            <a:spLocks noChangeArrowheads="1"/>
          </p:cNvSpPr>
          <p:nvPr/>
        </p:nvSpPr>
        <p:spPr bwMode="auto">
          <a:xfrm>
            <a:off x="2788373" y="3360515"/>
            <a:ext cx="78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004000"/>
                </a:solidFill>
              </a:rPr>
              <a:t>C</a:t>
            </a:r>
            <a:r>
              <a:rPr lang="en-US" altLang="zh-CN" b="1" baseline="-16000">
                <a:solidFill>
                  <a:srgbClr val="004000"/>
                </a:solidFill>
              </a:rPr>
              <a:t>0</a:t>
            </a:r>
          </a:p>
        </p:txBody>
      </p:sp>
      <p:sp>
        <p:nvSpPr>
          <p:cNvPr id="54" name="Freeform 77"/>
          <p:cNvSpPr>
            <a:spLocks/>
          </p:cNvSpPr>
          <p:nvPr/>
        </p:nvSpPr>
        <p:spPr bwMode="auto">
          <a:xfrm>
            <a:off x="2075586" y="1717452"/>
            <a:ext cx="3654425" cy="4564063"/>
          </a:xfrm>
          <a:custGeom>
            <a:avLst/>
            <a:gdLst/>
            <a:ahLst/>
            <a:cxnLst>
              <a:cxn ang="0">
                <a:pos x="0" y="652"/>
              </a:cxn>
              <a:cxn ang="0">
                <a:pos x="0" y="0"/>
              </a:cxn>
              <a:cxn ang="0">
                <a:pos x="2008" y="0"/>
              </a:cxn>
              <a:cxn ang="0">
                <a:pos x="2008" y="3803"/>
              </a:cxn>
            </a:cxnLst>
            <a:rect l="0" t="0" r="r" b="b"/>
            <a:pathLst>
              <a:path w="2008" h="3803">
                <a:moveTo>
                  <a:pt x="0" y="652"/>
                </a:moveTo>
                <a:lnTo>
                  <a:pt x="0" y="0"/>
                </a:lnTo>
                <a:lnTo>
                  <a:pt x="2008" y="0"/>
                </a:lnTo>
                <a:lnTo>
                  <a:pt x="2008" y="3803"/>
                </a:lnTo>
              </a:path>
            </a:pathLst>
          </a:cu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84"/>
          <p:cNvSpPr>
            <a:spLocks noChangeShapeType="1"/>
          </p:cNvSpPr>
          <p:nvPr/>
        </p:nvSpPr>
        <p:spPr bwMode="auto">
          <a:xfrm flipH="1">
            <a:off x="4275861" y="2247677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86"/>
          <p:cNvSpPr>
            <a:spLocks noChangeShapeType="1"/>
          </p:cNvSpPr>
          <p:nvPr/>
        </p:nvSpPr>
        <p:spPr bwMode="auto">
          <a:xfrm flipH="1">
            <a:off x="4279036" y="2890615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88"/>
          <p:cNvSpPr>
            <a:spLocks noChangeShapeType="1"/>
          </p:cNvSpPr>
          <p:nvPr/>
        </p:nvSpPr>
        <p:spPr bwMode="auto">
          <a:xfrm flipH="1">
            <a:off x="4264748" y="3468465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90"/>
          <p:cNvSpPr>
            <a:spLocks noChangeShapeType="1"/>
          </p:cNvSpPr>
          <p:nvPr/>
        </p:nvSpPr>
        <p:spPr bwMode="auto">
          <a:xfrm flipH="1">
            <a:off x="4279036" y="4047903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91"/>
          <p:cNvSpPr>
            <a:spLocks noChangeShapeType="1"/>
          </p:cNvSpPr>
          <p:nvPr/>
        </p:nvSpPr>
        <p:spPr bwMode="auto">
          <a:xfrm flipH="1">
            <a:off x="4282211" y="5106765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93"/>
          <p:cNvSpPr>
            <a:spLocks noChangeShapeType="1"/>
          </p:cNvSpPr>
          <p:nvPr/>
        </p:nvSpPr>
        <p:spPr bwMode="auto">
          <a:xfrm flipH="1">
            <a:off x="4283798" y="5781453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Freeform 94"/>
          <p:cNvSpPr>
            <a:spLocks/>
          </p:cNvSpPr>
          <p:nvPr/>
        </p:nvSpPr>
        <p:spPr bwMode="auto">
          <a:xfrm flipH="1">
            <a:off x="6849198" y="2501677"/>
            <a:ext cx="161925" cy="241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2"/>
              </a:cxn>
              <a:cxn ang="0">
                <a:pos x="288" y="152"/>
              </a:cxn>
            </a:cxnLst>
            <a:rect l="0" t="0" r="r" b="b"/>
            <a:pathLst>
              <a:path w="288" h="152">
                <a:moveTo>
                  <a:pt x="0" y="0"/>
                </a:moveTo>
                <a:lnTo>
                  <a:pt x="0" y="152"/>
                </a:lnTo>
                <a:lnTo>
                  <a:pt x="288" y="152"/>
                </a:lnTo>
              </a:path>
            </a:pathLst>
          </a:custGeom>
          <a:noFill/>
          <a:ln w="22225">
            <a:solidFill>
              <a:srgbClr val="800000"/>
            </a:solidFill>
            <a:round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5747473" y="1526952"/>
            <a:ext cx="1203325" cy="504825"/>
            <a:chOff x="5747473" y="1526952"/>
            <a:chExt cx="1203325" cy="504825"/>
          </a:xfrm>
        </p:grpSpPr>
        <p:sp>
          <p:nvSpPr>
            <p:cNvPr id="63" name="Rectangle 96"/>
            <p:cNvSpPr>
              <a:spLocks noChangeArrowheads="1"/>
            </p:cNvSpPr>
            <p:nvPr/>
          </p:nvSpPr>
          <p:spPr bwMode="auto">
            <a:xfrm>
              <a:off x="5747473" y="1526952"/>
              <a:ext cx="1077913" cy="442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300" b="1">
                  <a:solidFill>
                    <a:srgbClr val="FF0000"/>
                  </a:solidFill>
                </a:rPr>
                <a:t>EMAR</a:t>
              </a:r>
              <a:endParaRPr lang="zh-CN" altLang="en-US" sz="2300" b="1">
                <a:solidFill>
                  <a:srgbClr val="FF0000"/>
                </a:solidFill>
              </a:endParaRPr>
            </a:p>
          </p:txBody>
        </p:sp>
        <p:sp>
          <p:nvSpPr>
            <p:cNvPr id="64" name="Freeform 97"/>
            <p:cNvSpPr>
              <a:spLocks/>
            </p:cNvSpPr>
            <p:nvPr/>
          </p:nvSpPr>
          <p:spPr bwMode="auto">
            <a:xfrm flipH="1" flipV="1">
              <a:off x="6763473" y="1765077"/>
              <a:ext cx="187325" cy="266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2"/>
                </a:cxn>
                <a:cxn ang="0">
                  <a:pos x="288" y="152"/>
                </a:cxn>
              </a:cxnLst>
              <a:rect l="0" t="0" r="r" b="b"/>
              <a:pathLst>
                <a:path w="288" h="152">
                  <a:moveTo>
                    <a:pt x="0" y="0"/>
                  </a:moveTo>
                  <a:lnTo>
                    <a:pt x="0" y="152"/>
                  </a:lnTo>
                  <a:lnTo>
                    <a:pt x="288" y="152"/>
                  </a:lnTo>
                </a:path>
              </a:pathLst>
            </a:custGeom>
            <a:noFill/>
            <a:ln w="22225">
              <a:solidFill>
                <a:srgbClr val="80000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5" name="Line 100"/>
          <p:cNvSpPr>
            <a:spLocks noChangeShapeType="1"/>
          </p:cNvSpPr>
          <p:nvPr/>
        </p:nvSpPr>
        <p:spPr bwMode="auto">
          <a:xfrm rot="16200000" flipH="1">
            <a:off x="6157048" y="3543077"/>
            <a:ext cx="292100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7142886" y="3243040"/>
            <a:ext cx="2048308" cy="503609"/>
            <a:chOff x="7142886" y="3243040"/>
            <a:chExt cx="2048308" cy="503609"/>
          </a:xfrm>
        </p:grpSpPr>
        <p:sp>
          <p:nvSpPr>
            <p:cNvPr id="67" name="Freeform 103"/>
            <p:cNvSpPr>
              <a:spLocks/>
            </p:cNvSpPr>
            <p:nvPr/>
          </p:nvSpPr>
          <p:spPr bwMode="auto">
            <a:xfrm>
              <a:off x="7142886" y="3243040"/>
              <a:ext cx="603250" cy="174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6" y="0"/>
                </a:cxn>
                <a:cxn ang="0">
                  <a:pos x="296" y="110"/>
                </a:cxn>
              </a:cxnLst>
              <a:rect l="0" t="0" r="r" b="b"/>
              <a:pathLst>
                <a:path w="296" h="110">
                  <a:moveTo>
                    <a:pt x="0" y="0"/>
                  </a:moveTo>
                  <a:cubicBezTo>
                    <a:pt x="99" y="0"/>
                    <a:pt x="197" y="0"/>
                    <a:pt x="296" y="0"/>
                  </a:cubicBezTo>
                  <a:lnTo>
                    <a:pt x="296" y="110"/>
                  </a:lnTo>
                </a:path>
              </a:pathLst>
            </a:custGeom>
            <a:noFill/>
            <a:ln w="22225">
              <a:solidFill>
                <a:srgbClr val="80000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Rectangle 104"/>
            <p:cNvSpPr>
              <a:spLocks noChangeArrowheads="1"/>
            </p:cNvSpPr>
            <p:nvPr/>
          </p:nvSpPr>
          <p:spPr bwMode="auto">
            <a:xfrm>
              <a:off x="7209561" y="3284984"/>
              <a:ext cx="198163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 smtClean="0">
                  <a:solidFill>
                    <a:srgbClr val="FF0000"/>
                  </a:solidFill>
                </a:rPr>
                <a:t>SMDR(Read)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127011" y="4154265"/>
            <a:ext cx="968375" cy="457200"/>
            <a:chOff x="7127011" y="4154265"/>
            <a:chExt cx="968375" cy="457200"/>
          </a:xfrm>
        </p:grpSpPr>
        <p:sp>
          <p:nvSpPr>
            <p:cNvPr id="70" name="Line 105"/>
            <p:cNvSpPr>
              <a:spLocks noChangeShapeType="1"/>
            </p:cNvSpPr>
            <p:nvPr/>
          </p:nvSpPr>
          <p:spPr bwMode="auto">
            <a:xfrm rot="10800000" flipH="1">
              <a:off x="7127011" y="4411440"/>
              <a:ext cx="327025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auto">
            <a:xfrm>
              <a:off x="7401648" y="4154265"/>
              <a:ext cx="6937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SIR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72" name="Line 108"/>
          <p:cNvSpPr>
            <a:spLocks noChangeShapeType="1"/>
          </p:cNvSpPr>
          <p:nvPr/>
        </p:nvSpPr>
        <p:spPr bwMode="auto">
          <a:xfrm rot="10800000" flipH="1">
            <a:off x="7133361" y="4867053"/>
            <a:ext cx="327025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110"/>
          <p:cNvSpPr>
            <a:spLocks noChangeShapeType="1"/>
          </p:cNvSpPr>
          <p:nvPr/>
        </p:nvSpPr>
        <p:spPr bwMode="auto">
          <a:xfrm rot="10800000" flipH="1">
            <a:off x="7136536" y="5430615"/>
            <a:ext cx="327025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12"/>
          <p:cNvSpPr>
            <a:spLocks noChangeShapeType="1"/>
          </p:cNvSpPr>
          <p:nvPr/>
        </p:nvSpPr>
        <p:spPr bwMode="auto">
          <a:xfrm rot="10800000" flipH="1">
            <a:off x="7128598" y="6068790"/>
            <a:ext cx="327025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TextBox 97"/>
          <p:cNvSpPr txBox="1"/>
          <p:nvPr/>
        </p:nvSpPr>
        <p:spPr>
          <a:xfrm>
            <a:off x="933440" y="107921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+mn-lt"/>
              </a:rPr>
              <a:t>4</a:t>
            </a:r>
            <a:r>
              <a:rPr lang="en-US" altLang="zh-CN" sz="2800" b="1" smtClean="0">
                <a:latin typeface="+mn-lt"/>
              </a:rPr>
              <a:t>. </a:t>
            </a:r>
            <a:r>
              <a:rPr lang="zh-CN" altLang="en-US" sz="2800" b="1" smtClean="0">
                <a:latin typeface="+mn-lt"/>
              </a:rPr>
              <a:t>模型机微命令设置</a:t>
            </a:r>
            <a:endParaRPr lang="zh-CN" altLang="en-US" sz="2800" b="1">
              <a:latin typeface="+mn-lt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351365" y="1985740"/>
            <a:ext cx="5291932" cy="4303712"/>
            <a:chOff x="3352729" y="1982566"/>
            <a:chExt cx="5291932" cy="4303712"/>
          </a:xfrm>
        </p:grpSpPr>
        <p:sp>
          <p:nvSpPr>
            <p:cNvPr id="77" name="Rectangle 81"/>
            <p:cNvSpPr>
              <a:spLocks noChangeArrowheads="1"/>
            </p:cNvSpPr>
            <p:nvPr/>
          </p:nvSpPr>
          <p:spPr bwMode="auto">
            <a:xfrm>
              <a:off x="3499573" y="4849590"/>
              <a:ext cx="811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CPC</a:t>
              </a:r>
              <a:endParaRPr lang="zh-CN" altLang="en-US" b="1" baseline="-14000">
                <a:solidFill>
                  <a:schemeClr val="tx2"/>
                </a:solidFill>
              </a:endParaRPr>
            </a:p>
          </p:txBody>
        </p:sp>
        <p:sp>
          <p:nvSpPr>
            <p:cNvPr id="78" name="Rectangle 82"/>
            <p:cNvSpPr>
              <a:spLocks noChangeArrowheads="1"/>
            </p:cNvSpPr>
            <p:nvPr/>
          </p:nvSpPr>
          <p:spPr bwMode="auto">
            <a:xfrm>
              <a:off x="3486873" y="5563965"/>
              <a:ext cx="811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CPD</a:t>
              </a:r>
              <a:endParaRPr lang="zh-CN" altLang="en-US" b="1" baseline="-14000">
                <a:solidFill>
                  <a:schemeClr val="tx2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3390036" y="3203352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2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  <p:sp>
          <p:nvSpPr>
            <p:cNvPr id="80" name="Rectangle 89"/>
            <p:cNvSpPr>
              <a:spLocks noChangeArrowheads="1"/>
            </p:cNvSpPr>
            <p:nvPr/>
          </p:nvSpPr>
          <p:spPr bwMode="auto">
            <a:xfrm>
              <a:off x="3391623" y="3782790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3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  <p:sp>
          <p:nvSpPr>
            <p:cNvPr id="81" name="Rectangle 95"/>
            <p:cNvSpPr>
              <a:spLocks noChangeArrowheads="1"/>
            </p:cNvSpPr>
            <p:nvPr/>
          </p:nvSpPr>
          <p:spPr bwMode="auto">
            <a:xfrm>
              <a:off x="5691911" y="2495327"/>
              <a:ext cx="12239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200" b="1">
                  <a:solidFill>
                    <a:schemeClr val="tx2"/>
                  </a:solidFill>
                </a:rPr>
                <a:t>CPMAR</a:t>
              </a:r>
              <a:endParaRPr lang="zh-CN" altLang="en-US" sz="2200" b="1">
                <a:solidFill>
                  <a:schemeClr val="tx2"/>
                </a:solidFill>
              </a:endParaRPr>
            </a:p>
          </p:txBody>
        </p:sp>
        <p:sp>
          <p:nvSpPr>
            <p:cNvPr id="82" name="Rectangle 98"/>
            <p:cNvSpPr>
              <a:spLocks noChangeArrowheads="1"/>
            </p:cNvSpPr>
            <p:nvPr/>
          </p:nvSpPr>
          <p:spPr bwMode="auto">
            <a:xfrm>
              <a:off x="5723661" y="3601815"/>
              <a:ext cx="12239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200" b="1">
                  <a:solidFill>
                    <a:schemeClr val="tx2"/>
                  </a:solidFill>
                </a:rPr>
                <a:t>CPMDR</a:t>
              </a:r>
              <a:endParaRPr lang="zh-CN" altLang="en-US" sz="2200" b="1">
                <a:solidFill>
                  <a:schemeClr val="tx2"/>
                </a:solidFill>
              </a:endParaRPr>
            </a:p>
          </p:txBody>
        </p:sp>
        <p:sp>
          <p:nvSpPr>
            <p:cNvPr id="83" name="Rectangle 107"/>
            <p:cNvSpPr>
              <a:spLocks noChangeArrowheads="1"/>
            </p:cNvSpPr>
            <p:nvPr/>
          </p:nvSpPr>
          <p:spPr bwMode="auto">
            <a:xfrm>
              <a:off x="7393711" y="5829078"/>
              <a:ext cx="1250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CPPSW</a:t>
              </a:r>
              <a:endParaRPr lang="zh-CN" alt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auto">
            <a:xfrm>
              <a:off x="7422286" y="4614640"/>
              <a:ext cx="996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CPPC</a:t>
              </a:r>
              <a:endParaRPr lang="zh-CN" alt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auto">
            <a:xfrm>
              <a:off x="7411173" y="5222653"/>
              <a:ext cx="946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CPSP</a:t>
              </a:r>
              <a:endParaRPr lang="zh-CN" alt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3387654" y="1982566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0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3352729" y="2625503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1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7225" y="3240250"/>
            <a:ext cx="1264571" cy="868561"/>
            <a:chOff x="37823" y="3068960"/>
            <a:chExt cx="1264571" cy="868561"/>
          </a:xfrm>
        </p:grpSpPr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827584" y="3068960"/>
              <a:ext cx="4748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 smtClean="0">
                  <a:solidFill>
                    <a:srgbClr val="FF33CC"/>
                  </a:solidFill>
                </a:rPr>
                <a:t>M</a:t>
              </a:r>
              <a:endParaRPr lang="zh-CN" altLang="en-US" sz="3000" b="1" baseline="-14000">
                <a:solidFill>
                  <a:srgbClr val="FF33CC"/>
                </a:solidFill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37823" y="3475856"/>
              <a:ext cx="11192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smtClean="0">
                  <a:solidFill>
                    <a:srgbClr val="FF33CC"/>
                  </a:solidFill>
                </a:rPr>
                <a:t>S</a:t>
              </a:r>
              <a:r>
                <a:rPr lang="en-US" altLang="zh-CN" b="1" baseline="-25000" smtClean="0">
                  <a:solidFill>
                    <a:srgbClr val="FF33CC"/>
                  </a:solidFill>
                </a:rPr>
                <a:t>3</a:t>
              </a:r>
              <a:r>
                <a:rPr lang="en-US" altLang="zh-CN" b="1" smtClean="0">
                  <a:solidFill>
                    <a:srgbClr val="FF33CC"/>
                  </a:solidFill>
                </a:rPr>
                <a:t> </a:t>
              </a:r>
              <a:r>
                <a:rPr lang="zh-CN" altLang="en-US" b="1" smtClean="0">
                  <a:solidFill>
                    <a:srgbClr val="FF33CC"/>
                  </a:solidFill>
                </a:rPr>
                <a:t>～</a:t>
              </a:r>
              <a:r>
                <a:rPr lang="en-US" altLang="zh-CN" b="1" smtClean="0">
                  <a:solidFill>
                    <a:srgbClr val="FF33CC"/>
                  </a:solidFill>
                </a:rPr>
                <a:t>S</a:t>
              </a:r>
              <a:r>
                <a:rPr lang="en-US" altLang="zh-CN" b="1" baseline="-25000" smtClean="0">
                  <a:solidFill>
                    <a:srgbClr val="FF33CC"/>
                  </a:solidFill>
                </a:rPr>
                <a:t>0</a:t>
              </a:r>
              <a:endParaRPr lang="zh-CN" altLang="en-US" sz="3000" b="1" baseline="-25000">
                <a:solidFill>
                  <a:srgbClr val="FF33CC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521015" y="1685702"/>
            <a:ext cx="1082348" cy="1152128"/>
            <a:chOff x="249292" y="1556792"/>
            <a:chExt cx="1082348" cy="1152128"/>
          </a:xfrm>
        </p:grpSpPr>
        <p:sp>
          <p:nvSpPr>
            <p:cNvPr id="92" name="TextBox 91"/>
            <p:cNvSpPr txBox="1"/>
            <p:nvPr/>
          </p:nvSpPr>
          <p:spPr>
            <a:xfrm>
              <a:off x="249292" y="1556792"/>
              <a:ext cx="1082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FF33CC"/>
                  </a:solidFill>
                </a:rPr>
                <a:t>DM →</a:t>
              </a:r>
              <a:endParaRPr lang="zh-CN" altLang="en-US" b="1">
                <a:solidFill>
                  <a:srgbClr val="FF33CC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3308" y="1916832"/>
              <a:ext cx="9291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FF33CC"/>
                  </a:solidFill>
                </a:rPr>
                <a:t>SL →</a:t>
              </a:r>
              <a:endParaRPr lang="zh-CN" altLang="en-US" b="1">
                <a:solidFill>
                  <a:srgbClr val="FF33CC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93308" y="2247255"/>
              <a:ext cx="886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FF33CC"/>
                  </a:solidFill>
                </a:rPr>
                <a:t>SR→</a:t>
              </a:r>
              <a:endParaRPr lang="zh-CN" altLang="en-US" b="1">
                <a:solidFill>
                  <a:srgbClr val="FF33CC"/>
                </a:solidFill>
              </a:endParaRPr>
            </a:p>
          </p:txBody>
        </p:sp>
      </p:grpSp>
      <p:sp>
        <p:nvSpPr>
          <p:cNvPr id="95" name="Rectangle 82"/>
          <p:cNvSpPr>
            <a:spLocks noChangeArrowheads="1"/>
          </p:cNvSpPr>
          <p:nvPr/>
        </p:nvSpPr>
        <p:spPr bwMode="auto">
          <a:xfrm flipH="1">
            <a:off x="109554" y="4358049"/>
            <a:ext cx="808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FF33CC"/>
                </a:solidFill>
              </a:rPr>
              <a:t>→A</a:t>
            </a:r>
            <a:endParaRPr lang="zh-CN" altLang="en-US" b="1" baseline="-14000">
              <a:solidFill>
                <a:srgbClr val="FF33CC"/>
              </a:solidFill>
            </a:endParaRPr>
          </a:p>
        </p:txBody>
      </p:sp>
      <p:sp>
        <p:nvSpPr>
          <p:cNvPr id="96" name="Rectangle 82"/>
          <p:cNvSpPr>
            <a:spLocks noChangeArrowheads="1"/>
          </p:cNvSpPr>
          <p:nvPr/>
        </p:nvSpPr>
        <p:spPr bwMode="auto">
          <a:xfrm>
            <a:off x="3245573" y="4365104"/>
            <a:ext cx="6976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FF33CC"/>
                </a:solidFill>
              </a:rPr>
              <a:t>B←</a:t>
            </a:r>
            <a:endParaRPr lang="zh-CN" altLang="en-US" b="1" baseline="-14000">
              <a:solidFill>
                <a:srgbClr val="FF33CC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6834686" y="3438768"/>
            <a:ext cx="946926" cy="676363"/>
            <a:chOff x="6844436" y="3387117"/>
            <a:chExt cx="946926" cy="676363"/>
          </a:xfrm>
        </p:grpSpPr>
        <p:sp>
          <p:nvSpPr>
            <p:cNvPr id="98" name="Rectangle 102"/>
            <p:cNvSpPr>
              <a:spLocks noChangeArrowheads="1"/>
            </p:cNvSpPr>
            <p:nvPr/>
          </p:nvSpPr>
          <p:spPr bwMode="auto">
            <a:xfrm>
              <a:off x="6844436" y="3601815"/>
              <a:ext cx="9469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 smtClean="0">
                  <a:solidFill>
                    <a:srgbClr val="FF0000"/>
                  </a:solidFill>
                </a:rPr>
                <a:t>Write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99" name="Line 101"/>
            <p:cNvSpPr>
              <a:spLocks noChangeShapeType="1"/>
            </p:cNvSpPr>
            <p:nvPr/>
          </p:nvSpPr>
          <p:spPr bwMode="auto">
            <a:xfrm rot="16200000" flipH="1">
              <a:off x="6892060" y="3533167"/>
              <a:ext cx="292100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455245"/>
      </p:ext>
    </p:extLst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auto">
          <a:xfrm>
            <a:off x="336376" y="764704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寻址方式    </a:t>
            </a:r>
            <a:r>
              <a:rPr lang="zh-CN" altLang="en-US" sz="2800" b="1" smtClean="0">
                <a:latin typeface="+mn-lt"/>
              </a:rPr>
              <a:t>      编码    </a:t>
            </a:r>
            <a:r>
              <a:rPr lang="zh-CN" altLang="en-US" sz="2800" b="1">
                <a:latin typeface="+mn-lt"/>
              </a:rPr>
              <a:t>助记符  </a:t>
            </a:r>
            <a:r>
              <a:rPr lang="zh-CN" altLang="en-US" sz="2800" b="1" smtClean="0">
                <a:latin typeface="+mn-lt"/>
              </a:rPr>
              <a:t>          定义</a:t>
            </a:r>
            <a:endParaRPr lang="zh-CN" altLang="en-US" sz="2800" b="1">
              <a:latin typeface="+mn-lt"/>
            </a:endParaRPr>
          </a:p>
        </p:txBody>
      </p:sp>
      <p:sp>
        <p:nvSpPr>
          <p:cNvPr id="10290" name="Text Box 19"/>
          <p:cNvSpPr txBox="1">
            <a:spLocks noChangeArrowheads="1"/>
          </p:cNvSpPr>
          <p:nvPr/>
        </p:nvSpPr>
        <p:spPr bwMode="auto">
          <a:xfrm>
            <a:off x="107950" y="1431940"/>
            <a:ext cx="33750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</a:rPr>
              <a:t>寄存器间址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2765425" y="1439877"/>
            <a:ext cx="1768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001</a:t>
            </a: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3924300" y="1439877"/>
            <a:ext cx="765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(R)</a:t>
            </a:r>
          </a:p>
        </p:txBody>
      </p:sp>
      <p:sp>
        <p:nvSpPr>
          <p:cNvPr id="10293" name="Text Box 26"/>
          <p:cNvSpPr txBox="1">
            <a:spLocks noChangeArrowheads="1"/>
          </p:cNvSpPr>
          <p:nvPr/>
        </p:nvSpPr>
        <p:spPr bwMode="auto">
          <a:xfrm>
            <a:off x="5364607" y="1440258"/>
            <a:ext cx="37079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寄存器</a:t>
            </a:r>
            <a:r>
              <a:rPr lang="zh-CN" altLang="en-US" sz="2800" b="1" smtClean="0">
                <a:latin typeface="+mn-lt"/>
              </a:rPr>
              <a:t>的</a:t>
            </a:r>
            <a:r>
              <a:rPr lang="zh-CN" altLang="en-US" sz="2800" b="1">
                <a:latin typeface="+mn-lt"/>
              </a:rPr>
              <a:t>内容为有效地址</a:t>
            </a:r>
          </a:p>
        </p:txBody>
      </p:sp>
      <p:sp>
        <p:nvSpPr>
          <p:cNvPr id="10244" name="Text Box 19"/>
          <p:cNvSpPr txBox="1">
            <a:spLocks noChangeArrowheads="1"/>
          </p:cNvSpPr>
          <p:nvPr/>
        </p:nvSpPr>
        <p:spPr bwMode="auto">
          <a:xfrm>
            <a:off x="468313" y="44450"/>
            <a:ext cx="58318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（</a:t>
            </a:r>
            <a:r>
              <a:rPr lang="en-US" altLang="zh-CN" sz="2800" b="1">
                <a:latin typeface="+mn-lt"/>
              </a:rPr>
              <a:t>2</a:t>
            </a:r>
            <a:r>
              <a:rPr lang="zh-CN" altLang="en-US" sz="2800" b="1">
                <a:latin typeface="+mn-lt"/>
              </a:rPr>
              <a:t>）</a:t>
            </a:r>
            <a:r>
              <a:rPr lang="en-US" altLang="zh-CN" sz="2800" b="1">
                <a:latin typeface="+mn-lt"/>
              </a:rPr>
              <a:t>1</a:t>
            </a:r>
            <a:r>
              <a:rPr lang="zh-CN" altLang="en-US" sz="2800" b="1" smtClean="0">
                <a:latin typeface="+mn-lt"/>
              </a:rPr>
              <a:t>型：寄存器间接寻址</a:t>
            </a:r>
            <a:endParaRPr lang="zh-CN" altLang="en-US" sz="2800" b="1">
              <a:latin typeface="+mn-lt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41325" y="2742600"/>
            <a:ext cx="31945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可指定的寄存器为：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635896" y="2721124"/>
            <a:ext cx="3025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</a:rPr>
              <a:t>0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、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</a:rPr>
              <a:t>1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、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</a:rPr>
              <a:t>2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、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</a:rPr>
              <a:t>3</a:t>
            </a:r>
            <a:endParaRPr lang="zh-CN" altLang="en-US" sz="2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107504" y="3933056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例：</a:t>
            </a:r>
            <a:r>
              <a:rPr lang="en-US" altLang="zh-CN" sz="2800" b="1">
                <a:latin typeface="+mn-lt"/>
              </a:rPr>
              <a:t>MOV  R</a:t>
            </a:r>
            <a:r>
              <a:rPr lang="en-US" altLang="zh-CN" sz="2800" b="1" baseline="-25000">
                <a:latin typeface="+mn-lt"/>
              </a:rPr>
              <a:t>1</a:t>
            </a:r>
            <a:r>
              <a:rPr lang="zh-CN" altLang="en-US" sz="2800" b="1">
                <a:latin typeface="+mn-lt"/>
              </a:rPr>
              <a:t>，</a:t>
            </a:r>
            <a:r>
              <a:rPr lang="en-US" altLang="zh-CN" sz="2800" b="1">
                <a:latin typeface="+mn-lt"/>
              </a:rPr>
              <a:t>(R</a:t>
            </a:r>
            <a:r>
              <a:rPr lang="en-US" altLang="zh-CN" sz="2800" b="1" baseline="-25000">
                <a:latin typeface="+mn-lt"/>
              </a:rPr>
              <a:t>0</a:t>
            </a:r>
            <a:r>
              <a:rPr lang="en-US" altLang="zh-CN" sz="2800" b="1">
                <a:latin typeface="+mn-lt"/>
              </a:rPr>
              <a:t>)</a:t>
            </a:r>
            <a:endParaRPr lang="zh-CN" altLang="en-US" sz="2800" b="1">
              <a:latin typeface="+mn-lt"/>
            </a:endParaRPr>
          </a:p>
        </p:txBody>
      </p:sp>
      <p:grpSp>
        <p:nvGrpSpPr>
          <p:cNvPr id="56" name="组合 1"/>
          <p:cNvGrpSpPr/>
          <p:nvPr/>
        </p:nvGrpSpPr>
        <p:grpSpPr>
          <a:xfrm>
            <a:off x="2987824" y="4859868"/>
            <a:ext cx="1152128" cy="1809492"/>
            <a:chOff x="6096649" y="2051556"/>
            <a:chExt cx="2448272" cy="1809492"/>
          </a:xfrm>
        </p:grpSpPr>
        <p:grpSp>
          <p:nvGrpSpPr>
            <p:cNvPr id="70" name="组合 64"/>
            <p:cNvGrpSpPr/>
            <p:nvPr/>
          </p:nvGrpSpPr>
          <p:grpSpPr>
            <a:xfrm>
              <a:off x="6096649" y="3491716"/>
              <a:ext cx="2448272" cy="369332"/>
              <a:chOff x="2195736" y="4941168"/>
              <a:chExt cx="2304256" cy="369332"/>
            </a:xfrm>
          </p:grpSpPr>
          <p:sp>
            <p:nvSpPr>
              <p:cNvPr id="108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109" name="直接连接符 108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7"/>
            <p:cNvGrpSpPr/>
            <p:nvPr/>
          </p:nvGrpSpPr>
          <p:grpSpPr>
            <a:xfrm>
              <a:off x="6096649" y="3131676"/>
              <a:ext cx="2448272" cy="369332"/>
              <a:chOff x="2195736" y="4941168"/>
              <a:chExt cx="2304256" cy="369332"/>
            </a:xfrm>
          </p:grpSpPr>
          <p:sp>
            <p:nvSpPr>
              <p:cNvPr id="100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101" name="直接连接符 100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86"/>
            <p:cNvGrpSpPr/>
            <p:nvPr/>
          </p:nvGrpSpPr>
          <p:grpSpPr>
            <a:xfrm>
              <a:off x="6096649" y="2771636"/>
              <a:ext cx="2448272" cy="369332"/>
              <a:chOff x="2195736" y="4941168"/>
              <a:chExt cx="2304256" cy="369332"/>
            </a:xfrm>
          </p:grpSpPr>
          <p:sp>
            <p:nvSpPr>
              <p:cNvPr id="92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组合 95"/>
            <p:cNvGrpSpPr/>
            <p:nvPr/>
          </p:nvGrpSpPr>
          <p:grpSpPr>
            <a:xfrm>
              <a:off x="6096649" y="2411596"/>
              <a:ext cx="2448272" cy="369332"/>
              <a:chOff x="2195736" y="4941168"/>
              <a:chExt cx="2304256" cy="369332"/>
            </a:xfrm>
          </p:grpSpPr>
          <p:sp>
            <p:nvSpPr>
              <p:cNvPr id="84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104"/>
            <p:cNvGrpSpPr/>
            <p:nvPr/>
          </p:nvGrpSpPr>
          <p:grpSpPr>
            <a:xfrm>
              <a:off x="6096649" y="2051556"/>
              <a:ext cx="2448272" cy="369332"/>
              <a:chOff x="2195736" y="4941168"/>
              <a:chExt cx="2304256" cy="369332"/>
            </a:xfrm>
          </p:grpSpPr>
          <p:sp>
            <p:nvSpPr>
              <p:cNvPr id="76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77" name="直接连接符 8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组合 132"/>
          <p:cNvGrpSpPr/>
          <p:nvPr/>
        </p:nvGrpSpPr>
        <p:grpSpPr>
          <a:xfrm>
            <a:off x="6084168" y="3933056"/>
            <a:ext cx="2668188" cy="2880320"/>
            <a:chOff x="4139952" y="1412776"/>
            <a:chExt cx="2468074" cy="2880320"/>
          </a:xfrm>
        </p:grpSpPr>
        <p:sp>
          <p:nvSpPr>
            <p:cNvPr id="134" name="矩形 133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</a:rPr>
                <a:t>1002H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2"/>
                  </a:solidFill>
                </a:rPr>
                <a:t>1020H</a:t>
              </a:r>
              <a:endParaRPr lang="zh-CN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1021H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rgbClr val="0000FF"/>
                  </a:solidFill>
                </a:rPr>
                <a:t>主存储器</a:t>
              </a: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smtClean="0">
                  <a:solidFill>
                    <a:schemeClr val="tx1"/>
                  </a:solidFill>
                </a:rPr>
                <a:t>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smtClean="0">
                  <a:solidFill>
                    <a:schemeClr val="tx1"/>
                  </a:solidFill>
                </a:rPr>
                <a:t>2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FF0000"/>
                  </a:solidFill>
                </a:rPr>
                <a:t>0010H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1835696" y="4725144"/>
            <a:ext cx="1152128" cy="523220"/>
            <a:chOff x="107504" y="1772816"/>
            <a:chExt cx="1152128" cy="523220"/>
          </a:xfrm>
        </p:grpSpPr>
        <p:sp>
          <p:nvSpPr>
            <p:cNvPr id="151" name="TextBox 150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</a:t>
              </a:r>
              <a:r>
                <a:rPr lang="en-US" altLang="zh-CN" sz="2800" baseline="-25000" smtClean="0"/>
                <a:t>0</a:t>
              </a:r>
              <a:endParaRPr lang="zh-CN" altLang="en-US" sz="2800" baseline="-25000"/>
            </a:p>
          </p:txBody>
        </p:sp>
        <p:cxnSp>
          <p:nvCxnSpPr>
            <p:cNvPr id="152" name="直接箭头连接符 151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154" name="肘形连接符 153"/>
          <p:cNvCxnSpPr>
            <a:stCxn id="76" idx="3"/>
          </p:cNvCxnSpPr>
          <p:nvPr/>
        </p:nvCxnSpPr>
        <p:spPr bwMode="auto">
          <a:xfrm>
            <a:off x="4139952" y="5044534"/>
            <a:ext cx="1944216" cy="1846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59" name="矩形 158"/>
          <p:cNvSpPr/>
          <p:nvPr/>
        </p:nvSpPr>
        <p:spPr bwMode="auto">
          <a:xfrm>
            <a:off x="2987824" y="4869160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1002H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1835696" y="5138028"/>
            <a:ext cx="1152128" cy="523220"/>
            <a:chOff x="107504" y="1772816"/>
            <a:chExt cx="1152128" cy="523220"/>
          </a:xfrm>
        </p:grpSpPr>
        <p:sp>
          <p:nvSpPr>
            <p:cNvPr id="161" name="TextBox 160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</a:t>
              </a:r>
              <a:r>
                <a:rPr lang="en-US" altLang="zh-CN" sz="2800" baseline="-25000" smtClean="0"/>
                <a:t>1</a:t>
              </a:r>
              <a:endParaRPr lang="zh-CN" altLang="en-US" sz="2800" baseline="-25000"/>
            </a:p>
          </p:txBody>
        </p:sp>
        <p:cxnSp>
          <p:nvCxnSpPr>
            <p:cNvPr id="162" name="直接箭头连接符 161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163" name="矩形 162"/>
          <p:cNvSpPr/>
          <p:nvPr/>
        </p:nvSpPr>
        <p:spPr bwMode="auto">
          <a:xfrm>
            <a:off x="2987824" y="5229200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0010H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90" grpId="0"/>
      <p:bldP spid="5" grpId="0"/>
      <p:bldP spid="6" grpId="0"/>
      <p:bldP spid="10293" grpId="0"/>
      <p:bldP spid="15" grpId="0"/>
      <p:bldP spid="17" grpId="0"/>
      <p:bldP spid="19" grpId="0"/>
      <p:bldP spid="159" grpId="0" animBg="1"/>
      <p:bldP spid="1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6"/>
          <p:cNvSpPr txBox="1">
            <a:spLocks noChangeArrowheads="1"/>
          </p:cNvSpPr>
          <p:nvPr/>
        </p:nvSpPr>
        <p:spPr bwMode="auto">
          <a:xfrm>
            <a:off x="827906" y="1331045"/>
            <a:ext cx="4248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例：</a:t>
            </a:r>
            <a:r>
              <a:rPr lang="en-US" altLang="zh-CN" sz="2800" b="1">
                <a:latin typeface="+mn-lt"/>
              </a:rPr>
              <a:t>MOV  (R</a:t>
            </a:r>
            <a:r>
              <a:rPr lang="en-US" altLang="zh-CN" sz="2800" b="1" baseline="-25000">
                <a:latin typeface="+mn-lt"/>
              </a:rPr>
              <a:t>0</a:t>
            </a:r>
            <a:r>
              <a:rPr lang="en-US" altLang="zh-CN" sz="2800" b="1">
                <a:latin typeface="+mn-lt"/>
              </a:rPr>
              <a:t>)</a:t>
            </a:r>
            <a:r>
              <a:rPr lang="zh-CN" altLang="en-US" sz="2800" b="1">
                <a:latin typeface="+mn-lt"/>
              </a:rPr>
              <a:t>，</a:t>
            </a:r>
            <a:r>
              <a:rPr lang="en-US" altLang="zh-CN" sz="2800" b="1">
                <a:latin typeface="+mn-lt"/>
              </a:rPr>
              <a:t> R</a:t>
            </a:r>
            <a:r>
              <a:rPr lang="en-US" altLang="zh-CN" sz="2800" b="1" baseline="-25000">
                <a:latin typeface="+mn-lt"/>
              </a:rPr>
              <a:t>1</a:t>
            </a:r>
            <a:endParaRPr lang="zh-CN" altLang="en-US" sz="2800" b="1">
              <a:latin typeface="+mn-lt"/>
            </a:endParaRPr>
          </a:p>
        </p:txBody>
      </p:sp>
      <p:grpSp>
        <p:nvGrpSpPr>
          <p:cNvPr id="46" name="组合 1"/>
          <p:cNvGrpSpPr/>
          <p:nvPr/>
        </p:nvGrpSpPr>
        <p:grpSpPr>
          <a:xfrm>
            <a:off x="2267744" y="3347700"/>
            <a:ext cx="1152128" cy="1809492"/>
            <a:chOff x="6096649" y="2051556"/>
            <a:chExt cx="2448272" cy="1809492"/>
          </a:xfrm>
        </p:grpSpPr>
        <p:grpSp>
          <p:nvGrpSpPr>
            <p:cNvPr id="47" name="组合 64"/>
            <p:cNvGrpSpPr/>
            <p:nvPr/>
          </p:nvGrpSpPr>
          <p:grpSpPr>
            <a:xfrm>
              <a:off x="6096649" y="3491716"/>
              <a:ext cx="2448272" cy="369332"/>
              <a:chOff x="2195736" y="4941168"/>
              <a:chExt cx="2304256" cy="369332"/>
            </a:xfrm>
          </p:grpSpPr>
          <p:sp>
            <p:nvSpPr>
              <p:cNvPr id="84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77"/>
            <p:cNvGrpSpPr/>
            <p:nvPr/>
          </p:nvGrpSpPr>
          <p:grpSpPr>
            <a:xfrm>
              <a:off x="6096649" y="3131676"/>
              <a:ext cx="2448272" cy="369332"/>
              <a:chOff x="2195736" y="4941168"/>
              <a:chExt cx="2304256" cy="369332"/>
            </a:xfrm>
          </p:grpSpPr>
          <p:sp>
            <p:nvSpPr>
              <p:cNvPr id="76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77" name="直接连接符 76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86"/>
            <p:cNvGrpSpPr/>
            <p:nvPr/>
          </p:nvGrpSpPr>
          <p:grpSpPr>
            <a:xfrm>
              <a:off x="6096649" y="2771636"/>
              <a:ext cx="2448272" cy="369332"/>
              <a:chOff x="2195736" y="4941168"/>
              <a:chExt cx="2304256" cy="369332"/>
            </a:xfrm>
          </p:grpSpPr>
          <p:sp>
            <p:nvSpPr>
              <p:cNvPr id="68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95"/>
            <p:cNvGrpSpPr/>
            <p:nvPr/>
          </p:nvGrpSpPr>
          <p:grpSpPr>
            <a:xfrm>
              <a:off x="6096649" y="2411596"/>
              <a:ext cx="2448272" cy="369332"/>
              <a:chOff x="2195736" y="4941168"/>
              <a:chExt cx="2304256" cy="369332"/>
            </a:xfrm>
          </p:grpSpPr>
          <p:sp>
            <p:nvSpPr>
              <p:cNvPr id="60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104"/>
            <p:cNvGrpSpPr/>
            <p:nvPr/>
          </p:nvGrpSpPr>
          <p:grpSpPr>
            <a:xfrm>
              <a:off x="6096649" y="2051556"/>
              <a:ext cx="2448272" cy="369332"/>
              <a:chOff x="2195736" y="4941168"/>
              <a:chExt cx="2304256" cy="369332"/>
            </a:xfrm>
          </p:grpSpPr>
          <p:sp>
            <p:nvSpPr>
              <p:cNvPr id="52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53" name="直接连接符 8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组合 91"/>
          <p:cNvGrpSpPr/>
          <p:nvPr/>
        </p:nvGrpSpPr>
        <p:grpSpPr>
          <a:xfrm>
            <a:off x="5364088" y="2420888"/>
            <a:ext cx="2668188" cy="2880320"/>
            <a:chOff x="4139952" y="1412776"/>
            <a:chExt cx="2468074" cy="2880320"/>
          </a:xfrm>
        </p:grpSpPr>
        <p:sp>
          <p:nvSpPr>
            <p:cNvPr id="93" name="矩形 9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</a:rPr>
                <a:t>1002H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2"/>
                  </a:solidFill>
                </a:rPr>
                <a:t>1020H</a:t>
              </a:r>
              <a:endParaRPr lang="zh-CN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1021H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rgbClr val="0000FF"/>
                  </a:solidFill>
                </a:rPr>
                <a:t>主存储器</a:t>
              </a: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smtClean="0">
                  <a:solidFill>
                    <a:schemeClr val="tx1"/>
                  </a:solidFill>
                </a:rPr>
                <a:t>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smtClean="0">
                  <a:solidFill>
                    <a:schemeClr val="tx1"/>
                  </a:solidFill>
                </a:rPr>
                <a:t>2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1115616" y="3212976"/>
            <a:ext cx="1152128" cy="523220"/>
            <a:chOff x="107504" y="1772816"/>
            <a:chExt cx="1152128" cy="523220"/>
          </a:xfrm>
        </p:grpSpPr>
        <p:sp>
          <p:nvSpPr>
            <p:cNvPr id="110" name="TextBox 109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</a:t>
              </a:r>
              <a:r>
                <a:rPr lang="en-US" altLang="zh-CN" sz="2800" baseline="-25000" smtClean="0"/>
                <a:t>0</a:t>
              </a:r>
              <a:endParaRPr lang="zh-CN" altLang="en-US" sz="2800" baseline="-25000"/>
            </a:p>
          </p:txBody>
        </p:sp>
        <p:cxnSp>
          <p:nvCxnSpPr>
            <p:cNvPr id="111" name="直接箭头连接符 110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112" name="肘形连接符 111"/>
          <p:cNvCxnSpPr>
            <a:stCxn id="52" idx="3"/>
          </p:cNvCxnSpPr>
          <p:nvPr/>
        </p:nvCxnSpPr>
        <p:spPr bwMode="auto">
          <a:xfrm>
            <a:off x="3419872" y="3532366"/>
            <a:ext cx="1944216" cy="1846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2267744" y="3356992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1002H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1115616" y="3625860"/>
            <a:ext cx="1152128" cy="523220"/>
            <a:chOff x="107504" y="1772816"/>
            <a:chExt cx="1152128" cy="523220"/>
          </a:xfrm>
        </p:grpSpPr>
        <p:sp>
          <p:nvSpPr>
            <p:cNvPr id="115" name="TextBox 114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</a:t>
              </a:r>
              <a:r>
                <a:rPr lang="en-US" altLang="zh-CN" sz="2800" baseline="-25000" smtClean="0"/>
                <a:t>1</a:t>
              </a:r>
              <a:endParaRPr lang="zh-CN" altLang="en-US" sz="2800" baseline="-25000"/>
            </a:p>
          </p:txBody>
        </p:sp>
        <p:cxnSp>
          <p:nvCxnSpPr>
            <p:cNvPr id="116" name="直接箭头连接符 115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117" name="矩形 116"/>
          <p:cNvSpPr/>
          <p:nvPr/>
        </p:nvSpPr>
        <p:spPr bwMode="auto">
          <a:xfrm>
            <a:off x="2267744" y="3717032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0010H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364088" y="3501008"/>
            <a:ext cx="1790469" cy="360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</a:rPr>
              <a:t>0010H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192360" y="745540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寻址方式   </a:t>
            </a:r>
            <a:r>
              <a:rPr lang="zh-CN" altLang="en-US" sz="2800" b="1" smtClean="0">
                <a:latin typeface="+mn-lt"/>
                <a:ea typeface="+mn-ea"/>
              </a:rPr>
              <a:t>       </a:t>
            </a:r>
            <a:r>
              <a:rPr lang="zh-CN" altLang="en-US" sz="2800" b="1">
                <a:latin typeface="+mn-lt"/>
                <a:ea typeface="+mn-ea"/>
              </a:rPr>
              <a:t>编码 </a:t>
            </a:r>
            <a:r>
              <a:rPr lang="zh-CN" altLang="en-US" sz="2800" b="1" smtClean="0">
                <a:latin typeface="+mn-lt"/>
                <a:ea typeface="+mn-ea"/>
              </a:rPr>
              <a:t>     </a:t>
            </a:r>
            <a:r>
              <a:rPr lang="zh-CN" altLang="en-US" sz="2800" b="1">
                <a:latin typeface="+mn-lt"/>
                <a:ea typeface="+mn-ea"/>
              </a:rPr>
              <a:t>助记符 </a:t>
            </a:r>
            <a:r>
              <a:rPr lang="zh-CN" altLang="en-US" sz="2800" b="1" smtClean="0">
                <a:latin typeface="+mn-lt"/>
                <a:ea typeface="+mn-ea"/>
              </a:rPr>
              <a:t>           </a:t>
            </a:r>
            <a:r>
              <a:rPr lang="zh-CN" altLang="en-US" sz="2800" b="1">
                <a:latin typeface="+mn-lt"/>
                <a:ea typeface="+mn-ea"/>
              </a:rPr>
              <a:t>定义</a:t>
            </a:r>
          </a:p>
        </p:txBody>
      </p:sp>
      <p:sp>
        <p:nvSpPr>
          <p:cNvPr id="12291" name="Text Box 19"/>
          <p:cNvSpPr txBox="1">
            <a:spLocks noChangeArrowheads="1"/>
          </p:cNvSpPr>
          <p:nvPr/>
        </p:nvSpPr>
        <p:spPr bwMode="auto">
          <a:xfrm>
            <a:off x="468313" y="44450"/>
            <a:ext cx="7704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（</a:t>
            </a:r>
            <a:r>
              <a:rPr lang="en-US" altLang="zh-CN" sz="2800" b="1">
                <a:latin typeface="+mn-lt"/>
                <a:ea typeface="+mn-ea"/>
              </a:rPr>
              <a:t>3</a:t>
            </a:r>
            <a:r>
              <a:rPr lang="zh-CN" altLang="en-US" sz="2800" b="1">
                <a:latin typeface="+mn-lt"/>
                <a:ea typeface="+mn-ea"/>
              </a:rPr>
              <a:t>）</a:t>
            </a:r>
            <a:r>
              <a:rPr lang="en-US" altLang="zh-CN" sz="2800" b="1">
                <a:latin typeface="+mn-lt"/>
                <a:ea typeface="+mn-ea"/>
              </a:rPr>
              <a:t>2</a:t>
            </a:r>
            <a:r>
              <a:rPr lang="zh-CN" altLang="en-US" sz="2800" b="1" smtClean="0">
                <a:latin typeface="+mn-lt"/>
                <a:ea typeface="+mn-ea"/>
              </a:rPr>
              <a:t>型：自减型寄存器间址</a:t>
            </a:r>
            <a:endParaRPr lang="zh-CN" altLang="en-US" sz="2800" b="1">
              <a:latin typeface="+mn-lt"/>
              <a:ea typeface="+mn-ea"/>
            </a:endParaRPr>
          </a:p>
        </p:txBody>
      </p:sp>
      <p:grpSp>
        <p:nvGrpSpPr>
          <p:cNvPr id="12292" name="组合 56"/>
          <p:cNvGrpSpPr>
            <a:grpSpLocks/>
          </p:cNvGrpSpPr>
          <p:nvPr/>
        </p:nvGrpSpPr>
        <p:grpSpPr bwMode="auto">
          <a:xfrm>
            <a:off x="468014" y="2824247"/>
            <a:ext cx="7272338" cy="532745"/>
            <a:chOff x="107950" y="1547813"/>
            <a:chExt cx="7272362" cy="532745"/>
          </a:xfrm>
        </p:grpSpPr>
        <p:sp>
          <p:nvSpPr>
            <p:cNvPr id="12331" name="Text Box 26"/>
            <p:cNvSpPr txBox="1">
              <a:spLocks noChangeArrowheads="1"/>
            </p:cNvSpPr>
            <p:nvPr/>
          </p:nvSpPr>
          <p:spPr bwMode="auto">
            <a:xfrm>
              <a:off x="107950" y="1557338"/>
              <a:ext cx="42481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可指定的寄存器：</a:t>
              </a:r>
            </a:p>
          </p:txBody>
        </p:sp>
        <p:sp>
          <p:nvSpPr>
            <p:cNvPr id="59" name="Text Box 19"/>
            <p:cNvSpPr txBox="1">
              <a:spLocks noChangeArrowheads="1"/>
            </p:cNvSpPr>
            <p:nvPr/>
          </p:nvSpPr>
          <p:spPr bwMode="auto">
            <a:xfrm>
              <a:off x="3779850" y="1547813"/>
              <a:ext cx="360046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0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1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2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3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SP</a:t>
              </a:r>
              <a:endParaRPr lang="zh-CN" altLang="en-US" sz="2800" b="1">
                <a:solidFill>
                  <a:schemeClr val="tx2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2296" name="Text Box 26"/>
          <p:cNvSpPr txBox="1">
            <a:spLocks noChangeArrowheads="1"/>
          </p:cNvSpPr>
          <p:nvPr/>
        </p:nvSpPr>
        <p:spPr bwMode="auto">
          <a:xfrm>
            <a:off x="466278" y="3625860"/>
            <a:ext cx="4249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例：</a:t>
            </a:r>
            <a:r>
              <a:rPr lang="en-US" altLang="zh-CN" sz="2800" b="1">
                <a:latin typeface="+mn-lt"/>
                <a:ea typeface="+mn-ea"/>
              </a:rPr>
              <a:t>MOV  R</a:t>
            </a:r>
            <a:r>
              <a:rPr lang="en-US" altLang="zh-CN" sz="2800" b="1" baseline="-25000">
                <a:latin typeface="+mn-lt"/>
                <a:ea typeface="+mn-ea"/>
              </a:rPr>
              <a:t>1</a:t>
            </a:r>
            <a:r>
              <a:rPr lang="zh-CN" altLang="en-US" sz="2800" b="1">
                <a:latin typeface="+mn-lt"/>
                <a:ea typeface="+mn-ea"/>
              </a:rPr>
              <a:t>，</a:t>
            </a:r>
            <a:r>
              <a:rPr lang="en-US" altLang="zh-CN" sz="2800" b="1">
                <a:latin typeface="+mn-lt"/>
                <a:ea typeface="+mn-ea"/>
              </a:rPr>
              <a:t>-(R</a:t>
            </a:r>
            <a:r>
              <a:rPr lang="en-US" altLang="zh-CN" sz="2800" b="1" baseline="-25000">
                <a:latin typeface="+mn-lt"/>
                <a:ea typeface="+mn-ea"/>
              </a:rPr>
              <a:t>0</a:t>
            </a:r>
            <a:r>
              <a:rPr lang="en-US" altLang="zh-CN" sz="2800" b="1">
                <a:latin typeface="+mn-lt"/>
                <a:ea typeface="+mn-ea"/>
              </a:rPr>
              <a:t>)</a:t>
            </a:r>
            <a:endParaRPr lang="zh-CN" altLang="en-US" sz="2800" b="1">
              <a:latin typeface="+mn-lt"/>
              <a:ea typeface="+mn-ea"/>
            </a:endParaRPr>
          </a:p>
        </p:txBody>
      </p:sp>
      <p:grpSp>
        <p:nvGrpSpPr>
          <p:cNvPr id="8" name="组合 60"/>
          <p:cNvGrpSpPr>
            <a:grpSpLocks/>
          </p:cNvGrpSpPr>
          <p:nvPr/>
        </p:nvGrpSpPr>
        <p:grpSpPr bwMode="auto">
          <a:xfrm>
            <a:off x="107950" y="1404465"/>
            <a:ext cx="8567738" cy="1026459"/>
            <a:chOff x="107950" y="2844799"/>
            <a:chExt cx="8567738" cy="1026276"/>
          </a:xfrm>
        </p:grpSpPr>
        <p:grpSp>
          <p:nvGrpSpPr>
            <p:cNvPr id="12302" name="组合 44"/>
            <p:cNvGrpSpPr>
              <a:grpSpLocks/>
            </p:cNvGrpSpPr>
            <p:nvPr/>
          </p:nvGrpSpPr>
          <p:grpSpPr bwMode="auto">
            <a:xfrm>
              <a:off x="107950" y="2844799"/>
              <a:ext cx="8567738" cy="962248"/>
              <a:chOff x="107504" y="2268563"/>
              <a:chExt cx="8568952" cy="961962"/>
            </a:xfrm>
          </p:grpSpPr>
          <p:sp>
            <p:nvSpPr>
              <p:cNvPr id="12304" name="Text Box 19"/>
              <p:cNvSpPr txBox="1">
                <a:spLocks noChangeArrowheads="1"/>
              </p:cNvSpPr>
              <p:nvPr/>
            </p:nvSpPr>
            <p:spPr bwMode="auto">
              <a:xfrm>
                <a:off x="107504" y="2268563"/>
                <a:ext cx="2088081" cy="9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2"/>
                    </a:solidFill>
                    <a:latin typeface="+mn-lt"/>
                    <a:ea typeface="+mn-ea"/>
                  </a:rPr>
                  <a:t>自减型寄存器间址</a:t>
                </a:r>
              </a:p>
            </p:txBody>
          </p:sp>
          <p:sp>
            <p:nvSpPr>
              <p:cNvPr id="47" name="Text Box 24"/>
              <p:cNvSpPr txBox="1">
                <a:spLocks noChangeArrowheads="1"/>
              </p:cNvSpPr>
              <p:nvPr/>
            </p:nvSpPr>
            <p:spPr bwMode="auto">
              <a:xfrm>
                <a:off x="2627224" y="2276497"/>
                <a:ext cx="1676638" cy="522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</a:rPr>
                  <a:t>010</a:t>
                </a:r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3924395" y="2276497"/>
                <a:ext cx="941521" cy="522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</a:rPr>
                  <a:t>-(R)</a:t>
                </a:r>
              </a:p>
            </p:txBody>
          </p:sp>
          <p:sp>
            <p:nvSpPr>
              <p:cNvPr id="12307" name="Text Box 26"/>
              <p:cNvSpPr txBox="1">
                <a:spLocks noChangeArrowheads="1"/>
              </p:cNvSpPr>
              <p:nvPr/>
            </p:nvSpPr>
            <p:spPr bwMode="auto">
              <a:xfrm>
                <a:off x="5292080" y="2276872"/>
                <a:ext cx="3384376" cy="9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+mn-lt"/>
                    <a:ea typeface="+mn-ea"/>
                  </a:rPr>
                  <a:t>寄存器的内容减</a:t>
                </a:r>
                <a:r>
                  <a:rPr lang="en-US" altLang="zh-CN" sz="2800" b="1">
                    <a:latin typeface="+mn-lt"/>
                    <a:ea typeface="+mn-ea"/>
                  </a:rPr>
                  <a:t>1</a:t>
                </a:r>
                <a:r>
                  <a:rPr lang="zh-CN" altLang="en-US" sz="2800" b="1">
                    <a:latin typeface="+mn-lt"/>
                    <a:ea typeface="+mn-ea"/>
                  </a:rPr>
                  <a:t>后作为有效地址</a:t>
                </a:r>
              </a:p>
            </p:txBody>
          </p:sp>
        </p:grpSp>
        <p:sp>
          <p:nvSpPr>
            <p:cNvPr id="60" name="Text Box 25"/>
            <p:cNvSpPr txBox="1">
              <a:spLocks noChangeArrowheads="1"/>
            </p:cNvSpPr>
            <p:nvPr/>
          </p:nvSpPr>
          <p:spPr bwMode="auto">
            <a:xfrm>
              <a:off x="3924300" y="3347948"/>
              <a:ext cx="1223963" cy="523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tx2">
                      <a:lumMod val="75000"/>
                    </a:schemeClr>
                  </a:solidFill>
                  <a:latin typeface="+mn-lt"/>
                  <a:ea typeface="+mn-ea"/>
                </a:rPr>
                <a:t>-(SP)</a:t>
              </a:r>
            </a:p>
          </p:txBody>
        </p:sp>
      </p:grpSp>
      <p:grpSp>
        <p:nvGrpSpPr>
          <p:cNvPr id="61" name="组合 1"/>
          <p:cNvGrpSpPr/>
          <p:nvPr/>
        </p:nvGrpSpPr>
        <p:grpSpPr>
          <a:xfrm>
            <a:off x="2267744" y="4643844"/>
            <a:ext cx="1152128" cy="1809492"/>
            <a:chOff x="6096649" y="2051556"/>
            <a:chExt cx="2448272" cy="1809492"/>
          </a:xfrm>
        </p:grpSpPr>
        <p:grpSp>
          <p:nvGrpSpPr>
            <p:cNvPr id="63" name="组合 64"/>
            <p:cNvGrpSpPr/>
            <p:nvPr/>
          </p:nvGrpSpPr>
          <p:grpSpPr>
            <a:xfrm>
              <a:off x="6096649" y="3491716"/>
              <a:ext cx="2448272" cy="369332"/>
              <a:chOff x="2195736" y="4941168"/>
              <a:chExt cx="2304256" cy="369332"/>
            </a:xfrm>
          </p:grpSpPr>
          <p:sp>
            <p:nvSpPr>
              <p:cNvPr id="100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101" name="直接连接符 100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77"/>
            <p:cNvGrpSpPr/>
            <p:nvPr/>
          </p:nvGrpSpPr>
          <p:grpSpPr>
            <a:xfrm>
              <a:off x="6096649" y="3131676"/>
              <a:ext cx="2448272" cy="369332"/>
              <a:chOff x="2195736" y="4941168"/>
              <a:chExt cx="2304256" cy="369332"/>
            </a:xfrm>
          </p:grpSpPr>
          <p:sp>
            <p:nvSpPr>
              <p:cNvPr id="92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86"/>
            <p:cNvGrpSpPr/>
            <p:nvPr/>
          </p:nvGrpSpPr>
          <p:grpSpPr>
            <a:xfrm>
              <a:off x="6096649" y="2771636"/>
              <a:ext cx="2448272" cy="369332"/>
              <a:chOff x="2195736" y="4941168"/>
              <a:chExt cx="2304256" cy="369332"/>
            </a:xfrm>
          </p:grpSpPr>
          <p:sp>
            <p:nvSpPr>
              <p:cNvPr id="84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95"/>
            <p:cNvGrpSpPr/>
            <p:nvPr/>
          </p:nvGrpSpPr>
          <p:grpSpPr>
            <a:xfrm>
              <a:off x="6096649" y="2411596"/>
              <a:ext cx="2448272" cy="369332"/>
              <a:chOff x="2195736" y="4941168"/>
              <a:chExt cx="2304256" cy="369332"/>
            </a:xfrm>
          </p:grpSpPr>
          <p:sp>
            <p:nvSpPr>
              <p:cNvPr id="76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77" name="直接连接符 76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组合 104"/>
            <p:cNvGrpSpPr/>
            <p:nvPr/>
          </p:nvGrpSpPr>
          <p:grpSpPr>
            <a:xfrm>
              <a:off x="6096649" y="2051556"/>
              <a:ext cx="2448272" cy="369332"/>
              <a:chOff x="2195736" y="4941168"/>
              <a:chExt cx="2304256" cy="369332"/>
            </a:xfrm>
          </p:grpSpPr>
          <p:sp>
            <p:nvSpPr>
              <p:cNvPr id="68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69" name="直接连接符 8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组合 107"/>
          <p:cNvGrpSpPr/>
          <p:nvPr/>
        </p:nvGrpSpPr>
        <p:grpSpPr>
          <a:xfrm>
            <a:off x="5364088" y="3717032"/>
            <a:ext cx="2668188" cy="2880320"/>
            <a:chOff x="4139952" y="1412776"/>
            <a:chExt cx="2468074" cy="2880320"/>
          </a:xfrm>
        </p:grpSpPr>
        <p:sp>
          <p:nvSpPr>
            <p:cNvPr id="109" name="矩形 108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</a:rPr>
                <a:t>1002H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2"/>
                  </a:solidFill>
                </a:rPr>
                <a:t>1020H</a:t>
              </a:r>
              <a:endParaRPr lang="zh-CN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1021H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rgbClr val="0000FF"/>
                  </a:solidFill>
                </a:rPr>
                <a:t>主存储器</a:t>
              </a: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smtClean="0">
                  <a:solidFill>
                    <a:schemeClr val="tx1"/>
                  </a:solidFill>
                </a:rPr>
                <a:t>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smtClean="0">
                  <a:solidFill>
                    <a:schemeClr val="tx1"/>
                  </a:solidFill>
                </a:rPr>
                <a:t>2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1115616" y="4509120"/>
            <a:ext cx="1152128" cy="523220"/>
            <a:chOff x="107504" y="1772816"/>
            <a:chExt cx="1152128" cy="523220"/>
          </a:xfrm>
        </p:grpSpPr>
        <p:sp>
          <p:nvSpPr>
            <p:cNvPr id="126" name="TextBox 125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</a:t>
              </a:r>
              <a:r>
                <a:rPr lang="en-US" altLang="zh-CN" sz="2800" baseline="-25000" smtClean="0"/>
                <a:t>0</a:t>
              </a:r>
              <a:endParaRPr lang="zh-CN" altLang="en-US" sz="2800" baseline="-25000"/>
            </a:p>
          </p:txBody>
        </p:sp>
        <p:cxnSp>
          <p:nvCxnSpPr>
            <p:cNvPr id="127" name="直接箭头连接符 126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128" name="肘形连接符 127"/>
          <p:cNvCxnSpPr/>
          <p:nvPr/>
        </p:nvCxnSpPr>
        <p:spPr bwMode="auto">
          <a:xfrm>
            <a:off x="3419872" y="4828510"/>
            <a:ext cx="1944216" cy="1846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29" name="矩形 128"/>
          <p:cNvSpPr/>
          <p:nvPr/>
        </p:nvSpPr>
        <p:spPr bwMode="auto">
          <a:xfrm>
            <a:off x="2267744" y="4653136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1003H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1115616" y="4922004"/>
            <a:ext cx="1152128" cy="523220"/>
            <a:chOff x="107504" y="1772816"/>
            <a:chExt cx="1152128" cy="523220"/>
          </a:xfrm>
        </p:grpSpPr>
        <p:sp>
          <p:nvSpPr>
            <p:cNvPr id="131" name="TextBox 130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</a:t>
              </a:r>
              <a:r>
                <a:rPr lang="en-US" altLang="zh-CN" sz="2800" baseline="-25000" smtClean="0"/>
                <a:t>1</a:t>
              </a:r>
              <a:endParaRPr lang="zh-CN" altLang="en-US" sz="2800" baseline="-25000"/>
            </a:p>
          </p:txBody>
        </p:sp>
        <p:cxnSp>
          <p:nvCxnSpPr>
            <p:cNvPr id="132" name="直接箭头连接符 131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133" name="矩形 132"/>
          <p:cNvSpPr/>
          <p:nvPr/>
        </p:nvSpPr>
        <p:spPr bwMode="auto">
          <a:xfrm>
            <a:off x="2267744" y="5013176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0010H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364088" y="4797152"/>
            <a:ext cx="1790469" cy="360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</a:rPr>
              <a:t>0010H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267744" y="4653136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1002H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6" name="椭圆 135"/>
          <p:cNvSpPr/>
          <p:nvPr/>
        </p:nvSpPr>
        <p:spPr bwMode="auto">
          <a:xfrm>
            <a:off x="3910128" y="1421904"/>
            <a:ext cx="877896" cy="494928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37" name="椭圆 136"/>
          <p:cNvSpPr/>
          <p:nvPr/>
        </p:nvSpPr>
        <p:spPr bwMode="auto">
          <a:xfrm>
            <a:off x="3851920" y="2020416"/>
            <a:ext cx="1013768" cy="544488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6" grpId="0"/>
      <p:bldP spid="129" grpId="0" animBg="1"/>
      <p:bldP spid="133" grpId="0" animBg="1"/>
      <p:bldP spid="134" grpId="0" animBg="1"/>
      <p:bldP spid="135" grpId="0" animBg="1"/>
      <p:bldP spid="136" grpId="0" animBg="1"/>
      <p:bldP spid="136" grpId="1" animBg="1"/>
      <p:bldP spid="1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 Box 26"/>
          <p:cNvSpPr txBox="1">
            <a:spLocks noChangeArrowheads="1"/>
          </p:cNvSpPr>
          <p:nvPr/>
        </p:nvSpPr>
        <p:spPr bwMode="auto">
          <a:xfrm>
            <a:off x="931071" y="1298090"/>
            <a:ext cx="4249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黑体" pitchFamily="49" charset="-122"/>
              </a:rPr>
              <a:t>例：</a:t>
            </a:r>
            <a:r>
              <a:rPr lang="en-US" altLang="zh-CN" sz="2800" b="1">
                <a:latin typeface="+mn-lt"/>
                <a:ea typeface="黑体" pitchFamily="49" charset="-122"/>
              </a:rPr>
              <a:t>MOV  -(SP</a:t>
            </a:r>
            <a:r>
              <a:rPr lang="en-US" altLang="zh-CN" sz="2800" b="1" smtClean="0">
                <a:latin typeface="+mn-lt"/>
                <a:ea typeface="黑体" pitchFamily="49" charset="-122"/>
              </a:rPr>
              <a:t>) , PC</a:t>
            </a:r>
            <a:endParaRPr lang="zh-CN" altLang="en-US" sz="2800" b="1">
              <a:latin typeface="+mn-lt"/>
              <a:ea typeface="黑体" pitchFamily="49" charset="-122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6120172" y="1298090"/>
            <a:ext cx="2376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黑体" pitchFamily="49" charset="-122"/>
              </a:rPr>
              <a:t>PUSH  PC</a:t>
            </a:r>
            <a:endParaRPr lang="zh-CN" altLang="en-US" sz="2800" b="1">
              <a:solidFill>
                <a:schemeClr val="tx2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24" name="左右箭头 23"/>
          <p:cNvSpPr/>
          <p:nvPr/>
        </p:nvSpPr>
        <p:spPr bwMode="auto">
          <a:xfrm>
            <a:off x="4424725" y="1461400"/>
            <a:ext cx="1512168" cy="196600"/>
          </a:xfrm>
          <a:prstGeom prst="leftRightArrow">
            <a:avLst>
              <a:gd name="adj1" fmla="val 50000"/>
              <a:gd name="adj2" fmla="val 70994"/>
            </a:avLst>
          </a:prstGeom>
          <a:solidFill>
            <a:schemeClr val="bg1">
              <a:lumMod val="8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1327748" y="3985900"/>
            <a:ext cx="1152128" cy="523220"/>
            <a:chOff x="107504" y="1772816"/>
            <a:chExt cx="1152128" cy="523220"/>
          </a:xfrm>
        </p:grpSpPr>
        <p:sp>
          <p:nvSpPr>
            <p:cNvPr id="109" name="TextBox 108"/>
            <p:cNvSpPr txBox="1"/>
            <p:nvPr/>
          </p:nvSpPr>
          <p:spPr>
            <a:xfrm>
              <a:off x="107504" y="1772816"/>
              <a:ext cx="585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SP</a:t>
              </a:r>
              <a:endParaRPr lang="zh-CN" altLang="en-US" sz="2800" baseline="-25000"/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111" name="肘形连接符 110"/>
          <p:cNvCxnSpPr>
            <a:stCxn id="59" idx="3"/>
          </p:cNvCxnSpPr>
          <p:nvPr/>
        </p:nvCxnSpPr>
        <p:spPr bwMode="auto">
          <a:xfrm flipV="1">
            <a:off x="3632004" y="4085208"/>
            <a:ext cx="1944216" cy="1753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113" name="组合 112"/>
          <p:cNvGrpSpPr/>
          <p:nvPr/>
        </p:nvGrpSpPr>
        <p:grpSpPr>
          <a:xfrm>
            <a:off x="1327748" y="5085184"/>
            <a:ext cx="1152128" cy="523220"/>
            <a:chOff x="107504" y="1772816"/>
            <a:chExt cx="1152128" cy="523220"/>
          </a:xfrm>
        </p:grpSpPr>
        <p:sp>
          <p:nvSpPr>
            <p:cNvPr id="114" name="TextBox 113"/>
            <p:cNvSpPr txBox="1"/>
            <p:nvPr/>
          </p:nvSpPr>
          <p:spPr>
            <a:xfrm>
              <a:off x="107504" y="1772816"/>
              <a:ext cx="623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PC</a:t>
              </a:r>
              <a:endParaRPr lang="zh-CN" altLang="en-US" sz="2800" baseline="-25000"/>
            </a:p>
          </p:txBody>
        </p:sp>
        <p:cxnSp>
          <p:nvCxnSpPr>
            <p:cNvPr id="115" name="直接箭头连接符 114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146" name="组合 145"/>
          <p:cNvGrpSpPr/>
          <p:nvPr/>
        </p:nvGrpSpPr>
        <p:grpSpPr>
          <a:xfrm>
            <a:off x="2479876" y="2618328"/>
            <a:ext cx="1156020" cy="2907040"/>
            <a:chOff x="2479876" y="2618328"/>
            <a:chExt cx="1156020" cy="2907040"/>
          </a:xfrm>
        </p:grpSpPr>
        <p:grpSp>
          <p:nvGrpSpPr>
            <p:cNvPr id="45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46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8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84" name="直接连接符 83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7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76" name="直接连接符 75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6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68" name="直接连接符 67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5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60" name="直接连接符 59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5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52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131" name="直接连接符 130"/>
            <p:cNvCxnSpPr/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139" name="直接连接符 138"/>
            <p:cNvCxnSpPr/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组合 146"/>
          <p:cNvGrpSpPr/>
          <p:nvPr/>
        </p:nvGrpSpPr>
        <p:grpSpPr>
          <a:xfrm>
            <a:off x="5580112" y="2924944"/>
            <a:ext cx="2668188" cy="2736304"/>
            <a:chOff x="4139952" y="1412776"/>
            <a:chExt cx="2468074" cy="2880320"/>
          </a:xfrm>
        </p:grpSpPr>
        <p:sp>
          <p:nvSpPr>
            <p:cNvPr id="148" name="矩形 147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3000H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3001H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3002H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3FFFH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rgbClr val="FF0000"/>
                  </a:solidFill>
                </a:rPr>
                <a:t>堆栈空间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00B050"/>
                  </a:solidFill>
                </a:rPr>
                <a:t>XXXX</a:t>
              </a:r>
              <a:endParaRPr lang="zh-CN" altLang="en-US" sz="2000" b="1">
                <a:solidFill>
                  <a:srgbClr val="00B050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堆栈栈底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65" name="矩形 164"/>
          <p:cNvSpPr/>
          <p:nvPr/>
        </p:nvSpPr>
        <p:spPr bwMode="auto">
          <a:xfrm>
            <a:off x="2483768" y="5157192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2483768" y="4077072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3001H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9" name="肘形连接符 168"/>
          <p:cNvCxnSpPr>
            <a:endCxn id="158" idx="1"/>
          </p:cNvCxnSpPr>
          <p:nvPr/>
        </p:nvCxnSpPr>
        <p:spPr bwMode="auto">
          <a:xfrm flipV="1">
            <a:off x="3707904" y="3780039"/>
            <a:ext cx="1872208" cy="4410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67" name="矩形 166"/>
          <p:cNvSpPr/>
          <p:nvPr/>
        </p:nvSpPr>
        <p:spPr bwMode="auto">
          <a:xfrm>
            <a:off x="2483768" y="4077072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3000H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5580112" y="3573016"/>
            <a:ext cx="1800200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>
                <a:solidFill>
                  <a:srgbClr val="FF0000"/>
                </a:solidFill>
              </a:rPr>
              <a:t>8000H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 animBg="1"/>
      <p:bldP spid="165" grpId="0" animBg="1"/>
      <p:bldP spid="168" grpId="0" animBg="1"/>
      <p:bldP spid="167" grpId="0" animBg="1"/>
      <p:bldP spid="174" grpId="0" animBg="1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aring 1">
    <a:dk1>
      <a:srgbClr val="000000"/>
    </a:dk1>
    <a:lt1>
      <a:srgbClr val="FFFFFF"/>
    </a:lt1>
    <a:dk2>
      <a:srgbClr val="0000FF"/>
    </a:dk2>
    <a:lt2>
      <a:srgbClr val="FFCC66"/>
    </a:lt2>
    <a:accent1>
      <a:srgbClr val="00FFFF"/>
    </a:accent1>
    <a:accent2>
      <a:srgbClr val="3366FF"/>
    </a:accent2>
    <a:accent3>
      <a:srgbClr val="AAAAFF"/>
    </a:accent3>
    <a:accent4>
      <a:srgbClr val="DADADA"/>
    </a:accent4>
    <a:accent5>
      <a:srgbClr val="AAFFFF"/>
    </a:accent5>
    <a:accent6>
      <a:srgbClr val="2D5CE7"/>
    </a:accent6>
    <a:hlink>
      <a:srgbClr val="FF0033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13445</TotalTime>
  <Words>2963</Words>
  <Application>Microsoft Office PowerPoint</Application>
  <PresentationFormat>全屏显示(4:3)</PresentationFormat>
  <Paragraphs>1291</Paragraphs>
  <Slides>50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仿宋_GB2312</vt:lpstr>
      <vt:lpstr>黑体</vt:lpstr>
      <vt:lpstr>宋体</vt:lpstr>
      <vt:lpstr>Arial</vt:lpstr>
      <vt:lpstr>Times New Roman</vt:lpstr>
      <vt:lpstr>Wingdings</vt:lpstr>
      <vt:lpstr>Soaring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001</dc:creator>
  <cp:lastModifiedBy>fmp</cp:lastModifiedBy>
  <cp:revision>1033</cp:revision>
  <dcterms:created xsi:type="dcterms:W3CDTF">2000-11-05T19:40:02Z</dcterms:created>
  <dcterms:modified xsi:type="dcterms:W3CDTF">2018-08-29T03:50:26Z</dcterms:modified>
</cp:coreProperties>
</file>