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77" r:id="rId3"/>
    <p:sldId id="329" r:id="rId4"/>
    <p:sldId id="27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18" r:id="rId17"/>
    <p:sldId id="319" r:id="rId18"/>
    <p:sldId id="321" r:id="rId19"/>
    <p:sldId id="322" r:id="rId20"/>
    <p:sldId id="323" r:id="rId21"/>
    <p:sldId id="324" r:id="rId22"/>
    <p:sldId id="326" r:id="rId23"/>
    <p:sldId id="294" r:id="rId24"/>
    <p:sldId id="295" r:id="rId25"/>
    <p:sldId id="296" r:id="rId26"/>
    <p:sldId id="330" r:id="rId27"/>
    <p:sldId id="331" r:id="rId28"/>
    <p:sldId id="332" r:id="rId29"/>
    <p:sldId id="333" r:id="rId30"/>
    <p:sldId id="315" r:id="rId31"/>
    <p:sldId id="31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E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6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46957" y="169476"/>
            <a:ext cx="3581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0000FF"/>
                </a:solidFill>
              </a:rPr>
              <a:t>3.4  </a:t>
            </a:r>
            <a:r>
              <a:rPr lang="zh-CN" altLang="en-US" sz="2800" b="1" smtClean="0">
                <a:solidFill>
                  <a:srgbClr val="0000FF"/>
                </a:solidFill>
              </a:rPr>
              <a:t>组合逻辑控制器</a:t>
            </a:r>
            <a:r>
              <a:rPr lang="en-US" altLang="zh-CN" sz="2800" b="1" smtClean="0">
                <a:solidFill>
                  <a:srgbClr val="0000FF"/>
                </a:solidFill>
              </a:rPr>
              <a:t>  </a:t>
            </a:r>
            <a:r>
              <a:rPr lang="zh-CN" altLang="en-US" sz="2800" b="1" smtClean="0">
                <a:solidFill>
                  <a:srgbClr val="0000FF"/>
                </a:solidFill>
              </a:rPr>
              <a:t>  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1925638" y="1218032"/>
            <a:ext cx="4891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组合逻辑控制器原理图: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80988" y="1930881"/>
            <a:ext cx="8539161" cy="4359275"/>
            <a:chOff x="121" y="787"/>
            <a:chExt cx="5379" cy="274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541" y="1455"/>
              <a:ext cx="672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35" y="1593"/>
              <a:ext cx="1152" cy="897"/>
            </a:xfrm>
            <a:prstGeom prst="rect">
              <a:avLst/>
            </a:prstGeom>
            <a:solidFill>
              <a:srgbClr val="D9FFFF"/>
            </a:solidFill>
            <a:ln w="28575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80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41" y="1295"/>
              <a:ext cx="0" cy="28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270" y="967"/>
              <a:ext cx="1417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微命令序列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1" y="1660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6" y="1344"/>
              <a:ext cx="102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/>
                <a:t>I/O</a:t>
              </a:r>
              <a:r>
                <a:rPr lang="zh-CN" altLang="en-US" sz="2800" b="1"/>
                <a:t>状态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21" y="1727"/>
              <a:ext cx="127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控制台信息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2" y="2076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运行状态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61" y="1616"/>
              <a:ext cx="388" cy="77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译码器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487" y="1728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487" y="2224"/>
              <a:ext cx="351" cy="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25" y="1772"/>
              <a:ext cx="388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…...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41" y="2729"/>
              <a:ext cx="816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800" b="1">
                  <a:ea typeface="黑体" pitchFamily="2" charset="-122"/>
                </a:rPr>
                <a:t>PSW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1914" y="2480"/>
              <a:ext cx="0" cy="238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372" y="2737"/>
              <a:ext cx="1134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zh-CN" altLang="en-US" sz="2800" b="1">
                  <a:latin typeface="宋体" charset="-122"/>
                </a:rPr>
                <a:t> 时</a:t>
              </a:r>
              <a:r>
                <a:rPr lang="zh-CN" altLang="en-US" sz="2800" b="1" smtClean="0">
                  <a:latin typeface="宋体" charset="-122"/>
                </a:rPr>
                <a:t>序系统</a:t>
              </a:r>
              <a:endParaRPr lang="zh-CN" altLang="en-US" sz="2800" b="1">
                <a:latin typeface="宋体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791" y="2801"/>
              <a:ext cx="1648" cy="330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>
                  <a:ea typeface="黑体" pitchFamily="2" charset="-122"/>
                </a:rPr>
                <a:t>IR</a:t>
              </a: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038" y="1635"/>
              <a:ext cx="0" cy="240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4446" y="1475"/>
              <a:ext cx="29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055" y="2384"/>
              <a:ext cx="0" cy="40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582" y="2067"/>
              <a:ext cx="868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flipV="1">
              <a:off x="3647" y="3137"/>
              <a:ext cx="0" cy="396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030" y="1075"/>
              <a:ext cx="0" cy="222"/>
            </a:xfrm>
            <a:prstGeom prst="line">
              <a:avLst/>
            </a:prstGeom>
            <a:noFill/>
            <a:ln w="2540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3639" y="3195"/>
              <a:ext cx="132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来自</a:t>
              </a:r>
              <a:r>
                <a:rPr lang="zh-CN" altLang="en-US" sz="2800" b="1"/>
                <a:t>存贮器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4598" y="1745"/>
              <a:ext cx="902" cy="6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  <a:p>
              <a:pPr>
                <a:spcBef>
                  <a:spcPct val="15000"/>
                </a:spcBef>
              </a:pPr>
              <a:r>
                <a:rPr lang="zh-CN" altLang="zh-CN" sz="2800" b="1"/>
                <a:t>或</a:t>
              </a:r>
              <a:r>
                <a:rPr lang="en-US" altLang="zh-CN" sz="2800" b="1"/>
                <a:t>ALU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4720" y="1297"/>
              <a:ext cx="419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+1</a:t>
              </a:r>
              <a:endParaRPr lang="zh-CN" altLang="en-US" sz="2800" b="1"/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3755" y="787"/>
              <a:ext cx="6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zh-CN" sz="2800" b="1"/>
                <a:t>送</a:t>
              </a:r>
              <a:r>
                <a:rPr lang="en-US" altLang="zh-CN" sz="2800" b="1"/>
                <a:t>M</a:t>
              </a: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633" y="2404"/>
              <a:ext cx="677" cy="324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0" y="0"/>
                </a:cxn>
                <a:cxn ang="0">
                  <a:pos x="657" y="0"/>
                </a:cxn>
              </a:cxnLst>
              <a:rect l="0" t="0" r="r" b="b"/>
              <a:pathLst>
                <a:path w="657" h="465">
                  <a:moveTo>
                    <a:pt x="0" y="465"/>
                  </a:moveTo>
                  <a:lnTo>
                    <a:pt x="0" y="0"/>
                  </a:lnTo>
                  <a:lnTo>
                    <a:pt x="657" y="0"/>
                  </a:lnTo>
                </a:path>
              </a:pathLst>
            </a:custGeom>
            <a:noFill/>
            <a:ln w="25400" cmpd="sng">
              <a:solidFill>
                <a:srgbClr val="004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361" y="2039"/>
              <a:ext cx="960" cy="0"/>
            </a:xfrm>
            <a:prstGeom prst="line">
              <a:avLst/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3632" y="1307"/>
              <a:ext cx="816" cy="316"/>
            </a:xfrm>
            <a:prstGeom prst="rect">
              <a:avLst/>
            </a:prstGeom>
            <a:solidFill>
              <a:srgbClr val="D9FFFF"/>
            </a:solidFill>
            <a:ln w="25400" cap="sq">
              <a:solidFill>
                <a:srgbClr val="004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5000"/>
                </a:lnSpc>
                <a:spcBef>
                  <a:spcPct val="20000"/>
                </a:spcBef>
              </a:pPr>
              <a:r>
                <a:rPr lang="en-US" altLang="zh-CN" sz="2800" b="1">
                  <a:ea typeface="黑体" pitchFamily="2" charset="-122"/>
                </a:rPr>
                <a:t>PC</a:t>
              </a:r>
              <a:endParaRPr lang="zh-CN" altLang="en-US" sz="2800" b="1">
                <a:ea typeface="黑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3521" y="1883"/>
              <a:ext cx="1053" cy="330"/>
            </a:xfrm>
            <a:prstGeom prst="rect">
              <a:avLst/>
            </a:prstGeom>
            <a:solidFill>
              <a:srgbClr val="D9FFFF"/>
            </a:solidFill>
            <a:ln w="25400">
              <a:solidFill>
                <a:srgbClr val="004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/>
                <a:t>地址形成</a:t>
              </a:r>
            </a:p>
          </p:txBody>
        </p:sp>
        <p:sp>
          <p:nvSpPr>
            <p:cNvPr id="38" name="Line 62"/>
            <p:cNvSpPr>
              <a:spLocks noChangeShapeType="1"/>
            </p:cNvSpPr>
            <p:nvPr/>
          </p:nvSpPr>
          <p:spPr bwMode="auto">
            <a:xfrm flipV="1">
              <a:off x="4035" y="2225"/>
              <a:ext cx="0" cy="569"/>
            </a:xfrm>
            <a:prstGeom prst="line">
              <a:avLst/>
            </a:prstGeom>
            <a:noFill/>
            <a:ln w="22225">
              <a:solidFill>
                <a:srgbClr val="004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80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507" y="1699"/>
              <a:ext cx="816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/>
                <a:t>微命令</a:t>
              </a:r>
            </a:p>
            <a:p>
              <a:pPr algn="l">
                <a:spcBef>
                  <a:spcPct val="0"/>
                </a:spcBef>
              </a:pPr>
              <a:r>
                <a:rPr lang="zh-CN" altLang="en-US" sz="2800" b="1"/>
                <a:t>发生器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843808" y="5642084"/>
            <a:ext cx="906017" cy="955268"/>
            <a:chOff x="2555776" y="5373216"/>
            <a:chExt cx="906017" cy="955268"/>
          </a:xfrm>
        </p:grpSpPr>
        <p:cxnSp>
          <p:nvCxnSpPr>
            <p:cNvPr id="40" name="直接箭头连接符 39"/>
            <p:cNvCxnSpPr/>
            <p:nvPr/>
          </p:nvCxnSpPr>
          <p:spPr>
            <a:xfrm flipV="1">
              <a:off x="3059832" y="5373216"/>
              <a:ext cx="0" cy="43204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555776" y="5805264"/>
              <a:ext cx="9060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mtClean="0"/>
                <a:t>启停</a:t>
              </a:r>
              <a:endParaRPr lang="zh-CN" altLang="en-US" sz="2800" b="1"/>
            </a:p>
          </p:txBody>
        </p:sp>
      </p:grp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267744" y="5013890"/>
            <a:ext cx="1800225" cy="501650"/>
          </a:xfrm>
          <a:prstGeom prst="rect">
            <a:avLst/>
          </a:prstGeom>
          <a:solidFill>
            <a:srgbClr val="FF0000"/>
          </a:solidFill>
          <a:ln w="25400" cap="sq">
            <a:solidFill>
              <a:srgbClr val="004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800" b="1">
                <a:latin typeface="宋体" charset="-122"/>
              </a:rPr>
              <a:t> 时</a:t>
            </a:r>
            <a:r>
              <a:rPr lang="zh-CN" altLang="en-US" sz="2800" b="1" smtClean="0">
                <a:latin typeface="宋体" charset="-122"/>
              </a:rPr>
              <a:t>序系统</a:t>
            </a:r>
            <a:endParaRPr lang="zh-CN" altLang="en-US" sz="2800" b="1">
              <a:latin typeface="宋体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3347864" y="456196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347864" y="2761764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364088" y="5714092"/>
            <a:ext cx="0" cy="432048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364088" y="4633972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347864" y="2761764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364088" y="5714092"/>
            <a:ext cx="0" cy="432048"/>
          </a:xfrm>
          <a:prstGeom prst="straightConnector1">
            <a:avLst/>
          </a:prstGeom>
          <a:ln w="762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6876256" y="4212119"/>
            <a:ext cx="0" cy="898526"/>
          </a:xfrm>
          <a:prstGeom prst="straightConnector1">
            <a:avLst/>
          </a:prstGeom>
          <a:ln w="76200">
            <a:solidFill>
              <a:srgbClr val="FF00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3552" y="162802"/>
            <a:ext cx="5487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800" b="1"/>
              <a:t>为表示系统工作周期, 设置6个触发器分别作为各周期状态标志</a:t>
            </a:r>
          </a:p>
        </p:txBody>
      </p:sp>
      <p:sp>
        <p:nvSpPr>
          <p:cNvPr id="3" name="AutoShape 3"/>
          <p:cNvSpPr>
            <a:spLocks/>
          </p:cNvSpPr>
          <p:nvPr/>
        </p:nvSpPr>
        <p:spPr bwMode="auto">
          <a:xfrm>
            <a:off x="5947469" y="488281"/>
            <a:ext cx="198438" cy="711200"/>
          </a:xfrm>
          <a:prstGeom prst="leftBrace">
            <a:avLst>
              <a:gd name="adj1" fmla="val 29867"/>
              <a:gd name="adj2" fmla="val 50000"/>
            </a:avLst>
          </a:prstGeom>
          <a:noFill/>
          <a:ln w="22225" cap="sq">
            <a:solidFill>
              <a:srgbClr val="003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61782" y="293018"/>
            <a:ext cx="280124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1 工作周期开始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71307" y="807368"/>
            <a:ext cx="279171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/>
              <a:t>0 工作周期结束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7350" y="1566703"/>
            <a:ext cx="8655050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在整个指令周期中, 任何时候必须、且只能有一个工作周期状态标志为“1”。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93688" y="2852936"/>
            <a:ext cx="8850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600" b="1"/>
              <a:t>   </a:t>
            </a:r>
            <a:r>
              <a:rPr lang="en-US" altLang="zh-CN" sz="2600" b="1"/>
              <a:t>FT                  ST                  DT                  ET       IT   DMAT</a:t>
            </a:r>
          </a:p>
        </p:txBody>
      </p: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138113" y="3256161"/>
            <a:ext cx="2217737" cy="2365375"/>
            <a:chOff x="87" y="1818"/>
            <a:chExt cx="1397" cy="1490"/>
          </a:xfrm>
        </p:grpSpPr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340" y="1995"/>
              <a:ext cx="594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 flipV="1">
              <a:off x="486" y="1818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454" y="2571"/>
              <a:ext cx="0" cy="4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2" name="Group 105"/>
            <p:cNvGrpSpPr>
              <a:grpSpLocks/>
            </p:cNvGrpSpPr>
            <p:nvPr/>
          </p:nvGrpSpPr>
          <p:grpSpPr bwMode="auto">
            <a:xfrm>
              <a:off x="87" y="2961"/>
              <a:ext cx="760" cy="347"/>
              <a:chOff x="31" y="3009"/>
              <a:chExt cx="760" cy="347"/>
            </a:xfrm>
          </p:grpSpPr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31" y="3009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18" name="Line 43"/>
              <p:cNvSpPr>
                <a:spLocks noChangeShapeType="1"/>
              </p:cNvSpPr>
              <p:nvPr/>
            </p:nvSpPr>
            <p:spPr bwMode="auto">
              <a:xfrm>
                <a:off x="193" y="3183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Rectangle 44"/>
              <p:cNvSpPr>
                <a:spLocks noChangeArrowheads="1"/>
              </p:cNvSpPr>
              <p:nvPr/>
            </p:nvSpPr>
            <p:spPr bwMode="auto">
              <a:xfrm>
                <a:off x="389" y="3029"/>
                <a:ext cx="40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FT</a:t>
                </a:r>
                <a:endParaRPr lang="zh-CN" altLang="en-US" sz="2800" b="1"/>
              </a:p>
            </p:txBody>
          </p:sp>
        </p:grp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 flipV="1">
              <a:off x="811" y="2571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14" name="Group 100"/>
            <p:cNvGrpSpPr>
              <a:grpSpLocks/>
            </p:cNvGrpSpPr>
            <p:nvPr/>
          </p:nvGrpSpPr>
          <p:grpSpPr bwMode="auto">
            <a:xfrm>
              <a:off x="467" y="2663"/>
              <a:ext cx="1017" cy="308"/>
              <a:chOff x="467" y="2751"/>
              <a:chExt cx="1017" cy="308"/>
            </a:xfrm>
          </p:grpSpPr>
          <p:sp>
            <p:nvSpPr>
              <p:cNvPr id="15" name="Text Box 37"/>
              <p:cNvSpPr txBox="1">
                <a:spLocks noChangeArrowheads="1"/>
              </p:cNvSpPr>
              <p:nvPr/>
            </p:nvSpPr>
            <p:spPr bwMode="auto">
              <a:xfrm>
                <a:off x="467" y="2751"/>
                <a:ext cx="101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CPFT(P)</a:t>
                </a:r>
              </a:p>
            </p:txBody>
          </p:sp>
          <p:sp>
            <p:nvSpPr>
              <p:cNvPr id="16" name="Line 54"/>
              <p:cNvSpPr>
                <a:spLocks noChangeShapeType="1"/>
              </p:cNvSpPr>
              <p:nvPr/>
            </p:nvSpPr>
            <p:spPr bwMode="auto">
              <a:xfrm>
                <a:off x="1134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20" name="Group 110"/>
          <p:cNvGrpSpPr>
            <a:grpSpLocks/>
          </p:cNvGrpSpPr>
          <p:nvPr/>
        </p:nvGrpSpPr>
        <p:grpSpPr bwMode="auto">
          <a:xfrm>
            <a:off x="2076450" y="3275211"/>
            <a:ext cx="2243138" cy="2324100"/>
            <a:chOff x="1332" y="1830"/>
            <a:chExt cx="1413" cy="1464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621" y="2003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V="1">
              <a:off x="1763" y="1830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083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>
              <a:off x="1736" y="2574"/>
              <a:ext cx="0" cy="44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25" name="Group 107"/>
            <p:cNvGrpSpPr>
              <a:grpSpLocks/>
            </p:cNvGrpSpPr>
            <p:nvPr/>
          </p:nvGrpSpPr>
          <p:grpSpPr bwMode="auto">
            <a:xfrm>
              <a:off x="1332" y="2947"/>
              <a:ext cx="748" cy="347"/>
              <a:chOff x="1332" y="2947"/>
              <a:chExt cx="748" cy="347"/>
            </a:xfrm>
          </p:grpSpPr>
          <p:sp>
            <p:nvSpPr>
              <p:cNvPr id="29" name="Text Box 46"/>
              <p:cNvSpPr txBox="1">
                <a:spLocks noChangeArrowheads="1"/>
              </p:cNvSpPr>
              <p:nvPr/>
            </p:nvSpPr>
            <p:spPr bwMode="auto">
              <a:xfrm>
                <a:off x="1332" y="2947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1494" y="31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1" name="Rectangle 48"/>
              <p:cNvSpPr>
                <a:spLocks noChangeArrowheads="1"/>
              </p:cNvSpPr>
              <p:nvPr/>
            </p:nvSpPr>
            <p:spPr bwMode="auto">
              <a:xfrm>
                <a:off x="1690" y="2967"/>
                <a:ext cx="3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ST</a:t>
                </a:r>
                <a:endParaRPr lang="zh-CN" altLang="en-US" sz="2800" b="1"/>
              </a:p>
            </p:txBody>
          </p:sp>
        </p:grpSp>
        <p:grpSp>
          <p:nvGrpSpPr>
            <p:cNvPr id="26" name="Group 101"/>
            <p:cNvGrpSpPr>
              <a:grpSpLocks/>
            </p:cNvGrpSpPr>
            <p:nvPr/>
          </p:nvGrpSpPr>
          <p:grpSpPr bwMode="auto">
            <a:xfrm>
              <a:off x="1786" y="2677"/>
              <a:ext cx="959" cy="308"/>
              <a:chOff x="1762" y="2749"/>
              <a:chExt cx="959" cy="308"/>
            </a:xfrm>
          </p:grpSpPr>
          <p:sp>
            <p:nvSpPr>
              <p:cNvPr id="27" name="Text Box 57"/>
              <p:cNvSpPr txBox="1">
                <a:spLocks noChangeArrowheads="1"/>
              </p:cNvSpPr>
              <p:nvPr/>
            </p:nvSpPr>
            <p:spPr bwMode="auto">
              <a:xfrm>
                <a:off x="1762" y="2749"/>
                <a:ext cx="959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CPST(P)</a:t>
                </a:r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>
                <a:off x="2429" y="2807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2" name="Group 111"/>
          <p:cNvGrpSpPr>
            <a:grpSpLocks/>
          </p:cNvGrpSpPr>
          <p:nvPr/>
        </p:nvGrpSpPr>
        <p:grpSpPr bwMode="auto">
          <a:xfrm>
            <a:off x="4149725" y="3294261"/>
            <a:ext cx="2106613" cy="2290763"/>
            <a:chOff x="2654" y="1842"/>
            <a:chExt cx="1327" cy="1443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2862" y="2009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2995" y="1842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V="1">
              <a:off x="3319" y="2580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2976" y="2585"/>
              <a:ext cx="0" cy="456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37" name="Group 106"/>
            <p:cNvGrpSpPr>
              <a:grpSpLocks/>
            </p:cNvGrpSpPr>
            <p:nvPr/>
          </p:nvGrpSpPr>
          <p:grpSpPr bwMode="auto">
            <a:xfrm>
              <a:off x="2654" y="2954"/>
              <a:ext cx="793" cy="331"/>
              <a:chOff x="2550" y="3058"/>
              <a:chExt cx="793" cy="331"/>
            </a:xfrm>
          </p:grpSpPr>
          <p:sp>
            <p:nvSpPr>
              <p:cNvPr id="41" name="Text Box 50"/>
              <p:cNvSpPr txBox="1">
                <a:spLocks noChangeArrowheads="1"/>
              </p:cNvSpPr>
              <p:nvPr/>
            </p:nvSpPr>
            <p:spPr bwMode="auto">
              <a:xfrm>
                <a:off x="2550" y="3058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42" name="Line 51"/>
              <p:cNvSpPr>
                <a:spLocks noChangeShapeType="1"/>
              </p:cNvSpPr>
              <p:nvPr/>
            </p:nvSpPr>
            <p:spPr bwMode="auto">
              <a:xfrm>
                <a:off x="2712" y="3230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3" name="Rectangle 52"/>
              <p:cNvSpPr>
                <a:spLocks noChangeArrowheads="1"/>
              </p:cNvSpPr>
              <p:nvPr/>
            </p:nvSpPr>
            <p:spPr bwMode="auto">
              <a:xfrm>
                <a:off x="2916" y="3062"/>
                <a:ext cx="4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DT</a:t>
                </a:r>
                <a:endParaRPr lang="zh-CN" altLang="en-US" sz="2800" b="1"/>
              </a:p>
            </p:txBody>
          </p:sp>
        </p:grp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3010" y="2661"/>
              <a:ext cx="971" cy="309"/>
              <a:chOff x="3010" y="2749"/>
              <a:chExt cx="971" cy="309"/>
            </a:xfrm>
          </p:grpSpPr>
          <p:sp>
            <p:nvSpPr>
              <p:cNvPr id="39" name="Text Box 60"/>
              <p:cNvSpPr txBox="1">
                <a:spLocks noChangeArrowheads="1"/>
              </p:cNvSpPr>
              <p:nvPr/>
            </p:nvSpPr>
            <p:spPr bwMode="auto">
              <a:xfrm>
                <a:off x="3010" y="2749"/>
                <a:ext cx="971" cy="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CPDT(P)</a:t>
                </a:r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37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44" name="Group 112"/>
          <p:cNvGrpSpPr>
            <a:grpSpLocks/>
          </p:cNvGrpSpPr>
          <p:nvPr/>
        </p:nvGrpSpPr>
        <p:grpSpPr bwMode="auto">
          <a:xfrm>
            <a:off x="6105525" y="3284736"/>
            <a:ext cx="2495550" cy="2325688"/>
            <a:chOff x="3878" y="1836"/>
            <a:chExt cx="1572" cy="1465"/>
          </a:xfrm>
        </p:grpSpPr>
        <p:sp>
          <p:nvSpPr>
            <p:cNvPr id="45" name="Text Box 67"/>
            <p:cNvSpPr txBox="1">
              <a:spLocks noChangeArrowheads="1"/>
            </p:cNvSpPr>
            <p:nvPr/>
          </p:nvSpPr>
          <p:spPr bwMode="auto">
            <a:xfrm>
              <a:off x="4070" y="2006"/>
              <a:ext cx="595" cy="574"/>
            </a:xfrm>
            <a:prstGeom prst="rect">
              <a:avLst/>
            </a:prstGeom>
            <a:solidFill>
              <a:srgbClr val="EDFFFF"/>
            </a:solidFill>
            <a:ln w="25400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600" b="1"/>
                <a:t>Q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600" b="1"/>
                <a:t>D   C</a:t>
              </a:r>
            </a:p>
          </p:txBody>
        </p:sp>
        <p:sp>
          <p:nvSpPr>
            <p:cNvPr id="46" name="Line 68"/>
            <p:cNvSpPr>
              <a:spLocks noChangeShapeType="1"/>
            </p:cNvSpPr>
            <p:nvPr/>
          </p:nvSpPr>
          <p:spPr bwMode="auto">
            <a:xfrm flipV="1">
              <a:off x="4203" y="1836"/>
              <a:ext cx="0" cy="165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 flipV="1">
              <a:off x="4543" y="2574"/>
              <a:ext cx="0" cy="141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none" w="sm" len="sm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8" name="Line 70"/>
            <p:cNvSpPr>
              <a:spLocks noChangeShapeType="1"/>
            </p:cNvSpPr>
            <p:nvPr/>
          </p:nvSpPr>
          <p:spPr bwMode="auto">
            <a:xfrm>
              <a:off x="4200" y="2587"/>
              <a:ext cx="0" cy="46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grpSp>
          <p:nvGrpSpPr>
            <p:cNvPr id="49" name="Group 108"/>
            <p:cNvGrpSpPr>
              <a:grpSpLocks/>
            </p:cNvGrpSpPr>
            <p:nvPr/>
          </p:nvGrpSpPr>
          <p:grpSpPr bwMode="auto">
            <a:xfrm>
              <a:off x="3878" y="2962"/>
              <a:ext cx="780" cy="339"/>
              <a:chOff x="3758" y="3074"/>
              <a:chExt cx="780" cy="339"/>
            </a:xfrm>
          </p:grpSpPr>
          <p:sp>
            <p:nvSpPr>
              <p:cNvPr id="54" name="Text Box 72"/>
              <p:cNvSpPr txBox="1">
                <a:spLocks noChangeArrowheads="1"/>
              </p:cNvSpPr>
              <p:nvPr/>
            </p:nvSpPr>
            <p:spPr bwMode="auto">
              <a:xfrm>
                <a:off x="3758" y="3074"/>
                <a:ext cx="47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800" b="1"/>
                  <a:t>1</a:t>
                </a:r>
              </a:p>
            </p:txBody>
          </p:sp>
          <p:sp>
            <p:nvSpPr>
              <p:cNvPr id="55" name="Line 73"/>
              <p:cNvSpPr>
                <a:spLocks noChangeShapeType="1"/>
              </p:cNvSpPr>
              <p:nvPr/>
            </p:nvSpPr>
            <p:spPr bwMode="auto">
              <a:xfrm>
                <a:off x="3936" y="3255"/>
                <a:ext cx="231" cy="0"/>
              </a:xfrm>
              <a:prstGeom prst="line">
                <a:avLst/>
              </a:prstGeom>
              <a:noFill/>
              <a:ln w="22225">
                <a:solidFill>
                  <a:srgbClr val="0034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56" name="Rectangle 74"/>
              <p:cNvSpPr>
                <a:spLocks noChangeArrowheads="1"/>
              </p:cNvSpPr>
              <p:nvPr/>
            </p:nvSpPr>
            <p:spPr bwMode="auto">
              <a:xfrm>
                <a:off x="4124" y="3086"/>
                <a:ext cx="41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1"/>
                  <a:t>ET</a:t>
                </a:r>
                <a:endParaRPr lang="zh-CN" altLang="en-US" sz="2800" b="1"/>
              </a:p>
            </p:txBody>
          </p:sp>
        </p:grpSp>
        <p:grpSp>
          <p:nvGrpSpPr>
            <p:cNvPr id="50" name="Group 103"/>
            <p:cNvGrpSpPr>
              <a:grpSpLocks/>
            </p:cNvGrpSpPr>
            <p:nvPr/>
          </p:nvGrpSpPr>
          <p:grpSpPr bwMode="auto">
            <a:xfrm>
              <a:off x="4234" y="2661"/>
              <a:ext cx="953" cy="308"/>
              <a:chOff x="4226" y="2749"/>
              <a:chExt cx="953" cy="308"/>
            </a:xfrm>
          </p:grpSpPr>
          <p:sp>
            <p:nvSpPr>
              <p:cNvPr id="52" name="Text Box 76"/>
              <p:cNvSpPr txBox="1">
                <a:spLocks noChangeArrowheads="1"/>
              </p:cNvSpPr>
              <p:nvPr/>
            </p:nvSpPr>
            <p:spPr bwMode="auto">
              <a:xfrm>
                <a:off x="4226" y="2749"/>
                <a:ext cx="953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600" b="1"/>
                  <a:t>CPET(P)</a:t>
                </a:r>
              </a:p>
            </p:txBody>
          </p:sp>
          <p:sp>
            <p:nvSpPr>
              <p:cNvPr id="53" name="Line 77"/>
              <p:cNvSpPr>
                <a:spLocks noChangeShapeType="1"/>
              </p:cNvSpPr>
              <p:nvPr/>
            </p:nvSpPr>
            <p:spPr bwMode="auto">
              <a:xfrm>
                <a:off x="4903" y="2806"/>
                <a:ext cx="125" cy="0"/>
              </a:xfrm>
              <a:prstGeom prst="line">
                <a:avLst/>
              </a:prstGeom>
              <a:noFill/>
              <a:ln w="25400">
                <a:solidFill>
                  <a:srgbClr val="0034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sp>
          <p:nvSpPr>
            <p:cNvPr id="51" name="Text Box 78"/>
            <p:cNvSpPr txBox="1">
              <a:spLocks noChangeArrowheads="1"/>
            </p:cNvSpPr>
            <p:nvPr/>
          </p:nvSpPr>
          <p:spPr bwMode="auto">
            <a:xfrm>
              <a:off x="4903" y="2119"/>
              <a:ext cx="5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…..</a:t>
              </a:r>
            </a:p>
          </p:txBody>
        </p:sp>
      </p:grpSp>
      <p:sp>
        <p:nvSpPr>
          <p:cNvPr id="57" name="Text Box 113"/>
          <p:cNvSpPr txBox="1">
            <a:spLocks noChangeArrowheads="1"/>
          </p:cNvSpPr>
          <p:nvPr/>
        </p:nvSpPr>
        <p:spPr bwMode="auto">
          <a:xfrm>
            <a:off x="469900" y="5733256"/>
            <a:ext cx="7848600" cy="116955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900" b="1">
                <a:solidFill>
                  <a:srgbClr val="000099"/>
                </a:solidFill>
              </a:rPr>
              <a:t>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FT</a:t>
            </a:r>
            <a:r>
              <a:rPr lang="en-US" altLang="zh-CN" sz="2900" b="1">
                <a:solidFill>
                  <a:srgbClr val="000099"/>
                </a:solidFill>
              </a:rPr>
              <a:t>”、</a:t>
            </a:r>
            <a:r>
              <a:rPr lang="zh-CN" altLang="en-US" sz="2900" b="1">
                <a:solidFill>
                  <a:srgbClr val="000099"/>
                </a:solidFill>
              </a:rPr>
              <a:t>“1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ST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DT</a:t>
            </a:r>
            <a:r>
              <a:rPr lang="en-US" altLang="zh-CN" sz="2900" b="1">
                <a:solidFill>
                  <a:srgbClr val="000099"/>
                </a:solidFill>
              </a:rPr>
              <a:t>”、“</a:t>
            </a:r>
            <a:r>
              <a:rPr lang="zh-CN" altLang="en-US" sz="2900" b="1">
                <a:solidFill>
                  <a:srgbClr val="000099"/>
                </a:solidFill>
              </a:rPr>
              <a:t>1</a:t>
            </a:r>
            <a:r>
              <a:rPr lang="zh-CN" altLang="en-US" sz="2900" b="1">
                <a:solidFill>
                  <a:srgbClr val="000099"/>
                </a:solidFill>
                <a:sym typeface="Symbol" pitchFamily="18" charset="2"/>
              </a:rPr>
              <a:t></a:t>
            </a:r>
            <a:r>
              <a:rPr lang="en-US" altLang="zh-CN" sz="2900" b="1">
                <a:solidFill>
                  <a:srgbClr val="000099"/>
                </a:solidFill>
                <a:sym typeface="Symbol" pitchFamily="18" charset="2"/>
              </a:rPr>
              <a:t>ET</a:t>
            </a:r>
            <a:r>
              <a:rPr lang="en-US" altLang="zh-CN" sz="2900" b="1">
                <a:solidFill>
                  <a:srgbClr val="000099"/>
                </a:solidFill>
              </a:rPr>
              <a:t>”</a:t>
            </a:r>
            <a:r>
              <a:rPr lang="zh-CN" altLang="en-US" sz="2900" b="1">
                <a:solidFill>
                  <a:srgbClr val="000099"/>
                </a:solidFill>
              </a:rPr>
              <a:t>即为工作</a:t>
            </a:r>
            <a:r>
              <a:rPr lang="zh-CN" altLang="en-US" sz="2900" b="1" smtClean="0">
                <a:solidFill>
                  <a:srgbClr val="000099"/>
                </a:solidFill>
              </a:rPr>
              <a:t>周期状态控制命令。</a:t>
            </a:r>
            <a:endParaRPr lang="en-US" altLang="zh-CN" sz="29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nimBg="1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57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8233" y="2420888"/>
            <a:ext cx="8382000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一次从</a:t>
            </a:r>
            <a:r>
              <a:rPr lang="en-US" altLang="zh-CN" sz="2800" b="1"/>
              <a:t>M</a:t>
            </a:r>
            <a:r>
              <a:rPr lang="zh-CN" altLang="en-US" sz="2800" b="1"/>
              <a:t>读出，并经数据通路传送的操作；</a:t>
            </a:r>
            <a:r>
              <a:rPr lang="zh-CN" altLang="en-US" sz="2800" b="1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一次数据通路传送操作；</a:t>
            </a:r>
            <a:r>
              <a:rPr lang="zh-CN" altLang="en-US" sz="2800" b="1">
                <a:solidFill>
                  <a:schemeClr val="folHlink"/>
                </a:solidFill>
              </a:rPr>
              <a:t>或</a:t>
            </a:r>
          </a:p>
          <a:p>
            <a:pPr>
              <a:lnSpc>
                <a:spcPct val="55000"/>
              </a:lnSpc>
              <a:spcBef>
                <a:spcPct val="80000"/>
              </a:spcBef>
            </a:pPr>
            <a:r>
              <a:rPr lang="zh-CN" altLang="en-US" sz="2800" b="1"/>
              <a:t>一次向</a:t>
            </a:r>
            <a:r>
              <a:rPr lang="en-US" altLang="zh-CN" sz="2800" b="1"/>
              <a:t>M</a:t>
            </a:r>
            <a:r>
              <a:rPr lang="zh-CN" altLang="en-US" sz="2800" b="1"/>
              <a:t>写入的操作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797024" y="116632"/>
            <a:ext cx="579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、时钟周期</a:t>
            </a:r>
            <a:r>
              <a:rPr lang="en-US" altLang="zh-CN" sz="2800" b="1">
                <a:solidFill>
                  <a:srgbClr val="0000FF"/>
                </a:solidFill>
              </a:rPr>
              <a:t>T(</a:t>
            </a:r>
            <a:r>
              <a:rPr lang="zh-CN" altLang="en-US" sz="2800" b="1"/>
              <a:t>节拍</a:t>
            </a:r>
            <a:r>
              <a:rPr lang="en-US" altLang="zh-CN" sz="2800" b="1"/>
              <a:t>)</a:t>
            </a:r>
          </a:p>
        </p:txBody>
      </p:sp>
      <p:sp>
        <p:nvSpPr>
          <p:cNvPr id="4" name="AutoShape 9"/>
          <p:cNvSpPr>
            <a:spLocks/>
          </p:cNvSpPr>
          <p:nvPr/>
        </p:nvSpPr>
        <p:spPr bwMode="auto">
          <a:xfrm>
            <a:off x="459160" y="2564904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模型机以</a:t>
            </a:r>
            <a:r>
              <a:rPr lang="zh-CN" altLang="en-US" sz="2800" b="1">
                <a:solidFill>
                  <a:srgbClr val="0000FF"/>
                </a:solidFill>
              </a:rPr>
              <a:t>访存时间</a:t>
            </a:r>
            <a:r>
              <a:rPr lang="zh-CN" altLang="en-US" sz="2800" b="1"/>
              <a:t>作为</a:t>
            </a:r>
            <a:r>
              <a:rPr lang="zh-CN" altLang="en-US" sz="2800" b="1">
                <a:solidFill>
                  <a:srgbClr val="FF0000"/>
                </a:solidFill>
              </a:rPr>
              <a:t>一步操作时间</a:t>
            </a:r>
            <a:r>
              <a:rPr lang="zh-CN" altLang="en-US" sz="2800" b="1"/>
              <a:t>，设置为</a:t>
            </a:r>
            <a:r>
              <a:rPr lang="en-US" altLang="zh-CN" sz="2800" b="1">
                <a:solidFill>
                  <a:srgbClr val="0000FF"/>
                </a:solidFill>
              </a:rPr>
              <a:t>1us</a:t>
            </a: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251520" y="764704"/>
            <a:ext cx="345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</a:t>
            </a:r>
            <a:r>
              <a:rPr lang="zh-CN" altLang="en-US" sz="2800" b="1"/>
              <a:t>时钟周期长度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7883" y="4653261"/>
            <a:ext cx="8785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(2)</a:t>
            </a:r>
            <a:r>
              <a:rPr lang="zh-CN" altLang="en-US" sz="2800" b="1"/>
              <a:t>时钟周期数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934145" y="5281911"/>
            <a:ext cx="7019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一个工作周期内的时钟数</a:t>
            </a:r>
            <a:r>
              <a:rPr lang="zh-CN" altLang="en-US" sz="2800" b="1">
                <a:solidFill>
                  <a:srgbClr val="0000FF"/>
                </a:solidFill>
              </a:rPr>
              <a:t>可变</a:t>
            </a:r>
            <a:r>
              <a:rPr lang="en-US" altLang="zh-CN" sz="2800" b="1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934145" y="6012577"/>
            <a:ext cx="7310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用</a:t>
            </a:r>
            <a:r>
              <a:rPr lang="zh-CN" altLang="en-US" sz="2800" b="1">
                <a:solidFill>
                  <a:srgbClr val="0000FF"/>
                </a:solidFill>
              </a:rPr>
              <a:t>计数器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r>
              <a:rPr lang="zh-CN" altLang="en-US" sz="2800" b="1" smtClean="0"/>
              <a:t>控制时钟周期（节拍）数。</a:t>
            </a:r>
            <a:endParaRPr lang="zh-CN" altLang="en-US" sz="2800" b="1"/>
          </a:p>
        </p:txBody>
      </p:sp>
      <p:sp>
        <p:nvSpPr>
          <p:cNvPr id="10" name="文本框 9"/>
          <p:cNvSpPr txBox="1"/>
          <p:nvPr/>
        </p:nvSpPr>
        <p:spPr>
          <a:xfrm flipH="1">
            <a:off x="1647204" y="4005064"/>
            <a:ext cx="6957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0000FF"/>
                </a:solidFill>
              </a:rPr>
              <a:t>M→IR   </a:t>
            </a:r>
            <a:r>
              <a:rPr lang="en-US" altLang="zh-CN" sz="2800" b="1">
                <a:solidFill>
                  <a:srgbClr val="0000FF"/>
                </a:solidFill>
              </a:rPr>
              <a:t>M</a:t>
            </a:r>
            <a:r>
              <a:rPr lang="en-US" altLang="zh-CN" sz="2800" b="1" smtClean="0">
                <a:solidFill>
                  <a:srgbClr val="0000FF"/>
                </a:solidFill>
              </a:rPr>
              <a:t>→MDR    R→R    MDR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</a:rPr>
              <a:t>→M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43400" y="1457871"/>
            <a:ext cx="4622800" cy="18923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800" b="1">
                <a:solidFill>
                  <a:srgbClr val="0000FF"/>
                </a:solidFill>
              </a:rPr>
              <a:t>由</a:t>
            </a:r>
            <a:r>
              <a:rPr lang="en-US" altLang="zh-CN" sz="2800" b="1">
                <a:solidFill>
                  <a:srgbClr val="0000FF"/>
                </a:solidFill>
              </a:rPr>
              <a:t>T</a:t>
            </a:r>
            <a:r>
              <a:rPr lang="zh-CN" altLang="en-US" sz="2800" b="1">
                <a:solidFill>
                  <a:srgbClr val="0000FF"/>
                </a:solidFill>
              </a:rPr>
              <a:t>触发器构成计数器, 通过译码器产生节拍信号。状态变化的条件是</a:t>
            </a:r>
            <a:r>
              <a:rPr lang="en-US" altLang="zh-CN" sz="2800" b="1" smtClean="0">
                <a:solidFill>
                  <a:srgbClr val="0000FF"/>
                </a:solidFill>
              </a:rPr>
              <a:t>T+1=1</a:t>
            </a:r>
            <a:r>
              <a:rPr lang="zh-CN" altLang="en-US" sz="2800" b="1" smtClean="0">
                <a:solidFill>
                  <a:srgbClr val="0000FF"/>
                </a:solidFill>
              </a:rPr>
              <a:t>，并</a:t>
            </a:r>
            <a:r>
              <a:rPr lang="zh-CN" altLang="en-US" sz="2800" b="1">
                <a:solidFill>
                  <a:srgbClr val="0000FF"/>
                </a:solidFill>
              </a:rPr>
              <a:t>且有计数脉冲</a:t>
            </a:r>
            <a:r>
              <a:rPr lang="en-US" altLang="zh-CN" sz="2800" b="1" smtClean="0">
                <a:solidFill>
                  <a:srgbClr val="0000FF"/>
                </a:solidFill>
              </a:rPr>
              <a:t>CPT</a:t>
            </a:r>
            <a:r>
              <a:rPr lang="zh-CN" altLang="en-US" sz="2800" b="1" smtClean="0">
                <a:solidFill>
                  <a:srgbClr val="0000FF"/>
                </a:solidFill>
              </a:rPr>
              <a:t>。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125"/>
          <p:cNvSpPr txBox="1">
            <a:spLocks noChangeArrowheads="1"/>
          </p:cNvSpPr>
          <p:nvPr/>
        </p:nvSpPr>
        <p:spPr bwMode="auto">
          <a:xfrm>
            <a:off x="539552" y="5096100"/>
            <a:ext cx="7968183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/>
              <a:t> </a:t>
            </a:r>
            <a:r>
              <a:rPr lang="zh-CN" altLang="en-US" sz="2800" b="1"/>
              <a:t>如果1个工作周期需要更多的节拍, 如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4</a:t>
            </a:r>
            <a:r>
              <a:rPr lang="en-US" altLang="zh-CN" sz="2800" b="1" baseline="-18000"/>
              <a:t> </a:t>
            </a:r>
            <a:r>
              <a:rPr lang="zh-CN" altLang="en-US" sz="2800" b="1"/>
              <a:t>、</a:t>
            </a:r>
            <a:r>
              <a:rPr lang="en-US" altLang="zh-CN" sz="2800" b="1" baseline="-18000"/>
              <a:t> </a:t>
            </a:r>
            <a:r>
              <a:rPr lang="en-US" altLang="zh-CN" sz="2800" b="1"/>
              <a:t>T</a:t>
            </a:r>
            <a:r>
              <a:rPr lang="en-US" altLang="zh-CN" sz="2800" b="1" baseline="-14000"/>
              <a:t>5</a:t>
            </a:r>
            <a:r>
              <a:rPr lang="zh-CN" altLang="en-US" sz="2800" b="1"/>
              <a:t>等, </a:t>
            </a:r>
            <a:r>
              <a:rPr lang="zh-CN" altLang="en-US" sz="2800" b="1" smtClean="0"/>
              <a:t>则需要</a:t>
            </a:r>
            <a:r>
              <a:rPr lang="zh-CN" altLang="en-US" sz="2800" b="1"/>
              <a:t>增加计数器的长度。</a:t>
            </a:r>
          </a:p>
        </p:txBody>
      </p: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6350" y="692696"/>
            <a:ext cx="4608513" cy="3433763"/>
            <a:chOff x="4" y="228"/>
            <a:chExt cx="2903" cy="216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" y="2093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500" b="1"/>
                <a:t> </a:t>
              </a:r>
              <a:r>
                <a:rPr lang="en-US" altLang="zh-CN" sz="2500" b="1"/>
                <a:t>CPT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13" y="1800"/>
              <a:ext cx="70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 smtClean="0"/>
                <a:t>T+1=0</a:t>
              </a:r>
              <a:endParaRPr lang="en-US" altLang="zh-CN" sz="2500" b="1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0" y="1305"/>
              <a:ext cx="574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0</a:t>
              </a:r>
              <a:r>
                <a:rPr lang="en-US" altLang="zh-CN" sz="2500" b="1"/>
                <a:t>   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754" y="761"/>
              <a:ext cx="1813" cy="288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2500" b="1"/>
                <a:t>     2 </a:t>
              </a:r>
              <a:r>
                <a:rPr lang="zh-CN" altLang="en-US" sz="2500" b="1">
                  <a:cs typeface="Times New Roman" pitchFamily="18" charset="0"/>
                </a:rPr>
                <a:t>– </a:t>
              </a:r>
              <a:r>
                <a:rPr lang="zh-CN" altLang="en-US" sz="2500" b="1"/>
                <a:t>4译码器</a:t>
              </a:r>
              <a:endParaRPr lang="en-US" altLang="zh-CN" sz="2500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083" y="1053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066" y="1048"/>
              <a:ext cx="0" cy="252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617" y="1843"/>
              <a:ext cx="1470" cy="399"/>
            </a:xfrm>
            <a:custGeom>
              <a:avLst/>
              <a:gdLst/>
              <a:ahLst/>
              <a:cxnLst>
                <a:cxn ang="0">
                  <a:pos x="0" y="394"/>
                </a:cxn>
                <a:cxn ang="0">
                  <a:pos x="1344" y="394"/>
                </a:cxn>
                <a:cxn ang="0">
                  <a:pos x="1344" y="0"/>
                </a:cxn>
              </a:cxnLst>
              <a:rect l="0" t="0" r="r" b="b"/>
              <a:pathLst>
                <a:path w="1344" h="394">
                  <a:moveTo>
                    <a:pt x="0" y="394"/>
                  </a:moveTo>
                  <a:lnTo>
                    <a:pt x="1344" y="394"/>
                  </a:lnTo>
                  <a:lnTo>
                    <a:pt x="1344" y="0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607" y="1560"/>
              <a:ext cx="1343" cy="496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475" y="0"/>
                </a:cxn>
                <a:cxn ang="0">
                  <a:pos x="1475" y="516"/>
                </a:cxn>
                <a:cxn ang="0">
                  <a:pos x="0" y="516"/>
                </a:cxn>
              </a:cxnLst>
              <a:rect l="0" t="0" r="r" b="b"/>
              <a:pathLst>
                <a:path w="1687" h="516">
                  <a:moveTo>
                    <a:pt x="1687" y="0"/>
                  </a:moveTo>
                  <a:lnTo>
                    <a:pt x="1475" y="0"/>
                  </a:lnTo>
                  <a:lnTo>
                    <a:pt x="1475" y="516"/>
                  </a:lnTo>
                  <a:lnTo>
                    <a:pt x="0" y="516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69" y="1584"/>
              <a:ext cx="143" cy="461"/>
            </a:xfrm>
            <a:custGeom>
              <a:avLst/>
              <a:gdLst/>
              <a:ahLst/>
              <a:cxnLst>
                <a:cxn ang="0">
                  <a:pos x="263" y="0"/>
                </a:cxn>
                <a:cxn ang="0">
                  <a:pos x="111" y="0"/>
                </a:cxn>
                <a:cxn ang="0">
                  <a:pos x="0" y="0"/>
                </a:cxn>
                <a:cxn ang="0">
                  <a:pos x="0" y="444"/>
                </a:cxn>
              </a:cxnLst>
              <a:rect l="0" t="0" r="r" b="b"/>
              <a:pathLst>
                <a:path w="263" h="444">
                  <a:moveTo>
                    <a:pt x="263" y="0"/>
                  </a:moveTo>
                  <a:cubicBezTo>
                    <a:pt x="212" y="0"/>
                    <a:pt x="162" y="0"/>
                    <a:pt x="111" y="0"/>
                  </a:cubicBezTo>
                  <a:lnTo>
                    <a:pt x="0" y="0"/>
                  </a:lnTo>
                  <a:lnTo>
                    <a:pt x="0" y="444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none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358" y="1205"/>
              <a:ext cx="711" cy="743"/>
            </a:xfrm>
            <a:custGeom>
              <a:avLst/>
              <a:gdLst/>
              <a:ahLst/>
              <a:cxnLst>
                <a:cxn ang="0">
                  <a:pos x="828" y="0"/>
                </a:cxn>
                <a:cxn ang="0">
                  <a:pos x="323" y="0"/>
                </a:cxn>
                <a:cxn ang="0">
                  <a:pos x="323" y="1091"/>
                </a:cxn>
                <a:cxn ang="0">
                  <a:pos x="0" y="1091"/>
                </a:cxn>
                <a:cxn ang="0">
                  <a:pos x="0" y="818"/>
                </a:cxn>
              </a:cxnLst>
              <a:rect l="0" t="0" r="r" b="b"/>
              <a:pathLst>
                <a:path w="828" h="1091">
                  <a:moveTo>
                    <a:pt x="828" y="0"/>
                  </a:moveTo>
                  <a:lnTo>
                    <a:pt x="323" y="0"/>
                  </a:lnTo>
                  <a:lnTo>
                    <a:pt x="323" y="1091"/>
                  </a:lnTo>
                  <a:lnTo>
                    <a:pt x="0" y="1091"/>
                  </a:lnTo>
                  <a:lnTo>
                    <a:pt x="0" y="818"/>
                  </a:lnTo>
                </a:path>
              </a:pathLst>
            </a:custGeom>
            <a:noFill/>
            <a:ln w="22225" cmpd="sng">
              <a:solidFill>
                <a:srgbClr val="003400"/>
              </a:solidFill>
              <a:round/>
              <a:headEnd type="oval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894" y="1301"/>
              <a:ext cx="576" cy="540"/>
            </a:xfrm>
            <a:prstGeom prst="rect">
              <a:avLst/>
            </a:prstGeom>
            <a:solidFill>
              <a:srgbClr val="EDFFFF"/>
            </a:solidFill>
            <a:ln w="22225">
              <a:solidFill>
                <a:srgbClr val="0034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zh-CN" sz="2500" b="1"/>
                <a:t>Q</a:t>
              </a:r>
              <a:r>
                <a:rPr lang="en-US" altLang="zh-CN" sz="2300" b="1"/>
                <a:t>1</a:t>
              </a:r>
            </a:p>
            <a:p>
              <a:pPr>
                <a:spcBef>
                  <a:spcPct val="5000"/>
                </a:spcBef>
              </a:pPr>
              <a:r>
                <a:rPr lang="en-US" altLang="zh-CN" sz="2500" b="1"/>
                <a:t>C   T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859" y="49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1864" y="496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V="1">
              <a:off x="1387" y="508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2382" y="495"/>
              <a:ext cx="0" cy="254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696" y="228"/>
              <a:ext cx="19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500" b="1"/>
                <a:t>T</a:t>
              </a:r>
              <a:r>
                <a:rPr lang="en-US" altLang="zh-CN" sz="3200" b="1" baseline="-14000"/>
                <a:t>3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2</a:t>
              </a:r>
              <a:r>
                <a:rPr lang="en-US" altLang="zh-CN" sz="2800" b="1" baseline="-25000"/>
                <a:t>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1</a:t>
              </a:r>
              <a:r>
                <a:rPr lang="en-US" altLang="zh-CN" sz="2800" b="1" baseline="-25000"/>
                <a:t>        </a:t>
              </a:r>
              <a:r>
                <a:rPr lang="en-US" altLang="zh-CN" sz="2500" b="1"/>
                <a:t>T</a:t>
              </a:r>
              <a:r>
                <a:rPr lang="en-US" altLang="zh-CN" sz="3200" b="1" baseline="-14000"/>
                <a:t>0</a:t>
              </a:r>
              <a:endParaRPr lang="zh-CN" altLang="en-US" sz="2800" b="1" baseline="-14000"/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38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00</a:t>
              </a:r>
              <a:endParaRPr lang="zh-CN" altLang="en-US" sz="2400" b="1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857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11</a:t>
              </a:r>
              <a:endParaRPr lang="zh-CN" altLang="en-US" sz="2400" b="1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363" y="50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10</a:t>
              </a:r>
              <a:endParaRPr lang="zh-CN" altLang="en-US" sz="2400" b="1"/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857" y="51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b="1"/>
                <a:t>01</a:t>
              </a:r>
              <a:endParaRPr lang="zh-CN" altLang="en-US" sz="2400" b="1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019" y="1836"/>
              <a:ext cx="0" cy="399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 type="oval" w="med" len="med"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380" y="1858"/>
              <a:ext cx="0" cy="193"/>
            </a:xfrm>
            <a:prstGeom prst="lin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2350" y="2045"/>
              <a:ext cx="63" cy="63"/>
            </a:xfrm>
            <a:prstGeom prst="ellipse">
              <a:avLst/>
            </a:prstGeom>
            <a:noFill/>
            <a:ln w="22225">
              <a:solidFill>
                <a:srgbClr val="003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200" y="2066"/>
              <a:ext cx="70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2600" b="1" smtClean="0"/>
                <a:t>T+1=1</a:t>
              </a:r>
              <a:endParaRPr lang="zh-CN" altLang="en-US" sz="2600" b="1"/>
            </a:p>
          </p:txBody>
        </p:sp>
        <p:sp>
          <p:nvSpPr>
            <p:cNvPr id="29" name="Text Box 126"/>
            <p:cNvSpPr txBox="1">
              <a:spLocks noChangeArrowheads="1"/>
            </p:cNvSpPr>
            <p:nvPr/>
          </p:nvSpPr>
          <p:spPr bwMode="auto">
            <a:xfrm>
              <a:off x="664" y="1336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  <p:sp>
          <p:nvSpPr>
            <p:cNvPr id="30" name="Text Box 127"/>
            <p:cNvSpPr txBox="1">
              <a:spLocks noChangeArrowheads="1"/>
            </p:cNvSpPr>
            <p:nvPr/>
          </p:nvSpPr>
          <p:spPr bwMode="auto">
            <a:xfrm>
              <a:off x="1728" y="1320"/>
              <a:ext cx="2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R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4" y="4410224"/>
            <a:ext cx="2430338" cy="6735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16632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工作周期与节拍时序关系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Freeform 31"/>
          <p:cNvSpPr>
            <a:spLocks/>
          </p:cNvSpPr>
          <p:nvPr/>
        </p:nvSpPr>
        <p:spPr bwMode="auto">
          <a:xfrm>
            <a:off x="800795" y="2280692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Freeform 32"/>
          <p:cNvSpPr>
            <a:spLocks/>
          </p:cNvSpPr>
          <p:nvPr/>
        </p:nvSpPr>
        <p:spPr bwMode="auto">
          <a:xfrm>
            <a:off x="773808" y="299983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Freeform 33"/>
          <p:cNvSpPr>
            <a:spLocks/>
          </p:cNvSpPr>
          <p:nvPr/>
        </p:nvSpPr>
        <p:spPr bwMode="auto">
          <a:xfrm>
            <a:off x="796033" y="3722142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51520" y="1632992"/>
            <a:ext cx="74892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smtClean="0"/>
              <a:t>CPT</a:t>
            </a:r>
            <a:endParaRPr lang="en-US" altLang="zh-CN" sz="2200" b="1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343595" y="236324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343595" y="315223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343595" y="3874542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800795" y="1556792"/>
            <a:ext cx="8077200" cy="4114800"/>
            <a:chOff x="384" y="1008"/>
            <a:chExt cx="5088" cy="2592"/>
          </a:xfrm>
        </p:grpSpPr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5" name="Freeform 45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6" name="Freeform 46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7" name="Freeform 47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9" name="Freeform 49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30" name="Freeform 50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13" name="Line 52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7" name="Line 56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8" name="Line 57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19" name="Line 58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0" name="Line 59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b="1"/>
              </a:p>
            </p:txBody>
          </p:sp>
        </p:grpSp>
      </p:grp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1186558" y="5123656"/>
            <a:ext cx="7315200" cy="841375"/>
            <a:chOff x="624" y="3744"/>
            <a:chExt cx="4608" cy="530"/>
          </a:xfrm>
        </p:grpSpPr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6" name="Line 71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7" name="Line 72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3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74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75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1" name="Line 76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2" name="Line 77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3" name="Line 78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430" y="4020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</a:t>
              </a:r>
              <a:r>
                <a:rPr lang="zh-CN" altLang="en-US" sz="2000" b="1" smtClean="0"/>
                <a:t>期</a:t>
              </a:r>
              <a:r>
                <a:rPr lang="en-US" altLang="zh-CN" sz="2000" b="1" smtClean="0"/>
                <a:t>1</a:t>
              </a:r>
              <a:endParaRPr lang="zh-CN" altLang="en-US" sz="2000" b="1"/>
            </a:p>
          </p:txBody>
        </p:sp>
        <p:sp>
          <p:nvSpPr>
            <p:cNvPr id="45" name="Line 80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Line 81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7" name="Text Box 82"/>
            <p:cNvSpPr txBox="1">
              <a:spLocks noChangeArrowheads="1"/>
            </p:cNvSpPr>
            <p:nvPr/>
          </p:nvSpPr>
          <p:spPr bwMode="auto">
            <a:xfrm>
              <a:off x="3734" y="4022"/>
              <a:ext cx="84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工作周</a:t>
              </a:r>
              <a:r>
                <a:rPr lang="zh-CN" altLang="en-US" sz="2000" b="1" smtClean="0"/>
                <a:t>期</a:t>
              </a:r>
              <a:r>
                <a:rPr lang="en-US" altLang="zh-CN" sz="2000" b="1" smtClean="0"/>
                <a:t>2</a:t>
              </a:r>
              <a:endParaRPr lang="zh-CN" altLang="en-US" sz="2000" b="1"/>
            </a:p>
          </p:txBody>
        </p:sp>
        <p:sp>
          <p:nvSpPr>
            <p:cNvPr id="48" name="Text Box 83"/>
            <p:cNvSpPr txBox="1">
              <a:spLocks noChangeArrowheads="1"/>
            </p:cNvSpPr>
            <p:nvPr/>
          </p:nvSpPr>
          <p:spPr bwMode="auto">
            <a:xfrm>
              <a:off x="768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49" name="Text Box 84"/>
            <p:cNvSpPr txBox="1">
              <a:spLocks noChangeArrowheads="1"/>
            </p:cNvSpPr>
            <p:nvPr/>
          </p:nvSpPr>
          <p:spPr bwMode="auto">
            <a:xfrm>
              <a:off x="135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0" name="Text Box 85"/>
            <p:cNvSpPr txBox="1">
              <a:spLocks noChangeArrowheads="1"/>
            </p:cNvSpPr>
            <p:nvPr/>
          </p:nvSpPr>
          <p:spPr bwMode="auto">
            <a:xfrm>
              <a:off x="193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1" name="Text Box 86"/>
            <p:cNvSpPr txBox="1">
              <a:spLocks noChangeArrowheads="1"/>
            </p:cNvSpPr>
            <p:nvPr/>
          </p:nvSpPr>
          <p:spPr bwMode="auto">
            <a:xfrm>
              <a:off x="2509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sp>
          <p:nvSpPr>
            <p:cNvPr id="52" name="Text Box 87"/>
            <p:cNvSpPr txBox="1">
              <a:spLocks noChangeArrowheads="1"/>
            </p:cNvSpPr>
            <p:nvPr/>
          </p:nvSpPr>
          <p:spPr bwMode="auto">
            <a:xfrm>
              <a:off x="3072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53" name="Text Box 88"/>
            <p:cNvSpPr txBox="1">
              <a:spLocks noChangeArrowheads="1"/>
            </p:cNvSpPr>
            <p:nvPr/>
          </p:nvSpPr>
          <p:spPr bwMode="auto">
            <a:xfrm>
              <a:off x="3661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4" name="Text Box 89"/>
            <p:cNvSpPr txBox="1">
              <a:spLocks noChangeArrowheads="1"/>
            </p:cNvSpPr>
            <p:nvPr/>
          </p:nvSpPr>
          <p:spPr bwMode="auto">
            <a:xfrm>
              <a:off x="4237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4813" y="3744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</p:grpSp>
      <p:sp>
        <p:nvSpPr>
          <p:cNvPr id="56" name="Freeform 91"/>
          <p:cNvSpPr>
            <a:spLocks/>
          </p:cNvSpPr>
          <p:nvPr/>
        </p:nvSpPr>
        <p:spPr bwMode="auto">
          <a:xfrm>
            <a:off x="799208" y="444445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7" name="Text Box 92"/>
          <p:cNvSpPr txBox="1">
            <a:spLocks noChangeArrowheads="1"/>
          </p:cNvSpPr>
          <p:nvPr/>
        </p:nvSpPr>
        <p:spPr bwMode="auto">
          <a:xfrm>
            <a:off x="327720" y="4558755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369440" y="2315344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00</a:t>
            </a:r>
            <a:endParaRPr lang="zh-CN" altLang="en-US" b="1"/>
          </a:p>
        </p:txBody>
      </p:sp>
      <p:sp>
        <p:nvSpPr>
          <p:cNvPr id="59" name="文本框 58"/>
          <p:cNvSpPr txBox="1"/>
          <p:nvPr/>
        </p:nvSpPr>
        <p:spPr>
          <a:xfrm>
            <a:off x="2362261" y="3026132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01</a:t>
            </a:r>
            <a:endParaRPr lang="zh-CN" alt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3264595" y="3746212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10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4191567" y="4475584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11</a:t>
            </a:r>
            <a:endParaRPr lang="zh-CN" altLang="en-US" b="1"/>
          </a:p>
        </p:txBody>
      </p:sp>
      <p:grpSp>
        <p:nvGrpSpPr>
          <p:cNvPr id="65" name="组合 64"/>
          <p:cNvGrpSpPr/>
          <p:nvPr/>
        </p:nvGrpSpPr>
        <p:grpSpPr>
          <a:xfrm>
            <a:off x="1181795" y="2013992"/>
            <a:ext cx="3654425" cy="4333800"/>
            <a:chOff x="1212850" y="1903512"/>
            <a:chExt cx="3654425" cy="4333800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1212850" y="1909862"/>
              <a:ext cx="0" cy="4327450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867275" y="1903512"/>
              <a:ext cx="0" cy="4327450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1916013" y="937684"/>
            <a:ext cx="11223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600" b="1" smtClean="0"/>
              <a:t>T+1=1</a:t>
            </a:r>
            <a:endParaRPr lang="zh-CN" altLang="en-US" sz="2600" b="1"/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7482518" y="6297519"/>
            <a:ext cx="112242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600" b="1" smtClean="0">
                <a:solidFill>
                  <a:srgbClr val="0000FF"/>
                </a:solidFill>
              </a:rPr>
              <a:t>T+1=0</a:t>
            </a:r>
            <a:endParaRPr lang="zh-CN" altLang="en-US" sz="2600" b="1">
              <a:solidFill>
                <a:srgbClr val="0000FF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2088607" y="2013992"/>
            <a:ext cx="0" cy="4327450"/>
          </a:xfrm>
          <a:prstGeom prst="line">
            <a:avLst/>
          </a:prstGeom>
          <a:ln w="635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7582595" y="1988840"/>
            <a:ext cx="0" cy="4327450"/>
          </a:xfrm>
          <a:prstGeom prst="line">
            <a:avLst/>
          </a:prstGeom>
          <a:ln w="635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047172" y="2259028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00</a:t>
            </a:r>
            <a:endParaRPr lang="zh-CN" altLang="en-US" b="1"/>
          </a:p>
        </p:txBody>
      </p:sp>
      <p:sp>
        <p:nvSpPr>
          <p:cNvPr id="71" name="文本框 70"/>
          <p:cNvSpPr txBox="1"/>
          <p:nvPr/>
        </p:nvSpPr>
        <p:spPr>
          <a:xfrm>
            <a:off x="6039993" y="2969816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01</a:t>
            </a:r>
            <a:endParaRPr lang="zh-CN" altLang="en-US" b="1"/>
          </a:p>
        </p:txBody>
      </p:sp>
      <p:sp>
        <p:nvSpPr>
          <p:cNvPr id="72" name="文本框 71"/>
          <p:cNvSpPr txBox="1"/>
          <p:nvPr/>
        </p:nvSpPr>
        <p:spPr>
          <a:xfrm>
            <a:off x="6942327" y="3689896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10</a:t>
            </a:r>
            <a:endParaRPr lang="zh-CN" altLang="en-US" b="1"/>
          </a:p>
        </p:txBody>
      </p:sp>
      <p:sp>
        <p:nvSpPr>
          <p:cNvPr id="73" name="文本框 72"/>
          <p:cNvSpPr txBox="1"/>
          <p:nvPr/>
        </p:nvSpPr>
        <p:spPr>
          <a:xfrm>
            <a:off x="7869299" y="4419268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11</a:t>
            </a:r>
            <a:endParaRPr lang="zh-CN" altLang="en-US" b="1"/>
          </a:p>
        </p:txBody>
      </p:sp>
      <p:sp>
        <p:nvSpPr>
          <p:cNvPr id="74" name="文本框 73"/>
          <p:cNvSpPr txBox="1"/>
          <p:nvPr/>
        </p:nvSpPr>
        <p:spPr>
          <a:xfrm>
            <a:off x="7793546" y="2269859"/>
            <a:ext cx="4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00</a:t>
            </a:r>
            <a:endParaRPr lang="zh-CN" altLang="en-US" b="1"/>
          </a:p>
        </p:txBody>
      </p:sp>
      <p:grpSp>
        <p:nvGrpSpPr>
          <p:cNvPr id="86" name="组合 85"/>
          <p:cNvGrpSpPr/>
          <p:nvPr/>
        </p:nvGrpSpPr>
        <p:grpSpPr>
          <a:xfrm>
            <a:off x="7095233" y="2259028"/>
            <a:ext cx="1909761" cy="473546"/>
            <a:chOff x="7054727" y="2259028"/>
            <a:chExt cx="1909761" cy="473546"/>
          </a:xfrm>
        </p:grpSpPr>
        <p:cxnSp>
          <p:nvCxnSpPr>
            <p:cNvPr id="76" name="直接连接符 75"/>
            <p:cNvCxnSpPr/>
            <p:nvPr/>
          </p:nvCxnSpPr>
          <p:spPr>
            <a:xfrm flipH="1" flipV="1">
              <a:off x="7542088" y="2276872"/>
              <a:ext cx="751" cy="455702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7054727" y="2259028"/>
              <a:ext cx="1909761" cy="473546"/>
              <a:chOff x="7095234" y="2259028"/>
              <a:chExt cx="1909761" cy="473546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7582595" y="2276872"/>
                <a:ext cx="9144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8496995" y="2259028"/>
                <a:ext cx="0" cy="473546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8496995" y="2732574"/>
                <a:ext cx="5080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7095234" y="2732574"/>
                <a:ext cx="508000" cy="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" name="直接连接符 89"/>
          <p:cNvCxnSpPr/>
          <p:nvPr/>
        </p:nvCxnSpPr>
        <p:spPr>
          <a:xfrm>
            <a:off x="7513021" y="4898270"/>
            <a:ext cx="1508126" cy="13081"/>
          </a:xfrm>
          <a:prstGeom prst="line">
            <a:avLst/>
          </a:prstGeom>
          <a:ln w="508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过程 91"/>
          <p:cNvSpPr/>
          <p:nvPr/>
        </p:nvSpPr>
        <p:spPr>
          <a:xfrm>
            <a:off x="8524942" y="2131072"/>
            <a:ext cx="534405" cy="538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过程 92"/>
          <p:cNvSpPr/>
          <p:nvPr/>
        </p:nvSpPr>
        <p:spPr>
          <a:xfrm>
            <a:off x="7623373" y="4330380"/>
            <a:ext cx="981568" cy="538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流程图: 过程 95"/>
          <p:cNvSpPr/>
          <p:nvPr/>
        </p:nvSpPr>
        <p:spPr>
          <a:xfrm>
            <a:off x="7668344" y="5152480"/>
            <a:ext cx="759077" cy="29274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74" grpId="0"/>
      <p:bldP spid="92" grpId="0" animBg="1"/>
      <p:bldP spid="93" grpId="0" animBg="1"/>
      <p:bldP spid="9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393824" y="236471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每个时钟周期结束时设置一个脉冲。</a:t>
            </a:r>
          </a:p>
        </p:txBody>
      </p:sp>
      <p:sp>
        <p:nvSpPr>
          <p:cNvPr id="3" name="Text Box 21"/>
          <p:cNvSpPr txBox="1">
            <a:spLocks noChangeArrowheads="1"/>
          </p:cNvSpPr>
          <p:nvPr/>
        </p:nvSpPr>
        <p:spPr bwMode="auto">
          <a:xfrm>
            <a:off x="179512" y="816903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3</a:t>
            </a:r>
            <a:r>
              <a:rPr lang="zh-CN" altLang="en-US" sz="2800" b="1"/>
              <a:t>、工作脉冲 </a:t>
            </a: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28688" y="3362597"/>
            <a:ext cx="3886200" cy="381000"/>
            <a:chOff x="1200" y="2256"/>
            <a:chExt cx="2448" cy="24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1200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680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1680" y="2256"/>
              <a:ext cx="14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3168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3168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928688" y="4332560"/>
            <a:ext cx="3886200" cy="381000"/>
            <a:chOff x="1200" y="2640"/>
            <a:chExt cx="2448" cy="240"/>
          </a:xfrm>
        </p:grpSpPr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92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3168" y="2640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200" y="2880"/>
              <a:ext cx="17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168" y="2880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928" y="2640"/>
              <a:ext cx="24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Line 35"/>
          <p:cNvSpPr>
            <a:spLocks noChangeShapeType="1"/>
          </p:cNvSpPr>
          <p:nvPr/>
        </p:nvSpPr>
        <p:spPr bwMode="auto">
          <a:xfrm>
            <a:off x="3290888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2528888" y="3300685"/>
            <a:ext cx="1143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1µS</a:t>
            </a:r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1690688" y="3591197"/>
            <a:ext cx="762000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439862" y="3372778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20" name="Text Box 40"/>
          <p:cNvSpPr txBox="1">
            <a:spLocks noChangeArrowheads="1"/>
          </p:cNvSpPr>
          <p:nvPr/>
        </p:nvSpPr>
        <p:spPr bwMode="auto">
          <a:xfrm>
            <a:off x="439862" y="4388778"/>
            <a:ext cx="762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21" name="Line 41"/>
          <p:cNvSpPr>
            <a:spLocks noChangeShapeType="1"/>
          </p:cNvSpPr>
          <p:nvPr/>
        </p:nvSpPr>
        <p:spPr bwMode="auto">
          <a:xfrm flipH="1">
            <a:off x="4052888" y="3784872"/>
            <a:ext cx="14287" cy="5159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 flipH="1">
            <a:off x="2909888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1201862" y="4845978"/>
            <a:ext cx="2362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打入寄存器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4052888" y="4484960"/>
            <a:ext cx="685800" cy="4572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4402262" y="4845978"/>
            <a:ext cx="2743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进行时序转换</a:t>
            </a: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3752478" y="6146140"/>
            <a:ext cx="52165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</a:t>
            </a:r>
            <a:r>
              <a:rPr lang="zh-CN" altLang="en-US" sz="2800" b="1"/>
              <a:t>工作周期状</a:t>
            </a:r>
            <a:r>
              <a:rPr lang="zh-CN" altLang="en-US" sz="2800" b="1" smtClean="0"/>
              <a:t>态转换</a:t>
            </a:r>
            <a:endParaRPr lang="zh-CN" altLang="en-US" sz="2800" b="1"/>
          </a:p>
        </p:txBody>
      </p:sp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3925068" y="5513660"/>
            <a:ext cx="475138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smtClean="0">
                <a:latin typeface="+mn-ea"/>
              </a:rPr>
              <a:t>时钟</a:t>
            </a:r>
            <a:r>
              <a:rPr lang="zh-CN" altLang="en-US" sz="2800" b="1">
                <a:latin typeface="+mn-ea"/>
              </a:rPr>
              <a:t>周期</a:t>
            </a:r>
            <a:r>
              <a:rPr lang="en-US" altLang="zh-CN" sz="2800" b="1">
                <a:latin typeface="+mn-ea"/>
              </a:rPr>
              <a:t>T</a:t>
            </a:r>
            <a:r>
              <a:rPr lang="zh-CN" altLang="en-US" sz="2800" b="1">
                <a:latin typeface="+mn-ea"/>
              </a:rPr>
              <a:t>计数</a:t>
            </a:r>
            <a:r>
              <a:rPr lang="en-US" altLang="zh-CN" sz="2800" b="1">
                <a:latin typeface="+mn-ea"/>
              </a:rPr>
              <a:t>/</a:t>
            </a:r>
            <a:r>
              <a:rPr lang="zh-CN" altLang="en-US" sz="2800" b="1">
                <a:latin typeface="+mn-ea"/>
              </a:rPr>
              <a:t>清除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393824" y="1609065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同步定时脉冲控制</a:t>
            </a:r>
            <a:r>
              <a:rPr lang="zh-CN" altLang="en-US" sz="2800" b="1">
                <a:solidFill>
                  <a:srgbClr val="0000FF"/>
                </a:solidFill>
              </a:rPr>
              <a:t>定时操作</a:t>
            </a:r>
            <a:r>
              <a:rPr lang="zh-CN" altLang="en-US" sz="28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6" grpId="0" animBg="1"/>
      <p:bldP spid="17" grpId="0" build="p" autoUpdateAnimBg="0"/>
      <p:bldP spid="18" grpId="0" animBg="1"/>
      <p:bldP spid="19" grpId="0" autoUpdateAnimBg="0"/>
      <p:bldP spid="20" grpId="0" autoUpdateAnimBg="0"/>
      <p:bldP spid="21" grpId="0" animBg="1"/>
      <p:bldP spid="22" grpId="0" animBg="1"/>
      <p:bldP spid="23" grpId="0" build="p" autoUpdateAnimBg="0" advAuto="0"/>
      <p:bldP spid="24" grpId="0" animBg="1"/>
      <p:bldP spid="25" grpId="0" build="p" autoUpdateAnimBg="0" advAuto="0"/>
      <p:bldP spid="26" grpId="0" autoUpdateAnimBg="0"/>
      <p:bldP spid="27" grpId="0" autoUpdateAnimBg="0"/>
      <p:bldP spid="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1"/>
          <p:cNvSpPr>
            <a:spLocks/>
          </p:cNvSpPr>
          <p:nvPr/>
        </p:nvSpPr>
        <p:spPr bwMode="auto">
          <a:xfrm>
            <a:off x="831850" y="198884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" name="Freeform 32"/>
          <p:cNvSpPr>
            <a:spLocks/>
          </p:cNvSpPr>
          <p:nvPr/>
        </p:nvSpPr>
        <p:spPr bwMode="auto">
          <a:xfrm>
            <a:off x="804863" y="2707978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" name="Freeform 33"/>
          <p:cNvSpPr>
            <a:spLocks/>
          </p:cNvSpPr>
          <p:nvPr/>
        </p:nvSpPr>
        <p:spPr bwMode="auto">
          <a:xfrm>
            <a:off x="827088" y="343029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325778" y="5230361"/>
            <a:ext cx="3577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 smtClean="0"/>
              <a:t>P</a:t>
            </a:r>
            <a:endParaRPr lang="en-US" altLang="zh-CN" sz="2200" b="1"/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374650" y="20713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0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374650" y="2860378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1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74650" y="3582690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2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455240" y="5180125"/>
            <a:ext cx="8077200" cy="428368"/>
            <a:chOff x="384" y="1964"/>
            <a:chExt cx="5088" cy="292"/>
          </a:xfrm>
        </p:grpSpPr>
        <p:sp>
          <p:nvSpPr>
            <p:cNvPr id="21" name="Freeform 42"/>
            <p:cNvSpPr>
              <a:spLocks/>
            </p:cNvSpPr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3" name="Freeform 44"/>
            <p:cNvSpPr>
              <a:spLocks/>
            </p:cNvSpPr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4" name="Freeform 45"/>
            <p:cNvSpPr>
              <a:spLocks/>
            </p:cNvSpPr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Freeform 46"/>
            <p:cNvSpPr>
              <a:spLocks/>
            </p:cNvSpPr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7" name="Freeform 48"/>
            <p:cNvSpPr>
              <a:spLocks/>
            </p:cNvSpPr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8" name="Freeform 49"/>
            <p:cNvSpPr>
              <a:spLocks/>
            </p:cNvSpPr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9" name="Freeform 50"/>
            <p:cNvSpPr>
              <a:spLocks/>
            </p:cNvSpPr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1212850" y="233265"/>
            <a:ext cx="7319963" cy="5052394"/>
            <a:chOff x="624" y="56"/>
            <a:chExt cx="4611" cy="3796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624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1180" y="56"/>
              <a:ext cx="2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1776" y="56"/>
              <a:ext cx="0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2339" y="56"/>
              <a:ext cx="1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H="1">
              <a:off x="2928" y="79"/>
              <a:ext cx="0" cy="3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7" name="Line 57"/>
            <p:cNvSpPr>
              <a:spLocks noChangeShapeType="1"/>
            </p:cNvSpPr>
            <p:nvPr/>
          </p:nvSpPr>
          <p:spPr bwMode="auto">
            <a:xfrm>
              <a:off x="3500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4076" y="56"/>
              <a:ext cx="4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 flipH="1">
              <a:off x="4656" y="56"/>
              <a:ext cx="16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 flipH="1">
              <a:off x="5232" y="56"/>
              <a:ext cx="3" cy="3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55" name="Freeform 91"/>
          <p:cNvSpPr>
            <a:spLocks/>
          </p:cNvSpPr>
          <p:nvPr/>
        </p:nvSpPr>
        <p:spPr bwMode="auto">
          <a:xfrm>
            <a:off x="830263" y="4152603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56" name="Text Box 92"/>
          <p:cNvSpPr txBox="1">
            <a:spLocks noChangeArrowheads="1"/>
          </p:cNvSpPr>
          <p:nvPr/>
        </p:nvSpPr>
        <p:spPr bwMode="auto">
          <a:xfrm>
            <a:off x="358775" y="4266903"/>
            <a:ext cx="402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/>
              <a:t>T</a:t>
            </a:r>
            <a:r>
              <a:rPr lang="en-US" altLang="zh-CN" b="1" baseline="-15000"/>
              <a:t>3</a:t>
            </a:r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>
            <a:off x="1217615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6" name="Line 72"/>
          <p:cNvSpPr>
            <a:spLocks noChangeShapeType="1"/>
          </p:cNvSpPr>
          <p:nvPr/>
        </p:nvSpPr>
        <p:spPr bwMode="auto">
          <a:xfrm>
            <a:off x="4875220" y="264840"/>
            <a:ext cx="0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Line 77"/>
          <p:cNvSpPr>
            <a:spLocks noChangeShapeType="1"/>
          </p:cNvSpPr>
          <p:nvPr/>
        </p:nvSpPr>
        <p:spPr bwMode="auto">
          <a:xfrm>
            <a:off x="3808418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2" name="Line 78"/>
          <p:cNvSpPr>
            <a:spLocks noChangeShapeType="1"/>
          </p:cNvSpPr>
          <p:nvPr/>
        </p:nvSpPr>
        <p:spPr bwMode="auto">
          <a:xfrm rot="10800000">
            <a:off x="1217615" y="836712"/>
            <a:ext cx="106680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3" name="Text Box 79"/>
          <p:cNvSpPr txBox="1">
            <a:spLocks noChangeArrowheads="1"/>
          </p:cNvSpPr>
          <p:nvPr/>
        </p:nvSpPr>
        <p:spPr bwMode="auto">
          <a:xfrm>
            <a:off x="2339752" y="626790"/>
            <a:ext cx="1443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源</a:t>
            </a:r>
            <a:r>
              <a:rPr lang="zh-CN" altLang="en-US" sz="2000" b="1" smtClean="0">
                <a:solidFill>
                  <a:srgbClr val="FF0000"/>
                </a:solidFill>
              </a:rPr>
              <a:t>周期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smtClean="0">
                <a:solidFill>
                  <a:srgbClr val="FF0000"/>
                </a:solidFill>
              </a:rPr>
              <a:t>ST)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47" name="Text Box 83"/>
          <p:cNvSpPr txBox="1">
            <a:spLocks noChangeArrowheads="1"/>
          </p:cNvSpPr>
          <p:nvPr/>
        </p:nvSpPr>
        <p:spPr bwMode="auto">
          <a:xfrm>
            <a:off x="144621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0</a:t>
            </a:r>
          </a:p>
        </p:txBody>
      </p:sp>
      <p:sp>
        <p:nvSpPr>
          <p:cNvPr id="48" name="Text Box 84"/>
          <p:cNvSpPr txBox="1">
            <a:spLocks noChangeArrowheads="1"/>
          </p:cNvSpPr>
          <p:nvPr/>
        </p:nvSpPr>
        <p:spPr bwMode="auto">
          <a:xfrm>
            <a:off x="2381254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1</a:t>
            </a: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3295655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2</a:t>
            </a:r>
          </a:p>
        </p:txBody>
      </p:sp>
      <p:sp>
        <p:nvSpPr>
          <p:cNvPr id="50" name="Text Box 86"/>
          <p:cNvSpPr txBox="1">
            <a:spLocks noChangeArrowheads="1"/>
          </p:cNvSpPr>
          <p:nvPr/>
        </p:nvSpPr>
        <p:spPr bwMode="auto">
          <a:xfrm>
            <a:off x="4210056" y="188640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 baseline="-15000"/>
              <a:t>3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75987" y="188640"/>
            <a:ext cx="8333063" cy="504056"/>
            <a:chOff x="575987" y="620688"/>
            <a:chExt cx="8333063" cy="504056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575987" y="1124744"/>
              <a:ext cx="6368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212850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212850" y="620688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867275" y="620688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867275" y="1124744"/>
              <a:ext cx="40417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60112" y="980728"/>
            <a:ext cx="8348938" cy="936104"/>
            <a:chOff x="560112" y="1141645"/>
            <a:chExt cx="8348938" cy="936104"/>
          </a:xfrm>
        </p:grpSpPr>
        <p:sp>
          <p:nvSpPr>
            <p:cNvPr id="37" name="Line 73"/>
            <p:cNvSpPr>
              <a:spLocks noChangeShapeType="1"/>
            </p:cNvSpPr>
            <p:nvPr/>
          </p:nvSpPr>
          <p:spPr bwMode="auto">
            <a:xfrm>
              <a:off x="5789621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6704022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7618423" y="1360720"/>
              <a:ext cx="0" cy="161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8532824" y="1217845"/>
              <a:ext cx="0" cy="630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4" name="Line 80"/>
            <p:cNvSpPr>
              <a:spLocks noChangeShapeType="1"/>
            </p:cNvSpPr>
            <p:nvPr/>
          </p:nvSpPr>
          <p:spPr bwMode="auto">
            <a:xfrm>
              <a:off x="7466023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5" name="Line 81"/>
            <p:cNvSpPr>
              <a:spLocks noChangeShapeType="1"/>
            </p:cNvSpPr>
            <p:nvPr/>
          </p:nvSpPr>
          <p:spPr bwMode="auto">
            <a:xfrm rot="10800000">
              <a:off x="4875220" y="1861725"/>
              <a:ext cx="10668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46" name="Text Box 82"/>
            <p:cNvSpPr txBox="1">
              <a:spLocks noChangeArrowheads="1"/>
            </p:cNvSpPr>
            <p:nvPr/>
          </p:nvSpPr>
          <p:spPr bwMode="auto">
            <a:xfrm>
              <a:off x="5796136" y="1677639"/>
              <a:ext cx="17443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</a:rPr>
                <a:t>目的</a:t>
              </a:r>
              <a:r>
                <a:rPr lang="zh-CN" altLang="en-US" sz="2000" b="1" smtClean="0">
                  <a:solidFill>
                    <a:srgbClr val="0000FF"/>
                  </a:solidFill>
                </a:rPr>
                <a:t>周期</a:t>
              </a:r>
              <a:r>
                <a:rPr lang="en-US" altLang="zh-CN" sz="2000" b="1" smtClean="0">
                  <a:solidFill>
                    <a:srgbClr val="0000FF"/>
                  </a:solidFill>
                </a:rPr>
                <a:t>(DT)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51" name="Text Box 87"/>
            <p:cNvSpPr txBox="1">
              <a:spLocks noChangeArrowheads="1"/>
            </p:cNvSpPr>
            <p:nvPr/>
          </p:nvSpPr>
          <p:spPr bwMode="auto">
            <a:xfrm>
              <a:off x="510382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0</a:t>
              </a:r>
            </a:p>
          </p:txBody>
        </p:sp>
        <p:sp>
          <p:nvSpPr>
            <p:cNvPr id="52" name="Text Box 88"/>
            <p:cNvSpPr txBox="1">
              <a:spLocks noChangeArrowheads="1"/>
            </p:cNvSpPr>
            <p:nvPr/>
          </p:nvSpPr>
          <p:spPr bwMode="auto">
            <a:xfrm>
              <a:off x="6038858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1</a:t>
              </a:r>
            </a:p>
          </p:txBody>
        </p:sp>
        <p:sp>
          <p:nvSpPr>
            <p:cNvPr id="53" name="Text Box 89"/>
            <p:cNvSpPr txBox="1">
              <a:spLocks noChangeArrowheads="1"/>
            </p:cNvSpPr>
            <p:nvPr/>
          </p:nvSpPr>
          <p:spPr bwMode="auto">
            <a:xfrm>
              <a:off x="6953260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2</a:t>
              </a:r>
            </a:p>
          </p:txBody>
        </p:sp>
        <p:sp>
          <p:nvSpPr>
            <p:cNvPr id="54" name="Text Box 90"/>
            <p:cNvSpPr txBox="1">
              <a:spLocks noChangeArrowheads="1"/>
            </p:cNvSpPr>
            <p:nvPr/>
          </p:nvSpPr>
          <p:spPr bwMode="auto">
            <a:xfrm>
              <a:off x="7867661" y="1141645"/>
              <a:ext cx="427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 baseline="-15000"/>
                <a:t>3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60112" y="1717709"/>
              <a:ext cx="430634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4866459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866459" y="1213653"/>
              <a:ext cx="36544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532440" y="1213653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8520884" y="1717709"/>
              <a:ext cx="3881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1"/>
          <p:cNvGrpSpPr>
            <a:grpSpLocks/>
          </p:cNvGrpSpPr>
          <p:nvPr/>
        </p:nvGrpSpPr>
        <p:grpSpPr bwMode="auto">
          <a:xfrm flipV="1">
            <a:off x="455240" y="6021287"/>
            <a:ext cx="8077200" cy="437493"/>
            <a:chOff x="384" y="1964"/>
            <a:chExt cx="5088" cy="292"/>
          </a:xfrm>
        </p:grpSpPr>
        <p:sp>
          <p:nvSpPr>
            <p:cNvPr id="85" name="Freeform 42"/>
            <p:cNvSpPr>
              <a:spLocks/>
            </p:cNvSpPr>
            <p:nvPr/>
          </p:nvSpPr>
          <p:spPr bwMode="auto">
            <a:xfrm>
              <a:off x="384" y="196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240 w 480"/>
                <a:gd name="T3" fmla="*/ 288 h 288"/>
                <a:gd name="T4" fmla="*/ 240 w 480"/>
                <a:gd name="T5" fmla="*/ 0 h 288"/>
                <a:gd name="T6" fmla="*/ 480 w 480"/>
                <a:gd name="T7" fmla="*/ 0 h 288"/>
                <a:gd name="T8" fmla="*/ 480 w 480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288"/>
                <a:gd name="T17" fmla="*/ 480 w 48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480" y="0"/>
                  </a:lnTo>
                  <a:lnTo>
                    <a:pt x="4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6" name="Freeform 43"/>
            <p:cNvSpPr>
              <a:spLocks/>
            </p:cNvSpPr>
            <p:nvPr/>
          </p:nvSpPr>
          <p:spPr bwMode="auto">
            <a:xfrm>
              <a:off x="86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7" name="Freeform 44"/>
            <p:cNvSpPr>
              <a:spLocks/>
            </p:cNvSpPr>
            <p:nvPr/>
          </p:nvSpPr>
          <p:spPr bwMode="auto">
            <a:xfrm>
              <a:off x="143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8" name="Freeform 45"/>
            <p:cNvSpPr>
              <a:spLocks/>
            </p:cNvSpPr>
            <p:nvPr/>
          </p:nvSpPr>
          <p:spPr bwMode="auto">
            <a:xfrm>
              <a:off x="201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9" name="Freeform 46"/>
            <p:cNvSpPr>
              <a:spLocks/>
            </p:cNvSpPr>
            <p:nvPr/>
          </p:nvSpPr>
          <p:spPr bwMode="auto">
            <a:xfrm>
              <a:off x="2588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0" name="Freeform 47"/>
            <p:cNvSpPr>
              <a:spLocks/>
            </p:cNvSpPr>
            <p:nvPr/>
          </p:nvSpPr>
          <p:spPr bwMode="auto">
            <a:xfrm>
              <a:off x="3164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3740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2" name="Freeform 49"/>
            <p:cNvSpPr>
              <a:spLocks/>
            </p:cNvSpPr>
            <p:nvPr/>
          </p:nvSpPr>
          <p:spPr bwMode="auto">
            <a:xfrm>
              <a:off x="4316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288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28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93" name="Freeform 50"/>
            <p:cNvSpPr>
              <a:spLocks/>
            </p:cNvSpPr>
            <p:nvPr/>
          </p:nvSpPr>
          <p:spPr bwMode="auto">
            <a:xfrm>
              <a:off x="4892" y="1964"/>
              <a:ext cx="580" cy="292"/>
            </a:xfrm>
            <a:custGeom>
              <a:avLst/>
              <a:gdLst>
                <a:gd name="T0" fmla="*/ 0 w 580"/>
                <a:gd name="T1" fmla="*/ 292 h 292"/>
                <a:gd name="T2" fmla="*/ 340 w 580"/>
                <a:gd name="T3" fmla="*/ 288 h 292"/>
                <a:gd name="T4" fmla="*/ 340 w 580"/>
                <a:gd name="T5" fmla="*/ 0 h 292"/>
                <a:gd name="T6" fmla="*/ 580 w 580"/>
                <a:gd name="T7" fmla="*/ 0 h 292"/>
                <a:gd name="T8" fmla="*/ 580 w 580"/>
                <a:gd name="T9" fmla="*/ 4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0"/>
                <a:gd name="T16" fmla="*/ 0 h 292"/>
                <a:gd name="T17" fmla="*/ 580 w 580"/>
                <a:gd name="T18" fmla="*/ 292 h 2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0" h="292">
                  <a:moveTo>
                    <a:pt x="0" y="292"/>
                  </a:moveTo>
                  <a:lnTo>
                    <a:pt x="340" y="288"/>
                  </a:lnTo>
                  <a:lnTo>
                    <a:pt x="340" y="0"/>
                  </a:lnTo>
                  <a:lnTo>
                    <a:pt x="580" y="0"/>
                  </a:lnTo>
                  <a:lnTo>
                    <a:pt x="580" y="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b="1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95536" y="6094457"/>
            <a:ext cx="357790" cy="430887"/>
            <a:chOff x="395536" y="6094457"/>
            <a:chExt cx="357790" cy="430887"/>
          </a:xfrm>
        </p:grpSpPr>
        <p:sp>
          <p:nvSpPr>
            <p:cNvPr id="96" name="Text Box 35"/>
            <p:cNvSpPr txBox="1">
              <a:spLocks noChangeArrowheads="1"/>
            </p:cNvSpPr>
            <p:nvPr/>
          </p:nvSpPr>
          <p:spPr bwMode="auto">
            <a:xfrm>
              <a:off x="395536" y="6094457"/>
              <a:ext cx="35779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 smtClean="0"/>
                <a:t>P</a:t>
              </a:r>
              <a:endParaRPr lang="en-US" altLang="zh-CN" sz="2200" b="1"/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467544" y="6165304"/>
              <a:ext cx="1792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连接符 100"/>
          <p:cNvCxnSpPr>
            <a:endCxn id="86" idx="3"/>
          </p:cNvCxnSpPr>
          <p:nvPr/>
        </p:nvCxnSpPr>
        <p:spPr>
          <a:xfrm>
            <a:off x="2095500" y="1980252"/>
            <a:ext cx="36140" cy="447852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660036" y="2774485"/>
            <a:ext cx="0" cy="2454715"/>
          </a:xfrm>
          <a:prstGeom prst="line">
            <a:avLst/>
          </a:prstGeom>
          <a:ln w="38100">
            <a:solidFill>
              <a:srgbClr val="FF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053206" y="2707978"/>
            <a:ext cx="6626" cy="375939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958010" y="3430290"/>
            <a:ext cx="2058" cy="309505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4860032" y="692696"/>
            <a:ext cx="18798" cy="577467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483768" y="24254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打入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0517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节拍切换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851920" y="19075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周期切换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16632"/>
            <a:ext cx="381642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smtClean="0"/>
              <a:t>3.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.</a:t>
            </a:r>
            <a:r>
              <a:rPr lang="en-US" altLang="zh-CN" sz="2800" b="1" smtClean="0"/>
              <a:t>2  </a:t>
            </a:r>
            <a:r>
              <a:rPr lang="zh-CN" altLang="en-US" sz="2800" b="1" smtClean="0"/>
              <a:t>时序控制方式</a:t>
            </a:r>
            <a:endParaRPr lang="en-US" altLang="zh-CN" sz="2800" b="1"/>
          </a:p>
        </p:txBody>
      </p:sp>
      <p:sp>
        <p:nvSpPr>
          <p:cNvPr id="13" name="Rectangle 13" descr="花岗岩"/>
          <p:cNvSpPr>
            <a:spLocks noChangeArrowheads="1"/>
          </p:cNvSpPr>
          <p:nvPr/>
        </p:nvSpPr>
        <p:spPr bwMode="auto">
          <a:xfrm>
            <a:off x="0" y="7742908"/>
            <a:ext cx="9144000" cy="1174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82588" y="836712"/>
            <a:ext cx="3003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1、同步控制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803275" y="1487959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① 定义: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803275" y="2406422"/>
            <a:ext cx="1712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② 特点: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250950" y="3029798"/>
            <a:ext cx="4217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有明显时序时间划分;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238250" y="3510811"/>
            <a:ext cx="4392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ym typeface="Wingdings" panose="05000000000000000000" pitchFamily="2" charset="2"/>
              </a:rPr>
              <a:t> </a:t>
            </a:r>
            <a:r>
              <a:rPr lang="zh-CN" altLang="en-US" sz="2800" b="1"/>
              <a:t>时钟周期时间固定;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239838" y="3987061"/>
            <a:ext cx="76358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+mn-lt"/>
                <a:ea typeface="+mn-ea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latin typeface="+mn-lt"/>
                <a:ea typeface="+mn-ea"/>
              </a:rPr>
              <a:t>各步操作的衔接、各部件之间的数据传送受严格</a:t>
            </a:r>
            <a:r>
              <a:rPr lang="zh-CN" altLang="en-US" sz="2800" b="1" u="sng">
                <a:latin typeface="+mn-lt"/>
                <a:ea typeface="+mn-ea"/>
              </a:rPr>
              <a:t>同步时钟定时</a:t>
            </a:r>
            <a:r>
              <a:rPr lang="zh-CN" altLang="en-US" sz="2800" b="1">
                <a:latin typeface="+mn-lt"/>
                <a:ea typeface="+mn-ea"/>
              </a:rPr>
              <a:t>控制。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273300" y="1484784"/>
            <a:ext cx="6331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/>
              <a:t>各项操作受</a:t>
            </a:r>
            <a:r>
              <a:rPr lang="zh-CN" altLang="en-US" sz="2800" b="1" u="sng" smtClean="0"/>
              <a:t>统一时序</a:t>
            </a:r>
            <a:r>
              <a:rPr lang="zh-CN" altLang="en-US" sz="2800" b="1" smtClean="0"/>
              <a:t>控制</a:t>
            </a:r>
            <a:r>
              <a:rPr lang="zh-CN" altLang="en-US" sz="2800" b="1"/>
              <a:t>。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392738" y="2037234"/>
            <a:ext cx="3633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sq">
                <a:solidFill>
                  <a:srgbClr val="CCFF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CPU</a:t>
            </a:r>
            <a:r>
              <a:rPr lang="zh-CN" altLang="en-US" sz="2800" b="1"/>
              <a:t>或其它设备提供</a:t>
            </a:r>
          </a:p>
        </p:txBody>
      </p:sp>
      <p:sp>
        <p:nvSpPr>
          <p:cNvPr id="28" name="Arc 12"/>
          <p:cNvSpPr>
            <a:spLocks/>
          </p:cNvSpPr>
          <p:nvPr/>
        </p:nvSpPr>
        <p:spPr bwMode="auto">
          <a:xfrm flipH="1" flipV="1">
            <a:off x="4810125" y="1951509"/>
            <a:ext cx="608013" cy="3540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800000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179512" y="5157192"/>
            <a:ext cx="849979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3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66738" indent="-5667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7738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>
                <a:latin typeface="+mn-lt"/>
                <a:ea typeface="+mn-ea"/>
              </a:rPr>
              <a:t>即: 通过</a:t>
            </a:r>
            <a:r>
              <a:rPr lang="zh-CN" altLang="en-US" sz="2800" b="1">
                <a:latin typeface="+mn-lt"/>
                <a:ea typeface="+mn-ea"/>
              </a:rPr>
              <a:t>时钟(周期)来规定或控制各项操作的起始时间</a:t>
            </a:r>
            <a:r>
              <a:rPr lang="zh-CN" altLang="en-US" sz="2800" b="1" smtClean="0">
                <a:latin typeface="+mn-lt"/>
                <a:ea typeface="+mn-ea"/>
              </a:rPr>
              <a:t>、结束</a:t>
            </a:r>
            <a:r>
              <a:rPr lang="zh-CN" altLang="en-US" sz="2800" b="1">
                <a:latin typeface="+mn-lt"/>
                <a:ea typeface="+mn-ea"/>
              </a:rPr>
              <a:t>时间, 以此实现各操作可在规定时间内完成。</a:t>
            </a:r>
            <a:endParaRPr lang="en-US" altLang="zh-CN" sz="2800" b="1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1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  <p:bldP spid="21" grpId="0" build="p" autoUpdateAnimBg="0"/>
      <p:bldP spid="22" grpId="0" build="p" autoUpdateAnimBg="0"/>
      <p:bldP spid="23" grpId="0" build="p" autoUpdateAnimBg="0"/>
      <p:bldP spid="24" grpId="0" build="p" autoUpdateAnimBg="0"/>
      <p:bldP spid="25" grpId="0" build="p" autoUpdateAnimBg="0"/>
      <p:bldP spid="26" grpId="0" build="p" autoUpdateAnimBg="0" advAuto="0"/>
      <p:bldP spid="2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73100" y="5282624"/>
            <a:ext cx="3581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⑤ 应用场合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179513" y="5930696"/>
            <a:ext cx="76279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用于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内部、设备</a:t>
            </a:r>
            <a:r>
              <a:rPr lang="zh-CN" altLang="en-US" sz="2800" b="1" smtClean="0">
                <a:ea typeface="宋体" panose="02010600030101010101" pitchFamily="2" charset="-122"/>
              </a:rPr>
              <a:t>内部。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90625" y="1162967"/>
            <a:ext cx="77549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sz="2800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>
                <a:ea typeface="宋体" panose="02010600030101010101" pitchFamily="2" charset="-122"/>
              </a:rPr>
              <a:t>时序关系简单</a:t>
            </a:r>
            <a:r>
              <a:rPr lang="zh-CN" altLang="en-US" sz="2800" b="1" smtClean="0">
                <a:ea typeface="宋体" panose="02010600030101010101" pitchFamily="2" charset="-122"/>
              </a:rPr>
              <a:t>,时序</a:t>
            </a:r>
            <a:r>
              <a:rPr lang="zh-CN" altLang="en-US" sz="2800" b="1">
                <a:ea typeface="宋体" panose="02010600030101010101" pitchFamily="2" charset="-122"/>
              </a:rPr>
              <a:t>划分规整, 控制不复杂;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79513" y="2196430"/>
            <a:ext cx="5232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时间安排不合理(缺点)。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192213" y="1693192"/>
            <a:ext cx="625633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控制逻辑易于集中</a:t>
            </a:r>
            <a:r>
              <a:rPr lang="zh-CN" altLang="en-US" sz="2800" b="1" smtClean="0">
                <a:ea typeface="宋体" panose="02010600030101010101" pitchFamily="2" charset="-122"/>
              </a:rPr>
              <a:t>,便于管理</a:t>
            </a:r>
            <a:r>
              <a:rPr lang="en-US" altLang="zh-CN" sz="2800" b="1" smtClean="0">
                <a:ea typeface="宋体" panose="02010600030101010101" pitchFamily="2" charset="-122"/>
              </a:rPr>
              <a:t>;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4525" y="620688"/>
            <a:ext cx="224631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③ 优缺点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55638" y="3018145"/>
            <a:ext cx="8174037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④  采用同步控制的一些条件</a:t>
            </a:r>
          </a:p>
          <a:p>
            <a:pPr algn="l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  </a:t>
            </a:r>
            <a:r>
              <a:rPr lang="zh-CN" altLang="en-US" sz="2800" b="1" smtClean="0">
                <a:ea typeface="宋体" panose="02010600030101010101" pitchFamily="2" charset="-122"/>
              </a:rPr>
              <a:t>    </a:t>
            </a:r>
            <a:r>
              <a:rPr lang="zh-CN" altLang="en-US" sz="2800" b="1" smtClean="0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发送、接收部件(或设备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传送时间确定;</a:t>
            </a:r>
          </a:p>
          <a:p>
            <a:pPr algn="l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  </a:t>
            </a:r>
            <a:r>
              <a:rPr lang="zh-CN" altLang="en-US" sz="2800" b="1" smtClean="0">
                <a:ea typeface="宋体" panose="02010600030101010101" pitchFamily="2" charset="-122"/>
              </a:rPr>
              <a:t>    </a:t>
            </a:r>
            <a:r>
              <a:rPr lang="zh-CN" altLang="en-US" sz="2800" b="1" smtClean="0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各部件速度相近, 传送距离较近</a:t>
            </a:r>
            <a:r>
              <a:rPr lang="zh-CN" altLang="en-US" sz="2800" b="1" smtClean="0">
                <a:ea typeface="宋体" panose="02010600030101010101" pitchFamily="2" charset="-122"/>
              </a:rPr>
              <a:t>。     </a:t>
            </a:r>
            <a:endParaRPr lang="zh-CN" altLang="en-US" sz="2800" b="1"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75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6888" y="620688"/>
            <a:ext cx="3003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2、异步控制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41588" y="1367433"/>
            <a:ext cx="63849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各项操作按不同需要安排时间, 不受统一时序控制。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20775" y="1345208"/>
            <a:ext cx="1700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① 定义: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5763" y="3435945"/>
            <a:ext cx="3509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例. 异步传送操作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7525" y="4009033"/>
            <a:ext cx="20335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主设备: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269778" y="4010620"/>
            <a:ext cx="4462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申请并掌握总线权的设备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7525" y="4559895"/>
            <a:ext cx="2514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从设备: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51744" y="4529733"/>
            <a:ext cx="440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响应主设备请求的设备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106488" y="2412008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② 特点: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527300" y="2421533"/>
            <a:ext cx="65166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无统一时钟周期划分, 各操作间的衔接和部件之间的信息交换采用</a:t>
            </a:r>
            <a:r>
              <a:rPr lang="zh-CN" altLang="en-US" sz="2800" b="1" u="sng">
                <a:solidFill>
                  <a:srgbClr val="0000FF"/>
                </a:solidFill>
                <a:ea typeface="宋体" panose="02010600030101010101" pitchFamily="2" charset="-122"/>
              </a:rPr>
              <a:t>应答</a:t>
            </a:r>
            <a:r>
              <a:rPr lang="zh-CN" altLang="en-US" sz="2800" b="1">
                <a:ea typeface="宋体" panose="02010600030101010101" pitchFamily="2" charset="-122"/>
              </a:rPr>
              <a:t>方式。</a:t>
            </a:r>
          </a:p>
        </p:txBody>
      </p: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6382196" y="3818210"/>
            <a:ext cx="2654300" cy="2851150"/>
            <a:chOff x="3970" y="1770"/>
            <a:chExt cx="1672" cy="1796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390" y="1770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+mn-ea"/>
                </a:rPr>
                <a:t>总线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70" y="2118"/>
              <a:ext cx="1587" cy="0"/>
            </a:xfrm>
            <a:prstGeom prst="line">
              <a:avLst/>
            </a:prstGeom>
            <a:noFill/>
            <a:ln w="31750" cap="sq">
              <a:solidFill>
                <a:srgbClr val="003C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375" y="2118"/>
              <a:ext cx="0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221" y="2118"/>
              <a:ext cx="0" cy="240"/>
            </a:xfrm>
            <a:prstGeom prst="line">
              <a:avLst/>
            </a:prstGeom>
            <a:noFill/>
            <a:ln w="2222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n-ea"/>
              </a:endParaRPr>
            </a:p>
          </p:txBody>
        </p: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4445" y="2196"/>
              <a:ext cx="611" cy="114"/>
              <a:chOff x="3456" y="4032"/>
              <a:chExt cx="720" cy="96"/>
            </a:xfrm>
          </p:grpSpPr>
          <p:sp>
            <p:nvSpPr>
              <p:cNvPr id="22" name="Arc 18"/>
              <p:cNvSpPr>
                <a:spLocks/>
              </p:cNvSpPr>
              <p:nvPr/>
            </p:nvSpPr>
            <p:spPr bwMode="auto">
              <a:xfrm>
                <a:off x="3792" y="4032"/>
                <a:ext cx="38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 cap="sq">
                <a:solidFill>
                  <a:srgbClr val="003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  <p:sp>
            <p:nvSpPr>
              <p:cNvPr id="23" name="Arc 19"/>
              <p:cNvSpPr>
                <a:spLocks/>
              </p:cNvSpPr>
              <p:nvPr/>
            </p:nvSpPr>
            <p:spPr bwMode="auto">
              <a:xfrm flipH="1">
                <a:off x="3456" y="4032"/>
                <a:ext cx="33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2225" cap="sq">
                <a:solidFill>
                  <a:srgbClr val="003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n-ea"/>
                </a:endParaRPr>
              </a:p>
            </p:txBody>
          </p:sp>
        </p:grp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4045" y="3268"/>
              <a:ext cx="8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+mn-ea"/>
                </a:rPr>
                <a:t>发/接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885" y="3275"/>
              <a:ext cx="7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>
                  <a:latin typeface="+mn-ea"/>
                </a:rPr>
                <a:t>接/发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037" y="2349"/>
              <a:ext cx="425" cy="872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从设备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170" y="2369"/>
              <a:ext cx="445" cy="872"/>
            </a:xfrm>
            <a:prstGeom prst="rect">
              <a:avLst/>
            </a:prstGeom>
            <a:solidFill>
              <a:srgbClr val="DDFFFF"/>
            </a:solidFill>
            <a:ln w="22225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+mn-ea"/>
                </a:rPr>
                <a:t>主设备</a:t>
              </a:r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17525" y="5140920"/>
            <a:ext cx="266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  <a:sym typeface="Wingdings" panose="05000000000000000000" pitchFamily="2" charset="2"/>
              </a:rPr>
              <a:t> </a:t>
            </a:r>
            <a:r>
              <a:rPr lang="zh-CN" altLang="en-US" sz="2800" b="1">
                <a:ea typeface="宋体" panose="02010600030101010101" pitchFamily="2" charset="-122"/>
              </a:rPr>
              <a:t>工作流程:</a:t>
            </a:r>
          </a:p>
        </p:txBody>
      </p:sp>
    </p:spTree>
    <p:extLst>
      <p:ext uri="{BB962C8B-B14F-4D97-AF65-F5344CB8AC3E}">
        <p14:creationId xmlns:p14="http://schemas.microsoft.com/office/powerpoint/2010/main" val="1334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045370" y="1694011"/>
            <a:ext cx="3927475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主设备获得总线控制权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4169445" y="2159149"/>
            <a:ext cx="0" cy="371475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31082" y="2533799"/>
            <a:ext cx="3913188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 主设备询问从设备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32682" y="4611836"/>
            <a:ext cx="3968750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主设备发送/接收数据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07282" y="5434161"/>
            <a:ext cx="4011613" cy="437043"/>
          </a:xfrm>
          <a:prstGeom prst="rect">
            <a:avLst/>
          </a:prstGeom>
          <a:noFill/>
          <a:ln w="22225" cap="sq">
            <a:solidFill>
              <a:srgbClr val="003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 主设备释放总线控制权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324770" y="3297386"/>
            <a:ext cx="3709987" cy="879475"/>
            <a:chOff x="1624" y="1871"/>
            <a:chExt cx="2337" cy="554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1624" y="1871"/>
              <a:ext cx="2337" cy="554"/>
            </a:xfrm>
            <a:prstGeom prst="flowChartDecision">
              <a:avLst/>
            </a:prstGeom>
            <a:noFill/>
            <a:ln w="22225" cap="sq">
              <a:solidFill>
                <a:srgbClr val="003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991" y="1997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"/>
                </a:spcBef>
              </a:pPr>
              <a:r>
                <a:rPr lang="zh-CN" altLang="en-US" sz="2800" b="1">
                  <a:latin typeface="宋体" panose="02010600030101010101" pitchFamily="2" charset="-122"/>
                </a:rPr>
                <a:t>从设备准备好</a:t>
              </a:r>
              <a:r>
                <a:rPr lang="zh-CN" altLang="en-US" sz="2800" b="1"/>
                <a:t>?</a:t>
              </a:r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71032" y="3008461"/>
            <a:ext cx="0" cy="309563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171032" y="4184799"/>
            <a:ext cx="0" cy="420687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169445" y="5099199"/>
            <a:ext cx="0" cy="32385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18657" y="413241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Y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74445" y="3276749"/>
            <a:ext cx="585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N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419498" y="188640"/>
            <a:ext cx="1998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操作流程: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033170" y="3749824"/>
            <a:ext cx="601662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6626895" y="2286149"/>
            <a:ext cx="0" cy="1468437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166270" y="2287736"/>
            <a:ext cx="2468562" cy="0"/>
          </a:xfrm>
          <a:prstGeom prst="line">
            <a:avLst/>
          </a:prstGeom>
          <a:noFill/>
          <a:ln w="22225">
            <a:solidFill>
              <a:srgbClr val="003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24508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4" grpId="0" animBg="1" autoUpdateAnimBg="0"/>
      <p:bldP spid="5" grpId="0" animBg="1" autoUpdateAnimBg="0"/>
      <p:bldP spid="6" grpId="0" animBg="1" autoUpdateAnimBg="0"/>
      <p:bldP spid="13" grpId="0" autoUpdateAnimBg="0"/>
      <p:bldP spid="14" grpId="0" build="p" autoUpdateAnimBg="0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7544" y="764704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FF"/>
                </a:solidFill>
              </a:rPr>
              <a:t>时序信号</a:t>
            </a:r>
            <a:r>
              <a:rPr lang="zh-CN" altLang="en-US" sz="2800" b="1" smtClean="0"/>
              <a:t>：计算机操作的时间标志。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539552" y="2708920"/>
            <a:ext cx="8280920" cy="21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zh-CN" altLang="en-US" sz="2800" b="1"/>
              <a:t>各项</a:t>
            </a:r>
            <a:r>
              <a:rPr lang="zh-CN" altLang="en-US" sz="2800" b="1" smtClean="0"/>
              <a:t>操作所需的控制命令称为</a:t>
            </a:r>
            <a:r>
              <a:rPr lang="zh-CN" altLang="en-US" sz="2800" b="1" smtClean="0">
                <a:solidFill>
                  <a:srgbClr val="FF0000"/>
                </a:solidFill>
              </a:rPr>
              <a:t>微命令</a:t>
            </a:r>
            <a:r>
              <a:rPr lang="zh-CN" altLang="en-US" sz="2800" b="1" smtClean="0"/>
              <a:t>，将产生微命令需要的逻辑条件和时间条件作为输入，微命令作为输出，并采用逻辑电路进行实现。所有微命令所需的逻辑电路就构成了</a:t>
            </a:r>
            <a:r>
              <a:rPr lang="zh-CN" altLang="en-US" sz="2800" b="1" smtClean="0">
                <a:solidFill>
                  <a:srgbClr val="FF00FF"/>
                </a:solidFill>
              </a:rPr>
              <a:t>微命令发生器</a:t>
            </a:r>
            <a:r>
              <a:rPr lang="zh-CN" altLang="en-US" sz="2800" b="1" smtClean="0"/>
              <a:t>。</a:t>
            </a:r>
            <a:endParaRPr lang="zh-CN" altLang="en-US" sz="2800" b="1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610797"/>
            <a:ext cx="19292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925" indent="-288925" algn="l">
              <a:spcBef>
                <a:spcPct val="15000"/>
              </a:spcBef>
            </a:pPr>
            <a:r>
              <a:rPr lang="zh-CN" altLang="en-US" sz="2800" b="1">
                <a:solidFill>
                  <a:srgbClr val="990000"/>
                </a:solidFill>
              </a:rPr>
              <a:t>时序系统:</a:t>
            </a:r>
            <a:r>
              <a:rPr lang="zh-CN" altLang="en-US" sz="2800" b="1">
                <a:solidFill>
                  <a:srgbClr val="004000"/>
                </a:solidFill>
              </a:rPr>
              <a:t> </a:t>
            </a:r>
            <a:endParaRPr lang="zh-CN" altLang="en-US" sz="2800" b="1">
              <a:solidFill>
                <a:srgbClr val="004000"/>
              </a:solidFill>
              <a:cs typeface="Times New Roman" pitchFamily="18" charset="0"/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/>
        </p:nvSpPr>
        <p:spPr bwMode="auto">
          <a:xfrm>
            <a:off x="547490" y="1610797"/>
            <a:ext cx="8204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/>
              <a:t>                   即时序信号与操作的关系</a:t>
            </a:r>
            <a:r>
              <a:rPr lang="zh-CN" altLang="en-US" sz="2800" b="1">
                <a:cs typeface="Times New Roman" pitchFamily="18" charset="0"/>
              </a:rPr>
              <a:t>, </a:t>
            </a:r>
            <a:r>
              <a:rPr lang="zh-CN" altLang="en-US" sz="2800" b="1"/>
              <a:t>用于规定各项操作所需</a:t>
            </a:r>
            <a:r>
              <a:rPr lang="zh-CN" altLang="en-US" sz="2800" b="1">
                <a:solidFill>
                  <a:srgbClr val="0000FF"/>
                </a:solidFill>
              </a:rPr>
              <a:t>时间和时机</a:t>
            </a:r>
            <a:r>
              <a:rPr lang="zh-CN" altLang="en-US" sz="2800" b="1" smtClean="0"/>
              <a:t>。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179512" y="575946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在什么时间和时机？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62804" y="578610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</a:rPr>
              <a:t>根据什么条件？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9086" y="578610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solidFill>
                  <a:srgbClr val="FF00FF"/>
                </a:solidFill>
              </a:rPr>
              <a:t>发出什么命令？</a:t>
            </a:r>
            <a:endParaRPr lang="zh-CN" altLang="en-US" sz="2800" b="1">
              <a:solidFill>
                <a:srgbClr val="FF00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7490" y="501317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/>
              <a:t>控制器设计的依据：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2677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build="p" autoUpdateAnimBg="0"/>
      <p:bldP spid="7" grpId="0"/>
      <p:bldP spid="8" grpId="0"/>
      <p:bldP spid="9" grpId="0"/>
      <p:bldP spid="10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95536" y="764704"/>
            <a:ext cx="41259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 smtClean="0">
                <a:ea typeface="宋体" panose="02010600030101010101" pitchFamily="2" charset="-12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</a:rPr>
              <a:t>、扩展同步控制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1906" y="3006140"/>
            <a:ext cx="7002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总线周期长度可变, 时钟周期长度不变</a:t>
            </a:r>
            <a:r>
              <a:rPr lang="zh-CN" altLang="en-US" sz="2800" b="1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339725" y="1568197"/>
            <a:ext cx="5383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 </a:t>
            </a:r>
            <a:r>
              <a:rPr lang="zh-CN" altLang="en-US" sz="2800" b="1" smtClean="0">
                <a:ea typeface="宋体" panose="02010600030101010101" pitchFamily="2" charset="-122"/>
              </a:rPr>
              <a:t>   </a:t>
            </a:r>
            <a:r>
              <a:rPr lang="zh-CN" altLang="en-US" sz="2800" b="1" u="sng" smtClean="0">
                <a:ea typeface="宋体" panose="02010600030101010101" pitchFamily="2" charset="-122"/>
              </a:rPr>
              <a:t>总线周期</a:t>
            </a:r>
            <a:r>
              <a:rPr lang="zh-CN" altLang="en-US" sz="2800" b="1">
                <a:ea typeface="宋体" panose="02010600030101010101" pitchFamily="2" charset="-122"/>
              </a:rPr>
              <a:t>中插入延长周期</a:t>
            </a:r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 flipH="1">
            <a:off x="1387475" y="2111122"/>
            <a:ext cx="257175" cy="273050"/>
          </a:xfrm>
          <a:prstGeom prst="line">
            <a:avLst/>
          </a:prstGeom>
          <a:noFill/>
          <a:ln w="22225" cap="sq">
            <a:solidFill>
              <a:srgbClr val="003C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601663" y="2352422"/>
            <a:ext cx="8507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ea typeface="宋体" panose="02010600030101010101" pitchFamily="2" charset="-122"/>
              </a:rPr>
              <a:t>经总线传送一次数据所用的时间(送地址、读/写)</a:t>
            </a:r>
          </a:p>
        </p:txBody>
      </p:sp>
      <p:grpSp>
        <p:nvGrpSpPr>
          <p:cNvPr id="12" name="Group 204"/>
          <p:cNvGrpSpPr>
            <a:grpSpLocks/>
          </p:cNvGrpSpPr>
          <p:nvPr/>
        </p:nvGrpSpPr>
        <p:grpSpPr bwMode="auto">
          <a:xfrm>
            <a:off x="1376238" y="5785444"/>
            <a:ext cx="5164137" cy="523876"/>
            <a:chOff x="824" y="1312"/>
            <a:chExt cx="3391" cy="330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1616" y="1312"/>
              <a:ext cx="18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>
                  <a:latin typeface="宋体" panose="02010600030101010101" pitchFamily="2" charset="-122"/>
                </a:rPr>
                <a:t>总线周期</a:t>
              </a:r>
              <a:r>
                <a:rPr lang="zh-CN" altLang="en-US" sz="2800" b="1"/>
                <a:t>(5</a:t>
              </a:r>
              <a:r>
                <a:rPr lang="en-US" altLang="zh-CN" sz="2800" b="1"/>
                <a:t>T)</a:t>
              </a:r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824" y="1490"/>
              <a:ext cx="826" cy="0"/>
            </a:xfrm>
            <a:prstGeom prst="line">
              <a:avLst/>
            </a:prstGeom>
            <a:noFill/>
            <a:ln w="19050" cap="sq">
              <a:solidFill>
                <a:srgbClr val="003C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 flipV="1">
              <a:off x="3124" y="1490"/>
              <a:ext cx="1091" cy="0"/>
            </a:xfrm>
            <a:prstGeom prst="line">
              <a:avLst/>
            </a:prstGeom>
            <a:noFill/>
            <a:ln w="19050" cap="sq">
              <a:solidFill>
                <a:srgbClr val="003C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16" name="Line 40"/>
          <p:cNvSpPr>
            <a:spLocks noChangeShapeType="1"/>
          </p:cNvSpPr>
          <p:nvPr/>
        </p:nvSpPr>
        <p:spPr bwMode="auto">
          <a:xfrm>
            <a:off x="6559425" y="4324940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17" name="Group 203"/>
          <p:cNvGrpSpPr>
            <a:grpSpLocks/>
          </p:cNvGrpSpPr>
          <p:nvPr/>
        </p:nvGrpSpPr>
        <p:grpSpPr bwMode="auto">
          <a:xfrm>
            <a:off x="5535488" y="4172540"/>
            <a:ext cx="1571625" cy="990600"/>
            <a:chOff x="3516" y="242"/>
            <a:chExt cx="1017" cy="624"/>
          </a:xfrm>
        </p:grpSpPr>
        <p:sp>
          <p:nvSpPr>
            <p:cNvPr id="18" name="Line 51"/>
            <p:cNvSpPr>
              <a:spLocks noChangeShapeType="1"/>
            </p:cNvSpPr>
            <p:nvPr/>
          </p:nvSpPr>
          <p:spPr bwMode="auto">
            <a:xfrm flipH="1">
              <a:off x="3516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 flipV="1">
              <a:off x="3852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 flipH="1">
              <a:off x="3852" y="578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1" name="Line 54"/>
            <p:cNvSpPr>
              <a:spLocks noChangeShapeType="1"/>
            </p:cNvSpPr>
            <p:nvPr/>
          </p:nvSpPr>
          <p:spPr bwMode="auto">
            <a:xfrm flipV="1">
              <a:off x="4188" y="578"/>
              <a:ext cx="0" cy="288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2" name="Line 55"/>
            <p:cNvSpPr>
              <a:spLocks noChangeShapeType="1"/>
            </p:cNvSpPr>
            <p:nvPr/>
          </p:nvSpPr>
          <p:spPr bwMode="auto">
            <a:xfrm flipH="1">
              <a:off x="4197" y="866"/>
              <a:ext cx="336" cy="0"/>
            </a:xfrm>
            <a:prstGeom prst="line">
              <a:avLst/>
            </a:prstGeom>
            <a:noFill/>
            <a:ln w="28575" cap="sq">
              <a:solidFill>
                <a:srgbClr val="003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364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sp>
        <p:nvSpPr>
          <p:cNvPr id="24" name="Text Box 65"/>
          <p:cNvSpPr txBox="1">
            <a:spLocks noChangeArrowheads="1"/>
          </p:cNvSpPr>
          <p:nvPr/>
        </p:nvSpPr>
        <p:spPr bwMode="auto">
          <a:xfrm>
            <a:off x="1392113" y="5258390"/>
            <a:ext cx="1311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/>
              <a:t>送地址</a:t>
            </a: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3154238" y="5272678"/>
            <a:ext cx="1647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</a:rPr>
              <a:t>读/写数据</a:t>
            </a: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5667250" y="5252040"/>
            <a:ext cx="1093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>
                <a:latin typeface="宋体" panose="02010600030101010101" pitchFamily="2" charset="-122"/>
              </a:rPr>
              <a:t>结束</a:t>
            </a:r>
          </a:p>
        </p:txBody>
      </p:sp>
      <p:grpSp>
        <p:nvGrpSpPr>
          <p:cNvPr id="27" name="Group 159"/>
          <p:cNvGrpSpPr>
            <a:grpSpLocks/>
          </p:cNvGrpSpPr>
          <p:nvPr/>
        </p:nvGrpSpPr>
        <p:grpSpPr bwMode="auto">
          <a:xfrm>
            <a:off x="325313" y="4172540"/>
            <a:ext cx="5708650" cy="1600200"/>
            <a:chOff x="135" y="242"/>
            <a:chExt cx="3696" cy="1008"/>
          </a:xfrm>
        </p:grpSpPr>
        <p:sp>
          <p:nvSpPr>
            <p:cNvPr id="28" name="Line 160"/>
            <p:cNvSpPr>
              <a:spLocks noChangeShapeType="1"/>
            </p:cNvSpPr>
            <p:nvPr/>
          </p:nvSpPr>
          <p:spPr bwMode="auto">
            <a:xfrm>
              <a:off x="999" y="914"/>
              <a:ext cx="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pSp>
          <p:nvGrpSpPr>
            <p:cNvPr id="29" name="Group 161"/>
            <p:cNvGrpSpPr>
              <a:grpSpLocks/>
            </p:cNvGrpSpPr>
            <p:nvPr/>
          </p:nvGrpSpPr>
          <p:grpSpPr bwMode="auto">
            <a:xfrm>
              <a:off x="807" y="615"/>
              <a:ext cx="3024" cy="251"/>
              <a:chOff x="624" y="3552"/>
              <a:chExt cx="3024" cy="288"/>
            </a:xfrm>
          </p:grpSpPr>
          <p:grpSp>
            <p:nvGrpSpPr>
              <p:cNvPr id="40" name="Group 162"/>
              <p:cNvGrpSpPr>
                <a:grpSpLocks/>
              </p:cNvGrpSpPr>
              <p:nvPr/>
            </p:nvGrpSpPr>
            <p:grpSpPr bwMode="auto">
              <a:xfrm>
                <a:off x="624" y="3552"/>
                <a:ext cx="672" cy="288"/>
                <a:chOff x="624" y="3552"/>
                <a:chExt cx="672" cy="288"/>
              </a:xfrm>
            </p:grpSpPr>
            <p:sp>
              <p:nvSpPr>
                <p:cNvPr id="57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8" name="Line 16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9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60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1" name="Group 167"/>
              <p:cNvGrpSpPr>
                <a:grpSpLocks/>
              </p:cNvGrpSpPr>
              <p:nvPr/>
            </p:nvGrpSpPr>
            <p:grpSpPr bwMode="auto">
              <a:xfrm>
                <a:off x="1296" y="3552"/>
                <a:ext cx="672" cy="288"/>
                <a:chOff x="624" y="3552"/>
                <a:chExt cx="672" cy="288"/>
              </a:xfrm>
            </p:grpSpPr>
            <p:sp>
              <p:nvSpPr>
                <p:cNvPr id="53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4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5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6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2" name="Group 172"/>
              <p:cNvGrpSpPr>
                <a:grpSpLocks/>
              </p:cNvGrpSpPr>
              <p:nvPr/>
            </p:nvGrpSpPr>
            <p:grpSpPr bwMode="auto">
              <a:xfrm>
                <a:off x="1968" y="3552"/>
                <a:ext cx="672" cy="288"/>
                <a:chOff x="624" y="3552"/>
                <a:chExt cx="672" cy="288"/>
              </a:xfrm>
            </p:grpSpPr>
            <p:sp>
              <p:nvSpPr>
                <p:cNvPr id="49" name="Line 173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0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1" name="Line 175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5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43" name="Group 177"/>
              <p:cNvGrpSpPr>
                <a:grpSpLocks/>
              </p:cNvGrpSpPr>
              <p:nvPr/>
            </p:nvGrpSpPr>
            <p:grpSpPr bwMode="auto">
              <a:xfrm>
                <a:off x="2640" y="3552"/>
                <a:ext cx="672" cy="288"/>
                <a:chOff x="624" y="3552"/>
                <a:chExt cx="672" cy="288"/>
              </a:xfrm>
            </p:grpSpPr>
            <p:sp>
              <p:nvSpPr>
                <p:cNvPr id="45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6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7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  <p:sp>
              <p:nvSpPr>
                <p:cNvPr id="48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5400" cap="sq">
                  <a:solidFill>
                    <a:srgbClr val="003C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/>
                </a:p>
              </p:txBody>
            </p:sp>
          </p:grpSp>
          <p:sp>
            <p:nvSpPr>
              <p:cNvPr id="44" name="Line 182"/>
              <p:cNvSpPr>
                <a:spLocks noChangeShapeType="1"/>
              </p:cNvSpPr>
              <p:nvPr/>
            </p:nvSpPr>
            <p:spPr bwMode="auto">
              <a:xfrm flipH="1">
                <a:off x="3312" y="3840"/>
                <a:ext cx="336" cy="0"/>
              </a:xfrm>
              <a:prstGeom prst="line">
                <a:avLst/>
              </a:prstGeom>
              <a:noFill/>
              <a:ln w="25400" cap="sq">
                <a:solidFill>
                  <a:srgbClr val="003C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30" name="Text Box 183"/>
            <p:cNvSpPr txBox="1">
              <a:spLocks noChangeArrowheads="1"/>
            </p:cNvSpPr>
            <p:nvPr/>
          </p:nvSpPr>
          <p:spPr bwMode="auto">
            <a:xfrm>
              <a:off x="135" y="578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时钟</a:t>
              </a:r>
            </a:p>
          </p:txBody>
        </p:sp>
        <p:sp>
          <p:nvSpPr>
            <p:cNvPr id="31" name="Line 184"/>
            <p:cNvSpPr>
              <a:spLocks noChangeShapeType="1"/>
            </p:cNvSpPr>
            <p:nvPr/>
          </p:nvSpPr>
          <p:spPr bwMode="auto">
            <a:xfrm>
              <a:off x="807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2" name="Line 185"/>
            <p:cNvSpPr>
              <a:spLocks noChangeShapeType="1"/>
            </p:cNvSpPr>
            <p:nvPr/>
          </p:nvSpPr>
          <p:spPr bwMode="auto">
            <a:xfrm>
              <a:off x="1479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3" name="Line 186"/>
            <p:cNvSpPr>
              <a:spLocks noChangeShapeType="1"/>
            </p:cNvSpPr>
            <p:nvPr/>
          </p:nvSpPr>
          <p:spPr bwMode="auto">
            <a:xfrm>
              <a:off x="2151" y="338"/>
              <a:ext cx="0" cy="57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Line 187"/>
            <p:cNvSpPr>
              <a:spLocks noChangeShapeType="1"/>
            </p:cNvSpPr>
            <p:nvPr/>
          </p:nvSpPr>
          <p:spPr bwMode="auto">
            <a:xfrm>
              <a:off x="2823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5" name="Line 188"/>
            <p:cNvSpPr>
              <a:spLocks noChangeShapeType="1"/>
            </p:cNvSpPr>
            <p:nvPr/>
          </p:nvSpPr>
          <p:spPr bwMode="auto">
            <a:xfrm>
              <a:off x="3495" y="338"/>
              <a:ext cx="0" cy="9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6" name="Text Box 189"/>
            <p:cNvSpPr txBox="1">
              <a:spLocks noChangeArrowheads="1"/>
            </p:cNvSpPr>
            <p:nvPr/>
          </p:nvSpPr>
          <p:spPr bwMode="auto">
            <a:xfrm>
              <a:off x="951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T1</a:t>
              </a:r>
            </a:p>
          </p:txBody>
        </p:sp>
        <p:sp>
          <p:nvSpPr>
            <p:cNvPr id="37" name="Text Box 190"/>
            <p:cNvSpPr txBox="1">
              <a:spLocks noChangeArrowheads="1"/>
            </p:cNvSpPr>
            <p:nvPr/>
          </p:nvSpPr>
          <p:spPr bwMode="auto">
            <a:xfrm>
              <a:off x="234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T3</a:t>
              </a:r>
            </a:p>
          </p:txBody>
        </p:sp>
        <p:sp>
          <p:nvSpPr>
            <p:cNvPr id="38" name="Text Box 191"/>
            <p:cNvSpPr txBox="1">
              <a:spLocks noChangeArrowheads="1"/>
            </p:cNvSpPr>
            <p:nvPr/>
          </p:nvSpPr>
          <p:spPr bwMode="auto">
            <a:xfrm>
              <a:off x="1623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T2</a:t>
              </a:r>
            </a:p>
          </p:txBody>
        </p:sp>
        <p:sp>
          <p:nvSpPr>
            <p:cNvPr id="39" name="Text Box 192"/>
            <p:cNvSpPr txBox="1">
              <a:spLocks noChangeArrowheads="1"/>
            </p:cNvSpPr>
            <p:nvPr/>
          </p:nvSpPr>
          <p:spPr bwMode="auto">
            <a:xfrm>
              <a:off x="3015" y="242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ea typeface="黑体" panose="02010609060101010101" pitchFamily="49" charset="-122"/>
                </a:rPr>
                <a:t>T4</a:t>
              </a:r>
            </a:p>
          </p:txBody>
        </p:sp>
      </p:grpSp>
      <p:grpSp>
        <p:nvGrpSpPr>
          <p:cNvPr id="61" name="Group 193"/>
          <p:cNvGrpSpPr>
            <a:grpSpLocks/>
          </p:cNvGrpSpPr>
          <p:nvPr/>
        </p:nvGrpSpPr>
        <p:grpSpPr bwMode="auto">
          <a:xfrm>
            <a:off x="4496793" y="4154352"/>
            <a:ext cx="1545429" cy="1000125"/>
            <a:chOff x="2840" y="226"/>
            <a:chExt cx="1020" cy="639"/>
          </a:xfrm>
        </p:grpSpPr>
        <p:grpSp>
          <p:nvGrpSpPr>
            <p:cNvPr id="62" name="Group 194"/>
            <p:cNvGrpSpPr>
              <a:grpSpLocks/>
            </p:cNvGrpSpPr>
            <p:nvPr/>
          </p:nvGrpSpPr>
          <p:grpSpPr bwMode="auto">
            <a:xfrm>
              <a:off x="2840" y="604"/>
              <a:ext cx="1020" cy="261"/>
              <a:chOff x="2494" y="2242"/>
              <a:chExt cx="983" cy="261"/>
            </a:xfrm>
          </p:grpSpPr>
          <p:grpSp>
            <p:nvGrpSpPr>
              <p:cNvPr id="64" name="Group 195"/>
              <p:cNvGrpSpPr>
                <a:grpSpLocks/>
              </p:cNvGrpSpPr>
              <p:nvPr/>
            </p:nvGrpSpPr>
            <p:grpSpPr bwMode="auto">
              <a:xfrm>
                <a:off x="2494" y="2242"/>
                <a:ext cx="629" cy="261"/>
                <a:chOff x="624" y="3552"/>
                <a:chExt cx="684" cy="288"/>
              </a:xfrm>
            </p:grpSpPr>
            <p:sp>
              <p:nvSpPr>
                <p:cNvPr id="67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624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8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960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9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960" y="3552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0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296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1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636" y="3840"/>
                  <a:ext cx="336" cy="0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972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3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1308" y="3552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 b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5" name="Line 200"/>
              <p:cNvSpPr>
                <a:spLocks noChangeShapeType="1"/>
              </p:cNvSpPr>
              <p:nvPr/>
            </p:nvSpPr>
            <p:spPr bwMode="auto">
              <a:xfrm flipH="1">
                <a:off x="3130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Line 200"/>
              <p:cNvSpPr>
                <a:spLocks noChangeShapeType="1"/>
              </p:cNvSpPr>
              <p:nvPr/>
            </p:nvSpPr>
            <p:spPr bwMode="auto">
              <a:xfrm flipH="1">
                <a:off x="3141" y="2503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3" name="Text Box 201"/>
            <p:cNvSpPr txBox="1">
              <a:spLocks noChangeArrowheads="1"/>
            </p:cNvSpPr>
            <p:nvPr/>
          </p:nvSpPr>
          <p:spPr bwMode="auto">
            <a:xfrm>
              <a:off x="3015" y="226"/>
              <a:ext cx="624" cy="334"/>
            </a:xfrm>
            <a:prstGeom prst="rect">
              <a:avLst/>
            </a:prstGeom>
            <a:solidFill>
              <a:srgbClr val="E9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Tw</a:t>
              </a:r>
            </a:p>
          </p:txBody>
        </p:sp>
      </p:grpSp>
      <p:sp>
        <p:nvSpPr>
          <p:cNvPr id="74" name="Line 202"/>
          <p:cNvSpPr>
            <a:spLocks noChangeShapeType="1"/>
          </p:cNvSpPr>
          <p:nvPr/>
        </p:nvSpPr>
        <p:spPr bwMode="auto">
          <a:xfrm>
            <a:off x="5505325" y="4259853"/>
            <a:ext cx="0" cy="1447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42295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" grpId="0" build="p" autoUpdateAnimBg="0"/>
      <p:bldP spid="9" grpId="0" build="p" autoUpdateAnimBg="0"/>
      <p:bldP spid="11" grpId="0" build="p" autoUpdateAnimBg="0" advAuto="0"/>
      <p:bldP spid="24" grpId="0" autoUpdateAnimBg="0"/>
      <p:bldP spid="25" grpId="0" autoUpdateAnimBg="0"/>
      <p:bldP spid="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5"/>
          <p:cNvSpPr txBox="1">
            <a:spLocks noChangeArrowheads="1"/>
          </p:cNvSpPr>
          <p:nvPr/>
        </p:nvSpPr>
        <p:spPr bwMode="auto">
          <a:xfrm>
            <a:off x="899592" y="260648"/>
            <a:ext cx="84042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比如在</a:t>
            </a:r>
            <a:r>
              <a:rPr lang="en-US" altLang="zh-CN" sz="2800" b="1"/>
              <a:t>Intel 80286</a:t>
            </a:r>
            <a:r>
              <a:rPr lang="zh-CN" altLang="en-US" sz="2800" b="1"/>
              <a:t>中, 一次总线操作的基本长度为三个</a:t>
            </a:r>
            <a:r>
              <a:rPr lang="en-US" altLang="zh-CN" sz="2800" b="1"/>
              <a:t>T</a:t>
            </a:r>
            <a:r>
              <a:rPr lang="zh-CN" altLang="en-US" sz="2800" b="1"/>
              <a:t>时钟。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07504" y="2072407"/>
            <a:ext cx="16033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endParaRPr kumimoji="0" lang="en-US" altLang="zh-CN" sz="2800" b="1">
              <a:latin typeface="+mn-ea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667892" y="1484784"/>
            <a:ext cx="8237537" cy="94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800" b="1">
                <a:latin typeface="+mn-ea"/>
              </a:rPr>
              <a:t>设: 每个</a:t>
            </a:r>
            <a:r>
              <a:rPr kumimoji="0" lang="en-US" altLang="zh-CN" sz="2800" b="1">
                <a:latin typeface="+mn-ea"/>
              </a:rPr>
              <a:t>T</a:t>
            </a:r>
            <a:r>
              <a:rPr kumimoji="0" lang="zh-CN" altLang="en-US" sz="2800" b="1">
                <a:latin typeface="+mn-ea"/>
              </a:rPr>
              <a:t>为50</a:t>
            </a:r>
            <a:r>
              <a:rPr kumimoji="0" lang="en-US" altLang="zh-CN" sz="2800" b="1">
                <a:latin typeface="+mn-ea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+mn-ea"/>
              </a:rPr>
              <a:t>s, </a:t>
            </a:r>
            <a:r>
              <a:rPr kumimoji="0" lang="zh-CN" altLang="en-US" sz="2800" b="1">
                <a:latin typeface="+mn-ea"/>
              </a:rPr>
              <a:t>存储器读数据时间为140</a:t>
            </a:r>
            <a:r>
              <a:rPr kumimoji="0" lang="en-US" altLang="zh-CN" sz="2800" b="1">
                <a:latin typeface="+mn-ea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+mn-ea"/>
              </a:rPr>
              <a:t>s(</a:t>
            </a:r>
            <a:r>
              <a:rPr kumimoji="0" lang="zh-CN" altLang="en-US" sz="2800" b="1">
                <a:latin typeface="+mn-ea"/>
              </a:rPr>
              <a:t>从</a:t>
            </a:r>
            <a:r>
              <a:rPr kumimoji="0" lang="zh-CN" altLang="en-US" sz="2800" b="1" u="sng">
                <a:latin typeface="+mn-ea"/>
              </a:rPr>
              <a:t>地址有效</a:t>
            </a:r>
            <a:r>
              <a:rPr kumimoji="0" lang="zh-CN" altLang="en-US" sz="2800" b="1">
                <a:latin typeface="+mn-ea"/>
              </a:rPr>
              <a:t>到</a:t>
            </a:r>
            <a:r>
              <a:rPr kumimoji="0" lang="zh-CN" altLang="en-US" sz="2800" b="1" u="sng">
                <a:latin typeface="+mn-ea"/>
              </a:rPr>
              <a:t>数据出现在总线上</a:t>
            </a:r>
            <a:r>
              <a:rPr kumimoji="0" lang="zh-CN" altLang="en-US" sz="2800" b="1">
                <a:latin typeface="+mn-ea"/>
              </a:rPr>
              <a:t>的时间长度)。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710754" y="2123388"/>
            <a:ext cx="8099425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05000"/>
              </a:lnSpc>
              <a:spcBef>
                <a:spcPct val="25000"/>
              </a:spcBef>
            </a:pPr>
            <a:r>
              <a:rPr kumimoji="0" lang="zh-CN" altLang="en-US" sz="2800" b="1">
                <a:latin typeface="+mn-ea"/>
              </a:rPr>
              <a:t>                                                                    从进入</a:t>
            </a:r>
            <a:r>
              <a:rPr kumimoji="0" lang="en-US" altLang="zh-CN" sz="2800" b="1">
                <a:latin typeface="+mn-ea"/>
              </a:rPr>
              <a:t>Ts</a:t>
            </a:r>
            <a:r>
              <a:rPr kumimoji="0" lang="zh-CN" altLang="en-US" sz="2800" b="1">
                <a:latin typeface="+mn-ea"/>
              </a:rPr>
              <a:t>到第二个</a:t>
            </a:r>
            <a:r>
              <a:rPr kumimoji="0" lang="en-US" altLang="zh-CN" sz="2800" b="1">
                <a:latin typeface="+mn-ea"/>
              </a:rPr>
              <a:t>Tc</a:t>
            </a:r>
            <a:r>
              <a:rPr kumimoji="0" lang="zh-CN" altLang="en-US" sz="2800" b="1">
                <a:latin typeface="+mn-ea"/>
              </a:rPr>
              <a:t>下降沿为125</a:t>
            </a:r>
            <a:r>
              <a:rPr kumimoji="0" lang="en-US" altLang="zh-CN" sz="2800" b="1">
                <a:latin typeface="+mn-ea"/>
                <a:sym typeface="Symbol" panose="05050102010706020507" pitchFamily="18" charset="2"/>
              </a:rPr>
              <a:t>n</a:t>
            </a:r>
            <a:r>
              <a:rPr kumimoji="0" lang="en-US" altLang="zh-CN" sz="2800" b="1">
                <a:latin typeface="+mn-ea"/>
              </a:rPr>
              <a:t>s, </a:t>
            </a:r>
            <a:r>
              <a:rPr kumimoji="0" lang="zh-CN" altLang="en-US" sz="2800" b="1">
                <a:latin typeface="+mn-ea"/>
              </a:rPr>
              <a:t>需要插入一个</a:t>
            </a:r>
            <a:r>
              <a:rPr kumimoji="0" lang="en-US" altLang="zh-CN" sz="2800" b="1">
                <a:latin typeface="+mn-ea"/>
              </a:rPr>
              <a:t>Tw。</a:t>
            </a:r>
            <a:endParaRPr lang="zh-CN" altLang="en-US" sz="2800" b="1">
              <a:latin typeface="+mn-ea"/>
            </a:endParaRP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4328667" y="4298082"/>
            <a:ext cx="266700" cy="1284287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677417" y="5309319"/>
            <a:ext cx="13382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800" b="1">
                <a:latin typeface="+mn-ea"/>
              </a:rPr>
              <a:t>Ready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859979" y="6049094"/>
            <a:ext cx="11191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en-US" altLang="zh-CN" sz="2800" b="1">
                <a:latin typeface="+mn-ea"/>
              </a:rPr>
              <a:t>Data</a:t>
            </a:r>
          </a:p>
        </p:txBody>
      </p: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1537842" y="4766394"/>
            <a:ext cx="6896100" cy="330200"/>
            <a:chOff x="1299" y="2730"/>
            <a:chExt cx="4344" cy="208"/>
          </a:xfrm>
        </p:grpSpPr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1299" y="2730"/>
              <a:ext cx="2691" cy="199"/>
            </a:xfrm>
            <a:custGeom>
              <a:avLst/>
              <a:gdLst>
                <a:gd name="T0" fmla="*/ 0 w 2600"/>
                <a:gd name="T1" fmla="*/ 160 h 320"/>
                <a:gd name="T2" fmla="*/ 220 w 2600"/>
                <a:gd name="T3" fmla="*/ 160 h 320"/>
                <a:gd name="T4" fmla="*/ 380 w 2600"/>
                <a:gd name="T5" fmla="*/ 0 h 320"/>
                <a:gd name="T6" fmla="*/ 2440 w 2600"/>
                <a:gd name="T7" fmla="*/ 0 h 320"/>
                <a:gd name="T8" fmla="*/ 2600 w 2600"/>
                <a:gd name="T9" fmla="*/ 160 h 320"/>
                <a:gd name="T10" fmla="*/ 2460 w 2600"/>
                <a:gd name="T11" fmla="*/ 320 h 320"/>
                <a:gd name="T12" fmla="*/ 340 w 2600"/>
                <a:gd name="T13" fmla="*/ 320 h 320"/>
                <a:gd name="T14" fmla="*/ 200 w 2600"/>
                <a:gd name="T15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0" h="320">
                  <a:moveTo>
                    <a:pt x="0" y="160"/>
                  </a:moveTo>
                  <a:lnTo>
                    <a:pt x="220" y="160"/>
                  </a:lnTo>
                  <a:lnTo>
                    <a:pt x="380" y="0"/>
                  </a:lnTo>
                  <a:lnTo>
                    <a:pt x="2440" y="0"/>
                  </a:lnTo>
                  <a:lnTo>
                    <a:pt x="2600" y="160"/>
                  </a:lnTo>
                  <a:lnTo>
                    <a:pt x="2460" y="320"/>
                  </a:lnTo>
                  <a:lnTo>
                    <a:pt x="340" y="320"/>
                  </a:lnTo>
                  <a:lnTo>
                    <a:pt x="200" y="160"/>
                  </a:lnTo>
                </a:path>
              </a:pathLst>
            </a:custGeom>
            <a:noFill/>
            <a:ln w="28575" cmpd="sng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997" y="2742"/>
              <a:ext cx="1646" cy="196"/>
            </a:xfrm>
            <a:custGeom>
              <a:avLst/>
              <a:gdLst>
                <a:gd name="T0" fmla="*/ 0 w 1660"/>
                <a:gd name="T1" fmla="*/ 140 h 320"/>
                <a:gd name="T2" fmla="*/ 80 w 1660"/>
                <a:gd name="T3" fmla="*/ 0 h 320"/>
                <a:gd name="T4" fmla="*/ 1480 w 1660"/>
                <a:gd name="T5" fmla="*/ 0 h 320"/>
                <a:gd name="T6" fmla="*/ 1660 w 1660"/>
                <a:gd name="T7" fmla="*/ 160 h 320"/>
                <a:gd name="T8" fmla="*/ 1520 w 1660"/>
                <a:gd name="T9" fmla="*/ 320 h 320"/>
                <a:gd name="T10" fmla="*/ 120 w 1660"/>
                <a:gd name="T11" fmla="*/ 320 h 320"/>
                <a:gd name="T12" fmla="*/ 0 w 1660"/>
                <a:gd name="T13" fmla="*/ 14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0" h="320">
                  <a:moveTo>
                    <a:pt x="0" y="140"/>
                  </a:moveTo>
                  <a:lnTo>
                    <a:pt x="80" y="0"/>
                  </a:lnTo>
                  <a:lnTo>
                    <a:pt x="1480" y="0"/>
                  </a:lnTo>
                  <a:lnTo>
                    <a:pt x="1660" y="160"/>
                  </a:lnTo>
                  <a:lnTo>
                    <a:pt x="1520" y="320"/>
                  </a:lnTo>
                  <a:lnTo>
                    <a:pt x="120" y="320"/>
                  </a:lnTo>
                  <a:lnTo>
                    <a:pt x="0" y="140"/>
                  </a:lnTo>
                  <a:close/>
                </a:path>
              </a:pathLst>
            </a:custGeom>
            <a:noFill/>
            <a:ln w="28575" cmpd="sng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693292" y="4617169"/>
            <a:ext cx="11493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kumimoji="0" lang="zh-CN" altLang="en-US" sz="2800" b="1">
                <a:latin typeface="+mn-ea"/>
              </a:rPr>
              <a:t>地址</a:t>
            </a: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1871217" y="4558432"/>
            <a:ext cx="0" cy="649287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5808217" y="4544144"/>
            <a:ext cx="0" cy="635000"/>
          </a:xfrm>
          <a:prstGeom prst="line">
            <a:avLst/>
          </a:prstGeom>
          <a:noFill/>
          <a:ln w="15875">
            <a:solidFill>
              <a:srgbClr val="003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5312917" y="4248869"/>
            <a:ext cx="252412" cy="1081088"/>
          </a:xfrm>
          <a:custGeom>
            <a:avLst/>
            <a:gdLst>
              <a:gd name="T0" fmla="*/ 0 w 183"/>
              <a:gd name="T1" fmla="*/ 0 h 1760"/>
              <a:gd name="T2" fmla="*/ 180 w 183"/>
              <a:gd name="T3" fmla="*/ 620 h 1760"/>
              <a:gd name="T4" fmla="*/ 20 w 183"/>
              <a:gd name="T5" fmla="*/ 176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3" h="1760">
                <a:moveTo>
                  <a:pt x="0" y="0"/>
                </a:moveTo>
                <a:cubicBezTo>
                  <a:pt x="88" y="163"/>
                  <a:pt x="177" y="327"/>
                  <a:pt x="180" y="620"/>
                </a:cubicBezTo>
                <a:cubicBezTo>
                  <a:pt x="183" y="913"/>
                  <a:pt x="101" y="1336"/>
                  <a:pt x="20" y="1760"/>
                </a:cubicBezTo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485954" y="5685557"/>
            <a:ext cx="2044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b="1">
                <a:latin typeface="+mn-ea"/>
              </a:rPr>
              <a:t>CPU</a:t>
            </a:r>
            <a:r>
              <a:rPr lang="zh-CN" altLang="en-US" sz="2400" b="1">
                <a:latin typeface="+mn-ea"/>
              </a:rPr>
              <a:t>采样数据</a:t>
            </a:r>
          </a:p>
        </p:txBody>
      </p: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1880742" y="3491632"/>
            <a:ext cx="3027362" cy="588962"/>
            <a:chOff x="1281" y="1783"/>
            <a:chExt cx="1907" cy="371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586" y="1794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Tc</a:t>
              </a: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V="1">
              <a:off x="1281" y="1963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V="1">
              <a:off x="1884" y="1974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2496" y="1974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>
              <a:off x="2507" y="2075"/>
              <a:ext cx="623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1283" y="2075"/>
              <a:ext cx="602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1896" y="2075"/>
              <a:ext cx="602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1427" y="1783"/>
              <a:ext cx="60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Ts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1968" y="1802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Tc</a:t>
              </a: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 flipV="1">
              <a:off x="3121" y="1961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grpSp>
        <p:nvGrpSpPr>
          <p:cNvPr id="68" name="Group 55"/>
          <p:cNvGrpSpPr>
            <a:grpSpLocks/>
          </p:cNvGrpSpPr>
          <p:nvPr/>
        </p:nvGrpSpPr>
        <p:grpSpPr bwMode="auto">
          <a:xfrm>
            <a:off x="4792217" y="3502744"/>
            <a:ext cx="1136650" cy="550863"/>
            <a:chOff x="3115" y="1790"/>
            <a:chExt cx="716" cy="347"/>
          </a:xfrm>
        </p:grpSpPr>
        <p:sp>
          <p:nvSpPr>
            <p:cNvPr id="107" name="Line 30"/>
            <p:cNvSpPr>
              <a:spLocks noChangeShapeType="1"/>
            </p:cNvSpPr>
            <p:nvPr/>
          </p:nvSpPr>
          <p:spPr bwMode="auto">
            <a:xfrm flipV="1">
              <a:off x="3738" y="1957"/>
              <a:ext cx="0" cy="18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8" name="Line 31"/>
            <p:cNvSpPr>
              <a:spLocks noChangeShapeType="1"/>
            </p:cNvSpPr>
            <p:nvPr/>
          </p:nvSpPr>
          <p:spPr bwMode="auto">
            <a:xfrm>
              <a:off x="3115" y="2079"/>
              <a:ext cx="623" cy="0"/>
            </a:xfrm>
            <a:prstGeom prst="line">
              <a:avLst/>
            </a:prstGeom>
            <a:noFill/>
            <a:ln w="15875">
              <a:solidFill>
                <a:srgbClr val="003C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09" name="Text Box 32"/>
            <p:cNvSpPr txBox="1">
              <a:spLocks noChangeArrowheads="1"/>
            </p:cNvSpPr>
            <p:nvPr/>
          </p:nvSpPr>
          <p:spPr bwMode="auto">
            <a:xfrm>
              <a:off x="3229" y="1790"/>
              <a:ext cx="6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kumimoji="0" lang="en-US" altLang="zh-CN" sz="2800" b="1">
                  <a:latin typeface="+mn-ea"/>
                </a:rPr>
                <a:t>Tw</a:t>
              </a:r>
            </a:p>
          </p:txBody>
        </p:sp>
      </p:grpSp>
      <p:grpSp>
        <p:nvGrpSpPr>
          <p:cNvPr id="110" name="Group 39"/>
          <p:cNvGrpSpPr>
            <a:grpSpLocks/>
          </p:cNvGrpSpPr>
          <p:nvPr/>
        </p:nvGrpSpPr>
        <p:grpSpPr bwMode="auto">
          <a:xfrm>
            <a:off x="1871217" y="4112344"/>
            <a:ext cx="2940050" cy="339725"/>
            <a:chOff x="1509" y="2273"/>
            <a:chExt cx="1852" cy="214"/>
          </a:xfrm>
        </p:grpSpPr>
        <p:sp>
          <p:nvSpPr>
            <p:cNvPr id="111" name="Freeform 40"/>
            <p:cNvSpPr>
              <a:spLocks/>
            </p:cNvSpPr>
            <p:nvPr/>
          </p:nvSpPr>
          <p:spPr bwMode="auto">
            <a:xfrm>
              <a:off x="1509" y="2277"/>
              <a:ext cx="622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auto">
            <a:xfrm>
              <a:off x="2126" y="2273"/>
              <a:ext cx="614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113" name="Freeform 42"/>
            <p:cNvSpPr>
              <a:spLocks/>
            </p:cNvSpPr>
            <p:nvPr/>
          </p:nvSpPr>
          <p:spPr bwMode="auto">
            <a:xfrm>
              <a:off x="2738" y="2273"/>
              <a:ext cx="623" cy="210"/>
            </a:xfrm>
            <a:custGeom>
              <a:avLst/>
              <a:gdLst>
                <a:gd name="T0" fmla="*/ 0 w 595"/>
                <a:gd name="T1" fmla="*/ 210 h 210"/>
                <a:gd name="T2" fmla="*/ 0 w 595"/>
                <a:gd name="T3" fmla="*/ 0 h 210"/>
                <a:gd name="T4" fmla="*/ 311 w 595"/>
                <a:gd name="T5" fmla="*/ 0 h 210"/>
                <a:gd name="T6" fmla="*/ 311 w 595"/>
                <a:gd name="T7" fmla="*/ 210 h 210"/>
                <a:gd name="T8" fmla="*/ 595 w 595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210">
                  <a:moveTo>
                    <a:pt x="0" y="21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210"/>
                  </a:lnTo>
                  <a:lnTo>
                    <a:pt x="595" y="210"/>
                  </a:lnTo>
                </a:path>
              </a:pathLst>
            </a:custGeom>
            <a:noFill/>
            <a:ln w="28575">
              <a:solidFill>
                <a:srgbClr val="003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14" name="Freeform 43"/>
          <p:cNvSpPr>
            <a:spLocks/>
          </p:cNvSpPr>
          <p:nvPr/>
        </p:nvSpPr>
        <p:spPr bwMode="auto">
          <a:xfrm>
            <a:off x="4816029" y="4118694"/>
            <a:ext cx="989013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15" name="Freeform 44"/>
          <p:cNvSpPr>
            <a:spLocks/>
          </p:cNvSpPr>
          <p:nvPr/>
        </p:nvSpPr>
        <p:spPr bwMode="auto">
          <a:xfrm>
            <a:off x="5781229" y="4112344"/>
            <a:ext cx="989013" cy="333375"/>
          </a:xfrm>
          <a:custGeom>
            <a:avLst/>
            <a:gdLst>
              <a:gd name="T0" fmla="*/ 0 w 595"/>
              <a:gd name="T1" fmla="*/ 210 h 210"/>
              <a:gd name="T2" fmla="*/ 0 w 595"/>
              <a:gd name="T3" fmla="*/ 0 h 210"/>
              <a:gd name="T4" fmla="*/ 311 w 595"/>
              <a:gd name="T5" fmla="*/ 0 h 210"/>
              <a:gd name="T6" fmla="*/ 311 w 595"/>
              <a:gd name="T7" fmla="*/ 210 h 210"/>
              <a:gd name="T8" fmla="*/ 595 w 595"/>
              <a:gd name="T9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210">
                <a:moveTo>
                  <a:pt x="0" y="210"/>
                </a:moveTo>
                <a:lnTo>
                  <a:pt x="0" y="0"/>
                </a:lnTo>
                <a:lnTo>
                  <a:pt x="311" y="0"/>
                </a:lnTo>
                <a:lnTo>
                  <a:pt x="311" y="210"/>
                </a:lnTo>
                <a:lnTo>
                  <a:pt x="595" y="210"/>
                </a:lnTo>
              </a:path>
            </a:pathLst>
          </a:cu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16" name="Line 45"/>
          <p:cNvSpPr>
            <a:spLocks noChangeShapeType="1"/>
          </p:cNvSpPr>
          <p:nvPr/>
        </p:nvSpPr>
        <p:spPr bwMode="auto">
          <a:xfrm>
            <a:off x="1769617" y="5614119"/>
            <a:ext cx="2960687" cy="0"/>
          </a:xfrm>
          <a:prstGeom prst="line">
            <a:avLst/>
          </a:prstGeom>
          <a:noFill/>
          <a:ln w="28575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17" name="Freeform 46"/>
          <p:cNvSpPr>
            <a:spLocks/>
          </p:cNvSpPr>
          <p:nvPr/>
        </p:nvSpPr>
        <p:spPr bwMode="auto">
          <a:xfrm>
            <a:off x="4728717" y="5337894"/>
            <a:ext cx="2379662" cy="276225"/>
          </a:xfrm>
          <a:custGeom>
            <a:avLst/>
            <a:gdLst>
              <a:gd name="T0" fmla="*/ 0 w 1499"/>
              <a:gd name="T1" fmla="*/ 228 h 228"/>
              <a:gd name="T2" fmla="*/ 192 w 1499"/>
              <a:gd name="T3" fmla="*/ 0 h 228"/>
              <a:gd name="T4" fmla="*/ 576 w 1499"/>
              <a:gd name="T5" fmla="*/ 0 h 228"/>
              <a:gd name="T6" fmla="*/ 768 w 1499"/>
              <a:gd name="T7" fmla="*/ 228 h 228"/>
              <a:gd name="T8" fmla="*/ 1499 w 1499"/>
              <a:gd name="T9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9" h="228">
                <a:moveTo>
                  <a:pt x="0" y="228"/>
                </a:moveTo>
                <a:lnTo>
                  <a:pt x="192" y="0"/>
                </a:lnTo>
                <a:lnTo>
                  <a:pt x="576" y="0"/>
                </a:lnTo>
                <a:lnTo>
                  <a:pt x="768" y="228"/>
                </a:lnTo>
                <a:lnTo>
                  <a:pt x="1499" y="228"/>
                </a:lnTo>
              </a:path>
            </a:pathLst>
          </a:custGeom>
          <a:noFill/>
          <a:ln w="28575" cmpd="sng">
            <a:solidFill>
              <a:srgbClr val="003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18" name="Arc 48"/>
          <p:cNvSpPr>
            <a:spLocks/>
          </p:cNvSpPr>
          <p:nvPr/>
        </p:nvSpPr>
        <p:spPr bwMode="auto">
          <a:xfrm flipH="1">
            <a:off x="5536754" y="4275857"/>
            <a:ext cx="246063" cy="18430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rgbClr val="003C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119" name="Freeform 57"/>
          <p:cNvSpPr>
            <a:spLocks/>
          </p:cNvSpPr>
          <p:nvPr/>
        </p:nvSpPr>
        <p:spPr bwMode="auto">
          <a:xfrm>
            <a:off x="1791842" y="6157044"/>
            <a:ext cx="4819650" cy="347663"/>
          </a:xfrm>
          <a:custGeom>
            <a:avLst/>
            <a:gdLst>
              <a:gd name="T0" fmla="*/ 0 w 3036"/>
              <a:gd name="T1" fmla="*/ 110 h 219"/>
              <a:gd name="T2" fmla="*/ 1948 w 3036"/>
              <a:gd name="T3" fmla="*/ 110 h 219"/>
              <a:gd name="T4" fmla="*/ 2066 w 3036"/>
              <a:gd name="T5" fmla="*/ 0 h 219"/>
              <a:gd name="T6" fmla="*/ 2588 w 3036"/>
              <a:gd name="T7" fmla="*/ 0 h 219"/>
              <a:gd name="T8" fmla="*/ 2706 w 3036"/>
              <a:gd name="T9" fmla="*/ 110 h 219"/>
              <a:gd name="T10" fmla="*/ 2606 w 3036"/>
              <a:gd name="T11" fmla="*/ 219 h 219"/>
              <a:gd name="T12" fmla="*/ 2076 w 3036"/>
              <a:gd name="T13" fmla="*/ 219 h 219"/>
              <a:gd name="T14" fmla="*/ 1948 w 3036"/>
              <a:gd name="T15" fmla="*/ 110 h 219"/>
              <a:gd name="T16" fmla="*/ 2066 w 3036"/>
              <a:gd name="T17" fmla="*/ 0 h 219"/>
              <a:gd name="T18" fmla="*/ 2597 w 3036"/>
              <a:gd name="T19" fmla="*/ 0 h 219"/>
              <a:gd name="T20" fmla="*/ 2706 w 3036"/>
              <a:gd name="T21" fmla="*/ 110 h 219"/>
              <a:gd name="T22" fmla="*/ 3036 w 3036"/>
              <a:gd name="T23" fmla="*/ 11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6" h="219">
                <a:moveTo>
                  <a:pt x="0" y="110"/>
                </a:moveTo>
                <a:lnTo>
                  <a:pt x="1948" y="110"/>
                </a:lnTo>
                <a:lnTo>
                  <a:pt x="2066" y="0"/>
                </a:lnTo>
                <a:lnTo>
                  <a:pt x="2588" y="0"/>
                </a:lnTo>
                <a:lnTo>
                  <a:pt x="2706" y="110"/>
                </a:lnTo>
                <a:lnTo>
                  <a:pt x="2606" y="219"/>
                </a:lnTo>
                <a:lnTo>
                  <a:pt x="2076" y="219"/>
                </a:lnTo>
                <a:lnTo>
                  <a:pt x="1948" y="110"/>
                </a:lnTo>
                <a:lnTo>
                  <a:pt x="2066" y="0"/>
                </a:lnTo>
                <a:lnTo>
                  <a:pt x="2597" y="0"/>
                </a:lnTo>
                <a:lnTo>
                  <a:pt x="2706" y="110"/>
                </a:lnTo>
                <a:lnTo>
                  <a:pt x="3036" y="110"/>
                </a:lnTo>
              </a:path>
            </a:pathLst>
          </a:custGeom>
          <a:noFill/>
          <a:ln w="28575" cap="flat" cmpd="sng">
            <a:solidFill>
              <a:srgbClr val="003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9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43" grpId="0" autoUpdateAnimBg="0"/>
      <p:bldP spid="44" grpId="0" autoUpdateAnimBg="0"/>
      <p:bldP spid="45" grpId="0" autoUpdateAnimBg="0"/>
      <p:bldP spid="47" grpId="0" autoUpdateAnimBg="0"/>
      <p:bldP spid="48" grpId="0" autoUpdateAnimBg="0"/>
      <p:bldP spid="52" grpId="0" autoUpdateAnimBg="0"/>
      <p:bldP spid="5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59356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smtClean="0">
                <a:ea typeface="宋体" panose="02010600030101010101" pitchFamily="2" charset="-122"/>
              </a:rPr>
              <a:t>3.</a:t>
            </a:r>
            <a:r>
              <a:rPr lang="en-US" altLang="zh-CN" sz="2800" b="1" smtClean="0">
                <a:ea typeface="宋体" panose="02010600030101010101" pitchFamily="2" charset="-122"/>
              </a:rPr>
              <a:t>4</a:t>
            </a:r>
            <a:r>
              <a:rPr lang="zh-CN" altLang="en-US" sz="2800" b="1" smtClean="0">
                <a:ea typeface="宋体" panose="02010600030101010101" pitchFamily="2" charset="-122"/>
              </a:rPr>
              <a:t>.</a:t>
            </a:r>
            <a:r>
              <a:rPr lang="en-US" altLang="zh-CN" sz="2800" b="1">
                <a:ea typeface="宋体" panose="02010600030101010101" pitchFamily="2" charset="-122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</a:rPr>
              <a:t>   组合逻辑控制系统结构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grpSp>
        <p:nvGrpSpPr>
          <p:cNvPr id="6" name="组合 43"/>
          <p:cNvGrpSpPr>
            <a:grpSpLocks/>
          </p:cNvGrpSpPr>
          <p:nvPr/>
        </p:nvGrpSpPr>
        <p:grpSpPr bwMode="auto">
          <a:xfrm>
            <a:off x="3498850" y="5849069"/>
            <a:ext cx="3363913" cy="676275"/>
            <a:chOff x="3498850" y="5643563"/>
            <a:chExt cx="3363800" cy="676275"/>
          </a:xfrm>
        </p:grpSpPr>
        <p:sp>
          <p:nvSpPr>
            <p:cNvPr id="7" name="TextBox 90"/>
            <p:cNvSpPr txBox="1">
              <a:spLocks noChangeArrowheads="1"/>
            </p:cNvSpPr>
            <p:nvPr/>
          </p:nvSpPr>
          <p:spPr bwMode="auto">
            <a:xfrm>
              <a:off x="5364163" y="5643563"/>
              <a:ext cx="7239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 SM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8" name="TextBox 91"/>
            <p:cNvSpPr txBox="1">
              <a:spLocks noChangeArrowheads="1"/>
            </p:cNvSpPr>
            <p:nvPr/>
          </p:nvSpPr>
          <p:spPr bwMode="auto">
            <a:xfrm>
              <a:off x="6086475" y="5643563"/>
              <a:ext cx="7761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 SIR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9" name="TextBox 93"/>
            <p:cNvSpPr txBox="1">
              <a:spLocks noChangeArrowheads="1"/>
            </p:cNvSpPr>
            <p:nvPr/>
          </p:nvSpPr>
          <p:spPr bwMode="auto">
            <a:xfrm>
              <a:off x="3498850" y="5857875"/>
              <a:ext cx="19351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 aI   bI  CP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0~9</a:t>
              </a:r>
              <a:endParaRPr lang="zh-CN" altLang="en-US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42"/>
          <p:cNvGrpSpPr>
            <a:grpSpLocks/>
          </p:cNvGrpSpPr>
          <p:nvPr/>
        </p:nvGrpSpPr>
        <p:grpSpPr bwMode="auto">
          <a:xfrm>
            <a:off x="357188" y="1205631"/>
            <a:ext cx="7572375" cy="4857750"/>
            <a:chOff x="357188" y="1000125"/>
            <a:chExt cx="7572375" cy="4857750"/>
          </a:xfrm>
        </p:grpSpPr>
        <p:sp>
          <p:nvSpPr>
            <p:cNvPr id="11" name="矩形 35"/>
            <p:cNvSpPr>
              <a:spLocks noChangeArrowheads="1"/>
            </p:cNvSpPr>
            <p:nvPr/>
          </p:nvSpPr>
          <p:spPr bwMode="auto">
            <a:xfrm>
              <a:off x="357188" y="1000125"/>
              <a:ext cx="2071687" cy="500063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smtClean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IR</a:t>
              </a:r>
              <a:endParaRPr lang="zh-CN" altLang="en-US" sz="2800" b="1">
                <a:solidFill>
                  <a:srgbClr val="0000FF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2" name="圆角矩形 37"/>
            <p:cNvSpPr>
              <a:spLocks noChangeArrowheads="1"/>
            </p:cNvSpPr>
            <p:nvPr/>
          </p:nvSpPr>
          <p:spPr bwMode="auto">
            <a:xfrm>
              <a:off x="3500438" y="1928813"/>
              <a:ext cx="2286000" cy="571500"/>
            </a:xfrm>
            <a:prstGeom prst="roundRect">
              <a:avLst>
                <a:gd name="adj" fmla="val 16667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时序系统</a:t>
              </a:r>
            </a:p>
          </p:txBody>
        </p:sp>
        <p:sp>
          <p:nvSpPr>
            <p:cNvPr id="13" name="矩形 38"/>
            <p:cNvSpPr>
              <a:spLocks noChangeArrowheads="1"/>
            </p:cNvSpPr>
            <p:nvPr/>
          </p:nvSpPr>
          <p:spPr bwMode="auto">
            <a:xfrm>
              <a:off x="3429000" y="4818063"/>
              <a:ext cx="1714500" cy="571500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二级译码</a:t>
              </a:r>
            </a:p>
          </p:txBody>
        </p:sp>
        <p:cxnSp>
          <p:nvCxnSpPr>
            <p:cNvPr id="14" name="直接箭头连接符 40"/>
            <p:cNvCxnSpPr>
              <a:cxnSpLocks noChangeShapeType="1"/>
            </p:cNvCxnSpPr>
            <p:nvPr/>
          </p:nvCxnSpPr>
          <p:spPr bwMode="auto">
            <a:xfrm>
              <a:off x="1357313" y="2214563"/>
              <a:ext cx="2124075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42"/>
            <p:cNvCxnSpPr>
              <a:cxnSpLocks noChangeShapeType="1"/>
            </p:cNvCxnSpPr>
            <p:nvPr/>
          </p:nvCxnSpPr>
          <p:spPr bwMode="auto">
            <a:xfrm rot="5400000">
              <a:off x="3749675" y="1677988"/>
              <a:ext cx="500063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43"/>
            <p:cNvCxnSpPr>
              <a:cxnSpLocks noChangeShapeType="1"/>
            </p:cNvCxnSpPr>
            <p:nvPr/>
          </p:nvCxnSpPr>
          <p:spPr bwMode="auto">
            <a:xfrm rot="5400000">
              <a:off x="4965700" y="1677988"/>
              <a:ext cx="500063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47"/>
            <p:cNvCxnSpPr>
              <a:cxnSpLocks noChangeShapeType="1"/>
            </p:cNvCxnSpPr>
            <p:nvPr/>
          </p:nvCxnSpPr>
          <p:spPr bwMode="auto">
            <a:xfrm rot="5400000">
              <a:off x="-371475" y="3227388"/>
              <a:ext cx="3455987" cy="1588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52"/>
            <p:cNvCxnSpPr>
              <a:cxnSpLocks noChangeShapeType="1"/>
            </p:cNvCxnSpPr>
            <p:nvPr/>
          </p:nvCxnSpPr>
          <p:spPr bwMode="auto">
            <a:xfrm rot="5400000">
              <a:off x="3751263" y="2749550"/>
              <a:ext cx="5000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箭头连接符 53"/>
            <p:cNvCxnSpPr>
              <a:cxnSpLocks noChangeShapeType="1"/>
            </p:cNvCxnSpPr>
            <p:nvPr/>
          </p:nvCxnSpPr>
          <p:spPr bwMode="auto">
            <a:xfrm rot="5400000">
              <a:off x="4965701" y="2749550"/>
              <a:ext cx="5000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箭头连接符 54"/>
            <p:cNvCxnSpPr>
              <a:cxnSpLocks noChangeShapeType="1"/>
            </p:cNvCxnSpPr>
            <p:nvPr/>
          </p:nvCxnSpPr>
          <p:spPr bwMode="auto">
            <a:xfrm>
              <a:off x="1357313" y="3500438"/>
              <a:ext cx="17637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箭头连接符 55"/>
            <p:cNvCxnSpPr>
              <a:cxnSpLocks noChangeShapeType="1"/>
            </p:cNvCxnSpPr>
            <p:nvPr/>
          </p:nvCxnSpPr>
          <p:spPr bwMode="auto">
            <a:xfrm>
              <a:off x="1357313" y="4960938"/>
              <a:ext cx="20526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56"/>
            <p:cNvCxnSpPr>
              <a:cxnSpLocks noChangeShapeType="1"/>
            </p:cNvCxnSpPr>
            <p:nvPr/>
          </p:nvCxnSpPr>
          <p:spPr bwMode="auto">
            <a:xfrm>
              <a:off x="2906713" y="5246688"/>
              <a:ext cx="5032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箭头连接符 60"/>
            <p:cNvCxnSpPr>
              <a:cxnSpLocks noChangeShapeType="1"/>
            </p:cNvCxnSpPr>
            <p:nvPr/>
          </p:nvCxnSpPr>
          <p:spPr bwMode="auto">
            <a:xfrm rot="5400000">
              <a:off x="3925094" y="4431507"/>
              <a:ext cx="720725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62"/>
            <p:cNvCxnSpPr>
              <a:cxnSpLocks noChangeShapeType="1"/>
            </p:cNvCxnSpPr>
            <p:nvPr/>
          </p:nvCxnSpPr>
          <p:spPr bwMode="auto">
            <a:xfrm rot="5400000">
              <a:off x="3552826" y="5622925"/>
              <a:ext cx="4683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箭头连接符 63"/>
            <p:cNvCxnSpPr>
              <a:cxnSpLocks noChangeShapeType="1"/>
            </p:cNvCxnSpPr>
            <p:nvPr/>
          </p:nvCxnSpPr>
          <p:spPr bwMode="auto">
            <a:xfrm rot="5400000">
              <a:off x="4051301" y="5622925"/>
              <a:ext cx="46831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箭头连接符 64"/>
            <p:cNvCxnSpPr>
              <a:cxnSpLocks noChangeShapeType="1"/>
            </p:cNvCxnSpPr>
            <p:nvPr/>
          </p:nvCxnSpPr>
          <p:spPr bwMode="auto">
            <a:xfrm rot="5400000">
              <a:off x="4551363" y="5622925"/>
              <a:ext cx="46831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箭头连接符 65"/>
            <p:cNvCxnSpPr>
              <a:cxnSpLocks noChangeShapeType="1"/>
            </p:cNvCxnSpPr>
            <p:nvPr/>
          </p:nvCxnSpPr>
          <p:spPr bwMode="auto">
            <a:xfrm rot="5400000">
              <a:off x="4961732" y="4825206"/>
              <a:ext cx="1511300" cy="4763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箭头连接符 66"/>
            <p:cNvCxnSpPr>
              <a:cxnSpLocks noChangeShapeType="1"/>
            </p:cNvCxnSpPr>
            <p:nvPr/>
          </p:nvCxnSpPr>
          <p:spPr bwMode="auto">
            <a:xfrm rot="5400000">
              <a:off x="5674519" y="4826794"/>
              <a:ext cx="151130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箭头连接符 69"/>
            <p:cNvCxnSpPr>
              <a:cxnSpLocks noChangeShapeType="1"/>
            </p:cNvCxnSpPr>
            <p:nvPr/>
          </p:nvCxnSpPr>
          <p:spPr bwMode="auto">
            <a:xfrm>
              <a:off x="5786438" y="2071688"/>
              <a:ext cx="16430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矩形 71"/>
            <p:cNvSpPr>
              <a:spLocks noChangeArrowheads="1"/>
            </p:cNvSpPr>
            <p:nvPr/>
          </p:nvSpPr>
          <p:spPr bwMode="auto">
            <a:xfrm>
              <a:off x="6858000" y="1000125"/>
              <a:ext cx="1071563" cy="500063"/>
            </a:xfrm>
            <a:prstGeom prst="rect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FF"/>
                  </a:solidFill>
                </a:rPr>
                <a:t>PSW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cxnSp>
          <p:nvCxnSpPr>
            <p:cNvPr id="31" name="直接连接符 75"/>
            <p:cNvCxnSpPr>
              <a:cxnSpLocks noChangeShapeType="1"/>
            </p:cNvCxnSpPr>
            <p:nvPr/>
          </p:nvCxnSpPr>
          <p:spPr bwMode="auto">
            <a:xfrm rot="5400000">
              <a:off x="6428582" y="2499519"/>
              <a:ext cx="2000250" cy="1587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箭头连接符 78"/>
            <p:cNvCxnSpPr>
              <a:cxnSpLocks noChangeShapeType="1"/>
            </p:cNvCxnSpPr>
            <p:nvPr/>
          </p:nvCxnSpPr>
          <p:spPr bwMode="auto">
            <a:xfrm>
              <a:off x="5786438" y="2357438"/>
              <a:ext cx="39528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箭头连接符 83"/>
            <p:cNvCxnSpPr>
              <a:cxnSpLocks noChangeShapeType="1"/>
            </p:cNvCxnSpPr>
            <p:nvPr/>
          </p:nvCxnSpPr>
          <p:spPr bwMode="auto">
            <a:xfrm>
              <a:off x="6872288" y="3500438"/>
              <a:ext cx="539750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Box 84"/>
            <p:cNvSpPr txBox="1">
              <a:spLocks noChangeArrowheads="1"/>
            </p:cNvSpPr>
            <p:nvPr/>
          </p:nvSpPr>
          <p:spPr bwMode="auto">
            <a:xfrm>
              <a:off x="3571875" y="1000125"/>
              <a:ext cx="877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时钟</a:t>
              </a:r>
            </a:p>
          </p:txBody>
        </p:sp>
        <p:sp>
          <p:nvSpPr>
            <p:cNvPr id="35" name="TextBox 85"/>
            <p:cNvSpPr txBox="1">
              <a:spLocks noChangeArrowheads="1"/>
            </p:cNvSpPr>
            <p:nvPr/>
          </p:nvSpPr>
          <p:spPr bwMode="auto">
            <a:xfrm>
              <a:off x="4786313" y="100012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复位</a:t>
              </a:r>
            </a:p>
          </p:txBody>
        </p:sp>
        <p:sp>
          <p:nvSpPr>
            <p:cNvPr id="36" name="TextBox 86"/>
            <p:cNvSpPr txBox="1">
              <a:spLocks noChangeArrowheads="1"/>
            </p:cNvSpPr>
            <p:nvPr/>
          </p:nvSpPr>
          <p:spPr bwMode="auto">
            <a:xfrm>
              <a:off x="2555776" y="2500313"/>
              <a:ext cx="1499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 smtClean="0"/>
                <a:t>工作周期</a:t>
              </a:r>
              <a:endParaRPr lang="zh-CN" altLang="en-US" b="1"/>
            </a:p>
          </p:txBody>
        </p:sp>
        <p:sp>
          <p:nvSpPr>
            <p:cNvPr id="37" name="TextBox 87"/>
            <p:cNvSpPr txBox="1">
              <a:spLocks noChangeArrowheads="1"/>
            </p:cNvSpPr>
            <p:nvPr/>
          </p:nvSpPr>
          <p:spPr bwMode="auto">
            <a:xfrm>
              <a:off x="5214938" y="2500313"/>
              <a:ext cx="8778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节拍</a:t>
              </a:r>
            </a:p>
          </p:txBody>
        </p:sp>
        <p:sp>
          <p:nvSpPr>
            <p:cNvPr id="38" name="TextBox 88"/>
            <p:cNvSpPr txBox="1">
              <a:spLocks noChangeArrowheads="1"/>
            </p:cNvSpPr>
            <p:nvPr/>
          </p:nvSpPr>
          <p:spPr bwMode="auto">
            <a:xfrm>
              <a:off x="2852738" y="4181475"/>
              <a:ext cx="14335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AI/BI/CP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9" name="TextBox 89"/>
            <p:cNvSpPr txBox="1">
              <a:spLocks noChangeArrowheads="1"/>
            </p:cNvSpPr>
            <p:nvPr/>
          </p:nvSpPr>
          <p:spPr bwMode="auto">
            <a:xfrm>
              <a:off x="2000250" y="5032375"/>
              <a:ext cx="8778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</a:t>
              </a:r>
              <a:r>
                <a:rPr lang="zh-CN" altLang="en-US" b="1"/>
                <a:t>时钟</a:t>
              </a:r>
            </a:p>
          </p:txBody>
        </p:sp>
        <p:sp>
          <p:nvSpPr>
            <p:cNvPr id="40" name="TextBox 92"/>
            <p:cNvSpPr txBox="1">
              <a:spLocks noChangeArrowheads="1"/>
            </p:cNvSpPr>
            <p:nvPr/>
          </p:nvSpPr>
          <p:spPr bwMode="auto">
            <a:xfrm>
              <a:off x="5788025" y="4572000"/>
              <a:ext cx="5699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…</a:t>
              </a:r>
              <a:endParaRPr lang="zh-CN" altLang="en-US" b="1"/>
            </a:p>
          </p:txBody>
        </p:sp>
        <p:sp>
          <p:nvSpPr>
            <p:cNvPr id="41" name="TextBox 95"/>
            <p:cNvSpPr txBox="1">
              <a:spLocks noChangeArrowheads="1"/>
            </p:cNvSpPr>
            <p:nvPr/>
          </p:nvSpPr>
          <p:spPr bwMode="auto">
            <a:xfrm>
              <a:off x="6156325" y="2128838"/>
              <a:ext cx="12477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I/O</a:t>
              </a:r>
              <a:r>
                <a:rPr lang="zh-CN" altLang="en-US" b="1"/>
                <a:t>请求</a:t>
              </a:r>
            </a:p>
          </p:txBody>
        </p:sp>
        <p:sp>
          <p:nvSpPr>
            <p:cNvPr id="42" name="TextBox 97"/>
            <p:cNvSpPr txBox="1">
              <a:spLocks noChangeArrowheads="1"/>
            </p:cNvSpPr>
            <p:nvPr/>
          </p:nvSpPr>
          <p:spPr bwMode="auto">
            <a:xfrm>
              <a:off x="1357313" y="1752600"/>
              <a:ext cx="169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OP/SA/DA</a:t>
              </a:r>
              <a:endParaRPr lang="zh-CN" altLang="en-US" b="1"/>
            </a:p>
          </p:txBody>
        </p:sp>
        <p:sp>
          <p:nvSpPr>
            <p:cNvPr id="43" name="TextBox 98"/>
            <p:cNvSpPr txBox="1">
              <a:spLocks noChangeArrowheads="1"/>
            </p:cNvSpPr>
            <p:nvPr/>
          </p:nvSpPr>
          <p:spPr bwMode="auto">
            <a:xfrm>
              <a:off x="1357313" y="3038475"/>
              <a:ext cx="16986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OP/SA/DA</a:t>
              </a:r>
              <a:endParaRPr lang="zh-CN" altLang="en-US" b="1"/>
            </a:p>
          </p:txBody>
        </p:sp>
        <p:sp>
          <p:nvSpPr>
            <p:cNvPr id="44" name="TextBox 99"/>
            <p:cNvSpPr txBox="1">
              <a:spLocks noChangeArrowheads="1"/>
            </p:cNvSpPr>
            <p:nvPr/>
          </p:nvSpPr>
          <p:spPr bwMode="auto">
            <a:xfrm>
              <a:off x="1357313" y="4500563"/>
              <a:ext cx="9794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Ri/Rj</a:t>
              </a:r>
              <a:endParaRPr lang="zh-CN" altLang="en-US" b="1"/>
            </a:p>
          </p:txBody>
        </p:sp>
      </p:grpSp>
      <p:sp>
        <p:nvSpPr>
          <p:cNvPr id="46" name="圆角矩形 36"/>
          <p:cNvSpPr>
            <a:spLocks noChangeArrowheads="1"/>
          </p:cNvSpPr>
          <p:nvPr/>
        </p:nvSpPr>
        <p:spPr bwMode="auto">
          <a:xfrm>
            <a:off x="3143250" y="3205881"/>
            <a:ext cx="3714750" cy="10715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28575" cap="sq" algn="ctr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微命令发生器</a:t>
            </a:r>
            <a:endParaRPr lang="en-US" altLang="zh-CN" sz="2800" b="1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（组合逻辑）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0670" y="116632"/>
            <a:ext cx="24851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</a:rPr>
              <a:t>、时序系统       </a:t>
            </a:r>
            <a:endParaRPr lang="en-US" altLang="zh-CN" sz="2800" b="1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4058005" y="116632"/>
            <a:ext cx="8855" cy="80047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4067944" y="764704"/>
            <a:ext cx="4876800" cy="6019800"/>
            <a:chOff x="4203105" y="925488"/>
            <a:chExt cx="4876800" cy="6019800"/>
          </a:xfrm>
        </p:grpSpPr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6946305" y="6945288"/>
              <a:ext cx="21336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 flipV="1">
              <a:off x="9079905" y="925488"/>
              <a:ext cx="0" cy="60198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203105" y="925488"/>
              <a:ext cx="4876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7996132" y="5681126"/>
            <a:ext cx="9144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20072" y="5148808"/>
            <a:ext cx="1600200" cy="152400"/>
            <a:chOff x="5220072" y="4869160"/>
            <a:chExt cx="1600200" cy="152400"/>
          </a:xfrm>
        </p:grpSpPr>
        <p:sp>
          <p:nvSpPr>
            <p:cNvPr id="72" name="Line 44"/>
            <p:cNvSpPr>
              <a:spLocks noChangeShapeType="1"/>
            </p:cNvSpPr>
            <p:nvPr/>
          </p:nvSpPr>
          <p:spPr bwMode="auto">
            <a:xfrm>
              <a:off x="5220072" y="4869160"/>
              <a:ext cx="16002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73" name="Line 51"/>
            <p:cNvSpPr>
              <a:spLocks noChangeShapeType="1"/>
            </p:cNvSpPr>
            <p:nvPr/>
          </p:nvSpPr>
          <p:spPr bwMode="auto">
            <a:xfrm flipH="1">
              <a:off x="6804248" y="4869160"/>
              <a:ext cx="0" cy="15240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/>
              <a:tailEnd type="none" w="sm" len="sm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211960" y="188640"/>
            <a:ext cx="1861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smtClean="0">
                <a:solidFill>
                  <a:srgbClr val="FF00FF"/>
                </a:solidFill>
              </a:rPr>
              <a:t>①  系统初始化</a:t>
            </a:r>
            <a:endParaRPr lang="zh-CN" altLang="en-US" sz="2000" b="1">
              <a:solidFill>
                <a:srgbClr val="FF00FF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86577" y="6259894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② 进入中断</a:t>
            </a:r>
            <a:r>
              <a:rPr lang="en-US" altLang="zh-CN" b="1" smtClean="0">
                <a:solidFill>
                  <a:srgbClr val="FF00FF"/>
                </a:solidFill>
              </a:rPr>
              <a:t>ISR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88905" y="3938277"/>
            <a:ext cx="18138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③当前为</a:t>
            </a:r>
            <a:r>
              <a:rPr lang="en-US" altLang="zh-CN" b="1" smtClean="0">
                <a:solidFill>
                  <a:srgbClr val="FF00FF"/>
                </a:solidFill>
              </a:rPr>
              <a:t>ET</a:t>
            </a:r>
            <a:r>
              <a:rPr lang="zh-CN" altLang="en-US" b="1" smtClean="0">
                <a:solidFill>
                  <a:srgbClr val="FF00FF"/>
                </a:solidFill>
              </a:rPr>
              <a:t>，</a:t>
            </a:r>
            <a:endParaRPr lang="en-US" altLang="zh-CN" b="1" smtClean="0">
              <a:solidFill>
                <a:srgbClr val="FF00FF"/>
              </a:solidFill>
            </a:endParaRPr>
          </a:p>
          <a:p>
            <a:r>
              <a:rPr lang="zh-CN" altLang="en-US" b="1" smtClean="0">
                <a:solidFill>
                  <a:srgbClr val="FF00FF"/>
                </a:solidFill>
              </a:rPr>
              <a:t>无</a:t>
            </a:r>
            <a:r>
              <a:rPr lang="en-US" altLang="zh-CN" b="1" smtClean="0">
                <a:solidFill>
                  <a:srgbClr val="FF00FF"/>
                </a:solidFill>
              </a:rPr>
              <a:t>IT</a:t>
            </a:r>
            <a:r>
              <a:rPr lang="zh-CN" altLang="en-US" b="1" smtClean="0">
                <a:solidFill>
                  <a:srgbClr val="FF00FF"/>
                </a:solidFill>
              </a:rPr>
              <a:t>、无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endParaRPr lang="zh-CN" altLang="en-US" b="1">
              <a:solidFill>
                <a:srgbClr val="FF00FF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564142" y="4494218"/>
            <a:ext cx="2035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solidFill>
                  <a:srgbClr val="FF00FF"/>
                </a:solidFill>
              </a:rPr>
              <a:t>④当前为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r>
              <a:rPr lang="zh-CN" altLang="en-US" b="1" smtClean="0">
                <a:solidFill>
                  <a:srgbClr val="FF00FF"/>
                </a:solidFill>
              </a:rPr>
              <a:t>，</a:t>
            </a:r>
            <a:endParaRPr lang="en-US" altLang="zh-CN" b="1" smtClean="0">
              <a:solidFill>
                <a:srgbClr val="FF00FF"/>
              </a:solidFill>
            </a:endParaRPr>
          </a:p>
          <a:p>
            <a:r>
              <a:rPr lang="zh-CN" altLang="en-US" b="1" smtClean="0">
                <a:solidFill>
                  <a:srgbClr val="FF00FF"/>
                </a:solidFill>
              </a:rPr>
              <a:t>后续无</a:t>
            </a:r>
            <a:r>
              <a:rPr lang="en-US" altLang="zh-CN" b="1" smtClean="0">
                <a:solidFill>
                  <a:srgbClr val="FF00FF"/>
                </a:solidFill>
              </a:rPr>
              <a:t>IT</a:t>
            </a:r>
            <a:r>
              <a:rPr lang="zh-CN" altLang="en-US" b="1" smtClean="0">
                <a:solidFill>
                  <a:srgbClr val="FF00FF"/>
                </a:solidFill>
              </a:rPr>
              <a:t>无</a:t>
            </a:r>
            <a:r>
              <a:rPr lang="en-US" altLang="zh-CN" b="1" smtClean="0">
                <a:solidFill>
                  <a:srgbClr val="FF00FF"/>
                </a:solidFill>
              </a:rPr>
              <a:t>DMAT</a:t>
            </a:r>
            <a:endParaRPr lang="zh-CN" altLang="en-US" b="1">
              <a:solidFill>
                <a:srgbClr val="FF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91680" y="603920"/>
            <a:ext cx="7235825" cy="6188968"/>
            <a:chOff x="1691680" y="603920"/>
            <a:chExt cx="7235825" cy="6188968"/>
          </a:xfrm>
        </p:grpSpPr>
        <p:grpSp>
          <p:nvGrpSpPr>
            <p:cNvPr id="61" name="组合 60"/>
            <p:cNvGrpSpPr/>
            <p:nvPr/>
          </p:nvGrpSpPr>
          <p:grpSpPr>
            <a:xfrm>
              <a:off x="1691680" y="603920"/>
              <a:ext cx="7235825" cy="6188968"/>
              <a:chOff x="1691680" y="603920"/>
              <a:chExt cx="7235825" cy="6188968"/>
            </a:xfrm>
          </p:grpSpPr>
          <p:sp>
            <p:nvSpPr>
              <p:cNvPr id="4" name="Text Box 5"/>
              <p:cNvSpPr txBox="1">
                <a:spLocks noChangeArrowheads="1"/>
              </p:cNvSpPr>
              <p:nvPr/>
            </p:nvSpPr>
            <p:spPr bwMode="auto">
              <a:xfrm>
                <a:off x="3212505" y="925488"/>
                <a:ext cx="1676400" cy="584775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FT</a:t>
                </a:r>
              </a:p>
            </p:txBody>
          </p:sp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4050705" y="1412462"/>
                <a:ext cx="914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双</a:t>
                </a:r>
              </a:p>
            </p:txBody>
          </p:sp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>
                <a:off x="4050705" y="603920"/>
                <a:ext cx="0" cy="304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>
                <a:off x="4050705" y="1504597"/>
                <a:ext cx="0" cy="23657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" name="Line 22"/>
              <p:cNvSpPr>
                <a:spLocks noChangeShapeType="1"/>
              </p:cNvSpPr>
              <p:nvPr/>
            </p:nvSpPr>
            <p:spPr bwMode="auto">
              <a:xfrm>
                <a:off x="2221905" y="1763688"/>
                <a:ext cx="38862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Text Box 23"/>
              <p:cNvSpPr txBox="1">
                <a:spLocks noChangeArrowheads="1"/>
              </p:cNvSpPr>
              <p:nvPr/>
            </p:nvSpPr>
            <p:spPr bwMode="auto">
              <a:xfrm>
                <a:off x="2001416" y="1392584"/>
                <a:ext cx="914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单</a:t>
                </a:r>
              </a:p>
            </p:txBody>
          </p:sp>
          <p:sp>
            <p:nvSpPr>
              <p:cNvPr id="10" name="Text Box 24"/>
              <p:cNvSpPr txBox="1">
                <a:spLocks noChangeArrowheads="1"/>
              </p:cNvSpPr>
              <p:nvPr/>
            </p:nvSpPr>
            <p:spPr bwMode="auto">
              <a:xfrm>
                <a:off x="6031905" y="1444714"/>
                <a:ext cx="914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转移</a:t>
                </a:r>
                <a:endParaRPr lang="zh-CN" altLang="en-US" sz="20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11" name="Line 25"/>
              <p:cNvSpPr>
                <a:spLocks noChangeShapeType="1"/>
              </p:cNvSpPr>
              <p:nvPr/>
            </p:nvSpPr>
            <p:spPr bwMode="auto">
              <a:xfrm flipH="1">
                <a:off x="4050705" y="1763688"/>
                <a:ext cx="0" cy="4572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2" name="Group 29"/>
              <p:cNvGrpSpPr>
                <a:grpSpLocks/>
              </p:cNvGrpSpPr>
              <p:nvPr/>
            </p:nvGrpSpPr>
            <p:grpSpPr bwMode="auto">
              <a:xfrm>
                <a:off x="4126905" y="1763688"/>
                <a:ext cx="914400" cy="519113"/>
                <a:chOff x="3168" y="1440"/>
                <a:chExt cx="576" cy="327"/>
              </a:xfrm>
            </p:grpSpPr>
            <p:sp>
              <p:nvSpPr>
                <p:cNvPr id="1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168" y="144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SR</a:t>
                  </a:r>
                </a:p>
              </p:txBody>
            </p:sp>
            <p:sp>
              <p:nvSpPr>
                <p:cNvPr id="14" name="Line 28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5" name="Text Box 30"/>
              <p:cNvSpPr txBox="1">
                <a:spLocks noChangeArrowheads="1"/>
              </p:cNvSpPr>
              <p:nvPr/>
            </p:nvSpPr>
            <p:spPr bwMode="auto">
              <a:xfrm>
                <a:off x="3212505" y="22208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ST</a:t>
                </a:r>
              </a:p>
            </p:txBody>
          </p:sp>
          <p:grpSp>
            <p:nvGrpSpPr>
              <p:cNvPr id="16" name="Group 31"/>
              <p:cNvGrpSpPr>
                <a:grpSpLocks/>
              </p:cNvGrpSpPr>
              <p:nvPr/>
            </p:nvGrpSpPr>
            <p:grpSpPr bwMode="auto">
              <a:xfrm>
                <a:off x="4126905" y="2830488"/>
                <a:ext cx="914400" cy="519113"/>
                <a:chOff x="3168" y="1440"/>
                <a:chExt cx="576" cy="327"/>
              </a:xfrm>
            </p:grpSpPr>
            <p:sp>
              <p:nvSpPr>
                <p:cNvPr id="1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68" y="144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DR</a:t>
                  </a:r>
                </a:p>
              </p:txBody>
            </p:sp>
            <p:sp>
              <p:nvSpPr>
                <p:cNvPr id="18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9" name="Line 34"/>
              <p:cNvSpPr>
                <a:spLocks noChangeShapeType="1"/>
              </p:cNvSpPr>
              <p:nvPr/>
            </p:nvSpPr>
            <p:spPr bwMode="auto">
              <a:xfrm flipH="1">
                <a:off x="4050705" y="2793643"/>
                <a:ext cx="0" cy="45800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 Box 35"/>
              <p:cNvSpPr txBox="1">
                <a:spLocks noChangeArrowheads="1"/>
              </p:cNvSpPr>
              <p:nvPr/>
            </p:nvSpPr>
            <p:spPr bwMode="auto">
              <a:xfrm>
                <a:off x="3212505" y="32876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DT</a:t>
                </a:r>
                <a:endPara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1" name="Text Box 36"/>
              <p:cNvSpPr txBox="1">
                <a:spLocks noChangeArrowheads="1"/>
              </p:cNvSpPr>
              <p:nvPr/>
            </p:nvSpPr>
            <p:spPr bwMode="auto">
              <a:xfrm>
                <a:off x="3212505" y="40496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 </a:t>
                </a: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ET</a:t>
                </a: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auto">
              <a:xfrm flipH="1">
                <a:off x="4050705" y="3860957"/>
                <a:ext cx="0" cy="17205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 flipH="1">
                <a:off x="4050705" y="4573094"/>
                <a:ext cx="0" cy="25190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 Box 42"/>
              <p:cNvSpPr txBox="1">
                <a:spLocks noChangeArrowheads="1"/>
              </p:cNvSpPr>
              <p:nvPr/>
            </p:nvSpPr>
            <p:spPr bwMode="auto">
              <a:xfrm>
                <a:off x="3212505" y="5802288"/>
                <a:ext cx="1676400" cy="584775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 DMAT</a:t>
                </a:r>
                <a:endPara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25" name="Line 43"/>
              <p:cNvSpPr>
                <a:spLocks noChangeShapeType="1"/>
              </p:cNvSpPr>
              <p:nvPr/>
            </p:nvSpPr>
            <p:spPr bwMode="auto">
              <a:xfrm flipH="1">
                <a:off x="4050705" y="5497488"/>
                <a:ext cx="0" cy="304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Line 44"/>
              <p:cNvSpPr>
                <a:spLocks noChangeShapeType="1"/>
              </p:cNvSpPr>
              <p:nvPr/>
            </p:nvSpPr>
            <p:spPr bwMode="auto">
              <a:xfrm>
                <a:off x="5193705" y="5157192"/>
                <a:ext cx="16002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2831505" y="4811688"/>
                <a:ext cx="2438400" cy="685800"/>
                <a:chOff x="1344" y="3024"/>
                <a:chExt cx="1536" cy="432"/>
              </a:xfrm>
            </p:grpSpPr>
            <p:sp>
              <p:nvSpPr>
                <p:cNvPr id="28" name="AutoShape 46"/>
                <p:cNvSpPr>
                  <a:spLocks noChangeArrowheads="1"/>
                </p:cNvSpPr>
                <p:nvPr/>
              </p:nvSpPr>
              <p:spPr bwMode="auto">
                <a:xfrm>
                  <a:off x="1344" y="3024"/>
                  <a:ext cx="1536" cy="432"/>
                </a:xfrm>
                <a:prstGeom prst="flowChartDecision">
                  <a:avLst/>
                </a:prstGeom>
                <a:solidFill>
                  <a:srgbClr val="5EE5FC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584" y="3072"/>
                  <a:ext cx="1248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DMA</a:t>
                  </a:r>
                  <a:r>
                    <a:rPr lang="zh-CN" altLang="en-US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请求？</a:t>
                  </a:r>
                </a:p>
              </p:txBody>
            </p:sp>
          </p:grpSp>
          <p:grpSp>
            <p:nvGrpSpPr>
              <p:cNvPr id="30" name="Group 79"/>
              <p:cNvGrpSpPr>
                <a:grpSpLocks/>
              </p:cNvGrpSpPr>
              <p:nvPr/>
            </p:nvGrpSpPr>
            <p:grpSpPr bwMode="auto">
              <a:xfrm>
                <a:off x="5574705" y="5335488"/>
                <a:ext cx="2438400" cy="685800"/>
                <a:chOff x="3072" y="3312"/>
                <a:chExt cx="1536" cy="432"/>
              </a:xfrm>
            </p:grpSpPr>
            <p:sp>
              <p:nvSpPr>
                <p:cNvPr id="31" name="AutoShape 49"/>
                <p:cNvSpPr>
                  <a:spLocks noChangeArrowheads="1"/>
                </p:cNvSpPr>
                <p:nvPr/>
              </p:nvSpPr>
              <p:spPr bwMode="auto">
                <a:xfrm>
                  <a:off x="3072" y="3312"/>
                  <a:ext cx="1536" cy="432"/>
                </a:xfrm>
                <a:prstGeom prst="flowChartDecision">
                  <a:avLst/>
                </a:prstGeom>
                <a:solidFill>
                  <a:srgbClr val="5EE5FC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3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312" y="3360"/>
                  <a:ext cx="1248" cy="327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黑体" pitchFamily="2" charset="-122"/>
                      <a:ea typeface="黑体" pitchFamily="2" charset="-122"/>
                    </a:rPr>
                    <a:t>中断请求？</a:t>
                  </a:r>
                </a:p>
              </p:txBody>
            </p:sp>
          </p:grp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 flipH="1">
                <a:off x="6793905" y="5148808"/>
                <a:ext cx="0" cy="1524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Text Box 52"/>
              <p:cNvSpPr txBox="1">
                <a:spLocks noChangeArrowheads="1"/>
              </p:cNvSpPr>
              <p:nvPr/>
            </p:nvSpPr>
            <p:spPr bwMode="auto">
              <a:xfrm>
                <a:off x="6031905" y="6165304"/>
                <a:ext cx="1676400" cy="432000"/>
              </a:xfrm>
              <a:prstGeom prst="rect">
                <a:avLst/>
              </a:prstGeom>
              <a:solidFill>
                <a:srgbClr val="5EE5F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b" anchorCtr="1">
                <a:no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smtClean="0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IT</a:t>
                </a:r>
                <a:endParaRPr lang="en-US" altLang="zh-CN" sz="32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 flipH="1">
                <a:off x="6804248" y="6021288"/>
                <a:ext cx="0" cy="15659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>
                <a:off x="6793905" y="6792888"/>
                <a:ext cx="21336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Line 55"/>
              <p:cNvSpPr>
                <a:spLocks noChangeShapeType="1"/>
              </p:cNvSpPr>
              <p:nvPr/>
            </p:nvSpPr>
            <p:spPr bwMode="auto">
              <a:xfrm flipH="1" flipV="1">
                <a:off x="6793905" y="6640488"/>
                <a:ext cx="0" cy="1524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Line 56"/>
              <p:cNvSpPr>
                <a:spLocks noChangeShapeType="1"/>
              </p:cNvSpPr>
              <p:nvPr/>
            </p:nvSpPr>
            <p:spPr bwMode="auto">
              <a:xfrm flipH="1">
                <a:off x="4050705" y="6317260"/>
                <a:ext cx="0" cy="18925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1993305" y="6514593"/>
                <a:ext cx="2057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 flipV="1">
                <a:off x="1993305" y="4745879"/>
                <a:ext cx="0" cy="173181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>
                <a:off x="1993305" y="4725144"/>
                <a:ext cx="2057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flipV="1">
                <a:off x="8927505" y="773088"/>
                <a:ext cx="0" cy="6019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>
                <a:off x="4050705" y="773088"/>
                <a:ext cx="48768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>
                <a:off x="2245718" y="3941461"/>
                <a:ext cx="172878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>
                <a:off x="6108105" y="1783566"/>
                <a:ext cx="0" cy="21336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4050705" y="3956922"/>
                <a:ext cx="2057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>
                <a:off x="2211966" y="1763688"/>
                <a:ext cx="0" cy="106680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2221905" y="2996952"/>
                <a:ext cx="18288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9" name="Text Box 71"/>
              <p:cNvSpPr txBox="1">
                <a:spLocks noChangeArrowheads="1"/>
              </p:cNvSpPr>
              <p:nvPr/>
            </p:nvSpPr>
            <p:spPr bwMode="auto">
              <a:xfrm>
                <a:off x="1691680" y="3028926"/>
                <a:ext cx="91440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sp>
            <p:nvSpPr>
              <p:cNvPr id="50" name="Text Box 73"/>
              <p:cNvSpPr txBox="1">
                <a:spLocks noChangeArrowheads="1"/>
              </p:cNvSpPr>
              <p:nvPr/>
            </p:nvSpPr>
            <p:spPr bwMode="auto">
              <a:xfrm>
                <a:off x="4126905" y="5345088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51" name="Text Box 74"/>
              <p:cNvSpPr txBox="1">
                <a:spLocks noChangeArrowheads="1"/>
              </p:cNvSpPr>
              <p:nvPr/>
            </p:nvSpPr>
            <p:spPr bwMode="auto">
              <a:xfrm>
                <a:off x="5193705" y="4659288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52" name="Line 75"/>
              <p:cNvSpPr>
                <a:spLocks noChangeShapeType="1"/>
              </p:cNvSpPr>
              <p:nvPr/>
            </p:nvSpPr>
            <p:spPr bwMode="auto">
              <a:xfrm>
                <a:off x="8013105" y="5681126"/>
                <a:ext cx="91440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3" name="Text Box 76"/>
              <p:cNvSpPr txBox="1">
                <a:spLocks noChangeArrowheads="1"/>
              </p:cNvSpPr>
              <p:nvPr/>
            </p:nvSpPr>
            <p:spPr bwMode="auto">
              <a:xfrm>
                <a:off x="7022505" y="5790207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Y</a:t>
                </a:r>
              </a:p>
            </p:txBody>
          </p:sp>
          <p:sp>
            <p:nvSpPr>
              <p:cNvPr id="54" name="Text Box 77"/>
              <p:cNvSpPr txBox="1">
                <a:spLocks noChangeArrowheads="1"/>
              </p:cNvSpPr>
              <p:nvPr/>
            </p:nvSpPr>
            <p:spPr bwMode="auto">
              <a:xfrm>
                <a:off x="7936905" y="5116488"/>
                <a:ext cx="6858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FF"/>
                    </a:solidFill>
                    <a:latin typeface="黑体" pitchFamily="2" charset="-122"/>
                    <a:ea typeface="黑体" pitchFamily="2" charset="-122"/>
                  </a:rPr>
                  <a:t>N</a:t>
                </a:r>
              </a:p>
            </p:txBody>
          </p:sp>
          <p:sp>
            <p:nvSpPr>
              <p:cNvPr id="55" name="Line 80"/>
              <p:cNvSpPr>
                <a:spLocks noChangeShapeType="1"/>
              </p:cNvSpPr>
              <p:nvPr/>
            </p:nvSpPr>
            <p:spPr bwMode="auto">
              <a:xfrm>
                <a:off x="2219838" y="2729916"/>
                <a:ext cx="0" cy="121783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6070624" y="1829767"/>
                <a:ext cx="1309688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SR</a:t>
                </a:r>
                <a:r>
                  <a:rPr lang="en-US" altLang="zh-CN" sz="2800" b="1">
                    <a:solidFill>
                      <a:srgbClr val="FF0000"/>
                    </a:solidFill>
                    <a:ea typeface="黑体" pitchFamily="2" charset="-122"/>
                  </a:rPr>
                  <a:t>·</a:t>
                </a:r>
                <a:r>
                  <a:rPr lang="en-US" altLang="zh-CN" sz="2800" b="1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DR</a:t>
                </a:r>
              </a:p>
            </p:txBody>
          </p:sp>
          <p:grpSp>
            <p:nvGrpSpPr>
              <p:cNvPr id="57" name="Group 31"/>
              <p:cNvGrpSpPr>
                <a:grpSpLocks/>
              </p:cNvGrpSpPr>
              <p:nvPr/>
            </p:nvGrpSpPr>
            <p:grpSpPr bwMode="auto">
              <a:xfrm>
                <a:off x="2375893" y="2381226"/>
                <a:ext cx="914400" cy="519112"/>
                <a:chOff x="3168" y="1440"/>
                <a:chExt cx="576" cy="327"/>
              </a:xfrm>
            </p:grpSpPr>
            <p:sp>
              <p:nvSpPr>
                <p:cNvPr id="5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168" y="1440"/>
                  <a:ext cx="5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黑体" pitchFamily="2" charset="-122"/>
                      <a:ea typeface="黑体" pitchFamily="2" charset="-122"/>
                    </a:rPr>
                    <a:t>DR</a:t>
                  </a:r>
                </a:p>
              </p:txBody>
            </p:sp>
            <p:sp>
              <p:nvSpPr>
                <p:cNvPr id="59" name="Line 33"/>
                <p:cNvSpPr>
                  <a:spLocks noChangeShapeType="1"/>
                </p:cNvSpPr>
                <p:nvPr/>
              </p:nvSpPr>
              <p:spPr bwMode="auto">
                <a:xfrm>
                  <a:off x="3216" y="1488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4970760" y="2492896"/>
              <a:ext cx="1135541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5169768" y="2452826"/>
              <a:ext cx="914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转子</a:t>
              </a:r>
              <a:endParaRPr lang="zh-CN" altLang="en-US" sz="20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1" grpId="0" animBg="1"/>
      <p:bldP spid="75" grpId="0"/>
      <p:bldP spid="76" grpId="1"/>
      <p:bldP spid="77" grpId="0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326704" y="2767310"/>
            <a:ext cx="24574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初始化置入</a:t>
            </a:r>
            <a:r>
              <a:rPr lang="en-US" altLang="zh-CN" sz="2400" b="1">
                <a:solidFill>
                  <a:srgbClr val="0000FF"/>
                </a:solidFill>
              </a:rPr>
              <a:t>FT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899592" y="116632"/>
            <a:ext cx="4643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ea typeface="宋体" panose="02010600030101010101" pitchFamily="2" charset="-122"/>
              </a:rPr>
              <a:t>进入</a:t>
            </a:r>
            <a:r>
              <a:rPr lang="en-US" altLang="zh-CN" sz="2800" b="1">
                <a:ea typeface="宋体" panose="02010600030101010101" pitchFamily="2" charset="-122"/>
              </a:rPr>
              <a:t>FT</a:t>
            </a:r>
            <a:r>
              <a:rPr lang="zh-CN" altLang="en-US" sz="2800" b="1">
                <a:ea typeface="宋体" panose="02010600030101010101" pitchFamily="2" charset="-122"/>
              </a:rPr>
              <a:t>的方式与条件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446887" y="4341512"/>
            <a:ext cx="3001218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运行过程打入</a:t>
            </a:r>
            <a:r>
              <a:rPr lang="en-US" altLang="zh-CN" sz="2400" b="1">
                <a:solidFill>
                  <a:srgbClr val="0000FF"/>
                </a:solidFill>
              </a:rPr>
              <a:t>FT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6031929" y="2598738"/>
            <a:ext cx="1524000" cy="579437"/>
            <a:chOff x="3504" y="3216"/>
            <a:chExt cx="960" cy="365"/>
          </a:xfrm>
        </p:grpSpPr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1  FT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696" y="3408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5955729" y="3208338"/>
            <a:ext cx="1447800" cy="304800"/>
            <a:chOff x="3456" y="3648"/>
            <a:chExt cx="912" cy="192"/>
          </a:xfrm>
        </p:grpSpPr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456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364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3648" y="364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4128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128" y="384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7889304" y="2598738"/>
            <a:ext cx="1163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CPFT</a:t>
            </a:r>
          </a:p>
        </p:txBody>
      </p: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813104" y="3208338"/>
            <a:ext cx="1143000" cy="304800"/>
            <a:chOff x="4752" y="3648"/>
            <a:chExt cx="720" cy="192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5040" y="3840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V="1">
              <a:off x="5040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4752" y="3648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5232" y="364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5232" y="3648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8575104" y="3284538"/>
            <a:ext cx="5334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25"/>
          <p:cNvSpPr>
            <a:spLocks/>
          </p:cNvSpPr>
          <p:nvPr/>
        </p:nvSpPr>
        <p:spPr bwMode="auto">
          <a:xfrm flipH="1">
            <a:off x="2145729" y="2637358"/>
            <a:ext cx="180975" cy="684213"/>
          </a:xfrm>
          <a:prstGeom prst="leftBrace">
            <a:avLst>
              <a:gd name="adj1" fmla="val 31506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418529" y="2492896"/>
            <a:ext cx="18827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/>
              <a:t>上电初始化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443929" y="3066441"/>
            <a:ext cx="18827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/>
              <a:t>复位初始化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26612" y="5561893"/>
            <a:ext cx="16922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1-&gt; FT =</a:t>
            </a: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899542" y="6053666"/>
            <a:ext cx="3624262" cy="419100"/>
            <a:chOff x="734" y="3712"/>
            <a:chExt cx="2600" cy="264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734" y="3732"/>
              <a:ext cx="260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ET</a:t>
              </a:r>
              <a:r>
                <a:rPr lang="en-US" altLang="zh-CN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end</a:t>
              </a:r>
              <a:r>
                <a:rPr lang="en-US" altLang="zh-CN" sz="2400" b="1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(1-</a:t>
              </a:r>
              <a:r>
                <a:rPr lang="en-US" altLang="zh-CN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&gt; DMAT.1-&gt;IT) +</a:t>
              </a: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1457" y="3712"/>
              <a:ext cx="757" cy="7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2387" y="3712"/>
              <a:ext cx="517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5517232" y="1238845"/>
            <a:ext cx="1143000" cy="461963"/>
            <a:chOff x="1632" y="2928"/>
            <a:chExt cx="720" cy="291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632" y="2928"/>
              <a:ext cx="72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总清</a:t>
              </a: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1680" y="2928"/>
              <a:ext cx="4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8027417" y="11588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5512817" y="798513"/>
            <a:ext cx="3522662" cy="1905000"/>
            <a:chOff x="3292" y="1706"/>
            <a:chExt cx="2219" cy="1200"/>
          </a:xfrm>
        </p:grpSpPr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3868" y="1946"/>
              <a:ext cx="1248" cy="720"/>
            </a:xfrm>
            <a:prstGeom prst="rect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4300" y="2138"/>
              <a:ext cx="6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黑体" pitchFamily="2" charset="-122"/>
                  <a:ea typeface="黑体" pitchFamily="2" charset="-122"/>
                </a:rPr>
                <a:t>FT</a:t>
              </a:r>
            </a:p>
          </p:txBody>
        </p:sp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868" y="2090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S</a:t>
              </a: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4924" y="2090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R</a:t>
              </a: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916" y="237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D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799" y="237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4740" y="1898"/>
              <a:ext cx="57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黑体" pitchFamily="2" charset="-122"/>
                  <a:ea typeface="黑体" pitchFamily="2" charset="-122"/>
                </a:rPr>
                <a:t>Q</a:t>
              </a:r>
            </a:p>
          </p:txBody>
        </p:sp>
        <p:sp>
          <p:nvSpPr>
            <p:cNvPr id="42" name="Line 45"/>
            <p:cNvSpPr>
              <a:spLocks noChangeShapeType="1"/>
            </p:cNvSpPr>
            <p:nvPr/>
          </p:nvSpPr>
          <p:spPr bwMode="auto">
            <a:xfrm>
              <a:off x="3923" y="216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4876" y="170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4060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8"/>
            <p:cNvSpPr>
              <a:spLocks noChangeShapeType="1"/>
            </p:cNvSpPr>
            <p:nvPr/>
          </p:nvSpPr>
          <p:spPr bwMode="auto">
            <a:xfrm>
              <a:off x="4924" y="266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3292" y="228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3772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116" y="2234"/>
              <a:ext cx="96" cy="96"/>
            </a:xfrm>
            <a:prstGeom prst="ellipse">
              <a:avLst/>
            </a:prstGeom>
            <a:solidFill>
              <a:schemeClr val="tx1"/>
            </a:solidFill>
            <a:ln w="1905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52"/>
            <p:cNvSpPr>
              <a:spLocks noChangeShapeType="1"/>
            </p:cNvSpPr>
            <p:nvPr/>
          </p:nvSpPr>
          <p:spPr bwMode="auto">
            <a:xfrm>
              <a:off x="5193" y="2296"/>
              <a:ext cx="31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4959" y="2160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AutoShape 54"/>
          <p:cNvSpPr>
            <a:spLocks/>
          </p:cNvSpPr>
          <p:nvPr/>
        </p:nvSpPr>
        <p:spPr bwMode="auto">
          <a:xfrm>
            <a:off x="107504" y="2637631"/>
            <a:ext cx="232344" cy="2448271"/>
          </a:xfrm>
          <a:prstGeom prst="leftBrace">
            <a:avLst>
              <a:gd name="adj1" fmla="val 53060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5603304" y="6065538"/>
            <a:ext cx="3384550" cy="387350"/>
            <a:chOff x="1678" y="4050"/>
            <a:chExt cx="2132" cy="244"/>
          </a:xfrm>
        </p:grpSpPr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1678" y="4050"/>
              <a:ext cx="213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DMAT(1-&gt;DMAT.1-&gt;IT )</a:t>
              </a: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2290" y="4065"/>
              <a:ext cx="590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  <p:sp>
          <p:nvSpPr>
            <p:cNvPr id="55" name="Line 58"/>
            <p:cNvSpPr>
              <a:spLocks noChangeShapeType="1"/>
            </p:cNvSpPr>
            <p:nvPr/>
          </p:nvSpPr>
          <p:spPr bwMode="auto">
            <a:xfrm>
              <a:off x="3061" y="4065"/>
              <a:ext cx="409" cy="0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 sz="2400" b="1">
                <a:solidFill>
                  <a:srgbClr val="0000FF"/>
                </a:solidFill>
              </a:endParaRPr>
            </a:p>
          </p:txBody>
        </p:sp>
      </p:grp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4392537" y="6065314"/>
            <a:ext cx="1692275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IT</a:t>
            </a:r>
            <a:r>
              <a:rPr lang="en-US" altLang="zh-CN" sz="16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end</a:t>
            </a:r>
            <a:r>
              <a:rPr lang="en-US" altLang="zh-CN" sz="24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+</a:t>
            </a: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7505129" y="579438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黑体" pitchFamily="2" charset="-122"/>
                <a:ea typeface="黑体" pitchFamily="2" charset="-122"/>
              </a:rPr>
              <a:t>FT</a:t>
            </a:r>
          </a:p>
        </p:txBody>
      </p:sp>
      <p:sp>
        <p:nvSpPr>
          <p:cNvPr id="58" name="AutoShape 69"/>
          <p:cNvSpPr>
            <a:spLocks/>
          </p:cNvSpPr>
          <p:nvPr/>
        </p:nvSpPr>
        <p:spPr bwMode="auto">
          <a:xfrm flipH="1">
            <a:off x="5113263" y="3861321"/>
            <a:ext cx="250825" cy="1296590"/>
          </a:xfrm>
          <a:prstGeom prst="leftBrace">
            <a:avLst>
              <a:gd name="adj1" fmla="val 38291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59" name="Text Box 70"/>
          <p:cNvSpPr txBox="1">
            <a:spLocks noChangeArrowheads="1"/>
          </p:cNvSpPr>
          <p:nvPr/>
        </p:nvSpPr>
        <p:spPr bwMode="auto">
          <a:xfrm>
            <a:off x="420116" y="3753371"/>
            <a:ext cx="3886201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/>
              <a:t>ET</a:t>
            </a:r>
            <a:r>
              <a:rPr lang="zh-CN" altLang="en-US" sz="2400" b="1"/>
              <a:t>结束</a:t>
            </a:r>
            <a:r>
              <a:rPr lang="en-US" altLang="zh-CN" sz="2400" b="1"/>
              <a:t>,</a:t>
            </a:r>
            <a:r>
              <a:rPr lang="zh-CN" altLang="en-US" sz="2400" b="1"/>
              <a:t>无</a:t>
            </a:r>
            <a:r>
              <a:rPr lang="en-US" altLang="zh-CN" sz="2400" b="1"/>
              <a:t>DMA</a:t>
            </a:r>
            <a:r>
              <a:rPr lang="zh-CN" altLang="en-US" sz="2400" b="1"/>
              <a:t>和中断请求</a:t>
            </a:r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347092" y="4366146"/>
            <a:ext cx="3779837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/>
              <a:t>IT</a:t>
            </a:r>
            <a:r>
              <a:rPr lang="zh-CN" altLang="en-US" sz="2400" b="1"/>
              <a:t>结束</a:t>
            </a:r>
            <a:r>
              <a:rPr lang="en-US" altLang="zh-CN" sz="2400" b="1"/>
              <a:t>,</a:t>
            </a:r>
            <a:r>
              <a:rPr lang="zh-CN" altLang="en-US" sz="2400" b="1"/>
              <a:t>进入中断服务程序</a:t>
            </a: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383604" y="4953521"/>
            <a:ext cx="4858916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/>
              <a:t>DMA</a:t>
            </a:r>
            <a:r>
              <a:rPr lang="zh-CN" altLang="en-US" sz="2400" b="1"/>
              <a:t>结束</a:t>
            </a:r>
            <a:r>
              <a:rPr lang="en-US" altLang="zh-CN" sz="2400" b="1"/>
              <a:t>,</a:t>
            </a:r>
            <a:r>
              <a:rPr lang="zh-CN" altLang="en-US" sz="2400" b="1"/>
              <a:t>无新的</a:t>
            </a:r>
            <a:r>
              <a:rPr lang="en-US" altLang="zh-CN" sz="2400" b="1"/>
              <a:t>DMA</a:t>
            </a:r>
            <a:r>
              <a:rPr lang="zh-CN" altLang="en-US" sz="2400" b="1"/>
              <a:t>和中断请求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14" grpId="0" autoUpdateAnimBg="0"/>
      <p:bldP spid="21" grpId="0" animBg="1"/>
      <p:bldP spid="22" grpId="0" animBg="1"/>
      <p:bldP spid="23" grpId="0" autoUpdateAnimBg="0"/>
      <p:bldP spid="24" grpId="0" autoUpdateAnimBg="0"/>
      <p:bldP spid="25" grpId="0" autoUpdateAnimBg="0"/>
      <p:bldP spid="33" grpId="0"/>
      <p:bldP spid="33" grpId="1"/>
      <p:bldP spid="33" grpId="2"/>
      <p:bldP spid="51" grpId="0" animBg="1"/>
      <p:bldP spid="56" grpId="0" autoUpdateAnimBg="0"/>
      <p:bldP spid="57" grpId="0"/>
      <p:bldP spid="58" grpId="0" animBg="1"/>
      <p:bldP spid="59" grpId="0" autoUpdateAnimBg="0"/>
      <p:bldP spid="60" grpId="0" autoUpdateAnimBg="0"/>
      <p:bldP spid="6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1404370" y="887239"/>
            <a:ext cx="6480000" cy="17145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3200" b="1" smtClean="0">
                <a:latin typeface="黑体" pitchFamily="2" charset="-122"/>
                <a:ea typeface="黑体" pitchFamily="2" charset="-122"/>
              </a:rPr>
              <a:t>时序组合逻辑电路</a:t>
            </a:r>
            <a:r>
              <a:rPr lang="zh-CN" altLang="en-US" sz="3200" b="1" dirty="0">
                <a:latin typeface="黑体" pitchFamily="2" charset="-122"/>
                <a:ea typeface="黑体" pitchFamily="2" charset="-122"/>
              </a:rPr>
              <a:t>模块</a:t>
            </a:r>
          </a:p>
        </p:txBody>
      </p:sp>
      <p:grpSp>
        <p:nvGrpSpPr>
          <p:cNvPr id="3" name="组合 84"/>
          <p:cNvGrpSpPr>
            <a:grpSpLocks/>
          </p:cNvGrpSpPr>
          <p:nvPr/>
        </p:nvGrpSpPr>
        <p:grpSpPr bwMode="auto">
          <a:xfrm>
            <a:off x="1403650" y="2101676"/>
            <a:ext cx="6462949" cy="1143000"/>
            <a:chOff x="1208158" y="1571625"/>
            <a:chExt cx="6462952" cy="1143000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1208158" y="1586615"/>
              <a:ext cx="89800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1→FT</a:t>
              </a:r>
              <a:endParaRPr lang="zh-CN" altLang="en-US" sz="2000" b="1"/>
            </a:p>
          </p:txBody>
        </p: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2072254" y="1591503"/>
              <a:ext cx="8835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1→ST</a:t>
              </a:r>
              <a:endParaRPr lang="zh-CN" altLang="en-US" sz="2000" b="1"/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2928938" y="1571625"/>
              <a:ext cx="9268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1→DT</a:t>
              </a:r>
              <a:endParaRPr lang="zh-CN" altLang="en-US" sz="2000" b="1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3896130" y="1571625"/>
              <a:ext cx="9124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1→ET</a:t>
              </a:r>
              <a:endParaRPr lang="zh-CN" altLang="en-US" sz="2000" b="1"/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4808560" y="1571625"/>
              <a:ext cx="8402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1→IT</a:t>
              </a:r>
              <a:endParaRPr lang="zh-CN" altLang="en-US" sz="2000" b="1"/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600648" y="1571625"/>
              <a:ext cx="13358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1→DMAT</a:t>
              </a:r>
              <a:endParaRPr lang="zh-CN" altLang="en-US" sz="2000" b="1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7040809" y="1571625"/>
              <a:ext cx="6303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T+1</a:t>
              </a:r>
              <a:endParaRPr lang="zh-CN" altLang="en-US" sz="2000" b="1"/>
            </a:p>
          </p:txBody>
        </p:sp>
        <p:cxnSp>
          <p:nvCxnSpPr>
            <p:cNvPr id="11" name="直接箭头连接符 11"/>
            <p:cNvCxnSpPr>
              <a:cxnSpLocks noChangeShapeType="1"/>
            </p:cNvCxnSpPr>
            <p:nvPr/>
          </p:nvCxnSpPr>
          <p:spPr bwMode="auto">
            <a:xfrm rot="5400000">
              <a:off x="1108075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箭头连接符 12"/>
            <p:cNvCxnSpPr>
              <a:cxnSpLocks noChangeShapeType="1"/>
            </p:cNvCxnSpPr>
            <p:nvPr/>
          </p:nvCxnSpPr>
          <p:spPr bwMode="auto">
            <a:xfrm rot="5400000">
              <a:off x="2108200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箭头连接符 13"/>
            <p:cNvCxnSpPr>
              <a:cxnSpLocks noChangeShapeType="1"/>
            </p:cNvCxnSpPr>
            <p:nvPr/>
          </p:nvCxnSpPr>
          <p:spPr bwMode="auto">
            <a:xfrm rot="5400000">
              <a:off x="3036888" y="2392363"/>
              <a:ext cx="6429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箭头连接符 14"/>
            <p:cNvCxnSpPr>
              <a:cxnSpLocks noChangeShapeType="1"/>
            </p:cNvCxnSpPr>
            <p:nvPr/>
          </p:nvCxnSpPr>
          <p:spPr bwMode="auto">
            <a:xfrm rot="5400000">
              <a:off x="4037013" y="2392363"/>
              <a:ext cx="642937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15"/>
            <p:cNvCxnSpPr>
              <a:cxnSpLocks noChangeShapeType="1"/>
            </p:cNvCxnSpPr>
            <p:nvPr/>
          </p:nvCxnSpPr>
          <p:spPr bwMode="auto">
            <a:xfrm rot="5400000">
              <a:off x="4965700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6108700" y="2392363"/>
              <a:ext cx="642937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17"/>
            <p:cNvCxnSpPr>
              <a:cxnSpLocks noChangeShapeType="1"/>
            </p:cNvCxnSpPr>
            <p:nvPr/>
          </p:nvCxnSpPr>
          <p:spPr bwMode="auto">
            <a:xfrm rot="5400000">
              <a:off x="7251700" y="2392363"/>
              <a:ext cx="642937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组合 86"/>
          <p:cNvGrpSpPr>
            <a:grpSpLocks/>
          </p:cNvGrpSpPr>
          <p:nvPr/>
        </p:nvGrpSpPr>
        <p:grpSpPr bwMode="auto">
          <a:xfrm>
            <a:off x="179514" y="3988347"/>
            <a:ext cx="4284663" cy="585932"/>
            <a:chOff x="73025" y="3429000"/>
            <a:chExt cx="4284663" cy="644525"/>
          </a:xfrm>
        </p:grpSpPr>
        <p:cxnSp>
          <p:nvCxnSpPr>
            <p:cNvPr id="19" name="直接连接符 33"/>
            <p:cNvCxnSpPr>
              <a:cxnSpLocks noChangeShapeType="1"/>
            </p:cNvCxnSpPr>
            <p:nvPr/>
          </p:nvCxnSpPr>
          <p:spPr bwMode="auto">
            <a:xfrm>
              <a:off x="642938" y="3429000"/>
              <a:ext cx="792162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39"/>
            <p:cNvCxnSpPr>
              <a:cxnSpLocks noChangeShapeType="1"/>
            </p:cNvCxnSpPr>
            <p:nvPr/>
          </p:nvCxnSpPr>
          <p:spPr bwMode="auto">
            <a:xfrm>
              <a:off x="428625" y="3641725"/>
              <a:ext cx="200025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连接符 40"/>
            <p:cNvCxnSpPr>
              <a:cxnSpLocks noChangeShapeType="1"/>
            </p:cNvCxnSpPr>
            <p:nvPr/>
          </p:nvCxnSpPr>
          <p:spPr bwMode="auto">
            <a:xfrm>
              <a:off x="214313" y="3857625"/>
              <a:ext cx="314325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连接符 58"/>
            <p:cNvCxnSpPr>
              <a:cxnSpLocks noChangeShapeType="1"/>
            </p:cNvCxnSpPr>
            <p:nvPr/>
          </p:nvCxnSpPr>
          <p:spPr bwMode="auto">
            <a:xfrm>
              <a:off x="73025" y="4071938"/>
              <a:ext cx="4284663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组合 87"/>
          <p:cNvGrpSpPr>
            <a:grpSpLocks/>
          </p:cNvGrpSpPr>
          <p:nvPr/>
        </p:nvGrpSpPr>
        <p:grpSpPr bwMode="auto">
          <a:xfrm>
            <a:off x="179514" y="1737916"/>
            <a:ext cx="574675" cy="2843212"/>
            <a:chOff x="69850" y="1214438"/>
            <a:chExt cx="574675" cy="2843212"/>
          </a:xfrm>
        </p:grpSpPr>
        <p:cxnSp>
          <p:nvCxnSpPr>
            <p:cNvPr id="24" name="直接连接符 37"/>
            <p:cNvCxnSpPr>
              <a:cxnSpLocks noChangeShapeType="1"/>
            </p:cNvCxnSpPr>
            <p:nvPr/>
          </p:nvCxnSpPr>
          <p:spPr bwMode="auto">
            <a:xfrm rot="5400000">
              <a:off x="-142081" y="2642394"/>
              <a:ext cx="1571625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46"/>
            <p:cNvCxnSpPr>
              <a:cxnSpLocks noChangeShapeType="1"/>
            </p:cNvCxnSpPr>
            <p:nvPr/>
          </p:nvCxnSpPr>
          <p:spPr bwMode="auto">
            <a:xfrm rot="5400000">
              <a:off x="-573087" y="2643188"/>
              <a:ext cx="2001837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47"/>
            <p:cNvCxnSpPr>
              <a:cxnSpLocks noChangeShapeType="1"/>
            </p:cNvCxnSpPr>
            <p:nvPr/>
          </p:nvCxnSpPr>
          <p:spPr bwMode="auto">
            <a:xfrm rot="5400000">
              <a:off x="-992187" y="2651125"/>
              <a:ext cx="2411412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连接符 60"/>
            <p:cNvCxnSpPr>
              <a:cxnSpLocks noChangeShapeType="1"/>
            </p:cNvCxnSpPr>
            <p:nvPr/>
          </p:nvCxnSpPr>
          <p:spPr bwMode="auto">
            <a:xfrm rot="5400000">
              <a:off x="-1350962" y="2635250"/>
              <a:ext cx="2843212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组合 88"/>
          <p:cNvGrpSpPr>
            <a:grpSpLocks/>
          </p:cNvGrpSpPr>
          <p:nvPr/>
        </p:nvGrpSpPr>
        <p:grpSpPr bwMode="auto">
          <a:xfrm>
            <a:off x="182190" y="1720686"/>
            <a:ext cx="1168562" cy="630308"/>
            <a:chOff x="-176140" y="1190635"/>
            <a:chExt cx="1168562" cy="630308"/>
          </a:xfrm>
        </p:grpSpPr>
        <p:cxnSp>
          <p:nvCxnSpPr>
            <p:cNvPr id="29" name="直接连接符 35"/>
            <p:cNvCxnSpPr>
              <a:cxnSpLocks noChangeShapeType="1"/>
            </p:cNvCxnSpPr>
            <p:nvPr/>
          </p:nvCxnSpPr>
          <p:spPr bwMode="auto">
            <a:xfrm>
              <a:off x="397248" y="1818829"/>
              <a:ext cx="595174" cy="2114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直接连接符 51"/>
            <p:cNvCxnSpPr>
              <a:cxnSpLocks noChangeShapeType="1"/>
            </p:cNvCxnSpPr>
            <p:nvPr/>
          </p:nvCxnSpPr>
          <p:spPr bwMode="auto">
            <a:xfrm rot="10800000">
              <a:off x="181225" y="1638366"/>
              <a:ext cx="805358" cy="663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53"/>
            <p:cNvCxnSpPr>
              <a:cxnSpLocks noChangeShapeType="1"/>
            </p:cNvCxnSpPr>
            <p:nvPr/>
          </p:nvCxnSpPr>
          <p:spPr bwMode="auto">
            <a:xfrm rot="10800000">
              <a:off x="-18034" y="1428750"/>
              <a:ext cx="1001755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61"/>
            <p:cNvCxnSpPr>
              <a:cxnSpLocks noChangeShapeType="1"/>
            </p:cNvCxnSpPr>
            <p:nvPr/>
          </p:nvCxnSpPr>
          <p:spPr bwMode="auto">
            <a:xfrm>
              <a:off x="-176140" y="1190635"/>
              <a:ext cx="1149452" cy="1587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组合 91"/>
          <p:cNvGrpSpPr>
            <a:grpSpLocks/>
          </p:cNvGrpSpPr>
          <p:nvPr/>
        </p:nvGrpSpPr>
        <p:grpSpPr bwMode="auto">
          <a:xfrm>
            <a:off x="7956376" y="2030238"/>
            <a:ext cx="1046489" cy="434665"/>
            <a:chOff x="7833567" y="1500188"/>
            <a:chExt cx="1046489" cy="430212"/>
          </a:xfrm>
        </p:grpSpPr>
        <p:cxnSp>
          <p:nvCxnSpPr>
            <p:cNvPr id="34" name="直接箭头连接符 66"/>
            <p:cNvCxnSpPr>
              <a:cxnSpLocks noChangeShapeType="1"/>
            </p:cNvCxnSpPr>
            <p:nvPr/>
          </p:nvCxnSpPr>
          <p:spPr bwMode="auto">
            <a:xfrm rot="10800000">
              <a:off x="7859171" y="1500188"/>
              <a:ext cx="102088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箭头连接符 67"/>
            <p:cNvCxnSpPr>
              <a:cxnSpLocks noChangeShapeType="1"/>
            </p:cNvCxnSpPr>
            <p:nvPr/>
          </p:nvCxnSpPr>
          <p:spPr bwMode="auto">
            <a:xfrm rot="10800000">
              <a:off x="7862392" y="1714500"/>
              <a:ext cx="835271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箭头连接符 68"/>
            <p:cNvCxnSpPr>
              <a:cxnSpLocks noChangeShapeType="1"/>
            </p:cNvCxnSpPr>
            <p:nvPr/>
          </p:nvCxnSpPr>
          <p:spPr bwMode="auto">
            <a:xfrm rot="10800000">
              <a:off x="7833567" y="1928813"/>
              <a:ext cx="745282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组合 90"/>
          <p:cNvGrpSpPr>
            <a:grpSpLocks/>
          </p:cNvGrpSpPr>
          <p:nvPr/>
        </p:nvGrpSpPr>
        <p:grpSpPr bwMode="auto">
          <a:xfrm>
            <a:off x="8695309" y="2030239"/>
            <a:ext cx="296863" cy="2357437"/>
            <a:chOff x="8572500" y="1500188"/>
            <a:chExt cx="296863" cy="2357437"/>
          </a:xfrm>
        </p:grpSpPr>
        <p:cxnSp>
          <p:nvCxnSpPr>
            <p:cNvPr id="38" name="直接连接符 70"/>
            <p:cNvCxnSpPr>
              <a:cxnSpLocks noChangeShapeType="1"/>
            </p:cNvCxnSpPr>
            <p:nvPr/>
          </p:nvCxnSpPr>
          <p:spPr bwMode="auto">
            <a:xfrm rot="5400000">
              <a:off x="7822406" y="2678907"/>
              <a:ext cx="1501775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接连接符 75"/>
            <p:cNvCxnSpPr>
              <a:cxnSpLocks noChangeShapeType="1"/>
            </p:cNvCxnSpPr>
            <p:nvPr/>
          </p:nvCxnSpPr>
          <p:spPr bwMode="auto">
            <a:xfrm rot="5400000">
              <a:off x="7750969" y="2678906"/>
              <a:ext cx="19304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79"/>
            <p:cNvCxnSpPr>
              <a:cxnSpLocks noChangeShapeType="1"/>
            </p:cNvCxnSpPr>
            <p:nvPr/>
          </p:nvCxnSpPr>
          <p:spPr bwMode="auto">
            <a:xfrm rot="5400000">
              <a:off x="7685088" y="2673350"/>
              <a:ext cx="2357437" cy="11113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组合 89"/>
          <p:cNvGrpSpPr>
            <a:grpSpLocks/>
          </p:cNvGrpSpPr>
          <p:nvPr/>
        </p:nvGrpSpPr>
        <p:grpSpPr bwMode="auto">
          <a:xfrm>
            <a:off x="5409184" y="3959051"/>
            <a:ext cx="3581400" cy="430213"/>
            <a:chOff x="5286375" y="3429000"/>
            <a:chExt cx="3581400" cy="430213"/>
          </a:xfrm>
        </p:grpSpPr>
        <p:cxnSp>
          <p:nvCxnSpPr>
            <p:cNvPr id="42" name="直接连接符 72"/>
            <p:cNvCxnSpPr>
              <a:cxnSpLocks noChangeShapeType="1"/>
            </p:cNvCxnSpPr>
            <p:nvPr/>
          </p:nvCxnSpPr>
          <p:spPr bwMode="auto">
            <a:xfrm>
              <a:off x="5286375" y="3429000"/>
              <a:ext cx="3286125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oval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73"/>
            <p:cNvCxnSpPr>
              <a:cxnSpLocks noChangeShapeType="1"/>
            </p:cNvCxnSpPr>
            <p:nvPr/>
          </p:nvCxnSpPr>
          <p:spPr bwMode="auto">
            <a:xfrm>
              <a:off x="6445250" y="3641725"/>
              <a:ext cx="2268538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oval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81"/>
            <p:cNvCxnSpPr>
              <a:cxnSpLocks noChangeShapeType="1"/>
            </p:cNvCxnSpPr>
            <p:nvPr/>
          </p:nvCxnSpPr>
          <p:spPr bwMode="auto">
            <a:xfrm>
              <a:off x="7572375" y="3857625"/>
              <a:ext cx="1295400" cy="1588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oval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5" name="组合 82"/>
          <p:cNvGrpSpPr>
            <a:grpSpLocks/>
          </p:cNvGrpSpPr>
          <p:nvPr/>
        </p:nvGrpSpPr>
        <p:grpSpPr bwMode="auto">
          <a:xfrm>
            <a:off x="107506" y="790030"/>
            <a:ext cx="1386918" cy="766889"/>
            <a:chOff x="-87313" y="169498"/>
            <a:chExt cx="1386739" cy="767132"/>
          </a:xfrm>
        </p:grpSpPr>
        <p:cxnSp>
          <p:nvCxnSpPr>
            <p:cNvPr id="46" name="直接箭头连接符 55"/>
            <p:cNvCxnSpPr>
              <a:cxnSpLocks noChangeShapeType="1"/>
            </p:cNvCxnSpPr>
            <p:nvPr/>
          </p:nvCxnSpPr>
          <p:spPr bwMode="auto">
            <a:xfrm>
              <a:off x="214313" y="571500"/>
              <a:ext cx="714375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直接箭头连接符 56"/>
            <p:cNvCxnSpPr>
              <a:cxnSpLocks noChangeShapeType="1"/>
            </p:cNvCxnSpPr>
            <p:nvPr/>
          </p:nvCxnSpPr>
          <p:spPr bwMode="auto">
            <a:xfrm>
              <a:off x="214313" y="928688"/>
              <a:ext cx="71437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84"/>
            <p:cNvSpPr txBox="1">
              <a:spLocks noChangeArrowheads="1"/>
            </p:cNvSpPr>
            <p:nvPr/>
          </p:nvSpPr>
          <p:spPr bwMode="auto">
            <a:xfrm>
              <a:off x="-75498" y="169498"/>
              <a:ext cx="1237679" cy="40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smtClean="0"/>
                <a:t>IR[15:12</a:t>
              </a:r>
              <a:r>
                <a:rPr lang="en-US" altLang="zh-CN" sz="2000" b="1"/>
                <a:t>]</a:t>
              </a:r>
              <a:endParaRPr lang="zh-CN" altLang="en-US" sz="2000" b="1"/>
            </a:p>
          </p:txBody>
        </p:sp>
        <p:sp>
          <p:nvSpPr>
            <p:cNvPr id="49" name="TextBox 85"/>
            <p:cNvSpPr txBox="1">
              <a:spLocks noChangeArrowheads="1"/>
            </p:cNvSpPr>
            <p:nvPr/>
          </p:nvSpPr>
          <p:spPr bwMode="auto">
            <a:xfrm>
              <a:off x="-87313" y="536393"/>
              <a:ext cx="1386739" cy="40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smtClean="0"/>
                <a:t>IR[8:6,2:0</a:t>
              </a:r>
              <a:r>
                <a:rPr lang="en-US" altLang="zh-CN" sz="2000" b="1"/>
                <a:t>]</a:t>
              </a:r>
              <a:endParaRPr lang="zh-CN" altLang="en-US" sz="2000" b="1"/>
            </a:p>
          </p:txBody>
        </p:sp>
      </p:grpSp>
      <p:grpSp>
        <p:nvGrpSpPr>
          <p:cNvPr id="50" name="组合 83"/>
          <p:cNvGrpSpPr>
            <a:grpSpLocks/>
          </p:cNvGrpSpPr>
          <p:nvPr/>
        </p:nvGrpSpPr>
        <p:grpSpPr bwMode="auto">
          <a:xfrm>
            <a:off x="7905491" y="940852"/>
            <a:ext cx="1203013" cy="1047988"/>
            <a:chOff x="8286750" y="363372"/>
            <a:chExt cx="1204078" cy="1048496"/>
          </a:xfrm>
        </p:grpSpPr>
        <p:cxnSp>
          <p:nvCxnSpPr>
            <p:cNvPr id="51" name="直接箭头连接符 63"/>
            <p:cNvCxnSpPr>
              <a:cxnSpLocks noChangeShapeType="1"/>
            </p:cNvCxnSpPr>
            <p:nvPr/>
          </p:nvCxnSpPr>
          <p:spPr bwMode="auto">
            <a:xfrm rot="10800000">
              <a:off x="8286750" y="642938"/>
              <a:ext cx="42862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箭头连接符 64"/>
            <p:cNvCxnSpPr>
              <a:cxnSpLocks noChangeShapeType="1"/>
            </p:cNvCxnSpPr>
            <p:nvPr/>
          </p:nvCxnSpPr>
          <p:spPr bwMode="auto">
            <a:xfrm rot="10800000">
              <a:off x="8286750" y="928688"/>
              <a:ext cx="42862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箭头连接符 65"/>
            <p:cNvCxnSpPr>
              <a:cxnSpLocks noChangeShapeType="1"/>
            </p:cNvCxnSpPr>
            <p:nvPr/>
          </p:nvCxnSpPr>
          <p:spPr bwMode="auto">
            <a:xfrm rot="10800000">
              <a:off x="8286750" y="1214438"/>
              <a:ext cx="428625" cy="158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86"/>
            <p:cNvSpPr txBox="1">
              <a:spLocks noChangeArrowheads="1"/>
            </p:cNvSpPr>
            <p:nvPr/>
          </p:nvSpPr>
          <p:spPr bwMode="auto">
            <a:xfrm>
              <a:off x="8677850" y="363372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PSW</a:t>
              </a:r>
              <a:endParaRPr lang="zh-CN" altLang="en-US" sz="2000" b="1"/>
            </a:p>
          </p:txBody>
        </p:sp>
        <p:sp>
          <p:nvSpPr>
            <p:cNvPr id="55" name="TextBox 87"/>
            <p:cNvSpPr txBox="1">
              <a:spLocks noChangeArrowheads="1"/>
            </p:cNvSpPr>
            <p:nvPr/>
          </p:nvSpPr>
          <p:spPr bwMode="auto">
            <a:xfrm>
              <a:off x="8717925" y="723587"/>
              <a:ext cx="7008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中断</a:t>
              </a:r>
            </a:p>
          </p:txBody>
        </p:sp>
        <p:sp>
          <p:nvSpPr>
            <p:cNvPr id="56" name="TextBox 88"/>
            <p:cNvSpPr txBox="1">
              <a:spLocks noChangeArrowheads="1"/>
            </p:cNvSpPr>
            <p:nvPr/>
          </p:nvSpPr>
          <p:spPr bwMode="auto">
            <a:xfrm>
              <a:off x="8692211" y="1011758"/>
              <a:ext cx="7986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DMA</a:t>
              </a:r>
              <a:endParaRPr lang="zh-CN" altLang="en-US" sz="2000" b="1"/>
            </a:p>
          </p:txBody>
        </p:sp>
      </p:grpSp>
      <p:grpSp>
        <p:nvGrpSpPr>
          <p:cNvPr id="57" name="组合 85"/>
          <p:cNvGrpSpPr>
            <a:grpSpLocks/>
          </p:cNvGrpSpPr>
          <p:nvPr/>
        </p:nvGrpSpPr>
        <p:grpSpPr bwMode="auto">
          <a:xfrm>
            <a:off x="1194372" y="3244676"/>
            <a:ext cx="7129462" cy="1962150"/>
            <a:chOff x="1071563" y="2714625"/>
            <a:chExt cx="7129110" cy="1962150"/>
          </a:xfrm>
        </p:grpSpPr>
        <p:sp>
          <p:nvSpPr>
            <p:cNvPr id="58" name="矩形 18"/>
            <p:cNvSpPr>
              <a:spLocks noChangeArrowheads="1"/>
            </p:cNvSpPr>
            <p:nvPr/>
          </p:nvSpPr>
          <p:spPr bwMode="auto">
            <a:xfrm>
              <a:off x="1071563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FT</a:t>
              </a:r>
              <a:endParaRPr lang="zh-CN" altLang="en-US" b="1"/>
            </a:p>
          </p:txBody>
        </p:sp>
        <p:sp>
          <p:nvSpPr>
            <p:cNvPr id="59" name="矩形 19"/>
            <p:cNvSpPr>
              <a:spLocks noChangeArrowheads="1"/>
            </p:cNvSpPr>
            <p:nvPr/>
          </p:nvSpPr>
          <p:spPr bwMode="auto">
            <a:xfrm>
              <a:off x="2071688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ST</a:t>
              </a:r>
              <a:endParaRPr lang="zh-CN" altLang="en-US" b="1"/>
            </a:p>
          </p:txBody>
        </p:sp>
        <p:sp>
          <p:nvSpPr>
            <p:cNvPr id="60" name="矩形 20"/>
            <p:cNvSpPr>
              <a:spLocks noChangeArrowheads="1"/>
            </p:cNvSpPr>
            <p:nvPr/>
          </p:nvSpPr>
          <p:spPr bwMode="auto">
            <a:xfrm>
              <a:off x="3000375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DT</a:t>
              </a:r>
              <a:endParaRPr lang="zh-CN" altLang="en-US" b="1"/>
            </a:p>
          </p:txBody>
        </p:sp>
        <p:sp>
          <p:nvSpPr>
            <p:cNvPr id="61" name="矩形 21"/>
            <p:cNvSpPr>
              <a:spLocks noChangeArrowheads="1"/>
            </p:cNvSpPr>
            <p:nvPr/>
          </p:nvSpPr>
          <p:spPr bwMode="auto">
            <a:xfrm>
              <a:off x="4000500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ET</a:t>
              </a:r>
              <a:endParaRPr lang="zh-CN" altLang="en-US" b="1"/>
            </a:p>
          </p:txBody>
        </p:sp>
        <p:sp>
          <p:nvSpPr>
            <p:cNvPr id="62" name="矩形 22"/>
            <p:cNvSpPr>
              <a:spLocks noChangeArrowheads="1"/>
            </p:cNvSpPr>
            <p:nvPr/>
          </p:nvSpPr>
          <p:spPr bwMode="auto">
            <a:xfrm>
              <a:off x="4929188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IT</a:t>
              </a:r>
              <a:endParaRPr lang="zh-CN" altLang="en-US" b="1"/>
            </a:p>
          </p:txBody>
        </p:sp>
        <p:sp>
          <p:nvSpPr>
            <p:cNvPr id="63" name="矩形 23"/>
            <p:cNvSpPr>
              <a:spLocks noChangeArrowheads="1"/>
            </p:cNvSpPr>
            <p:nvPr/>
          </p:nvSpPr>
          <p:spPr bwMode="auto">
            <a:xfrm>
              <a:off x="5929313" y="2714625"/>
              <a:ext cx="1071562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DMAT</a:t>
              </a:r>
              <a:endParaRPr lang="zh-CN" altLang="en-US" b="1"/>
            </a:p>
          </p:txBody>
        </p:sp>
        <p:sp>
          <p:nvSpPr>
            <p:cNvPr id="64" name="矩形 24"/>
            <p:cNvSpPr>
              <a:spLocks noChangeArrowheads="1"/>
            </p:cNvSpPr>
            <p:nvPr/>
          </p:nvSpPr>
          <p:spPr bwMode="auto">
            <a:xfrm>
              <a:off x="7215188" y="2714625"/>
              <a:ext cx="714375" cy="500063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T</a:t>
              </a:r>
              <a:endParaRPr lang="zh-CN" altLang="en-US" b="1"/>
            </a:p>
          </p:txBody>
        </p:sp>
        <p:cxnSp>
          <p:nvCxnSpPr>
            <p:cNvPr id="65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907543" y="3735894"/>
              <a:ext cx="1044000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直接箭头连接符 26"/>
            <p:cNvCxnSpPr>
              <a:cxnSpLocks noChangeShapeType="1"/>
            </p:cNvCxnSpPr>
            <p:nvPr/>
          </p:nvCxnSpPr>
          <p:spPr bwMode="auto">
            <a:xfrm rot="5400000">
              <a:off x="18938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2822576" y="3749675"/>
              <a:ext cx="10715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直接箭头连接符 28"/>
            <p:cNvCxnSpPr>
              <a:cxnSpLocks noChangeShapeType="1"/>
            </p:cNvCxnSpPr>
            <p:nvPr/>
          </p:nvCxnSpPr>
          <p:spPr bwMode="auto">
            <a:xfrm rot="5400000">
              <a:off x="3822701" y="3749675"/>
              <a:ext cx="1071562" cy="1587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直接箭头连接符 29"/>
            <p:cNvCxnSpPr>
              <a:cxnSpLocks noChangeShapeType="1"/>
            </p:cNvCxnSpPr>
            <p:nvPr/>
          </p:nvCxnSpPr>
          <p:spPr bwMode="auto">
            <a:xfrm rot="5400000">
              <a:off x="47513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直接箭头连接符 30"/>
            <p:cNvCxnSpPr>
              <a:cxnSpLocks noChangeShapeType="1"/>
            </p:cNvCxnSpPr>
            <p:nvPr/>
          </p:nvCxnSpPr>
          <p:spPr bwMode="auto">
            <a:xfrm rot="5400000">
              <a:off x="58943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直接箭头连接符 31"/>
            <p:cNvCxnSpPr>
              <a:cxnSpLocks noChangeShapeType="1"/>
            </p:cNvCxnSpPr>
            <p:nvPr/>
          </p:nvCxnSpPr>
          <p:spPr bwMode="auto">
            <a:xfrm rot="5400000">
              <a:off x="7037388" y="3749675"/>
              <a:ext cx="1071562" cy="1588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Box 89"/>
            <p:cNvSpPr txBox="1">
              <a:spLocks noChangeArrowheads="1"/>
            </p:cNvSpPr>
            <p:nvPr/>
          </p:nvSpPr>
          <p:spPr bwMode="auto">
            <a:xfrm>
              <a:off x="1169988" y="4214813"/>
              <a:ext cx="5778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FT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73" name="TextBox 90"/>
            <p:cNvSpPr txBox="1">
              <a:spLocks noChangeArrowheads="1"/>
            </p:cNvSpPr>
            <p:nvPr/>
          </p:nvSpPr>
          <p:spPr bwMode="auto">
            <a:xfrm>
              <a:off x="2170113" y="4214813"/>
              <a:ext cx="5619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ST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74" name="TextBox 91"/>
            <p:cNvSpPr txBox="1">
              <a:spLocks noChangeArrowheads="1"/>
            </p:cNvSpPr>
            <p:nvPr/>
          </p:nvSpPr>
          <p:spPr bwMode="auto">
            <a:xfrm>
              <a:off x="3098800" y="4214813"/>
              <a:ext cx="6127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DT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75" name="TextBox 92"/>
            <p:cNvSpPr txBox="1">
              <a:spLocks noChangeArrowheads="1"/>
            </p:cNvSpPr>
            <p:nvPr/>
          </p:nvSpPr>
          <p:spPr bwMode="auto">
            <a:xfrm>
              <a:off x="4071938" y="4214813"/>
              <a:ext cx="5953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ET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76" name="TextBox 93"/>
            <p:cNvSpPr txBox="1">
              <a:spLocks noChangeArrowheads="1"/>
            </p:cNvSpPr>
            <p:nvPr/>
          </p:nvSpPr>
          <p:spPr bwMode="auto">
            <a:xfrm>
              <a:off x="5049838" y="4214813"/>
              <a:ext cx="5095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IT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77" name="TextBox 94"/>
            <p:cNvSpPr txBox="1">
              <a:spLocks noChangeArrowheads="1"/>
            </p:cNvSpPr>
            <p:nvPr/>
          </p:nvSpPr>
          <p:spPr bwMode="auto">
            <a:xfrm>
              <a:off x="5911850" y="4214813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DMAT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78" name="TextBox 95"/>
            <p:cNvSpPr txBox="1">
              <a:spLocks noChangeArrowheads="1"/>
            </p:cNvSpPr>
            <p:nvPr/>
          </p:nvSpPr>
          <p:spPr bwMode="auto">
            <a:xfrm>
              <a:off x="6991688" y="4184833"/>
              <a:ext cx="12089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Q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2</a:t>
              </a:r>
              <a:r>
                <a:rPr lang="en-US" altLang="zh-CN" b="1">
                  <a:solidFill>
                    <a:srgbClr val="0000FF"/>
                  </a:solidFill>
                </a:rPr>
                <a:t>Q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</a:rPr>
                <a:t>Q</a:t>
              </a:r>
              <a:r>
                <a:rPr lang="en-US" altLang="zh-CN" b="1" baseline="-25000">
                  <a:solidFill>
                    <a:srgbClr val="0000FF"/>
                  </a:solidFill>
                </a:rPr>
                <a:t>0</a:t>
              </a:r>
              <a:endParaRPr lang="zh-CN" altLang="en-US" b="1" baseline="-25000">
                <a:solidFill>
                  <a:srgbClr val="0000FF"/>
                </a:solidFill>
              </a:endParaRPr>
            </a:p>
          </p:txBody>
        </p:sp>
      </p:grpSp>
      <p:grpSp>
        <p:nvGrpSpPr>
          <p:cNvPr id="79" name="组合 92"/>
          <p:cNvGrpSpPr>
            <a:grpSpLocks/>
          </p:cNvGrpSpPr>
          <p:nvPr/>
        </p:nvGrpSpPr>
        <p:grpSpPr bwMode="auto">
          <a:xfrm>
            <a:off x="1765872" y="2530301"/>
            <a:ext cx="6778625" cy="715963"/>
            <a:chOff x="1643063" y="2000250"/>
            <a:chExt cx="6778625" cy="715963"/>
          </a:xfrm>
        </p:grpSpPr>
        <p:cxnSp>
          <p:nvCxnSpPr>
            <p:cNvPr id="80" name="直接连接符 97"/>
            <p:cNvCxnSpPr>
              <a:cxnSpLocks noChangeShapeType="1"/>
            </p:cNvCxnSpPr>
            <p:nvPr/>
          </p:nvCxnSpPr>
          <p:spPr bwMode="auto">
            <a:xfrm>
              <a:off x="1643063" y="2428875"/>
              <a:ext cx="6659562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连接符 99"/>
            <p:cNvCxnSpPr>
              <a:cxnSpLocks noChangeShapeType="1"/>
            </p:cNvCxnSpPr>
            <p:nvPr/>
          </p:nvCxnSpPr>
          <p:spPr bwMode="auto">
            <a:xfrm rot="5400000">
              <a:off x="1500188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直接连接符 100"/>
            <p:cNvCxnSpPr>
              <a:cxnSpLocks noChangeShapeType="1"/>
            </p:cNvCxnSpPr>
            <p:nvPr/>
          </p:nvCxnSpPr>
          <p:spPr bwMode="auto">
            <a:xfrm rot="5400000">
              <a:off x="2500313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直接连接符 101"/>
            <p:cNvCxnSpPr>
              <a:cxnSpLocks noChangeShapeType="1"/>
            </p:cNvCxnSpPr>
            <p:nvPr/>
          </p:nvCxnSpPr>
          <p:spPr bwMode="auto">
            <a:xfrm rot="5400000">
              <a:off x="3429000" y="2571750"/>
              <a:ext cx="287338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直接连接符 102"/>
            <p:cNvCxnSpPr>
              <a:cxnSpLocks noChangeShapeType="1"/>
            </p:cNvCxnSpPr>
            <p:nvPr/>
          </p:nvCxnSpPr>
          <p:spPr bwMode="auto">
            <a:xfrm rot="5400000">
              <a:off x="4427538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直接连接符 103"/>
            <p:cNvCxnSpPr>
              <a:cxnSpLocks noChangeShapeType="1"/>
            </p:cNvCxnSpPr>
            <p:nvPr/>
          </p:nvCxnSpPr>
          <p:spPr bwMode="auto">
            <a:xfrm rot="5400000">
              <a:off x="5356225" y="2571750"/>
              <a:ext cx="287338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直接连接符 104"/>
            <p:cNvCxnSpPr>
              <a:cxnSpLocks noChangeShapeType="1"/>
            </p:cNvCxnSpPr>
            <p:nvPr/>
          </p:nvCxnSpPr>
          <p:spPr bwMode="auto">
            <a:xfrm rot="5400000">
              <a:off x="6643688" y="2571750"/>
              <a:ext cx="287338" cy="1587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直接连接符 105"/>
            <p:cNvCxnSpPr>
              <a:cxnSpLocks noChangeShapeType="1"/>
            </p:cNvCxnSpPr>
            <p:nvPr/>
          </p:nvCxnSpPr>
          <p:spPr bwMode="auto">
            <a:xfrm rot="5400000">
              <a:off x="7642225" y="2571750"/>
              <a:ext cx="287338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TextBox 106"/>
            <p:cNvSpPr txBox="1">
              <a:spLocks noChangeArrowheads="1"/>
            </p:cNvSpPr>
            <p:nvPr/>
          </p:nvSpPr>
          <p:spPr bwMode="auto">
            <a:xfrm>
              <a:off x="7572375" y="2000250"/>
              <a:ext cx="8493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clock</a:t>
              </a:r>
              <a:endParaRPr lang="zh-CN" altLang="en-US"/>
            </a:p>
          </p:txBody>
        </p:sp>
      </p:grpSp>
      <p:sp>
        <p:nvSpPr>
          <p:cNvPr id="89" name="TextBox 107"/>
          <p:cNvSpPr txBox="1">
            <a:spLocks noChangeArrowheads="1"/>
          </p:cNvSpPr>
          <p:nvPr/>
        </p:nvSpPr>
        <p:spPr bwMode="auto">
          <a:xfrm>
            <a:off x="332928" y="5569421"/>
            <a:ext cx="6315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个周期状态触发器、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个节拍计数器；</a:t>
            </a:r>
          </a:p>
        </p:txBody>
      </p:sp>
      <p:sp>
        <p:nvSpPr>
          <p:cNvPr id="91" name="TextBox 109"/>
          <p:cNvSpPr txBox="1">
            <a:spLocks noChangeArrowheads="1"/>
          </p:cNvSpPr>
          <p:nvPr/>
        </p:nvSpPr>
        <p:spPr bwMode="auto">
          <a:xfrm>
            <a:off x="307528" y="6237312"/>
            <a:ext cx="69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输入指令</a:t>
            </a:r>
            <a:r>
              <a:rPr lang="en-US" altLang="zh-CN" sz="2800" b="1" dirty="0"/>
              <a:t>OP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DA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PSW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请求；</a:t>
            </a:r>
          </a:p>
        </p:txBody>
      </p:sp>
    </p:spTree>
    <p:extLst>
      <p:ext uri="{BB962C8B-B14F-4D97-AF65-F5344CB8AC3E}">
        <p14:creationId xmlns:p14="http://schemas.microsoft.com/office/powerpoint/2010/main" val="24026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9" grpId="0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501600" y="866800"/>
            <a:ext cx="6319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smtClean="0">
                <a:latin typeface="+mn-lt"/>
                <a:ea typeface="+mn-ea"/>
              </a:rPr>
              <a:t>(2) </a:t>
            </a:r>
            <a:r>
              <a:rPr lang="zh-CN" altLang="en-US" sz="2800" b="1" smtClean="0">
                <a:latin typeface="+mn-lt"/>
                <a:ea typeface="+mn-ea"/>
              </a:rPr>
              <a:t>整理</a:t>
            </a:r>
            <a:r>
              <a:rPr lang="zh-CN" altLang="en-US" sz="2800" b="1">
                <a:latin typeface="+mn-lt"/>
                <a:ea typeface="+mn-ea"/>
              </a:rPr>
              <a:t>组合逻辑电路模块的输出逻辑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01600" y="1581175"/>
            <a:ext cx="377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真值表、逻辑表达式等</a:t>
            </a:r>
          </a:p>
        </p:txBody>
      </p: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571450" y="2081237"/>
            <a:ext cx="2514391" cy="3428900"/>
            <a:chOff x="284163" y="1428750"/>
            <a:chExt cx="2514182" cy="3428245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284163" y="1428750"/>
              <a:ext cx="1901325" cy="52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1→FT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284163" y="1857375"/>
              <a:ext cx="1882090" cy="52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1→ST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7" name="TextBox 5"/>
            <p:cNvSpPr txBox="1">
              <a:spLocks noChangeArrowheads="1"/>
            </p:cNvSpPr>
            <p:nvPr/>
          </p:nvSpPr>
          <p:spPr bwMode="auto">
            <a:xfrm>
              <a:off x="284163" y="2324100"/>
              <a:ext cx="1941395" cy="52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1→DT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85750" y="2833688"/>
              <a:ext cx="1920559" cy="52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1→ET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285750" y="3333750"/>
              <a:ext cx="1821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1→IT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285750" y="3833813"/>
              <a:ext cx="2512595" cy="52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1→DMAT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285750" y="4333875"/>
              <a:ext cx="1527855" cy="52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+mn-lt"/>
                  <a:ea typeface="+mn-ea"/>
                </a:rPr>
                <a:t>T+1</a:t>
              </a:r>
              <a:r>
                <a:rPr lang="zh-CN" altLang="en-US" sz="2800" b="1">
                  <a:latin typeface="+mn-lt"/>
                  <a:ea typeface="+mn-ea"/>
                </a:rPr>
                <a:t>：</a:t>
              </a:r>
              <a:r>
                <a:rPr lang="en-US" altLang="zh-CN" sz="2800" b="1">
                  <a:latin typeface="+mn-lt"/>
                  <a:ea typeface="+mn-ea"/>
                </a:rPr>
                <a:t>…</a:t>
              </a:r>
              <a:endParaRPr lang="zh-CN" altLang="en-US" sz="2800" b="1">
                <a:latin typeface="+mn-lt"/>
                <a:ea typeface="+mn-ea"/>
              </a:endParaRPr>
            </a:p>
          </p:txBody>
        </p: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73037" y="5653112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+mn-lt"/>
                <a:ea typeface="+mn-ea"/>
              </a:rPr>
              <a:t>逻辑表达式转换成逻辑电路，完成设计。</a:t>
            </a:r>
          </a:p>
        </p:txBody>
      </p:sp>
    </p:spTree>
    <p:extLst>
      <p:ext uri="{BB962C8B-B14F-4D97-AF65-F5344CB8AC3E}">
        <p14:creationId xmlns:p14="http://schemas.microsoft.com/office/powerpoint/2010/main" val="8984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90670" y="116632"/>
            <a:ext cx="32052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</a:rPr>
              <a:t>、微命令发生器       </a:t>
            </a:r>
            <a:endParaRPr lang="en-US" altLang="zh-CN" sz="2800" b="1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643063" y="2092176"/>
            <a:ext cx="6215062" cy="18573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pPr algn="ctr">
              <a:defRPr/>
            </a:pPr>
            <a:endParaRPr lang="en-US" altLang="zh-CN" b="1">
              <a:solidFill>
                <a:srgbClr val="FFFF00"/>
              </a:solidFill>
            </a:endParaRPr>
          </a:p>
          <a:p>
            <a:pPr algn="ctr">
              <a:defRPr/>
            </a:pPr>
            <a:endParaRPr lang="en-US" altLang="zh-CN" b="1">
              <a:solidFill>
                <a:srgbClr val="FFFF00"/>
              </a:solidFill>
            </a:endParaRPr>
          </a:p>
          <a:p>
            <a:pPr algn="ctr">
              <a:defRPr/>
            </a:pPr>
            <a:r>
              <a:rPr lang="zh-CN" altLang="en-US" sz="3200" b="1">
                <a:latin typeface="黑体" pitchFamily="2" charset="-122"/>
                <a:ea typeface="黑体" pitchFamily="2" charset="-122"/>
              </a:rPr>
              <a:t>微命令发生器</a:t>
            </a:r>
          </a:p>
        </p:txBody>
      </p: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285750" y="2092176"/>
            <a:ext cx="1451038" cy="1573213"/>
            <a:chOff x="285750" y="1857375"/>
            <a:chExt cx="1451038" cy="1573213"/>
          </a:xfrm>
        </p:grpSpPr>
        <p:cxnSp>
          <p:nvCxnSpPr>
            <p:cNvPr id="5" name="直接箭头连接符 13"/>
            <p:cNvCxnSpPr>
              <a:cxnSpLocks noChangeShapeType="1"/>
            </p:cNvCxnSpPr>
            <p:nvPr/>
          </p:nvCxnSpPr>
          <p:spPr bwMode="auto">
            <a:xfrm>
              <a:off x="1143000" y="2357438"/>
              <a:ext cx="500063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直接箭头连接符 16"/>
            <p:cNvCxnSpPr>
              <a:cxnSpLocks noChangeShapeType="1"/>
            </p:cNvCxnSpPr>
            <p:nvPr/>
          </p:nvCxnSpPr>
          <p:spPr bwMode="auto">
            <a:xfrm>
              <a:off x="1143000" y="2857500"/>
              <a:ext cx="500063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接箭头连接符 17"/>
            <p:cNvCxnSpPr>
              <a:cxnSpLocks noChangeShapeType="1"/>
            </p:cNvCxnSpPr>
            <p:nvPr/>
          </p:nvCxnSpPr>
          <p:spPr bwMode="auto">
            <a:xfrm>
              <a:off x="1143000" y="3429000"/>
              <a:ext cx="500063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28"/>
            <p:cNvSpPr txBox="1">
              <a:spLocks noChangeArrowheads="1"/>
            </p:cNvSpPr>
            <p:nvPr/>
          </p:nvSpPr>
          <p:spPr bwMode="auto">
            <a:xfrm>
              <a:off x="285750" y="1857375"/>
              <a:ext cx="145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smtClean="0"/>
                <a:t>IR[15:12</a:t>
              </a:r>
              <a:r>
                <a:rPr lang="en-US" altLang="zh-CN" b="1"/>
                <a:t>]</a:t>
              </a:r>
              <a:endParaRPr lang="zh-CN" altLang="en-US" b="1"/>
            </a:p>
          </p:txBody>
        </p:sp>
        <p:sp>
          <p:nvSpPr>
            <p:cNvPr id="9" name="TextBox 29"/>
            <p:cNvSpPr txBox="1">
              <a:spLocks noChangeArrowheads="1"/>
            </p:cNvSpPr>
            <p:nvPr/>
          </p:nvSpPr>
          <p:spPr bwMode="auto">
            <a:xfrm>
              <a:off x="285750" y="2428875"/>
              <a:ext cx="114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smtClean="0"/>
                <a:t>IR[8:6</a:t>
              </a:r>
              <a:r>
                <a:rPr lang="en-US" altLang="zh-CN" b="1"/>
                <a:t>]</a:t>
              </a:r>
              <a:endParaRPr lang="zh-CN" altLang="en-US" b="1"/>
            </a:p>
          </p:txBody>
        </p:sp>
        <p:sp>
          <p:nvSpPr>
            <p:cNvPr id="10" name="TextBox 30"/>
            <p:cNvSpPr txBox="1">
              <a:spLocks noChangeArrowheads="1"/>
            </p:cNvSpPr>
            <p:nvPr/>
          </p:nvSpPr>
          <p:spPr bwMode="auto">
            <a:xfrm>
              <a:off x="285750" y="2967038"/>
              <a:ext cx="1143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smtClean="0"/>
                <a:t>IR[2:0</a:t>
              </a:r>
              <a:r>
                <a:rPr lang="en-US" altLang="zh-CN" b="1"/>
                <a:t>]</a:t>
              </a:r>
              <a:endParaRPr lang="zh-CN" altLang="en-US" b="1"/>
            </a:p>
          </p:txBody>
        </p:sp>
      </p:grpSp>
      <p:grpSp>
        <p:nvGrpSpPr>
          <p:cNvPr id="11" name="组合 40"/>
          <p:cNvGrpSpPr>
            <a:grpSpLocks/>
          </p:cNvGrpSpPr>
          <p:nvPr/>
        </p:nvGrpSpPr>
        <p:grpSpPr bwMode="auto">
          <a:xfrm>
            <a:off x="1785938" y="1520676"/>
            <a:ext cx="6045200" cy="1033463"/>
            <a:chOff x="1785938" y="1285875"/>
            <a:chExt cx="6045742" cy="1033463"/>
          </a:xfrm>
        </p:grpSpPr>
        <p:cxnSp>
          <p:nvCxnSpPr>
            <p:cNvPr id="12" name="直接箭头连接符 5"/>
            <p:cNvCxnSpPr>
              <a:cxnSpLocks noChangeShapeType="1"/>
            </p:cNvCxnSpPr>
            <p:nvPr/>
          </p:nvCxnSpPr>
          <p:spPr bwMode="auto">
            <a:xfrm rot="5400000">
              <a:off x="1785144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箭头连接符 6"/>
            <p:cNvCxnSpPr>
              <a:cxnSpLocks noChangeShapeType="1"/>
            </p:cNvCxnSpPr>
            <p:nvPr/>
          </p:nvCxnSpPr>
          <p:spPr bwMode="auto">
            <a:xfrm rot="5400000">
              <a:off x="2588419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箭头连接符 7"/>
            <p:cNvCxnSpPr>
              <a:cxnSpLocks noChangeShapeType="1"/>
            </p:cNvCxnSpPr>
            <p:nvPr/>
          </p:nvCxnSpPr>
          <p:spPr bwMode="auto">
            <a:xfrm rot="5400000">
              <a:off x="3326607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箭头连接符 8"/>
            <p:cNvCxnSpPr>
              <a:cxnSpLocks noChangeShapeType="1"/>
            </p:cNvCxnSpPr>
            <p:nvPr/>
          </p:nvCxnSpPr>
          <p:spPr bwMode="auto">
            <a:xfrm rot="5400000">
              <a:off x="4144169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5144294" y="1570831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10"/>
            <p:cNvCxnSpPr>
              <a:cxnSpLocks noChangeShapeType="1"/>
            </p:cNvCxnSpPr>
            <p:nvPr/>
          </p:nvCxnSpPr>
          <p:spPr bwMode="auto">
            <a:xfrm rot="5400000">
              <a:off x="6072982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11"/>
            <p:cNvCxnSpPr>
              <a:cxnSpLocks noChangeShapeType="1"/>
            </p:cNvCxnSpPr>
            <p:nvPr/>
          </p:nvCxnSpPr>
          <p:spPr bwMode="auto">
            <a:xfrm rot="5400000">
              <a:off x="6930232" y="1570831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31"/>
            <p:cNvSpPr txBox="1">
              <a:spLocks noChangeArrowheads="1"/>
            </p:cNvSpPr>
            <p:nvPr/>
          </p:nvSpPr>
          <p:spPr bwMode="auto">
            <a:xfrm>
              <a:off x="1785938" y="1857375"/>
              <a:ext cx="642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FT</a:t>
              </a:r>
              <a:endParaRPr lang="zh-CN" altLang="en-US" b="1"/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2571750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ST</a:t>
              </a:r>
              <a:endParaRPr lang="zh-CN" altLang="en-US" b="1"/>
            </a:p>
          </p:txBody>
        </p:sp>
        <p:sp>
          <p:nvSpPr>
            <p:cNvPr id="21" name="TextBox 33"/>
            <p:cNvSpPr txBox="1">
              <a:spLocks noChangeArrowheads="1"/>
            </p:cNvSpPr>
            <p:nvPr/>
          </p:nvSpPr>
          <p:spPr bwMode="auto">
            <a:xfrm>
              <a:off x="3286125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DT</a:t>
              </a:r>
              <a:endParaRPr lang="zh-CN" altLang="en-US" b="1"/>
            </a:p>
          </p:txBody>
        </p:sp>
        <p:sp>
          <p:nvSpPr>
            <p:cNvPr id="22" name="TextBox 34"/>
            <p:cNvSpPr txBox="1">
              <a:spLocks noChangeArrowheads="1"/>
            </p:cNvSpPr>
            <p:nvPr/>
          </p:nvSpPr>
          <p:spPr bwMode="auto">
            <a:xfrm>
              <a:off x="4143375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ET</a:t>
              </a:r>
              <a:endParaRPr lang="zh-CN" altLang="en-US" b="1"/>
            </a:p>
          </p:txBody>
        </p:sp>
        <p:sp>
          <p:nvSpPr>
            <p:cNvPr id="23" name="TextBox 35"/>
            <p:cNvSpPr txBox="1">
              <a:spLocks noChangeArrowheads="1"/>
            </p:cNvSpPr>
            <p:nvPr/>
          </p:nvSpPr>
          <p:spPr bwMode="auto">
            <a:xfrm>
              <a:off x="5143500" y="1857375"/>
              <a:ext cx="6429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IT</a:t>
              </a:r>
              <a:endParaRPr lang="zh-CN" altLang="en-US" b="1"/>
            </a:p>
          </p:txBody>
        </p:sp>
        <p:sp>
          <p:nvSpPr>
            <p:cNvPr id="24" name="TextBox 36"/>
            <p:cNvSpPr txBox="1">
              <a:spLocks noChangeArrowheads="1"/>
            </p:cNvSpPr>
            <p:nvPr/>
          </p:nvSpPr>
          <p:spPr bwMode="auto">
            <a:xfrm>
              <a:off x="5857875" y="1857375"/>
              <a:ext cx="1143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DMAT</a:t>
              </a:r>
              <a:endParaRPr lang="zh-CN" altLang="en-US" b="1"/>
            </a:p>
          </p:txBody>
        </p:sp>
        <p:sp>
          <p:nvSpPr>
            <p:cNvPr id="25" name="TextBox 37"/>
            <p:cNvSpPr txBox="1">
              <a:spLocks noChangeArrowheads="1"/>
            </p:cNvSpPr>
            <p:nvPr/>
          </p:nvSpPr>
          <p:spPr bwMode="auto">
            <a:xfrm>
              <a:off x="6902986" y="1827395"/>
              <a:ext cx="9286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Q</a:t>
              </a:r>
              <a:r>
                <a:rPr lang="en-US" altLang="zh-CN" b="1" baseline="-25000"/>
                <a:t>2~0</a:t>
              </a:r>
              <a:endParaRPr lang="zh-CN" altLang="en-US" b="1" baseline="-25000"/>
            </a:p>
          </p:txBody>
        </p:sp>
      </p:grpSp>
      <p:grpSp>
        <p:nvGrpSpPr>
          <p:cNvPr id="26" name="组合 39"/>
          <p:cNvGrpSpPr>
            <a:grpSpLocks/>
          </p:cNvGrpSpPr>
          <p:nvPr/>
        </p:nvGrpSpPr>
        <p:grpSpPr bwMode="auto">
          <a:xfrm>
            <a:off x="7858125" y="2663676"/>
            <a:ext cx="890588" cy="501650"/>
            <a:chOff x="7858124" y="2428875"/>
            <a:chExt cx="891204" cy="501650"/>
          </a:xfrm>
        </p:grpSpPr>
        <p:cxnSp>
          <p:nvCxnSpPr>
            <p:cNvPr id="27" name="直接箭头连接符 18"/>
            <p:cNvCxnSpPr>
              <a:cxnSpLocks noChangeShapeType="1"/>
            </p:cNvCxnSpPr>
            <p:nvPr/>
          </p:nvCxnSpPr>
          <p:spPr bwMode="auto">
            <a:xfrm>
              <a:off x="7858124" y="2928938"/>
              <a:ext cx="7560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38"/>
            <p:cNvSpPr txBox="1">
              <a:spLocks noChangeArrowheads="1"/>
            </p:cNvSpPr>
            <p:nvPr/>
          </p:nvSpPr>
          <p:spPr bwMode="auto">
            <a:xfrm>
              <a:off x="7897813" y="2428875"/>
              <a:ext cx="851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PSW</a:t>
              </a:r>
              <a:endParaRPr lang="zh-CN" altLang="en-US" b="1"/>
            </a:p>
          </p:txBody>
        </p:sp>
      </p:grpSp>
      <p:grpSp>
        <p:nvGrpSpPr>
          <p:cNvPr id="29" name="组合 41"/>
          <p:cNvGrpSpPr>
            <a:grpSpLocks/>
          </p:cNvGrpSpPr>
          <p:nvPr/>
        </p:nvGrpSpPr>
        <p:grpSpPr bwMode="auto">
          <a:xfrm>
            <a:off x="1643063" y="3949551"/>
            <a:ext cx="6572250" cy="1063625"/>
            <a:chOff x="1643063" y="3714750"/>
            <a:chExt cx="6572250" cy="1063625"/>
          </a:xfrm>
        </p:grpSpPr>
        <p:cxnSp>
          <p:nvCxnSpPr>
            <p:cNvPr id="30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箭头连接符 21"/>
            <p:cNvCxnSpPr>
              <a:cxnSpLocks noChangeShapeType="1"/>
            </p:cNvCxnSpPr>
            <p:nvPr/>
          </p:nvCxnSpPr>
          <p:spPr bwMode="auto">
            <a:xfrm rot="5400000">
              <a:off x="27154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直接箭头连接符 22"/>
            <p:cNvCxnSpPr>
              <a:cxnSpLocks noChangeShapeType="1"/>
            </p:cNvCxnSpPr>
            <p:nvPr/>
          </p:nvCxnSpPr>
          <p:spPr bwMode="auto">
            <a:xfrm rot="5400000">
              <a:off x="32869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直接箭头连接符 23"/>
            <p:cNvCxnSpPr>
              <a:cxnSpLocks noChangeShapeType="1"/>
            </p:cNvCxnSpPr>
            <p:nvPr/>
          </p:nvCxnSpPr>
          <p:spPr bwMode="auto">
            <a:xfrm rot="5400000">
              <a:off x="3785394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直接箭头连接符 24"/>
            <p:cNvCxnSpPr>
              <a:cxnSpLocks noChangeShapeType="1"/>
            </p:cNvCxnSpPr>
            <p:nvPr/>
          </p:nvCxnSpPr>
          <p:spPr bwMode="auto">
            <a:xfrm rot="5400000">
              <a:off x="435848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直接箭头连接符 25"/>
            <p:cNvCxnSpPr>
              <a:cxnSpLocks noChangeShapeType="1"/>
            </p:cNvCxnSpPr>
            <p:nvPr/>
          </p:nvCxnSpPr>
          <p:spPr bwMode="auto">
            <a:xfrm rot="5400000">
              <a:off x="5357019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直接箭头连接符 26"/>
            <p:cNvCxnSpPr>
              <a:cxnSpLocks noChangeShapeType="1"/>
            </p:cNvCxnSpPr>
            <p:nvPr/>
          </p:nvCxnSpPr>
          <p:spPr bwMode="auto">
            <a:xfrm rot="5400000">
              <a:off x="6071394" y="3999706"/>
              <a:ext cx="571500" cy="1588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箭头连接符 27"/>
            <p:cNvCxnSpPr>
              <a:cxnSpLocks noChangeShapeType="1"/>
            </p:cNvCxnSpPr>
            <p:nvPr/>
          </p:nvCxnSpPr>
          <p:spPr bwMode="auto">
            <a:xfrm rot="5400000">
              <a:off x="728583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1643063" y="4286250"/>
              <a:ext cx="6572250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rgbClr val="0000FF"/>
                  </a:solidFill>
                </a:rPr>
                <a:t>AI   BI  SM CI   S   CP   EMAR   R  W   ST     </a:t>
              </a:r>
              <a:endParaRPr lang="zh-CN" altLang="en-US" sz="2600" b="1">
                <a:solidFill>
                  <a:srgbClr val="0000FF"/>
                </a:solidFill>
              </a:endParaRPr>
            </a:p>
          </p:txBody>
        </p:sp>
        <p:cxnSp>
          <p:nvCxnSpPr>
            <p:cNvPr id="40" name="直接箭头连接符 40"/>
            <p:cNvCxnSpPr>
              <a:cxnSpLocks noChangeShapeType="1"/>
            </p:cNvCxnSpPr>
            <p:nvPr/>
          </p:nvCxnSpPr>
          <p:spPr bwMode="auto">
            <a:xfrm rot="5400000">
              <a:off x="6644482" y="3999706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7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7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accent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箭头连接符 24"/>
            <p:cNvCxnSpPr>
              <a:cxnSpLocks noChangeShapeType="1"/>
            </p:cNvCxnSpPr>
            <p:nvPr/>
          </p:nvCxnSpPr>
          <p:spPr bwMode="auto">
            <a:xfrm rot="5400000">
              <a:off x="4358482" y="3999707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箭头连接符 19"/>
            <p:cNvCxnSpPr>
              <a:cxnSpLocks noChangeShapeType="1"/>
            </p:cNvCxnSpPr>
            <p:nvPr/>
          </p:nvCxnSpPr>
          <p:spPr bwMode="auto">
            <a:xfrm rot="5400000">
              <a:off x="1643857" y="3999708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箭头连接符 20"/>
            <p:cNvCxnSpPr>
              <a:cxnSpLocks noChangeShapeType="1"/>
            </p:cNvCxnSpPr>
            <p:nvPr/>
          </p:nvCxnSpPr>
          <p:spPr bwMode="auto">
            <a:xfrm rot="5400000">
              <a:off x="2215357" y="3999708"/>
              <a:ext cx="571500" cy="158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371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89979" y="764704"/>
            <a:ext cx="8518525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/>
              <a:t>微命令发生器输出的</a:t>
            </a:r>
            <a:r>
              <a:rPr lang="en-US" altLang="zh-CN" sz="2800" b="1" dirty="0"/>
              <a:t>AI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CP</a:t>
            </a:r>
            <a:r>
              <a:rPr lang="zh-CN" altLang="en-US" sz="2800" b="1" dirty="0"/>
              <a:t>是间接型微命令，需要再次译码才能输出数据通路需要的微命令。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7343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23056" y="1609636"/>
            <a:ext cx="4953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1.</a:t>
            </a:r>
            <a:r>
              <a:rPr lang="zh-CN" altLang="en-US" sz="2800" b="1">
                <a:solidFill>
                  <a:srgbClr val="0000FF"/>
                </a:solidFill>
              </a:rPr>
              <a:t>组合逻辑控制方式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99592" y="169476"/>
            <a:ext cx="752432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smtClean="0"/>
              <a:t>3.4.4  </a:t>
            </a:r>
            <a:r>
              <a:rPr lang="zh-CN" altLang="en-US" sz="2800" b="1"/>
              <a:t>组合逻辑控制方式的优缺点及应用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2008" y="2636912"/>
            <a:ext cx="8820472" cy="281128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综</a:t>
            </a:r>
            <a:r>
              <a:rPr lang="zh-CN" altLang="en-US" sz="2800" b="1"/>
              <a:t>合化简产生微命令的条件，形成逻辑式</a:t>
            </a:r>
            <a:r>
              <a:rPr lang="zh-CN" altLang="en-US" sz="2800" b="1" smtClean="0"/>
              <a:t>，用组合逻辑电路实现；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smtClean="0"/>
              <a:t>  执</a:t>
            </a:r>
            <a:r>
              <a:rPr lang="zh-CN" altLang="en-US" sz="2800" b="1"/>
              <a:t>行指令时，由组合逻辑电路</a:t>
            </a:r>
            <a:r>
              <a:rPr lang="en-US" altLang="zh-CN" sz="2800" b="1"/>
              <a:t>(</a:t>
            </a:r>
            <a:r>
              <a:rPr lang="zh-CN" altLang="en-US" sz="2800" b="1"/>
              <a:t>微命令发</a:t>
            </a:r>
            <a:r>
              <a:rPr lang="zh-CN" altLang="en-US" sz="2800" b="1" smtClean="0"/>
              <a:t>生器</a:t>
            </a:r>
            <a:r>
              <a:rPr lang="en-US" altLang="zh-CN" sz="2800" b="1"/>
              <a:t>)</a:t>
            </a:r>
            <a:r>
              <a:rPr lang="zh-CN" altLang="en-US" sz="2800" b="1"/>
              <a:t>在相应时间发出所需微命令，控制有</a:t>
            </a:r>
            <a:r>
              <a:rPr lang="zh-CN" altLang="en-US" sz="2800" b="1" smtClean="0"/>
              <a:t>关操</a:t>
            </a:r>
            <a:r>
              <a:rPr lang="zh-CN" altLang="en-US" sz="2800" b="1"/>
              <a:t>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476"/>
            <a:ext cx="59356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 smtClean="0">
                <a:ea typeface="宋体" panose="02010600030101010101" pitchFamily="2" charset="-122"/>
              </a:rPr>
              <a:t>3.</a:t>
            </a:r>
            <a:r>
              <a:rPr lang="en-US" altLang="zh-CN" sz="2800" b="1" smtClean="0">
                <a:ea typeface="宋体" panose="02010600030101010101" pitchFamily="2" charset="-122"/>
              </a:rPr>
              <a:t>4</a:t>
            </a:r>
            <a:r>
              <a:rPr lang="zh-CN" altLang="en-US" sz="2800" b="1" smtClean="0">
                <a:ea typeface="宋体" panose="02010600030101010101" pitchFamily="2" charset="-122"/>
              </a:rPr>
              <a:t>.1 </a:t>
            </a:r>
            <a:r>
              <a:rPr lang="zh-CN" altLang="en-US" sz="2800" b="1">
                <a:ea typeface="宋体" panose="02010600030101010101" pitchFamily="2" charset="-122"/>
              </a:rPr>
              <a:t>组合逻辑控制器时序系统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46263" y="2132856"/>
            <a:ext cx="1860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工作周期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735388" y="2143969"/>
            <a:ext cx="182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时钟周期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529263" y="2139206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990000"/>
                </a:solidFill>
              </a:rPr>
              <a:t>工作脉冲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1669" y="2945656"/>
            <a:ext cx="4835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三者之间的关系如下图所示: 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77813" y="4700488"/>
            <a:ext cx="202882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指令周期</a:t>
            </a:r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6808788" y="3944838"/>
            <a:ext cx="2433637" cy="1644650"/>
            <a:chOff x="4289" y="2072"/>
            <a:chExt cx="1533" cy="1036"/>
          </a:xfrm>
        </p:grpSpPr>
        <p:sp>
          <p:nvSpPr>
            <p:cNvPr id="15" name="AutoShape 34"/>
            <p:cNvSpPr>
              <a:spLocks/>
            </p:cNvSpPr>
            <p:nvPr/>
          </p:nvSpPr>
          <p:spPr bwMode="auto">
            <a:xfrm>
              <a:off x="4289" y="2236"/>
              <a:ext cx="121" cy="749"/>
            </a:xfrm>
            <a:prstGeom prst="leftBrace">
              <a:avLst>
                <a:gd name="adj1" fmla="val 51584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4411" y="2356"/>
              <a:ext cx="141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工作脉冲2</a:t>
              </a:r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4415" y="2781"/>
              <a:ext cx="125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18" name="Text Box 37"/>
            <p:cNvSpPr txBox="1">
              <a:spLocks noChangeArrowheads="1"/>
            </p:cNvSpPr>
            <p:nvPr/>
          </p:nvSpPr>
          <p:spPr bwMode="auto">
            <a:xfrm>
              <a:off x="4816" y="2626"/>
              <a:ext cx="388" cy="2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b="1"/>
                <a:t>...</a:t>
              </a:r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4411" y="2072"/>
              <a:ext cx="127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工作脉冲1</a:t>
              </a:r>
            </a:p>
          </p:txBody>
        </p:sp>
      </p:grp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860550" y="3987701"/>
            <a:ext cx="2211388" cy="2033587"/>
            <a:chOff x="1180" y="2235"/>
            <a:chExt cx="1393" cy="1281"/>
          </a:xfrm>
        </p:grpSpPr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315" y="2235"/>
              <a:ext cx="125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工作周期1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1307" y="2672"/>
              <a:ext cx="118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i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289" y="3189"/>
              <a:ext cx="122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/>
                <a:t>工作周期</a:t>
              </a:r>
              <a:r>
                <a:rPr lang="en-US" altLang="zh-CN" sz="2800" b="1"/>
                <a:t>n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761" y="2940"/>
              <a:ext cx="361" cy="3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sp>
          <p:nvSpPr>
            <p:cNvPr id="25" name="AutoShape 28"/>
            <p:cNvSpPr>
              <a:spLocks/>
            </p:cNvSpPr>
            <p:nvPr/>
          </p:nvSpPr>
          <p:spPr bwMode="auto">
            <a:xfrm>
              <a:off x="1180" y="2357"/>
              <a:ext cx="149" cy="1025"/>
            </a:xfrm>
            <a:prstGeom prst="leftBrace">
              <a:avLst>
                <a:gd name="adj1" fmla="val 57327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48"/>
          <p:cNvGrpSpPr>
            <a:grpSpLocks/>
          </p:cNvGrpSpPr>
          <p:nvPr/>
        </p:nvGrpSpPr>
        <p:grpSpPr bwMode="auto">
          <a:xfrm>
            <a:off x="3778250" y="3908326"/>
            <a:ext cx="3335338" cy="1982787"/>
            <a:chOff x="2388" y="2185"/>
            <a:chExt cx="2101" cy="1249"/>
          </a:xfrm>
        </p:grpSpPr>
        <p:sp>
          <p:nvSpPr>
            <p:cNvPr id="28" name="AutoShape 29"/>
            <p:cNvSpPr>
              <a:spLocks/>
            </p:cNvSpPr>
            <p:nvPr/>
          </p:nvSpPr>
          <p:spPr bwMode="auto">
            <a:xfrm>
              <a:off x="2388" y="2355"/>
              <a:ext cx="148" cy="958"/>
            </a:xfrm>
            <a:prstGeom prst="leftBrace">
              <a:avLst>
                <a:gd name="adj1" fmla="val 53941"/>
                <a:gd name="adj2" fmla="val 50000"/>
              </a:avLst>
            </a:prstGeom>
            <a:noFill/>
            <a:ln w="22225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3057" y="2851"/>
              <a:ext cx="361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b="1"/>
                <a:t>…</a:t>
              </a:r>
            </a:p>
          </p:txBody>
        </p:sp>
        <p:grpSp>
          <p:nvGrpSpPr>
            <p:cNvPr id="30" name="Group 44"/>
            <p:cNvGrpSpPr>
              <a:grpSpLocks/>
            </p:cNvGrpSpPr>
            <p:nvPr/>
          </p:nvGrpSpPr>
          <p:grpSpPr bwMode="auto">
            <a:xfrm>
              <a:off x="2519" y="2185"/>
              <a:ext cx="1838" cy="342"/>
              <a:chOff x="2631" y="2001"/>
              <a:chExt cx="1838" cy="342"/>
            </a:xfrm>
          </p:grpSpPr>
          <p:sp>
            <p:nvSpPr>
              <p:cNvPr id="43" name="Text Box 30"/>
              <p:cNvSpPr txBox="1">
                <a:spLocks noChangeArrowheads="1"/>
              </p:cNvSpPr>
              <p:nvPr/>
            </p:nvSpPr>
            <p:spPr bwMode="auto">
              <a:xfrm>
                <a:off x="2631" y="2016"/>
                <a:ext cx="146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时钟周期1</a:t>
                </a:r>
              </a:p>
            </p:txBody>
          </p:sp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3673" y="2001"/>
                <a:ext cx="79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(节拍1)</a:t>
                </a:r>
              </a:p>
            </p:txBody>
          </p:sp>
        </p:grpSp>
        <p:grpSp>
          <p:nvGrpSpPr>
            <p:cNvPr id="31" name="Group 45"/>
            <p:cNvGrpSpPr>
              <a:grpSpLocks/>
            </p:cNvGrpSpPr>
            <p:nvPr/>
          </p:nvGrpSpPr>
          <p:grpSpPr bwMode="auto">
            <a:xfrm>
              <a:off x="2519" y="2588"/>
              <a:ext cx="1896" cy="338"/>
              <a:chOff x="2559" y="2540"/>
              <a:chExt cx="1896" cy="338"/>
            </a:xfrm>
          </p:grpSpPr>
          <p:sp>
            <p:nvSpPr>
              <p:cNvPr id="41" name="Text Box 31"/>
              <p:cNvSpPr txBox="1">
                <a:spLocks noChangeArrowheads="1"/>
              </p:cNvSpPr>
              <p:nvPr/>
            </p:nvSpPr>
            <p:spPr bwMode="auto">
              <a:xfrm>
                <a:off x="2559" y="2551"/>
                <a:ext cx="1402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3608" y="2540"/>
                <a:ext cx="84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i)</a:t>
                </a:r>
              </a:p>
            </p:txBody>
          </p:sp>
        </p:grpSp>
        <p:grpSp>
          <p:nvGrpSpPr>
            <p:cNvPr id="32" name="Group 46"/>
            <p:cNvGrpSpPr>
              <a:grpSpLocks/>
            </p:cNvGrpSpPr>
            <p:nvPr/>
          </p:nvGrpSpPr>
          <p:grpSpPr bwMode="auto">
            <a:xfrm>
              <a:off x="2490" y="3105"/>
              <a:ext cx="1999" cy="329"/>
              <a:chOff x="2546" y="3177"/>
              <a:chExt cx="1999" cy="329"/>
            </a:xfrm>
          </p:grpSpPr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2546" y="3179"/>
                <a:ext cx="1584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800" b="1"/>
                  <a:t>时钟周期</a:t>
                </a:r>
                <a:r>
                  <a:rPr lang="en-US" altLang="zh-CN" sz="2800" b="1"/>
                  <a:t>m</a:t>
                </a:r>
              </a:p>
            </p:txBody>
          </p:sp>
          <p:sp>
            <p:nvSpPr>
              <p:cNvPr id="36" name="Text Box 40"/>
              <p:cNvSpPr txBox="1">
                <a:spLocks noChangeArrowheads="1"/>
              </p:cNvSpPr>
              <p:nvPr/>
            </p:nvSpPr>
            <p:spPr bwMode="auto">
              <a:xfrm>
                <a:off x="3669" y="3177"/>
                <a:ext cx="87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600" b="1"/>
                  <a:t>(节拍</a:t>
                </a:r>
                <a:r>
                  <a:rPr lang="en-US" altLang="zh-CN" sz="2600" b="1"/>
                  <a:t>m)</a:t>
                </a:r>
              </a:p>
            </p:txBody>
          </p:sp>
        </p:grpSp>
      </p:grp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683568" y="1196752"/>
            <a:ext cx="8204200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0"/>
              </a:spcBef>
            </a:pPr>
            <a:r>
              <a:rPr lang="zh-CN" altLang="en-US" sz="2800" b="1" smtClean="0">
                <a:sym typeface="Wingdings" pitchFamily="2" charset="2"/>
              </a:rPr>
              <a:t>本</a:t>
            </a:r>
            <a:r>
              <a:rPr lang="zh-CN" altLang="en-US" sz="2800" b="1">
                <a:sym typeface="Wingdings" pitchFamily="2" charset="2"/>
              </a:rPr>
              <a:t>模型机</a:t>
            </a:r>
            <a:r>
              <a:rPr lang="zh-CN" altLang="en-US" sz="2800" b="1"/>
              <a:t>采用三级时序系统: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3528" y="1698521"/>
            <a:ext cx="7391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产生微命令的速度较快。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23528" y="936521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优缺点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23528" y="2765321"/>
            <a:ext cx="91440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设计不规整，设计效率较低；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3528" y="3603521"/>
            <a:ext cx="8610600" cy="3939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●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不易修改、扩展指令系统功能。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3528" y="4509120"/>
            <a:ext cx="3124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应用场合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23528" y="5271120"/>
            <a:ext cx="89154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用于高速计算机，或小规模计算机。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utoUpdateAnimBg="0"/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6947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/>
              <a:t>1</a:t>
            </a:r>
            <a:r>
              <a:rPr lang="zh-CN" altLang="en-US" sz="2800" b="1" smtClean="0"/>
              <a:t>、工作周期</a:t>
            </a:r>
            <a:endParaRPr lang="zh-CN" altLang="en-US" sz="2800" b="1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1340445" y="889556"/>
            <a:ext cx="61118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800" b="1"/>
              <a:t>模型机定义以下六个工作周期:</a:t>
            </a:r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900113" y="196967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取指周期</a:t>
            </a:r>
            <a:r>
              <a:rPr lang="en-US" altLang="zh-CN" sz="2800" b="1"/>
              <a:t>(FT)</a:t>
            </a: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4092575" y="3121804"/>
            <a:ext cx="350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用于指令正常执行</a:t>
            </a: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900113" y="268975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源周期</a:t>
            </a:r>
            <a:r>
              <a:rPr lang="en-US" altLang="zh-CN" sz="2800" b="1"/>
              <a:t>(ST)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900113" y="3409836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目的周期</a:t>
            </a:r>
            <a:r>
              <a:rPr lang="en-US" altLang="zh-CN" sz="2800" b="1"/>
              <a:t>(DT)</a:t>
            </a: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900113" y="414723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执行周期</a:t>
            </a:r>
            <a:r>
              <a:rPr lang="en-US" altLang="zh-CN" sz="2800" b="1"/>
              <a:t>(ET)</a:t>
            </a:r>
          </a:p>
        </p:txBody>
      </p:sp>
      <p:sp>
        <p:nvSpPr>
          <p:cNvPr id="19" name="AutoShape 30"/>
          <p:cNvSpPr>
            <a:spLocks/>
          </p:cNvSpPr>
          <p:nvPr/>
        </p:nvSpPr>
        <p:spPr bwMode="auto">
          <a:xfrm>
            <a:off x="3779911" y="2257708"/>
            <a:ext cx="217413" cy="2270522"/>
          </a:xfrm>
          <a:prstGeom prst="rightBrace">
            <a:avLst>
              <a:gd name="adj1" fmla="val 52778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58838" y="5786100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中断周期</a:t>
            </a:r>
            <a:r>
              <a:rPr lang="en-US" altLang="zh-CN" sz="2800" b="1"/>
              <a:t>(IT)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900113" y="4922004"/>
            <a:ext cx="335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DMA</a:t>
            </a:r>
            <a:r>
              <a:rPr lang="zh-CN" altLang="en-US" sz="2800" b="1"/>
              <a:t>周期</a:t>
            </a:r>
            <a:r>
              <a:rPr lang="en-US" altLang="zh-CN" sz="2800" b="1"/>
              <a:t>(DMAT)</a:t>
            </a:r>
          </a:p>
        </p:txBody>
      </p:sp>
      <p:sp>
        <p:nvSpPr>
          <p:cNvPr id="22" name="AutoShape 33"/>
          <p:cNvSpPr>
            <a:spLocks/>
          </p:cNvSpPr>
          <p:nvPr/>
        </p:nvSpPr>
        <p:spPr bwMode="auto">
          <a:xfrm>
            <a:off x="3922539" y="5085184"/>
            <a:ext cx="217413" cy="104584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146376" y="5301208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用于</a:t>
            </a:r>
            <a:r>
              <a:rPr lang="en-US" altLang="zh-CN" sz="2800" b="1">
                <a:solidFill>
                  <a:srgbClr val="0000FF"/>
                </a:solidFill>
              </a:rPr>
              <a:t>I/O</a:t>
            </a:r>
            <a:r>
              <a:rPr lang="zh-CN" altLang="en-US" sz="2800" b="1">
                <a:solidFill>
                  <a:srgbClr val="0000FF"/>
                </a:solidFill>
              </a:rPr>
              <a:t>传送控制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nimBg="1"/>
      <p:bldP spid="20" grpId="0" autoUpdateAnimBg="0"/>
      <p:bldP spid="21" grpId="0" autoUpdateAnimBg="0"/>
      <p:bldP spid="22" grpId="0" animBg="1"/>
      <p:bldP spid="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0200" y="889556"/>
            <a:ext cx="3871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zh-CN" altLang="en-US" sz="2800" b="1">
                <a:ea typeface="宋体" panose="02010600030101010101" pitchFamily="2" charset="-122"/>
              </a:rPr>
              <a:t>取指周期 </a:t>
            </a:r>
            <a:r>
              <a:rPr lang="en-US" altLang="zh-CN" sz="2800" b="1">
                <a:ea typeface="宋体" panose="02010600030101010101" pitchFamily="2" charset="-122"/>
              </a:rPr>
              <a:t>FT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25500" y="1610797"/>
            <a:ext cx="79946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FT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周期内, 完成从内存取指令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IR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然后修改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PC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值(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PC)+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  <a:sym typeface="Symbol" pitchFamily="18" charset="2"/>
              </a:rPr>
              <a:t>PC</a:t>
            </a:r>
            <a:r>
              <a:rPr lang="en-US" altLang="zh-CN" sz="2800" b="1" smtClean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endParaRPr lang="en-US" altLang="zh-CN" sz="28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47713" y="2761764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本阶段的操作与指令类型无关。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82638" y="3409836"/>
            <a:ext cx="8361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>
                <a:ea typeface="宋体" panose="02010600030101010101" pitchFamily="2" charset="-122"/>
              </a:rPr>
              <a:t>FT</a:t>
            </a:r>
            <a:r>
              <a:rPr lang="zh-CN" altLang="en-US" sz="2800" b="1">
                <a:ea typeface="宋体" panose="02010600030101010101" pitchFamily="2" charset="-122"/>
              </a:rPr>
              <a:t>结束后, 按</a:t>
            </a:r>
            <a:r>
              <a:rPr lang="zh-CN" altLang="en-US" sz="2800" b="1" u="sng">
                <a:ea typeface="宋体" panose="02010600030101010101" pitchFamily="2" charset="-122"/>
              </a:rPr>
              <a:t>操作码</a:t>
            </a:r>
            <a:r>
              <a:rPr lang="zh-CN" altLang="en-US" sz="2800" b="1">
                <a:ea typeface="宋体" panose="02010600030101010101" pitchFamily="2" charset="-122"/>
              </a:rPr>
              <a:t>和</a:t>
            </a:r>
            <a:r>
              <a:rPr lang="zh-CN" altLang="en-US" sz="2800" b="1" u="sng">
                <a:ea typeface="宋体" panose="02010600030101010101" pitchFamily="2" charset="-122"/>
              </a:rPr>
              <a:t>寻址方式</a:t>
            </a:r>
            <a:r>
              <a:rPr lang="zh-CN" altLang="en-US" sz="2800" b="1">
                <a:ea typeface="宋体" panose="02010600030101010101" pitchFamily="2" charset="-122"/>
              </a:rPr>
              <a:t>转相应工作周期。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4813" y="4221088"/>
            <a:ext cx="63531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zh-CN" altLang="en-US" sz="2800" b="1">
                <a:ea typeface="宋体" panose="02010600030101010101" pitchFamily="2" charset="-122"/>
              </a:rPr>
              <a:t>源周期</a:t>
            </a:r>
            <a:r>
              <a:rPr lang="en-US" altLang="zh-CN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</a:rPr>
              <a:t>操作对象为源操作数) </a:t>
            </a:r>
            <a:r>
              <a:rPr lang="en-US" altLang="zh-CN" sz="2800" b="1">
                <a:ea typeface="宋体" panose="02010600030101010101" pitchFamily="2" charset="-122"/>
              </a:rPr>
              <a:t>ST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22325" y="4797152"/>
            <a:ext cx="8101013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</a:rPr>
              <a:t>当为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非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寄存器寻址</a:t>
            </a:r>
            <a:r>
              <a:rPr lang="zh-CN" altLang="en-US" sz="2800" b="1">
                <a:ea typeface="宋体" panose="02010600030101010101" pitchFamily="2" charset="-122"/>
              </a:rPr>
              <a:t>时(</a:t>
            </a:r>
            <a:r>
              <a:rPr lang="zh-CN" altLang="en-US" sz="2800" b="1" smtClean="0">
                <a:ea typeface="宋体" panose="02010600030101010101" pitchFamily="2" charset="-122"/>
              </a:rPr>
              <a:t>操作数在主存中</a:t>
            </a:r>
            <a:r>
              <a:rPr lang="en-US" altLang="zh-CN" sz="2800" b="1" smtClean="0">
                <a:ea typeface="宋体" panose="02010600030101010101" pitchFamily="2" charset="-122"/>
              </a:rPr>
              <a:t>), </a:t>
            </a:r>
            <a:r>
              <a:rPr lang="zh-CN" altLang="en-US" sz="2800" b="1">
                <a:ea typeface="宋体" panose="02010600030101010101" pitchFamily="2" charset="-122"/>
              </a:rPr>
              <a:t>在</a:t>
            </a:r>
            <a:r>
              <a:rPr lang="en-US" altLang="zh-CN" sz="2800" b="1" smtClean="0">
                <a:ea typeface="宋体" panose="02010600030101010101" pitchFamily="2" charset="-122"/>
              </a:rPr>
              <a:t>ST</a:t>
            </a:r>
            <a:r>
              <a:rPr lang="zh-CN" altLang="en-US" sz="2800" b="1" smtClean="0">
                <a:ea typeface="宋体" panose="02010600030101010101" pitchFamily="2" charset="-122"/>
              </a:rPr>
              <a:t>中, </a:t>
            </a:r>
            <a:r>
              <a:rPr lang="zh-CN" altLang="en-US" sz="2800" b="1">
                <a:ea typeface="宋体" panose="02010600030101010101" pitchFamily="2" charset="-122"/>
              </a:rPr>
              <a:t>按指令指定</a:t>
            </a:r>
            <a:r>
              <a:rPr lang="zh-CN" altLang="en-US" sz="2800" b="1" smtClean="0">
                <a:ea typeface="宋体" panose="02010600030101010101" pitchFamily="2" charset="-122"/>
              </a:rPr>
              <a:t>的寻</a:t>
            </a:r>
            <a:r>
              <a:rPr lang="zh-CN" altLang="en-US" sz="2800" b="1">
                <a:ea typeface="宋体" panose="02010600030101010101" pitchFamily="2" charset="-122"/>
              </a:rPr>
              <a:t>址方式, 形成源操作数地址并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读取源操作数</a:t>
            </a:r>
            <a:r>
              <a:rPr lang="zh-CN" altLang="en-US" sz="2800" b="1"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将其存入暂存器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800" b="1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3501008"/>
            <a:ext cx="311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zh-CN" altLang="en-US" sz="2800" b="1">
                <a:ea typeface="宋体" panose="02010600030101010101" pitchFamily="2" charset="-122"/>
              </a:rPr>
              <a:t>执行周期 </a:t>
            </a:r>
            <a:r>
              <a:rPr lang="en-US" altLang="zh-CN" sz="2800" b="1">
                <a:ea typeface="宋体" panose="02010600030101010101" pitchFamily="2" charset="-122"/>
              </a:rPr>
              <a:t>ET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047750" y="4077072"/>
            <a:ext cx="8096250" cy="199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0988" indent="-280988">
              <a:lnSpc>
                <a:spcPct val="150000"/>
              </a:lnSpc>
            </a:pPr>
            <a:r>
              <a:rPr lang="zh-CN" altLang="en-US" sz="2800" b="1" smtClean="0">
                <a:ea typeface="宋体" panose="02010600030101010101" pitchFamily="2" charset="-122"/>
                <a:sym typeface="Wingdings" pitchFamily="2" charset="2"/>
              </a:rPr>
              <a:t>依据</a:t>
            </a:r>
            <a:r>
              <a:rPr lang="en-US" altLang="zh-CN" sz="2800" b="1" smtClean="0">
                <a:ea typeface="宋体" panose="02010600030101010101" pitchFamily="2" charset="-122"/>
                <a:sym typeface="Wingdings" pitchFamily="2" charset="2"/>
              </a:rPr>
              <a:t>IR</a:t>
            </a:r>
            <a:r>
              <a:rPr lang="zh-CN" altLang="en-US" sz="2800" b="1" smtClean="0">
                <a:ea typeface="宋体" panose="02010600030101010101" pitchFamily="2" charset="-122"/>
                <a:sym typeface="Wingdings" pitchFamily="2" charset="2"/>
              </a:rPr>
              <a:t>中的操作码，</a:t>
            </a:r>
            <a:r>
              <a:rPr lang="zh-CN" altLang="en-US" sz="2800" b="1" smtClean="0">
                <a:ea typeface="宋体" panose="02010600030101010101" pitchFamily="2" charset="-122"/>
              </a:rPr>
              <a:t>完成</a:t>
            </a:r>
            <a:r>
              <a:rPr lang="zh-CN" altLang="en-US" sz="2800" b="1">
                <a:ea typeface="宋体" panose="02010600030101010101" pitchFamily="2" charset="-122"/>
              </a:rPr>
              <a:t>指令</a:t>
            </a:r>
            <a:r>
              <a:rPr lang="zh-CN" altLang="en-US" sz="2800" b="1">
                <a:solidFill>
                  <a:srgbClr val="0000FF"/>
                </a:solidFill>
                <a:ea typeface="宋体" panose="02010600030101010101" pitchFamily="2" charset="-122"/>
              </a:rPr>
              <a:t>指定功能</a:t>
            </a:r>
            <a:r>
              <a:rPr lang="zh-CN" altLang="en-US" sz="2800" b="1">
                <a:ea typeface="宋体" panose="02010600030101010101" pitchFamily="2" charset="-122"/>
              </a:rPr>
              <a:t>(如传送、运算、取转移地址送入</a:t>
            </a:r>
            <a:r>
              <a:rPr lang="en-US" altLang="zh-CN" sz="2800" b="1">
                <a:ea typeface="宋体" panose="02010600030101010101" pitchFamily="2" charset="-122"/>
              </a:rPr>
              <a:t>PC</a:t>
            </a:r>
            <a:r>
              <a:rPr lang="zh-CN" altLang="en-US" sz="2800" b="1">
                <a:ea typeface="宋体" panose="02010600030101010101" pitchFamily="2" charset="-122"/>
              </a:rPr>
              <a:t>等)</a:t>
            </a:r>
          </a:p>
          <a:p>
            <a:pPr marL="280988" indent="-280988">
              <a:lnSpc>
                <a:spcPct val="150000"/>
              </a:lnSpc>
              <a:spcBef>
                <a:spcPct val="10000"/>
              </a:spcBef>
            </a:pPr>
            <a:r>
              <a:rPr lang="zh-CN" altLang="en-US" sz="2800" b="1">
                <a:ea typeface="宋体" panose="02010600030101010101" pitchFamily="2" charset="-122"/>
                <a:sym typeface="Wingdings" pitchFamily="2" charset="2"/>
              </a:rPr>
              <a:t> </a:t>
            </a:r>
            <a:r>
              <a:rPr lang="zh-CN" altLang="en-US" sz="2800" b="1" smtClean="0">
                <a:ea typeface="宋体" panose="02010600030101010101" pitchFamily="2" charset="-122"/>
                <a:sym typeface="Wingdings" pitchFamily="2" charset="2"/>
              </a:rPr>
              <a:t>将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  <a:sym typeface="Wingdings" pitchFamily="2" charset="2"/>
              </a:rPr>
              <a:t>后继指令地址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  <a:cs typeface="Times New Roman" pitchFamily="18" charset="0"/>
                <a:sym typeface="Wingdings 3" pitchFamily="18" charset="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MAR</a:t>
            </a:r>
            <a:endParaRPr lang="zh-CN" altLang="en-US" sz="2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38" y="764704"/>
            <a:ext cx="7396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zh-CN" altLang="en-US" sz="2800" b="1">
                <a:ea typeface="宋体" panose="02010600030101010101" pitchFamily="2" charset="-122"/>
              </a:rPr>
              <a:t>目的周</a:t>
            </a:r>
            <a:r>
              <a:rPr lang="zh-CN" altLang="en-US" sz="2800" b="1" smtClean="0">
                <a:ea typeface="宋体" panose="02010600030101010101" pitchFamily="2" charset="-122"/>
              </a:rPr>
              <a:t>期 </a:t>
            </a:r>
            <a:r>
              <a:rPr lang="en-US" altLang="zh-CN" sz="2800" b="1">
                <a:ea typeface="宋体" panose="02010600030101010101" pitchFamily="2" charset="-122"/>
              </a:rPr>
              <a:t>DT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27584" y="1335476"/>
            <a:ext cx="8216900" cy="1949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ea typeface="宋体" panose="02010600030101010101" pitchFamily="2" charset="-122"/>
              </a:rPr>
              <a:t>当为</a:t>
            </a:r>
            <a:r>
              <a:rPr lang="zh-CN" altLang="en-US" sz="2800" b="1" smtClean="0">
                <a:solidFill>
                  <a:srgbClr val="FF0000"/>
                </a:solidFill>
                <a:ea typeface="宋体" panose="02010600030101010101" pitchFamily="2" charset="-122"/>
              </a:rPr>
              <a:t>非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寄存器寻址</a:t>
            </a:r>
            <a:r>
              <a:rPr lang="zh-CN" altLang="en-US" sz="2800" b="1">
                <a:ea typeface="宋体" panose="02010600030101010101" pitchFamily="2" charset="-122"/>
              </a:rPr>
              <a:t>时</a:t>
            </a:r>
            <a:r>
              <a:rPr lang="zh-CN" altLang="en-US" sz="2800" b="1" smtClean="0">
                <a:ea typeface="宋体" panose="02010600030101010101" pitchFamily="2" charset="-122"/>
              </a:rPr>
              <a:t>, 则进入</a:t>
            </a:r>
            <a:r>
              <a:rPr lang="en-US" altLang="zh-CN" sz="2800" b="1" smtClean="0">
                <a:ea typeface="宋体" panose="02010600030101010101" pitchFamily="2" charset="-122"/>
              </a:rPr>
              <a:t>DT</a:t>
            </a:r>
            <a:r>
              <a:rPr lang="zh-CN" altLang="en-US" sz="2800" b="1" smtClean="0">
                <a:ea typeface="宋体" panose="02010600030101010101" pitchFamily="2" charset="-122"/>
              </a:rPr>
              <a:t>, </a:t>
            </a:r>
            <a:r>
              <a:rPr lang="zh-CN" altLang="en-US" sz="2800" b="1">
                <a:ea typeface="宋体" panose="02010600030101010101" pitchFamily="2" charset="-122"/>
              </a:rPr>
              <a:t>按指令指定的目的寻址方式</a:t>
            </a:r>
            <a:r>
              <a:rPr lang="zh-CN" altLang="en-US" sz="2800" b="1" smtClean="0">
                <a:ea typeface="宋体" panose="02010600030101010101" pitchFamily="2" charset="-122"/>
              </a:rPr>
              <a:t>, </a:t>
            </a:r>
            <a:r>
              <a:rPr lang="zh-CN" altLang="en-US" sz="2800" b="1">
                <a:ea typeface="宋体" panose="02010600030101010101" pitchFamily="2" charset="-122"/>
              </a:rPr>
              <a:t>形成</a:t>
            </a:r>
            <a:r>
              <a:rPr lang="zh-CN" altLang="en-US" sz="2800" b="1" smtClean="0">
                <a:ea typeface="宋体" panose="02010600030101010101" pitchFamily="2" charset="-122"/>
              </a:rPr>
              <a:t>目的地址</a:t>
            </a:r>
            <a:r>
              <a:rPr lang="zh-CN" altLang="en-US" sz="2800" b="1">
                <a:ea typeface="宋体" panose="02010600030101010101" pitchFamily="2" charset="-122"/>
              </a:rPr>
              <a:t>(</a:t>
            </a:r>
            <a:r>
              <a:rPr lang="zh-CN" altLang="en-US" sz="2800" b="1"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MAR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r>
              <a:rPr lang="zh-CN" altLang="en-US" sz="2800" b="1">
                <a:ea typeface="宋体" panose="02010600030101010101" pitchFamily="2" charset="-122"/>
              </a:rPr>
              <a:t>或目的操作数(</a:t>
            </a:r>
            <a:r>
              <a:rPr lang="zh-CN" altLang="en-US" sz="2800" b="1">
                <a:ea typeface="宋体" panose="02010600030101010101" pitchFamily="2" charset="-122"/>
                <a:sym typeface="Symbol" pitchFamily="18" charset="2"/>
              </a:rPr>
              <a:t></a:t>
            </a:r>
            <a:r>
              <a:rPr lang="zh-CN" altLang="en-US" sz="2800" b="1">
                <a:solidFill>
                  <a:srgbClr val="FF0000"/>
                </a:solidFill>
                <a:ea typeface="宋体" panose="02010600030101010101" pitchFamily="2" charset="-122"/>
              </a:rPr>
              <a:t>暂存器</a:t>
            </a:r>
            <a:r>
              <a:rPr lang="en-US" altLang="zh-CN" sz="28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b="1">
                <a:ea typeface="宋体" panose="02010600030101010101" pitchFamily="2" charset="-122"/>
              </a:rPr>
              <a:t>)。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55776" y="6218148"/>
            <a:ext cx="4343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(顺序地址或转移地址)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uiExpand="1" build="p" autoUpdateAnimBg="0"/>
      <p:bldP spid="5" grpId="0" build="p" autoUpdateAnimBg="0"/>
      <p:bldP spid="6" grpId="0" build="p" autoUpdateAnimBg="0"/>
      <p:bldP spid="7" grpId="0" build="p" autoUpdateAnimBg="0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58759" y="124481"/>
            <a:ext cx="43894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zh-CN" altLang="en-US" sz="2800" b="1">
                <a:ea typeface="宋体" panose="02010600030101010101" pitchFamily="2" charset="-122"/>
              </a:rPr>
              <a:t>中断周期 </a:t>
            </a:r>
            <a:r>
              <a:rPr lang="en-US" altLang="zh-CN" sz="2800" b="1">
                <a:ea typeface="宋体" panose="02010600030101010101" pitchFamily="2" charset="-122"/>
              </a:rPr>
              <a:t>IT</a:t>
            </a:r>
            <a:endParaRPr lang="zh-CN" altLang="en-US" sz="2800" b="1"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00113" y="1916832"/>
            <a:ext cx="8243887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 u="sng">
                <a:ea typeface="宋体" panose="02010600030101010101" pitchFamily="2" charset="-122"/>
              </a:rPr>
              <a:t>关中断</a:t>
            </a:r>
            <a:r>
              <a:rPr lang="zh-CN" altLang="en-US" sz="2800" b="1">
                <a:ea typeface="宋体" panose="02010600030101010101" pitchFamily="2" charset="-122"/>
              </a:rPr>
              <a:t>、</a:t>
            </a:r>
            <a:r>
              <a:rPr lang="zh-CN" altLang="en-US" sz="2800" b="1" u="sng">
                <a:ea typeface="宋体" panose="02010600030101010101" pitchFamily="2" charset="-122"/>
              </a:rPr>
              <a:t>保存断点和</a:t>
            </a:r>
            <a:r>
              <a:rPr lang="en-US" altLang="zh-CN" sz="2800" b="1" u="sng">
                <a:ea typeface="宋体" panose="02010600030101010101" pitchFamily="2" charset="-122"/>
              </a:rPr>
              <a:t>PSW</a:t>
            </a:r>
            <a:r>
              <a:rPr lang="en-US" altLang="zh-CN" sz="2800" b="1">
                <a:ea typeface="宋体" panose="02010600030101010101" pitchFamily="2" charset="-122"/>
              </a:rPr>
              <a:t>、</a:t>
            </a:r>
            <a:r>
              <a:rPr lang="zh-CN" altLang="en-US" sz="2800" b="1" u="sng">
                <a:ea typeface="宋体" panose="02010600030101010101" pitchFamily="2" charset="-122"/>
              </a:rPr>
              <a:t>寻找</a:t>
            </a:r>
            <a:r>
              <a:rPr lang="zh-CN" altLang="en-US" sz="2800" b="1">
                <a:ea typeface="宋体" panose="02010600030101010101" pitchFamily="2" charset="-122"/>
              </a:rPr>
              <a:t>中断服务程序入口地址并转入中断服务程序。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8759" y="620688"/>
            <a:ext cx="8012112" cy="130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指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响应中断请求后, 直到执行中断服务程序前的一段时间。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1259632" y="2457265"/>
            <a:ext cx="360040" cy="90676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44009" y="3338989"/>
            <a:ext cx="4464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以便返回主程序并继续</a:t>
            </a:r>
            <a:r>
              <a:rPr lang="zh-CN" altLang="en-US" sz="2800" b="1" smtClean="0">
                <a:solidFill>
                  <a:srgbClr val="000099"/>
                </a:solidFill>
                <a:ea typeface="宋体" panose="02010600030101010101" pitchFamily="2" charset="-122"/>
              </a:rPr>
              <a:t>执行</a:t>
            </a:r>
            <a:endParaRPr lang="zh-CN" altLang="en-US" sz="2800" b="1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3923928" y="2457265"/>
            <a:ext cx="1324269" cy="837132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3338989"/>
            <a:ext cx="350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000099"/>
                </a:solidFill>
                <a:ea typeface="宋体" panose="02010600030101010101" pitchFamily="2" charset="-122"/>
              </a:rPr>
              <a:t>执行中断服务程序前,  不响应新的中断请求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69975" y="4461037"/>
            <a:ext cx="7813675" cy="480131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中断周期内的工作由硬件自动完成(非指令来完成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978944" y="1383432"/>
            <a:ext cx="3276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包括以下工作: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409575" y="5085184"/>
            <a:ext cx="50911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  <a:cs typeface="Times New Roman" pitchFamily="18" charset="0"/>
              </a:rPr>
              <a:t>⑥ 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周期 </a:t>
            </a:r>
            <a:r>
              <a:rPr lang="en-US" altLang="zh-CN" sz="2800" b="1">
                <a:ea typeface="宋体" panose="02010600030101010101" pitchFamily="2" charset="-122"/>
              </a:rPr>
              <a:t>DMAT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830263" y="5631904"/>
            <a:ext cx="75739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ea typeface="宋体" panose="02010600030101010101" pitchFamily="2" charset="-122"/>
              </a:rPr>
              <a:t>指</a:t>
            </a:r>
            <a:r>
              <a:rPr lang="en-US" altLang="zh-CN" sz="2800" b="1">
                <a:ea typeface="宋体" panose="02010600030101010101" pitchFamily="2" charset="-122"/>
              </a:rPr>
              <a:t>CPU</a:t>
            </a:r>
            <a:r>
              <a:rPr lang="zh-CN" altLang="en-US" sz="2800" b="1">
                <a:ea typeface="宋体" panose="02010600030101010101" pitchFamily="2" charset="-122"/>
              </a:rPr>
              <a:t>响应</a:t>
            </a:r>
            <a:r>
              <a:rPr lang="en-US" altLang="zh-CN" sz="2800" b="1"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ea typeface="宋体" panose="02010600030101010101" pitchFamily="2" charset="-122"/>
              </a:rPr>
              <a:t>请求后, 到传送完一次数据。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038225" y="6311700"/>
            <a:ext cx="7600950" cy="501676"/>
          </a:xfrm>
          <a:prstGeom prst="rect">
            <a:avLst/>
          </a:prstGeom>
          <a:noFill/>
          <a:ln w="19050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DMAT</a:t>
            </a: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内的工作由</a:t>
            </a:r>
            <a:r>
              <a:rPr lang="en-US" altLang="zh-CN" sz="2800" b="1">
                <a:solidFill>
                  <a:srgbClr val="800000"/>
                </a:solidFill>
                <a:ea typeface="宋体" panose="02010600030101010101" pitchFamily="2" charset="-122"/>
              </a:rPr>
              <a:t>DMA</a:t>
            </a:r>
            <a:r>
              <a:rPr lang="zh-CN" altLang="en-US" sz="2800" b="1">
                <a:solidFill>
                  <a:srgbClr val="800000"/>
                </a:solidFill>
                <a:ea typeface="宋体" panose="02010600030101010101" pitchFamily="2" charset="-122"/>
              </a:rPr>
              <a:t>控制器硬件自动完成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/>
      <p:bldP spid="4" grpId="0" autoUpdateAnimBg="0"/>
      <p:bldP spid="5" grpId="0" animBg="1"/>
      <p:bldP spid="6" grpId="0" build="p" autoUpdateAnimBg="0" advAuto="0"/>
      <p:bldP spid="7" grpId="0" animBg="1"/>
      <p:bldP spid="8" grpId="0" build="p" autoUpdateAnimBg="0" advAuto="0"/>
      <p:bldP spid="9" grpId="0" animBg="1" autoUpdateAnimBg="0"/>
      <p:bldP spid="10" grpId="0" autoUpdateAnimBg="0"/>
      <p:bldP spid="11" grpId="0" build="p" autoUpdateAnimBg="0"/>
      <p:bldP spid="12" grpId="0" build="p" autoUpdateAnimBg="0"/>
      <p:bldP spid="1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7"/>
          <p:cNvGrpSpPr>
            <a:grpSpLocks/>
          </p:cNvGrpSpPr>
          <p:nvPr/>
        </p:nvGrpSpPr>
        <p:grpSpPr bwMode="auto">
          <a:xfrm>
            <a:off x="2185864" y="5862216"/>
            <a:ext cx="4474511" cy="519112"/>
            <a:chOff x="1008" y="3683"/>
            <a:chExt cx="5492" cy="327"/>
          </a:xfrm>
        </p:grpSpPr>
        <p:sp>
          <p:nvSpPr>
            <p:cNvPr id="3" name="Text Box 553"/>
            <p:cNvSpPr txBox="1">
              <a:spLocks noChangeArrowheads="1"/>
            </p:cNvSpPr>
            <p:nvPr/>
          </p:nvSpPr>
          <p:spPr bwMode="auto">
            <a:xfrm>
              <a:off x="2125" y="3683"/>
              <a:ext cx="243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</a:rPr>
                <a:t>指令周期</a:t>
              </a:r>
            </a:p>
          </p:txBody>
        </p:sp>
        <p:sp>
          <p:nvSpPr>
            <p:cNvPr id="4" name="Line 554"/>
            <p:cNvSpPr>
              <a:spLocks noChangeShapeType="1"/>
            </p:cNvSpPr>
            <p:nvPr/>
          </p:nvSpPr>
          <p:spPr bwMode="auto">
            <a:xfrm flipV="1">
              <a:off x="1008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" name="Line 555"/>
            <p:cNvSpPr>
              <a:spLocks noChangeShapeType="1"/>
            </p:cNvSpPr>
            <p:nvPr/>
          </p:nvSpPr>
          <p:spPr bwMode="auto">
            <a:xfrm flipV="1">
              <a:off x="6500" y="3754"/>
              <a:ext cx="0" cy="195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56"/>
            <p:cNvSpPr>
              <a:spLocks noChangeShapeType="1"/>
            </p:cNvSpPr>
            <p:nvPr/>
          </p:nvSpPr>
          <p:spPr bwMode="auto">
            <a:xfrm>
              <a:off x="4096" y="3854"/>
              <a:ext cx="2315" cy="0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557"/>
            <p:cNvSpPr>
              <a:spLocks noChangeShapeType="1"/>
            </p:cNvSpPr>
            <p:nvPr/>
          </p:nvSpPr>
          <p:spPr bwMode="auto">
            <a:xfrm flipV="1">
              <a:off x="1008" y="3854"/>
              <a:ext cx="1161" cy="7"/>
            </a:xfrm>
            <a:prstGeom prst="line">
              <a:avLst/>
            </a:prstGeom>
            <a:noFill/>
            <a:ln w="19050" cap="sq">
              <a:solidFill>
                <a:srgbClr val="004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99592" y="11663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指令周期与工作周期时序关系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0" y="1869976"/>
            <a:ext cx="8676456" cy="766936"/>
            <a:chOff x="0" y="1869976"/>
            <a:chExt cx="8676456" cy="766936"/>
          </a:xfrm>
        </p:grpSpPr>
        <p:sp>
          <p:nvSpPr>
            <p:cNvPr id="13" name="Text Box 567"/>
            <p:cNvSpPr txBox="1">
              <a:spLocks noChangeArrowheads="1"/>
            </p:cNvSpPr>
            <p:nvPr/>
          </p:nvSpPr>
          <p:spPr bwMode="auto">
            <a:xfrm>
              <a:off x="2286000" y="2147962"/>
              <a:ext cx="13716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取指</a:t>
              </a:r>
            </a:p>
          </p:txBody>
        </p:sp>
        <p:sp>
          <p:nvSpPr>
            <p:cNvPr id="17" name="Text Box 599"/>
            <p:cNvSpPr txBox="1">
              <a:spLocks noChangeArrowheads="1"/>
            </p:cNvSpPr>
            <p:nvPr/>
          </p:nvSpPr>
          <p:spPr bwMode="auto">
            <a:xfrm>
              <a:off x="0" y="1869976"/>
              <a:ext cx="1941513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683568" y="2168323"/>
              <a:ext cx="7992888" cy="252565"/>
              <a:chOff x="611560" y="620688"/>
              <a:chExt cx="7992888" cy="252565"/>
            </a:xfrm>
          </p:grpSpPr>
          <p:sp>
            <p:nvSpPr>
              <p:cNvPr id="76" name="Line 635"/>
              <p:cNvSpPr>
                <a:spLocks noChangeShapeType="1"/>
              </p:cNvSpPr>
              <p:nvPr/>
            </p:nvSpPr>
            <p:spPr bwMode="auto">
              <a:xfrm flipV="1">
                <a:off x="611560" y="873253"/>
                <a:ext cx="1502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7" name="Line 637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8" name="Line 639"/>
              <p:cNvSpPr>
                <a:spLocks noChangeShapeType="1"/>
              </p:cNvSpPr>
              <p:nvPr/>
            </p:nvSpPr>
            <p:spPr bwMode="auto">
              <a:xfrm flipV="1">
                <a:off x="3059832" y="620688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79" name="Line 640"/>
              <p:cNvSpPr>
                <a:spLocks noChangeShapeType="1"/>
              </p:cNvSpPr>
              <p:nvPr/>
            </p:nvSpPr>
            <p:spPr bwMode="auto">
              <a:xfrm flipV="1">
                <a:off x="2123728" y="620688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0" name="Line 641"/>
              <p:cNvSpPr>
                <a:spLocks noChangeShapeType="1"/>
              </p:cNvSpPr>
              <p:nvPr/>
            </p:nvSpPr>
            <p:spPr bwMode="auto">
              <a:xfrm>
                <a:off x="3059832" y="873252"/>
                <a:ext cx="5544616" cy="1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0" y="2780928"/>
            <a:ext cx="8676456" cy="632966"/>
            <a:chOff x="0" y="2780928"/>
            <a:chExt cx="8676456" cy="632966"/>
          </a:xfrm>
        </p:grpSpPr>
        <p:sp>
          <p:nvSpPr>
            <p:cNvPr id="15" name="Text Box 569"/>
            <p:cNvSpPr txBox="1">
              <a:spLocks noChangeArrowheads="1"/>
            </p:cNvSpPr>
            <p:nvPr/>
          </p:nvSpPr>
          <p:spPr bwMode="auto">
            <a:xfrm>
              <a:off x="3393951" y="2924944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smtClean="0"/>
                <a:t>源</a:t>
              </a:r>
              <a:endParaRPr lang="zh-CN" altLang="en-US" sz="2600" b="1"/>
            </a:p>
          </p:txBody>
        </p:sp>
        <p:sp>
          <p:nvSpPr>
            <p:cNvPr id="39" name="Text Box 632"/>
            <p:cNvSpPr txBox="1">
              <a:spLocks noChangeArrowheads="1"/>
            </p:cNvSpPr>
            <p:nvPr/>
          </p:nvSpPr>
          <p:spPr bwMode="auto">
            <a:xfrm>
              <a:off x="0" y="2780928"/>
              <a:ext cx="2590800" cy="4887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工作周期2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683568" y="3007267"/>
              <a:ext cx="7992888" cy="252565"/>
              <a:chOff x="611560" y="1196752"/>
              <a:chExt cx="7992888" cy="252565"/>
            </a:xfrm>
          </p:grpSpPr>
          <p:sp>
            <p:nvSpPr>
              <p:cNvPr id="83" name="Line 635"/>
              <p:cNvSpPr>
                <a:spLocks noChangeShapeType="1"/>
              </p:cNvSpPr>
              <p:nvPr/>
            </p:nvSpPr>
            <p:spPr bwMode="auto">
              <a:xfrm flipV="1">
                <a:off x="611560" y="1449317"/>
                <a:ext cx="2438400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4" name="Line 637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5" name="Line 639"/>
              <p:cNvSpPr>
                <a:spLocks noChangeShapeType="1"/>
              </p:cNvSpPr>
              <p:nvPr/>
            </p:nvSpPr>
            <p:spPr bwMode="auto">
              <a:xfrm flipV="1">
                <a:off x="3995936" y="1196752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6" name="Line 640"/>
              <p:cNvSpPr>
                <a:spLocks noChangeShapeType="1"/>
              </p:cNvSpPr>
              <p:nvPr/>
            </p:nvSpPr>
            <p:spPr bwMode="auto">
              <a:xfrm flipV="1">
                <a:off x="3059832" y="1196752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7" name="Line 641"/>
              <p:cNvSpPr>
                <a:spLocks noChangeShapeType="1"/>
              </p:cNvSpPr>
              <p:nvPr/>
            </p:nvSpPr>
            <p:spPr bwMode="auto">
              <a:xfrm flipV="1">
                <a:off x="3995936" y="1449317"/>
                <a:ext cx="4608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0" y="3660064"/>
            <a:ext cx="8676456" cy="689934"/>
            <a:chOff x="0" y="3660064"/>
            <a:chExt cx="8676456" cy="689934"/>
          </a:xfrm>
        </p:grpSpPr>
        <p:sp>
          <p:nvSpPr>
            <p:cNvPr id="28" name="Text Box 621"/>
            <p:cNvSpPr txBox="1">
              <a:spLocks noChangeArrowheads="1"/>
            </p:cNvSpPr>
            <p:nvPr/>
          </p:nvSpPr>
          <p:spPr bwMode="auto">
            <a:xfrm>
              <a:off x="0" y="3660064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工作周期3</a:t>
              </a:r>
            </a:p>
          </p:txBody>
        </p:sp>
        <p:sp>
          <p:nvSpPr>
            <p:cNvPr id="81" name="Text Box 569"/>
            <p:cNvSpPr txBox="1">
              <a:spLocks noChangeArrowheads="1"/>
            </p:cNvSpPr>
            <p:nvPr/>
          </p:nvSpPr>
          <p:spPr bwMode="auto">
            <a:xfrm>
              <a:off x="4113695" y="3861048"/>
              <a:ext cx="96202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 smtClean="0"/>
                <a:t>目的</a:t>
              </a:r>
              <a:endParaRPr lang="zh-CN" altLang="en-US" sz="2600" b="1"/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611560" y="3896515"/>
              <a:ext cx="8064896" cy="252565"/>
              <a:chOff x="611560" y="2240331"/>
              <a:chExt cx="8064896" cy="252565"/>
            </a:xfrm>
          </p:grpSpPr>
          <p:sp>
            <p:nvSpPr>
              <p:cNvPr id="91" name="Line 635"/>
              <p:cNvSpPr>
                <a:spLocks noChangeShapeType="1"/>
              </p:cNvSpPr>
              <p:nvPr/>
            </p:nvSpPr>
            <p:spPr bwMode="auto">
              <a:xfrm flipV="1">
                <a:off x="611560" y="2492896"/>
                <a:ext cx="3446512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2" name="Line 637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3" name="Line 639"/>
              <p:cNvSpPr>
                <a:spLocks noChangeShapeType="1"/>
              </p:cNvSpPr>
              <p:nvPr/>
            </p:nvSpPr>
            <p:spPr bwMode="auto">
              <a:xfrm flipV="1">
                <a:off x="5004048" y="224033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4" name="Line 640"/>
              <p:cNvSpPr>
                <a:spLocks noChangeShapeType="1"/>
              </p:cNvSpPr>
              <p:nvPr/>
            </p:nvSpPr>
            <p:spPr bwMode="auto">
              <a:xfrm flipV="1">
                <a:off x="4067944" y="224033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5" name="Line 641"/>
              <p:cNvSpPr>
                <a:spLocks noChangeShapeType="1"/>
              </p:cNvSpPr>
              <p:nvPr/>
            </p:nvSpPr>
            <p:spPr bwMode="auto">
              <a:xfrm flipV="1">
                <a:off x="5004048" y="2492896"/>
                <a:ext cx="36724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05" name="组合 104"/>
          <p:cNvGrpSpPr/>
          <p:nvPr/>
        </p:nvGrpSpPr>
        <p:grpSpPr>
          <a:xfrm>
            <a:off x="35496" y="4653136"/>
            <a:ext cx="8568952" cy="576064"/>
            <a:chOff x="35496" y="4653136"/>
            <a:chExt cx="8568952" cy="576064"/>
          </a:xfrm>
        </p:grpSpPr>
        <p:sp>
          <p:nvSpPr>
            <p:cNvPr id="14" name="Text Box 568"/>
            <p:cNvSpPr txBox="1">
              <a:spLocks noChangeArrowheads="1"/>
            </p:cNvSpPr>
            <p:nvPr/>
          </p:nvSpPr>
          <p:spPr bwMode="auto">
            <a:xfrm>
              <a:off x="5075720" y="4740250"/>
              <a:ext cx="9144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执行</a:t>
              </a:r>
            </a:p>
          </p:txBody>
        </p:sp>
        <p:sp>
          <p:nvSpPr>
            <p:cNvPr id="88" name="Text Box 621"/>
            <p:cNvSpPr txBox="1">
              <a:spLocks noChangeArrowheads="1"/>
            </p:cNvSpPr>
            <p:nvPr/>
          </p:nvSpPr>
          <p:spPr bwMode="auto">
            <a:xfrm>
              <a:off x="35496" y="4653136"/>
              <a:ext cx="2590800" cy="4890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600" b="1"/>
                <a:t>工作</a:t>
              </a:r>
              <a:r>
                <a:rPr lang="zh-CN" altLang="en-US" sz="2600" b="1" smtClean="0"/>
                <a:t>周期</a:t>
              </a:r>
              <a:r>
                <a:rPr lang="en-US" altLang="zh-CN" sz="2600" b="1" smtClean="0"/>
                <a:t>4</a:t>
              </a:r>
              <a:endParaRPr lang="zh-CN" altLang="en-US" sz="2600" b="1"/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11560" y="4832619"/>
              <a:ext cx="7992888" cy="252565"/>
              <a:chOff x="611560" y="2960411"/>
              <a:chExt cx="7992888" cy="252565"/>
            </a:xfrm>
          </p:grpSpPr>
          <p:sp>
            <p:nvSpPr>
              <p:cNvPr id="97" name="Line 635"/>
              <p:cNvSpPr>
                <a:spLocks noChangeShapeType="1"/>
              </p:cNvSpPr>
              <p:nvPr/>
            </p:nvSpPr>
            <p:spPr bwMode="auto">
              <a:xfrm flipV="1">
                <a:off x="611560" y="3212976"/>
                <a:ext cx="438261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8" name="Line 637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99" name="Line 639"/>
              <p:cNvSpPr>
                <a:spLocks noChangeShapeType="1"/>
              </p:cNvSpPr>
              <p:nvPr/>
            </p:nvSpPr>
            <p:spPr bwMode="auto">
              <a:xfrm flipV="1">
                <a:off x="5940152" y="2960411"/>
                <a:ext cx="0" cy="252565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0" name="Line 640"/>
              <p:cNvSpPr>
                <a:spLocks noChangeShapeType="1"/>
              </p:cNvSpPr>
              <p:nvPr/>
            </p:nvSpPr>
            <p:spPr bwMode="auto">
              <a:xfrm flipV="1">
                <a:off x="5004048" y="2960411"/>
                <a:ext cx="929208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01" name="Line 641"/>
              <p:cNvSpPr>
                <a:spLocks noChangeShapeType="1"/>
              </p:cNvSpPr>
              <p:nvPr/>
            </p:nvSpPr>
            <p:spPr bwMode="auto">
              <a:xfrm flipV="1">
                <a:off x="5940152" y="3212976"/>
                <a:ext cx="2664296" cy="0"/>
              </a:xfrm>
              <a:prstGeom prst="line">
                <a:avLst/>
              </a:prstGeom>
              <a:noFill/>
              <a:ln w="22225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1636110" y="1414164"/>
            <a:ext cx="5636190" cy="3384376"/>
            <a:chOff x="1593750" y="1412776"/>
            <a:chExt cx="5636190" cy="3384376"/>
          </a:xfrm>
        </p:grpSpPr>
        <p:sp>
          <p:nvSpPr>
            <p:cNvPr id="8" name="Text Box 558"/>
            <p:cNvSpPr txBox="1">
              <a:spLocks noChangeArrowheads="1"/>
            </p:cNvSpPr>
            <p:nvPr/>
          </p:nvSpPr>
          <p:spPr bwMode="auto">
            <a:xfrm>
              <a:off x="3267540" y="1412776"/>
              <a:ext cx="39624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400" b="1"/>
                <a:t>控制不</a:t>
              </a:r>
              <a:r>
                <a:rPr lang="zh-CN" altLang="en-US" sz="2400" b="1" smtClean="0"/>
                <a:t>同工作阶</a:t>
              </a:r>
              <a:r>
                <a:rPr lang="zh-CN" altLang="en-US" sz="2400" b="1"/>
                <a:t>段操作时间</a:t>
              </a: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1593750" y="1648517"/>
              <a:ext cx="1689003" cy="3148635"/>
              <a:chOff x="1593750" y="1653951"/>
              <a:chExt cx="1689003" cy="3148635"/>
            </a:xfrm>
          </p:grpSpPr>
          <p:sp>
            <p:nvSpPr>
              <p:cNvPr id="12" name="Line 566"/>
              <p:cNvSpPr>
                <a:spLocks noChangeShapeType="1"/>
              </p:cNvSpPr>
              <p:nvPr/>
            </p:nvSpPr>
            <p:spPr bwMode="auto">
              <a:xfrm flipH="1">
                <a:off x="1593751" y="1653952"/>
                <a:ext cx="1682105" cy="2054371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89" name="Line 566"/>
              <p:cNvSpPr>
                <a:spLocks noChangeShapeType="1"/>
              </p:cNvSpPr>
              <p:nvPr/>
            </p:nvSpPr>
            <p:spPr bwMode="auto">
              <a:xfrm flipH="1">
                <a:off x="1693831" y="1653952"/>
                <a:ext cx="1588922" cy="3148634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7" name="Line 564"/>
              <p:cNvSpPr>
                <a:spLocks noChangeShapeType="1"/>
              </p:cNvSpPr>
              <p:nvPr/>
            </p:nvSpPr>
            <p:spPr bwMode="auto">
              <a:xfrm flipV="1">
                <a:off x="1693830" y="1653951"/>
                <a:ext cx="1582026" cy="432532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118" name="Line 565"/>
              <p:cNvSpPr>
                <a:spLocks noChangeShapeType="1"/>
              </p:cNvSpPr>
              <p:nvPr/>
            </p:nvSpPr>
            <p:spPr bwMode="auto">
              <a:xfrm flipH="1">
                <a:off x="1593750" y="1653952"/>
                <a:ext cx="1682106" cy="1317846"/>
              </a:xfrm>
              <a:prstGeom prst="line">
                <a:avLst/>
              </a:prstGeom>
              <a:noFill/>
              <a:ln w="19050" cap="sq">
                <a:solidFill>
                  <a:srgbClr val="004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cxnSp>
        <p:nvCxnSpPr>
          <p:cNvPr id="59" name="直接连接符 58"/>
          <p:cNvCxnSpPr/>
          <p:nvPr/>
        </p:nvCxnSpPr>
        <p:spPr>
          <a:xfrm>
            <a:off x="2195736" y="2420888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660232" y="2420887"/>
            <a:ext cx="0" cy="38884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"/>
          <p:cNvSpPr>
            <a:spLocks noChangeArrowheads="1"/>
          </p:cNvSpPr>
          <p:nvPr/>
        </p:nvSpPr>
        <p:spPr bwMode="auto">
          <a:xfrm>
            <a:off x="145925" y="116632"/>
            <a:ext cx="4916488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 smtClean="0"/>
              <a:t>                                     各</a:t>
            </a:r>
            <a:r>
              <a:rPr lang="zh-CN" altLang="en-US" sz="2000" b="1"/>
              <a:t>工作周期转换流程</a:t>
            </a:r>
            <a:r>
              <a:rPr lang="en-US" altLang="zh-CN" sz="2000" b="1"/>
              <a:t>: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单:单操作数指令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双:双操作数指令</a:t>
            </a:r>
          </a:p>
          <a:p>
            <a:pPr>
              <a:spcBef>
                <a:spcPct val="10000"/>
              </a:spcBef>
            </a:pPr>
            <a:r>
              <a:rPr lang="zh-CN" altLang="en-US" sz="2000" b="1">
                <a:solidFill>
                  <a:srgbClr val="000099"/>
                </a:solidFill>
              </a:rPr>
              <a:t>转:转移指</a:t>
            </a:r>
            <a:r>
              <a:rPr lang="zh-CN" altLang="en-US" sz="2000" b="1" smtClean="0">
                <a:solidFill>
                  <a:srgbClr val="000099"/>
                </a:solidFill>
              </a:rPr>
              <a:t>令</a:t>
            </a:r>
            <a:endParaRPr lang="en-US" altLang="zh-CN" sz="2000" b="1" smtClean="0">
              <a:solidFill>
                <a:srgbClr val="000099"/>
              </a:solidFill>
            </a:endParaRPr>
          </a:p>
        </p:txBody>
      </p:sp>
      <p:sp>
        <p:nvSpPr>
          <p:cNvPr id="103" name="Text Box 5"/>
          <p:cNvSpPr txBox="1">
            <a:spLocks noChangeArrowheads="1"/>
          </p:cNvSpPr>
          <p:nvPr/>
        </p:nvSpPr>
        <p:spPr bwMode="auto">
          <a:xfrm>
            <a:off x="3212505" y="9254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FT</a:t>
            </a:r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4080469" y="1412776"/>
            <a:ext cx="17156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0000FF"/>
                </a:solidFill>
              </a:rPr>
              <a:t>双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105" name="Line 20"/>
          <p:cNvSpPr>
            <a:spLocks noChangeShapeType="1"/>
          </p:cNvSpPr>
          <p:nvPr/>
        </p:nvSpPr>
        <p:spPr bwMode="auto">
          <a:xfrm>
            <a:off x="4050705" y="6206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>
            <a:off x="4050705" y="1475384"/>
            <a:ext cx="0" cy="31487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7" name="Line 22"/>
          <p:cNvSpPr>
            <a:spLocks noChangeShapeType="1"/>
          </p:cNvSpPr>
          <p:nvPr/>
        </p:nvSpPr>
        <p:spPr bwMode="auto">
          <a:xfrm>
            <a:off x="2221905" y="1763688"/>
            <a:ext cx="3886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08" name="Text Box 23"/>
          <p:cNvSpPr txBox="1">
            <a:spLocks noChangeArrowheads="1"/>
          </p:cNvSpPr>
          <p:nvPr/>
        </p:nvSpPr>
        <p:spPr bwMode="auto">
          <a:xfrm>
            <a:off x="2001416" y="1372706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FF"/>
                </a:solidFill>
              </a:rPr>
              <a:t>单</a:t>
            </a:r>
          </a:p>
        </p:txBody>
      </p:sp>
      <p:sp>
        <p:nvSpPr>
          <p:cNvPr id="109" name="Text Box 24"/>
          <p:cNvSpPr txBox="1">
            <a:spLocks noChangeArrowheads="1"/>
          </p:cNvSpPr>
          <p:nvPr/>
        </p:nvSpPr>
        <p:spPr bwMode="auto">
          <a:xfrm>
            <a:off x="5940152" y="1412776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0000FF"/>
                </a:solidFill>
              </a:rPr>
              <a:t>转移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110" name="Line 25"/>
          <p:cNvSpPr>
            <a:spLocks noChangeShapeType="1"/>
          </p:cNvSpPr>
          <p:nvPr/>
        </p:nvSpPr>
        <p:spPr bwMode="auto">
          <a:xfrm flipH="1">
            <a:off x="4050705" y="1763688"/>
            <a:ext cx="0" cy="4572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11" name="Group 29"/>
          <p:cNvGrpSpPr>
            <a:grpSpLocks/>
          </p:cNvGrpSpPr>
          <p:nvPr/>
        </p:nvGrpSpPr>
        <p:grpSpPr bwMode="auto">
          <a:xfrm>
            <a:off x="4126905" y="1763688"/>
            <a:ext cx="914400" cy="519113"/>
            <a:chOff x="3168" y="1440"/>
            <a:chExt cx="576" cy="327"/>
          </a:xfrm>
        </p:grpSpPr>
        <p:sp>
          <p:nvSpPr>
            <p:cNvPr id="112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SR</a:t>
              </a:r>
            </a:p>
          </p:txBody>
        </p:sp>
        <p:sp>
          <p:nvSpPr>
            <p:cNvPr id="113" name="Line 28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3212505" y="22208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ST</a:t>
            </a:r>
          </a:p>
        </p:txBody>
      </p:sp>
      <p:grpSp>
        <p:nvGrpSpPr>
          <p:cNvPr id="115" name="Group 31"/>
          <p:cNvGrpSpPr>
            <a:grpSpLocks/>
          </p:cNvGrpSpPr>
          <p:nvPr/>
        </p:nvGrpSpPr>
        <p:grpSpPr bwMode="auto">
          <a:xfrm>
            <a:off x="4126905" y="2830488"/>
            <a:ext cx="914400" cy="519113"/>
            <a:chOff x="3168" y="1440"/>
            <a:chExt cx="576" cy="327"/>
          </a:xfrm>
        </p:grpSpPr>
        <p:sp>
          <p:nvSpPr>
            <p:cNvPr id="116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17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</p:grpSp>
      <p:sp>
        <p:nvSpPr>
          <p:cNvPr id="118" name="Line 34"/>
          <p:cNvSpPr>
            <a:spLocks noChangeShapeType="1"/>
          </p:cNvSpPr>
          <p:nvPr/>
        </p:nvSpPr>
        <p:spPr bwMode="auto">
          <a:xfrm flipH="1">
            <a:off x="4050705" y="2760804"/>
            <a:ext cx="0" cy="50380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19" name="Text Box 35"/>
          <p:cNvSpPr txBox="1">
            <a:spLocks noChangeArrowheads="1"/>
          </p:cNvSpPr>
          <p:nvPr/>
        </p:nvSpPr>
        <p:spPr bwMode="auto">
          <a:xfrm>
            <a:off x="3212505" y="32876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DT</a:t>
            </a:r>
          </a:p>
        </p:txBody>
      </p:sp>
      <p:sp>
        <p:nvSpPr>
          <p:cNvPr id="120" name="Text Box 36"/>
          <p:cNvSpPr txBox="1">
            <a:spLocks noChangeArrowheads="1"/>
          </p:cNvSpPr>
          <p:nvPr/>
        </p:nvSpPr>
        <p:spPr bwMode="auto">
          <a:xfrm>
            <a:off x="3212505" y="40496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 ET</a:t>
            </a:r>
          </a:p>
        </p:txBody>
      </p:sp>
      <p:sp>
        <p:nvSpPr>
          <p:cNvPr id="121" name="Line 37"/>
          <p:cNvSpPr>
            <a:spLocks noChangeShapeType="1"/>
          </p:cNvSpPr>
          <p:nvPr/>
        </p:nvSpPr>
        <p:spPr bwMode="auto">
          <a:xfrm flipH="1">
            <a:off x="4050705" y="381307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22" name="Line 39"/>
          <p:cNvSpPr>
            <a:spLocks noChangeShapeType="1"/>
          </p:cNvSpPr>
          <p:nvPr/>
        </p:nvSpPr>
        <p:spPr bwMode="auto">
          <a:xfrm flipH="1">
            <a:off x="4050705" y="4585014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23" name="Text Box 42"/>
          <p:cNvSpPr txBox="1">
            <a:spLocks noChangeArrowheads="1"/>
          </p:cNvSpPr>
          <p:nvPr/>
        </p:nvSpPr>
        <p:spPr bwMode="auto">
          <a:xfrm>
            <a:off x="3212505" y="5802288"/>
            <a:ext cx="1676400" cy="52322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/>
              <a:t> DMAT</a:t>
            </a:r>
          </a:p>
        </p:txBody>
      </p:sp>
      <p:sp>
        <p:nvSpPr>
          <p:cNvPr id="124" name="Line 43"/>
          <p:cNvSpPr>
            <a:spLocks noChangeShapeType="1"/>
          </p:cNvSpPr>
          <p:nvPr/>
        </p:nvSpPr>
        <p:spPr bwMode="auto">
          <a:xfrm flipH="1">
            <a:off x="4050705" y="5497488"/>
            <a:ext cx="0" cy="304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25" name="Line 44"/>
          <p:cNvSpPr>
            <a:spLocks noChangeShapeType="1"/>
          </p:cNvSpPr>
          <p:nvPr/>
        </p:nvSpPr>
        <p:spPr bwMode="auto">
          <a:xfrm>
            <a:off x="5193705" y="5157192"/>
            <a:ext cx="16002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grpSp>
        <p:nvGrpSpPr>
          <p:cNvPr id="126" name="Group 78"/>
          <p:cNvGrpSpPr>
            <a:grpSpLocks/>
          </p:cNvGrpSpPr>
          <p:nvPr/>
        </p:nvGrpSpPr>
        <p:grpSpPr bwMode="auto">
          <a:xfrm>
            <a:off x="2831505" y="4811688"/>
            <a:ext cx="2438400" cy="685800"/>
            <a:chOff x="1344" y="3024"/>
            <a:chExt cx="1536" cy="432"/>
          </a:xfrm>
        </p:grpSpPr>
        <p:sp>
          <p:nvSpPr>
            <p:cNvPr id="127" name="AutoShape 46"/>
            <p:cNvSpPr>
              <a:spLocks noChangeArrowheads="1"/>
            </p:cNvSpPr>
            <p:nvPr/>
          </p:nvSpPr>
          <p:spPr bwMode="auto">
            <a:xfrm>
              <a:off x="1344" y="3024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1584" y="3072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DMA</a:t>
              </a:r>
              <a:r>
                <a:rPr lang="zh-CN" altLang="en-US" sz="2400" b="1"/>
                <a:t>请求？</a:t>
              </a:r>
            </a:p>
          </p:txBody>
        </p:sp>
      </p:grpSp>
      <p:grpSp>
        <p:nvGrpSpPr>
          <p:cNvPr id="129" name="Group 79"/>
          <p:cNvGrpSpPr>
            <a:grpSpLocks/>
          </p:cNvGrpSpPr>
          <p:nvPr/>
        </p:nvGrpSpPr>
        <p:grpSpPr bwMode="auto">
          <a:xfrm>
            <a:off x="5574705" y="5335488"/>
            <a:ext cx="2438400" cy="685800"/>
            <a:chOff x="3072" y="3312"/>
            <a:chExt cx="1536" cy="432"/>
          </a:xfrm>
        </p:grpSpPr>
        <p:sp>
          <p:nvSpPr>
            <p:cNvPr id="130" name="AutoShape 49"/>
            <p:cNvSpPr>
              <a:spLocks noChangeArrowheads="1"/>
            </p:cNvSpPr>
            <p:nvPr/>
          </p:nvSpPr>
          <p:spPr bwMode="auto">
            <a:xfrm>
              <a:off x="3072" y="3312"/>
              <a:ext cx="1536" cy="432"/>
            </a:xfrm>
            <a:prstGeom prst="flowChartDecision">
              <a:avLst/>
            </a:prstGeom>
            <a:solidFill>
              <a:srgbClr val="5EE5FC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0000FF"/>
                </a:solidFill>
              </a:endParaRPr>
            </a:p>
          </p:txBody>
        </p: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3312" y="3360"/>
              <a:ext cx="124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中断请求？</a:t>
              </a:r>
            </a:p>
          </p:txBody>
        </p:sp>
      </p:grpSp>
      <p:sp>
        <p:nvSpPr>
          <p:cNvPr id="132" name="Line 51"/>
          <p:cNvSpPr>
            <a:spLocks noChangeShapeType="1"/>
          </p:cNvSpPr>
          <p:nvPr/>
        </p:nvSpPr>
        <p:spPr bwMode="auto">
          <a:xfrm flipH="1">
            <a:off x="6793905" y="514880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3" name="Text Box 52"/>
          <p:cNvSpPr txBox="1">
            <a:spLocks noChangeArrowheads="1"/>
          </p:cNvSpPr>
          <p:nvPr/>
        </p:nvSpPr>
        <p:spPr bwMode="auto">
          <a:xfrm>
            <a:off x="6031905" y="6216094"/>
            <a:ext cx="1676400" cy="432000"/>
          </a:xfrm>
          <a:prstGeom prst="rect">
            <a:avLst/>
          </a:prstGeom>
          <a:solidFill>
            <a:srgbClr val="5EE5F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b" anchorCtr="1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smtClean="0"/>
              <a:t>IT</a:t>
            </a:r>
            <a:endParaRPr lang="en-US" altLang="zh-CN" sz="2800" b="1"/>
          </a:p>
        </p:txBody>
      </p:sp>
      <p:sp>
        <p:nvSpPr>
          <p:cNvPr id="134" name="Line 53"/>
          <p:cNvSpPr>
            <a:spLocks noChangeShapeType="1"/>
          </p:cNvSpPr>
          <p:nvPr/>
        </p:nvSpPr>
        <p:spPr bwMode="auto">
          <a:xfrm flipH="1">
            <a:off x="6804248" y="6021288"/>
            <a:ext cx="0" cy="15659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5" name="Line 54"/>
          <p:cNvSpPr>
            <a:spLocks noChangeShapeType="1"/>
          </p:cNvSpPr>
          <p:nvPr/>
        </p:nvSpPr>
        <p:spPr bwMode="auto">
          <a:xfrm>
            <a:off x="6793905" y="6792888"/>
            <a:ext cx="2133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6" name="Line 55"/>
          <p:cNvSpPr>
            <a:spLocks noChangeShapeType="1"/>
          </p:cNvSpPr>
          <p:nvPr/>
        </p:nvSpPr>
        <p:spPr bwMode="auto">
          <a:xfrm flipH="1" flipV="1">
            <a:off x="6793905" y="6640488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7" name="Line 56"/>
          <p:cNvSpPr>
            <a:spLocks noChangeShapeType="1"/>
          </p:cNvSpPr>
          <p:nvPr/>
        </p:nvSpPr>
        <p:spPr bwMode="auto">
          <a:xfrm flipH="1">
            <a:off x="4050705" y="6327675"/>
            <a:ext cx="0" cy="2081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8" name="Line 57"/>
          <p:cNvSpPr>
            <a:spLocks noChangeShapeType="1"/>
          </p:cNvSpPr>
          <p:nvPr/>
        </p:nvSpPr>
        <p:spPr bwMode="auto">
          <a:xfrm>
            <a:off x="1993305" y="6564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39" name="Line 58"/>
          <p:cNvSpPr>
            <a:spLocks noChangeShapeType="1"/>
          </p:cNvSpPr>
          <p:nvPr/>
        </p:nvSpPr>
        <p:spPr bwMode="auto">
          <a:xfrm flipV="1">
            <a:off x="1993305" y="4659288"/>
            <a:ext cx="0" cy="19050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0" name="Line 59"/>
          <p:cNvSpPr>
            <a:spLocks noChangeShapeType="1"/>
          </p:cNvSpPr>
          <p:nvPr/>
        </p:nvSpPr>
        <p:spPr bwMode="auto">
          <a:xfrm>
            <a:off x="1993305" y="4659288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V="1">
            <a:off x="8927505" y="764704"/>
            <a:ext cx="0" cy="6019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050705" y="773088"/>
            <a:ext cx="4876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3" name="Line 62"/>
          <p:cNvSpPr>
            <a:spLocks noChangeShapeType="1"/>
          </p:cNvSpPr>
          <p:nvPr/>
        </p:nvSpPr>
        <p:spPr bwMode="auto">
          <a:xfrm>
            <a:off x="2245718" y="3933056"/>
            <a:ext cx="17287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4" name="Line 63"/>
          <p:cNvSpPr>
            <a:spLocks noChangeShapeType="1"/>
          </p:cNvSpPr>
          <p:nvPr/>
        </p:nvSpPr>
        <p:spPr bwMode="auto">
          <a:xfrm>
            <a:off x="6108105" y="1763688"/>
            <a:ext cx="0" cy="2133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5" name="Line 64"/>
          <p:cNvSpPr>
            <a:spLocks noChangeShapeType="1"/>
          </p:cNvSpPr>
          <p:nvPr/>
        </p:nvSpPr>
        <p:spPr bwMode="auto">
          <a:xfrm>
            <a:off x="4050705" y="3927105"/>
            <a:ext cx="2057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6" name="Line 65"/>
          <p:cNvSpPr>
            <a:spLocks noChangeShapeType="1"/>
          </p:cNvSpPr>
          <p:nvPr/>
        </p:nvSpPr>
        <p:spPr bwMode="auto">
          <a:xfrm>
            <a:off x="2221905" y="1763688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7" name="Line 66"/>
          <p:cNvSpPr>
            <a:spLocks noChangeShapeType="1"/>
          </p:cNvSpPr>
          <p:nvPr/>
        </p:nvSpPr>
        <p:spPr bwMode="auto">
          <a:xfrm>
            <a:off x="2221905" y="2830488"/>
            <a:ext cx="1828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48" name="Text Box 71"/>
          <p:cNvSpPr txBox="1">
            <a:spLocks noChangeArrowheads="1"/>
          </p:cNvSpPr>
          <p:nvPr/>
        </p:nvSpPr>
        <p:spPr bwMode="auto">
          <a:xfrm>
            <a:off x="1547664" y="3028926"/>
            <a:ext cx="91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DR</a:t>
            </a:r>
          </a:p>
        </p:txBody>
      </p:sp>
      <p:sp>
        <p:nvSpPr>
          <p:cNvPr id="149" name="Text Box 73"/>
          <p:cNvSpPr txBox="1">
            <a:spLocks noChangeArrowheads="1"/>
          </p:cNvSpPr>
          <p:nvPr/>
        </p:nvSpPr>
        <p:spPr bwMode="auto">
          <a:xfrm>
            <a:off x="4126905" y="53450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50" name="Text Box 74"/>
          <p:cNvSpPr txBox="1">
            <a:spLocks noChangeArrowheads="1"/>
          </p:cNvSpPr>
          <p:nvPr/>
        </p:nvSpPr>
        <p:spPr bwMode="auto">
          <a:xfrm>
            <a:off x="5193705" y="4659288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51" name="Line 75"/>
          <p:cNvSpPr>
            <a:spLocks noChangeShapeType="1"/>
          </p:cNvSpPr>
          <p:nvPr/>
        </p:nvSpPr>
        <p:spPr bwMode="auto">
          <a:xfrm>
            <a:off x="8013105" y="5671187"/>
            <a:ext cx="914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52" name="Text Box 76"/>
          <p:cNvSpPr txBox="1">
            <a:spLocks noChangeArrowheads="1"/>
          </p:cNvSpPr>
          <p:nvPr/>
        </p:nvSpPr>
        <p:spPr bwMode="auto">
          <a:xfrm>
            <a:off x="7022505" y="5790207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53" name="Text Box 77"/>
          <p:cNvSpPr txBox="1">
            <a:spLocks noChangeArrowheads="1"/>
          </p:cNvSpPr>
          <p:nvPr/>
        </p:nvSpPr>
        <p:spPr bwMode="auto">
          <a:xfrm>
            <a:off x="7936905" y="5214143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154" name="Line 80"/>
          <p:cNvSpPr>
            <a:spLocks noChangeShapeType="1"/>
          </p:cNvSpPr>
          <p:nvPr/>
        </p:nvSpPr>
        <p:spPr bwMode="auto">
          <a:xfrm>
            <a:off x="2229777" y="2815089"/>
            <a:ext cx="0" cy="110712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155" name="Text Box 84"/>
          <p:cNvSpPr txBox="1">
            <a:spLocks noChangeArrowheads="1"/>
          </p:cNvSpPr>
          <p:nvPr/>
        </p:nvSpPr>
        <p:spPr bwMode="auto">
          <a:xfrm>
            <a:off x="6093817" y="1952262"/>
            <a:ext cx="130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SR·DR</a:t>
            </a:r>
          </a:p>
        </p:txBody>
      </p:sp>
      <p:grpSp>
        <p:nvGrpSpPr>
          <p:cNvPr id="156" name="Group 31"/>
          <p:cNvGrpSpPr>
            <a:grpSpLocks/>
          </p:cNvGrpSpPr>
          <p:nvPr/>
        </p:nvGrpSpPr>
        <p:grpSpPr bwMode="auto">
          <a:xfrm>
            <a:off x="2375893" y="2381226"/>
            <a:ext cx="914400" cy="519112"/>
            <a:chOff x="3168" y="1440"/>
            <a:chExt cx="576" cy="327"/>
          </a:xfrm>
        </p:grpSpPr>
        <p:sp>
          <p:nvSpPr>
            <p:cNvPr id="157" name="Text Box 32"/>
            <p:cNvSpPr txBox="1">
              <a:spLocks noChangeArrowheads="1"/>
            </p:cNvSpPr>
            <p:nvPr/>
          </p:nvSpPr>
          <p:spPr bwMode="auto">
            <a:xfrm>
              <a:off x="3168" y="144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DR</a:t>
              </a:r>
            </a:p>
          </p:txBody>
        </p:sp>
        <p:sp>
          <p:nvSpPr>
            <p:cNvPr id="158" name="Line 33"/>
            <p:cNvSpPr>
              <a:spLocks noChangeShapeType="1"/>
            </p:cNvSpPr>
            <p:nvPr/>
          </p:nvSpPr>
          <p:spPr bwMode="auto">
            <a:xfrm>
              <a:off x="3216" y="1488"/>
              <a:ext cx="240" cy="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sz="2800">
                <a:solidFill>
                  <a:srgbClr val="FF0000"/>
                </a:solidFill>
              </a:endParaRPr>
            </a:p>
          </p:txBody>
        </p:sp>
      </p:grpSp>
      <p:sp>
        <p:nvSpPr>
          <p:cNvPr id="159" name="Rectangle 2"/>
          <p:cNvSpPr>
            <a:spLocks noChangeArrowheads="1"/>
          </p:cNvSpPr>
          <p:nvPr/>
        </p:nvSpPr>
        <p:spPr bwMode="auto">
          <a:xfrm>
            <a:off x="179512" y="1484784"/>
            <a:ext cx="25202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000" b="1" smtClean="0">
                <a:solidFill>
                  <a:srgbClr val="000099"/>
                </a:solidFill>
              </a:rPr>
              <a:t>SR,DR:</a:t>
            </a:r>
          </a:p>
          <a:p>
            <a:pPr>
              <a:spcBef>
                <a:spcPct val="10000"/>
              </a:spcBef>
            </a:pPr>
            <a:r>
              <a:rPr lang="zh-CN" altLang="en-US" sz="2000" b="1" smtClean="0">
                <a:solidFill>
                  <a:srgbClr val="000099"/>
                </a:solidFill>
              </a:rPr>
              <a:t>寄存器寻址</a:t>
            </a:r>
            <a:endParaRPr lang="en-US" altLang="zh-CN" sz="2000" b="1" smtClean="0">
              <a:solidFill>
                <a:srgbClr val="000099"/>
              </a:solidFill>
            </a:endParaRPr>
          </a:p>
          <a:p>
            <a:pPr>
              <a:spcBef>
                <a:spcPct val="10000"/>
              </a:spcBef>
            </a:pPr>
            <a:endParaRPr lang="en-US" altLang="zh-CN" sz="2000" b="1" smtClean="0">
              <a:solidFill>
                <a:srgbClr val="000099"/>
              </a:solidFill>
            </a:endParaRPr>
          </a:p>
        </p:txBody>
      </p:sp>
      <p:sp>
        <p:nvSpPr>
          <p:cNvPr id="60" name="Line 62"/>
          <p:cNvSpPr>
            <a:spLocks noChangeShapeType="1"/>
          </p:cNvSpPr>
          <p:nvPr/>
        </p:nvSpPr>
        <p:spPr bwMode="auto">
          <a:xfrm>
            <a:off x="4917414" y="2492896"/>
            <a:ext cx="118078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5169768" y="2154855"/>
            <a:ext cx="914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smtClean="0">
                <a:solidFill>
                  <a:srgbClr val="0000FF"/>
                </a:solidFill>
              </a:rPr>
              <a:t>转子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 autoUpdateAnimBg="0"/>
      <p:bldP spid="104" grpId="0" autoUpdateAnimBg="0"/>
      <p:bldP spid="105" grpId="0" animBg="1"/>
      <p:bldP spid="106" grpId="0" animBg="1"/>
      <p:bldP spid="107" grpId="0" animBg="1"/>
      <p:bldP spid="108" grpId="0" autoUpdateAnimBg="0"/>
      <p:bldP spid="109" grpId="0" autoUpdateAnimBg="0"/>
      <p:bldP spid="110" grpId="0" animBg="1"/>
      <p:bldP spid="114" grpId="0" animBg="1" autoUpdateAnimBg="0"/>
      <p:bldP spid="118" grpId="0" animBg="1"/>
      <p:bldP spid="119" grpId="0" animBg="1" autoUpdateAnimBg="0"/>
      <p:bldP spid="120" grpId="0" animBg="1" autoUpdateAnimBg="0"/>
      <p:bldP spid="121" grpId="0" animBg="1"/>
      <p:bldP spid="122" grpId="0" animBg="1"/>
      <p:bldP spid="123" grpId="0" animBg="1" autoUpdateAnimBg="0"/>
      <p:bldP spid="124" grpId="0" animBg="1"/>
      <p:bldP spid="125" grpId="0" animBg="1"/>
      <p:bldP spid="132" grpId="0" animBg="1"/>
      <p:bldP spid="133" grpId="0" animBg="1" autoUpdateAnimBg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utoUpdateAnimBg="0"/>
      <p:bldP spid="149" grpId="0" autoUpdateAnimBg="0"/>
      <p:bldP spid="150" grpId="0" autoUpdateAnimBg="0"/>
      <p:bldP spid="151" grpId="0" animBg="1"/>
      <p:bldP spid="152" grpId="0" autoUpdateAnimBg="0"/>
      <p:bldP spid="153" grpId="0" autoUpdateAnimBg="0"/>
      <p:bldP spid="154" grpId="0" animBg="1"/>
      <p:bldP spid="155" grpId="0" autoUpdateAnimBg="0"/>
      <p:bldP spid="60" grpId="0" animBg="1"/>
      <p:bldP spid="6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1860</Words>
  <Application>Microsoft Office PowerPoint</Application>
  <PresentationFormat>全屏显示(4:3)</PresentationFormat>
  <Paragraphs>441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宋体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423</cp:revision>
  <dcterms:created xsi:type="dcterms:W3CDTF">2017-01-15T07:54:50Z</dcterms:created>
  <dcterms:modified xsi:type="dcterms:W3CDTF">2018-10-29T03:04:35Z</dcterms:modified>
</cp:coreProperties>
</file>