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handoutMasterIdLst>
    <p:handoutMasterId r:id="rId4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8" r:id="rId10"/>
    <p:sldId id="289" r:id="rId11"/>
    <p:sldId id="290" r:id="rId12"/>
    <p:sldId id="29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29" r:id="rId21"/>
    <p:sldId id="303" r:id="rId22"/>
    <p:sldId id="302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25" r:id="rId36"/>
    <p:sldId id="326" r:id="rId37"/>
    <p:sldId id="327" r:id="rId38"/>
    <p:sldId id="328" r:id="rId39"/>
    <p:sldId id="320" r:id="rId40"/>
    <p:sldId id="321" r:id="rId41"/>
    <p:sldId id="322" r:id="rId42"/>
    <p:sldId id="323" r:id="rId43"/>
    <p:sldId id="330" r:id="rId44"/>
    <p:sldId id="331" r:id="rId45"/>
    <p:sldId id="332" r:id="rId46"/>
    <p:sldId id="333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3798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3.5   </a:t>
            </a:r>
            <a:r>
              <a:rPr lang="zh-CN" altLang="en-US" sz="2800" b="1" smtClean="0">
                <a:solidFill>
                  <a:srgbClr val="0000FF"/>
                </a:solidFill>
              </a:rPr>
              <a:t>微程序控制方式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6183" y="1145381"/>
            <a:ext cx="1386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mtClean="0"/>
              <a:t>微命令:</a:t>
            </a:r>
            <a:endParaRPr lang="en-US" altLang="zh-CN" sz="28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67744" y="1124744"/>
            <a:ext cx="5738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控制各功能部件的电平和脉冲信</a:t>
            </a:r>
            <a:r>
              <a:rPr lang="zh-CN" altLang="en-US" sz="2800" b="1" smtClean="0"/>
              <a:t>号；</a:t>
            </a:r>
            <a:endParaRPr lang="en-US" altLang="zh-CN" sz="2800" b="1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1520" y="1950691"/>
            <a:ext cx="326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组合逻</a:t>
            </a:r>
            <a:r>
              <a:rPr lang="zh-CN" altLang="en-US" sz="2800" b="1" smtClean="0">
                <a:solidFill>
                  <a:srgbClr val="0000FF"/>
                </a:solidFill>
              </a:rPr>
              <a:t>辑控制方式: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0308" y="2689756"/>
            <a:ext cx="7369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按数字逻辑设计的方法产生所需要的电信</a:t>
            </a:r>
            <a:r>
              <a:rPr lang="zh-CN" altLang="en-US" sz="2800" b="1" smtClean="0"/>
              <a:t>号；</a:t>
            </a:r>
            <a:endParaRPr lang="zh-CN" altLang="en-US" sz="28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106" y="3486487"/>
            <a:ext cx="838835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微</a:t>
            </a:r>
            <a:r>
              <a:rPr lang="zh-CN" altLang="en-US" sz="2800" b="1">
                <a:solidFill>
                  <a:srgbClr val="0000FF"/>
                </a:solidFill>
              </a:rPr>
              <a:t>程序控制方</a:t>
            </a:r>
            <a:r>
              <a:rPr lang="zh-CN" altLang="en-US" sz="2800" b="1" smtClean="0">
                <a:solidFill>
                  <a:srgbClr val="0000FF"/>
                </a:solidFill>
              </a:rPr>
              <a:t>式：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设</a:t>
            </a:r>
            <a:r>
              <a:rPr lang="zh-CN" altLang="en-US" sz="2800" b="1"/>
              <a:t>计</a:t>
            </a:r>
            <a:r>
              <a:rPr lang="en-US" altLang="zh-CN" sz="2800" b="1"/>
              <a:t>CPU</a:t>
            </a:r>
            <a:r>
              <a:rPr lang="zh-CN" altLang="en-US" sz="2800" b="1"/>
              <a:t>时，根据指令系统事先编制微程序，并存入控制存储器</a:t>
            </a:r>
            <a:r>
              <a:rPr lang="en-US" altLang="zh-CN" sz="2800" b="1"/>
              <a:t>(CM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 flipH="1">
            <a:off x="1979712" y="5930116"/>
            <a:ext cx="563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即用程序设计思想产生微命令序列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/>
      <p:bldP spid="7" grpId="0" build="p" autoUpdateAnimBg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35067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–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微命令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分段原则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4188" y="764704"/>
            <a:ext cx="312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>
                <a:sym typeface="Wingdings" pitchFamily="2" charset="2"/>
              </a:rPr>
              <a:t> (1) </a:t>
            </a:r>
            <a:r>
              <a:rPr lang="zh-CN" altLang="en-US" sz="2900" b="1"/>
              <a:t>相容性原则</a:t>
            </a:r>
            <a:endParaRPr lang="en-US" altLang="zh-CN" sz="2900" b="1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340768"/>
            <a:ext cx="848360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ym typeface="Wingdings" pitchFamily="2" charset="2"/>
              </a:rPr>
              <a:t>把可以在同一时刻或同一周期内发出的微命令分在不同的组,  以便并行操作。</a:t>
            </a:r>
            <a:endParaRPr lang="zh-CN" altLang="en-US" sz="2800" b="1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373563" y="1907059"/>
            <a:ext cx="47577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即同时执行时不会发生冲</a:t>
            </a:r>
            <a:r>
              <a:rPr lang="zh-CN" altLang="en-US" sz="2800" b="1" smtClean="0"/>
              <a:t>突。</a:t>
            </a:r>
            <a:endParaRPr lang="zh-CN" altLang="en-US" sz="2800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8013" y="2718966"/>
            <a:ext cx="85105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574675">
              <a:lnSpc>
                <a:spcPct val="150000"/>
              </a:lnSpc>
              <a:spcBef>
                <a:spcPct val="10000"/>
              </a:spcBef>
              <a:tabLst>
                <a:tab pos="574675" algn="l"/>
              </a:tabLst>
            </a:pPr>
            <a:r>
              <a:rPr lang="zh-CN" altLang="en-US" sz="2800" b="1"/>
              <a:t>例: 将三个可在同一时刻发出的微命令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>
                <a:sym typeface="Symbol" pitchFamily="18" charset="2"/>
              </a:rPr>
              <a:t>分在不同字段内, 则有: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85800" y="6023694"/>
            <a:ext cx="7586663" cy="501650"/>
            <a:chOff x="432" y="2795"/>
            <a:chExt cx="4779" cy="316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32" y="2798"/>
              <a:ext cx="4779" cy="289"/>
            </a:xfrm>
            <a:prstGeom prst="rect">
              <a:avLst/>
            </a:prstGeom>
            <a:noFill/>
            <a:ln w="2857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zh-CN" altLang="en-US" sz="2800" b="1">
                  <a:sym typeface="Symbol" pitchFamily="18" charset="2"/>
                </a:rPr>
                <a:t>编码 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......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371" y="2800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020" y="2795"/>
              <a:ext cx="0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58" y="2798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98" y="2797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815975" y="4799731"/>
            <a:ext cx="4268788" cy="1217613"/>
            <a:chOff x="514" y="2424"/>
            <a:chExt cx="2689" cy="767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849" y="3028"/>
              <a:ext cx="2007" cy="163"/>
              <a:chOff x="849" y="2996"/>
              <a:chExt cx="2007" cy="209"/>
            </a:xfrm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849" y="3001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1791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2747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4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21" y="250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212" y="2500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99" y="2424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429" y="2716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498" y="2518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089" y="251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600" y="2430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453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541" y="2507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2132" y="2511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1651" y="2427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30" name="Line 44"/>
          <p:cNvSpPr>
            <a:spLocks noChangeShapeType="1"/>
          </p:cNvSpPr>
          <p:nvPr/>
        </p:nvSpPr>
        <p:spPr bwMode="auto">
          <a:xfrm flipH="1" flipV="1">
            <a:off x="992188" y="4601294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774700" y="4148856"/>
            <a:ext cx="66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V="1">
            <a:off x="2451100" y="4631456"/>
            <a:ext cx="1588" cy="28733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3983038" y="4636219"/>
            <a:ext cx="1587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2189163" y="4152031"/>
            <a:ext cx="73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3713163" y="4166319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4344988" y="4175844"/>
            <a:ext cx="3668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(并行产生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30" grpId="0" animBg="1"/>
      <p:bldP spid="31" grpId="0" autoUpdateAnimBg="0"/>
      <p:bldP spid="32" grpId="0" animBg="1"/>
      <p:bldP spid="33" grpId="0" animBg="1"/>
      <p:bldP spid="34" grpId="0" autoUpdateAnimBg="0"/>
      <p:bldP spid="35" grpId="0" autoUpdateAnimBg="0"/>
      <p:bldP spid="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2775" y="2399258"/>
            <a:ext cx="2654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互斥性原则: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576" y="836712"/>
            <a:ext cx="299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sym typeface="Wingdings" pitchFamily="2" charset="2"/>
              </a:rPr>
              <a:t>(2)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互斥性原则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3050" y="1631975"/>
            <a:ext cx="6931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不能同时出现的操作,  属于串行</a:t>
            </a:r>
            <a:r>
              <a:rPr lang="zh-CN" altLang="en-US" sz="2800" b="1" smtClean="0"/>
              <a:t>操作；</a:t>
            </a:r>
            <a:endParaRPr lang="zh-CN" altLang="en-US" sz="2800" b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3250" y="1628800"/>
            <a:ext cx="132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93975" y="2383383"/>
            <a:ext cx="621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同类操作中</a:t>
            </a:r>
            <a:r>
              <a:rPr lang="zh-CN" altLang="en-US" sz="2800" b="1" u="sng"/>
              <a:t>互斥</a:t>
            </a:r>
            <a:r>
              <a:rPr lang="zh-CN" altLang="en-US" sz="2800" b="1"/>
              <a:t>的微命令放同一字段。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356992"/>
            <a:ext cx="115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58825" indent="-758825"/>
            <a:r>
              <a:rPr lang="zh-CN" altLang="en-US" sz="2800" b="1"/>
              <a:t>如:</a:t>
            </a:r>
            <a:endParaRPr lang="zh-CN" altLang="en-US" sz="28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14388" y="5271091"/>
            <a:ext cx="8147050" cy="13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400" b="1">
                <a:sym typeface="Wingdings" pitchFamily="2" charset="2"/>
              </a:rPr>
              <a:t>  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i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en-US" altLang="zh-CN" sz="16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900" b="1"/>
              <a:t>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j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800" b="1"/>
              <a:t>”不能</a:t>
            </a:r>
            <a:r>
              <a:rPr lang="zh-CN" altLang="en-US" sz="2800" b="1">
                <a:sym typeface="Symbol" pitchFamily="18" charset="2"/>
              </a:rPr>
              <a:t>同时出现; 可编在同一个字段内。</a:t>
            </a:r>
            <a:endParaRPr lang="en-US" altLang="zh-CN" sz="2800" b="1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63588" y="3933056"/>
            <a:ext cx="8181975" cy="132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ct val="150000"/>
              </a:lnSpc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“读内存命令”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zh-CN" altLang="en-US" sz="2800" b="1"/>
              <a:t>“写内存命令”不能</a:t>
            </a:r>
            <a:r>
              <a:rPr lang="zh-CN" altLang="en-US" sz="2800" b="1">
                <a:sym typeface="Symbol" pitchFamily="18" charset="2"/>
              </a:rPr>
              <a:t>同时出现;</a:t>
            </a:r>
            <a:r>
              <a:rPr lang="zh-CN" altLang="en-US" sz="2900" b="1">
                <a:sym typeface="Symbol" pitchFamily="18" charset="2"/>
              </a:rPr>
              <a:t>可编在同一个字段内。</a:t>
            </a:r>
            <a:endParaRPr lang="zh-CN" alt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26777" y="188640"/>
            <a:ext cx="40052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(4) 分段间接编译法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6100" y="1963439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例.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1013" y="868064"/>
            <a:ext cx="78533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微命令由本字段编码和其它字段解释共同给出。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84300" y="1963439"/>
            <a:ext cx="2435225" cy="461963"/>
            <a:chOff x="864" y="1126"/>
            <a:chExt cx="1534" cy="3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1126"/>
              <a:ext cx="1534" cy="329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rgbClr val="CCFF99"/>
                  </a:solidFill>
                </a:rPr>
                <a:t>    </a:t>
              </a:r>
              <a:r>
                <a:rPr lang="en-US" altLang="zh-CN" sz="2800" b="1"/>
                <a:t>C           A</a:t>
              </a:r>
              <a:r>
                <a:rPr lang="en-US" altLang="zh-CN" sz="2800" b="1">
                  <a:solidFill>
                    <a:srgbClr val="CCFF99"/>
                  </a:solidFill>
                </a:rPr>
                <a:t>   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24" y="1136"/>
              <a:ext cx="0" cy="338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2300" y="1344314"/>
            <a:ext cx="467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2800" b="1"/>
              <a:t> 设置解释位或解释字段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58988" y="2453977"/>
            <a:ext cx="211137" cy="250825"/>
          </a:xfrm>
          <a:prstGeom prst="line">
            <a:avLst/>
          </a:prstGeom>
          <a:noFill/>
          <a:ln w="22225" cap="sq">
            <a:solidFill>
              <a:srgbClr val="0038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28850" y="2426989"/>
            <a:ext cx="1371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解释位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589463" y="1957089"/>
            <a:ext cx="858837" cy="539750"/>
            <a:chOff x="2891" y="1146"/>
            <a:chExt cx="541" cy="34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91" y="1152"/>
              <a:ext cx="50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400" b="1"/>
                <a:t> </a:t>
              </a:r>
              <a:r>
                <a:rPr lang="en-US" altLang="zh-CN" sz="2800" b="1"/>
                <a:t>=</a:t>
              </a: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3311" y="1146"/>
              <a:ext cx="121" cy="340"/>
            </a:xfrm>
            <a:prstGeom prst="leftBrace">
              <a:avLst>
                <a:gd name="adj1" fmla="val 23416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35600" y="1696739"/>
            <a:ext cx="2824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  </a:t>
            </a:r>
            <a:r>
              <a:rPr lang="en-US" altLang="zh-CN" sz="2800" b="1"/>
              <a:t>A</a:t>
            </a:r>
            <a:r>
              <a:rPr lang="zh-CN" altLang="en-US" sz="2800" b="1"/>
              <a:t>为某类命令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9600" y="2938164"/>
            <a:ext cx="2266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②</a:t>
            </a:r>
            <a:r>
              <a:rPr lang="zh-CN" altLang="en-US" sz="2800" b="1"/>
              <a:t> 分类编译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35050" y="3381077"/>
            <a:ext cx="82232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按功能类型将微指令分类,  分别对各类微指令格式和字段进行编码,  并设置区分标志。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38775" y="2163464"/>
            <a:ext cx="1957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 </a:t>
            </a:r>
            <a:r>
              <a:rPr lang="en-US" altLang="zh-CN" sz="2800" b="1"/>
              <a:t>A</a:t>
            </a:r>
            <a:r>
              <a:rPr lang="zh-CN" altLang="en-US" sz="2800" b="1"/>
              <a:t>为常数</a:t>
            </a:r>
          </a:p>
        </p:txBody>
      </p:sp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992188" y="4287539"/>
            <a:ext cx="7559675" cy="1011238"/>
            <a:chOff x="625" y="2566"/>
            <a:chExt cx="4762" cy="637"/>
          </a:xfrm>
        </p:grpSpPr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25" y="2694"/>
              <a:ext cx="83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smtClean="0"/>
                <a:t>微</a:t>
              </a:r>
              <a:r>
                <a:rPr lang="zh-CN" altLang="en-US" sz="2800" b="1"/>
                <a:t>指令</a:t>
              </a:r>
            </a:p>
          </p:txBody>
        </p:sp>
        <p:sp>
          <p:nvSpPr>
            <p:cNvPr id="20" name="AutoShape 23"/>
            <p:cNvSpPr>
              <a:spLocks/>
            </p:cNvSpPr>
            <p:nvPr/>
          </p:nvSpPr>
          <p:spPr bwMode="auto">
            <a:xfrm>
              <a:off x="1397" y="2680"/>
              <a:ext cx="96" cy="415"/>
            </a:xfrm>
            <a:prstGeom prst="leftBrace">
              <a:avLst>
                <a:gd name="adj1" fmla="val 36024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489" y="2566"/>
              <a:ext cx="38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CPU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C=0</a:t>
              </a:r>
              <a:r>
                <a:rPr lang="zh-CN" altLang="en-US" sz="2800" b="1"/>
                <a:t>或某字段=0)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497" y="2876"/>
              <a:ext cx="3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I/O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C=1</a:t>
              </a:r>
              <a:r>
                <a:rPr lang="zh-CN" altLang="en-US" sz="2800" b="1"/>
                <a:t>或某字段=1</a:t>
              </a:r>
              <a:r>
                <a:rPr lang="en-US" altLang="zh-CN" sz="2800" b="1"/>
                <a:t>)</a:t>
              </a:r>
            </a:p>
          </p:txBody>
        </p: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608013" y="5413077"/>
            <a:ext cx="4330700" cy="1184275"/>
            <a:chOff x="383" y="3243"/>
            <a:chExt cx="2728" cy="746"/>
          </a:xfrm>
        </p:grpSpPr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383" y="3243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例. </a:t>
              </a:r>
            </a:p>
          </p:txBody>
        </p: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847" y="3251"/>
              <a:ext cx="1419" cy="306"/>
              <a:chOff x="810" y="1009"/>
              <a:chExt cx="1419" cy="306"/>
            </a:xfrm>
          </p:grpSpPr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810" y="1009"/>
                <a:ext cx="1419" cy="302"/>
              </a:xfrm>
              <a:prstGeom prst="rect">
                <a:avLst/>
              </a:prstGeom>
              <a:noFill/>
              <a:ln w="25400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</a:t>
                </a:r>
                <a:r>
                  <a:rPr lang="en-US" altLang="zh-CN" sz="2800" b="1"/>
                  <a:t>C          A   </a:t>
                </a: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>
                <a:off x="1530" y="1009"/>
                <a:ext cx="0" cy="306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199" y="3601"/>
              <a:ext cx="117" cy="144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250" y="3662"/>
              <a:ext cx="18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解释位 或 触发器</a:t>
              </a:r>
              <a:endParaRPr lang="en-US" altLang="zh-CN" sz="2800" b="1"/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4337050" y="5300364"/>
            <a:ext cx="4806950" cy="998538"/>
            <a:chOff x="2732" y="3172"/>
            <a:chExt cx="3028" cy="629"/>
          </a:xfrm>
        </p:grpSpPr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732" y="3339"/>
              <a:ext cx="5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200" b="1"/>
                <a:t> </a:t>
              </a:r>
              <a:r>
                <a:rPr lang="en-US" altLang="zh-CN" sz="2800" b="1"/>
                <a:t>=</a:t>
              </a:r>
              <a:endParaRPr lang="en-US" altLang="zh-CN" sz="1200" b="1"/>
            </a:p>
          </p:txBody>
        </p:sp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3144" y="3330"/>
              <a:ext cx="95" cy="360"/>
            </a:xfrm>
            <a:prstGeom prst="leftBrace">
              <a:avLst>
                <a:gd name="adj1" fmla="val 31579"/>
                <a:gd name="adj2" fmla="val 50000"/>
              </a:avLst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247" y="3172"/>
              <a:ext cx="25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CPU</a:t>
              </a:r>
              <a:r>
                <a:rPr lang="zh-CN" altLang="en-US" sz="2800" b="1"/>
                <a:t>操作类命令</a:t>
              </a: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3244" y="3474"/>
              <a:ext cx="23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I/O</a:t>
              </a:r>
              <a:r>
                <a:rPr lang="zh-CN" altLang="en-US" sz="2800" b="1"/>
                <a:t>操作类命令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build="p" autoUpdateAnimBg="0"/>
      <p:bldP spid="9" grpId="0" animBg="1"/>
      <p:bldP spid="10" grpId="0" autoUpdateAnimBg="0"/>
      <p:bldP spid="14" grpId="0" autoUpdateAnimBg="0"/>
      <p:bldP spid="15" grpId="0" build="p" autoUpdateAnimBg="0"/>
      <p:bldP spid="16" grpId="0" build="p" autoUpdateAnimBg="0"/>
      <p:bldP spid="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107921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3.5.3 </a:t>
            </a:r>
            <a:r>
              <a:rPr lang="zh-CN" altLang="en-US" sz="2800" b="1" smtClean="0"/>
              <a:t> 微地址形成方式 </a:t>
            </a:r>
            <a:endParaRPr lang="zh-CN" altLang="en-US" sz="2800" b="1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11560" y="1559967"/>
            <a:ext cx="428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首先是</a:t>
            </a:r>
            <a:r>
              <a:rPr lang="zh-CN" altLang="en-US" sz="2800" b="1">
                <a:solidFill>
                  <a:srgbClr val="FF0000"/>
                </a:solidFill>
              </a:rPr>
              <a:t>公共入口</a:t>
            </a:r>
            <a:r>
              <a:rPr lang="zh-CN" altLang="en-US" sz="2800" b="1"/>
              <a:t>问题:</a:t>
            </a:r>
            <a:endParaRPr lang="zh-CN" altLang="en-US" sz="2800" b="1" u="sng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627990" y="2391544"/>
            <a:ext cx="8167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其次, 不同机器指令存在一些公共的微操作, 如: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478459" y="3068960"/>
            <a:ext cx="44910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u="sng">
                <a:solidFill>
                  <a:srgbClr val="0000FF"/>
                </a:solidFill>
              </a:rPr>
              <a:t>取操作数所需微操作</a:t>
            </a:r>
            <a:r>
              <a:rPr lang="zh-CN" altLang="en-US" sz="2800" b="1">
                <a:solidFill>
                  <a:srgbClr val="0000FF"/>
                </a:solidFill>
              </a:rPr>
              <a:t>等</a:t>
            </a:r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660772" y="3847544"/>
            <a:ext cx="8350250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sz="2800" b="1"/>
              <a:t>因此, 不是将所有</a:t>
            </a:r>
            <a:r>
              <a:rPr lang="zh-CN" altLang="en-US" sz="2800" b="1">
                <a:solidFill>
                  <a:srgbClr val="7030A0"/>
                </a:solidFill>
              </a:rPr>
              <a:t>机器指令</a:t>
            </a:r>
            <a:r>
              <a:rPr lang="zh-CN" altLang="en-US" sz="2800" b="1"/>
              <a:t>所需微操作</a:t>
            </a:r>
            <a:r>
              <a:rPr lang="zh-CN" altLang="en-US" sz="2800" b="1">
                <a:solidFill>
                  <a:srgbClr val="7030A0"/>
                </a:solidFill>
              </a:rPr>
              <a:t>顺序</a:t>
            </a:r>
            <a:r>
              <a:rPr lang="zh-CN" altLang="en-US" sz="2800" b="1" smtClean="0"/>
              <a:t>排列存入控制存储器(</a:t>
            </a:r>
            <a:r>
              <a:rPr lang="en-US" altLang="zh-CN" sz="2800" b="1"/>
              <a:t>CM), </a:t>
            </a: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62878" y="4390072"/>
            <a:ext cx="83550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sz="2800" b="1" smtClean="0"/>
              <a:t>                                     而是</a:t>
            </a:r>
            <a:r>
              <a:rPr lang="zh-CN" altLang="en-US" sz="2800" b="1"/>
              <a:t>将</a:t>
            </a:r>
            <a:r>
              <a:rPr lang="zh-CN" altLang="en-US" sz="2800" b="1">
                <a:solidFill>
                  <a:srgbClr val="0000FF"/>
                </a:solidFill>
              </a:rPr>
              <a:t>公共操作构成微子程序</a:t>
            </a:r>
            <a:r>
              <a:rPr lang="zh-CN" altLang="en-US" sz="2800" b="1"/>
              <a:t>存入</a:t>
            </a:r>
            <a:r>
              <a:rPr lang="en-US" altLang="zh-CN" sz="2800" b="1"/>
              <a:t>CM, </a:t>
            </a:r>
            <a:r>
              <a:rPr lang="zh-CN" altLang="en-US" sz="2800" b="1"/>
              <a:t>在需要执行该操作时, 转入该微子程序、或者形成若干分支。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299322" y="1556792"/>
            <a:ext cx="354616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u="sng"/>
              <a:t>取指令所需微操</a:t>
            </a:r>
            <a:r>
              <a:rPr lang="zh-CN" altLang="en-US" sz="2800" b="1" u="sng" smtClean="0"/>
              <a:t>作；</a:t>
            </a:r>
            <a:endParaRPr lang="zh-CN" altLang="en-US" sz="2800" b="1" u="sng"/>
          </a:p>
        </p:txBody>
      </p:sp>
      <p:sp>
        <p:nvSpPr>
          <p:cNvPr id="11" name="文本框 10"/>
          <p:cNvSpPr txBox="1"/>
          <p:nvPr/>
        </p:nvSpPr>
        <p:spPr>
          <a:xfrm>
            <a:off x="599283" y="855460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CM</a:t>
            </a:r>
            <a:r>
              <a:rPr lang="zh-CN" altLang="en-US" sz="2400" b="1" smtClean="0">
                <a:solidFill>
                  <a:srgbClr val="0000FF"/>
                </a:solidFill>
              </a:rPr>
              <a:t>如何设计？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7824" y="836712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一条机器指令对应一段完整的微程序？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4580" y="6165304"/>
            <a:ext cx="655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7030A0"/>
                </a:solidFill>
              </a:rPr>
              <a:t>所以</a:t>
            </a:r>
            <a:r>
              <a:rPr lang="en-US" altLang="zh-CN" sz="2800" b="1" smtClean="0">
                <a:solidFill>
                  <a:srgbClr val="7030A0"/>
                </a:solidFill>
              </a:rPr>
              <a:t>CM</a:t>
            </a:r>
            <a:r>
              <a:rPr lang="zh-CN" altLang="en-US" sz="2800" b="1" smtClean="0">
                <a:solidFill>
                  <a:srgbClr val="7030A0"/>
                </a:solidFill>
              </a:rPr>
              <a:t>可以理解为只是一个微程序库。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9" grpId="0" build="p" autoUpdateAnimBg="0"/>
      <p:bldP spid="1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827584" y="116632"/>
            <a:ext cx="4608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/>
              <a:t>(1) </a:t>
            </a:r>
            <a:r>
              <a:rPr lang="zh-CN" altLang="en-US" sz="3000" b="1" smtClean="0"/>
              <a:t>初始微地址的形成</a:t>
            </a:r>
            <a:endParaRPr lang="zh-CN" altLang="en-US" sz="3000" b="1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323529" y="3360312"/>
            <a:ext cx="8469188" cy="323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  <a:spcBef>
                <a:spcPct val="30000"/>
              </a:spcBef>
            </a:pPr>
            <a:r>
              <a:rPr lang="zh-CN" altLang="en-US" sz="2900" b="1" smtClean="0"/>
              <a:t>     所</a:t>
            </a:r>
            <a:r>
              <a:rPr lang="zh-CN" altLang="en-US" sz="2900" b="1"/>
              <a:t>有指令的取指阶段的操作是相同的, 因此将取指所需的所有微指令组成一段公共微程序(即微子程序</a:t>
            </a:r>
            <a:r>
              <a:rPr lang="en-US" altLang="zh-CN" sz="2900" b="1"/>
              <a:t>) </a:t>
            </a:r>
            <a:r>
              <a:rPr lang="zh-CN" altLang="en-US" sz="2900" b="1"/>
              <a:t>, 并约定一个公共入口地址(比如从地址</a:t>
            </a:r>
            <a:r>
              <a:rPr lang="zh-CN" altLang="en-US" sz="2900" b="1" smtClean="0"/>
              <a:t>0或其他特定单元开</a:t>
            </a:r>
            <a:r>
              <a:rPr lang="zh-CN" altLang="en-US" sz="2900" b="1"/>
              <a:t>始</a:t>
            </a:r>
            <a:r>
              <a:rPr lang="zh-CN" altLang="en-US" sz="2900" b="1" smtClean="0"/>
              <a:t>)。</a:t>
            </a:r>
            <a:endParaRPr lang="en-US" altLang="zh-CN" sz="2900" b="1" smtClean="0"/>
          </a:p>
          <a:p>
            <a:pPr algn="l">
              <a:lnSpc>
                <a:spcPts val="4000"/>
              </a:lnSpc>
              <a:spcBef>
                <a:spcPct val="15000"/>
              </a:spcBef>
            </a:pPr>
            <a:r>
              <a:rPr lang="zh-CN" altLang="en-US" sz="2900" b="1" smtClean="0"/>
              <a:t>    取</a:t>
            </a:r>
            <a:r>
              <a:rPr lang="zh-CN" altLang="en-US" sz="2900" b="1"/>
              <a:t>指阶段结束后, 经过指令译码, 再根据指令类型转入不同指令各自对应的微程序段</a:t>
            </a:r>
            <a:r>
              <a:rPr lang="zh-CN" altLang="en-US" sz="2900" b="1" smtClean="0"/>
              <a:t>。</a:t>
            </a:r>
            <a:endParaRPr lang="en-US" altLang="zh-CN" sz="2900" b="1" smtClean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512" y="2731464"/>
            <a:ext cx="30781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 1) 取机器指令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3650" y="980728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什么是初始微地址？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9" y="1610797"/>
            <a:ext cx="835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    每一条</a:t>
            </a:r>
            <a:r>
              <a:rPr lang="zh-CN" altLang="en-US" sz="2800" b="1" smtClean="0">
                <a:solidFill>
                  <a:srgbClr val="7030A0"/>
                </a:solidFill>
              </a:rPr>
              <a:t>机器指令</a:t>
            </a:r>
            <a:r>
              <a:rPr lang="zh-CN" altLang="en-US" sz="2800" b="1" smtClean="0"/>
              <a:t>由一段微程序解释</a:t>
            </a:r>
            <a:r>
              <a:rPr lang="zh-CN" altLang="en-US" sz="2800" b="1" smtClean="0">
                <a:solidFill>
                  <a:srgbClr val="7030A0"/>
                </a:solidFill>
              </a:rPr>
              <a:t>执行</a:t>
            </a:r>
            <a:r>
              <a:rPr lang="zh-CN" altLang="en-US" sz="2800" b="1" smtClean="0"/>
              <a:t>，其入口就是初始微地址。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0112" y="4137868"/>
            <a:ext cx="475200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例: </a:t>
            </a:r>
            <a:r>
              <a:rPr lang="zh-CN" altLang="en-US" sz="2800" b="1" smtClean="0"/>
              <a:t>假设高位地址为00</a:t>
            </a:r>
            <a:r>
              <a:rPr lang="en-US" altLang="zh-CN" sz="2800" b="1" smtClean="0"/>
              <a:t>H</a:t>
            </a:r>
            <a:endParaRPr lang="zh-CN" altLang="en-US" sz="2800" b="1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169988" y="4869581"/>
            <a:ext cx="2895600" cy="1082675"/>
            <a:chOff x="737" y="2538"/>
            <a:chExt cx="1824" cy="68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59" y="2538"/>
              <a:ext cx="167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机器指</a:t>
              </a:r>
              <a:r>
                <a:rPr lang="zh-CN" altLang="en-US" sz="2800" b="1" smtClean="0"/>
                <a:t>令</a:t>
              </a:r>
              <a:r>
                <a:rPr lang="en-US" altLang="zh-CN" sz="2800" b="1" smtClean="0"/>
                <a:t>1</a:t>
              </a:r>
              <a:r>
                <a:rPr lang="zh-CN" altLang="en-US" sz="2800" b="1" smtClean="0"/>
                <a:t>(</a:t>
              </a:r>
              <a:r>
                <a:rPr lang="en-US" altLang="zh-CN" sz="2800" b="1"/>
                <a:t>Ins</a:t>
              </a:r>
              <a:r>
                <a:rPr lang="en-US" altLang="zh-CN" sz="3200" b="1" baseline="-12000"/>
                <a:t>1</a:t>
              </a:r>
              <a:r>
                <a:rPr lang="en-US" altLang="zh-CN" sz="2800" b="1"/>
                <a:t>)</a:t>
              </a:r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737" y="2882"/>
              <a:ext cx="1824" cy="338"/>
              <a:chOff x="737" y="2754"/>
              <a:chExt cx="1920" cy="338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737" y="2754"/>
                <a:ext cx="1920" cy="316"/>
              </a:xfrm>
              <a:prstGeom prst="rect">
                <a:avLst/>
              </a:prstGeom>
              <a:noFill/>
              <a:ln w="28575" cap="sq">
                <a:solidFill>
                  <a:srgbClr val="004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95000"/>
                  </a:lnSpc>
                </a:pPr>
                <a:r>
                  <a:rPr lang="zh-CN" altLang="en-US" sz="2800" b="1"/>
                  <a:t> 0</a:t>
                </a:r>
                <a:r>
                  <a:rPr lang="en-US" altLang="zh-CN" sz="2800" b="1" smtClean="0"/>
                  <a:t>FH(8</a:t>
                </a:r>
                <a:r>
                  <a:rPr lang="zh-CN" altLang="en-US" sz="2800" b="1"/>
                  <a:t>位)        ..... </a:t>
                </a: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1847" y="2754"/>
                <a:ext cx="0" cy="33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69988" y="5961781"/>
            <a:ext cx="3581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入口地址=000</a:t>
            </a:r>
            <a:r>
              <a:rPr lang="en-US" altLang="zh-CN" sz="2800" b="1"/>
              <a:t>FH      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5132388" y="4866406"/>
            <a:ext cx="2895600" cy="1038225"/>
            <a:chOff x="3233" y="2536"/>
            <a:chExt cx="1824" cy="65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37" y="2536"/>
              <a:ext cx="18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机器指令2 (</a:t>
              </a:r>
              <a:r>
                <a:rPr lang="en-US" altLang="zh-CN" sz="2800" b="1"/>
                <a:t>Ins</a:t>
              </a:r>
              <a:r>
                <a:rPr lang="en-US" altLang="zh-CN" sz="3200" b="1" baseline="-12000"/>
                <a:t>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233" y="2868"/>
              <a:ext cx="1768" cy="322"/>
              <a:chOff x="3177" y="2868"/>
              <a:chExt cx="1768" cy="3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3177" y="2868"/>
                <a:ext cx="1768" cy="316"/>
              </a:xfrm>
              <a:prstGeom prst="rect">
                <a:avLst/>
              </a:prstGeom>
              <a:noFill/>
              <a:ln w="28575" cap="sq">
                <a:solidFill>
                  <a:srgbClr val="004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95000"/>
                  </a:lnSpc>
                </a:pPr>
                <a:r>
                  <a:rPr lang="zh-CN" altLang="en-US" sz="2800" b="1"/>
                  <a:t> </a:t>
                </a:r>
                <a:r>
                  <a:rPr lang="zh-CN" altLang="en-US" sz="2800" b="1" smtClean="0"/>
                  <a:t>10</a:t>
                </a:r>
                <a:r>
                  <a:rPr lang="en-US" altLang="zh-CN" sz="2800" b="1" smtClean="0"/>
                  <a:t>H</a:t>
                </a:r>
                <a:r>
                  <a:rPr lang="zh-CN" altLang="en-US" sz="2800" b="1" smtClean="0"/>
                  <a:t>(8</a:t>
                </a:r>
                <a:r>
                  <a:rPr lang="zh-CN" altLang="en-US" sz="2800" b="1"/>
                  <a:t>位)      .......  </a:t>
                </a: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4230" y="2868"/>
                <a:ext cx="0" cy="322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094288" y="6006231"/>
            <a:ext cx="3060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入口地址=0010</a:t>
            </a:r>
            <a:r>
              <a:rPr lang="en-US" altLang="zh-CN" sz="2800" b="1"/>
              <a:t>H      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43756" y="1217485"/>
            <a:ext cx="3810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① </a:t>
            </a:r>
            <a:r>
              <a:rPr lang="zh-CN" altLang="en-US" sz="2900" b="1"/>
              <a:t>一级功能转移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038" y="2671589"/>
            <a:ext cx="79549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如果各操作码的位置、位数固定, 一次转换成功。       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58888" y="1905521"/>
            <a:ext cx="2514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指令操作码       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3294063" y="2273821"/>
            <a:ext cx="1849437" cy="0"/>
          </a:xfrm>
          <a:prstGeom prst="line">
            <a:avLst/>
          </a:prstGeom>
          <a:noFill/>
          <a:ln w="22225" cap="sq">
            <a:solidFill>
              <a:srgbClr val="99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105400" y="1959496"/>
            <a:ext cx="28035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微程序入口       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455988" y="1770583"/>
            <a:ext cx="1851025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75270" y="116632"/>
            <a:ext cx="232353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>
                <a:cs typeface="Times New Roman" pitchFamily="18" charset="0"/>
              </a:rPr>
              <a:t>2)</a:t>
            </a:r>
            <a:r>
              <a:rPr lang="zh-CN" altLang="en-US" sz="3000" b="1"/>
              <a:t> 功能</a:t>
            </a:r>
            <a:r>
              <a:rPr lang="zh-CN" altLang="en-US" sz="3000" b="1" smtClean="0"/>
              <a:t>转移</a:t>
            </a:r>
            <a:endParaRPr lang="en-US" altLang="zh-CN" sz="3000" b="1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931069" y="3355230"/>
            <a:ext cx="1049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假设</a:t>
            </a:r>
            <a:r>
              <a:rPr lang="zh-CN" altLang="en-US" sz="2800" b="1" smtClean="0"/>
              <a:t>:</a:t>
            </a:r>
            <a:endParaRPr lang="zh-CN" altLang="en-US" sz="2800" b="1"/>
          </a:p>
        </p:txBody>
      </p: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1914947" y="3348880"/>
            <a:ext cx="4313237" cy="536575"/>
            <a:chOff x="1181" y="1610"/>
            <a:chExt cx="2717" cy="338"/>
          </a:xfrm>
        </p:grpSpPr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1181" y="1627"/>
              <a:ext cx="114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入口地址=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317" y="1610"/>
              <a:ext cx="1581" cy="316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 高位</a:t>
              </a:r>
              <a:r>
                <a:rPr lang="zh-CN" altLang="en-US" sz="2800" b="1" smtClean="0"/>
                <a:t>    </a:t>
              </a:r>
              <a:r>
                <a:rPr lang="zh-CN" altLang="en-US" sz="2800" b="1"/>
                <a:t>操作码</a:t>
              </a: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010" y="1610"/>
              <a:ext cx="0" cy="33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619672" y="663079"/>
            <a:ext cx="6996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0000FF"/>
                </a:solidFill>
              </a:rPr>
              <a:t>根据机器指令</a:t>
            </a:r>
            <a:r>
              <a:rPr lang="zh-CN" altLang="en-US" sz="2400" b="1" smtClean="0">
                <a:solidFill>
                  <a:schemeClr val="accent6">
                    <a:lumMod val="75000"/>
                  </a:schemeClr>
                </a:solidFill>
              </a:rPr>
              <a:t>操作码</a:t>
            </a:r>
            <a:r>
              <a:rPr lang="zh-CN" altLang="en-US" sz="2400" b="1" smtClean="0">
                <a:solidFill>
                  <a:srgbClr val="0000FF"/>
                </a:solidFill>
              </a:rPr>
              <a:t>转换成微程序段的入口地址。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 autoUpdateAnimBg="0"/>
      <p:bldP spid="16" grpId="0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/>
      <p:bldP spid="22" grpId="0" autoUpdateAnimBg="0"/>
      <p:bldP spid="24" grpId="0" build="p" autoUpdateAnimBg="0"/>
      <p:bldP spid="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8613" y="840334"/>
            <a:ext cx="8556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即: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16400" y="1502321"/>
            <a:ext cx="11303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4400"/>
                </a:solidFill>
              </a:rPr>
              <a:t>000</a:t>
            </a:r>
            <a:r>
              <a:rPr lang="en-US" altLang="zh-CN" sz="3000" b="1">
                <a:solidFill>
                  <a:srgbClr val="004400"/>
                </a:solidFill>
              </a:rPr>
              <a:t>F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91000" y="2007146"/>
            <a:ext cx="1049338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4400"/>
                </a:solidFill>
              </a:rPr>
              <a:t>0010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660650" y="1426121"/>
            <a:ext cx="107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4400"/>
                </a:solidFill>
              </a:rPr>
              <a:t>Ins</a:t>
            </a:r>
            <a:r>
              <a:rPr lang="en-US" altLang="zh-CN" sz="3200" b="1" baseline="-12000">
                <a:solidFill>
                  <a:srgbClr val="004400"/>
                </a:solidFill>
              </a:rPr>
              <a:t>1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3557588" y="1800771"/>
            <a:ext cx="631825" cy="1588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668588" y="1957934"/>
            <a:ext cx="1058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4400"/>
                </a:solidFill>
              </a:rPr>
              <a:t>Ins</a:t>
            </a:r>
            <a:r>
              <a:rPr lang="en-US" altLang="zh-CN" sz="3200" b="1" baseline="-12000">
                <a:solidFill>
                  <a:srgbClr val="004400"/>
                </a:solidFill>
              </a:rPr>
              <a:t>2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3541713" y="2277021"/>
            <a:ext cx="630237" cy="3175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50825" y="3503389"/>
            <a:ext cx="8642350" cy="267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l">
              <a:lnSpc>
                <a:spcPts val="4000"/>
              </a:lnSpc>
            </a:pPr>
            <a:r>
              <a:rPr lang="zh-CN" altLang="en-US" sz="2800" b="1"/>
              <a:t>问题: </a:t>
            </a:r>
          </a:p>
          <a:p>
            <a:pPr marL="190500" indent="-190500" algn="l">
              <a:lnSpc>
                <a:spcPts val="4000"/>
              </a:lnSpc>
              <a:spcBef>
                <a:spcPct val="5000"/>
              </a:spcBef>
            </a:pPr>
            <a:r>
              <a:rPr lang="zh-CN" altLang="en-US" sz="2800" b="1"/>
              <a:t>  </a:t>
            </a:r>
            <a:r>
              <a:rPr lang="zh-CN" altLang="en-US" sz="2700" b="1"/>
              <a:t>指令系统中, 操作码是连续编码</a:t>
            </a:r>
            <a:r>
              <a:rPr lang="en-US" altLang="zh-CN" sz="2700" b="1"/>
              <a:t>, </a:t>
            </a:r>
            <a:r>
              <a:rPr lang="zh-CN" altLang="en-US" sz="2700" b="1"/>
              <a:t>采用该地址形成方法, 形成的微指令地址也是连续的, 只能形成一条机器指令所对应的多条</a:t>
            </a:r>
            <a:r>
              <a:rPr lang="zh-CN" altLang="en-US" sz="2700" b="1" smtClean="0"/>
              <a:t>微指令的首条微指令的地址（</a:t>
            </a:r>
            <a:r>
              <a:rPr lang="zh-CN" altLang="en-US" sz="2700" b="1" smtClean="0">
                <a:solidFill>
                  <a:srgbClr val="FF0000"/>
                </a:solidFill>
              </a:rPr>
              <a:t>转移微指令</a:t>
            </a:r>
            <a:r>
              <a:rPr lang="zh-CN" altLang="en-US" sz="2700" b="1" smtClean="0"/>
              <a:t>）。</a:t>
            </a:r>
            <a:endParaRPr lang="zh-CN" altLang="en-US" sz="2700" b="1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03525" y="2516734"/>
            <a:ext cx="67151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4400"/>
                </a:solidFill>
              </a:rPr>
              <a:t>...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181225" y="848271"/>
            <a:ext cx="177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机器指令</a:t>
            </a:r>
          </a:p>
        </p:txBody>
      </p: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327650" y="692696"/>
            <a:ext cx="3611563" cy="2874963"/>
            <a:chOff x="996" y="288"/>
            <a:chExt cx="2299" cy="1867"/>
          </a:xfrm>
        </p:grpSpPr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996" y="597"/>
              <a:ext cx="2299" cy="1558"/>
            </a:xfrm>
            <a:prstGeom prst="rect">
              <a:avLst/>
            </a:prstGeom>
            <a:solidFill>
              <a:srgbClr val="FFFFD5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1930" y="288"/>
              <a:ext cx="629" cy="337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CM</a:t>
              </a:r>
            </a:p>
          </p:txBody>
        </p:sp>
      </p:grp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335588" y="1538834"/>
            <a:ext cx="3592512" cy="452432"/>
          </a:xfrm>
          <a:prstGeom prst="rect">
            <a:avLst/>
          </a:prstGeom>
          <a:solidFill>
            <a:srgbClr val="E9FFFF"/>
          </a:solidFill>
          <a:ln w="1905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</a:rPr>
              <a:t>Ins</a:t>
            </a:r>
            <a:r>
              <a:rPr lang="en-US" altLang="zh-CN" sz="2600" b="1" baseline="-12000">
                <a:solidFill>
                  <a:srgbClr val="000099"/>
                </a:solidFill>
              </a:rPr>
              <a:t>1</a:t>
            </a:r>
            <a:r>
              <a:rPr lang="zh-CN" altLang="en-US" sz="2600" b="1">
                <a:solidFill>
                  <a:srgbClr val="000099"/>
                </a:solidFill>
              </a:rPr>
              <a:t>对应的第1条</a:t>
            </a:r>
            <a:r>
              <a:rPr lang="zh-CN" altLang="en-US" sz="2600" b="1" smtClean="0">
                <a:solidFill>
                  <a:srgbClr val="000099"/>
                </a:solidFill>
              </a:rPr>
              <a:t>微指令</a:t>
            </a:r>
            <a:endParaRPr lang="zh-CN" altLang="en-US" sz="2600" b="1">
              <a:solidFill>
                <a:srgbClr val="000099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5338763" y="2010321"/>
            <a:ext cx="3589337" cy="468313"/>
          </a:xfrm>
          <a:prstGeom prst="rect">
            <a:avLst/>
          </a:prstGeom>
          <a:solidFill>
            <a:srgbClr val="E9FFFF"/>
          </a:solidFill>
          <a:ln w="1905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</a:rPr>
              <a:t>Ins</a:t>
            </a:r>
            <a:r>
              <a:rPr lang="en-US" altLang="zh-CN" sz="2600" b="1" baseline="-12000">
                <a:solidFill>
                  <a:srgbClr val="000099"/>
                </a:solidFill>
              </a:rPr>
              <a:t>2</a:t>
            </a:r>
            <a:r>
              <a:rPr lang="zh-CN" altLang="en-US" sz="2600" b="1">
                <a:solidFill>
                  <a:srgbClr val="000099"/>
                </a:solidFill>
              </a:rPr>
              <a:t>对应的</a:t>
            </a:r>
            <a:r>
              <a:rPr lang="zh-CN" altLang="en-US" sz="2600" b="1" smtClean="0">
                <a:solidFill>
                  <a:srgbClr val="000099"/>
                </a:solidFill>
              </a:rPr>
              <a:t>第</a:t>
            </a:r>
            <a:r>
              <a:rPr lang="en-US" altLang="zh-CN" sz="2600" b="1" smtClean="0">
                <a:solidFill>
                  <a:srgbClr val="000099"/>
                </a:solidFill>
              </a:rPr>
              <a:t>1</a:t>
            </a:r>
            <a:r>
              <a:rPr lang="zh-CN" altLang="en-US" sz="2600" b="1" smtClean="0">
                <a:solidFill>
                  <a:srgbClr val="000099"/>
                </a:solidFill>
              </a:rPr>
              <a:t>条微指令</a:t>
            </a:r>
            <a:endParaRPr lang="zh-CN" altLang="en-US" sz="26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autoUpdateAnimBg="0"/>
      <p:bldP spid="8" grpId="0" animBg="1"/>
      <p:bldP spid="9" grpId="0" build="p" autoUpdateAnimBg="0"/>
      <p:bldP spid="12" grpId="0" autoUpdateAnimBg="0"/>
      <p:bldP spid="13" grpId="0" build="p" autoUpdateAnimBg="0"/>
      <p:bldP spid="17" grpId="0" animBg="1" autoUpdateAnimBg="0"/>
      <p:bldP spid="1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742950" y="3027709"/>
            <a:ext cx="1676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微地址1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777875" y="4637434"/>
            <a:ext cx="1676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微地址2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20650" y="1281459"/>
            <a:ext cx="2360613" cy="563563"/>
            <a:chOff x="76" y="618"/>
            <a:chExt cx="1487" cy="355"/>
          </a:xfrm>
        </p:grpSpPr>
        <p:sp>
          <p:nvSpPr>
            <p:cNvPr id="5" name="Text Box 46"/>
            <p:cNvSpPr txBox="1">
              <a:spLocks noChangeArrowheads="1"/>
            </p:cNvSpPr>
            <p:nvPr/>
          </p:nvSpPr>
          <p:spPr bwMode="auto">
            <a:xfrm>
              <a:off x="814" y="646"/>
              <a:ext cx="7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400"/>
                  </a:solidFill>
                </a:rPr>
                <a:t>000</a:t>
              </a:r>
              <a:r>
                <a:rPr lang="en-US" altLang="zh-CN" sz="2800" b="1">
                  <a:solidFill>
                    <a:srgbClr val="004400"/>
                  </a:solidFill>
                </a:rPr>
                <a:t>F</a:t>
              </a:r>
            </a:p>
          </p:txBody>
        </p:sp>
        <p:sp>
          <p:nvSpPr>
            <p:cNvPr id="6" name="Rectangle 47"/>
            <p:cNvSpPr>
              <a:spLocks noChangeArrowheads="1"/>
            </p:cNvSpPr>
            <p:nvPr/>
          </p:nvSpPr>
          <p:spPr bwMode="auto">
            <a:xfrm>
              <a:off x="76" y="618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4400"/>
                  </a:solidFill>
                </a:rPr>
                <a:t>Ins</a:t>
              </a:r>
              <a:r>
                <a:rPr lang="en-US" altLang="zh-CN" sz="3200" b="1" baseline="-12000">
                  <a:solidFill>
                    <a:srgbClr val="004400"/>
                  </a:solidFill>
                </a:rPr>
                <a:t>1</a:t>
              </a:r>
              <a:endParaRPr lang="zh-CN" altLang="en-US" sz="3200" b="1" baseline="-12000">
                <a:solidFill>
                  <a:srgbClr val="004400"/>
                </a:solidFill>
              </a:endParaRPr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V="1">
              <a:off x="571" y="824"/>
              <a:ext cx="263" cy="1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138113" y="1806922"/>
            <a:ext cx="2233612" cy="542925"/>
            <a:chOff x="87" y="949"/>
            <a:chExt cx="1407" cy="342"/>
          </a:xfrm>
        </p:grpSpPr>
        <p:sp>
          <p:nvSpPr>
            <p:cNvPr id="9" name="Text Box 49"/>
            <p:cNvSpPr txBox="1">
              <a:spLocks noChangeArrowheads="1"/>
            </p:cNvSpPr>
            <p:nvPr/>
          </p:nvSpPr>
          <p:spPr bwMode="auto">
            <a:xfrm>
              <a:off x="833" y="964"/>
              <a:ext cx="6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400"/>
                  </a:solidFill>
                </a:rPr>
                <a:t>0010</a:t>
              </a: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87" y="949"/>
              <a:ext cx="6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4400"/>
                  </a:solidFill>
                </a:rPr>
                <a:t>Ins</a:t>
              </a:r>
              <a:r>
                <a:rPr lang="en-US" altLang="zh-CN" sz="2800" b="1" baseline="-16000">
                  <a:solidFill>
                    <a:srgbClr val="004400"/>
                  </a:solidFill>
                </a:rPr>
                <a:t>2</a:t>
              </a:r>
              <a:endParaRPr lang="zh-CN" altLang="en-US" sz="2800" b="1" baseline="-16000">
                <a:solidFill>
                  <a:srgbClr val="004400"/>
                </a:solidFill>
              </a:endParaRPr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 flipV="1">
              <a:off x="569" y="1134"/>
              <a:ext cx="256" cy="2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558800" y="2472084"/>
            <a:ext cx="1790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558800" y="4034184"/>
            <a:ext cx="1790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84875" y="1008409"/>
            <a:ext cx="2741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采用一级功能转移的前提条件:</a:t>
            </a: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5654675" y="2083147"/>
            <a:ext cx="3554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各操作码的</a:t>
            </a:r>
            <a:r>
              <a:rPr lang="zh-CN" altLang="en-US" sz="2800" b="1" u="sng">
                <a:solidFill>
                  <a:srgbClr val="0000FF"/>
                </a:solidFill>
              </a:rPr>
              <a:t>位置固定</a:t>
            </a:r>
            <a:r>
              <a:rPr lang="zh-CN" altLang="en-US" sz="2800" b="1"/>
              <a:t>和</a:t>
            </a:r>
            <a:r>
              <a:rPr lang="zh-CN" altLang="en-US" sz="2800" b="1" u="sng">
                <a:solidFill>
                  <a:srgbClr val="0000FF"/>
                </a:solidFill>
              </a:rPr>
              <a:t>位数固定</a:t>
            </a:r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>
            <a:off x="8204200" y="2599084"/>
            <a:ext cx="0" cy="66040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70"/>
          <p:cNvSpPr txBox="1">
            <a:spLocks noChangeArrowheads="1"/>
          </p:cNvSpPr>
          <p:nvPr/>
        </p:nvSpPr>
        <p:spPr bwMode="auto">
          <a:xfrm>
            <a:off x="7205663" y="3210272"/>
            <a:ext cx="20780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004400"/>
                </a:solidFill>
              </a:rPr>
              <a:t>才能方便获得该操作码</a:t>
            </a: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6667500" y="3030884"/>
            <a:ext cx="0" cy="176530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5626100" y="4745384"/>
            <a:ext cx="335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004400"/>
                </a:solidFill>
              </a:rPr>
              <a:t>才能获得定长地址码</a:t>
            </a:r>
          </a:p>
        </p:txBody>
      </p: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2260600" y="655984"/>
            <a:ext cx="3355975" cy="5221288"/>
            <a:chOff x="1424" y="224"/>
            <a:chExt cx="2114" cy="3289"/>
          </a:xfrm>
        </p:grpSpPr>
        <p:sp>
          <p:nvSpPr>
            <p:cNvPr id="21" name="Rectangle 85"/>
            <p:cNvSpPr>
              <a:spLocks noChangeArrowheads="1"/>
            </p:cNvSpPr>
            <p:nvPr/>
          </p:nvSpPr>
          <p:spPr bwMode="auto">
            <a:xfrm>
              <a:off x="1424" y="498"/>
              <a:ext cx="2114" cy="3015"/>
            </a:xfrm>
            <a:prstGeom prst="rect">
              <a:avLst/>
            </a:prstGeom>
            <a:solidFill>
              <a:srgbClr val="FFFFDD"/>
            </a:solidFill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86"/>
            <p:cNvSpPr txBox="1">
              <a:spLocks noChangeArrowheads="1"/>
            </p:cNvSpPr>
            <p:nvPr/>
          </p:nvSpPr>
          <p:spPr bwMode="auto">
            <a:xfrm>
              <a:off x="2142" y="224"/>
              <a:ext cx="7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CM</a:t>
              </a:r>
            </a:p>
          </p:txBody>
        </p:sp>
      </p:grpSp>
      <p:grpSp>
        <p:nvGrpSpPr>
          <p:cNvPr id="23" name="Group 87"/>
          <p:cNvGrpSpPr>
            <a:grpSpLocks/>
          </p:cNvGrpSpPr>
          <p:nvPr/>
        </p:nvGrpSpPr>
        <p:grpSpPr bwMode="auto">
          <a:xfrm>
            <a:off x="2273300" y="1310034"/>
            <a:ext cx="3330575" cy="511175"/>
            <a:chOff x="2120" y="676"/>
            <a:chExt cx="2298" cy="348"/>
          </a:xfrm>
        </p:grpSpPr>
        <p:sp>
          <p:nvSpPr>
            <p:cNvPr id="24" name="Text Box 88"/>
            <p:cNvSpPr txBox="1">
              <a:spLocks noChangeArrowheads="1"/>
            </p:cNvSpPr>
            <p:nvPr/>
          </p:nvSpPr>
          <p:spPr bwMode="auto">
            <a:xfrm>
              <a:off x="2120" y="676"/>
              <a:ext cx="2298" cy="348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99"/>
                  </a:solidFill>
                </a:rPr>
                <a:t>无条件转移   微地址1</a:t>
              </a:r>
            </a:p>
          </p:txBody>
        </p:sp>
        <p:sp>
          <p:nvSpPr>
            <p:cNvPr id="25" name="Line 89"/>
            <p:cNvSpPr>
              <a:spLocks noChangeShapeType="1"/>
            </p:cNvSpPr>
            <p:nvPr/>
          </p:nvSpPr>
          <p:spPr bwMode="auto">
            <a:xfrm>
              <a:off x="3359" y="684"/>
              <a:ext cx="0" cy="32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2273300" y="1818034"/>
            <a:ext cx="3330575" cy="512763"/>
            <a:chOff x="2120" y="1012"/>
            <a:chExt cx="2298" cy="339"/>
          </a:xfrm>
        </p:grpSpPr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120" y="1012"/>
              <a:ext cx="2298" cy="338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99"/>
                  </a:solidFill>
                </a:rPr>
                <a:t>无条件转移  微地址2</a:t>
              </a:r>
            </a:p>
          </p:txBody>
        </p:sp>
        <p:sp>
          <p:nvSpPr>
            <p:cNvPr id="28" name="Line 92"/>
            <p:cNvSpPr>
              <a:spLocks noChangeShapeType="1"/>
            </p:cNvSpPr>
            <p:nvPr/>
          </p:nvSpPr>
          <p:spPr bwMode="auto">
            <a:xfrm>
              <a:off x="3357" y="1015"/>
              <a:ext cx="0" cy="336"/>
            </a:xfrm>
            <a:prstGeom prst="line">
              <a:avLst/>
            </a:prstGeom>
            <a:noFill/>
            <a:ln w="2222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2273300" y="3091209"/>
            <a:ext cx="3338513" cy="990600"/>
          </a:xfrm>
          <a:prstGeom prst="rect">
            <a:avLst/>
          </a:prstGeom>
          <a:solidFill>
            <a:srgbClr val="DDFFFF"/>
          </a:solidFill>
          <a:ln w="22225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3000" b="1">
                <a:solidFill>
                  <a:srgbClr val="000099"/>
                </a:solidFill>
              </a:rPr>
              <a:t>          </a:t>
            </a:r>
            <a:r>
              <a:rPr lang="zh-CN" altLang="en-US" sz="2800" b="1">
                <a:solidFill>
                  <a:srgbClr val="000099"/>
                </a:solidFill>
              </a:rPr>
              <a:t> 微程序1</a:t>
            </a:r>
          </a:p>
          <a:p>
            <a:pPr algn="l"/>
            <a:r>
              <a:rPr lang="en-US" altLang="zh-CN" sz="2000" b="1">
                <a:solidFill>
                  <a:srgbClr val="000099"/>
                </a:solidFill>
              </a:rPr>
              <a:t>(</a:t>
            </a:r>
            <a:r>
              <a:rPr lang="zh-CN" altLang="en-US" sz="2000" b="1">
                <a:solidFill>
                  <a:srgbClr val="000099"/>
                </a:solidFill>
              </a:rPr>
              <a:t>对应机器指令</a:t>
            </a:r>
            <a:r>
              <a:rPr lang="en-US" altLang="zh-CN" sz="2000" b="1">
                <a:solidFill>
                  <a:srgbClr val="000099"/>
                </a:solidFill>
              </a:rPr>
              <a:t>Ins</a:t>
            </a:r>
            <a:r>
              <a:rPr lang="en-US" altLang="zh-CN" sz="2000" b="1" baseline="-16000">
                <a:solidFill>
                  <a:srgbClr val="000099"/>
                </a:solidFill>
              </a:rPr>
              <a:t>1</a:t>
            </a:r>
            <a:r>
              <a:rPr lang="zh-CN" altLang="en-US" sz="2000" b="1">
                <a:solidFill>
                  <a:srgbClr val="000099"/>
                </a:solidFill>
              </a:rPr>
              <a:t>微程序段)</a:t>
            </a:r>
          </a:p>
          <a:p>
            <a:pPr algn="l">
              <a:lnSpc>
                <a:spcPct val="15000"/>
              </a:lnSpc>
            </a:pPr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0" name="Text Box 94"/>
          <p:cNvSpPr txBox="1">
            <a:spLocks noChangeArrowheads="1"/>
          </p:cNvSpPr>
          <p:nvPr/>
        </p:nvSpPr>
        <p:spPr bwMode="auto">
          <a:xfrm>
            <a:off x="2273300" y="4675534"/>
            <a:ext cx="3338513" cy="1020763"/>
          </a:xfrm>
          <a:prstGeom prst="rect">
            <a:avLst/>
          </a:prstGeom>
          <a:solidFill>
            <a:srgbClr val="DDFFFF"/>
          </a:solidFill>
          <a:ln w="22225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           微程序2</a:t>
            </a:r>
          </a:p>
          <a:p>
            <a:pPr algn="l"/>
            <a:r>
              <a:rPr lang="en-US" altLang="zh-CN" sz="2000" b="1">
                <a:solidFill>
                  <a:srgbClr val="000099"/>
                </a:solidFill>
              </a:rPr>
              <a:t>(</a:t>
            </a:r>
            <a:r>
              <a:rPr lang="zh-CN" altLang="en-US" sz="2000" b="1">
                <a:solidFill>
                  <a:srgbClr val="000099"/>
                </a:solidFill>
              </a:rPr>
              <a:t>对应机器指令</a:t>
            </a:r>
            <a:r>
              <a:rPr lang="en-US" altLang="zh-CN" sz="2000" b="1">
                <a:solidFill>
                  <a:srgbClr val="000099"/>
                </a:solidFill>
              </a:rPr>
              <a:t>Ins</a:t>
            </a:r>
            <a:r>
              <a:rPr lang="en-US" altLang="zh-CN" sz="2000" b="1" baseline="-16000">
                <a:solidFill>
                  <a:srgbClr val="000099"/>
                </a:solidFill>
              </a:rPr>
              <a:t>2</a:t>
            </a:r>
            <a:r>
              <a:rPr lang="zh-CN" altLang="en-US" sz="2000" b="1">
                <a:solidFill>
                  <a:srgbClr val="000099"/>
                </a:solidFill>
              </a:rPr>
              <a:t>微程序段)</a:t>
            </a:r>
            <a:endParaRPr lang="zh-CN" altLang="en-US" sz="3000" b="1">
              <a:solidFill>
                <a:srgbClr val="000099"/>
              </a:solidFill>
            </a:endParaRPr>
          </a:p>
          <a:p>
            <a:pPr algn="l">
              <a:lnSpc>
                <a:spcPct val="15000"/>
              </a:lnSpc>
            </a:pPr>
            <a:endParaRPr lang="zh-CN" altLang="en-US" sz="3000" b="1">
              <a:solidFill>
                <a:srgbClr val="000099"/>
              </a:solidFill>
            </a:endParaRPr>
          </a:p>
        </p:txBody>
      </p:sp>
      <p:sp>
        <p:nvSpPr>
          <p:cNvPr id="31" name="Freeform 95"/>
          <p:cNvSpPr>
            <a:spLocks/>
          </p:cNvSpPr>
          <p:nvPr/>
        </p:nvSpPr>
        <p:spPr bwMode="auto">
          <a:xfrm>
            <a:off x="1255713" y="1722784"/>
            <a:ext cx="3633787" cy="1384300"/>
          </a:xfrm>
          <a:custGeom>
            <a:avLst/>
            <a:gdLst>
              <a:gd name="T0" fmla="*/ 2289 w 2289"/>
              <a:gd name="T1" fmla="*/ 0 h 960"/>
              <a:gd name="T2" fmla="*/ 361 w 2289"/>
              <a:gd name="T3" fmla="*/ 576 h 960"/>
              <a:gd name="T4" fmla="*/ 121 w 2289"/>
              <a:gd name="T5" fmla="*/ 784 h 960"/>
              <a:gd name="T6" fmla="*/ 593 w 2289"/>
              <a:gd name="T7" fmla="*/ 96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289"/>
              <a:gd name="T13" fmla="*/ 0 h 960"/>
              <a:gd name="T14" fmla="*/ 2289 w 2289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9" h="960">
                <a:moveTo>
                  <a:pt x="2289" y="0"/>
                </a:moveTo>
                <a:cubicBezTo>
                  <a:pt x="1505" y="222"/>
                  <a:pt x="722" y="445"/>
                  <a:pt x="361" y="576"/>
                </a:cubicBezTo>
                <a:cubicBezTo>
                  <a:pt x="0" y="707"/>
                  <a:pt x="82" y="720"/>
                  <a:pt x="121" y="784"/>
                </a:cubicBezTo>
                <a:cubicBezTo>
                  <a:pt x="160" y="848"/>
                  <a:pt x="376" y="904"/>
                  <a:pt x="593" y="960"/>
                </a:cubicBezTo>
              </a:path>
            </a:pathLst>
          </a:custGeom>
          <a:noFill/>
          <a:ln w="22225">
            <a:solidFill>
              <a:srgbClr val="00440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Freeform 96"/>
          <p:cNvSpPr>
            <a:spLocks/>
          </p:cNvSpPr>
          <p:nvPr/>
        </p:nvSpPr>
        <p:spPr bwMode="auto">
          <a:xfrm>
            <a:off x="915988" y="2243484"/>
            <a:ext cx="3783012" cy="2463800"/>
          </a:xfrm>
          <a:custGeom>
            <a:avLst/>
            <a:gdLst>
              <a:gd name="T0" fmla="*/ 2383 w 2383"/>
              <a:gd name="T1" fmla="*/ 0 h 1768"/>
              <a:gd name="T2" fmla="*/ 263 w 2383"/>
              <a:gd name="T3" fmla="*/ 1424 h 1768"/>
              <a:gd name="T4" fmla="*/ 807 w 2383"/>
              <a:gd name="T5" fmla="*/ 1768 h 1768"/>
              <a:gd name="T6" fmla="*/ 0 60000 65536"/>
              <a:gd name="T7" fmla="*/ 0 60000 65536"/>
              <a:gd name="T8" fmla="*/ 0 60000 65536"/>
              <a:gd name="T9" fmla="*/ 0 w 2383"/>
              <a:gd name="T10" fmla="*/ 0 h 1768"/>
              <a:gd name="T11" fmla="*/ 2383 w 2383"/>
              <a:gd name="T12" fmla="*/ 1768 h 1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3" h="1768">
                <a:moveTo>
                  <a:pt x="2383" y="0"/>
                </a:moveTo>
                <a:cubicBezTo>
                  <a:pt x="1454" y="564"/>
                  <a:pt x="526" y="1129"/>
                  <a:pt x="263" y="1424"/>
                </a:cubicBezTo>
                <a:cubicBezTo>
                  <a:pt x="0" y="1719"/>
                  <a:pt x="403" y="1743"/>
                  <a:pt x="807" y="1768"/>
                </a:cubicBezTo>
              </a:path>
            </a:pathLst>
          </a:custGeom>
          <a:noFill/>
          <a:ln w="22225">
            <a:solidFill>
              <a:srgbClr val="00440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100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build="p" autoUpdateAnimBg="0" advAuto="0"/>
      <p:bldP spid="18" grpId="0" animBg="1"/>
      <p:bldP spid="19" grpId="0" autoUpdateAnimBg="0"/>
      <p:bldP spid="29" grpId="0" animBg="1" autoUpdateAnimBg="0"/>
      <p:bldP spid="30" grpId="0" animBg="1" autoUpdateAnimBg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99592" y="116632"/>
            <a:ext cx="5405438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②</a:t>
            </a:r>
            <a:r>
              <a:rPr lang="zh-CN" altLang="en-US" sz="2800" b="1"/>
              <a:t> </a:t>
            </a:r>
            <a:r>
              <a:rPr lang="zh-CN" altLang="en-US" sz="3000" b="1"/>
              <a:t>多</a:t>
            </a:r>
            <a:r>
              <a:rPr lang="zh-CN" altLang="en-US" sz="3000" b="1" smtClean="0"/>
              <a:t>级</a:t>
            </a:r>
            <a:r>
              <a:rPr lang="zh-CN" altLang="en-US" sz="3000" b="1"/>
              <a:t>功能转</a:t>
            </a:r>
            <a:r>
              <a:rPr lang="zh-CN" altLang="en-US" sz="3000" b="1" smtClean="0"/>
              <a:t>移</a:t>
            </a:r>
            <a:endParaRPr lang="en-US" altLang="zh-CN" sz="30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041474" y="2420888"/>
            <a:ext cx="2438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分类转移:      </a:t>
            </a:r>
          </a:p>
        </p:txBody>
      </p:sp>
      <p:sp>
        <p:nvSpPr>
          <p:cNvPr id="5" name="AutoShape 12"/>
          <p:cNvSpPr>
            <a:spLocks/>
          </p:cNvSpPr>
          <p:nvPr/>
        </p:nvSpPr>
        <p:spPr bwMode="auto">
          <a:xfrm>
            <a:off x="941462" y="2617738"/>
            <a:ext cx="152400" cy="673100"/>
          </a:xfrm>
          <a:prstGeom prst="leftBrace">
            <a:avLst>
              <a:gd name="adj1" fmla="val 36806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952055" y="2420888"/>
            <a:ext cx="22479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</a:rPr>
              <a:t>指令类型标志      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2832174" y="2771726"/>
            <a:ext cx="232092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43574" y="2511376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区分</a:t>
            </a:r>
            <a:r>
              <a:rPr lang="zh-CN" altLang="en-US" sz="2800" b="1">
                <a:solidFill>
                  <a:srgbClr val="FF0000"/>
                </a:solidFill>
              </a:rPr>
              <a:t>指令类型</a:t>
            </a:r>
            <a:r>
              <a:rPr lang="zh-CN" altLang="en-US" sz="2800" b="1"/>
              <a:t>     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028774" y="2928888"/>
            <a:ext cx="2301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功能转移:      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967707" y="2915652"/>
            <a:ext cx="20574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</a:rPr>
              <a:t>指令操作码      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832174" y="3263851"/>
            <a:ext cx="228282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118174" y="2984451"/>
            <a:ext cx="2803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区分</a:t>
            </a:r>
            <a:r>
              <a:rPr lang="zh-CN" altLang="en-US" sz="2800" b="1">
                <a:solidFill>
                  <a:srgbClr val="FF0000"/>
                </a:solidFill>
              </a:rPr>
              <a:t>操作类型</a:t>
            </a:r>
            <a:r>
              <a:rPr lang="zh-CN" altLang="en-US" sz="2800" b="1"/>
              <a:t>     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557787" y="3588122"/>
            <a:ext cx="27193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如加法、减法等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23899" y="4236194"/>
            <a:ext cx="694255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600" b="1"/>
              <a:t>如双操作数指令、单操作数指令</a:t>
            </a:r>
            <a:r>
              <a:rPr lang="zh-CN" altLang="en-US" sz="2600" b="1" smtClean="0"/>
              <a:t>等（同一类指令中，操作码位数与位置一般是固定的）</a:t>
            </a:r>
            <a:endParaRPr lang="zh-CN" altLang="en-US" sz="2600" b="1"/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6928147" y="2786013"/>
            <a:ext cx="1460277" cy="1723107"/>
            <a:chOff x="4618" y="1752"/>
            <a:chExt cx="916" cy="794"/>
          </a:xfrm>
        </p:grpSpPr>
        <p:sp>
          <p:nvSpPr>
            <p:cNvPr id="18" name="Arc 34"/>
            <p:cNvSpPr>
              <a:spLocks/>
            </p:cNvSpPr>
            <p:nvPr/>
          </p:nvSpPr>
          <p:spPr bwMode="auto">
            <a:xfrm>
              <a:off x="4946" y="1752"/>
              <a:ext cx="582" cy="388"/>
            </a:xfrm>
            <a:custGeom>
              <a:avLst/>
              <a:gdLst>
                <a:gd name="T0" fmla="*/ 0 w 21600"/>
                <a:gd name="T1" fmla="*/ 0 h 21600"/>
                <a:gd name="T2" fmla="*/ 582 w 21600"/>
                <a:gd name="T3" fmla="*/ 388 h 21600"/>
                <a:gd name="T4" fmla="*/ 0 w 21600"/>
                <a:gd name="T5" fmla="*/ 3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35"/>
            <p:cNvSpPr>
              <a:spLocks/>
            </p:cNvSpPr>
            <p:nvPr/>
          </p:nvSpPr>
          <p:spPr bwMode="auto">
            <a:xfrm rot="5272950">
              <a:off x="4878" y="1890"/>
              <a:ext cx="396" cy="916"/>
            </a:xfrm>
            <a:custGeom>
              <a:avLst/>
              <a:gdLst>
                <a:gd name="T0" fmla="*/ 0 w 21600"/>
                <a:gd name="T1" fmla="*/ 0 h 21600"/>
                <a:gd name="T2" fmla="*/ 396 w 21600"/>
                <a:gd name="T3" fmla="*/ 916 h 21600"/>
                <a:gd name="T4" fmla="*/ 0 w 21600"/>
                <a:gd name="T5" fmla="*/ 9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7072162" y="3205113"/>
            <a:ext cx="973361" cy="655935"/>
            <a:chOff x="4618" y="1752"/>
            <a:chExt cx="916" cy="794"/>
          </a:xfrm>
        </p:grpSpPr>
        <p:sp>
          <p:nvSpPr>
            <p:cNvPr id="21" name="Arc 39"/>
            <p:cNvSpPr>
              <a:spLocks/>
            </p:cNvSpPr>
            <p:nvPr/>
          </p:nvSpPr>
          <p:spPr bwMode="auto">
            <a:xfrm>
              <a:off x="4946" y="1752"/>
              <a:ext cx="582" cy="388"/>
            </a:xfrm>
            <a:custGeom>
              <a:avLst/>
              <a:gdLst>
                <a:gd name="T0" fmla="*/ 0 w 21600"/>
                <a:gd name="T1" fmla="*/ 0 h 21600"/>
                <a:gd name="T2" fmla="*/ 582 w 21600"/>
                <a:gd name="T3" fmla="*/ 388 h 21600"/>
                <a:gd name="T4" fmla="*/ 0 w 21600"/>
                <a:gd name="T5" fmla="*/ 3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40"/>
            <p:cNvSpPr>
              <a:spLocks/>
            </p:cNvSpPr>
            <p:nvPr/>
          </p:nvSpPr>
          <p:spPr bwMode="auto">
            <a:xfrm rot="5272950">
              <a:off x="4878" y="1890"/>
              <a:ext cx="396" cy="916"/>
            </a:xfrm>
            <a:custGeom>
              <a:avLst/>
              <a:gdLst>
                <a:gd name="T0" fmla="*/ 0 w 21600"/>
                <a:gd name="T1" fmla="*/ 0 h 21600"/>
                <a:gd name="T2" fmla="*/ 396 w 21600"/>
                <a:gd name="T3" fmla="*/ 916 h 21600"/>
                <a:gd name="T4" fmla="*/ 0 w 21600"/>
                <a:gd name="T5" fmla="*/ 9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210573" y="1349653"/>
            <a:ext cx="568863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如</a:t>
            </a:r>
            <a:r>
              <a:rPr lang="zh-CN" altLang="en-US" sz="2800" b="1" smtClean="0">
                <a:solidFill>
                  <a:srgbClr val="0000FF"/>
                </a:solidFill>
              </a:rPr>
              <a:t>操作码位数和位置不固定</a:t>
            </a:r>
            <a:r>
              <a:rPr lang="zh-CN" altLang="en-US" sz="2800" b="1" smtClean="0"/>
              <a:t>时。            </a:t>
            </a:r>
            <a:endParaRPr lang="zh-CN" altLang="en-US" sz="2800" b="1"/>
          </a:p>
        </p:txBody>
      </p:sp>
      <p:grpSp>
        <p:nvGrpSpPr>
          <p:cNvPr id="15" name="组合 14"/>
          <p:cNvGrpSpPr/>
          <p:nvPr/>
        </p:nvGrpSpPr>
        <p:grpSpPr>
          <a:xfrm>
            <a:off x="1619672" y="5661248"/>
            <a:ext cx="5559353" cy="504056"/>
            <a:chOff x="2195736" y="5661248"/>
            <a:chExt cx="5559353" cy="504056"/>
          </a:xfrm>
        </p:grpSpPr>
        <p:sp>
          <p:nvSpPr>
            <p:cNvPr id="3" name="流程图: 过程 2"/>
            <p:cNvSpPr/>
            <p:nvPr/>
          </p:nvSpPr>
          <p:spPr>
            <a:xfrm>
              <a:off x="2195736" y="5661248"/>
              <a:ext cx="2592288" cy="5040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指令类型标志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4788024" y="5661248"/>
              <a:ext cx="1480890" cy="5040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操作码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6274199" y="5661248"/>
              <a:ext cx="1480890" cy="5040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地址码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  <p:bldP spid="6" grpId="0" build="p" autoUpdateAnimBg="0"/>
      <p:bldP spid="7" grpId="0" animBg="1"/>
      <p:bldP spid="8" grpId="0" build="p" autoUpdateAnimBg="0" advAuto="0"/>
      <p:bldP spid="9" grpId="0" build="p" autoUpdateAnimBg="0"/>
      <p:bldP spid="10" grpId="0" build="p" autoUpdateAnimBg="0"/>
      <p:bldP spid="11" grpId="0" animBg="1"/>
      <p:bldP spid="12" grpId="0" build="p" autoUpdateAnimBg="0" advAuto="0"/>
      <p:bldP spid="13" grpId="0" autoUpdateAnimBg="0"/>
      <p:bldP spid="14" grpId="0" autoUpdateAnimBg="0"/>
      <p:bldP spid="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245083"/>
            <a:ext cx="784887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</a:rPr>
              <a:t>③</a:t>
            </a:r>
            <a:r>
              <a:rPr lang="zh-CN" altLang="en-US" sz="3200" b="1" smtClean="0">
                <a:latin typeface="+mn-ea"/>
                <a:ea typeface="+mn-ea"/>
              </a:rPr>
              <a:t>用</a:t>
            </a:r>
            <a:r>
              <a:rPr lang="zh-CN" altLang="en-US" sz="3200" b="1">
                <a:latin typeface="+mn-ea"/>
                <a:ea typeface="+mn-ea"/>
              </a:rPr>
              <a:t>可编程逻辑阵列</a:t>
            </a:r>
            <a:r>
              <a:rPr lang="en-US" altLang="zh-CN" sz="3200" b="1">
                <a:solidFill>
                  <a:schemeClr val="folHlink"/>
                </a:solidFill>
                <a:latin typeface="+mn-ea"/>
                <a:ea typeface="+mn-ea"/>
              </a:rPr>
              <a:t>PLA</a:t>
            </a:r>
            <a:r>
              <a:rPr lang="zh-CN" altLang="en-US" sz="3200" b="1">
                <a:latin typeface="+mn-ea"/>
                <a:ea typeface="+mn-ea"/>
              </a:rPr>
              <a:t>实现功能转移</a:t>
            </a:r>
            <a:endParaRPr lang="zh-CN" altLang="en-US" sz="3200" b="1">
              <a:solidFill>
                <a:schemeClr val="folHlink"/>
              </a:solidFill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9200" y="1948854"/>
            <a:ext cx="7924800" cy="3114020"/>
            <a:chOff x="1219200" y="1948854"/>
            <a:chExt cx="7924800" cy="311402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5181600" y="2253654"/>
              <a:ext cx="3962400" cy="393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+mn-lt"/>
                  <a:ea typeface="黑体" panose="02010609060101010101" pitchFamily="49" charset="-122"/>
                </a:rPr>
                <a:t>入口地址 </a:t>
              </a:r>
              <a:r>
                <a:rPr lang="en-US" altLang="zh-CN" sz="2800" b="1">
                  <a:solidFill>
                    <a:schemeClr val="folHlink"/>
                  </a:solidFill>
                  <a:latin typeface="+mn-lt"/>
                  <a:ea typeface="黑体" panose="02010609060101010101" pitchFamily="49" charset="-122"/>
                </a:rPr>
                <a:t>1    </a:t>
              </a:r>
            </a:p>
          </p:txBody>
        </p:sp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4267200" y="2177454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219200" y="1948854"/>
              <a:ext cx="3048000" cy="1981200"/>
              <a:chOff x="1200" y="2640"/>
              <a:chExt cx="1920" cy="1248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0" cy="1248"/>
              </a:xfrm>
              <a:prstGeom prst="rect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008" cy="3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PLA</a:t>
                </a:r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219200" y="4539654"/>
              <a:ext cx="2971800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     IR</a:t>
              </a: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 flipV="1">
              <a:off x="1524000" y="3930054"/>
              <a:ext cx="0" cy="60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V="1">
              <a:off x="3886200" y="3930054"/>
              <a:ext cx="0" cy="60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2057400" y="4234854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4267200" y="2710854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4267200" y="3168054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267200" y="3625254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4648200" y="225365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4648200" y="324425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5181600" y="3168054"/>
              <a:ext cx="3962400" cy="393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+mn-lt"/>
                  <a:ea typeface="黑体" panose="02010609060101010101" pitchFamily="49" charset="-122"/>
                </a:rPr>
                <a:t>入口地址 </a:t>
              </a:r>
              <a:r>
                <a:rPr lang="en-US" altLang="zh-CN" sz="2800" b="1">
                  <a:solidFill>
                    <a:schemeClr val="folHlink"/>
                  </a:solidFill>
                  <a:latin typeface="+mn-lt"/>
                  <a:ea typeface="黑体" panose="02010609060101010101" pitchFamily="49" charset="-122"/>
                </a:rPr>
                <a:t>2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9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123825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3.5.1 </a:t>
            </a:r>
            <a:r>
              <a:rPr lang="zh-CN" altLang="en-US" sz="2800" b="1" smtClean="0"/>
              <a:t> </a:t>
            </a:r>
            <a:r>
              <a:rPr lang="zh-CN" altLang="en-US" sz="2800" b="1"/>
              <a:t>微程序控制的基本原理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5575" y="1135063"/>
            <a:ext cx="3048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基本思想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138" y="2420938"/>
            <a:ext cx="2255837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机器指令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738" y="3081338"/>
            <a:ext cx="2136775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/>
              <a:t>MOV R1,R0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8175" y="1844675"/>
            <a:ext cx="2159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分步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08175" y="2349500"/>
            <a:ext cx="2016125" cy="8776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IR,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PC+1PC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08175" y="3519488"/>
            <a:ext cx="1655763" cy="360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R0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R1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8175" y="4230688"/>
            <a:ext cx="194374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MAR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23307" y="1844675"/>
            <a:ext cx="2663825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微命令序列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23307" y="2349500"/>
            <a:ext cx="3095252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/>
              <a:t>EMAR,R,S</a:t>
            </a:r>
            <a:r>
              <a:rPr lang="en-US" altLang="zh-CN" sz="2800" b="1">
                <a:sym typeface="Symbol" pitchFamily="18" charset="2"/>
              </a:rPr>
              <a:t>IR…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23307" y="2865438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PCA,A+1,DM,…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923307" y="3586163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R0A,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A,DM,…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23307" y="4233863"/>
            <a:ext cx="3529013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 …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948686" y="2349500"/>
            <a:ext cx="1655762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948686" y="2865438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948686" y="3573463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948686" y="4233863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9" name="AutoShape 23"/>
          <p:cNvSpPr>
            <a:spLocks/>
          </p:cNvSpPr>
          <p:nvPr/>
        </p:nvSpPr>
        <p:spPr bwMode="auto">
          <a:xfrm>
            <a:off x="1835150" y="2420938"/>
            <a:ext cx="73025" cy="1944687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AutoShape 24"/>
          <p:cNvSpPr>
            <a:spLocks/>
          </p:cNvSpPr>
          <p:nvPr/>
        </p:nvSpPr>
        <p:spPr bwMode="auto">
          <a:xfrm flipH="1">
            <a:off x="8459415" y="2492375"/>
            <a:ext cx="73025" cy="1944688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511604" y="2925763"/>
            <a:ext cx="596900" cy="1287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微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程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序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3850" y="5022525"/>
            <a:ext cx="712787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chemeClr val="folHlink"/>
                </a:solidFill>
              </a:rPr>
              <a:t>机器指令</a:t>
            </a:r>
            <a:r>
              <a:rPr lang="zh-CN" altLang="en-US" sz="2800" b="1"/>
              <a:t>的执行对应一段</a:t>
            </a:r>
            <a:r>
              <a:rPr lang="zh-CN" altLang="en-US" sz="2800" b="1">
                <a:solidFill>
                  <a:schemeClr val="folHlink"/>
                </a:solidFill>
              </a:rPr>
              <a:t>微程序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58775" y="5670225"/>
            <a:ext cx="6589713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一段</a:t>
            </a:r>
            <a:r>
              <a:rPr lang="zh-CN" altLang="en-US" sz="2800" b="1">
                <a:solidFill>
                  <a:srgbClr val="FF0000"/>
                </a:solidFill>
              </a:rPr>
              <a:t>微程序</a:t>
            </a:r>
            <a:r>
              <a:rPr lang="zh-CN" altLang="en-US" sz="2800" b="1"/>
              <a:t>可包含多条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23850" y="6318495"/>
            <a:ext cx="7970838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/>
              <a:t>包含一步操作所需</a:t>
            </a:r>
            <a:r>
              <a:rPr lang="zh-CN" altLang="en-US" sz="2800" b="1">
                <a:solidFill>
                  <a:srgbClr val="C00000"/>
                </a:solidFill>
              </a:rPr>
              <a:t>微命令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31763" y="14288"/>
            <a:ext cx="85042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solidFill>
                  <a:srgbClr val="0000FF"/>
                </a:solidFill>
              </a:rPr>
              <a:t>(2) </a:t>
            </a:r>
            <a:r>
              <a:rPr lang="zh-CN" altLang="en-US" sz="2900" b="1" smtClean="0">
                <a:solidFill>
                  <a:srgbClr val="0000FF"/>
                </a:solidFill>
              </a:rPr>
              <a:t>后继微</a:t>
            </a:r>
            <a:r>
              <a:rPr lang="zh-CN" altLang="en-US" sz="2900" b="1">
                <a:solidFill>
                  <a:srgbClr val="0000FF"/>
                </a:solidFill>
              </a:rPr>
              <a:t>地址的形成(增量方式和断定方式) 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251519" y="548680"/>
            <a:ext cx="617944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3200" b="1"/>
              <a:t> </a:t>
            </a:r>
            <a:r>
              <a:rPr lang="zh-CN" altLang="en-US" sz="2800" b="1"/>
              <a:t>增量</a:t>
            </a:r>
            <a:r>
              <a:rPr lang="zh-CN" altLang="en-US" sz="2800" b="1" smtClean="0"/>
              <a:t>方式（顺序执行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转移方式）</a:t>
            </a:r>
            <a:endParaRPr lang="zh-CN" altLang="en-US" sz="2800" b="1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79512" y="1124744"/>
            <a:ext cx="56800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spcBef>
                <a:spcPct val="5000"/>
              </a:spcBef>
            </a:pPr>
            <a:r>
              <a:rPr lang="zh-CN" altLang="en-US" sz="2600" b="1"/>
              <a:t>微指令某一字段提供后继地址,包括: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96850" y="1628800"/>
            <a:ext cx="4414838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顺序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</a:t>
            </a:r>
            <a:r>
              <a:rPr lang="en-US" altLang="zh-CN" sz="2600" b="1"/>
              <a:t>+1 ;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96850" y="2132856"/>
            <a:ext cx="43688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 u="sng">
                <a:solidFill>
                  <a:srgbClr val="0000FF"/>
                </a:solidFill>
              </a:rPr>
              <a:t>跳步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现行微地址+2 ;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42875" y="2636912"/>
            <a:ext cx="5384800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无条件转移</a:t>
            </a:r>
            <a:r>
              <a:rPr lang="zh-CN" altLang="en-US" sz="2600" b="1">
                <a:solidFill>
                  <a:srgbClr val="0000FF"/>
                </a:solidFill>
              </a:rPr>
              <a:t>: </a:t>
            </a:r>
            <a:r>
              <a:rPr lang="zh-CN" altLang="en-US" sz="2600" b="1"/>
              <a:t>现行微指令给出转移微地址(转移地址</a:t>
            </a:r>
            <a:r>
              <a:rPr lang="en-US" altLang="zh-CN" sz="2600" b="1"/>
              <a:t>B)</a:t>
            </a:r>
            <a:r>
              <a:rPr lang="zh-CN" altLang="en-US" sz="2600" b="1"/>
              <a:t>;       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15888" y="3573016"/>
            <a:ext cx="5780087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条件转移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现行微指令给出转移微地址和转移条件(转移地址</a:t>
            </a:r>
            <a:r>
              <a:rPr lang="en-US" altLang="zh-CN" sz="2600" b="1"/>
              <a:t>C)</a:t>
            </a:r>
            <a:r>
              <a:rPr lang="zh-CN" altLang="en-US" sz="2600" b="1"/>
              <a:t>;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15888" y="4511849"/>
            <a:ext cx="56991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转微子程序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现行微指令给出微子程序入口(转移地址</a:t>
            </a:r>
            <a:r>
              <a:rPr lang="en-US" altLang="zh-CN" sz="2600" b="1"/>
              <a:t>D)</a:t>
            </a:r>
            <a:r>
              <a:rPr lang="zh-CN" altLang="en-US" sz="2600" b="1"/>
              <a:t>;       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6200" y="5384974"/>
            <a:ext cx="59277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返回微主程序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现行微指令给出寄存器号, 该寄存器的值为返回地址(</a:t>
            </a:r>
            <a:r>
              <a:rPr lang="en-US" altLang="zh-CN" sz="2600" b="1"/>
              <a:t>A+1)</a:t>
            </a:r>
            <a:endParaRPr lang="zh-CN" altLang="en-US" sz="2600" b="1"/>
          </a:p>
        </p:txBody>
      </p:sp>
      <p:sp>
        <p:nvSpPr>
          <p:cNvPr id="11" name="Rectangle 189"/>
          <p:cNvSpPr>
            <a:spLocks noChangeArrowheads="1"/>
          </p:cNvSpPr>
          <p:nvPr/>
        </p:nvSpPr>
        <p:spPr bwMode="auto">
          <a:xfrm>
            <a:off x="6281738" y="1442293"/>
            <a:ext cx="2708275" cy="417513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90"/>
          <p:cNvSpPr txBox="1">
            <a:spLocks noChangeArrowheads="1"/>
          </p:cNvSpPr>
          <p:nvPr/>
        </p:nvSpPr>
        <p:spPr bwMode="auto">
          <a:xfrm>
            <a:off x="5791200" y="1416893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13" name="Text Box 191"/>
          <p:cNvSpPr txBox="1">
            <a:spLocks noChangeArrowheads="1"/>
          </p:cNvSpPr>
          <p:nvPr/>
        </p:nvSpPr>
        <p:spPr bwMode="auto">
          <a:xfrm>
            <a:off x="5522913" y="1835993"/>
            <a:ext cx="9255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A+1</a:t>
            </a:r>
          </a:p>
        </p:txBody>
      </p:sp>
      <p:sp>
        <p:nvSpPr>
          <p:cNvPr id="14" name="Line 192"/>
          <p:cNvSpPr>
            <a:spLocks noChangeShapeType="1"/>
          </p:cNvSpPr>
          <p:nvPr/>
        </p:nvSpPr>
        <p:spPr bwMode="auto">
          <a:xfrm>
            <a:off x="6291263" y="2309068"/>
            <a:ext cx="2692400" cy="0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93"/>
          <p:cNvSpPr txBox="1">
            <a:spLocks noChangeArrowheads="1"/>
          </p:cNvSpPr>
          <p:nvPr/>
        </p:nvSpPr>
        <p:spPr bwMode="auto">
          <a:xfrm>
            <a:off x="5521325" y="2255093"/>
            <a:ext cx="9096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A+2</a:t>
            </a:r>
          </a:p>
        </p:txBody>
      </p:sp>
      <p:sp>
        <p:nvSpPr>
          <p:cNvPr id="16" name="Line 194"/>
          <p:cNvSpPr>
            <a:spLocks noChangeShapeType="1"/>
          </p:cNvSpPr>
          <p:nvPr/>
        </p:nvSpPr>
        <p:spPr bwMode="auto">
          <a:xfrm>
            <a:off x="6291263" y="2707531"/>
            <a:ext cx="2684462" cy="1587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95"/>
          <p:cNvSpPr txBox="1">
            <a:spLocks noChangeArrowheads="1"/>
          </p:cNvSpPr>
          <p:nvPr/>
        </p:nvSpPr>
        <p:spPr bwMode="auto">
          <a:xfrm>
            <a:off x="8380413" y="1394668"/>
            <a:ext cx="5095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E00"/>
                </a:solidFill>
              </a:rPr>
              <a:t>B</a:t>
            </a:r>
          </a:p>
        </p:txBody>
      </p:sp>
      <p:grpSp>
        <p:nvGrpSpPr>
          <p:cNvPr id="18" name="Group 196"/>
          <p:cNvGrpSpPr>
            <a:grpSpLocks/>
          </p:cNvGrpSpPr>
          <p:nvPr/>
        </p:nvGrpSpPr>
        <p:grpSpPr bwMode="auto">
          <a:xfrm>
            <a:off x="6289675" y="3131393"/>
            <a:ext cx="2689225" cy="406400"/>
            <a:chOff x="3840" y="1872"/>
            <a:chExt cx="1824" cy="288"/>
          </a:xfrm>
        </p:grpSpPr>
        <p:sp>
          <p:nvSpPr>
            <p:cNvPr id="19" name="Line 197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8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5867400" y="3080593"/>
            <a:ext cx="625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61125" y="1385143"/>
            <a:ext cx="2528888" cy="519113"/>
            <a:chOff x="842" y="3811"/>
            <a:chExt cx="1593" cy="327"/>
          </a:xfrm>
        </p:grpSpPr>
        <p:sp>
          <p:nvSpPr>
            <p:cNvPr id="23" name="Text Box 201"/>
            <p:cNvSpPr txBox="1">
              <a:spLocks noChangeArrowheads="1"/>
            </p:cNvSpPr>
            <p:nvPr/>
          </p:nvSpPr>
          <p:spPr bwMode="auto">
            <a:xfrm>
              <a:off x="842" y="3811"/>
              <a:ext cx="159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993300"/>
                  </a:solidFill>
                </a:rPr>
                <a:t>转移条件     </a:t>
              </a:r>
              <a:r>
                <a:rPr lang="en-US" altLang="zh-CN" sz="2800" b="1">
                  <a:solidFill>
                    <a:srgbClr val="993300"/>
                  </a:solidFill>
                </a:rPr>
                <a:t>C</a:t>
              </a:r>
            </a:p>
          </p:txBody>
        </p:sp>
        <p:sp>
          <p:nvSpPr>
            <p:cNvPr id="24" name="Line 202"/>
            <p:cNvSpPr>
              <a:spLocks noChangeShapeType="1"/>
            </p:cNvSpPr>
            <p:nvPr/>
          </p:nvSpPr>
          <p:spPr bwMode="auto">
            <a:xfrm>
              <a:off x="1922" y="3867"/>
              <a:ext cx="0" cy="238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203"/>
          <p:cNvSpPr txBox="1">
            <a:spLocks noChangeArrowheads="1"/>
          </p:cNvSpPr>
          <p:nvPr/>
        </p:nvSpPr>
        <p:spPr bwMode="auto">
          <a:xfrm>
            <a:off x="5867400" y="4020393"/>
            <a:ext cx="488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C</a:t>
            </a:r>
          </a:p>
        </p:txBody>
      </p:sp>
      <p:grpSp>
        <p:nvGrpSpPr>
          <p:cNvPr id="26" name="Group 204"/>
          <p:cNvGrpSpPr>
            <a:grpSpLocks/>
          </p:cNvGrpSpPr>
          <p:nvPr/>
        </p:nvGrpSpPr>
        <p:grpSpPr bwMode="auto">
          <a:xfrm>
            <a:off x="6278563" y="4058493"/>
            <a:ext cx="2682875" cy="473075"/>
            <a:chOff x="3840" y="1872"/>
            <a:chExt cx="1824" cy="288"/>
          </a:xfrm>
        </p:grpSpPr>
        <p:sp>
          <p:nvSpPr>
            <p:cNvPr id="27" name="Line 205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6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207"/>
          <p:cNvSpPr txBox="1">
            <a:spLocks noChangeArrowheads="1"/>
          </p:cNvSpPr>
          <p:nvPr/>
        </p:nvSpPr>
        <p:spPr bwMode="auto">
          <a:xfrm>
            <a:off x="6731000" y="4020393"/>
            <a:ext cx="20574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  <a:latin typeface="宋体" charset="-122"/>
              </a:rPr>
              <a:t>(条件满足)</a:t>
            </a:r>
          </a:p>
        </p:txBody>
      </p:sp>
      <p:sp>
        <p:nvSpPr>
          <p:cNvPr id="30" name="Text Box 208"/>
          <p:cNvSpPr txBox="1">
            <a:spLocks noChangeArrowheads="1"/>
          </p:cNvSpPr>
          <p:nvPr/>
        </p:nvSpPr>
        <p:spPr bwMode="auto">
          <a:xfrm>
            <a:off x="6578600" y="1835993"/>
            <a:ext cx="2206625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</a:rPr>
              <a:t>(条件不满足)</a:t>
            </a:r>
          </a:p>
        </p:txBody>
      </p:sp>
      <p:sp>
        <p:nvSpPr>
          <p:cNvPr id="31" name="Text Box 209"/>
          <p:cNvSpPr txBox="1">
            <a:spLocks noChangeArrowheads="1"/>
          </p:cNvSpPr>
          <p:nvPr/>
        </p:nvSpPr>
        <p:spPr bwMode="auto">
          <a:xfrm>
            <a:off x="8382000" y="1393081"/>
            <a:ext cx="596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D</a:t>
            </a:r>
          </a:p>
        </p:txBody>
      </p:sp>
      <p:sp>
        <p:nvSpPr>
          <p:cNvPr id="32" name="Text Box 210"/>
          <p:cNvSpPr txBox="1">
            <a:spLocks noChangeArrowheads="1"/>
          </p:cNvSpPr>
          <p:nvPr/>
        </p:nvSpPr>
        <p:spPr bwMode="auto">
          <a:xfrm>
            <a:off x="5905500" y="4782393"/>
            <a:ext cx="6223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D</a:t>
            </a:r>
          </a:p>
        </p:txBody>
      </p:sp>
      <p:grpSp>
        <p:nvGrpSpPr>
          <p:cNvPr id="33" name="Group 211"/>
          <p:cNvGrpSpPr>
            <a:grpSpLocks/>
          </p:cNvGrpSpPr>
          <p:nvPr/>
        </p:nvGrpSpPr>
        <p:grpSpPr bwMode="auto">
          <a:xfrm>
            <a:off x="6278563" y="4864943"/>
            <a:ext cx="2695575" cy="1168400"/>
            <a:chOff x="3840" y="2832"/>
            <a:chExt cx="1824" cy="576"/>
          </a:xfrm>
        </p:grpSpPr>
        <p:sp>
          <p:nvSpPr>
            <p:cNvPr id="34" name="Line 212"/>
            <p:cNvSpPr>
              <a:spLocks noChangeShapeType="1"/>
            </p:cNvSpPr>
            <p:nvPr/>
          </p:nvSpPr>
          <p:spPr bwMode="auto">
            <a:xfrm>
              <a:off x="3840" y="283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13"/>
            <p:cNvSpPr>
              <a:spLocks noChangeShapeType="1"/>
            </p:cNvSpPr>
            <p:nvPr/>
          </p:nvSpPr>
          <p:spPr bwMode="auto">
            <a:xfrm>
              <a:off x="3840" y="3408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214"/>
          <p:cNvSpPr txBox="1">
            <a:spLocks noChangeArrowheads="1"/>
          </p:cNvSpPr>
          <p:nvPr/>
        </p:nvSpPr>
        <p:spPr bwMode="auto">
          <a:xfrm>
            <a:off x="6756400" y="4998293"/>
            <a:ext cx="1811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84"/>
                </a:solidFill>
              </a:rPr>
              <a:t>微子程序</a:t>
            </a:r>
          </a:p>
        </p:txBody>
      </p:sp>
      <p:sp>
        <p:nvSpPr>
          <p:cNvPr id="37" name="Rectangle 215"/>
          <p:cNvSpPr>
            <a:spLocks noChangeArrowheads="1"/>
          </p:cNvSpPr>
          <p:nvPr/>
        </p:nvSpPr>
        <p:spPr bwMode="auto">
          <a:xfrm>
            <a:off x="6286500" y="5641231"/>
            <a:ext cx="2703513" cy="393700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16"/>
          <p:cNvSpPr txBox="1">
            <a:spLocks noChangeArrowheads="1"/>
          </p:cNvSpPr>
          <p:nvPr/>
        </p:nvSpPr>
        <p:spPr bwMode="auto">
          <a:xfrm>
            <a:off x="8356600" y="5582493"/>
            <a:ext cx="60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800"/>
                </a:solidFill>
              </a:rPr>
              <a:t>R</a:t>
            </a:r>
          </a:p>
        </p:txBody>
      </p:sp>
      <p:grpSp>
        <p:nvGrpSpPr>
          <p:cNvPr id="39" name="Group 217"/>
          <p:cNvGrpSpPr>
            <a:grpSpLocks/>
          </p:cNvGrpSpPr>
          <p:nvPr/>
        </p:nvGrpSpPr>
        <p:grpSpPr bwMode="auto">
          <a:xfrm>
            <a:off x="5308600" y="5722193"/>
            <a:ext cx="927100" cy="877888"/>
            <a:chOff x="3312" y="3248"/>
            <a:chExt cx="584" cy="553"/>
          </a:xfrm>
        </p:grpSpPr>
        <p:sp>
          <p:nvSpPr>
            <p:cNvPr id="40" name="Text Box 218"/>
            <p:cNvSpPr txBox="1">
              <a:spLocks noChangeArrowheads="1"/>
            </p:cNvSpPr>
            <p:nvPr/>
          </p:nvSpPr>
          <p:spPr bwMode="auto">
            <a:xfrm>
              <a:off x="3312" y="3526"/>
              <a:ext cx="584" cy="275"/>
            </a:xfrm>
            <a:prstGeom prst="rect">
              <a:avLst/>
            </a:prstGeom>
            <a:solidFill>
              <a:srgbClr val="E5FFFF"/>
            </a:solidFill>
            <a:ln w="2222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en-US" altLang="zh-CN" sz="2600" b="1"/>
                <a:t>A+1</a:t>
              </a:r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3490" y="324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42" name="Group 223"/>
          <p:cNvGrpSpPr>
            <a:grpSpLocks/>
          </p:cNvGrpSpPr>
          <p:nvPr/>
        </p:nvGrpSpPr>
        <p:grpSpPr bwMode="auto">
          <a:xfrm>
            <a:off x="6280150" y="975568"/>
            <a:ext cx="2705100" cy="5765800"/>
            <a:chOff x="3956" y="266"/>
            <a:chExt cx="1704" cy="3632"/>
          </a:xfrm>
        </p:grpSpPr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3956" y="558"/>
              <a:ext cx="1704" cy="3340"/>
            </a:xfrm>
            <a:prstGeom prst="rect">
              <a:avLst/>
            </a:prstGeom>
            <a:noFill/>
            <a:ln w="22225" cap="sq">
              <a:solidFill>
                <a:srgbClr val="004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25"/>
            <p:cNvSpPr txBox="1">
              <a:spLocks noChangeArrowheads="1"/>
            </p:cNvSpPr>
            <p:nvPr/>
          </p:nvSpPr>
          <p:spPr bwMode="auto">
            <a:xfrm>
              <a:off x="4555" y="266"/>
              <a:ext cx="55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800"/>
                  </a:solidFill>
                </a:rPr>
                <a:t>CM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7FF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3FFC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animBg="1"/>
      <p:bldP spid="17" grpId="0" autoUpdateAnimBg="0"/>
      <p:bldP spid="21" grpId="0" build="p" autoUpdateAnimBg="0"/>
      <p:bldP spid="25" grpId="0" build="p" autoUpdateAnimBg="0"/>
      <p:bldP spid="29" grpId="0" build="p" autoUpdateAnimBg="0" advAuto="0"/>
      <p:bldP spid="30" grpId="0" build="p" autoUpdateAnimBg="0"/>
      <p:bldP spid="31" grpId="0" autoUpdateAnimBg="0"/>
      <p:bldP spid="32" grpId="0" build="p" autoUpdateAnimBg="0"/>
      <p:bldP spid="36" grpId="0" build="p" autoUpdateAnimBg="0" advAuto="0"/>
      <p:bldP spid="37" grpId="0" animBg="1"/>
      <p:bldP spid="38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784887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latin typeface="+mn-ea"/>
              </a:rPr>
              <a:t>优点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直观，与常规工作程序形态相似，容易编制和调试；</a:t>
            </a:r>
            <a:endParaRPr lang="zh-CN" altLang="en-US" sz="2800" b="1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404045"/>
            <a:ext cx="7776864" cy="173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latin typeface="+mn-ea"/>
              </a:rPr>
              <a:t>缺点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不易直接实现多路条件转移，也不容易根据刚形成的运算结果立即转移。为了解释执行各种机器指令，微程序常需要多路分支。</a:t>
            </a:r>
            <a:endParaRPr lang="zh-CN" altLang="en-US" sz="2800" b="1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491117"/>
            <a:ext cx="712879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例如，某微指令系统有</a:t>
            </a:r>
            <a:r>
              <a:rPr lang="en-US" altLang="zh-CN" sz="2800" b="1" smtClean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种操作码，则在功能转移时可能需要实现</a:t>
            </a:r>
            <a:r>
              <a:rPr lang="en-US" altLang="zh-CN" sz="2800" b="1" smtClean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路分支。</a:t>
            </a:r>
            <a:endParaRPr lang="zh-CN" altLang="en-US" sz="2800" b="1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8246" y="185266"/>
            <a:ext cx="27876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②</a:t>
            </a:r>
            <a:r>
              <a:rPr lang="zh-CN" altLang="en-US" sz="3200" b="1"/>
              <a:t> </a:t>
            </a:r>
            <a:r>
              <a:rPr lang="zh-CN" altLang="en-US" sz="2900" b="1"/>
              <a:t>断定方式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787400" y="1043211"/>
            <a:ext cx="782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由</a:t>
            </a:r>
            <a:r>
              <a:rPr lang="zh-CN" altLang="en-US" sz="2800" b="1" u="sng">
                <a:latin typeface="宋体" charset="-122"/>
              </a:rPr>
              <a:t>直接给定地址</a:t>
            </a:r>
            <a:r>
              <a:rPr lang="zh-CN" altLang="en-US" sz="2800" b="1">
                <a:latin typeface="宋体" charset="-122"/>
              </a:rPr>
              <a:t>和</a:t>
            </a:r>
            <a:r>
              <a:rPr lang="zh-CN" altLang="en-US" sz="2800" b="1" u="sng">
                <a:latin typeface="宋体" charset="-122"/>
              </a:rPr>
              <a:t>测试断定</a:t>
            </a:r>
            <a:r>
              <a:rPr lang="zh-CN" altLang="en-US" sz="2800" b="1">
                <a:latin typeface="宋体" charset="-122"/>
              </a:rPr>
              <a:t>相结合形成微地址。          </a:t>
            </a:r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 rot="5400000" flipV="1">
            <a:off x="4376738" y="1605186"/>
            <a:ext cx="349250" cy="1460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4365625" y="1868711"/>
            <a:ext cx="3889375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检测某种条件或状态, 形成后续地址的其余位</a:t>
            </a:r>
          </a:p>
        </p:txBody>
      </p:sp>
      <p:sp>
        <p:nvSpPr>
          <p:cNvPr id="6" name="Line 54"/>
          <p:cNvSpPr>
            <a:spLocks noChangeShapeType="1"/>
          </p:cNvSpPr>
          <p:nvPr/>
        </p:nvSpPr>
        <p:spPr bwMode="auto">
          <a:xfrm>
            <a:off x="2119313" y="1513111"/>
            <a:ext cx="161925" cy="3413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709613" y="1865536"/>
            <a:ext cx="3149600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微指令直接给出后续地址中的某些位</a:t>
            </a: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185863" y="3172048"/>
            <a:ext cx="218598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后续地址:    </a:t>
            </a:r>
          </a:p>
        </p:txBody>
      </p:sp>
      <p:sp>
        <p:nvSpPr>
          <p:cNvPr id="9" name="Line 57"/>
          <p:cNvSpPr>
            <a:spLocks noChangeShapeType="1"/>
          </p:cNvSpPr>
          <p:nvPr/>
        </p:nvSpPr>
        <p:spPr bwMode="auto">
          <a:xfrm>
            <a:off x="3082925" y="2832323"/>
            <a:ext cx="234950" cy="3937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 flipH="1">
            <a:off x="5235575" y="2857723"/>
            <a:ext cx="371475" cy="3746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103563" y="3095848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4257675" y="3094261"/>
            <a:ext cx="1673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1558925" y="4700811"/>
            <a:ext cx="33512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给定后续微地址高位部分(非因变分量)    </a:t>
            </a: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2517775" y="3905475"/>
            <a:ext cx="5194300" cy="532676"/>
            <a:chOff x="1586" y="2686"/>
            <a:chExt cx="3272" cy="360"/>
          </a:xfrm>
        </p:grpSpPr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1586" y="2686"/>
              <a:ext cx="3272" cy="354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charset="-122"/>
                </a:rPr>
                <a:t>        给定部分   断定条件</a:t>
              </a:r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5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Line 68"/>
          <p:cNvSpPr>
            <a:spLocks noChangeShapeType="1"/>
          </p:cNvSpPr>
          <p:nvPr/>
        </p:nvSpPr>
        <p:spPr bwMode="auto">
          <a:xfrm flipH="1">
            <a:off x="4111625" y="4465861"/>
            <a:ext cx="274638" cy="319087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4935538" y="4715098"/>
            <a:ext cx="40179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指明后续微地址低位部分的形成方式</a:t>
            </a:r>
            <a:r>
              <a:rPr lang="zh-CN" altLang="en-US" sz="2800" b="1"/>
              <a:t>(因变分量)</a:t>
            </a:r>
            <a:r>
              <a:rPr lang="zh-CN" altLang="en-US" sz="2800" b="1">
                <a:latin typeface="宋体" charset="-122"/>
              </a:rPr>
              <a:t> </a:t>
            </a: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6807200" y="4475386"/>
            <a:ext cx="150813" cy="29210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620713" y="3884836"/>
            <a:ext cx="2141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一般格式:</a:t>
            </a:r>
          </a:p>
        </p:txBody>
      </p:sp>
      <p:sp>
        <p:nvSpPr>
          <p:cNvPr id="22" name="Line 73"/>
          <p:cNvSpPr>
            <a:spLocks noChangeShapeType="1"/>
          </p:cNvSpPr>
          <p:nvPr/>
        </p:nvSpPr>
        <p:spPr bwMode="auto">
          <a:xfrm>
            <a:off x="5718175" y="3449861"/>
            <a:ext cx="500063" cy="0"/>
          </a:xfrm>
          <a:prstGeom prst="line">
            <a:avLst/>
          </a:prstGeom>
          <a:noFill/>
          <a:ln w="1968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6223000" y="3095848"/>
            <a:ext cx="271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b="1">
                <a:solidFill>
                  <a:srgbClr val="004400"/>
                </a:solidFill>
                <a:sym typeface="Symbol" pitchFamily="18" charset="2"/>
              </a:rPr>
              <a:t>....</a:t>
            </a:r>
            <a:r>
              <a:rPr lang="en-US" altLang="zh-CN" sz="3200" b="1" baseline="-16000">
                <a:solidFill>
                  <a:srgbClr val="004400"/>
                </a:solidFill>
              </a:rPr>
              <a:t> 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 autoUpdateAnimBg="0"/>
      <p:bldP spid="6" grpId="0" animBg="1"/>
      <p:bldP spid="7" grpId="0" animBg="1" autoUpdateAnimBg="0"/>
      <p:bldP spid="8" grpId="0" build="p" autoUpdateAnimBg="0"/>
      <p:bldP spid="9" grpId="0" animBg="1"/>
      <p:bldP spid="10" grpId="0" animBg="1"/>
      <p:bldP spid="11" grpId="0" autoUpdateAnimBg="0"/>
      <p:bldP spid="12" grpId="0" autoUpdateAnimBg="0"/>
      <p:bldP spid="13" grpId="0" autoUpdateAnimBg="0"/>
      <p:bldP spid="18" grpId="0" animBg="1"/>
      <p:bldP spid="19" grpId="0" autoUpdateAnimBg="0"/>
      <p:bldP spid="20" grpId="0" animBg="1"/>
      <p:bldP spid="21" grpId="0" build="p" autoUpdateAnimBg="0"/>
      <p:bldP spid="22" grpId="0" animBg="1"/>
      <p:bldP spid="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55625" y="711746"/>
            <a:ext cx="901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例: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262063" y="692696"/>
            <a:ext cx="6203950" cy="1146175"/>
            <a:chOff x="795" y="289"/>
            <a:chExt cx="3908" cy="722"/>
          </a:xfrm>
        </p:grpSpPr>
        <p:sp>
          <p:nvSpPr>
            <p:cNvPr id="4" name="AutoShape 30"/>
            <p:cNvSpPr>
              <a:spLocks/>
            </p:cNvSpPr>
            <p:nvPr/>
          </p:nvSpPr>
          <p:spPr bwMode="auto">
            <a:xfrm rot="-5400000">
              <a:off x="4080" y="181"/>
              <a:ext cx="90" cy="988"/>
            </a:xfrm>
            <a:prstGeom prst="leftBrace">
              <a:avLst>
                <a:gd name="adj1" fmla="val 91481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3949" y="697"/>
              <a:ext cx="51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2位</a:t>
              </a:r>
            </a:p>
          </p:txBody>
        </p:sp>
        <p:sp>
          <p:nvSpPr>
            <p:cNvPr id="6" name="AutoShape 33"/>
            <p:cNvSpPr>
              <a:spLocks/>
            </p:cNvSpPr>
            <p:nvPr/>
          </p:nvSpPr>
          <p:spPr bwMode="auto">
            <a:xfrm rot="-5400000">
              <a:off x="2994" y="230"/>
              <a:ext cx="92" cy="907"/>
            </a:xfrm>
            <a:prstGeom prst="leftBrace">
              <a:avLst>
                <a:gd name="adj1" fmla="val 82156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540" y="697"/>
              <a:ext cx="1104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位数可变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656" y="289"/>
              <a:ext cx="3047" cy="319"/>
            </a:xfrm>
            <a:prstGeom prst="rect">
              <a:avLst/>
            </a:prstGeom>
            <a:solidFill>
              <a:srgbClr val="E9FFFF"/>
            </a:solidFill>
            <a:ln w="2222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zh-CN" altLang="en-US" sz="2800" b="1"/>
                <a:t>              </a:t>
              </a:r>
              <a:r>
                <a:rPr lang="en-US" altLang="zh-CN" sz="2800" b="1"/>
                <a:t>D (</a:t>
              </a:r>
              <a:r>
                <a:rPr lang="zh-CN" altLang="en-US" sz="2800" b="1"/>
                <a:t>给定)       </a:t>
              </a:r>
              <a:r>
                <a:rPr lang="en-US" altLang="zh-CN" sz="2800" b="1"/>
                <a:t>A (</a:t>
              </a:r>
              <a:r>
                <a:rPr lang="zh-CN" altLang="en-US" sz="2800" b="1"/>
                <a:t>条件)</a:t>
              </a: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520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2392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5" y="300"/>
              <a:ext cx="948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微指令</a:t>
              </a:r>
              <a:r>
                <a:rPr lang="zh-CN" altLang="en-US" sz="3000" b="1"/>
                <a:t>      </a:t>
              </a:r>
            </a:p>
          </p:txBody>
        </p:sp>
      </p:grp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588" y="3972148"/>
            <a:ext cx="962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A=</a:t>
            </a:r>
          </a:p>
        </p:txBody>
      </p:sp>
      <p:sp>
        <p:nvSpPr>
          <p:cNvPr id="13" name="AutoShape 42"/>
          <p:cNvSpPr>
            <a:spLocks/>
          </p:cNvSpPr>
          <p:nvPr/>
        </p:nvSpPr>
        <p:spPr bwMode="auto">
          <a:xfrm>
            <a:off x="623888" y="3299048"/>
            <a:ext cx="198437" cy="1843088"/>
          </a:xfrm>
          <a:prstGeom prst="leftBrace">
            <a:avLst>
              <a:gd name="adj1" fmla="val 7740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0738" y="3091086"/>
            <a:ext cx="665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01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763588" y="3724498"/>
            <a:ext cx="971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10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1300163" y="3083148"/>
            <a:ext cx="76279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操作码作为微地址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4位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6位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1216025" y="4759548"/>
            <a:ext cx="811847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目的寻址方式编码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1287463" y="3667348"/>
            <a:ext cx="751522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源寻址方式编码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777875" y="4813523"/>
            <a:ext cx="7286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11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>
            <a:off x="5991225" y="4161061"/>
            <a:ext cx="249238" cy="214312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590925" y="4232498"/>
            <a:ext cx="2808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V="1">
            <a:off x="5157788" y="2895823"/>
            <a:ext cx="306387" cy="29210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5397500" y="2573561"/>
            <a:ext cx="337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可形成16路分支</a:t>
            </a: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 flipH="1">
            <a:off x="6180138" y="5235798"/>
            <a:ext cx="242887" cy="268288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3756025" y="5396136"/>
            <a:ext cx="3108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485775" y="2098824"/>
            <a:ext cx="41703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/>
              <a:t>假设微地址10位,  约定</a:t>
            </a:r>
            <a:r>
              <a:rPr lang="zh-CN" altLang="en-US" sz="29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 advAuto="0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2750" y="1961406"/>
            <a:ext cx="3402013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微命令格式如下: </a:t>
            </a:r>
            <a:endParaRPr lang="en-US" altLang="zh-CN" sz="3000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25" y="2480518"/>
            <a:ext cx="5688013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命令字段</a:t>
            </a:r>
            <a:r>
              <a:rPr lang="zh-CN" altLang="en-US" sz="2800" b="1"/>
              <a:t>共27位,  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26</a:t>
            </a:r>
            <a:r>
              <a:rPr lang="en-US" altLang="zh-CN" sz="3100" b="1"/>
              <a:t>～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8350" y="2969468"/>
            <a:ext cx="6265863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分字段编码与直接控制(不译法)混合</a:t>
            </a:r>
          </a:p>
          <a:p>
            <a:pPr algn="l"/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假设微程序库地址长度为8位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0896" y="5257056"/>
            <a:ext cx="33670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>
                <a:latin typeface="宋体" charset="-122"/>
              </a:rPr>
              <a:t>基本数据</a:t>
            </a:r>
            <a:r>
              <a:rPr lang="zh-CN" altLang="en-US" sz="2800" b="1">
                <a:latin typeface="宋体" charset="-122"/>
              </a:rPr>
              <a:t>通路操作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6013" y="5830143"/>
            <a:ext cx="199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辅助操作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27000" y="4025157"/>
            <a:ext cx="9144000" cy="992188"/>
            <a:chOff x="80" y="1491"/>
            <a:chExt cx="5760" cy="62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0" y="1801"/>
              <a:ext cx="5535" cy="311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900" b="1">
                  <a:ea typeface="黑体" pitchFamily="2" charset="-122"/>
                </a:rPr>
                <a:t> </a:t>
              </a:r>
              <a:r>
                <a:rPr lang="en-US" altLang="zh-CN" sz="2900" b="1">
                  <a:ea typeface="黑体" pitchFamily="2" charset="-122"/>
                </a:rPr>
                <a:t>AI    BI     SM    C</a:t>
              </a:r>
              <a:r>
                <a:rPr lang="en-US" altLang="zh-CN" sz="3200" b="1" baseline="-12000">
                  <a:ea typeface="黑体" pitchFamily="2" charset="-122"/>
                </a:rPr>
                <a:t>0</a:t>
              </a:r>
              <a:r>
                <a:rPr lang="en-US" altLang="zh-CN" sz="2900" b="1">
                  <a:ea typeface="黑体" pitchFamily="2" charset="-122"/>
                </a:rPr>
                <a:t>    S  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 smtClean="0">
                  <a:ea typeface="黑体" pitchFamily="2" charset="-122"/>
                </a:rPr>
                <a:t>ZO   </a:t>
              </a:r>
              <a:r>
                <a:rPr lang="en-US" altLang="zh-CN" sz="2900" b="1">
                  <a:ea typeface="黑体" pitchFamily="2" charset="-122"/>
                </a:rPr>
                <a:t>EMAR   R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W   ST   SC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84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98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80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2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5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7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4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1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9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0" y="1491"/>
              <a:ext cx="57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   3       3       5       2      2       3           1        1    1     2      4</a:t>
              </a:r>
            </a:p>
          </p:txBody>
        </p:sp>
      </p:grp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2398712" y="2905969"/>
            <a:ext cx="231775" cy="4622800"/>
          </a:xfrm>
          <a:prstGeom prst="leftBrace">
            <a:avLst>
              <a:gd name="adj1" fmla="val 166210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007100" y="4044206"/>
            <a:ext cx="177800" cy="23114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200900" y="5345956"/>
            <a:ext cx="19161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顺序控制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51450" y="5234831"/>
            <a:ext cx="1770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访存操作 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6451600" y="5088781"/>
            <a:ext cx="1238250" cy="998537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8212138" y="5060206"/>
            <a:ext cx="285750" cy="352425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961188" y="5795218"/>
            <a:ext cx="2182812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后续微地址形成方式</a:t>
            </a:r>
            <a:r>
              <a:rPr lang="zh-CN" altLang="en-US" sz="2800" b="1"/>
              <a:t>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37592" y="116632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3.5.4 </a:t>
            </a:r>
            <a:r>
              <a:rPr lang="zh-CN" altLang="en-US" sz="2800" b="1" smtClean="0"/>
              <a:t> 模型机微指令格式 </a:t>
            </a:r>
            <a:endParaRPr lang="zh-CN" altLang="en-US" sz="2800" b="1"/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179709" y="829161"/>
            <a:ext cx="8640763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latin typeface="+mn-ea"/>
              </a:rPr>
              <a:t>原则：按数据通路操作划分字段，同类操作中互斥的微命令在同一字</a:t>
            </a:r>
            <a:r>
              <a:rPr lang="zh-CN" altLang="en-US" sz="3000" b="1" smtClean="0">
                <a:latin typeface="+mn-ea"/>
              </a:rPr>
              <a:t>段。    </a:t>
            </a:r>
            <a:endParaRPr lang="zh-CN" altLang="en-US" sz="30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autoUpdateAnimBg="0"/>
      <p:bldP spid="6" grpId="0" autoUpdateAnimBg="0"/>
      <p:bldP spid="20" grpId="0" animBg="1"/>
      <p:bldP spid="21" grpId="0" animBg="1"/>
      <p:bldP spid="22" grpId="0" autoUpdateAnimBg="0"/>
      <p:bldP spid="23" grpId="0" autoUpdateAnimBg="0"/>
      <p:bldP spid="24" grpId="0" animBg="1"/>
      <p:bldP spid="25" grpId="0" animBg="1"/>
      <p:bldP spid="26" grpId="0" build="p" autoUpdateAnimBg="0" advAuto="1000"/>
      <p:bldP spid="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5588" y="1556221"/>
            <a:ext cx="424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 数据通路控制字段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9613" y="2083271"/>
            <a:ext cx="2944812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AI: A</a:t>
            </a:r>
            <a:r>
              <a:rPr lang="zh-CN" altLang="en-US" sz="2700" b="1"/>
              <a:t>输入选择 </a:t>
            </a:r>
            <a:endParaRPr lang="en-US" altLang="zh-CN" sz="27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8988" y="2053109"/>
            <a:ext cx="2298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27400" y="2429346"/>
            <a:ext cx="22225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4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8988" y="2823046"/>
            <a:ext cx="20129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r>
              <a:rPr lang="zh-CN" altLang="en-US" sz="2700" b="1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17875" y="3207221"/>
            <a:ext cx="22415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06763" y="358663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PC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6688" y="2413471"/>
            <a:ext cx="37068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、SP、PC</a:t>
            </a:r>
            <a:r>
              <a:rPr lang="en-US" altLang="zh-CN" sz="2700" b="1"/>
              <a:t>)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2625" y="4094634"/>
            <a:ext cx="2679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BI: B</a:t>
            </a:r>
            <a:r>
              <a:rPr lang="zh-CN" altLang="en-US" sz="2700" b="1"/>
              <a:t>输入选择</a:t>
            </a:r>
            <a:endParaRPr lang="en-US" altLang="zh-CN" sz="27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4094634"/>
            <a:ext cx="27082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51213" y="4485159"/>
            <a:ext cx="22352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6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51213" y="4856634"/>
            <a:ext cx="22860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352800" y="5220171"/>
            <a:ext cx="2478088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28988" y="5590059"/>
            <a:ext cx="272732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MDR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14938" y="4450234"/>
            <a:ext cx="33543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、PSW</a:t>
            </a:r>
            <a:r>
              <a:rPr lang="en-US" altLang="zh-CN" sz="2700" b="1"/>
              <a:t>) 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11125" y="529109"/>
            <a:ext cx="9144000" cy="923925"/>
            <a:chOff x="70" y="111"/>
            <a:chExt cx="5760" cy="582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3200" b="1" baseline="-14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738" y="1850802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SM: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5413" y="1850802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ALU</a:t>
            </a:r>
            <a:r>
              <a:rPr lang="zh-CN" altLang="zh-CN" sz="2800" b="1"/>
              <a:t>功能选择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62363" y="1812702"/>
            <a:ext cx="2667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</a:t>
            </a:r>
            <a:r>
              <a:rPr lang="en-US" altLang="zh-CN" sz="3200" b="1" baseline="-14000"/>
              <a:t>3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2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1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M</a:t>
            </a:r>
            <a:r>
              <a:rPr lang="en-US" altLang="zh-CN" sz="3200" b="1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4038" y="2917602"/>
            <a:ext cx="10747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r>
              <a:rPr lang="en-US" altLang="zh-CN" sz="2800" b="1"/>
              <a:t>: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3813" y="2917602"/>
            <a:ext cx="2863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初始进位选择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8488" y="4133999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S: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7938" y="4121299"/>
            <a:ext cx="18176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移位选择</a:t>
            </a:r>
            <a:r>
              <a:rPr lang="zh-CN" altLang="en-US" sz="2800" b="1"/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9913" y="5019824"/>
            <a:ext cx="1046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ZO: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19212" y="5007124"/>
            <a:ext cx="310877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内总线输出分配</a:t>
            </a:r>
            <a:endParaRPr lang="zh-CN" altLang="en-US" sz="2800" b="1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954213" y="2352452"/>
            <a:ext cx="5340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(</a:t>
            </a:r>
            <a:r>
              <a:rPr lang="zh-CN" altLang="zh-CN" sz="2800" b="1">
                <a:solidFill>
                  <a:srgbClr val="FF0000"/>
                </a:solidFill>
              </a:rPr>
              <a:t>该</a:t>
            </a:r>
            <a:r>
              <a:rPr lang="zh-CN" altLang="en-US" sz="2800" b="1">
                <a:solidFill>
                  <a:srgbClr val="FF0000"/>
                </a:solidFill>
              </a:rPr>
              <a:t>5位采用直接控制法, 不译码</a:t>
            </a:r>
            <a:r>
              <a:rPr lang="zh-CN" altLang="en-US" sz="2800" b="1"/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78238" y="2908077"/>
            <a:ext cx="4400550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00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0</a:t>
            </a:r>
            <a:r>
              <a:rPr lang="en-US" altLang="zh-CN" sz="1200" b="1" smtClean="0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 smtClean="0"/>
              <a:t>C</a:t>
            </a:r>
            <a:r>
              <a:rPr lang="en-US" altLang="zh-CN" sz="3200" b="1" baseline="-12000" smtClean="0"/>
              <a:t>0</a:t>
            </a:r>
            <a:r>
              <a:rPr lang="en-US" altLang="zh-CN" sz="2800" b="1" smtClean="0"/>
              <a:t>     01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1</a:t>
            </a:r>
            <a:r>
              <a:rPr lang="en-US" altLang="zh-CN" sz="1400" b="1" smtClean="0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 smtClean="0"/>
              <a:t>C</a:t>
            </a:r>
            <a:r>
              <a:rPr lang="en-US" altLang="zh-CN" sz="3200" b="1" baseline="-12000" smtClean="0"/>
              <a:t>0</a:t>
            </a:r>
            <a:endParaRPr lang="en-US" altLang="zh-CN" sz="3200" b="1" smtClean="0"/>
          </a:p>
          <a:p>
            <a:r>
              <a:rPr lang="en-US" altLang="zh-CN" sz="2800" b="1" smtClean="0"/>
              <a:t>10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 PSW</a:t>
            </a:r>
            <a:r>
              <a:rPr lang="en-US" altLang="zh-CN" b="1" smtClean="0"/>
              <a:t>0</a:t>
            </a:r>
            <a:r>
              <a:rPr lang="en-US" altLang="zh-CN" sz="2800" b="1">
                <a:ea typeface="华文宋体" pitchFamily="2" charset="-122"/>
              </a:rPr>
              <a:t> </a:t>
            </a:r>
            <a:r>
              <a:rPr lang="en-US" altLang="zh-CN" sz="2800" b="1" smtClean="0">
                <a:ea typeface="华文宋体" pitchFamily="2" charset="-122"/>
              </a:rPr>
              <a:t>→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endParaRPr lang="en-US" altLang="zh-CN" sz="2800" b="1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011488" y="4107011"/>
            <a:ext cx="59563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 — DM</a:t>
            </a:r>
            <a:r>
              <a:rPr lang="zh-CN" altLang="en-US" sz="2800" b="1"/>
              <a:t>直传      </a:t>
            </a:r>
            <a:r>
              <a:rPr lang="en-US" altLang="zh-CN" sz="2800" b="1"/>
              <a:t>01 — SL</a:t>
            </a:r>
            <a:r>
              <a:rPr lang="zh-CN" altLang="en-US" sz="2800" b="1"/>
              <a:t>左移 </a:t>
            </a:r>
          </a:p>
          <a:p>
            <a:pPr algn="l"/>
            <a:r>
              <a:rPr lang="en-US" altLang="zh-CN" sz="2800" b="1"/>
              <a:t>10 — SR</a:t>
            </a:r>
            <a:r>
              <a:rPr lang="zh-CN" altLang="en-US" sz="2800" b="1"/>
              <a:t>右移        </a:t>
            </a:r>
            <a:r>
              <a:rPr lang="en-US" altLang="zh-CN" sz="2800" b="1"/>
              <a:t>11 — EX</a:t>
            </a:r>
            <a:r>
              <a:rPr lang="zh-CN" altLang="en-US" sz="2800" b="1"/>
              <a:t>字节交换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304925" y="5507186"/>
            <a:ext cx="765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产生打入脉冲: </a:t>
            </a:r>
            <a:r>
              <a:rPr lang="en-US" altLang="zh-CN" sz="2800" b="1"/>
              <a:t>ZO</a:t>
            </a:r>
            <a:r>
              <a:rPr lang="zh-CN" altLang="en-US" sz="2800" b="1"/>
              <a:t>的8个编码表示</a:t>
            </a:r>
            <a:r>
              <a:rPr lang="zh-CN" altLang="en-US" sz="2800" b="1" u="sng"/>
              <a:t>不发打入脉冲</a:t>
            </a:r>
            <a:r>
              <a:rPr lang="zh-CN" altLang="en-US" sz="2800" b="1"/>
              <a:t>和</a:t>
            </a:r>
            <a:r>
              <a:rPr lang="zh-CN" altLang="en-US" sz="2800" b="1" u="sng"/>
              <a:t>分别打入不同的寄存器的脉冲</a:t>
            </a:r>
            <a:endParaRPr lang="en-US" altLang="zh-CN" sz="2800" b="1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114300" y="764952"/>
            <a:ext cx="9144000" cy="923925"/>
            <a:chOff x="70" y="111"/>
            <a:chExt cx="5760" cy="582"/>
          </a:xfrm>
        </p:grpSpPr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122139"/>
            <a:ext cx="8410575" cy="307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2700" b="1"/>
              <a:t>000   </a:t>
            </a:r>
            <a:r>
              <a:rPr lang="zh-CN" altLang="en-US" sz="2700" b="1"/>
              <a:t>不发打入脉冲</a:t>
            </a:r>
          </a:p>
          <a:p>
            <a:pPr marL="457200" indent="-457200" algn="l"/>
            <a:r>
              <a:rPr lang="en-US" altLang="zh-CN" sz="2700" b="1"/>
              <a:t>001   CPR</a:t>
            </a:r>
            <a:r>
              <a:rPr lang="en-US" altLang="zh-CN" sz="3300" b="1" baseline="-16000"/>
              <a:t>i</a:t>
            </a:r>
            <a:r>
              <a:rPr lang="en-US" altLang="zh-CN" sz="1600" b="1" baseline="-16000"/>
              <a:t> </a:t>
            </a:r>
            <a:r>
              <a:rPr lang="en-US" altLang="zh-CN" sz="2600" b="1"/>
              <a:t>(</a:t>
            </a:r>
            <a:r>
              <a:rPr lang="en-US" altLang="zh-CN" sz="2600" b="1">
                <a:ea typeface="黑体" pitchFamily="2" charset="-122"/>
              </a:rPr>
              <a:t>R</a:t>
            </a:r>
            <a:r>
              <a:rPr lang="en-US" altLang="zh-CN" sz="3300" b="1" baseline="-16000">
                <a:ea typeface="黑体" pitchFamily="2" charset="-122"/>
              </a:rPr>
              <a:t>0</a:t>
            </a:r>
            <a:r>
              <a:rPr lang="en-US" altLang="zh-CN" sz="2600" b="1">
                <a:ea typeface="黑体" pitchFamily="2" charset="-122"/>
              </a:rPr>
              <a:t>~R</a:t>
            </a:r>
            <a:r>
              <a:rPr lang="en-US" altLang="zh-CN" sz="3300" b="1" baseline="-16000">
                <a:ea typeface="黑体" pitchFamily="2" charset="-122"/>
              </a:rPr>
              <a:t>3</a:t>
            </a:r>
            <a:r>
              <a:rPr lang="en-US" altLang="zh-CN" sz="2600" b="1">
                <a:ea typeface="黑体" pitchFamily="2" charset="-122"/>
              </a:rPr>
              <a:t>, SP, PC, PSW</a:t>
            </a:r>
            <a:r>
              <a:rPr lang="en-US" altLang="zh-CN" sz="3200" b="1">
                <a:ea typeface="黑体" pitchFamily="2" charset="-122"/>
              </a:rPr>
              <a:t>(</a:t>
            </a:r>
            <a:r>
              <a:rPr lang="zh-CN" altLang="en-US" sz="2800" b="1" u="sng"/>
              <a:t>寄存器号指明</a:t>
            </a:r>
            <a:r>
              <a:rPr lang="zh-CN" altLang="en-US" sz="3200" b="1"/>
              <a:t>) </a:t>
            </a:r>
          </a:p>
          <a:p>
            <a:pPr marL="457200" indent="-457200" algn="l"/>
            <a:r>
              <a:rPr lang="en-US" altLang="zh-CN" sz="2700" b="1"/>
              <a:t>010   CPC</a:t>
            </a:r>
          </a:p>
          <a:p>
            <a:pPr marL="457200" indent="-457200" algn="l"/>
            <a:r>
              <a:rPr lang="en-US" altLang="zh-CN" sz="2700" b="1"/>
              <a:t>011   CPD</a:t>
            </a:r>
          </a:p>
          <a:p>
            <a:pPr marL="457200" indent="-457200" algn="l"/>
            <a:r>
              <a:rPr lang="en-US" altLang="zh-CN" sz="2700" b="1" smtClean="0"/>
              <a:t>100   </a:t>
            </a:r>
            <a:r>
              <a:rPr lang="en-US" altLang="zh-CN" sz="2700" b="1"/>
              <a:t>CPMAR</a:t>
            </a:r>
          </a:p>
          <a:p>
            <a:pPr marL="457200" indent="-457200" algn="l"/>
            <a:r>
              <a:rPr lang="en-US" altLang="zh-CN" sz="2700" b="1" smtClean="0"/>
              <a:t>101   CPMDR</a:t>
            </a:r>
            <a:endParaRPr lang="en-US" altLang="zh-CN" sz="2700" b="1"/>
          </a:p>
          <a:p>
            <a:pPr marL="457200" indent="-457200" algn="l"/>
            <a:r>
              <a:rPr lang="en-US" altLang="zh-CN" sz="2700" b="1" smtClean="0"/>
              <a:t>110   CPPC</a:t>
            </a:r>
            <a:r>
              <a:rPr lang="zh-CN" altLang="en-US" sz="2700" b="1" smtClean="0"/>
              <a:t>（用于取指、变址中的打入</a:t>
            </a:r>
            <a:r>
              <a:rPr lang="en-US" altLang="zh-CN" sz="2700" b="1" smtClean="0"/>
              <a:t>PC</a:t>
            </a:r>
            <a:r>
              <a:rPr lang="zh-CN" altLang="en-US" sz="2700" b="1" smtClean="0"/>
              <a:t>）</a:t>
            </a:r>
            <a:endParaRPr lang="en-US" altLang="zh-CN" sz="27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86388" y="2481039"/>
            <a:ext cx="260826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逻辑实现原理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646863" y="1992089"/>
            <a:ext cx="0" cy="566738"/>
          </a:xfrm>
          <a:prstGeom prst="line">
            <a:avLst/>
          </a:prstGeom>
          <a:noFill/>
          <a:ln w="20320">
            <a:solidFill>
              <a:srgbClr val="000099"/>
            </a:solidFill>
            <a:round/>
            <a:headEnd type="oval" w="sm" len="sm"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035175" y="3025552"/>
            <a:ext cx="6267450" cy="239712"/>
            <a:chOff x="1364" y="1012"/>
            <a:chExt cx="3948" cy="159"/>
          </a:xfrm>
        </p:grpSpPr>
        <p:sp>
          <p:nvSpPr>
            <p:cNvPr id="3" name="Freeform 77"/>
            <p:cNvSpPr>
              <a:spLocks/>
            </p:cNvSpPr>
            <p:nvPr/>
          </p:nvSpPr>
          <p:spPr bwMode="auto">
            <a:xfrm>
              <a:off x="1364" y="1012"/>
              <a:ext cx="3948" cy="159"/>
            </a:xfrm>
            <a:custGeom>
              <a:avLst/>
              <a:gdLst>
                <a:gd name="T0" fmla="*/ 0 w 3565"/>
                <a:gd name="T1" fmla="*/ 119 h 119"/>
                <a:gd name="T2" fmla="*/ 3565 w 3565"/>
                <a:gd name="T3" fmla="*/ 119 h 119"/>
                <a:gd name="T4" fmla="*/ 3565 w 3565"/>
                <a:gd name="T5" fmla="*/ 0 h 119"/>
                <a:gd name="T6" fmla="*/ 0 60000 65536"/>
                <a:gd name="T7" fmla="*/ 0 60000 65536"/>
                <a:gd name="T8" fmla="*/ 0 60000 65536"/>
                <a:gd name="T9" fmla="*/ 0 w 3565"/>
                <a:gd name="T10" fmla="*/ 0 h 119"/>
                <a:gd name="T11" fmla="*/ 3565 w 356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5" h="119">
                  <a:moveTo>
                    <a:pt x="0" y="119"/>
                  </a:moveTo>
                  <a:lnTo>
                    <a:pt x="3565" y="119"/>
                  </a:lnTo>
                  <a:lnTo>
                    <a:pt x="3565" y="0"/>
                  </a:lnTo>
                </a:path>
              </a:pathLst>
            </a:custGeom>
            <a:noFill/>
            <a:ln w="20320" cap="flat" cmpd="sng">
              <a:solidFill>
                <a:srgbClr val="0044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78"/>
            <p:cNvSpPr>
              <a:spLocks noChangeShapeType="1"/>
            </p:cNvSpPr>
            <p:nvPr/>
          </p:nvSpPr>
          <p:spPr bwMode="auto">
            <a:xfrm>
              <a:off x="2632" y="1019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79"/>
            <p:cNvSpPr>
              <a:spLocks noChangeShapeType="1"/>
            </p:cNvSpPr>
            <p:nvPr/>
          </p:nvSpPr>
          <p:spPr bwMode="auto">
            <a:xfrm>
              <a:off x="3230" y="1026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3703" y="1022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81"/>
            <p:cNvSpPr>
              <a:spLocks noChangeShapeType="1"/>
            </p:cNvSpPr>
            <p:nvPr/>
          </p:nvSpPr>
          <p:spPr bwMode="auto">
            <a:xfrm>
              <a:off x="4221" y="1019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2"/>
            <p:cNvSpPr>
              <a:spLocks noChangeShapeType="1"/>
            </p:cNvSpPr>
            <p:nvPr/>
          </p:nvSpPr>
          <p:spPr bwMode="auto">
            <a:xfrm>
              <a:off x="4735" y="1026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3"/>
            <p:cNvSpPr>
              <a:spLocks noChangeShapeType="1"/>
            </p:cNvSpPr>
            <p:nvPr/>
          </p:nvSpPr>
          <p:spPr bwMode="auto">
            <a:xfrm>
              <a:off x="2101" y="1022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1766888" y="2879502"/>
            <a:ext cx="660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001</a:t>
            </a:r>
          </a:p>
        </p:txBody>
      </p: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2911475" y="3046189"/>
            <a:ext cx="5041900" cy="925513"/>
            <a:chOff x="1916" y="1022"/>
            <a:chExt cx="3176" cy="788"/>
          </a:xfrm>
        </p:grpSpPr>
        <p:sp>
          <p:nvSpPr>
            <p:cNvPr id="12" name="Line 86"/>
            <p:cNvSpPr>
              <a:spLocks noChangeShapeType="1"/>
            </p:cNvSpPr>
            <p:nvPr/>
          </p:nvSpPr>
          <p:spPr bwMode="auto">
            <a:xfrm flipH="1">
              <a:off x="1916" y="1022"/>
              <a:ext cx="8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87"/>
            <p:cNvSpPr>
              <a:spLocks noChangeShapeType="1"/>
            </p:cNvSpPr>
            <p:nvPr/>
          </p:nvSpPr>
          <p:spPr bwMode="auto">
            <a:xfrm>
              <a:off x="2424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>
              <a:off x="2992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3534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4032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4550" y="1040"/>
              <a:ext cx="1" cy="769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92"/>
            <p:cNvSpPr>
              <a:spLocks noChangeShapeType="1"/>
            </p:cNvSpPr>
            <p:nvPr/>
          </p:nvSpPr>
          <p:spPr bwMode="auto">
            <a:xfrm>
              <a:off x="5091" y="103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2697163" y="3973289"/>
            <a:ext cx="6024562" cy="536337"/>
            <a:chOff x="1781" y="1813"/>
            <a:chExt cx="3795" cy="378"/>
          </a:xfrm>
        </p:grpSpPr>
        <p:sp>
          <p:nvSpPr>
            <p:cNvPr id="20" name="Text Box 94"/>
            <p:cNvSpPr txBox="1">
              <a:spLocks noChangeArrowheads="1"/>
            </p:cNvSpPr>
            <p:nvPr/>
          </p:nvSpPr>
          <p:spPr bwMode="auto">
            <a:xfrm>
              <a:off x="1781" y="1813"/>
              <a:ext cx="3795" cy="369"/>
            </a:xfrm>
            <a:prstGeom prst="rect">
              <a:avLst/>
            </a:prstGeom>
            <a:noFill/>
            <a:ln w="28575">
              <a:solidFill>
                <a:srgbClr val="004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    IR</a:t>
              </a:r>
              <a:r>
                <a:rPr lang="zh-CN" altLang="en-US" sz="2800" b="1"/>
                <a:t>译码器-寄存器编号译码   ....</a:t>
              </a:r>
              <a:endParaRPr lang="en-US" altLang="zh-CN" sz="2800" b="1"/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5193" y="1813"/>
              <a:ext cx="0" cy="378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96"/>
          <p:cNvGrpSpPr>
            <a:grpSpLocks/>
          </p:cNvGrpSpPr>
          <p:nvPr/>
        </p:nvGrpSpPr>
        <p:grpSpPr bwMode="auto">
          <a:xfrm>
            <a:off x="2862263" y="3554187"/>
            <a:ext cx="5718175" cy="393700"/>
            <a:chOff x="1885" y="1514"/>
            <a:chExt cx="3602" cy="248"/>
          </a:xfrm>
        </p:grpSpPr>
        <p:sp>
          <p:nvSpPr>
            <p:cNvPr id="23" name="Text Box 97"/>
            <p:cNvSpPr txBox="1">
              <a:spLocks noChangeArrowheads="1"/>
            </p:cNvSpPr>
            <p:nvPr/>
          </p:nvSpPr>
          <p:spPr bwMode="auto">
            <a:xfrm>
              <a:off x="1885" y="1526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000</a:t>
              </a: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2402" y="1517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001</a:t>
              </a:r>
            </a:p>
          </p:txBody>
        </p:sp>
        <p:sp>
          <p:nvSpPr>
            <p:cNvPr id="25" name="Text Box 99"/>
            <p:cNvSpPr txBox="1">
              <a:spLocks noChangeArrowheads="1"/>
            </p:cNvSpPr>
            <p:nvPr/>
          </p:nvSpPr>
          <p:spPr bwMode="auto">
            <a:xfrm>
              <a:off x="2972" y="1523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010</a:t>
              </a:r>
            </a:p>
          </p:txBody>
        </p:sp>
        <p:sp>
          <p:nvSpPr>
            <p:cNvPr id="26" name="Text Box 100"/>
            <p:cNvSpPr txBox="1">
              <a:spLocks noChangeArrowheads="1"/>
            </p:cNvSpPr>
            <p:nvPr/>
          </p:nvSpPr>
          <p:spPr bwMode="auto">
            <a:xfrm>
              <a:off x="3515" y="1523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011</a:t>
              </a: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3998" y="1529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100</a:t>
              </a:r>
            </a:p>
          </p:txBody>
        </p: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4521" y="1526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101</a:t>
              </a:r>
            </a:p>
          </p:txBody>
        </p:sp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5071" y="1514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111</a:t>
              </a:r>
            </a:p>
          </p:txBody>
        </p:sp>
      </p:grpSp>
      <p:grpSp>
        <p:nvGrpSpPr>
          <p:cNvPr id="30" name="Group 154"/>
          <p:cNvGrpSpPr>
            <a:grpSpLocks/>
          </p:cNvGrpSpPr>
          <p:nvPr/>
        </p:nvGrpSpPr>
        <p:grpSpPr bwMode="auto">
          <a:xfrm>
            <a:off x="2794000" y="2084165"/>
            <a:ext cx="5632450" cy="966788"/>
            <a:chOff x="1760" y="256"/>
            <a:chExt cx="3548" cy="609"/>
          </a:xfrm>
        </p:grpSpPr>
        <p:sp>
          <p:nvSpPr>
            <p:cNvPr id="31" name="Rectangle 106"/>
            <p:cNvSpPr>
              <a:spLocks noChangeArrowheads="1"/>
            </p:cNvSpPr>
            <p:nvPr/>
          </p:nvSpPr>
          <p:spPr bwMode="auto">
            <a:xfrm>
              <a:off x="1760" y="686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07"/>
            <p:cNvSpPr>
              <a:spLocks noChangeShapeType="1"/>
            </p:cNvSpPr>
            <p:nvPr/>
          </p:nvSpPr>
          <p:spPr bwMode="auto">
            <a:xfrm flipV="1">
              <a:off x="1948" y="263"/>
              <a:ext cx="3" cy="421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228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10"/>
            <p:cNvSpPr>
              <a:spLocks noChangeShapeType="1"/>
            </p:cNvSpPr>
            <p:nvPr/>
          </p:nvSpPr>
          <p:spPr bwMode="auto">
            <a:xfrm flipH="1" flipV="1">
              <a:off x="2467" y="264"/>
              <a:ext cx="3" cy="41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112"/>
            <p:cNvSpPr>
              <a:spLocks noChangeArrowheads="1"/>
            </p:cNvSpPr>
            <p:nvPr/>
          </p:nvSpPr>
          <p:spPr bwMode="auto">
            <a:xfrm>
              <a:off x="2832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 flipV="1">
              <a:off x="3015" y="256"/>
              <a:ext cx="1" cy="427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115"/>
            <p:cNvSpPr>
              <a:spLocks noChangeArrowheads="1"/>
            </p:cNvSpPr>
            <p:nvPr/>
          </p:nvSpPr>
          <p:spPr bwMode="auto">
            <a:xfrm>
              <a:off x="3351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 flipV="1">
              <a:off x="3524" y="264"/>
              <a:ext cx="3" cy="41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118"/>
            <p:cNvSpPr>
              <a:spLocks noChangeArrowheads="1"/>
            </p:cNvSpPr>
            <p:nvPr/>
          </p:nvSpPr>
          <p:spPr bwMode="auto">
            <a:xfrm>
              <a:off x="3859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19"/>
            <p:cNvSpPr>
              <a:spLocks noChangeShapeType="1"/>
            </p:cNvSpPr>
            <p:nvPr/>
          </p:nvSpPr>
          <p:spPr bwMode="auto">
            <a:xfrm flipV="1">
              <a:off x="4059" y="256"/>
              <a:ext cx="3" cy="427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Rectangle 121"/>
            <p:cNvSpPr>
              <a:spLocks noChangeArrowheads="1"/>
            </p:cNvSpPr>
            <p:nvPr/>
          </p:nvSpPr>
          <p:spPr bwMode="auto">
            <a:xfrm>
              <a:off x="439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 flipV="1">
              <a:off x="4568" y="264"/>
              <a:ext cx="2" cy="41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124"/>
            <p:cNvSpPr>
              <a:spLocks noChangeArrowheads="1"/>
            </p:cNvSpPr>
            <p:nvPr/>
          </p:nvSpPr>
          <p:spPr bwMode="auto">
            <a:xfrm>
              <a:off x="4950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 flipV="1">
              <a:off x="5130" y="264"/>
              <a:ext cx="3" cy="41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 Box 126"/>
          <p:cNvSpPr txBox="1">
            <a:spLocks noChangeArrowheads="1"/>
          </p:cNvSpPr>
          <p:nvPr/>
        </p:nvSpPr>
        <p:spPr bwMode="auto">
          <a:xfrm>
            <a:off x="2195736" y="1042022"/>
            <a:ext cx="69723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b="1"/>
              <a:t>CPR</a:t>
            </a:r>
            <a:r>
              <a:rPr lang="en-US" altLang="zh-CN" sz="2200" b="1"/>
              <a:t>0 </a:t>
            </a:r>
            <a:r>
              <a:rPr lang="en-US" altLang="zh-CN" sz="2600" b="1"/>
              <a:t>CPR</a:t>
            </a:r>
            <a:r>
              <a:rPr lang="en-US" altLang="zh-CN" sz="2200" b="1"/>
              <a:t>1 </a:t>
            </a:r>
            <a:r>
              <a:rPr lang="en-US" altLang="zh-CN" sz="2600" b="1"/>
              <a:t>CPR</a:t>
            </a:r>
            <a:r>
              <a:rPr lang="en-US" altLang="zh-CN" sz="2200" b="1"/>
              <a:t>2</a:t>
            </a:r>
            <a:r>
              <a:rPr lang="en-US" altLang="zh-CN" sz="2800" b="1"/>
              <a:t> </a:t>
            </a:r>
            <a:r>
              <a:rPr lang="en-US" altLang="zh-CN" sz="2600" b="1"/>
              <a:t>CPR</a:t>
            </a:r>
            <a:r>
              <a:rPr lang="en-US" altLang="zh-CN" sz="2200" b="1"/>
              <a:t>3 </a:t>
            </a:r>
            <a:r>
              <a:rPr lang="en-US" altLang="zh-CN" sz="2700" b="1"/>
              <a:t>CPSP CPPSW</a:t>
            </a:r>
            <a:r>
              <a:rPr lang="en-US" altLang="zh-CN" sz="2800" b="1"/>
              <a:t> </a:t>
            </a:r>
            <a:r>
              <a:rPr lang="en-US" altLang="zh-CN" sz="2700" b="1"/>
              <a:t>CPPC</a:t>
            </a:r>
          </a:p>
        </p:txBody>
      </p:sp>
      <p:grpSp>
        <p:nvGrpSpPr>
          <p:cNvPr id="46" name="Group 175"/>
          <p:cNvGrpSpPr>
            <a:grpSpLocks/>
          </p:cNvGrpSpPr>
          <p:nvPr/>
        </p:nvGrpSpPr>
        <p:grpSpPr bwMode="auto">
          <a:xfrm>
            <a:off x="-101600" y="2779489"/>
            <a:ext cx="2165350" cy="2717800"/>
            <a:chOff x="-64" y="606"/>
            <a:chExt cx="1364" cy="1712"/>
          </a:xfrm>
        </p:grpSpPr>
        <p:sp>
          <p:nvSpPr>
            <p:cNvPr id="47" name="Rectangle 132"/>
            <p:cNvSpPr>
              <a:spLocks noChangeArrowheads="1"/>
            </p:cNvSpPr>
            <p:nvPr/>
          </p:nvSpPr>
          <p:spPr bwMode="auto">
            <a:xfrm>
              <a:off x="-64" y="1349"/>
              <a:ext cx="469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/>
                <a:t> ZO</a:t>
              </a:r>
              <a:endParaRPr lang="zh-CN" altLang="en-US" sz="2600" b="1"/>
            </a:p>
          </p:txBody>
        </p:sp>
        <p:grpSp>
          <p:nvGrpSpPr>
            <p:cNvPr id="48" name="Group 174"/>
            <p:cNvGrpSpPr>
              <a:grpSpLocks/>
            </p:cNvGrpSpPr>
            <p:nvPr/>
          </p:nvGrpSpPr>
          <p:grpSpPr bwMode="auto">
            <a:xfrm>
              <a:off x="360" y="606"/>
              <a:ext cx="940" cy="1712"/>
              <a:chOff x="360" y="606"/>
              <a:chExt cx="940" cy="1712"/>
            </a:xfrm>
          </p:grpSpPr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670" y="606"/>
                <a:ext cx="430" cy="1712"/>
              </a:xfrm>
              <a:prstGeom prst="rect">
                <a:avLst/>
              </a:prstGeom>
              <a:noFill/>
              <a:ln w="25400">
                <a:solidFill>
                  <a:srgbClr val="0044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600" b="1"/>
              </a:p>
              <a:p>
                <a:pPr>
                  <a:spcBef>
                    <a:spcPct val="50000"/>
                  </a:spcBef>
                </a:pPr>
                <a:r>
                  <a:rPr lang="zh-CN" altLang="en-US" sz="2600" b="1"/>
                  <a:t>3:8译码器</a:t>
                </a:r>
              </a:p>
              <a:p>
                <a:pPr>
                  <a:lnSpc>
                    <a:spcPct val="85000"/>
                  </a:lnSpc>
                  <a:spcBef>
                    <a:spcPct val="20000"/>
                  </a:spcBef>
                </a:pPr>
                <a:endParaRPr lang="zh-CN" altLang="en-US" sz="2600" b="1"/>
              </a:p>
            </p:txBody>
          </p:sp>
          <p:sp>
            <p:nvSpPr>
              <p:cNvPr id="50" name="Line 129"/>
              <p:cNvSpPr>
                <a:spLocks noChangeShapeType="1"/>
              </p:cNvSpPr>
              <p:nvPr/>
            </p:nvSpPr>
            <p:spPr bwMode="auto">
              <a:xfrm>
                <a:off x="497" y="1185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30"/>
              <p:cNvSpPr>
                <a:spLocks noChangeShapeType="1"/>
              </p:cNvSpPr>
              <p:nvPr/>
            </p:nvSpPr>
            <p:spPr bwMode="auto">
              <a:xfrm>
                <a:off x="504" y="1527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31"/>
              <p:cNvSpPr>
                <a:spLocks noChangeShapeType="1"/>
              </p:cNvSpPr>
              <p:nvPr/>
            </p:nvSpPr>
            <p:spPr bwMode="auto">
              <a:xfrm>
                <a:off x="508" y="1795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AutoShape 133"/>
              <p:cNvSpPr>
                <a:spLocks/>
              </p:cNvSpPr>
              <p:nvPr/>
            </p:nvSpPr>
            <p:spPr bwMode="auto">
              <a:xfrm>
                <a:off x="360" y="1183"/>
                <a:ext cx="110" cy="609"/>
              </a:xfrm>
              <a:prstGeom prst="leftBrace">
                <a:avLst>
                  <a:gd name="adj1" fmla="val 46136"/>
                  <a:gd name="adj2" fmla="val 50000"/>
                </a:avLst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134"/>
              <p:cNvSpPr>
                <a:spLocks noChangeShapeType="1"/>
              </p:cNvSpPr>
              <p:nvPr/>
            </p:nvSpPr>
            <p:spPr bwMode="auto">
              <a:xfrm>
                <a:off x="1106" y="666"/>
                <a:ext cx="194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35"/>
              <p:cNvSpPr>
                <a:spLocks noChangeShapeType="1"/>
              </p:cNvSpPr>
              <p:nvPr/>
            </p:nvSpPr>
            <p:spPr bwMode="auto">
              <a:xfrm>
                <a:off x="1104" y="1134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36"/>
              <p:cNvSpPr>
                <a:spLocks noChangeShapeType="1"/>
              </p:cNvSpPr>
              <p:nvPr/>
            </p:nvSpPr>
            <p:spPr bwMode="auto">
              <a:xfrm>
                <a:off x="1104" y="1367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37"/>
              <p:cNvSpPr>
                <a:spLocks noChangeShapeType="1"/>
              </p:cNvSpPr>
              <p:nvPr/>
            </p:nvSpPr>
            <p:spPr bwMode="auto">
              <a:xfrm>
                <a:off x="1108" y="1595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38"/>
              <p:cNvSpPr>
                <a:spLocks noChangeShapeType="1"/>
              </p:cNvSpPr>
              <p:nvPr/>
            </p:nvSpPr>
            <p:spPr bwMode="auto">
              <a:xfrm>
                <a:off x="1108" y="1805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39"/>
              <p:cNvSpPr>
                <a:spLocks noChangeShapeType="1"/>
              </p:cNvSpPr>
              <p:nvPr/>
            </p:nvSpPr>
            <p:spPr bwMode="auto">
              <a:xfrm>
                <a:off x="1108" y="2019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140"/>
              <p:cNvSpPr>
                <a:spLocks noChangeShapeType="1"/>
              </p:cNvSpPr>
              <p:nvPr/>
            </p:nvSpPr>
            <p:spPr bwMode="auto">
              <a:xfrm>
                <a:off x="1100" y="2228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41"/>
              <p:cNvSpPr>
                <a:spLocks noChangeShapeType="1"/>
              </p:cNvSpPr>
              <p:nvPr/>
            </p:nvSpPr>
            <p:spPr bwMode="auto">
              <a:xfrm>
                <a:off x="1100" y="913"/>
                <a:ext cx="191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 Box 142"/>
          <p:cNvSpPr txBox="1">
            <a:spLocks noChangeArrowheads="1"/>
          </p:cNvSpPr>
          <p:nvPr/>
        </p:nvSpPr>
        <p:spPr bwMode="auto">
          <a:xfrm>
            <a:off x="3097213" y="4832127"/>
            <a:ext cx="4538662" cy="94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b="1"/>
              <a:t>010   CPC       </a:t>
            </a:r>
            <a:r>
              <a:rPr lang="en-US" altLang="zh-CN" sz="2000" b="1"/>
              <a:t>   </a:t>
            </a:r>
            <a:r>
              <a:rPr lang="en-US" altLang="zh-CN" sz="2200" b="1"/>
              <a:t>   </a:t>
            </a:r>
            <a:r>
              <a:rPr lang="en-US" altLang="zh-CN" b="1"/>
              <a:t>011   CPD</a:t>
            </a:r>
          </a:p>
          <a:p>
            <a:pPr algn="l">
              <a:lnSpc>
                <a:spcPct val="95000"/>
              </a:lnSpc>
            </a:pPr>
            <a:r>
              <a:rPr lang="en-US" altLang="zh-CN" b="1"/>
              <a:t>100   </a:t>
            </a:r>
            <a:r>
              <a:rPr lang="en-US" altLang="zh-CN" b="1" smtClean="0"/>
              <a:t>CPMAR       </a:t>
            </a:r>
            <a:r>
              <a:rPr lang="en-US" altLang="zh-CN" b="1"/>
              <a:t>101   </a:t>
            </a:r>
            <a:r>
              <a:rPr lang="en-US" altLang="zh-CN" b="1" smtClean="0"/>
              <a:t>CPMDR</a:t>
            </a:r>
            <a:endParaRPr lang="en-US" altLang="zh-CN" b="1"/>
          </a:p>
          <a:p>
            <a:pPr algn="l">
              <a:lnSpc>
                <a:spcPct val="95000"/>
              </a:lnSpc>
            </a:pPr>
            <a:r>
              <a:rPr lang="en-US" altLang="zh-CN" b="1"/>
              <a:t>110   </a:t>
            </a:r>
            <a:r>
              <a:rPr lang="en-US" altLang="zh-CN" b="1" smtClean="0"/>
              <a:t>CPPC</a:t>
            </a:r>
            <a:endParaRPr lang="zh-CN" altLang="en-US" b="1"/>
          </a:p>
        </p:txBody>
      </p:sp>
      <p:sp>
        <p:nvSpPr>
          <p:cNvPr id="63" name="Text Box 143"/>
          <p:cNvSpPr txBox="1">
            <a:spLocks noChangeArrowheads="1"/>
          </p:cNvSpPr>
          <p:nvPr/>
        </p:nvSpPr>
        <p:spPr bwMode="auto">
          <a:xfrm>
            <a:off x="1766888" y="2490564"/>
            <a:ext cx="660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000</a:t>
            </a:r>
          </a:p>
        </p:txBody>
      </p:sp>
      <p:sp>
        <p:nvSpPr>
          <p:cNvPr id="64" name="AutoShape 144"/>
          <p:cNvSpPr>
            <a:spLocks/>
          </p:cNvSpPr>
          <p:nvPr/>
        </p:nvSpPr>
        <p:spPr bwMode="auto">
          <a:xfrm>
            <a:off x="2070100" y="3647852"/>
            <a:ext cx="165100" cy="1714500"/>
          </a:xfrm>
          <a:prstGeom prst="rightBrace">
            <a:avLst>
              <a:gd name="adj1" fmla="val 86538"/>
              <a:gd name="adj2" fmla="val 50000"/>
            </a:avLst>
          </a:prstGeom>
          <a:noFill/>
          <a:ln w="1968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45"/>
          <p:cNvSpPr>
            <a:spLocks/>
          </p:cNvSpPr>
          <p:nvPr/>
        </p:nvSpPr>
        <p:spPr bwMode="auto">
          <a:xfrm>
            <a:off x="2895600" y="4989289"/>
            <a:ext cx="215900" cy="815975"/>
          </a:xfrm>
          <a:prstGeom prst="leftBrace">
            <a:avLst>
              <a:gd name="adj1" fmla="val 31495"/>
              <a:gd name="adj2" fmla="val 50000"/>
            </a:avLst>
          </a:prstGeom>
          <a:noFill/>
          <a:ln w="1968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Freeform 146"/>
          <p:cNvSpPr>
            <a:spLocks/>
          </p:cNvSpPr>
          <p:nvPr/>
        </p:nvSpPr>
        <p:spPr bwMode="auto">
          <a:xfrm>
            <a:off x="2290763" y="4525739"/>
            <a:ext cx="542925" cy="862013"/>
          </a:xfrm>
          <a:custGeom>
            <a:avLst/>
            <a:gdLst>
              <a:gd name="T0" fmla="*/ 0 w 293"/>
              <a:gd name="T1" fmla="*/ 0 h 1253"/>
              <a:gd name="T2" fmla="*/ 156 w 293"/>
              <a:gd name="T3" fmla="*/ 0 h 1253"/>
              <a:gd name="T4" fmla="*/ 156 w 293"/>
              <a:gd name="T5" fmla="*/ 1253 h 1253"/>
              <a:gd name="T6" fmla="*/ 293 w 293"/>
              <a:gd name="T7" fmla="*/ 1253 h 1253"/>
              <a:gd name="T8" fmla="*/ 0 60000 65536"/>
              <a:gd name="T9" fmla="*/ 0 60000 65536"/>
              <a:gd name="T10" fmla="*/ 0 60000 65536"/>
              <a:gd name="T11" fmla="*/ 0 60000 65536"/>
              <a:gd name="T12" fmla="*/ 0 w 293"/>
              <a:gd name="T13" fmla="*/ 0 h 1253"/>
              <a:gd name="T14" fmla="*/ 293 w 293"/>
              <a:gd name="T15" fmla="*/ 1253 h 1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3" h="1253">
                <a:moveTo>
                  <a:pt x="0" y="0"/>
                </a:moveTo>
                <a:lnTo>
                  <a:pt x="156" y="0"/>
                </a:lnTo>
                <a:lnTo>
                  <a:pt x="156" y="1253"/>
                </a:lnTo>
                <a:lnTo>
                  <a:pt x="293" y="1253"/>
                </a:lnTo>
              </a:path>
            </a:pathLst>
          </a:custGeom>
          <a:noFill/>
          <a:ln w="19685" cmpd="sng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3" name="Group 154"/>
          <p:cNvGrpSpPr>
            <a:grpSpLocks/>
          </p:cNvGrpSpPr>
          <p:nvPr/>
        </p:nvGrpSpPr>
        <p:grpSpPr bwMode="auto">
          <a:xfrm>
            <a:off x="2699792" y="1592437"/>
            <a:ext cx="5632450" cy="508000"/>
            <a:chOff x="1760" y="545"/>
            <a:chExt cx="3548" cy="320"/>
          </a:xfrm>
        </p:grpSpPr>
        <p:sp>
          <p:nvSpPr>
            <p:cNvPr id="74" name="Rectangle 106"/>
            <p:cNvSpPr>
              <a:spLocks noChangeArrowheads="1"/>
            </p:cNvSpPr>
            <p:nvPr/>
          </p:nvSpPr>
          <p:spPr bwMode="auto">
            <a:xfrm>
              <a:off x="1760" y="686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07"/>
            <p:cNvSpPr>
              <a:spLocks noChangeShapeType="1"/>
            </p:cNvSpPr>
            <p:nvPr/>
          </p:nvSpPr>
          <p:spPr bwMode="auto">
            <a:xfrm flipV="1">
              <a:off x="1948" y="546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auto">
            <a:xfrm>
              <a:off x="228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10"/>
            <p:cNvSpPr>
              <a:spLocks noChangeShapeType="1"/>
            </p:cNvSpPr>
            <p:nvPr/>
          </p:nvSpPr>
          <p:spPr bwMode="auto">
            <a:xfrm flipV="1">
              <a:off x="247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Rectangle 112"/>
            <p:cNvSpPr>
              <a:spLocks noChangeArrowheads="1"/>
            </p:cNvSpPr>
            <p:nvPr/>
          </p:nvSpPr>
          <p:spPr bwMode="auto">
            <a:xfrm>
              <a:off x="2832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V="1">
              <a:off x="3015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Rectangle 115"/>
            <p:cNvSpPr>
              <a:spLocks noChangeArrowheads="1"/>
            </p:cNvSpPr>
            <p:nvPr/>
          </p:nvSpPr>
          <p:spPr bwMode="auto">
            <a:xfrm>
              <a:off x="3351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16"/>
            <p:cNvSpPr>
              <a:spLocks noChangeShapeType="1"/>
            </p:cNvSpPr>
            <p:nvPr/>
          </p:nvSpPr>
          <p:spPr bwMode="auto">
            <a:xfrm flipV="1">
              <a:off x="3524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3859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19"/>
            <p:cNvSpPr>
              <a:spLocks noChangeShapeType="1"/>
            </p:cNvSpPr>
            <p:nvPr/>
          </p:nvSpPr>
          <p:spPr bwMode="auto">
            <a:xfrm flipV="1">
              <a:off x="400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Rectangle 121"/>
            <p:cNvSpPr>
              <a:spLocks noChangeArrowheads="1"/>
            </p:cNvSpPr>
            <p:nvPr/>
          </p:nvSpPr>
          <p:spPr bwMode="auto">
            <a:xfrm>
              <a:off x="439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22"/>
            <p:cNvSpPr>
              <a:spLocks noChangeShapeType="1"/>
            </p:cNvSpPr>
            <p:nvPr/>
          </p:nvSpPr>
          <p:spPr bwMode="auto">
            <a:xfrm flipV="1">
              <a:off x="4568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4950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25"/>
            <p:cNvSpPr>
              <a:spLocks noChangeShapeType="1"/>
            </p:cNvSpPr>
            <p:nvPr/>
          </p:nvSpPr>
          <p:spPr bwMode="auto">
            <a:xfrm flipV="1">
              <a:off x="513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619672" y="1939980"/>
            <a:ext cx="6267450" cy="396225"/>
            <a:chOff x="1619672" y="1256263"/>
            <a:chExt cx="6267450" cy="396225"/>
          </a:xfrm>
        </p:grpSpPr>
        <p:grpSp>
          <p:nvGrpSpPr>
            <p:cNvPr id="88" name="Group 76"/>
            <p:cNvGrpSpPr>
              <a:grpSpLocks/>
            </p:cNvGrpSpPr>
            <p:nvPr/>
          </p:nvGrpSpPr>
          <p:grpSpPr bwMode="auto">
            <a:xfrm>
              <a:off x="1619672" y="1412776"/>
              <a:ext cx="6267450" cy="239712"/>
              <a:chOff x="1364" y="1012"/>
              <a:chExt cx="3948" cy="159"/>
            </a:xfrm>
          </p:grpSpPr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1364" y="1012"/>
                <a:ext cx="3948" cy="159"/>
              </a:xfrm>
              <a:custGeom>
                <a:avLst/>
                <a:gdLst>
                  <a:gd name="T0" fmla="*/ 0 w 3565"/>
                  <a:gd name="T1" fmla="*/ 119 h 119"/>
                  <a:gd name="T2" fmla="*/ 3565 w 3565"/>
                  <a:gd name="T3" fmla="*/ 119 h 119"/>
                  <a:gd name="T4" fmla="*/ 3565 w 3565"/>
                  <a:gd name="T5" fmla="*/ 0 h 119"/>
                  <a:gd name="T6" fmla="*/ 0 60000 65536"/>
                  <a:gd name="T7" fmla="*/ 0 60000 65536"/>
                  <a:gd name="T8" fmla="*/ 0 60000 65536"/>
                  <a:gd name="T9" fmla="*/ 0 w 3565"/>
                  <a:gd name="T10" fmla="*/ 0 h 119"/>
                  <a:gd name="T11" fmla="*/ 3565 w 3565"/>
                  <a:gd name="T12" fmla="*/ 119 h 1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65" h="119">
                    <a:moveTo>
                      <a:pt x="0" y="119"/>
                    </a:moveTo>
                    <a:lnTo>
                      <a:pt x="3565" y="119"/>
                    </a:lnTo>
                    <a:lnTo>
                      <a:pt x="3565" y="0"/>
                    </a:lnTo>
                  </a:path>
                </a:pathLst>
              </a:custGeom>
              <a:noFill/>
              <a:ln w="20320" cap="flat" cmpd="sng">
                <a:solidFill>
                  <a:srgbClr val="0044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78"/>
              <p:cNvSpPr>
                <a:spLocks noChangeShapeType="1"/>
              </p:cNvSpPr>
              <p:nvPr/>
            </p:nvSpPr>
            <p:spPr bwMode="auto">
              <a:xfrm>
                <a:off x="2632" y="1019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79"/>
              <p:cNvSpPr>
                <a:spLocks noChangeShapeType="1"/>
              </p:cNvSpPr>
              <p:nvPr/>
            </p:nvSpPr>
            <p:spPr bwMode="auto">
              <a:xfrm>
                <a:off x="3230" y="1026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80"/>
              <p:cNvSpPr>
                <a:spLocks noChangeShapeType="1"/>
              </p:cNvSpPr>
              <p:nvPr/>
            </p:nvSpPr>
            <p:spPr bwMode="auto">
              <a:xfrm>
                <a:off x="3703" y="1022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81"/>
              <p:cNvSpPr>
                <a:spLocks noChangeShapeType="1"/>
              </p:cNvSpPr>
              <p:nvPr/>
            </p:nvSpPr>
            <p:spPr bwMode="auto">
              <a:xfrm>
                <a:off x="4221" y="1019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82"/>
              <p:cNvSpPr>
                <a:spLocks noChangeShapeType="1"/>
              </p:cNvSpPr>
              <p:nvPr/>
            </p:nvSpPr>
            <p:spPr bwMode="auto">
              <a:xfrm>
                <a:off x="4735" y="1026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83"/>
              <p:cNvSpPr>
                <a:spLocks noChangeShapeType="1"/>
              </p:cNvSpPr>
              <p:nvPr/>
            </p:nvSpPr>
            <p:spPr bwMode="auto">
              <a:xfrm>
                <a:off x="2101" y="1022"/>
                <a:ext cx="0" cy="139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1619672" y="125626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P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45" grpId="0" build="p" autoUpdateAnimBg="0"/>
      <p:bldP spid="62" grpId="0" autoUpdateAnimBg="0"/>
      <p:bldP spid="63" grpId="0" autoUpdateAnimBg="0"/>
      <p:bldP spid="64" grpId="0" animBg="1"/>
      <p:bldP spid="65" grpId="0" animBg="1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936650"/>
            <a:ext cx="28003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2.  访存操作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11200" y="2547838"/>
            <a:ext cx="1665288" cy="593725"/>
            <a:chOff x="448" y="1229"/>
            <a:chExt cx="1049" cy="37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48" y="1247"/>
              <a:ext cx="95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900" b="1"/>
                <a:t>EMAR=</a:t>
              </a:r>
              <a:endParaRPr lang="zh-CN" altLang="en-US" sz="2900" b="1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1374" y="1229"/>
              <a:ext cx="123" cy="374"/>
            </a:xfrm>
            <a:prstGeom prst="leftBrace">
              <a:avLst>
                <a:gd name="adj1" fmla="val 25339"/>
                <a:gd name="adj2" fmla="val 50000"/>
              </a:avLst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49500" y="236845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1   </a:t>
            </a:r>
            <a:r>
              <a:rPr lang="zh-CN" altLang="en-US" sz="2800" b="1"/>
              <a:t>与地址总线连通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41563" y="2830413"/>
            <a:ext cx="3281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   </a:t>
            </a:r>
            <a:r>
              <a:rPr lang="zh-CN" altLang="en-US" sz="2800" b="1"/>
              <a:t>与地址总线断开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4063" y="3366988"/>
            <a:ext cx="91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R=1 </a:t>
            </a:r>
            <a:endParaRPr lang="zh-CN" altLang="en-US" sz="28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68488" y="3362225"/>
            <a:ext cx="4011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读主存, 同时作为</a:t>
            </a:r>
            <a:r>
              <a:rPr lang="en-US" altLang="zh-CN" sz="2800" b="1"/>
              <a:t>SMDR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93888" y="384641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写入主存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5175" y="3881338"/>
            <a:ext cx="100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W=1 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37275" y="3093938"/>
            <a:ext cx="28035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该</a:t>
            </a:r>
            <a:r>
              <a:rPr lang="zh-CN" altLang="en-US" sz="2800" b="1"/>
              <a:t>3位采用直接控制法, 不译码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875338" y="2582763"/>
            <a:ext cx="222250" cy="1641475"/>
          </a:xfrm>
          <a:prstGeom prst="rightBrace">
            <a:avLst>
              <a:gd name="adj1" fmla="val 61548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95288" y="4429025"/>
            <a:ext cx="32067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3. 辅助操作 </a:t>
            </a:r>
            <a:r>
              <a:rPr lang="en-US" altLang="zh-CN" sz="3000" b="1"/>
              <a:t>ST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2441575" y="4978300"/>
            <a:ext cx="2300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  无操作  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649788" y="4951313"/>
            <a:ext cx="237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01  开中断  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427288" y="5502175"/>
            <a:ext cx="2466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10  关中断 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649788" y="5464075"/>
            <a:ext cx="1984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11  </a:t>
            </a:r>
            <a:r>
              <a:rPr lang="en-US" altLang="zh-CN" sz="2800" b="1"/>
              <a:t>SIR  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7000" y="874613"/>
            <a:ext cx="9144000" cy="923925"/>
            <a:chOff x="70" y="111"/>
            <a:chExt cx="5760" cy="582"/>
          </a:xfrm>
        </p:grpSpPr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051050" y="44450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00H</a:t>
            </a:r>
          </a:p>
          <a:p>
            <a:r>
              <a:rPr lang="en-US" altLang="zh-CN" sz="1800" b="1"/>
              <a:t>01H</a:t>
            </a:r>
          </a:p>
          <a:p>
            <a:r>
              <a:rPr lang="en-US" altLang="zh-CN" sz="1800" b="1"/>
              <a:t>02H</a:t>
            </a:r>
            <a:endParaRPr lang="zh-CN" altLang="en-US" sz="1800" b="1"/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627313" y="188913"/>
            <a:ext cx="3168650" cy="6553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2627313" y="8366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2627313" y="4048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6" name="直接连接符 10"/>
          <p:cNvCxnSpPr>
            <a:cxnSpLocks noChangeShapeType="1"/>
          </p:cNvCxnSpPr>
          <p:nvPr/>
        </p:nvCxnSpPr>
        <p:spPr bwMode="auto">
          <a:xfrm>
            <a:off x="2627313" y="6207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156325" y="342900"/>
            <a:ext cx="1871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取指令微程序</a:t>
            </a:r>
          </a:p>
        </p:txBody>
      </p:sp>
      <p:sp>
        <p:nvSpPr>
          <p:cNvPr id="8" name="右大括号 12"/>
          <p:cNvSpPr>
            <a:spLocks/>
          </p:cNvSpPr>
          <p:nvPr/>
        </p:nvSpPr>
        <p:spPr bwMode="auto">
          <a:xfrm>
            <a:off x="5940425" y="188913"/>
            <a:ext cx="215900" cy="577850"/>
          </a:xfrm>
          <a:prstGeom prst="rightBrace">
            <a:avLst>
              <a:gd name="adj1" fmla="val 8339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1050" y="836613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03H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0BH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>
            <a:off x="2627313" y="17002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56325" y="1135063"/>
            <a:ext cx="237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b="1"/>
              <a:t>MOV</a:t>
            </a:r>
            <a:r>
              <a:rPr lang="zh-CN" altLang="en-US" sz="1800" b="1"/>
              <a:t>指令微程序</a:t>
            </a:r>
          </a:p>
        </p:txBody>
      </p:sp>
      <p:sp>
        <p:nvSpPr>
          <p:cNvPr id="12" name="右大括号 11"/>
          <p:cNvSpPr>
            <a:spLocks/>
          </p:cNvSpPr>
          <p:nvPr/>
        </p:nvSpPr>
        <p:spPr bwMode="auto">
          <a:xfrm>
            <a:off x="5940425" y="908050"/>
            <a:ext cx="215900" cy="792163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13" name="直接连接符 17"/>
          <p:cNvCxnSpPr>
            <a:cxnSpLocks noChangeShapeType="1"/>
          </p:cNvCxnSpPr>
          <p:nvPr/>
        </p:nvCxnSpPr>
        <p:spPr bwMode="auto">
          <a:xfrm>
            <a:off x="2627313" y="10525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直接连接符 19"/>
          <p:cNvCxnSpPr>
            <a:cxnSpLocks noChangeShapeType="1"/>
          </p:cNvCxnSpPr>
          <p:nvPr/>
        </p:nvCxnSpPr>
        <p:spPr bwMode="auto">
          <a:xfrm>
            <a:off x="2627313" y="19161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直接连接符 20"/>
          <p:cNvCxnSpPr>
            <a:cxnSpLocks noChangeShapeType="1"/>
          </p:cNvCxnSpPr>
          <p:nvPr/>
        </p:nvCxnSpPr>
        <p:spPr bwMode="auto">
          <a:xfrm>
            <a:off x="2627313" y="2133600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51050" y="1628775"/>
            <a:ext cx="6492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0CH</a:t>
            </a:r>
          </a:p>
          <a:p>
            <a:endParaRPr lang="en-US" altLang="zh-CN" sz="1800" b="1"/>
          </a:p>
          <a:p>
            <a:endParaRPr lang="en-US" altLang="zh-CN" sz="1800" b="1"/>
          </a:p>
          <a:p>
            <a:r>
              <a:rPr lang="en-US" altLang="zh-CN" sz="1800" b="1"/>
              <a:t>…</a:t>
            </a:r>
          </a:p>
          <a:p>
            <a:endParaRPr lang="en-US" altLang="zh-CN" sz="1800" b="1"/>
          </a:p>
          <a:p>
            <a:endParaRPr lang="en-US" altLang="zh-CN" sz="1800" b="1"/>
          </a:p>
          <a:p>
            <a:r>
              <a:rPr lang="en-US" altLang="zh-CN" sz="1800" b="1"/>
              <a:t>23H</a:t>
            </a:r>
            <a:endParaRPr lang="zh-CN" altLang="en-US" sz="1800" b="1"/>
          </a:p>
        </p:txBody>
      </p:sp>
      <p:sp>
        <p:nvSpPr>
          <p:cNvPr id="17" name="右大括号 16"/>
          <p:cNvSpPr>
            <a:spLocks/>
          </p:cNvSpPr>
          <p:nvPr/>
        </p:nvSpPr>
        <p:spPr bwMode="auto">
          <a:xfrm>
            <a:off x="5940425" y="1773238"/>
            <a:ext cx="215900" cy="172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>
            <a:off x="2627313" y="35734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56325" y="249237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双操作数指令微程序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51050" y="3557588"/>
            <a:ext cx="649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24H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endParaRPr lang="en-US" altLang="zh-CN" sz="1800" b="1">
              <a:solidFill>
                <a:srgbClr val="C00000"/>
              </a:solidFill>
            </a:endParaRPr>
          </a:p>
          <a:p>
            <a:r>
              <a:rPr lang="en-US" altLang="zh-CN" sz="1800" b="1">
                <a:solidFill>
                  <a:srgbClr val="C00000"/>
                </a:solidFill>
              </a:rPr>
              <a:t>3EH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cxnSp>
        <p:nvCxnSpPr>
          <p:cNvPr id="21" name="直接连接符 29"/>
          <p:cNvCxnSpPr>
            <a:cxnSpLocks noChangeShapeType="1"/>
          </p:cNvCxnSpPr>
          <p:nvPr/>
        </p:nvCxnSpPr>
        <p:spPr bwMode="auto">
          <a:xfrm>
            <a:off x="2627313" y="37893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直接连接符 30"/>
          <p:cNvCxnSpPr>
            <a:cxnSpLocks noChangeShapeType="1"/>
          </p:cNvCxnSpPr>
          <p:nvPr/>
        </p:nvCxnSpPr>
        <p:spPr bwMode="auto">
          <a:xfrm>
            <a:off x="2627313" y="46529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45213" y="3916363"/>
            <a:ext cx="2603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单操作数指令微程序</a:t>
            </a:r>
          </a:p>
        </p:txBody>
      </p:sp>
      <p:sp>
        <p:nvSpPr>
          <p:cNvPr id="24" name="右大括号 23"/>
          <p:cNvSpPr>
            <a:spLocks/>
          </p:cNvSpPr>
          <p:nvPr/>
        </p:nvSpPr>
        <p:spPr bwMode="auto">
          <a:xfrm>
            <a:off x="5929313" y="3687763"/>
            <a:ext cx="215900" cy="792162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51050" y="4676775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3FH</a:t>
            </a:r>
          </a:p>
          <a:p>
            <a:r>
              <a:rPr lang="en-US" altLang="zh-CN" sz="1800" b="1"/>
              <a:t>…</a:t>
            </a:r>
          </a:p>
          <a:p>
            <a:r>
              <a:rPr lang="en-US" altLang="zh-CN" sz="1800" b="1"/>
              <a:t>4BH</a:t>
            </a:r>
            <a:endParaRPr lang="zh-CN" altLang="en-US" sz="1800" b="1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56325" y="4951413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转移类指令微程序</a:t>
            </a:r>
          </a:p>
        </p:txBody>
      </p:sp>
      <p:sp>
        <p:nvSpPr>
          <p:cNvPr id="27" name="右大括号 26"/>
          <p:cNvSpPr>
            <a:spLocks/>
          </p:cNvSpPr>
          <p:nvPr/>
        </p:nvSpPr>
        <p:spPr bwMode="auto">
          <a:xfrm>
            <a:off x="5940425" y="4652963"/>
            <a:ext cx="215900" cy="792162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28" name="直接连接符 38"/>
          <p:cNvCxnSpPr>
            <a:cxnSpLocks noChangeShapeType="1"/>
          </p:cNvCxnSpPr>
          <p:nvPr/>
        </p:nvCxnSpPr>
        <p:spPr bwMode="auto">
          <a:xfrm>
            <a:off x="2627313" y="55165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51050" y="5529263"/>
            <a:ext cx="64928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4CH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60H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6325" y="5589588"/>
            <a:ext cx="2603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取源数微程序</a:t>
            </a:r>
          </a:p>
        </p:txBody>
      </p:sp>
      <p:sp>
        <p:nvSpPr>
          <p:cNvPr id="31" name="右大括号 30"/>
          <p:cNvSpPr>
            <a:spLocks/>
          </p:cNvSpPr>
          <p:nvPr/>
        </p:nvSpPr>
        <p:spPr bwMode="auto">
          <a:xfrm>
            <a:off x="5929313" y="5537200"/>
            <a:ext cx="227012" cy="484188"/>
          </a:xfrm>
          <a:prstGeom prst="rightBrace">
            <a:avLst>
              <a:gd name="adj1" fmla="val 8364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32" name="直接连接符 42"/>
          <p:cNvCxnSpPr>
            <a:cxnSpLocks noChangeShapeType="1"/>
          </p:cNvCxnSpPr>
          <p:nvPr/>
        </p:nvCxnSpPr>
        <p:spPr bwMode="auto">
          <a:xfrm>
            <a:off x="2627313" y="6165850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167438" y="6237288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取目的地址微程序</a:t>
            </a:r>
          </a:p>
        </p:txBody>
      </p:sp>
      <p:sp>
        <p:nvSpPr>
          <p:cNvPr id="34" name="右大括号 33"/>
          <p:cNvSpPr>
            <a:spLocks/>
          </p:cNvSpPr>
          <p:nvPr/>
        </p:nvSpPr>
        <p:spPr bwMode="auto">
          <a:xfrm>
            <a:off x="5940425" y="6184900"/>
            <a:ext cx="227013" cy="484188"/>
          </a:xfrm>
          <a:prstGeom prst="rightBrace">
            <a:avLst>
              <a:gd name="adj1" fmla="val 8364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 flipH="1">
            <a:off x="3585389" y="116632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flipH="1">
            <a:off x="3585389" y="332656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3657397" y="1054477"/>
            <a:ext cx="14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>
                <a:solidFill>
                  <a:srgbClr val="0000FF"/>
                </a:solidFill>
              </a:rPr>
              <a:t>………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3729405" y="2204864"/>
            <a:ext cx="14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>
                <a:solidFill>
                  <a:srgbClr val="0000FF"/>
                </a:solidFill>
              </a:rPr>
              <a:t>…….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3707904" y="2843644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2555776" y="188913"/>
            <a:ext cx="3309734" cy="6553200"/>
          </a:xfrm>
          <a:prstGeom prst="flowChartProcess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130248" y="4128641"/>
            <a:ext cx="2806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控制存储器</a:t>
            </a:r>
            <a:endParaRPr lang="en-US" altLang="zh-CN" sz="3200" b="1" smtClean="0">
              <a:solidFill>
                <a:srgbClr val="FF0000"/>
              </a:solidFill>
            </a:endParaRPr>
          </a:p>
          <a:p>
            <a:r>
              <a:rPr lang="en-US" altLang="zh-CN" sz="3200" b="1" smtClean="0">
                <a:solidFill>
                  <a:srgbClr val="FF0000"/>
                </a:solidFill>
              </a:rPr>
              <a:t>      CM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 animBg="1"/>
      <p:bldP spid="19" grpId="0"/>
      <p:bldP spid="20" grpId="0"/>
      <p:bldP spid="23" grpId="0"/>
      <p:bldP spid="24" grpId="0" animBg="1"/>
      <p:bldP spid="25" grpId="0"/>
      <p:bldP spid="26" grpId="0"/>
      <p:bldP spid="27" grpId="0" animBg="1"/>
      <p:bldP spid="29" grpId="0"/>
      <p:bldP spid="30" grpId="0"/>
      <p:bldP spid="31" grpId="0" animBg="1"/>
      <p:bldP spid="33" grpId="0"/>
      <p:bldP spid="34" grpId="0" animBg="1"/>
      <p:bldP spid="36" grpId="0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61950" y="1891754"/>
            <a:ext cx="70485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4. 顺序控制 </a:t>
            </a:r>
            <a:r>
              <a:rPr lang="en-US" altLang="zh-CN" sz="3000" b="1" smtClean="0"/>
              <a:t>SC</a:t>
            </a:r>
            <a:endParaRPr lang="zh-CN" altLang="en-US" sz="3000" b="1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00525" y="2366417"/>
            <a:ext cx="13033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增量</a:t>
            </a:r>
          </a:p>
          <a:p>
            <a:pPr algn="l"/>
            <a:r>
              <a:rPr lang="zh-CN" altLang="en-US" sz="2800" b="1"/>
              <a:t>断定 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5456238" y="2601367"/>
            <a:ext cx="10429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9种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65163" y="2583904"/>
            <a:ext cx="3765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指明微地址形成方式       </a:t>
            </a:r>
          </a:p>
        </p:txBody>
      </p:sp>
      <p:sp>
        <p:nvSpPr>
          <p:cNvPr id="6" name="AutoShape 14"/>
          <p:cNvSpPr>
            <a:spLocks/>
          </p:cNvSpPr>
          <p:nvPr/>
        </p:nvSpPr>
        <p:spPr bwMode="auto">
          <a:xfrm>
            <a:off x="4057650" y="2541042"/>
            <a:ext cx="184150" cy="622300"/>
          </a:xfrm>
          <a:prstGeom prst="leftBrace">
            <a:avLst>
              <a:gd name="adj1" fmla="val 28161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5086350" y="2599779"/>
            <a:ext cx="381000" cy="558800"/>
            <a:chOff x="3408" y="960"/>
            <a:chExt cx="336" cy="38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3408" y="960"/>
              <a:ext cx="336" cy="192"/>
            </a:xfrm>
            <a:prstGeom prst="line">
              <a:avLst/>
            </a:prstGeom>
            <a:noFill/>
            <a:ln w="19685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3408" y="1152"/>
              <a:ext cx="336" cy="192"/>
            </a:xfrm>
            <a:prstGeom prst="line">
              <a:avLst/>
            </a:prstGeom>
            <a:noFill/>
            <a:ln w="19685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7563" y="3450679"/>
            <a:ext cx="313372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0000  顺序执行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30263" y="3044279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17563" y="3869779"/>
            <a:ext cx="7396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/>
            <a:r>
              <a:rPr lang="zh-CN" altLang="en-US" sz="2700" b="1"/>
              <a:t>0001  无条件转移(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26</a:t>
            </a:r>
            <a:r>
              <a:rPr lang="en-US" altLang="zh-CN" sz="2800" b="1">
                <a:solidFill>
                  <a:srgbClr val="0000FF"/>
                </a:solidFill>
              </a:rPr>
              <a:t>~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19</a:t>
            </a:r>
            <a:r>
              <a:rPr lang="zh-CN" altLang="en-US" sz="2700" b="1">
                <a:solidFill>
                  <a:srgbClr val="0000FF"/>
                </a:solidFill>
              </a:rPr>
              <a:t>提供8位转移地址</a:t>
            </a:r>
            <a:r>
              <a:rPr lang="zh-CN" altLang="en-US" sz="2700" b="1"/>
              <a:t>) 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17563" y="4320629"/>
            <a:ext cx="374967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0010  按操作码分支  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510463" y="3895179"/>
            <a:ext cx="1138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</a:t>
            </a:r>
            <a:r>
              <a:rPr lang="zh-CN" altLang="en-US" sz="2800" b="1"/>
              <a:t>  </a:t>
            </a:r>
          </a:p>
        </p:txBody>
      </p:sp>
      <p:sp>
        <p:nvSpPr>
          <p:cNvPr id="15" name="AutoShape 25"/>
          <p:cNvSpPr>
            <a:spLocks/>
          </p:cNvSpPr>
          <p:nvPr/>
        </p:nvSpPr>
        <p:spPr bwMode="auto">
          <a:xfrm flipH="1">
            <a:off x="665163" y="4558754"/>
            <a:ext cx="171450" cy="1373188"/>
          </a:xfrm>
          <a:prstGeom prst="rightBrace">
            <a:avLst>
              <a:gd name="adj1" fmla="val 66744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90500" y="4768304"/>
            <a:ext cx="768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23913" y="4781004"/>
            <a:ext cx="8307387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0011  按操作码和目的寻址方式是寄存器型还是非寄存器型来断定, 实现分支  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838200" y="5662067"/>
            <a:ext cx="84455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0100  按转移成功与否和是否</a:t>
            </a:r>
            <a:r>
              <a:rPr lang="en-US" altLang="zh-CN" sz="2700" b="1"/>
              <a:t>PC</a:t>
            </a:r>
            <a:r>
              <a:rPr lang="zh-CN" altLang="en-US" sz="2700" b="1"/>
              <a:t>型寻址断定, 实现分支</a:t>
            </a:r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27000" y="548680"/>
            <a:ext cx="9144000" cy="923925"/>
            <a:chOff x="70" y="111"/>
            <a:chExt cx="5760" cy="582"/>
          </a:xfrm>
        </p:grpSpPr>
        <p:sp>
          <p:nvSpPr>
            <p:cNvPr id="20" name="Text Box 67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9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/>
      <p:bldP spid="6" grpId="0" animBg="1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build="p" autoUpdateAnimBg="0"/>
      <p:bldP spid="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88938" y="3824833"/>
            <a:ext cx="7269162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0111  转微子程序(</a:t>
            </a:r>
            <a:r>
              <a:rPr lang="zh-CN" altLang="en-US" sz="2600" b="1"/>
              <a:t>由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26</a:t>
            </a:r>
            <a:r>
              <a:rPr lang="en-US" altLang="zh-CN" sz="2800" b="1">
                <a:solidFill>
                  <a:srgbClr val="0000FF"/>
                </a:solidFill>
              </a:rPr>
              <a:t>~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19</a:t>
            </a:r>
            <a:r>
              <a:rPr lang="zh-CN" altLang="en-US" sz="2600" b="1">
                <a:solidFill>
                  <a:srgbClr val="0000FF"/>
                </a:solidFill>
              </a:rPr>
              <a:t>提供8位转移地址</a:t>
            </a:r>
            <a:r>
              <a:rPr lang="zh-CN" altLang="en-US" sz="2800" b="1"/>
              <a:t>)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71475" y="4355058"/>
            <a:ext cx="76104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/>
              <a:t>1000  返回微主程序, 由返回微地址寄存器提供返回地址</a:t>
            </a:r>
            <a:r>
              <a:rPr lang="en-US" altLang="zh-CN" sz="2800" b="1"/>
              <a:t>  </a:t>
            </a:r>
            <a:endParaRPr lang="zh-CN" altLang="en-US" sz="2800" b="1"/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7689850" y="3969295"/>
            <a:ext cx="184150" cy="769938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821613" y="4066133"/>
            <a:ext cx="11064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  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01638" y="2843758"/>
            <a:ext cx="6761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0101  按源操作数寻址方式断定实现分支  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98463" y="3345408"/>
            <a:ext cx="69834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0110  按目的操作数寻址方式断定实现分支</a:t>
            </a: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7161213" y="2996158"/>
            <a:ext cx="166687" cy="725487"/>
          </a:xfrm>
          <a:prstGeom prst="rightBrace">
            <a:avLst>
              <a:gd name="adj1" fmla="val 3627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305675" y="3089820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49263" y="2381795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27000" y="878185"/>
            <a:ext cx="9144000" cy="923925"/>
            <a:chOff x="70" y="111"/>
            <a:chExt cx="5760" cy="582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 advAuto="0"/>
      <p:bldP spid="6" grpId="0" build="p" autoUpdateAnimBg="0"/>
      <p:bldP spid="7" grpId="0" build="p" autoUpdateAnimBg="0"/>
      <p:bldP spid="8" grpId="0" animBg="1"/>
      <p:bldP spid="9" grpId="0" build="p" autoUpdateAnimBg="0" advAuto="0"/>
      <p:bldP spid="1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0880" y="116632"/>
            <a:ext cx="4521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 smtClean="0"/>
              <a:t>3.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  </a:t>
            </a:r>
            <a:r>
              <a:rPr lang="zh-CN" altLang="en-US" sz="3100" b="1"/>
              <a:t>模型机微程序设计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764754"/>
            <a:ext cx="8964489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/>
              <a:t>采</a:t>
            </a:r>
            <a:r>
              <a:rPr lang="zh-CN" altLang="en-US" sz="2800" b="1" smtClean="0"/>
              <a:t>用统</a:t>
            </a:r>
            <a:r>
              <a:rPr lang="zh-CN" altLang="en-US" sz="2800" b="1"/>
              <a:t>一</a:t>
            </a:r>
            <a:r>
              <a:rPr lang="zh-CN" altLang="en-US" sz="2800" b="1" u="sng"/>
              <a:t>微指令周期</a:t>
            </a:r>
            <a:r>
              <a:rPr lang="zh-CN" altLang="en-US" sz="2800" b="1"/>
              <a:t>作为基本时序控制各条微指令执行。    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8163" y="980728"/>
            <a:ext cx="5153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1. 微程序控制器的时序系统</a:t>
            </a:r>
            <a:endParaRPr lang="en-US" altLang="zh-CN" sz="29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4213" y="2420888"/>
            <a:ext cx="568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微指令周期(微周期):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92150" y="2420888"/>
            <a:ext cx="8451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                                     从取微指令到微指令执行完成的时间: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95300" y="3347492"/>
            <a:ext cx="7816850" cy="2817812"/>
            <a:chOff x="495300" y="3347492"/>
            <a:chExt cx="7816850" cy="2817812"/>
          </a:xfrm>
        </p:grpSpPr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495300" y="3347492"/>
              <a:ext cx="7816850" cy="2817812"/>
              <a:chOff x="312" y="1833"/>
              <a:chExt cx="4924" cy="1775"/>
            </a:xfrm>
          </p:grpSpPr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994" y="2020"/>
                <a:ext cx="38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ea typeface="黑体" pitchFamily="2" charset="-122"/>
                  </a:rPr>
                  <a:t>P </a:t>
                </a:r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312" y="2761"/>
                <a:ext cx="166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微指令打入µ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IR</a:t>
                </a:r>
              </a:p>
            </p:txBody>
          </p:sp>
          <p:grpSp>
            <p:nvGrpSpPr>
              <p:cNvPr id="10" name="Group 58"/>
              <p:cNvGrpSpPr>
                <a:grpSpLocks/>
              </p:cNvGrpSpPr>
              <p:nvPr/>
            </p:nvGrpSpPr>
            <p:grpSpPr bwMode="auto">
              <a:xfrm>
                <a:off x="1208" y="2137"/>
                <a:ext cx="4012" cy="180"/>
                <a:chOff x="1424" y="2356"/>
                <a:chExt cx="4012" cy="346"/>
              </a:xfrm>
            </p:grpSpPr>
            <p:sp>
              <p:nvSpPr>
                <p:cNvPr id="36" name="Line 22"/>
                <p:cNvSpPr>
                  <a:spLocks noChangeShapeType="1"/>
                </p:cNvSpPr>
                <p:nvPr/>
              </p:nvSpPr>
              <p:spPr bwMode="auto">
                <a:xfrm>
                  <a:off x="1424" y="2692"/>
                  <a:ext cx="4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88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188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0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>
                  <a:off x="2503" y="2692"/>
                  <a:ext cx="159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10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72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29"/>
                <p:cNvSpPr>
                  <a:spLocks noChangeShapeType="1"/>
                </p:cNvSpPr>
                <p:nvPr/>
              </p:nvSpPr>
              <p:spPr bwMode="auto">
                <a:xfrm>
                  <a:off x="4723" y="2702"/>
                  <a:ext cx="7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0"/>
                <p:cNvSpPr>
                  <a:spLocks noChangeShapeType="1"/>
                </p:cNvSpPr>
                <p:nvPr/>
              </p:nvSpPr>
              <p:spPr bwMode="auto">
                <a:xfrm>
                  <a:off x="410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953" y="2017"/>
                <a:ext cx="537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2785" y="1833"/>
                <a:ext cx="1380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微指令周期       </a:t>
                </a:r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2282" y="1944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4494" y="1952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2289" y="2017"/>
                <a:ext cx="524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V="1">
                <a:off x="1684" y="2512"/>
                <a:ext cx="591" cy="299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 flipH="1">
                <a:off x="3125" y="2583"/>
                <a:ext cx="761" cy="501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39"/>
              <p:cNvSpPr txBox="1">
                <a:spLocks noChangeArrowheads="1"/>
              </p:cNvSpPr>
              <p:nvPr/>
            </p:nvSpPr>
            <p:spPr bwMode="auto">
              <a:xfrm>
                <a:off x="1661" y="3050"/>
                <a:ext cx="2122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结果打入目的地, 后续微地址打入µ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AR</a:t>
                </a:r>
                <a:endParaRPr lang="zh-CN" altLang="en-US" sz="2600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9" name="Group 59"/>
              <p:cNvGrpSpPr>
                <a:grpSpLocks/>
              </p:cNvGrpSpPr>
              <p:nvPr/>
            </p:nvGrpSpPr>
            <p:grpSpPr bwMode="auto">
              <a:xfrm>
                <a:off x="1204" y="2417"/>
                <a:ext cx="4032" cy="218"/>
                <a:chOff x="1420" y="2952"/>
                <a:chExt cx="4032" cy="346"/>
              </a:xfrm>
            </p:grpSpPr>
            <p:sp>
              <p:nvSpPr>
                <p:cNvPr id="2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420" y="2962"/>
                  <a:ext cx="4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42"/>
                <p:cNvSpPr>
                  <a:spLocks noChangeShapeType="1"/>
                </p:cNvSpPr>
                <p:nvPr/>
              </p:nvSpPr>
              <p:spPr bwMode="auto">
                <a:xfrm>
                  <a:off x="1886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886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44"/>
                <p:cNvSpPr>
                  <a:spLocks noChangeShapeType="1"/>
                </p:cNvSpPr>
                <p:nvPr/>
              </p:nvSpPr>
              <p:spPr bwMode="auto">
                <a:xfrm>
                  <a:off x="250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505" y="2962"/>
                  <a:ext cx="159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46"/>
                <p:cNvSpPr>
                  <a:spLocks noChangeShapeType="1"/>
                </p:cNvSpPr>
                <p:nvPr/>
              </p:nvSpPr>
              <p:spPr bwMode="auto">
                <a:xfrm>
                  <a:off x="4117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47"/>
                <p:cNvSpPr>
                  <a:spLocks noChangeShapeType="1"/>
                </p:cNvSpPr>
                <p:nvPr/>
              </p:nvSpPr>
              <p:spPr bwMode="auto">
                <a:xfrm>
                  <a:off x="473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735" y="2952"/>
                  <a:ext cx="717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17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292" y="2657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3902" y="2650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2299" y="2709"/>
                <a:ext cx="159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2446" y="2420"/>
                <a:ext cx="149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数据通路操作       </a:t>
                </a:r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>
                <a:off x="4519" y="2651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873" y="2744"/>
                <a:ext cx="894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取下条微指令       </a:t>
                </a:r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3905" y="2710"/>
                <a:ext cx="60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205762" y="4265256"/>
              <a:ext cx="2050201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smtClean="0">
                  <a:ea typeface="黑体" pitchFamily="2" charset="-122"/>
                </a:rPr>
                <a:t>CP</a:t>
              </a:r>
              <a:r>
                <a:rPr lang="zh-CN" altLang="en-US" sz="2800" b="1"/>
                <a:t> µ</a:t>
              </a:r>
              <a:r>
                <a:rPr lang="en-US" altLang="zh-CN" sz="2800" b="1" smtClean="0"/>
                <a:t>IR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5188" y="116632"/>
            <a:ext cx="3706812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/>
              <a:t>2. 微程序的编制</a:t>
            </a:r>
            <a:endParaRPr lang="en-US" altLang="zh-CN" sz="3100" b="1"/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536575" y="908720"/>
            <a:ext cx="2670175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(1) 编写顺序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973138" y="1556792"/>
            <a:ext cx="42243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cs typeface="Times New Roman" pitchFamily="18" charset="0"/>
                <a:sym typeface="Wingdings 3" pitchFamily="18" charset="2"/>
              </a:rPr>
              <a:t>① </a:t>
            </a:r>
            <a:r>
              <a:rPr lang="zh-CN" altLang="en-US" sz="2900" b="1"/>
              <a:t>按指令执行顺序编写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14463" y="2247528"/>
            <a:ext cx="25606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取机器指令       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871913" y="2247528"/>
            <a:ext cx="21764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功能转移       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5995988" y="2247528"/>
            <a:ext cx="13255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执行       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973138" y="2976786"/>
            <a:ext cx="72977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cs typeface="Times New Roman" pitchFamily="18" charset="0"/>
                <a:sym typeface="Wingdings 3" pitchFamily="18" charset="2"/>
              </a:rPr>
              <a:t>② </a:t>
            </a:r>
            <a:r>
              <a:rPr lang="zh-CN" altLang="en-US" sz="2900" b="1"/>
              <a:t>按操作码编码顺序,  逐级分类编写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3446463" y="2501528"/>
            <a:ext cx="485775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5534025" y="2501528"/>
            <a:ext cx="503238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94100" y="3881661"/>
            <a:ext cx="53641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>
                <a:latin typeface="宋体" charset="-122"/>
              </a:rPr>
              <a:t>程序控制类(转移、转子指令等)       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416050" y="3453036"/>
            <a:ext cx="2205038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en-US" altLang="zh-CN" sz="2900" b="1"/>
              <a:t>MOV</a:t>
            </a:r>
            <a:r>
              <a:rPr lang="zh-CN" altLang="en-US" sz="2900" b="1"/>
              <a:t>指令       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3575050" y="3453036"/>
            <a:ext cx="29638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双操作数指令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318250" y="3414936"/>
            <a:ext cx="2740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单操作数指令</a:t>
            </a: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3221038" y="3711798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179763" y="4134073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5967413" y="3716561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61"/>
          <p:cNvSpPr txBox="1">
            <a:spLocks noChangeArrowheads="1"/>
          </p:cNvSpPr>
          <p:nvPr/>
        </p:nvSpPr>
        <p:spPr bwMode="auto">
          <a:xfrm>
            <a:off x="635000" y="5544021"/>
            <a:ext cx="543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见</a:t>
            </a:r>
            <a:r>
              <a:rPr lang="zh-CN" altLang="en-US" sz="3000" b="1" smtClean="0">
                <a:solidFill>
                  <a:srgbClr val="0000FF"/>
                </a:solidFill>
              </a:rPr>
              <a:t>教材</a:t>
            </a:r>
            <a:r>
              <a:rPr lang="en-US" altLang="zh-CN" sz="3000" b="1" smtClean="0">
                <a:solidFill>
                  <a:srgbClr val="0000FF"/>
                </a:solidFill>
              </a:rPr>
              <a:t>P192</a:t>
            </a:r>
            <a:r>
              <a:rPr lang="zh-CN" altLang="en-US" sz="3000" b="1" smtClean="0">
                <a:solidFill>
                  <a:srgbClr val="0000FF"/>
                </a:solidFill>
              </a:rPr>
              <a:t>(</a:t>
            </a:r>
            <a:r>
              <a:rPr lang="zh-CN" altLang="en-US" sz="3000" b="1">
                <a:solidFill>
                  <a:srgbClr val="0000FF"/>
                </a:solidFill>
              </a:rPr>
              <a:t>模型</a:t>
            </a:r>
            <a:r>
              <a:rPr lang="zh-CN" altLang="en-US" sz="3000" b="1" smtClean="0">
                <a:solidFill>
                  <a:srgbClr val="0000FF"/>
                </a:solidFill>
              </a:rPr>
              <a:t>机的微程序</a:t>
            </a:r>
            <a:r>
              <a:rPr lang="zh-CN" altLang="en-US" sz="3000" b="1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183887" y="4432919"/>
            <a:ext cx="3332329" cy="533400"/>
            <a:chOff x="1178478" y="4432919"/>
            <a:chExt cx="3332329" cy="533400"/>
          </a:xfrm>
        </p:grpSpPr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1558479" y="4432919"/>
              <a:ext cx="2952328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900" b="1" smtClean="0">
                  <a:latin typeface="宋体" charset="-122"/>
                </a:rPr>
                <a:t>公用的微子程序       </a:t>
              </a:r>
              <a:endParaRPr lang="zh-CN" altLang="en-US" sz="2900" b="1">
                <a:latin typeface="宋体" charset="-122"/>
              </a:endParaRP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1178478" y="4725144"/>
              <a:ext cx="395287" cy="0"/>
            </a:xfrm>
            <a:prstGeom prst="line">
              <a:avLst/>
            </a:prstGeom>
            <a:noFill/>
            <a:ln w="20320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 advAuto="0"/>
      <p:bldP spid="7" grpId="0" build="p" autoUpdateAnimBg="0" advAuto="0"/>
      <p:bldP spid="8" grpId="0" build="p" autoUpdateAnimBg="0"/>
      <p:bldP spid="9" grpId="0" animBg="1"/>
      <p:bldP spid="10" grpId="0" animBg="1"/>
      <p:bldP spid="11" grpId="0" build="p" autoUpdateAnimBg="0" advAuto="0"/>
      <p:bldP spid="12" grpId="0" build="p" autoUpdateAnimBg="0"/>
      <p:bldP spid="13" grpId="0" build="p" autoUpdateAnimBg="0" advAuto="0"/>
      <p:bldP spid="14" grpId="0" build="p" autoUpdateAnimBg="0" advAuto="0"/>
      <p:bldP spid="15" grpId="0" animBg="1"/>
      <p:bldP spid="16" grpId="0" animBg="1"/>
      <p:bldP spid="17" grpId="0" animBg="1"/>
      <p:bldP spid="18" grpId="0" build="p" autoUpdateAnimBg="0" advAuto="2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978800" y="396756"/>
            <a:ext cx="78533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</a:rPr>
              <a:t>）如何获得后继微地址？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823913" y="1329854"/>
            <a:ext cx="24495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  <a:sym typeface="Wingdings 3" pitchFamily="18" charset="2"/>
              </a:rPr>
              <a:t>① </a:t>
            </a:r>
            <a:r>
              <a:rPr lang="zh-CN" altLang="en-US" sz="2800" b="1"/>
              <a:t>实现转移: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878138" y="1309216"/>
            <a:ext cx="379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按增量方式实现。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992188" y="1860079"/>
            <a:ext cx="8193087" cy="1827213"/>
            <a:chOff x="625" y="849"/>
            <a:chExt cx="5161" cy="1151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625" y="86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SC=0000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593" y="86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顺序执行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861" y="849"/>
              <a:ext cx="173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现行微地址+1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25" y="112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SC=0001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1585" y="1128"/>
              <a:ext cx="1263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无条件转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873" y="1121"/>
              <a:ext cx="272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现行微指令给出转移微地址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25" y="1401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SC=0111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585" y="1393"/>
              <a:ext cx="137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转微子程序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877" y="1387"/>
              <a:ext cx="290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现行微指令给出微子程序入口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5" y="1692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SC=1000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585" y="1671"/>
              <a:ext cx="165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返回微主程序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35" y="1672"/>
              <a:ext cx="264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从寄存器取返回微地址</a:t>
              </a:r>
            </a:p>
          </p:txBody>
        </p:sp>
      </p:grp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840172" y="4051045"/>
            <a:ext cx="457123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  <a:sym typeface="Wingdings 3" pitchFamily="18" charset="2"/>
              </a:rPr>
              <a:t>② </a:t>
            </a:r>
            <a:r>
              <a:rPr lang="zh-CN" altLang="en-US" sz="2800" b="1"/>
              <a:t>实现分</a:t>
            </a:r>
            <a:r>
              <a:rPr lang="zh-CN" altLang="en-US" sz="2800" b="1" smtClean="0"/>
              <a:t>支：按断定方式</a:t>
            </a:r>
            <a:endParaRPr lang="zh-CN" altLang="en-US" sz="2800" b="1"/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608013" y="4703129"/>
            <a:ext cx="8280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 smtClean="0"/>
              <a:t>    当采用断定方式时，一种</a:t>
            </a:r>
            <a:r>
              <a:rPr lang="en-US" altLang="zh-CN" sz="2600" b="1" smtClean="0"/>
              <a:t>SC</a:t>
            </a:r>
            <a:r>
              <a:rPr lang="zh-CN" altLang="en-US" sz="2600" b="1" smtClean="0"/>
              <a:t>代码对应一个子表，</a:t>
            </a:r>
            <a:r>
              <a:rPr lang="en-US" altLang="zh-CN" sz="2600" b="1" smtClean="0"/>
              <a:t>SC</a:t>
            </a:r>
            <a:r>
              <a:rPr lang="zh-CN" altLang="en-US" sz="2600" b="1" smtClean="0"/>
              <a:t>译码后选中对应的子表，操作码和寻址方式等作为输入逻辑条件，选中对应存储单元，获得相应的微指令地址。</a:t>
            </a:r>
            <a:endParaRPr lang="en-US" altLang="zh-CN" sz="2600" b="1"/>
          </a:p>
        </p:txBody>
      </p:sp>
    </p:spTree>
    <p:extLst>
      <p:ext uri="{BB962C8B-B14F-4D97-AF65-F5344CB8AC3E}">
        <p14:creationId xmlns:p14="http://schemas.microsoft.com/office/powerpoint/2010/main" val="40277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7" grpId="0" build="p" autoUpdateAnimBg="0"/>
      <p:bldP spid="28" grpId="0" build="p" autoUpdateAnimBg="0"/>
      <p:bldP spid="45" grpId="0" build="p" autoUpdateAnimBg="0"/>
      <p:bldP spid="4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09403" y="2816448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4541" y="3716560"/>
            <a:ext cx="15732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MOV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18953" y="4173760"/>
            <a:ext cx="18526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双操作数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27241" y="2821210"/>
            <a:ext cx="3505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03078" y="4646835"/>
            <a:ext cx="19097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单操作数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04666" y="5142135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JMP/JSR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87566" y="3726085"/>
            <a:ext cx="1147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03</a:t>
            </a:r>
            <a:r>
              <a:rPr lang="en-US" altLang="zh-CN" sz="2800" b="1"/>
              <a:t>H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7566" y="4218210"/>
            <a:ext cx="1211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CH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87566" y="4684935"/>
            <a:ext cx="1274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24</a:t>
            </a:r>
            <a:r>
              <a:rPr lang="en-US" altLang="zh-CN" sz="2800" b="1"/>
              <a:t>H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887566" y="5129435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FH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628974" y="3697357"/>
            <a:ext cx="6083791" cy="39840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26803" y="908262"/>
            <a:ext cx="30162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微地址形成表: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68128" y="1975768"/>
            <a:ext cx="2133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000" b="1">
                <a:solidFill>
                  <a:srgbClr val="0000FF"/>
                </a:solidFill>
              </a:rPr>
              <a:t>SC=0010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568353" y="1975768"/>
            <a:ext cx="38989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按操作码分支(4路)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268566" y="3222848"/>
            <a:ext cx="1719262" cy="487362"/>
          </a:xfrm>
          <a:custGeom>
            <a:avLst/>
            <a:gdLst>
              <a:gd name="T0" fmla="*/ 1152 w 1152"/>
              <a:gd name="T1" fmla="*/ 0 h 288"/>
              <a:gd name="T2" fmla="*/ 0 w 1152"/>
              <a:gd name="T3" fmla="*/ 169 h 288"/>
              <a:gd name="T4" fmla="*/ 0 w 1152"/>
              <a:gd name="T5" fmla="*/ 288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1152" y="0"/>
                </a:moveTo>
                <a:lnTo>
                  <a:pt x="0" y="169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rgbClr val="004400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>
            <a:off x="1793528" y="3943573"/>
            <a:ext cx="206375" cy="1501775"/>
          </a:xfrm>
          <a:prstGeom prst="leftBrace">
            <a:avLst>
              <a:gd name="adj1" fmla="val 60641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64648" y="3753072"/>
            <a:ext cx="1031487" cy="1967486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734193" y="3933056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7105508" y="3758619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形成初始微地址</a:t>
            </a:r>
            <a:endParaRPr lang="zh-CN" altLang="en-US" sz="2800" b="1"/>
          </a:p>
        </p:txBody>
      </p:sp>
      <p:sp>
        <p:nvSpPr>
          <p:cNvPr id="27" name="右箭头 26"/>
          <p:cNvSpPr/>
          <p:nvPr/>
        </p:nvSpPr>
        <p:spPr>
          <a:xfrm>
            <a:off x="6153581" y="3947215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10" grpId="0" build="p" autoUpdateAnimBg="0"/>
      <p:bldP spid="12" grpId="0" build="p" autoUpdateAnimBg="0"/>
      <p:bldP spid="15" grpId="0" build="p" autoUpdateAnimBg="0"/>
      <p:bldP spid="16" grpId="0" animBg="1"/>
      <p:bldP spid="19" grpId="0" autoUpdateAnimBg="0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836712"/>
            <a:ext cx="213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>
                <a:solidFill>
                  <a:srgbClr val="0000FF"/>
                </a:solidFill>
              </a:rPr>
              <a:t>SC=0011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417763" y="858937"/>
            <a:ext cx="5675312" cy="519112"/>
            <a:chOff x="1523" y="203"/>
            <a:chExt cx="3575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23" y="203"/>
              <a:ext cx="3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按操作码  </a:t>
              </a:r>
              <a:r>
                <a:rPr lang="en-US" altLang="zh-CN" sz="2800" b="1"/>
                <a:t>DR</a:t>
              </a:r>
              <a:r>
                <a:rPr lang="zh-CN" altLang="en-US" sz="2800" b="1"/>
                <a:t>分支 (</a:t>
              </a:r>
              <a:r>
                <a:rPr lang="zh-CN" altLang="en-US" sz="2800" b="1" u="sng"/>
                <a:t>24路</a:t>
              </a:r>
              <a:r>
                <a:rPr lang="zh-CN" altLang="en-US" sz="2800" b="1"/>
                <a:t>)进入执行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22" y="369"/>
              <a:ext cx="41" cy="41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403350" y="2538437"/>
            <a:ext cx="1928813" cy="519112"/>
            <a:chOff x="884" y="1109"/>
            <a:chExt cx="1215" cy="3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52875" y="2538437"/>
            <a:ext cx="1169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06</a:t>
            </a:r>
            <a:r>
              <a:rPr lang="en-US" altLang="zh-CN" sz="2800" b="1"/>
              <a:t>H</a:t>
            </a:r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403350" y="2957537"/>
            <a:ext cx="1993900" cy="519112"/>
            <a:chOff x="884" y="1373"/>
            <a:chExt cx="1256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84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21125" y="2957537"/>
            <a:ext cx="1103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AH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352925" y="38846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21125" y="4141812"/>
            <a:ext cx="1135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DH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935413" y="3411562"/>
            <a:ext cx="110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10H</a:t>
            </a:r>
            <a:endParaRPr lang="en-US" altLang="zh-CN" sz="2800" b="1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260600" y="38973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6225" y="1611337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54450" y="1655787"/>
            <a:ext cx="3505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828675" y="2522561"/>
            <a:ext cx="5759549" cy="14287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4397375" y="2090762"/>
            <a:ext cx="1652588" cy="398462"/>
          </a:xfrm>
          <a:custGeom>
            <a:avLst/>
            <a:gdLst>
              <a:gd name="T0" fmla="*/ 941 w 941"/>
              <a:gd name="T1" fmla="*/ 0 h 307"/>
              <a:gd name="T2" fmla="*/ 0 w 941"/>
              <a:gd name="T3" fmla="*/ 115 h 307"/>
              <a:gd name="T4" fmla="*/ 0 w 941"/>
              <a:gd name="T5" fmla="*/ 307 h 307"/>
              <a:gd name="T6" fmla="*/ 0 60000 65536"/>
              <a:gd name="T7" fmla="*/ 0 60000 65536"/>
              <a:gd name="T8" fmla="*/ 0 60000 65536"/>
              <a:gd name="T9" fmla="*/ 0 w 941"/>
              <a:gd name="T10" fmla="*/ 0 h 307"/>
              <a:gd name="T11" fmla="*/ 941 w 94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1" h="307">
                <a:moveTo>
                  <a:pt x="941" y="0"/>
                </a:moveTo>
                <a:lnTo>
                  <a:pt x="0" y="115"/>
                </a:lnTo>
                <a:lnTo>
                  <a:pt x="0" y="307"/>
                </a:lnTo>
              </a:path>
            </a:pathLst>
          </a:custGeom>
          <a:noFill/>
          <a:ln w="19050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41325" y="5032275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SC=0100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193925" y="5044975"/>
            <a:ext cx="66119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按转移成功与否(</a:t>
            </a:r>
            <a:r>
              <a:rPr lang="en-US" altLang="zh-CN" sz="2800" b="1"/>
              <a:t>J)、PC</a:t>
            </a:r>
            <a:r>
              <a:rPr lang="zh-CN" altLang="en-US" sz="2800" b="1"/>
              <a:t>分支(4路)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2219325" y="5646191"/>
            <a:ext cx="45291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40</a:t>
            </a:r>
            <a:r>
              <a:rPr lang="en-US" altLang="zh-CN" sz="2800" b="1"/>
              <a:t>H、</a:t>
            </a:r>
            <a:r>
              <a:rPr lang="zh-CN" altLang="en-US" sz="2800" b="1"/>
              <a:t>41</a:t>
            </a:r>
            <a:r>
              <a:rPr lang="en-US" altLang="zh-CN" sz="2800" b="1"/>
              <a:t>H、 </a:t>
            </a:r>
            <a:r>
              <a:rPr lang="zh-CN" altLang="en-US" sz="2800" b="1"/>
              <a:t>43</a:t>
            </a:r>
            <a:r>
              <a:rPr lang="en-US" altLang="zh-CN" sz="2800" b="1"/>
              <a:t>H、46H</a:t>
            </a:r>
          </a:p>
        </p:txBody>
      </p: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1403648" y="3413944"/>
            <a:ext cx="1928813" cy="519112"/>
            <a:chOff x="884" y="1109"/>
            <a:chExt cx="1215" cy="327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smtClean="0"/>
                <a:t>ADD  </a:t>
              </a:r>
              <a:endParaRPr lang="en-US" altLang="zh-CN" sz="2800" b="1"/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1739256" y="4141812"/>
            <a:ext cx="1671638" cy="519112"/>
            <a:chOff x="1087" y="1373"/>
            <a:chExt cx="1053" cy="327"/>
          </a:xfrm>
        </p:grpSpPr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087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smtClean="0"/>
                <a:t>SR</a:t>
              </a:r>
              <a:endParaRPr lang="en-US" altLang="zh-CN" sz="2800" b="1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1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7" grpId="0" build="p" autoUpdateAnimBg="0"/>
      <p:bldP spid="19" grpId="0" animBg="1"/>
      <p:bldP spid="21" grpId="0" build="p" autoUpdateAnimBg="0"/>
      <p:bldP spid="23" grpId="0" build="p" autoUpdateAnimBg="0"/>
      <p:bldP spid="24" grpId="0" animBg="1"/>
      <p:bldP spid="25" grpId="0" build="p" autoUpdateAnimBg="0"/>
      <p:bldP spid="26" grpId="0" autoUpdateAnimBg="0"/>
      <p:bldP spid="27" grpId="0" animBg="1"/>
      <p:bldP spid="28" grpId="0" animBg="1"/>
      <p:bldP spid="29" grpId="0" autoUpdateAnimBg="0"/>
      <p:bldP spid="30" grpId="0" autoUpdateAnimBg="0"/>
      <p:bldP spid="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6238" y="3845991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SC=0110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3609" y="4489956"/>
            <a:ext cx="81003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从60</a:t>
            </a:r>
            <a:r>
              <a:rPr lang="en-US" altLang="zh-CN" sz="2800" b="1"/>
              <a:t>H</a:t>
            </a:r>
            <a:r>
              <a:rPr lang="zh-CN" altLang="en-US" sz="2800" b="1"/>
              <a:t>开始, 断定分支的方式与按源寻址方</a:t>
            </a:r>
            <a:r>
              <a:rPr lang="zh-CN" altLang="en-US" sz="2800" b="1" smtClean="0"/>
              <a:t>式相同</a:t>
            </a:r>
            <a:endParaRPr lang="zh-CN" altLang="en-US" sz="2800" b="1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76238" y="1772816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SC=0101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8838" y="1772816"/>
            <a:ext cx="563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按源寻址方式断定分支(7路)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19163" y="2424261"/>
            <a:ext cx="7797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4</a:t>
            </a:r>
            <a:r>
              <a:rPr lang="en-US" altLang="zh-CN" sz="2800" b="1"/>
              <a:t>DH、4EH、 50H、52H、55H、59H、</a:t>
            </a:r>
            <a:r>
              <a:rPr lang="zh-CN" altLang="en-US" sz="2800" b="1"/>
              <a:t>5</a:t>
            </a:r>
            <a:r>
              <a:rPr lang="en-US" altLang="zh-CN" sz="2800" b="1"/>
              <a:t>EH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043113" y="3845991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按目的寻址方式分支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736725" y="3075136"/>
            <a:ext cx="6380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对应7种不同的寻址方</a:t>
            </a:r>
            <a:r>
              <a:rPr lang="zh-CN" altLang="en-US" sz="2800" b="1" smtClean="0"/>
              <a:t>式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13" name="AutoShape 30"/>
          <p:cNvSpPr>
            <a:spLocks/>
          </p:cNvSpPr>
          <p:nvPr/>
        </p:nvSpPr>
        <p:spPr bwMode="auto">
          <a:xfrm rot="5400000">
            <a:off x="4292600" y="-110977"/>
            <a:ext cx="241300" cy="6146800"/>
          </a:xfrm>
          <a:prstGeom prst="rightBrace">
            <a:avLst>
              <a:gd name="adj1" fmla="val 212281"/>
              <a:gd name="adj2" fmla="val 50000"/>
            </a:avLst>
          </a:prstGeom>
          <a:noFill/>
          <a:ln w="95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65138" y="1052736"/>
            <a:ext cx="70500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1) 取指微指令</a:t>
            </a:r>
            <a:r>
              <a:rPr lang="zh-CN" altLang="en-US" sz="2800" b="1" smtClean="0"/>
              <a:t>代真(</a:t>
            </a:r>
            <a:r>
              <a:rPr lang="zh-CN" altLang="en-US" sz="2800" b="1"/>
              <a:t>微指令的二进制代码)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897632" y="188640"/>
            <a:ext cx="3962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 smtClean="0"/>
              <a:t>(</a:t>
            </a:r>
            <a:r>
              <a:rPr lang="en-US" altLang="zh-CN" sz="3000" b="1"/>
              <a:t>3</a:t>
            </a:r>
            <a:r>
              <a:rPr lang="zh-CN" altLang="en-US" sz="3000" b="1" smtClean="0"/>
              <a:t>) </a:t>
            </a:r>
            <a:r>
              <a:rPr lang="zh-CN" altLang="en-US" sz="3000" b="1"/>
              <a:t>微指令编程实例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232025" y="1825650"/>
            <a:ext cx="1595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</a:t>
            </a:r>
            <a:r>
              <a:rPr lang="en-US" altLang="zh-CN" sz="2800" b="1">
                <a:ea typeface="幼圆" pitchFamily="49" charset="-122"/>
              </a:rPr>
              <a:t>→</a:t>
            </a:r>
            <a:r>
              <a:rPr lang="en-US" altLang="zh-CN" sz="2800" b="1"/>
              <a:t>IR: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49250" y="1819300"/>
            <a:ext cx="22320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微地址00</a:t>
            </a:r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82563" y="2308250"/>
            <a:ext cx="8953500" cy="1466850"/>
            <a:chOff x="115" y="1151"/>
            <a:chExt cx="5640" cy="924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63" y="1431"/>
              <a:ext cx="5443" cy="31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</a:t>
              </a:r>
              <a:r>
                <a:rPr lang="en-US" altLang="zh-CN" b="1"/>
                <a:t>    </a:t>
              </a:r>
              <a:r>
                <a:rPr lang="en-US" altLang="zh-CN" sz="2800" b="1"/>
                <a:t>SM </a:t>
              </a:r>
              <a:r>
                <a:rPr lang="en-US" altLang="zh-CN" sz="2800" b="1" smtClean="0"/>
                <a:t>    </a:t>
              </a:r>
              <a:r>
                <a:rPr lang="en-US" altLang="zh-CN" sz="2800" b="1"/>
                <a:t>C0    S     ZO  EMAR</a:t>
              </a:r>
              <a:r>
                <a:rPr lang="en-US" altLang="zh-CN" b="1"/>
                <a:t>   </a:t>
              </a:r>
              <a:r>
                <a:rPr lang="en-US" altLang="zh-CN" sz="2800" b="1" smtClean="0"/>
                <a:t>R </a:t>
              </a:r>
              <a:r>
                <a:rPr lang="en-US" altLang="zh-CN" b="1" smtClean="0"/>
                <a:t>   </a:t>
              </a:r>
              <a:r>
                <a:rPr lang="en-US" altLang="zh-CN" sz="2800" b="1"/>
                <a:t>W   ST    SC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64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2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77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241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649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151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92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265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617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5075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73" y="1151"/>
              <a:ext cx="542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500" b="1"/>
                <a:t>   3        3          5        2      2        3          1         1     1      2        4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15" y="1729"/>
              <a:ext cx="564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 smtClean="0"/>
                <a:t>  </a:t>
              </a:r>
              <a:r>
                <a:rPr lang="zh-CN" altLang="en-US" sz="2800" b="1"/>
                <a:t>000  000 </a:t>
              </a:r>
              <a:r>
                <a:rPr lang="zh-CN" altLang="en-US" b="1"/>
                <a:t>  </a:t>
              </a:r>
              <a:r>
                <a:rPr lang="zh-CN" altLang="en-US" sz="2800" b="1"/>
                <a:t>00000</a:t>
              </a:r>
              <a:r>
                <a:rPr lang="zh-CN" altLang="en-US" b="1"/>
                <a:t>   </a:t>
              </a:r>
              <a:r>
                <a:rPr lang="zh-CN" altLang="en-US" sz="2800" b="1"/>
                <a:t>00    00   000       1         1    0    11   0000</a:t>
              </a:r>
            </a:p>
          </p:txBody>
        </p:sp>
      </p:grp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615950" y="373223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1354138" y="3740175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351410" y="3944962"/>
            <a:ext cx="585215" cy="2281238"/>
            <a:chOff x="1734" y="2554"/>
            <a:chExt cx="419" cy="1437"/>
          </a:xfrm>
        </p:grpSpPr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734" y="2781"/>
              <a:ext cx="419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783" y="2554"/>
              <a:ext cx="302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A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1099171" y="3956075"/>
            <a:ext cx="585165" cy="2281237"/>
            <a:chOff x="1729" y="2554"/>
            <a:chExt cx="424" cy="1437"/>
          </a:xfrm>
        </p:grpSpPr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1729" y="2781"/>
              <a:ext cx="424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783" y="2554"/>
              <a:ext cx="293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B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2292350" y="374811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979712" y="4049736"/>
            <a:ext cx="544765" cy="17555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运算器功</a:t>
            </a:r>
            <a:r>
              <a:rPr lang="zh-CN" altLang="en-US" sz="2600" b="1" smtClean="0">
                <a:solidFill>
                  <a:srgbClr val="FF0000"/>
                </a:solidFill>
                <a:ea typeface="楷体_GB2312" pitchFamily="49" charset="-122"/>
              </a:rPr>
              <a:t>能</a:t>
            </a:r>
            <a:endParaRPr lang="zh-CN" altLang="en-US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3146425" y="374335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870325" y="373700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3591938" y="4041800"/>
            <a:ext cx="584775" cy="1835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4583113" y="374970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125925" y="4043387"/>
            <a:ext cx="904863" cy="1847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不发寄存器打入脉冲</a:t>
            </a: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5546725" y="3746525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5041900" y="3992587"/>
            <a:ext cx="1368425" cy="1887538"/>
            <a:chOff x="3160" y="2580"/>
            <a:chExt cx="782" cy="1189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3164" y="2810"/>
              <a:ext cx="681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3160" y="3036"/>
              <a:ext cx="782" cy="7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与地址总线连通</a:t>
              </a:r>
              <a:endParaRPr lang="en-US" altLang="zh-CN" sz="26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222" y="2580"/>
              <a:ext cx="484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实现</a:t>
              </a:r>
            </a:p>
          </p:txBody>
        </p:sp>
      </p:grpSp>
      <p:sp>
        <p:nvSpPr>
          <p:cNvPr id="40" name="Line 46"/>
          <p:cNvSpPr>
            <a:spLocks noChangeShapeType="1"/>
          </p:cNvSpPr>
          <p:nvPr/>
        </p:nvSpPr>
        <p:spPr bwMode="auto">
          <a:xfrm flipV="1">
            <a:off x="6535738" y="374176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6275135" y="4041800"/>
            <a:ext cx="544765" cy="15827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发读命令</a:t>
            </a: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7075488" y="373858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811710" y="4035450"/>
            <a:ext cx="544765" cy="181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V="1">
            <a:off x="7697788" y="374493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5" name="Group 57"/>
          <p:cNvGrpSpPr>
            <a:grpSpLocks/>
          </p:cNvGrpSpPr>
          <p:nvPr/>
        </p:nvGrpSpPr>
        <p:grpSpPr bwMode="auto">
          <a:xfrm>
            <a:off x="7399338" y="4040212"/>
            <a:ext cx="573087" cy="1103313"/>
            <a:chOff x="4701" y="2530"/>
            <a:chExt cx="361" cy="824"/>
          </a:xfrm>
        </p:grpSpPr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4719" y="2530"/>
              <a:ext cx="343" cy="6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置入</a:t>
              </a: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701" y="2989"/>
              <a:ext cx="347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IR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sp>
        <p:nvSpPr>
          <p:cNvPr id="48" name="Line 54"/>
          <p:cNvSpPr>
            <a:spLocks noChangeShapeType="1"/>
          </p:cNvSpPr>
          <p:nvPr/>
        </p:nvSpPr>
        <p:spPr bwMode="auto">
          <a:xfrm flipV="1">
            <a:off x="8493125" y="374176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8213473" y="4017987"/>
            <a:ext cx="544765" cy="1449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sp>
        <p:nvSpPr>
          <p:cNvPr id="50" name="Text Box 76"/>
          <p:cNvSpPr txBox="1">
            <a:spLocks noChangeArrowheads="1"/>
          </p:cNvSpPr>
          <p:nvPr/>
        </p:nvSpPr>
        <p:spPr bwMode="auto">
          <a:xfrm>
            <a:off x="2819400" y="4017987"/>
            <a:ext cx="6350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初始进位</a:t>
            </a:r>
            <a:r>
              <a:rPr lang="zh-CN" altLang="en-US" sz="2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  </a:t>
            </a:r>
            <a:r>
              <a:rPr lang="zh-CN" altLang="en-US" sz="2600" b="1" smtClean="0">
                <a:solidFill>
                  <a:srgbClr val="FF0000"/>
                </a:solidFill>
                <a:ea typeface="楷体_GB2312" pitchFamily="49" charset="-122"/>
              </a:rPr>
              <a:t>0</a:t>
            </a:r>
            <a:endParaRPr lang="zh-CN" altLang="en-US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20" grpId="0" animBg="1"/>
      <p:bldP spid="21" grpId="0" animBg="1"/>
      <p:bldP spid="28" grpId="0" animBg="1"/>
      <p:bldP spid="29" grpId="0" autoUpdateAnimBg="0"/>
      <p:bldP spid="30" grpId="0" animBg="1"/>
      <p:bldP spid="31" grpId="0" animBg="1"/>
      <p:bldP spid="32" grpId="0" autoUpdateAnimBg="0"/>
      <p:bldP spid="33" grpId="0" animBg="1"/>
      <p:bldP spid="34" grpId="0" autoUpdateAnimBg="0"/>
      <p:bldP spid="35" grpId="0" animBg="1"/>
      <p:bldP spid="40" grpId="0" animBg="1"/>
      <p:bldP spid="41" grpId="0" autoUpdateAnimBg="0"/>
      <p:bldP spid="42" grpId="0" animBg="1"/>
      <p:bldP spid="43" grpId="0" autoUpdateAnimBg="0"/>
      <p:bldP spid="44" grpId="0" animBg="1"/>
      <p:bldP spid="48" grpId="0" animBg="1"/>
      <p:bldP spid="49" grpId="0" autoUpdateAnimBg="0"/>
      <p:bldP spid="5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8900" y="2214016"/>
            <a:ext cx="18891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17725" y="2229891"/>
            <a:ext cx="222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PC+1</a:t>
            </a:r>
            <a:r>
              <a:rPr lang="en-US" altLang="zh-CN" sz="2800" b="1">
                <a:ea typeface="幼圆" pitchFamily="49" charset="-122"/>
              </a:rPr>
              <a:t>→</a:t>
            </a:r>
            <a:r>
              <a:rPr lang="en-US" altLang="zh-CN" sz="2800" b="1"/>
              <a:t>PC: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5575" y="1023391"/>
            <a:ext cx="8818563" cy="992188"/>
            <a:chOff x="98" y="120"/>
            <a:chExt cx="5555" cy="62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8" y="416"/>
              <a:ext cx="5555" cy="31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    SM    C0    S     ZO  EMAR  R   W  ST     SC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08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3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2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12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87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21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560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95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8" y="120"/>
              <a:ext cx="548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  3      3        5         2     2      3         1        1    1     2        4</a:t>
              </a: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00025" y="2636291"/>
            <a:ext cx="937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 100   </a:t>
            </a:r>
            <a:r>
              <a:rPr lang="zh-CN" altLang="en-US" sz="2800" b="1"/>
              <a:t>000    11110   01    00   </a:t>
            </a:r>
            <a:r>
              <a:rPr lang="zh-CN" altLang="en-US" sz="2800" b="1" smtClean="0"/>
              <a:t>11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        </a:t>
            </a:r>
            <a:r>
              <a:rPr lang="zh-CN" altLang="en-US" sz="2800" b="1"/>
              <a:t>0       0    0   00   0000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14363" y="31173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1412875" y="3112541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042988" y="3355429"/>
            <a:ext cx="677862" cy="2378075"/>
            <a:chOff x="1694" y="2523"/>
            <a:chExt cx="427" cy="149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694" y="2811"/>
              <a:ext cx="427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783" y="2523"/>
              <a:ext cx="276" cy="3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</a:rPr>
                <a:t>B</a:t>
              </a:r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2398713" y="310777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3316288" y="310301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026172" y="3406229"/>
            <a:ext cx="615553" cy="2759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 anchor="ctr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初始进位</a:t>
            </a:r>
            <a:r>
              <a:rPr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为  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4002088" y="30966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731022" y="3452266"/>
            <a:ext cx="615553" cy="2254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4752975" y="31093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5792788" y="3118891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221288" y="3377654"/>
            <a:ext cx="1239837" cy="2000250"/>
            <a:chOff x="3263" y="1985"/>
            <a:chExt cx="781" cy="1260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263" y="1985"/>
              <a:ext cx="751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23" y="2219"/>
              <a:ext cx="721" cy="1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与地址总线断开</a:t>
              </a:r>
              <a:endParaRPr lang="en-US" altLang="zh-CN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6604000" y="312682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6341099" y="3414166"/>
            <a:ext cx="572464" cy="2365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不发读命令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7124700" y="313635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849099" y="3420516"/>
            <a:ext cx="572464" cy="2270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7683500" y="31300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7378700" y="3418929"/>
            <a:ext cx="668338" cy="1508125"/>
            <a:chOff x="4763" y="2530"/>
            <a:chExt cx="421" cy="761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795" y="2530"/>
              <a:ext cx="361" cy="6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不置入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63" y="3029"/>
              <a:ext cx="421" cy="2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 IR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8548688" y="312682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8279436" y="3415754"/>
            <a:ext cx="572464" cy="181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207069" y="3342729"/>
            <a:ext cx="756544" cy="2462540"/>
            <a:chOff x="98" y="1623"/>
            <a:chExt cx="535" cy="1872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98" y="1816"/>
              <a:ext cx="479" cy="4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送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167" y="1623"/>
              <a:ext cx="466" cy="3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PC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197" y="2127"/>
              <a:ext cx="313" cy="3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29" y="2493"/>
              <a:ext cx="435" cy="10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输入端</a:t>
              </a:r>
            </a:p>
          </p:txBody>
        </p:sp>
      </p:grpSp>
      <p:grpSp>
        <p:nvGrpSpPr>
          <p:cNvPr id="48" name="Group 56"/>
          <p:cNvGrpSpPr>
            <a:grpSpLocks/>
          </p:cNvGrpSpPr>
          <p:nvPr/>
        </p:nvGrpSpPr>
        <p:grpSpPr bwMode="auto">
          <a:xfrm>
            <a:off x="2106614" y="3396704"/>
            <a:ext cx="573088" cy="2292350"/>
            <a:chOff x="1231" y="1503"/>
            <a:chExt cx="361" cy="1476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231" y="1503"/>
              <a:ext cx="361" cy="14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运算器输出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257" y="2574"/>
              <a:ext cx="278" cy="3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4389438" y="3390354"/>
            <a:ext cx="681037" cy="2354262"/>
            <a:chOff x="2765" y="1603"/>
            <a:chExt cx="429" cy="1483"/>
          </a:xfrm>
        </p:grpSpPr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2823" y="1603"/>
              <a:ext cx="361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发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765" y="1804"/>
              <a:ext cx="41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PC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806" y="2051"/>
              <a:ext cx="388" cy="1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打入脉冲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7" grpId="0" autoUpdateAnimBg="0"/>
      <p:bldP spid="18" grpId="0" animBg="1"/>
      <p:bldP spid="19" grpId="0" animBg="1"/>
      <p:bldP spid="23" grpId="0" animBg="1"/>
      <p:bldP spid="24" grpId="0" animBg="1"/>
      <p:bldP spid="25" grpId="0" autoUpdateAnimBg="0"/>
      <p:bldP spid="26" grpId="0" animBg="1"/>
      <p:bldP spid="27" grpId="0" autoUpdateAnimBg="0"/>
      <p:bldP spid="28" grpId="0" animBg="1"/>
      <p:bldP spid="29" grpId="0" animBg="1"/>
      <p:bldP spid="33" grpId="0" animBg="1"/>
      <p:bldP spid="34" grpId="0" autoUpdateAnimBg="0"/>
      <p:bldP spid="35" grpId="0" animBg="1"/>
      <p:bldP spid="36" grpId="0" autoUpdateAnimBg="0"/>
      <p:bldP spid="37" grpId="0" animBg="1"/>
      <p:bldP spid="41" grpId="0" animBg="1"/>
      <p:bldP spid="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97468"/>
            <a:ext cx="25733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2、逻辑组成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74638" y="3586435"/>
            <a:ext cx="35385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(1) 控制存储器</a:t>
            </a:r>
            <a:r>
              <a:rPr lang="en-US" altLang="zh-CN" sz="2900" b="1"/>
              <a:t>CM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811213" y="4035697"/>
            <a:ext cx="1539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功能: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746250" y="4030935"/>
            <a:ext cx="274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存放微程序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578225" y="4027760"/>
            <a:ext cx="5464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(CM</a:t>
            </a:r>
            <a:r>
              <a:rPr lang="zh-CN" altLang="en-US" sz="2800" b="1"/>
              <a:t>在</a:t>
            </a:r>
            <a:r>
              <a:rPr lang="en-US" altLang="zh-CN" sz="2800" b="1"/>
              <a:t>CPU</a:t>
            </a:r>
            <a:r>
              <a:rPr lang="zh-CN" altLang="en-US" sz="2800" b="1"/>
              <a:t>内部,  不是主存储器)。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52413" y="4521472"/>
            <a:ext cx="44942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(2) 微指令寄存器 µ</a:t>
            </a:r>
            <a:r>
              <a:rPr lang="en-US" altLang="zh-CN" sz="2900" b="1"/>
              <a:t>IR: 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903663" y="4491310"/>
            <a:ext cx="34083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存放现行微指令。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1217613" y="5164857"/>
            <a:ext cx="24669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微命令字段: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165475" y="5152157"/>
            <a:ext cx="5681663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提供某一步操作所需的微命令。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1185863" y="5877272"/>
            <a:ext cx="248285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微地址字段:</a:t>
            </a:r>
          </a:p>
        </p:txBody>
      </p:sp>
      <p:sp>
        <p:nvSpPr>
          <p:cNvPr id="12" name="AutoShape 52"/>
          <p:cNvSpPr>
            <a:spLocks/>
          </p:cNvSpPr>
          <p:nvPr/>
        </p:nvSpPr>
        <p:spPr bwMode="auto">
          <a:xfrm>
            <a:off x="992188" y="5301208"/>
            <a:ext cx="230187" cy="950912"/>
          </a:xfrm>
          <a:prstGeom prst="leftBrace">
            <a:avLst>
              <a:gd name="adj1" fmla="val 34425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3203848" y="5877272"/>
            <a:ext cx="4837112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指明后续微地址的形成</a:t>
            </a:r>
            <a:r>
              <a:rPr lang="zh-CN" altLang="en-US" sz="2700" b="1" smtClean="0"/>
              <a:t>方式，用于控制微程序的连续执行。</a:t>
            </a:r>
            <a:endParaRPr lang="zh-CN" altLang="en-US" sz="2700" b="1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895350" y="629221"/>
            <a:ext cx="8067675" cy="2871787"/>
            <a:chOff x="564" y="119"/>
            <a:chExt cx="5082" cy="1809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48" name="Line 62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945291" y="100881"/>
            <a:ext cx="19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图见教材</a:t>
            </a:r>
            <a:r>
              <a:rPr lang="en-US" altLang="zh-CN" sz="2400" b="1" smtClean="0">
                <a:solidFill>
                  <a:srgbClr val="0000FF"/>
                </a:solidFill>
              </a:rPr>
              <a:t>P99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0901" y="1053083"/>
            <a:ext cx="6819406" cy="2369391"/>
          </a:xfrm>
          <a:prstGeom prst="rect">
            <a:avLst/>
          </a:prstGeom>
          <a:solidFill>
            <a:srgbClr val="7030A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 advAuto="100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nimBg="1"/>
      <p:bldP spid="14" grpId="0" build="p" autoUpdateAnimBg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966490"/>
            <a:ext cx="2189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8325" y="1953790"/>
            <a:ext cx="4005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按操作码实现分支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00025" y="2426865"/>
            <a:ext cx="914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000</a:t>
            </a:r>
            <a:r>
              <a:rPr lang="zh-CN" altLang="en-US" sz="2600" b="1"/>
              <a:t>   </a:t>
            </a:r>
            <a:r>
              <a:rPr lang="zh-CN" altLang="en-US" sz="2800" b="1"/>
              <a:t>000   00000   00   00   000       0       0     0  </a:t>
            </a:r>
            <a:r>
              <a:rPr lang="zh-CN" altLang="en-US" sz="2600" b="1"/>
              <a:t>   </a:t>
            </a:r>
            <a:r>
              <a:rPr lang="zh-CN" altLang="en-US" sz="2800" b="1"/>
              <a:t>00   0010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512763" y="28539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flipV="1">
            <a:off x="1273175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978101" y="3074565"/>
            <a:ext cx="615748" cy="2076450"/>
            <a:chOff x="1748" y="2523"/>
            <a:chExt cx="405" cy="1468"/>
          </a:xfrm>
        </p:grpSpPr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748" y="2781"/>
              <a:ext cx="405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1783" y="2523"/>
              <a:ext cx="289" cy="3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</a:rPr>
                <a:t>B</a:t>
              </a:r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2233613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32273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38623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559572" y="3163465"/>
            <a:ext cx="615553" cy="1898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4562475" y="28539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V="1">
            <a:off x="55260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030788" y="3099965"/>
            <a:ext cx="1192212" cy="1892300"/>
            <a:chOff x="3263" y="1985"/>
            <a:chExt cx="792" cy="1192"/>
          </a:xfrm>
        </p:grpSpPr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3263" y="1985"/>
              <a:ext cx="792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3323" y="2219"/>
              <a:ext cx="721" cy="95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与地址总线断开</a:t>
              </a:r>
              <a:endParaRPr lang="en-US" altLang="zh-CN" sz="26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9" name="Line 34"/>
          <p:cNvSpPr>
            <a:spLocks noChangeShapeType="1"/>
          </p:cNvSpPr>
          <p:nvPr/>
        </p:nvSpPr>
        <p:spPr bwMode="auto">
          <a:xfrm flipV="1">
            <a:off x="6337300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074399" y="3150765"/>
            <a:ext cx="572464" cy="1946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不发读命令</a:t>
            </a: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V="1">
            <a:off x="6921500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6647826" y="3163465"/>
            <a:ext cx="583237" cy="1939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7620000" y="28666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7341224" y="3138065"/>
            <a:ext cx="572464" cy="1592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无操作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V="1">
            <a:off x="8402638" y="28666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233653" y="3023765"/>
            <a:ext cx="615660" cy="2262188"/>
            <a:chOff x="122" y="1630"/>
            <a:chExt cx="413" cy="1497"/>
          </a:xfrm>
        </p:grpSpPr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47" y="1630"/>
              <a:ext cx="323" cy="3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32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122" y="1967"/>
              <a:ext cx="413" cy="1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</p:grp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-14288" y="5084340"/>
            <a:ext cx="2949576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即: </a:t>
            </a:r>
            <a:r>
              <a:rPr lang="zh-CN" altLang="en-US" sz="2800" b="1" u="sng">
                <a:solidFill>
                  <a:srgbClr val="000099"/>
                </a:solidFill>
              </a:rPr>
              <a:t>取指</a:t>
            </a:r>
            <a:r>
              <a:rPr lang="zh-CN" altLang="en-US" sz="2800" b="1">
                <a:solidFill>
                  <a:srgbClr val="000099"/>
                </a:solidFill>
              </a:rPr>
              <a:t>微地址和微指令代码: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916238" y="5070053"/>
            <a:ext cx="6132512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00    000000000000000000110110000</a:t>
            </a: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01    </a:t>
            </a:r>
            <a:r>
              <a:rPr lang="zh-CN" altLang="en-US" sz="2800" b="1" smtClean="0">
                <a:solidFill>
                  <a:srgbClr val="000099"/>
                </a:solidFill>
              </a:rPr>
              <a:t>10000011110010011</a:t>
            </a:r>
            <a:r>
              <a:rPr lang="en-US" altLang="zh-CN" sz="2800" b="1" smtClean="0">
                <a:solidFill>
                  <a:srgbClr val="000099"/>
                </a:solidFill>
              </a:rPr>
              <a:t>0</a:t>
            </a:r>
            <a:r>
              <a:rPr lang="zh-CN" altLang="en-US" sz="2800" b="1" smtClean="0">
                <a:solidFill>
                  <a:srgbClr val="000099"/>
                </a:solidFill>
              </a:rPr>
              <a:t>000000000</a:t>
            </a:r>
            <a:endParaRPr lang="zh-CN" altLang="en-US" sz="2800" b="1">
              <a:solidFill>
                <a:srgbClr val="000099"/>
              </a:solidFill>
            </a:endParaRP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02    000000000000000000000000010</a:t>
            </a: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1828800" y="3150765"/>
            <a:ext cx="1155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FF0000"/>
                </a:solidFill>
                <a:ea typeface="楷体_GB2312" pitchFamily="49" charset="-122"/>
              </a:rPr>
              <a:t>运算器功能选择</a:t>
            </a:r>
          </a:p>
        </p:txBody>
      </p:sp>
      <p:grpSp>
        <p:nvGrpSpPr>
          <p:cNvPr id="32" name="Group 71"/>
          <p:cNvGrpSpPr>
            <a:grpSpLocks/>
          </p:cNvGrpSpPr>
          <p:nvPr/>
        </p:nvGrpSpPr>
        <p:grpSpPr bwMode="auto">
          <a:xfrm>
            <a:off x="257175" y="800824"/>
            <a:ext cx="8678863" cy="936000"/>
            <a:chOff x="98" y="152"/>
            <a:chExt cx="5467" cy="554"/>
          </a:xfrm>
        </p:grpSpPr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98" y="400"/>
              <a:ext cx="5467" cy="298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600" b="1"/>
                <a:t> </a:t>
              </a:r>
              <a:r>
                <a:rPr lang="en-US" altLang="zh-CN" sz="2600" b="1"/>
                <a:t>AI    BI      SM      C0     S     ZO    EMAR  R </a:t>
              </a:r>
              <a:r>
                <a:rPr lang="en-US" altLang="zh-CN" sz="2000" b="1"/>
                <a:t>   </a:t>
              </a:r>
              <a:r>
                <a:rPr lang="en-US" altLang="zh-CN" sz="2600" b="1"/>
                <a:t>W</a:t>
              </a:r>
              <a:r>
                <a:rPr lang="en-US" altLang="zh-CN" b="1"/>
                <a:t>   </a:t>
              </a:r>
              <a:r>
                <a:rPr lang="en-US" altLang="zh-CN" sz="2600" b="1"/>
                <a:t>ST     SC</a:t>
              </a:r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594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1082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1732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2208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2608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3126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>
              <a:off x="3890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4216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4560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4954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108" y="152"/>
              <a:ext cx="5400" cy="2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600" b="1"/>
                <a:t>   3       3        5         2      2      3            1        1    1      2        4</a:t>
              </a:r>
            </a:p>
          </p:txBody>
        </p:sp>
      </p:grp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908300" y="3176165"/>
            <a:ext cx="6096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初始进位为0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4191000" y="3201565"/>
            <a:ext cx="7493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不发打入脉冲</a:t>
            </a:r>
          </a:p>
        </p:txBody>
      </p:sp>
      <p:sp>
        <p:nvSpPr>
          <p:cNvPr id="47" name="Text Box 74"/>
          <p:cNvSpPr txBox="1">
            <a:spLocks noChangeArrowheads="1"/>
          </p:cNvSpPr>
          <p:nvPr/>
        </p:nvSpPr>
        <p:spPr bwMode="auto">
          <a:xfrm>
            <a:off x="8115300" y="3163465"/>
            <a:ext cx="6096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按操作码分支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/>
      <p:bldP spid="6" grpId="0" animBg="1"/>
      <p:bldP spid="10" grpId="0" animBg="1"/>
      <p:bldP spid="11" grpId="0" animBg="1"/>
      <p:bldP spid="12" grpId="0" animBg="1"/>
      <p:bldP spid="13" grpId="0" autoUpdateAnimBg="0"/>
      <p:bldP spid="14" grpId="0" animBg="1"/>
      <p:bldP spid="15" grpId="0" animBg="1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utoUpdateAnimBg="0"/>
      <p:bldP spid="25" grpId="0" animBg="1"/>
      <p:bldP spid="29" grpId="0" autoUpdateAnimBg="0"/>
      <p:bldP spid="30" grpId="0" autoUpdateAnimBg="0"/>
      <p:bldP spid="31" grpId="0" build="p" autoUpdateAnimBg="0"/>
      <p:bldP spid="45" grpId="0" autoUpdateAnimBg="0"/>
      <p:bldP spid="46" grpId="0" autoUpdateAnimBg="0"/>
      <p:bldP spid="4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850" y="791493"/>
            <a:ext cx="5343525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微命令编写例: </a:t>
            </a:r>
            <a:r>
              <a:rPr lang="en-US" altLang="zh-CN" sz="3000" b="1"/>
              <a:t>M</a:t>
            </a:r>
            <a:r>
              <a:rPr lang="en-US" altLang="zh-CN" sz="3000" b="1">
                <a:ea typeface="幼圆" pitchFamily="49" charset="-122"/>
              </a:rPr>
              <a:t>→MDR→D</a:t>
            </a:r>
            <a:endParaRPr lang="zh-CN" altLang="en-US" sz="3000" b="1">
              <a:ea typeface="幼圆" pitchFamily="49" charset="-122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31775" y="2561679"/>
            <a:ext cx="86947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000  100   10101   0     00    011       1        1    0   00    0000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754438" y="4095204"/>
            <a:ext cx="1931987" cy="488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产生</a:t>
            </a:r>
            <a:r>
              <a:rPr lang="en-US" altLang="zh-CN" sz="2600" b="1">
                <a:solidFill>
                  <a:srgbClr val="FF0000"/>
                </a:solidFill>
              </a:rPr>
              <a:t>CPD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715963" y="4966741"/>
            <a:ext cx="17653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MDR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</a:rPr>
              <a:t>→B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531938" y="3252241"/>
            <a:ext cx="1362075" cy="8817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700" b="1">
                <a:solidFill>
                  <a:srgbClr val="FF0000"/>
                </a:solidFill>
                <a:ea typeface="楷体_GB2312" pitchFamily="49" charset="-122"/>
              </a:rPr>
              <a:t>运算器输出</a:t>
            </a:r>
            <a:r>
              <a:rPr lang="en-US" altLang="zh-CN" sz="2700" b="1">
                <a:solidFill>
                  <a:srgbClr val="FF0000"/>
                </a:solidFill>
              </a:rPr>
              <a:t>B</a:t>
            </a:r>
            <a:endParaRPr lang="en-US" altLang="zh-CN" sz="27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387725" y="3241129"/>
            <a:ext cx="11271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直传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5360988" y="4241254"/>
            <a:ext cx="1954212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读命令</a:t>
            </a: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置入</a:t>
            </a:r>
            <a:r>
              <a:rPr lang="en-US" altLang="zh-CN" sz="2600" b="1">
                <a:solidFill>
                  <a:srgbClr val="FF0000"/>
                </a:solidFill>
                <a:ea typeface="楷体_GB2312" pitchFamily="49" charset="-122"/>
              </a:rPr>
              <a:t>SMDR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V="1">
            <a:off x="547688" y="300617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241300" y="3177629"/>
            <a:ext cx="615950" cy="2047875"/>
            <a:chOff x="147" y="1645"/>
            <a:chExt cx="388" cy="1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147" y="1645"/>
              <a:ext cx="338" cy="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  <a:ea typeface="楷体_GB2312" pitchFamily="49" charset="-122"/>
                </a:rPr>
                <a:t> A</a:t>
              </a:r>
              <a:endParaRPr lang="zh-CN" altLang="en-US" sz="30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61" y="1967"/>
              <a:ext cx="374" cy="1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</p:grpSp>
      <p:sp>
        <p:nvSpPr>
          <p:cNvPr id="13" name="Line 27"/>
          <p:cNvSpPr>
            <a:spLocks noChangeShapeType="1"/>
          </p:cNvSpPr>
          <p:nvPr/>
        </p:nvSpPr>
        <p:spPr bwMode="auto">
          <a:xfrm flipV="1">
            <a:off x="1308100" y="3010941"/>
            <a:ext cx="0" cy="2033588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2232025" y="301411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V="1">
            <a:off x="3070225" y="3014116"/>
            <a:ext cx="0" cy="1119188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V="1">
            <a:off x="3790950" y="30030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2339975" y="4066629"/>
            <a:ext cx="14732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初始进位为0</a:t>
            </a: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4584700" y="3063329"/>
            <a:ext cx="0" cy="104298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flipV="1">
            <a:off x="5575300" y="29950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4608513" y="3239541"/>
            <a:ext cx="1876425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</a:rPr>
              <a:t>EMAR</a:t>
            </a: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连通地址总线</a:t>
            </a:r>
            <a:endParaRPr lang="en-US" altLang="zh-CN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6459538" y="3029991"/>
            <a:ext cx="0" cy="12557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 flipV="1">
            <a:off x="6996113" y="29903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454775" y="3230016"/>
            <a:ext cx="1233488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357810" y="3693566"/>
            <a:ext cx="544765" cy="1592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无操作</a:t>
            </a: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 flipH="1" flipV="1">
            <a:off x="7605713" y="2949029"/>
            <a:ext cx="0" cy="7699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8420100" y="29569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8142685" y="3255416"/>
            <a:ext cx="615553" cy="1781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690813" y="5544269"/>
            <a:ext cx="5797550" cy="981075"/>
          </a:xfrm>
          <a:prstGeom prst="rect">
            <a:avLst/>
          </a:prstGeom>
          <a:noFill/>
          <a:ln w="19050">
            <a:solidFill>
              <a:srgbClr val="004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即: </a:t>
            </a:r>
            <a:r>
              <a:rPr lang="en-US" altLang="zh-CN" sz="2800" b="1">
                <a:solidFill>
                  <a:srgbClr val="000099"/>
                </a:solidFill>
              </a:rPr>
              <a:t>M</a:t>
            </a:r>
            <a:r>
              <a:rPr lang="en-US" altLang="zh-CN" sz="2800" b="1">
                <a:solidFill>
                  <a:srgbClr val="000099"/>
                </a:solidFill>
                <a:ea typeface="幼圆" pitchFamily="49" charset="-122"/>
              </a:rPr>
              <a:t>→MDR→D</a:t>
            </a:r>
            <a:r>
              <a:rPr lang="zh-CN" altLang="en-US" sz="2800" b="1">
                <a:solidFill>
                  <a:srgbClr val="000099"/>
                </a:solidFill>
              </a:rPr>
              <a:t> 的微命令</a:t>
            </a:r>
            <a:r>
              <a:rPr lang="zh-CN" altLang="en-US" sz="2900" b="1">
                <a:solidFill>
                  <a:srgbClr val="000099"/>
                </a:solidFill>
              </a:rPr>
              <a:t>   </a:t>
            </a: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       00010010101000011110000000</a:t>
            </a:r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168275" y="1474241"/>
            <a:ext cx="8818563" cy="992188"/>
            <a:chOff x="98" y="120"/>
            <a:chExt cx="5555" cy="625"/>
          </a:xfrm>
        </p:grpSpPr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98" y="416"/>
              <a:ext cx="5555" cy="327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    SM    C0    S     ZO  EMAR  R   W  ST     SC</a:t>
              </a:r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59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108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173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>
              <a:off x="22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9"/>
            <p:cNvSpPr>
              <a:spLocks noChangeShapeType="1"/>
            </p:cNvSpPr>
            <p:nvPr/>
          </p:nvSpPr>
          <p:spPr bwMode="auto">
            <a:xfrm>
              <a:off x="26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312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>
              <a:off x="387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21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560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95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108" y="120"/>
              <a:ext cx="548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  3      3        5         2     2      3         1        1    1     2        4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nimBg="1"/>
      <p:bldP spid="19" grpId="0" animBg="1"/>
      <p:bldP spid="20" grpId="0" autoUpdateAnimBg="0"/>
      <p:bldP spid="21" grpId="0" animBg="1"/>
      <p:bldP spid="22" grpId="0" animBg="1"/>
      <p:bldP spid="23" grpId="0" autoUpdateAnimBg="0"/>
      <p:bldP spid="24" grpId="0" autoUpdateAnimBg="0"/>
      <p:bldP spid="25" grpId="0" animBg="1"/>
      <p:bldP spid="26" grpId="0" animBg="1"/>
      <p:bldP spid="27" grpId="0" autoUpdateAnimBg="0"/>
      <p:bldP spid="2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375" y="1376212"/>
            <a:ext cx="8988425" cy="37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smtClean="0"/>
              <a:t>1</a:t>
            </a:r>
            <a:r>
              <a:rPr lang="zh-CN" altLang="en-US" sz="2800" smtClean="0"/>
              <a:t>、计算机字</a:t>
            </a:r>
            <a:r>
              <a:rPr lang="zh-CN" altLang="en-US" sz="2800"/>
              <a:t>长16位, 16位定长指令, 部分数据结构通路如图所示。控制信号为1有效, 为0无效。例如信号: </a:t>
            </a:r>
            <a:r>
              <a:rPr lang="en-US" altLang="zh-CN" sz="2700">
                <a:solidFill>
                  <a:srgbClr val="800000"/>
                </a:solidFill>
              </a:rPr>
              <a:t>MDR</a:t>
            </a:r>
            <a:r>
              <a:rPr lang="en-US" altLang="zh-CN" sz="2400">
                <a:solidFill>
                  <a:srgbClr val="800000"/>
                </a:solidFill>
              </a:rPr>
              <a:t>in</a:t>
            </a:r>
            <a:r>
              <a:rPr lang="en-US" altLang="zh-CN" sz="2700">
                <a:solidFill>
                  <a:srgbClr val="800000"/>
                </a:solidFill>
              </a:rPr>
              <a:t>E</a:t>
            </a:r>
            <a:r>
              <a:rPr lang="zh-CN" altLang="en-US" sz="2800"/>
              <a:t>为</a:t>
            </a:r>
            <a:r>
              <a:rPr lang="zh-CN" altLang="en-US" sz="2900"/>
              <a:t>1</a:t>
            </a:r>
            <a:r>
              <a:rPr lang="zh-CN" altLang="en-US" sz="2800"/>
              <a:t>表示允许数据从</a:t>
            </a:r>
            <a:r>
              <a:rPr lang="en-US" altLang="zh-CN" sz="2700"/>
              <a:t>DB</a:t>
            </a:r>
            <a:r>
              <a:rPr lang="zh-CN" altLang="en-US" sz="2800"/>
              <a:t>打入</a:t>
            </a:r>
            <a:r>
              <a:rPr lang="en-US" altLang="zh-CN" sz="2700"/>
              <a:t>MDR; </a:t>
            </a:r>
            <a:r>
              <a:rPr lang="en-US" altLang="zh-CN" sz="2700">
                <a:solidFill>
                  <a:srgbClr val="800000"/>
                </a:solidFill>
              </a:rPr>
              <a:t>MDR</a:t>
            </a:r>
            <a:r>
              <a:rPr lang="en-US" altLang="zh-CN" sz="2400">
                <a:solidFill>
                  <a:srgbClr val="800000"/>
                </a:solidFill>
              </a:rPr>
              <a:t>in</a:t>
            </a:r>
            <a:r>
              <a:rPr lang="zh-CN" altLang="en-US" sz="2800"/>
              <a:t>为1表示允许数据从内总线打入</a:t>
            </a:r>
            <a:r>
              <a:rPr lang="en-US" altLang="zh-CN" sz="2700"/>
              <a:t>MDR</a:t>
            </a:r>
            <a:r>
              <a:rPr lang="en-US" altLang="zh-CN" sz="2800" smtClean="0"/>
              <a:t>。</a:t>
            </a:r>
            <a:endParaRPr lang="en-US" altLang="zh-CN" sz="280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/>
              <a:t>    假设</a:t>
            </a:r>
            <a:r>
              <a:rPr lang="en-US" altLang="zh-CN" sz="2700"/>
              <a:t>MAR</a:t>
            </a:r>
            <a:r>
              <a:rPr lang="zh-CN" altLang="en-US" sz="2800"/>
              <a:t>的输出一直处于使能状态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endParaRPr lang="zh-CN" altLang="en-US" sz="280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/>
              <a:t>    加法指令“</a:t>
            </a:r>
            <a:r>
              <a:rPr lang="en-US" altLang="zh-CN" sz="2800"/>
              <a:t>ADD (R</a:t>
            </a:r>
            <a:r>
              <a:rPr lang="en-US" altLang="zh-CN" sz="2600"/>
              <a:t>1</a:t>
            </a:r>
            <a:r>
              <a:rPr lang="en-US" altLang="zh-CN" sz="2800"/>
              <a:t>), R</a:t>
            </a:r>
            <a:r>
              <a:rPr lang="en-US" altLang="zh-CN" sz="2600"/>
              <a:t>0</a:t>
            </a:r>
            <a:r>
              <a:rPr lang="en-US" altLang="zh-CN" sz="2800"/>
              <a:t>”</a:t>
            </a:r>
            <a:r>
              <a:rPr lang="zh-CN" altLang="en-US" sz="2800"/>
              <a:t>的功能为(</a:t>
            </a:r>
            <a:r>
              <a:rPr lang="en-US" altLang="zh-CN" sz="2800"/>
              <a:t>R</a:t>
            </a:r>
            <a:r>
              <a:rPr lang="en-US" altLang="zh-CN" sz="2600"/>
              <a:t>0</a:t>
            </a:r>
            <a:r>
              <a:rPr lang="en-US" altLang="zh-CN" sz="2800"/>
              <a:t>)+ ((R</a:t>
            </a:r>
            <a:r>
              <a:rPr lang="en-US" altLang="zh-CN" sz="2600"/>
              <a:t>1</a:t>
            </a:r>
            <a:r>
              <a:rPr lang="en-US" altLang="zh-CN" sz="2800"/>
              <a:t>))</a:t>
            </a:r>
            <a:r>
              <a:rPr lang="en-US" altLang="zh-CN" sz="2800">
                <a:sym typeface="Symbol" panose="05050102010706020507" pitchFamily="18" charset="2"/>
              </a:rPr>
              <a:t>(R</a:t>
            </a:r>
            <a:r>
              <a:rPr lang="en-US" altLang="zh-CN" sz="2600"/>
              <a:t>1</a:t>
            </a:r>
            <a:r>
              <a:rPr lang="en-US" altLang="zh-CN" sz="2800">
                <a:sym typeface="Symbol" panose="05050102010706020507" pitchFamily="18" charset="2"/>
              </a:rPr>
              <a:t>), </a:t>
            </a:r>
            <a:r>
              <a:rPr lang="zh-CN" altLang="en-US" sz="2800">
                <a:sym typeface="Symbol" panose="05050102010706020507" pitchFamily="18" charset="2"/>
              </a:rPr>
              <a:t>即将加法的结果存入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600"/>
              <a:t>1</a:t>
            </a:r>
            <a:r>
              <a:rPr lang="zh-CN" altLang="en-US" sz="2800">
                <a:sym typeface="Symbol" panose="05050102010706020507" pitchFamily="18" charset="2"/>
              </a:rPr>
              <a:t>所指示的内存单元。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3863" y="5358160"/>
            <a:ext cx="869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请写出指令执行阶段每个节拍的功能和有效控制信号。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作业评讲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456167" y="141562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CB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976367" y="4962103"/>
            <a:ext cx="0" cy="2873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609654" y="4195341"/>
            <a:ext cx="0" cy="25241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71529" y="3812753"/>
            <a:ext cx="531813" cy="373063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sz="2400"/>
              <a:t>A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69429" y="1647403"/>
            <a:ext cx="8237538" cy="0"/>
          </a:xfrm>
          <a:prstGeom prst="line">
            <a:avLst/>
          </a:prstGeom>
          <a:noFill/>
          <a:ln w="31750">
            <a:solidFill>
              <a:srgbClr val="0034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9429" y="2114128"/>
            <a:ext cx="8237538" cy="0"/>
          </a:xfrm>
          <a:prstGeom prst="line">
            <a:avLst/>
          </a:prstGeom>
          <a:noFill/>
          <a:ln w="31750">
            <a:solidFill>
              <a:srgbClr val="0034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264667" y="1885528"/>
            <a:ext cx="82375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514529" y="3511128"/>
            <a:ext cx="0" cy="9350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17592" y="3511128"/>
            <a:ext cx="0" cy="31591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365304" y="1366416"/>
            <a:ext cx="0" cy="51435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27392" y="3512716"/>
            <a:ext cx="0" cy="6238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7146479" y="3485728"/>
            <a:ext cx="0" cy="6556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5400000" flipH="1">
            <a:off x="6859936" y="4712072"/>
            <a:ext cx="309562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6292404" y="1369591"/>
            <a:ext cx="0" cy="74136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436242" y="4235028"/>
            <a:ext cx="628650" cy="43180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sz="2600"/>
              <a:t>R</a:t>
            </a:r>
            <a:r>
              <a:rPr lang="en-US" altLang="zh-CN" sz="3200" baseline="-12000"/>
              <a:t>0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498279" y="645691"/>
            <a:ext cx="4419600" cy="72072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zh-CN" altLang="en-US" sz="2400">
                <a:solidFill>
                  <a:srgbClr val="004000"/>
                </a:solidFill>
              </a:rPr>
              <a:t> 存储器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4000"/>
                </a:solidFill>
              </a:rPr>
              <a:t>  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em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>
                <a:solidFill>
                  <a:srgbClr val="004000"/>
                </a:solidFill>
              </a:rPr>
              <a:t>    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em</a:t>
            </a:r>
            <a:r>
              <a:rPr lang="en-US" altLang="zh-CN" sz="2400">
                <a:solidFill>
                  <a:srgbClr val="FF0000"/>
                </a:solidFill>
              </a:rPr>
              <a:t>W</a:t>
            </a:r>
            <a:r>
              <a:rPr lang="en-US" altLang="zh-CN" sz="2400">
                <a:solidFill>
                  <a:srgbClr val="004000"/>
                </a:solidFill>
              </a:rPr>
              <a:t>   D</a:t>
            </a:r>
            <a:r>
              <a:rPr lang="en-US" altLang="zh-CN" sz="2000">
                <a:solidFill>
                  <a:srgbClr val="004000"/>
                </a:solidFill>
              </a:rPr>
              <a:t>ata</a:t>
            </a:r>
            <a:r>
              <a:rPr lang="en-US" altLang="zh-CN" sz="2400">
                <a:solidFill>
                  <a:srgbClr val="004000"/>
                </a:solidFill>
              </a:rPr>
              <a:t>     A</a:t>
            </a:r>
            <a:r>
              <a:rPr lang="en-US" altLang="zh-CN" sz="2000">
                <a:solidFill>
                  <a:srgbClr val="004000"/>
                </a:solidFill>
              </a:rPr>
              <a:t>ddr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8443467" y="193156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AB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494142" y="3014241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内总线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356867" y="2655466"/>
            <a:ext cx="990600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MAR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265292" y="2568153"/>
            <a:ext cx="9636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MDR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662292" y="4152478"/>
            <a:ext cx="7604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400"/>
              <a:t> </a:t>
            </a:r>
            <a:r>
              <a:rPr lang="en-US" altLang="zh-CN" sz="2400"/>
              <a:t>PC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631879" y="5239916"/>
            <a:ext cx="695325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AC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8464104" y="168391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DB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194104" y="3854028"/>
            <a:ext cx="3222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rot="5400000" flipH="1" flipV="1">
            <a:off x="3129310" y="1498972"/>
            <a:ext cx="2873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rot="5400000" flipH="1" flipV="1">
            <a:off x="4173885" y="1494210"/>
            <a:ext cx="2873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 flipV="1">
            <a:off x="4322317" y="4447753"/>
            <a:ext cx="1376362" cy="546100"/>
          </a:xfrm>
          <a:custGeom>
            <a:avLst/>
            <a:gdLst>
              <a:gd name="T0" fmla="*/ 292 w 1334"/>
              <a:gd name="T1" fmla="*/ 0 h 540"/>
              <a:gd name="T2" fmla="*/ 0 w 1334"/>
              <a:gd name="T3" fmla="*/ 540 h 540"/>
              <a:gd name="T4" fmla="*/ 411 w 1334"/>
              <a:gd name="T5" fmla="*/ 540 h 540"/>
              <a:gd name="T6" fmla="*/ 676 w 1334"/>
              <a:gd name="T7" fmla="*/ 412 h 540"/>
              <a:gd name="T8" fmla="*/ 941 w 1334"/>
              <a:gd name="T9" fmla="*/ 540 h 540"/>
              <a:gd name="T10" fmla="*/ 1334 w 1334"/>
              <a:gd name="T11" fmla="*/ 540 h 540"/>
              <a:gd name="T12" fmla="*/ 1042 w 1334"/>
              <a:gd name="T13" fmla="*/ 0 h 540"/>
              <a:gd name="T14" fmla="*/ 292 w 1334"/>
              <a:gd name="T15" fmla="*/ 0 h 5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4"/>
              <a:gd name="T25" fmla="*/ 0 h 540"/>
              <a:gd name="T26" fmla="*/ 1334 w 1334"/>
              <a:gd name="T27" fmla="*/ 540 h 5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E1FFFF"/>
          </a:solidFill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622354" y="4471566"/>
            <a:ext cx="12049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ALU</a:t>
            </a:r>
            <a:endParaRPr lang="zh-CN" altLang="en-US" sz="26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3520629" y="3709566"/>
            <a:ext cx="971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A</a:t>
            </a:r>
            <a:r>
              <a:rPr lang="en-US" altLang="zh-CN" baseline="-1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417442" y="5146253"/>
            <a:ext cx="971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AC</a:t>
            </a:r>
            <a:r>
              <a:rPr lang="en-US" altLang="zh-CN" baseline="-1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255642" y="5433591"/>
            <a:ext cx="373062" cy="15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 flipV="1">
            <a:off x="4860479" y="5833641"/>
            <a:ext cx="200025" cy="188912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4954142" y="5649491"/>
            <a:ext cx="0" cy="17462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722367" y="5941591"/>
            <a:ext cx="192087" cy="0"/>
          </a:xfrm>
          <a:prstGeom prst="line">
            <a:avLst/>
          </a:prstGeom>
          <a:noFill/>
          <a:ln w="28575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655567" y="5611391"/>
            <a:ext cx="1227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00FF"/>
                </a:solidFill>
              </a:rPr>
              <a:t>AC</a:t>
            </a:r>
            <a:r>
              <a:rPr lang="en-US" altLang="zh-CN" baseline="-10000">
                <a:solidFill>
                  <a:srgbClr val="FF00FF"/>
                </a:solidFill>
              </a:rPr>
              <a:t>out</a:t>
            </a:r>
          </a:p>
        </p:txBody>
      </p:sp>
      <p:sp>
        <p:nvSpPr>
          <p:cNvPr id="37" name="Freeform 40"/>
          <p:cNvSpPr>
            <a:spLocks/>
          </p:cNvSpPr>
          <p:nvPr/>
        </p:nvSpPr>
        <p:spPr bwMode="auto">
          <a:xfrm>
            <a:off x="3312667" y="3487316"/>
            <a:ext cx="1641475" cy="2687637"/>
          </a:xfrm>
          <a:custGeom>
            <a:avLst/>
            <a:gdLst>
              <a:gd name="T0" fmla="*/ 1381 w 1381"/>
              <a:gd name="T1" fmla="*/ 1940 h 2050"/>
              <a:gd name="T2" fmla="*/ 1381 w 1381"/>
              <a:gd name="T3" fmla="*/ 2050 h 2050"/>
              <a:gd name="T4" fmla="*/ 0 w 1381"/>
              <a:gd name="T5" fmla="*/ 2050 h 2050"/>
              <a:gd name="T6" fmla="*/ 0 w 1381"/>
              <a:gd name="T7" fmla="*/ 0 h 2050"/>
              <a:gd name="T8" fmla="*/ 0 60000 65536"/>
              <a:gd name="T9" fmla="*/ 0 60000 65536"/>
              <a:gd name="T10" fmla="*/ 0 60000 65536"/>
              <a:gd name="T11" fmla="*/ 0 60000 65536"/>
              <a:gd name="T12" fmla="*/ 0 w 1381"/>
              <a:gd name="T13" fmla="*/ 0 h 2050"/>
              <a:gd name="T14" fmla="*/ 1381 w 1381"/>
              <a:gd name="T15" fmla="*/ 2050 h 2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1" h="2050">
                <a:moveTo>
                  <a:pt x="1381" y="1940"/>
                </a:moveTo>
                <a:lnTo>
                  <a:pt x="1381" y="2050"/>
                </a:lnTo>
                <a:lnTo>
                  <a:pt x="0" y="205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8" name="AutoShape 45"/>
          <p:cNvSpPr>
            <a:spLocks noChangeArrowheads="1"/>
          </p:cNvSpPr>
          <p:nvPr/>
        </p:nvSpPr>
        <p:spPr bwMode="auto">
          <a:xfrm>
            <a:off x="7054404" y="3785766"/>
            <a:ext cx="187325" cy="1746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7484617" y="3571453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00FF"/>
                </a:solidFill>
              </a:rPr>
              <a:t>PC</a:t>
            </a:r>
            <a:r>
              <a:rPr lang="en-US" altLang="zh-CN" sz="2400">
                <a:solidFill>
                  <a:srgbClr val="FF00FF"/>
                </a:solidFill>
              </a:rPr>
              <a:t>out</a:t>
            </a:r>
            <a:endParaRPr lang="en-US" altLang="zh-CN" sz="2400" baseline="-14000">
              <a:solidFill>
                <a:srgbClr val="FF00FF"/>
              </a:solidFill>
            </a:endParaRPr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 flipH="1">
            <a:off x="7438579" y="4366791"/>
            <a:ext cx="3603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7732267" y="4100091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PC</a:t>
            </a:r>
            <a:r>
              <a:rPr lang="en-US" altLang="zh-CN" sz="2400">
                <a:solidFill>
                  <a:srgbClr val="0000FF"/>
                </a:solidFill>
              </a:rPr>
              <a:t>in</a:t>
            </a:r>
            <a:endParaRPr lang="en-US" altLang="zh-CN" sz="2400" baseline="-14000">
              <a:solidFill>
                <a:srgbClr val="0000FF"/>
              </a:solidFill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6557517" y="4744616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PC</a:t>
            </a:r>
            <a:r>
              <a:rPr lang="en-US" altLang="zh-CN" sz="2400"/>
              <a:t>+1</a:t>
            </a:r>
            <a:endParaRPr lang="en-US" altLang="zh-CN" sz="2400" baseline="-14000"/>
          </a:p>
        </p:txBody>
      </p:sp>
      <p:sp>
        <p:nvSpPr>
          <p:cNvPr id="43" name="Freeform 50"/>
          <p:cNvSpPr>
            <a:spLocks/>
          </p:cNvSpPr>
          <p:nvPr/>
        </p:nvSpPr>
        <p:spPr bwMode="auto">
          <a:xfrm>
            <a:off x="6098729" y="3528591"/>
            <a:ext cx="552450" cy="1968500"/>
          </a:xfrm>
          <a:custGeom>
            <a:avLst/>
            <a:gdLst>
              <a:gd name="T0" fmla="*/ 0 w 356"/>
              <a:gd name="T1" fmla="*/ 0 h 1500"/>
              <a:gd name="T2" fmla="*/ 0 w 356"/>
              <a:gd name="T3" fmla="*/ 1500 h 1500"/>
              <a:gd name="T4" fmla="*/ 356 w 356"/>
              <a:gd name="T5" fmla="*/ 1500 h 1500"/>
              <a:gd name="T6" fmla="*/ 0 60000 65536"/>
              <a:gd name="T7" fmla="*/ 0 60000 65536"/>
              <a:gd name="T8" fmla="*/ 0 60000 65536"/>
              <a:gd name="T9" fmla="*/ 0 w 356"/>
              <a:gd name="T10" fmla="*/ 0 h 1500"/>
              <a:gd name="T11" fmla="*/ 356 w 356"/>
              <a:gd name="T12" fmla="*/ 1500 h 1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1500">
                <a:moveTo>
                  <a:pt x="0" y="0"/>
                </a:moveTo>
                <a:lnTo>
                  <a:pt x="0" y="1500"/>
                </a:lnTo>
                <a:lnTo>
                  <a:pt x="356" y="150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6652767" y="5301828"/>
            <a:ext cx="7604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400"/>
              <a:t> </a:t>
            </a:r>
            <a:r>
              <a:rPr lang="en-US" altLang="zh-CN" sz="2400"/>
              <a:t>IR</a:t>
            </a:r>
          </a:p>
        </p:txBody>
      </p:sp>
      <p:sp>
        <p:nvSpPr>
          <p:cNvPr id="45" name="Line 52"/>
          <p:cNvSpPr>
            <a:spLocks noChangeShapeType="1"/>
          </p:cNvSpPr>
          <p:nvPr/>
        </p:nvSpPr>
        <p:spPr bwMode="auto">
          <a:xfrm flipH="1">
            <a:off x="7400479" y="5495503"/>
            <a:ext cx="3603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7707111" y="5210712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IR</a:t>
            </a:r>
            <a:r>
              <a:rPr lang="en-US" altLang="zh-CN" sz="2400">
                <a:solidFill>
                  <a:srgbClr val="0000FF"/>
                </a:solidFill>
              </a:rPr>
              <a:t>in</a:t>
            </a:r>
            <a:endParaRPr lang="en-US" altLang="zh-CN" sz="2400" baseline="-14000">
              <a:solidFill>
                <a:srgbClr val="0000FF"/>
              </a:solidFill>
            </a:endParaRPr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 flipH="1">
            <a:off x="7017892" y="5705053"/>
            <a:ext cx="0" cy="2873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5928867" y="592412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至指令译码部件</a:t>
            </a: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>
            <a:off x="2096642" y="3528591"/>
            <a:ext cx="815975" cy="2220912"/>
          </a:xfrm>
          <a:custGeom>
            <a:avLst/>
            <a:gdLst>
              <a:gd name="T0" fmla="*/ 186 w 186"/>
              <a:gd name="T1" fmla="*/ 0 h 1059"/>
              <a:gd name="T2" fmla="*/ 186 w 186"/>
              <a:gd name="T3" fmla="*/ 1059 h 1059"/>
              <a:gd name="T4" fmla="*/ 0 w 186"/>
              <a:gd name="T5" fmla="*/ 1059 h 1059"/>
              <a:gd name="T6" fmla="*/ 0 60000 65536"/>
              <a:gd name="T7" fmla="*/ 0 60000 65536"/>
              <a:gd name="T8" fmla="*/ 0 60000 65536"/>
              <a:gd name="T9" fmla="*/ 0 w 186"/>
              <a:gd name="T10" fmla="*/ 0 h 1059"/>
              <a:gd name="T11" fmla="*/ 186 w 186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1059">
                <a:moveTo>
                  <a:pt x="186" y="0"/>
                </a:moveTo>
                <a:lnTo>
                  <a:pt x="186" y="1059"/>
                </a:lnTo>
                <a:lnTo>
                  <a:pt x="0" y="1059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 flipH="1">
            <a:off x="2053779" y="4439816"/>
            <a:ext cx="857250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1455292" y="5530428"/>
            <a:ext cx="628650" cy="43180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sz="2600"/>
              <a:t>R</a:t>
            </a:r>
            <a:r>
              <a:rPr lang="en-US" altLang="zh-CN" sz="3200" baseline="-10000"/>
              <a:t>1</a:t>
            </a:r>
          </a:p>
        </p:txBody>
      </p:sp>
      <p:sp>
        <p:nvSpPr>
          <p:cNvPr id="52" name="AutoShape 59"/>
          <p:cNvSpPr>
            <a:spLocks noChangeArrowheads="1"/>
          </p:cNvSpPr>
          <p:nvPr/>
        </p:nvSpPr>
        <p:spPr bwMode="auto">
          <a:xfrm>
            <a:off x="1650554" y="3917528"/>
            <a:ext cx="187325" cy="1746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 flipV="1">
            <a:off x="1739454" y="4085803"/>
            <a:ext cx="0" cy="14446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" name="Freeform 61"/>
          <p:cNvSpPr>
            <a:spLocks/>
          </p:cNvSpPr>
          <p:nvPr/>
        </p:nvSpPr>
        <p:spPr bwMode="auto">
          <a:xfrm>
            <a:off x="648842" y="3828628"/>
            <a:ext cx="1101725" cy="93663"/>
          </a:xfrm>
          <a:custGeom>
            <a:avLst/>
            <a:gdLst>
              <a:gd name="T0" fmla="*/ 526 w 526"/>
              <a:gd name="T1" fmla="*/ 59 h 59"/>
              <a:gd name="T2" fmla="*/ 526 w 526"/>
              <a:gd name="T3" fmla="*/ 0 h 59"/>
              <a:gd name="T4" fmla="*/ 0 w 526"/>
              <a:gd name="T5" fmla="*/ 0 h 59"/>
              <a:gd name="T6" fmla="*/ 0 60000 65536"/>
              <a:gd name="T7" fmla="*/ 0 60000 65536"/>
              <a:gd name="T8" fmla="*/ 0 60000 65536"/>
              <a:gd name="T9" fmla="*/ 0 w 526"/>
              <a:gd name="T10" fmla="*/ 0 h 59"/>
              <a:gd name="T11" fmla="*/ 526 w 52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6" h="59">
                <a:moveTo>
                  <a:pt x="526" y="59"/>
                </a:moveTo>
                <a:lnTo>
                  <a:pt x="52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" name="AutoShape 62"/>
          <p:cNvSpPr>
            <a:spLocks noChangeArrowheads="1"/>
          </p:cNvSpPr>
          <p:nvPr/>
        </p:nvSpPr>
        <p:spPr bwMode="auto">
          <a:xfrm>
            <a:off x="1707704" y="5147841"/>
            <a:ext cx="200025" cy="1873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 flipV="1">
            <a:off x="1809304" y="5341516"/>
            <a:ext cx="0" cy="17621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98054" y="4366791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R0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450404" y="5509791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R1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59" name="Line 68"/>
          <p:cNvSpPr>
            <a:spLocks noChangeShapeType="1"/>
          </p:cNvSpPr>
          <p:nvPr/>
        </p:nvSpPr>
        <p:spPr bwMode="auto">
          <a:xfrm>
            <a:off x="1161604" y="5771728"/>
            <a:ext cx="277813" cy="158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9"/>
          <p:cNvSpPr>
            <a:spLocks noChangeShapeType="1"/>
          </p:cNvSpPr>
          <p:nvPr/>
        </p:nvSpPr>
        <p:spPr bwMode="auto">
          <a:xfrm>
            <a:off x="1806129" y="4004841"/>
            <a:ext cx="1349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1899792" y="3744491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FF"/>
                </a:solidFill>
              </a:rPr>
              <a:t>R0</a:t>
            </a:r>
            <a:r>
              <a:rPr lang="en-US" altLang="zh-CN" sz="2200">
                <a:solidFill>
                  <a:srgbClr val="FF00FF"/>
                </a:solidFill>
              </a:rPr>
              <a:t>out</a:t>
            </a:r>
            <a:endParaRPr lang="en-US" altLang="zh-CN" sz="2200" baseline="-14000">
              <a:solidFill>
                <a:srgbClr val="FF00FF"/>
              </a:solidFill>
            </a:endParaRPr>
          </a:p>
        </p:txBody>
      </p:sp>
      <p:sp>
        <p:nvSpPr>
          <p:cNvPr id="62" name="Line 71"/>
          <p:cNvSpPr>
            <a:spLocks noChangeShapeType="1"/>
          </p:cNvSpPr>
          <p:nvPr/>
        </p:nvSpPr>
        <p:spPr bwMode="auto">
          <a:xfrm>
            <a:off x="1863279" y="5243091"/>
            <a:ext cx="1349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955354" y="4957341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FF"/>
                </a:solidFill>
              </a:rPr>
              <a:t>R1</a:t>
            </a:r>
            <a:r>
              <a:rPr lang="en-US" altLang="zh-CN" sz="2200">
                <a:solidFill>
                  <a:srgbClr val="FF00FF"/>
                </a:solidFill>
              </a:rPr>
              <a:t>out</a:t>
            </a:r>
            <a:endParaRPr lang="en-US" altLang="zh-CN" sz="2200" baseline="-14000">
              <a:solidFill>
                <a:srgbClr val="FF00FF"/>
              </a:solidFill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flipV="1">
            <a:off x="1831529" y="3058691"/>
            <a:ext cx="0" cy="4079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" name="Line 75"/>
          <p:cNvSpPr>
            <a:spLocks noChangeShapeType="1"/>
          </p:cNvSpPr>
          <p:nvPr/>
        </p:nvSpPr>
        <p:spPr bwMode="auto">
          <a:xfrm flipV="1">
            <a:off x="1833117" y="2114128"/>
            <a:ext cx="0" cy="53022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" name="Text Box 76"/>
          <p:cNvSpPr txBox="1">
            <a:spLocks noChangeArrowheads="1"/>
          </p:cNvSpPr>
          <p:nvPr/>
        </p:nvSpPr>
        <p:spPr bwMode="auto">
          <a:xfrm>
            <a:off x="2615754" y="2587203"/>
            <a:ext cx="123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MAR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67" name="Line 77"/>
          <p:cNvSpPr>
            <a:spLocks noChangeShapeType="1"/>
          </p:cNvSpPr>
          <p:nvPr/>
        </p:nvSpPr>
        <p:spPr bwMode="auto">
          <a:xfrm flipH="1">
            <a:off x="2339529" y="2841203"/>
            <a:ext cx="336550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" name="Line 78"/>
          <p:cNvSpPr>
            <a:spLocks noChangeShapeType="1"/>
          </p:cNvSpPr>
          <p:nvPr/>
        </p:nvSpPr>
        <p:spPr bwMode="auto">
          <a:xfrm flipV="1">
            <a:off x="5454204" y="2979316"/>
            <a:ext cx="0" cy="50006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9" name="AutoShape 80"/>
          <p:cNvSpPr>
            <a:spLocks noChangeArrowheads="1"/>
          </p:cNvSpPr>
          <p:nvPr/>
        </p:nvSpPr>
        <p:spPr bwMode="auto">
          <a:xfrm>
            <a:off x="5397054" y="2255416"/>
            <a:ext cx="173038" cy="1492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8575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>
            <a:off x="5309742" y="2350666"/>
            <a:ext cx="1349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82"/>
          <p:cNvSpPr>
            <a:spLocks noChangeShapeType="1"/>
          </p:cNvSpPr>
          <p:nvPr/>
        </p:nvSpPr>
        <p:spPr bwMode="auto">
          <a:xfrm flipV="1">
            <a:off x="5489129" y="2417341"/>
            <a:ext cx="0" cy="14763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 flipH="1" flipV="1">
            <a:off x="5485954" y="1890291"/>
            <a:ext cx="1588" cy="390525"/>
          </a:xfrm>
          <a:prstGeom prst="line">
            <a:avLst/>
          </a:prstGeom>
          <a:noFill/>
          <a:ln w="28575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5974904" y="1888703"/>
            <a:ext cx="0" cy="67627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4" name="AutoShape 85"/>
          <p:cNvSpPr>
            <a:spLocks noChangeArrowheads="1"/>
          </p:cNvSpPr>
          <p:nvPr/>
        </p:nvSpPr>
        <p:spPr bwMode="auto">
          <a:xfrm flipV="1">
            <a:off x="5927279" y="3122191"/>
            <a:ext cx="147638" cy="1492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 flipV="1">
            <a:off x="6055867" y="3188866"/>
            <a:ext cx="1349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6" name="Line 88"/>
          <p:cNvSpPr>
            <a:spLocks noChangeShapeType="1"/>
          </p:cNvSpPr>
          <p:nvPr/>
        </p:nvSpPr>
        <p:spPr bwMode="auto">
          <a:xfrm>
            <a:off x="6001892" y="3260303"/>
            <a:ext cx="0" cy="21431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3944492" y="2598315"/>
            <a:ext cx="12588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MDR</a:t>
            </a:r>
            <a:r>
              <a:rPr lang="en-US" altLang="zh-CN" sz="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>
            <a:off x="4995417" y="2790403"/>
            <a:ext cx="252412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H="1">
            <a:off x="6228904" y="2750716"/>
            <a:ext cx="3222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6492429" y="2572916"/>
            <a:ext cx="17970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MDR</a:t>
            </a:r>
            <a:r>
              <a:rPr lang="en-US" altLang="zh-CN" sz="2000">
                <a:solidFill>
                  <a:srgbClr val="FF0000"/>
                </a:solidFill>
              </a:rPr>
              <a:t>in</a:t>
            </a:r>
            <a:r>
              <a:rPr lang="en-US" altLang="zh-CN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Text Box 93"/>
          <p:cNvSpPr txBox="1">
            <a:spLocks noChangeArrowheads="1"/>
          </p:cNvSpPr>
          <p:nvPr/>
        </p:nvSpPr>
        <p:spPr bwMode="auto">
          <a:xfrm>
            <a:off x="3607942" y="2171278"/>
            <a:ext cx="1595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MDR</a:t>
            </a:r>
            <a:r>
              <a:rPr lang="en-US" altLang="zh-CN" sz="2000">
                <a:solidFill>
                  <a:srgbClr val="FF0000"/>
                </a:solidFill>
              </a:rPr>
              <a:t>out</a:t>
            </a:r>
            <a:r>
              <a:rPr lang="en-US" altLang="zh-CN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2" name="Text Box 94"/>
          <p:cNvSpPr txBox="1">
            <a:spLocks noChangeArrowheads="1"/>
          </p:cNvSpPr>
          <p:nvPr/>
        </p:nvSpPr>
        <p:spPr bwMode="auto">
          <a:xfrm>
            <a:off x="6160642" y="2990428"/>
            <a:ext cx="17970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FF"/>
                </a:solidFill>
              </a:rPr>
              <a:t>MDR</a:t>
            </a:r>
            <a:r>
              <a:rPr lang="en-US" altLang="zh-CN" sz="2000">
                <a:solidFill>
                  <a:srgbClr val="FF00FF"/>
                </a:solidFill>
              </a:rPr>
              <a:t>out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83" name="Line 95"/>
          <p:cNvSpPr>
            <a:spLocks noChangeShapeType="1"/>
          </p:cNvSpPr>
          <p:nvPr/>
        </p:nvSpPr>
        <p:spPr bwMode="auto">
          <a:xfrm>
            <a:off x="4173092" y="46858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4" name="Text Box 96"/>
          <p:cNvSpPr txBox="1">
            <a:spLocks noChangeArrowheads="1"/>
          </p:cNvSpPr>
          <p:nvPr/>
        </p:nvSpPr>
        <p:spPr bwMode="auto">
          <a:xfrm>
            <a:off x="3503167" y="4450928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Add</a:t>
            </a:r>
          </a:p>
        </p:txBody>
      </p:sp>
      <p:sp>
        <p:nvSpPr>
          <p:cNvPr id="85" name="Freeform 98"/>
          <p:cNvSpPr>
            <a:spLocks/>
          </p:cNvSpPr>
          <p:nvPr/>
        </p:nvSpPr>
        <p:spPr bwMode="auto">
          <a:xfrm>
            <a:off x="640904" y="3501603"/>
            <a:ext cx="1181100" cy="1651000"/>
          </a:xfrm>
          <a:custGeom>
            <a:avLst/>
            <a:gdLst>
              <a:gd name="T0" fmla="*/ 688 w 688"/>
              <a:gd name="T1" fmla="*/ 1040 h 1040"/>
              <a:gd name="T2" fmla="*/ 688 w 688"/>
              <a:gd name="T3" fmla="*/ 952 h 1040"/>
              <a:gd name="T4" fmla="*/ 0 w 688"/>
              <a:gd name="T5" fmla="*/ 952 h 1040"/>
              <a:gd name="T6" fmla="*/ 0 w 688"/>
              <a:gd name="T7" fmla="*/ 0 h 1040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040"/>
              <a:gd name="T14" fmla="*/ 688 w 688"/>
              <a:gd name="T15" fmla="*/ 1040 h 1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040">
                <a:moveTo>
                  <a:pt x="688" y="1040"/>
                </a:moveTo>
                <a:lnTo>
                  <a:pt x="688" y="952"/>
                </a:lnTo>
                <a:lnTo>
                  <a:pt x="0" y="952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34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101"/>
          <p:cNvSpPr>
            <a:spLocks noChangeShapeType="1"/>
          </p:cNvSpPr>
          <p:nvPr/>
        </p:nvSpPr>
        <p:spPr bwMode="auto">
          <a:xfrm>
            <a:off x="107504" y="3488903"/>
            <a:ext cx="87757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Line 102"/>
          <p:cNvSpPr>
            <a:spLocks noChangeShapeType="1"/>
          </p:cNvSpPr>
          <p:nvPr/>
        </p:nvSpPr>
        <p:spPr bwMode="auto">
          <a:xfrm>
            <a:off x="4096892" y="40127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>
            <a:off x="1163192" y="44318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9" name="Line 104"/>
          <p:cNvSpPr>
            <a:spLocks noChangeShapeType="1"/>
          </p:cNvSpPr>
          <p:nvPr/>
        </p:nvSpPr>
        <p:spPr bwMode="auto">
          <a:xfrm>
            <a:off x="6000304" y="2968203"/>
            <a:ext cx="0" cy="16510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8430"/>
              </p:ext>
            </p:extLst>
          </p:nvPr>
        </p:nvGraphicFramePr>
        <p:xfrm>
          <a:off x="400050" y="928389"/>
          <a:ext cx="7829550" cy="5116515"/>
        </p:xfrm>
        <a:graphic>
          <a:graphicData uri="http://schemas.openxmlformats.org/drawingml/2006/table">
            <a:tbl>
              <a:tblPr/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有效控制信号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MAR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(PC)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4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PCout, MARin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M(MAR)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PC (PC)+1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MemR, MDRinE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IR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(MDR)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MDRout, IRin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指令译码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383"/>
          <p:cNvGrpSpPr>
            <a:grpSpLocks/>
          </p:cNvGrpSpPr>
          <p:nvPr/>
        </p:nvGrpSpPr>
        <p:grpSpPr bwMode="auto">
          <a:xfrm>
            <a:off x="8324850" y="901402"/>
            <a:ext cx="742950" cy="2406650"/>
            <a:chOff x="5244" y="79"/>
            <a:chExt cx="468" cy="1516"/>
          </a:xfrm>
        </p:grpSpPr>
        <p:sp>
          <p:nvSpPr>
            <p:cNvPr id="4" name="AutoShape 53"/>
            <p:cNvSpPr>
              <a:spLocks/>
            </p:cNvSpPr>
            <p:nvPr/>
          </p:nvSpPr>
          <p:spPr bwMode="auto">
            <a:xfrm>
              <a:off x="5244" y="79"/>
              <a:ext cx="118" cy="1516"/>
            </a:xfrm>
            <a:prstGeom prst="rightBrace">
              <a:avLst>
                <a:gd name="adj1" fmla="val 107062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Text Box 54"/>
            <p:cNvSpPr txBox="1">
              <a:spLocks noChangeArrowheads="1"/>
            </p:cNvSpPr>
            <p:nvPr/>
          </p:nvSpPr>
          <p:spPr bwMode="auto">
            <a:xfrm>
              <a:off x="5329" y="216"/>
              <a:ext cx="383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原题已给出</a:t>
              </a:r>
            </a:p>
          </p:txBody>
        </p:sp>
      </p:grpSp>
      <p:graphicFrame>
        <p:nvGraphicFramePr>
          <p:cNvPr id="6" name="Group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29523"/>
              </p:ext>
            </p:extLst>
          </p:nvPr>
        </p:nvGraphicFramePr>
        <p:xfrm>
          <a:off x="438150" y="3422130"/>
          <a:ext cx="7743825" cy="385763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C5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(R1)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R1out , MARin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7524"/>
              </p:ext>
            </p:extLst>
          </p:nvPr>
        </p:nvGraphicFramePr>
        <p:xfrm>
          <a:off x="444500" y="3863677"/>
          <a:ext cx="7770813" cy="387350"/>
        </p:xfrm>
        <a:graphic>
          <a:graphicData uri="http://schemas.openxmlformats.org/drawingml/2006/table">
            <a:tbl>
              <a:tblPr/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M(MAR)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MemR, MDRinE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28259"/>
              </p:ext>
            </p:extLst>
          </p:nvPr>
        </p:nvGraphicFramePr>
        <p:xfrm>
          <a:off x="438150" y="4293889"/>
          <a:ext cx="7767638" cy="385763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C7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MDR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R0out, Ain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91120"/>
              </p:ext>
            </p:extLst>
          </p:nvPr>
        </p:nvGraphicFramePr>
        <p:xfrm>
          <a:off x="444500" y="4743152"/>
          <a:ext cx="7758113" cy="385762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C8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AC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+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MDRout, Add, ACin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17235"/>
              </p:ext>
            </p:extLst>
          </p:nvPr>
        </p:nvGraphicFramePr>
        <p:xfrm>
          <a:off x="433388" y="5208289"/>
          <a:ext cx="7783512" cy="369888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C9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AC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ACout, MDRin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41511"/>
              </p:ext>
            </p:extLst>
          </p:nvPr>
        </p:nvGraphicFramePr>
        <p:xfrm>
          <a:off x="431800" y="5627389"/>
          <a:ext cx="7769225" cy="404813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C10</a:t>
                      </a:r>
                    </a:p>
                  </a:txBody>
                  <a:tcPr marL="90000" marR="90000" marT="46837" marB="468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M(MAR)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MDR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MDRoutE, MemW</a:t>
                      </a: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146"/>
          <p:cNvSpPr>
            <a:spLocks noChangeShapeType="1"/>
          </p:cNvSpPr>
          <p:nvPr/>
        </p:nvSpPr>
        <p:spPr bwMode="auto">
          <a:xfrm>
            <a:off x="4427984" y="3363614"/>
            <a:ext cx="39241" cy="268605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7"/>
          <p:cNvSpPr>
            <a:spLocks noChangeShapeType="1"/>
          </p:cNvSpPr>
          <p:nvPr/>
        </p:nvSpPr>
        <p:spPr bwMode="auto">
          <a:xfrm>
            <a:off x="1635125" y="3363614"/>
            <a:ext cx="0" cy="26924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169"/>
          <p:cNvSpPr>
            <a:spLocks noChangeArrowheads="1"/>
          </p:cNvSpPr>
          <p:nvPr/>
        </p:nvSpPr>
        <p:spPr bwMode="auto">
          <a:xfrm>
            <a:off x="2973388" y="6063952"/>
            <a:ext cx="269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00"/>
              <a:t>“</a:t>
            </a:r>
            <a:r>
              <a:rPr lang="en-US" altLang="zh-CN" sz="2800"/>
              <a:t>ADD (R1), R0</a:t>
            </a:r>
            <a:r>
              <a:rPr lang="en-US" altLang="zh-CN" sz="2900"/>
              <a:t>”</a:t>
            </a:r>
            <a:endParaRPr lang="zh-CN" altLang="en-US" sz="29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" y="61718"/>
            <a:ext cx="9064353" cy="3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933450"/>
            <a:ext cx="8753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285750" y="2924944"/>
            <a:ext cx="38449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(3) 微地址形成电路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796925" y="3429000"/>
            <a:ext cx="16764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 smtClean="0"/>
              <a:t>形成依据:</a:t>
            </a:r>
            <a:endParaRPr lang="zh-CN" altLang="en-US" sz="2900" b="1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271538" y="5138028"/>
            <a:ext cx="718889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现行微指令的微地址字段，决定形成方式；</a:t>
            </a:r>
            <a:endParaRPr lang="zh-CN" altLang="en-US" sz="2800" b="1"/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294383" y="5714092"/>
            <a:ext cx="68780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机器指令有关代码：操作码、寻址方式；</a:t>
            </a:r>
            <a:endParaRPr lang="zh-CN" altLang="en-US" sz="2800" b="1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1331814" y="6290156"/>
            <a:ext cx="248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机器运行状态。</a:t>
            </a:r>
            <a:endParaRPr lang="zh-CN" altLang="en-US" sz="2800" b="1"/>
          </a:p>
        </p:txBody>
      </p:sp>
      <p:sp>
        <p:nvSpPr>
          <p:cNvPr id="8" name="AutoShape 40"/>
          <p:cNvSpPr>
            <a:spLocks/>
          </p:cNvSpPr>
          <p:nvPr/>
        </p:nvSpPr>
        <p:spPr bwMode="auto">
          <a:xfrm>
            <a:off x="899592" y="4221088"/>
            <a:ext cx="371947" cy="2376264"/>
          </a:xfrm>
          <a:prstGeom prst="leftBrace">
            <a:avLst>
              <a:gd name="adj1" fmla="val 54710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31850" y="44624"/>
            <a:ext cx="8067675" cy="2871787"/>
            <a:chOff x="564" y="119"/>
            <a:chExt cx="5082" cy="1809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5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9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6" name="Group 109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39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40" name="Line 111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7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331640" y="400506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现行微指令地址；</a:t>
            </a:r>
            <a:endParaRPr lang="zh-CN" altLang="en-US" sz="2800" b="1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331640" y="456196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微程序转移地址；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build="p" autoUpdateAnimBg="0"/>
      <p:bldP spid="7" grpId="0" build="p" autoUpdateAnimBg="0"/>
      <p:bldP spid="8" grpId="0" animBg="1"/>
      <p:bldP spid="41" grpId="0" build="p" autoUpdateAnimBg="0"/>
      <p:bldP spid="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95845" y="4221088"/>
            <a:ext cx="5562600" cy="3983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4</a:t>
            </a:r>
            <a:r>
              <a:rPr lang="zh-CN" altLang="en-US" sz="2800" b="1">
                <a:latin typeface="+mn-ea"/>
              </a:rPr>
              <a:t>）微地址寄存器</a:t>
            </a:r>
            <a:r>
              <a:rPr lang="en-US" altLang="zh-CN" sz="2800" b="1"/>
              <a:t>µAR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735360" y="5261971"/>
            <a:ext cx="16764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功能：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800795" y="5157192"/>
            <a:ext cx="7451725" cy="445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+mn-ea"/>
              </a:rPr>
              <a:t>存放下一条微指令在</a:t>
            </a:r>
            <a:r>
              <a:rPr lang="en-US" altLang="zh-CN" sz="2800" b="1">
                <a:latin typeface="+mn-ea"/>
              </a:rPr>
              <a:t>CM</a:t>
            </a:r>
            <a:r>
              <a:rPr lang="zh-CN" altLang="en-US" sz="2800" b="1">
                <a:latin typeface="+mn-ea"/>
              </a:rPr>
              <a:t>中的地址（微地址）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896813" y="917253"/>
            <a:ext cx="8067675" cy="2871787"/>
            <a:chOff x="564" y="119"/>
            <a:chExt cx="5082" cy="1809"/>
          </a:xfrm>
        </p:grpSpPr>
        <p:sp>
          <p:nvSpPr>
            <p:cNvPr id="6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9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0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4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34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35" name="Line 111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82042" y="116632"/>
            <a:ext cx="25098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3、工作过程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62" name="Group 83"/>
          <p:cNvGrpSpPr>
            <a:grpSpLocks/>
          </p:cNvGrpSpPr>
          <p:nvPr/>
        </p:nvGrpSpPr>
        <p:grpSpPr bwMode="auto">
          <a:xfrm>
            <a:off x="896813" y="413197"/>
            <a:ext cx="8067675" cy="2871787"/>
            <a:chOff x="564" y="119"/>
            <a:chExt cx="5082" cy="1809"/>
          </a:xfrm>
        </p:grpSpPr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64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66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67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69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70" name="Text Box 91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71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8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81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82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88" name="Group 109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91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89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58775" y="3429000"/>
            <a:ext cx="425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微程序执行过程: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464245" y="4078660"/>
            <a:ext cx="33178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(1) 取机器指令</a:t>
            </a:r>
            <a:r>
              <a:rPr lang="zh-CN" altLang="en-US" sz="28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IR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3683695" y="4350122"/>
            <a:ext cx="425450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4104383" y="4077072"/>
            <a:ext cx="4233862" cy="904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(2) 转微程序入口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      取首条微指令到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</a:p>
        </p:txBody>
      </p:sp>
      <p:sp>
        <p:nvSpPr>
          <p:cNvPr id="97" name="Line 18"/>
          <p:cNvSpPr>
            <a:spLocks noChangeShapeType="1"/>
          </p:cNvSpPr>
          <p:nvPr/>
        </p:nvSpPr>
        <p:spPr bwMode="auto">
          <a:xfrm>
            <a:off x="3580954" y="5370934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107504" y="5359821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453579" y="5086771"/>
            <a:ext cx="328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(3) 执行首条微指令</a:t>
            </a:r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4011167" y="5085184"/>
            <a:ext cx="41830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(4) 取后续微指令到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>
            <a:off x="129333" y="6071195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475408" y="5790207"/>
            <a:ext cx="35798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(5) 执行后续微指令</a:t>
            </a:r>
          </a:p>
        </p:txBody>
      </p:sp>
      <p:sp>
        <p:nvSpPr>
          <p:cNvPr id="103" name="Text Box 24"/>
          <p:cNvSpPr txBox="1">
            <a:spLocks noChangeArrowheads="1"/>
          </p:cNvSpPr>
          <p:nvPr/>
        </p:nvSpPr>
        <p:spPr bwMode="auto">
          <a:xfrm>
            <a:off x="4042520" y="5744170"/>
            <a:ext cx="5101479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(6) </a:t>
            </a:r>
            <a:r>
              <a:rPr lang="zh-CN" altLang="en-US" sz="2800" b="1" smtClean="0">
                <a:solidFill>
                  <a:srgbClr val="000099"/>
                </a:solidFill>
              </a:rPr>
              <a:t>一段微程序</a:t>
            </a:r>
            <a:r>
              <a:rPr lang="zh-CN" altLang="en-US" sz="2800" b="1">
                <a:solidFill>
                  <a:srgbClr val="000099"/>
                </a:solidFill>
              </a:rPr>
              <a:t>执行完, 返回</a:t>
            </a:r>
            <a:r>
              <a:rPr lang="en-US" altLang="zh-CN" sz="2800" b="1" smtClean="0">
                <a:solidFill>
                  <a:srgbClr val="000099"/>
                </a:solidFill>
              </a:rPr>
              <a:t>CM</a:t>
            </a:r>
            <a:r>
              <a:rPr lang="zh-CN" altLang="en-US" sz="2800" b="1" smtClean="0">
                <a:solidFill>
                  <a:srgbClr val="000099"/>
                </a:solidFill>
              </a:rPr>
              <a:t>取指微指令（</a:t>
            </a:r>
            <a:r>
              <a:rPr lang="zh-CN" altLang="en-US" sz="2800" b="1" smtClean="0">
                <a:solidFill>
                  <a:srgbClr val="FF0000"/>
                </a:solidFill>
              </a:rPr>
              <a:t>取下一机器指令</a:t>
            </a:r>
            <a:r>
              <a:rPr lang="zh-CN" altLang="en-US" sz="2800" b="1" smtClean="0">
                <a:solidFill>
                  <a:srgbClr val="000099"/>
                </a:solidFill>
              </a:rPr>
              <a:t>）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3612308" y="6053732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341563" y="3471391"/>
            <a:ext cx="56229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sym typeface="Symbol" pitchFamily="18" charset="2"/>
              </a:rPr>
              <a:t>初始</a:t>
            </a:r>
            <a:r>
              <a:rPr lang="zh-CN" altLang="en-US" sz="2400" b="1"/>
              <a:t>µ</a:t>
            </a:r>
            <a:r>
              <a:rPr lang="en-US" altLang="zh-CN" sz="2400" b="1" smtClean="0"/>
              <a:t>AR</a:t>
            </a:r>
            <a:r>
              <a:rPr lang="zh-CN" altLang="en-US" sz="2400" b="1" smtClean="0">
                <a:sym typeface="Symbol" pitchFamily="18" charset="2"/>
              </a:rPr>
              <a:t></a:t>
            </a:r>
            <a:r>
              <a:rPr lang="en-US" altLang="zh-CN" sz="2400" b="1" smtClean="0">
                <a:sym typeface="Symbol" pitchFamily="18" charset="2"/>
              </a:rPr>
              <a:t>CM</a:t>
            </a:r>
            <a:r>
              <a:rPr lang="zh-CN" altLang="en-US" sz="2400" b="1">
                <a:sym typeface="Symbol" pitchFamily="18" charset="2"/>
              </a:rPr>
              <a:t> </a:t>
            </a:r>
            <a:r>
              <a:rPr lang="zh-CN" altLang="en-US" sz="2400" b="1" smtClean="0">
                <a:sym typeface="Symbol" pitchFamily="18" charset="2"/>
              </a:rPr>
              <a:t>取指微命令序列</a:t>
            </a:r>
            <a:endParaRPr lang="en-US" altLang="zh-CN" sz="2400" b="1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62905" y="2845247"/>
            <a:ext cx="0" cy="4857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340151" y="2845247"/>
            <a:ext cx="519881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596336" y="2164210"/>
            <a:ext cx="0" cy="31749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96336" y="1371769"/>
            <a:ext cx="0" cy="36512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596336" y="43309"/>
            <a:ext cx="0" cy="4460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259632" y="973584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483768" y="973584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536584" y="2070911"/>
            <a:ext cx="6592" cy="36703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350159" y="2446057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6948264" y="2188022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948264" y="1384746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6948264" y="119509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040696" y="1965783"/>
            <a:ext cx="634590" cy="15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utoUpdateAnimBg="0"/>
      <p:bldP spid="94" grpId="0" autoUpdateAnimBg="0"/>
      <p:bldP spid="95" grpId="0" animBg="1"/>
      <p:bldP spid="96" grpId="0" autoUpdateAnimBg="0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utoUpdateAnimBg="0"/>
      <p:bldP spid="103" grpId="0" autoUpdateAnimBg="0"/>
      <p:bldP spid="104" grpId="0" animBg="1"/>
      <p:bldP spid="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63575" y="692696"/>
            <a:ext cx="431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(1) 直接控制法(不译法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0313" y="1495773"/>
            <a:ext cx="2946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微命令按位给出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3889375" y="1479898"/>
            <a:ext cx="174625" cy="604837"/>
          </a:xfrm>
          <a:prstGeom prst="leftBrace">
            <a:avLst>
              <a:gd name="adj1" fmla="val 28864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8438" y="126876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为1, 选用, 表示一种微命令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03675" y="1730723"/>
            <a:ext cx="470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为0, 不选用, 不表示微命令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7592" y="34685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黑体" pitchFamily="2" charset="-122"/>
              </a:rPr>
              <a:t>3.5.2 </a:t>
            </a:r>
            <a:r>
              <a:rPr lang="zh-CN" altLang="en-US" sz="2800" b="1" smtClean="0">
                <a:ea typeface="黑体" pitchFamily="2" charset="-122"/>
              </a:rPr>
              <a:t> 微指令编码方式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0225" y="526556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优点: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650" y="353518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</a:t>
            </a:r>
            <a:r>
              <a:rPr lang="en-US" altLang="zh-CN" sz="2600" b="1"/>
              <a:t>0</a:t>
            </a:r>
            <a:r>
              <a:rPr lang="en-US" altLang="zh-CN" sz="2800" b="1"/>
              <a:t>=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49413" y="3303414"/>
            <a:ext cx="2884487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进位初值为0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进位初值为1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525588" y="3482802"/>
            <a:ext cx="176212" cy="655637"/>
          </a:xfrm>
          <a:prstGeom prst="leftBrace">
            <a:avLst>
              <a:gd name="adj1" fmla="val 31006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51375" y="352883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R=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3850" y="3271664"/>
            <a:ext cx="2611438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不发读命令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发读命令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5268913" y="3478039"/>
            <a:ext cx="139700" cy="619125"/>
          </a:xfrm>
          <a:prstGeom prst="leftBrace">
            <a:avLst>
              <a:gd name="adj1" fmla="val 36932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66875" y="4290839"/>
            <a:ext cx="28749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不发写命令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800" b="1"/>
              <a:t>1  发写命令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90575" y="4517852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W=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530350" y="4468639"/>
            <a:ext cx="152400" cy="619125"/>
          </a:xfrm>
          <a:prstGeom prst="leftBrace">
            <a:avLst>
              <a:gd name="adj1" fmla="val 33854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654175" y="5265564"/>
            <a:ext cx="651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不需译码,  产生微命令的速度快;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1684338" y="5751339"/>
            <a:ext cx="4062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信息的表示效率低。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42925" y="575451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缺点: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685925" y="5778327"/>
            <a:ext cx="7458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                                    如果一条微指令命令字段有</a:t>
            </a:r>
            <a:r>
              <a:rPr lang="en-US" altLang="zh-CN" sz="2800" b="1"/>
              <a:t>n</a:t>
            </a:r>
            <a:r>
              <a:rPr lang="zh-CN" altLang="en-US" sz="2800" b="1"/>
              <a:t>位, 则只能表示</a:t>
            </a:r>
            <a:r>
              <a:rPr lang="en-US" altLang="zh-CN" sz="2800" b="1"/>
              <a:t>n</a:t>
            </a:r>
            <a:r>
              <a:rPr lang="zh-CN" altLang="en-US" sz="2800" b="1"/>
              <a:t>种微操作。</a:t>
            </a:r>
          </a:p>
        </p:txBody>
      </p: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850900" y="2204864"/>
            <a:ext cx="7326313" cy="971550"/>
            <a:chOff x="536" y="440"/>
            <a:chExt cx="4615" cy="612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36" y="740"/>
              <a:ext cx="4615" cy="302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             </a:t>
              </a:r>
              <a:r>
                <a:rPr lang="en-US" altLang="zh-CN" sz="2800" b="1"/>
                <a:t>C</a:t>
              </a:r>
              <a:r>
                <a:rPr lang="en-US" altLang="zh-CN" sz="2600" b="1"/>
                <a:t>0</a:t>
              </a:r>
              <a:r>
                <a:rPr lang="en-US" altLang="zh-CN" sz="2800" b="1"/>
                <a:t>                       R     W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68" y="440"/>
              <a:ext cx="26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1                         1      1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071" y="743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865" y="700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2416" y="706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409" y="715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605" y="740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3140" y="737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152" y="746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621" y="742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utoUpdateAnimBg="0"/>
      <p:bldP spid="6" grpId="0" autoUpdateAnimBg="0"/>
      <p:bldP spid="8" grpId="0" build="p" autoUpdateAnimBg="0"/>
      <p:bldP spid="9" grpId="0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nimBg="1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4501" y="97468"/>
            <a:ext cx="43735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(3) 分段直接编译法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013" y="836712"/>
            <a:ext cx="8281987" cy="9848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一条微指令分为多个微命令字段,  各字段的不同编码表示不同的微命令, 即微命令由字段编码给出。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481263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879850" y="2581424"/>
            <a:ext cx="144463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637338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846263" y="2854473"/>
            <a:ext cx="1501776" cy="1207119"/>
            <a:chOff x="1163" y="1537"/>
            <a:chExt cx="946" cy="79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163" y="1537"/>
              <a:ext cx="843" cy="285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218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385" y="1824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16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442" y="1713"/>
              <a:ext cx="436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178" y="2010"/>
              <a:ext cx="93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微命令</a:t>
              </a:r>
              <a:endParaRPr lang="zh-CN" altLang="en-US" sz="2600" b="1"/>
            </a:p>
          </p:txBody>
        </p:sp>
      </p:grp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730250" y="4224883"/>
            <a:ext cx="69437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假设各字段长度分别为: </a:t>
            </a:r>
            <a:r>
              <a:rPr lang="zh-CN" altLang="en-US" sz="3100" b="1"/>
              <a:t> </a:t>
            </a:r>
            <a:r>
              <a:rPr lang="en-US" altLang="zh-CN" sz="2800" b="1"/>
              <a:t>k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、k</a:t>
            </a:r>
            <a:r>
              <a:rPr lang="en-US" altLang="zh-CN" sz="3200" b="1" baseline="-12000"/>
              <a:t>2</a:t>
            </a:r>
            <a:r>
              <a:rPr lang="en-US" altLang="zh-CN" sz="2800" b="1"/>
              <a:t>、.....、k</a:t>
            </a:r>
            <a:r>
              <a:rPr lang="en-US" altLang="zh-CN" sz="3200" b="1" baseline="-12000"/>
              <a:t>m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757238" y="4778921"/>
            <a:ext cx="466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可表示的</a:t>
            </a:r>
            <a:r>
              <a:rPr lang="zh-CN" altLang="en-US" sz="2800" b="1" smtClean="0"/>
              <a:t>微</a:t>
            </a:r>
            <a:r>
              <a:rPr lang="zh-CN" altLang="en-US" sz="2800" b="1"/>
              <a:t>命令</a:t>
            </a:r>
            <a:r>
              <a:rPr lang="zh-CN" altLang="en-US" sz="2800" b="1" smtClean="0"/>
              <a:t>数量</a:t>
            </a:r>
            <a:r>
              <a:rPr lang="zh-CN" altLang="en-US" sz="2800" b="1"/>
              <a:t>为: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618038" y="4782096"/>
            <a:ext cx="3284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1</a:t>
            </a:r>
            <a:r>
              <a:rPr lang="en-US" altLang="zh-CN" sz="20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2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..... </a:t>
            </a:r>
            <a:r>
              <a:rPr lang="zh-CN" altLang="en-US" sz="2800" b="1"/>
              <a:t>+</a:t>
            </a:r>
            <a:r>
              <a:rPr lang="en-US" altLang="zh-CN" sz="2000" b="1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6000"/>
              <a:t>m</a:t>
            </a:r>
            <a:endParaRPr lang="zh-CN" altLang="en-US" sz="3200" b="1" baseline="3600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712788" y="5457046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优点:</a:t>
            </a: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1735138" y="5477684"/>
            <a:ext cx="6083300" cy="9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/>
              <a:t>微</a:t>
            </a:r>
            <a:r>
              <a:rPr lang="zh-CN" altLang="en-US" sz="2800" b="1"/>
              <a:t>指令长度比直接控制法短</a:t>
            </a:r>
          </a:p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>
                <a:sym typeface="Wingdings" pitchFamily="2" charset="2"/>
              </a:rPr>
              <a:t> </a:t>
            </a:r>
            <a:r>
              <a:rPr lang="zh-CN" altLang="en-US" sz="2800" b="1"/>
              <a:t>各字段所表示的</a:t>
            </a:r>
            <a:r>
              <a:rPr lang="zh-CN" altLang="en-US" sz="2800" b="1" smtClean="0"/>
              <a:t>微操作可以</a:t>
            </a:r>
            <a:r>
              <a:rPr lang="zh-CN" altLang="en-US" sz="2800" b="1"/>
              <a:t>并行</a:t>
            </a:r>
          </a:p>
        </p:txBody>
      </p: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330576" y="2862411"/>
            <a:ext cx="1528762" cy="1209675"/>
            <a:chOff x="2098" y="1542"/>
            <a:chExt cx="963" cy="787"/>
          </a:xfrm>
        </p:grpSpPr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2098" y="1542"/>
              <a:ext cx="843" cy="281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2153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2320" y="1826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2851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2377" y="1700"/>
              <a:ext cx="43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30" y="2011"/>
              <a:ext cx="93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微命令</a:t>
              </a:r>
              <a:endParaRPr lang="zh-CN" altLang="en-US" sz="2600" b="1"/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4848225" y="2721124"/>
            <a:ext cx="2652713" cy="1322387"/>
            <a:chOff x="3054" y="1453"/>
            <a:chExt cx="1671" cy="866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054" y="1453"/>
              <a:ext cx="40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........</a:t>
              </a:r>
            </a:p>
          </p:txBody>
        </p: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>
              <a:off x="3791" y="1530"/>
              <a:ext cx="934" cy="789"/>
              <a:chOff x="3791" y="1538"/>
              <a:chExt cx="934" cy="789"/>
            </a:xfrm>
          </p:grpSpPr>
          <p:sp>
            <p:nvSpPr>
              <p:cNvPr id="29" name="Text Box 82"/>
              <p:cNvSpPr txBox="1">
                <a:spLocks noChangeArrowheads="1"/>
              </p:cNvSpPr>
              <p:nvPr/>
            </p:nvSpPr>
            <p:spPr bwMode="auto">
              <a:xfrm>
                <a:off x="3791" y="1538"/>
                <a:ext cx="843" cy="283"/>
              </a:xfrm>
              <a:prstGeom prst="rect">
                <a:avLst/>
              </a:prstGeom>
              <a:noFill/>
              <a:ln w="22225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600" b="1"/>
                  <a:t>译码器</a:t>
                </a:r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>
                <a:off x="3846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4013" y="1830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>
                <a:off x="4544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Rectangle 86"/>
              <p:cNvSpPr>
                <a:spLocks noChangeArrowheads="1"/>
              </p:cNvSpPr>
              <p:nvPr/>
            </p:nvSpPr>
            <p:spPr bwMode="auto">
              <a:xfrm>
                <a:off x="4070" y="1712"/>
                <a:ext cx="436" cy="36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r>
                  <a:rPr lang="zh-CN" altLang="en-US" b="1"/>
                  <a:t>.....</a:t>
                </a:r>
              </a:p>
            </p:txBody>
          </p:sp>
          <p:sp>
            <p:nvSpPr>
              <p:cNvPr id="34" name="Text Box 87"/>
              <p:cNvSpPr txBox="1">
                <a:spLocks noChangeArrowheads="1"/>
              </p:cNvSpPr>
              <p:nvPr/>
            </p:nvSpPr>
            <p:spPr bwMode="auto">
              <a:xfrm>
                <a:off x="3794" y="2007"/>
                <a:ext cx="931" cy="32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 smtClean="0"/>
                  <a:t>微命令</a:t>
                </a:r>
                <a:endParaRPr lang="zh-CN" altLang="en-US" sz="2600" b="1"/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1887538" y="2100412"/>
            <a:ext cx="5484812" cy="462050"/>
            <a:chOff x="1189" y="1062"/>
            <a:chExt cx="3455" cy="30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189" y="1067"/>
              <a:ext cx="3455" cy="291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  字段1     字段2                    字段</a:t>
              </a:r>
              <a:r>
                <a:rPr lang="en-US" altLang="zh-CN" sz="2800" b="1"/>
                <a:t>m </a:t>
              </a:r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2043" y="1068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915" y="1071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762" y="1075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2952" y="1062"/>
              <a:ext cx="93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800" b="1"/>
                <a:t>...........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/>
      <p:bldP spid="6" grpId="0" animBg="1"/>
      <p:bldP spid="14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3661</Words>
  <Application>Microsoft Office PowerPoint</Application>
  <PresentationFormat>全屏显示(4:3)</PresentationFormat>
  <Paragraphs>742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黑体</vt:lpstr>
      <vt:lpstr>华文宋体</vt:lpstr>
      <vt:lpstr>楷体_GB2312</vt:lpstr>
      <vt:lpstr>宋体</vt:lpstr>
      <vt:lpstr>幼圆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296</cp:revision>
  <dcterms:created xsi:type="dcterms:W3CDTF">2017-01-15T07:54:50Z</dcterms:created>
  <dcterms:modified xsi:type="dcterms:W3CDTF">2018-07-22T04:49:47Z</dcterms:modified>
</cp:coreProperties>
</file>