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9"/>
  </p:notesMasterIdLst>
  <p:handoutMasterIdLst>
    <p:handoutMasterId r:id="rId30"/>
  </p:handoutMasterIdLst>
  <p:sldIdLst>
    <p:sldId id="294" r:id="rId3"/>
    <p:sldId id="318" r:id="rId4"/>
    <p:sldId id="295" r:id="rId5"/>
    <p:sldId id="31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19" r:id="rId17"/>
    <p:sldId id="308" r:id="rId18"/>
    <p:sldId id="320" r:id="rId19"/>
    <p:sldId id="309" r:id="rId20"/>
    <p:sldId id="310" r:id="rId21"/>
    <p:sldId id="321" r:id="rId22"/>
    <p:sldId id="311" r:id="rId23"/>
    <p:sldId id="312" r:id="rId24"/>
    <p:sldId id="313" r:id="rId25"/>
    <p:sldId id="322" r:id="rId26"/>
    <p:sldId id="323" r:id="rId27"/>
    <p:sldId id="314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5EE5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EF621-2FA7-4D82-B1F5-F4453AAEEB20}" type="datetimeFigureOut">
              <a:rPr lang="zh-CN" altLang="en-US" smtClean="0"/>
              <a:pPr/>
              <a:t>2018/10/26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A30EB-9F3D-48B7-A767-0B3956421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8CBBD-3C27-499C-A42A-8E50B2D588E8}" type="datetimeFigureOut">
              <a:rPr lang="zh-CN" altLang="en-US" smtClean="0"/>
              <a:pPr/>
              <a:t>2018/10/26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073A4-FF0A-445A-A3D9-21E3B1F679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es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69" y="51195"/>
            <a:ext cx="788615" cy="713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99592" y="169476"/>
            <a:ext cx="5935662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smtClean="0">
                <a:ea typeface="宋体" panose="02010600030101010101" pitchFamily="2" charset="-122"/>
              </a:rPr>
              <a:t>3.</a:t>
            </a:r>
            <a:r>
              <a:rPr lang="en-US" altLang="zh-CN" sz="2800" b="1">
                <a:ea typeface="宋体" panose="02010600030101010101" pitchFamily="2" charset="-122"/>
              </a:rPr>
              <a:t>5</a:t>
            </a:r>
            <a:r>
              <a:rPr lang="zh-CN" altLang="en-US" sz="2800" b="1" smtClean="0">
                <a:ea typeface="宋体" panose="02010600030101010101" pitchFamily="2" charset="-122"/>
              </a:rPr>
              <a:t> 指令流程与微命令</a:t>
            </a:r>
            <a:r>
              <a:rPr lang="en-US" altLang="zh-CN" sz="2800" b="1" smtClean="0">
                <a:ea typeface="宋体" panose="02010600030101010101" pitchFamily="2" charset="-122"/>
              </a:rPr>
              <a:t>(</a:t>
            </a:r>
            <a:r>
              <a:rPr lang="zh-CN" altLang="en-US" sz="2800" b="1" smtClean="0">
                <a:ea typeface="宋体" panose="02010600030101010101" pitchFamily="2" charset="-122"/>
              </a:rPr>
              <a:t>操作时间表</a:t>
            </a:r>
            <a:r>
              <a:rPr lang="en-US" altLang="zh-CN" sz="2800" b="1" smtClean="0">
                <a:ea typeface="宋体" panose="02010600030101010101" pitchFamily="2" charset="-122"/>
              </a:rPr>
              <a:t>)</a:t>
            </a:r>
            <a:endParaRPr lang="en-US" altLang="zh-CN" sz="2800" b="1">
              <a:ea typeface="宋体" panose="02010600030101010101" pitchFamily="2" charset="-122"/>
            </a:endParaRP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95250" y="1052736"/>
            <a:ext cx="3505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拟定指令流程：</a:t>
            </a: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874713" y="1628800"/>
            <a:ext cx="7297737" cy="1949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smtClean="0">
                <a:ea typeface="宋体" panose="02010600030101010101" pitchFamily="2" charset="-122"/>
              </a:rPr>
              <a:t>确定指令执行的具体步骤，即各</a:t>
            </a:r>
            <a:r>
              <a:rPr lang="zh-CN" altLang="en-US" sz="2800" b="1">
                <a:ea typeface="宋体" panose="02010600030101010101" pitchFamily="2" charset="-122"/>
              </a:rPr>
              <a:t>工作</a:t>
            </a:r>
            <a:r>
              <a:rPr lang="zh-CN" altLang="en-US" sz="2800" b="1" smtClean="0">
                <a:ea typeface="宋体" panose="02010600030101010101" pitchFamily="2" charset="-122"/>
              </a:rPr>
              <a:t>周期中</a:t>
            </a:r>
            <a:r>
              <a:rPr lang="zh-CN" altLang="en-US" sz="2800" b="1">
                <a:solidFill>
                  <a:srgbClr val="FF00FF"/>
                </a:solidFill>
                <a:ea typeface="宋体" panose="02010600030101010101" pitchFamily="2" charset="-122"/>
              </a:rPr>
              <a:t>每一节拍</a:t>
            </a:r>
            <a:r>
              <a:rPr lang="zh-CN" altLang="en-US" sz="2800" b="1">
                <a:ea typeface="宋体" panose="02010600030101010101" pitchFamily="2" charset="-122"/>
              </a:rPr>
              <a:t>完成的具体操作</a:t>
            </a:r>
            <a:r>
              <a:rPr lang="en-US" altLang="zh-CN" sz="2800" b="1">
                <a:ea typeface="宋体" panose="02010600030101010101" pitchFamily="2" charset="-122"/>
              </a:rPr>
              <a:t>(</a:t>
            </a:r>
            <a:r>
              <a:rPr lang="zh-CN" altLang="en-US" sz="2800" b="1">
                <a:ea typeface="宋体" panose="02010600030101010101" pitchFamily="2" charset="-122"/>
              </a:rPr>
              <a:t>寄存器传送级</a:t>
            </a:r>
            <a:r>
              <a:rPr lang="en-US" altLang="zh-CN" sz="2800" b="1">
                <a:ea typeface="宋体" panose="02010600030101010101" pitchFamily="2" charset="-122"/>
              </a:rPr>
              <a:t>)</a:t>
            </a:r>
            <a:r>
              <a:rPr lang="zh-CN" altLang="en-US" sz="2800" b="1">
                <a:ea typeface="宋体" panose="02010600030101010101" pitchFamily="2" charset="-122"/>
              </a:rPr>
              <a:t>，用流程图表</a:t>
            </a:r>
            <a:r>
              <a:rPr lang="zh-CN" altLang="en-US" sz="2800" b="1" smtClean="0">
                <a:ea typeface="宋体" panose="02010600030101010101" pitchFamily="2" charset="-122"/>
              </a:rPr>
              <a:t>示。</a:t>
            </a:r>
            <a:endParaRPr lang="zh-CN" altLang="en-US" sz="2800" b="1">
              <a:ea typeface="宋体" panose="02010600030101010101" pitchFamily="2" charset="-122"/>
            </a:endParaRPr>
          </a:p>
        </p:txBody>
      </p:sp>
      <p:sp>
        <p:nvSpPr>
          <p:cNvPr id="5" name="Text Box 22"/>
          <p:cNvSpPr txBox="1">
            <a:spLocks noChangeArrowheads="1"/>
          </p:cNvSpPr>
          <p:nvPr/>
        </p:nvSpPr>
        <p:spPr bwMode="auto">
          <a:xfrm>
            <a:off x="71438" y="3637991"/>
            <a:ext cx="3505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拟定</a:t>
            </a:r>
            <a:r>
              <a:rPr lang="zh-CN" altLang="en-US" sz="2800" b="1" smtClean="0">
                <a:ea typeface="宋体" panose="02010600030101010101" pitchFamily="2" charset="-122"/>
              </a:rPr>
              <a:t>操</a:t>
            </a:r>
            <a:r>
              <a:rPr lang="zh-CN" altLang="en-US" sz="2800" b="1">
                <a:ea typeface="宋体" panose="02010600030101010101" pitchFamily="2" charset="-122"/>
              </a:rPr>
              <a:t>作时间表：</a:t>
            </a:r>
          </a:p>
        </p:txBody>
      </p:sp>
      <p:sp>
        <p:nvSpPr>
          <p:cNvPr id="6" name="Text Box 23"/>
          <p:cNvSpPr txBox="1">
            <a:spLocks noChangeArrowheads="1"/>
          </p:cNvSpPr>
          <p:nvPr/>
        </p:nvSpPr>
        <p:spPr bwMode="auto">
          <a:xfrm>
            <a:off x="803275" y="4214055"/>
            <a:ext cx="7981950" cy="1303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列出每一步操作所需的</a:t>
            </a:r>
            <a:r>
              <a:rPr lang="zh-CN" altLang="en-US" sz="2800" b="1">
                <a:solidFill>
                  <a:srgbClr val="FF0000"/>
                </a:solidFill>
                <a:ea typeface="宋体" panose="02010600030101010101" pitchFamily="2" charset="-122"/>
              </a:rPr>
              <a:t>微命</a:t>
            </a:r>
            <a:r>
              <a:rPr lang="zh-CN" altLang="en-US" sz="2800" b="1" smtClean="0">
                <a:solidFill>
                  <a:srgbClr val="FF0000"/>
                </a:solidFill>
                <a:ea typeface="宋体" panose="02010600030101010101" pitchFamily="2" charset="-122"/>
              </a:rPr>
              <a:t>令</a:t>
            </a:r>
            <a:r>
              <a:rPr lang="zh-CN" altLang="en-US" sz="2800" b="1" smtClean="0">
                <a:ea typeface="宋体" panose="02010600030101010101" pitchFamily="2" charset="-122"/>
              </a:rPr>
              <a:t>（微操作控制信号）序列及</a:t>
            </a:r>
            <a:r>
              <a:rPr lang="zh-CN" altLang="en-US" sz="2800" b="1">
                <a:ea typeface="宋体" panose="02010600030101010101" pitchFamily="2" charset="-122"/>
              </a:rPr>
              <a:t>产生条</a:t>
            </a:r>
            <a:r>
              <a:rPr lang="zh-CN" altLang="en-US" sz="2800" b="1" smtClean="0">
                <a:ea typeface="宋体" panose="02010600030101010101" pitchFamily="2" charset="-122"/>
              </a:rPr>
              <a:t>件。</a:t>
            </a:r>
            <a:endParaRPr lang="zh-CN" altLang="en-US" sz="2800" b="1"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 flipH="1">
            <a:off x="383121" y="5715253"/>
            <a:ext cx="8280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描述</a:t>
            </a:r>
            <a:r>
              <a:rPr lang="en-US" altLang="zh-CN" sz="2800" b="1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在什么时间、根据什么条件、发出什么命令、做什么事。</a:t>
            </a:r>
            <a:endParaRPr lang="zh-CN" altLang="en-US" sz="2800" b="1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6" grpId="0" autoUpdateAnimBg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Box 3"/>
          <p:cNvSpPr txBox="1">
            <a:spLocks noChangeArrowheads="1"/>
          </p:cNvSpPr>
          <p:nvPr/>
        </p:nvSpPr>
        <p:spPr bwMode="auto">
          <a:xfrm>
            <a:off x="931863" y="836712"/>
            <a:ext cx="28368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注: 寄存器编码</a:t>
            </a:r>
          </a:p>
        </p:txBody>
      </p:sp>
      <p:grpSp>
        <p:nvGrpSpPr>
          <p:cNvPr id="32" name="Group 35"/>
          <p:cNvGrpSpPr>
            <a:grpSpLocks/>
          </p:cNvGrpSpPr>
          <p:nvPr/>
        </p:nvGrpSpPr>
        <p:grpSpPr bwMode="auto">
          <a:xfrm>
            <a:off x="1608138" y="1233587"/>
            <a:ext cx="6786562" cy="1011237"/>
            <a:chOff x="989" y="747"/>
            <a:chExt cx="4619" cy="737"/>
          </a:xfrm>
        </p:grpSpPr>
        <p:sp>
          <p:nvSpPr>
            <p:cNvPr id="33" name="Text Box 4"/>
            <p:cNvSpPr txBox="1">
              <a:spLocks noChangeArrowheads="1"/>
            </p:cNvSpPr>
            <p:nvPr/>
          </p:nvSpPr>
          <p:spPr bwMode="auto">
            <a:xfrm>
              <a:off x="1009" y="747"/>
              <a:ext cx="4599" cy="3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/>
                <a:t>R</a:t>
              </a:r>
              <a:r>
                <a:rPr lang="en-US" altLang="zh-CN" sz="2800" b="1" baseline="-12000"/>
                <a:t>0</a:t>
              </a:r>
              <a:r>
                <a:rPr lang="en-US" altLang="zh-CN" sz="2800" b="1"/>
                <a:t> (000)、R</a:t>
              </a:r>
              <a:r>
                <a:rPr lang="en-US" altLang="zh-CN" sz="2800" b="1" baseline="-12000"/>
                <a:t>1</a:t>
              </a:r>
              <a:r>
                <a:rPr lang="en-US" altLang="zh-CN" sz="2800" b="1"/>
                <a:t> (001) 、R</a:t>
              </a:r>
              <a:r>
                <a:rPr lang="en-US" altLang="zh-CN" sz="2800" b="1" baseline="-12000"/>
                <a:t>2</a:t>
              </a:r>
              <a:r>
                <a:rPr lang="en-US" altLang="zh-CN" sz="2800" b="1"/>
                <a:t> (010)、R</a:t>
              </a:r>
              <a:r>
                <a:rPr lang="en-US" altLang="zh-CN" sz="2800" b="1" baseline="-12000"/>
                <a:t>3</a:t>
              </a:r>
              <a:r>
                <a:rPr lang="en-US" altLang="zh-CN" sz="2800" b="1"/>
                <a:t> (011)</a:t>
              </a:r>
            </a:p>
          </p:txBody>
        </p:sp>
        <p:sp>
          <p:nvSpPr>
            <p:cNvPr id="34" name="Text Box 5"/>
            <p:cNvSpPr txBox="1">
              <a:spLocks noChangeArrowheads="1"/>
            </p:cNvSpPr>
            <p:nvPr/>
          </p:nvSpPr>
          <p:spPr bwMode="auto">
            <a:xfrm>
              <a:off x="989" y="1095"/>
              <a:ext cx="3853" cy="3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/>
                <a:t>SP (100)、PSW (101)、PC (111) </a:t>
              </a:r>
            </a:p>
          </p:txBody>
        </p:sp>
      </p:grp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974725" y="2251174"/>
            <a:ext cx="28590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传送指令格式:</a:t>
            </a:r>
          </a:p>
        </p:txBody>
      </p:sp>
      <p:grpSp>
        <p:nvGrpSpPr>
          <p:cNvPr id="36" name="Group 46"/>
          <p:cNvGrpSpPr>
            <a:grpSpLocks/>
          </p:cNvGrpSpPr>
          <p:nvPr/>
        </p:nvGrpSpPr>
        <p:grpSpPr bwMode="auto">
          <a:xfrm>
            <a:off x="317500" y="2870299"/>
            <a:ext cx="8594725" cy="1787525"/>
            <a:chOff x="200" y="1722"/>
            <a:chExt cx="5414" cy="1126"/>
          </a:xfrm>
        </p:grpSpPr>
        <p:sp>
          <p:nvSpPr>
            <p:cNvPr id="37" name="Text Box 10"/>
            <p:cNvSpPr txBox="1">
              <a:spLocks noChangeArrowheads="1"/>
            </p:cNvSpPr>
            <p:nvPr/>
          </p:nvSpPr>
          <p:spPr bwMode="auto">
            <a:xfrm>
              <a:off x="200" y="2032"/>
              <a:ext cx="5399" cy="330"/>
            </a:xfrm>
            <a:prstGeom prst="rect">
              <a:avLst/>
            </a:prstGeom>
            <a:solidFill>
              <a:srgbClr val="E9FFFF"/>
            </a:solidFill>
            <a:ln w="2540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/>
                <a:t>   操作码     寄存器号    寻址方式   寄存器号  寻址方式</a:t>
              </a:r>
            </a:p>
          </p:txBody>
        </p:sp>
        <p:sp>
          <p:nvSpPr>
            <p:cNvPr id="38" name="Line 12"/>
            <p:cNvSpPr>
              <a:spLocks noChangeShapeType="1"/>
            </p:cNvSpPr>
            <p:nvPr/>
          </p:nvSpPr>
          <p:spPr bwMode="auto">
            <a:xfrm>
              <a:off x="1300" y="2042"/>
              <a:ext cx="0" cy="320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9" name="Line 13"/>
            <p:cNvSpPr>
              <a:spLocks noChangeShapeType="1"/>
            </p:cNvSpPr>
            <p:nvPr/>
          </p:nvSpPr>
          <p:spPr bwMode="auto">
            <a:xfrm>
              <a:off x="2397" y="2042"/>
              <a:ext cx="0" cy="320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40" name="Line 14"/>
            <p:cNvSpPr>
              <a:spLocks noChangeShapeType="1"/>
            </p:cNvSpPr>
            <p:nvPr/>
          </p:nvSpPr>
          <p:spPr bwMode="auto">
            <a:xfrm>
              <a:off x="3488" y="2042"/>
              <a:ext cx="0" cy="320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41" name="Line 15"/>
            <p:cNvSpPr>
              <a:spLocks noChangeShapeType="1"/>
            </p:cNvSpPr>
            <p:nvPr/>
          </p:nvSpPr>
          <p:spPr bwMode="auto">
            <a:xfrm>
              <a:off x="4562" y="2042"/>
              <a:ext cx="0" cy="320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42" name="Text Box 16"/>
            <p:cNvSpPr txBox="1">
              <a:spLocks noChangeArrowheads="1"/>
            </p:cNvSpPr>
            <p:nvPr/>
          </p:nvSpPr>
          <p:spPr bwMode="auto">
            <a:xfrm>
              <a:off x="218" y="1722"/>
              <a:ext cx="5396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400" b="1" smtClean="0">
                  <a:ea typeface="MingLiU" pitchFamily="49" charset="-120"/>
                </a:rPr>
                <a:t>  IR</a:t>
              </a:r>
              <a:r>
                <a:rPr lang="en-US" altLang="zh-CN" sz="2400" b="1" baseline="-14000" smtClean="0">
                  <a:ea typeface="MingLiU" pitchFamily="49" charset="-120"/>
                </a:rPr>
                <a:t>15 </a:t>
              </a:r>
              <a:r>
                <a:rPr lang="en-US" altLang="zh-CN" sz="2400" b="1" baseline="-14000">
                  <a:ea typeface="Batang" pitchFamily="18" charset="-127"/>
                </a:rPr>
                <a:t>∼</a:t>
              </a:r>
              <a:r>
                <a:rPr lang="en-US" altLang="zh-CN" sz="2400" b="1" baseline="-14000">
                  <a:ea typeface="MingLiU" pitchFamily="49" charset="-120"/>
                </a:rPr>
                <a:t> </a:t>
              </a:r>
              <a:r>
                <a:rPr lang="en-US" altLang="zh-CN" sz="2400" b="1">
                  <a:ea typeface="MingLiU" pitchFamily="49" charset="-120"/>
                </a:rPr>
                <a:t>IR</a:t>
              </a:r>
              <a:r>
                <a:rPr lang="en-US" altLang="zh-CN" sz="2400" b="1" baseline="-14000">
                  <a:ea typeface="MingLiU" pitchFamily="49" charset="-120"/>
                </a:rPr>
                <a:t>12</a:t>
              </a:r>
              <a:r>
                <a:rPr lang="en-US" altLang="zh-CN" sz="2400" b="1" baseline="-25000">
                  <a:ea typeface="MingLiU" pitchFamily="49" charset="-120"/>
                </a:rPr>
                <a:t> </a:t>
              </a:r>
              <a:r>
                <a:rPr lang="en-US" altLang="zh-CN" sz="2400" b="1" baseline="-25000"/>
                <a:t> </a:t>
              </a:r>
              <a:r>
                <a:rPr lang="en-US" altLang="zh-CN" sz="2400" b="1" baseline="-25000" smtClean="0"/>
                <a:t>   </a:t>
              </a:r>
              <a:r>
                <a:rPr lang="en-US" altLang="zh-CN" sz="2400" b="1" smtClean="0">
                  <a:ea typeface="MingLiU" pitchFamily="49" charset="-120"/>
                </a:rPr>
                <a:t>IR</a:t>
              </a:r>
              <a:r>
                <a:rPr lang="en-US" altLang="zh-CN" sz="2400" b="1" baseline="-14000" smtClean="0">
                  <a:ea typeface="MingLiU" pitchFamily="49" charset="-120"/>
                </a:rPr>
                <a:t>11</a:t>
              </a:r>
              <a:r>
                <a:rPr lang="en-US" altLang="zh-CN" sz="2400" b="1" smtClean="0">
                  <a:ea typeface="MingLiU" pitchFamily="49" charset="-120"/>
                </a:rPr>
                <a:t>IR</a:t>
              </a:r>
              <a:r>
                <a:rPr lang="en-US" altLang="zh-CN" sz="2400" b="1" baseline="-14000" smtClean="0">
                  <a:ea typeface="MingLiU" pitchFamily="49" charset="-120"/>
                </a:rPr>
                <a:t>10</a:t>
              </a:r>
              <a:r>
                <a:rPr lang="en-US" altLang="zh-CN" sz="2400" b="1" smtClean="0">
                  <a:ea typeface="MingLiU" pitchFamily="49" charset="-120"/>
                </a:rPr>
                <a:t>IR</a:t>
              </a:r>
              <a:r>
                <a:rPr lang="en-US" altLang="zh-CN" sz="2400" b="1" baseline="-14000" smtClean="0">
                  <a:ea typeface="MingLiU" pitchFamily="49" charset="-120"/>
                </a:rPr>
                <a:t>9   </a:t>
              </a:r>
              <a:r>
                <a:rPr lang="en-US" altLang="zh-CN" sz="2400" b="1" baseline="-25000" smtClean="0">
                  <a:ea typeface="MingLiU" pitchFamily="49" charset="-120"/>
                </a:rPr>
                <a:t>  </a:t>
              </a:r>
              <a:r>
                <a:rPr lang="en-US" altLang="zh-CN" sz="2400" b="1">
                  <a:ea typeface="MingLiU" pitchFamily="49" charset="-120"/>
                </a:rPr>
                <a:t>IR</a:t>
              </a:r>
              <a:r>
                <a:rPr lang="en-US" altLang="zh-CN" sz="2400" b="1" baseline="-14000">
                  <a:ea typeface="MingLiU" pitchFamily="49" charset="-120"/>
                </a:rPr>
                <a:t>8</a:t>
              </a:r>
              <a:r>
                <a:rPr lang="en-US" altLang="zh-CN" sz="2400" b="1" baseline="-25000">
                  <a:ea typeface="MingLiU" pitchFamily="49" charset="-120"/>
                </a:rPr>
                <a:t> </a:t>
              </a:r>
              <a:r>
                <a:rPr lang="en-US" altLang="zh-CN" sz="2400" b="1">
                  <a:ea typeface="MingLiU" pitchFamily="49" charset="-120"/>
                </a:rPr>
                <a:t>IR</a:t>
              </a:r>
              <a:r>
                <a:rPr lang="en-US" altLang="zh-CN" sz="2400" b="1" baseline="-14000">
                  <a:ea typeface="MingLiU" pitchFamily="49" charset="-120"/>
                </a:rPr>
                <a:t>7</a:t>
              </a:r>
              <a:r>
                <a:rPr lang="en-US" altLang="zh-CN" sz="2400" b="1" baseline="-25000">
                  <a:ea typeface="MingLiU" pitchFamily="49" charset="-120"/>
                </a:rPr>
                <a:t> </a:t>
              </a:r>
              <a:r>
                <a:rPr lang="en-US" altLang="zh-CN" sz="2400" b="1" smtClean="0">
                  <a:ea typeface="MingLiU" pitchFamily="49" charset="-120"/>
                </a:rPr>
                <a:t>IR</a:t>
              </a:r>
              <a:r>
                <a:rPr lang="en-US" altLang="zh-CN" sz="2400" b="1" baseline="-14000" smtClean="0">
                  <a:ea typeface="MingLiU" pitchFamily="49" charset="-120"/>
                </a:rPr>
                <a:t>6    </a:t>
              </a:r>
              <a:r>
                <a:rPr lang="en-US" altLang="zh-CN" sz="2400" b="1" baseline="-25000" smtClean="0">
                  <a:ea typeface="MingLiU" pitchFamily="49" charset="-120"/>
                </a:rPr>
                <a:t>  </a:t>
              </a:r>
              <a:r>
                <a:rPr lang="en-US" altLang="zh-CN" sz="2400" b="1">
                  <a:ea typeface="MingLiU" pitchFamily="49" charset="-120"/>
                </a:rPr>
                <a:t>IR</a:t>
              </a:r>
              <a:r>
                <a:rPr lang="en-US" altLang="zh-CN" sz="2400" b="1" baseline="-14000">
                  <a:ea typeface="MingLiU" pitchFamily="49" charset="-120"/>
                </a:rPr>
                <a:t>5</a:t>
              </a:r>
              <a:r>
                <a:rPr lang="en-US" altLang="zh-CN" sz="2400" b="1" baseline="-25000">
                  <a:ea typeface="MingLiU" pitchFamily="49" charset="-120"/>
                </a:rPr>
                <a:t> </a:t>
              </a:r>
              <a:r>
                <a:rPr lang="en-US" altLang="zh-CN" sz="2400" b="1">
                  <a:ea typeface="MingLiU" pitchFamily="49" charset="-120"/>
                </a:rPr>
                <a:t>IR</a:t>
              </a:r>
              <a:r>
                <a:rPr lang="en-US" altLang="zh-CN" sz="2400" b="1" baseline="-14000">
                  <a:ea typeface="MingLiU" pitchFamily="49" charset="-120"/>
                </a:rPr>
                <a:t>4</a:t>
              </a:r>
              <a:r>
                <a:rPr lang="en-US" altLang="zh-CN" sz="2400" b="1" baseline="-25000">
                  <a:ea typeface="MingLiU" pitchFamily="49" charset="-120"/>
                </a:rPr>
                <a:t> </a:t>
              </a:r>
              <a:r>
                <a:rPr lang="en-US" altLang="zh-CN" sz="2400" b="1">
                  <a:ea typeface="MingLiU" pitchFamily="49" charset="-120"/>
                </a:rPr>
                <a:t>IR</a:t>
              </a:r>
              <a:r>
                <a:rPr lang="en-US" altLang="zh-CN" sz="2400" b="1" baseline="-14000">
                  <a:ea typeface="MingLiU" pitchFamily="49" charset="-120"/>
                </a:rPr>
                <a:t>3</a:t>
              </a:r>
              <a:r>
                <a:rPr lang="en-US" altLang="zh-CN" sz="2400" b="1" baseline="-25000">
                  <a:ea typeface="MingLiU" pitchFamily="49" charset="-120"/>
                </a:rPr>
                <a:t> </a:t>
              </a:r>
              <a:r>
                <a:rPr lang="en-US" altLang="zh-CN" sz="2400" b="1" baseline="-25000" smtClean="0">
                  <a:ea typeface="MingLiU" pitchFamily="49" charset="-120"/>
                </a:rPr>
                <a:t>     </a:t>
              </a:r>
              <a:r>
                <a:rPr lang="en-US" altLang="zh-CN" sz="2400" b="1">
                  <a:ea typeface="MingLiU" pitchFamily="49" charset="-120"/>
                </a:rPr>
                <a:t>IR</a:t>
              </a:r>
              <a:r>
                <a:rPr lang="en-US" altLang="zh-CN" sz="2400" b="1" baseline="-14000">
                  <a:ea typeface="MingLiU" pitchFamily="49" charset="-120"/>
                </a:rPr>
                <a:t>2</a:t>
              </a:r>
              <a:r>
                <a:rPr lang="en-US" altLang="zh-CN" sz="2400" b="1">
                  <a:ea typeface="MingLiU" pitchFamily="49" charset="-120"/>
                </a:rPr>
                <a:t>IR</a:t>
              </a:r>
              <a:r>
                <a:rPr lang="en-US" altLang="zh-CN" sz="2400" b="1" baseline="-14000">
                  <a:ea typeface="MingLiU" pitchFamily="49" charset="-120"/>
                </a:rPr>
                <a:t>1</a:t>
              </a:r>
              <a:r>
                <a:rPr lang="en-US" altLang="zh-CN" sz="2400" b="1">
                  <a:ea typeface="MingLiU" pitchFamily="49" charset="-120"/>
                </a:rPr>
                <a:t>IR</a:t>
              </a:r>
              <a:r>
                <a:rPr lang="en-US" altLang="zh-CN" sz="2400" b="1" baseline="-14000">
                  <a:ea typeface="MingLiU" pitchFamily="49" charset="-120"/>
                </a:rPr>
                <a:t>0</a:t>
              </a:r>
              <a:r>
                <a:rPr lang="en-US" altLang="zh-CN" sz="2400" b="1" baseline="-25000">
                  <a:ea typeface="MingLiU" pitchFamily="49" charset="-120"/>
                </a:rPr>
                <a:t> </a:t>
              </a:r>
              <a:endParaRPr lang="zh-CN" altLang="en-US" sz="2400" b="1" baseline="-25000">
                <a:ea typeface="MingLiU" pitchFamily="49" charset="-120"/>
              </a:endParaRPr>
            </a:p>
          </p:txBody>
        </p:sp>
        <p:sp>
          <p:nvSpPr>
            <p:cNvPr id="43" name="AutoShape 19"/>
            <p:cNvSpPr>
              <a:spLocks/>
            </p:cNvSpPr>
            <p:nvPr/>
          </p:nvSpPr>
          <p:spPr bwMode="auto">
            <a:xfrm rot="-5400000">
              <a:off x="677" y="1945"/>
              <a:ext cx="129" cy="1078"/>
            </a:xfrm>
            <a:prstGeom prst="leftBrace">
              <a:avLst>
                <a:gd name="adj1" fmla="val 69638"/>
                <a:gd name="adj2" fmla="val 50000"/>
              </a:avLst>
            </a:prstGeom>
            <a:noFill/>
            <a:ln w="22225">
              <a:solidFill>
                <a:srgbClr val="0034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549" y="2521"/>
              <a:ext cx="59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/>
                <a:t>4位</a:t>
              </a:r>
            </a:p>
          </p:txBody>
        </p:sp>
        <p:sp>
          <p:nvSpPr>
            <p:cNvPr id="45" name="AutoShape 22"/>
            <p:cNvSpPr>
              <a:spLocks/>
            </p:cNvSpPr>
            <p:nvPr/>
          </p:nvSpPr>
          <p:spPr bwMode="auto">
            <a:xfrm rot="-5400000">
              <a:off x="1786" y="1976"/>
              <a:ext cx="129" cy="1030"/>
            </a:xfrm>
            <a:prstGeom prst="leftBrace">
              <a:avLst>
                <a:gd name="adj1" fmla="val 66537"/>
                <a:gd name="adj2" fmla="val 50000"/>
              </a:avLst>
            </a:prstGeom>
            <a:noFill/>
            <a:ln w="22225">
              <a:solidFill>
                <a:srgbClr val="0034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46" name="Text Box 23"/>
            <p:cNvSpPr txBox="1">
              <a:spLocks noChangeArrowheads="1"/>
            </p:cNvSpPr>
            <p:nvPr/>
          </p:nvSpPr>
          <p:spPr bwMode="auto">
            <a:xfrm>
              <a:off x="1666" y="2520"/>
              <a:ext cx="59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/>
                <a:t>3位</a:t>
              </a:r>
            </a:p>
          </p:txBody>
        </p:sp>
        <p:sp>
          <p:nvSpPr>
            <p:cNvPr id="47" name="AutoShape 25"/>
            <p:cNvSpPr>
              <a:spLocks/>
            </p:cNvSpPr>
            <p:nvPr/>
          </p:nvSpPr>
          <p:spPr bwMode="auto">
            <a:xfrm rot="-5400000">
              <a:off x="2875" y="1976"/>
              <a:ext cx="129" cy="1036"/>
            </a:xfrm>
            <a:prstGeom prst="leftBrace">
              <a:avLst>
                <a:gd name="adj1" fmla="val 66925"/>
                <a:gd name="adj2" fmla="val 50000"/>
              </a:avLst>
            </a:prstGeom>
            <a:noFill/>
            <a:ln w="22225">
              <a:solidFill>
                <a:srgbClr val="0034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48" name="Text Box 26"/>
            <p:cNvSpPr txBox="1">
              <a:spLocks noChangeArrowheads="1"/>
            </p:cNvSpPr>
            <p:nvPr/>
          </p:nvSpPr>
          <p:spPr bwMode="auto">
            <a:xfrm>
              <a:off x="2768" y="2515"/>
              <a:ext cx="52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/>
                <a:t>3位</a:t>
              </a:r>
            </a:p>
          </p:txBody>
        </p:sp>
        <p:sp>
          <p:nvSpPr>
            <p:cNvPr id="49" name="AutoShape 28"/>
            <p:cNvSpPr>
              <a:spLocks/>
            </p:cNvSpPr>
            <p:nvPr/>
          </p:nvSpPr>
          <p:spPr bwMode="auto">
            <a:xfrm rot="-5400000">
              <a:off x="5016" y="1997"/>
              <a:ext cx="129" cy="988"/>
            </a:xfrm>
            <a:prstGeom prst="leftBrace">
              <a:avLst>
                <a:gd name="adj1" fmla="val 63824"/>
                <a:gd name="adj2" fmla="val 50000"/>
              </a:avLst>
            </a:prstGeom>
            <a:noFill/>
            <a:ln w="22225">
              <a:solidFill>
                <a:srgbClr val="0034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50" name="Text Box 29"/>
            <p:cNvSpPr txBox="1">
              <a:spLocks noChangeArrowheads="1"/>
            </p:cNvSpPr>
            <p:nvPr/>
          </p:nvSpPr>
          <p:spPr bwMode="auto">
            <a:xfrm>
              <a:off x="4885" y="2520"/>
              <a:ext cx="52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/>
                <a:t>3位</a:t>
              </a:r>
            </a:p>
          </p:txBody>
        </p:sp>
        <p:sp>
          <p:nvSpPr>
            <p:cNvPr id="51" name="AutoShape 31"/>
            <p:cNvSpPr>
              <a:spLocks/>
            </p:cNvSpPr>
            <p:nvPr/>
          </p:nvSpPr>
          <p:spPr bwMode="auto">
            <a:xfrm rot="-5400000">
              <a:off x="3954" y="1988"/>
              <a:ext cx="129" cy="1020"/>
            </a:xfrm>
            <a:prstGeom prst="leftBrace">
              <a:avLst>
                <a:gd name="adj1" fmla="val 65891"/>
                <a:gd name="adj2" fmla="val 50000"/>
              </a:avLst>
            </a:prstGeom>
            <a:noFill/>
            <a:ln w="22225">
              <a:solidFill>
                <a:srgbClr val="0034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52" name="Text Box 32"/>
            <p:cNvSpPr txBox="1">
              <a:spLocks noChangeArrowheads="1"/>
            </p:cNvSpPr>
            <p:nvPr/>
          </p:nvSpPr>
          <p:spPr bwMode="auto">
            <a:xfrm>
              <a:off x="3879" y="2519"/>
              <a:ext cx="52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/>
                <a:t>3位</a:t>
              </a:r>
            </a:p>
          </p:txBody>
        </p:sp>
      </p:grpSp>
      <p:sp>
        <p:nvSpPr>
          <p:cNvPr id="53" name="Text Box 33"/>
          <p:cNvSpPr txBox="1">
            <a:spLocks noChangeArrowheads="1"/>
          </p:cNvSpPr>
          <p:nvPr/>
        </p:nvSpPr>
        <p:spPr bwMode="auto">
          <a:xfrm>
            <a:off x="839862" y="116632"/>
            <a:ext cx="29400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(2) 操作时间表</a:t>
            </a:r>
          </a:p>
        </p:txBody>
      </p:sp>
      <p:sp>
        <p:nvSpPr>
          <p:cNvPr id="54" name="Text Box 34"/>
          <p:cNvSpPr txBox="1">
            <a:spLocks noChangeArrowheads="1"/>
          </p:cNvSpPr>
          <p:nvPr/>
        </p:nvSpPr>
        <p:spPr bwMode="auto">
          <a:xfrm>
            <a:off x="635000" y="6002124"/>
            <a:ext cx="76057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MOV</a:t>
            </a:r>
            <a:r>
              <a:rPr lang="zh-CN" altLang="en-US" sz="2800" b="1"/>
              <a:t>指令操作时间</a:t>
            </a:r>
            <a:r>
              <a:rPr lang="zh-CN" altLang="en-US" sz="2800" b="1" smtClean="0"/>
              <a:t>表(</a:t>
            </a:r>
            <a:r>
              <a:rPr lang="zh-CN" altLang="en-US" sz="2800" b="1"/>
              <a:t>仅</a:t>
            </a:r>
            <a:r>
              <a:rPr lang="en-US" altLang="zh-CN" sz="2800" b="1"/>
              <a:t>ST0</a:t>
            </a:r>
            <a:r>
              <a:rPr lang="zh-CN" altLang="en-US" sz="2800" b="1"/>
              <a:t>和</a:t>
            </a:r>
            <a:r>
              <a:rPr lang="en-US" altLang="zh-CN" sz="2800" b="1"/>
              <a:t>ST1):</a:t>
            </a:r>
          </a:p>
        </p:txBody>
      </p:sp>
      <p:sp>
        <p:nvSpPr>
          <p:cNvPr id="55" name="Text Box 34"/>
          <p:cNvSpPr txBox="1">
            <a:spLocks noChangeArrowheads="1"/>
          </p:cNvSpPr>
          <p:nvPr/>
        </p:nvSpPr>
        <p:spPr bwMode="auto">
          <a:xfrm>
            <a:off x="683568" y="5085184"/>
            <a:ext cx="76057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smtClean="0"/>
              <a:t>X</a:t>
            </a:r>
            <a:r>
              <a:rPr lang="zh-CN" altLang="en-US" sz="2800" b="1" smtClean="0"/>
              <a:t>是变址方式标志，即寻址方式字段代码为</a:t>
            </a:r>
            <a:r>
              <a:rPr lang="en-US" altLang="zh-CN" sz="2800" b="1" smtClean="0"/>
              <a:t>101</a:t>
            </a:r>
            <a:r>
              <a:rPr lang="zh-CN" altLang="en-US" sz="2800" b="1" smtClean="0"/>
              <a:t>；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utoUpdateAnimBg="0"/>
      <p:bldP spid="35" grpId="0" autoUpdateAnimBg="0"/>
      <p:bldP spid="53" grpId="0" build="p" autoUpdateAnimBg="0"/>
      <p:bldP spid="54" grpId="0" build="p" autoUpdateAnimBg="0"/>
      <p:bldP spid="5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179512" y="1176250"/>
            <a:ext cx="8812212" cy="4413325"/>
            <a:chOff x="185738" y="527844"/>
            <a:chExt cx="8812212" cy="4413325"/>
          </a:xfrm>
        </p:grpSpPr>
        <p:sp>
          <p:nvSpPr>
            <p:cNvPr id="2" name="Text Box 58"/>
            <p:cNvSpPr txBox="1">
              <a:spLocks noChangeArrowheads="1"/>
            </p:cNvSpPr>
            <p:nvPr/>
          </p:nvSpPr>
          <p:spPr bwMode="auto">
            <a:xfrm>
              <a:off x="185738" y="527844"/>
              <a:ext cx="8794750" cy="4401205"/>
            </a:xfrm>
            <a:prstGeom prst="rect">
              <a:avLst/>
            </a:prstGeom>
            <a:noFill/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  <a:spcBef>
                  <a:spcPct val="20000"/>
                </a:spcBef>
                <a:tabLst>
                  <a:tab pos="952500" algn="l"/>
                </a:tabLst>
              </a:pPr>
              <a:r>
                <a:rPr lang="en-US" altLang="zh-CN" sz="2800" b="1" smtClean="0"/>
                <a:t>ST</a:t>
              </a:r>
              <a:r>
                <a:rPr lang="en-US" altLang="zh-CN" sz="2800" b="1" baseline="-14000" smtClean="0"/>
                <a:t>0</a:t>
              </a:r>
              <a:r>
                <a:rPr lang="en-US" altLang="zh-CN" sz="2800" b="1" baseline="-18000" smtClean="0"/>
                <a:t> </a:t>
              </a:r>
              <a:r>
                <a:rPr lang="en-US" altLang="zh-CN" sz="2800" b="1" baseline="-25000" smtClean="0"/>
                <a:t>   </a:t>
              </a:r>
              <a:r>
                <a:rPr lang="en-US" altLang="zh-CN" sz="2800" b="1" smtClean="0"/>
                <a:t>R</a:t>
              </a:r>
              <a:r>
                <a:rPr lang="en-US" altLang="zh-CN" sz="2800" b="1" baseline="-14000" smtClean="0"/>
                <a:t>0</a:t>
              </a:r>
              <a:r>
                <a:rPr lang="en-US" altLang="zh-CN" sz="2800" b="1">
                  <a:ea typeface="MingLiU" pitchFamily="49" charset="-120"/>
                </a:rPr>
                <a:t>→A</a:t>
              </a:r>
            </a:p>
            <a:p>
              <a:pPr>
                <a:spcBef>
                  <a:spcPct val="0"/>
                </a:spcBef>
                <a:tabLst>
                  <a:tab pos="952500" algn="l"/>
                </a:tabLst>
              </a:pPr>
              <a:r>
                <a:rPr lang="en-US" altLang="zh-CN" sz="2800" b="1"/>
                <a:t>         R</a:t>
              </a:r>
              <a:r>
                <a:rPr lang="en-US" altLang="zh-CN" sz="2800" b="1" baseline="-14000"/>
                <a:t>1</a:t>
              </a:r>
              <a:r>
                <a:rPr lang="en-US" altLang="zh-CN" sz="2800" b="1">
                  <a:ea typeface="MingLiU" pitchFamily="49" charset="-120"/>
                </a:rPr>
                <a:t>→A </a:t>
              </a:r>
            </a:p>
            <a:p>
              <a:pPr>
                <a:spcBef>
                  <a:spcPct val="5000"/>
                </a:spcBef>
                <a:tabLst>
                  <a:tab pos="952500" algn="l"/>
                </a:tabLst>
              </a:pPr>
              <a:r>
                <a:rPr lang="en-US" altLang="zh-CN" sz="2800" b="1">
                  <a:ea typeface="MingLiU" pitchFamily="49" charset="-120"/>
                </a:rPr>
                <a:t>         </a:t>
              </a:r>
              <a:r>
                <a:rPr lang="en-US" altLang="zh-CN" sz="2800" b="1"/>
                <a:t>R</a:t>
              </a:r>
              <a:r>
                <a:rPr lang="en-US" altLang="zh-CN" sz="2800" b="1" baseline="-14000"/>
                <a:t>2</a:t>
              </a:r>
              <a:r>
                <a:rPr lang="en-US" altLang="zh-CN" sz="2800" b="1">
                  <a:ea typeface="MingLiU" pitchFamily="49" charset="-120"/>
                </a:rPr>
                <a:t>→A </a:t>
              </a:r>
            </a:p>
            <a:p>
              <a:pPr>
                <a:spcBef>
                  <a:spcPct val="5000"/>
                </a:spcBef>
                <a:tabLst>
                  <a:tab pos="952500" algn="l"/>
                </a:tabLst>
              </a:pPr>
              <a:r>
                <a:rPr lang="en-US" altLang="zh-CN" sz="2800" b="1">
                  <a:ea typeface="MingLiU" pitchFamily="49" charset="-120"/>
                </a:rPr>
                <a:t>         </a:t>
              </a:r>
              <a:r>
                <a:rPr lang="en-US" altLang="zh-CN" sz="2800" b="1"/>
                <a:t>R</a:t>
              </a:r>
              <a:r>
                <a:rPr lang="en-US" altLang="zh-CN" sz="2800" b="1" baseline="-14000"/>
                <a:t>3</a:t>
              </a:r>
              <a:r>
                <a:rPr lang="en-US" altLang="zh-CN" sz="2800" b="1">
                  <a:ea typeface="MingLiU" pitchFamily="49" charset="-120"/>
                </a:rPr>
                <a:t>→A</a:t>
              </a:r>
            </a:p>
            <a:p>
              <a:pPr>
                <a:spcBef>
                  <a:spcPct val="5000"/>
                </a:spcBef>
                <a:tabLst>
                  <a:tab pos="952500" algn="l"/>
                </a:tabLst>
              </a:pPr>
              <a:r>
                <a:rPr lang="en-US" altLang="zh-CN" sz="2800" b="1"/>
                <a:t>         SP</a:t>
              </a:r>
              <a:r>
                <a:rPr lang="en-US" altLang="zh-CN" sz="2800" b="1">
                  <a:ea typeface="MingLiU" pitchFamily="49" charset="-120"/>
                </a:rPr>
                <a:t>→A</a:t>
              </a:r>
            </a:p>
            <a:p>
              <a:pPr>
                <a:spcBef>
                  <a:spcPct val="5000"/>
                </a:spcBef>
                <a:tabLst>
                  <a:tab pos="952500" algn="l"/>
                </a:tabLst>
              </a:pPr>
              <a:r>
                <a:rPr lang="en-US" altLang="zh-CN" sz="2800" b="1">
                  <a:ea typeface="MingLiU" pitchFamily="49" charset="-120"/>
                </a:rPr>
                <a:t>         </a:t>
              </a:r>
              <a:r>
                <a:rPr lang="en-US" altLang="zh-CN" sz="2800" b="1"/>
                <a:t>PC</a:t>
              </a:r>
              <a:r>
                <a:rPr lang="en-US" altLang="zh-CN" sz="2800" b="1">
                  <a:ea typeface="MingLiU" pitchFamily="49" charset="-120"/>
                </a:rPr>
                <a:t>→A</a:t>
              </a:r>
            </a:p>
            <a:p>
              <a:pPr>
                <a:spcBef>
                  <a:spcPct val="0"/>
                </a:spcBef>
                <a:tabLst>
                  <a:tab pos="952500" algn="l"/>
                </a:tabLst>
              </a:pPr>
              <a:r>
                <a:rPr lang="en-US" altLang="zh-CN" sz="2800" b="1"/>
                <a:t>         S</a:t>
              </a:r>
              <a:r>
                <a:rPr lang="en-US" altLang="zh-CN" sz="2800" b="1" baseline="-18000"/>
                <a:t>3</a:t>
              </a:r>
              <a:r>
                <a:rPr lang="en-US" altLang="zh-CN" sz="2800" b="1"/>
                <a:t>S</a:t>
              </a:r>
              <a:r>
                <a:rPr lang="en-US" altLang="zh-CN" sz="2800" b="1" baseline="-18000"/>
                <a:t>2</a:t>
              </a:r>
              <a:r>
                <a:rPr lang="en-US" altLang="zh-CN" sz="2800" b="1"/>
                <a:t>S</a:t>
              </a:r>
              <a:r>
                <a:rPr lang="en-US" altLang="zh-CN" sz="2800" b="1" baseline="-18000"/>
                <a:t>1</a:t>
              </a:r>
              <a:r>
                <a:rPr lang="en-US" altLang="zh-CN" sz="2800" b="1"/>
                <a:t>S</a:t>
              </a:r>
              <a:r>
                <a:rPr lang="en-US" altLang="zh-CN" sz="2800" b="1" baseline="-18000"/>
                <a:t>0</a:t>
              </a:r>
              <a:r>
                <a:rPr lang="en-US" altLang="zh-CN" sz="2800" b="1">
                  <a:ea typeface="MingLiU" pitchFamily="49" charset="-120"/>
                </a:rPr>
                <a:t>M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tabLst>
                  <a:tab pos="952500" algn="l"/>
                </a:tabLst>
              </a:pPr>
              <a:r>
                <a:rPr lang="en-US" altLang="zh-CN" sz="2800" b="1">
                  <a:ea typeface="MingLiU" pitchFamily="49" charset="-120"/>
                </a:rPr>
                <a:t>         </a:t>
              </a:r>
            </a:p>
            <a:p>
              <a:pPr>
                <a:spcBef>
                  <a:spcPct val="0"/>
                </a:spcBef>
                <a:tabLst>
                  <a:tab pos="952500" algn="l"/>
                </a:tabLst>
              </a:pPr>
              <a:r>
                <a:rPr lang="en-US" altLang="zh-CN" sz="2800" b="1">
                  <a:ea typeface="MingLiU" pitchFamily="49" charset="-120"/>
                </a:rPr>
                <a:t>         </a:t>
              </a:r>
              <a:r>
                <a:rPr lang="en-US" altLang="zh-CN" sz="2800" b="1"/>
                <a:t>DM</a:t>
              </a:r>
            </a:p>
            <a:p>
              <a:pPr>
                <a:lnSpc>
                  <a:spcPct val="95000"/>
                </a:lnSpc>
                <a:spcBef>
                  <a:spcPct val="0"/>
                </a:spcBef>
                <a:tabLst>
                  <a:tab pos="952500" algn="l"/>
                </a:tabLst>
              </a:pPr>
              <a:r>
                <a:rPr lang="en-US" altLang="zh-CN" sz="2800" b="1"/>
                <a:t>         </a:t>
              </a:r>
              <a:r>
                <a:rPr lang="en-US" altLang="zh-CN" sz="2800" b="1" smtClean="0"/>
                <a:t>T+1</a:t>
              </a:r>
            </a:p>
          </p:txBody>
        </p:sp>
        <p:sp>
          <p:nvSpPr>
            <p:cNvPr id="3" name="Rectangle 68"/>
            <p:cNvSpPr>
              <a:spLocks noChangeArrowheads="1"/>
            </p:cNvSpPr>
            <p:nvPr/>
          </p:nvSpPr>
          <p:spPr bwMode="auto">
            <a:xfrm>
              <a:off x="2084388" y="2713831"/>
              <a:ext cx="262764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b="1">
                  <a:ea typeface="MingLiU" pitchFamily="49" charset="-120"/>
                </a:rPr>
                <a:t> [IR</a:t>
              </a:r>
              <a:r>
                <a:rPr lang="en-US" altLang="zh-CN" sz="2800" b="1" baseline="-12000">
                  <a:ea typeface="MingLiU" pitchFamily="49" charset="-120"/>
                </a:rPr>
                <a:t>5</a:t>
              </a:r>
              <a:r>
                <a:rPr lang="en-US" altLang="zh-CN" sz="2800" b="1">
                  <a:ea typeface="MingLiU" pitchFamily="49" charset="-120"/>
                </a:rPr>
                <a:t>IR</a:t>
              </a:r>
              <a:r>
                <a:rPr lang="en-US" altLang="zh-CN" sz="2800" b="1" baseline="-12000">
                  <a:ea typeface="MingLiU" pitchFamily="49" charset="-120"/>
                </a:rPr>
                <a:t>4</a:t>
              </a:r>
              <a:r>
                <a:rPr lang="en-US" altLang="zh-CN" sz="2800" b="1">
                  <a:ea typeface="MingLiU" pitchFamily="49" charset="-120"/>
                </a:rPr>
                <a:t>IR</a:t>
              </a:r>
              <a:r>
                <a:rPr lang="en-US" altLang="zh-CN" sz="2800" b="1" baseline="-12000">
                  <a:ea typeface="MingLiU" pitchFamily="49" charset="-120"/>
                </a:rPr>
                <a:t>3</a:t>
              </a:r>
              <a:r>
                <a:rPr lang="en-US" altLang="zh-CN" sz="2800" b="1">
                  <a:ea typeface="MingLiU" pitchFamily="49" charset="-120"/>
                </a:rPr>
                <a:t>+ X]</a:t>
              </a:r>
              <a:endParaRPr lang="zh-CN" altLang="en-US" sz="2800" b="1">
                <a:ea typeface="MingLiU" pitchFamily="49" charset="-120"/>
              </a:endParaRPr>
            </a:p>
          </p:txBody>
        </p:sp>
        <p:sp>
          <p:nvSpPr>
            <p:cNvPr id="4" name="Rectangle 65"/>
            <p:cNvSpPr>
              <a:spLocks noChangeArrowheads="1"/>
            </p:cNvSpPr>
            <p:nvPr/>
          </p:nvSpPr>
          <p:spPr bwMode="auto">
            <a:xfrm>
              <a:off x="2092325" y="1862931"/>
              <a:ext cx="238078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b="1">
                  <a:ea typeface="MingLiU" pitchFamily="49" charset="-120"/>
                </a:rPr>
                <a:t> [IR</a:t>
              </a:r>
              <a:r>
                <a:rPr lang="en-US" altLang="zh-CN" sz="2800" b="1" baseline="-14000">
                  <a:ea typeface="MingLiU" pitchFamily="49" charset="-120"/>
                </a:rPr>
                <a:t>5</a:t>
              </a:r>
              <a:r>
                <a:rPr lang="en-US" altLang="zh-CN" sz="2800" b="1">
                  <a:ea typeface="MingLiU" pitchFamily="49" charset="-120"/>
                </a:rPr>
                <a:t>IR</a:t>
              </a:r>
              <a:r>
                <a:rPr lang="en-US" altLang="zh-CN" sz="2800" b="1" baseline="-14000">
                  <a:ea typeface="MingLiU" pitchFamily="49" charset="-120"/>
                </a:rPr>
                <a:t>4</a:t>
              </a:r>
              <a:r>
                <a:rPr lang="en-US" altLang="zh-CN" sz="2800" b="1">
                  <a:ea typeface="MingLiU" pitchFamily="49" charset="-120"/>
                </a:rPr>
                <a:t>IR</a:t>
              </a:r>
              <a:r>
                <a:rPr lang="en-US" altLang="zh-CN" sz="2800" b="1" baseline="-12000">
                  <a:ea typeface="MingLiU" pitchFamily="49" charset="-120"/>
                </a:rPr>
                <a:t>3</a:t>
              </a:r>
              <a:r>
                <a:rPr lang="en-US" altLang="zh-CN" sz="2800" b="1">
                  <a:ea typeface="MingLiU" pitchFamily="49" charset="-120"/>
                </a:rPr>
                <a:t>X]</a:t>
              </a:r>
              <a:endParaRPr lang="zh-CN" altLang="en-US" sz="2800" b="1">
                <a:ea typeface="MingLiU" pitchFamily="49" charset="-120"/>
              </a:endParaRPr>
            </a:p>
          </p:txBody>
        </p:sp>
        <p:sp>
          <p:nvSpPr>
            <p:cNvPr id="5" name="Line 66"/>
            <p:cNvSpPr>
              <a:spLocks noChangeShapeType="1"/>
            </p:cNvSpPr>
            <p:nvPr/>
          </p:nvSpPr>
          <p:spPr bwMode="auto">
            <a:xfrm>
              <a:off x="2427288" y="1940719"/>
              <a:ext cx="314325" cy="0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6" name="Line 67"/>
            <p:cNvSpPr>
              <a:spLocks noChangeShapeType="1"/>
            </p:cNvSpPr>
            <p:nvPr/>
          </p:nvSpPr>
          <p:spPr bwMode="auto">
            <a:xfrm>
              <a:off x="3956050" y="1940719"/>
              <a:ext cx="273050" cy="0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7" name="Rectangle 69"/>
            <p:cNvSpPr>
              <a:spLocks noChangeArrowheads="1"/>
            </p:cNvSpPr>
            <p:nvPr/>
          </p:nvSpPr>
          <p:spPr bwMode="auto">
            <a:xfrm>
              <a:off x="2074863" y="2289969"/>
              <a:ext cx="238078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b="1">
                  <a:ea typeface="MingLiU" pitchFamily="49" charset="-120"/>
                </a:rPr>
                <a:t> [IR</a:t>
              </a:r>
              <a:r>
                <a:rPr lang="en-US" altLang="zh-CN" sz="2800" b="1" baseline="-12000">
                  <a:ea typeface="MingLiU" pitchFamily="49" charset="-120"/>
                </a:rPr>
                <a:t>5</a:t>
              </a:r>
              <a:r>
                <a:rPr lang="en-US" altLang="zh-CN" sz="2800" b="1">
                  <a:ea typeface="MingLiU" pitchFamily="49" charset="-120"/>
                </a:rPr>
                <a:t>IR</a:t>
              </a:r>
              <a:r>
                <a:rPr lang="en-US" altLang="zh-CN" sz="2800" b="1" baseline="-12000">
                  <a:ea typeface="MingLiU" pitchFamily="49" charset="-120"/>
                </a:rPr>
                <a:t>4</a:t>
              </a:r>
              <a:r>
                <a:rPr lang="en-US" altLang="zh-CN" sz="2800" b="1">
                  <a:ea typeface="MingLiU" pitchFamily="49" charset="-120"/>
                </a:rPr>
                <a:t>IR</a:t>
              </a:r>
              <a:r>
                <a:rPr lang="en-US" altLang="zh-CN" sz="2800" b="1" baseline="-12000">
                  <a:ea typeface="MingLiU" pitchFamily="49" charset="-120"/>
                </a:rPr>
                <a:t>3</a:t>
              </a:r>
              <a:r>
                <a:rPr lang="en-US" altLang="zh-CN" sz="2800" b="1">
                  <a:ea typeface="MingLiU" pitchFamily="49" charset="-120"/>
                </a:rPr>
                <a:t>X]</a:t>
              </a:r>
              <a:endParaRPr lang="zh-CN" altLang="en-US" sz="2800" b="1">
                <a:ea typeface="MingLiU" pitchFamily="49" charset="-120"/>
              </a:endParaRPr>
            </a:p>
          </p:txBody>
        </p:sp>
        <p:sp>
          <p:nvSpPr>
            <p:cNvPr id="8" name="Line 70"/>
            <p:cNvSpPr>
              <a:spLocks noChangeShapeType="1"/>
            </p:cNvSpPr>
            <p:nvPr/>
          </p:nvSpPr>
          <p:spPr bwMode="auto">
            <a:xfrm>
              <a:off x="2927350" y="2355056"/>
              <a:ext cx="314325" cy="0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9" name="Line 71"/>
            <p:cNvSpPr>
              <a:spLocks noChangeShapeType="1"/>
            </p:cNvSpPr>
            <p:nvPr/>
          </p:nvSpPr>
          <p:spPr bwMode="auto">
            <a:xfrm>
              <a:off x="3454400" y="2355056"/>
              <a:ext cx="314325" cy="0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10" name="Line 72"/>
            <p:cNvSpPr>
              <a:spLocks noChangeShapeType="1"/>
            </p:cNvSpPr>
            <p:nvPr/>
          </p:nvSpPr>
          <p:spPr bwMode="auto">
            <a:xfrm>
              <a:off x="3923928" y="2355056"/>
              <a:ext cx="269875" cy="0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11" name="Rectangle 73"/>
            <p:cNvSpPr>
              <a:spLocks noChangeArrowheads="1"/>
            </p:cNvSpPr>
            <p:nvPr/>
          </p:nvSpPr>
          <p:spPr bwMode="auto">
            <a:xfrm>
              <a:off x="2752725" y="3159919"/>
              <a:ext cx="1095375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b="1">
                  <a:ea typeface="MingLiU" pitchFamily="49" charset="-120"/>
                </a:rPr>
                <a:t>[–(R)]</a:t>
              </a:r>
              <a:endParaRPr lang="zh-CN" altLang="en-US" sz="2800" b="1">
                <a:ea typeface="MingLiU" pitchFamily="49" charset="-120"/>
              </a:endParaRPr>
            </a:p>
          </p:txBody>
        </p:sp>
        <p:sp>
          <p:nvSpPr>
            <p:cNvPr id="12" name="Line 74"/>
            <p:cNvSpPr>
              <a:spLocks noChangeShapeType="1"/>
            </p:cNvSpPr>
            <p:nvPr/>
          </p:nvSpPr>
          <p:spPr bwMode="auto">
            <a:xfrm>
              <a:off x="2963863" y="3229769"/>
              <a:ext cx="650875" cy="0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13" name="Line 76"/>
            <p:cNvSpPr>
              <a:spLocks noChangeShapeType="1"/>
            </p:cNvSpPr>
            <p:nvPr/>
          </p:nvSpPr>
          <p:spPr bwMode="auto">
            <a:xfrm>
              <a:off x="4630738" y="529431"/>
              <a:ext cx="13270" cy="4411737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14" name="Line 77"/>
            <p:cNvSpPr>
              <a:spLocks noChangeShapeType="1"/>
            </p:cNvSpPr>
            <p:nvPr/>
          </p:nvSpPr>
          <p:spPr bwMode="auto">
            <a:xfrm>
              <a:off x="5427662" y="527845"/>
              <a:ext cx="8433" cy="4413324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15" name="Line 78"/>
            <p:cNvSpPr>
              <a:spLocks noChangeShapeType="1"/>
            </p:cNvSpPr>
            <p:nvPr/>
          </p:nvSpPr>
          <p:spPr bwMode="auto">
            <a:xfrm flipH="1">
              <a:off x="899593" y="527845"/>
              <a:ext cx="44970" cy="4413323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16" name="Line 79"/>
            <p:cNvSpPr>
              <a:spLocks noChangeShapeType="1"/>
            </p:cNvSpPr>
            <p:nvPr/>
          </p:nvSpPr>
          <p:spPr bwMode="auto">
            <a:xfrm>
              <a:off x="4632325" y="1268761"/>
              <a:ext cx="4365625" cy="0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17" name="Rectangle 80"/>
            <p:cNvSpPr>
              <a:spLocks noChangeArrowheads="1"/>
            </p:cNvSpPr>
            <p:nvPr/>
          </p:nvSpPr>
          <p:spPr bwMode="auto">
            <a:xfrm>
              <a:off x="5508104" y="1311425"/>
              <a:ext cx="1557338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b="1">
                  <a:solidFill>
                    <a:srgbClr val="FF0000"/>
                  </a:solidFill>
                </a:rPr>
                <a:t>CPMAR</a:t>
              </a:r>
              <a:endParaRPr lang="zh-CN" altLang="en-US" sz="2800" b="1">
                <a:solidFill>
                  <a:srgbClr val="FF0000"/>
                </a:solidFill>
              </a:endParaRPr>
            </a:p>
          </p:txBody>
        </p:sp>
        <p:sp>
          <p:nvSpPr>
            <p:cNvPr id="18" name="Rectangle 81"/>
            <p:cNvSpPr>
              <a:spLocks noChangeArrowheads="1"/>
            </p:cNvSpPr>
            <p:nvPr/>
          </p:nvSpPr>
          <p:spPr bwMode="auto">
            <a:xfrm>
              <a:off x="4833938" y="2140744"/>
              <a:ext cx="409575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b="1"/>
                <a:t>P</a:t>
              </a:r>
              <a:endParaRPr lang="zh-CN" altLang="en-US" sz="2800" b="1"/>
            </a:p>
          </p:txBody>
        </p:sp>
        <p:sp>
          <p:nvSpPr>
            <p:cNvPr id="19" name="Rectangle 82"/>
            <p:cNvSpPr>
              <a:spLocks noChangeArrowheads="1"/>
            </p:cNvSpPr>
            <p:nvPr/>
          </p:nvSpPr>
          <p:spPr bwMode="auto">
            <a:xfrm>
              <a:off x="5497513" y="1772817"/>
              <a:ext cx="342433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b="1"/>
                <a:t>CPR</a:t>
              </a:r>
              <a:r>
                <a:rPr lang="en-US" altLang="zh-CN" sz="2800" b="1" baseline="-14000"/>
                <a:t>0</a:t>
              </a:r>
              <a:r>
                <a:rPr lang="en-US" altLang="zh-CN" sz="2800" b="1" baseline="-25000"/>
                <a:t> </a:t>
              </a:r>
              <a:r>
                <a:rPr lang="en-US" altLang="zh-CN" sz="2800" b="1">
                  <a:ea typeface="MingLiU" pitchFamily="49" charset="-120"/>
                </a:rPr>
                <a:t>[</a:t>
              </a:r>
              <a:r>
                <a:rPr lang="zh-CN" altLang="en-US" sz="2800" b="1"/>
                <a:t>条件同</a:t>
              </a:r>
              <a:r>
                <a:rPr lang="en-US" altLang="zh-CN" sz="2800" b="1"/>
                <a:t>R</a:t>
              </a:r>
              <a:r>
                <a:rPr lang="en-US" altLang="zh-CN" sz="2800" b="1" baseline="-14000"/>
                <a:t>0</a:t>
              </a:r>
              <a:r>
                <a:rPr lang="en-US" altLang="zh-CN" sz="2800" b="1">
                  <a:ea typeface="MingLiU" pitchFamily="49" charset="-120"/>
                </a:rPr>
                <a:t>→A]</a:t>
              </a:r>
              <a:endParaRPr lang="zh-CN" altLang="en-US" sz="2800" b="1" baseline="-25000"/>
            </a:p>
          </p:txBody>
        </p:sp>
        <p:sp>
          <p:nvSpPr>
            <p:cNvPr id="20" name="Rectangle 83"/>
            <p:cNvSpPr>
              <a:spLocks noChangeArrowheads="1"/>
            </p:cNvSpPr>
            <p:nvPr/>
          </p:nvSpPr>
          <p:spPr bwMode="auto">
            <a:xfrm>
              <a:off x="5503863" y="2257709"/>
              <a:ext cx="342433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b="1"/>
                <a:t>CPR</a:t>
              </a:r>
              <a:r>
                <a:rPr lang="en-US" altLang="zh-CN" sz="2800" b="1" baseline="-14000"/>
                <a:t>1</a:t>
              </a:r>
              <a:r>
                <a:rPr lang="en-US" altLang="zh-CN" sz="2800" b="1" baseline="-25000"/>
                <a:t> </a:t>
              </a:r>
              <a:r>
                <a:rPr lang="en-US" altLang="zh-CN" sz="2800" b="1">
                  <a:ea typeface="MingLiU" pitchFamily="49" charset="-120"/>
                </a:rPr>
                <a:t>[</a:t>
              </a:r>
              <a:r>
                <a:rPr lang="zh-CN" altLang="en-US" sz="2800" b="1"/>
                <a:t>条件同</a:t>
              </a:r>
              <a:r>
                <a:rPr lang="en-US" altLang="zh-CN" sz="2800" b="1"/>
                <a:t>R</a:t>
              </a:r>
              <a:r>
                <a:rPr lang="en-US" altLang="zh-CN" sz="2800" b="1" baseline="-14000"/>
                <a:t>1</a:t>
              </a:r>
              <a:r>
                <a:rPr lang="en-US" altLang="zh-CN" sz="2800" b="1">
                  <a:ea typeface="MingLiU" pitchFamily="49" charset="-120"/>
                </a:rPr>
                <a:t>→A]</a:t>
              </a:r>
              <a:endParaRPr lang="zh-CN" altLang="en-US" sz="2800" b="1">
                <a:ea typeface="MingLiU" pitchFamily="49" charset="-120"/>
              </a:endParaRPr>
            </a:p>
          </p:txBody>
        </p:sp>
        <p:sp>
          <p:nvSpPr>
            <p:cNvPr id="21" name="Rectangle 84"/>
            <p:cNvSpPr>
              <a:spLocks noChangeArrowheads="1"/>
            </p:cNvSpPr>
            <p:nvPr/>
          </p:nvSpPr>
          <p:spPr bwMode="auto">
            <a:xfrm>
              <a:off x="5503863" y="2761765"/>
              <a:ext cx="342433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b="1"/>
                <a:t>CPR</a:t>
              </a:r>
              <a:r>
                <a:rPr lang="en-US" altLang="zh-CN" sz="2800" b="1" baseline="-14000"/>
                <a:t>2</a:t>
              </a:r>
              <a:r>
                <a:rPr lang="en-US" altLang="zh-CN" sz="2800" b="1" baseline="-25000"/>
                <a:t> </a:t>
              </a:r>
              <a:r>
                <a:rPr lang="en-US" altLang="zh-CN" sz="2800" b="1">
                  <a:ea typeface="MingLiU" pitchFamily="49" charset="-120"/>
                </a:rPr>
                <a:t>[</a:t>
              </a:r>
              <a:r>
                <a:rPr lang="zh-CN" altLang="en-US" sz="2800" b="1"/>
                <a:t>条件同</a:t>
              </a:r>
              <a:r>
                <a:rPr lang="en-US" altLang="zh-CN" sz="2800" b="1"/>
                <a:t>R</a:t>
              </a:r>
              <a:r>
                <a:rPr lang="en-US" altLang="zh-CN" sz="2800" b="1" baseline="-16000"/>
                <a:t>2</a:t>
              </a:r>
              <a:r>
                <a:rPr lang="en-US" altLang="zh-CN" sz="2800" b="1">
                  <a:ea typeface="MingLiU" pitchFamily="49" charset="-120"/>
                </a:rPr>
                <a:t>→A]</a:t>
              </a:r>
              <a:endParaRPr lang="zh-CN" altLang="en-US" sz="2800" b="1">
                <a:ea typeface="MingLiU" pitchFamily="49" charset="-120"/>
              </a:endParaRPr>
            </a:p>
          </p:txBody>
        </p:sp>
        <p:sp>
          <p:nvSpPr>
            <p:cNvPr id="22" name="Rectangle 85"/>
            <p:cNvSpPr>
              <a:spLocks noChangeArrowheads="1"/>
            </p:cNvSpPr>
            <p:nvPr/>
          </p:nvSpPr>
          <p:spPr bwMode="auto">
            <a:xfrm>
              <a:off x="5491163" y="3265821"/>
              <a:ext cx="342433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b="1"/>
                <a:t>CPR</a:t>
              </a:r>
              <a:r>
                <a:rPr lang="en-US" altLang="zh-CN" sz="2800" b="1" baseline="-14000"/>
                <a:t>3</a:t>
              </a:r>
              <a:r>
                <a:rPr lang="en-US" altLang="zh-CN" sz="2800" b="1" baseline="-25000"/>
                <a:t> </a:t>
              </a:r>
              <a:r>
                <a:rPr lang="en-US" altLang="zh-CN" sz="2800" b="1">
                  <a:ea typeface="MingLiU" pitchFamily="49" charset="-120"/>
                </a:rPr>
                <a:t>[</a:t>
              </a:r>
              <a:r>
                <a:rPr lang="zh-CN" altLang="en-US" sz="2800" b="1"/>
                <a:t>条件同</a:t>
              </a:r>
              <a:r>
                <a:rPr lang="en-US" altLang="zh-CN" sz="2800" b="1"/>
                <a:t>R</a:t>
              </a:r>
              <a:r>
                <a:rPr lang="en-US" altLang="zh-CN" sz="2800" b="1" baseline="-14000"/>
                <a:t>3</a:t>
              </a:r>
              <a:r>
                <a:rPr lang="en-US" altLang="zh-CN" sz="2800" b="1">
                  <a:ea typeface="MingLiU" pitchFamily="49" charset="-120"/>
                </a:rPr>
                <a:t>→A]</a:t>
              </a:r>
              <a:endParaRPr lang="zh-CN" altLang="en-US" sz="2800" b="1">
                <a:ea typeface="MingLiU" pitchFamily="49" charset="-120"/>
              </a:endParaRPr>
            </a:p>
          </p:txBody>
        </p:sp>
        <p:sp>
          <p:nvSpPr>
            <p:cNvPr id="23" name="Rectangle 86"/>
            <p:cNvSpPr>
              <a:spLocks noChangeArrowheads="1"/>
            </p:cNvSpPr>
            <p:nvPr/>
          </p:nvSpPr>
          <p:spPr bwMode="auto">
            <a:xfrm>
              <a:off x="5472113" y="3769877"/>
              <a:ext cx="351512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b="1"/>
                <a:t>CPSP </a:t>
              </a:r>
              <a:r>
                <a:rPr lang="en-US" altLang="zh-CN" sz="2800" b="1">
                  <a:ea typeface="MingLiU" pitchFamily="49" charset="-120"/>
                </a:rPr>
                <a:t>[</a:t>
              </a:r>
              <a:r>
                <a:rPr lang="zh-CN" altLang="en-US" sz="2800" b="1"/>
                <a:t>条件同</a:t>
              </a:r>
              <a:r>
                <a:rPr lang="en-US" altLang="zh-CN" sz="2800" b="1"/>
                <a:t>SP</a:t>
              </a:r>
              <a:r>
                <a:rPr lang="en-US" altLang="zh-CN" sz="2800" b="1">
                  <a:ea typeface="MingLiU" pitchFamily="49" charset="-120"/>
                </a:rPr>
                <a:t>→A]</a:t>
              </a:r>
              <a:endParaRPr lang="zh-CN" altLang="en-US" sz="2800" b="1" baseline="-25000"/>
            </a:p>
          </p:txBody>
        </p:sp>
        <p:sp>
          <p:nvSpPr>
            <p:cNvPr id="24" name="Rectangle 87"/>
            <p:cNvSpPr>
              <a:spLocks noChangeArrowheads="1"/>
            </p:cNvSpPr>
            <p:nvPr/>
          </p:nvSpPr>
          <p:spPr bwMode="auto">
            <a:xfrm>
              <a:off x="5486400" y="4345606"/>
              <a:ext cx="178542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b="1"/>
                <a:t>CPT   </a:t>
              </a:r>
              <a:r>
                <a:rPr lang="en-US" altLang="zh-CN" sz="2800" b="1">
                  <a:ea typeface="MingLiU" pitchFamily="49" charset="-120"/>
                </a:rPr>
                <a:t>[ </a:t>
              </a:r>
              <a:r>
                <a:rPr lang="en-US" altLang="zh-CN" sz="2800" b="1"/>
                <a:t>P </a:t>
              </a:r>
              <a:r>
                <a:rPr lang="en-US" altLang="zh-CN" sz="2800" b="1">
                  <a:ea typeface="MingLiU" pitchFamily="49" charset="-120"/>
                </a:rPr>
                <a:t>]</a:t>
              </a:r>
              <a:endParaRPr lang="zh-CN" altLang="en-US" sz="2800" b="1"/>
            </a:p>
          </p:txBody>
        </p:sp>
        <p:sp>
          <p:nvSpPr>
            <p:cNvPr id="25" name="Line 88"/>
            <p:cNvSpPr>
              <a:spLocks noChangeShapeType="1"/>
            </p:cNvSpPr>
            <p:nvPr/>
          </p:nvSpPr>
          <p:spPr bwMode="auto">
            <a:xfrm>
              <a:off x="6743476" y="4436778"/>
              <a:ext cx="204788" cy="0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/>
            </a:p>
          </p:txBody>
        </p:sp>
        <p:grpSp>
          <p:nvGrpSpPr>
            <p:cNvPr id="26" name="Group 133"/>
            <p:cNvGrpSpPr>
              <a:grpSpLocks/>
            </p:cNvGrpSpPr>
            <p:nvPr/>
          </p:nvGrpSpPr>
          <p:grpSpPr bwMode="auto">
            <a:xfrm>
              <a:off x="985838" y="3563141"/>
              <a:ext cx="3205162" cy="549274"/>
              <a:chOff x="621" y="2015"/>
              <a:chExt cx="2019" cy="346"/>
            </a:xfrm>
          </p:grpSpPr>
          <p:sp>
            <p:nvSpPr>
              <p:cNvPr id="27" name="Rectangle 95"/>
              <p:cNvSpPr>
                <a:spLocks noChangeArrowheads="1"/>
              </p:cNvSpPr>
              <p:nvPr/>
            </p:nvSpPr>
            <p:spPr bwMode="auto">
              <a:xfrm>
                <a:off x="1950" y="2015"/>
                <a:ext cx="69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800" b="1">
                    <a:ea typeface="MingLiU" pitchFamily="49" charset="-120"/>
                  </a:rPr>
                  <a:t>[–(R)]</a:t>
                </a:r>
                <a:endParaRPr lang="zh-CN" altLang="en-US" sz="2800" b="1">
                  <a:ea typeface="MingLiU" pitchFamily="49" charset="-120"/>
                </a:endParaRPr>
              </a:p>
            </p:txBody>
          </p:sp>
          <p:sp>
            <p:nvSpPr>
              <p:cNvPr id="28" name="Rectangle 89"/>
              <p:cNvSpPr>
                <a:spLocks noChangeArrowheads="1"/>
              </p:cNvSpPr>
              <p:nvPr/>
            </p:nvSpPr>
            <p:spPr bwMode="auto">
              <a:xfrm>
                <a:off x="621" y="2031"/>
                <a:ext cx="1427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800" b="1"/>
                  <a:t>S</a:t>
                </a:r>
                <a:r>
                  <a:rPr lang="en-US" altLang="zh-CN" sz="2800" b="1" baseline="-14000"/>
                  <a:t>3</a:t>
                </a:r>
                <a:r>
                  <a:rPr lang="en-US" altLang="zh-CN" sz="2800" b="1"/>
                  <a:t>S</a:t>
                </a:r>
                <a:r>
                  <a:rPr lang="en-US" altLang="zh-CN" sz="2800" b="1" baseline="-14000"/>
                  <a:t>2</a:t>
                </a:r>
                <a:r>
                  <a:rPr lang="en-US" altLang="zh-CN" sz="2800" b="1"/>
                  <a:t>S</a:t>
                </a:r>
                <a:r>
                  <a:rPr lang="en-US" altLang="zh-CN" sz="2800" b="1" baseline="-14000"/>
                  <a:t>1</a:t>
                </a:r>
                <a:r>
                  <a:rPr lang="en-US" altLang="zh-CN" sz="2800" b="1"/>
                  <a:t>S</a:t>
                </a:r>
                <a:r>
                  <a:rPr lang="en-US" altLang="zh-CN" sz="2800" b="1" baseline="-14000"/>
                  <a:t>0</a:t>
                </a:r>
                <a:r>
                  <a:rPr lang="en-US" altLang="zh-CN" sz="2800" b="1">
                    <a:ea typeface="MingLiU" pitchFamily="49" charset="-120"/>
                  </a:rPr>
                  <a:t>M</a:t>
                </a:r>
                <a:r>
                  <a:rPr lang="en-US" altLang="zh-CN" sz="2800" b="1"/>
                  <a:t>C</a:t>
                </a:r>
                <a:r>
                  <a:rPr lang="en-US" altLang="zh-CN" sz="2800" b="1" baseline="-14000"/>
                  <a:t>0</a:t>
                </a:r>
                <a:endParaRPr lang="zh-CN" altLang="en-US" sz="2800" b="1" baseline="-14000"/>
              </a:p>
            </p:txBody>
          </p:sp>
          <p:sp>
            <p:nvSpPr>
              <p:cNvPr id="29" name="Line 90"/>
              <p:cNvSpPr>
                <a:spLocks noChangeShapeType="1"/>
              </p:cNvSpPr>
              <p:nvPr/>
            </p:nvSpPr>
            <p:spPr bwMode="auto">
              <a:xfrm>
                <a:off x="888" y="2099"/>
                <a:ext cx="109" cy="0"/>
              </a:xfrm>
              <a:prstGeom prst="line">
                <a:avLst/>
              </a:prstGeom>
              <a:noFill/>
              <a:ln w="19050">
                <a:solidFill>
                  <a:srgbClr val="0034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 b="1"/>
              </a:p>
            </p:txBody>
          </p:sp>
          <p:sp>
            <p:nvSpPr>
              <p:cNvPr id="30" name="Line 91"/>
              <p:cNvSpPr>
                <a:spLocks noChangeShapeType="1"/>
              </p:cNvSpPr>
              <p:nvPr/>
            </p:nvSpPr>
            <p:spPr bwMode="auto">
              <a:xfrm>
                <a:off x="1292" y="2095"/>
                <a:ext cx="109" cy="0"/>
              </a:xfrm>
              <a:prstGeom prst="line">
                <a:avLst/>
              </a:prstGeom>
              <a:noFill/>
              <a:ln w="19050">
                <a:solidFill>
                  <a:srgbClr val="0034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 b="1"/>
              </a:p>
            </p:txBody>
          </p:sp>
          <p:sp>
            <p:nvSpPr>
              <p:cNvPr id="31" name="Line 92"/>
              <p:cNvSpPr>
                <a:spLocks noChangeShapeType="1"/>
              </p:cNvSpPr>
              <p:nvPr/>
            </p:nvSpPr>
            <p:spPr bwMode="auto">
              <a:xfrm>
                <a:off x="687" y="2094"/>
                <a:ext cx="109" cy="0"/>
              </a:xfrm>
              <a:prstGeom prst="line">
                <a:avLst/>
              </a:prstGeom>
              <a:noFill/>
              <a:ln w="19050">
                <a:solidFill>
                  <a:srgbClr val="0034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 b="1"/>
              </a:p>
            </p:txBody>
          </p:sp>
          <p:sp>
            <p:nvSpPr>
              <p:cNvPr id="32" name="Line 93"/>
              <p:cNvSpPr>
                <a:spLocks noChangeShapeType="1"/>
              </p:cNvSpPr>
              <p:nvPr/>
            </p:nvSpPr>
            <p:spPr bwMode="auto">
              <a:xfrm>
                <a:off x="1066" y="2098"/>
                <a:ext cx="109" cy="0"/>
              </a:xfrm>
              <a:prstGeom prst="line">
                <a:avLst/>
              </a:prstGeom>
              <a:noFill/>
              <a:ln w="19050">
                <a:solidFill>
                  <a:srgbClr val="0034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 b="1"/>
              </a:p>
            </p:txBody>
          </p:sp>
          <p:sp>
            <p:nvSpPr>
              <p:cNvPr id="33" name="Line 94"/>
              <p:cNvSpPr>
                <a:spLocks noChangeShapeType="1"/>
              </p:cNvSpPr>
              <p:nvPr/>
            </p:nvSpPr>
            <p:spPr bwMode="auto">
              <a:xfrm>
                <a:off x="1724" y="2093"/>
                <a:ext cx="113" cy="0"/>
              </a:xfrm>
              <a:prstGeom prst="line">
                <a:avLst/>
              </a:prstGeom>
              <a:noFill/>
              <a:ln w="19050">
                <a:solidFill>
                  <a:srgbClr val="0034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 b="1"/>
              </a:p>
            </p:txBody>
          </p:sp>
          <p:sp>
            <p:nvSpPr>
              <p:cNvPr id="34" name="Line 96"/>
              <p:cNvSpPr>
                <a:spLocks noChangeShapeType="1"/>
              </p:cNvSpPr>
              <p:nvPr/>
            </p:nvSpPr>
            <p:spPr bwMode="auto">
              <a:xfrm>
                <a:off x="1474" y="2094"/>
                <a:ext cx="195" cy="0"/>
              </a:xfrm>
              <a:prstGeom prst="line">
                <a:avLst/>
              </a:prstGeom>
              <a:noFill/>
              <a:ln w="19050">
                <a:solidFill>
                  <a:srgbClr val="0034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 b="1"/>
              </a:p>
            </p:txBody>
          </p:sp>
        </p:grpSp>
        <p:sp>
          <p:nvSpPr>
            <p:cNvPr id="35" name="Rectangle 60"/>
            <p:cNvSpPr>
              <a:spLocks noChangeArrowheads="1"/>
            </p:cNvSpPr>
            <p:nvPr/>
          </p:nvSpPr>
          <p:spPr bwMode="auto">
            <a:xfrm>
              <a:off x="2101850" y="532606"/>
              <a:ext cx="238078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b="1">
                  <a:ea typeface="MingLiU" pitchFamily="49" charset="-120"/>
                </a:rPr>
                <a:t> [IR</a:t>
              </a:r>
              <a:r>
                <a:rPr lang="en-US" altLang="zh-CN" sz="2800" b="1" baseline="-14000">
                  <a:ea typeface="MingLiU" pitchFamily="49" charset="-120"/>
                </a:rPr>
                <a:t>5</a:t>
              </a:r>
              <a:r>
                <a:rPr lang="en-US" altLang="zh-CN" sz="2800" b="1">
                  <a:ea typeface="MingLiU" pitchFamily="49" charset="-120"/>
                </a:rPr>
                <a:t>IR</a:t>
              </a:r>
              <a:r>
                <a:rPr lang="en-US" altLang="zh-CN" sz="2800" b="1" baseline="-14000">
                  <a:ea typeface="MingLiU" pitchFamily="49" charset="-120"/>
                </a:rPr>
                <a:t>4</a:t>
              </a:r>
              <a:r>
                <a:rPr lang="en-US" altLang="zh-CN" sz="2800" b="1">
                  <a:ea typeface="MingLiU" pitchFamily="49" charset="-120"/>
                </a:rPr>
                <a:t>IR</a:t>
              </a:r>
              <a:r>
                <a:rPr lang="en-US" altLang="zh-CN" sz="2800" b="1" baseline="-14000">
                  <a:ea typeface="MingLiU" pitchFamily="49" charset="-120"/>
                </a:rPr>
                <a:t>3</a:t>
              </a:r>
              <a:r>
                <a:rPr lang="en-US" altLang="zh-CN" sz="2800" b="1">
                  <a:ea typeface="MingLiU" pitchFamily="49" charset="-120"/>
                </a:rPr>
                <a:t>X]</a:t>
              </a:r>
              <a:endParaRPr lang="zh-CN" altLang="en-US" sz="2800" b="1">
                <a:ea typeface="MingLiU" pitchFamily="49" charset="-120"/>
              </a:endParaRPr>
            </a:p>
          </p:txBody>
        </p:sp>
        <p:sp>
          <p:nvSpPr>
            <p:cNvPr id="36" name="Line 61"/>
            <p:cNvSpPr>
              <a:spLocks noChangeShapeType="1"/>
            </p:cNvSpPr>
            <p:nvPr/>
          </p:nvSpPr>
          <p:spPr bwMode="auto">
            <a:xfrm>
              <a:off x="2436813" y="610394"/>
              <a:ext cx="331787" cy="0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37" name="Line 62"/>
            <p:cNvSpPr>
              <a:spLocks noChangeShapeType="1"/>
            </p:cNvSpPr>
            <p:nvPr/>
          </p:nvSpPr>
          <p:spPr bwMode="auto">
            <a:xfrm>
              <a:off x="2962275" y="608806"/>
              <a:ext cx="331788" cy="0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38" name="Line 63"/>
            <p:cNvSpPr>
              <a:spLocks noChangeShapeType="1"/>
            </p:cNvSpPr>
            <p:nvPr/>
          </p:nvSpPr>
          <p:spPr bwMode="auto">
            <a:xfrm>
              <a:off x="3478213" y="610394"/>
              <a:ext cx="331787" cy="0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39" name="Line 64"/>
            <p:cNvSpPr>
              <a:spLocks noChangeShapeType="1"/>
            </p:cNvSpPr>
            <p:nvPr/>
          </p:nvSpPr>
          <p:spPr bwMode="auto">
            <a:xfrm>
              <a:off x="3923928" y="610394"/>
              <a:ext cx="277813" cy="0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40" name="Rectangle 97"/>
            <p:cNvSpPr>
              <a:spLocks noChangeArrowheads="1"/>
            </p:cNvSpPr>
            <p:nvPr/>
          </p:nvSpPr>
          <p:spPr bwMode="auto">
            <a:xfrm>
              <a:off x="2095500" y="956469"/>
              <a:ext cx="234872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b="1">
                  <a:ea typeface="MingLiU" pitchFamily="49" charset="-120"/>
                </a:rPr>
                <a:t> [IR</a:t>
              </a:r>
              <a:r>
                <a:rPr lang="en-US" altLang="zh-CN" sz="2800" b="1" baseline="-14000">
                  <a:ea typeface="MingLiU" pitchFamily="49" charset="-120"/>
                </a:rPr>
                <a:t>5</a:t>
              </a:r>
              <a:r>
                <a:rPr lang="en-US" altLang="zh-CN" sz="2800" b="1">
                  <a:ea typeface="MingLiU" pitchFamily="49" charset="-120"/>
                </a:rPr>
                <a:t>IR</a:t>
              </a:r>
              <a:r>
                <a:rPr lang="en-US" altLang="zh-CN" sz="2800" b="1" baseline="-14000">
                  <a:ea typeface="MingLiU" pitchFamily="49" charset="-120"/>
                </a:rPr>
                <a:t>4</a:t>
              </a:r>
              <a:r>
                <a:rPr lang="en-US" altLang="zh-CN" sz="2800" b="1">
                  <a:ea typeface="MingLiU" pitchFamily="49" charset="-120"/>
                </a:rPr>
                <a:t>IR</a:t>
              </a:r>
              <a:r>
                <a:rPr lang="en-US" altLang="zh-CN" sz="2800" b="1" baseline="-14000">
                  <a:ea typeface="MingLiU" pitchFamily="49" charset="-120"/>
                </a:rPr>
                <a:t>3</a:t>
              </a:r>
              <a:r>
                <a:rPr lang="en-US" altLang="zh-CN" sz="2800" b="1">
                  <a:ea typeface="MingLiU" pitchFamily="49" charset="-120"/>
                </a:rPr>
                <a:t>X]</a:t>
              </a:r>
              <a:endParaRPr lang="zh-CN" altLang="en-US" sz="2800" b="1">
                <a:ea typeface="MingLiU" pitchFamily="49" charset="-120"/>
              </a:endParaRPr>
            </a:p>
          </p:txBody>
        </p:sp>
        <p:sp>
          <p:nvSpPr>
            <p:cNvPr id="41" name="Line 98"/>
            <p:cNvSpPr>
              <a:spLocks noChangeShapeType="1"/>
            </p:cNvSpPr>
            <p:nvPr/>
          </p:nvSpPr>
          <p:spPr bwMode="auto">
            <a:xfrm>
              <a:off x="2417763" y="1053306"/>
              <a:ext cx="331787" cy="0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42" name="Line 99"/>
            <p:cNvSpPr>
              <a:spLocks noChangeShapeType="1"/>
            </p:cNvSpPr>
            <p:nvPr/>
          </p:nvSpPr>
          <p:spPr bwMode="auto">
            <a:xfrm>
              <a:off x="2943225" y="1053306"/>
              <a:ext cx="331788" cy="0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43" name="Line 100"/>
            <p:cNvSpPr>
              <a:spLocks noChangeShapeType="1"/>
            </p:cNvSpPr>
            <p:nvPr/>
          </p:nvSpPr>
          <p:spPr bwMode="auto">
            <a:xfrm>
              <a:off x="3959225" y="1045369"/>
              <a:ext cx="273050" cy="0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44" name="Rectangle 101"/>
            <p:cNvSpPr>
              <a:spLocks noChangeArrowheads="1"/>
            </p:cNvSpPr>
            <p:nvPr/>
          </p:nvSpPr>
          <p:spPr bwMode="auto">
            <a:xfrm>
              <a:off x="2101850" y="1410494"/>
              <a:ext cx="234872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b="1">
                  <a:ea typeface="MingLiU" pitchFamily="49" charset="-120"/>
                </a:rPr>
                <a:t> [IR</a:t>
              </a:r>
              <a:r>
                <a:rPr lang="en-US" altLang="zh-CN" sz="2800" b="1" baseline="-14000">
                  <a:ea typeface="MingLiU" pitchFamily="49" charset="-120"/>
                </a:rPr>
                <a:t>5</a:t>
              </a:r>
              <a:r>
                <a:rPr lang="en-US" altLang="zh-CN" sz="2800" b="1">
                  <a:ea typeface="MingLiU" pitchFamily="49" charset="-120"/>
                </a:rPr>
                <a:t>IR</a:t>
              </a:r>
              <a:r>
                <a:rPr lang="en-US" altLang="zh-CN" sz="2800" b="1" baseline="-14000">
                  <a:ea typeface="MingLiU" pitchFamily="49" charset="-120"/>
                </a:rPr>
                <a:t>4</a:t>
              </a:r>
              <a:r>
                <a:rPr lang="en-US" altLang="zh-CN" sz="2800" b="1">
                  <a:ea typeface="MingLiU" pitchFamily="49" charset="-120"/>
                </a:rPr>
                <a:t>IR</a:t>
              </a:r>
              <a:r>
                <a:rPr lang="en-US" altLang="zh-CN" sz="2800" b="1" baseline="-14000">
                  <a:ea typeface="MingLiU" pitchFamily="49" charset="-120"/>
                </a:rPr>
                <a:t>3</a:t>
              </a:r>
              <a:r>
                <a:rPr lang="en-US" altLang="zh-CN" sz="2800" b="1">
                  <a:ea typeface="MingLiU" pitchFamily="49" charset="-120"/>
                </a:rPr>
                <a:t>X]</a:t>
              </a:r>
              <a:endParaRPr lang="zh-CN" altLang="en-US" sz="2800" b="1">
                <a:ea typeface="MingLiU" pitchFamily="49" charset="-120"/>
              </a:endParaRPr>
            </a:p>
          </p:txBody>
        </p:sp>
        <p:sp>
          <p:nvSpPr>
            <p:cNvPr id="45" name="Line 102"/>
            <p:cNvSpPr>
              <a:spLocks noChangeShapeType="1"/>
            </p:cNvSpPr>
            <p:nvPr/>
          </p:nvSpPr>
          <p:spPr bwMode="auto">
            <a:xfrm>
              <a:off x="2436813" y="1512094"/>
              <a:ext cx="314325" cy="0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46" name="Line 103"/>
            <p:cNvSpPr>
              <a:spLocks noChangeShapeType="1"/>
            </p:cNvSpPr>
            <p:nvPr/>
          </p:nvSpPr>
          <p:spPr bwMode="auto">
            <a:xfrm>
              <a:off x="3490913" y="1512094"/>
              <a:ext cx="314325" cy="0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47" name="Line 104"/>
            <p:cNvSpPr>
              <a:spLocks noChangeShapeType="1"/>
            </p:cNvSpPr>
            <p:nvPr/>
          </p:nvSpPr>
          <p:spPr bwMode="auto">
            <a:xfrm>
              <a:off x="3978275" y="1512094"/>
              <a:ext cx="269875" cy="0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/>
            </a:p>
          </p:txBody>
        </p:sp>
      </p:grpSp>
      <p:sp>
        <p:nvSpPr>
          <p:cNvPr id="50" name="Text Box 129"/>
          <p:cNvSpPr txBox="1">
            <a:spLocks noChangeArrowheads="1"/>
          </p:cNvSpPr>
          <p:nvPr/>
        </p:nvSpPr>
        <p:spPr bwMode="auto">
          <a:xfrm>
            <a:off x="3717032" y="6294264"/>
            <a:ext cx="4455368" cy="519112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>
                <a:solidFill>
                  <a:srgbClr val="800000"/>
                </a:solidFill>
              </a:rPr>
              <a:t>非自减型寻址, 直接输</a:t>
            </a:r>
            <a:r>
              <a:rPr lang="zh-CN" altLang="en-US" sz="2800" b="1" smtClean="0">
                <a:solidFill>
                  <a:srgbClr val="800000"/>
                </a:solidFill>
              </a:rPr>
              <a:t>出</a:t>
            </a:r>
            <a:r>
              <a:rPr lang="en-US" altLang="zh-CN" sz="2800" b="1" smtClean="0">
                <a:solidFill>
                  <a:srgbClr val="800000"/>
                </a:solidFill>
              </a:rPr>
              <a:t>:A</a:t>
            </a:r>
            <a:endParaRPr lang="en-US" altLang="zh-CN" sz="2800" b="1">
              <a:solidFill>
                <a:srgbClr val="800000"/>
              </a:solidFill>
            </a:endParaRPr>
          </a:p>
        </p:txBody>
      </p:sp>
      <p:sp>
        <p:nvSpPr>
          <p:cNvPr id="52" name="Text Box 131"/>
          <p:cNvSpPr txBox="1">
            <a:spLocks noChangeArrowheads="1"/>
          </p:cNvSpPr>
          <p:nvPr/>
        </p:nvSpPr>
        <p:spPr bwMode="auto">
          <a:xfrm>
            <a:off x="4165600" y="5733256"/>
            <a:ext cx="4978400" cy="519112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800000"/>
                </a:solidFill>
              </a:rPr>
              <a:t>自减型寻址, 做减1操</a:t>
            </a:r>
            <a:r>
              <a:rPr lang="zh-CN" altLang="en-US" sz="2800" b="1" smtClean="0">
                <a:solidFill>
                  <a:srgbClr val="800000"/>
                </a:solidFill>
              </a:rPr>
              <a:t>作</a:t>
            </a:r>
            <a:r>
              <a:rPr lang="en-US" altLang="zh-CN" sz="2800" b="1" smtClean="0">
                <a:solidFill>
                  <a:srgbClr val="800000"/>
                </a:solidFill>
              </a:rPr>
              <a:t>:A-1</a:t>
            </a:r>
            <a:endParaRPr lang="en-US" altLang="zh-CN" sz="2800" b="1">
              <a:solidFill>
                <a:srgbClr val="800000"/>
              </a:solidFill>
            </a:endParaRPr>
          </a:p>
        </p:txBody>
      </p:sp>
      <p:cxnSp>
        <p:nvCxnSpPr>
          <p:cNvPr id="58" name="形状 57"/>
          <p:cNvCxnSpPr>
            <a:endCxn id="50" idx="1"/>
          </p:cNvCxnSpPr>
          <p:nvPr/>
        </p:nvCxnSpPr>
        <p:spPr>
          <a:xfrm rot="16200000" flipH="1">
            <a:off x="2222067" y="5058854"/>
            <a:ext cx="2332731" cy="657200"/>
          </a:xfrm>
          <a:prstGeom prst="curvedConnector2">
            <a:avLst/>
          </a:prstGeom>
          <a:ln w="254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形状 60"/>
          <p:cNvCxnSpPr>
            <a:stCxn id="27" idx="2"/>
            <a:endCxn id="52" idx="1"/>
          </p:cNvCxnSpPr>
          <p:nvPr/>
        </p:nvCxnSpPr>
        <p:spPr>
          <a:xfrm rot="16200000" flipH="1">
            <a:off x="3270267" y="5097478"/>
            <a:ext cx="1262153" cy="528513"/>
          </a:xfrm>
          <a:prstGeom prst="curvedConnector2">
            <a:avLst/>
          </a:prstGeom>
          <a:ln w="254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547664" y="663079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/>
              <a:t>电位型微命令</a:t>
            </a:r>
            <a:endParaRPr lang="zh-CN" altLang="en-US" sz="2400" b="1"/>
          </a:p>
        </p:txBody>
      </p:sp>
      <p:sp>
        <p:nvSpPr>
          <p:cNvPr id="64" name="TextBox 63"/>
          <p:cNvSpPr txBox="1"/>
          <p:nvPr/>
        </p:nvSpPr>
        <p:spPr>
          <a:xfrm>
            <a:off x="5915433" y="663079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/>
              <a:t>脉冲型微命令</a:t>
            </a:r>
            <a:endParaRPr lang="zh-CN" altLang="en-US" sz="2400" b="1"/>
          </a:p>
        </p:txBody>
      </p:sp>
      <p:sp>
        <p:nvSpPr>
          <p:cNvPr id="54" name="任意多边形 53"/>
          <p:cNvSpPr/>
          <p:nvPr/>
        </p:nvSpPr>
        <p:spPr>
          <a:xfrm>
            <a:off x="323527" y="218661"/>
            <a:ext cx="650507" cy="934278"/>
          </a:xfrm>
          <a:custGeom>
            <a:avLst/>
            <a:gdLst>
              <a:gd name="connsiteX0" fmla="*/ 738640 w 738640"/>
              <a:gd name="connsiteY0" fmla="*/ 0 h 934278"/>
              <a:gd name="connsiteX1" fmla="*/ 13083 w 738640"/>
              <a:gd name="connsiteY1" fmla="*/ 387626 h 934278"/>
              <a:gd name="connsiteX2" fmla="*/ 341075 w 738640"/>
              <a:gd name="connsiteY2" fmla="*/ 934278 h 934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8640" h="934278">
                <a:moveTo>
                  <a:pt x="738640" y="0"/>
                </a:moveTo>
                <a:cubicBezTo>
                  <a:pt x="408992" y="115956"/>
                  <a:pt x="79344" y="231913"/>
                  <a:pt x="13083" y="387626"/>
                </a:cubicBezTo>
                <a:cubicBezTo>
                  <a:pt x="-53178" y="543339"/>
                  <a:pt x="143948" y="738808"/>
                  <a:pt x="341075" y="934278"/>
                </a:cubicBezTo>
              </a:path>
            </a:pathLst>
          </a:custGeom>
          <a:noFill/>
          <a:ln>
            <a:solidFill>
              <a:srgbClr val="C0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 flipH="1">
            <a:off x="954881" y="34938"/>
            <a:ext cx="1871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rgbClr val="C00000"/>
                </a:solidFill>
              </a:rPr>
              <a:t>在什么时间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62" name="任意多边形 61"/>
          <p:cNvSpPr/>
          <p:nvPr/>
        </p:nvSpPr>
        <p:spPr>
          <a:xfrm>
            <a:off x="3509144" y="228347"/>
            <a:ext cx="650507" cy="934278"/>
          </a:xfrm>
          <a:custGeom>
            <a:avLst/>
            <a:gdLst>
              <a:gd name="connsiteX0" fmla="*/ 738640 w 738640"/>
              <a:gd name="connsiteY0" fmla="*/ 0 h 934278"/>
              <a:gd name="connsiteX1" fmla="*/ 13083 w 738640"/>
              <a:gd name="connsiteY1" fmla="*/ 387626 h 934278"/>
              <a:gd name="connsiteX2" fmla="*/ 341075 w 738640"/>
              <a:gd name="connsiteY2" fmla="*/ 934278 h 934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8640" h="934278">
                <a:moveTo>
                  <a:pt x="738640" y="0"/>
                </a:moveTo>
                <a:cubicBezTo>
                  <a:pt x="408992" y="115956"/>
                  <a:pt x="79344" y="231913"/>
                  <a:pt x="13083" y="387626"/>
                </a:cubicBezTo>
                <a:cubicBezTo>
                  <a:pt x="-53178" y="543339"/>
                  <a:pt x="143948" y="738808"/>
                  <a:pt x="341075" y="934278"/>
                </a:cubicBezTo>
              </a:path>
            </a:pathLst>
          </a:custGeom>
          <a:noFill/>
          <a:ln>
            <a:solidFill>
              <a:srgbClr val="C0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 flipH="1">
            <a:off x="4140498" y="44624"/>
            <a:ext cx="2602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rgbClr val="C00000"/>
                </a:solidFill>
              </a:rPr>
              <a:t>根据什么条件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67" name="流程图: 接点 66"/>
          <p:cNvSpPr/>
          <p:nvPr/>
        </p:nvSpPr>
        <p:spPr>
          <a:xfrm>
            <a:off x="408028" y="5039097"/>
            <a:ext cx="7764372" cy="478135"/>
          </a:xfrm>
          <a:prstGeom prst="flowChartConnector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流程图: 接点 67"/>
          <p:cNvSpPr/>
          <p:nvPr/>
        </p:nvSpPr>
        <p:spPr>
          <a:xfrm>
            <a:off x="658530" y="3382913"/>
            <a:ext cx="4273510" cy="478135"/>
          </a:xfrm>
          <a:prstGeom prst="flowChartConnector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475482" y="584816"/>
            <a:ext cx="6552902" cy="592102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6943498" y="87876"/>
            <a:ext cx="2037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rgbClr val="0000FF"/>
                </a:solidFill>
              </a:rPr>
              <a:t>实现</a:t>
            </a:r>
            <a:r>
              <a:rPr lang="zh-CN" altLang="en-US" sz="2400" b="1">
                <a:solidFill>
                  <a:srgbClr val="0000FF"/>
                </a:solidFill>
              </a:rPr>
              <a:t>一步</a:t>
            </a:r>
            <a:r>
              <a:rPr lang="zh-CN" altLang="en-US" sz="2400" b="1" smtClean="0">
                <a:solidFill>
                  <a:srgbClr val="0000FF"/>
                </a:solidFill>
              </a:rPr>
              <a:t>操作</a:t>
            </a:r>
            <a:endParaRPr lang="zh-CN" altLang="en-US" sz="2400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2" grpId="0"/>
      <p:bldP spid="54" grpId="0" animBg="1"/>
      <p:bldP spid="55" grpId="0"/>
      <p:bldP spid="62" grpId="0" animBg="1"/>
      <p:bldP spid="66" grpId="0"/>
      <p:bldP spid="67" grpId="0" animBg="1"/>
      <p:bldP spid="68" grpId="0" animBg="1"/>
      <p:bldP spid="48" grpId="0" animBg="1"/>
      <p:bldP spid="5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01613" y="332656"/>
            <a:ext cx="8686800" cy="4608511"/>
          </a:xfrm>
          <a:prstGeom prst="rect">
            <a:avLst/>
          </a:prstGeom>
          <a:noFill/>
          <a:ln w="19050">
            <a:solidFill>
              <a:srgbClr val="0034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tabLst>
                <a:tab pos="952500" algn="l"/>
              </a:tabLst>
            </a:pPr>
            <a:r>
              <a:rPr lang="en-US" altLang="zh-CN" sz="2800" b="1"/>
              <a:t>ST</a:t>
            </a:r>
            <a:r>
              <a:rPr lang="en-US" altLang="zh-CN" sz="2800" b="1" baseline="-14000"/>
              <a:t>1</a:t>
            </a:r>
            <a:r>
              <a:rPr lang="en-US" altLang="zh-CN" sz="2800" b="1" baseline="-25000"/>
              <a:t> </a:t>
            </a:r>
            <a:r>
              <a:rPr lang="en-US" altLang="zh-CN" sz="2800" b="1" baseline="-25000" smtClean="0"/>
              <a:t>    </a:t>
            </a:r>
            <a:r>
              <a:rPr lang="en-US" altLang="zh-CN" sz="2800" b="1" smtClean="0"/>
              <a:t>EMAR</a:t>
            </a:r>
          </a:p>
          <a:p>
            <a:pPr>
              <a:lnSpc>
                <a:spcPct val="95000"/>
              </a:lnSpc>
              <a:spcBef>
                <a:spcPct val="0"/>
              </a:spcBef>
              <a:tabLst>
                <a:tab pos="952500" algn="l"/>
              </a:tabLst>
            </a:pPr>
            <a:r>
              <a:rPr lang="en-US" altLang="zh-CN" sz="2800" b="1" smtClean="0"/>
              <a:t>          R </a:t>
            </a:r>
          </a:p>
          <a:p>
            <a:pPr>
              <a:spcBef>
                <a:spcPct val="20000"/>
              </a:spcBef>
              <a:tabLst>
                <a:tab pos="952500" algn="l"/>
              </a:tabLst>
            </a:pPr>
            <a:r>
              <a:rPr lang="en-US" altLang="zh-CN" sz="2800" b="1" smtClean="0"/>
              <a:t>          SMDR</a:t>
            </a:r>
            <a:endParaRPr lang="en-US" altLang="zh-CN" sz="2800" b="1"/>
          </a:p>
          <a:p>
            <a:pPr>
              <a:spcBef>
                <a:spcPct val="0"/>
              </a:spcBef>
              <a:tabLst>
                <a:tab pos="952500" algn="l"/>
              </a:tabLst>
            </a:pPr>
            <a:r>
              <a:rPr lang="en-US" altLang="zh-CN" sz="2800" b="1"/>
              <a:t>          MDR</a:t>
            </a:r>
            <a:r>
              <a:rPr lang="en-US" altLang="zh-CN" sz="2800" b="1">
                <a:sym typeface="Symbol" pitchFamily="18" charset="2"/>
              </a:rPr>
              <a:t></a:t>
            </a:r>
            <a:r>
              <a:rPr lang="en-US" altLang="zh-CN" sz="2800" b="1" baseline="-25000"/>
              <a:t> </a:t>
            </a:r>
            <a:r>
              <a:rPr lang="en-US" altLang="zh-CN" sz="2800" b="1">
                <a:ea typeface="MingLiU" pitchFamily="49" charset="-120"/>
              </a:rPr>
              <a:t>B</a:t>
            </a:r>
          </a:p>
          <a:p>
            <a:pPr>
              <a:spcBef>
                <a:spcPct val="10000"/>
              </a:spcBef>
              <a:tabLst>
                <a:tab pos="952500" algn="l"/>
              </a:tabLst>
            </a:pPr>
            <a:r>
              <a:rPr lang="en-US" altLang="zh-CN" sz="2800" b="1"/>
              <a:t>          </a:t>
            </a:r>
          </a:p>
          <a:p>
            <a:pPr>
              <a:spcBef>
                <a:spcPct val="0"/>
              </a:spcBef>
              <a:tabLst>
                <a:tab pos="952500" algn="l"/>
              </a:tabLst>
            </a:pPr>
            <a:r>
              <a:rPr lang="en-US" altLang="zh-CN" sz="2800" b="1"/>
              <a:t>          DM</a:t>
            </a:r>
          </a:p>
          <a:p>
            <a:pPr>
              <a:spcBef>
                <a:spcPct val="0"/>
              </a:spcBef>
              <a:tabLst>
                <a:tab pos="952500" algn="l"/>
              </a:tabLst>
            </a:pPr>
            <a:r>
              <a:rPr lang="en-US" altLang="zh-CN" sz="2800" b="1"/>
              <a:t>          1</a:t>
            </a:r>
            <a:r>
              <a:rPr lang="en-US" altLang="zh-CN" sz="2800" b="1">
                <a:sym typeface="Symbol" pitchFamily="18" charset="2"/>
              </a:rPr>
              <a:t></a:t>
            </a:r>
            <a:r>
              <a:rPr lang="en-US" altLang="zh-CN" sz="2800" b="1">
                <a:ea typeface="MingLiU" pitchFamily="49" charset="-120"/>
              </a:rPr>
              <a:t>ST</a:t>
            </a:r>
            <a:endParaRPr lang="en-US" altLang="zh-CN" sz="2800" b="1"/>
          </a:p>
          <a:p>
            <a:pPr>
              <a:spcBef>
                <a:spcPct val="0"/>
              </a:spcBef>
              <a:tabLst>
                <a:tab pos="952500" algn="l"/>
              </a:tabLst>
            </a:pPr>
            <a:r>
              <a:rPr lang="en-US" altLang="zh-CN" sz="2800" b="1"/>
              <a:t>          1</a:t>
            </a:r>
            <a:r>
              <a:rPr lang="en-US" altLang="zh-CN" sz="2800" b="1">
                <a:sym typeface="Symbol" pitchFamily="18" charset="2"/>
              </a:rPr>
              <a:t></a:t>
            </a:r>
            <a:r>
              <a:rPr lang="en-US" altLang="zh-CN" sz="2800" b="1">
                <a:ea typeface="MingLiU" pitchFamily="49" charset="-120"/>
              </a:rPr>
              <a:t>DT</a:t>
            </a:r>
            <a:endParaRPr lang="en-US" altLang="zh-CN" sz="2800" b="1"/>
          </a:p>
          <a:p>
            <a:pPr>
              <a:spcBef>
                <a:spcPct val="0"/>
              </a:spcBef>
              <a:tabLst>
                <a:tab pos="952500" algn="l"/>
              </a:tabLst>
            </a:pPr>
            <a:r>
              <a:rPr lang="en-US" altLang="zh-CN" sz="2800" b="1"/>
              <a:t>          1</a:t>
            </a:r>
            <a:r>
              <a:rPr lang="en-US" altLang="zh-CN" sz="2800" b="1">
                <a:sym typeface="Symbol" pitchFamily="18" charset="2"/>
              </a:rPr>
              <a:t></a:t>
            </a:r>
            <a:r>
              <a:rPr lang="en-US" altLang="zh-CN" sz="2800" b="1">
                <a:ea typeface="MingLiU" pitchFamily="49" charset="-120"/>
              </a:rPr>
              <a:t>ET</a:t>
            </a:r>
            <a:endParaRPr lang="en-US" altLang="zh-CN" sz="2800" b="1"/>
          </a:p>
          <a:p>
            <a:pPr>
              <a:spcBef>
                <a:spcPct val="20000"/>
              </a:spcBef>
              <a:tabLst>
                <a:tab pos="952500" algn="l"/>
              </a:tabLst>
            </a:pPr>
            <a:r>
              <a:rPr lang="en-US" altLang="zh-CN" sz="2800" b="1"/>
              <a:t>          T+1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1041400" y="332656"/>
            <a:ext cx="2208" cy="4608512"/>
          </a:xfrm>
          <a:prstGeom prst="line">
            <a:avLst/>
          </a:prstGeom>
          <a:noFill/>
          <a:ln w="19050">
            <a:solidFill>
              <a:srgbClr val="0034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054100" y="2173561"/>
            <a:ext cx="25539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 smtClean="0"/>
              <a:t>S</a:t>
            </a:r>
            <a:r>
              <a:rPr lang="en-US" altLang="zh-CN" sz="2800" b="1" baseline="-14000" smtClean="0"/>
              <a:t>3</a:t>
            </a:r>
            <a:r>
              <a:rPr lang="en-US" altLang="zh-CN" sz="2800" b="1" smtClean="0"/>
              <a:t>S</a:t>
            </a:r>
            <a:r>
              <a:rPr lang="en-US" altLang="zh-CN" sz="2800" b="1" baseline="-14000" smtClean="0"/>
              <a:t>2</a:t>
            </a:r>
            <a:r>
              <a:rPr lang="en-US" altLang="zh-CN" sz="2800" b="1" smtClean="0"/>
              <a:t>S</a:t>
            </a:r>
            <a:r>
              <a:rPr lang="en-US" altLang="zh-CN" sz="2800" b="1" baseline="-14000" smtClean="0"/>
              <a:t>1</a:t>
            </a:r>
            <a:r>
              <a:rPr lang="en-US" altLang="zh-CN" sz="2800" b="1" smtClean="0"/>
              <a:t>S</a:t>
            </a:r>
            <a:r>
              <a:rPr lang="en-US" altLang="zh-CN" sz="2800" b="1" baseline="-14000" smtClean="0"/>
              <a:t>0</a:t>
            </a:r>
            <a:r>
              <a:rPr lang="en-US" altLang="zh-CN" sz="2800" b="1" smtClean="0">
                <a:ea typeface="MingLiU" pitchFamily="49" charset="-120"/>
              </a:rPr>
              <a:t>M   </a:t>
            </a:r>
            <a:r>
              <a:rPr lang="en-US" altLang="zh-CN" sz="2800" b="1" smtClean="0">
                <a:solidFill>
                  <a:srgbClr val="FF0000"/>
                </a:solidFill>
                <a:ea typeface="MingLiU" pitchFamily="49" charset="-120"/>
              </a:rPr>
              <a:t>(B)</a:t>
            </a:r>
            <a:endParaRPr lang="zh-CN" altLang="en-US" sz="2800" b="1">
              <a:solidFill>
                <a:srgbClr val="FF0000"/>
              </a:solidFill>
              <a:ea typeface="MingLiU" pitchFamily="49" charset="-120"/>
            </a:endParaRP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1503363" y="2256111"/>
            <a:ext cx="173037" cy="0"/>
          </a:xfrm>
          <a:prstGeom prst="line">
            <a:avLst/>
          </a:prstGeom>
          <a:noFill/>
          <a:ln w="19050">
            <a:solidFill>
              <a:srgbClr val="0034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2123728" y="2249761"/>
            <a:ext cx="173037" cy="0"/>
          </a:xfrm>
          <a:prstGeom prst="line">
            <a:avLst/>
          </a:prstGeom>
          <a:noFill/>
          <a:ln w="19050">
            <a:solidFill>
              <a:srgbClr val="0034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2255838" y="2924944"/>
            <a:ext cx="20367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>
                <a:ea typeface="MingLiU" pitchFamily="49" charset="-120"/>
              </a:rPr>
              <a:t>[(R)</a:t>
            </a:r>
            <a:r>
              <a:rPr lang="en-US" altLang="zh-CN" sz="2800" b="1"/>
              <a:t>∨</a:t>
            </a:r>
            <a:r>
              <a:rPr lang="en-US" altLang="zh-CN" sz="2800" b="1">
                <a:ea typeface="MingLiU" pitchFamily="49" charset="-120"/>
              </a:rPr>
              <a:t>–(R) ]</a:t>
            </a:r>
            <a:endParaRPr lang="zh-CN" altLang="en-US" sz="2800" b="1">
              <a:ea typeface="MingLiU" pitchFamily="49" charset="-120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2486025" y="2996952"/>
            <a:ext cx="1519237" cy="0"/>
          </a:xfrm>
          <a:prstGeom prst="line">
            <a:avLst/>
          </a:prstGeom>
          <a:noFill/>
          <a:ln w="19050">
            <a:solidFill>
              <a:srgbClr val="0034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2265363" y="3413943"/>
            <a:ext cx="20367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>
                <a:ea typeface="MingLiU" pitchFamily="49" charset="-120"/>
              </a:rPr>
              <a:t>[(R)</a:t>
            </a:r>
            <a:r>
              <a:rPr lang="en-US" altLang="zh-CN" sz="2800" b="1"/>
              <a:t>∨</a:t>
            </a:r>
            <a:r>
              <a:rPr lang="en-US" altLang="zh-CN" sz="2800" b="1">
                <a:ea typeface="MingLiU" pitchFamily="49" charset="-120"/>
              </a:rPr>
              <a:t>–(R) ]</a:t>
            </a:r>
            <a:endParaRPr lang="zh-CN" altLang="en-US" sz="2800" b="1">
              <a:ea typeface="MingLiU" pitchFamily="49" charset="-120"/>
            </a:endParaRPr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4298950" y="3501008"/>
            <a:ext cx="457200" cy="0"/>
          </a:xfrm>
          <a:prstGeom prst="line">
            <a:avLst/>
          </a:prstGeom>
          <a:noFill/>
          <a:ln w="19050">
            <a:solidFill>
              <a:srgbClr val="0034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4211960" y="3429000"/>
            <a:ext cx="698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>
                <a:ea typeface="MingLiU" pitchFamily="49" charset="-120"/>
              </a:rPr>
              <a:t>DR</a:t>
            </a:r>
            <a:endParaRPr lang="zh-CN" altLang="en-US" sz="2800" b="1">
              <a:ea typeface="MingLiU" pitchFamily="49" charset="-120"/>
            </a:endParaRPr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2259013" y="3845991"/>
            <a:ext cx="20367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>
                <a:ea typeface="MingLiU" pitchFamily="49" charset="-120"/>
              </a:rPr>
              <a:t>[(R)</a:t>
            </a:r>
            <a:r>
              <a:rPr lang="en-US" altLang="zh-CN" sz="2800" b="1"/>
              <a:t>∨</a:t>
            </a:r>
            <a:r>
              <a:rPr lang="en-US" altLang="zh-CN" sz="2800" b="1">
                <a:ea typeface="MingLiU" pitchFamily="49" charset="-120"/>
              </a:rPr>
              <a:t>–(R) ]</a:t>
            </a:r>
            <a:endParaRPr lang="zh-CN" altLang="en-US" sz="2800" b="1">
              <a:ea typeface="MingLiU" pitchFamily="49" charset="-120"/>
            </a:endParaRPr>
          </a:p>
        </p:txBody>
      </p:sp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4197350" y="3861048"/>
            <a:ext cx="698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>
                <a:ea typeface="MingLiU" pitchFamily="49" charset="-120"/>
              </a:rPr>
              <a:t>DR</a:t>
            </a:r>
            <a:endParaRPr lang="zh-CN" altLang="en-US" sz="2800" b="1">
              <a:ea typeface="MingLiU" pitchFamily="49" charset="-120"/>
            </a:endParaRP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2278063" y="4365104"/>
            <a:ext cx="205537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>
                <a:ea typeface="MingLiU" pitchFamily="49" charset="-120"/>
              </a:rPr>
              <a:t>[(R)</a:t>
            </a:r>
            <a:r>
              <a:rPr lang="en-US" altLang="zh-CN" sz="2800" b="1"/>
              <a:t>∨</a:t>
            </a:r>
            <a:r>
              <a:rPr lang="en-US" altLang="zh-CN" sz="2800" b="1">
                <a:ea typeface="MingLiU" pitchFamily="49" charset="-120"/>
              </a:rPr>
              <a:t>–(R) ]</a:t>
            </a:r>
            <a:endParaRPr lang="zh-CN" altLang="en-US" sz="2800" b="1">
              <a:ea typeface="MingLiU" pitchFamily="49" charset="-120"/>
            </a:endParaRPr>
          </a:p>
        </p:txBody>
      </p:sp>
      <p:sp>
        <p:nvSpPr>
          <p:cNvPr id="18" name="Line 24"/>
          <p:cNvSpPr>
            <a:spLocks noChangeShapeType="1"/>
          </p:cNvSpPr>
          <p:nvPr/>
        </p:nvSpPr>
        <p:spPr bwMode="auto">
          <a:xfrm>
            <a:off x="2495550" y="4437112"/>
            <a:ext cx="1474787" cy="0"/>
          </a:xfrm>
          <a:prstGeom prst="line">
            <a:avLst/>
          </a:prstGeom>
          <a:noFill/>
          <a:ln w="19050">
            <a:solidFill>
              <a:srgbClr val="0034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19" name="Line 25"/>
          <p:cNvSpPr>
            <a:spLocks noChangeShapeType="1"/>
          </p:cNvSpPr>
          <p:nvPr/>
        </p:nvSpPr>
        <p:spPr bwMode="auto">
          <a:xfrm>
            <a:off x="5029200" y="2327548"/>
            <a:ext cx="3860800" cy="0"/>
          </a:xfrm>
          <a:prstGeom prst="line">
            <a:avLst/>
          </a:prstGeom>
          <a:noFill/>
          <a:ln w="19050">
            <a:solidFill>
              <a:srgbClr val="0034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20" name="Rectangle 26"/>
          <p:cNvSpPr>
            <a:spLocks noChangeArrowheads="1"/>
          </p:cNvSpPr>
          <p:nvPr/>
        </p:nvSpPr>
        <p:spPr bwMode="auto">
          <a:xfrm>
            <a:off x="5167313" y="2376760"/>
            <a:ext cx="40427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/>
              <a:t>P</a:t>
            </a:r>
            <a:endParaRPr lang="zh-CN" altLang="en-US" sz="2800" b="1"/>
          </a:p>
        </p:txBody>
      </p:sp>
      <p:sp>
        <p:nvSpPr>
          <p:cNvPr id="21" name="Rectangle 27"/>
          <p:cNvSpPr>
            <a:spLocks noChangeArrowheads="1"/>
          </p:cNvSpPr>
          <p:nvPr/>
        </p:nvSpPr>
        <p:spPr bwMode="auto">
          <a:xfrm>
            <a:off x="5764213" y="2386285"/>
            <a:ext cx="92365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CPC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22" name="Rectangle 29"/>
          <p:cNvSpPr>
            <a:spLocks noChangeArrowheads="1"/>
          </p:cNvSpPr>
          <p:nvPr/>
        </p:nvSpPr>
        <p:spPr bwMode="auto">
          <a:xfrm>
            <a:off x="5768975" y="2830785"/>
            <a:ext cx="18062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/>
              <a:t>CPST </a:t>
            </a:r>
            <a:r>
              <a:rPr lang="en-US" altLang="zh-CN" sz="2800" b="1">
                <a:ea typeface="MingLiU" pitchFamily="49" charset="-120"/>
              </a:rPr>
              <a:t>[ </a:t>
            </a:r>
            <a:r>
              <a:rPr lang="en-US" altLang="zh-CN" sz="2800" b="1"/>
              <a:t>P </a:t>
            </a:r>
            <a:r>
              <a:rPr lang="en-US" altLang="zh-CN" sz="2800" b="1">
                <a:ea typeface="MingLiU" pitchFamily="49" charset="-120"/>
              </a:rPr>
              <a:t>]</a:t>
            </a:r>
            <a:endParaRPr lang="zh-CN" altLang="en-US" sz="2800" b="1"/>
          </a:p>
        </p:txBody>
      </p:sp>
      <p:sp>
        <p:nvSpPr>
          <p:cNvPr id="23" name="Line 30"/>
          <p:cNvSpPr>
            <a:spLocks noChangeShapeType="1"/>
          </p:cNvSpPr>
          <p:nvPr/>
        </p:nvSpPr>
        <p:spPr bwMode="auto">
          <a:xfrm>
            <a:off x="7048971" y="2924944"/>
            <a:ext cx="187325" cy="0"/>
          </a:xfrm>
          <a:prstGeom prst="line">
            <a:avLst/>
          </a:prstGeom>
          <a:noFill/>
          <a:ln w="19050">
            <a:solidFill>
              <a:srgbClr val="0034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24" name="Rectangle 32"/>
          <p:cNvSpPr>
            <a:spLocks noChangeArrowheads="1"/>
          </p:cNvSpPr>
          <p:nvPr/>
        </p:nvSpPr>
        <p:spPr bwMode="auto">
          <a:xfrm>
            <a:off x="5762625" y="3335610"/>
            <a:ext cx="18655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/>
              <a:t>CPDT </a:t>
            </a:r>
            <a:r>
              <a:rPr lang="en-US" altLang="zh-CN" sz="2800" b="1">
                <a:ea typeface="MingLiU" pitchFamily="49" charset="-120"/>
              </a:rPr>
              <a:t>[ </a:t>
            </a:r>
            <a:r>
              <a:rPr lang="en-US" altLang="zh-CN" sz="2800" b="1"/>
              <a:t>P </a:t>
            </a:r>
            <a:r>
              <a:rPr lang="en-US" altLang="zh-CN" sz="2800" b="1">
                <a:ea typeface="MingLiU" pitchFamily="49" charset="-120"/>
              </a:rPr>
              <a:t>]</a:t>
            </a:r>
            <a:endParaRPr lang="zh-CN" altLang="en-US" sz="2800" b="1"/>
          </a:p>
        </p:txBody>
      </p:sp>
      <p:sp>
        <p:nvSpPr>
          <p:cNvPr id="25" name="Line 33"/>
          <p:cNvSpPr>
            <a:spLocks noChangeShapeType="1"/>
          </p:cNvSpPr>
          <p:nvPr/>
        </p:nvSpPr>
        <p:spPr bwMode="auto">
          <a:xfrm>
            <a:off x="7092280" y="3429000"/>
            <a:ext cx="187325" cy="0"/>
          </a:xfrm>
          <a:prstGeom prst="line">
            <a:avLst/>
          </a:prstGeom>
          <a:noFill/>
          <a:ln w="19050">
            <a:solidFill>
              <a:srgbClr val="0034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5756275" y="3837260"/>
            <a:ext cx="18447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/>
              <a:t>CPET </a:t>
            </a:r>
            <a:r>
              <a:rPr lang="en-US" altLang="zh-CN" sz="2800" b="1">
                <a:ea typeface="MingLiU" pitchFamily="49" charset="-120"/>
              </a:rPr>
              <a:t>[ </a:t>
            </a:r>
            <a:r>
              <a:rPr lang="en-US" altLang="zh-CN" sz="2800" b="1"/>
              <a:t>P </a:t>
            </a:r>
            <a:r>
              <a:rPr lang="en-US" altLang="zh-CN" sz="2800" b="1">
                <a:ea typeface="MingLiU" pitchFamily="49" charset="-120"/>
              </a:rPr>
              <a:t>]</a:t>
            </a:r>
            <a:endParaRPr lang="zh-CN" altLang="en-US" sz="2800" b="1"/>
          </a:p>
        </p:txBody>
      </p:sp>
      <p:sp>
        <p:nvSpPr>
          <p:cNvPr id="27" name="Line 36"/>
          <p:cNvSpPr>
            <a:spLocks noChangeShapeType="1"/>
          </p:cNvSpPr>
          <p:nvPr/>
        </p:nvSpPr>
        <p:spPr bwMode="auto">
          <a:xfrm>
            <a:off x="7118350" y="3933056"/>
            <a:ext cx="187325" cy="0"/>
          </a:xfrm>
          <a:prstGeom prst="line">
            <a:avLst/>
          </a:prstGeom>
          <a:noFill/>
          <a:ln w="19050">
            <a:solidFill>
              <a:srgbClr val="0034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28" name="Rectangle 38"/>
          <p:cNvSpPr>
            <a:spLocks noChangeArrowheads="1"/>
          </p:cNvSpPr>
          <p:nvPr/>
        </p:nvSpPr>
        <p:spPr bwMode="auto">
          <a:xfrm>
            <a:off x="5757863" y="4281760"/>
            <a:ext cx="160588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/>
              <a:t>CPT </a:t>
            </a:r>
            <a:r>
              <a:rPr lang="en-US" altLang="zh-CN" sz="2800" b="1">
                <a:ea typeface="MingLiU" pitchFamily="49" charset="-120"/>
              </a:rPr>
              <a:t>[ </a:t>
            </a:r>
            <a:r>
              <a:rPr lang="en-US" altLang="zh-CN" sz="2800" b="1"/>
              <a:t>P </a:t>
            </a:r>
            <a:r>
              <a:rPr lang="en-US" altLang="zh-CN" sz="2800" b="1">
                <a:ea typeface="MingLiU" pitchFamily="49" charset="-120"/>
              </a:rPr>
              <a:t>]</a:t>
            </a:r>
            <a:endParaRPr lang="zh-CN" altLang="en-US" sz="2800" b="1"/>
          </a:p>
        </p:txBody>
      </p:sp>
      <p:sp>
        <p:nvSpPr>
          <p:cNvPr id="29" name="Line 39"/>
          <p:cNvSpPr>
            <a:spLocks noChangeShapeType="1"/>
          </p:cNvSpPr>
          <p:nvPr/>
        </p:nvSpPr>
        <p:spPr bwMode="auto">
          <a:xfrm>
            <a:off x="6842125" y="4365104"/>
            <a:ext cx="187325" cy="0"/>
          </a:xfrm>
          <a:prstGeom prst="line">
            <a:avLst/>
          </a:prstGeom>
          <a:noFill/>
          <a:ln w="19050">
            <a:solidFill>
              <a:srgbClr val="0034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30" name="Text Box 40"/>
          <p:cNvSpPr txBox="1">
            <a:spLocks noChangeArrowheads="1"/>
          </p:cNvSpPr>
          <p:nvPr/>
        </p:nvSpPr>
        <p:spPr bwMode="auto">
          <a:xfrm>
            <a:off x="4105672" y="5015185"/>
            <a:ext cx="615553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r>
              <a:rPr lang="zh-CN" altLang="en-US" sz="2800" b="1">
                <a:solidFill>
                  <a:srgbClr val="CCFFFF"/>
                </a:solidFill>
              </a:rPr>
              <a:t>...</a:t>
            </a:r>
          </a:p>
        </p:txBody>
      </p:sp>
      <p:sp>
        <p:nvSpPr>
          <p:cNvPr id="31" name="Text Box 42"/>
          <p:cNvSpPr txBox="1">
            <a:spLocks noChangeArrowheads="1"/>
          </p:cNvSpPr>
          <p:nvPr/>
        </p:nvSpPr>
        <p:spPr bwMode="auto">
          <a:xfrm>
            <a:off x="1655763" y="5137423"/>
            <a:ext cx="727233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99"/>
                </a:solidFill>
              </a:rPr>
              <a:t>如果不是</a:t>
            </a:r>
            <a:r>
              <a:rPr lang="zh-CN" altLang="en-US" sz="2800" b="1" u="sng">
                <a:solidFill>
                  <a:srgbClr val="000099"/>
                </a:solidFill>
              </a:rPr>
              <a:t>寄存器间址</a:t>
            </a:r>
            <a:r>
              <a:rPr lang="zh-CN" altLang="en-US" sz="2800" b="1">
                <a:solidFill>
                  <a:srgbClr val="000099"/>
                </a:solidFill>
              </a:rPr>
              <a:t>或</a:t>
            </a:r>
            <a:r>
              <a:rPr lang="zh-CN" altLang="en-US" sz="2800" b="1" u="sng">
                <a:solidFill>
                  <a:srgbClr val="000099"/>
                </a:solidFill>
              </a:rPr>
              <a:t>自减型寄存器间址,</a:t>
            </a:r>
            <a:r>
              <a:rPr lang="zh-CN" altLang="en-US" sz="2800" b="1">
                <a:solidFill>
                  <a:srgbClr val="000099"/>
                </a:solidFill>
              </a:rPr>
              <a:t>则需要延长</a:t>
            </a:r>
            <a:r>
              <a:rPr lang="en-US" altLang="zh-CN" sz="2800" b="1">
                <a:solidFill>
                  <a:srgbClr val="000099"/>
                </a:solidFill>
              </a:rPr>
              <a:t>ST(</a:t>
            </a:r>
            <a:r>
              <a:rPr lang="zh-CN" altLang="en-US" sz="2800" b="1">
                <a:solidFill>
                  <a:srgbClr val="000099"/>
                </a:solidFill>
              </a:rPr>
              <a:t>继续</a:t>
            </a:r>
            <a:r>
              <a:rPr lang="en-US" altLang="zh-CN" sz="2800" b="1">
                <a:solidFill>
                  <a:srgbClr val="000099"/>
                </a:solidFill>
              </a:rPr>
              <a:t>ST</a:t>
            </a:r>
            <a:r>
              <a:rPr lang="zh-CN" altLang="en-US" sz="2800" b="1">
                <a:solidFill>
                  <a:srgbClr val="000099"/>
                </a:solidFill>
              </a:rPr>
              <a:t>周期), 否则进入</a:t>
            </a:r>
            <a:r>
              <a:rPr lang="en-US" altLang="zh-CN" sz="2800" b="1">
                <a:solidFill>
                  <a:srgbClr val="000099"/>
                </a:solidFill>
              </a:rPr>
              <a:t>DT</a:t>
            </a:r>
            <a:r>
              <a:rPr lang="zh-CN" altLang="en-US" sz="2800" b="1">
                <a:solidFill>
                  <a:srgbClr val="000099"/>
                </a:solidFill>
              </a:rPr>
              <a:t>或</a:t>
            </a:r>
            <a:r>
              <a:rPr lang="en-US" altLang="zh-CN" sz="2800" b="1">
                <a:solidFill>
                  <a:srgbClr val="000099"/>
                </a:solidFill>
              </a:rPr>
              <a:t>ET。</a:t>
            </a:r>
          </a:p>
        </p:txBody>
      </p:sp>
      <p:sp>
        <p:nvSpPr>
          <p:cNvPr id="32" name="Rectangle 43"/>
          <p:cNvSpPr>
            <a:spLocks noChangeArrowheads="1"/>
          </p:cNvSpPr>
          <p:nvPr/>
        </p:nvSpPr>
        <p:spPr bwMode="auto">
          <a:xfrm>
            <a:off x="1673225" y="6120085"/>
            <a:ext cx="22268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>
                <a:solidFill>
                  <a:srgbClr val="000099"/>
                </a:solidFill>
              </a:rPr>
              <a:t>运算器输出</a:t>
            </a:r>
            <a:r>
              <a:rPr lang="en-US" altLang="zh-CN" sz="2800" b="1">
                <a:solidFill>
                  <a:srgbClr val="000099"/>
                </a:solidFill>
                <a:ea typeface="MingLiU" pitchFamily="49" charset="-120"/>
              </a:rPr>
              <a:t>B</a:t>
            </a:r>
            <a:endParaRPr lang="zh-CN" altLang="en-US" sz="2800" b="1">
              <a:solidFill>
                <a:srgbClr val="000099"/>
              </a:solidFill>
              <a:ea typeface="MingLiU" pitchFamily="49" charset="-120"/>
            </a:endParaRPr>
          </a:p>
        </p:txBody>
      </p:sp>
      <p:grpSp>
        <p:nvGrpSpPr>
          <p:cNvPr id="33" name="Group 60"/>
          <p:cNvGrpSpPr>
            <a:grpSpLocks/>
          </p:cNvGrpSpPr>
          <p:nvPr/>
        </p:nvGrpSpPr>
        <p:grpSpPr bwMode="auto">
          <a:xfrm>
            <a:off x="277813" y="2446611"/>
            <a:ext cx="1250950" cy="4014788"/>
            <a:chOff x="167" y="858"/>
            <a:chExt cx="852" cy="2649"/>
          </a:xfrm>
        </p:grpSpPr>
        <p:sp>
          <p:nvSpPr>
            <p:cNvPr id="37" name="Arc 61"/>
            <p:cNvSpPr>
              <a:spLocks/>
            </p:cNvSpPr>
            <p:nvPr/>
          </p:nvSpPr>
          <p:spPr bwMode="auto">
            <a:xfrm rot="21396982" flipH="1">
              <a:off x="167" y="858"/>
              <a:ext cx="573" cy="1233"/>
            </a:xfrm>
            <a:custGeom>
              <a:avLst/>
              <a:gdLst>
                <a:gd name="T0" fmla="*/ 0 w 21600"/>
                <a:gd name="T1" fmla="*/ 0 h 21600"/>
                <a:gd name="T2" fmla="*/ 573 w 21600"/>
                <a:gd name="T3" fmla="*/ 1233 h 21600"/>
                <a:gd name="T4" fmla="*/ 0 w 21600"/>
                <a:gd name="T5" fmla="*/ 123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99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8" name="Arc 62"/>
            <p:cNvSpPr>
              <a:spLocks/>
            </p:cNvSpPr>
            <p:nvPr/>
          </p:nvSpPr>
          <p:spPr bwMode="auto">
            <a:xfrm rot="15540119" flipH="1">
              <a:off x="-59" y="2430"/>
              <a:ext cx="1471" cy="684"/>
            </a:xfrm>
            <a:custGeom>
              <a:avLst/>
              <a:gdLst>
                <a:gd name="T0" fmla="*/ 0 w 21600"/>
                <a:gd name="T1" fmla="*/ 0 h 21600"/>
                <a:gd name="T2" fmla="*/ 1471 w 21600"/>
                <a:gd name="T3" fmla="*/ 684 h 21600"/>
                <a:gd name="T4" fmla="*/ 0 w 21600"/>
                <a:gd name="T5" fmla="*/ 684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99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grpSp>
        <p:nvGrpSpPr>
          <p:cNvPr id="34" name="Group 66"/>
          <p:cNvGrpSpPr>
            <a:grpSpLocks/>
          </p:cNvGrpSpPr>
          <p:nvPr/>
        </p:nvGrpSpPr>
        <p:grpSpPr bwMode="auto">
          <a:xfrm>
            <a:off x="476250" y="3389586"/>
            <a:ext cx="1119187" cy="2197100"/>
            <a:chOff x="276" y="1452"/>
            <a:chExt cx="753" cy="1432"/>
          </a:xfrm>
        </p:grpSpPr>
        <p:sp>
          <p:nvSpPr>
            <p:cNvPr id="35" name="Arc 64"/>
            <p:cNvSpPr>
              <a:spLocks/>
            </p:cNvSpPr>
            <p:nvPr/>
          </p:nvSpPr>
          <p:spPr bwMode="auto">
            <a:xfrm rot="20831756" flipH="1">
              <a:off x="276" y="1452"/>
              <a:ext cx="527" cy="563"/>
            </a:xfrm>
            <a:custGeom>
              <a:avLst/>
              <a:gdLst>
                <a:gd name="T0" fmla="*/ 0 w 21600"/>
                <a:gd name="T1" fmla="*/ 0 h 21600"/>
                <a:gd name="T2" fmla="*/ 527 w 21600"/>
                <a:gd name="T3" fmla="*/ 563 h 21600"/>
                <a:gd name="T4" fmla="*/ 0 w 21600"/>
                <a:gd name="T5" fmla="*/ 56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99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6" name="Arc 65"/>
            <p:cNvSpPr>
              <a:spLocks/>
            </p:cNvSpPr>
            <p:nvPr/>
          </p:nvSpPr>
          <p:spPr bwMode="auto">
            <a:xfrm rot="15540119" flipH="1">
              <a:off x="259" y="2115"/>
              <a:ext cx="925" cy="614"/>
            </a:xfrm>
            <a:custGeom>
              <a:avLst/>
              <a:gdLst>
                <a:gd name="T0" fmla="*/ 0 w 21600"/>
                <a:gd name="T1" fmla="*/ 0 h 21600"/>
                <a:gd name="T2" fmla="*/ 925 w 21600"/>
                <a:gd name="T3" fmla="*/ 614 h 21600"/>
                <a:gd name="T4" fmla="*/ 0 w 21600"/>
                <a:gd name="T5" fmla="*/ 614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99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39" name="Line 4"/>
          <p:cNvSpPr>
            <a:spLocks noChangeShapeType="1"/>
          </p:cNvSpPr>
          <p:nvPr/>
        </p:nvSpPr>
        <p:spPr bwMode="auto">
          <a:xfrm>
            <a:off x="5023926" y="332656"/>
            <a:ext cx="2208" cy="4608512"/>
          </a:xfrm>
          <a:prstGeom prst="line">
            <a:avLst/>
          </a:prstGeom>
          <a:noFill/>
          <a:ln w="19050">
            <a:solidFill>
              <a:srgbClr val="0034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40" name="Line 4"/>
          <p:cNvSpPr>
            <a:spLocks noChangeShapeType="1"/>
          </p:cNvSpPr>
          <p:nvPr/>
        </p:nvSpPr>
        <p:spPr bwMode="auto">
          <a:xfrm>
            <a:off x="5724128" y="332656"/>
            <a:ext cx="2208" cy="4608512"/>
          </a:xfrm>
          <a:prstGeom prst="line">
            <a:avLst/>
          </a:prstGeom>
          <a:noFill/>
          <a:ln w="19050">
            <a:solidFill>
              <a:srgbClr val="0034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43" name="Arc 65"/>
          <p:cNvSpPr>
            <a:spLocks/>
          </p:cNvSpPr>
          <p:nvPr/>
        </p:nvSpPr>
        <p:spPr bwMode="auto">
          <a:xfrm rot="16200000" flipH="1">
            <a:off x="2236771" y="4165886"/>
            <a:ext cx="3110512" cy="1320372"/>
          </a:xfrm>
          <a:custGeom>
            <a:avLst/>
            <a:gdLst>
              <a:gd name="T0" fmla="*/ 0 w 21600"/>
              <a:gd name="T1" fmla="*/ 0 h 21600"/>
              <a:gd name="T2" fmla="*/ 925 w 21600"/>
              <a:gd name="T3" fmla="*/ 614 h 21600"/>
              <a:gd name="T4" fmla="*/ 0 w 21600"/>
              <a:gd name="T5" fmla="*/ 614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rgbClr val="000099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4361332" y="6093296"/>
            <a:ext cx="198804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 smtClean="0">
                <a:solidFill>
                  <a:srgbClr val="7030A0"/>
                </a:solidFill>
              </a:rPr>
              <a:t>逻辑或符号</a:t>
            </a:r>
            <a:endParaRPr lang="zh-CN" altLang="en-US" sz="2800" b="1">
              <a:solidFill>
                <a:srgbClr val="7030A0"/>
              </a:solidFill>
              <a:ea typeface="MingLiU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43" grpId="0" animBg="1"/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0515" y="1355873"/>
            <a:ext cx="1092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FT0:</a:t>
            </a:r>
          </a:p>
        </p:txBody>
      </p:sp>
      <p:grpSp>
        <p:nvGrpSpPr>
          <p:cNvPr id="3" name="Group 146"/>
          <p:cNvGrpSpPr>
            <a:grpSpLocks/>
          </p:cNvGrpSpPr>
          <p:nvPr/>
        </p:nvGrpSpPr>
        <p:grpSpPr bwMode="auto">
          <a:xfrm>
            <a:off x="956815" y="1419374"/>
            <a:ext cx="1506538" cy="449263"/>
            <a:chOff x="576" y="506"/>
            <a:chExt cx="949" cy="283"/>
          </a:xfrm>
        </p:grpSpPr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576" y="506"/>
              <a:ext cx="949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900" b="1">
                  <a:ea typeface="黑体" pitchFamily="2" charset="-122"/>
                </a:rPr>
                <a:t>M     IR</a:t>
              </a:r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863" y="632"/>
              <a:ext cx="249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560364" y="188640"/>
            <a:ext cx="4140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900" b="1"/>
              <a:t>例: </a:t>
            </a:r>
            <a:r>
              <a:rPr lang="en-US" altLang="zh-CN" sz="2900" b="1"/>
              <a:t>MOV (R</a:t>
            </a:r>
            <a:r>
              <a:rPr lang="en-US" altLang="zh-CN" sz="3200" b="1" baseline="-12000"/>
              <a:t>1</a:t>
            </a:r>
            <a:r>
              <a:rPr lang="en-US" altLang="zh-CN" sz="2900" b="1"/>
              <a:t>),  (SP)+ ;</a:t>
            </a:r>
            <a:endParaRPr lang="zh-CN" altLang="en-US" sz="2900" b="1"/>
          </a:p>
        </p:txBody>
      </p:sp>
      <p:grpSp>
        <p:nvGrpSpPr>
          <p:cNvPr id="7" name="Group 152"/>
          <p:cNvGrpSpPr>
            <a:grpSpLocks/>
          </p:cNvGrpSpPr>
          <p:nvPr/>
        </p:nvGrpSpPr>
        <p:grpSpPr bwMode="auto">
          <a:xfrm>
            <a:off x="886965" y="2746523"/>
            <a:ext cx="1885950" cy="433388"/>
            <a:chOff x="548" y="1342"/>
            <a:chExt cx="1188" cy="273"/>
          </a:xfrm>
        </p:grpSpPr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548" y="1342"/>
              <a:ext cx="1188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 smtClean="0">
                  <a:ea typeface="黑体" pitchFamily="2" charset="-122"/>
                </a:rPr>
                <a:t>SP     </a:t>
              </a:r>
              <a:r>
                <a:rPr lang="en-US" altLang="zh-CN" sz="2800" b="1">
                  <a:ea typeface="黑体" pitchFamily="2" charset="-122"/>
                </a:rPr>
                <a:t>MAR</a:t>
              </a: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886" y="1478"/>
              <a:ext cx="206" cy="0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10" name="Group 156"/>
          <p:cNvGrpSpPr>
            <a:grpSpLocks/>
          </p:cNvGrpSpPr>
          <p:nvPr/>
        </p:nvGrpSpPr>
        <p:grpSpPr bwMode="auto">
          <a:xfrm>
            <a:off x="842515" y="3273573"/>
            <a:ext cx="2174875" cy="420688"/>
            <a:chOff x="504" y="1666"/>
            <a:chExt cx="1370" cy="265"/>
          </a:xfrm>
        </p:grpSpPr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504" y="1666"/>
              <a:ext cx="137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700" b="1">
                  <a:ea typeface="黑体" pitchFamily="2" charset="-122"/>
                </a:rPr>
                <a:t>M   MDR </a:t>
              </a:r>
              <a:r>
                <a:rPr lang="en-US" altLang="zh-CN" sz="2000" b="1">
                  <a:ea typeface="黑体" pitchFamily="2" charset="-122"/>
                </a:rPr>
                <a:t>   </a:t>
              </a:r>
              <a:r>
                <a:rPr lang="en-US" altLang="zh-CN" sz="2700" b="1">
                  <a:ea typeface="黑体" pitchFamily="2" charset="-122"/>
                </a:rPr>
                <a:t>C</a:t>
              </a: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777" y="1794"/>
              <a:ext cx="159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1447" y="1794"/>
              <a:ext cx="159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14" name="Group 147"/>
          <p:cNvGrpSpPr>
            <a:grpSpLocks/>
          </p:cNvGrpSpPr>
          <p:nvPr/>
        </p:nvGrpSpPr>
        <p:grpSpPr bwMode="auto">
          <a:xfrm>
            <a:off x="956815" y="1889274"/>
            <a:ext cx="1997075" cy="449263"/>
            <a:chOff x="576" y="794"/>
            <a:chExt cx="1258" cy="283"/>
          </a:xfrm>
        </p:grpSpPr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576" y="794"/>
              <a:ext cx="1258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900" b="1">
                  <a:ea typeface="黑体" pitchFamily="2" charset="-122"/>
                </a:rPr>
                <a:t>PC+1    PC</a:t>
              </a: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1195" y="920"/>
              <a:ext cx="20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2909440" y="1551136"/>
            <a:ext cx="0" cy="4902200"/>
          </a:xfrm>
          <a:prstGeom prst="line">
            <a:avLst/>
          </a:prstGeom>
          <a:noFill/>
          <a:ln w="19050" cap="sq">
            <a:solidFill>
              <a:srgbClr val="0034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6033640" y="1813073"/>
            <a:ext cx="136842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700" b="1">
                <a:ea typeface="黑体" pitchFamily="2" charset="-122"/>
              </a:rPr>
              <a:t>CPPC</a:t>
            </a: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42415" y="2676673"/>
            <a:ext cx="1041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ST0:</a:t>
            </a:r>
          </a:p>
        </p:txBody>
      </p:sp>
      <p:grpSp>
        <p:nvGrpSpPr>
          <p:cNvPr id="20" name="Group 161"/>
          <p:cNvGrpSpPr>
            <a:grpSpLocks/>
          </p:cNvGrpSpPr>
          <p:nvPr/>
        </p:nvGrpSpPr>
        <p:grpSpPr bwMode="auto">
          <a:xfrm>
            <a:off x="893315" y="4111773"/>
            <a:ext cx="1824038" cy="433388"/>
            <a:chOff x="536" y="2194"/>
            <a:chExt cx="1149" cy="273"/>
          </a:xfrm>
        </p:grpSpPr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536" y="2194"/>
              <a:ext cx="1149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>
                  <a:ea typeface="黑体" pitchFamily="2" charset="-122"/>
                </a:rPr>
                <a:t>SP+1    SP</a:t>
              </a:r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1097" y="2320"/>
              <a:ext cx="204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2947540" y="3168798"/>
            <a:ext cx="1319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EMAR</a:t>
            </a:r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4179440" y="3168798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R</a:t>
            </a: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4535040" y="3181498"/>
            <a:ext cx="12906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700" b="1">
                <a:ea typeface="黑体" pitchFamily="2" charset="-122"/>
              </a:rPr>
              <a:t>SMDR</a:t>
            </a:r>
          </a:p>
        </p:txBody>
      </p:sp>
      <p:grpSp>
        <p:nvGrpSpPr>
          <p:cNvPr id="26" name="Group 160"/>
          <p:cNvGrpSpPr>
            <a:grpSpLocks/>
          </p:cNvGrpSpPr>
          <p:nvPr/>
        </p:nvGrpSpPr>
        <p:grpSpPr bwMode="auto">
          <a:xfrm>
            <a:off x="5665340" y="3232298"/>
            <a:ext cx="1847850" cy="433388"/>
            <a:chOff x="3542" y="1640"/>
            <a:chExt cx="1164" cy="273"/>
          </a:xfrm>
        </p:grpSpPr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3542" y="1640"/>
              <a:ext cx="1164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>
                  <a:ea typeface="黑体" pitchFamily="2" charset="-122"/>
                </a:rPr>
                <a:t>MDR    B</a:t>
              </a:r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4148" y="1776"/>
              <a:ext cx="186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7224265" y="3162448"/>
            <a:ext cx="13017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700" b="1"/>
              <a:t>输出</a:t>
            </a:r>
            <a:r>
              <a:rPr lang="en-US" altLang="zh-CN" sz="2700" b="1"/>
              <a:t>B</a:t>
            </a:r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8297415" y="3165623"/>
            <a:ext cx="10271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DM</a:t>
            </a: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2985640" y="3562498"/>
            <a:ext cx="10366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CPC</a:t>
            </a:r>
          </a:p>
        </p:txBody>
      </p:sp>
      <p:grpSp>
        <p:nvGrpSpPr>
          <p:cNvPr id="32" name="Group 162"/>
          <p:cNvGrpSpPr>
            <a:grpSpLocks/>
          </p:cNvGrpSpPr>
          <p:nvPr/>
        </p:nvGrpSpPr>
        <p:grpSpPr bwMode="auto">
          <a:xfrm>
            <a:off x="2947540" y="4095898"/>
            <a:ext cx="1295400" cy="433388"/>
            <a:chOff x="1830" y="2184"/>
            <a:chExt cx="816" cy="273"/>
          </a:xfrm>
        </p:grpSpPr>
        <p:sp>
          <p:nvSpPr>
            <p:cNvPr id="33" name="Text Box 34"/>
            <p:cNvSpPr txBox="1">
              <a:spLocks noChangeArrowheads="1"/>
            </p:cNvSpPr>
            <p:nvPr/>
          </p:nvSpPr>
          <p:spPr bwMode="auto">
            <a:xfrm>
              <a:off x="1830" y="2184"/>
              <a:ext cx="816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 smtClean="0">
                  <a:ea typeface="黑体" pitchFamily="2" charset="-122"/>
                </a:rPr>
                <a:t>SP    </a:t>
              </a:r>
              <a:r>
                <a:rPr lang="en-US" altLang="zh-CN" sz="2800" b="1">
                  <a:ea typeface="黑体" pitchFamily="2" charset="-122"/>
                </a:rPr>
                <a:t>A</a:t>
              </a:r>
            </a:p>
          </p:txBody>
        </p:sp>
        <p:sp>
          <p:nvSpPr>
            <p:cNvPr id="34" name="Line 35"/>
            <p:cNvSpPr>
              <a:spLocks noChangeShapeType="1"/>
            </p:cNvSpPr>
            <p:nvPr/>
          </p:nvSpPr>
          <p:spPr bwMode="auto">
            <a:xfrm>
              <a:off x="2156" y="2316"/>
              <a:ext cx="164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35" name="Text Box 36"/>
          <p:cNvSpPr txBox="1">
            <a:spLocks noChangeArrowheads="1"/>
          </p:cNvSpPr>
          <p:nvPr/>
        </p:nvSpPr>
        <p:spPr bwMode="auto">
          <a:xfrm>
            <a:off x="4128640" y="4019698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A+1</a:t>
            </a:r>
          </a:p>
        </p:txBody>
      </p:sp>
      <p:sp>
        <p:nvSpPr>
          <p:cNvPr id="36" name="Text Box 37"/>
          <p:cNvSpPr txBox="1">
            <a:spLocks noChangeArrowheads="1"/>
          </p:cNvSpPr>
          <p:nvPr/>
        </p:nvSpPr>
        <p:spPr bwMode="auto">
          <a:xfrm>
            <a:off x="4966840" y="4032398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DM</a:t>
            </a: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auto">
          <a:xfrm>
            <a:off x="5741540" y="4032398"/>
            <a:ext cx="1231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CPSP</a:t>
            </a:r>
          </a:p>
        </p:txBody>
      </p:sp>
      <p:sp>
        <p:nvSpPr>
          <p:cNvPr id="38" name="Text Box 39"/>
          <p:cNvSpPr txBox="1">
            <a:spLocks noChangeArrowheads="1"/>
          </p:cNvSpPr>
          <p:nvPr/>
        </p:nvSpPr>
        <p:spPr bwMode="auto">
          <a:xfrm>
            <a:off x="2957065" y="1393973"/>
            <a:ext cx="14906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700" b="1">
                <a:ea typeface="黑体" pitchFamily="2" charset="-122"/>
              </a:rPr>
              <a:t>EMAR</a:t>
            </a:r>
          </a:p>
        </p:txBody>
      </p:sp>
      <p:grpSp>
        <p:nvGrpSpPr>
          <p:cNvPr id="39" name="Group 148"/>
          <p:cNvGrpSpPr>
            <a:grpSpLocks/>
          </p:cNvGrpSpPr>
          <p:nvPr/>
        </p:nvGrpSpPr>
        <p:grpSpPr bwMode="auto">
          <a:xfrm>
            <a:off x="2985640" y="1889273"/>
            <a:ext cx="1409700" cy="420688"/>
            <a:chOff x="1878" y="786"/>
            <a:chExt cx="888" cy="265"/>
          </a:xfrm>
        </p:grpSpPr>
        <p:sp>
          <p:nvSpPr>
            <p:cNvPr id="40" name="Text Box 41"/>
            <p:cNvSpPr txBox="1">
              <a:spLocks noChangeArrowheads="1"/>
            </p:cNvSpPr>
            <p:nvPr/>
          </p:nvSpPr>
          <p:spPr bwMode="auto">
            <a:xfrm>
              <a:off x="1878" y="786"/>
              <a:ext cx="888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700" b="1">
                  <a:ea typeface="黑体" pitchFamily="2" charset="-122"/>
                </a:rPr>
                <a:t>PC    A</a:t>
              </a:r>
            </a:p>
          </p:txBody>
        </p:sp>
        <p:sp>
          <p:nvSpPr>
            <p:cNvPr id="41" name="Line 42"/>
            <p:cNvSpPr>
              <a:spLocks noChangeShapeType="1"/>
            </p:cNvSpPr>
            <p:nvPr/>
          </p:nvSpPr>
          <p:spPr bwMode="auto">
            <a:xfrm>
              <a:off x="2242" y="912"/>
              <a:ext cx="192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42" name="Text Box 43"/>
          <p:cNvSpPr txBox="1">
            <a:spLocks noChangeArrowheads="1"/>
          </p:cNvSpPr>
          <p:nvPr/>
        </p:nvSpPr>
        <p:spPr bwMode="auto">
          <a:xfrm>
            <a:off x="4312790" y="1813073"/>
            <a:ext cx="10668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700" b="1">
                <a:ea typeface="黑体" pitchFamily="2" charset="-122"/>
              </a:rPr>
              <a:t>A+1</a:t>
            </a:r>
          </a:p>
        </p:txBody>
      </p:sp>
      <p:sp>
        <p:nvSpPr>
          <p:cNvPr id="43" name="Text Box 44"/>
          <p:cNvSpPr txBox="1">
            <a:spLocks noChangeArrowheads="1"/>
          </p:cNvSpPr>
          <p:nvPr/>
        </p:nvSpPr>
        <p:spPr bwMode="auto">
          <a:xfrm>
            <a:off x="4363590" y="1393973"/>
            <a:ext cx="8429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700" b="1">
                <a:ea typeface="黑体" pitchFamily="2" charset="-122"/>
              </a:rPr>
              <a:t>R</a:t>
            </a:r>
          </a:p>
        </p:txBody>
      </p:sp>
      <p:sp>
        <p:nvSpPr>
          <p:cNvPr id="44" name="Text Box 45"/>
          <p:cNvSpPr txBox="1">
            <a:spLocks noChangeArrowheads="1"/>
          </p:cNvSpPr>
          <p:nvPr/>
        </p:nvSpPr>
        <p:spPr bwMode="auto">
          <a:xfrm>
            <a:off x="4928740" y="1393973"/>
            <a:ext cx="11430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700" b="1">
                <a:ea typeface="黑体" pitchFamily="2" charset="-122"/>
              </a:rPr>
              <a:t>SIR</a:t>
            </a:r>
          </a:p>
        </p:txBody>
      </p:sp>
      <p:sp>
        <p:nvSpPr>
          <p:cNvPr id="45" name="Text Box 46"/>
          <p:cNvSpPr txBox="1">
            <a:spLocks noChangeArrowheads="1"/>
          </p:cNvSpPr>
          <p:nvPr/>
        </p:nvSpPr>
        <p:spPr bwMode="auto">
          <a:xfrm>
            <a:off x="5189090" y="1813073"/>
            <a:ext cx="11430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700" b="1">
                <a:ea typeface="黑体" pitchFamily="2" charset="-122"/>
              </a:rPr>
              <a:t>DM</a:t>
            </a:r>
          </a:p>
        </p:txBody>
      </p:sp>
      <p:grpSp>
        <p:nvGrpSpPr>
          <p:cNvPr id="46" name="Group 149"/>
          <p:cNvGrpSpPr>
            <a:grpSpLocks/>
          </p:cNvGrpSpPr>
          <p:nvPr/>
        </p:nvGrpSpPr>
        <p:grpSpPr bwMode="auto">
          <a:xfrm>
            <a:off x="7297290" y="1876573"/>
            <a:ext cx="1295400" cy="420688"/>
            <a:chOff x="4570" y="778"/>
            <a:chExt cx="816" cy="265"/>
          </a:xfrm>
        </p:grpSpPr>
        <p:sp>
          <p:nvSpPr>
            <p:cNvPr id="47" name="Text Box 48"/>
            <p:cNvSpPr txBox="1">
              <a:spLocks noChangeArrowheads="1"/>
            </p:cNvSpPr>
            <p:nvPr/>
          </p:nvSpPr>
          <p:spPr bwMode="auto">
            <a:xfrm>
              <a:off x="4570" y="778"/>
              <a:ext cx="816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2700" b="1">
                  <a:solidFill>
                    <a:srgbClr val="0000FF"/>
                  </a:solidFill>
                  <a:ea typeface="黑体" pitchFamily="2" charset="-122"/>
                </a:rPr>
                <a:t>1    </a:t>
              </a:r>
              <a:r>
                <a:rPr lang="en-US" altLang="zh-CN" sz="2700" b="1">
                  <a:solidFill>
                    <a:srgbClr val="0000FF"/>
                  </a:solidFill>
                  <a:ea typeface="黑体" pitchFamily="2" charset="-122"/>
                </a:rPr>
                <a:t>ST</a:t>
              </a:r>
            </a:p>
          </p:txBody>
        </p:sp>
        <p:sp>
          <p:nvSpPr>
            <p:cNvPr id="48" name="Line 49"/>
            <p:cNvSpPr>
              <a:spLocks noChangeShapeType="1"/>
            </p:cNvSpPr>
            <p:nvPr/>
          </p:nvSpPr>
          <p:spPr bwMode="auto">
            <a:xfrm>
              <a:off x="4748" y="894"/>
              <a:ext cx="192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49" name="Line 50"/>
          <p:cNvSpPr>
            <a:spLocks noChangeShapeType="1"/>
          </p:cNvSpPr>
          <p:nvPr/>
        </p:nvSpPr>
        <p:spPr bwMode="auto">
          <a:xfrm>
            <a:off x="4565203" y="2521098"/>
            <a:ext cx="619125" cy="0"/>
          </a:xfrm>
          <a:prstGeom prst="line">
            <a:avLst/>
          </a:prstGeom>
          <a:noFill/>
          <a:ln w="25400">
            <a:solidFill>
              <a:srgbClr val="003400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b="1"/>
          </a:p>
        </p:txBody>
      </p:sp>
      <p:grpSp>
        <p:nvGrpSpPr>
          <p:cNvPr id="50" name="Group 150"/>
          <p:cNvGrpSpPr>
            <a:grpSpLocks/>
          </p:cNvGrpSpPr>
          <p:nvPr/>
        </p:nvGrpSpPr>
        <p:grpSpPr bwMode="auto">
          <a:xfrm>
            <a:off x="2985640" y="2244873"/>
            <a:ext cx="1527175" cy="503238"/>
            <a:chOff x="1878" y="1018"/>
            <a:chExt cx="994" cy="317"/>
          </a:xfrm>
        </p:grpSpPr>
        <p:sp>
          <p:nvSpPr>
            <p:cNvPr id="51" name="Text Box 52"/>
            <p:cNvSpPr txBox="1">
              <a:spLocks noChangeArrowheads="1"/>
            </p:cNvSpPr>
            <p:nvPr/>
          </p:nvSpPr>
          <p:spPr bwMode="auto">
            <a:xfrm>
              <a:off x="1878" y="1018"/>
              <a:ext cx="994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700" b="1">
                  <a:solidFill>
                    <a:srgbClr val="0000FF"/>
                  </a:solidFill>
                </a:rPr>
                <a:t>CPFT(P)</a:t>
              </a:r>
            </a:p>
          </p:txBody>
        </p:sp>
        <p:sp>
          <p:nvSpPr>
            <p:cNvPr id="52" name="Line 53"/>
            <p:cNvSpPr>
              <a:spLocks noChangeShapeType="1"/>
            </p:cNvSpPr>
            <p:nvPr/>
          </p:nvSpPr>
          <p:spPr bwMode="auto">
            <a:xfrm>
              <a:off x="2619" y="1084"/>
              <a:ext cx="111" cy="0"/>
            </a:xfrm>
            <a:prstGeom prst="line">
              <a:avLst/>
            </a:prstGeom>
            <a:noFill/>
            <a:ln w="19050" cap="sq">
              <a:solidFill>
                <a:srgbClr val="003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53" name="Group 157"/>
          <p:cNvGrpSpPr>
            <a:grpSpLocks/>
          </p:cNvGrpSpPr>
          <p:nvPr/>
        </p:nvGrpSpPr>
        <p:grpSpPr bwMode="auto">
          <a:xfrm>
            <a:off x="5233540" y="2232173"/>
            <a:ext cx="3057525" cy="515938"/>
            <a:chOff x="3270" y="1010"/>
            <a:chExt cx="1926" cy="325"/>
          </a:xfrm>
        </p:grpSpPr>
        <p:sp>
          <p:nvSpPr>
            <p:cNvPr id="54" name="Text Box 55"/>
            <p:cNvSpPr txBox="1">
              <a:spLocks noChangeArrowheads="1"/>
            </p:cNvSpPr>
            <p:nvPr/>
          </p:nvSpPr>
          <p:spPr bwMode="auto">
            <a:xfrm>
              <a:off x="3270" y="1010"/>
              <a:ext cx="1066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700" b="1">
                  <a:solidFill>
                    <a:srgbClr val="0000FF"/>
                  </a:solidFill>
                  <a:ea typeface="黑体" pitchFamily="2" charset="-122"/>
                </a:rPr>
                <a:t>CPET(P</a:t>
              </a:r>
              <a:r>
                <a:rPr lang="en-US" altLang="zh-CN" sz="2700" b="1">
                  <a:ea typeface="黑体" pitchFamily="2" charset="-122"/>
                </a:rPr>
                <a:t>)</a:t>
              </a:r>
            </a:p>
          </p:txBody>
        </p:sp>
        <p:sp>
          <p:nvSpPr>
            <p:cNvPr id="55" name="Line 56"/>
            <p:cNvSpPr>
              <a:spLocks noChangeShapeType="1"/>
            </p:cNvSpPr>
            <p:nvPr/>
          </p:nvSpPr>
          <p:spPr bwMode="auto">
            <a:xfrm>
              <a:off x="3990" y="1080"/>
              <a:ext cx="108" cy="0"/>
            </a:xfrm>
            <a:prstGeom prst="line">
              <a:avLst/>
            </a:prstGeom>
            <a:noFill/>
            <a:ln w="19050" cap="sq">
              <a:solidFill>
                <a:srgbClr val="003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6" name="Text Box 58"/>
            <p:cNvSpPr txBox="1">
              <a:spLocks noChangeArrowheads="1"/>
            </p:cNvSpPr>
            <p:nvPr/>
          </p:nvSpPr>
          <p:spPr bwMode="auto">
            <a:xfrm>
              <a:off x="4265" y="1018"/>
              <a:ext cx="931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700" b="1">
                  <a:solidFill>
                    <a:srgbClr val="0000FF"/>
                  </a:solidFill>
                  <a:ea typeface="黑体" pitchFamily="2" charset="-122"/>
                </a:rPr>
                <a:t>CPT(P</a:t>
              </a:r>
              <a:r>
                <a:rPr lang="en-US" altLang="zh-CN" sz="2700" b="1">
                  <a:ea typeface="黑体" pitchFamily="2" charset="-122"/>
                </a:rPr>
                <a:t>)</a:t>
              </a:r>
            </a:p>
          </p:txBody>
        </p:sp>
        <p:sp>
          <p:nvSpPr>
            <p:cNvPr id="57" name="Line 59"/>
            <p:cNvSpPr>
              <a:spLocks noChangeShapeType="1"/>
            </p:cNvSpPr>
            <p:nvPr/>
          </p:nvSpPr>
          <p:spPr bwMode="auto">
            <a:xfrm>
              <a:off x="4834" y="1084"/>
              <a:ext cx="125" cy="0"/>
            </a:xfrm>
            <a:prstGeom prst="line">
              <a:avLst/>
            </a:prstGeom>
            <a:noFill/>
            <a:ln w="19050" cap="sq">
              <a:solidFill>
                <a:srgbClr val="003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58" name="Text Box 60"/>
          <p:cNvSpPr txBox="1">
            <a:spLocks noChangeArrowheads="1"/>
          </p:cNvSpPr>
          <p:nvPr/>
        </p:nvSpPr>
        <p:spPr bwMode="auto">
          <a:xfrm>
            <a:off x="5106540" y="2695723"/>
            <a:ext cx="9271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700" b="1"/>
              <a:t>DM</a:t>
            </a:r>
          </a:p>
        </p:txBody>
      </p:sp>
      <p:sp>
        <p:nvSpPr>
          <p:cNvPr id="59" name="Text Box 61"/>
          <p:cNvSpPr txBox="1">
            <a:spLocks noChangeArrowheads="1"/>
          </p:cNvSpPr>
          <p:nvPr/>
        </p:nvSpPr>
        <p:spPr bwMode="auto">
          <a:xfrm>
            <a:off x="5805040" y="2692548"/>
            <a:ext cx="16049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700" b="1"/>
              <a:t>CPMAR</a:t>
            </a:r>
          </a:p>
        </p:txBody>
      </p:sp>
      <p:sp>
        <p:nvSpPr>
          <p:cNvPr id="60" name="Text Box 62"/>
          <p:cNvSpPr txBox="1">
            <a:spLocks noChangeArrowheads="1"/>
          </p:cNvSpPr>
          <p:nvPr/>
        </p:nvSpPr>
        <p:spPr bwMode="auto">
          <a:xfrm>
            <a:off x="4033390" y="2708423"/>
            <a:ext cx="12192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700" b="1"/>
              <a:t>输出</a:t>
            </a:r>
            <a:r>
              <a:rPr lang="en-US" altLang="zh-CN" sz="2700" b="1"/>
              <a:t>A</a:t>
            </a:r>
          </a:p>
        </p:txBody>
      </p:sp>
      <p:grpSp>
        <p:nvGrpSpPr>
          <p:cNvPr id="61" name="Group 153"/>
          <p:cNvGrpSpPr>
            <a:grpSpLocks/>
          </p:cNvGrpSpPr>
          <p:nvPr/>
        </p:nvGrpSpPr>
        <p:grpSpPr bwMode="auto">
          <a:xfrm>
            <a:off x="2960240" y="2746523"/>
            <a:ext cx="1376363" cy="433388"/>
            <a:chOff x="1846" y="1350"/>
            <a:chExt cx="867" cy="273"/>
          </a:xfrm>
        </p:grpSpPr>
        <p:sp>
          <p:nvSpPr>
            <p:cNvPr id="62" name="Text Box 64"/>
            <p:cNvSpPr txBox="1">
              <a:spLocks noChangeArrowheads="1"/>
            </p:cNvSpPr>
            <p:nvPr/>
          </p:nvSpPr>
          <p:spPr bwMode="auto">
            <a:xfrm>
              <a:off x="1846" y="1350"/>
              <a:ext cx="867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700" b="1">
                  <a:ea typeface="黑体" pitchFamily="2" charset="-122"/>
                </a:rPr>
                <a:t>SP</a:t>
              </a:r>
              <a:r>
                <a:rPr lang="en-US" altLang="zh-CN" sz="2800" b="1">
                  <a:ea typeface="黑体" pitchFamily="2" charset="-122"/>
                </a:rPr>
                <a:t> </a:t>
              </a:r>
              <a:r>
                <a:rPr lang="en-US" altLang="zh-CN" sz="2400" b="1">
                  <a:ea typeface="黑体" pitchFamily="2" charset="-122"/>
                </a:rPr>
                <a:t>   </a:t>
              </a:r>
              <a:r>
                <a:rPr lang="en-US" altLang="zh-CN" sz="2700" b="1">
                  <a:ea typeface="黑体" pitchFamily="2" charset="-122"/>
                </a:rPr>
                <a:t>A</a:t>
              </a:r>
            </a:p>
          </p:txBody>
        </p:sp>
        <p:sp>
          <p:nvSpPr>
            <p:cNvPr id="63" name="Line 65"/>
            <p:cNvSpPr>
              <a:spLocks noChangeShapeType="1"/>
            </p:cNvSpPr>
            <p:nvPr/>
          </p:nvSpPr>
          <p:spPr bwMode="auto">
            <a:xfrm>
              <a:off x="2193" y="1494"/>
              <a:ext cx="173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" name="Text Box 66"/>
          <p:cNvSpPr txBox="1">
            <a:spLocks noChangeArrowheads="1"/>
          </p:cNvSpPr>
          <p:nvPr/>
        </p:nvSpPr>
        <p:spPr bwMode="auto">
          <a:xfrm>
            <a:off x="7186165" y="2689373"/>
            <a:ext cx="8128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700" b="1">
                <a:solidFill>
                  <a:srgbClr val="0000FF"/>
                </a:solidFill>
                <a:ea typeface="黑体" pitchFamily="2" charset="-122"/>
              </a:rPr>
              <a:t>T+1</a:t>
            </a:r>
          </a:p>
        </p:txBody>
      </p:sp>
      <p:grpSp>
        <p:nvGrpSpPr>
          <p:cNvPr id="65" name="Group 155"/>
          <p:cNvGrpSpPr>
            <a:grpSpLocks/>
          </p:cNvGrpSpPr>
          <p:nvPr/>
        </p:nvGrpSpPr>
        <p:grpSpPr bwMode="auto">
          <a:xfrm>
            <a:off x="7875140" y="2665561"/>
            <a:ext cx="1325562" cy="503238"/>
            <a:chOff x="4989" y="1284"/>
            <a:chExt cx="835" cy="317"/>
          </a:xfrm>
        </p:grpSpPr>
        <p:sp>
          <p:nvSpPr>
            <p:cNvPr id="66" name="Text Box 68"/>
            <p:cNvSpPr txBox="1">
              <a:spLocks noChangeArrowheads="1"/>
            </p:cNvSpPr>
            <p:nvPr/>
          </p:nvSpPr>
          <p:spPr bwMode="auto">
            <a:xfrm>
              <a:off x="4989" y="1284"/>
              <a:ext cx="835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700" b="1">
                  <a:solidFill>
                    <a:srgbClr val="0000FF"/>
                  </a:solidFill>
                  <a:ea typeface="黑体" pitchFamily="2" charset="-122"/>
                </a:rPr>
                <a:t>CPT(P</a:t>
              </a:r>
              <a:r>
                <a:rPr lang="en-US" altLang="zh-CN" sz="2700" b="1">
                  <a:ea typeface="黑体" pitchFamily="2" charset="-122"/>
                </a:rPr>
                <a:t>)</a:t>
              </a:r>
            </a:p>
          </p:txBody>
        </p:sp>
        <p:sp>
          <p:nvSpPr>
            <p:cNvPr id="67" name="Line 69"/>
            <p:cNvSpPr>
              <a:spLocks noChangeShapeType="1"/>
            </p:cNvSpPr>
            <p:nvPr/>
          </p:nvSpPr>
          <p:spPr bwMode="auto">
            <a:xfrm>
              <a:off x="5553" y="1342"/>
              <a:ext cx="133" cy="0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8" name="Text Box 70"/>
          <p:cNvSpPr txBox="1">
            <a:spLocks noChangeArrowheads="1"/>
          </p:cNvSpPr>
          <p:nvPr/>
        </p:nvSpPr>
        <p:spPr bwMode="auto">
          <a:xfrm>
            <a:off x="3811140" y="3562498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T+1</a:t>
            </a:r>
          </a:p>
        </p:txBody>
      </p:sp>
      <p:grpSp>
        <p:nvGrpSpPr>
          <p:cNvPr id="69" name="Group 158"/>
          <p:cNvGrpSpPr>
            <a:grpSpLocks/>
          </p:cNvGrpSpPr>
          <p:nvPr/>
        </p:nvGrpSpPr>
        <p:grpSpPr bwMode="auto">
          <a:xfrm>
            <a:off x="4598540" y="3549798"/>
            <a:ext cx="1354138" cy="519113"/>
            <a:chOff x="2870" y="1840"/>
            <a:chExt cx="853" cy="327"/>
          </a:xfrm>
        </p:grpSpPr>
        <p:sp>
          <p:nvSpPr>
            <p:cNvPr id="70" name="Text Box 72"/>
            <p:cNvSpPr txBox="1">
              <a:spLocks noChangeArrowheads="1"/>
            </p:cNvSpPr>
            <p:nvPr/>
          </p:nvSpPr>
          <p:spPr bwMode="auto">
            <a:xfrm>
              <a:off x="2870" y="1840"/>
              <a:ext cx="8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0000FF"/>
                  </a:solidFill>
                  <a:ea typeface="黑体" pitchFamily="2" charset="-122"/>
                </a:rPr>
                <a:t>CPT(P</a:t>
              </a:r>
              <a:r>
                <a:rPr lang="en-US" altLang="zh-CN" sz="2800" b="1">
                  <a:ea typeface="黑体" pitchFamily="2" charset="-122"/>
                </a:rPr>
                <a:t>)</a:t>
              </a:r>
            </a:p>
          </p:txBody>
        </p:sp>
        <p:sp>
          <p:nvSpPr>
            <p:cNvPr id="71" name="Line 73"/>
            <p:cNvSpPr>
              <a:spLocks noChangeShapeType="1"/>
            </p:cNvSpPr>
            <p:nvPr/>
          </p:nvSpPr>
          <p:spPr bwMode="auto">
            <a:xfrm>
              <a:off x="3436" y="1902"/>
              <a:ext cx="136" cy="0"/>
            </a:xfrm>
            <a:prstGeom prst="line">
              <a:avLst/>
            </a:prstGeom>
            <a:noFill/>
            <a:ln w="19050" cap="sq">
              <a:solidFill>
                <a:srgbClr val="003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72" name="Text Box 74"/>
          <p:cNvSpPr txBox="1">
            <a:spLocks noChangeArrowheads="1"/>
          </p:cNvSpPr>
          <p:nvPr/>
        </p:nvSpPr>
        <p:spPr bwMode="auto">
          <a:xfrm>
            <a:off x="42415" y="3194198"/>
            <a:ext cx="1130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ST1:</a:t>
            </a:r>
          </a:p>
        </p:txBody>
      </p:sp>
      <p:sp>
        <p:nvSpPr>
          <p:cNvPr id="73" name="Text Box 75"/>
          <p:cNvSpPr txBox="1">
            <a:spLocks noChangeArrowheads="1"/>
          </p:cNvSpPr>
          <p:nvPr/>
        </p:nvSpPr>
        <p:spPr bwMode="auto">
          <a:xfrm>
            <a:off x="42415" y="4029223"/>
            <a:ext cx="1146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ST2:</a:t>
            </a:r>
          </a:p>
        </p:txBody>
      </p:sp>
      <p:grpSp>
        <p:nvGrpSpPr>
          <p:cNvPr id="74" name="Group 163"/>
          <p:cNvGrpSpPr>
            <a:grpSpLocks/>
          </p:cNvGrpSpPr>
          <p:nvPr/>
        </p:nvGrpSpPr>
        <p:grpSpPr bwMode="auto">
          <a:xfrm>
            <a:off x="6808340" y="4095898"/>
            <a:ext cx="1244600" cy="433388"/>
            <a:chOff x="4262" y="2184"/>
            <a:chExt cx="784" cy="273"/>
          </a:xfrm>
        </p:grpSpPr>
        <p:sp>
          <p:nvSpPr>
            <p:cNvPr id="75" name="Text Box 77"/>
            <p:cNvSpPr txBox="1">
              <a:spLocks noChangeArrowheads="1"/>
            </p:cNvSpPr>
            <p:nvPr/>
          </p:nvSpPr>
          <p:spPr bwMode="auto">
            <a:xfrm>
              <a:off x="4262" y="2184"/>
              <a:ext cx="784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2800" b="1">
                  <a:solidFill>
                    <a:srgbClr val="0000FF"/>
                  </a:solidFill>
                  <a:ea typeface="黑体" pitchFamily="2" charset="-122"/>
                </a:rPr>
                <a:t>1    </a:t>
              </a:r>
              <a:r>
                <a:rPr lang="en-US" altLang="zh-CN" sz="2800" b="1">
                  <a:solidFill>
                    <a:srgbClr val="0000FF"/>
                  </a:solidFill>
                  <a:ea typeface="黑体" pitchFamily="2" charset="-122"/>
                </a:rPr>
                <a:t>DT</a:t>
              </a:r>
            </a:p>
          </p:txBody>
        </p:sp>
        <p:sp>
          <p:nvSpPr>
            <p:cNvPr id="76" name="Line 78"/>
            <p:cNvSpPr>
              <a:spLocks noChangeShapeType="1"/>
            </p:cNvSpPr>
            <p:nvPr/>
          </p:nvSpPr>
          <p:spPr bwMode="auto">
            <a:xfrm>
              <a:off x="4430" y="2320"/>
              <a:ext cx="192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77" name="Group 177"/>
          <p:cNvGrpSpPr>
            <a:grpSpLocks/>
          </p:cNvGrpSpPr>
          <p:nvPr/>
        </p:nvGrpSpPr>
        <p:grpSpPr bwMode="auto">
          <a:xfrm>
            <a:off x="2960240" y="4451498"/>
            <a:ext cx="1576388" cy="519113"/>
            <a:chOff x="1838" y="2392"/>
            <a:chExt cx="993" cy="327"/>
          </a:xfrm>
        </p:grpSpPr>
        <p:sp>
          <p:nvSpPr>
            <p:cNvPr id="78" name="Text Box 80"/>
            <p:cNvSpPr txBox="1">
              <a:spLocks noChangeArrowheads="1"/>
            </p:cNvSpPr>
            <p:nvPr/>
          </p:nvSpPr>
          <p:spPr bwMode="auto">
            <a:xfrm>
              <a:off x="1838" y="2392"/>
              <a:ext cx="99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0000FF"/>
                  </a:solidFill>
                  <a:ea typeface="黑体" pitchFamily="2" charset="-122"/>
                </a:rPr>
                <a:t>CPFT(P</a:t>
              </a:r>
              <a:r>
                <a:rPr lang="en-US" altLang="zh-CN" sz="2800" b="1">
                  <a:ea typeface="黑体" pitchFamily="2" charset="-122"/>
                </a:rPr>
                <a:t>)</a:t>
              </a:r>
            </a:p>
          </p:txBody>
        </p:sp>
        <p:sp>
          <p:nvSpPr>
            <p:cNvPr id="79" name="Line 81"/>
            <p:cNvSpPr>
              <a:spLocks noChangeShapeType="1"/>
            </p:cNvSpPr>
            <p:nvPr/>
          </p:nvSpPr>
          <p:spPr bwMode="auto">
            <a:xfrm>
              <a:off x="2569" y="2454"/>
              <a:ext cx="127" cy="0"/>
            </a:xfrm>
            <a:prstGeom prst="line">
              <a:avLst/>
            </a:prstGeom>
            <a:noFill/>
            <a:ln w="19050" cap="sq">
              <a:solidFill>
                <a:srgbClr val="003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80" name="Line 82"/>
          <p:cNvSpPr>
            <a:spLocks noChangeShapeType="1"/>
          </p:cNvSpPr>
          <p:nvPr/>
        </p:nvSpPr>
        <p:spPr bwMode="auto">
          <a:xfrm>
            <a:off x="4542978" y="4721373"/>
            <a:ext cx="727075" cy="0"/>
          </a:xfrm>
          <a:prstGeom prst="line">
            <a:avLst/>
          </a:prstGeom>
          <a:noFill/>
          <a:ln w="25400">
            <a:solidFill>
              <a:srgbClr val="003400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b="1"/>
          </a:p>
        </p:txBody>
      </p:sp>
      <p:grpSp>
        <p:nvGrpSpPr>
          <p:cNvPr id="81" name="Group 179"/>
          <p:cNvGrpSpPr>
            <a:grpSpLocks/>
          </p:cNvGrpSpPr>
          <p:nvPr/>
        </p:nvGrpSpPr>
        <p:grpSpPr bwMode="auto">
          <a:xfrm>
            <a:off x="5255765" y="4438798"/>
            <a:ext cx="1500188" cy="519113"/>
            <a:chOff x="3284" y="2384"/>
            <a:chExt cx="945" cy="327"/>
          </a:xfrm>
        </p:grpSpPr>
        <p:sp>
          <p:nvSpPr>
            <p:cNvPr id="82" name="Text Box 84"/>
            <p:cNvSpPr txBox="1">
              <a:spLocks noChangeArrowheads="1"/>
            </p:cNvSpPr>
            <p:nvPr/>
          </p:nvSpPr>
          <p:spPr bwMode="auto">
            <a:xfrm>
              <a:off x="3284" y="2384"/>
              <a:ext cx="94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0000FF"/>
                  </a:solidFill>
                  <a:ea typeface="黑体" pitchFamily="2" charset="-122"/>
                </a:rPr>
                <a:t>CPET(P</a:t>
              </a:r>
              <a:r>
                <a:rPr lang="en-US" altLang="zh-CN" sz="2800" b="1">
                  <a:ea typeface="黑体" pitchFamily="2" charset="-122"/>
                </a:rPr>
                <a:t>)</a:t>
              </a:r>
            </a:p>
          </p:txBody>
        </p:sp>
        <p:sp>
          <p:nvSpPr>
            <p:cNvPr id="83" name="Line 85"/>
            <p:cNvSpPr>
              <a:spLocks noChangeShapeType="1"/>
            </p:cNvSpPr>
            <p:nvPr/>
          </p:nvSpPr>
          <p:spPr bwMode="auto">
            <a:xfrm>
              <a:off x="4016" y="2446"/>
              <a:ext cx="132" cy="0"/>
            </a:xfrm>
            <a:prstGeom prst="line">
              <a:avLst/>
            </a:prstGeom>
            <a:noFill/>
            <a:ln w="19050" cap="sq">
              <a:solidFill>
                <a:srgbClr val="003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84" name="Group 178"/>
          <p:cNvGrpSpPr>
            <a:grpSpLocks/>
          </p:cNvGrpSpPr>
          <p:nvPr/>
        </p:nvGrpSpPr>
        <p:grpSpPr bwMode="auto">
          <a:xfrm>
            <a:off x="6824215" y="4438798"/>
            <a:ext cx="1311275" cy="519113"/>
            <a:chOff x="4272" y="2384"/>
            <a:chExt cx="826" cy="327"/>
          </a:xfrm>
        </p:grpSpPr>
        <p:sp>
          <p:nvSpPr>
            <p:cNvPr id="85" name="Text Box 87"/>
            <p:cNvSpPr txBox="1">
              <a:spLocks noChangeArrowheads="1"/>
            </p:cNvSpPr>
            <p:nvPr/>
          </p:nvSpPr>
          <p:spPr bwMode="auto">
            <a:xfrm>
              <a:off x="4272" y="2384"/>
              <a:ext cx="82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0000FF"/>
                  </a:solidFill>
                  <a:ea typeface="黑体" pitchFamily="2" charset="-122"/>
                </a:rPr>
                <a:t>CPT(P</a:t>
              </a:r>
              <a:r>
                <a:rPr lang="en-US" altLang="zh-CN" sz="2800" b="1">
                  <a:ea typeface="黑体" pitchFamily="2" charset="-122"/>
                </a:rPr>
                <a:t>)</a:t>
              </a:r>
            </a:p>
          </p:txBody>
        </p:sp>
        <p:sp>
          <p:nvSpPr>
            <p:cNvPr id="86" name="Line 88"/>
            <p:cNvSpPr>
              <a:spLocks noChangeShapeType="1"/>
            </p:cNvSpPr>
            <p:nvPr/>
          </p:nvSpPr>
          <p:spPr bwMode="auto">
            <a:xfrm>
              <a:off x="4850" y="2446"/>
              <a:ext cx="134" cy="0"/>
            </a:xfrm>
            <a:prstGeom prst="line">
              <a:avLst/>
            </a:prstGeom>
            <a:noFill/>
            <a:ln w="19050" cap="sq">
              <a:solidFill>
                <a:srgbClr val="003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87" name="Text Box 89"/>
          <p:cNvSpPr txBox="1">
            <a:spLocks noChangeArrowheads="1"/>
          </p:cNvSpPr>
          <p:nvPr/>
        </p:nvSpPr>
        <p:spPr bwMode="auto">
          <a:xfrm>
            <a:off x="42415" y="4915048"/>
            <a:ext cx="12239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DT0:</a:t>
            </a:r>
          </a:p>
        </p:txBody>
      </p:sp>
      <p:grpSp>
        <p:nvGrpSpPr>
          <p:cNvPr id="88" name="Group 167"/>
          <p:cNvGrpSpPr>
            <a:grpSpLocks/>
          </p:cNvGrpSpPr>
          <p:nvPr/>
        </p:nvGrpSpPr>
        <p:grpSpPr bwMode="auto">
          <a:xfrm>
            <a:off x="906015" y="4997598"/>
            <a:ext cx="1997075" cy="433388"/>
            <a:chOff x="544" y="2752"/>
            <a:chExt cx="1258" cy="273"/>
          </a:xfrm>
        </p:grpSpPr>
        <p:sp>
          <p:nvSpPr>
            <p:cNvPr id="89" name="Text Box 91"/>
            <p:cNvSpPr txBox="1">
              <a:spLocks noChangeArrowheads="1"/>
            </p:cNvSpPr>
            <p:nvPr/>
          </p:nvSpPr>
          <p:spPr bwMode="auto">
            <a:xfrm>
              <a:off x="544" y="2752"/>
              <a:ext cx="1258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>
                  <a:ea typeface="黑体" pitchFamily="2" charset="-122"/>
                </a:rPr>
                <a:t>R</a:t>
              </a:r>
              <a:r>
                <a:rPr lang="en-US" altLang="zh-CN" sz="3200" b="1" baseline="-12000"/>
                <a:t>1</a:t>
              </a:r>
              <a:r>
                <a:rPr lang="en-US" altLang="zh-CN" sz="2800" b="1" baseline="-18000"/>
                <a:t>  </a:t>
              </a:r>
              <a:r>
                <a:rPr lang="en-US" altLang="zh-CN" sz="2800" b="1">
                  <a:ea typeface="黑体" pitchFamily="2" charset="-122"/>
                </a:rPr>
                <a:t>    MAR</a:t>
              </a:r>
            </a:p>
          </p:txBody>
        </p:sp>
        <p:sp>
          <p:nvSpPr>
            <p:cNvPr id="90" name="Line 92"/>
            <p:cNvSpPr>
              <a:spLocks noChangeShapeType="1"/>
            </p:cNvSpPr>
            <p:nvPr/>
          </p:nvSpPr>
          <p:spPr bwMode="auto">
            <a:xfrm>
              <a:off x="887" y="2896"/>
              <a:ext cx="228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91" name="Text Box 93"/>
          <p:cNvSpPr txBox="1">
            <a:spLocks noChangeArrowheads="1"/>
          </p:cNvSpPr>
          <p:nvPr/>
        </p:nvSpPr>
        <p:spPr bwMode="auto">
          <a:xfrm>
            <a:off x="5309740" y="4959498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DM</a:t>
            </a:r>
          </a:p>
        </p:txBody>
      </p:sp>
      <p:sp>
        <p:nvSpPr>
          <p:cNvPr id="92" name="Text Box 94"/>
          <p:cNvSpPr txBox="1">
            <a:spLocks noChangeArrowheads="1"/>
          </p:cNvSpPr>
          <p:nvPr/>
        </p:nvSpPr>
        <p:spPr bwMode="auto">
          <a:xfrm>
            <a:off x="6097140" y="4959498"/>
            <a:ext cx="15541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CPMAR</a:t>
            </a:r>
          </a:p>
        </p:txBody>
      </p:sp>
      <p:sp>
        <p:nvSpPr>
          <p:cNvPr id="93" name="Text Box 95"/>
          <p:cNvSpPr txBox="1">
            <a:spLocks noChangeArrowheads="1"/>
          </p:cNvSpPr>
          <p:nvPr/>
        </p:nvSpPr>
        <p:spPr bwMode="auto">
          <a:xfrm>
            <a:off x="4141340" y="4959498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输出</a:t>
            </a:r>
            <a:r>
              <a:rPr lang="en-US" altLang="zh-CN" sz="2800" b="1">
                <a:ea typeface="黑体" pitchFamily="2" charset="-122"/>
              </a:rPr>
              <a:t>A</a:t>
            </a:r>
          </a:p>
        </p:txBody>
      </p:sp>
      <p:grpSp>
        <p:nvGrpSpPr>
          <p:cNvPr id="94" name="Group 168"/>
          <p:cNvGrpSpPr>
            <a:grpSpLocks/>
          </p:cNvGrpSpPr>
          <p:nvPr/>
        </p:nvGrpSpPr>
        <p:grpSpPr bwMode="auto">
          <a:xfrm>
            <a:off x="2985640" y="4997598"/>
            <a:ext cx="1349375" cy="433388"/>
            <a:chOff x="1854" y="2752"/>
            <a:chExt cx="850" cy="273"/>
          </a:xfrm>
        </p:grpSpPr>
        <p:sp>
          <p:nvSpPr>
            <p:cNvPr id="95" name="Text Box 97"/>
            <p:cNvSpPr txBox="1">
              <a:spLocks noChangeArrowheads="1"/>
            </p:cNvSpPr>
            <p:nvPr/>
          </p:nvSpPr>
          <p:spPr bwMode="auto">
            <a:xfrm>
              <a:off x="1854" y="2752"/>
              <a:ext cx="850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>
                  <a:ea typeface="黑体" pitchFamily="2" charset="-122"/>
                </a:rPr>
                <a:t>R</a:t>
              </a:r>
              <a:r>
                <a:rPr lang="en-US" altLang="zh-CN" sz="3200" b="1" baseline="-12000">
                  <a:ea typeface="黑体" pitchFamily="2" charset="-122"/>
                </a:rPr>
                <a:t>1</a:t>
              </a:r>
              <a:r>
                <a:rPr lang="en-US" altLang="zh-CN" sz="2800" b="1" baseline="-14000">
                  <a:ea typeface="黑体" pitchFamily="2" charset="-122"/>
                </a:rPr>
                <a:t> </a:t>
              </a:r>
              <a:r>
                <a:rPr lang="en-US" altLang="zh-CN" sz="2800" b="1">
                  <a:ea typeface="黑体" pitchFamily="2" charset="-122"/>
                </a:rPr>
                <a:t>   A</a:t>
              </a:r>
            </a:p>
          </p:txBody>
        </p:sp>
        <p:sp>
          <p:nvSpPr>
            <p:cNvPr id="96" name="Line 98"/>
            <p:cNvSpPr>
              <a:spLocks noChangeShapeType="1"/>
            </p:cNvSpPr>
            <p:nvPr/>
          </p:nvSpPr>
          <p:spPr bwMode="auto">
            <a:xfrm>
              <a:off x="2186" y="2896"/>
              <a:ext cx="170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97" name="Text Box 99"/>
          <p:cNvSpPr txBox="1">
            <a:spLocks noChangeArrowheads="1"/>
          </p:cNvSpPr>
          <p:nvPr/>
        </p:nvSpPr>
        <p:spPr bwMode="auto">
          <a:xfrm>
            <a:off x="7062340" y="5840561"/>
            <a:ext cx="11255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T+1</a:t>
            </a:r>
          </a:p>
        </p:txBody>
      </p:sp>
      <p:grpSp>
        <p:nvGrpSpPr>
          <p:cNvPr id="98" name="Group 169"/>
          <p:cNvGrpSpPr>
            <a:grpSpLocks/>
          </p:cNvGrpSpPr>
          <p:nvPr/>
        </p:nvGrpSpPr>
        <p:grpSpPr bwMode="auto">
          <a:xfrm>
            <a:off x="7621140" y="5010298"/>
            <a:ext cx="1358900" cy="433388"/>
            <a:chOff x="4774" y="2760"/>
            <a:chExt cx="856" cy="273"/>
          </a:xfrm>
        </p:grpSpPr>
        <p:sp>
          <p:nvSpPr>
            <p:cNvPr id="99" name="Text Box 104"/>
            <p:cNvSpPr txBox="1">
              <a:spLocks noChangeArrowheads="1"/>
            </p:cNvSpPr>
            <p:nvPr/>
          </p:nvSpPr>
          <p:spPr bwMode="auto">
            <a:xfrm>
              <a:off x="4774" y="2760"/>
              <a:ext cx="856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2800" b="1">
                  <a:ea typeface="黑体" pitchFamily="2" charset="-122"/>
                </a:rPr>
                <a:t>1 </a:t>
              </a:r>
              <a:r>
                <a:rPr lang="zh-CN" altLang="en-US" sz="2400" b="1">
                  <a:ea typeface="黑体" pitchFamily="2" charset="-122"/>
                </a:rPr>
                <a:t>    </a:t>
              </a:r>
              <a:r>
                <a:rPr lang="en-US" altLang="zh-CN" sz="2800" b="1">
                  <a:solidFill>
                    <a:srgbClr val="0000FF"/>
                  </a:solidFill>
                  <a:ea typeface="黑体" pitchFamily="2" charset="-122"/>
                </a:rPr>
                <a:t>ET</a:t>
              </a:r>
            </a:p>
          </p:txBody>
        </p:sp>
        <p:sp>
          <p:nvSpPr>
            <p:cNvPr id="100" name="Line 105"/>
            <p:cNvSpPr>
              <a:spLocks noChangeShapeType="1"/>
            </p:cNvSpPr>
            <p:nvPr/>
          </p:nvSpPr>
          <p:spPr bwMode="auto">
            <a:xfrm>
              <a:off x="4966" y="2904"/>
              <a:ext cx="192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101" name="Group 180"/>
          <p:cNvGrpSpPr>
            <a:grpSpLocks/>
          </p:cNvGrpSpPr>
          <p:nvPr/>
        </p:nvGrpSpPr>
        <p:grpSpPr bwMode="auto">
          <a:xfrm>
            <a:off x="2985640" y="5378598"/>
            <a:ext cx="5326063" cy="519113"/>
            <a:chOff x="1854" y="2976"/>
            <a:chExt cx="3355" cy="327"/>
          </a:xfrm>
        </p:grpSpPr>
        <p:sp>
          <p:nvSpPr>
            <p:cNvPr id="102" name="Text Box 107"/>
            <p:cNvSpPr txBox="1">
              <a:spLocks noChangeArrowheads="1"/>
            </p:cNvSpPr>
            <p:nvPr/>
          </p:nvSpPr>
          <p:spPr bwMode="auto">
            <a:xfrm>
              <a:off x="1854" y="2976"/>
              <a:ext cx="9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0000FF"/>
                  </a:solidFill>
                  <a:ea typeface="黑体" pitchFamily="2" charset="-122"/>
                </a:rPr>
                <a:t>CPFT(P</a:t>
              </a:r>
              <a:r>
                <a:rPr lang="en-US" altLang="zh-CN" sz="2800" b="1">
                  <a:ea typeface="黑体" pitchFamily="2" charset="-122"/>
                </a:rPr>
                <a:t>)</a:t>
              </a:r>
            </a:p>
          </p:txBody>
        </p:sp>
        <p:sp>
          <p:nvSpPr>
            <p:cNvPr id="103" name="Line 108"/>
            <p:cNvSpPr>
              <a:spLocks noChangeShapeType="1"/>
            </p:cNvSpPr>
            <p:nvPr/>
          </p:nvSpPr>
          <p:spPr bwMode="auto">
            <a:xfrm>
              <a:off x="2586" y="3038"/>
              <a:ext cx="118" cy="0"/>
            </a:xfrm>
            <a:prstGeom prst="line">
              <a:avLst/>
            </a:prstGeom>
            <a:noFill/>
            <a:ln w="19050" cap="sq">
              <a:solidFill>
                <a:srgbClr val="003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4" name="Line 109"/>
            <p:cNvSpPr>
              <a:spLocks noChangeShapeType="1"/>
            </p:cNvSpPr>
            <p:nvPr/>
          </p:nvSpPr>
          <p:spPr bwMode="auto">
            <a:xfrm>
              <a:off x="2846" y="3164"/>
              <a:ext cx="435" cy="0"/>
            </a:xfrm>
            <a:prstGeom prst="line">
              <a:avLst/>
            </a:prstGeom>
            <a:noFill/>
            <a:ln w="25400">
              <a:solidFill>
                <a:srgbClr val="0034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5" name="Text Box 101"/>
            <p:cNvSpPr txBox="1">
              <a:spLocks noChangeArrowheads="1"/>
            </p:cNvSpPr>
            <p:nvPr/>
          </p:nvSpPr>
          <p:spPr bwMode="auto">
            <a:xfrm>
              <a:off x="4366" y="2976"/>
              <a:ext cx="84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0000FF"/>
                  </a:solidFill>
                  <a:ea typeface="黑体" pitchFamily="2" charset="-122"/>
                </a:rPr>
                <a:t>CPT(P</a:t>
              </a:r>
              <a:r>
                <a:rPr lang="en-US" altLang="zh-CN" sz="2800" b="1">
                  <a:ea typeface="黑体" pitchFamily="2" charset="-122"/>
                </a:rPr>
                <a:t>)</a:t>
              </a:r>
            </a:p>
          </p:txBody>
        </p:sp>
        <p:sp>
          <p:nvSpPr>
            <p:cNvPr id="106" name="Line 102"/>
            <p:cNvSpPr>
              <a:spLocks noChangeShapeType="1"/>
            </p:cNvSpPr>
            <p:nvPr/>
          </p:nvSpPr>
          <p:spPr bwMode="auto">
            <a:xfrm>
              <a:off x="4949" y="3038"/>
              <a:ext cx="113" cy="0"/>
            </a:xfrm>
            <a:prstGeom prst="line">
              <a:avLst/>
            </a:prstGeom>
            <a:noFill/>
            <a:ln w="19050" cap="sq">
              <a:solidFill>
                <a:srgbClr val="003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7" name="Text Box 111"/>
            <p:cNvSpPr txBox="1">
              <a:spLocks noChangeArrowheads="1"/>
            </p:cNvSpPr>
            <p:nvPr/>
          </p:nvSpPr>
          <p:spPr bwMode="auto">
            <a:xfrm>
              <a:off x="3310" y="2976"/>
              <a:ext cx="97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0000FF"/>
                  </a:solidFill>
                  <a:ea typeface="黑体" pitchFamily="2" charset="-122"/>
                </a:rPr>
                <a:t>CPET(P</a:t>
              </a:r>
              <a:r>
                <a:rPr lang="en-US" altLang="zh-CN" sz="2800" b="1">
                  <a:ea typeface="黑体" pitchFamily="2" charset="-122"/>
                </a:rPr>
                <a:t>)</a:t>
              </a:r>
            </a:p>
          </p:txBody>
        </p:sp>
        <p:sp>
          <p:nvSpPr>
            <p:cNvPr id="108" name="Line 112"/>
            <p:cNvSpPr>
              <a:spLocks noChangeShapeType="1"/>
            </p:cNvSpPr>
            <p:nvPr/>
          </p:nvSpPr>
          <p:spPr bwMode="auto">
            <a:xfrm>
              <a:off x="4048" y="3038"/>
              <a:ext cx="113" cy="0"/>
            </a:xfrm>
            <a:prstGeom prst="line">
              <a:avLst/>
            </a:prstGeom>
            <a:noFill/>
            <a:ln w="19050" cap="sq">
              <a:solidFill>
                <a:srgbClr val="003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109" name="Text Box 113"/>
          <p:cNvSpPr txBox="1">
            <a:spLocks noChangeArrowheads="1"/>
          </p:cNvSpPr>
          <p:nvPr/>
        </p:nvSpPr>
        <p:spPr bwMode="auto">
          <a:xfrm>
            <a:off x="42415" y="5840561"/>
            <a:ext cx="12398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ET0:</a:t>
            </a:r>
          </a:p>
        </p:txBody>
      </p:sp>
      <p:grpSp>
        <p:nvGrpSpPr>
          <p:cNvPr id="110" name="Group 173"/>
          <p:cNvGrpSpPr>
            <a:grpSpLocks/>
          </p:cNvGrpSpPr>
          <p:nvPr/>
        </p:nvGrpSpPr>
        <p:grpSpPr bwMode="auto">
          <a:xfrm>
            <a:off x="925065" y="5921523"/>
            <a:ext cx="1817688" cy="433388"/>
            <a:chOff x="556" y="3334"/>
            <a:chExt cx="1145" cy="273"/>
          </a:xfrm>
        </p:grpSpPr>
        <p:sp>
          <p:nvSpPr>
            <p:cNvPr id="111" name="Text Box 115"/>
            <p:cNvSpPr txBox="1">
              <a:spLocks noChangeArrowheads="1"/>
            </p:cNvSpPr>
            <p:nvPr/>
          </p:nvSpPr>
          <p:spPr bwMode="auto">
            <a:xfrm>
              <a:off x="556" y="3334"/>
              <a:ext cx="1145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>
                  <a:ea typeface="黑体" pitchFamily="2" charset="-122"/>
                </a:rPr>
                <a:t>C     MDR</a:t>
              </a:r>
            </a:p>
          </p:txBody>
        </p:sp>
        <p:sp>
          <p:nvSpPr>
            <p:cNvPr id="112" name="Line 116"/>
            <p:cNvSpPr>
              <a:spLocks noChangeShapeType="1"/>
            </p:cNvSpPr>
            <p:nvPr/>
          </p:nvSpPr>
          <p:spPr bwMode="auto">
            <a:xfrm>
              <a:off x="791" y="3458"/>
              <a:ext cx="242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113" name="Group 174"/>
          <p:cNvGrpSpPr>
            <a:grpSpLocks/>
          </p:cNvGrpSpPr>
          <p:nvPr/>
        </p:nvGrpSpPr>
        <p:grpSpPr bwMode="auto">
          <a:xfrm>
            <a:off x="2947540" y="5911998"/>
            <a:ext cx="1009650" cy="433388"/>
            <a:chOff x="1830" y="3328"/>
            <a:chExt cx="636" cy="273"/>
          </a:xfrm>
        </p:grpSpPr>
        <p:sp>
          <p:nvSpPr>
            <p:cNvPr id="114" name="Text Box 118"/>
            <p:cNvSpPr txBox="1">
              <a:spLocks noChangeArrowheads="1"/>
            </p:cNvSpPr>
            <p:nvPr/>
          </p:nvSpPr>
          <p:spPr bwMode="auto">
            <a:xfrm>
              <a:off x="1830" y="3328"/>
              <a:ext cx="636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>
                  <a:ea typeface="黑体" pitchFamily="2" charset="-122"/>
                </a:rPr>
                <a:t>C   B</a:t>
              </a:r>
            </a:p>
          </p:txBody>
        </p:sp>
        <p:sp>
          <p:nvSpPr>
            <p:cNvPr id="115" name="Line 119"/>
            <p:cNvSpPr>
              <a:spLocks noChangeShapeType="1"/>
            </p:cNvSpPr>
            <p:nvPr/>
          </p:nvSpPr>
          <p:spPr bwMode="auto">
            <a:xfrm>
              <a:off x="2051" y="3472"/>
              <a:ext cx="17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116" name="Text Box 120"/>
          <p:cNvSpPr txBox="1">
            <a:spLocks noChangeArrowheads="1"/>
          </p:cNvSpPr>
          <p:nvPr/>
        </p:nvSpPr>
        <p:spPr bwMode="auto">
          <a:xfrm>
            <a:off x="3861940" y="5853261"/>
            <a:ext cx="1524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输出</a:t>
            </a:r>
            <a:r>
              <a:rPr lang="en-US" altLang="zh-CN" sz="2800" b="1">
                <a:ea typeface="黑体" pitchFamily="2" charset="-122"/>
              </a:rPr>
              <a:t>B</a:t>
            </a:r>
          </a:p>
        </p:txBody>
      </p:sp>
      <p:sp>
        <p:nvSpPr>
          <p:cNvPr id="117" name="Text Box 121"/>
          <p:cNvSpPr txBox="1">
            <a:spLocks noChangeArrowheads="1"/>
          </p:cNvSpPr>
          <p:nvPr/>
        </p:nvSpPr>
        <p:spPr bwMode="auto">
          <a:xfrm>
            <a:off x="4992240" y="5856436"/>
            <a:ext cx="1143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DM</a:t>
            </a:r>
          </a:p>
        </p:txBody>
      </p:sp>
      <p:sp>
        <p:nvSpPr>
          <p:cNvPr id="118" name="Text Box 122"/>
          <p:cNvSpPr txBox="1">
            <a:spLocks noChangeArrowheads="1"/>
          </p:cNvSpPr>
          <p:nvPr/>
        </p:nvSpPr>
        <p:spPr bwMode="auto">
          <a:xfrm>
            <a:off x="5652640" y="5856436"/>
            <a:ext cx="16224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CPMDR</a:t>
            </a:r>
          </a:p>
        </p:txBody>
      </p:sp>
      <p:grpSp>
        <p:nvGrpSpPr>
          <p:cNvPr id="119" name="Group 181"/>
          <p:cNvGrpSpPr>
            <a:grpSpLocks/>
          </p:cNvGrpSpPr>
          <p:nvPr/>
        </p:nvGrpSpPr>
        <p:grpSpPr bwMode="auto">
          <a:xfrm>
            <a:off x="7751315" y="5840561"/>
            <a:ext cx="1460500" cy="519112"/>
            <a:chOff x="4856" y="3267"/>
            <a:chExt cx="920" cy="327"/>
          </a:xfrm>
        </p:grpSpPr>
        <p:sp>
          <p:nvSpPr>
            <p:cNvPr id="120" name="Text Box 124"/>
            <p:cNvSpPr txBox="1">
              <a:spLocks noChangeArrowheads="1"/>
            </p:cNvSpPr>
            <p:nvPr/>
          </p:nvSpPr>
          <p:spPr bwMode="auto">
            <a:xfrm>
              <a:off x="4856" y="3267"/>
              <a:ext cx="9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0000FF"/>
                  </a:solidFill>
                  <a:ea typeface="黑体" pitchFamily="2" charset="-122"/>
                </a:rPr>
                <a:t>CPT(P</a:t>
              </a:r>
              <a:r>
                <a:rPr lang="en-US" altLang="zh-CN" sz="2800" b="1">
                  <a:ea typeface="黑体" pitchFamily="2" charset="-122"/>
                </a:rPr>
                <a:t>)</a:t>
              </a:r>
            </a:p>
          </p:txBody>
        </p:sp>
        <p:sp>
          <p:nvSpPr>
            <p:cNvPr id="121" name="Line 125"/>
            <p:cNvSpPr>
              <a:spLocks noChangeShapeType="1"/>
            </p:cNvSpPr>
            <p:nvPr/>
          </p:nvSpPr>
          <p:spPr bwMode="auto">
            <a:xfrm>
              <a:off x="5423" y="3337"/>
              <a:ext cx="137" cy="0"/>
            </a:xfrm>
            <a:prstGeom prst="line">
              <a:avLst/>
            </a:prstGeom>
            <a:noFill/>
            <a:ln w="19050" cap="sq">
              <a:solidFill>
                <a:srgbClr val="003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122" name="文本框 121"/>
          <p:cNvSpPr txBox="1"/>
          <p:nvPr/>
        </p:nvSpPr>
        <p:spPr>
          <a:xfrm>
            <a:off x="35496" y="912806"/>
            <a:ext cx="9032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FF0000"/>
                </a:solidFill>
              </a:rPr>
              <a:t>时间      每一步操作        本步操作部件的微命令序列及</a:t>
            </a:r>
            <a:r>
              <a:rPr lang="zh-CN" altLang="en-US" sz="2000" b="1" smtClean="0">
                <a:solidFill>
                  <a:srgbClr val="0000FF"/>
                </a:solidFill>
              </a:rPr>
              <a:t>下一步的时序切换微命令      </a:t>
            </a:r>
            <a:endParaRPr lang="zh-CN" altLang="en-US" sz="2000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6" grpId="0" build="p" autoUpdateAnimBg="0"/>
      <p:bldP spid="17" grpId="0" animBg="1"/>
      <p:bldP spid="18" grpId="0" build="p" autoUpdateAnimBg="0"/>
      <p:bldP spid="19" grpId="0" build="p" autoUpdateAnimBg="0"/>
      <p:bldP spid="23" grpId="0" build="p" autoUpdateAnimBg="0"/>
      <p:bldP spid="24" grpId="0" build="p" autoUpdateAnimBg="0"/>
      <p:bldP spid="25" grpId="0" build="p" autoUpdateAnimBg="0"/>
      <p:bldP spid="29" grpId="0" build="p" autoUpdateAnimBg="0"/>
      <p:bldP spid="30" grpId="0" build="p" autoUpdateAnimBg="0"/>
      <p:bldP spid="31" grpId="0" build="p" autoUpdateAnimBg="0"/>
      <p:bldP spid="35" grpId="0" build="p" autoUpdateAnimBg="0"/>
      <p:bldP spid="36" grpId="0" build="p" autoUpdateAnimBg="0"/>
      <p:bldP spid="37" grpId="0" build="p" autoUpdateAnimBg="0"/>
      <p:bldP spid="38" grpId="0" build="p" autoUpdateAnimBg="0"/>
      <p:bldP spid="42" grpId="0" build="p" autoUpdateAnimBg="0"/>
      <p:bldP spid="43" grpId="0" build="p" autoUpdateAnimBg="0"/>
      <p:bldP spid="44" grpId="0" build="p" autoUpdateAnimBg="0"/>
      <p:bldP spid="45" grpId="0" build="p" autoUpdateAnimBg="0"/>
      <p:bldP spid="49" grpId="0" animBg="1"/>
      <p:bldP spid="58" grpId="0" build="p" autoUpdateAnimBg="0"/>
      <p:bldP spid="59" grpId="0" build="p" autoUpdateAnimBg="0"/>
      <p:bldP spid="60" grpId="0" build="p" autoUpdateAnimBg="0"/>
      <p:bldP spid="64" grpId="0" build="p" autoUpdateAnimBg="0"/>
      <p:bldP spid="68" grpId="0" build="p" autoUpdateAnimBg="0"/>
      <p:bldP spid="72" grpId="0" build="p" autoUpdateAnimBg="0"/>
      <p:bldP spid="73" grpId="0" build="p" autoUpdateAnimBg="0"/>
      <p:bldP spid="80" grpId="0" animBg="1"/>
      <p:bldP spid="87" grpId="0" build="p" autoUpdateAnimBg="0"/>
      <p:bldP spid="91" grpId="0" build="p" autoUpdateAnimBg="0"/>
      <p:bldP spid="92" grpId="0" build="p" autoUpdateAnimBg="0"/>
      <p:bldP spid="93" grpId="0" build="p" autoUpdateAnimBg="0"/>
      <p:bldP spid="97" grpId="0" build="p" autoUpdateAnimBg="0"/>
      <p:bldP spid="109" grpId="0" build="p" autoUpdateAnimBg="0"/>
      <p:bldP spid="116" grpId="0" build="p" autoUpdateAnimBg="0"/>
      <p:bldP spid="117" grpId="0" build="p" autoUpdateAnimBg="0"/>
      <p:bldP spid="118" grpId="0" build="p" autoUpdateAnimBg="0"/>
      <p:bldP spid="1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07504" y="2015976"/>
            <a:ext cx="1041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ET1:</a:t>
            </a:r>
          </a:p>
        </p:txBody>
      </p:sp>
      <p:grpSp>
        <p:nvGrpSpPr>
          <p:cNvPr id="3" name="Group 100"/>
          <p:cNvGrpSpPr>
            <a:grpSpLocks/>
          </p:cNvGrpSpPr>
          <p:nvPr/>
        </p:nvGrpSpPr>
        <p:grpSpPr bwMode="auto">
          <a:xfrm>
            <a:off x="971104" y="2104876"/>
            <a:ext cx="1916112" cy="433388"/>
            <a:chOff x="559" y="1416"/>
            <a:chExt cx="1207" cy="273"/>
          </a:xfrm>
        </p:grpSpPr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559" y="1416"/>
              <a:ext cx="1207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>
                  <a:ea typeface="华文新魏" pitchFamily="2" charset="-122"/>
                </a:rPr>
                <a:t>MDR  </a:t>
              </a:r>
              <a:r>
                <a:rPr lang="en-US" altLang="zh-CN" sz="2400" b="1">
                  <a:ea typeface="华文新魏" pitchFamily="2" charset="-122"/>
                </a:rPr>
                <a:t>   </a:t>
              </a:r>
              <a:r>
                <a:rPr lang="en-US" altLang="zh-CN" sz="2800" b="1">
                  <a:ea typeface="华文新魏" pitchFamily="2" charset="-122"/>
                </a:rPr>
                <a:t>M</a:t>
              </a:r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170" y="1553"/>
              <a:ext cx="206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6" name="Group 103"/>
          <p:cNvGrpSpPr>
            <a:grpSpLocks/>
          </p:cNvGrpSpPr>
          <p:nvPr/>
        </p:nvGrpSpPr>
        <p:grpSpPr bwMode="auto">
          <a:xfrm>
            <a:off x="971104" y="2657326"/>
            <a:ext cx="2008187" cy="433388"/>
            <a:chOff x="559" y="1796"/>
            <a:chExt cx="1265" cy="273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559" y="1796"/>
              <a:ext cx="1265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>
                  <a:ea typeface="黑体" pitchFamily="2" charset="-122"/>
                </a:rPr>
                <a:t>PC </a:t>
              </a:r>
              <a:r>
                <a:rPr lang="en-US" altLang="zh-CN" sz="2400" b="1">
                  <a:ea typeface="黑体" pitchFamily="2" charset="-122"/>
                </a:rPr>
                <a:t>    </a:t>
              </a:r>
              <a:r>
                <a:rPr lang="en-US" altLang="zh-CN" sz="2800" b="1">
                  <a:ea typeface="黑体" pitchFamily="2" charset="-122"/>
                </a:rPr>
                <a:t>MAR</a:t>
              </a: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936" y="1924"/>
              <a:ext cx="215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2895154" y="507851"/>
            <a:ext cx="0" cy="3016250"/>
          </a:xfrm>
          <a:prstGeom prst="line">
            <a:avLst/>
          </a:prstGeom>
          <a:noFill/>
          <a:ln w="19050" cap="sq">
            <a:solidFill>
              <a:srgbClr val="0034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07504" y="2581126"/>
            <a:ext cx="1054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ET2: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901504" y="2054076"/>
            <a:ext cx="13985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EMAR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215954" y="2073126"/>
            <a:ext cx="5603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W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819204" y="2066776"/>
            <a:ext cx="927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T+1</a:t>
            </a:r>
          </a:p>
        </p:txBody>
      </p:sp>
      <p:grpSp>
        <p:nvGrpSpPr>
          <p:cNvPr id="14" name="Group 112"/>
          <p:cNvGrpSpPr>
            <a:grpSpLocks/>
          </p:cNvGrpSpPr>
          <p:nvPr/>
        </p:nvGrpSpPr>
        <p:grpSpPr bwMode="auto">
          <a:xfrm>
            <a:off x="5682804" y="2054076"/>
            <a:ext cx="1444625" cy="519113"/>
            <a:chOff x="3559" y="1248"/>
            <a:chExt cx="910" cy="327"/>
          </a:xfrm>
        </p:grpSpPr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3559" y="1248"/>
              <a:ext cx="91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0000FF"/>
                  </a:solidFill>
                  <a:ea typeface="黑体" pitchFamily="2" charset="-122"/>
                </a:rPr>
                <a:t>CPT(P</a:t>
              </a:r>
              <a:r>
                <a:rPr lang="en-US" altLang="zh-CN" sz="2800" b="1">
                  <a:ea typeface="黑体" pitchFamily="2" charset="-122"/>
                </a:rPr>
                <a:t>)</a:t>
              </a: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141" y="1312"/>
              <a:ext cx="113" cy="0"/>
            </a:xfrm>
            <a:prstGeom prst="line">
              <a:avLst/>
            </a:prstGeom>
            <a:noFill/>
            <a:ln w="19050" cap="sq">
              <a:solidFill>
                <a:srgbClr val="003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5365304" y="2581126"/>
            <a:ext cx="93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DM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6101904" y="2581126"/>
            <a:ext cx="160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CPMAR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4171504" y="2593826"/>
            <a:ext cx="152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输出</a:t>
            </a:r>
            <a:r>
              <a:rPr lang="en-US" altLang="zh-CN" sz="2800" b="1">
                <a:ea typeface="黑体" pitchFamily="2" charset="-122"/>
              </a:rPr>
              <a:t>A</a:t>
            </a:r>
          </a:p>
        </p:txBody>
      </p:sp>
      <p:grpSp>
        <p:nvGrpSpPr>
          <p:cNvPr id="20" name="Group 104"/>
          <p:cNvGrpSpPr>
            <a:grpSpLocks/>
          </p:cNvGrpSpPr>
          <p:nvPr/>
        </p:nvGrpSpPr>
        <p:grpSpPr bwMode="auto">
          <a:xfrm>
            <a:off x="2926904" y="2657326"/>
            <a:ext cx="1362075" cy="433388"/>
            <a:chOff x="1887" y="1796"/>
            <a:chExt cx="858" cy="273"/>
          </a:xfrm>
        </p:grpSpPr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1887" y="1796"/>
              <a:ext cx="858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 smtClean="0">
                  <a:ea typeface="黑体" pitchFamily="2" charset="-122"/>
                </a:rPr>
                <a:t>PC     </a:t>
              </a:r>
              <a:r>
                <a:rPr lang="en-US" altLang="zh-CN" sz="2800" b="1">
                  <a:ea typeface="黑体" pitchFamily="2" charset="-122"/>
                </a:rPr>
                <a:t>A</a:t>
              </a: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2306" y="1932"/>
              <a:ext cx="209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23" name="Group 105"/>
          <p:cNvGrpSpPr>
            <a:grpSpLocks/>
          </p:cNvGrpSpPr>
          <p:nvPr/>
        </p:nvGrpSpPr>
        <p:grpSpPr bwMode="auto">
          <a:xfrm>
            <a:off x="7676704" y="2631926"/>
            <a:ext cx="1309687" cy="433388"/>
            <a:chOff x="4935" y="1796"/>
            <a:chExt cx="825" cy="273"/>
          </a:xfrm>
        </p:grpSpPr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4935" y="1796"/>
              <a:ext cx="825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2800" b="1">
                  <a:solidFill>
                    <a:srgbClr val="0000FF"/>
                  </a:solidFill>
                  <a:ea typeface="黑体" pitchFamily="2" charset="-122"/>
                </a:rPr>
                <a:t>1    </a:t>
              </a:r>
              <a:r>
                <a:rPr lang="en-US" altLang="zh-CN" sz="2800" b="1">
                  <a:solidFill>
                    <a:srgbClr val="0000FF"/>
                  </a:solidFill>
                  <a:ea typeface="黑体" pitchFamily="2" charset="-122"/>
                </a:rPr>
                <a:t>FT</a:t>
              </a: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5111" y="1932"/>
              <a:ext cx="192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26" name="Group 106"/>
          <p:cNvGrpSpPr>
            <a:grpSpLocks/>
          </p:cNvGrpSpPr>
          <p:nvPr/>
        </p:nvGrpSpPr>
        <p:grpSpPr bwMode="auto">
          <a:xfrm>
            <a:off x="2914204" y="3025626"/>
            <a:ext cx="1676400" cy="519113"/>
            <a:chOff x="1895" y="2036"/>
            <a:chExt cx="1056" cy="327"/>
          </a:xfrm>
        </p:grpSpPr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1895" y="2036"/>
              <a:ext cx="10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0000FF"/>
                  </a:solidFill>
                  <a:ea typeface="黑体" pitchFamily="2" charset="-122"/>
                </a:rPr>
                <a:t>CPFT(P</a:t>
              </a:r>
              <a:r>
                <a:rPr lang="en-US" altLang="zh-CN" sz="2800" b="1">
                  <a:ea typeface="黑体" pitchFamily="2" charset="-122"/>
                </a:rPr>
                <a:t>)</a:t>
              </a:r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2613" y="2098"/>
              <a:ext cx="131" cy="0"/>
            </a:xfrm>
            <a:prstGeom prst="line">
              <a:avLst/>
            </a:prstGeom>
            <a:noFill/>
            <a:ln w="15875" cap="sq">
              <a:solidFill>
                <a:srgbClr val="003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4542979" y="3325664"/>
            <a:ext cx="762000" cy="0"/>
          </a:xfrm>
          <a:prstGeom prst="line">
            <a:avLst/>
          </a:prstGeom>
          <a:noFill/>
          <a:ln w="25400">
            <a:solidFill>
              <a:srgbClr val="003400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b="1"/>
          </a:p>
        </p:txBody>
      </p:sp>
      <p:grpSp>
        <p:nvGrpSpPr>
          <p:cNvPr id="30" name="Group 107"/>
          <p:cNvGrpSpPr>
            <a:grpSpLocks/>
          </p:cNvGrpSpPr>
          <p:nvPr/>
        </p:nvGrpSpPr>
        <p:grpSpPr bwMode="auto">
          <a:xfrm>
            <a:off x="5431979" y="3025626"/>
            <a:ext cx="1549400" cy="519113"/>
            <a:chOff x="3465" y="2044"/>
            <a:chExt cx="976" cy="327"/>
          </a:xfrm>
        </p:grpSpPr>
        <p:sp>
          <p:nvSpPr>
            <p:cNvPr id="31" name="Text Box 31"/>
            <p:cNvSpPr txBox="1">
              <a:spLocks noChangeArrowheads="1"/>
            </p:cNvSpPr>
            <p:nvPr/>
          </p:nvSpPr>
          <p:spPr bwMode="auto">
            <a:xfrm>
              <a:off x="3465" y="2044"/>
              <a:ext cx="9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0000FF"/>
                  </a:solidFill>
                  <a:ea typeface="黑体" pitchFamily="2" charset="-122"/>
                </a:rPr>
                <a:t>CPET(P</a:t>
              </a:r>
              <a:r>
                <a:rPr lang="en-US" altLang="zh-CN" sz="2800" b="1">
                  <a:ea typeface="黑体" pitchFamily="2" charset="-122"/>
                </a:rPr>
                <a:t>)</a:t>
              </a: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4191" y="2106"/>
              <a:ext cx="131" cy="0"/>
            </a:xfrm>
            <a:prstGeom prst="line">
              <a:avLst/>
            </a:prstGeom>
            <a:noFill/>
            <a:ln w="19050" cap="sq">
              <a:solidFill>
                <a:srgbClr val="003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33" name="Group 108"/>
          <p:cNvGrpSpPr>
            <a:grpSpLocks/>
          </p:cNvGrpSpPr>
          <p:nvPr/>
        </p:nvGrpSpPr>
        <p:grpSpPr bwMode="auto">
          <a:xfrm>
            <a:off x="7117904" y="3025626"/>
            <a:ext cx="1492250" cy="519113"/>
            <a:chOff x="4527" y="2044"/>
            <a:chExt cx="940" cy="327"/>
          </a:xfrm>
        </p:grpSpPr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4527" y="2044"/>
              <a:ext cx="9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0000FF"/>
                  </a:solidFill>
                  <a:ea typeface="黑体" pitchFamily="2" charset="-122"/>
                </a:rPr>
                <a:t>CPT(P)</a:t>
              </a:r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5103" y="2114"/>
              <a:ext cx="127" cy="0"/>
            </a:xfrm>
            <a:prstGeom prst="line">
              <a:avLst/>
            </a:prstGeom>
            <a:noFill/>
            <a:ln w="15875" cap="sq">
              <a:solidFill>
                <a:srgbClr val="003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36" name="Line 36"/>
          <p:cNvSpPr>
            <a:spLocks noChangeShapeType="1"/>
          </p:cNvSpPr>
          <p:nvPr/>
        </p:nvSpPr>
        <p:spPr bwMode="auto">
          <a:xfrm>
            <a:off x="4493766" y="2495401"/>
            <a:ext cx="1062038" cy="1323975"/>
          </a:xfrm>
          <a:prstGeom prst="line">
            <a:avLst/>
          </a:prstGeom>
          <a:noFill/>
          <a:ln w="19050">
            <a:solidFill>
              <a:srgbClr val="000099"/>
            </a:solidFill>
            <a:prstDash val="dash"/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5424041" y="3740001"/>
            <a:ext cx="34544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800" b="1">
                <a:solidFill>
                  <a:srgbClr val="000099"/>
                </a:solidFill>
              </a:rPr>
              <a:t>向</a:t>
            </a:r>
            <a:r>
              <a:rPr lang="en-US" altLang="zh-CN" sz="2800" b="1">
                <a:solidFill>
                  <a:srgbClr val="000099"/>
                </a:solidFill>
              </a:rPr>
              <a:t>DB</a:t>
            </a:r>
            <a:r>
              <a:rPr lang="zh-CN" altLang="en-US" sz="2800" b="1">
                <a:solidFill>
                  <a:srgbClr val="000099"/>
                </a:solidFill>
              </a:rPr>
              <a:t>输出</a:t>
            </a:r>
            <a:r>
              <a:rPr lang="en-US" altLang="zh-CN" sz="2800" b="1">
                <a:solidFill>
                  <a:srgbClr val="000099"/>
                </a:solidFill>
              </a:rPr>
              <a:t>MDR</a:t>
            </a:r>
            <a:r>
              <a:rPr lang="zh-CN" altLang="en-US" sz="2800" b="1">
                <a:solidFill>
                  <a:srgbClr val="000099"/>
                </a:solidFill>
              </a:rPr>
              <a:t>内容</a:t>
            </a:r>
          </a:p>
        </p:txBody>
      </p:sp>
      <p:grpSp>
        <p:nvGrpSpPr>
          <p:cNvPr id="38" name="Group 110"/>
          <p:cNvGrpSpPr>
            <a:grpSpLocks/>
          </p:cNvGrpSpPr>
          <p:nvPr/>
        </p:nvGrpSpPr>
        <p:grpSpPr bwMode="auto">
          <a:xfrm>
            <a:off x="134491" y="404664"/>
            <a:ext cx="9029700" cy="1501775"/>
            <a:chOff x="64" y="209"/>
            <a:chExt cx="5688" cy="946"/>
          </a:xfrm>
        </p:grpSpPr>
        <p:grpSp>
          <p:nvGrpSpPr>
            <p:cNvPr id="39" name="Group 88"/>
            <p:cNvGrpSpPr>
              <a:grpSpLocks/>
            </p:cNvGrpSpPr>
            <p:nvPr/>
          </p:nvGrpSpPr>
          <p:grpSpPr bwMode="auto">
            <a:xfrm>
              <a:off x="72" y="209"/>
              <a:ext cx="1712" cy="336"/>
              <a:chOff x="0" y="273"/>
              <a:chExt cx="1784" cy="336"/>
            </a:xfrm>
          </p:grpSpPr>
          <p:sp>
            <p:nvSpPr>
              <p:cNvPr id="72" name="Text Box 39"/>
              <p:cNvSpPr txBox="1">
                <a:spLocks noChangeArrowheads="1"/>
              </p:cNvSpPr>
              <p:nvPr/>
            </p:nvSpPr>
            <p:spPr bwMode="auto">
              <a:xfrm>
                <a:off x="0" y="273"/>
                <a:ext cx="728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 b="1">
                    <a:ea typeface="黑体" pitchFamily="2" charset="-122"/>
                  </a:rPr>
                  <a:t>DT0</a:t>
                </a:r>
                <a:r>
                  <a:rPr lang="en-US" altLang="zh-CN" sz="2900" b="1">
                    <a:ea typeface="黑体" pitchFamily="2" charset="-122"/>
                  </a:rPr>
                  <a:t>:</a:t>
                </a:r>
              </a:p>
            </p:txBody>
          </p:sp>
          <p:sp>
            <p:nvSpPr>
              <p:cNvPr id="73" name="Text Box 41"/>
              <p:cNvSpPr txBox="1">
                <a:spLocks noChangeArrowheads="1"/>
              </p:cNvSpPr>
              <p:nvPr/>
            </p:nvSpPr>
            <p:spPr bwMode="auto">
              <a:xfrm>
                <a:off x="560" y="313"/>
                <a:ext cx="1224" cy="2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2800" b="1">
                    <a:ea typeface="黑体" pitchFamily="2" charset="-122"/>
                  </a:rPr>
                  <a:t>R</a:t>
                </a:r>
                <a:r>
                  <a:rPr lang="en-US" altLang="zh-CN" sz="3200" b="1" baseline="-12000">
                    <a:ea typeface="黑体" pitchFamily="2" charset="-122"/>
                  </a:rPr>
                  <a:t>1</a:t>
                </a:r>
                <a:r>
                  <a:rPr lang="en-US" altLang="zh-CN" sz="2900" b="1" baseline="-18000">
                    <a:ea typeface="黑体" pitchFamily="2" charset="-122"/>
                  </a:rPr>
                  <a:t>       </a:t>
                </a:r>
                <a:r>
                  <a:rPr lang="en-US" altLang="zh-CN" sz="2800" b="1">
                    <a:ea typeface="黑体" pitchFamily="2" charset="-122"/>
                  </a:rPr>
                  <a:t>MAR</a:t>
                </a:r>
              </a:p>
            </p:txBody>
          </p:sp>
          <p:sp>
            <p:nvSpPr>
              <p:cNvPr id="74" name="Line 42"/>
              <p:cNvSpPr>
                <a:spLocks noChangeShapeType="1"/>
              </p:cNvSpPr>
              <p:nvPr/>
            </p:nvSpPr>
            <p:spPr bwMode="auto">
              <a:xfrm>
                <a:off x="910" y="457"/>
                <a:ext cx="229" cy="0"/>
              </a:xfrm>
              <a:prstGeom prst="line">
                <a:avLst/>
              </a:prstGeom>
              <a:noFill/>
              <a:ln w="22225" cap="sq">
                <a:solidFill>
                  <a:srgbClr val="003400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40" name="Text Box 43"/>
            <p:cNvSpPr txBox="1">
              <a:spLocks noChangeArrowheads="1"/>
            </p:cNvSpPr>
            <p:nvPr/>
          </p:nvSpPr>
          <p:spPr bwMode="auto">
            <a:xfrm>
              <a:off x="3342" y="225"/>
              <a:ext cx="5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ea typeface="黑体" pitchFamily="2" charset="-122"/>
                </a:rPr>
                <a:t>DM</a:t>
              </a:r>
            </a:p>
          </p:txBody>
        </p:sp>
        <p:sp>
          <p:nvSpPr>
            <p:cNvPr id="41" name="Text Box 44"/>
            <p:cNvSpPr txBox="1">
              <a:spLocks noChangeArrowheads="1"/>
            </p:cNvSpPr>
            <p:nvPr/>
          </p:nvSpPr>
          <p:spPr bwMode="auto">
            <a:xfrm>
              <a:off x="3822" y="217"/>
              <a:ext cx="10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ea typeface="黑体" pitchFamily="2" charset="-122"/>
                </a:rPr>
                <a:t>CPMAR</a:t>
              </a:r>
            </a:p>
          </p:txBody>
        </p:sp>
        <p:sp>
          <p:nvSpPr>
            <p:cNvPr id="42" name="Text Box 45"/>
            <p:cNvSpPr txBox="1">
              <a:spLocks noChangeArrowheads="1"/>
            </p:cNvSpPr>
            <p:nvPr/>
          </p:nvSpPr>
          <p:spPr bwMode="auto">
            <a:xfrm>
              <a:off x="2598" y="233"/>
              <a:ext cx="96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/>
                <a:t>输出</a:t>
              </a:r>
              <a:r>
                <a:rPr lang="en-US" altLang="zh-CN" sz="2800" b="1"/>
                <a:t>A</a:t>
              </a:r>
            </a:p>
          </p:txBody>
        </p:sp>
        <p:sp>
          <p:nvSpPr>
            <p:cNvPr id="43" name="Text Box 49"/>
            <p:cNvSpPr txBox="1">
              <a:spLocks noChangeArrowheads="1"/>
            </p:cNvSpPr>
            <p:nvPr/>
          </p:nvSpPr>
          <p:spPr bwMode="auto">
            <a:xfrm>
              <a:off x="4470" y="828"/>
              <a:ext cx="5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0000FF"/>
                  </a:solidFill>
                  <a:ea typeface="黑体" pitchFamily="2" charset="-122"/>
                </a:rPr>
                <a:t>T+1</a:t>
              </a:r>
            </a:p>
          </p:txBody>
        </p:sp>
        <p:grpSp>
          <p:nvGrpSpPr>
            <p:cNvPr id="44" name="Group 94"/>
            <p:cNvGrpSpPr>
              <a:grpSpLocks/>
            </p:cNvGrpSpPr>
            <p:nvPr/>
          </p:nvGrpSpPr>
          <p:grpSpPr bwMode="auto">
            <a:xfrm>
              <a:off x="4382" y="497"/>
              <a:ext cx="920" cy="327"/>
              <a:chOff x="4462" y="553"/>
              <a:chExt cx="920" cy="327"/>
            </a:xfrm>
          </p:grpSpPr>
          <p:sp>
            <p:nvSpPr>
              <p:cNvPr id="70" name="Text Box 51"/>
              <p:cNvSpPr txBox="1">
                <a:spLocks noChangeArrowheads="1"/>
              </p:cNvSpPr>
              <p:nvPr/>
            </p:nvSpPr>
            <p:spPr bwMode="auto">
              <a:xfrm>
                <a:off x="4462" y="553"/>
                <a:ext cx="92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 b="1">
                    <a:solidFill>
                      <a:srgbClr val="0000FF"/>
                    </a:solidFill>
                    <a:ea typeface="黑体" pitchFamily="2" charset="-122"/>
                  </a:rPr>
                  <a:t>CPT(P</a:t>
                </a:r>
                <a:r>
                  <a:rPr lang="en-US" altLang="zh-CN" sz="2800" b="1">
                    <a:ea typeface="黑体" pitchFamily="2" charset="-122"/>
                  </a:rPr>
                  <a:t>)</a:t>
                </a:r>
              </a:p>
            </p:txBody>
          </p:sp>
          <p:sp>
            <p:nvSpPr>
              <p:cNvPr id="71" name="Line 52"/>
              <p:cNvSpPr>
                <a:spLocks noChangeShapeType="1"/>
              </p:cNvSpPr>
              <p:nvPr/>
            </p:nvSpPr>
            <p:spPr bwMode="auto">
              <a:xfrm>
                <a:off x="5036" y="607"/>
                <a:ext cx="136" cy="0"/>
              </a:xfrm>
              <a:prstGeom prst="line">
                <a:avLst/>
              </a:prstGeom>
              <a:noFill/>
              <a:ln w="15875" cap="sq">
                <a:solidFill>
                  <a:srgbClr val="003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45" name="Group 92"/>
            <p:cNvGrpSpPr>
              <a:grpSpLocks/>
            </p:cNvGrpSpPr>
            <p:nvPr/>
          </p:nvGrpSpPr>
          <p:grpSpPr bwMode="auto">
            <a:xfrm>
              <a:off x="4766" y="241"/>
              <a:ext cx="776" cy="283"/>
              <a:chOff x="4918" y="313"/>
              <a:chExt cx="776" cy="283"/>
            </a:xfrm>
          </p:grpSpPr>
          <p:sp>
            <p:nvSpPr>
              <p:cNvPr id="68" name="Text Box 54"/>
              <p:cNvSpPr txBox="1">
                <a:spLocks noChangeArrowheads="1"/>
              </p:cNvSpPr>
              <p:nvPr/>
            </p:nvSpPr>
            <p:spPr bwMode="auto">
              <a:xfrm>
                <a:off x="4918" y="313"/>
                <a:ext cx="776" cy="2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zh-CN" altLang="en-US" sz="2900" b="1">
                    <a:solidFill>
                      <a:srgbClr val="0000FF"/>
                    </a:solidFill>
                    <a:ea typeface="黑体" pitchFamily="2" charset="-122"/>
                  </a:rPr>
                  <a:t>1    </a:t>
                </a:r>
                <a:r>
                  <a:rPr lang="en-US" altLang="zh-CN" sz="2900" b="1">
                    <a:solidFill>
                      <a:srgbClr val="0000FF"/>
                    </a:solidFill>
                    <a:ea typeface="黑体" pitchFamily="2" charset="-122"/>
                  </a:rPr>
                  <a:t>ET</a:t>
                </a:r>
              </a:p>
            </p:txBody>
          </p:sp>
          <p:sp>
            <p:nvSpPr>
              <p:cNvPr id="69" name="Line 55"/>
              <p:cNvSpPr>
                <a:spLocks noChangeShapeType="1"/>
              </p:cNvSpPr>
              <p:nvPr/>
            </p:nvSpPr>
            <p:spPr bwMode="auto">
              <a:xfrm>
                <a:off x="5102" y="457"/>
                <a:ext cx="192" cy="0"/>
              </a:xfrm>
              <a:prstGeom prst="line">
                <a:avLst/>
              </a:prstGeom>
              <a:noFill/>
              <a:ln w="22225" cap="sq">
                <a:solidFill>
                  <a:srgbClr val="003400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46" name="Text Box 47"/>
            <p:cNvSpPr txBox="1">
              <a:spLocks noChangeArrowheads="1"/>
            </p:cNvSpPr>
            <p:nvPr/>
          </p:nvSpPr>
          <p:spPr bwMode="auto">
            <a:xfrm>
              <a:off x="1854" y="249"/>
              <a:ext cx="800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>
                  <a:ea typeface="黑体" pitchFamily="2" charset="-122"/>
                </a:rPr>
                <a:t>R</a:t>
              </a:r>
              <a:r>
                <a:rPr lang="en-US" altLang="zh-CN" sz="3200" b="1" baseline="-12000">
                  <a:ea typeface="黑体" pitchFamily="2" charset="-122"/>
                </a:rPr>
                <a:t>1</a:t>
              </a:r>
              <a:r>
                <a:rPr lang="en-US" altLang="zh-CN" sz="2900" b="1" baseline="-18000">
                  <a:ea typeface="黑体" pitchFamily="2" charset="-122"/>
                </a:rPr>
                <a:t>   </a:t>
              </a:r>
              <a:r>
                <a:rPr lang="en-US" altLang="zh-CN" sz="2900" b="1"/>
                <a:t> </a:t>
              </a:r>
              <a:r>
                <a:rPr lang="en-US" altLang="zh-CN" sz="2900" b="1" smtClean="0"/>
                <a:t> A</a:t>
              </a:r>
              <a:endParaRPr lang="en-US" altLang="zh-CN" sz="2900" b="1"/>
            </a:p>
          </p:txBody>
        </p:sp>
        <p:sp>
          <p:nvSpPr>
            <p:cNvPr id="47" name="Line 48"/>
            <p:cNvSpPr>
              <a:spLocks noChangeShapeType="1"/>
            </p:cNvSpPr>
            <p:nvPr/>
          </p:nvSpPr>
          <p:spPr bwMode="auto">
            <a:xfrm>
              <a:off x="2190" y="393"/>
              <a:ext cx="192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pSp>
          <p:nvGrpSpPr>
            <p:cNvPr id="48" name="Group 93"/>
            <p:cNvGrpSpPr>
              <a:grpSpLocks/>
            </p:cNvGrpSpPr>
            <p:nvPr/>
          </p:nvGrpSpPr>
          <p:grpSpPr bwMode="auto">
            <a:xfrm>
              <a:off x="1838" y="505"/>
              <a:ext cx="1040" cy="327"/>
              <a:chOff x="1878" y="569"/>
              <a:chExt cx="1040" cy="327"/>
            </a:xfrm>
          </p:grpSpPr>
          <p:sp>
            <p:nvSpPr>
              <p:cNvPr id="66" name="Text Box 57"/>
              <p:cNvSpPr txBox="1">
                <a:spLocks noChangeArrowheads="1"/>
              </p:cNvSpPr>
              <p:nvPr/>
            </p:nvSpPr>
            <p:spPr bwMode="auto">
              <a:xfrm>
                <a:off x="1878" y="569"/>
                <a:ext cx="104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 b="1">
                    <a:solidFill>
                      <a:srgbClr val="0000FF"/>
                    </a:solidFill>
                    <a:ea typeface="黑体" pitchFamily="2" charset="-122"/>
                  </a:rPr>
                  <a:t>CPFT(P</a:t>
                </a:r>
                <a:r>
                  <a:rPr lang="en-US" altLang="zh-CN" sz="2800" b="1">
                    <a:ea typeface="黑体" pitchFamily="2" charset="-122"/>
                  </a:rPr>
                  <a:t>)</a:t>
                </a:r>
              </a:p>
            </p:txBody>
          </p:sp>
          <p:sp>
            <p:nvSpPr>
              <p:cNvPr id="67" name="Line 58"/>
              <p:cNvSpPr>
                <a:spLocks noChangeShapeType="1"/>
              </p:cNvSpPr>
              <p:nvPr/>
            </p:nvSpPr>
            <p:spPr bwMode="auto">
              <a:xfrm>
                <a:off x="2588" y="623"/>
                <a:ext cx="136" cy="0"/>
              </a:xfrm>
              <a:prstGeom prst="line">
                <a:avLst/>
              </a:prstGeom>
              <a:noFill/>
              <a:ln w="15875" cap="sq">
                <a:solidFill>
                  <a:srgbClr val="003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49" name="Line 59"/>
            <p:cNvSpPr>
              <a:spLocks noChangeShapeType="1"/>
            </p:cNvSpPr>
            <p:nvPr/>
          </p:nvSpPr>
          <p:spPr bwMode="auto">
            <a:xfrm>
              <a:off x="2846" y="689"/>
              <a:ext cx="480" cy="0"/>
            </a:xfrm>
            <a:prstGeom prst="line">
              <a:avLst/>
            </a:prstGeom>
            <a:noFill/>
            <a:ln w="25400">
              <a:solidFill>
                <a:srgbClr val="0034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pSp>
          <p:nvGrpSpPr>
            <p:cNvPr id="50" name="Group 95"/>
            <p:cNvGrpSpPr>
              <a:grpSpLocks/>
            </p:cNvGrpSpPr>
            <p:nvPr/>
          </p:nvGrpSpPr>
          <p:grpSpPr bwMode="auto">
            <a:xfrm>
              <a:off x="3342" y="505"/>
              <a:ext cx="1049" cy="327"/>
              <a:chOff x="3374" y="569"/>
              <a:chExt cx="1049" cy="327"/>
            </a:xfrm>
          </p:grpSpPr>
          <p:sp>
            <p:nvSpPr>
              <p:cNvPr id="64" name="Text Box 61"/>
              <p:cNvSpPr txBox="1">
                <a:spLocks noChangeArrowheads="1"/>
              </p:cNvSpPr>
              <p:nvPr/>
            </p:nvSpPr>
            <p:spPr bwMode="auto">
              <a:xfrm>
                <a:off x="3374" y="569"/>
                <a:ext cx="1049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 b="1">
                    <a:solidFill>
                      <a:srgbClr val="0000FF"/>
                    </a:solidFill>
                    <a:ea typeface="黑体" pitchFamily="2" charset="-122"/>
                  </a:rPr>
                  <a:t>CPET(P</a:t>
                </a:r>
                <a:r>
                  <a:rPr lang="en-US" altLang="zh-CN" sz="2800" b="1">
                    <a:ea typeface="黑体" pitchFamily="2" charset="-122"/>
                  </a:rPr>
                  <a:t>)</a:t>
                </a:r>
              </a:p>
            </p:txBody>
          </p:sp>
          <p:sp>
            <p:nvSpPr>
              <p:cNvPr id="65" name="Line 62"/>
              <p:cNvSpPr>
                <a:spLocks noChangeShapeType="1"/>
              </p:cNvSpPr>
              <p:nvPr/>
            </p:nvSpPr>
            <p:spPr bwMode="auto">
              <a:xfrm>
                <a:off x="4098" y="623"/>
                <a:ext cx="136" cy="0"/>
              </a:xfrm>
              <a:prstGeom prst="line">
                <a:avLst/>
              </a:prstGeom>
              <a:noFill/>
              <a:ln w="15875" cap="sq">
                <a:solidFill>
                  <a:srgbClr val="003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51" name="Group 90"/>
            <p:cNvGrpSpPr>
              <a:grpSpLocks/>
            </p:cNvGrpSpPr>
            <p:nvPr/>
          </p:nvGrpSpPr>
          <p:grpSpPr bwMode="auto">
            <a:xfrm>
              <a:off x="64" y="796"/>
              <a:ext cx="1836" cy="336"/>
              <a:chOff x="0" y="860"/>
              <a:chExt cx="1836" cy="336"/>
            </a:xfrm>
          </p:grpSpPr>
          <p:sp>
            <p:nvSpPr>
              <p:cNvPr id="61" name="Text Box 63"/>
              <p:cNvSpPr txBox="1">
                <a:spLocks noChangeArrowheads="1"/>
              </p:cNvSpPr>
              <p:nvPr/>
            </p:nvSpPr>
            <p:spPr bwMode="auto">
              <a:xfrm>
                <a:off x="0" y="860"/>
                <a:ext cx="648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900" b="1">
                    <a:ea typeface="黑体" pitchFamily="2" charset="-122"/>
                  </a:rPr>
                  <a:t>ET0:</a:t>
                </a:r>
              </a:p>
            </p:txBody>
          </p:sp>
          <p:sp>
            <p:nvSpPr>
              <p:cNvPr id="62" name="Text Box 65"/>
              <p:cNvSpPr txBox="1">
                <a:spLocks noChangeArrowheads="1"/>
              </p:cNvSpPr>
              <p:nvPr/>
            </p:nvSpPr>
            <p:spPr bwMode="auto">
              <a:xfrm>
                <a:off x="564" y="913"/>
                <a:ext cx="1272" cy="2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2900" b="1">
                    <a:ea typeface="黑体" pitchFamily="2" charset="-122"/>
                  </a:rPr>
                  <a:t>C   </a:t>
                </a:r>
                <a:r>
                  <a:rPr lang="en-US" altLang="zh-CN" sz="2900" b="1" smtClean="0">
                    <a:ea typeface="黑体" pitchFamily="2" charset="-122"/>
                  </a:rPr>
                  <a:t>  MDR</a:t>
                </a:r>
                <a:endParaRPr lang="en-US" altLang="zh-CN" sz="2900" b="1">
                  <a:ea typeface="黑体" pitchFamily="2" charset="-122"/>
                </a:endParaRPr>
              </a:p>
            </p:txBody>
          </p:sp>
          <p:sp>
            <p:nvSpPr>
              <p:cNvPr id="63" name="Line 66"/>
              <p:cNvSpPr>
                <a:spLocks noChangeShapeType="1"/>
              </p:cNvSpPr>
              <p:nvPr/>
            </p:nvSpPr>
            <p:spPr bwMode="auto">
              <a:xfrm>
                <a:off x="830" y="1049"/>
                <a:ext cx="229" cy="0"/>
              </a:xfrm>
              <a:prstGeom prst="line">
                <a:avLst/>
              </a:prstGeom>
              <a:noFill/>
              <a:ln w="22225" cap="sq">
                <a:solidFill>
                  <a:srgbClr val="003400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52" name="Group 96"/>
            <p:cNvGrpSpPr>
              <a:grpSpLocks/>
            </p:cNvGrpSpPr>
            <p:nvPr/>
          </p:nvGrpSpPr>
          <p:grpSpPr bwMode="auto">
            <a:xfrm>
              <a:off x="1830" y="857"/>
              <a:ext cx="696" cy="273"/>
              <a:chOff x="1870" y="921"/>
              <a:chExt cx="696" cy="273"/>
            </a:xfrm>
          </p:grpSpPr>
          <p:sp>
            <p:nvSpPr>
              <p:cNvPr id="59" name="Text Box 68"/>
              <p:cNvSpPr txBox="1">
                <a:spLocks noChangeArrowheads="1"/>
              </p:cNvSpPr>
              <p:nvPr/>
            </p:nvSpPr>
            <p:spPr bwMode="auto">
              <a:xfrm>
                <a:off x="1870" y="921"/>
                <a:ext cx="696" cy="2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2800" b="1">
                    <a:ea typeface="黑体" pitchFamily="2" charset="-122"/>
                  </a:rPr>
                  <a:t>C    B</a:t>
                </a:r>
              </a:p>
            </p:txBody>
          </p:sp>
          <p:sp>
            <p:nvSpPr>
              <p:cNvPr id="60" name="Line 69"/>
              <p:cNvSpPr>
                <a:spLocks noChangeShapeType="1"/>
              </p:cNvSpPr>
              <p:nvPr/>
            </p:nvSpPr>
            <p:spPr bwMode="auto">
              <a:xfrm>
                <a:off x="2110" y="1057"/>
                <a:ext cx="192" cy="0"/>
              </a:xfrm>
              <a:prstGeom prst="line">
                <a:avLst/>
              </a:prstGeom>
              <a:noFill/>
              <a:ln w="22225" cap="sq">
                <a:solidFill>
                  <a:srgbClr val="003400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53" name="Text Box 70"/>
            <p:cNvSpPr txBox="1">
              <a:spLocks noChangeArrowheads="1"/>
            </p:cNvSpPr>
            <p:nvPr/>
          </p:nvSpPr>
          <p:spPr bwMode="auto">
            <a:xfrm>
              <a:off x="2446" y="820"/>
              <a:ext cx="79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/>
                <a:t>输出</a:t>
              </a:r>
              <a:r>
                <a:rPr lang="en-US" altLang="zh-CN" sz="2800" b="1">
                  <a:ea typeface="黑体" pitchFamily="2" charset="-122"/>
                </a:rPr>
                <a:t>B</a:t>
              </a:r>
            </a:p>
          </p:txBody>
        </p:sp>
        <p:sp>
          <p:nvSpPr>
            <p:cNvPr id="54" name="Text Box 71"/>
            <p:cNvSpPr txBox="1">
              <a:spLocks noChangeArrowheads="1"/>
            </p:cNvSpPr>
            <p:nvPr/>
          </p:nvSpPr>
          <p:spPr bwMode="auto">
            <a:xfrm>
              <a:off x="3150" y="828"/>
              <a:ext cx="60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ea typeface="黑体" pitchFamily="2" charset="-122"/>
                </a:rPr>
                <a:t>DM</a:t>
              </a:r>
            </a:p>
          </p:txBody>
        </p:sp>
        <p:sp>
          <p:nvSpPr>
            <p:cNvPr id="55" name="Text Box 72"/>
            <p:cNvSpPr txBox="1">
              <a:spLocks noChangeArrowheads="1"/>
            </p:cNvSpPr>
            <p:nvPr/>
          </p:nvSpPr>
          <p:spPr bwMode="auto">
            <a:xfrm>
              <a:off x="3574" y="828"/>
              <a:ext cx="99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ea typeface="黑体" pitchFamily="2" charset="-122"/>
                </a:rPr>
                <a:t>CPMDR</a:t>
              </a:r>
            </a:p>
          </p:txBody>
        </p:sp>
        <p:grpSp>
          <p:nvGrpSpPr>
            <p:cNvPr id="56" name="Group 97"/>
            <p:cNvGrpSpPr>
              <a:grpSpLocks/>
            </p:cNvGrpSpPr>
            <p:nvPr/>
          </p:nvGrpSpPr>
          <p:grpSpPr bwMode="auto">
            <a:xfrm>
              <a:off x="4886" y="828"/>
              <a:ext cx="866" cy="327"/>
              <a:chOff x="4894" y="860"/>
              <a:chExt cx="866" cy="327"/>
            </a:xfrm>
          </p:grpSpPr>
          <p:sp>
            <p:nvSpPr>
              <p:cNvPr id="57" name="Text Box 74"/>
              <p:cNvSpPr txBox="1">
                <a:spLocks noChangeArrowheads="1"/>
              </p:cNvSpPr>
              <p:nvPr/>
            </p:nvSpPr>
            <p:spPr bwMode="auto">
              <a:xfrm>
                <a:off x="4894" y="860"/>
                <a:ext cx="86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 b="1">
                    <a:solidFill>
                      <a:srgbClr val="0000FF"/>
                    </a:solidFill>
                    <a:ea typeface="黑体" pitchFamily="2" charset="-122"/>
                  </a:rPr>
                  <a:t>CPT(P</a:t>
                </a:r>
                <a:r>
                  <a:rPr lang="en-US" altLang="zh-CN" sz="2800" b="1">
                    <a:ea typeface="黑体" pitchFamily="2" charset="-122"/>
                  </a:rPr>
                  <a:t>)</a:t>
                </a:r>
              </a:p>
            </p:txBody>
          </p:sp>
          <p:sp>
            <p:nvSpPr>
              <p:cNvPr id="58" name="Line 75"/>
              <p:cNvSpPr>
                <a:spLocks noChangeShapeType="1"/>
              </p:cNvSpPr>
              <p:nvPr/>
            </p:nvSpPr>
            <p:spPr bwMode="auto">
              <a:xfrm>
                <a:off x="5468" y="922"/>
                <a:ext cx="136" cy="0"/>
              </a:xfrm>
              <a:prstGeom prst="line">
                <a:avLst/>
              </a:prstGeom>
              <a:noFill/>
              <a:ln w="15875" cap="sq">
                <a:solidFill>
                  <a:srgbClr val="003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</p:grpSp>
      <p:sp>
        <p:nvSpPr>
          <p:cNvPr id="75" name="Text Box 139"/>
          <p:cNvSpPr txBox="1">
            <a:spLocks noChangeArrowheads="1"/>
          </p:cNvSpPr>
          <p:nvPr/>
        </p:nvSpPr>
        <p:spPr bwMode="auto">
          <a:xfrm>
            <a:off x="35496" y="4077072"/>
            <a:ext cx="54721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时序切换微命令小结：</a:t>
            </a:r>
          </a:p>
        </p:txBody>
      </p:sp>
      <p:sp>
        <p:nvSpPr>
          <p:cNvPr id="79" name="Text Box 141"/>
          <p:cNvSpPr txBox="1">
            <a:spLocks noChangeArrowheads="1"/>
          </p:cNvSpPr>
          <p:nvPr/>
        </p:nvSpPr>
        <p:spPr bwMode="auto">
          <a:xfrm>
            <a:off x="358775" y="5859269"/>
            <a:ext cx="87852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ea typeface="宋体" panose="02010600030101010101" pitchFamily="2" charset="-122"/>
              </a:rPr>
              <a:t>工作周期</a:t>
            </a:r>
            <a:r>
              <a:rPr lang="zh-CN" altLang="en-US" sz="2800" b="1" smtClean="0">
                <a:solidFill>
                  <a:srgbClr val="FF0000"/>
                </a:solidFill>
                <a:ea typeface="宋体" panose="02010600030101010101" pitchFamily="2" charset="-122"/>
              </a:rPr>
              <a:t>结束</a:t>
            </a:r>
            <a:r>
              <a:rPr lang="zh-CN" altLang="en-US" sz="2800" b="1" smtClean="0">
                <a:ea typeface="宋体" panose="02010600030101010101" pitchFamily="2" charset="-122"/>
              </a:rPr>
              <a:t>发</a:t>
            </a:r>
            <a:r>
              <a:rPr lang="en-US" altLang="zh-CN" sz="2800" b="1" smtClean="0">
                <a:solidFill>
                  <a:srgbClr val="0000FF"/>
                </a:solidFill>
                <a:ea typeface="宋体" panose="02010600030101010101" pitchFamily="2" charset="-122"/>
              </a:rPr>
              <a:t>CPFT</a:t>
            </a:r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800" b="1">
                <a:solidFill>
                  <a:srgbClr val="0000FF"/>
                </a:solidFill>
                <a:ea typeface="宋体" panose="02010600030101010101" pitchFamily="2" charset="-122"/>
              </a:rPr>
              <a:t>CPST</a:t>
            </a:r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800" b="1">
                <a:solidFill>
                  <a:srgbClr val="0000FF"/>
                </a:solidFill>
                <a:ea typeface="宋体" panose="02010600030101010101" pitchFamily="2" charset="-122"/>
              </a:rPr>
              <a:t>CPDT</a:t>
            </a:r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800" b="1" smtClean="0">
                <a:solidFill>
                  <a:srgbClr val="0000FF"/>
                </a:solidFill>
                <a:ea typeface="宋体" panose="02010600030101010101" pitchFamily="2" charset="-122"/>
              </a:rPr>
              <a:t>CPET</a:t>
            </a:r>
            <a:r>
              <a:rPr lang="zh-CN" altLang="en-US" sz="2800" b="1" smtClean="0">
                <a:solidFill>
                  <a:srgbClr val="0000FF"/>
                </a:solidFill>
                <a:ea typeface="宋体" panose="02010600030101010101" pitchFamily="2" charset="-122"/>
              </a:rPr>
              <a:t>反向工作脉冲信号。</a:t>
            </a:r>
            <a:endParaRPr lang="en-US" altLang="zh-CN" sz="28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80" name="Text Box 140"/>
          <p:cNvSpPr txBox="1">
            <a:spLocks noChangeArrowheads="1"/>
          </p:cNvSpPr>
          <p:nvPr/>
        </p:nvSpPr>
        <p:spPr bwMode="auto">
          <a:xfrm>
            <a:off x="323528" y="4653136"/>
            <a:ext cx="86409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每一</a:t>
            </a:r>
            <a:r>
              <a:rPr lang="zh-CN" altLang="en-US" sz="2800" b="1">
                <a:solidFill>
                  <a:srgbClr val="FF0000"/>
                </a:solidFill>
                <a:ea typeface="宋体" panose="02010600030101010101" pitchFamily="2" charset="-122"/>
              </a:rPr>
              <a:t>节拍结束</a:t>
            </a:r>
            <a:r>
              <a:rPr lang="zh-CN" altLang="en-US" sz="2800" b="1" smtClean="0">
                <a:ea typeface="宋体" panose="02010600030101010101" pitchFamily="2" charset="-122"/>
              </a:rPr>
              <a:t>时发</a:t>
            </a:r>
            <a:r>
              <a:rPr lang="en-US" altLang="zh-CN" sz="2800" b="1" smtClean="0">
                <a:solidFill>
                  <a:srgbClr val="0000FF"/>
                </a:solidFill>
                <a:ea typeface="宋体" panose="02010600030101010101" pitchFamily="2" charset="-122"/>
              </a:rPr>
              <a:t>T+1  </a:t>
            </a:r>
            <a:r>
              <a:rPr lang="zh-CN" altLang="en-US" sz="2800" b="1">
                <a:solidFill>
                  <a:srgbClr val="FF00FF"/>
                </a:solidFill>
                <a:ea typeface="宋体" panose="02010600030101010101" pitchFamily="2" charset="-122"/>
              </a:rPr>
              <a:t>或</a:t>
            </a:r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</a:rPr>
              <a:t>工作周期状态标志</a:t>
            </a:r>
            <a:r>
              <a:rPr lang="zh-CN" altLang="en-US" sz="2800" b="1" smtClean="0">
                <a:ea typeface="宋体" panose="02010600030101010101" pitchFamily="2" charset="-122"/>
              </a:rPr>
              <a:t>； </a:t>
            </a:r>
            <a:endParaRPr lang="zh-CN" altLang="en-US" sz="2800" b="1">
              <a:ea typeface="宋体" panose="02010600030101010101" pitchFamily="2" charset="-122"/>
            </a:endParaRPr>
          </a:p>
        </p:txBody>
      </p:sp>
      <p:sp>
        <p:nvSpPr>
          <p:cNvPr id="78" name="Text Box 140"/>
          <p:cNvSpPr txBox="1">
            <a:spLocks noChangeArrowheads="1"/>
          </p:cNvSpPr>
          <p:nvPr/>
        </p:nvSpPr>
        <p:spPr bwMode="auto">
          <a:xfrm>
            <a:off x="323528" y="5282044"/>
            <a:ext cx="86409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每一</a:t>
            </a:r>
            <a:r>
              <a:rPr lang="zh-CN" altLang="en-US" sz="2800" b="1">
                <a:solidFill>
                  <a:srgbClr val="FF0000"/>
                </a:solidFill>
                <a:ea typeface="宋体" panose="02010600030101010101" pitchFamily="2" charset="-122"/>
              </a:rPr>
              <a:t>节拍结束</a:t>
            </a:r>
            <a:r>
              <a:rPr lang="zh-CN" altLang="en-US" sz="2800" b="1" smtClean="0">
                <a:ea typeface="宋体" panose="02010600030101010101" pitchFamily="2" charset="-122"/>
              </a:rPr>
              <a:t>时发</a:t>
            </a:r>
            <a:r>
              <a:rPr lang="en-US" altLang="zh-CN" sz="2800" b="1" smtClean="0">
                <a:solidFill>
                  <a:srgbClr val="0000FF"/>
                </a:solidFill>
                <a:ea typeface="宋体" panose="02010600030101010101" pitchFamily="2" charset="-122"/>
              </a:rPr>
              <a:t>CPT</a:t>
            </a:r>
            <a:r>
              <a:rPr lang="zh-CN" altLang="en-US" sz="2800" b="1" smtClean="0">
                <a:ea typeface="宋体" panose="02010600030101010101" pitchFamily="2" charset="-122"/>
              </a:rPr>
              <a:t>； </a:t>
            </a:r>
            <a:endParaRPr lang="zh-CN" altLang="en-US" sz="2800" b="1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10" grpId="0" build="p" autoUpdateAnimBg="0"/>
      <p:bldP spid="11" grpId="0" build="p" autoUpdateAnimBg="0"/>
      <p:bldP spid="12" grpId="0" build="p" autoUpdateAnimBg="0"/>
      <p:bldP spid="13" grpId="0" build="p" autoUpdateAnimBg="0"/>
      <p:bldP spid="17" grpId="0" build="p" autoUpdateAnimBg="0"/>
      <p:bldP spid="18" grpId="0" build="p" autoUpdateAnimBg="0"/>
      <p:bldP spid="19" grpId="0" build="p" autoUpdateAnimBg="0"/>
      <p:bldP spid="29" grpId="0" animBg="1"/>
      <p:bldP spid="36" grpId="0" animBg="1"/>
      <p:bldP spid="37" grpId="0" build="p" autoUpdateAnimBg="0" advAuto="0"/>
      <p:bldP spid="75" grpId="0"/>
      <p:bldP spid="79" grpId="0"/>
      <p:bldP spid="80" grpId="0"/>
      <p:bldP spid="7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60407" y="116632"/>
            <a:ext cx="457200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+mn-lt"/>
                <a:ea typeface="黑体" panose="02010609060101010101" pitchFamily="49" charset="-122"/>
              </a:rPr>
              <a:t>3</a:t>
            </a:r>
            <a:r>
              <a:rPr lang="zh-CN" altLang="en-US" b="1">
                <a:latin typeface="+mn-lt"/>
                <a:ea typeface="黑体" panose="02010609060101010101" pitchFamily="49" charset="-122"/>
              </a:rPr>
              <a:t>、双操作数指令</a:t>
            </a:r>
          </a:p>
        </p:txBody>
      </p:sp>
      <p:grpSp>
        <p:nvGrpSpPr>
          <p:cNvPr id="5" name="Group 77"/>
          <p:cNvGrpSpPr>
            <a:grpSpLocks/>
          </p:cNvGrpSpPr>
          <p:nvPr/>
        </p:nvGrpSpPr>
        <p:grpSpPr bwMode="auto">
          <a:xfrm>
            <a:off x="76269" y="3870739"/>
            <a:ext cx="8677275" cy="2997200"/>
            <a:chOff x="68" y="2432"/>
            <a:chExt cx="5466" cy="1888"/>
          </a:xfrm>
        </p:grpSpPr>
        <p:sp>
          <p:nvSpPr>
            <p:cNvPr id="6" name="Line 22"/>
            <p:cNvSpPr>
              <a:spLocks noChangeShapeType="1"/>
            </p:cNvSpPr>
            <p:nvPr/>
          </p:nvSpPr>
          <p:spPr bwMode="auto">
            <a:xfrm>
              <a:off x="2835" y="2432"/>
              <a:ext cx="0" cy="18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7" name="Line 37"/>
            <p:cNvSpPr>
              <a:spLocks noChangeShapeType="1"/>
            </p:cNvSpPr>
            <p:nvPr/>
          </p:nvSpPr>
          <p:spPr bwMode="auto">
            <a:xfrm>
              <a:off x="4604" y="2615"/>
              <a:ext cx="0" cy="117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9" name="Text Box 39"/>
            <p:cNvSpPr txBox="1">
              <a:spLocks noChangeArrowheads="1"/>
            </p:cNvSpPr>
            <p:nvPr/>
          </p:nvSpPr>
          <p:spPr bwMode="auto">
            <a:xfrm>
              <a:off x="4285" y="3339"/>
              <a:ext cx="908" cy="19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MDR -&gt; M</a:t>
              </a:r>
            </a:p>
          </p:txBody>
        </p:sp>
        <p:sp>
          <p:nvSpPr>
            <p:cNvPr id="10" name="Text Box 40"/>
            <p:cNvSpPr txBox="1">
              <a:spLocks noChangeArrowheads="1"/>
            </p:cNvSpPr>
            <p:nvPr/>
          </p:nvSpPr>
          <p:spPr bwMode="auto">
            <a:xfrm>
              <a:off x="1247" y="2656"/>
              <a:ext cx="49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anose="02010609060101010101" pitchFamily="49" charset="-122"/>
                </a:rPr>
                <a:t>SR.DR</a:t>
              </a:r>
            </a:p>
          </p:txBody>
        </p:sp>
        <p:sp>
          <p:nvSpPr>
            <p:cNvPr id="11" name="Text Box 41"/>
            <p:cNvSpPr txBox="1">
              <a:spLocks noChangeArrowheads="1"/>
            </p:cNvSpPr>
            <p:nvPr/>
          </p:nvSpPr>
          <p:spPr bwMode="auto">
            <a:xfrm>
              <a:off x="2336" y="2656"/>
              <a:ext cx="63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anose="02010609060101010101" pitchFamily="49" charset="-122"/>
                </a:rPr>
                <a:t>SR.DR</a:t>
              </a:r>
            </a:p>
          </p:txBody>
        </p:sp>
        <p:sp>
          <p:nvSpPr>
            <p:cNvPr id="12" name="Text Box 42"/>
            <p:cNvSpPr txBox="1">
              <a:spLocks noChangeArrowheads="1"/>
            </p:cNvSpPr>
            <p:nvPr/>
          </p:nvSpPr>
          <p:spPr bwMode="auto">
            <a:xfrm>
              <a:off x="3515" y="2656"/>
              <a:ext cx="49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anose="02010609060101010101" pitchFamily="49" charset="-122"/>
                </a:rPr>
                <a:t>SR.DR</a:t>
              </a:r>
            </a:p>
          </p:txBody>
        </p:sp>
        <p:sp>
          <p:nvSpPr>
            <p:cNvPr id="13" name="Text Box 43"/>
            <p:cNvSpPr txBox="1">
              <a:spLocks noChangeArrowheads="1"/>
            </p:cNvSpPr>
            <p:nvPr/>
          </p:nvSpPr>
          <p:spPr bwMode="auto">
            <a:xfrm>
              <a:off x="4604" y="2656"/>
              <a:ext cx="49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anose="02010609060101010101" pitchFamily="49" charset="-122"/>
                </a:rPr>
                <a:t>SR.DR</a:t>
              </a:r>
            </a:p>
          </p:txBody>
        </p:sp>
        <p:sp>
          <p:nvSpPr>
            <p:cNvPr id="17" name="Line 47"/>
            <p:cNvSpPr>
              <a:spLocks noChangeShapeType="1"/>
            </p:cNvSpPr>
            <p:nvPr/>
          </p:nvSpPr>
          <p:spPr bwMode="auto">
            <a:xfrm>
              <a:off x="1202" y="2614"/>
              <a:ext cx="340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8" name="Line 51"/>
            <p:cNvSpPr>
              <a:spLocks noChangeShapeType="1"/>
            </p:cNvSpPr>
            <p:nvPr/>
          </p:nvSpPr>
          <p:spPr bwMode="auto">
            <a:xfrm>
              <a:off x="1202" y="3793"/>
              <a:ext cx="340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20" name="Line 53"/>
            <p:cNvSpPr>
              <a:spLocks noChangeShapeType="1"/>
            </p:cNvSpPr>
            <p:nvPr/>
          </p:nvSpPr>
          <p:spPr bwMode="auto">
            <a:xfrm>
              <a:off x="2628" y="2659"/>
              <a:ext cx="18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21" name="Line 54"/>
            <p:cNvSpPr>
              <a:spLocks noChangeShapeType="1"/>
            </p:cNvSpPr>
            <p:nvPr/>
          </p:nvSpPr>
          <p:spPr bwMode="auto">
            <a:xfrm>
              <a:off x="3515" y="2659"/>
              <a:ext cx="18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22" name="Line 55"/>
            <p:cNvSpPr>
              <a:spLocks noChangeShapeType="1"/>
            </p:cNvSpPr>
            <p:nvPr/>
          </p:nvSpPr>
          <p:spPr bwMode="auto">
            <a:xfrm>
              <a:off x="4604" y="2671"/>
              <a:ext cx="18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23" name="Line 56"/>
            <p:cNvSpPr>
              <a:spLocks noChangeShapeType="1"/>
            </p:cNvSpPr>
            <p:nvPr/>
          </p:nvSpPr>
          <p:spPr bwMode="auto">
            <a:xfrm>
              <a:off x="4879" y="2671"/>
              <a:ext cx="18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24" name="Line 57"/>
            <p:cNvSpPr>
              <a:spLocks noChangeShapeType="1"/>
            </p:cNvSpPr>
            <p:nvPr/>
          </p:nvSpPr>
          <p:spPr bwMode="auto">
            <a:xfrm>
              <a:off x="2835" y="3793"/>
              <a:ext cx="0" cy="1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25" name="Text Box 58"/>
            <p:cNvSpPr txBox="1">
              <a:spLocks noChangeArrowheads="1"/>
            </p:cNvSpPr>
            <p:nvPr/>
          </p:nvSpPr>
          <p:spPr bwMode="auto">
            <a:xfrm>
              <a:off x="2200" y="3971"/>
              <a:ext cx="1271" cy="19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PC -&gt; MAR</a:t>
              </a:r>
            </a:p>
          </p:txBody>
        </p:sp>
        <p:sp>
          <p:nvSpPr>
            <p:cNvPr id="26" name="Line 59"/>
            <p:cNvSpPr>
              <a:spLocks noChangeShapeType="1"/>
            </p:cNvSpPr>
            <p:nvPr/>
          </p:nvSpPr>
          <p:spPr bwMode="auto">
            <a:xfrm>
              <a:off x="2835" y="4201"/>
              <a:ext cx="0" cy="11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27" name="Text Box 60"/>
            <p:cNvSpPr txBox="1">
              <a:spLocks noChangeArrowheads="1"/>
            </p:cNvSpPr>
            <p:nvPr/>
          </p:nvSpPr>
          <p:spPr bwMode="auto">
            <a:xfrm>
              <a:off x="68" y="2976"/>
              <a:ext cx="49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anose="02010609060101010101" pitchFamily="49" charset="-122"/>
                </a:rPr>
                <a:t>ET0</a:t>
              </a:r>
            </a:p>
          </p:txBody>
        </p:sp>
        <p:sp>
          <p:nvSpPr>
            <p:cNvPr id="28" name="Text Box 61"/>
            <p:cNvSpPr txBox="1">
              <a:spLocks noChangeArrowheads="1"/>
            </p:cNvSpPr>
            <p:nvPr/>
          </p:nvSpPr>
          <p:spPr bwMode="auto">
            <a:xfrm>
              <a:off x="68" y="3339"/>
              <a:ext cx="49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anose="02010609060101010101" pitchFamily="49" charset="-122"/>
                </a:rPr>
                <a:t>ET1</a:t>
              </a:r>
            </a:p>
          </p:txBody>
        </p:sp>
        <p:sp>
          <p:nvSpPr>
            <p:cNvPr id="29" name="Text Box 62"/>
            <p:cNvSpPr txBox="1">
              <a:spLocks noChangeArrowheads="1"/>
            </p:cNvSpPr>
            <p:nvPr/>
          </p:nvSpPr>
          <p:spPr bwMode="auto">
            <a:xfrm>
              <a:off x="68" y="3929"/>
              <a:ext cx="49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anose="02010609060101010101" pitchFamily="49" charset="-122"/>
                </a:rPr>
                <a:t>ET2</a:t>
              </a:r>
            </a:p>
          </p:txBody>
        </p:sp>
        <p:sp>
          <p:nvSpPr>
            <p:cNvPr id="30" name="Line 64"/>
            <p:cNvSpPr>
              <a:spLocks noChangeShapeType="1"/>
            </p:cNvSpPr>
            <p:nvPr/>
          </p:nvSpPr>
          <p:spPr bwMode="auto">
            <a:xfrm>
              <a:off x="3470" y="2614"/>
              <a:ext cx="0" cy="117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31" name="Line 65"/>
            <p:cNvSpPr>
              <a:spLocks noChangeShapeType="1"/>
            </p:cNvSpPr>
            <p:nvPr/>
          </p:nvSpPr>
          <p:spPr bwMode="auto">
            <a:xfrm>
              <a:off x="2290" y="2615"/>
              <a:ext cx="0" cy="117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32" name="Line 66"/>
            <p:cNvSpPr>
              <a:spLocks noChangeShapeType="1"/>
            </p:cNvSpPr>
            <p:nvPr/>
          </p:nvSpPr>
          <p:spPr bwMode="auto">
            <a:xfrm>
              <a:off x="1202" y="2614"/>
              <a:ext cx="0" cy="117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6" name="Text Box 46"/>
            <p:cNvSpPr txBox="1">
              <a:spLocks noChangeArrowheads="1"/>
            </p:cNvSpPr>
            <p:nvPr/>
          </p:nvSpPr>
          <p:spPr bwMode="auto">
            <a:xfrm>
              <a:off x="385" y="2977"/>
              <a:ext cx="1134" cy="19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hlink"/>
                  </a:solidFill>
                  <a:latin typeface="+mn-lt"/>
                </a:rPr>
                <a:t> Ri OP Rj -&gt;Rj</a:t>
              </a:r>
            </a:p>
          </p:txBody>
        </p:sp>
        <p:sp>
          <p:nvSpPr>
            <p:cNvPr id="15" name="Text Box 45"/>
            <p:cNvSpPr txBox="1">
              <a:spLocks noChangeArrowheads="1"/>
            </p:cNvSpPr>
            <p:nvPr/>
          </p:nvSpPr>
          <p:spPr bwMode="auto">
            <a:xfrm>
              <a:off x="1610" y="2977"/>
              <a:ext cx="1315" cy="19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hlink"/>
                  </a:solidFill>
                  <a:latin typeface="+mn-lt"/>
                </a:rPr>
                <a:t>Ri OP D-&gt;MDR</a:t>
              </a:r>
            </a:p>
          </p:txBody>
        </p:sp>
        <p:sp>
          <p:nvSpPr>
            <p:cNvPr id="14" name="Text Box 44"/>
            <p:cNvSpPr txBox="1">
              <a:spLocks noChangeArrowheads="1"/>
            </p:cNvSpPr>
            <p:nvPr/>
          </p:nvSpPr>
          <p:spPr bwMode="auto">
            <a:xfrm>
              <a:off x="3061" y="2977"/>
              <a:ext cx="1044" cy="19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hlink"/>
                  </a:solidFill>
                  <a:latin typeface="+mn-lt"/>
                </a:rPr>
                <a:t>C OP Rj-&gt;Rj</a:t>
              </a:r>
            </a:p>
          </p:txBody>
        </p:sp>
        <p:sp>
          <p:nvSpPr>
            <p:cNvPr id="8" name="Text Box 38"/>
            <p:cNvSpPr txBox="1">
              <a:spLocks noChangeArrowheads="1"/>
            </p:cNvSpPr>
            <p:nvPr/>
          </p:nvSpPr>
          <p:spPr bwMode="auto">
            <a:xfrm>
              <a:off x="4195" y="2977"/>
              <a:ext cx="1339" cy="19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hlink"/>
                  </a:solidFill>
                  <a:latin typeface="+mn-lt"/>
                </a:rPr>
                <a:t>C OP D -&gt;MDR</a:t>
              </a:r>
            </a:p>
          </p:txBody>
        </p:sp>
        <p:sp>
          <p:nvSpPr>
            <p:cNvPr id="19" name="Text Box 52"/>
            <p:cNvSpPr txBox="1">
              <a:spLocks noChangeArrowheads="1"/>
            </p:cNvSpPr>
            <p:nvPr/>
          </p:nvSpPr>
          <p:spPr bwMode="auto">
            <a:xfrm>
              <a:off x="1837" y="3336"/>
              <a:ext cx="908" cy="19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MDR -&gt; M</a:t>
              </a:r>
            </a:p>
          </p:txBody>
        </p:sp>
      </p:grpSp>
      <p:sp>
        <p:nvSpPr>
          <p:cNvPr id="33" name="Text Box 75"/>
          <p:cNvSpPr txBox="1">
            <a:spLocks noChangeArrowheads="1"/>
          </p:cNvSpPr>
          <p:nvPr/>
        </p:nvSpPr>
        <p:spPr bwMode="auto">
          <a:xfrm>
            <a:off x="6053207" y="122729"/>
            <a:ext cx="3024187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ADD\SUB\AND\OR\EOR</a:t>
            </a:r>
          </a:p>
        </p:txBody>
      </p:sp>
      <p:grpSp>
        <p:nvGrpSpPr>
          <p:cNvPr id="34" name="Group 79"/>
          <p:cNvGrpSpPr>
            <a:grpSpLocks/>
          </p:cNvGrpSpPr>
          <p:nvPr/>
        </p:nvGrpSpPr>
        <p:grpSpPr bwMode="auto">
          <a:xfrm>
            <a:off x="3244" y="333375"/>
            <a:ext cx="9145588" cy="3527425"/>
            <a:chOff x="22" y="210"/>
            <a:chExt cx="5761" cy="2222"/>
          </a:xfrm>
        </p:grpSpPr>
        <p:sp>
          <p:nvSpPr>
            <p:cNvPr id="61" name="Line 32"/>
            <p:cNvSpPr>
              <a:spLocks noChangeShapeType="1"/>
            </p:cNvSpPr>
            <p:nvPr/>
          </p:nvSpPr>
          <p:spPr bwMode="auto">
            <a:xfrm>
              <a:off x="4150" y="346"/>
              <a:ext cx="0" cy="208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62" name="Line 33"/>
            <p:cNvSpPr>
              <a:spLocks noChangeShapeType="1"/>
            </p:cNvSpPr>
            <p:nvPr/>
          </p:nvSpPr>
          <p:spPr bwMode="auto">
            <a:xfrm>
              <a:off x="2925" y="346"/>
              <a:ext cx="0" cy="208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35" name="Line 5"/>
            <p:cNvSpPr>
              <a:spLocks noChangeShapeType="1"/>
            </p:cNvSpPr>
            <p:nvPr/>
          </p:nvSpPr>
          <p:spPr bwMode="auto">
            <a:xfrm>
              <a:off x="5284" y="346"/>
              <a:ext cx="0" cy="208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36" name="Text Box 6"/>
            <p:cNvSpPr txBox="1">
              <a:spLocks noChangeArrowheads="1"/>
            </p:cNvSpPr>
            <p:nvPr/>
          </p:nvSpPr>
          <p:spPr bwMode="auto">
            <a:xfrm>
              <a:off x="4740" y="631"/>
              <a:ext cx="1043" cy="19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PC-&gt;MAR</a:t>
              </a:r>
            </a:p>
          </p:txBody>
        </p:sp>
        <p:sp>
          <p:nvSpPr>
            <p:cNvPr id="37" name="Text Box 7"/>
            <p:cNvSpPr txBox="1">
              <a:spLocks noChangeArrowheads="1"/>
            </p:cNvSpPr>
            <p:nvPr/>
          </p:nvSpPr>
          <p:spPr bwMode="auto">
            <a:xfrm>
              <a:off x="4740" y="2066"/>
              <a:ext cx="1043" cy="19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M-&gt;MDR-&gt;D</a:t>
              </a:r>
            </a:p>
          </p:txBody>
        </p:sp>
        <p:sp>
          <p:nvSpPr>
            <p:cNvPr id="38" name="Text Box 8"/>
            <p:cNvSpPr txBox="1">
              <a:spLocks noChangeArrowheads="1"/>
            </p:cNvSpPr>
            <p:nvPr/>
          </p:nvSpPr>
          <p:spPr bwMode="auto">
            <a:xfrm>
              <a:off x="4740" y="1337"/>
              <a:ext cx="1043" cy="19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PC+1-&gt; PC</a:t>
              </a:r>
            </a:p>
          </p:txBody>
        </p:sp>
        <p:sp>
          <p:nvSpPr>
            <p:cNvPr id="39" name="Text Box 9"/>
            <p:cNvSpPr txBox="1">
              <a:spLocks noChangeArrowheads="1"/>
            </p:cNvSpPr>
            <p:nvPr/>
          </p:nvSpPr>
          <p:spPr bwMode="auto">
            <a:xfrm>
              <a:off x="4740" y="1703"/>
              <a:ext cx="1043" cy="19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D+Rj-&gt;MAR</a:t>
              </a:r>
            </a:p>
          </p:txBody>
        </p:sp>
        <p:sp>
          <p:nvSpPr>
            <p:cNvPr id="40" name="Line 10"/>
            <p:cNvSpPr>
              <a:spLocks noChangeShapeType="1"/>
            </p:cNvSpPr>
            <p:nvPr/>
          </p:nvSpPr>
          <p:spPr bwMode="auto">
            <a:xfrm>
              <a:off x="2835" y="210"/>
              <a:ext cx="0" cy="13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41" name="Line 11"/>
            <p:cNvSpPr>
              <a:spLocks noChangeShapeType="1"/>
            </p:cNvSpPr>
            <p:nvPr/>
          </p:nvSpPr>
          <p:spPr bwMode="auto">
            <a:xfrm>
              <a:off x="295" y="346"/>
              <a:ext cx="4989" cy="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42" name="Text Box 12"/>
            <p:cNvSpPr txBox="1">
              <a:spLocks noChangeArrowheads="1"/>
            </p:cNvSpPr>
            <p:nvPr/>
          </p:nvSpPr>
          <p:spPr bwMode="auto">
            <a:xfrm>
              <a:off x="3606" y="631"/>
              <a:ext cx="1043" cy="19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Ri-&gt;MAR</a:t>
              </a:r>
            </a:p>
          </p:txBody>
        </p:sp>
        <p:sp>
          <p:nvSpPr>
            <p:cNvPr id="43" name="Text Box 13"/>
            <p:cNvSpPr txBox="1">
              <a:spLocks noChangeArrowheads="1"/>
            </p:cNvSpPr>
            <p:nvPr/>
          </p:nvSpPr>
          <p:spPr bwMode="auto">
            <a:xfrm>
              <a:off x="2472" y="631"/>
              <a:ext cx="1043" cy="19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Rj-&gt;MAR</a:t>
              </a:r>
            </a:p>
          </p:txBody>
        </p:sp>
        <p:sp>
          <p:nvSpPr>
            <p:cNvPr id="44" name="Text Box 14"/>
            <p:cNvSpPr txBox="1">
              <a:spLocks noChangeArrowheads="1"/>
            </p:cNvSpPr>
            <p:nvPr/>
          </p:nvSpPr>
          <p:spPr bwMode="auto">
            <a:xfrm>
              <a:off x="2472" y="1340"/>
              <a:ext cx="1043" cy="19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Rj+1 -&gt; Rj</a:t>
              </a:r>
            </a:p>
          </p:txBody>
        </p:sp>
        <p:sp>
          <p:nvSpPr>
            <p:cNvPr id="45" name="Text Box 15"/>
            <p:cNvSpPr txBox="1">
              <a:spLocks noChangeArrowheads="1"/>
            </p:cNvSpPr>
            <p:nvPr/>
          </p:nvSpPr>
          <p:spPr bwMode="auto">
            <a:xfrm>
              <a:off x="1376" y="643"/>
              <a:ext cx="1043" cy="17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>
                  <a:latin typeface="+mn-lt"/>
                </a:rPr>
                <a:t>Rj -1 -&gt;</a:t>
              </a:r>
            </a:p>
          </p:txBody>
        </p:sp>
        <p:sp>
          <p:nvSpPr>
            <p:cNvPr id="46" name="Text Box 16"/>
            <p:cNvSpPr txBox="1">
              <a:spLocks noChangeArrowheads="1"/>
            </p:cNvSpPr>
            <p:nvPr/>
          </p:nvSpPr>
          <p:spPr bwMode="auto">
            <a:xfrm>
              <a:off x="385" y="631"/>
              <a:ext cx="862" cy="19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bg2"/>
                  </a:solidFill>
                  <a:latin typeface="+mn-lt"/>
                </a:rPr>
                <a:t>Rj-&gt;MAR</a:t>
              </a:r>
            </a:p>
          </p:txBody>
        </p:sp>
        <p:sp>
          <p:nvSpPr>
            <p:cNvPr id="47" name="Text Box 17"/>
            <p:cNvSpPr txBox="1">
              <a:spLocks noChangeArrowheads="1"/>
            </p:cNvSpPr>
            <p:nvPr/>
          </p:nvSpPr>
          <p:spPr bwMode="auto">
            <a:xfrm>
              <a:off x="22" y="607"/>
              <a:ext cx="49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anose="02010609060101010101" pitchFamily="49" charset="-122"/>
                </a:rPr>
                <a:t>DT0</a:t>
              </a:r>
            </a:p>
          </p:txBody>
        </p:sp>
        <p:sp>
          <p:nvSpPr>
            <p:cNvPr id="48" name="Text Box 18"/>
            <p:cNvSpPr txBox="1">
              <a:spLocks noChangeArrowheads="1"/>
            </p:cNvSpPr>
            <p:nvPr/>
          </p:nvSpPr>
          <p:spPr bwMode="auto">
            <a:xfrm>
              <a:off x="22" y="970"/>
              <a:ext cx="49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anose="02010609060101010101" pitchFamily="49" charset="-122"/>
                </a:rPr>
                <a:t>DT1</a:t>
              </a:r>
            </a:p>
          </p:txBody>
        </p:sp>
        <p:sp>
          <p:nvSpPr>
            <p:cNvPr id="49" name="Text Box 19"/>
            <p:cNvSpPr txBox="1">
              <a:spLocks noChangeArrowheads="1"/>
            </p:cNvSpPr>
            <p:nvPr/>
          </p:nvSpPr>
          <p:spPr bwMode="auto">
            <a:xfrm>
              <a:off x="22" y="1379"/>
              <a:ext cx="49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anose="02010609060101010101" pitchFamily="49" charset="-122"/>
                </a:rPr>
                <a:t>DT2</a:t>
              </a:r>
            </a:p>
          </p:txBody>
        </p:sp>
        <p:sp>
          <p:nvSpPr>
            <p:cNvPr id="50" name="Text Box 20"/>
            <p:cNvSpPr txBox="1">
              <a:spLocks noChangeArrowheads="1"/>
            </p:cNvSpPr>
            <p:nvPr/>
          </p:nvSpPr>
          <p:spPr bwMode="auto">
            <a:xfrm>
              <a:off x="22" y="1752"/>
              <a:ext cx="49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anose="02010609060101010101" pitchFamily="49" charset="-122"/>
                </a:rPr>
                <a:t>DT3</a:t>
              </a:r>
            </a:p>
          </p:txBody>
        </p:sp>
        <p:sp>
          <p:nvSpPr>
            <p:cNvPr id="51" name="Line 21"/>
            <p:cNvSpPr>
              <a:spLocks noChangeShapeType="1"/>
            </p:cNvSpPr>
            <p:nvPr/>
          </p:nvSpPr>
          <p:spPr bwMode="auto">
            <a:xfrm>
              <a:off x="295" y="2431"/>
              <a:ext cx="4989" cy="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52" name="Text Box 23"/>
            <p:cNvSpPr txBox="1">
              <a:spLocks noChangeArrowheads="1"/>
            </p:cNvSpPr>
            <p:nvPr/>
          </p:nvSpPr>
          <p:spPr bwMode="auto">
            <a:xfrm>
              <a:off x="405" y="346"/>
              <a:ext cx="49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anose="02010609060101010101" pitchFamily="49" charset="-122"/>
                </a:rPr>
                <a:t>R</a:t>
              </a:r>
            </a:p>
          </p:txBody>
        </p:sp>
        <p:sp>
          <p:nvSpPr>
            <p:cNvPr id="53" name="Text Box 24"/>
            <p:cNvSpPr txBox="1">
              <a:spLocks noChangeArrowheads="1"/>
            </p:cNvSpPr>
            <p:nvPr/>
          </p:nvSpPr>
          <p:spPr bwMode="auto">
            <a:xfrm>
              <a:off x="859" y="346"/>
              <a:ext cx="49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anose="02010609060101010101" pitchFamily="49" charset="-122"/>
                </a:rPr>
                <a:t>(R)</a:t>
              </a:r>
            </a:p>
          </p:txBody>
        </p:sp>
        <p:sp>
          <p:nvSpPr>
            <p:cNvPr id="54" name="Text Box 25"/>
            <p:cNvSpPr txBox="1">
              <a:spLocks noChangeArrowheads="1"/>
            </p:cNvSpPr>
            <p:nvPr/>
          </p:nvSpPr>
          <p:spPr bwMode="auto">
            <a:xfrm>
              <a:off x="2038" y="346"/>
              <a:ext cx="49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anose="02010609060101010101" pitchFamily="49" charset="-122"/>
                </a:rPr>
                <a:t>-(R)</a:t>
              </a:r>
            </a:p>
          </p:txBody>
        </p:sp>
        <p:sp>
          <p:nvSpPr>
            <p:cNvPr id="55" name="Text Box 26"/>
            <p:cNvSpPr txBox="1">
              <a:spLocks noChangeArrowheads="1"/>
            </p:cNvSpPr>
            <p:nvPr/>
          </p:nvSpPr>
          <p:spPr bwMode="auto">
            <a:xfrm>
              <a:off x="3016" y="346"/>
              <a:ext cx="63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anose="02010609060101010101" pitchFamily="49" charset="-122"/>
                </a:rPr>
                <a:t>I/(R)+</a:t>
              </a:r>
            </a:p>
          </p:txBody>
        </p:sp>
        <p:sp>
          <p:nvSpPr>
            <p:cNvPr id="56" name="Text Box 27"/>
            <p:cNvSpPr txBox="1">
              <a:spLocks noChangeArrowheads="1"/>
            </p:cNvSpPr>
            <p:nvPr/>
          </p:nvSpPr>
          <p:spPr bwMode="auto">
            <a:xfrm>
              <a:off x="4195" y="346"/>
              <a:ext cx="49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anose="02010609060101010101" pitchFamily="49" charset="-122"/>
                </a:rPr>
                <a:t>@(R)+</a:t>
              </a:r>
            </a:p>
          </p:txBody>
        </p:sp>
        <p:sp>
          <p:nvSpPr>
            <p:cNvPr id="57" name="Text Box 28"/>
            <p:cNvSpPr txBox="1">
              <a:spLocks noChangeArrowheads="1"/>
            </p:cNvSpPr>
            <p:nvPr/>
          </p:nvSpPr>
          <p:spPr bwMode="auto">
            <a:xfrm>
              <a:off x="5261" y="346"/>
              <a:ext cx="49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anose="02010609060101010101" pitchFamily="49" charset="-122"/>
                </a:rPr>
                <a:t>X(R)</a:t>
              </a:r>
            </a:p>
          </p:txBody>
        </p:sp>
        <p:sp>
          <p:nvSpPr>
            <p:cNvPr id="58" name="Text Box 29"/>
            <p:cNvSpPr txBox="1">
              <a:spLocks noChangeArrowheads="1"/>
            </p:cNvSpPr>
            <p:nvPr/>
          </p:nvSpPr>
          <p:spPr bwMode="auto">
            <a:xfrm>
              <a:off x="1736" y="651"/>
              <a:ext cx="7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 smtClean="0">
                  <a:latin typeface="+mn-lt"/>
                  <a:ea typeface="黑体" panose="02010609060101010101" pitchFamily="49" charset="-122"/>
                </a:rPr>
                <a:t>Rj  MAR</a:t>
              </a:r>
              <a:endParaRPr lang="en-US" altLang="zh-CN" sz="1600" b="1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59" name="Text Box 30"/>
            <p:cNvSpPr txBox="1">
              <a:spLocks noChangeArrowheads="1"/>
            </p:cNvSpPr>
            <p:nvPr/>
          </p:nvSpPr>
          <p:spPr bwMode="auto">
            <a:xfrm>
              <a:off x="3606" y="1340"/>
              <a:ext cx="1043" cy="19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Rj+1 -&gt; Rj</a:t>
              </a:r>
            </a:p>
          </p:txBody>
        </p:sp>
        <p:sp>
          <p:nvSpPr>
            <p:cNvPr id="60" name="Text Box 31"/>
            <p:cNvSpPr txBox="1">
              <a:spLocks noChangeArrowheads="1"/>
            </p:cNvSpPr>
            <p:nvPr/>
          </p:nvSpPr>
          <p:spPr bwMode="auto">
            <a:xfrm>
              <a:off x="3606" y="2066"/>
              <a:ext cx="1043" cy="19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M-&gt;MDR-&gt;D</a:t>
              </a:r>
            </a:p>
          </p:txBody>
        </p:sp>
        <p:sp>
          <p:nvSpPr>
            <p:cNvPr id="63" name="Line 67"/>
            <p:cNvSpPr>
              <a:spLocks noChangeShapeType="1"/>
            </p:cNvSpPr>
            <p:nvPr/>
          </p:nvSpPr>
          <p:spPr bwMode="auto">
            <a:xfrm>
              <a:off x="1927" y="346"/>
              <a:ext cx="0" cy="208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64" name="Line 68"/>
            <p:cNvSpPr>
              <a:spLocks noChangeShapeType="1"/>
            </p:cNvSpPr>
            <p:nvPr/>
          </p:nvSpPr>
          <p:spPr bwMode="auto">
            <a:xfrm>
              <a:off x="793" y="346"/>
              <a:ext cx="0" cy="208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65" name="Line 69"/>
            <p:cNvSpPr>
              <a:spLocks noChangeShapeType="1"/>
            </p:cNvSpPr>
            <p:nvPr/>
          </p:nvSpPr>
          <p:spPr bwMode="auto">
            <a:xfrm>
              <a:off x="295" y="346"/>
              <a:ext cx="0" cy="208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66" name="Text Box 70"/>
            <p:cNvSpPr txBox="1">
              <a:spLocks noChangeArrowheads="1"/>
            </p:cNvSpPr>
            <p:nvPr/>
          </p:nvSpPr>
          <p:spPr bwMode="auto">
            <a:xfrm>
              <a:off x="4763" y="1015"/>
              <a:ext cx="1020" cy="1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M-&gt;MDR-&gt;D</a:t>
              </a:r>
            </a:p>
          </p:txBody>
        </p:sp>
        <p:sp>
          <p:nvSpPr>
            <p:cNvPr id="67" name="Text Box 71"/>
            <p:cNvSpPr txBox="1">
              <a:spLocks noChangeArrowheads="1"/>
            </p:cNvSpPr>
            <p:nvPr/>
          </p:nvSpPr>
          <p:spPr bwMode="auto">
            <a:xfrm>
              <a:off x="3652" y="1015"/>
              <a:ext cx="1020" cy="1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M-&gt;MDR-&gt;D</a:t>
              </a:r>
            </a:p>
          </p:txBody>
        </p:sp>
        <p:sp>
          <p:nvSpPr>
            <p:cNvPr id="68" name="Text Box 72"/>
            <p:cNvSpPr txBox="1">
              <a:spLocks noChangeArrowheads="1"/>
            </p:cNvSpPr>
            <p:nvPr/>
          </p:nvSpPr>
          <p:spPr bwMode="auto">
            <a:xfrm>
              <a:off x="2518" y="1015"/>
              <a:ext cx="1020" cy="1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M-&gt;MDR-&gt;D</a:t>
              </a:r>
            </a:p>
          </p:txBody>
        </p:sp>
        <p:sp>
          <p:nvSpPr>
            <p:cNvPr id="69" name="Text Box 73"/>
            <p:cNvSpPr txBox="1">
              <a:spLocks noChangeArrowheads="1"/>
            </p:cNvSpPr>
            <p:nvPr/>
          </p:nvSpPr>
          <p:spPr bwMode="auto">
            <a:xfrm>
              <a:off x="1429" y="1015"/>
              <a:ext cx="1020" cy="1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M-&gt;MDR-&gt;D</a:t>
              </a:r>
            </a:p>
          </p:txBody>
        </p:sp>
        <p:sp>
          <p:nvSpPr>
            <p:cNvPr id="70" name="Text Box 74"/>
            <p:cNvSpPr txBox="1">
              <a:spLocks noChangeArrowheads="1"/>
            </p:cNvSpPr>
            <p:nvPr/>
          </p:nvSpPr>
          <p:spPr bwMode="auto">
            <a:xfrm>
              <a:off x="341" y="1015"/>
              <a:ext cx="1020" cy="1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hlink"/>
                  </a:solidFill>
                  <a:latin typeface="+mn-lt"/>
                </a:rPr>
                <a:t>M-&gt;MDR-&gt;D</a:t>
              </a:r>
            </a:p>
          </p:txBody>
        </p:sp>
        <p:sp>
          <p:nvSpPr>
            <p:cNvPr id="71" name="Text Box 78"/>
            <p:cNvSpPr txBox="1">
              <a:spLocks noChangeArrowheads="1"/>
            </p:cNvSpPr>
            <p:nvPr/>
          </p:nvSpPr>
          <p:spPr bwMode="auto">
            <a:xfrm>
              <a:off x="3606" y="1703"/>
              <a:ext cx="1043" cy="19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D -&gt; MAR</a:t>
              </a:r>
            </a:p>
          </p:txBody>
        </p:sp>
        <p:sp>
          <p:nvSpPr>
            <p:cNvPr id="72" name="Text Box 16"/>
            <p:cNvSpPr txBox="1">
              <a:spLocks noChangeArrowheads="1"/>
            </p:cNvSpPr>
            <p:nvPr/>
          </p:nvSpPr>
          <p:spPr bwMode="auto">
            <a:xfrm>
              <a:off x="385" y="631"/>
              <a:ext cx="862" cy="17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b="1">
                  <a:latin typeface="+mn-lt"/>
                </a:rPr>
                <a:t>Rj-&gt;MAR</a:t>
              </a:r>
            </a:p>
          </p:txBody>
        </p:sp>
        <p:sp>
          <p:nvSpPr>
            <p:cNvPr id="73" name="Line 67"/>
            <p:cNvSpPr>
              <a:spLocks noChangeShapeType="1"/>
            </p:cNvSpPr>
            <p:nvPr/>
          </p:nvSpPr>
          <p:spPr bwMode="auto">
            <a:xfrm>
              <a:off x="1927" y="346"/>
              <a:ext cx="0" cy="208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238573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370138" y="620688"/>
            <a:ext cx="40386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000" b="1"/>
              <a:t>例: </a:t>
            </a:r>
            <a:r>
              <a:rPr lang="en-US" altLang="zh-CN" sz="3000" b="1"/>
              <a:t>ADD  X(R1), (PC)</a:t>
            </a:r>
            <a:r>
              <a:rPr lang="en-US" altLang="zh-CN" sz="3000" b="1">
                <a:sym typeface="Symbol" pitchFamily="18" charset="2"/>
              </a:rPr>
              <a:t></a:t>
            </a:r>
            <a:r>
              <a:rPr lang="en-US" altLang="zh-CN" sz="3000" b="1"/>
              <a:t>;</a:t>
            </a:r>
            <a:endParaRPr lang="zh-CN" altLang="en-US" sz="3000" b="1"/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193800" y="2082343"/>
            <a:ext cx="10033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900" b="1">
                <a:ea typeface="黑体" pitchFamily="2" charset="-122"/>
              </a:rPr>
              <a:t>ST0:</a:t>
            </a:r>
          </a:p>
        </p:txBody>
      </p:sp>
      <p:grpSp>
        <p:nvGrpSpPr>
          <p:cNvPr id="5" name="Group 89"/>
          <p:cNvGrpSpPr>
            <a:grpSpLocks/>
          </p:cNvGrpSpPr>
          <p:nvPr/>
        </p:nvGrpSpPr>
        <p:grpSpPr bwMode="auto">
          <a:xfrm>
            <a:off x="2051050" y="2149021"/>
            <a:ext cx="2095500" cy="449263"/>
            <a:chOff x="644" y="1737"/>
            <a:chExt cx="1320" cy="283"/>
          </a:xfrm>
        </p:grpSpPr>
        <p:sp>
          <p:nvSpPr>
            <p:cNvPr id="6" name="Text Box 13"/>
            <p:cNvSpPr txBox="1">
              <a:spLocks noChangeArrowheads="1"/>
            </p:cNvSpPr>
            <p:nvPr/>
          </p:nvSpPr>
          <p:spPr bwMode="auto">
            <a:xfrm>
              <a:off x="644" y="1737"/>
              <a:ext cx="1320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900" b="1">
                  <a:ea typeface="黑体" pitchFamily="2" charset="-122"/>
                </a:rPr>
                <a:t>PC     MAR</a:t>
              </a:r>
            </a:p>
          </p:txBody>
        </p:sp>
        <p:sp>
          <p:nvSpPr>
            <p:cNvPr id="7" name="Line 14"/>
            <p:cNvSpPr>
              <a:spLocks noChangeShapeType="1"/>
            </p:cNvSpPr>
            <p:nvPr/>
          </p:nvSpPr>
          <p:spPr bwMode="auto">
            <a:xfrm>
              <a:off x="1028" y="1881"/>
              <a:ext cx="229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1193800" y="2539543"/>
            <a:ext cx="10033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900" b="1">
                <a:ea typeface="黑体" pitchFamily="2" charset="-122"/>
              </a:rPr>
              <a:t>ST1:</a:t>
            </a:r>
          </a:p>
        </p:txBody>
      </p:sp>
      <p:grpSp>
        <p:nvGrpSpPr>
          <p:cNvPr id="9" name="Group 90"/>
          <p:cNvGrpSpPr>
            <a:grpSpLocks/>
          </p:cNvGrpSpPr>
          <p:nvPr/>
        </p:nvGrpSpPr>
        <p:grpSpPr bwMode="auto">
          <a:xfrm>
            <a:off x="2051050" y="2593522"/>
            <a:ext cx="2527300" cy="449263"/>
            <a:chOff x="580" y="2049"/>
            <a:chExt cx="1592" cy="283"/>
          </a:xfrm>
        </p:grpSpPr>
        <p:sp>
          <p:nvSpPr>
            <p:cNvPr id="10" name="Text Box 17"/>
            <p:cNvSpPr txBox="1">
              <a:spLocks noChangeArrowheads="1"/>
            </p:cNvSpPr>
            <p:nvPr/>
          </p:nvSpPr>
          <p:spPr bwMode="auto">
            <a:xfrm>
              <a:off x="580" y="2049"/>
              <a:ext cx="1592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900" b="1">
                  <a:ea typeface="黑体" pitchFamily="2" charset="-122"/>
                </a:rPr>
                <a:t>M    MDR </a:t>
              </a:r>
              <a:r>
                <a:rPr lang="en-US" altLang="zh-CN" sz="2400" b="1">
                  <a:ea typeface="黑体" pitchFamily="2" charset="-122"/>
                </a:rPr>
                <a:t>   </a:t>
              </a:r>
              <a:r>
                <a:rPr lang="en-US" altLang="zh-CN" sz="2900" b="1">
                  <a:ea typeface="黑体" pitchFamily="2" charset="-122"/>
                </a:rPr>
                <a:t>C</a:t>
              </a:r>
            </a:p>
          </p:txBody>
        </p:sp>
        <p:sp>
          <p:nvSpPr>
            <p:cNvPr id="11" name="Line 18"/>
            <p:cNvSpPr>
              <a:spLocks noChangeShapeType="1"/>
            </p:cNvSpPr>
            <p:nvPr/>
          </p:nvSpPr>
          <p:spPr bwMode="auto">
            <a:xfrm>
              <a:off x="884" y="2193"/>
              <a:ext cx="181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>
              <a:off x="1644" y="2193"/>
              <a:ext cx="181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1193800" y="3009443"/>
            <a:ext cx="10541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900" b="1">
                <a:ea typeface="黑体" pitchFamily="2" charset="-122"/>
              </a:rPr>
              <a:t>ST2:</a:t>
            </a:r>
          </a:p>
        </p:txBody>
      </p:sp>
      <p:grpSp>
        <p:nvGrpSpPr>
          <p:cNvPr id="14" name="Group 91"/>
          <p:cNvGrpSpPr>
            <a:grpSpLocks/>
          </p:cNvGrpSpPr>
          <p:nvPr/>
        </p:nvGrpSpPr>
        <p:grpSpPr bwMode="auto">
          <a:xfrm>
            <a:off x="2063750" y="3076122"/>
            <a:ext cx="2044700" cy="449263"/>
            <a:chOff x="580" y="2337"/>
            <a:chExt cx="1288" cy="283"/>
          </a:xfrm>
        </p:grpSpPr>
        <p:sp>
          <p:nvSpPr>
            <p:cNvPr id="15" name="Text Box 23"/>
            <p:cNvSpPr txBox="1">
              <a:spLocks noChangeArrowheads="1"/>
            </p:cNvSpPr>
            <p:nvPr/>
          </p:nvSpPr>
          <p:spPr bwMode="auto">
            <a:xfrm>
              <a:off x="580" y="2337"/>
              <a:ext cx="1288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900" b="1">
                  <a:ea typeface="黑体" pitchFamily="2" charset="-122"/>
                </a:rPr>
                <a:t>PC+1    PC</a:t>
              </a:r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auto">
            <a:xfrm>
              <a:off x="1180" y="2481"/>
              <a:ext cx="22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1206500" y="3492043"/>
            <a:ext cx="10033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900" b="1">
                <a:ea typeface="黑体" pitchFamily="2" charset="-122"/>
              </a:rPr>
              <a:t>DT0:</a:t>
            </a:r>
          </a:p>
        </p:txBody>
      </p:sp>
      <p:grpSp>
        <p:nvGrpSpPr>
          <p:cNvPr id="18" name="Group 92"/>
          <p:cNvGrpSpPr>
            <a:grpSpLocks/>
          </p:cNvGrpSpPr>
          <p:nvPr/>
        </p:nvGrpSpPr>
        <p:grpSpPr bwMode="auto">
          <a:xfrm>
            <a:off x="2063750" y="3558723"/>
            <a:ext cx="2108200" cy="449263"/>
            <a:chOff x="484" y="2801"/>
            <a:chExt cx="1328" cy="283"/>
          </a:xfrm>
        </p:grpSpPr>
        <p:sp>
          <p:nvSpPr>
            <p:cNvPr id="19" name="Text Box 27"/>
            <p:cNvSpPr txBox="1">
              <a:spLocks noChangeArrowheads="1"/>
            </p:cNvSpPr>
            <p:nvPr/>
          </p:nvSpPr>
          <p:spPr bwMode="auto">
            <a:xfrm>
              <a:off x="484" y="2801"/>
              <a:ext cx="1328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900" b="1">
                  <a:ea typeface="黑体" pitchFamily="2" charset="-122"/>
                </a:rPr>
                <a:t>PC     MAR</a:t>
              </a:r>
            </a:p>
          </p:txBody>
        </p:sp>
        <p:sp>
          <p:nvSpPr>
            <p:cNvPr id="20" name="Line 28"/>
            <p:cNvSpPr>
              <a:spLocks noChangeShapeType="1"/>
            </p:cNvSpPr>
            <p:nvPr/>
          </p:nvSpPr>
          <p:spPr bwMode="auto">
            <a:xfrm>
              <a:off x="876" y="2945"/>
              <a:ext cx="22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21" name="Text Box 29"/>
          <p:cNvSpPr txBox="1">
            <a:spLocks noChangeArrowheads="1"/>
          </p:cNvSpPr>
          <p:nvPr/>
        </p:nvSpPr>
        <p:spPr bwMode="auto">
          <a:xfrm>
            <a:off x="1240160" y="4387914"/>
            <a:ext cx="10287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900" b="1" smtClean="0">
                <a:ea typeface="黑体" pitchFamily="2" charset="-122"/>
              </a:rPr>
              <a:t>DT2:</a:t>
            </a:r>
            <a:endParaRPr lang="en-US" altLang="zh-CN" sz="2900" b="1">
              <a:ea typeface="黑体" pitchFamily="2" charset="-122"/>
            </a:endParaRPr>
          </a:p>
        </p:txBody>
      </p:sp>
      <p:grpSp>
        <p:nvGrpSpPr>
          <p:cNvPr id="22" name="Group 94"/>
          <p:cNvGrpSpPr>
            <a:grpSpLocks/>
          </p:cNvGrpSpPr>
          <p:nvPr/>
        </p:nvGrpSpPr>
        <p:grpSpPr bwMode="auto">
          <a:xfrm>
            <a:off x="2127250" y="4048715"/>
            <a:ext cx="2489200" cy="449263"/>
            <a:chOff x="1340" y="2657"/>
            <a:chExt cx="1568" cy="283"/>
          </a:xfrm>
        </p:grpSpPr>
        <p:sp>
          <p:nvSpPr>
            <p:cNvPr id="23" name="Text Box 31"/>
            <p:cNvSpPr txBox="1">
              <a:spLocks noChangeArrowheads="1"/>
            </p:cNvSpPr>
            <p:nvPr/>
          </p:nvSpPr>
          <p:spPr bwMode="auto">
            <a:xfrm>
              <a:off x="1340" y="2657"/>
              <a:ext cx="1568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900" b="1">
                  <a:ea typeface="黑体" pitchFamily="2" charset="-122"/>
                </a:rPr>
                <a:t>M    MDR    D</a:t>
              </a:r>
            </a:p>
          </p:txBody>
        </p:sp>
        <p:sp>
          <p:nvSpPr>
            <p:cNvPr id="24" name="Line 32"/>
            <p:cNvSpPr>
              <a:spLocks noChangeShapeType="1"/>
            </p:cNvSpPr>
            <p:nvPr/>
          </p:nvSpPr>
          <p:spPr bwMode="auto">
            <a:xfrm>
              <a:off x="1636" y="2801"/>
              <a:ext cx="192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5" name="Line 33"/>
            <p:cNvSpPr>
              <a:spLocks noChangeShapeType="1"/>
            </p:cNvSpPr>
            <p:nvPr/>
          </p:nvSpPr>
          <p:spPr bwMode="auto">
            <a:xfrm>
              <a:off x="2412" y="2801"/>
              <a:ext cx="192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26" name="Text Box 34"/>
          <p:cNvSpPr txBox="1">
            <a:spLocks noChangeArrowheads="1"/>
          </p:cNvSpPr>
          <p:nvPr/>
        </p:nvSpPr>
        <p:spPr bwMode="auto">
          <a:xfrm>
            <a:off x="1212850" y="3985210"/>
            <a:ext cx="1143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900" b="1" smtClean="0">
                <a:ea typeface="黑体" pitchFamily="2" charset="-122"/>
              </a:rPr>
              <a:t>DT1:</a:t>
            </a:r>
            <a:endParaRPr lang="en-US" altLang="zh-CN" sz="2900" b="1">
              <a:ea typeface="黑体" pitchFamily="2" charset="-122"/>
            </a:endParaRPr>
          </a:p>
        </p:txBody>
      </p:sp>
      <p:grpSp>
        <p:nvGrpSpPr>
          <p:cNvPr id="27" name="Group 93"/>
          <p:cNvGrpSpPr>
            <a:grpSpLocks/>
          </p:cNvGrpSpPr>
          <p:nvPr/>
        </p:nvGrpSpPr>
        <p:grpSpPr bwMode="auto">
          <a:xfrm>
            <a:off x="2179960" y="4472051"/>
            <a:ext cx="2032000" cy="449263"/>
            <a:chOff x="1356" y="2353"/>
            <a:chExt cx="1280" cy="283"/>
          </a:xfrm>
        </p:grpSpPr>
        <p:sp>
          <p:nvSpPr>
            <p:cNvPr id="28" name="Text Box 36"/>
            <p:cNvSpPr txBox="1">
              <a:spLocks noChangeArrowheads="1"/>
            </p:cNvSpPr>
            <p:nvPr/>
          </p:nvSpPr>
          <p:spPr bwMode="auto">
            <a:xfrm>
              <a:off x="1356" y="2353"/>
              <a:ext cx="1280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900" b="1">
                  <a:solidFill>
                    <a:srgbClr val="FF0000"/>
                  </a:solidFill>
                  <a:ea typeface="黑体" pitchFamily="2" charset="-122"/>
                </a:rPr>
                <a:t>PC+1    PC</a:t>
              </a:r>
            </a:p>
          </p:txBody>
        </p:sp>
        <p:sp>
          <p:nvSpPr>
            <p:cNvPr id="29" name="Line 37"/>
            <p:cNvSpPr>
              <a:spLocks noChangeShapeType="1"/>
            </p:cNvSpPr>
            <p:nvPr/>
          </p:nvSpPr>
          <p:spPr bwMode="auto">
            <a:xfrm>
              <a:off x="1972" y="2497"/>
              <a:ext cx="22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</p:grpSp>
      <p:sp>
        <p:nvSpPr>
          <p:cNvPr id="30" name="Text Box 40"/>
          <p:cNvSpPr txBox="1">
            <a:spLocks noChangeArrowheads="1"/>
          </p:cNvSpPr>
          <p:nvPr/>
        </p:nvSpPr>
        <p:spPr bwMode="auto">
          <a:xfrm>
            <a:off x="1212850" y="4854118"/>
            <a:ext cx="12065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900" b="1">
                <a:ea typeface="黑体" pitchFamily="2" charset="-122"/>
              </a:rPr>
              <a:t>DT3:</a:t>
            </a:r>
          </a:p>
        </p:txBody>
      </p:sp>
      <p:grpSp>
        <p:nvGrpSpPr>
          <p:cNvPr id="31" name="Group 95"/>
          <p:cNvGrpSpPr>
            <a:grpSpLocks/>
          </p:cNvGrpSpPr>
          <p:nvPr/>
        </p:nvGrpSpPr>
        <p:grpSpPr bwMode="auto">
          <a:xfrm>
            <a:off x="2127250" y="4917623"/>
            <a:ext cx="2425700" cy="449263"/>
            <a:chOff x="1356" y="2969"/>
            <a:chExt cx="1528" cy="283"/>
          </a:xfrm>
        </p:grpSpPr>
        <p:sp>
          <p:nvSpPr>
            <p:cNvPr id="32" name="Text Box 42"/>
            <p:cNvSpPr txBox="1">
              <a:spLocks noChangeArrowheads="1"/>
            </p:cNvSpPr>
            <p:nvPr/>
          </p:nvSpPr>
          <p:spPr bwMode="auto">
            <a:xfrm>
              <a:off x="1356" y="2969"/>
              <a:ext cx="1528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900" b="1">
                  <a:ea typeface="黑体" pitchFamily="2" charset="-122"/>
                </a:rPr>
                <a:t>D+R1    MAR</a:t>
              </a:r>
            </a:p>
          </p:txBody>
        </p:sp>
        <p:sp>
          <p:nvSpPr>
            <p:cNvPr id="33" name="Line 43"/>
            <p:cNvSpPr>
              <a:spLocks noChangeShapeType="1"/>
            </p:cNvSpPr>
            <p:nvPr/>
          </p:nvSpPr>
          <p:spPr bwMode="auto">
            <a:xfrm>
              <a:off x="1988" y="3121"/>
              <a:ext cx="220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34" name="Text Box 44"/>
          <p:cNvSpPr txBox="1">
            <a:spLocks noChangeArrowheads="1"/>
          </p:cNvSpPr>
          <p:nvPr/>
        </p:nvSpPr>
        <p:spPr bwMode="auto">
          <a:xfrm>
            <a:off x="1212850" y="5324018"/>
            <a:ext cx="1092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900" b="1">
                <a:ea typeface="黑体" pitchFamily="2" charset="-122"/>
              </a:rPr>
              <a:t>DT4:</a:t>
            </a:r>
          </a:p>
        </p:txBody>
      </p:sp>
      <p:grpSp>
        <p:nvGrpSpPr>
          <p:cNvPr id="35" name="Group 96"/>
          <p:cNvGrpSpPr>
            <a:grpSpLocks/>
          </p:cNvGrpSpPr>
          <p:nvPr/>
        </p:nvGrpSpPr>
        <p:grpSpPr bwMode="auto">
          <a:xfrm>
            <a:off x="2152650" y="5387524"/>
            <a:ext cx="2425700" cy="449263"/>
            <a:chOff x="1356" y="3257"/>
            <a:chExt cx="1528" cy="283"/>
          </a:xfrm>
        </p:grpSpPr>
        <p:sp>
          <p:nvSpPr>
            <p:cNvPr id="36" name="Text Box 46"/>
            <p:cNvSpPr txBox="1">
              <a:spLocks noChangeArrowheads="1"/>
            </p:cNvSpPr>
            <p:nvPr/>
          </p:nvSpPr>
          <p:spPr bwMode="auto">
            <a:xfrm>
              <a:off x="1356" y="3257"/>
              <a:ext cx="1528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900" b="1">
                  <a:ea typeface="黑体" pitchFamily="2" charset="-122"/>
                </a:rPr>
                <a:t>M   MDR    D</a:t>
              </a:r>
            </a:p>
          </p:txBody>
        </p:sp>
        <p:sp>
          <p:nvSpPr>
            <p:cNvPr id="37" name="Line 47"/>
            <p:cNvSpPr>
              <a:spLocks noChangeShapeType="1"/>
            </p:cNvSpPr>
            <p:nvPr/>
          </p:nvSpPr>
          <p:spPr bwMode="auto">
            <a:xfrm>
              <a:off x="1628" y="3401"/>
              <a:ext cx="192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8" name="Line 48"/>
            <p:cNvSpPr>
              <a:spLocks noChangeShapeType="1"/>
            </p:cNvSpPr>
            <p:nvPr/>
          </p:nvSpPr>
          <p:spPr bwMode="auto">
            <a:xfrm>
              <a:off x="2380" y="3401"/>
              <a:ext cx="192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39" name="Text Box 51"/>
          <p:cNvSpPr txBox="1">
            <a:spLocks noChangeArrowheads="1"/>
          </p:cNvSpPr>
          <p:nvPr/>
        </p:nvSpPr>
        <p:spPr bwMode="auto">
          <a:xfrm>
            <a:off x="4921250" y="2085518"/>
            <a:ext cx="152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900" b="1">
                <a:ea typeface="黑体" pitchFamily="2" charset="-122"/>
              </a:rPr>
              <a:t>ET0:</a:t>
            </a:r>
          </a:p>
        </p:txBody>
      </p:sp>
      <p:grpSp>
        <p:nvGrpSpPr>
          <p:cNvPr id="40" name="Group 98"/>
          <p:cNvGrpSpPr>
            <a:grpSpLocks/>
          </p:cNvGrpSpPr>
          <p:nvPr/>
        </p:nvGrpSpPr>
        <p:grpSpPr bwMode="auto">
          <a:xfrm>
            <a:off x="5848350" y="2149020"/>
            <a:ext cx="2311400" cy="449263"/>
            <a:chOff x="3780" y="1185"/>
            <a:chExt cx="1456" cy="283"/>
          </a:xfrm>
        </p:grpSpPr>
        <p:sp>
          <p:nvSpPr>
            <p:cNvPr id="41" name="Text Box 53"/>
            <p:cNvSpPr txBox="1">
              <a:spLocks noChangeArrowheads="1"/>
            </p:cNvSpPr>
            <p:nvPr/>
          </p:nvSpPr>
          <p:spPr bwMode="auto">
            <a:xfrm>
              <a:off x="3780" y="1185"/>
              <a:ext cx="1456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900" b="1">
                  <a:ea typeface="黑体" pitchFamily="2" charset="-122"/>
                </a:rPr>
                <a:t>C+D    MDR</a:t>
              </a:r>
            </a:p>
          </p:txBody>
        </p:sp>
        <p:sp>
          <p:nvSpPr>
            <p:cNvPr id="42" name="Line 54"/>
            <p:cNvSpPr>
              <a:spLocks noChangeShapeType="1"/>
            </p:cNvSpPr>
            <p:nvPr/>
          </p:nvSpPr>
          <p:spPr bwMode="auto">
            <a:xfrm>
              <a:off x="4332" y="1329"/>
              <a:ext cx="192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43" name="Text Box 55"/>
          <p:cNvSpPr txBox="1">
            <a:spLocks noChangeArrowheads="1"/>
          </p:cNvSpPr>
          <p:nvPr/>
        </p:nvSpPr>
        <p:spPr bwMode="auto">
          <a:xfrm>
            <a:off x="4921250" y="2530018"/>
            <a:ext cx="1143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900" b="1">
                <a:ea typeface="黑体" pitchFamily="2" charset="-122"/>
              </a:rPr>
              <a:t>ET1:</a:t>
            </a:r>
          </a:p>
        </p:txBody>
      </p:sp>
      <p:grpSp>
        <p:nvGrpSpPr>
          <p:cNvPr id="44" name="Group 99"/>
          <p:cNvGrpSpPr>
            <a:grpSpLocks/>
          </p:cNvGrpSpPr>
          <p:nvPr/>
        </p:nvGrpSpPr>
        <p:grpSpPr bwMode="auto">
          <a:xfrm>
            <a:off x="5848350" y="2593521"/>
            <a:ext cx="1905000" cy="449263"/>
            <a:chOff x="3780" y="1473"/>
            <a:chExt cx="1200" cy="283"/>
          </a:xfrm>
        </p:grpSpPr>
        <p:sp>
          <p:nvSpPr>
            <p:cNvPr id="45" name="Text Box 57"/>
            <p:cNvSpPr txBox="1">
              <a:spLocks noChangeArrowheads="1"/>
            </p:cNvSpPr>
            <p:nvPr/>
          </p:nvSpPr>
          <p:spPr bwMode="auto">
            <a:xfrm>
              <a:off x="3780" y="1473"/>
              <a:ext cx="1200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900" b="1">
                  <a:ea typeface="黑体" pitchFamily="2" charset="-122"/>
                </a:rPr>
                <a:t>MDR    M</a:t>
              </a:r>
            </a:p>
          </p:txBody>
        </p:sp>
        <p:sp>
          <p:nvSpPr>
            <p:cNvPr id="46" name="Line 58"/>
            <p:cNvSpPr>
              <a:spLocks noChangeShapeType="1"/>
            </p:cNvSpPr>
            <p:nvPr/>
          </p:nvSpPr>
          <p:spPr bwMode="auto">
            <a:xfrm>
              <a:off x="4412" y="1617"/>
              <a:ext cx="192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47" name="Text Box 59"/>
          <p:cNvSpPr txBox="1">
            <a:spLocks noChangeArrowheads="1"/>
          </p:cNvSpPr>
          <p:nvPr/>
        </p:nvSpPr>
        <p:spPr bwMode="auto">
          <a:xfrm>
            <a:off x="4921250" y="2999918"/>
            <a:ext cx="10541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900" b="1">
                <a:ea typeface="黑体" pitchFamily="2" charset="-122"/>
              </a:rPr>
              <a:t>ET2:</a:t>
            </a:r>
          </a:p>
        </p:txBody>
      </p:sp>
      <p:grpSp>
        <p:nvGrpSpPr>
          <p:cNvPr id="48" name="Group 100"/>
          <p:cNvGrpSpPr>
            <a:grpSpLocks/>
          </p:cNvGrpSpPr>
          <p:nvPr/>
        </p:nvGrpSpPr>
        <p:grpSpPr bwMode="auto">
          <a:xfrm>
            <a:off x="5848350" y="3063421"/>
            <a:ext cx="2044700" cy="449263"/>
            <a:chOff x="3780" y="1761"/>
            <a:chExt cx="1288" cy="283"/>
          </a:xfrm>
        </p:grpSpPr>
        <p:sp>
          <p:nvSpPr>
            <p:cNvPr id="49" name="Text Box 61"/>
            <p:cNvSpPr txBox="1">
              <a:spLocks noChangeArrowheads="1"/>
            </p:cNvSpPr>
            <p:nvPr/>
          </p:nvSpPr>
          <p:spPr bwMode="auto">
            <a:xfrm>
              <a:off x="3780" y="1761"/>
              <a:ext cx="1288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900" b="1">
                  <a:solidFill>
                    <a:srgbClr val="FF0000"/>
                  </a:solidFill>
                  <a:ea typeface="黑体" pitchFamily="2" charset="-122"/>
                </a:rPr>
                <a:t>PC </a:t>
              </a:r>
              <a:r>
                <a:rPr lang="en-US" altLang="zh-CN" sz="2400" b="1">
                  <a:solidFill>
                    <a:srgbClr val="FF0000"/>
                  </a:solidFill>
                  <a:ea typeface="黑体" pitchFamily="2" charset="-122"/>
                </a:rPr>
                <a:t> </a:t>
              </a:r>
              <a:r>
                <a:rPr lang="en-US" altLang="zh-CN" sz="2800" b="1">
                  <a:solidFill>
                    <a:srgbClr val="FF0000"/>
                  </a:solidFill>
                  <a:ea typeface="黑体" pitchFamily="2" charset="-122"/>
                </a:rPr>
                <a:t>   </a:t>
              </a:r>
              <a:r>
                <a:rPr lang="en-US" altLang="zh-CN" sz="2900" b="1">
                  <a:solidFill>
                    <a:srgbClr val="FF0000"/>
                  </a:solidFill>
                  <a:ea typeface="黑体" pitchFamily="2" charset="-122"/>
                </a:rPr>
                <a:t>MAR</a:t>
              </a:r>
            </a:p>
          </p:txBody>
        </p:sp>
        <p:sp>
          <p:nvSpPr>
            <p:cNvPr id="50" name="Line 62"/>
            <p:cNvSpPr>
              <a:spLocks noChangeShapeType="1"/>
            </p:cNvSpPr>
            <p:nvPr/>
          </p:nvSpPr>
          <p:spPr bwMode="auto">
            <a:xfrm>
              <a:off x="4164" y="1905"/>
              <a:ext cx="22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</p:grpSp>
      <p:grpSp>
        <p:nvGrpSpPr>
          <p:cNvPr id="51" name="Group 88"/>
          <p:cNvGrpSpPr>
            <a:grpSpLocks/>
          </p:cNvGrpSpPr>
          <p:nvPr/>
        </p:nvGrpSpPr>
        <p:grpSpPr bwMode="auto">
          <a:xfrm>
            <a:off x="1157287" y="1446549"/>
            <a:ext cx="4691063" cy="554038"/>
            <a:chOff x="2888" y="879"/>
            <a:chExt cx="2955" cy="349"/>
          </a:xfrm>
        </p:grpSpPr>
        <p:sp>
          <p:nvSpPr>
            <p:cNvPr id="52" name="Text Box 6"/>
            <p:cNvSpPr txBox="1">
              <a:spLocks noChangeArrowheads="1"/>
            </p:cNvSpPr>
            <p:nvPr/>
          </p:nvSpPr>
          <p:spPr bwMode="auto">
            <a:xfrm>
              <a:off x="2888" y="879"/>
              <a:ext cx="672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3000" b="1">
                  <a:ea typeface="黑体" pitchFamily="2" charset="-122"/>
                </a:rPr>
                <a:t>FT0:</a:t>
              </a:r>
            </a:p>
          </p:txBody>
        </p:sp>
        <p:sp>
          <p:nvSpPr>
            <p:cNvPr id="53" name="Text Box 8"/>
            <p:cNvSpPr txBox="1">
              <a:spLocks noChangeArrowheads="1"/>
            </p:cNvSpPr>
            <p:nvPr/>
          </p:nvSpPr>
          <p:spPr bwMode="auto">
            <a:xfrm>
              <a:off x="3466" y="935"/>
              <a:ext cx="94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M     IR,</a:t>
              </a:r>
            </a:p>
          </p:txBody>
        </p:sp>
        <p:sp>
          <p:nvSpPr>
            <p:cNvPr id="54" name="Line 9"/>
            <p:cNvSpPr>
              <a:spLocks noChangeShapeType="1"/>
            </p:cNvSpPr>
            <p:nvPr/>
          </p:nvSpPr>
          <p:spPr bwMode="auto">
            <a:xfrm>
              <a:off x="3765" y="1079"/>
              <a:ext cx="229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  <p:sp>
          <p:nvSpPr>
            <p:cNvPr id="55" name="Text Box 64"/>
            <p:cNvSpPr txBox="1">
              <a:spLocks noChangeArrowheads="1"/>
            </p:cNvSpPr>
            <p:nvPr/>
          </p:nvSpPr>
          <p:spPr bwMode="auto">
            <a:xfrm>
              <a:off x="4392" y="928"/>
              <a:ext cx="145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PC+1    PC</a:t>
              </a:r>
            </a:p>
          </p:txBody>
        </p:sp>
        <p:sp>
          <p:nvSpPr>
            <p:cNvPr id="56" name="Line 65"/>
            <p:cNvSpPr>
              <a:spLocks noChangeShapeType="1"/>
            </p:cNvSpPr>
            <p:nvPr/>
          </p:nvSpPr>
          <p:spPr bwMode="auto">
            <a:xfrm>
              <a:off x="5020" y="1056"/>
              <a:ext cx="229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58" name="Text Box 39"/>
          <p:cNvSpPr txBox="1">
            <a:spLocks noChangeArrowheads="1"/>
          </p:cNvSpPr>
          <p:nvPr/>
        </p:nvSpPr>
        <p:spPr bwMode="auto">
          <a:xfrm>
            <a:off x="5594350" y="4345250"/>
            <a:ext cx="1428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99"/>
                </a:solidFill>
              </a:rPr>
              <a:t>偏移量</a:t>
            </a:r>
          </a:p>
        </p:txBody>
      </p:sp>
      <p:sp>
        <p:nvSpPr>
          <p:cNvPr id="59" name="Freeform 69"/>
          <p:cNvSpPr>
            <a:spLocks/>
          </p:cNvSpPr>
          <p:nvPr/>
        </p:nvSpPr>
        <p:spPr bwMode="auto">
          <a:xfrm flipV="1">
            <a:off x="4440238" y="4345250"/>
            <a:ext cx="1204912" cy="265113"/>
          </a:xfrm>
          <a:custGeom>
            <a:avLst/>
            <a:gdLst>
              <a:gd name="T0" fmla="*/ 0 w 508"/>
              <a:gd name="T1" fmla="*/ 296 h 296"/>
              <a:gd name="T2" fmla="*/ 229 w 508"/>
              <a:gd name="T3" fmla="*/ 0 h 296"/>
              <a:gd name="T4" fmla="*/ 508 w 508"/>
              <a:gd name="T5" fmla="*/ 0 h 296"/>
              <a:gd name="T6" fmla="*/ 0 60000 65536"/>
              <a:gd name="T7" fmla="*/ 0 60000 65536"/>
              <a:gd name="T8" fmla="*/ 0 60000 65536"/>
              <a:gd name="T9" fmla="*/ 0 w 508"/>
              <a:gd name="T10" fmla="*/ 0 h 296"/>
              <a:gd name="T11" fmla="*/ 508 w 508"/>
              <a:gd name="T12" fmla="*/ 296 h 2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08" h="296">
                <a:moveTo>
                  <a:pt x="0" y="296"/>
                </a:moveTo>
                <a:lnTo>
                  <a:pt x="229" y="0"/>
                </a:lnTo>
                <a:lnTo>
                  <a:pt x="508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60" name="Text Box 50"/>
          <p:cNvSpPr txBox="1">
            <a:spLocks noChangeArrowheads="1"/>
          </p:cNvSpPr>
          <p:nvPr/>
        </p:nvSpPr>
        <p:spPr bwMode="auto">
          <a:xfrm>
            <a:off x="5564188" y="5173205"/>
            <a:ext cx="1978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99"/>
                </a:solidFill>
              </a:rPr>
              <a:t>目的数地址</a:t>
            </a:r>
          </a:p>
        </p:txBody>
      </p:sp>
      <p:sp>
        <p:nvSpPr>
          <p:cNvPr id="61" name="Line 81"/>
          <p:cNvSpPr>
            <a:spLocks noChangeShapeType="1"/>
          </p:cNvSpPr>
          <p:nvPr/>
        </p:nvSpPr>
        <p:spPr bwMode="auto">
          <a:xfrm>
            <a:off x="4813300" y="2198230"/>
            <a:ext cx="0" cy="2171700"/>
          </a:xfrm>
          <a:prstGeom prst="line">
            <a:avLst/>
          </a:prstGeom>
          <a:noFill/>
          <a:ln w="19050">
            <a:solidFill>
              <a:srgbClr val="0034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62" name="Freeform 97"/>
          <p:cNvSpPr>
            <a:spLocks/>
          </p:cNvSpPr>
          <p:nvPr/>
        </p:nvSpPr>
        <p:spPr bwMode="auto">
          <a:xfrm flipV="1">
            <a:off x="4389438" y="5160505"/>
            <a:ext cx="1255712" cy="315913"/>
          </a:xfrm>
          <a:custGeom>
            <a:avLst/>
            <a:gdLst>
              <a:gd name="T0" fmla="*/ 0 w 508"/>
              <a:gd name="T1" fmla="*/ 296 h 296"/>
              <a:gd name="T2" fmla="*/ 229 w 508"/>
              <a:gd name="T3" fmla="*/ 0 h 296"/>
              <a:gd name="T4" fmla="*/ 508 w 508"/>
              <a:gd name="T5" fmla="*/ 0 h 296"/>
              <a:gd name="T6" fmla="*/ 0 60000 65536"/>
              <a:gd name="T7" fmla="*/ 0 60000 65536"/>
              <a:gd name="T8" fmla="*/ 0 60000 65536"/>
              <a:gd name="T9" fmla="*/ 0 w 508"/>
              <a:gd name="T10" fmla="*/ 0 h 296"/>
              <a:gd name="T11" fmla="*/ 508 w 508"/>
              <a:gd name="T12" fmla="*/ 296 h 2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08" h="296">
                <a:moveTo>
                  <a:pt x="0" y="296"/>
                </a:moveTo>
                <a:lnTo>
                  <a:pt x="229" y="0"/>
                </a:lnTo>
                <a:lnTo>
                  <a:pt x="508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/>
      <p:bldP spid="8" grpId="0" build="p" autoUpdateAnimBg="0"/>
      <p:bldP spid="13" grpId="0" build="p" autoUpdateAnimBg="0"/>
      <p:bldP spid="17" grpId="0" build="p" autoUpdateAnimBg="0"/>
      <p:bldP spid="21" grpId="0" build="p" autoUpdateAnimBg="0"/>
      <p:bldP spid="26" grpId="0" build="p" autoUpdateAnimBg="0"/>
      <p:bldP spid="30" grpId="0" build="p" autoUpdateAnimBg="0"/>
      <p:bldP spid="34" grpId="0" build="p" autoUpdateAnimBg="0"/>
      <p:bldP spid="39" grpId="0" build="p" autoUpdateAnimBg="0"/>
      <p:bldP spid="43" grpId="0" build="p" autoUpdateAnimBg="0"/>
      <p:bldP spid="47" grpId="0" build="p" autoUpdateAnimBg="0"/>
      <p:bldP spid="58" grpId="0" build="p" autoUpdateAnimBg="0" advAuto="0"/>
      <p:bldP spid="59" grpId="0" animBg="1"/>
      <p:bldP spid="60" grpId="0" build="p" autoUpdateAnimBg="0" advAuto="0"/>
      <p:bldP spid="61" grpId="0" animBg="1"/>
      <p:bldP spid="6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6"/>
          <p:cNvSpPr txBox="1">
            <a:spLocks noChangeArrowheads="1"/>
          </p:cNvSpPr>
          <p:nvPr/>
        </p:nvSpPr>
        <p:spPr bwMode="auto">
          <a:xfrm>
            <a:off x="717872" y="1260049"/>
            <a:ext cx="76705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+mn-lt"/>
                <a:ea typeface="黑体" panose="02010609060101010101" pitchFamily="49" charset="-122"/>
              </a:rPr>
              <a:t>COM</a:t>
            </a:r>
            <a:r>
              <a:rPr lang="zh-CN" altLang="en-US" b="1">
                <a:latin typeface="+mn-lt"/>
                <a:ea typeface="黑体" panose="02010609060101010101" pitchFamily="49" charset="-122"/>
              </a:rPr>
              <a:t>、</a:t>
            </a:r>
            <a:r>
              <a:rPr lang="en-US" altLang="zh-CN" b="1">
                <a:latin typeface="+mn-lt"/>
                <a:ea typeface="黑体" panose="02010609060101010101" pitchFamily="49" charset="-122"/>
              </a:rPr>
              <a:t>NEG</a:t>
            </a:r>
            <a:r>
              <a:rPr lang="zh-CN" altLang="en-US" b="1">
                <a:latin typeface="+mn-lt"/>
                <a:ea typeface="黑体" panose="02010609060101010101" pitchFamily="49" charset="-122"/>
              </a:rPr>
              <a:t>、</a:t>
            </a:r>
            <a:r>
              <a:rPr lang="en-US" altLang="zh-CN" b="1">
                <a:latin typeface="+mn-lt"/>
                <a:ea typeface="黑体" panose="02010609060101010101" pitchFamily="49" charset="-122"/>
              </a:rPr>
              <a:t>INC</a:t>
            </a:r>
            <a:r>
              <a:rPr lang="zh-CN" altLang="en-US" b="1">
                <a:latin typeface="+mn-lt"/>
                <a:ea typeface="黑体" panose="02010609060101010101" pitchFamily="49" charset="-122"/>
              </a:rPr>
              <a:t>、</a:t>
            </a:r>
            <a:r>
              <a:rPr lang="en-US" altLang="zh-CN" b="1">
                <a:latin typeface="+mn-lt"/>
                <a:ea typeface="黑体" panose="02010609060101010101" pitchFamily="49" charset="-122"/>
              </a:rPr>
              <a:t>DEC</a:t>
            </a:r>
            <a:r>
              <a:rPr lang="zh-CN" altLang="en-US" b="1">
                <a:latin typeface="+mn-lt"/>
                <a:ea typeface="黑体" panose="02010609060101010101" pitchFamily="49" charset="-122"/>
              </a:rPr>
              <a:t>、</a:t>
            </a:r>
            <a:r>
              <a:rPr lang="en-US" altLang="zh-CN" b="1">
                <a:latin typeface="+mn-lt"/>
                <a:ea typeface="黑体" panose="02010609060101010101" pitchFamily="49" charset="-122"/>
              </a:rPr>
              <a:t>SL</a:t>
            </a:r>
            <a:r>
              <a:rPr lang="zh-CN" altLang="en-US" b="1" smtClean="0">
                <a:latin typeface="+mn-lt"/>
                <a:ea typeface="黑体" panose="02010609060101010101" pitchFamily="49" charset="-122"/>
              </a:rPr>
              <a:t>、</a:t>
            </a:r>
            <a:r>
              <a:rPr lang="en-US" altLang="zh-CN" b="1" smtClean="0">
                <a:latin typeface="+mn-lt"/>
                <a:ea typeface="黑体" panose="02010609060101010101" pitchFamily="49" charset="-122"/>
              </a:rPr>
              <a:t>SR</a:t>
            </a:r>
            <a:endParaRPr lang="en-US" altLang="zh-CN" b="1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3" name="Line 114"/>
          <p:cNvSpPr>
            <a:spLocks noChangeShapeType="1"/>
          </p:cNvSpPr>
          <p:nvPr/>
        </p:nvSpPr>
        <p:spPr bwMode="auto">
          <a:xfrm>
            <a:off x="4894585" y="2782143"/>
            <a:ext cx="0" cy="125095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4" name="Line 126"/>
          <p:cNvSpPr>
            <a:spLocks noChangeShapeType="1"/>
          </p:cNvSpPr>
          <p:nvPr/>
        </p:nvSpPr>
        <p:spPr bwMode="auto">
          <a:xfrm>
            <a:off x="7702872" y="4034681"/>
            <a:ext cx="0" cy="18700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5" name="Text Box 127"/>
          <p:cNvSpPr txBox="1">
            <a:spLocks noChangeArrowheads="1"/>
          </p:cNvSpPr>
          <p:nvPr/>
        </p:nvSpPr>
        <p:spPr bwMode="auto">
          <a:xfrm>
            <a:off x="6694810" y="4442668"/>
            <a:ext cx="212566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+mn-lt"/>
              </a:rPr>
              <a:t>OP D -&gt;MDR</a:t>
            </a:r>
          </a:p>
        </p:txBody>
      </p:sp>
      <p:sp>
        <p:nvSpPr>
          <p:cNvPr id="6" name="Text Box 128"/>
          <p:cNvSpPr txBox="1">
            <a:spLocks noChangeArrowheads="1"/>
          </p:cNvSpPr>
          <p:nvPr/>
        </p:nvSpPr>
        <p:spPr bwMode="auto">
          <a:xfrm>
            <a:off x="6766247" y="5157043"/>
            <a:ext cx="201612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latin typeface="+mn-lt"/>
              </a:rPr>
              <a:t>MDR -&gt; M</a:t>
            </a:r>
          </a:p>
        </p:txBody>
      </p:sp>
      <p:sp>
        <p:nvSpPr>
          <p:cNvPr id="7" name="Text Box 130"/>
          <p:cNvSpPr txBox="1">
            <a:spLocks noChangeArrowheads="1"/>
          </p:cNvSpPr>
          <p:nvPr/>
        </p:nvSpPr>
        <p:spPr bwMode="auto">
          <a:xfrm>
            <a:off x="2375222" y="4006106"/>
            <a:ext cx="10080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+mn-lt"/>
                <a:ea typeface="黑体" panose="02010609060101010101" pitchFamily="49" charset="-122"/>
              </a:rPr>
              <a:t>DR</a:t>
            </a:r>
          </a:p>
        </p:txBody>
      </p:sp>
      <p:sp>
        <p:nvSpPr>
          <p:cNvPr id="8" name="Text Box 132"/>
          <p:cNvSpPr txBox="1">
            <a:spLocks noChangeArrowheads="1"/>
          </p:cNvSpPr>
          <p:nvPr/>
        </p:nvSpPr>
        <p:spPr bwMode="auto">
          <a:xfrm>
            <a:off x="7702872" y="3933081"/>
            <a:ext cx="792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latin typeface="+mn-lt"/>
                <a:ea typeface="黑体" panose="02010609060101010101" pitchFamily="49" charset="-122"/>
              </a:rPr>
              <a:t>DR</a:t>
            </a:r>
          </a:p>
        </p:txBody>
      </p:sp>
      <p:sp>
        <p:nvSpPr>
          <p:cNvPr id="10" name="Line 136"/>
          <p:cNvSpPr>
            <a:spLocks noChangeShapeType="1"/>
          </p:cNvSpPr>
          <p:nvPr/>
        </p:nvSpPr>
        <p:spPr bwMode="auto">
          <a:xfrm>
            <a:off x="2302197" y="4033093"/>
            <a:ext cx="540067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11" name="Line 137"/>
          <p:cNvSpPr>
            <a:spLocks noChangeShapeType="1"/>
          </p:cNvSpPr>
          <p:nvPr/>
        </p:nvSpPr>
        <p:spPr bwMode="auto">
          <a:xfrm>
            <a:off x="2302197" y="5904756"/>
            <a:ext cx="540067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12" name="Line 142"/>
          <p:cNvSpPr>
            <a:spLocks noChangeShapeType="1"/>
          </p:cNvSpPr>
          <p:nvPr/>
        </p:nvSpPr>
        <p:spPr bwMode="auto">
          <a:xfrm>
            <a:off x="7918772" y="3981051"/>
            <a:ext cx="288925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13" name="Line 143"/>
          <p:cNvSpPr>
            <a:spLocks noChangeShapeType="1"/>
          </p:cNvSpPr>
          <p:nvPr/>
        </p:nvSpPr>
        <p:spPr bwMode="auto">
          <a:xfrm>
            <a:off x="4894585" y="5904756"/>
            <a:ext cx="0" cy="28733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14" name="Text Box 144"/>
          <p:cNvSpPr txBox="1">
            <a:spLocks noChangeArrowheads="1"/>
          </p:cNvSpPr>
          <p:nvPr/>
        </p:nvSpPr>
        <p:spPr bwMode="auto">
          <a:xfrm>
            <a:off x="3886522" y="6187331"/>
            <a:ext cx="2017713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latin typeface="+mn-lt"/>
              </a:rPr>
              <a:t>PC -&gt; MAR</a:t>
            </a:r>
          </a:p>
        </p:txBody>
      </p:sp>
      <p:sp>
        <p:nvSpPr>
          <p:cNvPr id="15" name="Line 145"/>
          <p:cNvSpPr>
            <a:spLocks noChangeShapeType="1"/>
          </p:cNvSpPr>
          <p:nvPr/>
        </p:nvSpPr>
        <p:spPr bwMode="auto">
          <a:xfrm>
            <a:off x="4894585" y="6631968"/>
            <a:ext cx="0" cy="18891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16" name="Text Box 146"/>
          <p:cNvSpPr txBox="1">
            <a:spLocks noChangeArrowheads="1"/>
          </p:cNvSpPr>
          <p:nvPr/>
        </p:nvSpPr>
        <p:spPr bwMode="auto">
          <a:xfrm>
            <a:off x="789310" y="4607768"/>
            <a:ext cx="7921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+mn-lt"/>
                <a:ea typeface="黑体" panose="02010609060101010101" pitchFamily="49" charset="-122"/>
              </a:rPr>
              <a:t>ET0</a:t>
            </a:r>
          </a:p>
        </p:txBody>
      </p:sp>
      <p:sp>
        <p:nvSpPr>
          <p:cNvPr id="17" name="Text Box 147"/>
          <p:cNvSpPr txBox="1">
            <a:spLocks noChangeArrowheads="1"/>
          </p:cNvSpPr>
          <p:nvPr/>
        </p:nvSpPr>
        <p:spPr bwMode="auto">
          <a:xfrm>
            <a:off x="789310" y="5357068"/>
            <a:ext cx="7921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+mn-lt"/>
                <a:ea typeface="黑体" panose="02010609060101010101" pitchFamily="49" charset="-122"/>
              </a:rPr>
              <a:t>ET1</a:t>
            </a:r>
          </a:p>
        </p:txBody>
      </p:sp>
      <p:sp>
        <p:nvSpPr>
          <p:cNvPr id="18" name="Text Box 148"/>
          <p:cNvSpPr txBox="1">
            <a:spLocks noChangeArrowheads="1"/>
          </p:cNvSpPr>
          <p:nvPr/>
        </p:nvSpPr>
        <p:spPr bwMode="auto">
          <a:xfrm>
            <a:off x="789310" y="6120656"/>
            <a:ext cx="7921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+mn-lt"/>
                <a:ea typeface="黑体" panose="02010609060101010101" pitchFamily="49" charset="-122"/>
              </a:rPr>
              <a:t>ET2</a:t>
            </a:r>
          </a:p>
        </p:txBody>
      </p:sp>
      <p:sp>
        <p:nvSpPr>
          <p:cNvPr id="19" name="Line 150"/>
          <p:cNvSpPr>
            <a:spLocks noChangeShapeType="1"/>
          </p:cNvSpPr>
          <p:nvPr/>
        </p:nvSpPr>
        <p:spPr bwMode="auto">
          <a:xfrm>
            <a:off x="2302197" y="4034681"/>
            <a:ext cx="0" cy="18700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20" name="Text Box 161"/>
          <p:cNvSpPr txBox="1">
            <a:spLocks noChangeArrowheads="1"/>
          </p:cNvSpPr>
          <p:nvPr/>
        </p:nvSpPr>
        <p:spPr bwMode="auto">
          <a:xfrm>
            <a:off x="4029397" y="2488456"/>
            <a:ext cx="180022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latin typeface="+mn-lt"/>
              </a:rPr>
              <a:t>取指</a:t>
            </a:r>
          </a:p>
        </p:txBody>
      </p:sp>
      <p:sp>
        <p:nvSpPr>
          <p:cNvPr id="21" name="Text Box 162"/>
          <p:cNvSpPr txBox="1">
            <a:spLocks noChangeArrowheads="1"/>
          </p:cNvSpPr>
          <p:nvPr/>
        </p:nvSpPr>
        <p:spPr bwMode="auto">
          <a:xfrm>
            <a:off x="4029397" y="3213943"/>
            <a:ext cx="180022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latin typeface="+mn-lt"/>
              </a:rPr>
              <a:t>取操作数</a:t>
            </a:r>
          </a:p>
        </p:txBody>
      </p:sp>
      <p:sp>
        <p:nvSpPr>
          <p:cNvPr id="22" name="Line 163"/>
          <p:cNvSpPr>
            <a:spLocks noChangeShapeType="1"/>
          </p:cNvSpPr>
          <p:nvPr/>
        </p:nvSpPr>
        <p:spPr bwMode="auto">
          <a:xfrm>
            <a:off x="4894585" y="1989981"/>
            <a:ext cx="0" cy="431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23" name="Text Box 164"/>
          <p:cNvSpPr txBox="1">
            <a:spLocks noChangeArrowheads="1"/>
          </p:cNvSpPr>
          <p:nvPr/>
        </p:nvSpPr>
        <p:spPr bwMode="auto">
          <a:xfrm>
            <a:off x="717872" y="2493218"/>
            <a:ext cx="792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+mn-lt"/>
                <a:ea typeface="黑体" panose="02010609060101010101" pitchFamily="49" charset="-122"/>
              </a:rPr>
              <a:t>FT</a:t>
            </a:r>
          </a:p>
        </p:txBody>
      </p:sp>
      <p:sp>
        <p:nvSpPr>
          <p:cNvPr id="24" name="Text Box 165"/>
          <p:cNvSpPr txBox="1">
            <a:spLocks noChangeArrowheads="1"/>
          </p:cNvSpPr>
          <p:nvPr/>
        </p:nvSpPr>
        <p:spPr bwMode="auto">
          <a:xfrm>
            <a:off x="717872" y="3269506"/>
            <a:ext cx="792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+mn-lt"/>
                <a:ea typeface="黑体" panose="02010609060101010101" pitchFamily="49" charset="-122"/>
              </a:rPr>
              <a:t>DT</a:t>
            </a:r>
          </a:p>
        </p:txBody>
      </p:sp>
      <p:sp>
        <p:nvSpPr>
          <p:cNvPr id="25" name="Line 166"/>
          <p:cNvSpPr>
            <a:spLocks noChangeShapeType="1"/>
          </p:cNvSpPr>
          <p:nvPr/>
        </p:nvSpPr>
        <p:spPr bwMode="auto">
          <a:xfrm flipH="1">
            <a:off x="5904235" y="2925018"/>
            <a:ext cx="898525" cy="482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26" name="Text Box 167"/>
          <p:cNvSpPr txBox="1">
            <a:spLocks noChangeArrowheads="1"/>
          </p:cNvSpPr>
          <p:nvPr/>
        </p:nvSpPr>
        <p:spPr bwMode="auto">
          <a:xfrm>
            <a:off x="6737039" y="2647187"/>
            <a:ext cx="227602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+mn-lt"/>
                <a:ea typeface="黑体" panose="02010609060101010101" pitchFamily="49" charset="-122"/>
              </a:rPr>
              <a:t>与双操作数指令</a:t>
            </a:r>
            <a:r>
              <a:rPr lang="en-US" altLang="zh-CN" b="1">
                <a:latin typeface="+mn-lt"/>
                <a:ea typeface="黑体" panose="02010609060101010101" pitchFamily="49" charset="-122"/>
              </a:rPr>
              <a:t>DT</a:t>
            </a:r>
            <a:r>
              <a:rPr lang="zh-CN" altLang="en-US" b="1">
                <a:latin typeface="+mn-lt"/>
                <a:ea typeface="黑体" panose="02010609060101010101" pitchFamily="49" charset="-122"/>
              </a:rPr>
              <a:t>相同</a:t>
            </a:r>
          </a:p>
        </p:txBody>
      </p:sp>
      <p:sp>
        <p:nvSpPr>
          <p:cNvPr id="9" name="Text Box 135"/>
          <p:cNvSpPr txBox="1">
            <a:spLocks noChangeArrowheads="1"/>
          </p:cNvSpPr>
          <p:nvPr/>
        </p:nvSpPr>
        <p:spPr bwMode="auto">
          <a:xfrm>
            <a:off x="1510035" y="4609356"/>
            <a:ext cx="180022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+mn-lt"/>
              </a:rPr>
              <a:t>OP Rj -&gt;Rj</a:t>
            </a:r>
          </a:p>
        </p:txBody>
      </p:sp>
      <p:sp>
        <p:nvSpPr>
          <p:cNvPr id="27" name="Text Box 2"/>
          <p:cNvSpPr txBox="1">
            <a:spLocks noChangeArrowheads="1"/>
          </p:cNvSpPr>
          <p:nvPr/>
        </p:nvSpPr>
        <p:spPr bwMode="auto">
          <a:xfrm>
            <a:off x="903164" y="116632"/>
            <a:ext cx="34528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4、单操作数指令</a:t>
            </a:r>
          </a:p>
        </p:txBody>
      </p:sp>
    </p:spTree>
    <p:extLst>
      <p:ext uri="{BB962C8B-B14F-4D97-AF65-F5344CB8AC3E}">
        <p14:creationId xmlns:p14="http://schemas.microsoft.com/office/powerpoint/2010/main" val="215667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5" grpId="0" animBg="1"/>
      <p:bldP spid="6" grpId="0" animBg="1"/>
      <p:bldP spid="7" grpId="0"/>
      <p:bldP spid="8" grpId="0"/>
      <p:bldP spid="14" grpId="0" animBg="1"/>
      <p:bldP spid="16" grpId="0"/>
      <p:bldP spid="17" grpId="0"/>
      <p:bldP spid="18" grpId="0"/>
      <p:bldP spid="20" grpId="0" animBg="1"/>
      <p:bldP spid="21" grpId="0" animBg="1"/>
      <p:bldP spid="23" grpId="0"/>
      <p:bldP spid="24" grpId="0"/>
      <p:bldP spid="26" grpId="0" build="p" autoUpdateAnimBg="0" advAuto="0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 Box 7"/>
          <p:cNvSpPr txBox="1">
            <a:spLocks noChangeArrowheads="1"/>
          </p:cNvSpPr>
          <p:nvPr/>
        </p:nvSpPr>
        <p:spPr bwMode="auto">
          <a:xfrm>
            <a:off x="2143472" y="1052736"/>
            <a:ext cx="36877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例: </a:t>
            </a:r>
            <a:r>
              <a:rPr lang="en-US" altLang="zh-CN" sz="2800" b="1">
                <a:ea typeface="黑体" pitchFamily="2" charset="-122"/>
              </a:rPr>
              <a:t>COM   – (R0) ;</a:t>
            </a:r>
            <a:endParaRPr lang="zh-CN" altLang="en-US" sz="2800" b="1"/>
          </a:p>
        </p:txBody>
      </p:sp>
      <p:sp>
        <p:nvSpPr>
          <p:cNvPr id="86" name="Text Box 9"/>
          <p:cNvSpPr txBox="1">
            <a:spLocks noChangeArrowheads="1"/>
          </p:cNvSpPr>
          <p:nvPr/>
        </p:nvSpPr>
        <p:spPr bwMode="auto">
          <a:xfrm>
            <a:off x="1897409" y="2414154"/>
            <a:ext cx="152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DT0:</a:t>
            </a:r>
          </a:p>
        </p:txBody>
      </p:sp>
      <p:grpSp>
        <p:nvGrpSpPr>
          <p:cNvPr id="87" name="Group 58"/>
          <p:cNvGrpSpPr>
            <a:grpSpLocks/>
          </p:cNvGrpSpPr>
          <p:nvPr/>
        </p:nvGrpSpPr>
        <p:grpSpPr bwMode="auto">
          <a:xfrm>
            <a:off x="3199159" y="2510995"/>
            <a:ext cx="3714750" cy="436563"/>
            <a:chOff x="1882" y="1545"/>
            <a:chExt cx="2340" cy="275"/>
          </a:xfrm>
        </p:grpSpPr>
        <p:sp>
          <p:nvSpPr>
            <p:cNvPr id="88" name="Text Box 11"/>
            <p:cNvSpPr txBox="1">
              <a:spLocks noChangeArrowheads="1"/>
            </p:cNvSpPr>
            <p:nvPr/>
          </p:nvSpPr>
          <p:spPr bwMode="auto">
            <a:xfrm>
              <a:off x="1882" y="1545"/>
              <a:ext cx="1657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>
                  <a:ea typeface="黑体" pitchFamily="2" charset="-122"/>
                </a:rPr>
                <a:t>R0 – 1     R0</a:t>
              </a:r>
            </a:p>
          </p:txBody>
        </p:sp>
        <p:sp>
          <p:nvSpPr>
            <p:cNvPr id="89" name="Line 12"/>
            <p:cNvSpPr>
              <a:spLocks noChangeShapeType="1"/>
            </p:cNvSpPr>
            <p:nvPr/>
          </p:nvSpPr>
          <p:spPr bwMode="auto">
            <a:xfrm>
              <a:off x="2553" y="1691"/>
              <a:ext cx="245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90" name="Text Box 13"/>
            <p:cNvSpPr txBox="1">
              <a:spLocks noChangeArrowheads="1"/>
            </p:cNvSpPr>
            <p:nvPr/>
          </p:nvSpPr>
          <p:spPr bwMode="auto">
            <a:xfrm>
              <a:off x="3098" y="1545"/>
              <a:ext cx="1124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2800" b="1">
                  <a:ea typeface="黑体" pitchFamily="2" charset="-122"/>
                </a:rPr>
                <a:t>、</a:t>
              </a:r>
              <a:r>
                <a:rPr lang="en-US" altLang="zh-CN" sz="2800" b="1">
                  <a:ea typeface="黑体" pitchFamily="2" charset="-122"/>
                </a:rPr>
                <a:t>MAR</a:t>
              </a:r>
            </a:p>
          </p:txBody>
        </p:sp>
      </p:grpSp>
      <p:sp>
        <p:nvSpPr>
          <p:cNvPr id="91" name="Text Box 14"/>
          <p:cNvSpPr txBox="1">
            <a:spLocks noChangeArrowheads="1"/>
          </p:cNvSpPr>
          <p:nvPr/>
        </p:nvSpPr>
        <p:spPr bwMode="auto">
          <a:xfrm>
            <a:off x="1897409" y="2903104"/>
            <a:ext cx="1193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DT1:</a:t>
            </a:r>
          </a:p>
        </p:txBody>
      </p:sp>
      <p:grpSp>
        <p:nvGrpSpPr>
          <p:cNvPr id="92" name="Group 59"/>
          <p:cNvGrpSpPr>
            <a:grpSpLocks/>
          </p:cNvGrpSpPr>
          <p:nvPr/>
        </p:nvGrpSpPr>
        <p:grpSpPr bwMode="auto">
          <a:xfrm>
            <a:off x="3148359" y="2984070"/>
            <a:ext cx="2857500" cy="436563"/>
            <a:chOff x="1850" y="1859"/>
            <a:chExt cx="1800" cy="275"/>
          </a:xfrm>
        </p:grpSpPr>
        <p:sp>
          <p:nvSpPr>
            <p:cNvPr id="93" name="Text Box 16"/>
            <p:cNvSpPr txBox="1">
              <a:spLocks noChangeArrowheads="1"/>
            </p:cNvSpPr>
            <p:nvPr/>
          </p:nvSpPr>
          <p:spPr bwMode="auto">
            <a:xfrm>
              <a:off x="1850" y="1859"/>
              <a:ext cx="1800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>
                  <a:ea typeface="黑体" pitchFamily="2" charset="-122"/>
                </a:rPr>
                <a:t>M     MDR       D</a:t>
              </a:r>
            </a:p>
          </p:txBody>
        </p:sp>
        <p:sp>
          <p:nvSpPr>
            <p:cNvPr id="94" name="Line 17"/>
            <p:cNvSpPr>
              <a:spLocks noChangeShapeType="1"/>
            </p:cNvSpPr>
            <p:nvPr/>
          </p:nvSpPr>
          <p:spPr bwMode="auto">
            <a:xfrm>
              <a:off x="2148" y="1997"/>
              <a:ext cx="245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95" name="Line 18"/>
            <p:cNvSpPr>
              <a:spLocks noChangeShapeType="1"/>
            </p:cNvSpPr>
            <p:nvPr/>
          </p:nvSpPr>
          <p:spPr bwMode="auto">
            <a:xfrm>
              <a:off x="3007" y="1997"/>
              <a:ext cx="245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96" name="Text Box 19"/>
          <p:cNvSpPr txBox="1">
            <a:spLocks noChangeArrowheads="1"/>
          </p:cNvSpPr>
          <p:nvPr/>
        </p:nvSpPr>
        <p:spPr bwMode="auto">
          <a:xfrm>
            <a:off x="1897409" y="3395229"/>
            <a:ext cx="12255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ET0:</a:t>
            </a:r>
          </a:p>
        </p:txBody>
      </p:sp>
      <p:sp>
        <p:nvSpPr>
          <p:cNvPr id="97" name="Text Box 20"/>
          <p:cNvSpPr txBox="1">
            <a:spLocks noChangeArrowheads="1"/>
          </p:cNvSpPr>
          <p:nvPr/>
        </p:nvSpPr>
        <p:spPr bwMode="auto">
          <a:xfrm>
            <a:off x="1897409" y="3884179"/>
            <a:ext cx="1168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ET1:</a:t>
            </a:r>
          </a:p>
        </p:txBody>
      </p:sp>
      <p:grpSp>
        <p:nvGrpSpPr>
          <p:cNvPr id="98" name="Group 62"/>
          <p:cNvGrpSpPr>
            <a:grpSpLocks/>
          </p:cNvGrpSpPr>
          <p:nvPr/>
        </p:nvGrpSpPr>
        <p:grpSpPr bwMode="auto">
          <a:xfrm>
            <a:off x="3148359" y="3981022"/>
            <a:ext cx="2317750" cy="436563"/>
            <a:chOff x="1850" y="2495"/>
            <a:chExt cx="1460" cy="275"/>
          </a:xfrm>
        </p:grpSpPr>
        <p:sp>
          <p:nvSpPr>
            <p:cNvPr id="99" name="Text Box 22"/>
            <p:cNvSpPr txBox="1">
              <a:spLocks noChangeArrowheads="1"/>
            </p:cNvSpPr>
            <p:nvPr/>
          </p:nvSpPr>
          <p:spPr bwMode="auto">
            <a:xfrm>
              <a:off x="1850" y="2495"/>
              <a:ext cx="1460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>
                  <a:ea typeface="黑体" pitchFamily="2" charset="-122"/>
                </a:rPr>
                <a:t>MDR </a:t>
              </a:r>
              <a:r>
                <a:rPr lang="en-US" altLang="zh-CN" sz="2800" b="1" smtClean="0">
                  <a:ea typeface="黑体" pitchFamily="2" charset="-122"/>
                </a:rPr>
                <a:t>     </a:t>
              </a:r>
              <a:r>
                <a:rPr lang="en-US" altLang="zh-CN" sz="2800" b="1">
                  <a:ea typeface="黑体" pitchFamily="2" charset="-122"/>
                </a:rPr>
                <a:t>M</a:t>
              </a:r>
            </a:p>
          </p:txBody>
        </p:sp>
        <p:sp>
          <p:nvSpPr>
            <p:cNvPr id="100" name="Line 23"/>
            <p:cNvSpPr>
              <a:spLocks noChangeShapeType="1"/>
            </p:cNvSpPr>
            <p:nvPr/>
          </p:nvSpPr>
          <p:spPr bwMode="auto">
            <a:xfrm>
              <a:off x="2527" y="2641"/>
              <a:ext cx="245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101" name="Text Box 24"/>
          <p:cNvSpPr txBox="1">
            <a:spLocks noChangeArrowheads="1"/>
          </p:cNvSpPr>
          <p:nvPr/>
        </p:nvSpPr>
        <p:spPr bwMode="auto">
          <a:xfrm>
            <a:off x="1897409" y="4358842"/>
            <a:ext cx="152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ET2:</a:t>
            </a:r>
          </a:p>
        </p:txBody>
      </p:sp>
      <p:grpSp>
        <p:nvGrpSpPr>
          <p:cNvPr id="102" name="Group 63"/>
          <p:cNvGrpSpPr>
            <a:grpSpLocks/>
          </p:cNvGrpSpPr>
          <p:nvPr/>
        </p:nvGrpSpPr>
        <p:grpSpPr bwMode="auto">
          <a:xfrm>
            <a:off x="3148359" y="4435047"/>
            <a:ext cx="2190750" cy="436563"/>
            <a:chOff x="1850" y="2781"/>
            <a:chExt cx="1380" cy="275"/>
          </a:xfrm>
        </p:grpSpPr>
        <p:sp>
          <p:nvSpPr>
            <p:cNvPr id="103" name="Text Box 26"/>
            <p:cNvSpPr txBox="1">
              <a:spLocks noChangeArrowheads="1"/>
            </p:cNvSpPr>
            <p:nvPr/>
          </p:nvSpPr>
          <p:spPr bwMode="auto">
            <a:xfrm>
              <a:off x="1850" y="2781"/>
              <a:ext cx="1380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 smtClean="0">
                  <a:ea typeface="黑体" pitchFamily="2" charset="-122"/>
                </a:rPr>
                <a:t>PC      </a:t>
              </a:r>
              <a:r>
                <a:rPr lang="en-US" altLang="zh-CN" sz="2800" b="1">
                  <a:ea typeface="黑体" pitchFamily="2" charset="-122"/>
                </a:rPr>
                <a:t>MAR</a:t>
              </a:r>
            </a:p>
          </p:txBody>
        </p:sp>
        <p:sp>
          <p:nvSpPr>
            <p:cNvPr id="104" name="Line 27"/>
            <p:cNvSpPr>
              <a:spLocks noChangeShapeType="1"/>
            </p:cNvSpPr>
            <p:nvPr/>
          </p:nvSpPr>
          <p:spPr bwMode="auto">
            <a:xfrm>
              <a:off x="2256" y="2913"/>
              <a:ext cx="245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grpSp>
        <p:nvGrpSpPr>
          <p:cNvPr id="105" name="Group 57"/>
          <p:cNvGrpSpPr>
            <a:grpSpLocks/>
          </p:cNvGrpSpPr>
          <p:nvPr/>
        </p:nvGrpSpPr>
        <p:grpSpPr bwMode="auto">
          <a:xfrm>
            <a:off x="1929159" y="1929969"/>
            <a:ext cx="5091113" cy="554038"/>
            <a:chOff x="1082" y="1155"/>
            <a:chExt cx="3207" cy="349"/>
          </a:xfrm>
        </p:grpSpPr>
        <p:sp>
          <p:nvSpPr>
            <p:cNvPr id="106" name="Text Box 3"/>
            <p:cNvSpPr txBox="1">
              <a:spLocks noChangeArrowheads="1"/>
            </p:cNvSpPr>
            <p:nvPr/>
          </p:nvSpPr>
          <p:spPr bwMode="auto">
            <a:xfrm>
              <a:off x="1082" y="1155"/>
              <a:ext cx="720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3000" b="1">
                  <a:ea typeface="黑体" pitchFamily="2" charset="-122"/>
                </a:rPr>
                <a:t>FT0:</a:t>
              </a:r>
            </a:p>
          </p:txBody>
        </p:sp>
        <p:sp>
          <p:nvSpPr>
            <p:cNvPr id="107" name="Text Box 5"/>
            <p:cNvSpPr txBox="1">
              <a:spLocks noChangeArrowheads="1"/>
            </p:cNvSpPr>
            <p:nvPr/>
          </p:nvSpPr>
          <p:spPr bwMode="auto">
            <a:xfrm>
              <a:off x="1870" y="1203"/>
              <a:ext cx="115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M     IR,</a:t>
              </a:r>
            </a:p>
          </p:txBody>
        </p:sp>
        <p:sp>
          <p:nvSpPr>
            <p:cNvPr id="108" name="Line 6"/>
            <p:cNvSpPr>
              <a:spLocks noChangeShapeType="1"/>
            </p:cNvSpPr>
            <p:nvPr/>
          </p:nvSpPr>
          <p:spPr bwMode="auto">
            <a:xfrm>
              <a:off x="2198" y="1347"/>
              <a:ext cx="245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  <p:sp>
          <p:nvSpPr>
            <p:cNvPr id="109" name="Text Box 29"/>
            <p:cNvSpPr txBox="1">
              <a:spLocks noChangeArrowheads="1"/>
            </p:cNvSpPr>
            <p:nvPr/>
          </p:nvSpPr>
          <p:spPr bwMode="auto">
            <a:xfrm>
              <a:off x="2819" y="1213"/>
              <a:ext cx="147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PC+1     PC</a:t>
              </a:r>
            </a:p>
          </p:txBody>
        </p:sp>
        <p:sp>
          <p:nvSpPr>
            <p:cNvPr id="110" name="Line 30"/>
            <p:cNvSpPr>
              <a:spLocks noChangeShapeType="1"/>
            </p:cNvSpPr>
            <p:nvPr/>
          </p:nvSpPr>
          <p:spPr bwMode="auto">
            <a:xfrm>
              <a:off x="3479" y="1349"/>
              <a:ext cx="245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grpSp>
        <p:nvGrpSpPr>
          <p:cNvPr id="111" name="Group 67"/>
          <p:cNvGrpSpPr>
            <a:grpSpLocks/>
          </p:cNvGrpSpPr>
          <p:nvPr/>
        </p:nvGrpSpPr>
        <p:grpSpPr bwMode="auto">
          <a:xfrm>
            <a:off x="3148359" y="3492071"/>
            <a:ext cx="1935163" cy="436563"/>
            <a:chOff x="1850" y="2131"/>
            <a:chExt cx="1219" cy="275"/>
          </a:xfrm>
        </p:grpSpPr>
        <p:sp>
          <p:nvSpPr>
            <p:cNvPr id="112" name="Text Box 32"/>
            <p:cNvSpPr txBox="1">
              <a:spLocks noChangeArrowheads="1"/>
            </p:cNvSpPr>
            <p:nvPr/>
          </p:nvSpPr>
          <p:spPr bwMode="auto">
            <a:xfrm>
              <a:off x="1850" y="2131"/>
              <a:ext cx="1219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>
                  <a:ea typeface="黑体" pitchFamily="2" charset="-122"/>
                </a:rPr>
                <a:t>D      MDR</a:t>
              </a:r>
            </a:p>
          </p:txBody>
        </p:sp>
        <p:sp>
          <p:nvSpPr>
            <p:cNvPr id="113" name="Line 33"/>
            <p:cNvSpPr>
              <a:spLocks noChangeShapeType="1"/>
            </p:cNvSpPr>
            <p:nvPr/>
          </p:nvSpPr>
          <p:spPr bwMode="auto">
            <a:xfrm>
              <a:off x="2138" y="2275"/>
              <a:ext cx="245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14" name="Line 34"/>
            <p:cNvSpPr>
              <a:spLocks noChangeShapeType="1"/>
            </p:cNvSpPr>
            <p:nvPr/>
          </p:nvSpPr>
          <p:spPr bwMode="auto">
            <a:xfrm>
              <a:off x="1908" y="2151"/>
              <a:ext cx="145" cy="0"/>
            </a:xfrm>
            <a:prstGeom prst="line">
              <a:avLst/>
            </a:prstGeom>
            <a:noFill/>
            <a:ln w="19050" cap="sq">
              <a:solidFill>
                <a:srgbClr val="003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115" name="Line 35"/>
          <p:cNvSpPr>
            <a:spLocks noChangeShapeType="1"/>
          </p:cNvSpPr>
          <p:nvPr/>
        </p:nvSpPr>
        <p:spPr bwMode="auto">
          <a:xfrm>
            <a:off x="3026122" y="2114117"/>
            <a:ext cx="0" cy="2916237"/>
          </a:xfrm>
          <a:prstGeom prst="line">
            <a:avLst/>
          </a:prstGeom>
          <a:noFill/>
          <a:ln w="19050">
            <a:solidFill>
              <a:srgbClr val="0034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117" name="Line 37"/>
          <p:cNvSpPr>
            <a:spLocks noChangeShapeType="1"/>
          </p:cNvSpPr>
          <p:nvPr/>
        </p:nvSpPr>
        <p:spPr bwMode="auto">
          <a:xfrm flipH="1">
            <a:off x="2597497" y="3876242"/>
            <a:ext cx="700087" cy="1306512"/>
          </a:xfrm>
          <a:prstGeom prst="line">
            <a:avLst/>
          </a:prstGeom>
          <a:noFill/>
          <a:ln w="19050">
            <a:solidFill>
              <a:srgbClr val="000099"/>
            </a:solidFill>
            <a:prstDash val="dash"/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2800" b="1"/>
          </a:p>
        </p:txBody>
      </p:sp>
      <p:grpSp>
        <p:nvGrpSpPr>
          <p:cNvPr id="118" name="Group 66"/>
          <p:cNvGrpSpPr>
            <a:grpSpLocks/>
          </p:cNvGrpSpPr>
          <p:nvPr/>
        </p:nvGrpSpPr>
        <p:grpSpPr bwMode="auto">
          <a:xfrm>
            <a:off x="1868834" y="5128793"/>
            <a:ext cx="2620963" cy="554039"/>
            <a:chOff x="1044" y="3162"/>
            <a:chExt cx="1651" cy="349"/>
          </a:xfrm>
        </p:grpSpPr>
        <p:sp>
          <p:nvSpPr>
            <p:cNvPr id="119" name="Text Box 39"/>
            <p:cNvSpPr txBox="1">
              <a:spLocks noChangeArrowheads="1"/>
            </p:cNvSpPr>
            <p:nvPr/>
          </p:nvSpPr>
          <p:spPr bwMode="auto">
            <a:xfrm>
              <a:off x="1044" y="3162"/>
              <a:ext cx="1651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3000" b="1">
                  <a:solidFill>
                    <a:srgbClr val="000099"/>
                  </a:solidFill>
                </a:rPr>
                <a:t>S</a:t>
              </a:r>
              <a:r>
                <a:rPr lang="en-US" altLang="zh-CN" sz="3000" b="1" baseline="-12000">
                  <a:solidFill>
                    <a:srgbClr val="000099"/>
                  </a:solidFill>
                </a:rPr>
                <a:t>3</a:t>
              </a:r>
              <a:r>
                <a:rPr lang="en-US" altLang="zh-CN" sz="3000" b="1">
                  <a:solidFill>
                    <a:srgbClr val="000099"/>
                  </a:solidFill>
                </a:rPr>
                <a:t>S</a:t>
              </a:r>
              <a:r>
                <a:rPr lang="en-US" altLang="zh-CN" sz="3000" b="1" baseline="-12000">
                  <a:solidFill>
                    <a:srgbClr val="000099"/>
                  </a:solidFill>
                </a:rPr>
                <a:t>2</a:t>
              </a:r>
              <a:r>
                <a:rPr lang="en-US" altLang="zh-CN" sz="3000" b="1">
                  <a:solidFill>
                    <a:srgbClr val="000099"/>
                  </a:solidFill>
                </a:rPr>
                <a:t>S</a:t>
              </a:r>
              <a:r>
                <a:rPr lang="en-US" altLang="zh-CN" sz="3000" b="1" baseline="-12000">
                  <a:solidFill>
                    <a:srgbClr val="000099"/>
                  </a:solidFill>
                </a:rPr>
                <a:t>1</a:t>
              </a:r>
              <a:r>
                <a:rPr lang="en-US" altLang="zh-CN" sz="3000" b="1">
                  <a:solidFill>
                    <a:srgbClr val="000099"/>
                  </a:solidFill>
                </a:rPr>
                <a:t>S</a:t>
              </a:r>
              <a:r>
                <a:rPr lang="en-US" altLang="zh-CN" sz="3000" b="1" baseline="-12000">
                  <a:solidFill>
                    <a:srgbClr val="000099"/>
                  </a:solidFill>
                </a:rPr>
                <a:t>0</a:t>
              </a:r>
              <a:r>
                <a:rPr lang="en-US" altLang="zh-CN" sz="3000" b="1">
                  <a:solidFill>
                    <a:srgbClr val="000099"/>
                  </a:solidFill>
                </a:rPr>
                <a:t>MC</a:t>
              </a:r>
            </a:p>
          </p:txBody>
        </p:sp>
        <p:sp>
          <p:nvSpPr>
            <p:cNvPr id="120" name="Line 41"/>
            <p:cNvSpPr>
              <a:spLocks noChangeShapeType="1"/>
            </p:cNvSpPr>
            <p:nvPr/>
          </p:nvSpPr>
          <p:spPr bwMode="auto">
            <a:xfrm flipV="1">
              <a:off x="1351" y="3229"/>
              <a:ext cx="131" cy="1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121" name="Line 42"/>
            <p:cNvSpPr>
              <a:spLocks noChangeShapeType="1"/>
            </p:cNvSpPr>
            <p:nvPr/>
          </p:nvSpPr>
          <p:spPr bwMode="auto">
            <a:xfrm flipV="1">
              <a:off x="1560" y="3230"/>
              <a:ext cx="131" cy="1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122" name="Line 43"/>
            <p:cNvSpPr>
              <a:spLocks noChangeShapeType="1"/>
            </p:cNvSpPr>
            <p:nvPr/>
          </p:nvSpPr>
          <p:spPr bwMode="auto">
            <a:xfrm flipV="1">
              <a:off x="1762" y="3230"/>
              <a:ext cx="131" cy="1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123" name="Line 44"/>
            <p:cNvSpPr>
              <a:spLocks noChangeShapeType="1"/>
            </p:cNvSpPr>
            <p:nvPr/>
          </p:nvSpPr>
          <p:spPr bwMode="auto">
            <a:xfrm flipV="1">
              <a:off x="2202" y="3234"/>
              <a:ext cx="131" cy="1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124" name="Line 64"/>
            <p:cNvSpPr>
              <a:spLocks noChangeShapeType="1"/>
            </p:cNvSpPr>
            <p:nvPr/>
          </p:nvSpPr>
          <p:spPr bwMode="auto">
            <a:xfrm flipV="1">
              <a:off x="1111" y="3229"/>
              <a:ext cx="131" cy="1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build="p" autoUpdateAnimBg="0"/>
      <p:bldP spid="86" grpId="0" build="p" autoUpdateAnimBg="0"/>
      <p:bldP spid="91" grpId="0" build="p" autoUpdateAnimBg="0"/>
      <p:bldP spid="96" grpId="0" build="p" autoUpdateAnimBg="0"/>
      <p:bldP spid="97" grpId="0" build="p" autoUpdateAnimBg="0"/>
      <p:bldP spid="101" grpId="0" build="p" autoUpdateAnimBg="0"/>
      <p:bldP spid="115" grpId="0" animBg="1"/>
      <p:bldP spid="1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7"/>
          <p:cNvSpPr txBox="1">
            <a:spLocks noChangeArrowheads="1"/>
          </p:cNvSpPr>
          <p:nvPr/>
        </p:nvSpPr>
        <p:spPr bwMode="auto">
          <a:xfrm>
            <a:off x="840234" y="116632"/>
            <a:ext cx="35877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5、转移-返回指令</a:t>
            </a:r>
          </a:p>
        </p:txBody>
      </p:sp>
      <p:sp>
        <p:nvSpPr>
          <p:cNvPr id="3" name="Text Box 68"/>
          <p:cNvSpPr txBox="1">
            <a:spLocks noChangeArrowheads="1"/>
          </p:cNvSpPr>
          <p:nvPr/>
        </p:nvSpPr>
        <p:spPr bwMode="auto">
          <a:xfrm>
            <a:off x="614363" y="3029669"/>
            <a:ext cx="8382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smtClean="0"/>
              <a:t>转移</a:t>
            </a:r>
            <a:endParaRPr lang="en-US" altLang="zh-CN" sz="2800" b="1" smtClean="0"/>
          </a:p>
          <a:p>
            <a:r>
              <a:rPr lang="zh-CN" altLang="en-US" sz="2800" b="1"/>
              <a:t>成功</a:t>
            </a:r>
          </a:p>
        </p:txBody>
      </p:sp>
      <p:sp>
        <p:nvSpPr>
          <p:cNvPr id="4" name="AutoShape 69"/>
          <p:cNvSpPr>
            <a:spLocks/>
          </p:cNvSpPr>
          <p:nvPr/>
        </p:nvSpPr>
        <p:spPr bwMode="auto">
          <a:xfrm>
            <a:off x="1168400" y="2778844"/>
            <a:ext cx="260350" cy="2724150"/>
          </a:xfrm>
          <a:prstGeom prst="leftBrace">
            <a:avLst>
              <a:gd name="adj1" fmla="val 87195"/>
              <a:gd name="adj2" fmla="val 50000"/>
            </a:avLst>
          </a:prstGeom>
          <a:noFill/>
          <a:ln w="25400" cap="sq">
            <a:solidFill>
              <a:srgbClr val="0034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5" name="Text Box 70"/>
          <p:cNvSpPr txBox="1">
            <a:spLocks noChangeArrowheads="1"/>
          </p:cNvSpPr>
          <p:nvPr/>
        </p:nvSpPr>
        <p:spPr bwMode="auto">
          <a:xfrm>
            <a:off x="1439863" y="2566119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SKP</a:t>
            </a:r>
          </a:p>
        </p:txBody>
      </p:sp>
      <p:sp>
        <p:nvSpPr>
          <p:cNvPr id="6" name="Text Box 71"/>
          <p:cNvSpPr txBox="1">
            <a:spLocks noChangeArrowheads="1"/>
          </p:cNvSpPr>
          <p:nvPr/>
        </p:nvSpPr>
        <p:spPr bwMode="auto">
          <a:xfrm>
            <a:off x="1549400" y="3055069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R</a:t>
            </a:r>
          </a:p>
        </p:txBody>
      </p:sp>
      <p:sp>
        <p:nvSpPr>
          <p:cNvPr id="7" name="Text Box 72"/>
          <p:cNvSpPr txBox="1">
            <a:spLocks noChangeArrowheads="1"/>
          </p:cNvSpPr>
          <p:nvPr/>
        </p:nvSpPr>
        <p:spPr bwMode="auto">
          <a:xfrm>
            <a:off x="1401763" y="3553544"/>
            <a:ext cx="8286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(</a:t>
            </a:r>
            <a:r>
              <a:rPr lang="en-US" altLang="zh-CN" sz="2800" b="1"/>
              <a:t>R)</a:t>
            </a:r>
          </a:p>
        </p:txBody>
      </p:sp>
      <p:sp>
        <p:nvSpPr>
          <p:cNvPr id="8" name="Text Box 73"/>
          <p:cNvSpPr txBox="1">
            <a:spLocks noChangeArrowheads="1"/>
          </p:cNvSpPr>
          <p:nvPr/>
        </p:nvSpPr>
        <p:spPr bwMode="auto">
          <a:xfrm>
            <a:off x="1387475" y="4086944"/>
            <a:ext cx="1066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(</a:t>
            </a:r>
            <a:r>
              <a:rPr lang="en-US" altLang="zh-CN" sz="2800" b="1"/>
              <a:t>R)+</a:t>
            </a:r>
          </a:p>
        </p:txBody>
      </p:sp>
      <p:sp>
        <p:nvSpPr>
          <p:cNvPr id="9" name="Text Box 74"/>
          <p:cNvSpPr txBox="1">
            <a:spLocks noChangeArrowheads="1"/>
          </p:cNvSpPr>
          <p:nvPr/>
        </p:nvSpPr>
        <p:spPr bwMode="auto">
          <a:xfrm>
            <a:off x="2686050" y="4086944"/>
            <a:ext cx="61372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按</a:t>
            </a:r>
            <a:r>
              <a:rPr lang="en-US" altLang="zh-CN" sz="2800" b="1"/>
              <a:t>R</a:t>
            </a:r>
            <a:r>
              <a:rPr lang="zh-CN" altLang="en-US" sz="2800" b="1"/>
              <a:t>指示从</a:t>
            </a:r>
            <a:r>
              <a:rPr lang="en-US" altLang="zh-CN" sz="2800" b="1"/>
              <a:t>M</a:t>
            </a:r>
            <a:r>
              <a:rPr lang="zh-CN" altLang="en-US" sz="2800" b="1"/>
              <a:t>取转移地址, 修改</a:t>
            </a:r>
            <a:r>
              <a:rPr lang="en-US" altLang="zh-CN" sz="2800" b="1"/>
              <a:t>R。</a:t>
            </a:r>
          </a:p>
        </p:txBody>
      </p:sp>
      <p:sp>
        <p:nvSpPr>
          <p:cNvPr id="10" name="Text Box 75"/>
          <p:cNvSpPr txBox="1">
            <a:spLocks noChangeArrowheads="1"/>
          </p:cNvSpPr>
          <p:nvPr/>
        </p:nvSpPr>
        <p:spPr bwMode="auto">
          <a:xfrm>
            <a:off x="1374775" y="4604469"/>
            <a:ext cx="13033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(</a:t>
            </a:r>
            <a:r>
              <a:rPr lang="en-US" altLang="zh-CN" sz="2800" b="1"/>
              <a:t>SP)+</a:t>
            </a:r>
          </a:p>
        </p:txBody>
      </p:sp>
      <p:sp>
        <p:nvSpPr>
          <p:cNvPr id="11" name="Text Box 76"/>
          <p:cNvSpPr txBox="1">
            <a:spLocks noChangeArrowheads="1"/>
          </p:cNvSpPr>
          <p:nvPr/>
        </p:nvSpPr>
        <p:spPr bwMode="auto">
          <a:xfrm>
            <a:off x="1397000" y="5134694"/>
            <a:ext cx="14287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X(PC)</a:t>
            </a:r>
          </a:p>
        </p:txBody>
      </p:sp>
      <p:sp>
        <p:nvSpPr>
          <p:cNvPr id="12" name="Text Box 77"/>
          <p:cNvSpPr txBox="1">
            <a:spLocks noChangeArrowheads="1"/>
          </p:cNvSpPr>
          <p:nvPr/>
        </p:nvSpPr>
        <p:spPr bwMode="auto">
          <a:xfrm>
            <a:off x="2700338" y="2534369"/>
            <a:ext cx="34940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执行再下条指令。</a:t>
            </a:r>
          </a:p>
        </p:txBody>
      </p:sp>
      <p:sp>
        <p:nvSpPr>
          <p:cNvPr id="13" name="Text Box 78"/>
          <p:cNvSpPr txBox="1">
            <a:spLocks noChangeArrowheads="1"/>
          </p:cNvSpPr>
          <p:nvPr/>
        </p:nvSpPr>
        <p:spPr bwMode="auto">
          <a:xfrm>
            <a:off x="2686050" y="3055069"/>
            <a:ext cx="38195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从</a:t>
            </a:r>
            <a:r>
              <a:rPr lang="en-US" altLang="zh-CN" sz="2800" b="1"/>
              <a:t>R</a:t>
            </a:r>
            <a:r>
              <a:rPr lang="zh-CN" altLang="en-US" sz="2800" b="1"/>
              <a:t>取转移地址。</a:t>
            </a:r>
          </a:p>
        </p:txBody>
      </p:sp>
      <p:sp>
        <p:nvSpPr>
          <p:cNvPr id="14" name="Text Box 79"/>
          <p:cNvSpPr txBox="1">
            <a:spLocks noChangeArrowheads="1"/>
          </p:cNvSpPr>
          <p:nvPr/>
        </p:nvSpPr>
        <p:spPr bwMode="auto">
          <a:xfrm>
            <a:off x="2686050" y="3569419"/>
            <a:ext cx="51530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按</a:t>
            </a:r>
            <a:r>
              <a:rPr lang="en-US" altLang="zh-CN" sz="2800" b="1"/>
              <a:t>R</a:t>
            </a:r>
            <a:r>
              <a:rPr lang="zh-CN" altLang="en-US" sz="2800" b="1"/>
              <a:t>指示从</a:t>
            </a:r>
            <a:r>
              <a:rPr lang="en-US" altLang="zh-CN" sz="2800" b="1"/>
              <a:t>M</a:t>
            </a:r>
            <a:r>
              <a:rPr lang="zh-CN" altLang="en-US" sz="2800" b="1"/>
              <a:t>取转移地址。</a:t>
            </a:r>
          </a:p>
        </p:txBody>
      </p:sp>
      <p:sp>
        <p:nvSpPr>
          <p:cNvPr id="15" name="Text Box 80"/>
          <p:cNvSpPr txBox="1">
            <a:spLocks noChangeArrowheads="1"/>
          </p:cNvSpPr>
          <p:nvPr/>
        </p:nvSpPr>
        <p:spPr bwMode="auto">
          <a:xfrm>
            <a:off x="2686050" y="4620344"/>
            <a:ext cx="51450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从堆栈取返回地址, 修改</a:t>
            </a:r>
            <a:r>
              <a:rPr lang="en-US" altLang="zh-CN" sz="2800" b="1"/>
              <a:t>SP。</a:t>
            </a:r>
          </a:p>
        </p:txBody>
      </p:sp>
      <p:sp>
        <p:nvSpPr>
          <p:cNvPr id="16" name="Text Box 81"/>
          <p:cNvSpPr txBox="1">
            <a:spLocks noChangeArrowheads="1"/>
          </p:cNvSpPr>
          <p:nvPr/>
        </p:nvSpPr>
        <p:spPr bwMode="auto">
          <a:xfrm>
            <a:off x="2686050" y="5150569"/>
            <a:ext cx="63817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以</a:t>
            </a:r>
            <a:r>
              <a:rPr lang="en-US" altLang="zh-CN" sz="2800" b="1" smtClean="0">
                <a:solidFill>
                  <a:srgbClr val="FF0000"/>
                </a:solidFill>
              </a:rPr>
              <a:t>PC</a:t>
            </a:r>
            <a:r>
              <a:rPr lang="zh-CN" altLang="en-US" sz="2800" b="1" smtClean="0">
                <a:solidFill>
                  <a:srgbClr val="FF0000"/>
                </a:solidFill>
              </a:rPr>
              <a:t>内容</a:t>
            </a:r>
            <a:r>
              <a:rPr lang="zh-CN" altLang="en-US" sz="2800" b="1">
                <a:solidFill>
                  <a:srgbClr val="FF0000"/>
                </a:solidFill>
              </a:rPr>
              <a:t>为基准+偏移量作转移地址。</a:t>
            </a:r>
          </a:p>
        </p:txBody>
      </p:sp>
      <p:sp>
        <p:nvSpPr>
          <p:cNvPr id="17" name="Text Box 82"/>
          <p:cNvSpPr txBox="1">
            <a:spLocks noChangeArrowheads="1"/>
          </p:cNvSpPr>
          <p:nvPr/>
        </p:nvSpPr>
        <p:spPr bwMode="auto">
          <a:xfrm>
            <a:off x="7458075" y="4588594"/>
            <a:ext cx="13874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(</a:t>
            </a:r>
            <a:r>
              <a:rPr lang="en-US" altLang="zh-CN" sz="2800" b="1"/>
              <a:t>RST)</a:t>
            </a:r>
          </a:p>
        </p:txBody>
      </p:sp>
      <p:sp>
        <p:nvSpPr>
          <p:cNvPr id="19" name="Line 84"/>
          <p:cNvSpPr>
            <a:spLocks noChangeShapeType="1"/>
          </p:cNvSpPr>
          <p:nvPr/>
        </p:nvSpPr>
        <p:spPr bwMode="auto">
          <a:xfrm flipH="1">
            <a:off x="7478713" y="5014044"/>
            <a:ext cx="531812" cy="984250"/>
          </a:xfrm>
          <a:prstGeom prst="line">
            <a:avLst/>
          </a:prstGeom>
          <a:noFill/>
          <a:ln w="19050">
            <a:solidFill>
              <a:srgbClr val="000099"/>
            </a:solidFill>
            <a:prstDash val="dash"/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20" name="Rectangle 85"/>
          <p:cNvSpPr>
            <a:spLocks noChangeArrowheads="1"/>
          </p:cNvSpPr>
          <p:nvPr/>
        </p:nvSpPr>
        <p:spPr bwMode="auto">
          <a:xfrm>
            <a:off x="5411788" y="6006231"/>
            <a:ext cx="3825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寻址方式固定为(</a:t>
            </a:r>
            <a:r>
              <a:rPr lang="en-US" altLang="zh-CN" sz="2800" b="1"/>
              <a:t>SP)+</a:t>
            </a:r>
            <a:endParaRPr lang="zh-CN" altLang="en-US" sz="2800" b="1"/>
          </a:p>
        </p:txBody>
      </p:sp>
      <p:sp>
        <p:nvSpPr>
          <p:cNvPr id="22" name="文本框 21"/>
          <p:cNvSpPr txBox="1"/>
          <p:nvPr/>
        </p:nvSpPr>
        <p:spPr>
          <a:xfrm flipH="1">
            <a:off x="1442719" y="1033572"/>
            <a:ext cx="7402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solidFill>
                  <a:srgbClr val="0000FF"/>
                </a:solidFill>
              </a:rPr>
              <a:t>获得转移地址或返回地址，在</a:t>
            </a:r>
            <a:r>
              <a:rPr lang="en-US" altLang="zh-CN" sz="2800" b="1" smtClean="0">
                <a:solidFill>
                  <a:srgbClr val="0000FF"/>
                </a:solidFill>
              </a:rPr>
              <a:t>ET</a:t>
            </a:r>
            <a:r>
              <a:rPr lang="zh-CN" altLang="en-US" sz="2800" b="1" smtClean="0">
                <a:solidFill>
                  <a:srgbClr val="0000FF"/>
                </a:solidFill>
              </a:rPr>
              <a:t>中完成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 flipH="1">
            <a:off x="899592" y="1753652"/>
            <a:ext cx="3048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J</a:t>
            </a:r>
            <a:r>
              <a:rPr lang="en-US" altLang="zh-CN" sz="2800" b="1" smtClean="0">
                <a:solidFill>
                  <a:srgbClr val="FF0000"/>
                </a:solidFill>
              </a:rPr>
              <a:t>A→</a:t>
            </a:r>
            <a:r>
              <a:rPr lang="en-US" altLang="zh-CN" sz="2800" b="1">
                <a:solidFill>
                  <a:srgbClr val="FF0000"/>
                </a:solidFill>
              </a:rPr>
              <a:t>PC → MAR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24" name="左右箭头 23"/>
          <p:cNvSpPr/>
          <p:nvPr/>
        </p:nvSpPr>
        <p:spPr>
          <a:xfrm>
            <a:off x="3995936" y="1939880"/>
            <a:ext cx="1216152" cy="1727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 flipH="1">
            <a:off x="5580112" y="1753652"/>
            <a:ext cx="3048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J</a:t>
            </a:r>
            <a:r>
              <a:rPr lang="en-US" altLang="zh-CN" sz="2800" b="1" smtClean="0">
                <a:solidFill>
                  <a:srgbClr val="FF0000"/>
                </a:solidFill>
              </a:rPr>
              <a:t>A→PC</a:t>
            </a:r>
            <a:r>
              <a:rPr lang="zh-CN" altLang="en-US" sz="2800" b="1" smtClean="0">
                <a:solidFill>
                  <a:srgbClr val="FF0000"/>
                </a:solidFill>
              </a:rPr>
              <a:t>、</a:t>
            </a:r>
            <a:r>
              <a:rPr lang="en-US" altLang="zh-CN" sz="2800" b="1" smtClean="0">
                <a:solidFill>
                  <a:srgbClr val="FF0000"/>
                </a:solidFill>
              </a:rPr>
              <a:t>MAR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nimBg="1"/>
      <p:bldP spid="5" grpId="0" build="p" autoUpdateAnimBg="0"/>
      <p:bldP spid="6" grpId="0" build="p" autoUpdateAnimBg="0"/>
      <p:bldP spid="7" grpId="0" build="p" autoUpdateAnimBg="0"/>
      <p:bldP spid="8" grpId="0" build="p" autoUpdateAnimBg="0"/>
      <p:bldP spid="9" grpId="0" autoUpdateAnimBg="0"/>
      <p:bldP spid="10" grpId="0" build="p" autoUpdateAnimBg="0"/>
      <p:bldP spid="11" grpId="0" build="p" autoUpdateAnimBg="0"/>
      <p:bldP spid="12" grpId="0" build="p" autoUpdateAnimBg="0"/>
      <p:bldP spid="13" grpId="0" build="p" autoUpdateAnimBg="0"/>
      <p:bldP spid="14" grpId="0" build="p" autoUpdateAnimBg="0"/>
      <p:bldP spid="15" grpId="0" build="p" autoUpdateAnimBg="0"/>
      <p:bldP spid="16" grpId="0" build="p" autoUpdateAnimBg="0"/>
      <p:bldP spid="17" grpId="0" autoUpdateAnimBg="0"/>
      <p:bldP spid="19" grpId="0" animBg="1"/>
      <p:bldP spid="20" grpId="0" autoUpdateAnimBg="0"/>
      <p:bldP spid="22" grpId="0"/>
      <p:bldP spid="23" grpId="0"/>
      <p:bldP spid="24" grpId="0" animBg="1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7"/>
          <p:cNvSpPr txBox="1">
            <a:spLocks noChangeArrowheads="1"/>
          </p:cNvSpPr>
          <p:nvPr/>
        </p:nvSpPr>
        <p:spPr bwMode="auto">
          <a:xfrm>
            <a:off x="2880448" y="964283"/>
            <a:ext cx="129857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400" b="1">
                <a:solidFill>
                  <a:srgbClr val="004000"/>
                </a:solidFill>
              </a:rPr>
              <a:t>内总线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7927111" y="908720"/>
            <a:ext cx="690563" cy="8413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2400" b="1">
                <a:solidFill>
                  <a:srgbClr val="004000"/>
                </a:solidFill>
              </a:rPr>
              <a:t>AB</a:t>
            </a:r>
          </a:p>
          <a:p>
            <a:pPr algn="l" eaLnBrk="0" hangingPunct="0">
              <a:spcBef>
                <a:spcPct val="5000"/>
              </a:spcBef>
            </a:pPr>
            <a:r>
              <a:rPr lang="en-US" altLang="zh-CN" sz="2400" b="1">
                <a:solidFill>
                  <a:srgbClr val="004000"/>
                </a:solidFill>
              </a:rPr>
              <a:t>DB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V="1">
            <a:off x="1546948" y="3780508"/>
            <a:ext cx="0" cy="341313"/>
          </a:xfrm>
          <a:prstGeom prst="line">
            <a:avLst/>
          </a:prstGeom>
          <a:noFill/>
          <a:ln w="25400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2042248" y="2686720"/>
            <a:ext cx="0" cy="431800"/>
          </a:xfrm>
          <a:prstGeom prst="line">
            <a:avLst/>
          </a:prstGeom>
          <a:noFill/>
          <a:ln w="25400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2524848" y="3780508"/>
            <a:ext cx="0" cy="341313"/>
          </a:xfrm>
          <a:prstGeom prst="line">
            <a:avLst/>
          </a:prstGeom>
          <a:noFill/>
          <a:ln w="25400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2159723" y="4523458"/>
            <a:ext cx="0" cy="34925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1788248" y="4523458"/>
            <a:ext cx="0" cy="34925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899248" y="4523458"/>
            <a:ext cx="0" cy="34925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3067773" y="4536158"/>
            <a:ext cx="0" cy="34925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81748" y="4788571"/>
            <a:ext cx="3092450" cy="11303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85000"/>
              </a:lnSpc>
              <a:spcBef>
                <a:spcPct val="0"/>
              </a:spcBef>
            </a:pPr>
            <a:r>
              <a:rPr lang="zh-CN" altLang="en-US" sz="2400" b="1">
                <a:solidFill>
                  <a:srgbClr val="004000"/>
                </a:solidFill>
                <a:ea typeface="黑体" pitchFamily="2" charset="-122"/>
              </a:rPr>
              <a:t>  </a:t>
            </a:r>
            <a:r>
              <a:rPr lang="en-US" altLang="zh-CN" sz="2400" b="1">
                <a:solidFill>
                  <a:srgbClr val="004000"/>
                </a:solidFill>
                <a:ea typeface="黑体" pitchFamily="2" charset="-122"/>
              </a:rPr>
              <a:t>R</a:t>
            </a:r>
            <a:r>
              <a:rPr lang="en-US" altLang="zh-CN" sz="3000" b="1" baseline="-14000">
                <a:solidFill>
                  <a:srgbClr val="004000"/>
                </a:solidFill>
              </a:rPr>
              <a:t>0 </a:t>
            </a:r>
            <a:r>
              <a:rPr lang="en-US" altLang="zh-CN" sz="2400" b="1">
                <a:solidFill>
                  <a:srgbClr val="004000"/>
                </a:solidFill>
                <a:ea typeface="黑体" pitchFamily="2" charset="-122"/>
              </a:rPr>
              <a:t>～ R</a:t>
            </a:r>
            <a:r>
              <a:rPr lang="en-US" altLang="zh-CN" sz="3000" b="1" baseline="-14000">
                <a:solidFill>
                  <a:srgbClr val="004000"/>
                </a:solidFill>
              </a:rPr>
              <a:t>3</a:t>
            </a:r>
            <a:r>
              <a:rPr lang="en-US" altLang="zh-CN" sz="2800" b="1">
                <a:solidFill>
                  <a:srgbClr val="004000"/>
                </a:solidFill>
                <a:ea typeface="黑体" pitchFamily="2" charset="-122"/>
              </a:rPr>
              <a:t> </a:t>
            </a:r>
            <a:r>
              <a:rPr lang="en-US" altLang="zh-CN" sz="2400" b="1">
                <a:solidFill>
                  <a:srgbClr val="004000"/>
                </a:solidFill>
                <a:ea typeface="黑体" pitchFamily="2" charset="-122"/>
              </a:rPr>
              <a:t>R</a:t>
            </a:r>
            <a:r>
              <a:rPr lang="en-US" altLang="zh-CN" sz="3000" b="1" baseline="-14000">
                <a:solidFill>
                  <a:srgbClr val="004000"/>
                </a:solidFill>
              </a:rPr>
              <a:t>0</a:t>
            </a:r>
            <a:r>
              <a:rPr lang="en-US" altLang="zh-CN" sz="3600" b="1" baseline="-18000">
                <a:solidFill>
                  <a:srgbClr val="004000"/>
                </a:solidFill>
              </a:rPr>
              <a:t> </a:t>
            </a:r>
            <a:r>
              <a:rPr lang="en-US" altLang="zh-CN" sz="2800" b="1">
                <a:solidFill>
                  <a:srgbClr val="004000"/>
                </a:solidFill>
                <a:ea typeface="黑体" pitchFamily="2" charset="-122"/>
              </a:rPr>
              <a:t>～ </a:t>
            </a:r>
            <a:r>
              <a:rPr lang="en-US" altLang="zh-CN" sz="2400" b="1">
                <a:solidFill>
                  <a:srgbClr val="004000"/>
                </a:solidFill>
                <a:ea typeface="黑体" pitchFamily="2" charset="-122"/>
              </a:rPr>
              <a:t>R</a:t>
            </a:r>
            <a:r>
              <a:rPr lang="en-US" altLang="zh-CN" sz="3000" b="1" baseline="-14000">
                <a:solidFill>
                  <a:srgbClr val="004000"/>
                </a:solidFill>
              </a:rPr>
              <a:t>3</a:t>
            </a:r>
          </a:p>
          <a:p>
            <a:pPr algn="l" eaLnBrk="0" hangingPunct="0">
              <a:lnSpc>
                <a:spcPct val="85000"/>
              </a:lnSpc>
              <a:spcBef>
                <a:spcPct val="0"/>
              </a:spcBef>
            </a:pPr>
            <a:r>
              <a:rPr lang="en-US" altLang="zh-CN" sz="2800" b="1">
                <a:solidFill>
                  <a:srgbClr val="004000"/>
                </a:solidFill>
                <a:ea typeface="黑体" pitchFamily="2" charset="-122"/>
              </a:rPr>
              <a:t>   </a:t>
            </a:r>
            <a:r>
              <a:rPr lang="en-US" altLang="zh-CN" sz="2400" b="1">
                <a:solidFill>
                  <a:srgbClr val="004000"/>
                </a:solidFill>
                <a:ea typeface="黑体" pitchFamily="2" charset="-122"/>
              </a:rPr>
              <a:t>C     D      C     D</a:t>
            </a:r>
          </a:p>
          <a:p>
            <a:pPr algn="l" eaLnBrk="0" hangingPunct="0">
              <a:lnSpc>
                <a:spcPct val="85000"/>
              </a:lnSpc>
              <a:spcBef>
                <a:spcPct val="0"/>
              </a:spcBef>
            </a:pPr>
            <a:r>
              <a:rPr lang="en-US" altLang="zh-CN" sz="2400" b="1">
                <a:solidFill>
                  <a:srgbClr val="004000"/>
                </a:solidFill>
                <a:ea typeface="黑体" pitchFamily="2" charset="-122"/>
              </a:rPr>
              <a:t>  SP  PC   PSW MDR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778598" y="4117058"/>
            <a:ext cx="1169988" cy="422275"/>
          </a:xfrm>
          <a:prstGeom prst="rect">
            <a:avLst/>
          </a:prstGeom>
          <a:solidFill>
            <a:srgbClr val="D9FFFF"/>
          </a:solidFill>
          <a:ln w="25400">
            <a:solidFill>
              <a:srgbClr val="004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000" b="1">
                <a:solidFill>
                  <a:srgbClr val="004000"/>
                </a:solidFill>
              </a:rPr>
              <a:t>选择器</a:t>
            </a:r>
            <a:r>
              <a:rPr lang="en-US" altLang="zh-CN" sz="2000" b="1">
                <a:solidFill>
                  <a:srgbClr val="004000"/>
                </a:solidFill>
              </a:rPr>
              <a:t>A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1470748" y="2202533"/>
            <a:ext cx="1200150" cy="482600"/>
          </a:xfrm>
          <a:prstGeom prst="rect">
            <a:avLst/>
          </a:prstGeom>
          <a:solidFill>
            <a:srgbClr val="D9FFFF"/>
          </a:solidFill>
          <a:ln w="25400">
            <a:solidFill>
              <a:srgbClr val="004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zh-CN" altLang="en-US" sz="2400" b="1">
                <a:solidFill>
                  <a:srgbClr val="004000"/>
                </a:solidFill>
              </a:rPr>
              <a:t>移位器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2042248" y="4117058"/>
            <a:ext cx="1203325" cy="422275"/>
          </a:xfrm>
          <a:prstGeom prst="rect">
            <a:avLst/>
          </a:prstGeom>
          <a:solidFill>
            <a:srgbClr val="D9FFFF"/>
          </a:solidFill>
          <a:ln w="25400">
            <a:solidFill>
              <a:srgbClr val="004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000" b="1">
                <a:solidFill>
                  <a:srgbClr val="004000"/>
                </a:solidFill>
              </a:rPr>
              <a:t>选择器</a:t>
            </a:r>
            <a:r>
              <a:rPr lang="en-US" altLang="zh-CN" sz="2000" b="1">
                <a:solidFill>
                  <a:srgbClr val="004000"/>
                </a:solidFill>
              </a:rPr>
              <a:t>B</a:t>
            </a: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1127848" y="4739358"/>
            <a:ext cx="533400" cy="0"/>
          </a:xfrm>
          <a:prstGeom prst="line">
            <a:avLst/>
          </a:prstGeom>
          <a:noFill/>
          <a:ln w="25400">
            <a:solidFill>
              <a:srgbClr val="004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2370861" y="4764758"/>
            <a:ext cx="533400" cy="0"/>
          </a:xfrm>
          <a:prstGeom prst="line">
            <a:avLst/>
          </a:prstGeom>
          <a:noFill/>
          <a:ln w="25400">
            <a:solidFill>
              <a:srgbClr val="004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4563198" y="2961358"/>
            <a:ext cx="809625" cy="457200"/>
          </a:xfrm>
          <a:prstGeom prst="rect">
            <a:avLst/>
          </a:prstGeom>
          <a:solidFill>
            <a:srgbClr val="D9FFFF"/>
          </a:solidFill>
          <a:ln w="22225">
            <a:solidFill>
              <a:srgbClr val="004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95000"/>
              </a:lnSpc>
              <a:spcBef>
                <a:spcPct val="0"/>
              </a:spcBef>
            </a:pPr>
            <a:r>
              <a:rPr lang="en-US" altLang="zh-CN" sz="2800" b="1" smtClean="0">
                <a:solidFill>
                  <a:srgbClr val="004000"/>
                </a:solidFill>
              </a:rPr>
              <a:t> R</a:t>
            </a:r>
            <a:r>
              <a:rPr lang="en-US" altLang="zh-CN" sz="3000" b="1" baseline="-14000" smtClean="0">
                <a:solidFill>
                  <a:srgbClr val="004000"/>
                </a:solidFill>
              </a:rPr>
              <a:t>2</a:t>
            </a:r>
            <a:endParaRPr lang="en-US" altLang="zh-CN" sz="3000" b="1" baseline="-14000">
              <a:solidFill>
                <a:srgbClr val="004000"/>
              </a:solidFill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5382348" y="3228058"/>
            <a:ext cx="346075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7274648" y="1335758"/>
            <a:ext cx="1724025" cy="0"/>
          </a:xfrm>
          <a:prstGeom prst="line">
            <a:avLst/>
          </a:prstGeom>
          <a:noFill/>
          <a:ln w="38100">
            <a:solidFill>
              <a:srgbClr val="004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 flipH="1">
            <a:off x="7274648" y="1678658"/>
            <a:ext cx="1724025" cy="0"/>
          </a:xfrm>
          <a:prstGeom prst="line">
            <a:avLst/>
          </a:prstGeom>
          <a:noFill/>
          <a:ln w="38100">
            <a:solidFill>
              <a:srgbClr val="004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28"/>
          <p:cNvSpPr>
            <a:spLocks noChangeShapeType="1"/>
          </p:cNvSpPr>
          <p:nvPr/>
        </p:nvSpPr>
        <p:spPr bwMode="auto">
          <a:xfrm>
            <a:off x="7127011" y="1964408"/>
            <a:ext cx="642938" cy="0"/>
          </a:xfrm>
          <a:prstGeom prst="line">
            <a:avLst/>
          </a:prstGeom>
          <a:noFill/>
          <a:ln w="31750">
            <a:solidFill>
              <a:srgbClr val="004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29"/>
          <p:cNvSpPr>
            <a:spLocks noChangeShapeType="1"/>
          </p:cNvSpPr>
          <p:nvPr/>
        </p:nvSpPr>
        <p:spPr bwMode="auto">
          <a:xfrm flipH="1" flipV="1">
            <a:off x="7765186" y="1342108"/>
            <a:ext cx="1588" cy="644525"/>
          </a:xfrm>
          <a:prstGeom prst="line">
            <a:avLst/>
          </a:prstGeom>
          <a:noFill/>
          <a:ln w="31750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30"/>
          <p:cNvSpPr>
            <a:spLocks noChangeShapeType="1"/>
          </p:cNvSpPr>
          <p:nvPr/>
        </p:nvSpPr>
        <p:spPr bwMode="auto">
          <a:xfrm flipH="1">
            <a:off x="7128598" y="2764508"/>
            <a:ext cx="904875" cy="0"/>
          </a:xfrm>
          <a:prstGeom prst="line">
            <a:avLst/>
          </a:prstGeom>
          <a:noFill/>
          <a:ln w="31750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31"/>
          <p:cNvSpPr>
            <a:spLocks noChangeShapeType="1"/>
          </p:cNvSpPr>
          <p:nvPr/>
        </p:nvSpPr>
        <p:spPr bwMode="auto">
          <a:xfrm flipV="1">
            <a:off x="8028711" y="1670720"/>
            <a:ext cx="0" cy="1096963"/>
          </a:xfrm>
          <a:prstGeom prst="line">
            <a:avLst/>
          </a:prstGeom>
          <a:noFill/>
          <a:ln w="31750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Text Box 32"/>
          <p:cNvSpPr txBox="1">
            <a:spLocks noChangeArrowheads="1"/>
          </p:cNvSpPr>
          <p:nvPr/>
        </p:nvSpPr>
        <p:spPr bwMode="auto">
          <a:xfrm>
            <a:off x="4572723" y="1665958"/>
            <a:ext cx="809625" cy="498475"/>
          </a:xfrm>
          <a:prstGeom prst="rect">
            <a:avLst/>
          </a:prstGeom>
          <a:solidFill>
            <a:srgbClr val="D9FFFF"/>
          </a:solidFill>
          <a:ln w="22225">
            <a:solidFill>
              <a:srgbClr val="004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>
                <a:solidFill>
                  <a:srgbClr val="004000"/>
                </a:solidFill>
              </a:rPr>
              <a:t> </a:t>
            </a:r>
            <a:r>
              <a:rPr lang="en-US" altLang="zh-CN" sz="2800" b="1">
                <a:solidFill>
                  <a:srgbClr val="004000"/>
                </a:solidFill>
              </a:rPr>
              <a:t>R</a:t>
            </a:r>
            <a:r>
              <a:rPr lang="en-US" altLang="zh-CN" sz="3000" b="1" baseline="-14000">
                <a:solidFill>
                  <a:srgbClr val="004000"/>
                </a:solidFill>
              </a:rPr>
              <a:t>0</a:t>
            </a:r>
          </a:p>
        </p:txBody>
      </p:sp>
      <p:sp>
        <p:nvSpPr>
          <p:cNvPr id="26" name="Text Box 33"/>
          <p:cNvSpPr txBox="1">
            <a:spLocks noChangeArrowheads="1"/>
          </p:cNvSpPr>
          <p:nvPr/>
        </p:nvSpPr>
        <p:spPr bwMode="auto">
          <a:xfrm>
            <a:off x="4561611" y="2326358"/>
            <a:ext cx="822325" cy="498475"/>
          </a:xfrm>
          <a:prstGeom prst="rect">
            <a:avLst/>
          </a:prstGeom>
          <a:solidFill>
            <a:srgbClr val="D9FFFF"/>
          </a:solidFill>
          <a:ln w="22225">
            <a:solidFill>
              <a:srgbClr val="004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>
                <a:solidFill>
                  <a:srgbClr val="004000"/>
                </a:solidFill>
              </a:rPr>
              <a:t> </a:t>
            </a:r>
            <a:r>
              <a:rPr lang="en-US" altLang="zh-CN" sz="2800" b="1">
                <a:solidFill>
                  <a:srgbClr val="004000"/>
                </a:solidFill>
              </a:rPr>
              <a:t>R</a:t>
            </a:r>
            <a:r>
              <a:rPr lang="en-US" altLang="zh-CN" sz="3000" b="1" baseline="-14000">
                <a:solidFill>
                  <a:srgbClr val="004000"/>
                </a:solidFill>
              </a:rPr>
              <a:t>1</a:t>
            </a:r>
          </a:p>
        </p:txBody>
      </p:sp>
      <p:sp>
        <p:nvSpPr>
          <p:cNvPr id="27" name="Text Box 38"/>
          <p:cNvSpPr txBox="1">
            <a:spLocks noChangeArrowheads="1"/>
          </p:cNvSpPr>
          <p:nvPr/>
        </p:nvSpPr>
        <p:spPr bwMode="auto">
          <a:xfrm>
            <a:off x="4561611" y="4586958"/>
            <a:ext cx="820738" cy="498475"/>
          </a:xfrm>
          <a:prstGeom prst="rect">
            <a:avLst/>
          </a:prstGeom>
          <a:solidFill>
            <a:srgbClr val="D9FFFF"/>
          </a:solidFill>
          <a:ln w="22225">
            <a:solidFill>
              <a:srgbClr val="004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>
                <a:solidFill>
                  <a:srgbClr val="004000"/>
                </a:solidFill>
              </a:rPr>
              <a:t>  </a:t>
            </a:r>
            <a:r>
              <a:rPr lang="en-US" altLang="zh-CN" sz="2800" b="1">
                <a:solidFill>
                  <a:srgbClr val="004000"/>
                </a:solidFill>
              </a:rPr>
              <a:t>C</a:t>
            </a:r>
          </a:p>
        </p:txBody>
      </p:sp>
      <p:sp>
        <p:nvSpPr>
          <p:cNvPr id="28" name="Text Box 39"/>
          <p:cNvSpPr txBox="1">
            <a:spLocks noChangeArrowheads="1"/>
          </p:cNvSpPr>
          <p:nvPr/>
        </p:nvSpPr>
        <p:spPr bwMode="auto">
          <a:xfrm>
            <a:off x="4561611" y="3545558"/>
            <a:ext cx="820738" cy="498475"/>
          </a:xfrm>
          <a:prstGeom prst="rect">
            <a:avLst/>
          </a:prstGeom>
          <a:solidFill>
            <a:srgbClr val="D9FFFF"/>
          </a:solidFill>
          <a:ln w="22225">
            <a:solidFill>
              <a:srgbClr val="004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>
                <a:solidFill>
                  <a:srgbClr val="004000"/>
                </a:solidFill>
              </a:rPr>
              <a:t> </a:t>
            </a:r>
            <a:r>
              <a:rPr lang="en-US" altLang="zh-CN" sz="2800" b="1">
                <a:solidFill>
                  <a:srgbClr val="004000"/>
                </a:solidFill>
              </a:rPr>
              <a:t>R</a:t>
            </a:r>
            <a:r>
              <a:rPr lang="en-US" altLang="zh-CN" sz="3000" b="1" baseline="-14000">
                <a:solidFill>
                  <a:srgbClr val="004000"/>
                </a:solidFill>
              </a:rPr>
              <a:t>3</a:t>
            </a:r>
          </a:p>
        </p:txBody>
      </p:sp>
      <p:sp>
        <p:nvSpPr>
          <p:cNvPr id="29" name="Text Box 40"/>
          <p:cNvSpPr txBox="1">
            <a:spLocks noChangeArrowheads="1"/>
          </p:cNvSpPr>
          <p:nvPr/>
        </p:nvSpPr>
        <p:spPr bwMode="auto">
          <a:xfrm>
            <a:off x="4571136" y="5234658"/>
            <a:ext cx="811213" cy="498475"/>
          </a:xfrm>
          <a:prstGeom prst="rect">
            <a:avLst/>
          </a:prstGeom>
          <a:solidFill>
            <a:srgbClr val="D9FFFF"/>
          </a:solidFill>
          <a:ln w="22225">
            <a:solidFill>
              <a:srgbClr val="004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>
                <a:solidFill>
                  <a:srgbClr val="004000"/>
                </a:solidFill>
              </a:rPr>
              <a:t>  </a:t>
            </a:r>
            <a:r>
              <a:rPr lang="en-US" altLang="zh-CN" sz="2800" b="1">
                <a:solidFill>
                  <a:srgbClr val="004000"/>
                </a:solidFill>
              </a:rPr>
              <a:t>D</a:t>
            </a:r>
          </a:p>
        </p:txBody>
      </p:sp>
      <p:sp>
        <p:nvSpPr>
          <p:cNvPr id="30" name="Text Box 41"/>
          <p:cNvSpPr txBox="1">
            <a:spLocks noChangeArrowheads="1"/>
          </p:cNvSpPr>
          <p:nvPr/>
        </p:nvSpPr>
        <p:spPr bwMode="auto">
          <a:xfrm>
            <a:off x="6144348" y="1754858"/>
            <a:ext cx="990600" cy="461963"/>
          </a:xfrm>
          <a:prstGeom prst="rect">
            <a:avLst/>
          </a:prstGeom>
          <a:solidFill>
            <a:srgbClr val="D9FFFF"/>
          </a:solidFill>
          <a:ln w="22225">
            <a:solidFill>
              <a:srgbClr val="004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95000"/>
              </a:lnSpc>
              <a:spcBef>
                <a:spcPct val="0"/>
              </a:spcBef>
            </a:pPr>
            <a:r>
              <a:rPr lang="en-US" altLang="zh-CN" sz="2400" b="1">
                <a:solidFill>
                  <a:srgbClr val="004000"/>
                </a:solidFill>
              </a:rPr>
              <a:t>MAR</a:t>
            </a:r>
          </a:p>
        </p:txBody>
      </p:sp>
      <p:sp>
        <p:nvSpPr>
          <p:cNvPr id="31" name="Text Box 42"/>
          <p:cNvSpPr txBox="1">
            <a:spLocks noChangeArrowheads="1"/>
          </p:cNvSpPr>
          <p:nvPr/>
        </p:nvSpPr>
        <p:spPr bwMode="auto">
          <a:xfrm>
            <a:off x="6144348" y="2656558"/>
            <a:ext cx="990600" cy="461963"/>
          </a:xfrm>
          <a:prstGeom prst="rect">
            <a:avLst/>
          </a:prstGeom>
          <a:solidFill>
            <a:srgbClr val="D9FFFF"/>
          </a:solidFill>
          <a:ln w="22225">
            <a:solidFill>
              <a:srgbClr val="004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95000"/>
              </a:lnSpc>
              <a:spcBef>
                <a:spcPct val="0"/>
              </a:spcBef>
            </a:pPr>
            <a:r>
              <a:rPr lang="en-US" altLang="zh-CN" sz="2400" b="1">
                <a:solidFill>
                  <a:srgbClr val="004000"/>
                </a:solidFill>
              </a:rPr>
              <a:t>MDR</a:t>
            </a:r>
          </a:p>
        </p:txBody>
      </p:sp>
      <p:sp>
        <p:nvSpPr>
          <p:cNvPr id="32" name="Text Box 43"/>
          <p:cNvSpPr txBox="1">
            <a:spLocks noChangeArrowheads="1"/>
          </p:cNvSpPr>
          <p:nvPr/>
        </p:nvSpPr>
        <p:spPr bwMode="auto">
          <a:xfrm>
            <a:off x="6144348" y="3774158"/>
            <a:ext cx="990600" cy="442913"/>
          </a:xfrm>
          <a:prstGeom prst="rect">
            <a:avLst/>
          </a:prstGeom>
          <a:solidFill>
            <a:srgbClr val="D9FFFF"/>
          </a:solidFill>
          <a:ln w="22225">
            <a:solidFill>
              <a:srgbClr val="004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</a:pPr>
            <a:r>
              <a:rPr lang="zh-CN" altLang="en-US" sz="2400" b="1">
                <a:solidFill>
                  <a:srgbClr val="004000"/>
                </a:solidFill>
              </a:rPr>
              <a:t> </a:t>
            </a:r>
            <a:r>
              <a:rPr lang="en-US" altLang="zh-CN" sz="2400" b="1">
                <a:solidFill>
                  <a:srgbClr val="004000"/>
                </a:solidFill>
              </a:rPr>
              <a:t>IR</a:t>
            </a:r>
          </a:p>
        </p:txBody>
      </p:sp>
      <p:sp>
        <p:nvSpPr>
          <p:cNvPr id="33" name="Text Box 44"/>
          <p:cNvSpPr txBox="1">
            <a:spLocks noChangeArrowheads="1"/>
          </p:cNvSpPr>
          <p:nvPr/>
        </p:nvSpPr>
        <p:spPr bwMode="auto">
          <a:xfrm>
            <a:off x="6144348" y="4345658"/>
            <a:ext cx="990600" cy="461963"/>
          </a:xfrm>
          <a:prstGeom prst="rect">
            <a:avLst/>
          </a:prstGeom>
          <a:solidFill>
            <a:srgbClr val="D9FFFF"/>
          </a:solidFill>
          <a:ln w="22225">
            <a:solidFill>
              <a:srgbClr val="004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95000"/>
              </a:lnSpc>
              <a:spcBef>
                <a:spcPct val="0"/>
              </a:spcBef>
            </a:pPr>
            <a:r>
              <a:rPr lang="zh-CN" altLang="en-US" sz="2400" b="1">
                <a:solidFill>
                  <a:srgbClr val="004000"/>
                </a:solidFill>
              </a:rPr>
              <a:t> </a:t>
            </a:r>
            <a:r>
              <a:rPr lang="en-US" altLang="zh-CN" sz="2400" b="1">
                <a:solidFill>
                  <a:srgbClr val="004000"/>
                </a:solidFill>
              </a:rPr>
              <a:t>PC</a:t>
            </a:r>
          </a:p>
        </p:txBody>
      </p:sp>
      <p:sp>
        <p:nvSpPr>
          <p:cNvPr id="34" name="Text Box 45"/>
          <p:cNvSpPr txBox="1">
            <a:spLocks noChangeArrowheads="1"/>
          </p:cNvSpPr>
          <p:nvPr/>
        </p:nvSpPr>
        <p:spPr bwMode="auto">
          <a:xfrm>
            <a:off x="6144348" y="4917158"/>
            <a:ext cx="990600" cy="461963"/>
          </a:xfrm>
          <a:prstGeom prst="rect">
            <a:avLst/>
          </a:prstGeom>
          <a:solidFill>
            <a:srgbClr val="D9FFFF"/>
          </a:solidFill>
          <a:ln w="22225">
            <a:solidFill>
              <a:srgbClr val="004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95000"/>
              </a:lnSpc>
              <a:spcBef>
                <a:spcPct val="0"/>
              </a:spcBef>
            </a:pPr>
            <a:r>
              <a:rPr lang="zh-CN" altLang="en-US" sz="2400" b="1">
                <a:solidFill>
                  <a:srgbClr val="004000"/>
                </a:solidFill>
              </a:rPr>
              <a:t> </a:t>
            </a:r>
            <a:r>
              <a:rPr lang="en-US" altLang="zh-CN" sz="2400" b="1">
                <a:solidFill>
                  <a:srgbClr val="004000"/>
                </a:solidFill>
              </a:rPr>
              <a:t>SP</a:t>
            </a:r>
          </a:p>
        </p:txBody>
      </p:sp>
      <p:sp>
        <p:nvSpPr>
          <p:cNvPr id="35" name="Text Box 46"/>
          <p:cNvSpPr txBox="1">
            <a:spLocks noChangeArrowheads="1"/>
          </p:cNvSpPr>
          <p:nvPr/>
        </p:nvSpPr>
        <p:spPr bwMode="auto">
          <a:xfrm>
            <a:off x="6144348" y="5488658"/>
            <a:ext cx="990600" cy="461963"/>
          </a:xfrm>
          <a:prstGeom prst="rect">
            <a:avLst/>
          </a:prstGeom>
          <a:solidFill>
            <a:srgbClr val="D9FFFF"/>
          </a:solidFill>
          <a:ln w="22225">
            <a:solidFill>
              <a:srgbClr val="004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95000"/>
              </a:lnSpc>
              <a:spcBef>
                <a:spcPct val="0"/>
              </a:spcBef>
            </a:pPr>
            <a:r>
              <a:rPr lang="en-US" altLang="zh-CN" sz="2400" b="1">
                <a:solidFill>
                  <a:srgbClr val="004000"/>
                </a:solidFill>
              </a:rPr>
              <a:t>PSW</a:t>
            </a:r>
          </a:p>
        </p:txBody>
      </p:sp>
      <p:sp>
        <p:nvSpPr>
          <p:cNvPr id="36" name="Line 53"/>
          <p:cNvSpPr>
            <a:spLocks noChangeShapeType="1"/>
          </p:cNvSpPr>
          <p:nvPr/>
        </p:nvSpPr>
        <p:spPr bwMode="auto">
          <a:xfrm>
            <a:off x="8408123" y="1667545"/>
            <a:ext cx="0" cy="2232025"/>
          </a:xfrm>
          <a:prstGeom prst="line">
            <a:avLst/>
          </a:prstGeom>
          <a:noFill/>
          <a:ln w="31750">
            <a:solidFill>
              <a:srgbClr val="004000"/>
            </a:solidFill>
            <a:round/>
            <a:headEnd type="oval" w="sm" len="sm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54"/>
          <p:cNvSpPr>
            <a:spLocks noChangeShapeType="1"/>
          </p:cNvSpPr>
          <p:nvPr/>
        </p:nvSpPr>
        <p:spPr bwMode="auto">
          <a:xfrm flipH="1">
            <a:off x="7131773" y="3888458"/>
            <a:ext cx="1281113" cy="0"/>
          </a:xfrm>
          <a:prstGeom prst="line">
            <a:avLst/>
          </a:prstGeom>
          <a:noFill/>
          <a:ln w="31750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Line 56"/>
          <p:cNvSpPr>
            <a:spLocks noChangeShapeType="1"/>
          </p:cNvSpPr>
          <p:nvPr/>
        </p:nvSpPr>
        <p:spPr bwMode="auto">
          <a:xfrm flipH="1">
            <a:off x="5375998" y="1894558"/>
            <a:ext cx="346075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57"/>
          <p:cNvSpPr>
            <a:spLocks noChangeShapeType="1"/>
          </p:cNvSpPr>
          <p:nvPr/>
        </p:nvSpPr>
        <p:spPr bwMode="auto">
          <a:xfrm flipH="1">
            <a:off x="5739536" y="1989808"/>
            <a:ext cx="385763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58"/>
          <p:cNvSpPr>
            <a:spLocks noChangeShapeType="1"/>
          </p:cNvSpPr>
          <p:nvPr/>
        </p:nvSpPr>
        <p:spPr bwMode="auto">
          <a:xfrm flipH="1">
            <a:off x="5377586" y="2580358"/>
            <a:ext cx="346075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Line 59"/>
          <p:cNvSpPr>
            <a:spLocks noChangeShapeType="1"/>
          </p:cNvSpPr>
          <p:nvPr/>
        </p:nvSpPr>
        <p:spPr bwMode="auto">
          <a:xfrm flipH="1">
            <a:off x="5739536" y="2880395"/>
            <a:ext cx="395288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Line 60"/>
          <p:cNvSpPr>
            <a:spLocks noChangeShapeType="1"/>
          </p:cNvSpPr>
          <p:nvPr/>
        </p:nvSpPr>
        <p:spPr bwMode="auto">
          <a:xfrm flipH="1">
            <a:off x="5377586" y="3797971"/>
            <a:ext cx="346075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Line 61"/>
          <p:cNvSpPr>
            <a:spLocks noChangeShapeType="1"/>
          </p:cNvSpPr>
          <p:nvPr/>
        </p:nvSpPr>
        <p:spPr bwMode="auto">
          <a:xfrm flipH="1">
            <a:off x="5739536" y="4599658"/>
            <a:ext cx="395288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Line 62"/>
          <p:cNvSpPr>
            <a:spLocks noChangeShapeType="1"/>
          </p:cNvSpPr>
          <p:nvPr/>
        </p:nvSpPr>
        <p:spPr bwMode="auto">
          <a:xfrm flipH="1">
            <a:off x="5391873" y="4848896"/>
            <a:ext cx="346075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Line 63"/>
          <p:cNvSpPr>
            <a:spLocks noChangeShapeType="1"/>
          </p:cNvSpPr>
          <p:nvPr/>
        </p:nvSpPr>
        <p:spPr bwMode="auto">
          <a:xfrm flipH="1">
            <a:off x="5753823" y="5206083"/>
            <a:ext cx="385763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Line 64"/>
          <p:cNvSpPr>
            <a:spLocks noChangeShapeType="1"/>
          </p:cNvSpPr>
          <p:nvPr/>
        </p:nvSpPr>
        <p:spPr bwMode="auto">
          <a:xfrm flipH="1">
            <a:off x="5377586" y="5517233"/>
            <a:ext cx="346075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Line 65"/>
          <p:cNvSpPr>
            <a:spLocks noChangeShapeType="1"/>
          </p:cNvSpPr>
          <p:nvPr/>
        </p:nvSpPr>
        <p:spPr bwMode="auto">
          <a:xfrm flipH="1">
            <a:off x="5737948" y="5710908"/>
            <a:ext cx="385763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Line 66"/>
          <p:cNvSpPr>
            <a:spLocks noChangeShapeType="1"/>
          </p:cNvSpPr>
          <p:nvPr/>
        </p:nvSpPr>
        <p:spPr bwMode="auto">
          <a:xfrm>
            <a:off x="1208811" y="3245520"/>
            <a:ext cx="371475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9" name="Line 67"/>
          <p:cNvSpPr>
            <a:spLocks noChangeShapeType="1"/>
          </p:cNvSpPr>
          <p:nvPr/>
        </p:nvSpPr>
        <p:spPr bwMode="auto">
          <a:xfrm>
            <a:off x="1096098" y="3626521"/>
            <a:ext cx="298450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0" name="Line 68"/>
          <p:cNvSpPr>
            <a:spLocks noChangeShapeType="1"/>
          </p:cNvSpPr>
          <p:nvPr/>
        </p:nvSpPr>
        <p:spPr bwMode="auto">
          <a:xfrm flipH="1" flipV="1">
            <a:off x="2488336" y="3296320"/>
            <a:ext cx="349250" cy="9525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" name="Freeform 69"/>
          <p:cNvSpPr>
            <a:spLocks/>
          </p:cNvSpPr>
          <p:nvPr/>
        </p:nvSpPr>
        <p:spPr bwMode="auto">
          <a:xfrm>
            <a:off x="1337398" y="3120108"/>
            <a:ext cx="1389063" cy="671513"/>
          </a:xfrm>
          <a:custGeom>
            <a:avLst/>
            <a:gdLst/>
            <a:ahLst/>
            <a:cxnLst>
              <a:cxn ang="0">
                <a:pos x="292" y="0"/>
              </a:cxn>
              <a:cxn ang="0">
                <a:pos x="0" y="540"/>
              </a:cxn>
              <a:cxn ang="0">
                <a:pos x="411" y="540"/>
              </a:cxn>
              <a:cxn ang="0">
                <a:pos x="676" y="412"/>
              </a:cxn>
              <a:cxn ang="0">
                <a:pos x="941" y="540"/>
              </a:cxn>
              <a:cxn ang="0">
                <a:pos x="1334" y="540"/>
              </a:cxn>
              <a:cxn ang="0">
                <a:pos x="1042" y="0"/>
              </a:cxn>
              <a:cxn ang="0">
                <a:pos x="292" y="0"/>
              </a:cxn>
            </a:cxnLst>
            <a:rect l="0" t="0" r="r" b="b"/>
            <a:pathLst>
              <a:path w="1334" h="540">
                <a:moveTo>
                  <a:pt x="292" y="0"/>
                </a:moveTo>
                <a:lnTo>
                  <a:pt x="0" y="540"/>
                </a:lnTo>
                <a:lnTo>
                  <a:pt x="411" y="540"/>
                </a:lnTo>
                <a:lnTo>
                  <a:pt x="676" y="412"/>
                </a:lnTo>
                <a:lnTo>
                  <a:pt x="941" y="540"/>
                </a:lnTo>
                <a:lnTo>
                  <a:pt x="1334" y="540"/>
                </a:lnTo>
                <a:lnTo>
                  <a:pt x="1042" y="0"/>
                </a:lnTo>
                <a:lnTo>
                  <a:pt x="292" y="0"/>
                </a:lnTo>
                <a:close/>
              </a:path>
            </a:pathLst>
          </a:custGeom>
          <a:solidFill>
            <a:srgbClr val="D9FFFF"/>
          </a:solidFill>
          <a:ln w="25400">
            <a:solidFill>
              <a:srgbClr val="004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" name="Text Box 70"/>
          <p:cNvSpPr txBox="1">
            <a:spLocks noChangeArrowheads="1"/>
          </p:cNvSpPr>
          <p:nvPr/>
        </p:nvSpPr>
        <p:spPr bwMode="auto">
          <a:xfrm>
            <a:off x="1631086" y="3153445"/>
            <a:ext cx="893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 b="1">
                <a:solidFill>
                  <a:srgbClr val="004000"/>
                </a:solidFill>
              </a:rPr>
              <a:t>ALU</a:t>
            </a:r>
            <a:endParaRPr lang="zh-CN" altLang="en-US" sz="2400" b="1">
              <a:solidFill>
                <a:srgbClr val="004000"/>
              </a:solidFill>
            </a:endParaRPr>
          </a:p>
        </p:txBody>
      </p:sp>
      <p:sp>
        <p:nvSpPr>
          <p:cNvPr id="53" name="Text Box 71"/>
          <p:cNvSpPr txBox="1">
            <a:spLocks noChangeArrowheads="1"/>
          </p:cNvSpPr>
          <p:nvPr/>
        </p:nvSpPr>
        <p:spPr bwMode="auto">
          <a:xfrm>
            <a:off x="2788373" y="3072483"/>
            <a:ext cx="784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 b="1">
                <a:solidFill>
                  <a:srgbClr val="004000"/>
                </a:solidFill>
              </a:rPr>
              <a:t>C</a:t>
            </a:r>
            <a:r>
              <a:rPr lang="en-US" altLang="zh-CN" b="1" baseline="-16000">
                <a:solidFill>
                  <a:srgbClr val="004000"/>
                </a:solidFill>
              </a:rPr>
              <a:t>0</a:t>
            </a:r>
          </a:p>
        </p:txBody>
      </p:sp>
      <p:sp>
        <p:nvSpPr>
          <p:cNvPr id="54" name="Freeform 77"/>
          <p:cNvSpPr>
            <a:spLocks/>
          </p:cNvSpPr>
          <p:nvPr/>
        </p:nvSpPr>
        <p:spPr bwMode="auto">
          <a:xfrm>
            <a:off x="2075586" y="1429420"/>
            <a:ext cx="3654425" cy="4564063"/>
          </a:xfrm>
          <a:custGeom>
            <a:avLst/>
            <a:gdLst/>
            <a:ahLst/>
            <a:cxnLst>
              <a:cxn ang="0">
                <a:pos x="0" y="652"/>
              </a:cxn>
              <a:cxn ang="0">
                <a:pos x="0" y="0"/>
              </a:cxn>
              <a:cxn ang="0">
                <a:pos x="2008" y="0"/>
              </a:cxn>
              <a:cxn ang="0">
                <a:pos x="2008" y="3803"/>
              </a:cxn>
            </a:cxnLst>
            <a:rect l="0" t="0" r="r" b="b"/>
            <a:pathLst>
              <a:path w="2008" h="3803">
                <a:moveTo>
                  <a:pt x="0" y="652"/>
                </a:moveTo>
                <a:lnTo>
                  <a:pt x="0" y="0"/>
                </a:lnTo>
                <a:lnTo>
                  <a:pt x="2008" y="0"/>
                </a:lnTo>
                <a:lnTo>
                  <a:pt x="2008" y="3803"/>
                </a:lnTo>
              </a:path>
            </a:pathLst>
          </a:custGeom>
          <a:noFill/>
          <a:ln w="31750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" name="Line 84"/>
          <p:cNvSpPr>
            <a:spLocks noChangeShapeType="1"/>
          </p:cNvSpPr>
          <p:nvPr/>
        </p:nvSpPr>
        <p:spPr bwMode="auto">
          <a:xfrm flipH="1">
            <a:off x="4275861" y="1959645"/>
            <a:ext cx="277813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Line 86"/>
          <p:cNvSpPr>
            <a:spLocks noChangeShapeType="1"/>
          </p:cNvSpPr>
          <p:nvPr/>
        </p:nvSpPr>
        <p:spPr bwMode="auto">
          <a:xfrm flipH="1">
            <a:off x="4279036" y="2602583"/>
            <a:ext cx="277813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Line 88"/>
          <p:cNvSpPr>
            <a:spLocks noChangeShapeType="1"/>
          </p:cNvSpPr>
          <p:nvPr/>
        </p:nvSpPr>
        <p:spPr bwMode="auto">
          <a:xfrm flipH="1">
            <a:off x="4264748" y="3180433"/>
            <a:ext cx="277813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Line 90"/>
          <p:cNvSpPr>
            <a:spLocks noChangeShapeType="1"/>
          </p:cNvSpPr>
          <p:nvPr/>
        </p:nvSpPr>
        <p:spPr bwMode="auto">
          <a:xfrm flipH="1">
            <a:off x="4279036" y="3759871"/>
            <a:ext cx="277813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Line 91"/>
          <p:cNvSpPr>
            <a:spLocks noChangeShapeType="1"/>
          </p:cNvSpPr>
          <p:nvPr/>
        </p:nvSpPr>
        <p:spPr bwMode="auto">
          <a:xfrm flipH="1">
            <a:off x="4282211" y="4818733"/>
            <a:ext cx="277813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Line 93"/>
          <p:cNvSpPr>
            <a:spLocks noChangeShapeType="1"/>
          </p:cNvSpPr>
          <p:nvPr/>
        </p:nvSpPr>
        <p:spPr bwMode="auto">
          <a:xfrm flipH="1">
            <a:off x="4283798" y="5493421"/>
            <a:ext cx="277813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Freeform 94"/>
          <p:cNvSpPr>
            <a:spLocks/>
          </p:cNvSpPr>
          <p:nvPr/>
        </p:nvSpPr>
        <p:spPr bwMode="auto">
          <a:xfrm flipH="1">
            <a:off x="6849198" y="2213645"/>
            <a:ext cx="161925" cy="241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52"/>
              </a:cxn>
              <a:cxn ang="0">
                <a:pos x="288" y="152"/>
              </a:cxn>
            </a:cxnLst>
            <a:rect l="0" t="0" r="r" b="b"/>
            <a:pathLst>
              <a:path w="288" h="152">
                <a:moveTo>
                  <a:pt x="0" y="0"/>
                </a:moveTo>
                <a:lnTo>
                  <a:pt x="0" y="152"/>
                </a:lnTo>
                <a:lnTo>
                  <a:pt x="288" y="152"/>
                </a:lnTo>
              </a:path>
            </a:pathLst>
          </a:custGeom>
          <a:noFill/>
          <a:ln w="22225">
            <a:solidFill>
              <a:srgbClr val="800000"/>
            </a:solidFill>
            <a:round/>
            <a:headEnd type="triangl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62" name="组合 61"/>
          <p:cNvGrpSpPr/>
          <p:nvPr/>
        </p:nvGrpSpPr>
        <p:grpSpPr>
          <a:xfrm>
            <a:off x="5747473" y="1238920"/>
            <a:ext cx="1203325" cy="504825"/>
            <a:chOff x="5747473" y="1526952"/>
            <a:chExt cx="1203325" cy="504825"/>
          </a:xfrm>
        </p:grpSpPr>
        <p:sp>
          <p:nvSpPr>
            <p:cNvPr id="63" name="Rectangle 96"/>
            <p:cNvSpPr>
              <a:spLocks noChangeArrowheads="1"/>
            </p:cNvSpPr>
            <p:nvPr/>
          </p:nvSpPr>
          <p:spPr bwMode="auto">
            <a:xfrm>
              <a:off x="5747473" y="1526952"/>
              <a:ext cx="1077913" cy="442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300" b="1">
                  <a:solidFill>
                    <a:srgbClr val="FF0000"/>
                  </a:solidFill>
                </a:rPr>
                <a:t>EMAR</a:t>
              </a:r>
              <a:endParaRPr lang="zh-CN" altLang="en-US" sz="2300" b="1">
                <a:solidFill>
                  <a:srgbClr val="FF0000"/>
                </a:solidFill>
              </a:endParaRPr>
            </a:p>
          </p:txBody>
        </p:sp>
        <p:sp>
          <p:nvSpPr>
            <p:cNvPr id="64" name="Freeform 97"/>
            <p:cNvSpPr>
              <a:spLocks/>
            </p:cNvSpPr>
            <p:nvPr/>
          </p:nvSpPr>
          <p:spPr bwMode="auto">
            <a:xfrm flipH="1" flipV="1">
              <a:off x="6763473" y="1765077"/>
              <a:ext cx="187325" cy="266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2"/>
                </a:cxn>
                <a:cxn ang="0">
                  <a:pos x="288" y="152"/>
                </a:cxn>
              </a:cxnLst>
              <a:rect l="0" t="0" r="r" b="b"/>
              <a:pathLst>
                <a:path w="288" h="152">
                  <a:moveTo>
                    <a:pt x="0" y="0"/>
                  </a:moveTo>
                  <a:lnTo>
                    <a:pt x="0" y="152"/>
                  </a:lnTo>
                  <a:lnTo>
                    <a:pt x="288" y="152"/>
                  </a:lnTo>
                </a:path>
              </a:pathLst>
            </a:custGeom>
            <a:noFill/>
            <a:ln w="22225">
              <a:solidFill>
                <a:srgbClr val="800000"/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5" name="Line 100"/>
          <p:cNvSpPr>
            <a:spLocks noChangeShapeType="1"/>
          </p:cNvSpPr>
          <p:nvPr/>
        </p:nvSpPr>
        <p:spPr bwMode="auto">
          <a:xfrm rot="16200000" flipH="1">
            <a:off x="6157048" y="3255045"/>
            <a:ext cx="292100" cy="0"/>
          </a:xfrm>
          <a:prstGeom prst="line">
            <a:avLst/>
          </a:prstGeom>
          <a:noFill/>
          <a:ln w="22225">
            <a:solidFill>
              <a:srgbClr val="80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>
            <a:off x="7142886" y="2955008"/>
            <a:ext cx="2048308" cy="503609"/>
            <a:chOff x="7142886" y="3243040"/>
            <a:chExt cx="2048308" cy="503609"/>
          </a:xfrm>
        </p:grpSpPr>
        <p:sp>
          <p:nvSpPr>
            <p:cNvPr id="67" name="Freeform 103"/>
            <p:cNvSpPr>
              <a:spLocks/>
            </p:cNvSpPr>
            <p:nvPr/>
          </p:nvSpPr>
          <p:spPr bwMode="auto">
            <a:xfrm>
              <a:off x="7142886" y="3243040"/>
              <a:ext cx="603250" cy="174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6" y="0"/>
                </a:cxn>
                <a:cxn ang="0">
                  <a:pos x="296" y="110"/>
                </a:cxn>
              </a:cxnLst>
              <a:rect l="0" t="0" r="r" b="b"/>
              <a:pathLst>
                <a:path w="296" h="110">
                  <a:moveTo>
                    <a:pt x="0" y="0"/>
                  </a:moveTo>
                  <a:cubicBezTo>
                    <a:pt x="99" y="0"/>
                    <a:pt x="197" y="0"/>
                    <a:pt x="296" y="0"/>
                  </a:cubicBezTo>
                  <a:lnTo>
                    <a:pt x="296" y="110"/>
                  </a:lnTo>
                </a:path>
              </a:pathLst>
            </a:custGeom>
            <a:noFill/>
            <a:ln w="22225">
              <a:solidFill>
                <a:srgbClr val="800000"/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" name="Rectangle 104"/>
            <p:cNvSpPr>
              <a:spLocks noChangeArrowheads="1"/>
            </p:cNvSpPr>
            <p:nvPr/>
          </p:nvSpPr>
          <p:spPr bwMode="auto">
            <a:xfrm>
              <a:off x="7209561" y="3284984"/>
              <a:ext cx="198163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400" b="1" smtClean="0">
                  <a:solidFill>
                    <a:srgbClr val="FF0000"/>
                  </a:solidFill>
                </a:rPr>
                <a:t>SMDR(Read)</a:t>
              </a:r>
              <a:endParaRPr lang="zh-CN" altLang="en-US" sz="24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7127011" y="3866233"/>
            <a:ext cx="968375" cy="457200"/>
            <a:chOff x="7127011" y="4154265"/>
            <a:chExt cx="968375" cy="457200"/>
          </a:xfrm>
        </p:grpSpPr>
        <p:sp>
          <p:nvSpPr>
            <p:cNvPr id="70" name="Line 105"/>
            <p:cNvSpPr>
              <a:spLocks noChangeShapeType="1"/>
            </p:cNvSpPr>
            <p:nvPr/>
          </p:nvSpPr>
          <p:spPr bwMode="auto">
            <a:xfrm rot="10800000" flipH="1">
              <a:off x="7127011" y="4411440"/>
              <a:ext cx="327025" cy="0"/>
            </a:xfrm>
            <a:prstGeom prst="line">
              <a:avLst/>
            </a:prstGeom>
            <a:noFill/>
            <a:ln w="22225">
              <a:solidFill>
                <a:srgbClr val="8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Rectangle 106"/>
            <p:cNvSpPr>
              <a:spLocks noChangeArrowheads="1"/>
            </p:cNvSpPr>
            <p:nvPr/>
          </p:nvSpPr>
          <p:spPr bwMode="auto">
            <a:xfrm>
              <a:off x="7401648" y="4154265"/>
              <a:ext cx="69373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400" b="1">
                  <a:solidFill>
                    <a:srgbClr val="FF0000"/>
                  </a:solidFill>
                </a:rPr>
                <a:t>SIR</a:t>
              </a:r>
              <a:endParaRPr lang="zh-CN" altLang="en-US" sz="2400" b="1">
                <a:solidFill>
                  <a:srgbClr val="FF0000"/>
                </a:solidFill>
              </a:endParaRPr>
            </a:p>
          </p:txBody>
        </p:sp>
      </p:grpSp>
      <p:sp>
        <p:nvSpPr>
          <p:cNvPr id="72" name="Line 108"/>
          <p:cNvSpPr>
            <a:spLocks noChangeShapeType="1"/>
          </p:cNvSpPr>
          <p:nvPr/>
        </p:nvSpPr>
        <p:spPr bwMode="auto">
          <a:xfrm rot="10800000" flipH="1">
            <a:off x="7133361" y="4579021"/>
            <a:ext cx="327025" cy="0"/>
          </a:xfrm>
          <a:prstGeom prst="line">
            <a:avLst/>
          </a:prstGeom>
          <a:noFill/>
          <a:ln w="22225">
            <a:solidFill>
              <a:srgbClr val="80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Line 110"/>
          <p:cNvSpPr>
            <a:spLocks noChangeShapeType="1"/>
          </p:cNvSpPr>
          <p:nvPr/>
        </p:nvSpPr>
        <p:spPr bwMode="auto">
          <a:xfrm rot="10800000" flipH="1">
            <a:off x="7136536" y="5142583"/>
            <a:ext cx="327025" cy="0"/>
          </a:xfrm>
          <a:prstGeom prst="line">
            <a:avLst/>
          </a:prstGeom>
          <a:noFill/>
          <a:ln w="22225">
            <a:solidFill>
              <a:srgbClr val="80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Line 112"/>
          <p:cNvSpPr>
            <a:spLocks noChangeShapeType="1"/>
          </p:cNvSpPr>
          <p:nvPr/>
        </p:nvSpPr>
        <p:spPr bwMode="auto">
          <a:xfrm rot="10800000" flipH="1">
            <a:off x="7128598" y="5780758"/>
            <a:ext cx="327025" cy="0"/>
          </a:xfrm>
          <a:prstGeom prst="line">
            <a:avLst/>
          </a:prstGeom>
          <a:noFill/>
          <a:ln w="22225">
            <a:solidFill>
              <a:srgbClr val="80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TextBox 97"/>
          <p:cNvSpPr txBox="1"/>
          <p:nvPr/>
        </p:nvSpPr>
        <p:spPr>
          <a:xfrm>
            <a:off x="933440" y="107921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mtClean="0">
                <a:latin typeface="+mn-lt"/>
              </a:rPr>
              <a:t>模型机微命令</a:t>
            </a:r>
            <a:endParaRPr lang="zh-CN" altLang="en-US" sz="2800" b="1">
              <a:latin typeface="+mn-lt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3351365" y="1697708"/>
            <a:ext cx="5291932" cy="4303712"/>
            <a:chOff x="3352729" y="1982566"/>
            <a:chExt cx="5291932" cy="4303712"/>
          </a:xfrm>
        </p:grpSpPr>
        <p:sp>
          <p:nvSpPr>
            <p:cNvPr id="77" name="Rectangle 81"/>
            <p:cNvSpPr>
              <a:spLocks noChangeArrowheads="1"/>
            </p:cNvSpPr>
            <p:nvPr/>
          </p:nvSpPr>
          <p:spPr bwMode="auto">
            <a:xfrm>
              <a:off x="3499573" y="4849590"/>
              <a:ext cx="8112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400" b="1">
                  <a:solidFill>
                    <a:schemeClr val="tx2"/>
                  </a:solidFill>
                </a:rPr>
                <a:t>CPC</a:t>
              </a:r>
              <a:endParaRPr lang="zh-CN" altLang="en-US" b="1" baseline="-14000">
                <a:solidFill>
                  <a:schemeClr val="tx2"/>
                </a:solidFill>
              </a:endParaRPr>
            </a:p>
          </p:txBody>
        </p:sp>
        <p:sp>
          <p:nvSpPr>
            <p:cNvPr id="78" name="Rectangle 82"/>
            <p:cNvSpPr>
              <a:spLocks noChangeArrowheads="1"/>
            </p:cNvSpPr>
            <p:nvPr/>
          </p:nvSpPr>
          <p:spPr bwMode="auto">
            <a:xfrm>
              <a:off x="3486873" y="5563965"/>
              <a:ext cx="8112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400" b="1">
                  <a:solidFill>
                    <a:schemeClr val="tx2"/>
                  </a:solidFill>
                </a:rPr>
                <a:t>CPD</a:t>
              </a:r>
              <a:endParaRPr lang="zh-CN" altLang="en-US" b="1" baseline="-14000">
                <a:solidFill>
                  <a:schemeClr val="tx2"/>
                </a:solidFill>
              </a:endParaRPr>
            </a:p>
          </p:txBody>
        </p:sp>
        <p:sp>
          <p:nvSpPr>
            <p:cNvPr id="79" name="Rectangle 87"/>
            <p:cNvSpPr>
              <a:spLocks noChangeArrowheads="1"/>
            </p:cNvSpPr>
            <p:nvPr/>
          </p:nvSpPr>
          <p:spPr bwMode="auto">
            <a:xfrm>
              <a:off x="3390036" y="3203352"/>
              <a:ext cx="9382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400" b="1">
                  <a:solidFill>
                    <a:schemeClr val="tx2"/>
                  </a:solidFill>
                </a:rPr>
                <a:t>CPR</a:t>
              </a:r>
              <a:r>
                <a:rPr lang="en-US" altLang="zh-CN" sz="3000" b="1" baseline="-14000">
                  <a:solidFill>
                    <a:schemeClr val="tx2"/>
                  </a:solidFill>
                </a:rPr>
                <a:t>2</a:t>
              </a:r>
              <a:endParaRPr lang="zh-CN" altLang="en-US" sz="3000" b="1" baseline="-14000">
                <a:solidFill>
                  <a:schemeClr val="tx2"/>
                </a:solidFill>
              </a:endParaRPr>
            </a:p>
          </p:txBody>
        </p:sp>
        <p:sp>
          <p:nvSpPr>
            <p:cNvPr id="80" name="Rectangle 89"/>
            <p:cNvSpPr>
              <a:spLocks noChangeArrowheads="1"/>
            </p:cNvSpPr>
            <p:nvPr/>
          </p:nvSpPr>
          <p:spPr bwMode="auto">
            <a:xfrm>
              <a:off x="3391623" y="3782790"/>
              <a:ext cx="9382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400" b="1">
                  <a:solidFill>
                    <a:schemeClr val="tx2"/>
                  </a:solidFill>
                </a:rPr>
                <a:t>CPR</a:t>
              </a:r>
              <a:r>
                <a:rPr lang="en-US" altLang="zh-CN" sz="3000" b="1" baseline="-14000">
                  <a:solidFill>
                    <a:schemeClr val="tx2"/>
                  </a:solidFill>
                </a:rPr>
                <a:t>3</a:t>
              </a:r>
              <a:endParaRPr lang="zh-CN" altLang="en-US" sz="3000" b="1" baseline="-14000">
                <a:solidFill>
                  <a:schemeClr val="tx2"/>
                </a:solidFill>
              </a:endParaRPr>
            </a:p>
          </p:txBody>
        </p:sp>
        <p:sp>
          <p:nvSpPr>
            <p:cNvPr id="81" name="Rectangle 95"/>
            <p:cNvSpPr>
              <a:spLocks noChangeArrowheads="1"/>
            </p:cNvSpPr>
            <p:nvPr/>
          </p:nvSpPr>
          <p:spPr bwMode="auto">
            <a:xfrm>
              <a:off x="5691911" y="2495327"/>
              <a:ext cx="1223963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200" b="1">
                  <a:solidFill>
                    <a:schemeClr val="tx2"/>
                  </a:solidFill>
                </a:rPr>
                <a:t>CPMAR</a:t>
              </a:r>
              <a:endParaRPr lang="zh-CN" altLang="en-US" sz="2200" b="1">
                <a:solidFill>
                  <a:schemeClr val="tx2"/>
                </a:solidFill>
              </a:endParaRPr>
            </a:p>
          </p:txBody>
        </p:sp>
        <p:sp>
          <p:nvSpPr>
            <p:cNvPr id="82" name="Rectangle 98"/>
            <p:cNvSpPr>
              <a:spLocks noChangeArrowheads="1"/>
            </p:cNvSpPr>
            <p:nvPr/>
          </p:nvSpPr>
          <p:spPr bwMode="auto">
            <a:xfrm>
              <a:off x="5723661" y="3601815"/>
              <a:ext cx="1223963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200" b="1">
                  <a:solidFill>
                    <a:schemeClr val="tx2"/>
                  </a:solidFill>
                </a:rPr>
                <a:t>CPMDR</a:t>
              </a:r>
              <a:endParaRPr lang="zh-CN" altLang="en-US" sz="2200" b="1">
                <a:solidFill>
                  <a:schemeClr val="tx2"/>
                </a:solidFill>
              </a:endParaRPr>
            </a:p>
          </p:txBody>
        </p:sp>
        <p:sp>
          <p:nvSpPr>
            <p:cNvPr id="83" name="Rectangle 107"/>
            <p:cNvSpPr>
              <a:spLocks noChangeArrowheads="1"/>
            </p:cNvSpPr>
            <p:nvPr/>
          </p:nvSpPr>
          <p:spPr bwMode="auto">
            <a:xfrm>
              <a:off x="7393711" y="5829078"/>
              <a:ext cx="12509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400" b="1">
                  <a:solidFill>
                    <a:schemeClr val="tx2"/>
                  </a:solidFill>
                </a:rPr>
                <a:t>CPPSW</a:t>
              </a:r>
              <a:endParaRPr lang="zh-CN" alt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84" name="Rectangle 109"/>
            <p:cNvSpPr>
              <a:spLocks noChangeArrowheads="1"/>
            </p:cNvSpPr>
            <p:nvPr/>
          </p:nvSpPr>
          <p:spPr bwMode="auto">
            <a:xfrm>
              <a:off x="7422286" y="4614640"/>
              <a:ext cx="9969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400" b="1">
                  <a:solidFill>
                    <a:schemeClr val="tx2"/>
                  </a:solidFill>
                </a:rPr>
                <a:t>CPPC</a:t>
              </a:r>
              <a:endParaRPr lang="zh-CN" alt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85" name="Rectangle 111"/>
            <p:cNvSpPr>
              <a:spLocks noChangeArrowheads="1"/>
            </p:cNvSpPr>
            <p:nvPr/>
          </p:nvSpPr>
          <p:spPr bwMode="auto">
            <a:xfrm>
              <a:off x="7411173" y="5222653"/>
              <a:ext cx="9461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400" b="1">
                  <a:solidFill>
                    <a:schemeClr val="tx2"/>
                  </a:solidFill>
                </a:rPr>
                <a:t>CPSP</a:t>
              </a:r>
              <a:endParaRPr lang="zh-CN" alt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86" name="Rectangle 80"/>
            <p:cNvSpPr>
              <a:spLocks noChangeArrowheads="1"/>
            </p:cNvSpPr>
            <p:nvPr/>
          </p:nvSpPr>
          <p:spPr bwMode="auto">
            <a:xfrm>
              <a:off x="3387654" y="1982566"/>
              <a:ext cx="9382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400" b="1">
                  <a:solidFill>
                    <a:schemeClr val="tx2"/>
                  </a:solidFill>
                </a:rPr>
                <a:t>CPR</a:t>
              </a:r>
              <a:r>
                <a:rPr lang="en-US" altLang="zh-CN" sz="3000" b="1" baseline="-14000">
                  <a:solidFill>
                    <a:schemeClr val="tx2"/>
                  </a:solidFill>
                </a:rPr>
                <a:t>0</a:t>
              </a:r>
              <a:endParaRPr lang="zh-CN" altLang="en-US" sz="3000" b="1" baseline="-14000">
                <a:solidFill>
                  <a:schemeClr val="tx2"/>
                </a:solidFill>
              </a:endParaRPr>
            </a:p>
          </p:txBody>
        </p:sp>
        <p:sp>
          <p:nvSpPr>
            <p:cNvPr id="87" name="Rectangle 85"/>
            <p:cNvSpPr>
              <a:spLocks noChangeArrowheads="1"/>
            </p:cNvSpPr>
            <p:nvPr/>
          </p:nvSpPr>
          <p:spPr bwMode="auto">
            <a:xfrm>
              <a:off x="3352729" y="2625503"/>
              <a:ext cx="9382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400" b="1">
                  <a:solidFill>
                    <a:schemeClr val="tx2"/>
                  </a:solidFill>
                </a:rPr>
                <a:t>CPR</a:t>
              </a:r>
              <a:r>
                <a:rPr lang="en-US" altLang="zh-CN" sz="3000" b="1" baseline="-14000">
                  <a:solidFill>
                    <a:schemeClr val="tx2"/>
                  </a:solidFill>
                </a:rPr>
                <a:t>1</a:t>
              </a:r>
              <a:endParaRPr lang="zh-CN" altLang="en-US" sz="3000" b="1" baseline="-14000">
                <a:solidFill>
                  <a:schemeClr val="tx2"/>
                </a:solidFill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27225" y="2952218"/>
            <a:ext cx="1264571" cy="868561"/>
            <a:chOff x="37823" y="3068960"/>
            <a:chExt cx="1264571" cy="868561"/>
          </a:xfrm>
        </p:grpSpPr>
        <p:sp>
          <p:nvSpPr>
            <p:cNvPr id="89" name="Rectangle 89"/>
            <p:cNvSpPr>
              <a:spLocks noChangeArrowheads="1"/>
            </p:cNvSpPr>
            <p:nvPr/>
          </p:nvSpPr>
          <p:spPr bwMode="auto">
            <a:xfrm>
              <a:off x="827584" y="3068960"/>
              <a:ext cx="47481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400" b="1" smtClean="0">
                  <a:solidFill>
                    <a:srgbClr val="FF33CC"/>
                  </a:solidFill>
                </a:rPr>
                <a:t>M</a:t>
              </a:r>
              <a:endParaRPr lang="zh-CN" altLang="en-US" sz="3000" b="1" baseline="-14000">
                <a:solidFill>
                  <a:srgbClr val="FF33CC"/>
                </a:solidFill>
              </a:endParaRPr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auto">
            <a:xfrm>
              <a:off x="37823" y="3475856"/>
              <a:ext cx="111921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smtClean="0">
                  <a:solidFill>
                    <a:srgbClr val="FF33CC"/>
                  </a:solidFill>
                </a:rPr>
                <a:t>S</a:t>
              </a:r>
              <a:r>
                <a:rPr lang="en-US" altLang="zh-CN" b="1" baseline="-25000" smtClean="0">
                  <a:solidFill>
                    <a:srgbClr val="FF33CC"/>
                  </a:solidFill>
                </a:rPr>
                <a:t>3</a:t>
              </a:r>
              <a:r>
                <a:rPr lang="en-US" altLang="zh-CN" b="1" smtClean="0">
                  <a:solidFill>
                    <a:srgbClr val="FF33CC"/>
                  </a:solidFill>
                </a:rPr>
                <a:t> </a:t>
              </a:r>
              <a:r>
                <a:rPr lang="zh-CN" altLang="en-US" b="1" smtClean="0">
                  <a:solidFill>
                    <a:srgbClr val="FF33CC"/>
                  </a:solidFill>
                </a:rPr>
                <a:t>～</a:t>
              </a:r>
              <a:r>
                <a:rPr lang="en-US" altLang="zh-CN" b="1" smtClean="0">
                  <a:solidFill>
                    <a:srgbClr val="FF33CC"/>
                  </a:solidFill>
                </a:rPr>
                <a:t>S</a:t>
              </a:r>
              <a:r>
                <a:rPr lang="en-US" altLang="zh-CN" b="1" baseline="-25000" smtClean="0">
                  <a:solidFill>
                    <a:srgbClr val="FF33CC"/>
                  </a:solidFill>
                </a:rPr>
                <a:t>0</a:t>
              </a:r>
              <a:endParaRPr lang="zh-CN" altLang="en-US" sz="3000" b="1" baseline="-25000">
                <a:solidFill>
                  <a:srgbClr val="FF33CC"/>
                </a:solidFill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521015" y="1397670"/>
            <a:ext cx="1082348" cy="1152128"/>
            <a:chOff x="249292" y="1556792"/>
            <a:chExt cx="1082348" cy="1152128"/>
          </a:xfrm>
        </p:grpSpPr>
        <p:sp>
          <p:nvSpPr>
            <p:cNvPr id="92" name="TextBox 91"/>
            <p:cNvSpPr txBox="1"/>
            <p:nvPr/>
          </p:nvSpPr>
          <p:spPr>
            <a:xfrm>
              <a:off x="249292" y="1556792"/>
              <a:ext cx="1082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FF33CC"/>
                  </a:solidFill>
                </a:rPr>
                <a:t>DM →</a:t>
              </a:r>
              <a:endParaRPr lang="zh-CN" altLang="en-US" b="1">
                <a:solidFill>
                  <a:srgbClr val="FF33CC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93308" y="1916832"/>
              <a:ext cx="9291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FF33CC"/>
                  </a:solidFill>
                </a:rPr>
                <a:t>SL →</a:t>
              </a:r>
              <a:endParaRPr lang="zh-CN" altLang="en-US" b="1">
                <a:solidFill>
                  <a:srgbClr val="FF33CC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93308" y="2247255"/>
              <a:ext cx="8867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FF33CC"/>
                  </a:solidFill>
                </a:rPr>
                <a:t>SR→</a:t>
              </a:r>
              <a:endParaRPr lang="zh-CN" altLang="en-US" b="1">
                <a:solidFill>
                  <a:srgbClr val="FF33CC"/>
                </a:solidFill>
              </a:endParaRPr>
            </a:p>
          </p:txBody>
        </p:sp>
      </p:grpSp>
      <p:sp>
        <p:nvSpPr>
          <p:cNvPr id="95" name="Rectangle 82"/>
          <p:cNvSpPr>
            <a:spLocks noChangeArrowheads="1"/>
          </p:cNvSpPr>
          <p:nvPr/>
        </p:nvSpPr>
        <p:spPr bwMode="auto">
          <a:xfrm flipH="1">
            <a:off x="109554" y="4070017"/>
            <a:ext cx="8086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smtClean="0">
                <a:solidFill>
                  <a:srgbClr val="FF33CC"/>
                </a:solidFill>
              </a:rPr>
              <a:t>→A</a:t>
            </a:r>
            <a:endParaRPr lang="zh-CN" altLang="en-US" b="1" baseline="-14000">
              <a:solidFill>
                <a:srgbClr val="FF33CC"/>
              </a:solidFill>
            </a:endParaRPr>
          </a:p>
        </p:txBody>
      </p:sp>
      <p:sp>
        <p:nvSpPr>
          <p:cNvPr id="96" name="Rectangle 82"/>
          <p:cNvSpPr>
            <a:spLocks noChangeArrowheads="1"/>
          </p:cNvSpPr>
          <p:nvPr/>
        </p:nvSpPr>
        <p:spPr bwMode="auto">
          <a:xfrm>
            <a:off x="3245573" y="4077072"/>
            <a:ext cx="6976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smtClean="0">
                <a:solidFill>
                  <a:srgbClr val="FF33CC"/>
                </a:solidFill>
              </a:rPr>
              <a:t>B←</a:t>
            </a:r>
            <a:endParaRPr lang="zh-CN" altLang="en-US" b="1" baseline="-14000">
              <a:solidFill>
                <a:srgbClr val="FF33CC"/>
              </a:solidFill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6834686" y="3150736"/>
            <a:ext cx="2093073" cy="676363"/>
            <a:chOff x="6844436" y="3387117"/>
            <a:chExt cx="2093073" cy="676363"/>
          </a:xfrm>
        </p:grpSpPr>
        <p:sp>
          <p:nvSpPr>
            <p:cNvPr id="98" name="Rectangle 102"/>
            <p:cNvSpPr>
              <a:spLocks noChangeArrowheads="1"/>
            </p:cNvSpPr>
            <p:nvPr/>
          </p:nvSpPr>
          <p:spPr bwMode="auto">
            <a:xfrm>
              <a:off x="6844436" y="3601815"/>
              <a:ext cx="209307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400" b="1" smtClean="0">
                  <a:solidFill>
                    <a:srgbClr val="FF0000"/>
                  </a:solidFill>
                </a:rPr>
                <a:t>EMDR(Write)</a:t>
              </a:r>
              <a:endParaRPr lang="zh-CN" alt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99" name="Line 101"/>
            <p:cNvSpPr>
              <a:spLocks noChangeShapeType="1"/>
            </p:cNvSpPr>
            <p:nvPr/>
          </p:nvSpPr>
          <p:spPr bwMode="auto">
            <a:xfrm rot="16200000" flipH="1">
              <a:off x="6892060" y="3533167"/>
              <a:ext cx="292100" cy="0"/>
            </a:xfrm>
            <a:prstGeom prst="line">
              <a:avLst/>
            </a:prstGeom>
            <a:noFill/>
            <a:ln w="22225">
              <a:solidFill>
                <a:srgbClr val="8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665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 60"/>
          <p:cNvSpPr>
            <a:spLocks noChangeShapeType="1"/>
          </p:cNvSpPr>
          <p:nvPr/>
        </p:nvSpPr>
        <p:spPr bwMode="auto">
          <a:xfrm>
            <a:off x="6877050" y="2565226"/>
            <a:ext cx="0" cy="396081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31" name="Line 58"/>
          <p:cNvSpPr>
            <a:spLocks noChangeShapeType="1"/>
          </p:cNvSpPr>
          <p:nvPr/>
        </p:nvSpPr>
        <p:spPr bwMode="auto">
          <a:xfrm>
            <a:off x="8388350" y="2565226"/>
            <a:ext cx="0" cy="396081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32" name="Line 59"/>
          <p:cNvSpPr>
            <a:spLocks noChangeShapeType="1"/>
          </p:cNvSpPr>
          <p:nvPr/>
        </p:nvSpPr>
        <p:spPr bwMode="auto">
          <a:xfrm>
            <a:off x="5292725" y="2565226"/>
            <a:ext cx="0" cy="396081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48" name="Line 62"/>
          <p:cNvSpPr>
            <a:spLocks noChangeShapeType="1"/>
          </p:cNvSpPr>
          <p:nvPr/>
        </p:nvSpPr>
        <p:spPr bwMode="auto">
          <a:xfrm>
            <a:off x="2268538" y="3644726"/>
            <a:ext cx="0" cy="288131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49" name="Line 64"/>
          <p:cNvSpPr>
            <a:spLocks noChangeShapeType="1"/>
          </p:cNvSpPr>
          <p:nvPr/>
        </p:nvSpPr>
        <p:spPr bwMode="auto">
          <a:xfrm>
            <a:off x="2051050" y="2565226"/>
            <a:ext cx="0" cy="7905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43" name="Text Box 47"/>
          <p:cNvSpPr txBox="1">
            <a:spLocks noChangeArrowheads="1"/>
          </p:cNvSpPr>
          <p:nvPr/>
        </p:nvSpPr>
        <p:spPr bwMode="auto">
          <a:xfrm>
            <a:off x="1693863" y="3285951"/>
            <a:ext cx="1511300" cy="5397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PC+1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635375" y="1049164"/>
            <a:ext cx="1800225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 b="1">
                <a:latin typeface="+mn-lt"/>
              </a:rPr>
              <a:t>取指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812088" y="3284364"/>
            <a:ext cx="1368425" cy="5397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PC-&gt;MAR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7812088" y="5517232"/>
            <a:ext cx="1368425" cy="5397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 anchor="ctr" anchorCtr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2000"/>
              </a:lnSpc>
            </a:pPr>
            <a:r>
              <a:rPr lang="en-US" altLang="zh-CN" sz="2000" b="1">
                <a:latin typeface="+mn-lt"/>
              </a:rPr>
              <a:t>PC+C-&gt;</a:t>
            </a:r>
          </a:p>
          <a:p>
            <a:pPr algn="ctr" eaLnBrk="1" hangingPunct="1">
              <a:lnSpc>
                <a:spcPts val="2000"/>
              </a:lnSpc>
            </a:pPr>
            <a:r>
              <a:rPr lang="en-US" altLang="zh-CN" sz="2000" b="1">
                <a:latin typeface="+mn-lt"/>
              </a:rPr>
              <a:t> PC, MAR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00563" y="577676"/>
            <a:ext cx="0" cy="47625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4500563" y="1414289"/>
            <a:ext cx="0" cy="3587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2771775" y="2565226"/>
            <a:ext cx="5616575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6227763" y="3284364"/>
            <a:ext cx="1368425" cy="5397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Ri-&gt;MAR</a:t>
            </a: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4572000" y="3284364"/>
            <a:ext cx="1439863" cy="5397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Ri-&gt;MAR</a:t>
            </a:r>
          </a:p>
        </p:txBody>
      </p:sp>
      <p:sp>
        <p:nvSpPr>
          <p:cNvPr id="12" name="Line 18"/>
          <p:cNvSpPr>
            <a:spLocks noChangeShapeType="1"/>
          </p:cNvSpPr>
          <p:nvPr/>
        </p:nvSpPr>
        <p:spPr bwMode="auto">
          <a:xfrm>
            <a:off x="3851275" y="2565226"/>
            <a:ext cx="0" cy="396081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13" name="Text Box 23"/>
          <p:cNvSpPr txBox="1">
            <a:spLocks noChangeArrowheads="1"/>
          </p:cNvSpPr>
          <p:nvPr/>
        </p:nvSpPr>
        <p:spPr bwMode="auto">
          <a:xfrm>
            <a:off x="34925" y="1028526"/>
            <a:ext cx="7921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FT</a:t>
            </a:r>
          </a:p>
        </p:txBody>
      </p:sp>
      <p:sp>
        <p:nvSpPr>
          <p:cNvPr id="14" name="Text Box 25"/>
          <p:cNvSpPr txBox="1">
            <a:spLocks noChangeArrowheads="1"/>
          </p:cNvSpPr>
          <p:nvPr/>
        </p:nvSpPr>
        <p:spPr bwMode="auto">
          <a:xfrm>
            <a:off x="34925" y="4492451"/>
            <a:ext cx="792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ET1</a:t>
            </a:r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34925" y="5571951"/>
            <a:ext cx="792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ET2</a:t>
            </a:r>
          </a:p>
        </p:txBody>
      </p:sp>
      <p:sp>
        <p:nvSpPr>
          <p:cNvPr id="16" name="Line 29"/>
          <p:cNvSpPr>
            <a:spLocks noChangeShapeType="1"/>
          </p:cNvSpPr>
          <p:nvPr/>
        </p:nvSpPr>
        <p:spPr bwMode="auto">
          <a:xfrm>
            <a:off x="684213" y="6524451"/>
            <a:ext cx="770413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17" name="Line 30"/>
          <p:cNvSpPr>
            <a:spLocks noChangeShapeType="1"/>
          </p:cNvSpPr>
          <p:nvPr/>
        </p:nvSpPr>
        <p:spPr bwMode="auto">
          <a:xfrm>
            <a:off x="4500563" y="6526039"/>
            <a:ext cx="0" cy="28733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18" name="Text Box 33"/>
          <p:cNvSpPr txBox="1">
            <a:spLocks noChangeArrowheads="1"/>
          </p:cNvSpPr>
          <p:nvPr/>
        </p:nvSpPr>
        <p:spPr bwMode="auto">
          <a:xfrm>
            <a:off x="2843213" y="2565226"/>
            <a:ext cx="7921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  <a:ea typeface="黑体" panose="02010609060101010101" pitchFamily="49" charset="-122"/>
              </a:rPr>
              <a:t>SKP</a:t>
            </a:r>
          </a:p>
        </p:txBody>
      </p:sp>
      <p:sp>
        <p:nvSpPr>
          <p:cNvPr id="19" name="Text Box 34"/>
          <p:cNvSpPr txBox="1">
            <a:spLocks noChangeArrowheads="1"/>
          </p:cNvSpPr>
          <p:nvPr/>
        </p:nvSpPr>
        <p:spPr bwMode="auto">
          <a:xfrm>
            <a:off x="5292725" y="2565226"/>
            <a:ext cx="1008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  <a:ea typeface="黑体" panose="02010609060101010101" pitchFamily="49" charset="-122"/>
              </a:rPr>
              <a:t>(R)</a:t>
            </a:r>
          </a:p>
        </p:txBody>
      </p:sp>
      <p:sp>
        <p:nvSpPr>
          <p:cNvPr id="20" name="Text Box 35"/>
          <p:cNvSpPr txBox="1">
            <a:spLocks noChangeArrowheads="1"/>
          </p:cNvSpPr>
          <p:nvPr/>
        </p:nvSpPr>
        <p:spPr bwMode="auto">
          <a:xfrm>
            <a:off x="6948488" y="2565226"/>
            <a:ext cx="7921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  <a:ea typeface="黑体" panose="02010609060101010101" pitchFamily="49" charset="-122"/>
              </a:rPr>
              <a:t>(R)+</a:t>
            </a:r>
          </a:p>
        </p:txBody>
      </p:sp>
      <p:sp>
        <p:nvSpPr>
          <p:cNvPr id="21" name="Text Box 36"/>
          <p:cNvSpPr txBox="1">
            <a:spLocks noChangeArrowheads="1"/>
          </p:cNvSpPr>
          <p:nvPr/>
        </p:nvSpPr>
        <p:spPr bwMode="auto">
          <a:xfrm>
            <a:off x="8388350" y="2565226"/>
            <a:ext cx="7921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  <a:ea typeface="黑体" panose="02010609060101010101" pitchFamily="49" charset="-122"/>
              </a:rPr>
              <a:t>X(PC)</a:t>
            </a:r>
          </a:p>
        </p:txBody>
      </p:sp>
      <p:sp>
        <p:nvSpPr>
          <p:cNvPr id="22" name="Text Box 38"/>
          <p:cNvSpPr txBox="1">
            <a:spLocks noChangeArrowheads="1"/>
          </p:cNvSpPr>
          <p:nvPr/>
        </p:nvSpPr>
        <p:spPr bwMode="auto">
          <a:xfrm>
            <a:off x="6156325" y="5516389"/>
            <a:ext cx="1439863" cy="5397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Ri+1 -&gt; Ri</a:t>
            </a:r>
          </a:p>
        </p:txBody>
      </p:sp>
      <p:sp>
        <p:nvSpPr>
          <p:cNvPr id="23" name="Text Box 39"/>
          <p:cNvSpPr txBox="1">
            <a:spLocks noChangeArrowheads="1"/>
          </p:cNvSpPr>
          <p:nvPr/>
        </p:nvSpPr>
        <p:spPr bwMode="auto">
          <a:xfrm>
            <a:off x="4500563" y="477664"/>
            <a:ext cx="16557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  <a:ea typeface="黑体" panose="02010609060101010101" pitchFamily="49" charset="-122"/>
              </a:rPr>
              <a:t>JMP</a:t>
            </a:r>
            <a:r>
              <a:rPr lang="zh-CN" altLang="en-US" sz="2000" b="1">
                <a:latin typeface="+mn-lt"/>
                <a:ea typeface="黑体" panose="02010609060101010101" pitchFamily="49" charset="-122"/>
              </a:rPr>
              <a:t>、</a:t>
            </a:r>
            <a:r>
              <a:rPr lang="en-US" altLang="zh-CN" sz="2000" b="1">
                <a:latin typeface="+mn-lt"/>
                <a:ea typeface="黑体" panose="02010609060101010101" pitchFamily="49" charset="-122"/>
              </a:rPr>
              <a:t>RST</a:t>
            </a:r>
          </a:p>
        </p:txBody>
      </p:sp>
      <p:sp>
        <p:nvSpPr>
          <p:cNvPr id="24" name="Text Box 42"/>
          <p:cNvSpPr txBox="1">
            <a:spLocks noChangeArrowheads="1"/>
          </p:cNvSpPr>
          <p:nvPr/>
        </p:nvSpPr>
        <p:spPr bwMode="auto">
          <a:xfrm>
            <a:off x="4500563" y="4403551"/>
            <a:ext cx="1511300" cy="60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M-&gt;MDR-&gt;</a:t>
            </a: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PC, MAR</a:t>
            </a:r>
          </a:p>
        </p:txBody>
      </p:sp>
      <p:sp>
        <p:nvSpPr>
          <p:cNvPr id="25" name="Text Box 50"/>
          <p:cNvSpPr txBox="1">
            <a:spLocks noChangeArrowheads="1"/>
          </p:cNvSpPr>
          <p:nvPr/>
        </p:nvSpPr>
        <p:spPr bwMode="auto">
          <a:xfrm>
            <a:off x="3348038" y="3284364"/>
            <a:ext cx="1081087" cy="5397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Ri</a:t>
            </a:r>
          </a:p>
        </p:txBody>
      </p:sp>
      <p:sp>
        <p:nvSpPr>
          <p:cNvPr id="26" name="Text Box 51"/>
          <p:cNvSpPr txBox="1">
            <a:spLocks noChangeArrowheads="1"/>
          </p:cNvSpPr>
          <p:nvPr/>
        </p:nvSpPr>
        <p:spPr bwMode="auto">
          <a:xfrm>
            <a:off x="3927752" y="3343101"/>
            <a:ext cx="574674" cy="483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 b="1">
                <a:latin typeface="+mn-lt"/>
                <a:ea typeface="黑体" panose="02010609060101010101" pitchFamily="49" charset="-122"/>
              </a:rPr>
              <a:t>PC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 b="1">
                <a:latin typeface="+mn-lt"/>
                <a:ea typeface="黑体" panose="02010609060101010101" pitchFamily="49" charset="-122"/>
              </a:rPr>
              <a:t>MAR</a:t>
            </a:r>
          </a:p>
        </p:txBody>
      </p:sp>
      <p:sp>
        <p:nvSpPr>
          <p:cNvPr id="27" name="Line 52"/>
          <p:cNvSpPr>
            <a:spLocks noChangeShapeType="1"/>
          </p:cNvSpPr>
          <p:nvPr/>
        </p:nvSpPr>
        <p:spPr bwMode="auto">
          <a:xfrm flipV="1">
            <a:off x="3627024" y="3335923"/>
            <a:ext cx="287337" cy="14446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28" name="Line 53"/>
          <p:cNvSpPr>
            <a:spLocks noChangeShapeType="1"/>
          </p:cNvSpPr>
          <p:nvPr/>
        </p:nvSpPr>
        <p:spPr bwMode="auto">
          <a:xfrm>
            <a:off x="3627024" y="3480386"/>
            <a:ext cx="287337" cy="1444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29" name="Text Box 56"/>
          <p:cNvSpPr txBox="1">
            <a:spLocks noChangeArrowheads="1"/>
          </p:cNvSpPr>
          <p:nvPr/>
        </p:nvSpPr>
        <p:spPr bwMode="auto">
          <a:xfrm>
            <a:off x="6156325" y="4401964"/>
            <a:ext cx="1439863" cy="60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M-&gt;MDR-&gt;</a:t>
            </a: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PC, MAR</a:t>
            </a:r>
          </a:p>
        </p:txBody>
      </p:sp>
      <p:sp>
        <p:nvSpPr>
          <p:cNvPr id="30" name="Text Box 57"/>
          <p:cNvSpPr txBox="1">
            <a:spLocks noChangeArrowheads="1"/>
          </p:cNvSpPr>
          <p:nvPr/>
        </p:nvSpPr>
        <p:spPr bwMode="auto">
          <a:xfrm>
            <a:off x="7740650" y="4401964"/>
            <a:ext cx="1439863" cy="60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M-&gt;MDR-&gt;</a:t>
            </a: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C</a:t>
            </a:r>
          </a:p>
        </p:txBody>
      </p:sp>
      <p:sp>
        <p:nvSpPr>
          <p:cNvPr id="34" name="Line 63"/>
          <p:cNvSpPr>
            <a:spLocks noChangeShapeType="1"/>
          </p:cNvSpPr>
          <p:nvPr/>
        </p:nvSpPr>
        <p:spPr bwMode="auto">
          <a:xfrm>
            <a:off x="2771775" y="2565226"/>
            <a:ext cx="0" cy="71913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35" name="Line 66"/>
          <p:cNvSpPr>
            <a:spLocks noChangeShapeType="1"/>
          </p:cNvSpPr>
          <p:nvPr/>
        </p:nvSpPr>
        <p:spPr bwMode="auto">
          <a:xfrm>
            <a:off x="1403350" y="1773064"/>
            <a:ext cx="4897438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36" name="Line 67"/>
          <p:cNvSpPr>
            <a:spLocks noChangeShapeType="1"/>
          </p:cNvSpPr>
          <p:nvPr/>
        </p:nvSpPr>
        <p:spPr bwMode="auto">
          <a:xfrm>
            <a:off x="1403350" y="1773064"/>
            <a:ext cx="0" cy="7921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37" name="Line 68"/>
          <p:cNvSpPr>
            <a:spLocks noChangeShapeType="1"/>
          </p:cNvSpPr>
          <p:nvPr/>
        </p:nvSpPr>
        <p:spPr bwMode="auto">
          <a:xfrm>
            <a:off x="6300788" y="1773064"/>
            <a:ext cx="0" cy="7921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38" name="Text Box 69"/>
          <p:cNvSpPr txBox="1">
            <a:spLocks noChangeArrowheads="1"/>
          </p:cNvSpPr>
          <p:nvPr/>
        </p:nvSpPr>
        <p:spPr bwMode="auto">
          <a:xfrm>
            <a:off x="1476375" y="1773064"/>
            <a:ext cx="7921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+mn-lt"/>
                <a:ea typeface="黑体" panose="02010609060101010101" pitchFamily="49" charset="-122"/>
              </a:rPr>
              <a:t>NJP</a:t>
            </a:r>
          </a:p>
        </p:txBody>
      </p:sp>
      <p:sp>
        <p:nvSpPr>
          <p:cNvPr id="39" name="Text Box 70"/>
          <p:cNvSpPr txBox="1">
            <a:spLocks noChangeArrowheads="1"/>
          </p:cNvSpPr>
          <p:nvPr/>
        </p:nvSpPr>
        <p:spPr bwMode="auto">
          <a:xfrm>
            <a:off x="6443663" y="1773064"/>
            <a:ext cx="12969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+mn-lt"/>
                <a:ea typeface="黑体" panose="02010609060101010101" pitchFamily="49" charset="-122"/>
              </a:rPr>
              <a:t>JP,RST</a:t>
            </a:r>
          </a:p>
        </p:txBody>
      </p:sp>
      <p:sp>
        <p:nvSpPr>
          <p:cNvPr id="41" name="Text Box 24"/>
          <p:cNvSpPr txBox="1">
            <a:spLocks noChangeArrowheads="1"/>
          </p:cNvSpPr>
          <p:nvPr/>
        </p:nvSpPr>
        <p:spPr bwMode="auto">
          <a:xfrm>
            <a:off x="34925" y="2924001"/>
            <a:ext cx="792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ET0</a:t>
            </a:r>
          </a:p>
        </p:txBody>
      </p:sp>
      <p:sp>
        <p:nvSpPr>
          <p:cNvPr id="42" name="Text Box 32"/>
          <p:cNvSpPr txBox="1">
            <a:spLocks noChangeArrowheads="1"/>
          </p:cNvSpPr>
          <p:nvPr/>
        </p:nvSpPr>
        <p:spPr bwMode="auto">
          <a:xfrm>
            <a:off x="1619250" y="2631901"/>
            <a:ext cx="5762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  <a:ea typeface="黑体" panose="02010609060101010101" pitchFamily="49" charset="-122"/>
              </a:rPr>
              <a:t>PC</a:t>
            </a:r>
          </a:p>
        </p:txBody>
      </p:sp>
      <p:sp>
        <p:nvSpPr>
          <p:cNvPr id="44" name="Text Box 48"/>
          <p:cNvSpPr txBox="1">
            <a:spLocks noChangeArrowheads="1"/>
          </p:cNvSpPr>
          <p:nvPr/>
        </p:nvSpPr>
        <p:spPr bwMode="auto">
          <a:xfrm>
            <a:off x="2657407" y="3343101"/>
            <a:ext cx="579437" cy="47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 b="1">
                <a:latin typeface="+mn-lt"/>
                <a:ea typeface="黑体" panose="02010609060101010101" pitchFamily="49" charset="-122"/>
              </a:rPr>
              <a:t>PC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 b="1">
                <a:latin typeface="+mn-lt"/>
                <a:ea typeface="黑体" panose="02010609060101010101" pitchFamily="49" charset="-122"/>
              </a:rPr>
              <a:t>MAR</a:t>
            </a:r>
          </a:p>
        </p:txBody>
      </p:sp>
      <p:sp>
        <p:nvSpPr>
          <p:cNvPr id="45" name="Line 54"/>
          <p:cNvSpPr>
            <a:spLocks noChangeShapeType="1"/>
          </p:cNvSpPr>
          <p:nvPr/>
        </p:nvSpPr>
        <p:spPr bwMode="auto">
          <a:xfrm flipV="1">
            <a:off x="2287622" y="3355801"/>
            <a:ext cx="287337" cy="14446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46" name="Line 55"/>
          <p:cNvSpPr>
            <a:spLocks noChangeShapeType="1"/>
          </p:cNvSpPr>
          <p:nvPr/>
        </p:nvSpPr>
        <p:spPr bwMode="auto">
          <a:xfrm>
            <a:off x="2287622" y="3500264"/>
            <a:ext cx="287337" cy="1444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47" name="Line 61"/>
          <p:cNvSpPr>
            <a:spLocks noChangeShapeType="1"/>
          </p:cNvSpPr>
          <p:nvPr/>
        </p:nvSpPr>
        <p:spPr bwMode="auto">
          <a:xfrm>
            <a:off x="684213" y="2565226"/>
            <a:ext cx="0" cy="396081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50" name="Line 65"/>
          <p:cNvSpPr>
            <a:spLocks noChangeShapeType="1"/>
          </p:cNvSpPr>
          <p:nvPr/>
        </p:nvSpPr>
        <p:spPr bwMode="auto">
          <a:xfrm>
            <a:off x="684213" y="2565226"/>
            <a:ext cx="136683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grpSp>
        <p:nvGrpSpPr>
          <p:cNvPr id="51" name="Group 73"/>
          <p:cNvGrpSpPr>
            <a:grpSpLocks/>
          </p:cNvGrpSpPr>
          <p:nvPr/>
        </p:nvGrpSpPr>
        <p:grpSpPr bwMode="auto">
          <a:xfrm>
            <a:off x="736600" y="2631901"/>
            <a:ext cx="811213" cy="307975"/>
            <a:chOff x="464" y="1386"/>
            <a:chExt cx="511" cy="194"/>
          </a:xfrm>
        </p:grpSpPr>
        <p:sp>
          <p:nvSpPr>
            <p:cNvPr id="52" name="Text Box 31"/>
            <p:cNvSpPr txBox="1">
              <a:spLocks noChangeArrowheads="1"/>
            </p:cNvSpPr>
            <p:nvPr/>
          </p:nvSpPr>
          <p:spPr bwMode="auto">
            <a:xfrm>
              <a:off x="476" y="1386"/>
              <a:ext cx="49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anose="02010609060101010101" pitchFamily="49" charset="-122"/>
                </a:rPr>
                <a:t>PC</a:t>
              </a:r>
            </a:p>
          </p:txBody>
        </p:sp>
        <p:sp>
          <p:nvSpPr>
            <p:cNvPr id="53" name="Line 71"/>
            <p:cNvSpPr>
              <a:spLocks noChangeShapeType="1"/>
            </p:cNvSpPr>
            <p:nvPr/>
          </p:nvSpPr>
          <p:spPr bwMode="auto">
            <a:xfrm>
              <a:off x="464" y="1389"/>
              <a:ext cx="227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</p:grpSp>
      <p:sp>
        <p:nvSpPr>
          <p:cNvPr id="54" name="Text Box 72"/>
          <p:cNvSpPr txBox="1">
            <a:spLocks noChangeArrowheads="1"/>
          </p:cNvSpPr>
          <p:nvPr/>
        </p:nvSpPr>
        <p:spPr bwMode="auto">
          <a:xfrm>
            <a:off x="3995738" y="2565226"/>
            <a:ext cx="3603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  <a:ea typeface="黑体" panose="02010609060101010101" pitchFamily="49" charset="-122"/>
              </a:rPr>
              <a:t>R</a:t>
            </a:r>
          </a:p>
        </p:txBody>
      </p:sp>
      <p:sp>
        <p:nvSpPr>
          <p:cNvPr id="55" name="Text Box 75"/>
          <p:cNvSpPr txBox="1">
            <a:spLocks noChangeArrowheads="1"/>
          </p:cNvSpPr>
          <p:nvPr/>
        </p:nvSpPr>
        <p:spPr bwMode="auto">
          <a:xfrm>
            <a:off x="6300788" y="3592339"/>
            <a:ext cx="431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  <a:latin typeface="+mn-lt"/>
                <a:ea typeface="黑体" panose="02010609060101010101" pitchFamily="49" charset="-122"/>
              </a:rPr>
              <a:t>SP</a:t>
            </a:r>
          </a:p>
        </p:txBody>
      </p:sp>
      <p:sp>
        <p:nvSpPr>
          <p:cNvPr id="56" name="Text Box 76"/>
          <p:cNvSpPr txBox="1">
            <a:spLocks noChangeArrowheads="1"/>
          </p:cNvSpPr>
          <p:nvPr/>
        </p:nvSpPr>
        <p:spPr bwMode="auto">
          <a:xfrm>
            <a:off x="6192838" y="5787851"/>
            <a:ext cx="971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  <a:latin typeface="+mn-lt"/>
                <a:ea typeface="黑体" panose="02010609060101010101" pitchFamily="49" charset="-122"/>
              </a:rPr>
              <a:t>SP+1-&gt;</a:t>
            </a:r>
          </a:p>
        </p:txBody>
      </p:sp>
      <p:sp>
        <p:nvSpPr>
          <p:cNvPr id="57" name="Text Box 77"/>
          <p:cNvSpPr txBox="1">
            <a:spLocks noChangeArrowheads="1"/>
          </p:cNvSpPr>
          <p:nvPr/>
        </p:nvSpPr>
        <p:spPr bwMode="auto">
          <a:xfrm>
            <a:off x="7127875" y="5787851"/>
            <a:ext cx="431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  <a:latin typeface="+mn-lt"/>
                <a:ea typeface="黑体" panose="02010609060101010101" pitchFamily="49" charset="-122"/>
              </a:rPr>
              <a:t>SP</a:t>
            </a:r>
          </a:p>
        </p:txBody>
      </p:sp>
      <p:sp>
        <p:nvSpPr>
          <p:cNvPr id="58" name="Line 78"/>
          <p:cNvSpPr>
            <a:spLocks noChangeShapeType="1"/>
          </p:cNvSpPr>
          <p:nvPr/>
        </p:nvSpPr>
        <p:spPr bwMode="auto">
          <a:xfrm flipV="1">
            <a:off x="6588125" y="3608214"/>
            <a:ext cx="252413" cy="1444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107950" y="3284364"/>
            <a:ext cx="1441450" cy="5397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PC-&gt;MAR</a:t>
            </a:r>
          </a:p>
        </p:txBody>
      </p:sp>
    </p:spTree>
    <p:extLst>
      <p:ext uri="{BB962C8B-B14F-4D97-AF65-F5344CB8AC3E}">
        <p14:creationId xmlns:p14="http://schemas.microsoft.com/office/powerpoint/2010/main" val="104208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" grpId="0" animBg="1"/>
      <p:bldP spid="5" grpId="0" animBg="1"/>
      <p:bldP spid="6" grpId="0" animBg="1"/>
      <p:bldP spid="10" grpId="0" animBg="1"/>
      <p:bldP spid="11" grpId="0" animBg="1"/>
      <p:bldP spid="13" grpId="0"/>
      <p:bldP spid="14" grpId="0"/>
      <p:bldP spid="15" grpId="0"/>
      <p:bldP spid="18" grpId="0"/>
      <p:bldP spid="19" grpId="0"/>
      <p:bldP spid="20" grpId="0"/>
      <p:bldP spid="21" grpId="0"/>
      <p:bldP spid="22" grpId="0" animBg="1"/>
      <p:bldP spid="23" grpId="0"/>
      <p:bldP spid="24" grpId="0" animBg="1"/>
      <p:bldP spid="25" grpId="0" animBg="1"/>
      <p:bldP spid="26" grpId="0"/>
      <p:bldP spid="29" grpId="0" animBg="1"/>
      <p:bldP spid="30" grpId="0" animBg="1"/>
      <p:bldP spid="38" grpId="0"/>
      <p:bldP spid="39" grpId="0"/>
      <p:bldP spid="41" grpId="0"/>
      <p:bldP spid="42" grpId="0"/>
      <p:bldP spid="44" grpId="0"/>
      <p:bldP spid="54" grpId="0"/>
      <p:bldP spid="55" grpId="0" build="p" autoUpdateAnimBg="0" advAuto="0"/>
      <p:bldP spid="56" grpId="0" build="p" autoUpdateAnimBg="0" advAuto="0"/>
      <p:bldP spid="57" grpId="0" build="p" autoUpdateAnimBg="0" advAuto="0"/>
      <p:bldP spid="4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44500" y="188640"/>
            <a:ext cx="8483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针对</a:t>
            </a:r>
            <a:r>
              <a:rPr lang="zh-CN" altLang="en-US" sz="2800" b="1">
                <a:solidFill>
                  <a:srgbClr val="FF00FF"/>
                </a:solidFill>
              </a:rPr>
              <a:t>转移不成功</a:t>
            </a:r>
            <a:r>
              <a:rPr lang="zh-CN" altLang="en-US" sz="2800" b="1"/>
              <a:t>时, 如何决定</a:t>
            </a:r>
            <a:r>
              <a:rPr lang="zh-CN" altLang="en-US" sz="2800" b="1">
                <a:solidFill>
                  <a:srgbClr val="FF00FF"/>
                </a:solidFill>
              </a:rPr>
              <a:t>后继指令</a:t>
            </a:r>
            <a:r>
              <a:rPr lang="zh-CN" altLang="en-US" sz="2800" b="1"/>
              <a:t>的地址: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41350" y="885155"/>
            <a:ext cx="828675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0988" indent="-280988"/>
            <a:r>
              <a:rPr lang="zh-CN" altLang="en-US" sz="2800" b="1">
                <a:sym typeface="Wingdings" pitchFamily="2" charset="2"/>
              </a:rPr>
              <a:t> 转移指令的地址字段所指明的寄存器不是</a:t>
            </a:r>
            <a:r>
              <a:rPr lang="en-US" altLang="zh-CN" sz="2800" b="1">
                <a:sym typeface="Wingdings" pitchFamily="2" charset="2"/>
              </a:rPr>
              <a:t>PC, </a:t>
            </a:r>
            <a:r>
              <a:rPr lang="zh-CN" altLang="en-US" sz="2800" b="1">
                <a:sym typeface="Wingdings" pitchFamily="2" charset="2"/>
              </a:rPr>
              <a:t>即为非</a:t>
            </a:r>
            <a:r>
              <a:rPr lang="en-US" altLang="zh-CN" sz="2800" b="1">
                <a:sym typeface="Wingdings" pitchFamily="2" charset="2"/>
              </a:rPr>
              <a:t>PC</a:t>
            </a:r>
            <a:r>
              <a:rPr lang="zh-CN" altLang="en-US" sz="2800" b="1">
                <a:sym typeface="Wingdings" pitchFamily="2" charset="2"/>
              </a:rPr>
              <a:t>型寻址—</a:t>
            </a:r>
            <a:endParaRPr lang="zh-CN" altLang="en-US" sz="2800" b="1"/>
          </a:p>
        </p:txBody>
      </p: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3790950" y="1351883"/>
            <a:ext cx="1203325" cy="523876"/>
            <a:chOff x="2388" y="768"/>
            <a:chExt cx="758" cy="330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2388" y="768"/>
              <a:ext cx="75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/>
                <a:t>PC</a:t>
              </a:r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2437" y="830"/>
              <a:ext cx="308" cy="0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/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016000" y="1815430"/>
            <a:ext cx="83502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则</a:t>
            </a:r>
            <a:r>
              <a:rPr lang="zh-CN" altLang="en-US" sz="2800" b="1" u="sng"/>
              <a:t>后继指令</a:t>
            </a:r>
            <a:r>
              <a:rPr lang="zh-CN" altLang="en-US" sz="2800" b="1"/>
              <a:t>存放在当前转移指令之后的地址单</a:t>
            </a:r>
            <a:r>
              <a:rPr lang="zh-CN" altLang="en-US" sz="2800" b="1" smtClean="0"/>
              <a:t>元；</a:t>
            </a:r>
            <a:endParaRPr lang="en-US" altLang="zh-CN" sz="2800" b="1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105026" y="2236117"/>
            <a:ext cx="490268" cy="1925949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endParaRPr lang="zh-CN" altLang="en-US" sz="2800" b="1"/>
          </a:p>
        </p:txBody>
      </p:sp>
      <p:grpSp>
        <p:nvGrpSpPr>
          <p:cNvPr id="24" name="组合 23"/>
          <p:cNvGrpSpPr/>
          <p:nvPr/>
        </p:nvGrpSpPr>
        <p:grpSpPr>
          <a:xfrm>
            <a:off x="1522413" y="4162067"/>
            <a:ext cx="2898775" cy="2147253"/>
            <a:chOff x="1522413" y="3716313"/>
            <a:chExt cx="2898775" cy="2147253"/>
          </a:xfrm>
        </p:grpSpPr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2595293" y="3716313"/>
              <a:ext cx="95567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b="1">
                  <a:solidFill>
                    <a:srgbClr val="000099"/>
                  </a:solidFill>
                </a:rPr>
                <a:t>......</a:t>
              </a:r>
            </a:p>
          </p:txBody>
        </p:sp>
        <p:grpSp>
          <p:nvGrpSpPr>
            <p:cNvPr id="10" name="Group 39"/>
            <p:cNvGrpSpPr>
              <a:grpSpLocks/>
            </p:cNvGrpSpPr>
            <p:nvPr/>
          </p:nvGrpSpPr>
          <p:grpSpPr bwMode="auto">
            <a:xfrm>
              <a:off x="1522413" y="3788699"/>
              <a:ext cx="2898775" cy="2074867"/>
              <a:chOff x="959" y="2327"/>
              <a:chExt cx="1826" cy="1307"/>
            </a:xfrm>
          </p:grpSpPr>
          <p:sp>
            <p:nvSpPr>
              <p:cNvPr id="11" name="Text Box 9"/>
              <p:cNvSpPr txBox="1">
                <a:spLocks noChangeArrowheads="1"/>
              </p:cNvSpPr>
              <p:nvPr/>
            </p:nvSpPr>
            <p:spPr bwMode="auto">
              <a:xfrm>
                <a:off x="959" y="2327"/>
                <a:ext cx="1815" cy="1307"/>
              </a:xfrm>
              <a:prstGeom prst="rect">
                <a:avLst/>
              </a:prstGeom>
              <a:noFill/>
              <a:ln w="19050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endParaRPr lang="en-US" altLang="zh-CN" sz="2800" b="1" smtClean="0">
                  <a:solidFill>
                    <a:srgbClr val="0000FF"/>
                  </a:solidFill>
                </a:endParaRPr>
              </a:p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endParaRPr lang="zh-CN" altLang="en-US" sz="2800" b="1">
                  <a:solidFill>
                    <a:srgbClr val="0000FF"/>
                  </a:solidFill>
                </a:endParaRPr>
              </a:p>
              <a:p>
                <a:pPr>
                  <a:spcBef>
                    <a:spcPct val="0"/>
                  </a:spcBef>
                </a:pPr>
                <a:r>
                  <a:rPr lang="zh-CN" altLang="en-US" sz="2800" b="1">
                    <a:solidFill>
                      <a:srgbClr val="0000FF"/>
                    </a:solidFill>
                  </a:rPr>
                  <a:t>  条件转移指令</a:t>
                </a:r>
              </a:p>
              <a:p>
                <a:pPr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zh-CN" altLang="en-US" sz="2800" b="1">
                    <a:solidFill>
                      <a:srgbClr val="0000FF"/>
                    </a:solidFill>
                  </a:rPr>
                  <a:t>      后继指令</a:t>
                </a:r>
              </a:p>
              <a:p>
                <a:pPr>
                  <a:lnSpc>
                    <a:spcPct val="90000"/>
                  </a:lnSpc>
                  <a:spcBef>
                    <a:spcPct val="0"/>
                  </a:spcBef>
                </a:pPr>
                <a:endParaRPr lang="zh-CN" altLang="en-US" sz="28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12" name="Line 10"/>
              <p:cNvSpPr>
                <a:spLocks noChangeShapeType="1"/>
              </p:cNvSpPr>
              <p:nvPr/>
            </p:nvSpPr>
            <p:spPr bwMode="auto">
              <a:xfrm>
                <a:off x="969" y="2748"/>
                <a:ext cx="1806" cy="0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13" name="Line 12"/>
              <p:cNvSpPr>
                <a:spLocks noChangeShapeType="1"/>
              </p:cNvSpPr>
              <p:nvPr/>
            </p:nvSpPr>
            <p:spPr bwMode="auto">
              <a:xfrm>
                <a:off x="969" y="3061"/>
                <a:ext cx="1806" cy="0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14" name="Line 13"/>
              <p:cNvSpPr>
                <a:spLocks noChangeShapeType="1"/>
              </p:cNvSpPr>
              <p:nvPr/>
            </p:nvSpPr>
            <p:spPr bwMode="auto">
              <a:xfrm>
                <a:off x="979" y="3370"/>
                <a:ext cx="1806" cy="0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15" name="Text Box 15"/>
              <p:cNvSpPr txBox="1">
                <a:spLocks noChangeArrowheads="1"/>
              </p:cNvSpPr>
              <p:nvPr/>
            </p:nvSpPr>
            <p:spPr bwMode="auto">
              <a:xfrm>
                <a:off x="1625" y="3264"/>
                <a:ext cx="634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 b="1">
                    <a:solidFill>
                      <a:srgbClr val="0000FF"/>
                    </a:solidFill>
                  </a:rPr>
                  <a:t>......</a:t>
                </a:r>
              </a:p>
            </p:txBody>
          </p:sp>
        </p:grpSp>
      </p:grp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641350" y="2573139"/>
            <a:ext cx="828675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84175" indent="-384175"/>
            <a:r>
              <a:rPr lang="zh-CN" altLang="en-US" sz="2800" b="1">
                <a:sym typeface="Wingdings" pitchFamily="2" charset="2"/>
              </a:rPr>
              <a:t> 转移指令的地址字段所指明的寄存器是</a:t>
            </a:r>
            <a:r>
              <a:rPr lang="en-US" altLang="zh-CN" sz="2800" b="1">
                <a:sym typeface="Wingdings" pitchFamily="2" charset="2"/>
              </a:rPr>
              <a:t>PC, </a:t>
            </a:r>
            <a:r>
              <a:rPr lang="zh-CN" altLang="en-US" sz="2800" b="1">
                <a:sym typeface="Wingdings" pitchFamily="2" charset="2"/>
              </a:rPr>
              <a:t>即为</a:t>
            </a:r>
            <a:r>
              <a:rPr lang="en-US" altLang="zh-CN" sz="2800" b="1">
                <a:sym typeface="Wingdings" pitchFamily="2" charset="2"/>
              </a:rPr>
              <a:t>PC</a:t>
            </a:r>
            <a:r>
              <a:rPr lang="zh-CN" altLang="en-US" sz="2800" b="1">
                <a:sym typeface="Wingdings" pitchFamily="2" charset="2"/>
              </a:rPr>
              <a:t>型寻址— </a:t>
            </a:r>
            <a:r>
              <a:rPr lang="en-US" altLang="zh-CN" sz="2800" b="1"/>
              <a:t>PC, </a:t>
            </a:r>
            <a:r>
              <a:rPr lang="zh-CN" altLang="en-US" sz="2800" b="1"/>
              <a:t>转移指令之后的地址存放转移</a:t>
            </a:r>
            <a:r>
              <a:rPr lang="zh-CN" altLang="en-US" sz="2800" b="1" smtClean="0"/>
              <a:t>地址偏移量, </a:t>
            </a:r>
            <a:r>
              <a:rPr lang="zh-CN" altLang="en-US" sz="2800" b="1"/>
              <a:t>后继指令位于再下一个单元, 即</a:t>
            </a:r>
            <a:r>
              <a:rPr lang="en-US" altLang="zh-CN" sz="2800" b="1"/>
              <a:t>:</a:t>
            </a: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>
            <a:off x="6660232" y="3573016"/>
            <a:ext cx="0" cy="682527"/>
          </a:xfrm>
          <a:prstGeom prst="line">
            <a:avLst/>
          </a:prstGeom>
          <a:noFill/>
          <a:ln w="19050">
            <a:solidFill>
              <a:srgbClr val="000099"/>
            </a:solidFill>
            <a:prstDash val="dash"/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2800" b="1"/>
          </a:p>
        </p:txBody>
      </p:sp>
      <p:grpSp>
        <p:nvGrpSpPr>
          <p:cNvPr id="25" name="组合 24"/>
          <p:cNvGrpSpPr/>
          <p:nvPr/>
        </p:nvGrpSpPr>
        <p:grpSpPr>
          <a:xfrm>
            <a:off x="5029200" y="4131717"/>
            <a:ext cx="2881313" cy="1998662"/>
            <a:chOff x="5029200" y="3915693"/>
            <a:chExt cx="2881313" cy="1998662"/>
          </a:xfrm>
        </p:grpSpPr>
        <p:sp>
          <p:nvSpPr>
            <p:cNvPr id="18" name="Text Box 25"/>
            <p:cNvSpPr txBox="1">
              <a:spLocks noChangeArrowheads="1"/>
            </p:cNvSpPr>
            <p:nvPr/>
          </p:nvSpPr>
          <p:spPr bwMode="auto">
            <a:xfrm>
              <a:off x="6105525" y="3915693"/>
              <a:ext cx="146367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b="1">
                  <a:solidFill>
                    <a:srgbClr val="000099"/>
                  </a:solidFill>
                </a:rPr>
                <a:t>......</a:t>
              </a:r>
            </a:p>
          </p:txBody>
        </p:sp>
        <p:grpSp>
          <p:nvGrpSpPr>
            <p:cNvPr id="19" name="Group 40"/>
            <p:cNvGrpSpPr>
              <a:grpSpLocks/>
            </p:cNvGrpSpPr>
            <p:nvPr/>
          </p:nvGrpSpPr>
          <p:grpSpPr bwMode="auto">
            <a:xfrm>
              <a:off x="5029200" y="4077618"/>
              <a:ext cx="2881313" cy="1836737"/>
              <a:chOff x="3168" y="2485"/>
              <a:chExt cx="1815" cy="1157"/>
            </a:xfrm>
          </p:grpSpPr>
          <p:sp>
            <p:nvSpPr>
              <p:cNvPr id="20" name="Text Box 24"/>
              <p:cNvSpPr txBox="1">
                <a:spLocks noChangeArrowheads="1"/>
              </p:cNvSpPr>
              <p:nvPr/>
            </p:nvSpPr>
            <p:spPr bwMode="auto">
              <a:xfrm>
                <a:off x="3168" y="2485"/>
                <a:ext cx="1815" cy="1157"/>
              </a:xfrm>
              <a:prstGeom prst="rect">
                <a:avLst/>
              </a:prstGeom>
              <a:noFill/>
              <a:ln w="19050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85000"/>
                  </a:lnSpc>
                  <a:spcBef>
                    <a:spcPct val="0"/>
                  </a:spcBef>
                </a:pPr>
                <a:endParaRPr lang="zh-CN" altLang="en-US" sz="2800" b="1">
                  <a:solidFill>
                    <a:srgbClr val="0000FF"/>
                  </a:solidFill>
                </a:endParaRPr>
              </a:p>
              <a:p>
                <a:pPr>
                  <a:spcBef>
                    <a:spcPct val="0"/>
                  </a:spcBef>
                </a:pPr>
                <a:r>
                  <a:rPr lang="zh-CN" altLang="en-US" sz="2800" b="1">
                    <a:solidFill>
                      <a:srgbClr val="0000FF"/>
                    </a:solidFill>
                  </a:rPr>
                  <a:t>  条件转移指令</a:t>
                </a:r>
              </a:p>
              <a:p>
                <a:pPr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zh-CN" altLang="en-US" sz="2800" b="1">
                    <a:solidFill>
                      <a:srgbClr val="0000FF"/>
                    </a:solidFill>
                  </a:rPr>
                  <a:t>      转移</a:t>
                </a:r>
                <a:r>
                  <a:rPr lang="zh-CN" altLang="en-US" sz="2800" b="1" smtClean="0">
                    <a:solidFill>
                      <a:srgbClr val="0000FF"/>
                    </a:solidFill>
                  </a:rPr>
                  <a:t>地址</a:t>
                </a:r>
                <a:r>
                  <a:rPr lang="en-US" altLang="zh-CN" sz="2800" b="1" smtClean="0">
                    <a:solidFill>
                      <a:srgbClr val="0000FF"/>
                    </a:solidFill>
                  </a:rPr>
                  <a:t>D</a:t>
                </a:r>
                <a:endParaRPr lang="zh-CN" altLang="en-US" sz="2800" b="1">
                  <a:solidFill>
                    <a:srgbClr val="0000FF"/>
                  </a:solidFill>
                </a:endParaRPr>
              </a:p>
              <a:p>
                <a:pPr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zh-CN" altLang="en-US" sz="2800" b="1">
                    <a:solidFill>
                      <a:srgbClr val="0000FF"/>
                    </a:solidFill>
                  </a:rPr>
                  <a:t>      后继指令</a:t>
                </a:r>
              </a:p>
            </p:txBody>
          </p:sp>
          <p:sp>
            <p:nvSpPr>
              <p:cNvPr id="21" name="Line 26"/>
              <p:cNvSpPr>
                <a:spLocks noChangeShapeType="1"/>
              </p:cNvSpPr>
              <p:nvPr/>
            </p:nvSpPr>
            <p:spPr bwMode="auto">
              <a:xfrm>
                <a:off x="3170" y="2749"/>
                <a:ext cx="1811" cy="0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22" name="Line 27"/>
              <p:cNvSpPr>
                <a:spLocks noChangeShapeType="1"/>
              </p:cNvSpPr>
              <p:nvPr/>
            </p:nvSpPr>
            <p:spPr bwMode="auto">
              <a:xfrm>
                <a:off x="3170" y="3046"/>
                <a:ext cx="1811" cy="0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23" name="Line 28"/>
              <p:cNvSpPr>
                <a:spLocks noChangeShapeType="1"/>
              </p:cNvSpPr>
              <p:nvPr/>
            </p:nvSpPr>
            <p:spPr bwMode="auto">
              <a:xfrm>
                <a:off x="3172" y="3334"/>
                <a:ext cx="1811" cy="0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 b="1">
                  <a:solidFill>
                    <a:srgbClr val="0000FF"/>
                  </a:solidFill>
                </a:endParaRPr>
              </a:p>
            </p:txBody>
          </p:sp>
        </p:grpSp>
      </p:grpSp>
      <p:sp>
        <p:nvSpPr>
          <p:cNvPr id="26" name="文本框 25"/>
          <p:cNvSpPr txBox="1"/>
          <p:nvPr/>
        </p:nvSpPr>
        <p:spPr>
          <a:xfrm flipH="1">
            <a:off x="1882949" y="6290156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solidFill>
                  <a:srgbClr val="FF0000"/>
                </a:solidFill>
              </a:rPr>
              <a:t>PC </a:t>
            </a:r>
            <a:r>
              <a:rPr lang="en-US" altLang="zh-CN" sz="2800" b="1">
                <a:solidFill>
                  <a:srgbClr val="FF0000"/>
                </a:solidFill>
              </a:rPr>
              <a:t>→ MAR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 flipH="1">
            <a:off x="4994274" y="6165304"/>
            <a:ext cx="3466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solidFill>
                  <a:srgbClr val="FF0000"/>
                </a:solidFill>
              </a:rPr>
              <a:t>PC+1 </a:t>
            </a:r>
            <a:r>
              <a:rPr lang="en-US" altLang="zh-CN" sz="2800" b="1">
                <a:solidFill>
                  <a:srgbClr val="FF0000"/>
                </a:solidFill>
              </a:rPr>
              <a:t>→ </a:t>
            </a:r>
            <a:r>
              <a:rPr lang="en-US" altLang="zh-CN" sz="2800" b="1" smtClean="0">
                <a:solidFill>
                  <a:srgbClr val="FF0000"/>
                </a:solidFill>
              </a:rPr>
              <a:t>PC</a:t>
            </a:r>
            <a:r>
              <a:rPr lang="zh-CN" altLang="en-US" sz="2800" b="1" smtClean="0">
                <a:solidFill>
                  <a:srgbClr val="FF0000"/>
                </a:solidFill>
              </a:rPr>
              <a:t>、</a:t>
            </a:r>
            <a:r>
              <a:rPr lang="en-US" altLang="zh-CN" sz="2800" b="1" smtClean="0">
                <a:solidFill>
                  <a:srgbClr val="FF0000"/>
                </a:solidFill>
              </a:rPr>
              <a:t>MAR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7" grpId="0" autoUpdateAnimBg="0"/>
      <p:bldP spid="8" grpId="0" animBg="1"/>
      <p:bldP spid="16" grpId="0" build="p" autoUpdateAnimBg="0"/>
      <p:bldP spid="17" grpId="0" animBg="1"/>
      <p:bldP spid="26" grpId="0"/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2805113" y="3013995"/>
            <a:ext cx="2146300" cy="461963"/>
            <a:chOff x="1767" y="1426"/>
            <a:chExt cx="1352" cy="291"/>
          </a:xfrm>
        </p:grpSpPr>
        <p:sp>
          <p:nvSpPr>
            <p:cNvPr id="3" name="Text Box 3"/>
            <p:cNvSpPr txBox="1">
              <a:spLocks noChangeArrowheads="1"/>
            </p:cNvSpPr>
            <p:nvPr/>
          </p:nvSpPr>
          <p:spPr bwMode="auto">
            <a:xfrm>
              <a:off x="1767" y="1426"/>
              <a:ext cx="135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SP+1     SP</a:t>
              </a:r>
            </a:p>
          </p:txBody>
        </p:sp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383" y="1562"/>
              <a:ext cx="238" cy="0"/>
            </a:xfrm>
            <a:prstGeom prst="line">
              <a:avLst/>
            </a:prstGeom>
            <a:noFill/>
            <a:ln w="2857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2809875" y="2528219"/>
            <a:ext cx="2908300" cy="461963"/>
            <a:chOff x="1770" y="1136"/>
            <a:chExt cx="1832" cy="291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770" y="1136"/>
              <a:ext cx="183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M    MDR     PC</a:t>
              </a: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2058" y="1280"/>
              <a:ext cx="238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2906" y="1272"/>
              <a:ext cx="238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814513" y="2918742"/>
            <a:ext cx="1524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000" b="1">
                <a:ea typeface="黑体" pitchFamily="2" charset="-122"/>
              </a:rPr>
              <a:t>ET2：</a:t>
            </a:r>
          </a:p>
        </p:txBody>
      </p:sp>
      <p:grpSp>
        <p:nvGrpSpPr>
          <p:cNvPr id="10" name="Group 65"/>
          <p:cNvGrpSpPr>
            <a:grpSpLocks/>
          </p:cNvGrpSpPr>
          <p:nvPr/>
        </p:nvGrpSpPr>
        <p:grpSpPr bwMode="auto">
          <a:xfrm>
            <a:off x="2825750" y="2039268"/>
            <a:ext cx="2184400" cy="461963"/>
            <a:chOff x="1780" y="820"/>
            <a:chExt cx="1376" cy="291"/>
          </a:xfrm>
        </p:grpSpPr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1780" y="820"/>
              <a:ext cx="137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SP     MAR</a:t>
              </a: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2148" y="956"/>
              <a:ext cx="240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1819275" y="2420267"/>
            <a:ext cx="1524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000" b="1">
                <a:ea typeface="黑体" pitchFamily="2" charset="-122"/>
              </a:rPr>
              <a:t>ET1：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482281" y="624071"/>
            <a:ext cx="336391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000" b="1"/>
              <a:t>例1: </a:t>
            </a:r>
            <a:r>
              <a:rPr lang="en-US" altLang="zh-CN" sz="3000" b="1"/>
              <a:t>RST (SP)+ ;</a:t>
            </a:r>
            <a:endParaRPr lang="zh-CN" altLang="en-US" sz="3000" b="1"/>
          </a:p>
        </p:txBody>
      </p:sp>
      <p:grpSp>
        <p:nvGrpSpPr>
          <p:cNvPr id="15" name="Group 64"/>
          <p:cNvGrpSpPr>
            <a:grpSpLocks/>
          </p:cNvGrpSpPr>
          <p:nvPr/>
        </p:nvGrpSpPr>
        <p:grpSpPr bwMode="auto">
          <a:xfrm>
            <a:off x="1835150" y="1480468"/>
            <a:ext cx="4406900" cy="554038"/>
            <a:chOff x="1156" y="460"/>
            <a:chExt cx="2776" cy="349"/>
          </a:xfrm>
        </p:grpSpPr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1156" y="460"/>
              <a:ext cx="759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3000" b="1">
                  <a:ea typeface="黑体" pitchFamily="2" charset="-122"/>
                </a:rPr>
                <a:t>FT0：</a:t>
              </a:r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1764" y="516"/>
              <a:ext cx="152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M    IR,</a:t>
              </a:r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2054" y="652"/>
              <a:ext cx="243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2616" y="516"/>
              <a:ext cx="131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PC+1    PC</a:t>
              </a:r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3257" y="660"/>
              <a:ext cx="240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1835150" y="1937667"/>
            <a:ext cx="12192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000" b="1">
                <a:ea typeface="黑体" pitchFamily="2" charset="-122"/>
              </a:rPr>
              <a:t>ET0：</a:t>
            </a:r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5540375" y="2540917"/>
            <a:ext cx="1600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3000" b="1">
                <a:ea typeface="黑体" pitchFamily="2" charset="-122"/>
              </a:rPr>
              <a:t>、</a:t>
            </a:r>
            <a:r>
              <a:rPr lang="en-US" altLang="zh-CN" sz="3000" b="1">
                <a:solidFill>
                  <a:srgbClr val="FF0000"/>
                </a:solidFill>
                <a:ea typeface="黑体" pitchFamily="2" charset="-122"/>
              </a:rPr>
              <a:t>MAR</a:t>
            </a:r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493713" y="3853736"/>
            <a:ext cx="32893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000" b="1"/>
              <a:t>例2: </a:t>
            </a:r>
            <a:r>
              <a:rPr lang="en-US" altLang="zh-CN" sz="3000" b="1"/>
              <a:t>JMP  X(PC) ;</a:t>
            </a:r>
            <a:endParaRPr lang="zh-CN" altLang="en-US" sz="3000" b="1"/>
          </a:p>
        </p:txBody>
      </p:sp>
      <p:sp>
        <p:nvSpPr>
          <p:cNvPr id="24" name="Text Box 27"/>
          <p:cNvSpPr txBox="1">
            <a:spLocks noChangeArrowheads="1"/>
          </p:cNvSpPr>
          <p:nvPr/>
        </p:nvSpPr>
        <p:spPr bwMode="auto">
          <a:xfrm>
            <a:off x="1798638" y="4671754"/>
            <a:ext cx="11557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000" b="1">
                <a:ea typeface="黑体" pitchFamily="2" charset="-122"/>
              </a:rPr>
              <a:t>FT0:</a:t>
            </a:r>
          </a:p>
        </p:txBody>
      </p:sp>
      <p:grpSp>
        <p:nvGrpSpPr>
          <p:cNvPr id="25" name="Group 68"/>
          <p:cNvGrpSpPr>
            <a:grpSpLocks/>
          </p:cNvGrpSpPr>
          <p:nvPr/>
        </p:nvGrpSpPr>
        <p:grpSpPr bwMode="auto">
          <a:xfrm>
            <a:off x="2789238" y="4747958"/>
            <a:ext cx="3581400" cy="474663"/>
            <a:chOff x="1757" y="2113"/>
            <a:chExt cx="2256" cy="299"/>
          </a:xfrm>
        </p:grpSpPr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1757" y="2113"/>
              <a:ext cx="201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M    IR,</a:t>
              </a:r>
            </a:p>
          </p:txBody>
        </p:sp>
        <p:sp>
          <p:nvSpPr>
            <p:cNvPr id="27" name="Line 30"/>
            <p:cNvSpPr>
              <a:spLocks noChangeShapeType="1"/>
            </p:cNvSpPr>
            <p:nvPr/>
          </p:nvSpPr>
          <p:spPr bwMode="auto">
            <a:xfrm>
              <a:off x="2045" y="2257"/>
              <a:ext cx="238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  <p:sp>
          <p:nvSpPr>
            <p:cNvPr id="28" name="Text Box 32"/>
            <p:cNvSpPr txBox="1">
              <a:spLocks noChangeArrowheads="1"/>
            </p:cNvSpPr>
            <p:nvPr/>
          </p:nvSpPr>
          <p:spPr bwMode="auto">
            <a:xfrm>
              <a:off x="2645" y="2121"/>
              <a:ext cx="136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PC+1    PC</a:t>
              </a:r>
            </a:p>
          </p:txBody>
        </p:sp>
        <p:sp>
          <p:nvSpPr>
            <p:cNvPr id="29" name="Line 33"/>
            <p:cNvSpPr>
              <a:spLocks noChangeShapeType="1"/>
            </p:cNvSpPr>
            <p:nvPr/>
          </p:nvSpPr>
          <p:spPr bwMode="auto">
            <a:xfrm>
              <a:off x="3277" y="2265"/>
              <a:ext cx="238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30" name="Text Box 34"/>
          <p:cNvSpPr txBox="1">
            <a:spLocks noChangeArrowheads="1"/>
          </p:cNvSpPr>
          <p:nvPr/>
        </p:nvSpPr>
        <p:spPr bwMode="auto">
          <a:xfrm>
            <a:off x="1798638" y="5128954"/>
            <a:ext cx="11049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000" b="1">
                <a:ea typeface="黑体" pitchFamily="2" charset="-122"/>
              </a:rPr>
              <a:t>ET0:</a:t>
            </a:r>
          </a:p>
        </p:txBody>
      </p:sp>
      <p:grpSp>
        <p:nvGrpSpPr>
          <p:cNvPr id="31" name="Group 69"/>
          <p:cNvGrpSpPr>
            <a:grpSpLocks/>
          </p:cNvGrpSpPr>
          <p:nvPr/>
        </p:nvGrpSpPr>
        <p:grpSpPr bwMode="auto">
          <a:xfrm>
            <a:off x="2789238" y="5205158"/>
            <a:ext cx="2070100" cy="461963"/>
            <a:chOff x="1757" y="2401"/>
            <a:chExt cx="1304" cy="291"/>
          </a:xfrm>
        </p:grpSpPr>
        <p:sp>
          <p:nvSpPr>
            <p:cNvPr id="32" name="Text Box 36"/>
            <p:cNvSpPr txBox="1">
              <a:spLocks noChangeArrowheads="1"/>
            </p:cNvSpPr>
            <p:nvPr/>
          </p:nvSpPr>
          <p:spPr bwMode="auto">
            <a:xfrm>
              <a:off x="1757" y="2401"/>
              <a:ext cx="130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PC    MAR</a:t>
              </a:r>
            </a:p>
          </p:txBody>
        </p:sp>
        <p:sp>
          <p:nvSpPr>
            <p:cNvPr id="33" name="Line 37"/>
            <p:cNvSpPr>
              <a:spLocks noChangeShapeType="1"/>
            </p:cNvSpPr>
            <p:nvPr/>
          </p:nvSpPr>
          <p:spPr bwMode="auto">
            <a:xfrm>
              <a:off x="2141" y="2545"/>
              <a:ext cx="238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34" name="Text Box 38"/>
          <p:cNvSpPr txBox="1">
            <a:spLocks noChangeArrowheads="1"/>
          </p:cNvSpPr>
          <p:nvPr/>
        </p:nvSpPr>
        <p:spPr bwMode="auto">
          <a:xfrm>
            <a:off x="1798638" y="5586154"/>
            <a:ext cx="11176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000" b="1">
                <a:ea typeface="黑体" pitchFamily="2" charset="-122"/>
              </a:rPr>
              <a:t>ET1:</a:t>
            </a:r>
          </a:p>
        </p:txBody>
      </p:sp>
      <p:grpSp>
        <p:nvGrpSpPr>
          <p:cNvPr id="35" name="Group 70"/>
          <p:cNvGrpSpPr>
            <a:grpSpLocks/>
          </p:cNvGrpSpPr>
          <p:nvPr/>
        </p:nvGrpSpPr>
        <p:grpSpPr bwMode="auto">
          <a:xfrm>
            <a:off x="2789238" y="5662359"/>
            <a:ext cx="2667000" cy="461963"/>
            <a:chOff x="1757" y="2689"/>
            <a:chExt cx="1680" cy="291"/>
          </a:xfrm>
        </p:grpSpPr>
        <p:sp>
          <p:nvSpPr>
            <p:cNvPr id="36" name="Text Box 40"/>
            <p:cNvSpPr txBox="1">
              <a:spLocks noChangeArrowheads="1"/>
            </p:cNvSpPr>
            <p:nvPr/>
          </p:nvSpPr>
          <p:spPr bwMode="auto">
            <a:xfrm>
              <a:off x="1757" y="2689"/>
              <a:ext cx="168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M    MDR    C</a:t>
              </a:r>
            </a:p>
          </p:txBody>
        </p:sp>
        <p:sp>
          <p:nvSpPr>
            <p:cNvPr id="37" name="Line 41"/>
            <p:cNvSpPr>
              <a:spLocks noChangeShapeType="1"/>
            </p:cNvSpPr>
            <p:nvPr/>
          </p:nvSpPr>
          <p:spPr bwMode="auto">
            <a:xfrm>
              <a:off x="2045" y="2833"/>
              <a:ext cx="238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  <p:sp>
          <p:nvSpPr>
            <p:cNvPr id="38" name="Line 42"/>
            <p:cNvSpPr>
              <a:spLocks noChangeShapeType="1"/>
            </p:cNvSpPr>
            <p:nvPr/>
          </p:nvSpPr>
          <p:spPr bwMode="auto">
            <a:xfrm>
              <a:off x="2861" y="2833"/>
              <a:ext cx="22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39" name="Line 43"/>
          <p:cNvSpPr>
            <a:spLocks noChangeShapeType="1"/>
          </p:cNvSpPr>
          <p:nvPr/>
        </p:nvSpPr>
        <p:spPr bwMode="auto">
          <a:xfrm flipV="1">
            <a:off x="5305425" y="5644891"/>
            <a:ext cx="536575" cy="150813"/>
          </a:xfrm>
          <a:prstGeom prst="line">
            <a:avLst/>
          </a:prstGeom>
          <a:noFill/>
          <a:ln w="19050" cap="sq">
            <a:solidFill>
              <a:srgbClr val="000099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3000" b="1"/>
          </a:p>
        </p:txBody>
      </p:sp>
      <p:sp>
        <p:nvSpPr>
          <p:cNvPr id="40" name="Text Box 44"/>
          <p:cNvSpPr txBox="1">
            <a:spLocks noChangeArrowheads="1"/>
          </p:cNvSpPr>
          <p:nvPr/>
        </p:nvSpPr>
        <p:spPr bwMode="auto">
          <a:xfrm>
            <a:off x="5781675" y="5303579"/>
            <a:ext cx="1371600" cy="55399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zh-CN" altLang="en-US" sz="3000" b="1">
                <a:solidFill>
                  <a:srgbClr val="000099"/>
                </a:solidFill>
              </a:rPr>
              <a:t>位移量</a:t>
            </a:r>
          </a:p>
        </p:txBody>
      </p:sp>
      <p:sp>
        <p:nvSpPr>
          <p:cNvPr id="41" name="Text Box 45"/>
          <p:cNvSpPr txBox="1">
            <a:spLocks noChangeArrowheads="1"/>
          </p:cNvSpPr>
          <p:nvPr/>
        </p:nvSpPr>
        <p:spPr bwMode="auto">
          <a:xfrm>
            <a:off x="1798638" y="6043354"/>
            <a:ext cx="10287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000" b="1">
                <a:ea typeface="黑体" pitchFamily="2" charset="-122"/>
              </a:rPr>
              <a:t>ET2:</a:t>
            </a:r>
          </a:p>
        </p:txBody>
      </p:sp>
      <p:grpSp>
        <p:nvGrpSpPr>
          <p:cNvPr id="42" name="Group 71"/>
          <p:cNvGrpSpPr>
            <a:grpSpLocks/>
          </p:cNvGrpSpPr>
          <p:nvPr/>
        </p:nvGrpSpPr>
        <p:grpSpPr bwMode="auto">
          <a:xfrm>
            <a:off x="2789238" y="6119559"/>
            <a:ext cx="2362200" cy="461963"/>
            <a:chOff x="1757" y="2977"/>
            <a:chExt cx="1488" cy="291"/>
          </a:xfrm>
        </p:grpSpPr>
        <p:sp>
          <p:nvSpPr>
            <p:cNvPr id="43" name="Text Box 47"/>
            <p:cNvSpPr txBox="1">
              <a:spLocks noChangeArrowheads="1"/>
            </p:cNvSpPr>
            <p:nvPr/>
          </p:nvSpPr>
          <p:spPr bwMode="auto">
            <a:xfrm>
              <a:off x="1757" y="2977"/>
              <a:ext cx="148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PC+C     PC</a:t>
              </a:r>
            </a:p>
          </p:txBody>
        </p:sp>
        <p:sp>
          <p:nvSpPr>
            <p:cNvPr id="44" name="Line 48"/>
            <p:cNvSpPr>
              <a:spLocks noChangeShapeType="1"/>
            </p:cNvSpPr>
            <p:nvPr/>
          </p:nvSpPr>
          <p:spPr bwMode="auto">
            <a:xfrm>
              <a:off x="2501" y="3121"/>
              <a:ext cx="22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45" name="Text Box 49"/>
          <p:cNvSpPr txBox="1">
            <a:spLocks noChangeArrowheads="1"/>
          </p:cNvSpPr>
          <p:nvPr/>
        </p:nvSpPr>
        <p:spPr bwMode="auto">
          <a:xfrm>
            <a:off x="4872038" y="6119554"/>
            <a:ext cx="1600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3000" b="1">
                <a:ea typeface="黑体" pitchFamily="2" charset="-122"/>
              </a:rPr>
              <a:t>、</a:t>
            </a:r>
            <a:r>
              <a:rPr lang="en-US" altLang="zh-CN" sz="3000" b="1">
                <a:solidFill>
                  <a:srgbClr val="FF0000"/>
                </a:solidFill>
                <a:ea typeface="黑体" pitchFamily="2" charset="-122"/>
              </a:rPr>
              <a:t>MAR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  <p:bldP spid="13" grpId="0" build="p" autoUpdateAnimBg="0"/>
      <p:bldP spid="14" grpId="0" build="p" autoUpdateAnimBg="0"/>
      <p:bldP spid="21" grpId="0" build="p" autoUpdateAnimBg="0"/>
      <p:bldP spid="22" grpId="0" build="p" autoUpdateAnimBg="0" advAuto="0"/>
      <p:bldP spid="23" grpId="0" build="p" autoUpdateAnimBg="0"/>
      <p:bldP spid="24" grpId="0" autoUpdateAnimBg="0"/>
      <p:bldP spid="30" grpId="0" build="p" autoUpdateAnimBg="0"/>
      <p:bldP spid="34" grpId="0" build="p" autoUpdateAnimBg="0"/>
      <p:bldP spid="39" grpId="0" animBg="1"/>
      <p:bldP spid="40" grpId="0" build="p" autoUpdateAnimBg="0" advAuto="0"/>
      <p:bldP spid="41" grpId="0" build="p" autoUpdateAnimBg="0"/>
      <p:bldP spid="45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31825" y="1445344"/>
            <a:ext cx="31654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无条件转子: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905125" y="1413594"/>
            <a:ext cx="8382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000" b="1"/>
              <a:t>R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590925" y="1397719"/>
            <a:ext cx="12192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000" b="1"/>
              <a:t>(</a:t>
            </a:r>
            <a:r>
              <a:rPr lang="en-US" altLang="zh-CN" sz="3000" b="1"/>
              <a:t>R)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06925" y="1397719"/>
            <a:ext cx="116205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000" b="1"/>
              <a:t>(</a:t>
            </a:r>
            <a:r>
              <a:rPr lang="en-US" altLang="zh-CN" sz="3000" b="1"/>
              <a:t>R)+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350125" y="1397719"/>
            <a:ext cx="130333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000" b="1"/>
              <a:t>(</a:t>
            </a:r>
            <a:r>
              <a:rPr lang="en-US" altLang="zh-CN" sz="3000" b="1"/>
              <a:t>SP)+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851525" y="1397719"/>
            <a:ext cx="1397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000" b="1"/>
              <a:t>(</a:t>
            </a:r>
            <a:r>
              <a:rPr lang="en-US" altLang="zh-CN" sz="3000" b="1"/>
              <a:t>PC)+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139950" y="2102569"/>
            <a:ext cx="20685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入口在</a:t>
            </a:r>
            <a:r>
              <a:rPr lang="en-US" altLang="zh-CN" sz="2800" b="1"/>
              <a:t>R</a:t>
            </a:r>
            <a:r>
              <a:rPr lang="zh-CN" altLang="en-US" sz="2800" b="1"/>
              <a:t>中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875110" y="116632"/>
            <a:ext cx="25447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6、转子指令</a:t>
            </a:r>
            <a:endParaRPr lang="en-US" altLang="zh-CN" sz="2800" b="1"/>
          </a:p>
        </p:txBody>
      </p:sp>
      <p:sp>
        <p:nvSpPr>
          <p:cNvPr id="10" name="AutoShape 10"/>
          <p:cNvSpPr>
            <a:spLocks/>
          </p:cNvSpPr>
          <p:nvPr/>
        </p:nvSpPr>
        <p:spPr bwMode="auto">
          <a:xfrm rot="16200000">
            <a:off x="5187157" y="461887"/>
            <a:ext cx="152400" cy="3052763"/>
          </a:xfrm>
          <a:prstGeom prst="leftBrace">
            <a:avLst>
              <a:gd name="adj1" fmla="val 166927"/>
              <a:gd name="adj2" fmla="val 50000"/>
            </a:avLst>
          </a:prstGeom>
          <a:noFill/>
          <a:ln w="19050" cap="sq">
            <a:solidFill>
              <a:srgbClr val="0034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3000" b="1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324350" y="2117799"/>
            <a:ext cx="2727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入口在</a:t>
            </a:r>
            <a:r>
              <a:rPr lang="en-US" altLang="zh-CN" sz="2800" b="1"/>
              <a:t>M</a:t>
            </a:r>
            <a:r>
              <a:rPr lang="zh-CN" altLang="en-US" sz="2800" b="1"/>
              <a:t>中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6648450" y="2093044"/>
            <a:ext cx="2803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入口在堆栈中</a:t>
            </a: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3105150" y="1870794"/>
            <a:ext cx="0" cy="287338"/>
          </a:xfrm>
          <a:prstGeom prst="line">
            <a:avLst/>
          </a:prstGeom>
          <a:noFill/>
          <a:ln w="22225" cap="sq">
            <a:solidFill>
              <a:srgbClr val="0034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7859713" y="1873969"/>
            <a:ext cx="0" cy="287338"/>
          </a:xfrm>
          <a:prstGeom prst="line">
            <a:avLst/>
          </a:prstGeom>
          <a:noFill/>
          <a:ln w="22225" cap="sq">
            <a:solidFill>
              <a:srgbClr val="0034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684213" y="3130922"/>
            <a:ext cx="8447087" cy="3298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5000"/>
              </a:lnSpc>
              <a:spcBef>
                <a:spcPct val="0"/>
              </a:spcBef>
            </a:pPr>
            <a:r>
              <a:rPr lang="zh-CN" altLang="en-US" sz="2800" b="1" smtClean="0">
                <a:solidFill>
                  <a:srgbClr val="FF0000"/>
                </a:solidFill>
              </a:rPr>
              <a:t>（</a:t>
            </a:r>
            <a:r>
              <a:rPr lang="en-US" altLang="zh-CN" sz="2800" b="1" smtClean="0">
                <a:solidFill>
                  <a:srgbClr val="FF0000"/>
                </a:solidFill>
              </a:rPr>
              <a:t>1</a:t>
            </a:r>
            <a:r>
              <a:rPr lang="zh-CN" altLang="en-US" sz="2800" b="1" smtClean="0">
                <a:solidFill>
                  <a:srgbClr val="FF0000"/>
                </a:solidFill>
              </a:rPr>
              <a:t>）条件满足：</a:t>
            </a:r>
            <a:endParaRPr lang="en-US" altLang="zh-CN" sz="2800" b="1" smtClean="0">
              <a:solidFill>
                <a:srgbClr val="FF0000"/>
              </a:solidFill>
            </a:endParaRPr>
          </a:p>
          <a:p>
            <a:pPr>
              <a:lnSpc>
                <a:spcPts val="5000"/>
              </a:lnSpc>
              <a:spcBef>
                <a:spcPct val="0"/>
              </a:spcBef>
            </a:pPr>
            <a:r>
              <a:rPr lang="zh-CN" altLang="en-US" sz="2800" b="1" smtClean="0">
                <a:solidFill>
                  <a:srgbClr val="FF0000"/>
                </a:solidFill>
              </a:rPr>
              <a:t>       在</a:t>
            </a:r>
            <a:r>
              <a:rPr lang="en-US" altLang="zh-CN" sz="2800" b="1">
                <a:solidFill>
                  <a:srgbClr val="FF0000"/>
                </a:solidFill>
              </a:rPr>
              <a:t>ST</a:t>
            </a:r>
            <a:r>
              <a:rPr lang="zh-CN" altLang="en-US" sz="2800" b="1">
                <a:solidFill>
                  <a:srgbClr val="FF0000"/>
                </a:solidFill>
              </a:rPr>
              <a:t>形成子程序入口; </a:t>
            </a:r>
            <a:endParaRPr lang="en-US" altLang="zh-CN" sz="2800" b="1" smtClean="0">
              <a:solidFill>
                <a:srgbClr val="FF0000"/>
              </a:solidFill>
            </a:endParaRPr>
          </a:p>
          <a:p>
            <a:pPr>
              <a:lnSpc>
                <a:spcPts val="5000"/>
              </a:lnSpc>
              <a:spcBef>
                <a:spcPct val="0"/>
              </a:spcBef>
            </a:pPr>
            <a:r>
              <a:rPr lang="zh-CN" altLang="en-US" sz="2800" b="1" smtClean="0">
                <a:solidFill>
                  <a:srgbClr val="FF0000"/>
                </a:solidFill>
              </a:rPr>
              <a:t>       在</a:t>
            </a:r>
            <a:r>
              <a:rPr lang="en-US" altLang="zh-CN" sz="2800" b="1">
                <a:solidFill>
                  <a:srgbClr val="FF0000"/>
                </a:solidFill>
              </a:rPr>
              <a:t>ET</a:t>
            </a:r>
            <a:r>
              <a:rPr lang="zh-CN" altLang="en-US" sz="2800" b="1">
                <a:solidFill>
                  <a:srgbClr val="FF0000"/>
                </a:solidFill>
              </a:rPr>
              <a:t>保存返回地址, 并转入子程序入口</a:t>
            </a:r>
            <a:r>
              <a:rPr lang="zh-CN" altLang="en-US" sz="2800" b="1" smtClean="0">
                <a:solidFill>
                  <a:srgbClr val="FF0000"/>
                </a:solidFill>
              </a:rPr>
              <a:t>。</a:t>
            </a:r>
            <a:endParaRPr lang="en-US" altLang="zh-CN" sz="2800" b="1" smtClean="0">
              <a:solidFill>
                <a:srgbClr val="FF0000"/>
              </a:solidFill>
            </a:endParaRPr>
          </a:p>
          <a:p>
            <a:pPr>
              <a:lnSpc>
                <a:spcPts val="5000"/>
              </a:lnSpc>
              <a:spcBef>
                <a:spcPct val="0"/>
              </a:spcBef>
            </a:pPr>
            <a:r>
              <a:rPr lang="zh-CN" altLang="en-US" sz="2800" b="1" smtClean="0">
                <a:solidFill>
                  <a:srgbClr val="FF0000"/>
                </a:solidFill>
              </a:rPr>
              <a:t>（</a:t>
            </a:r>
            <a:r>
              <a:rPr lang="en-US" altLang="zh-CN" sz="2800" b="1" smtClean="0">
                <a:solidFill>
                  <a:srgbClr val="FF0000"/>
                </a:solidFill>
              </a:rPr>
              <a:t>2</a:t>
            </a:r>
            <a:r>
              <a:rPr lang="zh-CN" altLang="en-US" sz="2800" b="1" smtClean="0">
                <a:solidFill>
                  <a:srgbClr val="FF0000"/>
                </a:solidFill>
              </a:rPr>
              <a:t>）条件不满足：</a:t>
            </a:r>
            <a:endParaRPr lang="en-US" altLang="zh-CN" sz="2800" b="1" smtClean="0">
              <a:solidFill>
                <a:srgbClr val="FF0000"/>
              </a:solidFill>
            </a:endParaRPr>
          </a:p>
          <a:p>
            <a:pPr>
              <a:lnSpc>
                <a:spcPts val="5000"/>
              </a:lnSpc>
              <a:spcBef>
                <a:spcPct val="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 </a:t>
            </a:r>
            <a:r>
              <a:rPr lang="en-US" altLang="zh-CN" sz="2800" b="1" smtClean="0">
                <a:solidFill>
                  <a:srgbClr val="FF0000"/>
                </a:solidFill>
              </a:rPr>
              <a:t>       </a:t>
            </a:r>
            <a:r>
              <a:rPr lang="zh-CN" altLang="en-US" sz="2800" b="1" smtClean="0">
                <a:solidFill>
                  <a:srgbClr val="FF0000"/>
                </a:solidFill>
              </a:rPr>
              <a:t>顺序执行。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  <p:bldP spid="10" grpId="0" animBg="1"/>
      <p:bldP spid="11" grpId="0" autoUpdateAnimBg="0"/>
      <p:bldP spid="12" grpId="0" autoUpdateAnimBg="0"/>
      <p:bldP spid="13" grpId="0" animBg="1"/>
      <p:bldP spid="14" grpId="0" animBg="1"/>
      <p:bldP spid="22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Line 56"/>
          <p:cNvSpPr>
            <a:spLocks noChangeShapeType="1"/>
          </p:cNvSpPr>
          <p:nvPr/>
        </p:nvSpPr>
        <p:spPr bwMode="auto">
          <a:xfrm>
            <a:off x="8388350" y="1196975"/>
            <a:ext cx="0" cy="208756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25" name="Line 41"/>
          <p:cNvSpPr>
            <a:spLocks noChangeShapeType="1"/>
          </p:cNvSpPr>
          <p:nvPr/>
        </p:nvSpPr>
        <p:spPr bwMode="auto">
          <a:xfrm>
            <a:off x="1114425" y="1196975"/>
            <a:ext cx="0" cy="532765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26" name="Line 42"/>
          <p:cNvSpPr>
            <a:spLocks noChangeShapeType="1"/>
          </p:cNvSpPr>
          <p:nvPr/>
        </p:nvSpPr>
        <p:spPr bwMode="auto">
          <a:xfrm>
            <a:off x="2698750" y="1196975"/>
            <a:ext cx="0" cy="532765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852863" y="331788"/>
            <a:ext cx="1223962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 b="1">
                <a:latin typeface="+mn-lt"/>
              </a:rPr>
              <a:t>取指</a:t>
            </a: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4502150" y="44450"/>
            <a:ext cx="0" cy="2889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4502150" y="692150"/>
            <a:ext cx="0" cy="2159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7596188" y="1628775"/>
            <a:ext cx="1582737" cy="3603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Ri-&gt;MAR</a:t>
            </a: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395288" y="3500438"/>
            <a:ext cx="1441450" cy="5397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PC-&gt;MAR</a:t>
            </a: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34925" y="307975"/>
            <a:ext cx="7921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FFFF00"/>
                </a:solidFill>
                <a:latin typeface="+mn-lt"/>
                <a:ea typeface="黑体" panose="02010609060101010101" pitchFamily="49" charset="-122"/>
              </a:rPr>
              <a:t>FT</a:t>
            </a: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34925" y="1555750"/>
            <a:ext cx="7921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ST0</a:t>
            </a: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34925" y="3556000"/>
            <a:ext cx="7921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ET0</a:t>
            </a: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34925" y="5067300"/>
            <a:ext cx="7921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ET2</a:t>
            </a:r>
          </a:p>
        </p:txBody>
      </p:sp>
      <p:sp>
        <p:nvSpPr>
          <p:cNvPr id="13" name="Line 18"/>
          <p:cNvSpPr>
            <a:spLocks noChangeShapeType="1"/>
          </p:cNvSpPr>
          <p:nvPr/>
        </p:nvSpPr>
        <p:spPr bwMode="auto">
          <a:xfrm>
            <a:off x="1116013" y="6524625"/>
            <a:ext cx="626427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14" name="Line 19"/>
          <p:cNvSpPr>
            <a:spLocks noChangeShapeType="1"/>
          </p:cNvSpPr>
          <p:nvPr/>
        </p:nvSpPr>
        <p:spPr bwMode="auto">
          <a:xfrm>
            <a:off x="4500563" y="6526213"/>
            <a:ext cx="0" cy="28733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15" name="Text Box 20"/>
          <p:cNvSpPr txBox="1">
            <a:spLocks noChangeArrowheads="1"/>
          </p:cNvSpPr>
          <p:nvPr/>
        </p:nvSpPr>
        <p:spPr bwMode="auto">
          <a:xfrm>
            <a:off x="2049463" y="1263650"/>
            <a:ext cx="5762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  <a:ea typeface="黑体" panose="02010609060101010101" pitchFamily="49" charset="-122"/>
              </a:rPr>
              <a:t>PC</a:t>
            </a:r>
          </a:p>
        </p:txBody>
      </p: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6588125" y="1192213"/>
            <a:ext cx="1008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  <a:ea typeface="黑体" panose="02010609060101010101" pitchFamily="49" charset="-122"/>
              </a:rPr>
              <a:t>(R)</a:t>
            </a:r>
          </a:p>
        </p:txBody>
      </p:sp>
      <p:sp>
        <p:nvSpPr>
          <p:cNvPr id="17" name="Text Box 23"/>
          <p:cNvSpPr txBox="1">
            <a:spLocks noChangeArrowheads="1"/>
          </p:cNvSpPr>
          <p:nvPr/>
        </p:nvSpPr>
        <p:spPr bwMode="auto">
          <a:xfrm>
            <a:off x="8388350" y="1125538"/>
            <a:ext cx="7921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  <a:ea typeface="黑体" panose="02010609060101010101" pitchFamily="49" charset="-122"/>
              </a:rPr>
              <a:t>(R)+</a:t>
            </a:r>
          </a:p>
        </p:txBody>
      </p:sp>
      <p:sp>
        <p:nvSpPr>
          <p:cNvPr id="18" name="Text Box 25"/>
          <p:cNvSpPr txBox="1">
            <a:spLocks noChangeArrowheads="1"/>
          </p:cNvSpPr>
          <p:nvPr/>
        </p:nvSpPr>
        <p:spPr bwMode="auto">
          <a:xfrm>
            <a:off x="7596188" y="2781300"/>
            <a:ext cx="1582737" cy="3603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Ri+1 -&gt; Ri</a:t>
            </a:r>
          </a:p>
        </p:txBody>
      </p:sp>
      <p:sp>
        <p:nvSpPr>
          <p:cNvPr id="19" name="Text Box 26"/>
          <p:cNvSpPr txBox="1">
            <a:spLocks noChangeArrowheads="1"/>
          </p:cNvSpPr>
          <p:nvPr/>
        </p:nvSpPr>
        <p:spPr bwMode="auto">
          <a:xfrm>
            <a:off x="3276600" y="44450"/>
            <a:ext cx="16557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  <a:ea typeface="黑体" panose="02010609060101010101" pitchFamily="49" charset="-122"/>
              </a:rPr>
              <a:t>JSR</a:t>
            </a:r>
          </a:p>
        </p:txBody>
      </p:sp>
      <p:sp>
        <p:nvSpPr>
          <p:cNvPr id="20" name="Text Box 28"/>
          <p:cNvSpPr txBox="1">
            <a:spLocks noChangeArrowheads="1"/>
          </p:cNvSpPr>
          <p:nvPr/>
        </p:nvSpPr>
        <p:spPr bwMode="auto">
          <a:xfrm>
            <a:off x="1981200" y="3502025"/>
            <a:ext cx="1511300" cy="5397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PC+1</a:t>
            </a:r>
          </a:p>
        </p:txBody>
      </p:sp>
      <p:sp>
        <p:nvSpPr>
          <p:cNvPr id="21" name="Text Box 29"/>
          <p:cNvSpPr txBox="1">
            <a:spLocks noChangeArrowheads="1"/>
          </p:cNvSpPr>
          <p:nvPr/>
        </p:nvSpPr>
        <p:spPr bwMode="auto">
          <a:xfrm>
            <a:off x="2952700" y="3559174"/>
            <a:ext cx="611188" cy="47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 b="1">
                <a:latin typeface="+mn-lt"/>
                <a:ea typeface="黑体" panose="02010609060101010101" pitchFamily="49" charset="-122"/>
              </a:rPr>
              <a:t>PC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 b="1">
                <a:latin typeface="+mn-lt"/>
                <a:ea typeface="黑体" panose="02010609060101010101" pitchFamily="49" charset="-122"/>
              </a:rPr>
              <a:t>MAR</a:t>
            </a:r>
          </a:p>
        </p:txBody>
      </p:sp>
      <p:sp>
        <p:nvSpPr>
          <p:cNvPr id="22" name="Line 34"/>
          <p:cNvSpPr>
            <a:spLocks noChangeShapeType="1"/>
          </p:cNvSpPr>
          <p:nvPr/>
        </p:nvSpPr>
        <p:spPr bwMode="auto">
          <a:xfrm flipV="1">
            <a:off x="2628479" y="3571875"/>
            <a:ext cx="287337" cy="14446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23" name="Line 35"/>
          <p:cNvSpPr>
            <a:spLocks noChangeShapeType="1"/>
          </p:cNvSpPr>
          <p:nvPr/>
        </p:nvSpPr>
        <p:spPr bwMode="auto">
          <a:xfrm>
            <a:off x="2628479" y="3716338"/>
            <a:ext cx="287337" cy="1444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24" name="Text Box 36"/>
          <p:cNvSpPr txBox="1">
            <a:spLocks noChangeArrowheads="1"/>
          </p:cNvSpPr>
          <p:nvPr/>
        </p:nvSpPr>
        <p:spPr bwMode="auto">
          <a:xfrm>
            <a:off x="7596188" y="2203450"/>
            <a:ext cx="1582737" cy="3603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M-&gt;MDR-&gt;C</a:t>
            </a:r>
          </a:p>
        </p:txBody>
      </p:sp>
      <p:sp>
        <p:nvSpPr>
          <p:cNvPr id="27" name="Line 45"/>
          <p:cNvSpPr>
            <a:spLocks noChangeShapeType="1"/>
          </p:cNvSpPr>
          <p:nvPr/>
        </p:nvSpPr>
        <p:spPr bwMode="auto">
          <a:xfrm>
            <a:off x="1114425" y="1196975"/>
            <a:ext cx="15843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28" name="Line 46"/>
          <p:cNvSpPr>
            <a:spLocks noChangeShapeType="1"/>
          </p:cNvSpPr>
          <p:nvPr/>
        </p:nvSpPr>
        <p:spPr bwMode="auto">
          <a:xfrm>
            <a:off x="1908175" y="908050"/>
            <a:ext cx="4608513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29" name="Line 47"/>
          <p:cNvSpPr>
            <a:spLocks noChangeShapeType="1"/>
          </p:cNvSpPr>
          <p:nvPr/>
        </p:nvSpPr>
        <p:spPr bwMode="auto">
          <a:xfrm>
            <a:off x="1906588" y="908050"/>
            <a:ext cx="0" cy="2889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30" name="Text Box 49"/>
          <p:cNvSpPr txBox="1">
            <a:spLocks noChangeArrowheads="1"/>
          </p:cNvSpPr>
          <p:nvPr/>
        </p:nvSpPr>
        <p:spPr bwMode="auto">
          <a:xfrm>
            <a:off x="1833563" y="476250"/>
            <a:ext cx="7921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+mn-lt"/>
                <a:ea typeface="黑体" panose="02010609060101010101" pitchFamily="49" charset="-122"/>
              </a:rPr>
              <a:t>NJSR</a:t>
            </a:r>
          </a:p>
        </p:txBody>
      </p:sp>
      <p:sp>
        <p:nvSpPr>
          <p:cNvPr id="31" name="Text Box 50"/>
          <p:cNvSpPr txBox="1">
            <a:spLocks noChangeArrowheads="1"/>
          </p:cNvSpPr>
          <p:nvPr/>
        </p:nvSpPr>
        <p:spPr bwMode="auto">
          <a:xfrm>
            <a:off x="6372225" y="404813"/>
            <a:ext cx="12969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+mn-lt"/>
                <a:ea typeface="黑体" panose="02010609060101010101" pitchFamily="49" charset="-122"/>
              </a:rPr>
              <a:t>JSR</a:t>
            </a:r>
          </a:p>
        </p:txBody>
      </p:sp>
      <p:grpSp>
        <p:nvGrpSpPr>
          <p:cNvPr id="32" name="Group 51"/>
          <p:cNvGrpSpPr>
            <a:grpSpLocks/>
          </p:cNvGrpSpPr>
          <p:nvPr/>
        </p:nvGrpSpPr>
        <p:grpSpPr bwMode="auto">
          <a:xfrm>
            <a:off x="1185863" y="1263650"/>
            <a:ext cx="792162" cy="307975"/>
            <a:chOff x="476" y="1386"/>
            <a:chExt cx="499" cy="194"/>
          </a:xfrm>
        </p:grpSpPr>
        <p:sp>
          <p:nvSpPr>
            <p:cNvPr id="33" name="Text Box 52"/>
            <p:cNvSpPr txBox="1">
              <a:spLocks noChangeArrowheads="1"/>
            </p:cNvSpPr>
            <p:nvPr/>
          </p:nvSpPr>
          <p:spPr bwMode="auto">
            <a:xfrm>
              <a:off x="476" y="1386"/>
              <a:ext cx="49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anose="02010609060101010101" pitchFamily="49" charset="-122"/>
                </a:rPr>
                <a:t>PC</a:t>
              </a:r>
            </a:p>
          </p:txBody>
        </p:sp>
        <p:sp>
          <p:nvSpPr>
            <p:cNvPr id="34" name="Line 53"/>
            <p:cNvSpPr>
              <a:spLocks noChangeShapeType="1"/>
            </p:cNvSpPr>
            <p:nvPr/>
          </p:nvSpPr>
          <p:spPr bwMode="auto">
            <a:xfrm>
              <a:off x="477" y="1389"/>
              <a:ext cx="227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 b="1"/>
            </a:p>
          </p:txBody>
        </p:sp>
      </p:grpSp>
      <p:sp>
        <p:nvSpPr>
          <p:cNvPr id="35" name="Text Box 54"/>
          <p:cNvSpPr txBox="1">
            <a:spLocks noChangeArrowheads="1"/>
          </p:cNvSpPr>
          <p:nvPr/>
        </p:nvSpPr>
        <p:spPr bwMode="auto">
          <a:xfrm>
            <a:off x="4787900" y="1125538"/>
            <a:ext cx="3603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  <a:ea typeface="黑体" panose="02010609060101010101" pitchFamily="49" charset="-122"/>
              </a:rPr>
              <a:t>R</a:t>
            </a:r>
          </a:p>
        </p:txBody>
      </p:sp>
      <p:sp>
        <p:nvSpPr>
          <p:cNvPr id="36" name="Line 55"/>
          <p:cNvSpPr>
            <a:spLocks noChangeShapeType="1"/>
          </p:cNvSpPr>
          <p:nvPr/>
        </p:nvSpPr>
        <p:spPr bwMode="auto">
          <a:xfrm>
            <a:off x="6516688" y="908050"/>
            <a:ext cx="0" cy="2889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38" name="Line 58"/>
          <p:cNvSpPr>
            <a:spLocks noChangeShapeType="1"/>
          </p:cNvSpPr>
          <p:nvPr/>
        </p:nvSpPr>
        <p:spPr bwMode="auto">
          <a:xfrm>
            <a:off x="4643438" y="1196975"/>
            <a:ext cx="3744912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39" name="Line 59"/>
          <p:cNvSpPr>
            <a:spLocks noChangeShapeType="1"/>
          </p:cNvSpPr>
          <p:nvPr/>
        </p:nvSpPr>
        <p:spPr bwMode="auto">
          <a:xfrm>
            <a:off x="6516688" y="1196975"/>
            <a:ext cx="0" cy="208756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40" name="Text Box 60"/>
          <p:cNvSpPr txBox="1">
            <a:spLocks noChangeArrowheads="1"/>
          </p:cNvSpPr>
          <p:nvPr/>
        </p:nvSpPr>
        <p:spPr bwMode="auto">
          <a:xfrm>
            <a:off x="5726113" y="1628775"/>
            <a:ext cx="1582737" cy="3603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Ri-&gt;MAR</a:t>
            </a:r>
          </a:p>
        </p:txBody>
      </p:sp>
      <p:sp>
        <p:nvSpPr>
          <p:cNvPr id="41" name="Text Box 61"/>
          <p:cNvSpPr txBox="1">
            <a:spLocks noChangeArrowheads="1"/>
          </p:cNvSpPr>
          <p:nvPr/>
        </p:nvSpPr>
        <p:spPr bwMode="auto">
          <a:xfrm>
            <a:off x="5726113" y="2203450"/>
            <a:ext cx="1582737" cy="3603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M-&gt;MDR-&gt;C</a:t>
            </a:r>
          </a:p>
        </p:txBody>
      </p:sp>
      <p:sp>
        <p:nvSpPr>
          <p:cNvPr id="42" name="Line 62"/>
          <p:cNvSpPr>
            <a:spLocks noChangeShapeType="1"/>
          </p:cNvSpPr>
          <p:nvPr/>
        </p:nvSpPr>
        <p:spPr bwMode="auto">
          <a:xfrm>
            <a:off x="6516688" y="3284538"/>
            <a:ext cx="1871662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43" name="Line 63"/>
          <p:cNvSpPr>
            <a:spLocks noChangeShapeType="1"/>
          </p:cNvSpPr>
          <p:nvPr/>
        </p:nvSpPr>
        <p:spPr bwMode="auto">
          <a:xfrm>
            <a:off x="4643438" y="1196975"/>
            <a:ext cx="0" cy="532765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44" name="Line 64"/>
          <p:cNvSpPr>
            <a:spLocks noChangeShapeType="1"/>
          </p:cNvSpPr>
          <p:nvPr/>
        </p:nvSpPr>
        <p:spPr bwMode="auto">
          <a:xfrm>
            <a:off x="7380288" y="3284538"/>
            <a:ext cx="0" cy="324008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45" name="Text Box 65"/>
          <p:cNvSpPr txBox="1">
            <a:spLocks noChangeArrowheads="1"/>
          </p:cNvSpPr>
          <p:nvPr/>
        </p:nvSpPr>
        <p:spPr bwMode="auto">
          <a:xfrm>
            <a:off x="6877050" y="3500438"/>
            <a:ext cx="1368425" cy="5397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SP-1</a:t>
            </a:r>
          </a:p>
        </p:txBody>
      </p:sp>
      <p:sp>
        <p:nvSpPr>
          <p:cNvPr id="46" name="Text Box 66"/>
          <p:cNvSpPr txBox="1">
            <a:spLocks noChangeArrowheads="1"/>
          </p:cNvSpPr>
          <p:nvPr/>
        </p:nvSpPr>
        <p:spPr bwMode="auto">
          <a:xfrm>
            <a:off x="7704137" y="3559175"/>
            <a:ext cx="612776" cy="47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 b="1">
                <a:latin typeface="+mn-lt"/>
                <a:ea typeface="黑体" panose="02010609060101010101" pitchFamily="49" charset="-122"/>
              </a:rPr>
              <a:t>SP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 b="1">
                <a:latin typeface="+mn-lt"/>
                <a:ea typeface="黑体" panose="02010609060101010101" pitchFamily="49" charset="-122"/>
              </a:rPr>
              <a:t>MAR</a:t>
            </a:r>
          </a:p>
        </p:txBody>
      </p:sp>
      <p:sp>
        <p:nvSpPr>
          <p:cNvPr id="47" name="Line 67"/>
          <p:cNvSpPr>
            <a:spLocks noChangeShapeType="1"/>
          </p:cNvSpPr>
          <p:nvPr/>
        </p:nvSpPr>
        <p:spPr bwMode="auto">
          <a:xfrm flipV="1">
            <a:off x="7381007" y="3571875"/>
            <a:ext cx="287337" cy="14446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48" name="Line 68"/>
          <p:cNvSpPr>
            <a:spLocks noChangeShapeType="1"/>
          </p:cNvSpPr>
          <p:nvPr/>
        </p:nvSpPr>
        <p:spPr bwMode="auto">
          <a:xfrm>
            <a:off x="7381007" y="3716338"/>
            <a:ext cx="287337" cy="1444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49" name="Text Box 70"/>
          <p:cNvSpPr txBox="1">
            <a:spLocks noChangeArrowheads="1"/>
          </p:cNvSpPr>
          <p:nvPr/>
        </p:nvSpPr>
        <p:spPr bwMode="auto">
          <a:xfrm>
            <a:off x="3997325" y="3500438"/>
            <a:ext cx="1368425" cy="5397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SP-1</a:t>
            </a:r>
          </a:p>
        </p:txBody>
      </p:sp>
      <p:sp>
        <p:nvSpPr>
          <p:cNvPr id="50" name="Text Box 71"/>
          <p:cNvSpPr txBox="1">
            <a:spLocks noChangeArrowheads="1"/>
          </p:cNvSpPr>
          <p:nvPr/>
        </p:nvSpPr>
        <p:spPr bwMode="auto">
          <a:xfrm>
            <a:off x="4827362" y="3559175"/>
            <a:ext cx="580009" cy="47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 b="1">
                <a:latin typeface="+mn-lt"/>
                <a:ea typeface="黑体" panose="02010609060101010101" pitchFamily="49" charset="-122"/>
              </a:rPr>
              <a:t>SP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 b="1">
                <a:latin typeface="+mn-lt"/>
                <a:ea typeface="黑体" panose="02010609060101010101" pitchFamily="49" charset="-122"/>
              </a:rPr>
              <a:t>MAR</a:t>
            </a:r>
          </a:p>
        </p:txBody>
      </p:sp>
      <p:sp>
        <p:nvSpPr>
          <p:cNvPr id="51" name="Line 72"/>
          <p:cNvSpPr>
            <a:spLocks noChangeShapeType="1"/>
          </p:cNvSpPr>
          <p:nvPr/>
        </p:nvSpPr>
        <p:spPr bwMode="auto">
          <a:xfrm flipV="1">
            <a:off x="4499992" y="3571875"/>
            <a:ext cx="287337" cy="14446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52" name="Line 73"/>
          <p:cNvSpPr>
            <a:spLocks noChangeShapeType="1"/>
          </p:cNvSpPr>
          <p:nvPr/>
        </p:nvSpPr>
        <p:spPr bwMode="auto">
          <a:xfrm>
            <a:off x="4499992" y="3716338"/>
            <a:ext cx="287337" cy="1444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53" name="Text Box 74"/>
          <p:cNvSpPr txBox="1">
            <a:spLocks noChangeArrowheads="1"/>
          </p:cNvSpPr>
          <p:nvPr/>
        </p:nvSpPr>
        <p:spPr bwMode="auto">
          <a:xfrm>
            <a:off x="3995738" y="4292600"/>
            <a:ext cx="1368425" cy="5397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PC-&gt;MDR</a:t>
            </a:r>
          </a:p>
        </p:txBody>
      </p:sp>
      <p:sp>
        <p:nvSpPr>
          <p:cNvPr id="54" name="Text Box 78"/>
          <p:cNvSpPr txBox="1">
            <a:spLocks noChangeArrowheads="1"/>
          </p:cNvSpPr>
          <p:nvPr/>
        </p:nvSpPr>
        <p:spPr bwMode="auto">
          <a:xfrm>
            <a:off x="3995738" y="5013325"/>
            <a:ext cx="1368425" cy="5397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MDR-&gt;M</a:t>
            </a:r>
          </a:p>
        </p:txBody>
      </p:sp>
      <p:sp>
        <p:nvSpPr>
          <p:cNvPr id="55" name="Text Box 82"/>
          <p:cNvSpPr txBox="1">
            <a:spLocks noChangeArrowheads="1"/>
          </p:cNvSpPr>
          <p:nvPr/>
        </p:nvSpPr>
        <p:spPr bwMode="auto">
          <a:xfrm>
            <a:off x="3995738" y="5732463"/>
            <a:ext cx="1368425" cy="5397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 Ri</a:t>
            </a:r>
          </a:p>
        </p:txBody>
      </p:sp>
      <p:sp>
        <p:nvSpPr>
          <p:cNvPr id="56" name="Text Box 83"/>
          <p:cNvSpPr txBox="1">
            <a:spLocks noChangeArrowheads="1"/>
          </p:cNvSpPr>
          <p:nvPr/>
        </p:nvSpPr>
        <p:spPr bwMode="auto">
          <a:xfrm>
            <a:off x="4786187" y="5791200"/>
            <a:ext cx="649413" cy="47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 b="1">
                <a:latin typeface="+mn-lt"/>
                <a:ea typeface="黑体" panose="02010609060101010101" pitchFamily="49" charset="-122"/>
              </a:rPr>
              <a:t>PC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 b="1">
                <a:latin typeface="+mn-lt"/>
                <a:ea typeface="黑体" panose="02010609060101010101" pitchFamily="49" charset="-122"/>
              </a:rPr>
              <a:t>MAR</a:t>
            </a:r>
          </a:p>
        </p:txBody>
      </p:sp>
      <p:sp>
        <p:nvSpPr>
          <p:cNvPr id="57" name="Line 86"/>
          <p:cNvSpPr>
            <a:spLocks noChangeShapeType="1"/>
          </p:cNvSpPr>
          <p:nvPr/>
        </p:nvSpPr>
        <p:spPr bwMode="auto">
          <a:xfrm flipV="1">
            <a:off x="4355976" y="5805488"/>
            <a:ext cx="287337" cy="1444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58" name="Line 87"/>
          <p:cNvSpPr>
            <a:spLocks noChangeShapeType="1"/>
          </p:cNvSpPr>
          <p:nvPr/>
        </p:nvSpPr>
        <p:spPr bwMode="auto">
          <a:xfrm>
            <a:off x="4355976" y="5949950"/>
            <a:ext cx="287337" cy="14446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59" name="Text Box 88"/>
          <p:cNvSpPr txBox="1">
            <a:spLocks noChangeArrowheads="1"/>
          </p:cNvSpPr>
          <p:nvPr/>
        </p:nvSpPr>
        <p:spPr bwMode="auto">
          <a:xfrm>
            <a:off x="6877050" y="4292600"/>
            <a:ext cx="1368425" cy="5397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PC-&gt;MDR</a:t>
            </a:r>
          </a:p>
        </p:txBody>
      </p:sp>
      <p:sp>
        <p:nvSpPr>
          <p:cNvPr id="60" name="Text Box 89"/>
          <p:cNvSpPr txBox="1">
            <a:spLocks noChangeArrowheads="1"/>
          </p:cNvSpPr>
          <p:nvPr/>
        </p:nvSpPr>
        <p:spPr bwMode="auto">
          <a:xfrm>
            <a:off x="6877050" y="5013325"/>
            <a:ext cx="1368425" cy="5397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MDR-&gt;M</a:t>
            </a:r>
          </a:p>
        </p:txBody>
      </p:sp>
      <p:sp>
        <p:nvSpPr>
          <p:cNvPr id="61" name="Text Box 90"/>
          <p:cNvSpPr txBox="1">
            <a:spLocks noChangeArrowheads="1"/>
          </p:cNvSpPr>
          <p:nvPr/>
        </p:nvSpPr>
        <p:spPr bwMode="auto">
          <a:xfrm>
            <a:off x="6877050" y="5732463"/>
            <a:ext cx="1368425" cy="5397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  C</a:t>
            </a:r>
          </a:p>
        </p:txBody>
      </p:sp>
      <p:sp>
        <p:nvSpPr>
          <p:cNvPr id="62" name="Text Box 91"/>
          <p:cNvSpPr txBox="1">
            <a:spLocks noChangeArrowheads="1"/>
          </p:cNvSpPr>
          <p:nvPr/>
        </p:nvSpPr>
        <p:spPr bwMode="auto">
          <a:xfrm>
            <a:off x="7596186" y="5791200"/>
            <a:ext cx="647702" cy="47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 b="1">
                <a:latin typeface="+mn-lt"/>
                <a:ea typeface="黑体" panose="02010609060101010101" pitchFamily="49" charset="-122"/>
              </a:rPr>
              <a:t>PC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 b="1">
                <a:latin typeface="+mn-lt"/>
                <a:ea typeface="黑体" panose="02010609060101010101" pitchFamily="49" charset="-122"/>
              </a:rPr>
              <a:t>MAR</a:t>
            </a:r>
          </a:p>
        </p:txBody>
      </p:sp>
      <p:sp>
        <p:nvSpPr>
          <p:cNvPr id="63" name="Line 92"/>
          <p:cNvSpPr>
            <a:spLocks noChangeShapeType="1"/>
          </p:cNvSpPr>
          <p:nvPr/>
        </p:nvSpPr>
        <p:spPr bwMode="auto">
          <a:xfrm flipV="1">
            <a:off x="7236296" y="5805488"/>
            <a:ext cx="287338" cy="1444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64" name="Line 93"/>
          <p:cNvSpPr>
            <a:spLocks noChangeShapeType="1"/>
          </p:cNvSpPr>
          <p:nvPr/>
        </p:nvSpPr>
        <p:spPr bwMode="auto">
          <a:xfrm>
            <a:off x="7236296" y="5949950"/>
            <a:ext cx="287338" cy="14446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65" name="Text Box 94"/>
          <p:cNvSpPr txBox="1">
            <a:spLocks noChangeArrowheads="1"/>
          </p:cNvSpPr>
          <p:nvPr/>
        </p:nvSpPr>
        <p:spPr bwMode="auto">
          <a:xfrm>
            <a:off x="34925" y="2060575"/>
            <a:ext cx="7921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ST1</a:t>
            </a:r>
          </a:p>
        </p:txBody>
      </p:sp>
      <p:sp>
        <p:nvSpPr>
          <p:cNvPr id="66" name="Text Box 95"/>
          <p:cNvSpPr txBox="1">
            <a:spLocks noChangeArrowheads="1"/>
          </p:cNvSpPr>
          <p:nvPr/>
        </p:nvSpPr>
        <p:spPr bwMode="auto">
          <a:xfrm>
            <a:off x="34925" y="2565400"/>
            <a:ext cx="7921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ST2</a:t>
            </a:r>
          </a:p>
        </p:txBody>
      </p:sp>
      <p:sp>
        <p:nvSpPr>
          <p:cNvPr id="67" name="Text Box 96"/>
          <p:cNvSpPr txBox="1">
            <a:spLocks noChangeArrowheads="1"/>
          </p:cNvSpPr>
          <p:nvPr/>
        </p:nvSpPr>
        <p:spPr bwMode="auto">
          <a:xfrm>
            <a:off x="34925" y="4364038"/>
            <a:ext cx="7921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ET1</a:t>
            </a:r>
          </a:p>
        </p:txBody>
      </p:sp>
      <p:sp>
        <p:nvSpPr>
          <p:cNvPr id="68" name="Text Box 97"/>
          <p:cNvSpPr txBox="1">
            <a:spLocks noChangeArrowheads="1"/>
          </p:cNvSpPr>
          <p:nvPr/>
        </p:nvSpPr>
        <p:spPr bwMode="auto">
          <a:xfrm>
            <a:off x="34925" y="5788025"/>
            <a:ext cx="7921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ET3</a:t>
            </a:r>
          </a:p>
        </p:txBody>
      </p:sp>
      <p:sp>
        <p:nvSpPr>
          <p:cNvPr id="69" name="AutoShape 98"/>
          <p:cNvSpPr>
            <a:spLocks/>
          </p:cNvSpPr>
          <p:nvPr/>
        </p:nvSpPr>
        <p:spPr bwMode="auto">
          <a:xfrm>
            <a:off x="5435600" y="3644900"/>
            <a:ext cx="73025" cy="1763713"/>
          </a:xfrm>
          <a:prstGeom prst="rightBrace">
            <a:avLst>
              <a:gd name="adj1" fmla="val 201268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>
              <a:latin typeface="+mn-lt"/>
            </a:endParaRPr>
          </a:p>
        </p:txBody>
      </p:sp>
      <p:sp>
        <p:nvSpPr>
          <p:cNvPr id="70" name="Text Box 99"/>
          <p:cNvSpPr txBox="1">
            <a:spLocks noChangeArrowheads="1"/>
          </p:cNvSpPr>
          <p:nvPr/>
        </p:nvSpPr>
        <p:spPr bwMode="auto">
          <a:xfrm>
            <a:off x="5614988" y="4119563"/>
            <a:ext cx="10810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返回地址压栈</a:t>
            </a:r>
          </a:p>
        </p:txBody>
      </p:sp>
      <p:sp>
        <p:nvSpPr>
          <p:cNvPr id="71" name="Text Box 100"/>
          <p:cNvSpPr txBox="1">
            <a:spLocks noChangeArrowheads="1"/>
          </p:cNvSpPr>
          <p:nvPr/>
        </p:nvSpPr>
        <p:spPr bwMode="auto">
          <a:xfrm>
            <a:off x="5543550" y="5624513"/>
            <a:ext cx="12969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入口地址送</a:t>
            </a:r>
            <a:r>
              <a:rPr lang="en-US" altLang="zh-CN" sz="2000" b="1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PC/MAR</a:t>
            </a:r>
          </a:p>
        </p:txBody>
      </p:sp>
      <p:sp>
        <p:nvSpPr>
          <p:cNvPr id="72" name="AutoShape 101"/>
          <p:cNvSpPr>
            <a:spLocks/>
          </p:cNvSpPr>
          <p:nvPr/>
        </p:nvSpPr>
        <p:spPr bwMode="auto">
          <a:xfrm>
            <a:off x="6624638" y="3644900"/>
            <a:ext cx="215900" cy="1871663"/>
          </a:xfrm>
          <a:prstGeom prst="leftBrace">
            <a:avLst>
              <a:gd name="adj1" fmla="val 7224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766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5" grpId="0"/>
      <p:bldP spid="16" grpId="0"/>
      <p:bldP spid="17" grpId="0"/>
      <p:bldP spid="18" grpId="0" animBg="1"/>
      <p:bldP spid="19" grpId="0"/>
      <p:bldP spid="20" grpId="0" animBg="1"/>
      <p:bldP spid="21" grpId="0"/>
      <p:bldP spid="24" grpId="0" animBg="1"/>
      <p:bldP spid="30" grpId="0"/>
      <p:bldP spid="31" grpId="0"/>
      <p:bldP spid="35" grpId="0"/>
      <p:bldP spid="40" grpId="0" animBg="1"/>
      <p:bldP spid="41" grpId="0" animBg="1"/>
      <p:bldP spid="45" grpId="0" animBg="1"/>
      <p:bldP spid="46" grpId="0"/>
      <p:bldP spid="49" grpId="0" animBg="1"/>
      <p:bldP spid="50" grpId="0"/>
      <p:bldP spid="53" grpId="0" animBg="1"/>
      <p:bldP spid="54" grpId="0" animBg="1"/>
      <p:bldP spid="55" grpId="0" animBg="1"/>
      <p:bldP spid="56" grpId="0"/>
      <p:bldP spid="59" grpId="0" animBg="1"/>
      <p:bldP spid="60" grpId="0" animBg="1"/>
      <p:bldP spid="61" grpId="0" animBg="1"/>
      <p:bldP spid="62" grpId="0"/>
      <p:bldP spid="65" grpId="0"/>
      <p:bldP spid="66" grpId="0"/>
      <p:bldP spid="67" grpId="0"/>
      <p:bldP spid="68" grpId="0"/>
      <p:bldP spid="69" grpId="0" animBg="1"/>
      <p:bldP spid="70" grpId="0" autoUpdateAnimBg="0"/>
      <p:bldP spid="71" grpId="0" autoUpdateAnimBg="0"/>
      <p:bldP spid="7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4054475" y="4749184"/>
            <a:ext cx="2019300" cy="461963"/>
            <a:chOff x="2554" y="3139"/>
            <a:chExt cx="1272" cy="291"/>
          </a:xfrm>
        </p:grpSpPr>
        <p:sp>
          <p:nvSpPr>
            <p:cNvPr id="3" name="Text Box 19"/>
            <p:cNvSpPr txBox="1">
              <a:spLocks noChangeArrowheads="1"/>
            </p:cNvSpPr>
            <p:nvPr/>
          </p:nvSpPr>
          <p:spPr bwMode="auto">
            <a:xfrm>
              <a:off x="2554" y="3139"/>
              <a:ext cx="127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MDR    M</a:t>
              </a:r>
            </a:p>
          </p:txBody>
        </p:sp>
        <p:sp>
          <p:nvSpPr>
            <p:cNvPr id="4" name="Line 20"/>
            <p:cNvSpPr>
              <a:spLocks noChangeShapeType="1"/>
            </p:cNvSpPr>
            <p:nvPr/>
          </p:nvSpPr>
          <p:spPr bwMode="auto">
            <a:xfrm>
              <a:off x="3194" y="3283"/>
              <a:ext cx="22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2962275" y="3301378"/>
            <a:ext cx="11049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ST1:</a:t>
            </a:r>
          </a:p>
        </p:txBody>
      </p:sp>
      <p:grpSp>
        <p:nvGrpSpPr>
          <p:cNvPr id="6" name="Group 70"/>
          <p:cNvGrpSpPr>
            <a:grpSpLocks/>
          </p:cNvGrpSpPr>
          <p:nvPr/>
        </p:nvGrpSpPr>
        <p:grpSpPr bwMode="auto">
          <a:xfrm>
            <a:off x="4054475" y="4291983"/>
            <a:ext cx="2120900" cy="461963"/>
            <a:chOff x="2554" y="2851"/>
            <a:chExt cx="1336" cy="291"/>
          </a:xfrm>
        </p:grpSpPr>
        <p:sp>
          <p:nvSpPr>
            <p:cNvPr id="7" name="Text Box 23"/>
            <p:cNvSpPr txBox="1">
              <a:spLocks noChangeArrowheads="1"/>
            </p:cNvSpPr>
            <p:nvPr/>
          </p:nvSpPr>
          <p:spPr bwMode="auto">
            <a:xfrm>
              <a:off x="2554" y="2851"/>
              <a:ext cx="133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PC    MDR</a:t>
              </a:r>
            </a:p>
          </p:txBody>
        </p:sp>
        <p:sp>
          <p:nvSpPr>
            <p:cNvPr id="8" name="Line 24"/>
            <p:cNvSpPr>
              <a:spLocks noChangeShapeType="1"/>
            </p:cNvSpPr>
            <p:nvPr/>
          </p:nvSpPr>
          <p:spPr bwMode="auto">
            <a:xfrm>
              <a:off x="2938" y="2995"/>
              <a:ext cx="22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2962275" y="2844178"/>
            <a:ext cx="10541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ST0:</a:t>
            </a:r>
          </a:p>
        </p:txBody>
      </p:sp>
      <p:grpSp>
        <p:nvGrpSpPr>
          <p:cNvPr id="10" name="Group 69"/>
          <p:cNvGrpSpPr>
            <a:grpSpLocks/>
          </p:cNvGrpSpPr>
          <p:nvPr/>
        </p:nvGrpSpPr>
        <p:grpSpPr bwMode="auto">
          <a:xfrm>
            <a:off x="4054475" y="3834783"/>
            <a:ext cx="3209925" cy="461963"/>
            <a:chOff x="2554" y="2563"/>
            <a:chExt cx="2022" cy="291"/>
          </a:xfrm>
        </p:grpSpPr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>
              <a:off x="2554" y="2563"/>
              <a:ext cx="133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solidFill>
                    <a:srgbClr val="FF0000"/>
                  </a:solidFill>
                  <a:ea typeface="黑体" pitchFamily="2" charset="-122"/>
                </a:rPr>
                <a:t>SP</a:t>
              </a:r>
              <a:r>
                <a:rPr lang="en-US" altLang="zh-CN" sz="3000" b="1">
                  <a:solidFill>
                    <a:srgbClr val="FF0000"/>
                  </a:solidFill>
                  <a:ea typeface="黑体" pitchFamily="2" charset="-122"/>
                  <a:sym typeface="Symbol" pitchFamily="18" charset="2"/>
                </a:rPr>
                <a:t></a:t>
              </a:r>
              <a:r>
                <a:rPr lang="en-US" altLang="zh-CN" sz="3000" b="1">
                  <a:solidFill>
                    <a:srgbClr val="FF0000"/>
                  </a:solidFill>
                  <a:ea typeface="黑体" pitchFamily="2" charset="-122"/>
                </a:rPr>
                <a:t>1    SP</a:t>
              </a:r>
            </a:p>
          </p:txBody>
        </p:sp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3146" y="2707"/>
              <a:ext cx="22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3" name="Text Box 27"/>
            <p:cNvSpPr txBox="1">
              <a:spLocks noChangeArrowheads="1"/>
            </p:cNvSpPr>
            <p:nvPr/>
          </p:nvSpPr>
          <p:spPr bwMode="auto">
            <a:xfrm>
              <a:off x="3626" y="2563"/>
              <a:ext cx="95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3000" b="1">
                  <a:ea typeface="黑体" pitchFamily="2" charset="-122"/>
                </a:rPr>
                <a:t>、</a:t>
              </a:r>
              <a:r>
                <a:rPr lang="en-US" altLang="zh-CN" sz="3000" b="1">
                  <a:ea typeface="黑体" pitchFamily="2" charset="-122"/>
                </a:rPr>
                <a:t>MAR</a:t>
              </a:r>
            </a:p>
          </p:txBody>
        </p:sp>
      </p:grpSp>
      <p:sp>
        <p:nvSpPr>
          <p:cNvPr id="14" name="Text Box 28"/>
          <p:cNvSpPr txBox="1">
            <a:spLocks noChangeArrowheads="1"/>
          </p:cNvSpPr>
          <p:nvPr/>
        </p:nvSpPr>
        <p:spPr bwMode="auto">
          <a:xfrm>
            <a:off x="2962275" y="1096531"/>
            <a:ext cx="26622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例:  </a:t>
            </a:r>
            <a:r>
              <a:rPr lang="en-US" altLang="zh-CN" sz="2800" b="1">
                <a:ea typeface="黑体" pitchFamily="2" charset="-122"/>
              </a:rPr>
              <a:t>JSR (R2);</a:t>
            </a:r>
            <a:endParaRPr lang="zh-CN" altLang="en-US" sz="2800" b="1"/>
          </a:p>
        </p:txBody>
      </p:sp>
      <p:grpSp>
        <p:nvGrpSpPr>
          <p:cNvPr id="15" name="Group 66"/>
          <p:cNvGrpSpPr>
            <a:grpSpLocks/>
          </p:cNvGrpSpPr>
          <p:nvPr/>
        </p:nvGrpSpPr>
        <p:grpSpPr bwMode="auto">
          <a:xfrm>
            <a:off x="2962275" y="2348880"/>
            <a:ext cx="4775200" cy="554038"/>
            <a:chOff x="1866" y="1627"/>
            <a:chExt cx="3008" cy="349"/>
          </a:xfrm>
        </p:grpSpPr>
        <p:sp>
          <p:nvSpPr>
            <p:cNvPr id="16" name="Text Box 30"/>
            <p:cNvSpPr txBox="1">
              <a:spLocks noChangeArrowheads="1"/>
            </p:cNvSpPr>
            <p:nvPr/>
          </p:nvSpPr>
          <p:spPr bwMode="auto">
            <a:xfrm>
              <a:off x="1866" y="1627"/>
              <a:ext cx="672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3000" b="1">
                  <a:ea typeface="黑体" pitchFamily="2" charset="-122"/>
                </a:rPr>
                <a:t>FT0:</a:t>
              </a:r>
            </a:p>
          </p:txBody>
        </p:sp>
        <p:sp>
          <p:nvSpPr>
            <p:cNvPr id="17" name="Text Box 32"/>
            <p:cNvSpPr txBox="1">
              <a:spLocks noChangeArrowheads="1"/>
            </p:cNvSpPr>
            <p:nvPr/>
          </p:nvSpPr>
          <p:spPr bwMode="auto">
            <a:xfrm>
              <a:off x="2554" y="1667"/>
              <a:ext cx="201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M    IR，</a:t>
              </a:r>
            </a:p>
          </p:txBody>
        </p:sp>
        <p:sp>
          <p:nvSpPr>
            <p:cNvPr id="18" name="Line 33"/>
            <p:cNvSpPr>
              <a:spLocks noChangeShapeType="1"/>
            </p:cNvSpPr>
            <p:nvPr/>
          </p:nvSpPr>
          <p:spPr bwMode="auto">
            <a:xfrm>
              <a:off x="2842" y="1811"/>
              <a:ext cx="238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  <p:sp>
          <p:nvSpPr>
            <p:cNvPr id="19" name="Text Box 35"/>
            <p:cNvSpPr txBox="1">
              <a:spLocks noChangeArrowheads="1"/>
            </p:cNvSpPr>
            <p:nvPr/>
          </p:nvSpPr>
          <p:spPr bwMode="auto">
            <a:xfrm>
              <a:off x="3498" y="1675"/>
              <a:ext cx="137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PC+1    PC</a:t>
              </a:r>
            </a:p>
          </p:txBody>
        </p:sp>
        <p:sp>
          <p:nvSpPr>
            <p:cNvPr id="20" name="Line 36"/>
            <p:cNvSpPr>
              <a:spLocks noChangeShapeType="1"/>
            </p:cNvSpPr>
            <p:nvPr/>
          </p:nvSpPr>
          <p:spPr bwMode="auto">
            <a:xfrm>
              <a:off x="4138" y="1819"/>
              <a:ext cx="238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21" name="Text Box 37"/>
          <p:cNvSpPr txBox="1">
            <a:spLocks noChangeArrowheads="1"/>
          </p:cNvSpPr>
          <p:nvPr/>
        </p:nvSpPr>
        <p:spPr bwMode="auto">
          <a:xfrm>
            <a:off x="2962275" y="3758578"/>
            <a:ext cx="1092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ET0:</a:t>
            </a:r>
          </a:p>
        </p:txBody>
      </p:sp>
      <p:grpSp>
        <p:nvGrpSpPr>
          <p:cNvPr id="22" name="Group 67"/>
          <p:cNvGrpSpPr>
            <a:grpSpLocks/>
          </p:cNvGrpSpPr>
          <p:nvPr/>
        </p:nvGrpSpPr>
        <p:grpSpPr bwMode="auto">
          <a:xfrm>
            <a:off x="4054475" y="2920382"/>
            <a:ext cx="2095500" cy="461963"/>
            <a:chOff x="2554" y="1987"/>
            <a:chExt cx="1320" cy="291"/>
          </a:xfrm>
        </p:grpSpPr>
        <p:sp>
          <p:nvSpPr>
            <p:cNvPr id="23" name="Text Box 39"/>
            <p:cNvSpPr txBox="1">
              <a:spLocks noChangeArrowheads="1"/>
            </p:cNvSpPr>
            <p:nvPr/>
          </p:nvSpPr>
          <p:spPr bwMode="auto">
            <a:xfrm>
              <a:off x="2554" y="1987"/>
              <a:ext cx="13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R2    MAR</a:t>
              </a:r>
            </a:p>
          </p:txBody>
        </p:sp>
        <p:sp>
          <p:nvSpPr>
            <p:cNvPr id="24" name="Line 40"/>
            <p:cNvSpPr>
              <a:spLocks noChangeShapeType="1"/>
            </p:cNvSpPr>
            <p:nvPr/>
          </p:nvSpPr>
          <p:spPr bwMode="auto">
            <a:xfrm>
              <a:off x="2930" y="2131"/>
              <a:ext cx="222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25" name="Text Box 41"/>
          <p:cNvSpPr txBox="1">
            <a:spLocks noChangeArrowheads="1"/>
          </p:cNvSpPr>
          <p:nvPr/>
        </p:nvSpPr>
        <p:spPr bwMode="auto">
          <a:xfrm>
            <a:off x="2962275" y="4215778"/>
            <a:ext cx="11303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ET1:</a:t>
            </a:r>
          </a:p>
        </p:txBody>
      </p:sp>
      <p:grpSp>
        <p:nvGrpSpPr>
          <p:cNvPr id="26" name="Group 68"/>
          <p:cNvGrpSpPr>
            <a:grpSpLocks/>
          </p:cNvGrpSpPr>
          <p:nvPr/>
        </p:nvGrpSpPr>
        <p:grpSpPr bwMode="auto">
          <a:xfrm>
            <a:off x="4054475" y="3377582"/>
            <a:ext cx="2641600" cy="461963"/>
            <a:chOff x="2554" y="2275"/>
            <a:chExt cx="1664" cy="291"/>
          </a:xfrm>
        </p:grpSpPr>
        <p:sp>
          <p:nvSpPr>
            <p:cNvPr id="27" name="Text Box 43"/>
            <p:cNvSpPr txBox="1">
              <a:spLocks noChangeArrowheads="1"/>
            </p:cNvSpPr>
            <p:nvPr/>
          </p:nvSpPr>
          <p:spPr bwMode="auto">
            <a:xfrm>
              <a:off x="2554" y="2275"/>
              <a:ext cx="166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M    MDR    C</a:t>
              </a:r>
            </a:p>
          </p:txBody>
        </p:sp>
        <p:sp>
          <p:nvSpPr>
            <p:cNvPr id="28" name="Line 44"/>
            <p:cNvSpPr>
              <a:spLocks noChangeShapeType="1"/>
            </p:cNvSpPr>
            <p:nvPr/>
          </p:nvSpPr>
          <p:spPr bwMode="auto">
            <a:xfrm>
              <a:off x="2842" y="2419"/>
              <a:ext cx="22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9" name="Line 45"/>
            <p:cNvSpPr>
              <a:spLocks noChangeShapeType="1"/>
            </p:cNvSpPr>
            <p:nvPr/>
          </p:nvSpPr>
          <p:spPr bwMode="auto">
            <a:xfrm>
              <a:off x="3658" y="2419"/>
              <a:ext cx="22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30" name="Line 46"/>
          <p:cNvSpPr>
            <a:spLocks noChangeShapeType="1"/>
          </p:cNvSpPr>
          <p:nvPr/>
        </p:nvSpPr>
        <p:spPr bwMode="auto">
          <a:xfrm flipV="1">
            <a:off x="6546850" y="3355353"/>
            <a:ext cx="390525" cy="134937"/>
          </a:xfrm>
          <a:prstGeom prst="line">
            <a:avLst/>
          </a:prstGeom>
          <a:noFill/>
          <a:ln w="19050" cap="sq">
            <a:solidFill>
              <a:srgbClr val="000099"/>
            </a:solidFill>
            <a:round/>
            <a:headEnd type="none" w="sm" len="sm"/>
            <a:tailEnd type="triangle" w="sm" len="med"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31" name="Text Box 47"/>
          <p:cNvSpPr txBox="1">
            <a:spLocks noChangeArrowheads="1"/>
          </p:cNvSpPr>
          <p:nvPr/>
        </p:nvSpPr>
        <p:spPr bwMode="auto">
          <a:xfrm>
            <a:off x="6838950" y="3015628"/>
            <a:ext cx="21780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99"/>
                </a:solidFill>
              </a:rPr>
              <a:t>子程序入口</a:t>
            </a:r>
          </a:p>
        </p:txBody>
      </p:sp>
      <p:grpSp>
        <p:nvGrpSpPr>
          <p:cNvPr id="32" name="Group 72"/>
          <p:cNvGrpSpPr>
            <a:grpSpLocks/>
          </p:cNvGrpSpPr>
          <p:nvPr/>
        </p:nvGrpSpPr>
        <p:grpSpPr bwMode="auto">
          <a:xfrm>
            <a:off x="4054475" y="5231784"/>
            <a:ext cx="2870200" cy="461963"/>
            <a:chOff x="2554" y="3443"/>
            <a:chExt cx="1808" cy="291"/>
          </a:xfrm>
        </p:grpSpPr>
        <p:sp>
          <p:nvSpPr>
            <p:cNvPr id="33" name="Text Box 49"/>
            <p:cNvSpPr txBox="1">
              <a:spLocks noChangeArrowheads="1"/>
            </p:cNvSpPr>
            <p:nvPr/>
          </p:nvSpPr>
          <p:spPr bwMode="auto">
            <a:xfrm>
              <a:off x="2554" y="3443"/>
              <a:ext cx="153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C     PC</a:t>
              </a:r>
            </a:p>
          </p:txBody>
        </p:sp>
        <p:sp>
          <p:nvSpPr>
            <p:cNvPr id="34" name="Line 50"/>
            <p:cNvSpPr>
              <a:spLocks noChangeShapeType="1"/>
            </p:cNvSpPr>
            <p:nvPr/>
          </p:nvSpPr>
          <p:spPr bwMode="auto">
            <a:xfrm>
              <a:off x="2818" y="3587"/>
              <a:ext cx="22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  <p:sp>
          <p:nvSpPr>
            <p:cNvPr id="35" name="Text Box 51"/>
            <p:cNvSpPr txBox="1">
              <a:spLocks noChangeArrowheads="1"/>
            </p:cNvSpPr>
            <p:nvPr/>
          </p:nvSpPr>
          <p:spPr bwMode="auto">
            <a:xfrm>
              <a:off x="3354" y="3443"/>
              <a:ext cx="100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3000" b="1">
                  <a:ea typeface="黑体" pitchFamily="2" charset="-122"/>
                </a:rPr>
                <a:t>、</a:t>
              </a:r>
              <a:r>
                <a:rPr lang="en-US" altLang="zh-CN" sz="3000" b="1">
                  <a:ea typeface="黑体" pitchFamily="2" charset="-122"/>
                </a:rPr>
                <a:t>MAR</a:t>
              </a:r>
            </a:p>
          </p:txBody>
        </p:sp>
      </p:grpSp>
      <p:sp>
        <p:nvSpPr>
          <p:cNvPr id="36" name="AutoShape 52"/>
          <p:cNvSpPr>
            <a:spLocks/>
          </p:cNvSpPr>
          <p:nvPr/>
        </p:nvSpPr>
        <p:spPr bwMode="auto">
          <a:xfrm flipH="1">
            <a:off x="7210425" y="3987178"/>
            <a:ext cx="193675" cy="1066800"/>
          </a:xfrm>
          <a:prstGeom prst="leftBrace">
            <a:avLst>
              <a:gd name="adj1" fmla="val 45902"/>
              <a:gd name="adj2" fmla="val 50000"/>
            </a:avLst>
          </a:prstGeom>
          <a:noFill/>
          <a:ln w="19050" cap="sq">
            <a:solidFill>
              <a:srgbClr val="0034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37" name="Text Box 53"/>
          <p:cNvSpPr txBox="1">
            <a:spLocks noChangeArrowheads="1"/>
          </p:cNvSpPr>
          <p:nvPr/>
        </p:nvSpPr>
        <p:spPr bwMode="auto">
          <a:xfrm>
            <a:off x="7407275" y="4025278"/>
            <a:ext cx="1295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latin typeface="宋体" charset="-122"/>
              </a:rPr>
              <a:t>返回地址压栈</a:t>
            </a:r>
          </a:p>
        </p:txBody>
      </p:sp>
      <p:sp>
        <p:nvSpPr>
          <p:cNvPr id="38" name="Text Box 54"/>
          <p:cNvSpPr txBox="1">
            <a:spLocks noChangeArrowheads="1"/>
          </p:cNvSpPr>
          <p:nvPr/>
        </p:nvSpPr>
        <p:spPr bwMode="auto">
          <a:xfrm>
            <a:off x="2962275" y="4672978"/>
            <a:ext cx="1092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ET2:</a:t>
            </a:r>
          </a:p>
        </p:txBody>
      </p:sp>
      <p:sp>
        <p:nvSpPr>
          <p:cNvPr id="39" name="Text Box 55"/>
          <p:cNvSpPr txBox="1">
            <a:spLocks noChangeArrowheads="1"/>
          </p:cNvSpPr>
          <p:nvPr/>
        </p:nvSpPr>
        <p:spPr bwMode="auto">
          <a:xfrm>
            <a:off x="2962275" y="5130178"/>
            <a:ext cx="11303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ET3:</a:t>
            </a:r>
          </a:p>
        </p:txBody>
      </p:sp>
      <p:sp>
        <p:nvSpPr>
          <p:cNvPr id="40" name="文本框 39"/>
          <p:cNvSpPr txBox="1"/>
          <p:nvPr/>
        </p:nvSpPr>
        <p:spPr>
          <a:xfrm flipH="1">
            <a:off x="107504" y="3749531"/>
            <a:ext cx="2278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rgbClr val="0000FF"/>
                </a:solidFill>
              </a:rPr>
              <a:t>如何将</a:t>
            </a:r>
            <a:r>
              <a:rPr lang="en-US" altLang="zh-CN" sz="2400" b="1" smtClean="0">
                <a:solidFill>
                  <a:srgbClr val="0000FF"/>
                </a:solidFill>
              </a:rPr>
              <a:t>PC</a:t>
            </a:r>
            <a:r>
              <a:rPr lang="zh-CN" altLang="en-US" sz="2400" b="1" smtClean="0">
                <a:solidFill>
                  <a:srgbClr val="0000FF"/>
                </a:solidFill>
              </a:rPr>
              <a:t>压栈？</a:t>
            </a:r>
            <a:endParaRPr lang="zh-CN" altLang="en-US" sz="2400" b="1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66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9" grpId="0" build="p" autoUpdateAnimBg="0"/>
      <p:bldP spid="14" grpId="0" build="p" autoUpdateAnimBg="0"/>
      <p:bldP spid="21" grpId="0" build="p" autoUpdateAnimBg="0"/>
      <p:bldP spid="25" grpId="0" build="p" autoUpdateAnimBg="0"/>
      <p:bldP spid="30" grpId="0" animBg="1"/>
      <p:bldP spid="31" grpId="0" autoUpdateAnimBg="0"/>
      <p:bldP spid="36" grpId="0" animBg="1"/>
      <p:bldP spid="37" grpId="0" autoUpdateAnimBg="0"/>
      <p:bldP spid="38" grpId="0" build="p" autoUpdateAnimBg="0"/>
      <p:bldP spid="39" grpId="0" build="p" autoUpdateAnimBg="0"/>
      <p:bldP spid="4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901452" y="116632"/>
            <a:ext cx="3238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7、中断周期 </a:t>
            </a:r>
            <a:r>
              <a:rPr lang="en-US" altLang="zh-CN" sz="2800" b="1"/>
              <a:t>IT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435225" y="1543075"/>
            <a:ext cx="1651000" cy="480131"/>
          </a:xfrm>
          <a:prstGeom prst="rect">
            <a:avLst/>
          </a:prstGeom>
          <a:solidFill>
            <a:srgbClr val="E1FFFF"/>
          </a:solidFill>
          <a:ln w="25400">
            <a:solidFill>
              <a:srgbClr val="0034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800" b="1"/>
              <a:t> 主程序</a:t>
            </a:r>
            <a:endParaRPr lang="en-US" altLang="zh-CN" sz="2800" b="1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309813" y="3987825"/>
            <a:ext cx="1924050" cy="458587"/>
          </a:xfrm>
          <a:prstGeom prst="rect">
            <a:avLst/>
          </a:prstGeom>
          <a:solidFill>
            <a:srgbClr val="E1FFFF"/>
          </a:solidFill>
          <a:ln w="25400">
            <a:solidFill>
              <a:srgbClr val="0034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sz="2800" b="1"/>
              <a:t>PC</a:t>
            </a:r>
            <a:r>
              <a:rPr lang="en-US" altLang="zh-CN" sz="2800" b="1">
                <a:ea typeface="MingLiU" pitchFamily="49" charset="-120"/>
                <a:sym typeface="Symbol" pitchFamily="18" charset="2"/>
              </a:rPr>
              <a:t></a:t>
            </a:r>
            <a:r>
              <a:rPr lang="en-US" altLang="zh-CN" sz="2800" b="1"/>
              <a:t>MDR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563688" y="3181375"/>
            <a:ext cx="3044825" cy="458587"/>
          </a:xfrm>
          <a:prstGeom prst="rect">
            <a:avLst/>
          </a:prstGeom>
          <a:solidFill>
            <a:srgbClr val="E1FFFF"/>
          </a:solidFill>
          <a:ln w="25400">
            <a:solidFill>
              <a:srgbClr val="0034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altLang="zh-CN" sz="2800" b="1"/>
              <a:t>SP</a:t>
            </a:r>
            <a:r>
              <a:rPr lang="en-US" altLang="zh-CN" sz="2800" b="1">
                <a:ea typeface="黑体" pitchFamily="2" charset="-122"/>
              </a:rPr>
              <a:t>–1</a:t>
            </a:r>
            <a:r>
              <a:rPr lang="en-US" altLang="zh-CN" sz="2800" b="1">
                <a:ea typeface="MingLiU" pitchFamily="49" charset="-120"/>
                <a:sym typeface="Symbol" pitchFamily="18" charset="2"/>
              </a:rPr>
              <a:t></a:t>
            </a:r>
            <a:r>
              <a:rPr lang="en-US" altLang="zh-CN" sz="2800" b="1"/>
              <a:t>SP、MAR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541588" y="2360637"/>
            <a:ext cx="1509712" cy="458587"/>
          </a:xfrm>
          <a:prstGeom prst="rect">
            <a:avLst/>
          </a:prstGeom>
          <a:solidFill>
            <a:srgbClr val="E1FFFF"/>
          </a:solidFill>
          <a:ln w="25400">
            <a:solidFill>
              <a:srgbClr val="0034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</a:pPr>
            <a:r>
              <a:rPr lang="zh-CN" altLang="en-US" sz="2800" b="1"/>
              <a:t> 1</a:t>
            </a:r>
            <a:r>
              <a:rPr lang="en-US" altLang="zh-CN" sz="2800" b="1">
                <a:ea typeface="MingLiU" pitchFamily="49" charset="-120"/>
                <a:sym typeface="Symbol" pitchFamily="18" charset="2"/>
              </a:rPr>
              <a:t></a:t>
            </a:r>
            <a:r>
              <a:rPr lang="en-US" altLang="zh-CN" sz="2800" b="1"/>
              <a:t>IT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3279775" y="2046312"/>
            <a:ext cx="0" cy="315913"/>
          </a:xfrm>
          <a:prstGeom prst="line">
            <a:avLst/>
          </a:prstGeom>
          <a:noFill/>
          <a:ln w="22225">
            <a:solidFill>
              <a:srgbClr val="0034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3287713" y="2843237"/>
            <a:ext cx="0" cy="338138"/>
          </a:xfrm>
          <a:prstGeom prst="line">
            <a:avLst/>
          </a:prstGeom>
          <a:noFill/>
          <a:ln w="22225">
            <a:solidFill>
              <a:srgbClr val="0034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20650" y="2286025"/>
            <a:ext cx="24749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进入中断周期</a:t>
            </a: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3295650" y="3660800"/>
            <a:ext cx="0" cy="323850"/>
          </a:xfrm>
          <a:prstGeom prst="line">
            <a:avLst/>
          </a:prstGeom>
          <a:noFill/>
          <a:ln w="22225">
            <a:solidFill>
              <a:srgbClr val="0034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219075" y="2970237"/>
            <a:ext cx="8450263" cy="0"/>
          </a:xfrm>
          <a:prstGeom prst="line">
            <a:avLst/>
          </a:prstGeom>
          <a:noFill/>
          <a:ln w="19050">
            <a:solidFill>
              <a:srgbClr val="003400"/>
            </a:solidFill>
            <a:prstDash val="lgDash"/>
            <a:round/>
            <a:headEnd/>
            <a:tailEnd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2312988" y="4805387"/>
            <a:ext cx="1933575" cy="458587"/>
          </a:xfrm>
          <a:prstGeom prst="rect">
            <a:avLst/>
          </a:prstGeom>
          <a:solidFill>
            <a:srgbClr val="E1FFFF"/>
          </a:solidFill>
          <a:ln w="25400">
            <a:solidFill>
              <a:srgbClr val="0034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altLang="zh-CN" sz="2800" b="1"/>
              <a:t>MDR</a:t>
            </a:r>
            <a:r>
              <a:rPr lang="en-US" altLang="zh-CN" sz="2800" b="1">
                <a:ea typeface="MingLiU" pitchFamily="49" charset="-120"/>
                <a:sym typeface="Symbol" pitchFamily="18" charset="2"/>
              </a:rPr>
              <a:t></a:t>
            </a:r>
            <a:r>
              <a:rPr lang="en-US" altLang="zh-CN" sz="2800" b="1"/>
              <a:t>M</a:t>
            </a: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3303588" y="4476775"/>
            <a:ext cx="0" cy="323850"/>
          </a:xfrm>
          <a:prstGeom prst="line">
            <a:avLst/>
          </a:prstGeom>
          <a:noFill/>
          <a:ln w="22225">
            <a:solidFill>
              <a:srgbClr val="0034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684213" y="3157562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/>
              <a:t>IT</a:t>
            </a:r>
            <a:r>
              <a:rPr lang="en-US" altLang="zh-CN" sz="2800" b="1" baseline="-12000"/>
              <a:t>0</a:t>
            </a:r>
            <a:endParaRPr lang="zh-CN" altLang="en-US" sz="2800" b="1" baseline="-12000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4981575" y="3413150"/>
            <a:ext cx="914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/>
              <a:t>IT</a:t>
            </a:r>
            <a:r>
              <a:rPr lang="en-US" altLang="zh-CN" sz="2800" b="1" baseline="-12000"/>
              <a:t>3</a:t>
            </a:r>
            <a:endParaRPr lang="zh-CN" altLang="en-US" sz="2800" b="1" baseline="-12000"/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669925" y="3919562"/>
            <a:ext cx="9667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/>
              <a:t>IT</a:t>
            </a:r>
            <a:r>
              <a:rPr lang="en-US" altLang="zh-CN" sz="2800" b="1" baseline="-12000"/>
              <a:t>1</a:t>
            </a:r>
            <a:endParaRPr lang="zh-CN" altLang="en-US" sz="2800" b="1" baseline="-12000"/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649288" y="4781575"/>
            <a:ext cx="920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/>
              <a:t>IT</a:t>
            </a:r>
            <a:r>
              <a:rPr lang="en-US" altLang="zh-CN" sz="2800" b="1" baseline="-12000"/>
              <a:t>2</a:t>
            </a:r>
            <a:endParaRPr lang="zh-CN" altLang="en-US" sz="2800" b="1" baseline="-12000"/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5797550" y="3468712"/>
            <a:ext cx="2933700" cy="480131"/>
          </a:xfrm>
          <a:prstGeom prst="rect">
            <a:avLst/>
          </a:prstGeom>
          <a:solidFill>
            <a:srgbClr val="E1FFFF"/>
          </a:solidFill>
          <a:ln w="25400">
            <a:solidFill>
              <a:srgbClr val="0034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45000"/>
              </a:spcBef>
            </a:pPr>
            <a:r>
              <a:rPr lang="zh-CN" altLang="en-US" sz="2800" b="1"/>
              <a:t>向量地址</a:t>
            </a:r>
            <a:r>
              <a:rPr lang="en-US" altLang="zh-CN" sz="2800" b="1">
                <a:ea typeface="MingLiU" pitchFamily="49" charset="-120"/>
                <a:sym typeface="Symbol" pitchFamily="18" charset="2"/>
              </a:rPr>
              <a:t></a:t>
            </a:r>
            <a:r>
              <a:rPr lang="en-US" altLang="zh-CN" sz="2800" b="1"/>
              <a:t>MAR</a:t>
            </a: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5895975" y="4325962"/>
            <a:ext cx="2674938" cy="867930"/>
          </a:xfrm>
          <a:prstGeom prst="rect">
            <a:avLst/>
          </a:prstGeom>
          <a:solidFill>
            <a:srgbClr val="E1FFFF"/>
          </a:solidFill>
          <a:ln w="25400">
            <a:solidFill>
              <a:srgbClr val="0034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800" b="1"/>
              <a:t>入口地址</a:t>
            </a:r>
            <a:r>
              <a:rPr lang="en-US" altLang="zh-CN" sz="2800" b="1">
                <a:ea typeface="MingLiU" pitchFamily="49" charset="-120"/>
                <a:sym typeface="Symbol" pitchFamily="18" charset="2"/>
              </a:rPr>
              <a:t></a:t>
            </a:r>
            <a:r>
              <a:rPr lang="en-US" altLang="zh-CN" sz="2800" b="1"/>
              <a:t>PC</a:t>
            </a:r>
            <a:r>
              <a:rPr lang="en-US" altLang="zh-CN" sz="2800" b="1">
                <a:ea typeface="黑体" pitchFamily="2" charset="-122"/>
              </a:rPr>
              <a:t>      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zh-CN" sz="2800" b="1"/>
              <a:t>MAR, </a:t>
            </a:r>
            <a:r>
              <a:rPr lang="zh-CN" altLang="en-US" sz="2800" b="1"/>
              <a:t>1</a:t>
            </a:r>
            <a:r>
              <a:rPr lang="en-US" altLang="zh-CN" sz="2800" b="1">
                <a:ea typeface="MingLiU" pitchFamily="49" charset="-120"/>
                <a:sym typeface="Symbol" pitchFamily="18" charset="2"/>
              </a:rPr>
              <a:t></a:t>
            </a:r>
            <a:r>
              <a:rPr lang="en-US" altLang="zh-CN" sz="2800" b="1"/>
              <a:t>FT</a:t>
            </a:r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7308850" y="3962425"/>
            <a:ext cx="0" cy="338137"/>
          </a:xfrm>
          <a:prstGeom prst="line">
            <a:avLst/>
          </a:prstGeom>
          <a:noFill/>
          <a:ln w="22225">
            <a:solidFill>
              <a:srgbClr val="0034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4992688" y="4425975"/>
            <a:ext cx="9985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/>
              <a:t>IT</a:t>
            </a:r>
            <a:r>
              <a:rPr lang="en-US" altLang="zh-CN" sz="2800" b="1" baseline="-12000"/>
              <a:t>4</a:t>
            </a:r>
            <a:endParaRPr lang="zh-CN" altLang="en-US" sz="2800" b="1" baseline="-12000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7300913" y="5273700"/>
            <a:ext cx="0" cy="409575"/>
          </a:xfrm>
          <a:prstGeom prst="line">
            <a:avLst/>
          </a:prstGeom>
          <a:noFill/>
          <a:ln w="22225">
            <a:solidFill>
              <a:srgbClr val="0034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5143500" y="5451500"/>
            <a:ext cx="3778250" cy="0"/>
          </a:xfrm>
          <a:prstGeom prst="line">
            <a:avLst/>
          </a:prstGeom>
          <a:noFill/>
          <a:ln w="19050">
            <a:solidFill>
              <a:srgbClr val="003400"/>
            </a:solidFill>
            <a:prstDash val="lgDash"/>
            <a:round/>
            <a:headEnd/>
            <a:tailEnd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5057775" y="5718200"/>
            <a:ext cx="10525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/>
              <a:t>FT</a:t>
            </a:r>
            <a:r>
              <a:rPr lang="en-US" altLang="zh-CN" sz="2800" b="1" baseline="-12000"/>
              <a:t>0</a:t>
            </a:r>
            <a:endParaRPr lang="zh-CN" altLang="en-US" sz="2800" b="1" baseline="-12000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6248400" y="5684862"/>
            <a:ext cx="2179638" cy="480131"/>
          </a:xfrm>
          <a:prstGeom prst="rect">
            <a:avLst/>
          </a:prstGeom>
          <a:solidFill>
            <a:srgbClr val="E1FFFF"/>
          </a:solidFill>
          <a:ln w="25400">
            <a:solidFill>
              <a:srgbClr val="0034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45000"/>
              </a:spcBef>
            </a:pPr>
            <a:r>
              <a:rPr lang="zh-CN" altLang="en-US" sz="2800" b="1"/>
              <a:t>服务子程序</a:t>
            </a:r>
            <a:endParaRPr lang="en-US" altLang="zh-CN" sz="2800" b="1"/>
          </a:p>
        </p:txBody>
      </p:sp>
      <p:sp>
        <p:nvSpPr>
          <p:cNvPr id="26" name="Line 28"/>
          <p:cNvSpPr>
            <a:spLocks noChangeShapeType="1"/>
          </p:cNvSpPr>
          <p:nvPr/>
        </p:nvSpPr>
        <p:spPr bwMode="auto">
          <a:xfrm flipH="1" flipV="1">
            <a:off x="7581900" y="2419375"/>
            <a:ext cx="663575" cy="1023937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</p:spPr>
        <p:txBody>
          <a:bodyPr lIns="90000" tIns="46800" rIns="90000" bIns="46800">
            <a:spAutoFit/>
          </a:bodyPr>
          <a:lstStyle/>
          <a:p>
            <a:endParaRPr lang="zh-CN" altLang="en-US" sz="2800" b="1"/>
          </a:p>
        </p:txBody>
      </p:sp>
      <p:sp>
        <p:nvSpPr>
          <p:cNvPr id="27" name="Text Box 29"/>
          <p:cNvSpPr txBox="1">
            <a:spLocks noChangeArrowheads="1"/>
          </p:cNvSpPr>
          <p:nvPr/>
        </p:nvSpPr>
        <p:spPr bwMode="auto">
          <a:xfrm>
            <a:off x="5324475" y="1566887"/>
            <a:ext cx="3819525" cy="9562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solidFill>
                  <a:srgbClr val="C00000"/>
                </a:solidFill>
              </a:rPr>
              <a:t>以便访问中断向量表, 得到服务程序入口地址</a:t>
            </a:r>
          </a:p>
        </p:txBody>
      </p:sp>
      <p:sp>
        <p:nvSpPr>
          <p:cNvPr id="28" name="Freeform 40"/>
          <p:cNvSpPr>
            <a:spLocks/>
          </p:cNvSpPr>
          <p:nvPr/>
        </p:nvSpPr>
        <p:spPr bwMode="auto">
          <a:xfrm>
            <a:off x="3314700" y="3192487"/>
            <a:ext cx="4000500" cy="2362200"/>
          </a:xfrm>
          <a:custGeom>
            <a:avLst/>
            <a:gdLst>
              <a:gd name="T0" fmla="*/ 0 w 2520"/>
              <a:gd name="T1" fmla="*/ 1352 h 1512"/>
              <a:gd name="T2" fmla="*/ 0 w 2520"/>
              <a:gd name="T3" fmla="*/ 1512 h 1512"/>
              <a:gd name="T4" fmla="*/ 984 w 2520"/>
              <a:gd name="T5" fmla="*/ 1512 h 1512"/>
              <a:gd name="T6" fmla="*/ 984 w 2520"/>
              <a:gd name="T7" fmla="*/ 0 h 1512"/>
              <a:gd name="T8" fmla="*/ 2520 w 2520"/>
              <a:gd name="T9" fmla="*/ 0 h 1512"/>
              <a:gd name="T10" fmla="*/ 2520 w 2520"/>
              <a:gd name="T11" fmla="*/ 168 h 15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20"/>
              <a:gd name="T19" fmla="*/ 0 h 1512"/>
              <a:gd name="T20" fmla="*/ 2520 w 2520"/>
              <a:gd name="T21" fmla="*/ 1512 h 15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20" h="1512">
                <a:moveTo>
                  <a:pt x="0" y="1352"/>
                </a:moveTo>
                <a:lnTo>
                  <a:pt x="0" y="1512"/>
                </a:lnTo>
                <a:lnTo>
                  <a:pt x="984" y="1512"/>
                </a:lnTo>
                <a:lnTo>
                  <a:pt x="984" y="0"/>
                </a:lnTo>
                <a:lnTo>
                  <a:pt x="2520" y="0"/>
                </a:lnTo>
                <a:lnTo>
                  <a:pt x="2520" y="168"/>
                </a:lnTo>
              </a:path>
            </a:pathLst>
          </a:custGeom>
          <a:noFill/>
          <a:ln w="22225" cap="flat" cmpd="sng">
            <a:solidFill>
              <a:srgbClr val="0034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 animBg="1" autoUpdateAnimBg="0"/>
      <p:bldP spid="5" grpId="0" animBg="1" autoUpdateAnimBg="0"/>
      <p:bldP spid="6" grpId="0" animBg="1" autoUpdateAnimBg="0"/>
      <p:bldP spid="7" grpId="0" animBg="1"/>
      <p:bldP spid="8" grpId="0" animBg="1"/>
      <p:bldP spid="9" grpId="0" build="p" autoUpdateAnimBg="0" advAuto="0"/>
      <p:bldP spid="10" grpId="0" animBg="1"/>
      <p:bldP spid="11" grpId="0" animBg="1"/>
      <p:bldP spid="12" grpId="0" animBg="1" autoUpdateAnimBg="0"/>
      <p:bldP spid="13" grpId="0" animBg="1"/>
      <p:bldP spid="14" grpId="0" autoUpdateAnimBg="0"/>
      <p:bldP spid="15" grpId="0" autoUpdateAnimBg="0"/>
      <p:bldP spid="16" grpId="0" autoUpdateAnimBg="0"/>
      <p:bldP spid="17" grpId="0" autoUpdateAnimBg="0"/>
      <p:bldP spid="18" grpId="0" animBg="1" autoUpdateAnimBg="0"/>
      <p:bldP spid="19" grpId="0" animBg="1" autoUpdateAnimBg="0"/>
      <p:bldP spid="20" grpId="0" animBg="1"/>
      <p:bldP spid="21" grpId="0" autoUpdateAnimBg="0"/>
      <p:bldP spid="22" grpId="0" animBg="1"/>
      <p:bldP spid="23" grpId="0" animBg="1"/>
      <p:bldP spid="24" grpId="0" autoUpdateAnimBg="0"/>
      <p:bldP spid="25" grpId="0" animBg="1" autoUpdateAnimBg="0"/>
      <p:bldP spid="26" grpId="0" animBg="1"/>
      <p:bldP spid="27" grpId="0" autoUpdateAnimBg="0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27319" y="116632"/>
            <a:ext cx="333954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smtClean="0">
                <a:ea typeface="宋体" panose="02010600030101010101" pitchFamily="2" charset="-122"/>
              </a:rPr>
              <a:t>工作周期流程</a:t>
            </a:r>
            <a:endParaRPr lang="en-US" altLang="zh-CN" sz="2800" b="1" smtClean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62" name="Line 20"/>
          <p:cNvSpPr>
            <a:spLocks noChangeShapeType="1"/>
          </p:cNvSpPr>
          <p:nvPr/>
        </p:nvSpPr>
        <p:spPr bwMode="auto">
          <a:xfrm flipH="1">
            <a:off x="4058005" y="116632"/>
            <a:ext cx="8855" cy="800472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4067944" y="764704"/>
            <a:ext cx="4876800" cy="6019800"/>
            <a:chOff x="4203105" y="925488"/>
            <a:chExt cx="4876800" cy="6019800"/>
          </a:xfrm>
        </p:grpSpPr>
        <p:sp>
          <p:nvSpPr>
            <p:cNvPr id="63" name="Line 54"/>
            <p:cNvSpPr>
              <a:spLocks noChangeShapeType="1"/>
            </p:cNvSpPr>
            <p:nvPr/>
          </p:nvSpPr>
          <p:spPr bwMode="auto">
            <a:xfrm>
              <a:off x="6946305" y="6945288"/>
              <a:ext cx="2133600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64" name="Line 60"/>
            <p:cNvSpPr>
              <a:spLocks noChangeShapeType="1"/>
            </p:cNvSpPr>
            <p:nvPr/>
          </p:nvSpPr>
          <p:spPr bwMode="auto">
            <a:xfrm flipV="1">
              <a:off x="9079905" y="925488"/>
              <a:ext cx="0" cy="601980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65" name="Line 61"/>
            <p:cNvSpPr>
              <a:spLocks noChangeShapeType="1"/>
            </p:cNvSpPr>
            <p:nvPr/>
          </p:nvSpPr>
          <p:spPr bwMode="auto">
            <a:xfrm>
              <a:off x="4203105" y="925488"/>
              <a:ext cx="4876800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sp>
        <p:nvSpPr>
          <p:cNvPr id="71" name="Line 75"/>
          <p:cNvSpPr>
            <a:spLocks noChangeShapeType="1"/>
          </p:cNvSpPr>
          <p:nvPr/>
        </p:nvSpPr>
        <p:spPr bwMode="auto">
          <a:xfrm>
            <a:off x="7996132" y="5681126"/>
            <a:ext cx="914400" cy="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5220072" y="5148808"/>
            <a:ext cx="1600200" cy="152400"/>
            <a:chOff x="5220072" y="4869160"/>
            <a:chExt cx="1600200" cy="152400"/>
          </a:xfrm>
        </p:grpSpPr>
        <p:sp>
          <p:nvSpPr>
            <p:cNvPr id="72" name="Line 44"/>
            <p:cNvSpPr>
              <a:spLocks noChangeShapeType="1"/>
            </p:cNvSpPr>
            <p:nvPr/>
          </p:nvSpPr>
          <p:spPr bwMode="auto">
            <a:xfrm>
              <a:off x="5220072" y="4869160"/>
              <a:ext cx="1600200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73" name="Line 51"/>
            <p:cNvSpPr>
              <a:spLocks noChangeShapeType="1"/>
            </p:cNvSpPr>
            <p:nvPr/>
          </p:nvSpPr>
          <p:spPr bwMode="auto">
            <a:xfrm flipH="1">
              <a:off x="6804248" y="4869160"/>
              <a:ext cx="0" cy="15240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sp>
        <p:nvSpPr>
          <p:cNvPr id="75" name="矩形 74"/>
          <p:cNvSpPr/>
          <p:nvPr/>
        </p:nvSpPr>
        <p:spPr>
          <a:xfrm>
            <a:off x="4211960" y="188640"/>
            <a:ext cx="18614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smtClean="0">
                <a:solidFill>
                  <a:srgbClr val="FF00FF"/>
                </a:solidFill>
              </a:rPr>
              <a:t>①  系统初始化</a:t>
            </a:r>
            <a:endParaRPr lang="zh-CN" altLang="en-US" sz="2000" b="1">
              <a:solidFill>
                <a:srgbClr val="FF00FF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7086577" y="6259894"/>
            <a:ext cx="1789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mtClean="0">
                <a:solidFill>
                  <a:srgbClr val="FF00FF"/>
                </a:solidFill>
              </a:rPr>
              <a:t>② 进入中断</a:t>
            </a:r>
            <a:r>
              <a:rPr lang="en-US" altLang="zh-CN" b="1" smtClean="0">
                <a:solidFill>
                  <a:srgbClr val="FF00FF"/>
                </a:solidFill>
              </a:rPr>
              <a:t>ISR</a:t>
            </a:r>
            <a:endParaRPr lang="zh-CN" altLang="en-US" b="1">
              <a:solidFill>
                <a:srgbClr val="FF00FF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888905" y="3938277"/>
            <a:ext cx="18138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mtClean="0">
                <a:solidFill>
                  <a:srgbClr val="FF00FF"/>
                </a:solidFill>
              </a:rPr>
              <a:t>③当前为</a:t>
            </a:r>
            <a:r>
              <a:rPr lang="en-US" altLang="zh-CN" b="1" smtClean="0">
                <a:solidFill>
                  <a:srgbClr val="FF00FF"/>
                </a:solidFill>
              </a:rPr>
              <a:t>ET</a:t>
            </a:r>
            <a:r>
              <a:rPr lang="zh-CN" altLang="en-US" b="1" smtClean="0">
                <a:solidFill>
                  <a:srgbClr val="FF00FF"/>
                </a:solidFill>
              </a:rPr>
              <a:t>，</a:t>
            </a:r>
            <a:endParaRPr lang="en-US" altLang="zh-CN" b="1" smtClean="0">
              <a:solidFill>
                <a:srgbClr val="FF00FF"/>
              </a:solidFill>
            </a:endParaRPr>
          </a:p>
          <a:p>
            <a:r>
              <a:rPr lang="zh-CN" altLang="en-US" b="1" smtClean="0">
                <a:solidFill>
                  <a:srgbClr val="FF00FF"/>
                </a:solidFill>
              </a:rPr>
              <a:t>无</a:t>
            </a:r>
            <a:r>
              <a:rPr lang="en-US" altLang="zh-CN" b="1" smtClean="0">
                <a:solidFill>
                  <a:srgbClr val="FF00FF"/>
                </a:solidFill>
              </a:rPr>
              <a:t>IT</a:t>
            </a:r>
            <a:r>
              <a:rPr lang="zh-CN" altLang="en-US" b="1" smtClean="0">
                <a:solidFill>
                  <a:srgbClr val="FF00FF"/>
                </a:solidFill>
              </a:rPr>
              <a:t>、无</a:t>
            </a:r>
            <a:r>
              <a:rPr lang="en-US" altLang="zh-CN" b="1" smtClean="0">
                <a:solidFill>
                  <a:srgbClr val="FF00FF"/>
                </a:solidFill>
              </a:rPr>
              <a:t>DMAT</a:t>
            </a:r>
            <a:endParaRPr lang="zh-CN" altLang="en-US" b="1">
              <a:solidFill>
                <a:srgbClr val="FF00FF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564142" y="4494218"/>
            <a:ext cx="20350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mtClean="0">
                <a:solidFill>
                  <a:srgbClr val="FF00FF"/>
                </a:solidFill>
              </a:rPr>
              <a:t>④当前为</a:t>
            </a:r>
            <a:r>
              <a:rPr lang="en-US" altLang="zh-CN" b="1" smtClean="0">
                <a:solidFill>
                  <a:srgbClr val="FF00FF"/>
                </a:solidFill>
              </a:rPr>
              <a:t>DMAT</a:t>
            </a:r>
            <a:r>
              <a:rPr lang="zh-CN" altLang="en-US" b="1" smtClean="0">
                <a:solidFill>
                  <a:srgbClr val="FF00FF"/>
                </a:solidFill>
              </a:rPr>
              <a:t>，</a:t>
            </a:r>
            <a:endParaRPr lang="en-US" altLang="zh-CN" b="1" smtClean="0">
              <a:solidFill>
                <a:srgbClr val="FF00FF"/>
              </a:solidFill>
            </a:endParaRPr>
          </a:p>
          <a:p>
            <a:r>
              <a:rPr lang="zh-CN" altLang="en-US" b="1" smtClean="0">
                <a:solidFill>
                  <a:srgbClr val="FF00FF"/>
                </a:solidFill>
              </a:rPr>
              <a:t>后续无</a:t>
            </a:r>
            <a:r>
              <a:rPr lang="en-US" altLang="zh-CN" b="1" smtClean="0">
                <a:solidFill>
                  <a:srgbClr val="FF00FF"/>
                </a:solidFill>
              </a:rPr>
              <a:t>IT</a:t>
            </a:r>
            <a:r>
              <a:rPr lang="zh-CN" altLang="en-US" b="1" smtClean="0">
                <a:solidFill>
                  <a:srgbClr val="FF00FF"/>
                </a:solidFill>
              </a:rPr>
              <a:t>无</a:t>
            </a:r>
            <a:r>
              <a:rPr lang="en-US" altLang="zh-CN" b="1" smtClean="0">
                <a:solidFill>
                  <a:srgbClr val="FF00FF"/>
                </a:solidFill>
              </a:rPr>
              <a:t>DMAT</a:t>
            </a:r>
            <a:endParaRPr lang="zh-CN" altLang="en-US" b="1">
              <a:solidFill>
                <a:srgbClr val="FF00FF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691680" y="603920"/>
            <a:ext cx="7235825" cy="6188968"/>
            <a:chOff x="1691680" y="603920"/>
            <a:chExt cx="7235825" cy="6188968"/>
          </a:xfrm>
        </p:grpSpPr>
        <p:grpSp>
          <p:nvGrpSpPr>
            <p:cNvPr id="61" name="组合 60"/>
            <p:cNvGrpSpPr/>
            <p:nvPr/>
          </p:nvGrpSpPr>
          <p:grpSpPr>
            <a:xfrm>
              <a:off x="1691680" y="603920"/>
              <a:ext cx="7235825" cy="6188968"/>
              <a:chOff x="1691680" y="603920"/>
              <a:chExt cx="7235825" cy="6188968"/>
            </a:xfrm>
          </p:grpSpPr>
          <p:sp>
            <p:nvSpPr>
              <p:cNvPr id="4" name="Text Box 5"/>
              <p:cNvSpPr txBox="1">
                <a:spLocks noChangeArrowheads="1"/>
              </p:cNvSpPr>
              <p:nvPr/>
            </p:nvSpPr>
            <p:spPr bwMode="auto">
              <a:xfrm>
                <a:off x="3212505" y="925488"/>
                <a:ext cx="1676400" cy="584775"/>
              </a:xfrm>
              <a:prstGeom prst="rect">
                <a:avLst/>
              </a:prstGeom>
              <a:solidFill>
                <a:srgbClr val="00B05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 </a:t>
                </a:r>
                <a:r>
                  <a:rPr lang="en-US" altLang="zh-CN" sz="3200" b="1" smtClean="0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  </a:t>
                </a:r>
                <a:r>
                  <a:rPr lang="en-US" altLang="zh-CN" sz="3200" b="1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FT</a:t>
                </a:r>
              </a:p>
            </p:txBody>
          </p:sp>
          <p:sp>
            <p:nvSpPr>
              <p:cNvPr id="5" name="Text Box 6"/>
              <p:cNvSpPr txBox="1">
                <a:spLocks noChangeArrowheads="1"/>
              </p:cNvSpPr>
              <p:nvPr/>
            </p:nvSpPr>
            <p:spPr bwMode="auto">
              <a:xfrm>
                <a:off x="4050705" y="1306488"/>
                <a:ext cx="914400" cy="519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双</a:t>
                </a:r>
              </a:p>
            </p:txBody>
          </p:sp>
          <p:sp>
            <p:nvSpPr>
              <p:cNvPr id="6" name="Line 20"/>
              <p:cNvSpPr>
                <a:spLocks noChangeShapeType="1"/>
              </p:cNvSpPr>
              <p:nvPr/>
            </p:nvSpPr>
            <p:spPr bwMode="auto">
              <a:xfrm>
                <a:off x="4050705" y="603920"/>
                <a:ext cx="0" cy="30480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7" name="Line 21"/>
              <p:cNvSpPr>
                <a:spLocks noChangeShapeType="1"/>
              </p:cNvSpPr>
              <p:nvPr/>
            </p:nvSpPr>
            <p:spPr bwMode="auto">
              <a:xfrm>
                <a:off x="4050705" y="1504597"/>
                <a:ext cx="0" cy="236572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8" name="Line 22"/>
              <p:cNvSpPr>
                <a:spLocks noChangeShapeType="1"/>
              </p:cNvSpPr>
              <p:nvPr/>
            </p:nvSpPr>
            <p:spPr bwMode="auto">
              <a:xfrm>
                <a:off x="2221905" y="1763688"/>
                <a:ext cx="3886200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9" name="Text Box 23"/>
              <p:cNvSpPr txBox="1">
                <a:spLocks noChangeArrowheads="1"/>
              </p:cNvSpPr>
              <p:nvPr/>
            </p:nvSpPr>
            <p:spPr bwMode="auto">
              <a:xfrm>
                <a:off x="1840905" y="1306488"/>
                <a:ext cx="914400" cy="519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单</a:t>
                </a:r>
              </a:p>
            </p:txBody>
          </p:sp>
          <p:sp>
            <p:nvSpPr>
              <p:cNvPr id="10" name="Text Box 24"/>
              <p:cNvSpPr txBox="1">
                <a:spLocks noChangeArrowheads="1"/>
              </p:cNvSpPr>
              <p:nvPr/>
            </p:nvSpPr>
            <p:spPr bwMode="auto">
              <a:xfrm>
                <a:off x="6031905" y="1306488"/>
                <a:ext cx="914400" cy="519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smtClean="0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转移</a:t>
                </a:r>
                <a:endParaRPr lang="zh-CN" altLang="en-US" sz="28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11" name="Line 25"/>
              <p:cNvSpPr>
                <a:spLocks noChangeShapeType="1"/>
              </p:cNvSpPr>
              <p:nvPr/>
            </p:nvSpPr>
            <p:spPr bwMode="auto">
              <a:xfrm flipH="1">
                <a:off x="4050705" y="1763688"/>
                <a:ext cx="0" cy="45720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12" name="Group 29"/>
              <p:cNvGrpSpPr>
                <a:grpSpLocks/>
              </p:cNvGrpSpPr>
              <p:nvPr/>
            </p:nvGrpSpPr>
            <p:grpSpPr bwMode="auto">
              <a:xfrm>
                <a:off x="4126905" y="1763688"/>
                <a:ext cx="914400" cy="519113"/>
                <a:chOff x="3168" y="1440"/>
                <a:chExt cx="576" cy="327"/>
              </a:xfrm>
            </p:grpSpPr>
            <p:sp>
              <p:nvSpPr>
                <p:cNvPr id="13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168" y="1440"/>
                  <a:ext cx="576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FF0000"/>
                      </a:solidFill>
                      <a:latin typeface="黑体" pitchFamily="2" charset="-122"/>
                      <a:ea typeface="黑体" pitchFamily="2" charset="-122"/>
                    </a:rPr>
                    <a:t>SR</a:t>
                  </a:r>
                </a:p>
              </p:txBody>
            </p:sp>
            <p:sp>
              <p:nvSpPr>
                <p:cNvPr id="14" name="Line 28"/>
                <p:cNvSpPr>
                  <a:spLocks noChangeShapeType="1"/>
                </p:cNvSpPr>
                <p:nvPr/>
              </p:nvSpPr>
              <p:spPr bwMode="auto">
                <a:xfrm>
                  <a:off x="3216" y="1488"/>
                  <a:ext cx="240" cy="0"/>
                </a:xfrm>
                <a:prstGeom prst="line">
                  <a:avLst/>
                </a:prstGeom>
                <a:noFill/>
                <a:ln w="19050" cap="sq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15" name="Text Box 30"/>
              <p:cNvSpPr txBox="1">
                <a:spLocks noChangeArrowheads="1"/>
              </p:cNvSpPr>
              <p:nvPr/>
            </p:nvSpPr>
            <p:spPr bwMode="auto">
              <a:xfrm>
                <a:off x="3212505" y="2220888"/>
                <a:ext cx="1676400" cy="584775"/>
              </a:xfrm>
              <a:prstGeom prst="rect">
                <a:avLst/>
              </a:prstGeom>
              <a:solidFill>
                <a:srgbClr val="5EE5F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 </a:t>
                </a:r>
                <a:r>
                  <a:rPr lang="en-US" altLang="zh-CN" sz="3200" b="1" smtClean="0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  </a:t>
                </a:r>
                <a:r>
                  <a:rPr lang="en-US" altLang="zh-CN" sz="3200" b="1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ST</a:t>
                </a:r>
              </a:p>
            </p:txBody>
          </p:sp>
          <p:grpSp>
            <p:nvGrpSpPr>
              <p:cNvPr id="16" name="Group 31"/>
              <p:cNvGrpSpPr>
                <a:grpSpLocks/>
              </p:cNvGrpSpPr>
              <p:nvPr/>
            </p:nvGrpSpPr>
            <p:grpSpPr bwMode="auto">
              <a:xfrm>
                <a:off x="4126905" y="2830488"/>
                <a:ext cx="914400" cy="519113"/>
                <a:chOff x="3168" y="1440"/>
                <a:chExt cx="576" cy="327"/>
              </a:xfrm>
            </p:grpSpPr>
            <p:sp>
              <p:nvSpPr>
                <p:cNvPr id="17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168" y="1440"/>
                  <a:ext cx="576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FF0000"/>
                      </a:solidFill>
                      <a:latin typeface="黑体" pitchFamily="2" charset="-122"/>
                      <a:ea typeface="黑体" pitchFamily="2" charset="-122"/>
                    </a:rPr>
                    <a:t>DR</a:t>
                  </a:r>
                </a:p>
              </p:txBody>
            </p:sp>
            <p:sp>
              <p:nvSpPr>
                <p:cNvPr id="18" name="Line 33"/>
                <p:cNvSpPr>
                  <a:spLocks noChangeShapeType="1"/>
                </p:cNvSpPr>
                <p:nvPr/>
              </p:nvSpPr>
              <p:spPr bwMode="auto">
                <a:xfrm>
                  <a:off x="3216" y="1488"/>
                  <a:ext cx="240" cy="0"/>
                </a:xfrm>
                <a:prstGeom prst="line">
                  <a:avLst/>
                </a:prstGeom>
                <a:noFill/>
                <a:ln w="19050" cap="sq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19" name="Line 34"/>
              <p:cNvSpPr>
                <a:spLocks noChangeShapeType="1"/>
              </p:cNvSpPr>
              <p:nvPr/>
            </p:nvSpPr>
            <p:spPr bwMode="auto">
              <a:xfrm flipH="1">
                <a:off x="4050705" y="2793643"/>
                <a:ext cx="0" cy="458002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20" name="Text Box 35"/>
              <p:cNvSpPr txBox="1">
                <a:spLocks noChangeArrowheads="1"/>
              </p:cNvSpPr>
              <p:nvPr/>
            </p:nvSpPr>
            <p:spPr bwMode="auto">
              <a:xfrm>
                <a:off x="3212505" y="3287688"/>
                <a:ext cx="1676400" cy="584775"/>
              </a:xfrm>
              <a:prstGeom prst="rect">
                <a:avLst/>
              </a:prstGeom>
              <a:solidFill>
                <a:srgbClr val="5EE5F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  </a:t>
                </a:r>
                <a:r>
                  <a:rPr lang="en-US" altLang="zh-CN" sz="3200" b="1" smtClean="0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 DT</a:t>
                </a:r>
                <a:endParaRPr lang="en-US" altLang="zh-CN" sz="32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21" name="Text Box 36"/>
              <p:cNvSpPr txBox="1">
                <a:spLocks noChangeArrowheads="1"/>
              </p:cNvSpPr>
              <p:nvPr/>
            </p:nvSpPr>
            <p:spPr bwMode="auto">
              <a:xfrm>
                <a:off x="3212505" y="4049688"/>
                <a:ext cx="1676400" cy="584775"/>
              </a:xfrm>
              <a:prstGeom prst="rect">
                <a:avLst/>
              </a:prstGeom>
              <a:solidFill>
                <a:srgbClr val="5EE5F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 </a:t>
                </a:r>
                <a:r>
                  <a:rPr lang="en-US" altLang="zh-CN" sz="3200" b="1" smtClean="0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  </a:t>
                </a:r>
                <a:r>
                  <a:rPr lang="en-US" altLang="zh-CN" sz="3200" b="1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ET</a:t>
                </a:r>
              </a:p>
            </p:txBody>
          </p:sp>
          <p:sp>
            <p:nvSpPr>
              <p:cNvPr id="22" name="Line 37"/>
              <p:cNvSpPr>
                <a:spLocks noChangeShapeType="1"/>
              </p:cNvSpPr>
              <p:nvPr/>
            </p:nvSpPr>
            <p:spPr bwMode="auto">
              <a:xfrm flipH="1">
                <a:off x="4050705" y="3860957"/>
                <a:ext cx="0" cy="172052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23" name="Line 39"/>
              <p:cNvSpPr>
                <a:spLocks noChangeShapeType="1"/>
              </p:cNvSpPr>
              <p:nvPr/>
            </p:nvSpPr>
            <p:spPr bwMode="auto">
              <a:xfrm flipH="1">
                <a:off x="4050705" y="4573094"/>
                <a:ext cx="0" cy="251901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24" name="Text Box 42"/>
              <p:cNvSpPr txBox="1">
                <a:spLocks noChangeArrowheads="1"/>
              </p:cNvSpPr>
              <p:nvPr/>
            </p:nvSpPr>
            <p:spPr bwMode="auto">
              <a:xfrm>
                <a:off x="3212505" y="5802288"/>
                <a:ext cx="1676400" cy="584775"/>
              </a:xfrm>
              <a:prstGeom prst="rect">
                <a:avLst/>
              </a:prstGeom>
              <a:solidFill>
                <a:srgbClr val="5EE5F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 </a:t>
                </a:r>
                <a:r>
                  <a:rPr lang="en-US" altLang="zh-CN" sz="3200" b="1" smtClean="0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 DMAT</a:t>
                </a:r>
                <a:endParaRPr lang="en-US" altLang="zh-CN" sz="32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25" name="Line 43"/>
              <p:cNvSpPr>
                <a:spLocks noChangeShapeType="1"/>
              </p:cNvSpPr>
              <p:nvPr/>
            </p:nvSpPr>
            <p:spPr bwMode="auto">
              <a:xfrm flipH="1">
                <a:off x="4050705" y="5497488"/>
                <a:ext cx="0" cy="30480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26" name="Line 44"/>
              <p:cNvSpPr>
                <a:spLocks noChangeShapeType="1"/>
              </p:cNvSpPr>
              <p:nvPr/>
            </p:nvSpPr>
            <p:spPr bwMode="auto">
              <a:xfrm>
                <a:off x="5193705" y="5157192"/>
                <a:ext cx="1600200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27" name="Group 78"/>
              <p:cNvGrpSpPr>
                <a:grpSpLocks/>
              </p:cNvGrpSpPr>
              <p:nvPr/>
            </p:nvGrpSpPr>
            <p:grpSpPr bwMode="auto">
              <a:xfrm>
                <a:off x="2831505" y="4811688"/>
                <a:ext cx="2438400" cy="685800"/>
                <a:chOff x="1344" y="3024"/>
                <a:chExt cx="1536" cy="432"/>
              </a:xfrm>
            </p:grpSpPr>
            <p:sp>
              <p:nvSpPr>
                <p:cNvPr id="28" name="AutoShape 46"/>
                <p:cNvSpPr>
                  <a:spLocks noChangeArrowheads="1"/>
                </p:cNvSpPr>
                <p:nvPr/>
              </p:nvSpPr>
              <p:spPr bwMode="auto">
                <a:xfrm>
                  <a:off x="1344" y="3024"/>
                  <a:ext cx="1536" cy="432"/>
                </a:xfrm>
                <a:prstGeom prst="flowChartDecision">
                  <a:avLst/>
                </a:prstGeom>
                <a:solidFill>
                  <a:srgbClr val="5EE5FC"/>
                </a:solidFill>
                <a:ln w="381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29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1584" y="3072"/>
                  <a:ext cx="1248" cy="327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FF"/>
                      </a:solidFill>
                      <a:latin typeface="黑体" pitchFamily="2" charset="-122"/>
                      <a:ea typeface="黑体" pitchFamily="2" charset="-122"/>
                    </a:rPr>
                    <a:t>DMA</a:t>
                  </a:r>
                  <a:r>
                    <a:rPr lang="zh-CN" altLang="en-US" sz="2800" b="1">
                      <a:solidFill>
                        <a:srgbClr val="0000FF"/>
                      </a:solidFill>
                      <a:latin typeface="黑体" pitchFamily="2" charset="-122"/>
                      <a:ea typeface="黑体" pitchFamily="2" charset="-122"/>
                    </a:rPr>
                    <a:t>请求？</a:t>
                  </a:r>
                </a:p>
              </p:txBody>
            </p:sp>
          </p:grpSp>
          <p:grpSp>
            <p:nvGrpSpPr>
              <p:cNvPr id="30" name="Group 79"/>
              <p:cNvGrpSpPr>
                <a:grpSpLocks/>
              </p:cNvGrpSpPr>
              <p:nvPr/>
            </p:nvGrpSpPr>
            <p:grpSpPr bwMode="auto">
              <a:xfrm>
                <a:off x="5574705" y="5335488"/>
                <a:ext cx="2438400" cy="685800"/>
                <a:chOff x="3072" y="3312"/>
                <a:chExt cx="1536" cy="432"/>
              </a:xfrm>
            </p:grpSpPr>
            <p:sp>
              <p:nvSpPr>
                <p:cNvPr id="31" name="AutoShape 49"/>
                <p:cNvSpPr>
                  <a:spLocks noChangeArrowheads="1"/>
                </p:cNvSpPr>
                <p:nvPr/>
              </p:nvSpPr>
              <p:spPr bwMode="auto">
                <a:xfrm>
                  <a:off x="3072" y="3312"/>
                  <a:ext cx="1536" cy="432"/>
                </a:xfrm>
                <a:prstGeom prst="flowChartDecision">
                  <a:avLst/>
                </a:prstGeom>
                <a:solidFill>
                  <a:srgbClr val="5EE5FC"/>
                </a:solidFill>
                <a:ln w="381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32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3312" y="3360"/>
                  <a:ext cx="1248" cy="327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800" b="1">
                      <a:solidFill>
                        <a:srgbClr val="0000FF"/>
                      </a:solidFill>
                      <a:latin typeface="黑体" pitchFamily="2" charset="-122"/>
                      <a:ea typeface="黑体" pitchFamily="2" charset="-122"/>
                    </a:rPr>
                    <a:t>中断请求？</a:t>
                  </a:r>
                </a:p>
              </p:txBody>
            </p:sp>
          </p:grpSp>
          <p:sp>
            <p:nvSpPr>
              <p:cNvPr id="33" name="Line 51"/>
              <p:cNvSpPr>
                <a:spLocks noChangeShapeType="1"/>
              </p:cNvSpPr>
              <p:nvPr/>
            </p:nvSpPr>
            <p:spPr bwMode="auto">
              <a:xfrm flipH="1">
                <a:off x="6793905" y="5148808"/>
                <a:ext cx="0" cy="15240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34" name="Text Box 52"/>
              <p:cNvSpPr txBox="1">
                <a:spLocks noChangeArrowheads="1"/>
              </p:cNvSpPr>
              <p:nvPr/>
            </p:nvSpPr>
            <p:spPr bwMode="auto">
              <a:xfrm>
                <a:off x="6031905" y="6165304"/>
                <a:ext cx="1676400" cy="432000"/>
              </a:xfrm>
              <a:prstGeom prst="rect">
                <a:avLst/>
              </a:prstGeom>
              <a:solidFill>
                <a:srgbClr val="5EE5F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b" anchorCtr="1">
                <a:no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 smtClean="0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IT</a:t>
                </a:r>
                <a:endParaRPr lang="en-US" altLang="zh-CN" sz="32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35" name="Line 53"/>
              <p:cNvSpPr>
                <a:spLocks noChangeShapeType="1"/>
              </p:cNvSpPr>
              <p:nvPr/>
            </p:nvSpPr>
            <p:spPr bwMode="auto">
              <a:xfrm flipH="1">
                <a:off x="6804248" y="6021288"/>
                <a:ext cx="0" cy="156592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36" name="Line 54"/>
              <p:cNvSpPr>
                <a:spLocks noChangeShapeType="1"/>
              </p:cNvSpPr>
              <p:nvPr/>
            </p:nvSpPr>
            <p:spPr bwMode="auto">
              <a:xfrm>
                <a:off x="6793905" y="6792888"/>
                <a:ext cx="2133600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37" name="Line 55"/>
              <p:cNvSpPr>
                <a:spLocks noChangeShapeType="1"/>
              </p:cNvSpPr>
              <p:nvPr/>
            </p:nvSpPr>
            <p:spPr bwMode="auto">
              <a:xfrm flipH="1" flipV="1">
                <a:off x="6793905" y="6640488"/>
                <a:ext cx="0" cy="15240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38" name="Line 56"/>
              <p:cNvSpPr>
                <a:spLocks noChangeShapeType="1"/>
              </p:cNvSpPr>
              <p:nvPr/>
            </p:nvSpPr>
            <p:spPr bwMode="auto">
              <a:xfrm flipH="1">
                <a:off x="4050705" y="6317260"/>
                <a:ext cx="0" cy="189257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39" name="Line 57"/>
              <p:cNvSpPr>
                <a:spLocks noChangeShapeType="1"/>
              </p:cNvSpPr>
              <p:nvPr/>
            </p:nvSpPr>
            <p:spPr bwMode="auto">
              <a:xfrm>
                <a:off x="1993305" y="6514593"/>
                <a:ext cx="2057400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0" name="Line 58"/>
              <p:cNvSpPr>
                <a:spLocks noChangeShapeType="1"/>
              </p:cNvSpPr>
              <p:nvPr/>
            </p:nvSpPr>
            <p:spPr bwMode="auto">
              <a:xfrm flipV="1">
                <a:off x="1993305" y="4745879"/>
                <a:ext cx="0" cy="1731819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1" name="Line 59"/>
              <p:cNvSpPr>
                <a:spLocks noChangeShapeType="1"/>
              </p:cNvSpPr>
              <p:nvPr/>
            </p:nvSpPr>
            <p:spPr bwMode="auto">
              <a:xfrm>
                <a:off x="1993305" y="4725144"/>
                <a:ext cx="2057400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2" name="Line 60"/>
              <p:cNvSpPr>
                <a:spLocks noChangeShapeType="1"/>
              </p:cNvSpPr>
              <p:nvPr/>
            </p:nvSpPr>
            <p:spPr bwMode="auto">
              <a:xfrm flipV="1">
                <a:off x="8927505" y="773088"/>
                <a:ext cx="0" cy="601980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3" name="Line 61"/>
              <p:cNvSpPr>
                <a:spLocks noChangeShapeType="1"/>
              </p:cNvSpPr>
              <p:nvPr/>
            </p:nvSpPr>
            <p:spPr bwMode="auto">
              <a:xfrm>
                <a:off x="4050705" y="773088"/>
                <a:ext cx="4876800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triangle" w="med" len="med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" name="Line 62"/>
              <p:cNvSpPr>
                <a:spLocks noChangeShapeType="1"/>
              </p:cNvSpPr>
              <p:nvPr/>
            </p:nvSpPr>
            <p:spPr bwMode="auto">
              <a:xfrm>
                <a:off x="2245718" y="3941461"/>
                <a:ext cx="1728787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5" name="Line 63"/>
              <p:cNvSpPr>
                <a:spLocks noChangeShapeType="1"/>
              </p:cNvSpPr>
              <p:nvPr/>
            </p:nvSpPr>
            <p:spPr bwMode="auto">
              <a:xfrm>
                <a:off x="6108105" y="1783566"/>
                <a:ext cx="0" cy="213360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6" name="Line 64"/>
              <p:cNvSpPr>
                <a:spLocks noChangeShapeType="1"/>
              </p:cNvSpPr>
              <p:nvPr/>
            </p:nvSpPr>
            <p:spPr bwMode="auto">
              <a:xfrm>
                <a:off x="4050705" y="3956922"/>
                <a:ext cx="2057400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triangle" w="med" len="med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7" name="Line 65"/>
              <p:cNvSpPr>
                <a:spLocks noChangeShapeType="1"/>
              </p:cNvSpPr>
              <p:nvPr/>
            </p:nvSpPr>
            <p:spPr bwMode="auto">
              <a:xfrm>
                <a:off x="2211966" y="1763688"/>
                <a:ext cx="0" cy="106680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8" name="Line 66"/>
              <p:cNvSpPr>
                <a:spLocks noChangeShapeType="1"/>
              </p:cNvSpPr>
              <p:nvPr/>
            </p:nvSpPr>
            <p:spPr bwMode="auto">
              <a:xfrm>
                <a:off x="2221905" y="2996952"/>
                <a:ext cx="1828800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9" name="Text Box 71"/>
              <p:cNvSpPr txBox="1">
                <a:spLocks noChangeArrowheads="1"/>
              </p:cNvSpPr>
              <p:nvPr/>
            </p:nvSpPr>
            <p:spPr bwMode="auto">
              <a:xfrm>
                <a:off x="1691680" y="3028926"/>
                <a:ext cx="914400" cy="5191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DR</a:t>
                </a:r>
              </a:p>
            </p:txBody>
          </p:sp>
          <p:sp>
            <p:nvSpPr>
              <p:cNvPr id="50" name="Text Box 73"/>
              <p:cNvSpPr txBox="1">
                <a:spLocks noChangeArrowheads="1"/>
              </p:cNvSpPr>
              <p:nvPr/>
            </p:nvSpPr>
            <p:spPr bwMode="auto">
              <a:xfrm>
                <a:off x="4126905" y="5345088"/>
                <a:ext cx="685800" cy="519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Y</a:t>
                </a:r>
              </a:p>
            </p:txBody>
          </p:sp>
          <p:sp>
            <p:nvSpPr>
              <p:cNvPr id="51" name="Text Box 74"/>
              <p:cNvSpPr txBox="1">
                <a:spLocks noChangeArrowheads="1"/>
              </p:cNvSpPr>
              <p:nvPr/>
            </p:nvSpPr>
            <p:spPr bwMode="auto">
              <a:xfrm>
                <a:off x="5193705" y="4659288"/>
                <a:ext cx="685800" cy="519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N</a:t>
                </a:r>
              </a:p>
            </p:txBody>
          </p:sp>
          <p:sp>
            <p:nvSpPr>
              <p:cNvPr id="52" name="Line 75"/>
              <p:cNvSpPr>
                <a:spLocks noChangeShapeType="1"/>
              </p:cNvSpPr>
              <p:nvPr/>
            </p:nvSpPr>
            <p:spPr bwMode="auto">
              <a:xfrm>
                <a:off x="8013105" y="5681126"/>
                <a:ext cx="914400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53" name="Text Box 76"/>
              <p:cNvSpPr txBox="1">
                <a:spLocks noChangeArrowheads="1"/>
              </p:cNvSpPr>
              <p:nvPr/>
            </p:nvSpPr>
            <p:spPr bwMode="auto">
              <a:xfrm>
                <a:off x="7022505" y="5790207"/>
                <a:ext cx="685800" cy="519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Y</a:t>
                </a:r>
              </a:p>
            </p:txBody>
          </p:sp>
          <p:sp>
            <p:nvSpPr>
              <p:cNvPr id="54" name="Text Box 77"/>
              <p:cNvSpPr txBox="1">
                <a:spLocks noChangeArrowheads="1"/>
              </p:cNvSpPr>
              <p:nvPr/>
            </p:nvSpPr>
            <p:spPr bwMode="auto">
              <a:xfrm>
                <a:off x="7936905" y="5116488"/>
                <a:ext cx="685800" cy="519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N</a:t>
                </a:r>
              </a:p>
            </p:txBody>
          </p:sp>
          <p:sp>
            <p:nvSpPr>
              <p:cNvPr id="55" name="Line 80"/>
              <p:cNvSpPr>
                <a:spLocks noChangeShapeType="1"/>
              </p:cNvSpPr>
              <p:nvPr/>
            </p:nvSpPr>
            <p:spPr bwMode="auto">
              <a:xfrm>
                <a:off x="2219838" y="2729916"/>
                <a:ext cx="0" cy="1217835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56" name="Text Box 84"/>
              <p:cNvSpPr txBox="1">
                <a:spLocks noChangeArrowheads="1"/>
              </p:cNvSpPr>
              <p:nvPr/>
            </p:nvSpPr>
            <p:spPr bwMode="auto">
              <a:xfrm>
                <a:off x="6070624" y="1829767"/>
                <a:ext cx="1309688" cy="519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SR</a:t>
                </a:r>
                <a:r>
                  <a:rPr lang="en-US" altLang="zh-CN" sz="2800" b="1">
                    <a:solidFill>
                      <a:srgbClr val="FF0000"/>
                    </a:solidFill>
                    <a:ea typeface="黑体" pitchFamily="2" charset="-122"/>
                  </a:rPr>
                  <a:t>·</a:t>
                </a:r>
                <a:r>
                  <a:rPr lang="en-US" altLang="zh-CN" sz="2800" b="1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DR</a:t>
                </a:r>
              </a:p>
            </p:txBody>
          </p:sp>
          <p:grpSp>
            <p:nvGrpSpPr>
              <p:cNvPr id="57" name="Group 31"/>
              <p:cNvGrpSpPr>
                <a:grpSpLocks/>
              </p:cNvGrpSpPr>
              <p:nvPr/>
            </p:nvGrpSpPr>
            <p:grpSpPr bwMode="auto">
              <a:xfrm>
                <a:off x="2375893" y="2381226"/>
                <a:ext cx="914400" cy="519112"/>
                <a:chOff x="3168" y="1440"/>
                <a:chExt cx="576" cy="327"/>
              </a:xfrm>
            </p:grpSpPr>
            <p:sp>
              <p:nvSpPr>
                <p:cNvPr id="58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168" y="1440"/>
                  <a:ext cx="576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FF0000"/>
                      </a:solidFill>
                      <a:latin typeface="黑体" pitchFamily="2" charset="-122"/>
                      <a:ea typeface="黑体" pitchFamily="2" charset="-122"/>
                    </a:rPr>
                    <a:t>DR</a:t>
                  </a:r>
                </a:p>
              </p:txBody>
            </p:sp>
            <p:sp>
              <p:nvSpPr>
                <p:cNvPr id="59" name="Line 33"/>
                <p:cNvSpPr>
                  <a:spLocks noChangeShapeType="1"/>
                </p:cNvSpPr>
                <p:nvPr/>
              </p:nvSpPr>
              <p:spPr bwMode="auto">
                <a:xfrm>
                  <a:off x="3216" y="1488"/>
                  <a:ext cx="240" cy="0"/>
                </a:xfrm>
                <a:prstGeom prst="line">
                  <a:avLst/>
                </a:prstGeom>
                <a:noFill/>
                <a:ln w="19050" cap="sq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79" name="Line 66"/>
            <p:cNvSpPr>
              <a:spLocks noChangeShapeType="1"/>
            </p:cNvSpPr>
            <p:nvPr/>
          </p:nvSpPr>
          <p:spPr bwMode="auto">
            <a:xfrm>
              <a:off x="4905261" y="2492896"/>
              <a:ext cx="1249095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80" name="Text Box 24"/>
            <p:cNvSpPr txBox="1">
              <a:spLocks noChangeArrowheads="1"/>
            </p:cNvSpPr>
            <p:nvPr/>
          </p:nvSpPr>
          <p:spPr bwMode="auto">
            <a:xfrm>
              <a:off x="5076056" y="2420888"/>
              <a:ext cx="9144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smtClean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转子</a:t>
              </a:r>
              <a:endPara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71" grpId="0" animBg="1"/>
      <p:bldP spid="75" grpId="0"/>
      <p:bldP spid="76" grpId="1"/>
      <p:bldP spid="77" grpId="0"/>
      <p:bldP spid="7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22575" y="6370339"/>
            <a:ext cx="1905000" cy="227013"/>
            <a:chOff x="2002" y="3676"/>
            <a:chExt cx="1344" cy="192"/>
          </a:xfrm>
        </p:grpSpPr>
        <p:sp>
          <p:nvSpPr>
            <p:cNvPr id="3" name="Line 5"/>
            <p:cNvSpPr>
              <a:spLocks noChangeShapeType="1"/>
            </p:cNvSpPr>
            <p:nvPr/>
          </p:nvSpPr>
          <p:spPr bwMode="auto">
            <a:xfrm>
              <a:off x="2002" y="3868"/>
              <a:ext cx="283" cy="0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4" name="Line 6"/>
            <p:cNvSpPr>
              <a:spLocks noChangeShapeType="1"/>
            </p:cNvSpPr>
            <p:nvPr/>
          </p:nvSpPr>
          <p:spPr bwMode="auto">
            <a:xfrm flipV="1">
              <a:off x="2285" y="3676"/>
              <a:ext cx="0" cy="192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5" name="Line 7"/>
            <p:cNvSpPr>
              <a:spLocks noChangeShapeType="1"/>
            </p:cNvSpPr>
            <p:nvPr/>
          </p:nvSpPr>
          <p:spPr bwMode="auto">
            <a:xfrm>
              <a:off x="2285" y="3676"/>
              <a:ext cx="707" cy="0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2992" y="3676"/>
              <a:ext cx="0" cy="192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>
              <a:off x="2992" y="3868"/>
              <a:ext cx="354" cy="0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grpSp>
        <p:nvGrpSpPr>
          <p:cNvPr id="8" name="Group 10"/>
          <p:cNvGrpSpPr>
            <a:grpSpLocks/>
          </p:cNvGrpSpPr>
          <p:nvPr/>
        </p:nvGrpSpPr>
        <p:grpSpPr bwMode="auto">
          <a:xfrm>
            <a:off x="7308850" y="4462164"/>
            <a:ext cx="1143000" cy="269875"/>
            <a:chOff x="4878" y="2526"/>
            <a:chExt cx="720" cy="192"/>
          </a:xfrm>
        </p:grpSpPr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5166" y="2718"/>
              <a:ext cx="192" cy="0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 flipV="1">
              <a:off x="5166" y="2526"/>
              <a:ext cx="0" cy="192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4878" y="2526"/>
              <a:ext cx="288" cy="0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5358" y="2526"/>
              <a:ext cx="0" cy="192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5358" y="2526"/>
              <a:ext cx="240" cy="0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8094663" y="4585989"/>
            <a:ext cx="322262" cy="384175"/>
          </a:xfrm>
          <a:prstGeom prst="line">
            <a:avLst/>
          </a:prstGeom>
          <a:noFill/>
          <a:ln w="22225" cap="sq">
            <a:solidFill>
              <a:srgbClr val="003400"/>
            </a:solidFill>
            <a:round/>
            <a:headEnd type="triangle" w="sm" len="med"/>
            <a:tailEnd/>
          </a:ln>
          <a:effectLst/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940271" y="693761"/>
            <a:ext cx="12080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/>
              <a:t>FT0:</a:t>
            </a:r>
          </a:p>
        </p:txBody>
      </p:sp>
      <p:grpSp>
        <p:nvGrpSpPr>
          <p:cNvPr id="16" name="Group 102"/>
          <p:cNvGrpSpPr>
            <a:grpSpLocks/>
          </p:cNvGrpSpPr>
          <p:nvPr/>
        </p:nvGrpSpPr>
        <p:grpSpPr bwMode="auto">
          <a:xfrm>
            <a:off x="1905471" y="1166837"/>
            <a:ext cx="2111375" cy="461963"/>
            <a:chOff x="1194" y="766"/>
            <a:chExt cx="1330" cy="291"/>
          </a:xfrm>
        </p:grpSpPr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1194" y="766"/>
              <a:ext cx="133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solidFill>
                    <a:srgbClr val="FF0000"/>
                  </a:solidFill>
                </a:rPr>
                <a:t>PC+1    PC</a:t>
              </a:r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1846" y="894"/>
              <a:ext cx="222" cy="0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 sz="3200" b="1"/>
            </a:p>
          </p:txBody>
        </p:sp>
      </p:grpSp>
      <p:grpSp>
        <p:nvGrpSpPr>
          <p:cNvPr id="19" name="Group 101"/>
          <p:cNvGrpSpPr>
            <a:grpSpLocks/>
          </p:cNvGrpSpPr>
          <p:nvPr/>
        </p:nvGrpSpPr>
        <p:grpSpPr bwMode="auto">
          <a:xfrm>
            <a:off x="1905471" y="769962"/>
            <a:ext cx="1536700" cy="461963"/>
            <a:chOff x="1194" y="516"/>
            <a:chExt cx="968" cy="291"/>
          </a:xfrm>
        </p:grpSpPr>
        <p:sp>
          <p:nvSpPr>
            <p:cNvPr id="20" name="Text Box 22"/>
            <p:cNvSpPr txBox="1">
              <a:spLocks noChangeArrowheads="1"/>
            </p:cNvSpPr>
            <p:nvPr/>
          </p:nvSpPr>
          <p:spPr bwMode="auto">
            <a:xfrm>
              <a:off x="1194" y="516"/>
              <a:ext cx="96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/>
                <a:t>M     IR</a:t>
              </a:r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1515" y="660"/>
              <a:ext cx="265" cy="0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 sz="3200" b="1"/>
            </a:p>
          </p:txBody>
        </p:sp>
      </p:grp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675333" y="1969676"/>
            <a:ext cx="31765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 </a:t>
            </a:r>
            <a:r>
              <a:rPr lang="zh-CN" altLang="en-US" sz="2800" b="1" smtClean="0"/>
              <a:t> 取指操作时间</a:t>
            </a:r>
            <a:r>
              <a:rPr lang="zh-CN" altLang="en-US" sz="2800" b="1"/>
              <a:t>表</a:t>
            </a:r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700088" y="2564904"/>
            <a:ext cx="1117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/>
              <a:t>FT0:</a:t>
            </a:r>
          </a:p>
        </p:txBody>
      </p:sp>
      <p:sp>
        <p:nvSpPr>
          <p:cNvPr id="24" name="Text Box 26"/>
          <p:cNvSpPr txBox="1">
            <a:spLocks noChangeArrowheads="1"/>
          </p:cNvSpPr>
          <p:nvPr/>
        </p:nvSpPr>
        <p:spPr bwMode="auto">
          <a:xfrm>
            <a:off x="2627784" y="2545740"/>
            <a:ext cx="3200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smtClean="0"/>
              <a:t>电位</a:t>
            </a:r>
            <a:r>
              <a:rPr lang="zh-CN" altLang="en-US" sz="2800" b="1"/>
              <a:t>型微命</a:t>
            </a:r>
            <a:r>
              <a:rPr lang="zh-CN" altLang="en-US" sz="2800" b="1" smtClean="0"/>
              <a:t>令</a:t>
            </a:r>
            <a:endParaRPr lang="zh-CN" altLang="en-US" sz="2800" b="1"/>
          </a:p>
        </p:txBody>
      </p:sp>
      <p:sp>
        <p:nvSpPr>
          <p:cNvPr id="25" name="Text Box 27"/>
          <p:cNvSpPr txBox="1">
            <a:spLocks noChangeArrowheads="1"/>
          </p:cNvSpPr>
          <p:nvPr/>
        </p:nvSpPr>
        <p:spPr bwMode="auto">
          <a:xfrm>
            <a:off x="5492750" y="2545740"/>
            <a:ext cx="27749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smtClean="0"/>
              <a:t>脉冲型</a:t>
            </a:r>
            <a:r>
              <a:rPr lang="zh-CN" altLang="en-US" sz="2800" b="1"/>
              <a:t>微命令</a:t>
            </a:r>
          </a:p>
        </p:txBody>
      </p:sp>
      <p:sp>
        <p:nvSpPr>
          <p:cNvPr id="26" name="Line 31"/>
          <p:cNvSpPr>
            <a:spLocks noChangeShapeType="1"/>
          </p:cNvSpPr>
          <p:nvPr/>
        </p:nvSpPr>
        <p:spPr bwMode="auto">
          <a:xfrm>
            <a:off x="2397125" y="2827039"/>
            <a:ext cx="0" cy="3606800"/>
          </a:xfrm>
          <a:prstGeom prst="line">
            <a:avLst/>
          </a:prstGeom>
          <a:noFill/>
          <a:ln w="19050" cap="sq">
            <a:solidFill>
              <a:srgbClr val="0034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27" name="Line 32"/>
          <p:cNvSpPr>
            <a:spLocks noChangeShapeType="1"/>
          </p:cNvSpPr>
          <p:nvPr/>
        </p:nvSpPr>
        <p:spPr bwMode="auto">
          <a:xfrm>
            <a:off x="5434013" y="2755602"/>
            <a:ext cx="0" cy="3613150"/>
          </a:xfrm>
          <a:prstGeom prst="line">
            <a:avLst/>
          </a:prstGeom>
          <a:noFill/>
          <a:ln w="19050" cap="sq">
            <a:solidFill>
              <a:srgbClr val="0034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28" name="Text Box 33"/>
          <p:cNvSpPr txBox="1">
            <a:spLocks noChangeArrowheads="1"/>
          </p:cNvSpPr>
          <p:nvPr/>
        </p:nvSpPr>
        <p:spPr bwMode="auto">
          <a:xfrm>
            <a:off x="2400300" y="3198514"/>
            <a:ext cx="152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/>
              <a:t>EMAR,</a:t>
            </a:r>
          </a:p>
        </p:txBody>
      </p:sp>
      <p:sp>
        <p:nvSpPr>
          <p:cNvPr id="29" name="Text Box 34"/>
          <p:cNvSpPr txBox="1">
            <a:spLocks noChangeArrowheads="1"/>
          </p:cNvSpPr>
          <p:nvPr/>
        </p:nvSpPr>
        <p:spPr bwMode="auto">
          <a:xfrm>
            <a:off x="3922713" y="3217564"/>
            <a:ext cx="762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/>
              <a:t>R,</a:t>
            </a:r>
          </a:p>
        </p:txBody>
      </p:sp>
      <p:sp>
        <p:nvSpPr>
          <p:cNvPr id="30" name="Text Box 35"/>
          <p:cNvSpPr txBox="1">
            <a:spLocks noChangeArrowheads="1"/>
          </p:cNvSpPr>
          <p:nvPr/>
        </p:nvSpPr>
        <p:spPr bwMode="auto">
          <a:xfrm>
            <a:off x="4470400" y="3201689"/>
            <a:ext cx="1066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/>
              <a:t>SIR</a:t>
            </a:r>
          </a:p>
        </p:txBody>
      </p:sp>
      <p:sp>
        <p:nvSpPr>
          <p:cNvPr id="31" name="Text Box 41"/>
          <p:cNvSpPr txBox="1">
            <a:spLocks noChangeArrowheads="1"/>
          </p:cNvSpPr>
          <p:nvPr/>
        </p:nvSpPr>
        <p:spPr bwMode="auto">
          <a:xfrm>
            <a:off x="2471738" y="4522489"/>
            <a:ext cx="246030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smtClean="0"/>
              <a:t>DM</a:t>
            </a:r>
            <a:r>
              <a:rPr lang="zh-CN" altLang="en-US" sz="2800" b="1" smtClean="0"/>
              <a:t>（直传）</a:t>
            </a:r>
            <a:endParaRPr lang="en-US" altLang="zh-CN" sz="2800" b="1"/>
          </a:p>
        </p:txBody>
      </p:sp>
      <p:sp>
        <p:nvSpPr>
          <p:cNvPr id="32" name="Text Box 42"/>
          <p:cNvSpPr txBox="1">
            <a:spLocks noChangeArrowheads="1"/>
          </p:cNvSpPr>
          <p:nvPr/>
        </p:nvSpPr>
        <p:spPr bwMode="auto">
          <a:xfrm>
            <a:off x="5492750" y="3595389"/>
            <a:ext cx="152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/>
              <a:t>CPPC</a:t>
            </a:r>
          </a:p>
        </p:txBody>
      </p:sp>
      <p:grpSp>
        <p:nvGrpSpPr>
          <p:cNvPr id="33" name="Group 50"/>
          <p:cNvGrpSpPr>
            <a:grpSpLocks/>
          </p:cNvGrpSpPr>
          <p:nvPr/>
        </p:nvGrpSpPr>
        <p:grpSpPr bwMode="auto">
          <a:xfrm>
            <a:off x="7308850" y="3645024"/>
            <a:ext cx="1143000" cy="269875"/>
            <a:chOff x="4878" y="2238"/>
            <a:chExt cx="720" cy="192"/>
          </a:xfrm>
        </p:grpSpPr>
        <p:sp>
          <p:nvSpPr>
            <p:cNvPr id="34" name="Line 51"/>
            <p:cNvSpPr>
              <a:spLocks noChangeShapeType="1"/>
            </p:cNvSpPr>
            <p:nvPr/>
          </p:nvSpPr>
          <p:spPr bwMode="auto">
            <a:xfrm flipV="1">
              <a:off x="5166" y="2238"/>
              <a:ext cx="192" cy="0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5" name="Line 52"/>
            <p:cNvSpPr>
              <a:spLocks noChangeShapeType="1"/>
            </p:cNvSpPr>
            <p:nvPr/>
          </p:nvSpPr>
          <p:spPr bwMode="auto">
            <a:xfrm>
              <a:off x="5166" y="2238"/>
              <a:ext cx="0" cy="192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6" name="Line 53"/>
            <p:cNvSpPr>
              <a:spLocks noChangeShapeType="1"/>
            </p:cNvSpPr>
            <p:nvPr/>
          </p:nvSpPr>
          <p:spPr bwMode="auto">
            <a:xfrm flipV="1">
              <a:off x="4878" y="2430"/>
              <a:ext cx="288" cy="0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7" name="Line 54"/>
            <p:cNvSpPr>
              <a:spLocks noChangeShapeType="1"/>
            </p:cNvSpPr>
            <p:nvPr/>
          </p:nvSpPr>
          <p:spPr bwMode="auto">
            <a:xfrm flipV="1">
              <a:off x="5358" y="2238"/>
              <a:ext cx="0" cy="192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8" name="Line 55"/>
            <p:cNvSpPr>
              <a:spLocks noChangeShapeType="1"/>
            </p:cNvSpPr>
            <p:nvPr/>
          </p:nvSpPr>
          <p:spPr bwMode="auto">
            <a:xfrm flipV="1">
              <a:off x="5358" y="2430"/>
              <a:ext cx="240" cy="0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39" name="Text Box 56"/>
          <p:cNvSpPr txBox="1">
            <a:spLocks noChangeArrowheads="1"/>
          </p:cNvSpPr>
          <p:nvPr/>
        </p:nvSpPr>
        <p:spPr bwMode="auto">
          <a:xfrm>
            <a:off x="8020050" y="4941589"/>
            <a:ext cx="993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转换  </a:t>
            </a:r>
          </a:p>
        </p:txBody>
      </p:sp>
      <p:grpSp>
        <p:nvGrpSpPr>
          <p:cNvPr id="40" name="Group 124"/>
          <p:cNvGrpSpPr>
            <a:grpSpLocks/>
          </p:cNvGrpSpPr>
          <p:nvPr/>
        </p:nvGrpSpPr>
        <p:grpSpPr bwMode="auto">
          <a:xfrm>
            <a:off x="5492551" y="4035927"/>
            <a:ext cx="1755775" cy="523876"/>
            <a:chOff x="3460" y="2218"/>
            <a:chExt cx="1106" cy="330"/>
          </a:xfrm>
        </p:grpSpPr>
        <p:sp>
          <p:nvSpPr>
            <p:cNvPr id="41" name="Text Box 48"/>
            <p:cNvSpPr txBox="1">
              <a:spLocks noChangeArrowheads="1"/>
            </p:cNvSpPr>
            <p:nvPr/>
          </p:nvSpPr>
          <p:spPr bwMode="auto">
            <a:xfrm>
              <a:off x="3460" y="2218"/>
              <a:ext cx="110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800" b="1"/>
                <a:t>CPFT(P)</a:t>
              </a:r>
            </a:p>
          </p:txBody>
        </p:sp>
        <p:sp>
          <p:nvSpPr>
            <p:cNvPr id="42" name="Line 49"/>
            <p:cNvSpPr>
              <a:spLocks noChangeShapeType="1"/>
            </p:cNvSpPr>
            <p:nvPr/>
          </p:nvSpPr>
          <p:spPr bwMode="auto">
            <a:xfrm>
              <a:off x="4150" y="2286"/>
              <a:ext cx="136" cy="0"/>
            </a:xfrm>
            <a:prstGeom prst="line">
              <a:avLst/>
            </a:prstGeom>
            <a:noFill/>
            <a:ln w="19050" cap="sq">
              <a:solidFill>
                <a:srgbClr val="003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grpSp>
        <p:nvGrpSpPr>
          <p:cNvPr id="43" name="Group 120"/>
          <p:cNvGrpSpPr>
            <a:grpSpLocks/>
          </p:cNvGrpSpPr>
          <p:nvPr/>
        </p:nvGrpSpPr>
        <p:grpSpPr bwMode="auto">
          <a:xfrm>
            <a:off x="5492750" y="5884574"/>
            <a:ext cx="1793875" cy="523876"/>
            <a:chOff x="3460" y="3382"/>
            <a:chExt cx="1130" cy="330"/>
          </a:xfrm>
        </p:grpSpPr>
        <p:sp>
          <p:nvSpPr>
            <p:cNvPr id="44" name="Text Box 58"/>
            <p:cNvSpPr txBox="1">
              <a:spLocks noChangeArrowheads="1"/>
            </p:cNvSpPr>
            <p:nvPr/>
          </p:nvSpPr>
          <p:spPr bwMode="auto">
            <a:xfrm>
              <a:off x="3460" y="3382"/>
              <a:ext cx="113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800" b="1"/>
                <a:t>CPT (P)</a:t>
              </a:r>
            </a:p>
          </p:txBody>
        </p:sp>
        <p:sp>
          <p:nvSpPr>
            <p:cNvPr id="45" name="Line 59"/>
            <p:cNvSpPr>
              <a:spLocks noChangeShapeType="1"/>
            </p:cNvSpPr>
            <p:nvPr/>
          </p:nvSpPr>
          <p:spPr bwMode="auto">
            <a:xfrm>
              <a:off x="4105" y="3444"/>
              <a:ext cx="136" cy="0"/>
            </a:xfrm>
            <a:prstGeom prst="line">
              <a:avLst/>
            </a:prstGeom>
            <a:noFill/>
            <a:ln w="19050" cap="sq">
              <a:solidFill>
                <a:srgbClr val="003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grpSp>
        <p:nvGrpSpPr>
          <p:cNvPr id="46" name="Group 121"/>
          <p:cNvGrpSpPr>
            <a:grpSpLocks/>
          </p:cNvGrpSpPr>
          <p:nvPr/>
        </p:nvGrpSpPr>
        <p:grpSpPr bwMode="auto">
          <a:xfrm>
            <a:off x="5492750" y="5417849"/>
            <a:ext cx="1947863" cy="523876"/>
            <a:chOff x="3460" y="3088"/>
            <a:chExt cx="1227" cy="330"/>
          </a:xfrm>
        </p:grpSpPr>
        <p:sp>
          <p:nvSpPr>
            <p:cNvPr id="47" name="Text Box 61"/>
            <p:cNvSpPr txBox="1">
              <a:spLocks noChangeArrowheads="1"/>
            </p:cNvSpPr>
            <p:nvPr/>
          </p:nvSpPr>
          <p:spPr bwMode="auto">
            <a:xfrm>
              <a:off x="3460" y="3088"/>
              <a:ext cx="122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800" b="1"/>
                <a:t>CPET(P)</a:t>
              </a:r>
            </a:p>
          </p:txBody>
        </p:sp>
        <p:sp>
          <p:nvSpPr>
            <p:cNvPr id="48" name="Line 62"/>
            <p:cNvSpPr>
              <a:spLocks noChangeShapeType="1"/>
            </p:cNvSpPr>
            <p:nvPr/>
          </p:nvSpPr>
          <p:spPr bwMode="auto">
            <a:xfrm>
              <a:off x="4195" y="3156"/>
              <a:ext cx="136" cy="0"/>
            </a:xfrm>
            <a:prstGeom prst="line">
              <a:avLst/>
            </a:prstGeom>
            <a:noFill/>
            <a:ln w="19050" cap="sq">
              <a:solidFill>
                <a:srgbClr val="003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grpSp>
        <p:nvGrpSpPr>
          <p:cNvPr id="49" name="Group 122"/>
          <p:cNvGrpSpPr>
            <a:grpSpLocks/>
          </p:cNvGrpSpPr>
          <p:nvPr/>
        </p:nvGrpSpPr>
        <p:grpSpPr bwMode="auto">
          <a:xfrm>
            <a:off x="5492750" y="4951122"/>
            <a:ext cx="1889125" cy="523876"/>
            <a:chOff x="3460" y="2794"/>
            <a:chExt cx="1190" cy="330"/>
          </a:xfrm>
        </p:grpSpPr>
        <p:sp>
          <p:nvSpPr>
            <p:cNvPr id="50" name="Text Box 64"/>
            <p:cNvSpPr txBox="1">
              <a:spLocks noChangeArrowheads="1"/>
            </p:cNvSpPr>
            <p:nvPr/>
          </p:nvSpPr>
          <p:spPr bwMode="auto">
            <a:xfrm>
              <a:off x="3460" y="2794"/>
              <a:ext cx="119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800" b="1"/>
                <a:t>CPDT(P)</a:t>
              </a:r>
            </a:p>
          </p:txBody>
        </p:sp>
        <p:sp>
          <p:nvSpPr>
            <p:cNvPr id="51" name="Line 65"/>
            <p:cNvSpPr>
              <a:spLocks noChangeShapeType="1"/>
            </p:cNvSpPr>
            <p:nvPr/>
          </p:nvSpPr>
          <p:spPr bwMode="auto">
            <a:xfrm>
              <a:off x="4195" y="2867"/>
              <a:ext cx="136" cy="0"/>
            </a:xfrm>
            <a:prstGeom prst="line">
              <a:avLst/>
            </a:prstGeom>
            <a:noFill/>
            <a:ln w="19050" cap="sq">
              <a:solidFill>
                <a:srgbClr val="003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grpSp>
        <p:nvGrpSpPr>
          <p:cNvPr id="52" name="Group 123"/>
          <p:cNvGrpSpPr>
            <a:grpSpLocks/>
          </p:cNvGrpSpPr>
          <p:nvPr/>
        </p:nvGrpSpPr>
        <p:grpSpPr bwMode="auto">
          <a:xfrm>
            <a:off x="5492750" y="4487571"/>
            <a:ext cx="1806575" cy="523876"/>
            <a:chOff x="3460" y="2502"/>
            <a:chExt cx="1138" cy="330"/>
          </a:xfrm>
        </p:grpSpPr>
        <p:sp>
          <p:nvSpPr>
            <p:cNvPr id="53" name="Text Box 67"/>
            <p:cNvSpPr txBox="1">
              <a:spLocks noChangeArrowheads="1"/>
            </p:cNvSpPr>
            <p:nvPr/>
          </p:nvSpPr>
          <p:spPr bwMode="auto">
            <a:xfrm>
              <a:off x="3460" y="2502"/>
              <a:ext cx="113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800" b="1"/>
                <a:t>CPST(P)</a:t>
              </a:r>
            </a:p>
          </p:txBody>
        </p:sp>
        <p:sp>
          <p:nvSpPr>
            <p:cNvPr id="54" name="Line 68"/>
            <p:cNvSpPr>
              <a:spLocks noChangeShapeType="1"/>
            </p:cNvSpPr>
            <p:nvPr/>
          </p:nvSpPr>
          <p:spPr bwMode="auto">
            <a:xfrm>
              <a:off x="4150" y="2565"/>
              <a:ext cx="136" cy="0"/>
            </a:xfrm>
            <a:prstGeom prst="line">
              <a:avLst/>
            </a:prstGeom>
            <a:noFill/>
            <a:ln w="19050" cap="sq">
              <a:solidFill>
                <a:srgbClr val="003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55" name="Text Box 2"/>
          <p:cNvSpPr txBox="1">
            <a:spLocks noChangeArrowheads="1"/>
          </p:cNvSpPr>
          <p:nvPr/>
        </p:nvSpPr>
        <p:spPr bwMode="auto">
          <a:xfrm>
            <a:off x="333846" y="185761"/>
            <a:ext cx="241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 smtClean="0"/>
              <a:t>1</a:t>
            </a:r>
            <a:r>
              <a:rPr lang="zh-CN" altLang="en-US" sz="2800" b="1" smtClean="0"/>
              <a:t>、取</a:t>
            </a:r>
            <a:r>
              <a:rPr lang="zh-CN" altLang="en-US" sz="2800" b="1"/>
              <a:t>指流程</a:t>
            </a:r>
          </a:p>
        </p:txBody>
      </p:sp>
      <p:sp>
        <p:nvSpPr>
          <p:cNvPr id="56" name="Text Box 72"/>
          <p:cNvSpPr txBox="1">
            <a:spLocks noChangeArrowheads="1"/>
          </p:cNvSpPr>
          <p:nvPr/>
        </p:nvSpPr>
        <p:spPr bwMode="auto">
          <a:xfrm>
            <a:off x="2489257" y="182172"/>
            <a:ext cx="4737100" cy="5191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/>
              <a:t>(FT0</a:t>
            </a:r>
            <a:r>
              <a:rPr lang="zh-CN" altLang="en-US" sz="2800" b="1"/>
              <a:t>:取指周期</a:t>
            </a:r>
            <a:r>
              <a:rPr lang="en-US" altLang="zh-CN" sz="2800" b="1"/>
              <a:t>FT</a:t>
            </a:r>
            <a:r>
              <a:rPr lang="zh-CN" altLang="en-US" sz="2800" b="1"/>
              <a:t>的</a:t>
            </a:r>
            <a:r>
              <a:rPr lang="en-US" altLang="zh-CN" sz="2800" b="1"/>
              <a:t>T</a:t>
            </a:r>
            <a:r>
              <a:rPr lang="en-US" altLang="zh-CN" sz="2800" b="1" baseline="-12000"/>
              <a:t>0</a:t>
            </a:r>
            <a:r>
              <a:rPr lang="zh-CN" altLang="en-US" sz="2800" b="1"/>
              <a:t>节拍)</a:t>
            </a:r>
          </a:p>
        </p:txBody>
      </p:sp>
      <p:grpSp>
        <p:nvGrpSpPr>
          <p:cNvPr id="57" name="Group 111"/>
          <p:cNvGrpSpPr>
            <a:grpSpLocks/>
          </p:cNvGrpSpPr>
          <p:nvPr/>
        </p:nvGrpSpPr>
        <p:grpSpPr bwMode="auto">
          <a:xfrm>
            <a:off x="2474912" y="4076402"/>
            <a:ext cx="3249215" cy="523875"/>
            <a:chOff x="1559" y="2259"/>
            <a:chExt cx="1600" cy="330"/>
          </a:xfrm>
        </p:grpSpPr>
        <p:sp>
          <p:nvSpPr>
            <p:cNvPr id="58" name="Text Box 78"/>
            <p:cNvSpPr txBox="1">
              <a:spLocks noChangeArrowheads="1"/>
            </p:cNvSpPr>
            <p:nvPr/>
          </p:nvSpPr>
          <p:spPr bwMode="auto">
            <a:xfrm>
              <a:off x="1559" y="2259"/>
              <a:ext cx="160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800" b="1" smtClean="0"/>
                <a:t>S</a:t>
              </a:r>
              <a:r>
                <a:rPr lang="en-US" altLang="zh-CN" sz="2800" b="1" baseline="-12000" smtClean="0"/>
                <a:t>3</a:t>
              </a:r>
              <a:r>
                <a:rPr lang="en-US" altLang="zh-CN" sz="2800" b="1" smtClean="0"/>
                <a:t>S</a:t>
              </a:r>
              <a:r>
                <a:rPr lang="en-US" altLang="zh-CN" sz="2800" b="1" baseline="-12000" smtClean="0"/>
                <a:t>2</a:t>
              </a:r>
              <a:r>
                <a:rPr lang="en-US" altLang="zh-CN" sz="2800" b="1" smtClean="0"/>
                <a:t>S</a:t>
              </a:r>
              <a:r>
                <a:rPr lang="en-US" altLang="zh-CN" sz="2800" b="1" baseline="-12000" smtClean="0"/>
                <a:t>1</a:t>
              </a:r>
              <a:r>
                <a:rPr lang="en-US" altLang="zh-CN" sz="2800" b="1" smtClean="0"/>
                <a:t>S</a:t>
              </a:r>
              <a:r>
                <a:rPr lang="en-US" altLang="zh-CN" sz="2800" b="1" baseline="-12000" smtClean="0"/>
                <a:t>0</a:t>
              </a:r>
              <a:r>
                <a:rPr lang="en-US" altLang="zh-CN" sz="2800" b="1" smtClean="0"/>
                <a:t>MC</a:t>
              </a:r>
              <a:r>
                <a:rPr lang="en-US" altLang="zh-CN" sz="2800" b="1" baseline="-12000" smtClean="0"/>
                <a:t>0</a:t>
              </a:r>
              <a:r>
                <a:rPr lang="zh-CN" altLang="en-US" b="1" smtClean="0">
                  <a:solidFill>
                    <a:srgbClr val="FF0000"/>
                  </a:solidFill>
                </a:rPr>
                <a:t>（</a:t>
              </a:r>
              <a:r>
                <a:rPr lang="en-US" altLang="zh-CN" b="1" smtClean="0">
                  <a:solidFill>
                    <a:srgbClr val="FF0000"/>
                  </a:solidFill>
                </a:rPr>
                <a:t>A+1</a:t>
              </a:r>
              <a:r>
                <a:rPr lang="zh-CN" altLang="en-US" b="1" smtClean="0">
                  <a:solidFill>
                    <a:srgbClr val="FF0000"/>
                  </a:solidFill>
                </a:rPr>
                <a:t>）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59" name="Line 79"/>
            <p:cNvSpPr>
              <a:spLocks noChangeShapeType="1"/>
            </p:cNvSpPr>
            <p:nvPr/>
          </p:nvSpPr>
          <p:spPr bwMode="auto">
            <a:xfrm>
              <a:off x="1741" y="2327"/>
              <a:ext cx="144" cy="0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60" name="Line 80"/>
            <p:cNvSpPr>
              <a:spLocks noChangeShapeType="1"/>
            </p:cNvSpPr>
            <p:nvPr/>
          </p:nvSpPr>
          <p:spPr bwMode="auto">
            <a:xfrm>
              <a:off x="2202" y="2329"/>
              <a:ext cx="213" cy="0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61" name="Line 81"/>
            <p:cNvSpPr>
              <a:spLocks noChangeShapeType="1"/>
            </p:cNvSpPr>
            <p:nvPr/>
          </p:nvSpPr>
          <p:spPr bwMode="auto">
            <a:xfrm>
              <a:off x="1918" y="2329"/>
              <a:ext cx="144" cy="0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</p:grpSp>
      <p:sp>
        <p:nvSpPr>
          <p:cNvPr id="62" name="Text Box 83"/>
          <p:cNvSpPr txBox="1">
            <a:spLocks noChangeArrowheads="1"/>
          </p:cNvSpPr>
          <p:nvPr/>
        </p:nvSpPr>
        <p:spPr bwMode="auto">
          <a:xfrm>
            <a:off x="3679825" y="4903489"/>
            <a:ext cx="205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(逻辑式1)</a:t>
            </a:r>
          </a:p>
        </p:txBody>
      </p:sp>
      <p:sp>
        <p:nvSpPr>
          <p:cNvPr id="63" name="Text Box 84"/>
          <p:cNvSpPr txBox="1">
            <a:spLocks noChangeArrowheads="1"/>
          </p:cNvSpPr>
          <p:nvPr/>
        </p:nvSpPr>
        <p:spPr bwMode="auto">
          <a:xfrm>
            <a:off x="3689350" y="5382914"/>
            <a:ext cx="2012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(逻辑式2)</a:t>
            </a:r>
          </a:p>
        </p:txBody>
      </p:sp>
      <p:sp>
        <p:nvSpPr>
          <p:cNvPr id="64" name="Text Box 85"/>
          <p:cNvSpPr txBox="1">
            <a:spLocks noChangeArrowheads="1"/>
          </p:cNvSpPr>
          <p:nvPr/>
        </p:nvSpPr>
        <p:spPr bwMode="auto">
          <a:xfrm>
            <a:off x="3683000" y="5830589"/>
            <a:ext cx="205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(逻辑式3)</a:t>
            </a:r>
          </a:p>
        </p:txBody>
      </p:sp>
      <p:grpSp>
        <p:nvGrpSpPr>
          <p:cNvPr id="65" name="Group 103"/>
          <p:cNvGrpSpPr>
            <a:grpSpLocks/>
          </p:cNvGrpSpPr>
          <p:nvPr/>
        </p:nvGrpSpPr>
        <p:grpSpPr bwMode="auto">
          <a:xfrm>
            <a:off x="384175" y="3227090"/>
            <a:ext cx="1536700" cy="461963"/>
            <a:chOff x="1194" y="516"/>
            <a:chExt cx="968" cy="291"/>
          </a:xfrm>
        </p:grpSpPr>
        <p:sp>
          <p:nvSpPr>
            <p:cNvPr id="66" name="Text Box 104"/>
            <p:cNvSpPr txBox="1">
              <a:spLocks noChangeArrowheads="1"/>
            </p:cNvSpPr>
            <p:nvPr/>
          </p:nvSpPr>
          <p:spPr bwMode="auto">
            <a:xfrm>
              <a:off x="1194" y="516"/>
              <a:ext cx="96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/>
                <a:t>M     IR</a:t>
              </a:r>
            </a:p>
          </p:txBody>
        </p:sp>
        <p:sp>
          <p:nvSpPr>
            <p:cNvPr id="67" name="Line 105"/>
            <p:cNvSpPr>
              <a:spLocks noChangeShapeType="1"/>
            </p:cNvSpPr>
            <p:nvPr/>
          </p:nvSpPr>
          <p:spPr bwMode="auto">
            <a:xfrm>
              <a:off x="1515" y="660"/>
              <a:ext cx="265" cy="0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grpSp>
        <p:nvGrpSpPr>
          <p:cNvPr id="68" name="Group 106"/>
          <p:cNvGrpSpPr>
            <a:grpSpLocks/>
          </p:cNvGrpSpPr>
          <p:nvPr/>
        </p:nvGrpSpPr>
        <p:grpSpPr bwMode="auto">
          <a:xfrm>
            <a:off x="358775" y="3674765"/>
            <a:ext cx="2111375" cy="461963"/>
            <a:chOff x="1194" y="766"/>
            <a:chExt cx="1330" cy="291"/>
          </a:xfrm>
        </p:grpSpPr>
        <p:sp>
          <p:nvSpPr>
            <p:cNvPr id="69" name="Text Box 107"/>
            <p:cNvSpPr txBox="1">
              <a:spLocks noChangeArrowheads="1"/>
            </p:cNvSpPr>
            <p:nvPr/>
          </p:nvSpPr>
          <p:spPr bwMode="auto">
            <a:xfrm>
              <a:off x="1194" y="766"/>
              <a:ext cx="133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/>
                <a:t>PC+1    PC</a:t>
              </a:r>
            </a:p>
          </p:txBody>
        </p:sp>
        <p:sp>
          <p:nvSpPr>
            <p:cNvPr id="70" name="Line 108"/>
            <p:cNvSpPr>
              <a:spLocks noChangeShapeType="1"/>
            </p:cNvSpPr>
            <p:nvPr/>
          </p:nvSpPr>
          <p:spPr bwMode="auto">
            <a:xfrm>
              <a:off x="1846" y="894"/>
              <a:ext cx="222" cy="0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grpSp>
        <p:nvGrpSpPr>
          <p:cNvPr id="71" name="Group 110"/>
          <p:cNvGrpSpPr>
            <a:grpSpLocks/>
          </p:cNvGrpSpPr>
          <p:nvPr/>
        </p:nvGrpSpPr>
        <p:grpSpPr bwMode="auto">
          <a:xfrm>
            <a:off x="2449513" y="3631902"/>
            <a:ext cx="1712912" cy="533400"/>
            <a:chOff x="1543" y="1987"/>
            <a:chExt cx="1079" cy="336"/>
          </a:xfrm>
        </p:grpSpPr>
        <p:sp>
          <p:nvSpPr>
            <p:cNvPr id="72" name="Text Box 39"/>
            <p:cNvSpPr txBox="1">
              <a:spLocks noChangeArrowheads="1"/>
            </p:cNvSpPr>
            <p:nvPr/>
          </p:nvSpPr>
          <p:spPr bwMode="auto">
            <a:xfrm>
              <a:off x="1543" y="1987"/>
              <a:ext cx="1079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800" b="1"/>
                <a:t>PC</a:t>
              </a:r>
              <a:r>
                <a:rPr lang="en-US" altLang="zh-CN" sz="2800" b="1">
                  <a:ea typeface="MingLiU" pitchFamily="49" charset="-120"/>
                </a:rPr>
                <a:t>    </a:t>
              </a:r>
              <a:r>
                <a:rPr lang="en-US" altLang="zh-CN" sz="2800" b="1"/>
                <a:t>A</a:t>
              </a:r>
            </a:p>
          </p:txBody>
        </p:sp>
        <p:sp>
          <p:nvSpPr>
            <p:cNvPr id="73" name="Line 109"/>
            <p:cNvSpPr>
              <a:spLocks noChangeShapeType="1"/>
            </p:cNvSpPr>
            <p:nvPr/>
          </p:nvSpPr>
          <p:spPr bwMode="auto">
            <a:xfrm>
              <a:off x="1936" y="2160"/>
              <a:ext cx="199" cy="0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</p:grpSp>
      <p:grpSp>
        <p:nvGrpSpPr>
          <p:cNvPr id="74" name="Group 116"/>
          <p:cNvGrpSpPr>
            <a:grpSpLocks/>
          </p:cNvGrpSpPr>
          <p:nvPr/>
        </p:nvGrpSpPr>
        <p:grpSpPr bwMode="auto">
          <a:xfrm>
            <a:off x="2479675" y="4925714"/>
            <a:ext cx="1233488" cy="533400"/>
            <a:chOff x="1562" y="2794"/>
            <a:chExt cx="777" cy="336"/>
          </a:xfrm>
        </p:grpSpPr>
        <p:sp>
          <p:nvSpPr>
            <p:cNvPr id="75" name="Text Box 3"/>
            <p:cNvSpPr txBox="1">
              <a:spLocks noChangeArrowheads="1"/>
            </p:cNvSpPr>
            <p:nvPr/>
          </p:nvSpPr>
          <p:spPr bwMode="auto">
            <a:xfrm>
              <a:off x="1562" y="2794"/>
              <a:ext cx="777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800" b="1"/>
                <a:t>1</a:t>
              </a:r>
              <a:r>
                <a:rPr lang="en-US" altLang="zh-CN" sz="2800" b="1">
                  <a:ea typeface="MingLiU" pitchFamily="49" charset="-120"/>
                </a:rPr>
                <a:t>   </a:t>
              </a:r>
              <a:r>
                <a:rPr lang="en-US" altLang="zh-CN" sz="2800" b="1"/>
                <a:t>ST</a:t>
              </a:r>
            </a:p>
          </p:txBody>
        </p:sp>
        <p:sp>
          <p:nvSpPr>
            <p:cNvPr id="76" name="Line 112"/>
            <p:cNvSpPr>
              <a:spLocks noChangeShapeType="1"/>
            </p:cNvSpPr>
            <p:nvPr/>
          </p:nvSpPr>
          <p:spPr bwMode="auto">
            <a:xfrm>
              <a:off x="1728" y="2976"/>
              <a:ext cx="181" cy="0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</p:grpSp>
      <p:grpSp>
        <p:nvGrpSpPr>
          <p:cNvPr id="77" name="Group 118"/>
          <p:cNvGrpSpPr>
            <a:grpSpLocks/>
          </p:cNvGrpSpPr>
          <p:nvPr/>
        </p:nvGrpSpPr>
        <p:grpSpPr bwMode="auto">
          <a:xfrm>
            <a:off x="2479675" y="5798839"/>
            <a:ext cx="1220788" cy="533400"/>
            <a:chOff x="1562" y="3344"/>
            <a:chExt cx="769" cy="336"/>
          </a:xfrm>
        </p:grpSpPr>
        <p:sp>
          <p:nvSpPr>
            <p:cNvPr id="78" name="Text Box 44"/>
            <p:cNvSpPr txBox="1">
              <a:spLocks noChangeArrowheads="1"/>
            </p:cNvSpPr>
            <p:nvPr/>
          </p:nvSpPr>
          <p:spPr bwMode="auto">
            <a:xfrm>
              <a:off x="1562" y="3344"/>
              <a:ext cx="769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800" b="1"/>
                <a:t>1</a:t>
              </a:r>
              <a:r>
                <a:rPr lang="en-US" altLang="zh-CN" sz="2800" b="1">
                  <a:ea typeface="MingLiU" pitchFamily="49" charset="-120"/>
                </a:rPr>
                <a:t>   </a:t>
              </a:r>
              <a:r>
                <a:rPr lang="en-US" altLang="zh-CN" sz="2800" b="1"/>
                <a:t>ET</a:t>
              </a:r>
            </a:p>
          </p:txBody>
        </p:sp>
        <p:sp>
          <p:nvSpPr>
            <p:cNvPr id="79" name="Line 114"/>
            <p:cNvSpPr>
              <a:spLocks noChangeShapeType="1"/>
            </p:cNvSpPr>
            <p:nvPr/>
          </p:nvSpPr>
          <p:spPr bwMode="auto">
            <a:xfrm>
              <a:off x="1728" y="3504"/>
              <a:ext cx="181" cy="0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</p:grpSp>
      <p:grpSp>
        <p:nvGrpSpPr>
          <p:cNvPr id="80" name="Group 117"/>
          <p:cNvGrpSpPr>
            <a:grpSpLocks/>
          </p:cNvGrpSpPr>
          <p:nvPr/>
        </p:nvGrpSpPr>
        <p:grpSpPr bwMode="auto">
          <a:xfrm>
            <a:off x="2479675" y="5363864"/>
            <a:ext cx="1182688" cy="533400"/>
            <a:chOff x="1562" y="3070"/>
            <a:chExt cx="745" cy="336"/>
          </a:xfrm>
        </p:grpSpPr>
        <p:sp>
          <p:nvSpPr>
            <p:cNvPr id="81" name="Text Box 43"/>
            <p:cNvSpPr txBox="1">
              <a:spLocks noChangeArrowheads="1"/>
            </p:cNvSpPr>
            <p:nvPr/>
          </p:nvSpPr>
          <p:spPr bwMode="auto">
            <a:xfrm>
              <a:off x="1562" y="3070"/>
              <a:ext cx="745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800" b="1"/>
                <a:t>1</a:t>
              </a:r>
              <a:r>
                <a:rPr lang="en-US" altLang="zh-CN" sz="2800" b="1">
                  <a:ea typeface="MingLiU" pitchFamily="49" charset="-120"/>
                </a:rPr>
                <a:t>   </a:t>
              </a:r>
              <a:r>
                <a:rPr lang="en-US" altLang="zh-CN" sz="2800" b="1"/>
                <a:t>DT</a:t>
              </a:r>
            </a:p>
          </p:txBody>
        </p:sp>
        <p:sp>
          <p:nvSpPr>
            <p:cNvPr id="82" name="Line 115"/>
            <p:cNvSpPr>
              <a:spLocks noChangeShapeType="1"/>
            </p:cNvSpPr>
            <p:nvPr/>
          </p:nvSpPr>
          <p:spPr bwMode="auto">
            <a:xfrm>
              <a:off x="1728" y="3248"/>
              <a:ext cx="181" cy="0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</p:grpSp>
      <p:sp>
        <p:nvSpPr>
          <p:cNvPr id="83" name="Text Box 72"/>
          <p:cNvSpPr txBox="1">
            <a:spLocks noChangeArrowheads="1"/>
          </p:cNvSpPr>
          <p:nvPr/>
        </p:nvSpPr>
        <p:spPr bwMode="auto">
          <a:xfrm>
            <a:off x="5779593" y="921560"/>
            <a:ext cx="2948136" cy="5191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smtClean="0">
                <a:solidFill>
                  <a:srgbClr val="0000FF"/>
                </a:solidFill>
              </a:rPr>
              <a:t>(</a:t>
            </a:r>
            <a:r>
              <a:rPr lang="zh-CN" altLang="en-US" sz="2800" b="1" smtClean="0">
                <a:solidFill>
                  <a:srgbClr val="0000FF"/>
                </a:solidFill>
              </a:rPr>
              <a:t>假设</a:t>
            </a:r>
            <a:r>
              <a:rPr lang="en-US" altLang="zh-CN" sz="2800" b="1" smtClean="0">
                <a:solidFill>
                  <a:srgbClr val="0000FF"/>
                </a:solidFill>
              </a:rPr>
              <a:t>PC→MAR</a:t>
            </a:r>
            <a:r>
              <a:rPr lang="zh-CN" altLang="en-US" sz="2800" b="1" smtClean="0">
                <a:solidFill>
                  <a:srgbClr val="0000FF"/>
                </a:solidFill>
              </a:rPr>
              <a:t>)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sp>
        <p:nvSpPr>
          <p:cNvPr id="84" name="Text Box 72"/>
          <p:cNvSpPr txBox="1">
            <a:spLocks noChangeArrowheads="1"/>
          </p:cNvSpPr>
          <p:nvPr/>
        </p:nvSpPr>
        <p:spPr bwMode="auto">
          <a:xfrm>
            <a:off x="3673722" y="1556792"/>
            <a:ext cx="5434782" cy="52322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FF"/>
                </a:solidFill>
              </a:rPr>
              <a:t>为什么这两项操作可以同时进行？</a:t>
            </a:r>
            <a:endParaRPr lang="zh-CN" altLang="en-US" sz="2800" b="1">
              <a:solidFill>
                <a:srgbClr val="FF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 autoUpdateAnimBg="0"/>
      <p:bldP spid="22" grpId="0" build="p" autoUpdateAnimBg="0"/>
      <p:bldP spid="23" grpId="0" build="p" autoUpdateAnimBg="0"/>
      <p:bldP spid="24" grpId="0" build="p" autoUpdateAnimBg="0"/>
      <p:bldP spid="25" grpId="0" build="p" autoUpdateAnimBg="0"/>
      <p:bldP spid="26" grpId="0" animBg="1"/>
      <p:bldP spid="27" grpId="0" animBg="1"/>
      <p:bldP spid="28" grpId="0" autoUpdateAnimBg="0"/>
      <p:bldP spid="29" grpId="0" autoUpdateAnimBg="0"/>
      <p:bldP spid="30" grpId="0" autoUpdateAnimBg="0"/>
      <p:bldP spid="31" grpId="0" autoUpdateAnimBg="0"/>
      <p:bldP spid="32" grpId="0" build="p" autoUpdateAnimBg="0"/>
      <p:bldP spid="39" grpId="0" build="p" autoUpdateAnimBg="0" advAuto="0"/>
      <p:bldP spid="56" grpId="0" autoUpdateAnimBg="0"/>
      <p:bldP spid="62" grpId="0" build="p" autoUpdateAnimBg="0" advAuto="0"/>
      <p:bldP spid="63" grpId="0" build="p" autoUpdateAnimBg="0" advAuto="0"/>
      <p:bldP spid="64" grpId="0" build="p" autoUpdateAnimBg="0" advAuto="0"/>
      <p:bldP spid="83" grpId="0" autoUpdateAnimBg="0"/>
      <p:bldP spid="8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073373" y="138944"/>
            <a:ext cx="57308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对上述操作时间表的说明: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14325" y="764704"/>
            <a:ext cx="8572500" cy="2191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68325" indent="-568325">
              <a:lnSpc>
                <a:spcPts val="4200"/>
              </a:lnSpc>
            </a:pPr>
            <a:r>
              <a:rPr lang="zh-CN" altLang="en-US" sz="2800" b="1"/>
              <a:t>(1) </a:t>
            </a:r>
            <a:r>
              <a:rPr lang="en-US" altLang="zh-CN" sz="2800" b="1"/>
              <a:t>FT</a:t>
            </a:r>
            <a:r>
              <a:rPr lang="zh-CN" altLang="en-US" sz="2800" b="1"/>
              <a:t>结束后,  信号</a:t>
            </a:r>
            <a:r>
              <a:rPr lang="en-US" altLang="zh-CN" sz="2800" b="1"/>
              <a:t>“1</a:t>
            </a:r>
            <a:r>
              <a:rPr lang="en-US" altLang="zh-CN" sz="2800" b="1">
                <a:sym typeface="Symbol" pitchFamily="18" charset="2"/>
              </a:rPr>
              <a:t></a:t>
            </a:r>
            <a:r>
              <a:rPr lang="en-US" altLang="zh-CN" sz="2800" b="1"/>
              <a:t>ST”、“</a:t>
            </a:r>
            <a:r>
              <a:rPr lang="zh-CN" altLang="en-US" sz="2800" b="1"/>
              <a:t>1</a:t>
            </a:r>
            <a:r>
              <a:rPr lang="en-US" altLang="zh-CN" sz="2800" b="1">
                <a:sym typeface="Symbol" pitchFamily="18" charset="2"/>
              </a:rPr>
              <a:t></a:t>
            </a:r>
            <a:r>
              <a:rPr lang="en-US" altLang="zh-CN" sz="2800" b="1"/>
              <a:t>DT”、“</a:t>
            </a:r>
            <a:r>
              <a:rPr lang="zh-CN" altLang="en-US" sz="2800" b="1"/>
              <a:t>1</a:t>
            </a:r>
            <a:r>
              <a:rPr lang="en-US" altLang="zh-CN" sz="2800" b="1">
                <a:sym typeface="Symbol" pitchFamily="18" charset="2"/>
              </a:rPr>
              <a:t></a:t>
            </a:r>
            <a:r>
              <a:rPr lang="en-US" altLang="zh-CN" sz="2800" b="1"/>
              <a:t>ET”</a:t>
            </a:r>
            <a:r>
              <a:rPr lang="zh-CN" altLang="en-US" sz="2800" b="1"/>
              <a:t>仅有一个有效(为“1”</a:t>
            </a:r>
            <a:r>
              <a:rPr lang="en-US" altLang="zh-CN" sz="2800" b="1"/>
              <a:t>), </a:t>
            </a:r>
            <a:r>
              <a:rPr lang="zh-CN" altLang="en-US" sz="2800" b="1"/>
              <a:t>因此, 即使脉冲</a:t>
            </a:r>
            <a:r>
              <a:rPr lang="en-US" altLang="zh-CN" sz="2800" b="1"/>
              <a:t>CPST、 CPDT、 CPET</a:t>
            </a:r>
            <a:r>
              <a:rPr lang="zh-CN" altLang="en-US" sz="2800" b="1"/>
              <a:t>都产生, 也只有一个工作周期触发器置为“1”, 并进入相应周期。	</a:t>
            </a: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312738" y="3140968"/>
            <a:ext cx="8466137" cy="165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68325" indent="-568325">
              <a:lnSpc>
                <a:spcPts val="4200"/>
              </a:lnSpc>
            </a:pPr>
            <a:r>
              <a:rPr lang="zh-CN" altLang="en-US" sz="2800" b="1"/>
              <a:t>(2) 发出了</a:t>
            </a:r>
            <a:r>
              <a:rPr lang="en-US" altLang="zh-CN" sz="2800" b="1"/>
              <a:t>CPFT</a:t>
            </a:r>
            <a:r>
              <a:rPr lang="zh-CN" altLang="en-US" sz="2800" b="1"/>
              <a:t>脉冲, 但是不产生</a:t>
            </a:r>
            <a:r>
              <a:rPr lang="en-US" altLang="zh-CN" sz="2800" b="1"/>
              <a:t>“</a:t>
            </a:r>
            <a:r>
              <a:rPr lang="zh-CN" altLang="en-US" sz="2800" b="1"/>
              <a:t>1</a:t>
            </a:r>
            <a:r>
              <a:rPr lang="en-US" altLang="zh-CN" sz="2800" b="1">
                <a:sym typeface="Symbol" pitchFamily="18" charset="2"/>
              </a:rPr>
              <a:t></a:t>
            </a:r>
            <a:r>
              <a:rPr lang="en-US" altLang="zh-CN" sz="2800" b="1"/>
              <a:t>FT”</a:t>
            </a:r>
            <a:r>
              <a:rPr lang="zh-CN" altLang="en-US" sz="2800" b="1"/>
              <a:t>有效信号</a:t>
            </a:r>
            <a:r>
              <a:rPr lang="en-US" altLang="zh-CN" sz="2800" b="1"/>
              <a:t>, </a:t>
            </a:r>
            <a:r>
              <a:rPr lang="zh-CN" altLang="en-US" sz="2800" b="1"/>
              <a:t>即</a:t>
            </a:r>
            <a:r>
              <a:rPr lang="en-US" altLang="zh-CN" sz="2800" b="1"/>
              <a:t>“</a:t>
            </a:r>
            <a:r>
              <a:rPr lang="zh-CN" altLang="en-US" sz="2800" b="1"/>
              <a:t>1</a:t>
            </a:r>
            <a:r>
              <a:rPr lang="en-US" altLang="zh-CN" sz="2800" b="1">
                <a:sym typeface="Symbol" pitchFamily="18" charset="2"/>
              </a:rPr>
              <a:t></a:t>
            </a:r>
            <a:r>
              <a:rPr lang="en-US" altLang="zh-CN" sz="2800" b="1"/>
              <a:t>FT”=0, </a:t>
            </a:r>
            <a:r>
              <a:rPr lang="zh-CN" altLang="en-US" sz="2800" b="1"/>
              <a:t>脉冲</a:t>
            </a:r>
            <a:r>
              <a:rPr lang="en-US" altLang="zh-CN" sz="2800" b="1"/>
              <a:t>CPFT</a:t>
            </a:r>
            <a:r>
              <a:rPr lang="zh-CN" altLang="en-US" sz="2800" b="1"/>
              <a:t>使取指周期触发器由“1”变为“0”状态, 从而结束取指周期。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355600" y="5013176"/>
            <a:ext cx="8788400" cy="165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82600" indent="-482600">
              <a:lnSpc>
                <a:spcPts val="4200"/>
              </a:lnSpc>
            </a:pPr>
            <a:r>
              <a:rPr lang="zh-CN" altLang="en-US" sz="2800" b="1"/>
              <a:t>(3) </a:t>
            </a:r>
            <a:r>
              <a:rPr lang="en-US" altLang="zh-CN" sz="2800" b="1"/>
              <a:t>FT</a:t>
            </a:r>
            <a:r>
              <a:rPr lang="zh-CN" altLang="en-US" sz="2800" b="1"/>
              <a:t>结束以后进入其它工作周期, 并从</a:t>
            </a:r>
            <a:r>
              <a:rPr lang="en-US" altLang="zh-CN" sz="2800" b="1"/>
              <a:t>T</a:t>
            </a:r>
            <a:r>
              <a:rPr lang="en-US" altLang="zh-CN" sz="2800" b="1" baseline="-14000"/>
              <a:t>0</a:t>
            </a:r>
            <a:r>
              <a:rPr lang="zh-CN" altLang="en-US" sz="2800" b="1"/>
              <a:t>开始。虽然也发出了</a:t>
            </a:r>
            <a:r>
              <a:rPr lang="en-US" altLang="zh-CN" sz="2800" b="1"/>
              <a:t>CPT</a:t>
            </a:r>
            <a:r>
              <a:rPr lang="zh-CN" altLang="en-US" sz="2800" b="1"/>
              <a:t>信号, 但让“</a:t>
            </a:r>
            <a:r>
              <a:rPr lang="en-US" altLang="zh-CN" sz="2800" b="1"/>
              <a:t>T+1”= 0, </a:t>
            </a:r>
            <a:r>
              <a:rPr lang="zh-CN" altLang="en-US" sz="2800" b="1"/>
              <a:t>时钟周期计数器不计数, 仍然维持</a:t>
            </a:r>
            <a:r>
              <a:rPr lang="en-US" altLang="zh-CN" sz="2800" b="1"/>
              <a:t>T</a:t>
            </a:r>
            <a:r>
              <a:rPr lang="en-US" altLang="zh-CN" sz="2800" b="1" baseline="-14000"/>
              <a:t>0</a:t>
            </a:r>
            <a:r>
              <a:rPr lang="zh-CN" altLang="en-US" sz="2800" b="1"/>
              <a:t>节拍。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99592" y="169476"/>
            <a:ext cx="2946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ea typeface="宋体" panose="02010600030101010101" pitchFamily="2" charset="-122"/>
              </a:rPr>
              <a:t>2、传送指令</a:t>
            </a:r>
          </a:p>
        </p:txBody>
      </p:sp>
      <p:sp>
        <p:nvSpPr>
          <p:cNvPr id="6" name="Text Box 22"/>
          <p:cNvSpPr txBox="1">
            <a:spLocks noChangeArrowheads="1"/>
          </p:cNvSpPr>
          <p:nvPr/>
        </p:nvSpPr>
        <p:spPr bwMode="auto">
          <a:xfrm>
            <a:off x="683568" y="3841884"/>
            <a:ext cx="36384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>
                <a:ea typeface="宋体" panose="02010600030101010101" pitchFamily="2" charset="-122"/>
              </a:rPr>
              <a:t>(1) </a:t>
            </a:r>
            <a:r>
              <a:rPr lang="zh-CN" altLang="en-US" sz="2800" b="1">
                <a:ea typeface="宋体" panose="02010600030101010101" pitchFamily="2" charset="-122"/>
              </a:rPr>
              <a:t>指令流程</a:t>
            </a:r>
            <a:endParaRPr lang="en-US" altLang="zh-CN" sz="2800" b="1">
              <a:ea typeface="宋体" panose="02010600030101010101" pitchFamily="2" charset="-122"/>
            </a:endParaRPr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auto">
          <a:xfrm>
            <a:off x="997794" y="1182762"/>
            <a:ext cx="2278062" cy="45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符号标识:</a:t>
            </a:r>
            <a:endParaRPr lang="en-US" altLang="zh-CN" sz="2800" b="1">
              <a:ea typeface="宋体" panose="02010600030101010101" pitchFamily="2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958626" y="980728"/>
            <a:ext cx="5933852" cy="2742289"/>
            <a:chOff x="2771799" y="1399356"/>
            <a:chExt cx="5357789" cy="2742289"/>
          </a:xfrm>
        </p:grpSpPr>
        <p:sp>
          <p:nvSpPr>
            <p:cNvPr id="8" name="Rectangle 24"/>
            <p:cNvSpPr>
              <a:spLocks noChangeArrowheads="1"/>
            </p:cNvSpPr>
            <p:nvPr/>
          </p:nvSpPr>
          <p:spPr bwMode="auto">
            <a:xfrm>
              <a:off x="2774950" y="1399356"/>
              <a:ext cx="5354638" cy="2742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"/>
                </a:spcBef>
              </a:pPr>
              <a:r>
                <a:rPr lang="en-US" altLang="zh-CN" sz="2800" b="1">
                  <a:ea typeface="宋体" panose="02010600030101010101" pitchFamily="2" charset="-122"/>
                </a:rPr>
                <a:t>SR: </a:t>
              </a:r>
              <a:r>
                <a:rPr lang="en-US" altLang="zh-CN" sz="2800" b="1" smtClean="0">
                  <a:ea typeface="宋体" panose="02010600030101010101" pitchFamily="2" charset="-122"/>
                </a:rPr>
                <a:t>  </a:t>
              </a:r>
              <a:r>
                <a:rPr lang="zh-CN" altLang="en-US" sz="2800" b="1" smtClean="0">
                  <a:ea typeface="宋体" panose="02010600030101010101" pitchFamily="2" charset="-122"/>
                </a:rPr>
                <a:t>源</a:t>
              </a:r>
              <a:r>
                <a:rPr lang="zh-CN" altLang="en-US" sz="2800" b="1">
                  <a:ea typeface="宋体" panose="02010600030101010101" pitchFamily="2" charset="-122"/>
                </a:rPr>
                <a:t>操作数寄存器寻址</a:t>
              </a:r>
            </a:p>
            <a:p>
              <a:pPr>
                <a:lnSpc>
                  <a:spcPct val="150000"/>
                </a:lnSpc>
                <a:spcBef>
                  <a:spcPct val="5000"/>
                </a:spcBef>
              </a:pPr>
              <a:r>
                <a:rPr lang="en-US" altLang="zh-CN" sz="2800" b="1">
                  <a:ea typeface="宋体" panose="02010600030101010101" pitchFamily="2" charset="-122"/>
                </a:rPr>
                <a:t>DR</a:t>
              </a:r>
              <a:r>
                <a:rPr lang="en-US" altLang="zh-CN" sz="2800" b="1" smtClean="0">
                  <a:ea typeface="宋体" panose="02010600030101010101" pitchFamily="2" charset="-122"/>
                </a:rPr>
                <a:t>:  </a:t>
              </a:r>
              <a:r>
                <a:rPr lang="zh-CN" altLang="en-US" sz="2800" b="1">
                  <a:ea typeface="宋体" panose="02010600030101010101" pitchFamily="2" charset="-122"/>
                </a:rPr>
                <a:t>目的操作数寄存器寻</a:t>
              </a:r>
              <a:r>
                <a:rPr lang="zh-CN" altLang="en-US" sz="2800" b="1" smtClean="0">
                  <a:ea typeface="宋体" panose="02010600030101010101" pitchFamily="2" charset="-122"/>
                </a:rPr>
                <a:t>址</a:t>
              </a:r>
              <a:endParaRPr lang="en-US" altLang="zh-CN" sz="2800" b="1" smtClean="0">
                <a:ea typeface="宋体" panose="02010600030101010101" pitchFamily="2" charset="-122"/>
              </a:endParaRPr>
            </a:p>
            <a:p>
              <a:pPr>
                <a:lnSpc>
                  <a:spcPct val="150000"/>
                </a:lnSpc>
                <a:spcBef>
                  <a:spcPct val="5000"/>
                </a:spcBef>
              </a:pPr>
              <a:r>
                <a:rPr lang="en-US" altLang="zh-CN" sz="2800" b="1" smtClean="0">
                  <a:ea typeface="宋体" panose="02010600030101010101" pitchFamily="2" charset="-122"/>
                </a:rPr>
                <a:t>      :  </a:t>
              </a:r>
              <a:r>
                <a:rPr lang="zh-CN" altLang="en-US" sz="2800" b="1" smtClean="0">
                  <a:ea typeface="宋体" panose="02010600030101010101" pitchFamily="2" charset="-122"/>
                </a:rPr>
                <a:t>源操作数非寄存器寻址</a:t>
              </a:r>
            </a:p>
            <a:p>
              <a:pPr>
                <a:lnSpc>
                  <a:spcPct val="150000"/>
                </a:lnSpc>
                <a:spcBef>
                  <a:spcPct val="5000"/>
                </a:spcBef>
              </a:pPr>
              <a:r>
                <a:rPr lang="en-US" altLang="zh-CN" sz="2800" b="1" smtClean="0">
                  <a:ea typeface="宋体" panose="02010600030101010101" pitchFamily="2" charset="-122"/>
                </a:rPr>
                <a:t>      : </a:t>
              </a:r>
              <a:r>
                <a:rPr lang="zh-CN" altLang="en-US" sz="2800" b="1" smtClean="0">
                  <a:ea typeface="宋体" panose="02010600030101010101" pitchFamily="2" charset="-122"/>
                </a:rPr>
                <a:t>目的操作数非寄存器寻址</a:t>
              </a:r>
              <a:endParaRPr lang="en-US" altLang="zh-CN" sz="2800" b="1" smtClean="0">
                <a:ea typeface="宋体" panose="02010600030101010101" pitchFamily="2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779629" y="2738100"/>
              <a:ext cx="1586779" cy="661207"/>
              <a:chOff x="4370477" y="4168968"/>
              <a:chExt cx="1586779" cy="661207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4370477" y="4168968"/>
                <a:ext cx="1586779" cy="6612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b="1" smtClean="0">
                    <a:ea typeface="宋体" panose="02010600030101010101" pitchFamily="2" charset="-122"/>
                  </a:rPr>
                  <a:t>SR</a:t>
                </a:r>
                <a:endParaRPr lang="zh-CN" altLang="en-US" sz="2800">
                  <a:ea typeface="宋体" panose="02010600030101010101" pitchFamily="2" charset="-122"/>
                </a:endParaRPr>
              </a:p>
            </p:txBody>
          </p:sp>
          <p:cxnSp>
            <p:nvCxnSpPr>
              <p:cNvPr id="15" name="直接连接符 14"/>
              <p:cNvCxnSpPr/>
              <p:nvPr/>
            </p:nvCxnSpPr>
            <p:spPr>
              <a:xfrm>
                <a:off x="4484092" y="4414400"/>
                <a:ext cx="36004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/>
            <p:cNvGrpSpPr/>
            <p:nvPr/>
          </p:nvGrpSpPr>
          <p:grpSpPr>
            <a:xfrm>
              <a:off x="2771799" y="3402981"/>
              <a:ext cx="635690" cy="738664"/>
              <a:chOff x="4362647" y="4257785"/>
              <a:chExt cx="635690" cy="738664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4362647" y="4257785"/>
                <a:ext cx="635690" cy="738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b="1" smtClean="0">
                    <a:ea typeface="宋体" panose="02010600030101010101" pitchFamily="2" charset="-122"/>
                  </a:rPr>
                  <a:t>DR</a:t>
                </a:r>
                <a:endParaRPr lang="zh-CN" altLang="en-US" sz="2800">
                  <a:ea typeface="宋体" panose="02010600030101010101" pitchFamily="2" charset="-122"/>
                </a:endParaRPr>
              </a:p>
            </p:txBody>
          </p:sp>
          <p:cxnSp>
            <p:nvCxnSpPr>
              <p:cNvPr id="25" name="直接连接符 24"/>
              <p:cNvCxnSpPr/>
              <p:nvPr/>
            </p:nvCxnSpPr>
            <p:spPr>
              <a:xfrm>
                <a:off x="4484092" y="4486408"/>
                <a:ext cx="36004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/>
          <p:cNvSpPr txBox="1"/>
          <p:nvPr/>
        </p:nvSpPr>
        <p:spPr>
          <a:xfrm>
            <a:off x="683568" y="4711724"/>
            <a:ext cx="6372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rgbClr val="0000FF"/>
                </a:solidFill>
              </a:rPr>
              <a:t>掌握方法：</a:t>
            </a:r>
            <a:r>
              <a:rPr lang="zh-CN" altLang="en-US" sz="2400" b="1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①掌握各工作周期的功能与特点；</a:t>
            </a:r>
            <a:endParaRPr lang="zh-CN" altLang="en-US" sz="2400" b="1">
              <a:solidFill>
                <a:srgbClr val="0000FF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83568" y="5343599"/>
            <a:ext cx="5452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②各工作周期的转换流程；</a:t>
            </a:r>
            <a:endParaRPr lang="zh-CN" altLang="en-US" sz="2400" b="1">
              <a:solidFill>
                <a:srgbClr val="0000FF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458576" y="5919663"/>
            <a:ext cx="6785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rgbClr val="0000FF"/>
                </a:solidFill>
                <a:ea typeface="宋体" panose="02010600030101010101" pitchFamily="2" charset="-122"/>
              </a:rPr>
              <a:t>          ③为了便于书写，以下流程的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b="1" smtClean="0">
                <a:solidFill>
                  <a:srgbClr val="0000FF"/>
                </a:solidFill>
                <a:ea typeface="宋体" panose="02010600030101010101" pitchFamily="2" charset="-122"/>
              </a:rPr>
              <a:t>R </a:t>
            </a:r>
            <a:r>
              <a:rPr lang="zh-CN" altLang="en-US" sz="2400" b="1" smtClean="0">
                <a:solidFill>
                  <a:srgbClr val="0000FF"/>
                </a:solidFill>
                <a:ea typeface="宋体" panose="02010600030101010101" pitchFamily="2" charset="-122"/>
              </a:rPr>
              <a:t>代表 </a:t>
            </a:r>
            <a:r>
              <a:rPr lang="en-US" altLang="zh-CN" sz="2400" b="1" smtClean="0">
                <a:solidFill>
                  <a:srgbClr val="0000FF"/>
                </a:solidFill>
                <a:ea typeface="宋体" panose="02010600030101010101" pitchFamily="2" charset="-122"/>
              </a:rPr>
              <a:t>(R)</a:t>
            </a:r>
            <a:r>
              <a:rPr lang="zh-CN" altLang="en-US" sz="2400" b="1" smtClean="0">
                <a:solidFill>
                  <a:srgbClr val="0000FF"/>
                </a:solidFill>
                <a:ea typeface="宋体" panose="02010600030101010101" pitchFamily="2" charset="-122"/>
              </a:rPr>
              <a:t>；</a:t>
            </a:r>
            <a:endParaRPr lang="zh-CN" altLang="en-US" sz="2400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2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0"/>
          <p:cNvGrpSpPr>
            <a:grpSpLocks/>
          </p:cNvGrpSpPr>
          <p:nvPr/>
        </p:nvGrpSpPr>
        <p:grpSpPr bwMode="auto">
          <a:xfrm>
            <a:off x="-25400" y="147427"/>
            <a:ext cx="9126538" cy="6472237"/>
            <a:chOff x="-16" y="11"/>
            <a:chExt cx="5749" cy="4077"/>
          </a:xfrm>
        </p:grpSpPr>
        <p:sp>
          <p:nvSpPr>
            <p:cNvPr id="3" name="Rectangle 3"/>
            <p:cNvSpPr>
              <a:spLocks noChangeArrowheads="1"/>
            </p:cNvSpPr>
            <p:nvPr/>
          </p:nvSpPr>
          <p:spPr bwMode="auto">
            <a:xfrm>
              <a:off x="335" y="57"/>
              <a:ext cx="4813" cy="1558"/>
            </a:xfrm>
            <a:prstGeom prst="rect">
              <a:avLst/>
            </a:prstGeom>
            <a:noFill/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566" y="237"/>
              <a:ext cx="816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altLang="zh-CN" sz="1800" b="1"/>
                <a:t>R</a:t>
              </a:r>
              <a:r>
                <a:rPr lang="en-US" altLang="zh-CN" sz="1400" b="1"/>
                <a:t>i</a:t>
              </a:r>
              <a:r>
                <a:rPr lang="en-US" altLang="zh-CN" sz="1800" b="1">
                  <a:sym typeface="Symbol" pitchFamily="18" charset="2"/>
                </a:rPr>
                <a:t>MAR</a:t>
              </a:r>
              <a:endParaRPr lang="en-US" altLang="zh-CN" sz="1800" b="1"/>
            </a:p>
          </p:txBody>
        </p:sp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1571" y="243"/>
              <a:ext cx="1140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altLang="zh-CN" sz="1800" b="1"/>
                <a:t>R</a:t>
              </a:r>
              <a:r>
                <a:rPr lang="en-US" altLang="zh-CN" sz="1400" b="1"/>
                <a:t>i</a:t>
              </a:r>
              <a:r>
                <a:rPr lang="en-US" altLang="zh-CN" sz="1800" b="1">
                  <a:cs typeface="Times New Roman" pitchFamily="18" charset="0"/>
                </a:rPr>
                <a:t>–</a:t>
              </a:r>
              <a:r>
                <a:rPr lang="en-US" altLang="zh-CN" sz="1800" b="1"/>
                <a:t>1</a:t>
              </a:r>
              <a:r>
                <a:rPr lang="en-US" altLang="zh-CN" sz="1800" b="1">
                  <a:sym typeface="Symbol" pitchFamily="18" charset="2"/>
                </a:rPr>
                <a:t> </a:t>
              </a:r>
              <a:r>
                <a:rPr lang="en-US" altLang="zh-CN" sz="1800" b="1"/>
                <a:t>R</a:t>
              </a:r>
              <a:r>
                <a:rPr lang="en-US" altLang="zh-CN" sz="1400" b="1"/>
                <a:t>i,</a:t>
              </a:r>
              <a:r>
                <a:rPr lang="en-US" altLang="zh-CN" sz="1800" b="1">
                  <a:sym typeface="Symbol" pitchFamily="18" charset="2"/>
                </a:rPr>
                <a:t> MAR</a:t>
              </a: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3749" y="234"/>
              <a:ext cx="771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altLang="zh-CN" sz="1800" b="1"/>
                <a:t>R</a:t>
              </a:r>
              <a:r>
                <a:rPr lang="en-US" altLang="zh-CN" sz="1400" b="1"/>
                <a:t>i</a:t>
              </a:r>
              <a:r>
                <a:rPr lang="en-US" altLang="zh-CN" sz="1800" b="1">
                  <a:sym typeface="Symbol" pitchFamily="18" charset="2"/>
                </a:rPr>
                <a:t>MAR</a:t>
              </a:r>
              <a:endParaRPr lang="en-US" altLang="zh-CN" sz="1800" b="1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2837" y="222"/>
              <a:ext cx="771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altLang="zh-CN" sz="1800" b="1"/>
                <a:t>R</a:t>
              </a:r>
              <a:r>
                <a:rPr lang="en-US" altLang="zh-CN" sz="1400" b="1"/>
                <a:t>i</a:t>
              </a:r>
              <a:r>
                <a:rPr lang="en-US" altLang="zh-CN" sz="1800" b="1">
                  <a:sym typeface="Symbol" pitchFamily="18" charset="2"/>
                </a:rPr>
                <a:t>MAR</a:t>
              </a:r>
              <a:endParaRPr lang="en-US" altLang="zh-CN" sz="1800" b="1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4757" y="225"/>
              <a:ext cx="816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altLang="zh-CN" sz="1800" b="1"/>
                <a:t>PC</a:t>
              </a:r>
              <a:r>
                <a:rPr lang="en-US" altLang="zh-CN" sz="1800" b="1">
                  <a:sym typeface="Symbol" pitchFamily="18" charset="2"/>
                </a:rPr>
                <a:t>MAR</a:t>
              </a:r>
              <a:endParaRPr lang="en-US" altLang="zh-CN" sz="1800" b="1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V="1">
              <a:off x="987" y="60"/>
              <a:ext cx="0" cy="181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2100" y="66"/>
              <a:ext cx="0" cy="175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V="1">
              <a:off x="3207" y="56"/>
              <a:ext cx="0" cy="165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4133" y="60"/>
              <a:ext cx="0" cy="175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324" y="36"/>
              <a:ext cx="29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/>
                <a:t>R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980" y="24"/>
              <a:ext cx="42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/>
                <a:t>(R)</a:t>
              </a: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2091" y="12"/>
              <a:ext cx="42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>
                  <a:cs typeface="Times New Roman" pitchFamily="18" charset="0"/>
                </a:rPr>
                <a:t>–</a:t>
              </a:r>
              <a:r>
                <a:rPr lang="en-US" altLang="zh-CN" sz="1800" b="1"/>
                <a:t>(R)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3246" y="11"/>
              <a:ext cx="47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>
                  <a:cs typeface="Times New Roman" pitchFamily="18" charset="0"/>
                </a:rPr>
                <a:t>I</a:t>
              </a:r>
              <a:r>
                <a:rPr lang="en-US" altLang="zh-CN" sz="1800" b="1"/>
                <a:t>(R)+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4141" y="24"/>
              <a:ext cx="59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>
                  <a:cs typeface="Times New Roman" pitchFamily="18" charset="0"/>
                </a:rPr>
                <a:t>@</a:t>
              </a:r>
              <a:r>
                <a:rPr lang="en-US" altLang="zh-CN" sz="1800" b="1"/>
                <a:t>(R)+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5154" y="24"/>
              <a:ext cx="47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/>
                <a:t>X(R)</a:t>
              </a: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987" y="447"/>
              <a:ext cx="0" cy="79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V="1">
              <a:off x="4136" y="441"/>
              <a:ext cx="0" cy="79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V="1">
              <a:off x="3219" y="429"/>
              <a:ext cx="0" cy="79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V="1">
              <a:off x="2109" y="445"/>
              <a:ext cx="0" cy="79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468" y="524"/>
              <a:ext cx="969" cy="198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/>
                <a:t>M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>
                  <a:sym typeface="Symbol" pitchFamily="18" charset="2"/>
                </a:rPr>
                <a:t>MDR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>
                  <a:sym typeface="Symbol" pitchFamily="18" charset="2"/>
                </a:rPr>
                <a:t>C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1577" y="521"/>
              <a:ext cx="969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1800" b="1"/>
                <a:t>M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>
                  <a:sym typeface="Symbol" pitchFamily="18" charset="2"/>
                </a:rPr>
                <a:t>MDR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>
                  <a:sym typeface="Symbol" pitchFamily="18" charset="2"/>
                </a:rPr>
                <a:t>C</a:t>
              </a: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4755" y="501"/>
              <a:ext cx="978" cy="198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/>
                <a:t>M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>
                  <a:sym typeface="Symbol" pitchFamily="18" charset="2"/>
                </a:rPr>
                <a:t>MDR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>
                  <a:sym typeface="Symbol" pitchFamily="18" charset="2"/>
                </a:rPr>
                <a:t>C</a:t>
              </a:r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3722" y="508"/>
              <a:ext cx="969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1800" b="1"/>
                <a:t>M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>
                  <a:sym typeface="Symbol" pitchFamily="18" charset="2"/>
                </a:rPr>
                <a:t>MDR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>
                  <a:sym typeface="Symbol" pitchFamily="18" charset="2"/>
                </a:rPr>
                <a:t>C</a:t>
              </a:r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2675" y="503"/>
              <a:ext cx="969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1800" b="1"/>
                <a:t>M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>
                  <a:sym typeface="Symbol" pitchFamily="18" charset="2"/>
                </a:rPr>
                <a:t>MDR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>
                  <a:sym typeface="Symbol" pitchFamily="18" charset="2"/>
                </a:rPr>
                <a:t>C</a:t>
              </a:r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 flipV="1">
              <a:off x="3217" y="709"/>
              <a:ext cx="0" cy="79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2775" y="782"/>
              <a:ext cx="803" cy="198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/>
                <a:t>R</a:t>
              </a:r>
              <a:r>
                <a:rPr lang="en-US" altLang="zh-CN" sz="1400" b="1"/>
                <a:t>i</a:t>
              </a:r>
              <a:r>
                <a:rPr lang="en-US" altLang="zh-CN" sz="1800" b="1"/>
                <a:t> +1</a:t>
              </a:r>
              <a:r>
                <a:rPr lang="en-US" altLang="zh-CN" sz="1600" b="1">
                  <a:sym typeface="Symbol" pitchFamily="18" charset="2"/>
                </a:rPr>
                <a:t> </a:t>
              </a:r>
              <a:r>
                <a:rPr lang="en-US" altLang="zh-CN" sz="1800" b="1"/>
                <a:t>R</a:t>
              </a:r>
              <a:r>
                <a:rPr lang="en-US" altLang="zh-CN" sz="1400" b="1"/>
                <a:t>i</a:t>
              </a: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V="1">
              <a:off x="4145" y="714"/>
              <a:ext cx="0" cy="79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1" name="Text Box 31"/>
            <p:cNvSpPr txBox="1">
              <a:spLocks noChangeArrowheads="1"/>
            </p:cNvSpPr>
            <p:nvPr/>
          </p:nvSpPr>
          <p:spPr bwMode="auto">
            <a:xfrm>
              <a:off x="3751" y="780"/>
              <a:ext cx="819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altLang="zh-CN" sz="1800" b="1"/>
                <a:t>R</a:t>
              </a:r>
              <a:r>
                <a:rPr lang="en-US" altLang="zh-CN" sz="1400" b="1"/>
                <a:t>i</a:t>
              </a:r>
              <a:r>
                <a:rPr lang="en-US" altLang="zh-CN" sz="1800" b="1"/>
                <a:t> +1</a:t>
              </a:r>
              <a:r>
                <a:rPr lang="en-US" altLang="zh-CN" sz="1600" b="1">
                  <a:sym typeface="Symbol" pitchFamily="18" charset="2"/>
                </a:rPr>
                <a:t> </a:t>
              </a:r>
              <a:r>
                <a:rPr lang="en-US" altLang="zh-CN" sz="1800" b="1"/>
                <a:t>R</a:t>
              </a:r>
              <a:r>
                <a:rPr lang="en-US" altLang="zh-CN" sz="1400" b="1"/>
                <a:t>i</a:t>
              </a:r>
            </a:p>
          </p:txBody>
        </p:sp>
        <p:sp>
          <p:nvSpPr>
            <p:cNvPr id="32" name="Text Box 32"/>
            <p:cNvSpPr txBox="1">
              <a:spLocks noChangeArrowheads="1"/>
            </p:cNvSpPr>
            <p:nvPr/>
          </p:nvSpPr>
          <p:spPr bwMode="auto">
            <a:xfrm>
              <a:off x="4799" y="786"/>
              <a:ext cx="825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altLang="zh-CN" sz="1800" b="1"/>
                <a:t>PC+1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/>
                <a:t>PC</a:t>
              </a:r>
              <a:endParaRPr lang="en-US" altLang="zh-CN" sz="1400" b="1"/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 flipV="1">
              <a:off x="4146" y="987"/>
              <a:ext cx="0" cy="79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3742" y="1061"/>
              <a:ext cx="817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altLang="zh-CN" sz="1800" b="1"/>
                <a:t>C</a:t>
              </a:r>
              <a:r>
                <a:rPr lang="en-US" altLang="zh-CN" sz="1600" b="1">
                  <a:sym typeface="Symbol" pitchFamily="18" charset="2"/>
                </a:rPr>
                <a:t> </a:t>
              </a:r>
              <a:r>
                <a:rPr lang="en-US" altLang="zh-CN" sz="1800" b="1"/>
                <a:t>MAR</a:t>
              </a:r>
              <a:endParaRPr lang="en-US" altLang="zh-CN" sz="1400" b="1"/>
            </a:p>
          </p:txBody>
        </p:sp>
        <p:sp>
          <p:nvSpPr>
            <p:cNvPr id="35" name="Text Box 35"/>
            <p:cNvSpPr txBox="1">
              <a:spLocks noChangeArrowheads="1"/>
            </p:cNvSpPr>
            <p:nvPr/>
          </p:nvSpPr>
          <p:spPr bwMode="auto">
            <a:xfrm>
              <a:off x="4700" y="1065"/>
              <a:ext cx="1005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altLang="zh-CN" sz="1800" b="1"/>
                <a:t>C+ R</a:t>
              </a:r>
              <a:r>
                <a:rPr lang="en-US" altLang="zh-CN" sz="1400" b="1"/>
                <a:t>i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/>
                <a:t>MAR</a:t>
              </a:r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 flipV="1">
              <a:off x="4145" y="1265"/>
              <a:ext cx="0" cy="79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7" name="Text Box 37"/>
            <p:cNvSpPr txBox="1">
              <a:spLocks noChangeArrowheads="1"/>
            </p:cNvSpPr>
            <p:nvPr/>
          </p:nvSpPr>
          <p:spPr bwMode="auto">
            <a:xfrm>
              <a:off x="3605" y="1347"/>
              <a:ext cx="996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altLang="zh-CN" sz="1800" b="1"/>
                <a:t>M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/>
                <a:t>MDR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>
                  <a:sym typeface="Symbol" pitchFamily="18" charset="2"/>
                </a:rPr>
                <a:t>C</a:t>
              </a:r>
            </a:p>
          </p:txBody>
        </p:sp>
        <p:sp>
          <p:nvSpPr>
            <p:cNvPr id="38" name="Text Box 38"/>
            <p:cNvSpPr txBox="1">
              <a:spLocks noChangeArrowheads="1"/>
            </p:cNvSpPr>
            <p:nvPr/>
          </p:nvSpPr>
          <p:spPr bwMode="auto">
            <a:xfrm>
              <a:off x="4706" y="1344"/>
              <a:ext cx="996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altLang="zh-CN" sz="1800" b="1"/>
                <a:t>M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/>
                <a:t>MDR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>
                  <a:sym typeface="Symbol" pitchFamily="18" charset="2"/>
                </a:rPr>
                <a:t>C</a:t>
              </a:r>
            </a:p>
          </p:txBody>
        </p: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 flipV="1">
              <a:off x="2859" y="1618"/>
              <a:ext cx="0" cy="91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340" y="1711"/>
              <a:ext cx="4805" cy="1240"/>
            </a:xfrm>
            <a:prstGeom prst="rect">
              <a:avLst/>
            </a:prstGeom>
            <a:noFill/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1" name="Text Box 41"/>
            <p:cNvSpPr txBox="1">
              <a:spLocks noChangeArrowheads="1"/>
            </p:cNvSpPr>
            <p:nvPr/>
          </p:nvSpPr>
          <p:spPr bwMode="auto">
            <a:xfrm>
              <a:off x="2" y="218"/>
              <a:ext cx="495" cy="1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/>
                <a:t>ST0</a:t>
              </a:r>
            </a:p>
            <a:p>
              <a:pPr>
                <a:spcBef>
                  <a:spcPct val="60000"/>
                </a:spcBef>
              </a:pPr>
              <a:r>
                <a:rPr lang="en-US" altLang="zh-CN" sz="1800" b="1"/>
                <a:t>ST1</a:t>
              </a:r>
            </a:p>
            <a:p>
              <a:pPr>
                <a:spcBef>
                  <a:spcPct val="75000"/>
                </a:spcBef>
              </a:pPr>
              <a:r>
                <a:rPr lang="en-US" altLang="zh-CN" sz="1800" b="1"/>
                <a:t>ST2 </a:t>
              </a:r>
            </a:p>
            <a:p>
              <a:pPr>
                <a:spcBef>
                  <a:spcPct val="60000"/>
                </a:spcBef>
              </a:pPr>
              <a:r>
                <a:rPr lang="en-US" altLang="zh-CN" sz="1800" b="1"/>
                <a:t>ST3</a:t>
              </a:r>
            </a:p>
            <a:p>
              <a:pPr>
                <a:spcBef>
                  <a:spcPct val="60000"/>
                </a:spcBef>
              </a:pPr>
              <a:r>
                <a:rPr lang="en-US" altLang="zh-CN" sz="1800" b="1"/>
                <a:t>ST4</a:t>
              </a:r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 flipV="1">
              <a:off x="1038" y="1715"/>
              <a:ext cx="0" cy="181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 flipV="1">
              <a:off x="2151" y="1720"/>
              <a:ext cx="0" cy="175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4" name="Line 44"/>
            <p:cNvSpPr>
              <a:spLocks noChangeShapeType="1"/>
            </p:cNvSpPr>
            <p:nvPr/>
          </p:nvSpPr>
          <p:spPr bwMode="auto">
            <a:xfrm flipV="1">
              <a:off x="3210" y="1717"/>
              <a:ext cx="0" cy="175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5" name="Line 45"/>
            <p:cNvSpPr>
              <a:spLocks noChangeShapeType="1"/>
            </p:cNvSpPr>
            <p:nvPr/>
          </p:nvSpPr>
          <p:spPr bwMode="auto">
            <a:xfrm flipV="1">
              <a:off x="4134" y="1714"/>
              <a:ext cx="0" cy="175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6" name="Text Box 46"/>
            <p:cNvSpPr txBox="1">
              <a:spLocks noChangeArrowheads="1"/>
            </p:cNvSpPr>
            <p:nvPr/>
          </p:nvSpPr>
          <p:spPr bwMode="auto">
            <a:xfrm>
              <a:off x="375" y="1699"/>
              <a:ext cx="29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/>
                <a:t>R</a:t>
              </a:r>
            </a:p>
          </p:txBody>
        </p:sp>
        <p:sp>
          <p:nvSpPr>
            <p:cNvPr id="47" name="Text Box 47"/>
            <p:cNvSpPr txBox="1">
              <a:spLocks noChangeArrowheads="1"/>
            </p:cNvSpPr>
            <p:nvPr/>
          </p:nvSpPr>
          <p:spPr bwMode="auto">
            <a:xfrm>
              <a:off x="1047" y="1678"/>
              <a:ext cx="42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/>
                <a:t>(R)</a:t>
              </a:r>
            </a:p>
          </p:txBody>
        </p:sp>
        <p:sp>
          <p:nvSpPr>
            <p:cNvPr id="48" name="Text Box 48"/>
            <p:cNvSpPr txBox="1">
              <a:spLocks noChangeArrowheads="1"/>
            </p:cNvSpPr>
            <p:nvPr/>
          </p:nvSpPr>
          <p:spPr bwMode="auto">
            <a:xfrm>
              <a:off x="2142" y="1668"/>
              <a:ext cx="42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>
                  <a:cs typeface="Times New Roman" pitchFamily="18" charset="0"/>
                </a:rPr>
                <a:t>–</a:t>
              </a:r>
              <a:r>
                <a:rPr lang="en-US" altLang="zh-CN" sz="1800" b="1"/>
                <a:t>(R)</a:t>
              </a:r>
            </a:p>
          </p:txBody>
        </p:sp>
        <p:sp>
          <p:nvSpPr>
            <p:cNvPr id="49" name="Text Box 49"/>
            <p:cNvSpPr txBox="1">
              <a:spLocks noChangeArrowheads="1"/>
            </p:cNvSpPr>
            <p:nvPr/>
          </p:nvSpPr>
          <p:spPr bwMode="auto">
            <a:xfrm>
              <a:off x="3228" y="1672"/>
              <a:ext cx="47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>
                  <a:cs typeface="Times New Roman" pitchFamily="18" charset="0"/>
                </a:rPr>
                <a:t>I</a:t>
              </a:r>
              <a:r>
                <a:rPr lang="en-US" altLang="zh-CN" sz="1800" b="1"/>
                <a:t>(R)+</a:t>
              </a:r>
            </a:p>
          </p:txBody>
        </p:sp>
        <p:sp>
          <p:nvSpPr>
            <p:cNvPr id="50" name="Text Box 50"/>
            <p:cNvSpPr txBox="1">
              <a:spLocks noChangeArrowheads="1"/>
            </p:cNvSpPr>
            <p:nvPr/>
          </p:nvSpPr>
          <p:spPr bwMode="auto">
            <a:xfrm>
              <a:off x="4143" y="1670"/>
              <a:ext cx="59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>
                  <a:cs typeface="Times New Roman" pitchFamily="18" charset="0"/>
                </a:rPr>
                <a:t>@</a:t>
              </a:r>
              <a:r>
                <a:rPr lang="en-US" altLang="zh-CN" sz="1800" b="1"/>
                <a:t>(R)+</a:t>
              </a:r>
            </a:p>
          </p:txBody>
        </p:sp>
        <p:sp>
          <p:nvSpPr>
            <p:cNvPr id="51" name="Text Box 51"/>
            <p:cNvSpPr txBox="1">
              <a:spLocks noChangeArrowheads="1"/>
            </p:cNvSpPr>
            <p:nvPr/>
          </p:nvSpPr>
          <p:spPr bwMode="auto">
            <a:xfrm>
              <a:off x="5134" y="1676"/>
              <a:ext cx="47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/>
                <a:t>X(R)</a:t>
              </a:r>
            </a:p>
          </p:txBody>
        </p:sp>
        <p:sp>
          <p:nvSpPr>
            <p:cNvPr id="52" name="Text Box 52"/>
            <p:cNvSpPr txBox="1">
              <a:spLocks noChangeArrowheads="1"/>
            </p:cNvSpPr>
            <p:nvPr/>
          </p:nvSpPr>
          <p:spPr bwMode="auto">
            <a:xfrm>
              <a:off x="671" y="1892"/>
              <a:ext cx="780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altLang="zh-CN" sz="1800" b="1"/>
                <a:t>R</a:t>
              </a:r>
              <a:r>
                <a:rPr lang="en-US" altLang="zh-CN" sz="1400" b="1"/>
                <a:t>j</a:t>
              </a:r>
              <a:r>
                <a:rPr lang="en-US" altLang="zh-CN" sz="1800" b="1">
                  <a:sym typeface="Symbol" pitchFamily="18" charset="2"/>
                </a:rPr>
                <a:t>MAR</a:t>
              </a:r>
              <a:endParaRPr lang="en-US" altLang="zh-CN" sz="1800" b="1"/>
            </a:p>
          </p:txBody>
        </p:sp>
        <p:sp>
          <p:nvSpPr>
            <p:cNvPr id="53" name="Text Box 53"/>
            <p:cNvSpPr txBox="1">
              <a:spLocks noChangeArrowheads="1"/>
            </p:cNvSpPr>
            <p:nvPr/>
          </p:nvSpPr>
          <p:spPr bwMode="auto">
            <a:xfrm>
              <a:off x="1532" y="1897"/>
              <a:ext cx="1140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1800" b="1"/>
                <a:t>R</a:t>
              </a:r>
              <a:r>
                <a:rPr lang="en-US" altLang="zh-CN" sz="1400" b="1"/>
                <a:t>j</a:t>
              </a:r>
              <a:r>
                <a:rPr lang="en-US" altLang="zh-CN" sz="1800" b="1">
                  <a:cs typeface="Times New Roman" pitchFamily="18" charset="0"/>
                </a:rPr>
                <a:t>–</a:t>
              </a:r>
              <a:r>
                <a:rPr lang="en-US" altLang="zh-CN" sz="1800" b="1"/>
                <a:t>1</a:t>
              </a:r>
              <a:r>
                <a:rPr lang="en-US" altLang="zh-CN" sz="1800" b="1">
                  <a:sym typeface="Symbol" pitchFamily="18" charset="2"/>
                </a:rPr>
                <a:t> </a:t>
              </a:r>
              <a:r>
                <a:rPr lang="en-US" altLang="zh-CN" sz="1800" b="1"/>
                <a:t>R</a:t>
              </a:r>
              <a:r>
                <a:rPr lang="en-US" altLang="zh-CN" sz="1400" b="1"/>
                <a:t>j,</a:t>
              </a:r>
              <a:r>
                <a:rPr lang="en-US" altLang="zh-CN" sz="1800" b="1">
                  <a:sym typeface="Symbol" pitchFamily="18" charset="2"/>
                </a:rPr>
                <a:t> MAR</a:t>
              </a:r>
            </a:p>
          </p:txBody>
        </p:sp>
        <p:sp>
          <p:nvSpPr>
            <p:cNvPr id="54" name="Text Box 54"/>
            <p:cNvSpPr txBox="1">
              <a:spLocks noChangeArrowheads="1"/>
            </p:cNvSpPr>
            <p:nvPr/>
          </p:nvSpPr>
          <p:spPr bwMode="auto">
            <a:xfrm>
              <a:off x="2828" y="1888"/>
              <a:ext cx="780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altLang="zh-CN" sz="1800" b="1"/>
                <a:t>R</a:t>
              </a:r>
              <a:r>
                <a:rPr lang="en-US" altLang="zh-CN" sz="1400" b="1"/>
                <a:t>j</a:t>
              </a:r>
              <a:r>
                <a:rPr lang="en-US" altLang="zh-CN" sz="1800" b="1">
                  <a:sym typeface="Symbol" pitchFamily="18" charset="2"/>
                </a:rPr>
                <a:t>MAR</a:t>
              </a:r>
              <a:endParaRPr lang="en-US" altLang="zh-CN" sz="1800" b="1"/>
            </a:p>
          </p:txBody>
        </p:sp>
        <p:sp>
          <p:nvSpPr>
            <p:cNvPr id="55" name="Text Box 55"/>
            <p:cNvSpPr txBox="1">
              <a:spLocks noChangeArrowheads="1"/>
            </p:cNvSpPr>
            <p:nvPr/>
          </p:nvSpPr>
          <p:spPr bwMode="auto">
            <a:xfrm>
              <a:off x="3737" y="1888"/>
              <a:ext cx="780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1800" b="1"/>
                <a:t>R</a:t>
              </a:r>
              <a:r>
                <a:rPr lang="en-US" altLang="zh-CN" sz="1400" b="1"/>
                <a:t>j</a:t>
              </a:r>
              <a:r>
                <a:rPr lang="en-US" altLang="zh-CN" sz="1800" b="1">
                  <a:sym typeface="Symbol" pitchFamily="18" charset="2"/>
                </a:rPr>
                <a:t>MAR</a:t>
              </a:r>
              <a:endParaRPr lang="en-US" altLang="zh-CN" sz="1800" b="1"/>
            </a:p>
          </p:txBody>
        </p:sp>
        <p:sp>
          <p:nvSpPr>
            <p:cNvPr id="56" name="Text Box 56"/>
            <p:cNvSpPr txBox="1">
              <a:spLocks noChangeArrowheads="1"/>
            </p:cNvSpPr>
            <p:nvPr/>
          </p:nvSpPr>
          <p:spPr bwMode="auto">
            <a:xfrm>
              <a:off x="4637" y="1897"/>
              <a:ext cx="816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1800" b="1"/>
                <a:t>PC</a:t>
              </a:r>
              <a:r>
                <a:rPr lang="en-US" altLang="zh-CN" sz="1800" b="1">
                  <a:sym typeface="Symbol" pitchFamily="18" charset="2"/>
                </a:rPr>
                <a:t>MAR</a:t>
              </a:r>
              <a:endParaRPr lang="en-US" altLang="zh-CN" sz="1800" b="1"/>
            </a:p>
          </p:txBody>
        </p:sp>
        <p:sp>
          <p:nvSpPr>
            <p:cNvPr id="57" name="Line 57"/>
            <p:cNvSpPr>
              <a:spLocks noChangeShapeType="1"/>
            </p:cNvSpPr>
            <p:nvPr/>
          </p:nvSpPr>
          <p:spPr bwMode="auto">
            <a:xfrm flipV="1">
              <a:off x="3217" y="2093"/>
              <a:ext cx="0" cy="79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8" name="Text Box 58"/>
            <p:cNvSpPr txBox="1">
              <a:spLocks noChangeArrowheads="1"/>
            </p:cNvSpPr>
            <p:nvPr/>
          </p:nvSpPr>
          <p:spPr bwMode="auto">
            <a:xfrm>
              <a:off x="2828" y="2169"/>
              <a:ext cx="771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altLang="zh-CN" sz="1800" b="1"/>
                <a:t>R</a:t>
              </a:r>
              <a:r>
                <a:rPr lang="en-US" altLang="zh-CN" sz="1400" b="1"/>
                <a:t>j</a:t>
              </a:r>
              <a:r>
                <a:rPr lang="en-US" altLang="zh-CN" sz="1800" b="1"/>
                <a:t>+1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/>
                <a:t>R</a:t>
              </a:r>
              <a:r>
                <a:rPr lang="en-US" altLang="zh-CN" sz="1400" b="1"/>
                <a:t>j</a:t>
              </a:r>
            </a:p>
          </p:txBody>
        </p:sp>
        <p:sp>
          <p:nvSpPr>
            <p:cNvPr id="59" name="Line 59"/>
            <p:cNvSpPr>
              <a:spLocks noChangeShapeType="1"/>
            </p:cNvSpPr>
            <p:nvPr/>
          </p:nvSpPr>
          <p:spPr bwMode="auto">
            <a:xfrm flipV="1">
              <a:off x="4131" y="2089"/>
              <a:ext cx="0" cy="79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60" name="Text Box 60"/>
            <p:cNvSpPr txBox="1">
              <a:spLocks noChangeArrowheads="1"/>
            </p:cNvSpPr>
            <p:nvPr/>
          </p:nvSpPr>
          <p:spPr bwMode="auto">
            <a:xfrm>
              <a:off x="3734" y="2157"/>
              <a:ext cx="771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altLang="zh-CN" sz="1800" b="1"/>
                <a:t>R</a:t>
              </a:r>
              <a:r>
                <a:rPr lang="en-US" altLang="zh-CN" sz="1400" b="1"/>
                <a:t>j</a:t>
              </a:r>
              <a:r>
                <a:rPr lang="en-US" altLang="zh-CN" sz="1800" b="1"/>
                <a:t>+1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/>
                <a:t>R</a:t>
              </a:r>
              <a:r>
                <a:rPr lang="en-US" altLang="zh-CN" sz="1400" b="1"/>
                <a:t>j</a:t>
              </a:r>
            </a:p>
          </p:txBody>
        </p:sp>
        <p:sp>
          <p:nvSpPr>
            <p:cNvPr id="61" name="Text Box 61"/>
            <p:cNvSpPr txBox="1">
              <a:spLocks noChangeArrowheads="1"/>
            </p:cNvSpPr>
            <p:nvPr/>
          </p:nvSpPr>
          <p:spPr bwMode="auto">
            <a:xfrm>
              <a:off x="4652" y="2158"/>
              <a:ext cx="798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1800" b="1"/>
                <a:t>PC+1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/>
                <a:t>PC</a:t>
              </a:r>
              <a:endParaRPr lang="en-US" altLang="zh-CN" sz="1400" b="1"/>
            </a:p>
          </p:txBody>
        </p:sp>
        <p:sp>
          <p:nvSpPr>
            <p:cNvPr id="62" name="Line 62"/>
            <p:cNvSpPr>
              <a:spLocks noChangeShapeType="1"/>
            </p:cNvSpPr>
            <p:nvPr/>
          </p:nvSpPr>
          <p:spPr bwMode="auto">
            <a:xfrm flipV="1">
              <a:off x="4127" y="2366"/>
              <a:ext cx="0" cy="73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63" name="Text Box 64"/>
            <p:cNvSpPr txBox="1">
              <a:spLocks noChangeArrowheads="1"/>
            </p:cNvSpPr>
            <p:nvPr/>
          </p:nvSpPr>
          <p:spPr bwMode="auto">
            <a:xfrm>
              <a:off x="3296" y="2432"/>
              <a:ext cx="1233" cy="198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/>
                <a:t>M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>
                  <a:sym typeface="Symbol" pitchFamily="18" charset="2"/>
                </a:rPr>
                <a:t>MDR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>
                  <a:sym typeface="Symbol" pitchFamily="18" charset="2"/>
                </a:rPr>
                <a:t>MAR</a:t>
              </a:r>
            </a:p>
          </p:txBody>
        </p:sp>
        <p:sp>
          <p:nvSpPr>
            <p:cNvPr id="64" name="Text Box 66"/>
            <p:cNvSpPr txBox="1">
              <a:spLocks noChangeArrowheads="1"/>
            </p:cNvSpPr>
            <p:nvPr/>
          </p:nvSpPr>
          <p:spPr bwMode="auto">
            <a:xfrm>
              <a:off x="4634" y="2413"/>
              <a:ext cx="969" cy="198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/>
                <a:t>M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>
                  <a:sym typeface="Symbol" pitchFamily="18" charset="2"/>
                </a:rPr>
                <a:t>MDR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>
                  <a:sym typeface="Symbol" pitchFamily="18" charset="2"/>
                </a:rPr>
                <a:t>D</a:t>
              </a:r>
            </a:p>
          </p:txBody>
        </p:sp>
        <p:sp>
          <p:nvSpPr>
            <p:cNvPr id="65" name="Text Box 67"/>
            <p:cNvSpPr txBox="1">
              <a:spLocks noChangeArrowheads="1"/>
            </p:cNvSpPr>
            <p:nvPr/>
          </p:nvSpPr>
          <p:spPr bwMode="auto">
            <a:xfrm>
              <a:off x="4625" y="2683"/>
              <a:ext cx="978" cy="198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/>
                <a:t>D+ R</a:t>
              </a:r>
              <a:r>
                <a:rPr lang="en-US" altLang="zh-CN" sz="1400" b="1"/>
                <a:t>j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/>
                <a:t>MAR</a:t>
              </a:r>
            </a:p>
          </p:txBody>
        </p:sp>
        <p:sp>
          <p:nvSpPr>
            <p:cNvPr id="66" name="Line 68"/>
            <p:cNvSpPr>
              <a:spLocks noChangeShapeType="1"/>
            </p:cNvSpPr>
            <p:nvPr/>
          </p:nvSpPr>
          <p:spPr bwMode="auto">
            <a:xfrm>
              <a:off x="2817" y="2952"/>
              <a:ext cx="0" cy="86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67" name="Text Box 69"/>
            <p:cNvSpPr txBox="1">
              <a:spLocks noChangeArrowheads="1"/>
            </p:cNvSpPr>
            <p:nvPr/>
          </p:nvSpPr>
          <p:spPr bwMode="auto">
            <a:xfrm>
              <a:off x="-16" y="1870"/>
              <a:ext cx="495" cy="1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/>
                <a:t>DT0</a:t>
              </a:r>
            </a:p>
            <a:p>
              <a:pPr>
                <a:spcBef>
                  <a:spcPct val="65000"/>
                </a:spcBef>
              </a:pPr>
              <a:r>
                <a:rPr lang="en-US" altLang="zh-CN" sz="1800" b="1"/>
                <a:t>DT1</a:t>
              </a:r>
            </a:p>
            <a:p>
              <a:pPr>
                <a:spcBef>
                  <a:spcPct val="60000"/>
                </a:spcBef>
              </a:pPr>
              <a:r>
                <a:rPr lang="en-US" altLang="zh-CN" sz="1800" b="1"/>
                <a:t>DT2 </a:t>
              </a:r>
            </a:p>
            <a:p>
              <a:pPr>
                <a:spcBef>
                  <a:spcPct val="55000"/>
                </a:spcBef>
              </a:pPr>
              <a:r>
                <a:rPr lang="en-US" altLang="zh-CN" sz="1800" b="1"/>
                <a:t>DT3</a:t>
              </a:r>
            </a:p>
          </p:txBody>
        </p:sp>
        <p:sp>
          <p:nvSpPr>
            <p:cNvPr id="68" name="Rectangle 70"/>
            <p:cNvSpPr>
              <a:spLocks noChangeArrowheads="1"/>
            </p:cNvSpPr>
            <p:nvPr/>
          </p:nvSpPr>
          <p:spPr bwMode="auto">
            <a:xfrm>
              <a:off x="855" y="3028"/>
              <a:ext cx="4131" cy="771"/>
            </a:xfrm>
            <a:prstGeom prst="rect">
              <a:avLst/>
            </a:prstGeom>
            <a:noFill/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9" name="Line 71"/>
            <p:cNvSpPr>
              <a:spLocks noChangeShapeType="1"/>
            </p:cNvSpPr>
            <p:nvPr/>
          </p:nvSpPr>
          <p:spPr bwMode="auto">
            <a:xfrm flipV="1">
              <a:off x="2208" y="3063"/>
              <a:ext cx="0" cy="175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0" name="Line 72"/>
            <p:cNvSpPr>
              <a:spLocks noChangeShapeType="1"/>
            </p:cNvSpPr>
            <p:nvPr/>
          </p:nvSpPr>
          <p:spPr bwMode="auto">
            <a:xfrm flipV="1">
              <a:off x="3648" y="3068"/>
              <a:ext cx="0" cy="175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1" name="Text Box 73"/>
            <p:cNvSpPr txBox="1">
              <a:spLocks noChangeArrowheads="1"/>
            </p:cNvSpPr>
            <p:nvPr/>
          </p:nvSpPr>
          <p:spPr bwMode="auto">
            <a:xfrm>
              <a:off x="545" y="3231"/>
              <a:ext cx="627" cy="198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/>
                <a:t>R</a:t>
              </a:r>
              <a:r>
                <a:rPr lang="en-US" altLang="zh-CN" sz="1400" b="1"/>
                <a:t>i</a:t>
              </a:r>
              <a:r>
                <a:rPr lang="en-US" altLang="zh-CN" sz="1800" b="1">
                  <a:sym typeface="Symbol" pitchFamily="18" charset="2"/>
                </a:rPr>
                <a:t>R</a:t>
              </a:r>
              <a:r>
                <a:rPr lang="en-US" altLang="zh-CN" sz="1600" b="1">
                  <a:sym typeface="Symbol" pitchFamily="18" charset="2"/>
                </a:rPr>
                <a:t>j</a:t>
              </a:r>
              <a:endParaRPr lang="en-US" altLang="zh-CN" sz="1600" b="1"/>
            </a:p>
          </p:txBody>
        </p:sp>
        <p:sp>
          <p:nvSpPr>
            <p:cNvPr id="72" name="Text Box 74"/>
            <p:cNvSpPr txBox="1">
              <a:spLocks noChangeArrowheads="1"/>
            </p:cNvSpPr>
            <p:nvPr/>
          </p:nvSpPr>
          <p:spPr bwMode="auto">
            <a:xfrm>
              <a:off x="1775" y="3237"/>
              <a:ext cx="753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1800" b="1"/>
                <a:t>R</a:t>
              </a:r>
              <a:r>
                <a:rPr lang="en-US" altLang="zh-CN" sz="1400" b="1"/>
                <a:t>i</a:t>
              </a:r>
              <a:r>
                <a:rPr lang="en-US" altLang="zh-CN" sz="1800" b="1">
                  <a:sym typeface="Symbol" pitchFamily="18" charset="2"/>
                </a:rPr>
                <a:t>MDR</a:t>
              </a:r>
              <a:endParaRPr lang="en-US" altLang="zh-CN" sz="1800" b="1"/>
            </a:p>
          </p:txBody>
        </p:sp>
        <p:sp>
          <p:nvSpPr>
            <p:cNvPr id="73" name="Text Box 75"/>
            <p:cNvSpPr txBox="1">
              <a:spLocks noChangeArrowheads="1"/>
            </p:cNvSpPr>
            <p:nvPr/>
          </p:nvSpPr>
          <p:spPr bwMode="auto">
            <a:xfrm>
              <a:off x="3347" y="3234"/>
              <a:ext cx="582" cy="198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/>
                <a:t>C</a:t>
              </a:r>
              <a:r>
                <a:rPr lang="en-US" altLang="zh-CN" sz="1800" b="1">
                  <a:sym typeface="Symbol" pitchFamily="18" charset="2"/>
                </a:rPr>
                <a:t>R</a:t>
              </a:r>
              <a:r>
                <a:rPr lang="en-US" altLang="zh-CN" sz="1600" b="1">
                  <a:sym typeface="Symbol" pitchFamily="18" charset="2"/>
                </a:rPr>
                <a:t>j</a:t>
              </a:r>
              <a:endParaRPr lang="en-US" altLang="zh-CN" sz="1600" b="1"/>
            </a:p>
          </p:txBody>
        </p:sp>
        <p:sp>
          <p:nvSpPr>
            <p:cNvPr id="74" name="Text Box 76"/>
            <p:cNvSpPr txBox="1">
              <a:spLocks noChangeArrowheads="1"/>
            </p:cNvSpPr>
            <p:nvPr/>
          </p:nvSpPr>
          <p:spPr bwMode="auto">
            <a:xfrm>
              <a:off x="4541" y="3196"/>
              <a:ext cx="735" cy="198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/>
                <a:t>C</a:t>
              </a:r>
              <a:r>
                <a:rPr lang="en-US" altLang="zh-CN" sz="1800" b="1">
                  <a:sym typeface="Symbol" pitchFamily="18" charset="2"/>
                </a:rPr>
                <a:t>MDR</a:t>
              </a:r>
              <a:endParaRPr lang="en-US" altLang="zh-CN" sz="1600" b="1"/>
            </a:p>
          </p:txBody>
        </p:sp>
        <p:sp>
          <p:nvSpPr>
            <p:cNvPr id="75" name="Text Box 77"/>
            <p:cNvSpPr txBox="1">
              <a:spLocks noChangeArrowheads="1"/>
            </p:cNvSpPr>
            <p:nvPr/>
          </p:nvSpPr>
          <p:spPr bwMode="auto">
            <a:xfrm>
              <a:off x="855" y="3051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600" b="1"/>
                <a:t>SR</a:t>
              </a:r>
              <a:r>
                <a:rPr lang="en-US" altLang="zh-CN" sz="1600" b="1">
                  <a:cs typeface="Times New Roman" pitchFamily="18" charset="0"/>
                </a:rPr>
                <a:t>•DR</a:t>
              </a:r>
              <a:endParaRPr lang="en-US" altLang="zh-CN" sz="1600" b="1"/>
            </a:p>
          </p:txBody>
        </p:sp>
        <p:sp>
          <p:nvSpPr>
            <p:cNvPr id="76" name="Text Box 79"/>
            <p:cNvSpPr txBox="1">
              <a:spLocks noChangeArrowheads="1"/>
            </p:cNvSpPr>
            <p:nvPr/>
          </p:nvSpPr>
          <p:spPr bwMode="auto">
            <a:xfrm>
              <a:off x="2184" y="3048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600" b="1"/>
                <a:t>SR</a:t>
              </a:r>
              <a:r>
                <a:rPr lang="en-US" altLang="zh-CN" sz="1600" b="1">
                  <a:cs typeface="Times New Roman" pitchFamily="18" charset="0"/>
                </a:rPr>
                <a:t>•DR</a:t>
              </a:r>
              <a:endParaRPr lang="en-US" altLang="zh-CN" sz="1600" b="1"/>
            </a:p>
          </p:txBody>
        </p:sp>
        <p:sp>
          <p:nvSpPr>
            <p:cNvPr id="77" name="Line 80"/>
            <p:cNvSpPr>
              <a:spLocks noChangeShapeType="1"/>
            </p:cNvSpPr>
            <p:nvPr/>
          </p:nvSpPr>
          <p:spPr bwMode="auto">
            <a:xfrm>
              <a:off x="2457" y="3095"/>
              <a:ext cx="162" cy="0"/>
            </a:xfrm>
            <a:prstGeom prst="line">
              <a:avLst/>
            </a:prstGeom>
            <a:noFill/>
            <a:ln w="2159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8" name="Text Box 82"/>
            <p:cNvSpPr txBox="1">
              <a:spLocks noChangeArrowheads="1"/>
            </p:cNvSpPr>
            <p:nvPr/>
          </p:nvSpPr>
          <p:spPr bwMode="auto">
            <a:xfrm>
              <a:off x="3675" y="3038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600" b="1"/>
                <a:t>SR</a:t>
              </a:r>
              <a:r>
                <a:rPr lang="en-US" altLang="zh-CN" sz="1600" b="1">
                  <a:cs typeface="Times New Roman" pitchFamily="18" charset="0"/>
                </a:rPr>
                <a:t>•DR</a:t>
              </a:r>
              <a:endParaRPr lang="en-US" altLang="zh-CN" sz="1600" b="1"/>
            </a:p>
          </p:txBody>
        </p:sp>
        <p:sp>
          <p:nvSpPr>
            <p:cNvPr id="79" name="Line 83"/>
            <p:cNvSpPr>
              <a:spLocks noChangeShapeType="1"/>
            </p:cNvSpPr>
            <p:nvPr/>
          </p:nvSpPr>
          <p:spPr bwMode="auto">
            <a:xfrm>
              <a:off x="3732" y="3085"/>
              <a:ext cx="162" cy="0"/>
            </a:xfrm>
            <a:prstGeom prst="line">
              <a:avLst/>
            </a:prstGeom>
            <a:noFill/>
            <a:ln w="2159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0" name="Text Box 85"/>
            <p:cNvSpPr txBox="1">
              <a:spLocks noChangeArrowheads="1"/>
            </p:cNvSpPr>
            <p:nvPr/>
          </p:nvSpPr>
          <p:spPr bwMode="auto">
            <a:xfrm>
              <a:off x="4962" y="3009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600" b="1"/>
                <a:t>SR</a:t>
              </a:r>
              <a:r>
                <a:rPr lang="en-US" altLang="zh-CN" sz="1600" b="1">
                  <a:cs typeface="Times New Roman" pitchFamily="18" charset="0"/>
                </a:rPr>
                <a:t>•DR</a:t>
              </a:r>
              <a:endParaRPr lang="en-US" altLang="zh-CN" sz="1600" b="1"/>
            </a:p>
          </p:txBody>
        </p:sp>
        <p:sp>
          <p:nvSpPr>
            <p:cNvPr id="81" name="Line 86"/>
            <p:cNvSpPr>
              <a:spLocks noChangeShapeType="1"/>
            </p:cNvSpPr>
            <p:nvPr/>
          </p:nvSpPr>
          <p:spPr bwMode="auto">
            <a:xfrm>
              <a:off x="5235" y="3056"/>
              <a:ext cx="162" cy="0"/>
            </a:xfrm>
            <a:prstGeom prst="line">
              <a:avLst/>
            </a:prstGeom>
            <a:noFill/>
            <a:ln w="2159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2" name="Line 87"/>
            <p:cNvSpPr>
              <a:spLocks noChangeShapeType="1"/>
            </p:cNvSpPr>
            <p:nvPr/>
          </p:nvSpPr>
          <p:spPr bwMode="auto">
            <a:xfrm>
              <a:off x="5025" y="3054"/>
              <a:ext cx="162" cy="0"/>
            </a:xfrm>
            <a:prstGeom prst="line">
              <a:avLst/>
            </a:prstGeom>
            <a:noFill/>
            <a:ln w="2159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3" name="Line 88"/>
            <p:cNvSpPr>
              <a:spLocks noChangeShapeType="1"/>
            </p:cNvSpPr>
            <p:nvPr/>
          </p:nvSpPr>
          <p:spPr bwMode="auto">
            <a:xfrm flipV="1">
              <a:off x="2208" y="3450"/>
              <a:ext cx="0" cy="91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4" name="Text Box 89"/>
            <p:cNvSpPr txBox="1">
              <a:spLocks noChangeArrowheads="1"/>
            </p:cNvSpPr>
            <p:nvPr/>
          </p:nvSpPr>
          <p:spPr bwMode="auto">
            <a:xfrm>
              <a:off x="1763" y="3522"/>
              <a:ext cx="753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1800" b="1">
                  <a:sym typeface="Symbol" pitchFamily="18" charset="2"/>
                </a:rPr>
                <a:t>MDRM</a:t>
              </a:r>
            </a:p>
          </p:txBody>
        </p:sp>
        <p:sp>
          <p:nvSpPr>
            <p:cNvPr id="85" name="Text Box 90"/>
            <p:cNvSpPr txBox="1">
              <a:spLocks noChangeArrowheads="1"/>
            </p:cNvSpPr>
            <p:nvPr/>
          </p:nvSpPr>
          <p:spPr bwMode="auto">
            <a:xfrm>
              <a:off x="4532" y="3477"/>
              <a:ext cx="753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1800" b="1">
                  <a:sym typeface="Symbol" pitchFamily="18" charset="2"/>
                </a:rPr>
                <a:t>MDRM</a:t>
              </a:r>
            </a:p>
          </p:txBody>
        </p:sp>
        <p:sp>
          <p:nvSpPr>
            <p:cNvPr id="86" name="Line 91"/>
            <p:cNvSpPr>
              <a:spLocks noChangeShapeType="1"/>
            </p:cNvSpPr>
            <p:nvPr/>
          </p:nvSpPr>
          <p:spPr bwMode="auto">
            <a:xfrm flipV="1">
              <a:off x="2204" y="3727"/>
              <a:ext cx="0" cy="79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7" name="Line 92"/>
            <p:cNvSpPr>
              <a:spLocks noChangeShapeType="1"/>
            </p:cNvSpPr>
            <p:nvPr/>
          </p:nvSpPr>
          <p:spPr bwMode="auto">
            <a:xfrm>
              <a:off x="3648" y="3438"/>
              <a:ext cx="0" cy="363"/>
            </a:xfrm>
            <a:prstGeom prst="line">
              <a:avLst/>
            </a:prstGeom>
            <a:noFill/>
            <a:ln w="9525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8" name="Text Box 93"/>
            <p:cNvSpPr txBox="1">
              <a:spLocks noChangeArrowheads="1"/>
            </p:cNvSpPr>
            <p:nvPr/>
          </p:nvSpPr>
          <p:spPr bwMode="auto">
            <a:xfrm>
              <a:off x="2468" y="3890"/>
              <a:ext cx="816" cy="198"/>
            </a:xfrm>
            <a:prstGeom prst="rect">
              <a:avLst/>
            </a:prstGeom>
            <a:solidFill>
              <a:srgbClr val="5EE5FC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/>
                <a:t>PC</a:t>
              </a:r>
              <a:r>
                <a:rPr lang="en-US" altLang="zh-CN" sz="1800" b="1">
                  <a:sym typeface="Symbol" pitchFamily="18" charset="2"/>
                </a:rPr>
                <a:t>MAR</a:t>
              </a:r>
              <a:endParaRPr lang="en-US" altLang="zh-CN" sz="1800" b="1"/>
            </a:p>
          </p:txBody>
        </p:sp>
        <p:sp>
          <p:nvSpPr>
            <p:cNvPr id="89" name="Text Box 94"/>
            <p:cNvSpPr txBox="1">
              <a:spLocks noChangeArrowheads="1"/>
            </p:cNvSpPr>
            <p:nvPr/>
          </p:nvSpPr>
          <p:spPr bwMode="auto">
            <a:xfrm>
              <a:off x="9" y="3216"/>
              <a:ext cx="495" cy="8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/>
                <a:t>ET0</a:t>
              </a:r>
            </a:p>
            <a:p>
              <a:pPr>
                <a:spcBef>
                  <a:spcPct val="65000"/>
                </a:spcBef>
              </a:pPr>
              <a:r>
                <a:rPr lang="en-US" altLang="zh-CN" sz="1800" b="1"/>
                <a:t>ET1</a:t>
              </a:r>
            </a:p>
            <a:p>
              <a:pPr>
                <a:spcBef>
                  <a:spcPct val="85000"/>
                </a:spcBef>
              </a:pPr>
              <a:r>
                <a:rPr lang="en-US" altLang="zh-CN" sz="1800" b="1"/>
                <a:t>ET2 </a:t>
              </a:r>
            </a:p>
          </p:txBody>
        </p:sp>
        <p:sp>
          <p:nvSpPr>
            <p:cNvPr id="90" name="Line 95"/>
            <p:cNvSpPr>
              <a:spLocks noChangeShapeType="1"/>
            </p:cNvSpPr>
            <p:nvPr/>
          </p:nvSpPr>
          <p:spPr bwMode="auto">
            <a:xfrm>
              <a:off x="2895" y="3797"/>
              <a:ext cx="0" cy="91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91" name="Text Box 5"/>
          <p:cNvSpPr txBox="1">
            <a:spLocks noChangeArrowheads="1"/>
          </p:cNvSpPr>
          <p:nvPr/>
        </p:nvSpPr>
        <p:spPr bwMode="auto">
          <a:xfrm>
            <a:off x="2483768" y="558619"/>
            <a:ext cx="1809750" cy="300037"/>
          </a:xfrm>
          <a:prstGeom prst="rect">
            <a:avLst/>
          </a:prstGeom>
          <a:solidFill>
            <a:srgbClr val="00B050"/>
          </a:solidFill>
          <a:ln w="19050">
            <a:solidFill>
              <a:srgbClr val="0034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altLang="zh-CN" sz="1800" b="1"/>
              <a:t>R</a:t>
            </a:r>
            <a:r>
              <a:rPr lang="en-US" altLang="zh-CN" sz="1400" b="1"/>
              <a:t>i</a:t>
            </a:r>
            <a:r>
              <a:rPr lang="en-US" altLang="zh-CN" sz="1800" b="1">
                <a:cs typeface="Times New Roman" pitchFamily="18" charset="0"/>
              </a:rPr>
              <a:t>–</a:t>
            </a:r>
            <a:r>
              <a:rPr lang="en-US" altLang="zh-CN" sz="1800" b="1"/>
              <a:t>1</a:t>
            </a:r>
            <a:r>
              <a:rPr lang="en-US" altLang="zh-CN" sz="1800" b="1">
                <a:sym typeface="Symbol" pitchFamily="18" charset="2"/>
              </a:rPr>
              <a:t> </a:t>
            </a:r>
            <a:r>
              <a:rPr lang="en-US" altLang="zh-CN" sz="1800" b="1"/>
              <a:t>R</a:t>
            </a:r>
            <a:r>
              <a:rPr lang="en-US" altLang="zh-CN" sz="1400" b="1"/>
              <a:t>i,</a:t>
            </a:r>
            <a:r>
              <a:rPr lang="en-US" altLang="zh-CN" sz="1800" b="1">
                <a:sym typeface="Symbol" pitchFamily="18" charset="2"/>
              </a:rPr>
              <a:t> MAR</a:t>
            </a:r>
          </a:p>
        </p:txBody>
      </p:sp>
      <p:sp>
        <p:nvSpPr>
          <p:cNvPr id="92" name="Text Box 23"/>
          <p:cNvSpPr txBox="1">
            <a:spLocks noChangeArrowheads="1"/>
          </p:cNvSpPr>
          <p:nvPr/>
        </p:nvSpPr>
        <p:spPr bwMode="auto">
          <a:xfrm>
            <a:off x="755576" y="960850"/>
            <a:ext cx="1538288" cy="314325"/>
          </a:xfrm>
          <a:prstGeom prst="rect">
            <a:avLst/>
          </a:prstGeom>
          <a:solidFill>
            <a:srgbClr val="00B050"/>
          </a:solidFill>
          <a:ln w="19050">
            <a:solidFill>
              <a:srgbClr val="0034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800" b="1"/>
              <a:t>M</a:t>
            </a:r>
            <a:r>
              <a:rPr lang="en-US" altLang="zh-CN" sz="1600" b="1">
                <a:sym typeface="Symbol" pitchFamily="18" charset="2"/>
              </a:rPr>
              <a:t></a:t>
            </a:r>
            <a:r>
              <a:rPr lang="en-US" altLang="zh-CN" sz="1800" b="1">
                <a:sym typeface="Symbol" pitchFamily="18" charset="2"/>
              </a:rPr>
              <a:t>MDR</a:t>
            </a:r>
            <a:r>
              <a:rPr lang="en-US" altLang="zh-CN" sz="1600" b="1">
                <a:sym typeface="Symbol" pitchFamily="18" charset="2"/>
              </a:rPr>
              <a:t></a:t>
            </a:r>
            <a:r>
              <a:rPr lang="en-US" altLang="zh-CN" sz="1800" b="1">
                <a:sym typeface="Symbol" pitchFamily="18" charset="2"/>
              </a:rPr>
              <a:t>C</a:t>
            </a:r>
          </a:p>
        </p:txBody>
      </p:sp>
      <p:sp>
        <p:nvSpPr>
          <p:cNvPr id="94" name="Text Box 93"/>
          <p:cNvSpPr txBox="1">
            <a:spLocks noChangeArrowheads="1"/>
          </p:cNvSpPr>
          <p:nvPr/>
        </p:nvSpPr>
        <p:spPr bwMode="auto">
          <a:xfrm>
            <a:off x="3913989" y="6301816"/>
            <a:ext cx="1295400" cy="314325"/>
          </a:xfrm>
          <a:prstGeom prst="rect">
            <a:avLst/>
          </a:prstGeom>
          <a:solidFill>
            <a:srgbClr val="FF0000"/>
          </a:solidFill>
          <a:ln w="19050">
            <a:solidFill>
              <a:srgbClr val="0034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800" b="1"/>
              <a:t>PC</a:t>
            </a:r>
            <a:r>
              <a:rPr lang="en-US" altLang="zh-CN" sz="1800" b="1">
                <a:sym typeface="Symbol" pitchFamily="18" charset="2"/>
              </a:rPr>
              <a:t>MAR</a:t>
            </a:r>
            <a:endParaRPr lang="en-US" altLang="zh-CN" sz="1800" b="1"/>
          </a:p>
        </p:txBody>
      </p:sp>
      <p:sp>
        <p:nvSpPr>
          <p:cNvPr id="95" name="文本框 94"/>
          <p:cNvSpPr txBox="1"/>
          <p:nvPr/>
        </p:nvSpPr>
        <p:spPr>
          <a:xfrm>
            <a:off x="862988" y="2276872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</a:rPr>
              <a:t>M</a:t>
            </a:r>
            <a:r>
              <a:rPr lang="en-US" altLang="zh-CN" sz="2400" b="1" smtClean="0">
                <a:solidFill>
                  <a:srgbClr val="0000FF"/>
                </a:solidFill>
              </a:rPr>
              <a:t>A</a:t>
            </a:r>
            <a:endParaRPr lang="zh-CN" altLang="en-US" sz="2400" b="1">
              <a:solidFill>
                <a:srgbClr val="0000FF"/>
              </a:solidFill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1511605" y="2276872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rgbClr val="0000FF"/>
                </a:solidFill>
              </a:rPr>
              <a:t>→</a:t>
            </a:r>
            <a:r>
              <a:rPr lang="en-US" altLang="zh-CN" sz="2400" b="1" smtClean="0">
                <a:solidFill>
                  <a:srgbClr val="0000FF"/>
                </a:solidFill>
              </a:rPr>
              <a:t>MAR</a:t>
            </a:r>
            <a:endParaRPr lang="zh-CN" altLang="en-US" sz="2400" b="1">
              <a:solidFill>
                <a:srgbClr val="0000FF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3089233" y="2247255"/>
            <a:ext cx="2202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mtClean="0">
                <a:solidFill>
                  <a:srgbClr val="0000FF"/>
                </a:solidFill>
              </a:rPr>
              <a:t>M</a:t>
            </a:r>
            <a:r>
              <a:rPr lang="zh-CN" altLang="en-US" sz="2400" b="1" smtClean="0">
                <a:solidFill>
                  <a:srgbClr val="0000FF"/>
                </a:solidFill>
              </a:rPr>
              <a:t>→</a:t>
            </a:r>
            <a:r>
              <a:rPr lang="en-US" altLang="zh-CN" sz="2400" b="1" smtClean="0">
                <a:solidFill>
                  <a:srgbClr val="0000FF"/>
                </a:solidFill>
              </a:rPr>
              <a:t>MDR</a:t>
            </a:r>
            <a:r>
              <a:rPr lang="zh-CN" altLang="en-US" sz="2400" b="1">
                <a:solidFill>
                  <a:srgbClr val="0000FF"/>
                </a:solidFill>
              </a:rPr>
              <a:t> → </a:t>
            </a:r>
            <a:r>
              <a:rPr lang="en-US" altLang="zh-CN" sz="2400" b="1" smtClean="0">
                <a:solidFill>
                  <a:srgbClr val="0000FF"/>
                </a:solidFill>
              </a:rPr>
              <a:t>C</a:t>
            </a:r>
            <a:endParaRPr lang="zh-CN" altLang="en-US" sz="2400" b="1">
              <a:solidFill>
                <a:srgbClr val="0000FF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827584" y="4335487"/>
            <a:ext cx="24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rgbClr val="0000FF"/>
                </a:solidFill>
              </a:rPr>
              <a:t>目的地址→</a:t>
            </a:r>
            <a:r>
              <a:rPr lang="en-US" altLang="zh-CN" sz="2400" b="1" smtClean="0">
                <a:solidFill>
                  <a:srgbClr val="0000FF"/>
                </a:solidFill>
              </a:rPr>
              <a:t>MAR</a:t>
            </a:r>
            <a:endParaRPr lang="zh-CN" altLang="en-US" sz="2400" b="1">
              <a:solidFill>
                <a:srgbClr val="0000FF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83568" y="6207695"/>
            <a:ext cx="2658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rgbClr val="0000FF"/>
                </a:solidFill>
              </a:rPr>
              <a:t>源操作数→目的地</a:t>
            </a:r>
            <a:endParaRPr lang="zh-CN" altLang="en-US" sz="2400" b="1">
              <a:solidFill>
                <a:srgbClr val="0000FF"/>
              </a:solidFill>
            </a:endParaRPr>
          </a:p>
        </p:txBody>
      </p:sp>
      <p:sp>
        <p:nvSpPr>
          <p:cNvPr id="101" name="流程图: 接点 100"/>
          <p:cNvSpPr/>
          <p:nvPr/>
        </p:nvSpPr>
        <p:spPr>
          <a:xfrm>
            <a:off x="4065686" y="1268760"/>
            <a:ext cx="5078313" cy="478135"/>
          </a:xfrm>
          <a:prstGeom prst="flowChartConnector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流程图: 接点 101"/>
          <p:cNvSpPr/>
          <p:nvPr/>
        </p:nvSpPr>
        <p:spPr>
          <a:xfrm>
            <a:off x="4202782" y="3454921"/>
            <a:ext cx="4754811" cy="478135"/>
          </a:xfrm>
          <a:prstGeom prst="flowChartConnector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6" name="组合 95"/>
          <p:cNvGrpSpPr/>
          <p:nvPr/>
        </p:nvGrpSpPr>
        <p:grpSpPr>
          <a:xfrm>
            <a:off x="5897961" y="928598"/>
            <a:ext cx="1538288" cy="1204258"/>
            <a:chOff x="5897961" y="928598"/>
            <a:chExt cx="1538288" cy="1204258"/>
          </a:xfrm>
        </p:grpSpPr>
        <p:sp>
          <p:nvSpPr>
            <p:cNvPr id="103" name="Text Box 26"/>
            <p:cNvSpPr txBox="1">
              <a:spLocks noChangeArrowheads="1"/>
            </p:cNvSpPr>
            <p:nvPr/>
          </p:nvSpPr>
          <p:spPr bwMode="auto">
            <a:xfrm>
              <a:off x="5897961" y="928598"/>
              <a:ext cx="1538288" cy="300037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1800" b="1"/>
                <a:t>M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>
                  <a:sym typeface="Symbol" pitchFamily="18" charset="2"/>
                </a:rPr>
                <a:t>MDR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>
                  <a:sym typeface="Symbol" pitchFamily="18" charset="2"/>
                </a:rPr>
                <a:t>C</a:t>
              </a:r>
            </a:p>
          </p:txBody>
        </p:sp>
        <p:sp>
          <p:nvSpPr>
            <p:cNvPr id="104" name="Text Box 34"/>
            <p:cNvSpPr txBox="1">
              <a:spLocks noChangeArrowheads="1"/>
            </p:cNvSpPr>
            <p:nvPr/>
          </p:nvSpPr>
          <p:spPr bwMode="auto">
            <a:xfrm>
              <a:off x="5940152" y="1832819"/>
              <a:ext cx="1296988" cy="300037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altLang="zh-CN" sz="1800" b="1"/>
                <a:t>C</a:t>
              </a:r>
              <a:r>
                <a:rPr lang="en-US" altLang="zh-CN" sz="1600" b="1">
                  <a:sym typeface="Symbol" pitchFamily="18" charset="2"/>
                </a:rPr>
                <a:t> </a:t>
              </a:r>
              <a:r>
                <a:rPr lang="en-US" altLang="zh-CN" sz="1800" b="1"/>
                <a:t>MAR</a:t>
              </a:r>
              <a:endParaRPr lang="en-US" altLang="zh-CN" sz="14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1" grpId="1" animBg="1"/>
      <p:bldP spid="92" grpId="0" animBg="1"/>
      <p:bldP spid="92" grpId="1" animBg="1"/>
      <p:bldP spid="94" grpId="0" animBg="1"/>
      <p:bldP spid="95" grpId="0"/>
      <p:bldP spid="97" grpId="0"/>
      <p:bldP spid="98" grpId="0"/>
      <p:bldP spid="99" grpId="0"/>
      <p:bldP spid="100" grpId="0"/>
      <p:bldP spid="101" grpId="0" animBg="1"/>
      <p:bldP spid="10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816621" y="1077318"/>
            <a:ext cx="1524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000" b="1"/>
              <a:t>FT0: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746646" y="548680"/>
            <a:ext cx="38862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000" b="1"/>
              <a:t>例1:  </a:t>
            </a:r>
            <a:r>
              <a:rPr lang="en-US" altLang="zh-CN" sz="3000" b="1"/>
              <a:t>MOV R</a:t>
            </a:r>
            <a:r>
              <a:rPr lang="en-US" altLang="zh-CN" sz="3000" b="1" baseline="-14000"/>
              <a:t>1</a:t>
            </a:r>
            <a:r>
              <a:rPr lang="en-US" altLang="zh-CN" sz="3000" b="1" baseline="-18000"/>
              <a:t> </a:t>
            </a:r>
            <a:r>
              <a:rPr lang="en-US" altLang="zh-CN" sz="3000" b="1"/>
              <a:t>,  R</a:t>
            </a:r>
            <a:r>
              <a:rPr lang="en-US" altLang="zh-CN" sz="3000" b="1" baseline="-14000"/>
              <a:t>0</a:t>
            </a:r>
            <a:r>
              <a:rPr lang="en-US" altLang="zh-CN" sz="3000" b="1"/>
              <a:t> ;</a:t>
            </a:r>
            <a:endParaRPr lang="zh-CN" altLang="en-US" sz="3000" b="1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816621" y="1502768"/>
            <a:ext cx="11303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000" b="1"/>
              <a:t>ET0:</a:t>
            </a:r>
          </a:p>
        </p:txBody>
      </p: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2988196" y="1572619"/>
            <a:ext cx="1885950" cy="461963"/>
            <a:chOff x="1621" y="837"/>
            <a:chExt cx="1188" cy="291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1621" y="837"/>
              <a:ext cx="118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/>
                <a:t>R</a:t>
              </a:r>
              <a:r>
                <a:rPr lang="en-US" altLang="zh-CN" sz="3000" b="1" baseline="-12000"/>
                <a:t>0</a:t>
              </a:r>
              <a:r>
                <a:rPr lang="en-US" altLang="zh-CN" sz="3000" b="1"/>
                <a:t>      R</a:t>
              </a:r>
              <a:r>
                <a:rPr lang="en-US" altLang="zh-CN" sz="3000" b="1" baseline="-12000"/>
                <a:t>1</a:t>
              </a: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1970" y="981"/>
              <a:ext cx="252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2972321" y="2010770"/>
            <a:ext cx="2332037" cy="461963"/>
            <a:chOff x="1611" y="1153"/>
            <a:chExt cx="1469" cy="291"/>
          </a:xfrm>
        </p:grpSpPr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1611" y="1153"/>
              <a:ext cx="146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solidFill>
                    <a:srgbClr val="FF0000"/>
                  </a:solidFill>
                </a:rPr>
                <a:t>PC      MAR</a:t>
              </a: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2023" y="1297"/>
              <a:ext cx="249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1816621" y="1947268"/>
            <a:ext cx="127158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000" b="1"/>
              <a:t>ET1:</a:t>
            </a:r>
          </a:p>
        </p:txBody>
      </p:sp>
      <p:grpSp>
        <p:nvGrpSpPr>
          <p:cNvPr id="12" name="Group 33"/>
          <p:cNvGrpSpPr>
            <a:grpSpLocks/>
          </p:cNvGrpSpPr>
          <p:nvPr/>
        </p:nvGrpSpPr>
        <p:grpSpPr bwMode="auto">
          <a:xfrm>
            <a:off x="2988196" y="1143994"/>
            <a:ext cx="3795712" cy="474663"/>
            <a:chOff x="1621" y="527"/>
            <a:chExt cx="2391" cy="299"/>
          </a:xfrm>
        </p:grpSpPr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1621" y="527"/>
              <a:ext cx="126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/>
                <a:t>M     IR,</a:t>
              </a:r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1915" y="671"/>
              <a:ext cx="22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2581" y="535"/>
              <a:ext cx="143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/>
                <a:t>PC+1    PC</a:t>
              </a:r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>
              <a:off x="3200" y="671"/>
              <a:ext cx="22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2835796" y="1244005"/>
            <a:ext cx="0" cy="1201738"/>
          </a:xfrm>
          <a:prstGeom prst="line">
            <a:avLst/>
          </a:prstGeom>
          <a:noFill/>
          <a:ln w="22225">
            <a:solidFill>
              <a:srgbClr val="0034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3000" b="1"/>
          </a:p>
        </p:txBody>
      </p:sp>
      <p:sp>
        <p:nvSpPr>
          <p:cNvPr id="18" name="Text Box 36"/>
          <p:cNvSpPr txBox="1">
            <a:spLocks noChangeArrowheads="1"/>
          </p:cNvSpPr>
          <p:nvPr/>
        </p:nvSpPr>
        <p:spPr bwMode="auto">
          <a:xfrm>
            <a:off x="6118746" y="4136727"/>
            <a:ext cx="212566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000" b="1">
                <a:solidFill>
                  <a:srgbClr val="000099"/>
                </a:solidFill>
              </a:rPr>
              <a:t>源操作数</a:t>
            </a:r>
          </a:p>
        </p:txBody>
      </p:sp>
      <p:sp>
        <p:nvSpPr>
          <p:cNvPr id="19" name="Text Box 37"/>
          <p:cNvSpPr txBox="1">
            <a:spLocks noChangeArrowheads="1"/>
          </p:cNvSpPr>
          <p:nvPr/>
        </p:nvSpPr>
        <p:spPr bwMode="auto">
          <a:xfrm>
            <a:off x="754583" y="2901652"/>
            <a:ext cx="452278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000" b="1"/>
              <a:t>例2: </a:t>
            </a:r>
            <a:r>
              <a:rPr lang="en-US" altLang="zh-CN" sz="3000" b="1"/>
              <a:t>MOV  (R</a:t>
            </a:r>
            <a:r>
              <a:rPr lang="en-US" altLang="zh-CN" sz="3000" b="1" baseline="-14000"/>
              <a:t>1</a:t>
            </a:r>
            <a:r>
              <a:rPr lang="en-US" altLang="zh-CN" sz="3000" b="1"/>
              <a:t>),  (R</a:t>
            </a:r>
            <a:r>
              <a:rPr lang="en-US" altLang="zh-CN" sz="3000" b="1" baseline="-14000"/>
              <a:t>0</a:t>
            </a:r>
            <a:r>
              <a:rPr lang="en-US" altLang="zh-CN" sz="3000" b="1"/>
              <a:t>);</a:t>
            </a:r>
            <a:endParaRPr lang="zh-CN" altLang="en-US" sz="3000" b="1"/>
          </a:p>
        </p:txBody>
      </p:sp>
      <p:grpSp>
        <p:nvGrpSpPr>
          <p:cNvPr id="20" name="Group 38"/>
          <p:cNvGrpSpPr>
            <a:grpSpLocks/>
          </p:cNvGrpSpPr>
          <p:nvPr/>
        </p:nvGrpSpPr>
        <p:grpSpPr bwMode="auto">
          <a:xfrm>
            <a:off x="1718196" y="3373140"/>
            <a:ext cx="5046662" cy="554038"/>
            <a:chOff x="941" y="588"/>
            <a:chExt cx="3179" cy="349"/>
          </a:xfrm>
        </p:grpSpPr>
        <p:sp>
          <p:nvSpPr>
            <p:cNvPr id="21" name="Text Box 39"/>
            <p:cNvSpPr txBox="1">
              <a:spLocks noChangeArrowheads="1"/>
            </p:cNvSpPr>
            <p:nvPr/>
          </p:nvSpPr>
          <p:spPr bwMode="auto">
            <a:xfrm>
              <a:off x="941" y="588"/>
              <a:ext cx="925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3000" b="1"/>
                <a:t>FT0:</a:t>
              </a:r>
            </a:p>
          </p:txBody>
        </p:sp>
        <p:sp>
          <p:nvSpPr>
            <p:cNvPr id="22" name="Text Box 40"/>
            <p:cNvSpPr txBox="1">
              <a:spLocks noChangeArrowheads="1"/>
            </p:cNvSpPr>
            <p:nvPr/>
          </p:nvSpPr>
          <p:spPr bwMode="auto">
            <a:xfrm>
              <a:off x="1665" y="636"/>
              <a:ext cx="114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/>
                <a:t>M      IR,</a:t>
              </a:r>
            </a:p>
          </p:txBody>
        </p:sp>
        <p:sp>
          <p:nvSpPr>
            <p:cNvPr id="23" name="Line 41"/>
            <p:cNvSpPr>
              <a:spLocks noChangeShapeType="1"/>
            </p:cNvSpPr>
            <p:nvPr/>
          </p:nvSpPr>
          <p:spPr bwMode="auto">
            <a:xfrm>
              <a:off x="1983" y="780"/>
              <a:ext cx="249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  <p:sp>
          <p:nvSpPr>
            <p:cNvPr id="24" name="Text Box 42"/>
            <p:cNvSpPr txBox="1">
              <a:spLocks noChangeArrowheads="1"/>
            </p:cNvSpPr>
            <p:nvPr/>
          </p:nvSpPr>
          <p:spPr bwMode="auto">
            <a:xfrm>
              <a:off x="2628" y="636"/>
              <a:ext cx="149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/>
                <a:t>PC+1      PC</a:t>
              </a:r>
            </a:p>
          </p:txBody>
        </p:sp>
        <p:sp>
          <p:nvSpPr>
            <p:cNvPr id="25" name="Line 43"/>
            <p:cNvSpPr>
              <a:spLocks noChangeShapeType="1"/>
            </p:cNvSpPr>
            <p:nvPr/>
          </p:nvSpPr>
          <p:spPr bwMode="auto">
            <a:xfrm>
              <a:off x="3289" y="772"/>
              <a:ext cx="249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26" name="Text Box 44"/>
          <p:cNvSpPr txBox="1">
            <a:spLocks noChangeArrowheads="1"/>
          </p:cNvSpPr>
          <p:nvPr/>
        </p:nvSpPr>
        <p:spPr bwMode="auto">
          <a:xfrm>
            <a:off x="1718196" y="3811289"/>
            <a:ext cx="10541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000" b="1"/>
              <a:t>ST0:</a:t>
            </a:r>
          </a:p>
        </p:txBody>
      </p:sp>
      <p:grpSp>
        <p:nvGrpSpPr>
          <p:cNvPr id="27" name="Group 45"/>
          <p:cNvGrpSpPr>
            <a:grpSpLocks/>
          </p:cNvGrpSpPr>
          <p:nvPr/>
        </p:nvGrpSpPr>
        <p:grpSpPr bwMode="auto">
          <a:xfrm>
            <a:off x="2911996" y="3887491"/>
            <a:ext cx="2271712" cy="461963"/>
            <a:chOff x="1693" y="920"/>
            <a:chExt cx="1431" cy="291"/>
          </a:xfrm>
        </p:grpSpPr>
        <p:sp>
          <p:nvSpPr>
            <p:cNvPr id="28" name="Text Box 46"/>
            <p:cNvSpPr txBox="1">
              <a:spLocks noChangeArrowheads="1"/>
            </p:cNvSpPr>
            <p:nvPr/>
          </p:nvSpPr>
          <p:spPr bwMode="auto">
            <a:xfrm>
              <a:off x="1693" y="920"/>
              <a:ext cx="143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/>
                <a:t>R</a:t>
              </a:r>
              <a:r>
                <a:rPr lang="en-US" altLang="zh-CN" sz="3000" b="1" baseline="-14000"/>
                <a:t>0</a:t>
              </a:r>
              <a:r>
                <a:rPr lang="en-US" altLang="zh-CN" sz="3000" b="1"/>
                <a:t>      MAR</a:t>
              </a:r>
            </a:p>
          </p:txBody>
        </p:sp>
        <p:sp>
          <p:nvSpPr>
            <p:cNvPr id="29" name="Line 47"/>
            <p:cNvSpPr>
              <a:spLocks noChangeShapeType="1"/>
            </p:cNvSpPr>
            <p:nvPr/>
          </p:nvSpPr>
          <p:spPr bwMode="auto">
            <a:xfrm>
              <a:off x="2056" y="1064"/>
              <a:ext cx="245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30" name="Text Box 48"/>
          <p:cNvSpPr txBox="1">
            <a:spLocks noChangeArrowheads="1"/>
          </p:cNvSpPr>
          <p:nvPr/>
        </p:nvSpPr>
        <p:spPr bwMode="auto">
          <a:xfrm>
            <a:off x="1718196" y="4249439"/>
            <a:ext cx="10287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000" b="1"/>
              <a:t>ST1:</a:t>
            </a:r>
          </a:p>
        </p:txBody>
      </p:sp>
      <p:grpSp>
        <p:nvGrpSpPr>
          <p:cNvPr id="31" name="Group 49"/>
          <p:cNvGrpSpPr>
            <a:grpSpLocks/>
          </p:cNvGrpSpPr>
          <p:nvPr/>
        </p:nvGrpSpPr>
        <p:grpSpPr bwMode="auto">
          <a:xfrm>
            <a:off x="2911996" y="4312941"/>
            <a:ext cx="2832100" cy="461963"/>
            <a:chOff x="1693" y="1220"/>
            <a:chExt cx="1784" cy="291"/>
          </a:xfrm>
        </p:grpSpPr>
        <p:sp>
          <p:nvSpPr>
            <p:cNvPr id="32" name="Text Box 50"/>
            <p:cNvSpPr txBox="1">
              <a:spLocks noChangeArrowheads="1"/>
            </p:cNvSpPr>
            <p:nvPr/>
          </p:nvSpPr>
          <p:spPr bwMode="auto">
            <a:xfrm>
              <a:off x="1693" y="1220"/>
              <a:ext cx="178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/>
                <a:t>M      MDR     C</a:t>
              </a:r>
            </a:p>
          </p:txBody>
        </p:sp>
        <p:sp>
          <p:nvSpPr>
            <p:cNvPr id="33" name="Line 51"/>
            <p:cNvSpPr>
              <a:spLocks noChangeShapeType="1"/>
            </p:cNvSpPr>
            <p:nvPr/>
          </p:nvSpPr>
          <p:spPr bwMode="auto">
            <a:xfrm>
              <a:off x="2009" y="1364"/>
              <a:ext cx="245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  <p:sp>
          <p:nvSpPr>
            <p:cNvPr id="34" name="Line 52"/>
            <p:cNvSpPr>
              <a:spLocks noChangeShapeType="1"/>
            </p:cNvSpPr>
            <p:nvPr/>
          </p:nvSpPr>
          <p:spPr bwMode="auto">
            <a:xfrm>
              <a:off x="2947" y="1364"/>
              <a:ext cx="245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35" name="Line 53"/>
          <p:cNvSpPr>
            <a:spLocks noChangeShapeType="1"/>
          </p:cNvSpPr>
          <p:nvPr/>
        </p:nvSpPr>
        <p:spPr bwMode="auto">
          <a:xfrm flipV="1">
            <a:off x="5652021" y="4457402"/>
            <a:ext cx="508000" cy="71437"/>
          </a:xfrm>
          <a:prstGeom prst="line">
            <a:avLst/>
          </a:prstGeom>
          <a:noFill/>
          <a:ln w="19050" cap="sq">
            <a:solidFill>
              <a:srgbClr val="000099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3000" b="1"/>
          </a:p>
        </p:txBody>
      </p:sp>
      <p:sp>
        <p:nvSpPr>
          <p:cNvPr id="36" name="Text Box 54"/>
          <p:cNvSpPr txBox="1">
            <a:spLocks noChangeArrowheads="1"/>
          </p:cNvSpPr>
          <p:nvPr/>
        </p:nvSpPr>
        <p:spPr bwMode="auto">
          <a:xfrm>
            <a:off x="1718196" y="4703464"/>
            <a:ext cx="1143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000" b="1"/>
              <a:t>DT0:</a:t>
            </a:r>
          </a:p>
        </p:txBody>
      </p:sp>
      <p:grpSp>
        <p:nvGrpSpPr>
          <p:cNvPr id="37" name="Group 55"/>
          <p:cNvGrpSpPr>
            <a:grpSpLocks/>
          </p:cNvGrpSpPr>
          <p:nvPr/>
        </p:nvGrpSpPr>
        <p:grpSpPr bwMode="auto">
          <a:xfrm>
            <a:off x="2911996" y="4766967"/>
            <a:ext cx="2103437" cy="461963"/>
            <a:chOff x="1693" y="1514"/>
            <a:chExt cx="1325" cy="291"/>
          </a:xfrm>
        </p:grpSpPr>
        <p:sp>
          <p:nvSpPr>
            <p:cNvPr id="38" name="Text Box 56"/>
            <p:cNvSpPr txBox="1">
              <a:spLocks noChangeArrowheads="1"/>
            </p:cNvSpPr>
            <p:nvPr/>
          </p:nvSpPr>
          <p:spPr bwMode="auto">
            <a:xfrm>
              <a:off x="1693" y="1514"/>
              <a:ext cx="132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/>
                <a:t>R</a:t>
              </a:r>
              <a:r>
                <a:rPr lang="en-US" altLang="zh-CN" sz="3000" b="1" baseline="-14000"/>
                <a:t>1</a:t>
              </a:r>
              <a:r>
                <a:rPr lang="en-US" altLang="zh-CN" sz="3000" b="1"/>
                <a:t>      MAR</a:t>
              </a:r>
            </a:p>
          </p:txBody>
        </p:sp>
        <p:sp>
          <p:nvSpPr>
            <p:cNvPr id="39" name="Line 57"/>
            <p:cNvSpPr>
              <a:spLocks noChangeShapeType="1"/>
            </p:cNvSpPr>
            <p:nvPr/>
          </p:nvSpPr>
          <p:spPr bwMode="auto">
            <a:xfrm>
              <a:off x="2044" y="1658"/>
              <a:ext cx="24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40" name="Line 58"/>
          <p:cNvSpPr>
            <a:spLocks noChangeShapeType="1"/>
          </p:cNvSpPr>
          <p:nvPr/>
        </p:nvSpPr>
        <p:spPr bwMode="auto">
          <a:xfrm flipV="1">
            <a:off x="4899546" y="4871739"/>
            <a:ext cx="839787" cy="114300"/>
          </a:xfrm>
          <a:prstGeom prst="line">
            <a:avLst/>
          </a:prstGeom>
          <a:noFill/>
          <a:ln w="19050" cap="sq">
            <a:solidFill>
              <a:srgbClr val="000099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3000" b="1"/>
          </a:p>
        </p:txBody>
      </p:sp>
      <p:sp>
        <p:nvSpPr>
          <p:cNvPr id="41" name="Text Box 59"/>
          <p:cNvSpPr txBox="1">
            <a:spLocks noChangeArrowheads="1"/>
          </p:cNvSpPr>
          <p:nvPr/>
        </p:nvSpPr>
        <p:spPr bwMode="auto">
          <a:xfrm>
            <a:off x="5652021" y="4619327"/>
            <a:ext cx="17526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000" b="1">
                <a:solidFill>
                  <a:srgbClr val="000099"/>
                </a:solidFill>
              </a:rPr>
              <a:t>目的地址</a:t>
            </a:r>
          </a:p>
        </p:txBody>
      </p:sp>
      <p:sp>
        <p:nvSpPr>
          <p:cNvPr id="42" name="Text Box 60"/>
          <p:cNvSpPr txBox="1">
            <a:spLocks noChangeArrowheads="1"/>
          </p:cNvSpPr>
          <p:nvPr/>
        </p:nvSpPr>
        <p:spPr bwMode="auto">
          <a:xfrm>
            <a:off x="1718196" y="5141614"/>
            <a:ext cx="1524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000" b="1"/>
              <a:t>ET0:</a:t>
            </a:r>
          </a:p>
        </p:txBody>
      </p:sp>
      <p:grpSp>
        <p:nvGrpSpPr>
          <p:cNvPr id="43" name="Group 61"/>
          <p:cNvGrpSpPr>
            <a:grpSpLocks/>
          </p:cNvGrpSpPr>
          <p:nvPr/>
        </p:nvGrpSpPr>
        <p:grpSpPr bwMode="auto">
          <a:xfrm>
            <a:off x="2911996" y="5205117"/>
            <a:ext cx="2055812" cy="461963"/>
            <a:chOff x="1693" y="1830"/>
            <a:chExt cx="1295" cy="291"/>
          </a:xfrm>
        </p:grpSpPr>
        <p:sp>
          <p:nvSpPr>
            <p:cNvPr id="44" name="Text Box 62"/>
            <p:cNvSpPr txBox="1">
              <a:spLocks noChangeArrowheads="1"/>
            </p:cNvSpPr>
            <p:nvPr/>
          </p:nvSpPr>
          <p:spPr bwMode="auto">
            <a:xfrm>
              <a:off x="1693" y="1830"/>
              <a:ext cx="129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/>
                <a:t>C      MDR</a:t>
              </a:r>
            </a:p>
          </p:txBody>
        </p:sp>
        <p:sp>
          <p:nvSpPr>
            <p:cNvPr id="45" name="Line 63"/>
            <p:cNvSpPr>
              <a:spLocks noChangeShapeType="1"/>
            </p:cNvSpPr>
            <p:nvPr/>
          </p:nvSpPr>
          <p:spPr bwMode="auto">
            <a:xfrm>
              <a:off x="1953" y="1966"/>
              <a:ext cx="245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46" name="Text Box 64"/>
          <p:cNvSpPr txBox="1">
            <a:spLocks noChangeArrowheads="1"/>
          </p:cNvSpPr>
          <p:nvPr/>
        </p:nvSpPr>
        <p:spPr bwMode="auto">
          <a:xfrm>
            <a:off x="1718196" y="5579764"/>
            <a:ext cx="1524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000" b="1"/>
              <a:t>ET1:</a:t>
            </a:r>
          </a:p>
        </p:txBody>
      </p:sp>
      <p:grpSp>
        <p:nvGrpSpPr>
          <p:cNvPr id="47" name="Group 65"/>
          <p:cNvGrpSpPr>
            <a:grpSpLocks/>
          </p:cNvGrpSpPr>
          <p:nvPr/>
        </p:nvGrpSpPr>
        <p:grpSpPr bwMode="auto">
          <a:xfrm>
            <a:off x="2911996" y="5643268"/>
            <a:ext cx="2159000" cy="461963"/>
            <a:chOff x="1693" y="2130"/>
            <a:chExt cx="1360" cy="291"/>
          </a:xfrm>
        </p:grpSpPr>
        <p:sp>
          <p:nvSpPr>
            <p:cNvPr id="48" name="Text Box 66"/>
            <p:cNvSpPr txBox="1">
              <a:spLocks noChangeArrowheads="1"/>
            </p:cNvSpPr>
            <p:nvPr/>
          </p:nvSpPr>
          <p:spPr bwMode="auto">
            <a:xfrm>
              <a:off x="1693" y="2130"/>
              <a:ext cx="136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/>
                <a:t>MDR      M</a:t>
              </a:r>
            </a:p>
          </p:txBody>
        </p:sp>
        <p:sp>
          <p:nvSpPr>
            <p:cNvPr id="49" name="Line 67"/>
            <p:cNvSpPr>
              <a:spLocks noChangeShapeType="1"/>
            </p:cNvSpPr>
            <p:nvPr/>
          </p:nvSpPr>
          <p:spPr bwMode="auto">
            <a:xfrm>
              <a:off x="2333" y="2274"/>
              <a:ext cx="249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50" name="Text Box 68"/>
          <p:cNvSpPr txBox="1">
            <a:spLocks noChangeArrowheads="1"/>
          </p:cNvSpPr>
          <p:nvPr/>
        </p:nvSpPr>
        <p:spPr bwMode="auto">
          <a:xfrm>
            <a:off x="1718196" y="6017914"/>
            <a:ext cx="1524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000" b="1"/>
              <a:t>ET2:</a:t>
            </a:r>
          </a:p>
        </p:txBody>
      </p:sp>
      <p:grpSp>
        <p:nvGrpSpPr>
          <p:cNvPr id="51" name="Group 69"/>
          <p:cNvGrpSpPr>
            <a:grpSpLocks/>
          </p:cNvGrpSpPr>
          <p:nvPr/>
        </p:nvGrpSpPr>
        <p:grpSpPr bwMode="auto">
          <a:xfrm>
            <a:off x="2911996" y="6081418"/>
            <a:ext cx="2252662" cy="461963"/>
            <a:chOff x="1693" y="2430"/>
            <a:chExt cx="1419" cy="291"/>
          </a:xfrm>
        </p:grpSpPr>
        <p:sp>
          <p:nvSpPr>
            <p:cNvPr id="52" name="Text Box 70"/>
            <p:cNvSpPr txBox="1">
              <a:spLocks noChangeArrowheads="1"/>
            </p:cNvSpPr>
            <p:nvPr/>
          </p:nvSpPr>
          <p:spPr bwMode="auto">
            <a:xfrm>
              <a:off x="1693" y="2430"/>
              <a:ext cx="141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/>
                <a:t>PC     MAR</a:t>
              </a:r>
            </a:p>
          </p:txBody>
        </p:sp>
        <p:sp>
          <p:nvSpPr>
            <p:cNvPr id="53" name="Line 71"/>
            <p:cNvSpPr>
              <a:spLocks noChangeShapeType="1"/>
            </p:cNvSpPr>
            <p:nvPr/>
          </p:nvSpPr>
          <p:spPr bwMode="auto">
            <a:xfrm>
              <a:off x="2084" y="2566"/>
              <a:ext cx="249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54" name="Line 72"/>
          <p:cNvSpPr>
            <a:spLocks noChangeShapeType="1"/>
          </p:cNvSpPr>
          <p:nvPr/>
        </p:nvSpPr>
        <p:spPr bwMode="auto">
          <a:xfrm>
            <a:off x="2784996" y="3560464"/>
            <a:ext cx="0" cy="3036888"/>
          </a:xfrm>
          <a:prstGeom prst="line">
            <a:avLst/>
          </a:prstGeom>
          <a:noFill/>
          <a:ln w="22225">
            <a:solidFill>
              <a:srgbClr val="0034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3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11" grpId="0" build="p" autoUpdateAnimBg="0"/>
      <p:bldP spid="17" grpId="0" animBg="1"/>
      <p:bldP spid="18" grpId="0" build="p" autoUpdateAnimBg="0" advAuto="0"/>
      <p:bldP spid="19" grpId="0" build="p" autoUpdateAnimBg="0"/>
      <p:bldP spid="26" grpId="0" build="p" autoUpdateAnimBg="0"/>
      <p:bldP spid="30" grpId="0" build="p" autoUpdateAnimBg="0"/>
      <p:bldP spid="35" grpId="0" animBg="1"/>
      <p:bldP spid="36" grpId="0" build="p" autoUpdateAnimBg="0"/>
      <p:bldP spid="40" grpId="0" animBg="1"/>
      <p:bldP spid="41" grpId="0" build="p" autoUpdateAnimBg="0" advAuto="0"/>
      <p:bldP spid="42" grpId="0" build="p" autoUpdateAnimBg="0"/>
      <p:bldP spid="46" grpId="0" build="p" autoUpdateAnimBg="0"/>
      <p:bldP spid="50" grpId="0" build="p" autoUpdateAnimBg="0"/>
      <p:bldP spid="5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7"/>
          <p:cNvGrpSpPr>
            <a:grpSpLocks/>
          </p:cNvGrpSpPr>
          <p:nvPr/>
        </p:nvGrpSpPr>
        <p:grpSpPr bwMode="auto">
          <a:xfrm>
            <a:off x="6804025" y="682649"/>
            <a:ext cx="2100263" cy="433388"/>
            <a:chOff x="4286" y="254"/>
            <a:chExt cx="1323" cy="273"/>
          </a:xfrm>
        </p:grpSpPr>
        <p:sp>
          <p:nvSpPr>
            <p:cNvPr id="3" name="Text Box 3"/>
            <p:cNvSpPr txBox="1">
              <a:spLocks noChangeArrowheads="1"/>
            </p:cNvSpPr>
            <p:nvPr/>
          </p:nvSpPr>
          <p:spPr bwMode="auto">
            <a:xfrm>
              <a:off x="4286" y="254"/>
              <a:ext cx="1323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/>
                <a:t>PC+1     PC</a:t>
              </a:r>
            </a:p>
          </p:txBody>
        </p:sp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4886" y="380"/>
              <a:ext cx="249" cy="0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73063" y="320699"/>
            <a:ext cx="44577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例3: </a:t>
            </a:r>
            <a:r>
              <a:rPr lang="en-US" altLang="zh-CN" sz="2800" b="1"/>
              <a:t>MOV X(R</a:t>
            </a:r>
            <a:r>
              <a:rPr lang="en-US" altLang="zh-CN" sz="2800" b="1" baseline="-12000"/>
              <a:t>1</a:t>
            </a:r>
            <a:r>
              <a:rPr lang="en-US" altLang="zh-CN" sz="2800" b="1"/>
              <a:t>),  X(R</a:t>
            </a:r>
            <a:r>
              <a:rPr lang="en-US" altLang="zh-CN" sz="2800" b="1" baseline="-12000"/>
              <a:t>0</a:t>
            </a:r>
            <a:r>
              <a:rPr lang="en-US" altLang="zh-CN" sz="2800" b="1"/>
              <a:t>) ;</a:t>
            </a:r>
            <a:endParaRPr lang="zh-CN" altLang="en-US" sz="2800" b="1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851525" y="282599"/>
            <a:ext cx="152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FT0:</a:t>
            </a:r>
          </a:p>
        </p:txBody>
      </p:sp>
      <p:grpSp>
        <p:nvGrpSpPr>
          <p:cNvPr id="7" name="Group 86"/>
          <p:cNvGrpSpPr>
            <a:grpSpLocks/>
          </p:cNvGrpSpPr>
          <p:nvPr/>
        </p:nvGrpSpPr>
        <p:grpSpPr bwMode="auto">
          <a:xfrm>
            <a:off x="6804025" y="307999"/>
            <a:ext cx="1892300" cy="433388"/>
            <a:chOff x="4286" y="18"/>
            <a:chExt cx="1192" cy="273"/>
          </a:xfrm>
        </p:grpSpPr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4286" y="18"/>
              <a:ext cx="1192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/>
                <a:t>M      IR</a:t>
              </a: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4574" y="162"/>
              <a:ext cx="268" cy="0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6773863" y="390549"/>
            <a:ext cx="0" cy="658813"/>
          </a:xfrm>
          <a:prstGeom prst="line">
            <a:avLst/>
          </a:prstGeom>
          <a:noFill/>
          <a:ln w="19050">
            <a:solidFill>
              <a:srgbClr val="0034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6272213" y="1624037"/>
            <a:ext cx="2579687" cy="911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zh-CN" altLang="en-US" sz="2800" b="1"/>
              <a:t>取源操作数, 暂存于</a:t>
            </a:r>
            <a:r>
              <a:rPr lang="en-US" altLang="zh-CN" sz="2800" b="1"/>
              <a:t>C, </a:t>
            </a:r>
            <a:r>
              <a:rPr lang="zh-CN" altLang="en-US" sz="2800" b="1"/>
              <a:t>需5个</a:t>
            </a:r>
            <a:r>
              <a:rPr lang="en-US" altLang="zh-CN" sz="2800" b="1"/>
              <a:t>T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4556125" y="1195412"/>
            <a:ext cx="1503363" cy="82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2800" b="1">
                <a:solidFill>
                  <a:srgbClr val="000099"/>
                </a:solidFill>
              </a:rPr>
              <a:t>源变址位移量</a:t>
            </a:r>
          </a:p>
        </p:txBody>
      </p:sp>
      <p:grpSp>
        <p:nvGrpSpPr>
          <p:cNvPr id="13" name="Group 91"/>
          <p:cNvGrpSpPr>
            <a:grpSpLocks/>
          </p:cNvGrpSpPr>
          <p:nvPr/>
        </p:nvGrpSpPr>
        <p:grpSpPr bwMode="auto">
          <a:xfrm>
            <a:off x="1576388" y="1827609"/>
            <a:ext cx="2171700" cy="449263"/>
            <a:chOff x="1017" y="992"/>
            <a:chExt cx="1368" cy="283"/>
          </a:xfrm>
        </p:grpSpPr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1017" y="992"/>
              <a:ext cx="1368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>
                  <a:solidFill>
                    <a:srgbClr val="FF0000"/>
                  </a:solidFill>
                </a:rPr>
                <a:t>PC+1     PC</a:t>
              </a: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1641" y="1120"/>
              <a:ext cx="249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>
                <a:solidFill>
                  <a:srgbClr val="FF0000"/>
                </a:solidFill>
              </a:endParaRPr>
            </a:p>
          </p:txBody>
        </p:sp>
      </p:grp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468313" y="850924"/>
            <a:ext cx="11303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ST0</a:t>
            </a:r>
            <a:r>
              <a:rPr lang="zh-CN" altLang="en-US" sz="2800" b="1"/>
              <a:t>:</a:t>
            </a:r>
            <a:endParaRPr lang="en-US" altLang="zh-CN" sz="2800" b="1"/>
          </a:p>
        </p:txBody>
      </p:sp>
      <p:grpSp>
        <p:nvGrpSpPr>
          <p:cNvPr id="17" name="Group 88"/>
          <p:cNvGrpSpPr>
            <a:grpSpLocks/>
          </p:cNvGrpSpPr>
          <p:nvPr/>
        </p:nvGrpSpPr>
        <p:grpSpPr bwMode="auto">
          <a:xfrm>
            <a:off x="1563688" y="914425"/>
            <a:ext cx="2276475" cy="449263"/>
            <a:chOff x="1017" y="432"/>
            <a:chExt cx="1434" cy="283"/>
          </a:xfrm>
        </p:grpSpPr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1017" y="432"/>
              <a:ext cx="1434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/>
                <a:t>PC      MAR</a:t>
              </a:r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1416" y="570"/>
              <a:ext cx="24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468313" y="3441724"/>
            <a:ext cx="1066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DT1</a:t>
            </a:r>
            <a:r>
              <a:rPr lang="zh-CN" altLang="en-US" sz="2800" b="1"/>
              <a:t>:</a:t>
            </a:r>
            <a:endParaRPr lang="en-US" altLang="zh-CN" sz="2800" b="1"/>
          </a:p>
        </p:txBody>
      </p:sp>
      <p:grpSp>
        <p:nvGrpSpPr>
          <p:cNvPr id="21" name="Group 90"/>
          <p:cNvGrpSpPr>
            <a:grpSpLocks/>
          </p:cNvGrpSpPr>
          <p:nvPr/>
        </p:nvGrpSpPr>
        <p:grpSpPr bwMode="auto">
          <a:xfrm>
            <a:off x="1576388" y="1371625"/>
            <a:ext cx="2692400" cy="449263"/>
            <a:chOff x="1017" y="720"/>
            <a:chExt cx="1696" cy="283"/>
          </a:xfrm>
        </p:grpSpPr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1017" y="720"/>
              <a:ext cx="1696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/>
                <a:t>M     MDR     C</a:t>
              </a:r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>
              <a:off x="1330" y="864"/>
              <a:ext cx="22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>
              <a:off x="2162" y="864"/>
              <a:ext cx="22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25" name="Line 26"/>
          <p:cNvSpPr>
            <a:spLocks noChangeShapeType="1"/>
          </p:cNvSpPr>
          <p:nvPr/>
        </p:nvSpPr>
        <p:spPr bwMode="auto">
          <a:xfrm>
            <a:off x="4173538" y="1600224"/>
            <a:ext cx="392112" cy="3175"/>
          </a:xfrm>
          <a:prstGeom prst="line">
            <a:avLst/>
          </a:prstGeom>
          <a:noFill/>
          <a:ln w="19050">
            <a:solidFill>
              <a:srgbClr val="000099"/>
            </a:solidFill>
            <a:prstDash val="dash"/>
            <a:round/>
            <a:headEnd type="none" w="sm" len="sm"/>
            <a:tailEnd type="triangle" w="sm" len="med"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468313" y="3035324"/>
            <a:ext cx="1066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DT0</a:t>
            </a:r>
            <a:r>
              <a:rPr lang="zh-CN" altLang="en-US" sz="2800" b="1"/>
              <a:t>:</a:t>
            </a:r>
            <a:endParaRPr lang="en-US" altLang="zh-CN" sz="2800" b="1"/>
          </a:p>
        </p:txBody>
      </p:sp>
      <p:grpSp>
        <p:nvGrpSpPr>
          <p:cNvPr id="27" name="Group 99"/>
          <p:cNvGrpSpPr>
            <a:grpSpLocks/>
          </p:cNvGrpSpPr>
          <p:nvPr/>
        </p:nvGrpSpPr>
        <p:grpSpPr bwMode="auto">
          <a:xfrm>
            <a:off x="1576388" y="4813329"/>
            <a:ext cx="2106612" cy="449263"/>
            <a:chOff x="1017" y="3024"/>
            <a:chExt cx="1327" cy="283"/>
          </a:xfrm>
        </p:grpSpPr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1017" y="3024"/>
              <a:ext cx="1327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/>
                <a:t>C      MDR</a:t>
              </a:r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>
              <a:off x="1268" y="3168"/>
              <a:ext cx="252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4481513" y="2582887"/>
            <a:ext cx="19097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99"/>
                </a:solidFill>
              </a:rPr>
              <a:t>源操作数</a:t>
            </a:r>
          </a:p>
        </p:txBody>
      </p:sp>
      <p:sp>
        <p:nvSpPr>
          <p:cNvPr id="31" name="Text Box 33"/>
          <p:cNvSpPr txBox="1">
            <a:spLocks noChangeArrowheads="1"/>
          </p:cNvSpPr>
          <p:nvPr/>
        </p:nvSpPr>
        <p:spPr bwMode="auto">
          <a:xfrm>
            <a:off x="468313" y="4749824"/>
            <a:ext cx="1092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ET0</a:t>
            </a:r>
            <a:r>
              <a:rPr lang="zh-CN" altLang="en-US" sz="2800" b="1"/>
              <a:t>:</a:t>
            </a:r>
            <a:endParaRPr lang="en-US" altLang="zh-CN" sz="2800" b="1"/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>
            <a:off x="4186238" y="2882924"/>
            <a:ext cx="338137" cy="3175"/>
          </a:xfrm>
          <a:prstGeom prst="line">
            <a:avLst/>
          </a:prstGeom>
          <a:noFill/>
          <a:ln w="19050">
            <a:solidFill>
              <a:srgbClr val="000099"/>
            </a:solidFill>
            <a:prstDash val="dash"/>
            <a:round/>
            <a:headEnd type="none" w="sm" len="sm"/>
            <a:tailEnd type="triangle" w="sm" len="med"/>
          </a:ln>
        </p:spPr>
        <p:txBody>
          <a:bodyPr wrap="none" anchor="ctr"/>
          <a:lstStyle/>
          <a:p>
            <a:endParaRPr lang="zh-CN" altLang="en-US" sz="2800" b="1"/>
          </a:p>
        </p:txBody>
      </p:sp>
      <p:grpSp>
        <p:nvGrpSpPr>
          <p:cNvPr id="33" name="Group 93"/>
          <p:cNvGrpSpPr>
            <a:grpSpLocks/>
          </p:cNvGrpSpPr>
          <p:nvPr/>
        </p:nvGrpSpPr>
        <p:grpSpPr bwMode="auto">
          <a:xfrm>
            <a:off x="1563688" y="2222526"/>
            <a:ext cx="2678112" cy="449263"/>
            <a:chOff x="1009" y="1272"/>
            <a:chExt cx="1687" cy="283"/>
          </a:xfrm>
        </p:grpSpPr>
        <p:sp>
          <p:nvSpPr>
            <p:cNvPr id="34" name="Text Box 35"/>
            <p:cNvSpPr txBox="1">
              <a:spLocks noChangeArrowheads="1"/>
            </p:cNvSpPr>
            <p:nvPr/>
          </p:nvSpPr>
          <p:spPr bwMode="auto">
            <a:xfrm>
              <a:off x="1009" y="1272"/>
              <a:ext cx="1687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/>
                <a:t>C+R</a:t>
              </a:r>
              <a:r>
                <a:rPr lang="en-US" altLang="zh-CN" sz="2800" b="1" baseline="-14000"/>
                <a:t>0</a:t>
              </a:r>
              <a:r>
                <a:rPr lang="en-US" altLang="zh-CN" sz="2800" b="1"/>
                <a:t>      MAR</a:t>
              </a:r>
            </a:p>
          </p:txBody>
        </p:sp>
        <p:sp>
          <p:nvSpPr>
            <p:cNvPr id="35" name="Line 36"/>
            <p:cNvSpPr>
              <a:spLocks noChangeShapeType="1"/>
            </p:cNvSpPr>
            <p:nvPr/>
          </p:nvSpPr>
          <p:spPr bwMode="auto">
            <a:xfrm>
              <a:off x="1665" y="1408"/>
              <a:ext cx="245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36" name="Text Box 37"/>
          <p:cNvSpPr txBox="1">
            <a:spLocks noChangeArrowheads="1"/>
          </p:cNvSpPr>
          <p:nvPr/>
        </p:nvSpPr>
        <p:spPr bwMode="auto">
          <a:xfrm>
            <a:off x="468313" y="5168924"/>
            <a:ext cx="10541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ET1</a:t>
            </a:r>
            <a:r>
              <a:rPr lang="zh-CN" altLang="en-US" sz="2800" b="1"/>
              <a:t>:</a:t>
            </a:r>
            <a:endParaRPr lang="en-US" altLang="zh-CN" sz="2800" b="1"/>
          </a:p>
        </p:txBody>
      </p:sp>
      <p:grpSp>
        <p:nvGrpSpPr>
          <p:cNvPr id="37" name="Group 100"/>
          <p:cNvGrpSpPr>
            <a:grpSpLocks/>
          </p:cNvGrpSpPr>
          <p:nvPr/>
        </p:nvGrpSpPr>
        <p:grpSpPr bwMode="auto">
          <a:xfrm>
            <a:off x="1576388" y="5232430"/>
            <a:ext cx="2178050" cy="449263"/>
            <a:chOff x="1017" y="3304"/>
            <a:chExt cx="1372" cy="283"/>
          </a:xfrm>
        </p:grpSpPr>
        <p:sp>
          <p:nvSpPr>
            <p:cNvPr id="38" name="Text Box 39"/>
            <p:cNvSpPr txBox="1">
              <a:spLocks noChangeArrowheads="1"/>
            </p:cNvSpPr>
            <p:nvPr/>
          </p:nvSpPr>
          <p:spPr bwMode="auto">
            <a:xfrm>
              <a:off x="1017" y="3304"/>
              <a:ext cx="1372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/>
                <a:t>MDR     M</a:t>
              </a:r>
            </a:p>
          </p:txBody>
        </p:sp>
        <p:sp>
          <p:nvSpPr>
            <p:cNvPr id="39" name="Line 40"/>
            <p:cNvSpPr>
              <a:spLocks noChangeShapeType="1"/>
            </p:cNvSpPr>
            <p:nvPr/>
          </p:nvSpPr>
          <p:spPr bwMode="auto">
            <a:xfrm>
              <a:off x="1632" y="3440"/>
              <a:ext cx="238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40" name="Text Box 41"/>
          <p:cNvSpPr txBox="1">
            <a:spLocks noChangeArrowheads="1"/>
          </p:cNvSpPr>
          <p:nvPr/>
        </p:nvSpPr>
        <p:spPr bwMode="auto">
          <a:xfrm>
            <a:off x="468313" y="5562624"/>
            <a:ext cx="1041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ET2</a:t>
            </a:r>
            <a:r>
              <a:rPr lang="zh-CN" altLang="en-US" sz="2800" b="1"/>
              <a:t>:</a:t>
            </a:r>
            <a:endParaRPr lang="en-US" altLang="zh-CN" sz="2800" b="1"/>
          </a:p>
        </p:txBody>
      </p:sp>
      <p:grpSp>
        <p:nvGrpSpPr>
          <p:cNvPr id="41" name="Group 101"/>
          <p:cNvGrpSpPr>
            <a:grpSpLocks/>
          </p:cNvGrpSpPr>
          <p:nvPr/>
        </p:nvGrpSpPr>
        <p:grpSpPr bwMode="auto">
          <a:xfrm>
            <a:off x="1563688" y="5664230"/>
            <a:ext cx="2220912" cy="449263"/>
            <a:chOff x="1017" y="3584"/>
            <a:chExt cx="1399" cy="283"/>
          </a:xfrm>
        </p:grpSpPr>
        <p:sp>
          <p:nvSpPr>
            <p:cNvPr id="42" name="Text Box 43"/>
            <p:cNvSpPr txBox="1">
              <a:spLocks noChangeArrowheads="1"/>
            </p:cNvSpPr>
            <p:nvPr/>
          </p:nvSpPr>
          <p:spPr bwMode="auto">
            <a:xfrm>
              <a:off x="1017" y="3584"/>
              <a:ext cx="1399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/>
                <a:t>PC      MAR</a:t>
              </a:r>
            </a:p>
          </p:txBody>
        </p:sp>
        <p:sp>
          <p:nvSpPr>
            <p:cNvPr id="43" name="Line 44"/>
            <p:cNvSpPr>
              <a:spLocks noChangeShapeType="1"/>
            </p:cNvSpPr>
            <p:nvPr/>
          </p:nvSpPr>
          <p:spPr bwMode="auto">
            <a:xfrm>
              <a:off x="1405" y="3728"/>
              <a:ext cx="256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grpSp>
        <p:nvGrpSpPr>
          <p:cNvPr id="44" name="Group 94"/>
          <p:cNvGrpSpPr>
            <a:grpSpLocks/>
          </p:cNvGrpSpPr>
          <p:nvPr/>
        </p:nvGrpSpPr>
        <p:grpSpPr bwMode="auto">
          <a:xfrm>
            <a:off x="1576388" y="2667027"/>
            <a:ext cx="2844800" cy="449263"/>
            <a:chOff x="1017" y="1576"/>
            <a:chExt cx="1792" cy="283"/>
          </a:xfrm>
        </p:grpSpPr>
        <p:sp>
          <p:nvSpPr>
            <p:cNvPr id="45" name="Text Box 46"/>
            <p:cNvSpPr txBox="1">
              <a:spLocks noChangeArrowheads="1"/>
            </p:cNvSpPr>
            <p:nvPr/>
          </p:nvSpPr>
          <p:spPr bwMode="auto">
            <a:xfrm>
              <a:off x="1017" y="1576"/>
              <a:ext cx="1792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/>
                <a:t>M     MDR     C</a:t>
              </a:r>
            </a:p>
          </p:txBody>
        </p:sp>
        <p:sp>
          <p:nvSpPr>
            <p:cNvPr id="46" name="Line 47"/>
            <p:cNvSpPr>
              <a:spLocks noChangeShapeType="1"/>
            </p:cNvSpPr>
            <p:nvPr/>
          </p:nvSpPr>
          <p:spPr bwMode="auto">
            <a:xfrm>
              <a:off x="1313" y="1722"/>
              <a:ext cx="231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47" name="Line 48"/>
            <p:cNvSpPr>
              <a:spLocks noChangeShapeType="1"/>
            </p:cNvSpPr>
            <p:nvPr/>
          </p:nvSpPr>
          <p:spPr bwMode="auto">
            <a:xfrm>
              <a:off x="2170" y="1714"/>
              <a:ext cx="231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48" name="Text Box 49"/>
          <p:cNvSpPr txBox="1">
            <a:spLocks noChangeArrowheads="1"/>
          </p:cNvSpPr>
          <p:nvPr/>
        </p:nvSpPr>
        <p:spPr bwMode="auto">
          <a:xfrm>
            <a:off x="468313" y="1308124"/>
            <a:ext cx="1041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ST1</a:t>
            </a:r>
            <a:r>
              <a:rPr lang="zh-CN" altLang="en-US" sz="2800" b="1"/>
              <a:t>:</a:t>
            </a:r>
            <a:endParaRPr lang="en-US" altLang="zh-CN" sz="2800" b="1"/>
          </a:p>
        </p:txBody>
      </p:sp>
      <p:sp>
        <p:nvSpPr>
          <p:cNvPr id="49" name="Text Box 50"/>
          <p:cNvSpPr txBox="1">
            <a:spLocks noChangeArrowheads="1"/>
          </p:cNvSpPr>
          <p:nvPr/>
        </p:nvSpPr>
        <p:spPr bwMode="auto">
          <a:xfrm>
            <a:off x="468313" y="1727224"/>
            <a:ext cx="10731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ST2</a:t>
            </a:r>
            <a:r>
              <a:rPr lang="zh-CN" altLang="en-US" sz="2800" b="1"/>
              <a:t>:</a:t>
            </a:r>
            <a:endParaRPr lang="en-US" altLang="zh-CN" sz="2800" b="1"/>
          </a:p>
        </p:txBody>
      </p:sp>
      <p:sp>
        <p:nvSpPr>
          <p:cNvPr id="50" name="Text Box 51"/>
          <p:cNvSpPr txBox="1">
            <a:spLocks noChangeArrowheads="1"/>
          </p:cNvSpPr>
          <p:nvPr/>
        </p:nvSpPr>
        <p:spPr bwMode="auto">
          <a:xfrm>
            <a:off x="468313" y="2159024"/>
            <a:ext cx="990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ST3</a:t>
            </a:r>
            <a:r>
              <a:rPr lang="zh-CN" altLang="en-US" sz="2800" b="1"/>
              <a:t>:</a:t>
            </a:r>
            <a:endParaRPr lang="en-US" altLang="zh-CN" sz="2800" b="1"/>
          </a:p>
        </p:txBody>
      </p:sp>
      <p:sp>
        <p:nvSpPr>
          <p:cNvPr id="51" name="Text Box 52"/>
          <p:cNvSpPr txBox="1">
            <a:spLocks noChangeArrowheads="1"/>
          </p:cNvSpPr>
          <p:nvPr/>
        </p:nvSpPr>
        <p:spPr bwMode="auto">
          <a:xfrm>
            <a:off x="468313" y="2603524"/>
            <a:ext cx="10318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ST4</a:t>
            </a:r>
            <a:r>
              <a:rPr lang="zh-CN" altLang="en-US" sz="2800" b="1"/>
              <a:t>:</a:t>
            </a:r>
            <a:endParaRPr lang="en-US" altLang="zh-CN" sz="2800" b="1"/>
          </a:p>
        </p:txBody>
      </p:sp>
      <p:grpSp>
        <p:nvGrpSpPr>
          <p:cNvPr id="52" name="Group 95"/>
          <p:cNvGrpSpPr>
            <a:grpSpLocks/>
          </p:cNvGrpSpPr>
          <p:nvPr/>
        </p:nvGrpSpPr>
        <p:grpSpPr bwMode="auto">
          <a:xfrm>
            <a:off x="1576388" y="3111527"/>
            <a:ext cx="2225675" cy="449263"/>
            <a:chOff x="1017" y="1856"/>
            <a:chExt cx="1402" cy="283"/>
          </a:xfrm>
        </p:grpSpPr>
        <p:sp>
          <p:nvSpPr>
            <p:cNvPr id="53" name="Text Box 54"/>
            <p:cNvSpPr txBox="1">
              <a:spLocks noChangeArrowheads="1"/>
            </p:cNvSpPr>
            <p:nvPr/>
          </p:nvSpPr>
          <p:spPr bwMode="auto">
            <a:xfrm>
              <a:off x="1017" y="1856"/>
              <a:ext cx="1402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/>
                <a:t>PC      MAR</a:t>
              </a:r>
            </a:p>
          </p:txBody>
        </p:sp>
        <p:sp>
          <p:nvSpPr>
            <p:cNvPr id="54" name="Line 55"/>
            <p:cNvSpPr>
              <a:spLocks noChangeShapeType="1"/>
            </p:cNvSpPr>
            <p:nvPr/>
          </p:nvSpPr>
          <p:spPr bwMode="auto">
            <a:xfrm>
              <a:off x="1427" y="1986"/>
              <a:ext cx="268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grpSp>
        <p:nvGrpSpPr>
          <p:cNvPr id="55" name="Group 97"/>
          <p:cNvGrpSpPr>
            <a:grpSpLocks/>
          </p:cNvGrpSpPr>
          <p:nvPr/>
        </p:nvGrpSpPr>
        <p:grpSpPr bwMode="auto">
          <a:xfrm>
            <a:off x="1563688" y="3925916"/>
            <a:ext cx="2692400" cy="449263"/>
            <a:chOff x="1009" y="2433"/>
            <a:chExt cx="1696" cy="283"/>
          </a:xfrm>
        </p:grpSpPr>
        <p:sp>
          <p:nvSpPr>
            <p:cNvPr id="56" name="Text Box 57"/>
            <p:cNvSpPr txBox="1">
              <a:spLocks noChangeArrowheads="1"/>
            </p:cNvSpPr>
            <p:nvPr/>
          </p:nvSpPr>
          <p:spPr bwMode="auto">
            <a:xfrm>
              <a:off x="1009" y="2433"/>
              <a:ext cx="1696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/>
                <a:t>M     MDR     D</a:t>
              </a:r>
            </a:p>
          </p:txBody>
        </p:sp>
        <p:sp>
          <p:nvSpPr>
            <p:cNvPr id="57" name="Line 58"/>
            <p:cNvSpPr>
              <a:spLocks noChangeShapeType="1"/>
            </p:cNvSpPr>
            <p:nvPr/>
          </p:nvSpPr>
          <p:spPr bwMode="auto">
            <a:xfrm>
              <a:off x="1307" y="2587"/>
              <a:ext cx="231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58" name="Line 59"/>
            <p:cNvSpPr>
              <a:spLocks noChangeShapeType="1"/>
            </p:cNvSpPr>
            <p:nvPr/>
          </p:nvSpPr>
          <p:spPr bwMode="auto">
            <a:xfrm>
              <a:off x="2135" y="2579"/>
              <a:ext cx="231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grpSp>
        <p:nvGrpSpPr>
          <p:cNvPr id="59" name="Group 96"/>
          <p:cNvGrpSpPr>
            <a:grpSpLocks/>
          </p:cNvGrpSpPr>
          <p:nvPr/>
        </p:nvGrpSpPr>
        <p:grpSpPr bwMode="auto">
          <a:xfrm>
            <a:off x="1576388" y="3495703"/>
            <a:ext cx="2122487" cy="449263"/>
            <a:chOff x="1017" y="2146"/>
            <a:chExt cx="1337" cy="283"/>
          </a:xfrm>
        </p:grpSpPr>
        <p:sp>
          <p:nvSpPr>
            <p:cNvPr id="60" name="Text Box 61"/>
            <p:cNvSpPr txBox="1">
              <a:spLocks noChangeArrowheads="1"/>
            </p:cNvSpPr>
            <p:nvPr/>
          </p:nvSpPr>
          <p:spPr bwMode="auto">
            <a:xfrm>
              <a:off x="1017" y="2146"/>
              <a:ext cx="1337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/>
                <a:t>PC+1     PC</a:t>
              </a:r>
            </a:p>
          </p:txBody>
        </p:sp>
        <p:sp>
          <p:nvSpPr>
            <p:cNvPr id="61" name="Line 62"/>
            <p:cNvSpPr>
              <a:spLocks noChangeShapeType="1"/>
            </p:cNvSpPr>
            <p:nvPr/>
          </p:nvSpPr>
          <p:spPr bwMode="auto">
            <a:xfrm>
              <a:off x="1657" y="2284"/>
              <a:ext cx="236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62" name="Text Box 63"/>
          <p:cNvSpPr txBox="1">
            <a:spLocks noChangeArrowheads="1"/>
          </p:cNvSpPr>
          <p:nvPr/>
        </p:nvSpPr>
        <p:spPr bwMode="auto">
          <a:xfrm>
            <a:off x="468313" y="3873524"/>
            <a:ext cx="10541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DT2</a:t>
            </a:r>
            <a:r>
              <a:rPr lang="zh-CN" altLang="en-US" sz="2800" b="1"/>
              <a:t>:</a:t>
            </a:r>
            <a:endParaRPr lang="en-US" altLang="zh-CN" sz="2800" b="1"/>
          </a:p>
        </p:txBody>
      </p:sp>
      <p:sp>
        <p:nvSpPr>
          <p:cNvPr id="63" name="Text Box 64"/>
          <p:cNvSpPr txBox="1">
            <a:spLocks noChangeArrowheads="1"/>
          </p:cNvSpPr>
          <p:nvPr/>
        </p:nvSpPr>
        <p:spPr bwMode="auto">
          <a:xfrm>
            <a:off x="468313" y="4318024"/>
            <a:ext cx="1066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DT3</a:t>
            </a:r>
            <a:r>
              <a:rPr lang="zh-CN" altLang="en-US" sz="2800" b="1"/>
              <a:t>:</a:t>
            </a:r>
            <a:endParaRPr lang="en-US" altLang="zh-CN" sz="2800" b="1"/>
          </a:p>
        </p:txBody>
      </p:sp>
      <p:grpSp>
        <p:nvGrpSpPr>
          <p:cNvPr id="64" name="Group 98"/>
          <p:cNvGrpSpPr>
            <a:grpSpLocks/>
          </p:cNvGrpSpPr>
          <p:nvPr/>
        </p:nvGrpSpPr>
        <p:grpSpPr bwMode="auto">
          <a:xfrm>
            <a:off x="1576388" y="4372004"/>
            <a:ext cx="2517775" cy="449263"/>
            <a:chOff x="1017" y="2746"/>
            <a:chExt cx="1586" cy="283"/>
          </a:xfrm>
        </p:grpSpPr>
        <p:sp>
          <p:nvSpPr>
            <p:cNvPr id="65" name="Text Box 66"/>
            <p:cNvSpPr txBox="1">
              <a:spLocks noChangeArrowheads="1"/>
            </p:cNvSpPr>
            <p:nvPr/>
          </p:nvSpPr>
          <p:spPr bwMode="auto">
            <a:xfrm>
              <a:off x="1017" y="2746"/>
              <a:ext cx="1586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/>
                <a:t>D+R</a:t>
              </a:r>
              <a:r>
                <a:rPr lang="en-US" altLang="zh-CN" sz="2800" b="1" baseline="-14000"/>
                <a:t>1</a:t>
              </a:r>
              <a:r>
                <a:rPr lang="en-US" altLang="zh-CN" sz="2800" b="1"/>
                <a:t>     MAR</a:t>
              </a:r>
            </a:p>
          </p:txBody>
        </p:sp>
        <p:sp>
          <p:nvSpPr>
            <p:cNvPr id="66" name="Line 67"/>
            <p:cNvSpPr>
              <a:spLocks noChangeShapeType="1"/>
            </p:cNvSpPr>
            <p:nvPr/>
          </p:nvSpPr>
          <p:spPr bwMode="auto">
            <a:xfrm>
              <a:off x="1645" y="2899"/>
              <a:ext cx="231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67" name="Line 68"/>
          <p:cNvSpPr>
            <a:spLocks noChangeShapeType="1"/>
          </p:cNvSpPr>
          <p:nvPr/>
        </p:nvSpPr>
        <p:spPr bwMode="auto">
          <a:xfrm>
            <a:off x="4049713" y="4619649"/>
            <a:ext cx="395287" cy="1588"/>
          </a:xfrm>
          <a:prstGeom prst="line">
            <a:avLst/>
          </a:prstGeom>
          <a:noFill/>
          <a:ln w="15875">
            <a:solidFill>
              <a:srgbClr val="000099"/>
            </a:solidFill>
            <a:prstDash val="dash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68" name="Text Box 69"/>
          <p:cNvSpPr txBox="1">
            <a:spLocks noChangeArrowheads="1"/>
          </p:cNvSpPr>
          <p:nvPr/>
        </p:nvSpPr>
        <p:spPr bwMode="auto">
          <a:xfrm>
            <a:off x="4384675" y="4422799"/>
            <a:ext cx="1700213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b="1">
                <a:solidFill>
                  <a:srgbClr val="000099"/>
                </a:solidFill>
              </a:rPr>
              <a:t>目的地址</a:t>
            </a:r>
          </a:p>
        </p:txBody>
      </p:sp>
      <p:sp>
        <p:nvSpPr>
          <p:cNvPr id="69" name="AutoShape 70"/>
          <p:cNvSpPr>
            <a:spLocks/>
          </p:cNvSpPr>
          <p:nvPr/>
        </p:nvSpPr>
        <p:spPr bwMode="auto">
          <a:xfrm>
            <a:off x="6091238" y="1104924"/>
            <a:ext cx="169862" cy="1824038"/>
          </a:xfrm>
          <a:prstGeom prst="rightBrace">
            <a:avLst>
              <a:gd name="adj1" fmla="val 89486"/>
              <a:gd name="adj2" fmla="val 50000"/>
            </a:avLst>
          </a:prstGeom>
          <a:noFill/>
          <a:ln w="22225" cap="sq">
            <a:solidFill>
              <a:srgbClr val="0034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70" name="AutoShape 71"/>
          <p:cNvSpPr>
            <a:spLocks/>
          </p:cNvSpPr>
          <p:nvPr/>
        </p:nvSpPr>
        <p:spPr bwMode="auto">
          <a:xfrm>
            <a:off x="6069013" y="3251224"/>
            <a:ext cx="153987" cy="1549400"/>
          </a:xfrm>
          <a:prstGeom prst="rightBrace">
            <a:avLst>
              <a:gd name="adj1" fmla="val 83849"/>
              <a:gd name="adj2" fmla="val 50000"/>
            </a:avLst>
          </a:prstGeom>
          <a:noFill/>
          <a:ln w="22225" cap="sq">
            <a:solidFill>
              <a:srgbClr val="0034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71" name="Text Box 72"/>
          <p:cNvSpPr txBox="1">
            <a:spLocks noChangeArrowheads="1"/>
          </p:cNvSpPr>
          <p:nvPr/>
        </p:nvSpPr>
        <p:spPr bwMode="auto">
          <a:xfrm>
            <a:off x="6210300" y="3657624"/>
            <a:ext cx="2781300" cy="1320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zh-CN" altLang="en-US" sz="2800" b="1"/>
              <a:t>取目的地址, 暂存于</a:t>
            </a:r>
            <a:r>
              <a:rPr lang="en-US" altLang="zh-CN" sz="2800" b="1"/>
              <a:t>MAR, </a:t>
            </a:r>
            <a:r>
              <a:rPr lang="zh-CN" altLang="en-US" sz="2800" b="1"/>
              <a:t>需4个</a:t>
            </a:r>
            <a:r>
              <a:rPr lang="en-US" altLang="zh-CN" sz="2800" b="1"/>
              <a:t>T</a:t>
            </a:r>
          </a:p>
        </p:txBody>
      </p:sp>
      <p:sp>
        <p:nvSpPr>
          <p:cNvPr id="72" name="AutoShape 73"/>
          <p:cNvSpPr>
            <a:spLocks/>
          </p:cNvSpPr>
          <p:nvPr/>
        </p:nvSpPr>
        <p:spPr bwMode="auto">
          <a:xfrm>
            <a:off x="6078538" y="5051449"/>
            <a:ext cx="168275" cy="1073150"/>
          </a:xfrm>
          <a:prstGeom prst="rightBrace">
            <a:avLst>
              <a:gd name="adj1" fmla="val 53145"/>
              <a:gd name="adj2" fmla="val 50000"/>
            </a:avLst>
          </a:prstGeom>
          <a:noFill/>
          <a:ln w="22225" cap="sq">
            <a:solidFill>
              <a:srgbClr val="0034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73" name="Text Box 74"/>
          <p:cNvSpPr txBox="1">
            <a:spLocks noChangeArrowheads="1"/>
          </p:cNvSpPr>
          <p:nvPr/>
        </p:nvSpPr>
        <p:spPr bwMode="auto">
          <a:xfrm>
            <a:off x="6232525" y="5130824"/>
            <a:ext cx="2568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zh-CN" altLang="en-US" sz="2800" b="1"/>
              <a:t>源操作数送存储器, 需3个</a:t>
            </a:r>
            <a:r>
              <a:rPr lang="en-US" altLang="zh-CN" sz="2800" b="1"/>
              <a:t>T</a:t>
            </a:r>
            <a:endParaRPr lang="zh-CN" altLang="en-US" sz="2800" b="1"/>
          </a:p>
        </p:txBody>
      </p:sp>
      <p:sp>
        <p:nvSpPr>
          <p:cNvPr id="74" name="Text Box 75"/>
          <p:cNvSpPr txBox="1">
            <a:spLocks noChangeArrowheads="1"/>
          </p:cNvSpPr>
          <p:nvPr/>
        </p:nvSpPr>
        <p:spPr bwMode="auto">
          <a:xfrm>
            <a:off x="4414838" y="3676674"/>
            <a:ext cx="1717675" cy="82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</a:pPr>
            <a:r>
              <a:rPr lang="zh-CN" altLang="en-US" sz="2800" b="1">
                <a:solidFill>
                  <a:srgbClr val="000099"/>
                </a:solidFill>
              </a:rPr>
              <a:t>目的变址位移量</a:t>
            </a:r>
          </a:p>
        </p:txBody>
      </p:sp>
      <p:sp>
        <p:nvSpPr>
          <p:cNvPr id="75" name="Line 76"/>
          <p:cNvSpPr>
            <a:spLocks noChangeShapeType="1"/>
          </p:cNvSpPr>
          <p:nvPr/>
        </p:nvSpPr>
        <p:spPr bwMode="auto">
          <a:xfrm>
            <a:off x="4162425" y="4135462"/>
            <a:ext cx="360363" cy="1587"/>
          </a:xfrm>
          <a:prstGeom prst="line">
            <a:avLst/>
          </a:prstGeom>
          <a:noFill/>
          <a:ln w="15875">
            <a:solidFill>
              <a:srgbClr val="000099"/>
            </a:solidFill>
            <a:prstDash val="dash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76" name="Line 77"/>
          <p:cNvSpPr>
            <a:spLocks noChangeShapeType="1"/>
          </p:cNvSpPr>
          <p:nvPr/>
        </p:nvSpPr>
        <p:spPr bwMode="auto">
          <a:xfrm>
            <a:off x="1476375" y="976337"/>
            <a:ext cx="0" cy="5260975"/>
          </a:xfrm>
          <a:prstGeom prst="line">
            <a:avLst/>
          </a:prstGeom>
          <a:noFill/>
          <a:ln w="19050">
            <a:solidFill>
              <a:srgbClr val="0034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6" grpId="0" build="p" autoUpdateAnimBg="0"/>
      <p:bldP spid="10" grpId="0" animBg="1"/>
      <p:bldP spid="11" grpId="0" autoUpdateAnimBg="0"/>
      <p:bldP spid="12" grpId="0" build="p" autoUpdateAnimBg="0" advAuto="0"/>
      <p:bldP spid="16" grpId="0" build="p" autoUpdateAnimBg="0"/>
      <p:bldP spid="20" grpId="0" build="p" autoUpdateAnimBg="0"/>
      <p:bldP spid="25" grpId="0" animBg="1"/>
      <p:bldP spid="26" grpId="0" build="p" autoUpdateAnimBg="0"/>
      <p:bldP spid="30" grpId="0" build="p" autoUpdateAnimBg="0" advAuto="0"/>
      <p:bldP spid="31" grpId="0" build="p" autoUpdateAnimBg="0"/>
      <p:bldP spid="32" grpId="0" animBg="1"/>
      <p:bldP spid="36" grpId="0" build="p" autoUpdateAnimBg="0"/>
      <p:bldP spid="40" grpId="0" build="p" autoUpdateAnimBg="0"/>
      <p:bldP spid="48" grpId="0" build="p" autoUpdateAnimBg="0"/>
      <p:bldP spid="49" grpId="0" build="p" autoUpdateAnimBg="0"/>
      <p:bldP spid="50" grpId="0" build="p" autoUpdateAnimBg="0"/>
      <p:bldP spid="51" grpId="0" build="p" autoUpdateAnimBg="0"/>
      <p:bldP spid="62" grpId="0" build="p" autoUpdateAnimBg="0"/>
      <p:bldP spid="63" grpId="0" build="p" autoUpdateAnimBg="0"/>
      <p:bldP spid="67" grpId="0" animBg="1"/>
      <p:bldP spid="68" grpId="0" build="p" autoUpdateAnimBg="0" advAuto="0"/>
      <p:bldP spid="69" grpId="0" animBg="1"/>
      <p:bldP spid="70" grpId="0" animBg="1"/>
      <p:bldP spid="71" grpId="0" build="p" autoUpdateAnimBg="0" advAuto="0"/>
      <p:bldP spid="72" grpId="0" animBg="1"/>
      <p:bldP spid="73" grpId="0" autoUpdateAnimBg="0"/>
      <p:bldP spid="74" grpId="0" build="p" autoUpdateAnimBg="0" advAuto="0"/>
      <p:bldP spid="75" grpId="0" animBg="1"/>
      <p:bldP spid="76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mp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3141</TotalTime>
  <Words>2459</Words>
  <Application>Microsoft Office PowerPoint</Application>
  <PresentationFormat>全屏显示(4:3)</PresentationFormat>
  <Paragraphs>740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9" baseType="lpstr">
      <vt:lpstr>Batang</vt:lpstr>
      <vt:lpstr>MingLiU</vt:lpstr>
      <vt:lpstr>黑体</vt:lpstr>
      <vt:lpstr>华文新魏</vt:lpstr>
      <vt:lpstr>楷体</vt:lpstr>
      <vt:lpstr>宋体</vt:lpstr>
      <vt:lpstr>Arial</vt:lpstr>
      <vt:lpstr>Calibri</vt:lpstr>
      <vt:lpstr>Symbol</vt:lpstr>
      <vt:lpstr>Times New Roman</vt:lpstr>
      <vt:lpstr>Wingdings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fmp</dc:creator>
  <cp:lastModifiedBy>fmp</cp:lastModifiedBy>
  <cp:revision>422</cp:revision>
  <dcterms:created xsi:type="dcterms:W3CDTF">2017-01-15T07:54:50Z</dcterms:created>
  <dcterms:modified xsi:type="dcterms:W3CDTF">2018-10-26T06:04:50Z</dcterms:modified>
</cp:coreProperties>
</file>