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77" r:id="rId3"/>
    <p:sldId id="278" r:id="rId4"/>
    <p:sldId id="280" r:id="rId5"/>
    <p:sldId id="281" r:id="rId6"/>
    <p:sldId id="282" r:id="rId7"/>
    <p:sldId id="283" r:id="rId8"/>
    <p:sldId id="288" r:id="rId9"/>
    <p:sldId id="289" r:id="rId10"/>
    <p:sldId id="290" r:id="rId11"/>
    <p:sldId id="292" r:id="rId12"/>
    <p:sldId id="295" r:id="rId13"/>
    <p:sldId id="296" r:id="rId14"/>
    <p:sldId id="334" r:id="rId15"/>
    <p:sldId id="297" r:id="rId16"/>
    <p:sldId id="298" r:id="rId17"/>
    <p:sldId id="335" r:id="rId18"/>
    <p:sldId id="336" r:id="rId19"/>
    <p:sldId id="303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4" r:id="rId31"/>
    <p:sldId id="326" r:id="rId32"/>
    <p:sldId id="327" r:id="rId33"/>
    <p:sldId id="328" r:id="rId34"/>
    <p:sldId id="330" r:id="rId35"/>
    <p:sldId id="331" r:id="rId36"/>
    <p:sldId id="332" r:id="rId37"/>
    <p:sldId id="33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3798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3.5   </a:t>
            </a:r>
            <a:r>
              <a:rPr lang="zh-CN" altLang="en-US" sz="2800" b="1" smtClean="0">
                <a:solidFill>
                  <a:srgbClr val="0000FF"/>
                </a:solidFill>
              </a:rPr>
              <a:t>微程序控制方式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6183" y="1145381"/>
            <a:ext cx="1386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mtClean="0"/>
              <a:t>微命令:</a:t>
            </a:r>
            <a:endParaRPr lang="en-US" altLang="zh-CN" sz="28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67744" y="1124744"/>
            <a:ext cx="5738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控制各功能部件的电平和脉冲信</a:t>
            </a:r>
            <a:r>
              <a:rPr lang="zh-CN" altLang="en-US" sz="2800" b="1" smtClean="0"/>
              <a:t>号；</a:t>
            </a:r>
            <a:endParaRPr lang="en-US" altLang="zh-CN" sz="2800" b="1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1520" y="1950691"/>
            <a:ext cx="326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组合逻</a:t>
            </a:r>
            <a:r>
              <a:rPr lang="zh-CN" altLang="en-US" sz="2800" b="1" smtClean="0">
                <a:solidFill>
                  <a:srgbClr val="0000FF"/>
                </a:solidFill>
              </a:rPr>
              <a:t>辑控制方式: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0308" y="2689756"/>
            <a:ext cx="7369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按数字逻辑设计的方法产生所需要的电信</a:t>
            </a:r>
            <a:r>
              <a:rPr lang="zh-CN" altLang="en-US" sz="2800" b="1" smtClean="0"/>
              <a:t>号；</a:t>
            </a:r>
            <a:endParaRPr lang="zh-CN" altLang="en-US" sz="28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106" y="3486487"/>
            <a:ext cx="838835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微</a:t>
            </a:r>
            <a:r>
              <a:rPr lang="zh-CN" altLang="en-US" sz="2800" b="1">
                <a:solidFill>
                  <a:srgbClr val="0000FF"/>
                </a:solidFill>
              </a:rPr>
              <a:t>程序控制方</a:t>
            </a:r>
            <a:r>
              <a:rPr lang="zh-CN" altLang="en-US" sz="2800" b="1" smtClean="0">
                <a:solidFill>
                  <a:srgbClr val="0000FF"/>
                </a:solidFill>
              </a:rPr>
              <a:t>式：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设</a:t>
            </a:r>
            <a:r>
              <a:rPr lang="zh-CN" altLang="en-US" sz="2800" b="1"/>
              <a:t>计</a:t>
            </a:r>
            <a:r>
              <a:rPr lang="en-US" altLang="zh-CN" sz="2800" b="1"/>
              <a:t>CPU</a:t>
            </a:r>
            <a:r>
              <a:rPr lang="zh-CN" altLang="en-US" sz="2800" b="1"/>
              <a:t>时，根据</a:t>
            </a:r>
            <a:r>
              <a:rPr lang="zh-CN" altLang="en-US" sz="2800" b="1" smtClean="0"/>
              <a:t>指令系统（整个指令集）事先编制好微程序</a:t>
            </a:r>
            <a:r>
              <a:rPr lang="zh-CN" altLang="en-US" sz="2800" b="1"/>
              <a:t>，并存入控制存储器</a:t>
            </a:r>
            <a:r>
              <a:rPr lang="en-US" altLang="zh-CN" sz="2800" b="1"/>
              <a:t>(CM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 flipH="1">
            <a:off x="1979712" y="5930116"/>
            <a:ext cx="563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即用程序设计思想产生微命令序列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/>
      <p:bldP spid="7" grpId="0" build="p" autoUpdateAnimBg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2775" y="2399258"/>
            <a:ext cx="2654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互斥性原则: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576" y="836712"/>
            <a:ext cx="299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sym typeface="Wingdings" pitchFamily="2" charset="2"/>
              </a:rPr>
              <a:t>(2)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互斥性原则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3050" y="1631975"/>
            <a:ext cx="6931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不能同时出现的操作,  属于串行</a:t>
            </a:r>
            <a:r>
              <a:rPr lang="zh-CN" altLang="en-US" sz="2800" b="1" smtClean="0"/>
              <a:t>操作；</a:t>
            </a:r>
            <a:endParaRPr lang="zh-CN" altLang="en-US" sz="2800" b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3250" y="1628800"/>
            <a:ext cx="132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93975" y="2383383"/>
            <a:ext cx="621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同类操作中</a:t>
            </a:r>
            <a:r>
              <a:rPr lang="zh-CN" altLang="en-US" sz="2800" b="1" u="sng"/>
              <a:t>互斥</a:t>
            </a:r>
            <a:r>
              <a:rPr lang="zh-CN" altLang="en-US" sz="2800" b="1"/>
              <a:t>的微命令放同一字段。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356992"/>
            <a:ext cx="115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58825" indent="-758825"/>
            <a:r>
              <a:rPr lang="zh-CN" altLang="en-US" sz="2800" b="1"/>
              <a:t>如:</a:t>
            </a:r>
            <a:endParaRPr lang="zh-CN" altLang="en-US" sz="28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14388" y="5271091"/>
            <a:ext cx="8147050" cy="13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400" b="1">
                <a:sym typeface="Wingdings" pitchFamily="2" charset="2"/>
              </a:rPr>
              <a:t>  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i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en-US" altLang="zh-CN" sz="16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900" b="1"/>
              <a:t>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j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800" b="1"/>
              <a:t>”不能</a:t>
            </a:r>
            <a:r>
              <a:rPr lang="zh-CN" altLang="en-US" sz="2800" b="1">
                <a:sym typeface="Symbol" pitchFamily="18" charset="2"/>
              </a:rPr>
              <a:t>同时出现; 可编在同一个字段内。</a:t>
            </a:r>
            <a:endParaRPr lang="en-US" altLang="zh-CN" sz="2800" b="1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63588" y="3933056"/>
            <a:ext cx="8181975" cy="132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ct val="150000"/>
              </a:lnSpc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“读内存命令”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zh-CN" altLang="en-US" sz="2800" b="1"/>
              <a:t>“写内存命令”不能</a:t>
            </a:r>
            <a:r>
              <a:rPr lang="zh-CN" altLang="en-US" sz="2800" b="1">
                <a:sym typeface="Symbol" pitchFamily="18" charset="2"/>
              </a:rPr>
              <a:t>同时出现;</a:t>
            </a:r>
            <a:r>
              <a:rPr lang="zh-CN" altLang="en-US" sz="2900" b="1">
                <a:sym typeface="Symbol" pitchFamily="18" charset="2"/>
              </a:rPr>
              <a:t>可编在同一个字段内。</a:t>
            </a:r>
            <a:endParaRPr lang="zh-CN" alt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26777" y="188640"/>
            <a:ext cx="40052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(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) </a:t>
            </a:r>
            <a:r>
              <a:rPr lang="zh-CN" altLang="en-US" sz="2800" b="1"/>
              <a:t>分段间接编译法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6100" y="1963439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例.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1013" y="868064"/>
            <a:ext cx="78533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微命令由本字段编码和其它字段解释共同给出。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84300" y="1963439"/>
            <a:ext cx="2435225" cy="461963"/>
            <a:chOff x="864" y="1126"/>
            <a:chExt cx="1534" cy="3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1126"/>
              <a:ext cx="1534" cy="329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rgbClr val="CCFF99"/>
                  </a:solidFill>
                </a:rPr>
                <a:t>    </a:t>
              </a:r>
              <a:r>
                <a:rPr lang="en-US" altLang="zh-CN" sz="2800" b="1"/>
                <a:t>C           A</a:t>
              </a:r>
              <a:r>
                <a:rPr lang="en-US" altLang="zh-CN" sz="2800" b="1">
                  <a:solidFill>
                    <a:srgbClr val="CCFF99"/>
                  </a:solidFill>
                </a:rPr>
                <a:t>   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24" y="1136"/>
              <a:ext cx="0" cy="338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2300" y="1344314"/>
            <a:ext cx="467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2800" b="1"/>
              <a:t> 设置解释位或解释字段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58988" y="2453977"/>
            <a:ext cx="211137" cy="250825"/>
          </a:xfrm>
          <a:prstGeom prst="line">
            <a:avLst/>
          </a:prstGeom>
          <a:noFill/>
          <a:ln w="22225" cap="sq">
            <a:solidFill>
              <a:srgbClr val="0038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28850" y="2426989"/>
            <a:ext cx="1371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解释位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355976" y="2051333"/>
            <a:ext cx="858837" cy="539750"/>
            <a:chOff x="2891" y="1146"/>
            <a:chExt cx="541" cy="34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91" y="1152"/>
              <a:ext cx="50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400" b="1"/>
                <a:t> </a:t>
              </a:r>
              <a:r>
                <a:rPr lang="en-US" altLang="zh-CN" sz="2800" b="1"/>
                <a:t>=</a:t>
              </a: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3311" y="1146"/>
              <a:ext cx="121" cy="340"/>
            </a:xfrm>
            <a:prstGeom prst="leftBrace">
              <a:avLst>
                <a:gd name="adj1" fmla="val 23416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202113" y="1790983"/>
            <a:ext cx="2824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  </a:t>
            </a:r>
            <a:r>
              <a:rPr lang="en-US" altLang="zh-CN" sz="2800" b="1"/>
              <a:t>A</a:t>
            </a:r>
            <a:r>
              <a:rPr lang="zh-CN" altLang="en-US" sz="2800" b="1"/>
              <a:t>为某类命令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9600" y="2938164"/>
            <a:ext cx="2266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②</a:t>
            </a:r>
            <a:r>
              <a:rPr lang="zh-CN" altLang="en-US" sz="2800" b="1"/>
              <a:t> 分类编译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35050" y="3381077"/>
            <a:ext cx="82232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按功能类型将微指令分类,  分别对各类微指令格式和字段进行编码,  并设置区分标志。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205288" y="2257708"/>
            <a:ext cx="41194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 </a:t>
            </a:r>
            <a:r>
              <a:rPr lang="en-US" altLang="zh-CN" sz="2800" b="1"/>
              <a:t>A</a:t>
            </a:r>
            <a:r>
              <a:rPr lang="zh-CN" altLang="en-US" sz="2800" b="1"/>
              <a:t>为</a:t>
            </a:r>
            <a:r>
              <a:rPr lang="zh-CN" altLang="en-US" sz="2800" b="1" smtClean="0"/>
              <a:t>常数（转移地址）</a:t>
            </a:r>
            <a:endParaRPr lang="zh-CN" altLang="en-US" sz="2800" b="1"/>
          </a:p>
        </p:txBody>
      </p:sp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992188" y="4287539"/>
            <a:ext cx="7559675" cy="1011238"/>
            <a:chOff x="625" y="2566"/>
            <a:chExt cx="4762" cy="637"/>
          </a:xfrm>
        </p:grpSpPr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25" y="2694"/>
              <a:ext cx="83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smtClean="0"/>
                <a:t>微</a:t>
              </a:r>
              <a:r>
                <a:rPr lang="zh-CN" altLang="en-US" sz="2800" b="1"/>
                <a:t>指令</a:t>
              </a:r>
            </a:p>
          </p:txBody>
        </p:sp>
        <p:sp>
          <p:nvSpPr>
            <p:cNvPr id="20" name="AutoShape 23"/>
            <p:cNvSpPr>
              <a:spLocks/>
            </p:cNvSpPr>
            <p:nvPr/>
          </p:nvSpPr>
          <p:spPr bwMode="auto">
            <a:xfrm>
              <a:off x="1397" y="2680"/>
              <a:ext cx="96" cy="415"/>
            </a:xfrm>
            <a:prstGeom prst="leftBrace">
              <a:avLst>
                <a:gd name="adj1" fmla="val 36024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489" y="2566"/>
              <a:ext cx="38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CPU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C=0</a:t>
              </a:r>
              <a:r>
                <a:rPr lang="zh-CN" altLang="en-US" sz="2800" b="1"/>
                <a:t>或某字段=0)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497" y="2876"/>
              <a:ext cx="3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I/O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C=1</a:t>
              </a:r>
              <a:r>
                <a:rPr lang="zh-CN" altLang="en-US" sz="2800" b="1"/>
                <a:t>或某字段=1</a:t>
              </a:r>
              <a:r>
                <a:rPr lang="en-US" altLang="zh-CN" sz="2800" b="1"/>
                <a:t>)</a:t>
              </a:r>
            </a:p>
          </p:txBody>
        </p: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608013" y="5413077"/>
            <a:ext cx="4330700" cy="1184275"/>
            <a:chOff x="383" y="3243"/>
            <a:chExt cx="2728" cy="746"/>
          </a:xfrm>
        </p:grpSpPr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383" y="3243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例. </a:t>
              </a:r>
            </a:p>
          </p:txBody>
        </p: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847" y="3251"/>
              <a:ext cx="1419" cy="306"/>
              <a:chOff x="810" y="1009"/>
              <a:chExt cx="1419" cy="306"/>
            </a:xfrm>
          </p:grpSpPr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810" y="1009"/>
                <a:ext cx="1419" cy="302"/>
              </a:xfrm>
              <a:prstGeom prst="rect">
                <a:avLst/>
              </a:prstGeom>
              <a:noFill/>
              <a:ln w="25400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</a:t>
                </a:r>
                <a:r>
                  <a:rPr lang="en-US" altLang="zh-CN" sz="2800" b="1"/>
                  <a:t>C          A   </a:t>
                </a: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>
                <a:off x="1530" y="1009"/>
                <a:ext cx="0" cy="306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199" y="3601"/>
              <a:ext cx="117" cy="144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250" y="3662"/>
              <a:ext cx="18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解释位 或 触发器</a:t>
              </a:r>
              <a:endParaRPr lang="en-US" altLang="zh-CN" sz="2800" b="1"/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4337050" y="5300364"/>
            <a:ext cx="4806950" cy="998538"/>
            <a:chOff x="2732" y="3172"/>
            <a:chExt cx="3028" cy="629"/>
          </a:xfrm>
        </p:grpSpPr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732" y="3339"/>
              <a:ext cx="5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200" b="1"/>
                <a:t> </a:t>
              </a:r>
              <a:r>
                <a:rPr lang="en-US" altLang="zh-CN" sz="2800" b="1"/>
                <a:t>=</a:t>
              </a:r>
              <a:endParaRPr lang="en-US" altLang="zh-CN" sz="1200" b="1"/>
            </a:p>
          </p:txBody>
        </p:sp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3144" y="3330"/>
              <a:ext cx="95" cy="360"/>
            </a:xfrm>
            <a:prstGeom prst="leftBrace">
              <a:avLst>
                <a:gd name="adj1" fmla="val 31579"/>
                <a:gd name="adj2" fmla="val 50000"/>
              </a:avLst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247" y="3172"/>
              <a:ext cx="25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CPU</a:t>
              </a:r>
              <a:r>
                <a:rPr lang="zh-CN" altLang="en-US" sz="2800" b="1"/>
                <a:t>操作类命令</a:t>
              </a: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3244" y="3474"/>
              <a:ext cx="23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I/O</a:t>
              </a:r>
              <a:r>
                <a:rPr lang="zh-CN" altLang="en-US" sz="2800" b="1"/>
                <a:t>操作类命令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build="p" autoUpdateAnimBg="0"/>
      <p:bldP spid="9" grpId="0" animBg="1"/>
      <p:bldP spid="10" grpId="0" autoUpdateAnimBg="0"/>
      <p:bldP spid="14" grpId="0" autoUpdateAnimBg="0"/>
      <p:bldP spid="15" grpId="0" build="p" autoUpdateAnimBg="0"/>
      <p:bldP spid="16" grpId="0" build="p" autoUpdateAnimBg="0"/>
      <p:bldP spid="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107921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3.5.3 </a:t>
            </a:r>
            <a:r>
              <a:rPr lang="zh-CN" altLang="en-US" sz="2800" b="1" smtClean="0"/>
              <a:t> 微地址形成方式 </a:t>
            </a:r>
            <a:endParaRPr lang="zh-CN" altLang="en-US" sz="2800" b="1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11560" y="1559967"/>
            <a:ext cx="428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首先是</a:t>
            </a:r>
            <a:r>
              <a:rPr lang="zh-CN" altLang="en-US" sz="2800" b="1">
                <a:solidFill>
                  <a:srgbClr val="FF0000"/>
                </a:solidFill>
              </a:rPr>
              <a:t>公共入口</a:t>
            </a:r>
            <a:r>
              <a:rPr lang="zh-CN" altLang="en-US" sz="2800" b="1"/>
              <a:t>问题:</a:t>
            </a:r>
            <a:endParaRPr lang="zh-CN" altLang="en-US" sz="2800" b="1" u="sng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627990" y="2391544"/>
            <a:ext cx="8167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其次, 不同机器指令存在一些公共的微操作, 如: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478459" y="3068960"/>
            <a:ext cx="44910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u="sng">
                <a:solidFill>
                  <a:srgbClr val="0000FF"/>
                </a:solidFill>
              </a:rPr>
              <a:t>取操作数所需微操作</a:t>
            </a:r>
            <a:r>
              <a:rPr lang="zh-CN" altLang="en-US" sz="2800" b="1">
                <a:solidFill>
                  <a:srgbClr val="0000FF"/>
                </a:solidFill>
              </a:rPr>
              <a:t>等</a:t>
            </a:r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660772" y="3847544"/>
            <a:ext cx="8350250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sz="2800" b="1"/>
              <a:t>因此, 不是将所有</a:t>
            </a:r>
            <a:r>
              <a:rPr lang="zh-CN" altLang="en-US" sz="2800" b="1">
                <a:solidFill>
                  <a:srgbClr val="7030A0"/>
                </a:solidFill>
              </a:rPr>
              <a:t>机器指令</a:t>
            </a:r>
            <a:r>
              <a:rPr lang="zh-CN" altLang="en-US" sz="2800" b="1"/>
              <a:t>所需微操作</a:t>
            </a:r>
            <a:r>
              <a:rPr lang="zh-CN" altLang="en-US" sz="2800" b="1">
                <a:solidFill>
                  <a:srgbClr val="7030A0"/>
                </a:solidFill>
              </a:rPr>
              <a:t>顺序</a:t>
            </a:r>
            <a:r>
              <a:rPr lang="zh-CN" altLang="en-US" sz="2800" b="1" smtClean="0"/>
              <a:t>排列存入控制存储器(</a:t>
            </a:r>
            <a:r>
              <a:rPr lang="en-US" altLang="zh-CN" sz="2800" b="1"/>
              <a:t>CM), </a:t>
            </a: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62878" y="4390072"/>
            <a:ext cx="8355012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sz="2800" b="1" smtClean="0"/>
              <a:t>                                 而是</a:t>
            </a:r>
            <a:r>
              <a:rPr lang="zh-CN" altLang="en-US" sz="2800" b="1"/>
              <a:t>将</a:t>
            </a:r>
            <a:r>
              <a:rPr lang="zh-CN" altLang="en-US" sz="2800" b="1">
                <a:solidFill>
                  <a:srgbClr val="0000FF"/>
                </a:solidFill>
              </a:rPr>
              <a:t>公共操作构成微子程序</a:t>
            </a:r>
            <a:r>
              <a:rPr lang="zh-CN" altLang="en-US" sz="2800" b="1"/>
              <a:t>存入</a:t>
            </a:r>
            <a:r>
              <a:rPr lang="en-US" altLang="zh-CN" sz="2800" b="1"/>
              <a:t>CM, </a:t>
            </a:r>
            <a:r>
              <a:rPr lang="zh-CN" altLang="en-US" sz="2800" b="1"/>
              <a:t>在需要执行该操作时, 转入该微</a:t>
            </a:r>
            <a:r>
              <a:rPr lang="zh-CN" altLang="en-US" sz="2800" b="1" smtClean="0"/>
              <a:t>子程序。</a:t>
            </a:r>
            <a:endParaRPr lang="zh-CN" altLang="en-US" sz="2800" b="1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299322" y="1556792"/>
            <a:ext cx="354616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u="sng"/>
              <a:t>取指令所需微操</a:t>
            </a:r>
            <a:r>
              <a:rPr lang="zh-CN" altLang="en-US" sz="2800" b="1" u="sng" smtClean="0"/>
              <a:t>作；</a:t>
            </a:r>
            <a:endParaRPr lang="zh-CN" altLang="en-US" sz="2800" b="1" u="sng"/>
          </a:p>
        </p:txBody>
      </p:sp>
      <p:sp>
        <p:nvSpPr>
          <p:cNvPr id="11" name="文本框 10"/>
          <p:cNvSpPr txBox="1"/>
          <p:nvPr/>
        </p:nvSpPr>
        <p:spPr>
          <a:xfrm>
            <a:off x="599283" y="855460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CM</a:t>
            </a:r>
            <a:r>
              <a:rPr lang="zh-CN" altLang="en-US" sz="2400" b="1" smtClean="0">
                <a:solidFill>
                  <a:srgbClr val="0000FF"/>
                </a:solidFill>
              </a:rPr>
              <a:t>如何设计？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7824" y="836712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一条机器指令对应一段完整的微程序？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5805264"/>
            <a:ext cx="655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7030A0"/>
                </a:solidFill>
              </a:rPr>
              <a:t>所以</a:t>
            </a:r>
            <a:r>
              <a:rPr lang="en-US" altLang="zh-CN" sz="2800" b="1" smtClean="0">
                <a:solidFill>
                  <a:srgbClr val="7030A0"/>
                </a:solidFill>
              </a:rPr>
              <a:t>CM</a:t>
            </a:r>
            <a:r>
              <a:rPr lang="zh-CN" altLang="en-US" sz="2800" b="1" smtClean="0">
                <a:solidFill>
                  <a:srgbClr val="7030A0"/>
                </a:solidFill>
              </a:rPr>
              <a:t>可以理解为只是一个微程序库。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9" grpId="0" build="p" autoUpdateAnimBg="0"/>
      <p:bldP spid="1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403648" y="44450"/>
            <a:ext cx="6840760" cy="6697663"/>
            <a:chOff x="1403648" y="44450"/>
            <a:chExt cx="6840760" cy="6697663"/>
          </a:xfrm>
        </p:grpSpPr>
        <p:sp>
          <p:nvSpPr>
            <p:cNvPr id="2" name="TextBox 5"/>
            <p:cNvSpPr txBox="1">
              <a:spLocks noChangeArrowheads="1"/>
            </p:cNvSpPr>
            <p:nvPr/>
          </p:nvSpPr>
          <p:spPr bwMode="auto">
            <a:xfrm>
              <a:off x="1403648" y="44450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00H</a:t>
              </a:r>
            </a:p>
            <a:p>
              <a:r>
                <a:rPr lang="en-US" altLang="zh-CN" sz="1800" b="1"/>
                <a:t>01H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02H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3" name="矩形 6"/>
            <p:cNvSpPr>
              <a:spLocks noChangeArrowheads="1"/>
            </p:cNvSpPr>
            <p:nvPr/>
          </p:nvSpPr>
          <p:spPr bwMode="auto">
            <a:xfrm>
              <a:off x="2051919" y="188913"/>
              <a:ext cx="3168650" cy="6553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4" name="直接连接符 8"/>
            <p:cNvCxnSpPr>
              <a:cxnSpLocks noChangeShapeType="1"/>
            </p:cNvCxnSpPr>
            <p:nvPr/>
          </p:nvCxnSpPr>
          <p:spPr bwMode="auto">
            <a:xfrm>
              <a:off x="2051919" y="8366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" name="直接连接符 9"/>
            <p:cNvCxnSpPr>
              <a:cxnSpLocks noChangeShapeType="1"/>
            </p:cNvCxnSpPr>
            <p:nvPr/>
          </p:nvCxnSpPr>
          <p:spPr bwMode="auto">
            <a:xfrm>
              <a:off x="2051919" y="4048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直接连接符 10"/>
            <p:cNvCxnSpPr>
              <a:cxnSpLocks noChangeShapeType="1"/>
            </p:cNvCxnSpPr>
            <p:nvPr/>
          </p:nvCxnSpPr>
          <p:spPr bwMode="auto">
            <a:xfrm>
              <a:off x="2051919" y="6207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580931" y="241417"/>
              <a:ext cx="2663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b="1"/>
                <a:t>取指令</a:t>
              </a:r>
              <a:r>
                <a:rPr lang="zh-CN" altLang="en-US" sz="1800" b="1" smtClean="0"/>
                <a:t>微程序</a:t>
              </a:r>
              <a:r>
                <a:rPr lang="zh-CN" altLang="en-US" b="1" smtClean="0"/>
                <a:t>（公共区）</a:t>
              </a:r>
              <a:endParaRPr lang="zh-CN" altLang="en-US" sz="1800" b="1"/>
            </a:p>
          </p:txBody>
        </p:sp>
        <p:sp>
          <p:nvSpPr>
            <p:cNvPr id="8" name="右大括号 12"/>
            <p:cNvSpPr>
              <a:spLocks/>
            </p:cNvSpPr>
            <p:nvPr/>
          </p:nvSpPr>
          <p:spPr bwMode="auto">
            <a:xfrm>
              <a:off x="5365031" y="188913"/>
              <a:ext cx="146353" cy="408433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403648" y="836613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03H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…</a:t>
              </a:r>
            </a:p>
            <a:p>
              <a:r>
                <a:rPr lang="en-US" altLang="zh-CN" sz="1800" b="1" smtClean="0">
                  <a:solidFill>
                    <a:srgbClr val="FF0000"/>
                  </a:solidFill>
                </a:rPr>
                <a:t>0AH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14"/>
            <p:cNvCxnSpPr>
              <a:cxnSpLocks noChangeShapeType="1"/>
            </p:cNvCxnSpPr>
            <p:nvPr/>
          </p:nvCxnSpPr>
          <p:spPr bwMode="auto">
            <a:xfrm>
              <a:off x="2051919" y="17002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580112" y="1043444"/>
              <a:ext cx="23761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MOV</a:t>
              </a:r>
              <a:r>
                <a:rPr lang="zh-CN" altLang="en-US" sz="1800" b="1"/>
                <a:t>指令微程序</a:t>
              </a:r>
            </a:p>
          </p:txBody>
        </p:sp>
        <p:sp>
          <p:nvSpPr>
            <p:cNvPr id="12" name="右大括号 11"/>
            <p:cNvSpPr>
              <a:spLocks/>
            </p:cNvSpPr>
            <p:nvPr/>
          </p:nvSpPr>
          <p:spPr bwMode="auto">
            <a:xfrm>
              <a:off x="5361653" y="770384"/>
              <a:ext cx="148912" cy="884237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3" name="直接连接符 17"/>
            <p:cNvCxnSpPr>
              <a:cxnSpLocks noChangeShapeType="1"/>
            </p:cNvCxnSpPr>
            <p:nvPr/>
          </p:nvCxnSpPr>
          <p:spPr bwMode="auto">
            <a:xfrm>
              <a:off x="2051919" y="10525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>
              <a:off x="2051919" y="19161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直接连接符 20"/>
            <p:cNvCxnSpPr>
              <a:cxnSpLocks noChangeShapeType="1"/>
            </p:cNvCxnSpPr>
            <p:nvPr/>
          </p:nvCxnSpPr>
          <p:spPr bwMode="auto">
            <a:xfrm>
              <a:off x="2051919" y="213360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403648" y="1628775"/>
              <a:ext cx="649288" cy="20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 smtClean="0"/>
                <a:t>0BH</a:t>
              </a:r>
              <a:endParaRPr lang="en-US" altLang="zh-CN" sz="1800" b="1"/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/>
                <a:t>…</a:t>
              </a:r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 smtClean="0"/>
                <a:t>22H</a:t>
              </a:r>
              <a:endParaRPr lang="zh-CN" altLang="en-US" sz="1800" b="1"/>
            </a:p>
          </p:txBody>
        </p:sp>
        <p:sp>
          <p:nvSpPr>
            <p:cNvPr id="17" name="右大括号 16"/>
            <p:cNvSpPr>
              <a:spLocks/>
            </p:cNvSpPr>
            <p:nvPr/>
          </p:nvSpPr>
          <p:spPr bwMode="auto">
            <a:xfrm>
              <a:off x="5365031" y="1773238"/>
              <a:ext cx="215900" cy="1727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8" name="直接连接符 26"/>
            <p:cNvCxnSpPr>
              <a:cxnSpLocks noChangeShapeType="1"/>
            </p:cNvCxnSpPr>
            <p:nvPr/>
          </p:nvCxnSpPr>
          <p:spPr bwMode="auto">
            <a:xfrm>
              <a:off x="2051919" y="35734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580931" y="2492375"/>
              <a:ext cx="2447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双操作数指令微程序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403648" y="3557588"/>
              <a:ext cx="649288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 smtClean="0">
                  <a:solidFill>
                    <a:srgbClr val="C00000"/>
                  </a:solidFill>
                </a:rPr>
                <a:t>23H</a:t>
              </a:r>
              <a:endParaRPr lang="en-US" altLang="zh-CN" sz="1800" b="1">
                <a:solidFill>
                  <a:srgbClr val="C00000"/>
                </a:solidFill>
              </a:endParaRP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…</a:t>
              </a:r>
            </a:p>
            <a:p>
              <a:endParaRPr lang="en-US" altLang="zh-CN" sz="1800" b="1">
                <a:solidFill>
                  <a:srgbClr val="C00000"/>
                </a:solidFill>
              </a:endParaRP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3EH</a:t>
              </a:r>
              <a:endParaRPr lang="zh-CN" altLang="en-US" sz="1800" b="1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9"/>
            <p:cNvCxnSpPr>
              <a:cxnSpLocks noChangeShapeType="1"/>
            </p:cNvCxnSpPr>
            <p:nvPr/>
          </p:nvCxnSpPr>
          <p:spPr bwMode="auto">
            <a:xfrm>
              <a:off x="2051919" y="37893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直接连接符 30"/>
            <p:cNvCxnSpPr>
              <a:cxnSpLocks noChangeShapeType="1"/>
            </p:cNvCxnSpPr>
            <p:nvPr/>
          </p:nvCxnSpPr>
          <p:spPr bwMode="auto">
            <a:xfrm>
              <a:off x="2051919" y="46529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69819" y="3916363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单操作数指令微程序</a:t>
              </a:r>
            </a:p>
          </p:txBody>
        </p:sp>
        <p:sp>
          <p:nvSpPr>
            <p:cNvPr id="24" name="右大括号 23"/>
            <p:cNvSpPr>
              <a:spLocks/>
            </p:cNvSpPr>
            <p:nvPr/>
          </p:nvSpPr>
          <p:spPr bwMode="auto">
            <a:xfrm>
              <a:off x="5353919" y="36877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1403648" y="4676775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3FH</a:t>
              </a:r>
            </a:p>
            <a:p>
              <a:r>
                <a:rPr lang="en-US" altLang="zh-CN" sz="1800" b="1"/>
                <a:t>…</a:t>
              </a:r>
            </a:p>
            <a:p>
              <a:r>
                <a:rPr lang="en-US" altLang="zh-CN" sz="1800" b="1" smtClean="0"/>
                <a:t>4CH</a:t>
              </a:r>
              <a:endParaRPr lang="zh-CN" altLang="en-US" sz="1800" b="1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5580931" y="4951413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转移类指令微程序</a:t>
              </a:r>
            </a:p>
          </p:txBody>
        </p:sp>
        <p:sp>
          <p:nvSpPr>
            <p:cNvPr id="27" name="右大括号 26"/>
            <p:cNvSpPr>
              <a:spLocks/>
            </p:cNvSpPr>
            <p:nvPr/>
          </p:nvSpPr>
          <p:spPr bwMode="auto">
            <a:xfrm>
              <a:off x="5365031" y="46529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28" name="直接连接符 38"/>
            <p:cNvCxnSpPr>
              <a:cxnSpLocks noChangeShapeType="1"/>
            </p:cNvCxnSpPr>
            <p:nvPr/>
          </p:nvCxnSpPr>
          <p:spPr bwMode="auto">
            <a:xfrm>
              <a:off x="2051919" y="55165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580931" y="5589588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取源数微程序</a:t>
              </a:r>
            </a:p>
          </p:txBody>
        </p:sp>
        <p:sp>
          <p:nvSpPr>
            <p:cNvPr id="31" name="右大括号 30"/>
            <p:cNvSpPr>
              <a:spLocks/>
            </p:cNvSpPr>
            <p:nvPr/>
          </p:nvSpPr>
          <p:spPr bwMode="auto">
            <a:xfrm>
              <a:off x="5353919" y="5537200"/>
              <a:ext cx="227012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32" name="直接连接符 42"/>
            <p:cNvCxnSpPr>
              <a:cxnSpLocks noChangeShapeType="1"/>
            </p:cNvCxnSpPr>
            <p:nvPr/>
          </p:nvCxnSpPr>
          <p:spPr bwMode="auto">
            <a:xfrm>
              <a:off x="2051919" y="616585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592044" y="6237288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取目的地址微程序</a:t>
              </a:r>
            </a:p>
          </p:txBody>
        </p:sp>
        <p:sp>
          <p:nvSpPr>
            <p:cNvPr id="34" name="右大括号 33"/>
            <p:cNvSpPr>
              <a:spLocks/>
            </p:cNvSpPr>
            <p:nvPr/>
          </p:nvSpPr>
          <p:spPr bwMode="auto">
            <a:xfrm>
              <a:off x="5365031" y="6184900"/>
              <a:ext cx="227013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3009995" y="116632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微指令</a:t>
              </a:r>
              <a:r>
                <a:rPr lang="en-US" altLang="zh-CN" smtClean="0">
                  <a:solidFill>
                    <a:srgbClr val="0000FF"/>
                  </a:solidFill>
                </a:rPr>
                <a:t>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3009995" y="332656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微指令</a:t>
              </a:r>
              <a:r>
                <a:rPr lang="en-US" altLang="zh-CN" smtClean="0">
                  <a:solidFill>
                    <a:srgbClr val="0000FF"/>
                  </a:solidFill>
                </a:rPr>
                <a:t>2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082003" y="1054477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微指令</a:t>
              </a:r>
              <a:endParaRPr lang="en-US" altLang="zh-CN" smtClean="0">
                <a:solidFill>
                  <a:srgbClr val="0000FF"/>
                </a:solidFill>
              </a:endParaRPr>
            </a:p>
            <a:p>
              <a:r>
                <a:rPr lang="en-US" altLang="zh-CN" smtClean="0">
                  <a:solidFill>
                    <a:srgbClr val="0000FF"/>
                  </a:solidFill>
                </a:rPr>
                <a:t>………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3154011" y="2204864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微指令</a:t>
              </a:r>
              <a:endParaRPr lang="en-US" altLang="zh-CN" smtClean="0">
                <a:solidFill>
                  <a:srgbClr val="0000FF"/>
                </a:solidFill>
              </a:endParaRPr>
            </a:p>
            <a:p>
              <a:r>
                <a:rPr lang="en-US" altLang="zh-CN" smtClean="0">
                  <a:solidFill>
                    <a:srgbClr val="0000FF"/>
                  </a:solidFill>
                </a:rPr>
                <a:t>…….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3132510" y="2843644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0000FF"/>
                  </a:solidFill>
                </a:rPr>
                <a:t>微指令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1980382" y="188913"/>
              <a:ext cx="3309734" cy="6553200"/>
            </a:xfrm>
            <a:prstGeom prst="flowChartProcess">
              <a:avLst/>
            </a:prstGeom>
            <a:solidFill>
              <a:srgbClr val="00B05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54854" y="4128641"/>
              <a:ext cx="28067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mtClean="0">
                  <a:solidFill>
                    <a:srgbClr val="FF0000"/>
                  </a:solidFill>
                </a:rPr>
                <a:t>控制存储器</a:t>
              </a:r>
              <a:endParaRPr lang="en-US" altLang="zh-CN" sz="3200" b="1" smtClean="0">
                <a:solidFill>
                  <a:srgbClr val="FF0000"/>
                </a:solidFill>
              </a:endParaRPr>
            </a:p>
            <a:p>
              <a:r>
                <a:rPr lang="en-US" altLang="zh-CN" sz="3200" b="1" smtClean="0">
                  <a:solidFill>
                    <a:srgbClr val="FF0000"/>
                  </a:solidFill>
                </a:rPr>
                <a:t>      CM</a:t>
              </a:r>
              <a:endParaRPr lang="zh-CN" altLang="en-US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1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827584" y="116632"/>
            <a:ext cx="4608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/>
              <a:t>(1) </a:t>
            </a:r>
            <a:r>
              <a:rPr lang="zh-CN" altLang="en-US" sz="3000" b="1" smtClean="0"/>
              <a:t>微地址的形成</a:t>
            </a:r>
            <a:endParaRPr lang="zh-CN" altLang="en-US" sz="3000" b="1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323529" y="1883352"/>
            <a:ext cx="8469188" cy="369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30000"/>
              </a:spcBef>
            </a:pPr>
            <a:r>
              <a:rPr lang="zh-CN" altLang="en-US" sz="2900" b="1" smtClean="0"/>
              <a:t>     所</a:t>
            </a:r>
            <a:r>
              <a:rPr lang="zh-CN" altLang="en-US" sz="2900" b="1"/>
              <a:t>有指令的取指阶段的操作是相同的, 因此将取指所需的所有微指令组成一段公共</a:t>
            </a:r>
            <a:r>
              <a:rPr lang="zh-CN" altLang="en-US" sz="2900" b="1" smtClean="0"/>
              <a:t>微程序, </a:t>
            </a:r>
            <a:r>
              <a:rPr lang="zh-CN" altLang="en-US" sz="2900" b="1"/>
              <a:t>并约定一个公共入口地址(比如从地址</a:t>
            </a:r>
            <a:r>
              <a:rPr lang="zh-CN" altLang="en-US" sz="2900" b="1" smtClean="0"/>
              <a:t>0或其他特定单元开</a:t>
            </a:r>
            <a:r>
              <a:rPr lang="zh-CN" altLang="en-US" sz="2900" b="1"/>
              <a:t>始</a:t>
            </a:r>
            <a:r>
              <a:rPr lang="zh-CN" altLang="en-US" sz="2900" b="1" smtClean="0"/>
              <a:t>)。</a:t>
            </a:r>
            <a:endParaRPr lang="en-US" altLang="zh-CN" sz="2900" b="1" smtClean="0"/>
          </a:p>
          <a:p>
            <a:pPr algn="l">
              <a:lnSpc>
                <a:spcPts val="4600"/>
              </a:lnSpc>
              <a:spcBef>
                <a:spcPct val="15000"/>
              </a:spcBef>
            </a:pPr>
            <a:r>
              <a:rPr lang="zh-CN" altLang="en-US" sz="2900" b="1" smtClean="0"/>
              <a:t>    取</a:t>
            </a:r>
            <a:r>
              <a:rPr lang="zh-CN" altLang="en-US" sz="2900" b="1"/>
              <a:t>指阶段结束后, </a:t>
            </a:r>
            <a:r>
              <a:rPr lang="zh-CN" altLang="en-US" sz="2900" b="1" smtClean="0"/>
              <a:t>经过机器指令</a:t>
            </a:r>
            <a:r>
              <a:rPr lang="zh-CN" altLang="en-US" sz="2900" b="1"/>
              <a:t>译码, 再根据指令类型转入不同指令各自对应的微程序段</a:t>
            </a:r>
            <a:r>
              <a:rPr lang="zh-CN" altLang="en-US" sz="2900" b="1" smtClean="0"/>
              <a:t>。</a:t>
            </a:r>
            <a:endParaRPr lang="en-US" altLang="zh-CN" sz="2900" b="1" smtClean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512" y="1124744"/>
            <a:ext cx="3078162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 1) 取机器指令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43756" y="980728"/>
            <a:ext cx="3810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① </a:t>
            </a:r>
            <a:r>
              <a:rPr lang="zh-CN" altLang="en-US" sz="2700" b="1" smtClean="0">
                <a:cs typeface="Times New Roman" pitchFamily="18" charset="0"/>
              </a:rPr>
              <a:t>第</a:t>
            </a:r>
            <a:r>
              <a:rPr lang="zh-CN" altLang="en-US" sz="2900" b="1" smtClean="0"/>
              <a:t>一级微地址转移</a:t>
            </a:r>
            <a:endParaRPr lang="zh-CN" altLang="en-US" sz="2900" b="1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038" y="2591629"/>
            <a:ext cx="7954962" cy="17972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 smtClean="0"/>
              <a:t>将指令类型粗分为</a:t>
            </a:r>
            <a:r>
              <a:rPr lang="en-US" altLang="zh-CN" sz="2900" b="1" smtClean="0"/>
              <a:t>MOV</a:t>
            </a:r>
            <a:r>
              <a:rPr lang="zh-CN" altLang="en-US" sz="2900" b="1" smtClean="0"/>
              <a:t>、双操作数类、单操作数类和转移类，根据指令类型译码形成第一级微指令分区的入口微地址。       </a:t>
            </a:r>
            <a:endParaRPr lang="zh-CN" altLang="en-US" sz="2900" b="1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58888" y="1846294"/>
            <a:ext cx="2514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 smtClean="0"/>
              <a:t>指令类型       </a:t>
            </a:r>
            <a:endParaRPr lang="zh-CN" altLang="en-US" sz="2900" b="1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987824" y="2132856"/>
            <a:ext cx="1849437" cy="0"/>
          </a:xfrm>
          <a:prstGeom prst="line">
            <a:avLst/>
          </a:prstGeom>
          <a:noFill/>
          <a:ln w="22225" cap="sq">
            <a:solidFill>
              <a:srgbClr val="99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105400" y="1815480"/>
            <a:ext cx="28035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 smtClean="0"/>
              <a:t>微指令分区入口       </a:t>
            </a:r>
            <a:endParaRPr lang="zh-CN" altLang="en-US" sz="2900" b="1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75269" y="116632"/>
            <a:ext cx="2955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>
                <a:cs typeface="Times New Roman" pitchFamily="18" charset="0"/>
              </a:rPr>
              <a:t>2)</a:t>
            </a:r>
            <a:r>
              <a:rPr lang="zh-CN" altLang="en-US" sz="3000" b="1"/>
              <a:t> </a:t>
            </a:r>
            <a:r>
              <a:rPr lang="zh-CN" altLang="en-US" sz="3000" b="1" smtClean="0"/>
              <a:t>微地址转移</a:t>
            </a:r>
            <a:endParaRPr lang="en-US" altLang="zh-CN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899592" y="116632"/>
            <a:ext cx="3754164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 smtClean="0">
                <a:cs typeface="Times New Roman" pitchFamily="18" charset="0"/>
              </a:rPr>
              <a:t>② 第</a:t>
            </a:r>
            <a:r>
              <a:rPr lang="zh-CN" altLang="en-US" sz="2900" b="1"/>
              <a:t>二</a:t>
            </a:r>
            <a:r>
              <a:rPr lang="zh-CN" altLang="en-US" sz="2900" b="1" smtClean="0"/>
              <a:t>级微地址转移</a:t>
            </a:r>
            <a:endParaRPr lang="zh-CN" altLang="en-US" sz="2900" b="1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5038" y="1727533"/>
            <a:ext cx="7954962" cy="12721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微</a:t>
            </a:r>
            <a:r>
              <a:rPr lang="zh-CN" altLang="en-US" sz="2900" b="1" smtClean="0"/>
              <a:t>地址继续转移到“源操作”周期或“目的操作”周期的微指令分区入口。       </a:t>
            </a:r>
            <a:endParaRPr lang="zh-CN" altLang="en-US" sz="2900" b="1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258888" y="982198"/>
            <a:ext cx="7489576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 smtClean="0"/>
              <a:t>基于指令的源操作数</a:t>
            </a:r>
            <a:r>
              <a:rPr lang="en-US" altLang="zh-CN" sz="2900" b="1" smtClean="0"/>
              <a:t>/</a:t>
            </a:r>
            <a:r>
              <a:rPr lang="zh-CN" altLang="en-US" sz="2900" b="1" smtClean="0"/>
              <a:t>目的地址的微地址转移；       </a:t>
            </a:r>
            <a:endParaRPr lang="zh-CN" altLang="en-US" sz="2900" b="1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051992" y="3354268"/>
            <a:ext cx="3754164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③</a:t>
            </a:r>
            <a:r>
              <a:rPr lang="zh-CN" altLang="en-US" sz="2700" b="1" smtClean="0">
                <a:cs typeface="Times New Roman" pitchFamily="18" charset="0"/>
              </a:rPr>
              <a:t> 第</a:t>
            </a:r>
            <a:r>
              <a:rPr lang="zh-CN" altLang="en-US" sz="2900" b="1" smtClean="0"/>
              <a:t>三级微地址转移</a:t>
            </a:r>
            <a:endParaRPr lang="zh-CN" altLang="en-US" sz="2900" b="1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087438" y="4965169"/>
            <a:ext cx="7954962" cy="12721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 smtClean="0"/>
              <a:t>对应于机器指令</a:t>
            </a:r>
            <a:r>
              <a:rPr lang="zh-CN" altLang="en-US" sz="2900" b="1"/>
              <a:t>的“执行周期” 微指令</a:t>
            </a:r>
            <a:r>
              <a:rPr lang="zh-CN" altLang="en-US" sz="2900" b="1" smtClean="0"/>
              <a:t>分区</a:t>
            </a:r>
            <a:r>
              <a:rPr lang="zh-CN" altLang="en-US" sz="2900" b="1" smtClean="0"/>
              <a:t>入口；对于</a:t>
            </a:r>
            <a:r>
              <a:rPr lang="zh-CN" altLang="en-US" sz="2900" b="1" smtClean="0"/>
              <a:t>转移型指令，还要综合考虑转移条件。       </a:t>
            </a:r>
            <a:endParaRPr lang="zh-CN" altLang="en-US" sz="2900" b="1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51992" y="4219834"/>
            <a:ext cx="7848872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 smtClean="0"/>
              <a:t>基于指令操作码和目的寻址方式的微地址转移；       </a:t>
            </a:r>
            <a:endParaRPr lang="zh-CN" altLang="en-US" sz="2900" b="1"/>
          </a:p>
        </p:txBody>
      </p:sp>
    </p:spTree>
    <p:extLst>
      <p:ext uri="{BB962C8B-B14F-4D97-AF65-F5344CB8AC3E}">
        <p14:creationId xmlns:p14="http://schemas.microsoft.com/office/powerpoint/2010/main" val="41690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5576" y="1412776"/>
            <a:ext cx="7848872" cy="1207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 smtClean="0"/>
              <a:t>控制系统定位微指令分区的入口后，开始执行微指令；       </a:t>
            </a:r>
            <a:endParaRPr lang="zh-CN" altLang="en-US" sz="2900" b="1"/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755576" y="3085778"/>
            <a:ext cx="7848872" cy="12721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 smtClean="0"/>
              <a:t>每条微指令执行完毕后，还要利用其中</a:t>
            </a:r>
            <a:r>
              <a:rPr lang="zh-CN" altLang="en-US" sz="2900" b="1" smtClean="0"/>
              <a:t>的顺序控制字段</a:t>
            </a:r>
            <a:r>
              <a:rPr lang="zh-CN" altLang="en-US" sz="2900" b="1" smtClean="0"/>
              <a:t>形成后继微指令的地址。       </a:t>
            </a:r>
            <a:endParaRPr lang="zh-CN" altLang="en-US" sz="2900" b="1"/>
          </a:p>
        </p:txBody>
      </p:sp>
    </p:spTree>
    <p:extLst>
      <p:ext uri="{BB962C8B-B14F-4D97-AF65-F5344CB8AC3E}">
        <p14:creationId xmlns:p14="http://schemas.microsoft.com/office/powerpoint/2010/main" val="38778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31763" y="14288"/>
            <a:ext cx="85042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solidFill>
                  <a:srgbClr val="0000FF"/>
                </a:solidFill>
              </a:rPr>
              <a:t>(2) </a:t>
            </a:r>
            <a:r>
              <a:rPr lang="zh-CN" altLang="en-US" sz="2900" b="1" smtClean="0">
                <a:solidFill>
                  <a:srgbClr val="0000FF"/>
                </a:solidFill>
              </a:rPr>
              <a:t>后继微</a:t>
            </a:r>
            <a:r>
              <a:rPr lang="zh-CN" altLang="en-US" sz="2900" b="1">
                <a:solidFill>
                  <a:srgbClr val="0000FF"/>
                </a:solidFill>
              </a:rPr>
              <a:t>地址的形成(增量方式和断定方式) 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251519" y="548680"/>
            <a:ext cx="617944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3200" b="1"/>
              <a:t> </a:t>
            </a:r>
            <a:r>
              <a:rPr lang="zh-CN" altLang="en-US" sz="2800" b="1"/>
              <a:t>增量</a:t>
            </a:r>
            <a:r>
              <a:rPr lang="zh-CN" altLang="en-US" sz="2800" b="1" smtClean="0"/>
              <a:t>方式（顺序执行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转移方式）</a:t>
            </a:r>
            <a:endParaRPr lang="zh-CN" altLang="en-US" sz="2800" b="1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79512" y="1124744"/>
            <a:ext cx="56800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spcBef>
                <a:spcPct val="5000"/>
              </a:spcBef>
            </a:pPr>
            <a:r>
              <a:rPr lang="zh-CN" altLang="en-US" sz="2600" b="1"/>
              <a:t>微指令某一字段提供后继地址,包括: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96850" y="1628800"/>
            <a:ext cx="4414838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顺序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</a:t>
            </a:r>
            <a:r>
              <a:rPr lang="en-US" altLang="zh-CN" sz="2600" b="1"/>
              <a:t>+1 ;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96850" y="2132856"/>
            <a:ext cx="43688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 u="sng">
                <a:solidFill>
                  <a:srgbClr val="0000FF"/>
                </a:solidFill>
              </a:rPr>
              <a:t>跳步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现行微地址+2 ;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42875" y="2636912"/>
            <a:ext cx="5384800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无条件转移</a:t>
            </a:r>
            <a:r>
              <a:rPr lang="zh-CN" altLang="en-US" sz="2600" b="1">
                <a:solidFill>
                  <a:srgbClr val="0000FF"/>
                </a:solidFill>
              </a:rPr>
              <a:t>: </a:t>
            </a:r>
            <a:r>
              <a:rPr lang="zh-CN" altLang="en-US" sz="2600" b="1"/>
              <a:t>现行微指令给出转移微地址(转移地址</a:t>
            </a:r>
            <a:r>
              <a:rPr lang="en-US" altLang="zh-CN" sz="2600" b="1"/>
              <a:t>B)</a:t>
            </a:r>
            <a:r>
              <a:rPr lang="zh-CN" altLang="en-US" sz="2600" b="1"/>
              <a:t>;       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15888" y="3573016"/>
            <a:ext cx="5780087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条件转移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现行微指令给出转移微地址和转移条件(转移地址</a:t>
            </a:r>
            <a:r>
              <a:rPr lang="en-US" altLang="zh-CN" sz="2600" b="1"/>
              <a:t>C)</a:t>
            </a:r>
            <a:r>
              <a:rPr lang="zh-CN" altLang="en-US" sz="2600" b="1"/>
              <a:t>;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15888" y="4511849"/>
            <a:ext cx="56991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转微子程序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现行微指令给出微子程序入口(转移地址</a:t>
            </a:r>
            <a:r>
              <a:rPr lang="en-US" altLang="zh-CN" sz="2600" b="1"/>
              <a:t>D)</a:t>
            </a:r>
            <a:r>
              <a:rPr lang="zh-CN" altLang="en-US" sz="2600" b="1"/>
              <a:t>;       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6200" y="5384974"/>
            <a:ext cx="59277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返回微主程序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现行微指令给出寄存器号, 该寄存器的值为返回地址(</a:t>
            </a:r>
            <a:r>
              <a:rPr lang="en-US" altLang="zh-CN" sz="2600" b="1"/>
              <a:t>A+1)</a:t>
            </a:r>
            <a:endParaRPr lang="zh-CN" altLang="en-US" sz="2600" b="1"/>
          </a:p>
        </p:txBody>
      </p:sp>
      <p:sp>
        <p:nvSpPr>
          <p:cNvPr id="11" name="Rectangle 189"/>
          <p:cNvSpPr>
            <a:spLocks noChangeArrowheads="1"/>
          </p:cNvSpPr>
          <p:nvPr/>
        </p:nvSpPr>
        <p:spPr bwMode="auto">
          <a:xfrm>
            <a:off x="6281738" y="1442293"/>
            <a:ext cx="2708275" cy="417513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90"/>
          <p:cNvSpPr txBox="1">
            <a:spLocks noChangeArrowheads="1"/>
          </p:cNvSpPr>
          <p:nvPr/>
        </p:nvSpPr>
        <p:spPr bwMode="auto">
          <a:xfrm>
            <a:off x="5791200" y="1416893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13" name="Text Box 191"/>
          <p:cNvSpPr txBox="1">
            <a:spLocks noChangeArrowheads="1"/>
          </p:cNvSpPr>
          <p:nvPr/>
        </p:nvSpPr>
        <p:spPr bwMode="auto">
          <a:xfrm>
            <a:off x="5522913" y="1835993"/>
            <a:ext cx="9255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A+1</a:t>
            </a:r>
          </a:p>
        </p:txBody>
      </p:sp>
      <p:sp>
        <p:nvSpPr>
          <p:cNvPr id="14" name="Line 192"/>
          <p:cNvSpPr>
            <a:spLocks noChangeShapeType="1"/>
          </p:cNvSpPr>
          <p:nvPr/>
        </p:nvSpPr>
        <p:spPr bwMode="auto">
          <a:xfrm>
            <a:off x="6291263" y="2309068"/>
            <a:ext cx="2692400" cy="0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93"/>
          <p:cNvSpPr txBox="1">
            <a:spLocks noChangeArrowheads="1"/>
          </p:cNvSpPr>
          <p:nvPr/>
        </p:nvSpPr>
        <p:spPr bwMode="auto">
          <a:xfrm>
            <a:off x="5521325" y="2255093"/>
            <a:ext cx="9096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A+2</a:t>
            </a:r>
          </a:p>
        </p:txBody>
      </p:sp>
      <p:sp>
        <p:nvSpPr>
          <p:cNvPr id="16" name="Line 194"/>
          <p:cNvSpPr>
            <a:spLocks noChangeShapeType="1"/>
          </p:cNvSpPr>
          <p:nvPr/>
        </p:nvSpPr>
        <p:spPr bwMode="auto">
          <a:xfrm>
            <a:off x="6291263" y="2707531"/>
            <a:ext cx="2684462" cy="1587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95"/>
          <p:cNvSpPr txBox="1">
            <a:spLocks noChangeArrowheads="1"/>
          </p:cNvSpPr>
          <p:nvPr/>
        </p:nvSpPr>
        <p:spPr bwMode="auto">
          <a:xfrm>
            <a:off x="8380413" y="1394668"/>
            <a:ext cx="5095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E00"/>
                </a:solidFill>
              </a:rPr>
              <a:t>B</a:t>
            </a:r>
          </a:p>
        </p:txBody>
      </p:sp>
      <p:grpSp>
        <p:nvGrpSpPr>
          <p:cNvPr id="18" name="Group 196"/>
          <p:cNvGrpSpPr>
            <a:grpSpLocks/>
          </p:cNvGrpSpPr>
          <p:nvPr/>
        </p:nvGrpSpPr>
        <p:grpSpPr bwMode="auto">
          <a:xfrm>
            <a:off x="6289675" y="3131393"/>
            <a:ext cx="2689225" cy="406400"/>
            <a:chOff x="3840" y="1872"/>
            <a:chExt cx="1824" cy="288"/>
          </a:xfrm>
        </p:grpSpPr>
        <p:sp>
          <p:nvSpPr>
            <p:cNvPr id="19" name="Line 197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8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5867400" y="3080593"/>
            <a:ext cx="625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61125" y="1385143"/>
            <a:ext cx="2528888" cy="519113"/>
            <a:chOff x="842" y="3811"/>
            <a:chExt cx="1593" cy="327"/>
          </a:xfrm>
        </p:grpSpPr>
        <p:sp>
          <p:nvSpPr>
            <p:cNvPr id="23" name="Text Box 201"/>
            <p:cNvSpPr txBox="1">
              <a:spLocks noChangeArrowheads="1"/>
            </p:cNvSpPr>
            <p:nvPr/>
          </p:nvSpPr>
          <p:spPr bwMode="auto">
            <a:xfrm>
              <a:off x="842" y="3811"/>
              <a:ext cx="159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993300"/>
                  </a:solidFill>
                </a:rPr>
                <a:t>转移条件     </a:t>
              </a:r>
              <a:r>
                <a:rPr lang="en-US" altLang="zh-CN" sz="2800" b="1">
                  <a:solidFill>
                    <a:srgbClr val="993300"/>
                  </a:solidFill>
                </a:rPr>
                <a:t>C</a:t>
              </a:r>
            </a:p>
          </p:txBody>
        </p:sp>
        <p:sp>
          <p:nvSpPr>
            <p:cNvPr id="24" name="Line 202"/>
            <p:cNvSpPr>
              <a:spLocks noChangeShapeType="1"/>
            </p:cNvSpPr>
            <p:nvPr/>
          </p:nvSpPr>
          <p:spPr bwMode="auto">
            <a:xfrm>
              <a:off x="1922" y="3867"/>
              <a:ext cx="0" cy="238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203"/>
          <p:cNvSpPr txBox="1">
            <a:spLocks noChangeArrowheads="1"/>
          </p:cNvSpPr>
          <p:nvPr/>
        </p:nvSpPr>
        <p:spPr bwMode="auto">
          <a:xfrm>
            <a:off x="5867400" y="4020393"/>
            <a:ext cx="488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C</a:t>
            </a:r>
          </a:p>
        </p:txBody>
      </p:sp>
      <p:grpSp>
        <p:nvGrpSpPr>
          <p:cNvPr id="26" name="Group 204"/>
          <p:cNvGrpSpPr>
            <a:grpSpLocks/>
          </p:cNvGrpSpPr>
          <p:nvPr/>
        </p:nvGrpSpPr>
        <p:grpSpPr bwMode="auto">
          <a:xfrm>
            <a:off x="6278563" y="4058493"/>
            <a:ext cx="2682875" cy="473075"/>
            <a:chOff x="3840" y="1872"/>
            <a:chExt cx="1824" cy="288"/>
          </a:xfrm>
        </p:grpSpPr>
        <p:sp>
          <p:nvSpPr>
            <p:cNvPr id="27" name="Line 205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6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207"/>
          <p:cNvSpPr txBox="1">
            <a:spLocks noChangeArrowheads="1"/>
          </p:cNvSpPr>
          <p:nvPr/>
        </p:nvSpPr>
        <p:spPr bwMode="auto">
          <a:xfrm>
            <a:off x="6731000" y="4020393"/>
            <a:ext cx="20574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  <a:latin typeface="宋体" charset="-122"/>
              </a:rPr>
              <a:t>(条件满足)</a:t>
            </a:r>
          </a:p>
        </p:txBody>
      </p:sp>
      <p:sp>
        <p:nvSpPr>
          <p:cNvPr id="30" name="Text Box 208"/>
          <p:cNvSpPr txBox="1">
            <a:spLocks noChangeArrowheads="1"/>
          </p:cNvSpPr>
          <p:nvPr/>
        </p:nvSpPr>
        <p:spPr bwMode="auto">
          <a:xfrm>
            <a:off x="6578600" y="1835993"/>
            <a:ext cx="2206625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</a:rPr>
              <a:t>(条件不满足)</a:t>
            </a:r>
          </a:p>
        </p:txBody>
      </p:sp>
      <p:sp>
        <p:nvSpPr>
          <p:cNvPr id="31" name="Text Box 209"/>
          <p:cNvSpPr txBox="1">
            <a:spLocks noChangeArrowheads="1"/>
          </p:cNvSpPr>
          <p:nvPr/>
        </p:nvSpPr>
        <p:spPr bwMode="auto">
          <a:xfrm>
            <a:off x="8382000" y="1393081"/>
            <a:ext cx="596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D</a:t>
            </a:r>
          </a:p>
        </p:txBody>
      </p:sp>
      <p:sp>
        <p:nvSpPr>
          <p:cNvPr id="32" name="Text Box 210"/>
          <p:cNvSpPr txBox="1">
            <a:spLocks noChangeArrowheads="1"/>
          </p:cNvSpPr>
          <p:nvPr/>
        </p:nvSpPr>
        <p:spPr bwMode="auto">
          <a:xfrm>
            <a:off x="5905500" y="4782393"/>
            <a:ext cx="6223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D</a:t>
            </a:r>
          </a:p>
        </p:txBody>
      </p:sp>
      <p:grpSp>
        <p:nvGrpSpPr>
          <p:cNvPr id="33" name="Group 211"/>
          <p:cNvGrpSpPr>
            <a:grpSpLocks/>
          </p:cNvGrpSpPr>
          <p:nvPr/>
        </p:nvGrpSpPr>
        <p:grpSpPr bwMode="auto">
          <a:xfrm>
            <a:off x="6278563" y="4864943"/>
            <a:ext cx="2695575" cy="1168400"/>
            <a:chOff x="3840" y="2832"/>
            <a:chExt cx="1824" cy="576"/>
          </a:xfrm>
        </p:grpSpPr>
        <p:sp>
          <p:nvSpPr>
            <p:cNvPr id="34" name="Line 212"/>
            <p:cNvSpPr>
              <a:spLocks noChangeShapeType="1"/>
            </p:cNvSpPr>
            <p:nvPr/>
          </p:nvSpPr>
          <p:spPr bwMode="auto">
            <a:xfrm>
              <a:off x="3840" y="283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13"/>
            <p:cNvSpPr>
              <a:spLocks noChangeShapeType="1"/>
            </p:cNvSpPr>
            <p:nvPr/>
          </p:nvSpPr>
          <p:spPr bwMode="auto">
            <a:xfrm>
              <a:off x="3840" y="3408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214"/>
          <p:cNvSpPr txBox="1">
            <a:spLocks noChangeArrowheads="1"/>
          </p:cNvSpPr>
          <p:nvPr/>
        </p:nvSpPr>
        <p:spPr bwMode="auto">
          <a:xfrm>
            <a:off x="6756400" y="4998293"/>
            <a:ext cx="1811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84"/>
                </a:solidFill>
              </a:rPr>
              <a:t>微子程序</a:t>
            </a:r>
          </a:p>
        </p:txBody>
      </p:sp>
      <p:sp>
        <p:nvSpPr>
          <p:cNvPr id="37" name="Rectangle 215"/>
          <p:cNvSpPr>
            <a:spLocks noChangeArrowheads="1"/>
          </p:cNvSpPr>
          <p:nvPr/>
        </p:nvSpPr>
        <p:spPr bwMode="auto">
          <a:xfrm>
            <a:off x="6286500" y="5641231"/>
            <a:ext cx="2703513" cy="393700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16"/>
          <p:cNvSpPr txBox="1">
            <a:spLocks noChangeArrowheads="1"/>
          </p:cNvSpPr>
          <p:nvPr/>
        </p:nvSpPr>
        <p:spPr bwMode="auto">
          <a:xfrm>
            <a:off x="8356600" y="5582493"/>
            <a:ext cx="60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800"/>
                </a:solidFill>
              </a:rPr>
              <a:t>R</a:t>
            </a:r>
          </a:p>
        </p:txBody>
      </p:sp>
      <p:grpSp>
        <p:nvGrpSpPr>
          <p:cNvPr id="39" name="Group 217"/>
          <p:cNvGrpSpPr>
            <a:grpSpLocks/>
          </p:cNvGrpSpPr>
          <p:nvPr/>
        </p:nvGrpSpPr>
        <p:grpSpPr bwMode="auto">
          <a:xfrm>
            <a:off x="5308600" y="5722193"/>
            <a:ext cx="927100" cy="877888"/>
            <a:chOff x="3312" y="3248"/>
            <a:chExt cx="584" cy="553"/>
          </a:xfrm>
        </p:grpSpPr>
        <p:sp>
          <p:nvSpPr>
            <p:cNvPr id="40" name="Text Box 218"/>
            <p:cNvSpPr txBox="1">
              <a:spLocks noChangeArrowheads="1"/>
            </p:cNvSpPr>
            <p:nvPr/>
          </p:nvSpPr>
          <p:spPr bwMode="auto">
            <a:xfrm>
              <a:off x="3312" y="3526"/>
              <a:ext cx="584" cy="275"/>
            </a:xfrm>
            <a:prstGeom prst="rect">
              <a:avLst/>
            </a:prstGeom>
            <a:solidFill>
              <a:srgbClr val="E5FFFF"/>
            </a:solidFill>
            <a:ln w="2222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en-US" altLang="zh-CN" sz="2600" b="1"/>
                <a:t>A+1</a:t>
              </a:r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3490" y="324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42" name="Group 223"/>
          <p:cNvGrpSpPr>
            <a:grpSpLocks/>
          </p:cNvGrpSpPr>
          <p:nvPr/>
        </p:nvGrpSpPr>
        <p:grpSpPr bwMode="auto">
          <a:xfrm>
            <a:off x="6280150" y="975568"/>
            <a:ext cx="2705100" cy="5765800"/>
            <a:chOff x="3956" y="266"/>
            <a:chExt cx="1704" cy="3632"/>
          </a:xfrm>
        </p:grpSpPr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3956" y="558"/>
              <a:ext cx="1704" cy="3340"/>
            </a:xfrm>
            <a:prstGeom prst="rect">
              <a:avLst/>
            </a:prstGeom>
            <a:noFill/>
            <a:ln w="22225" cap="sq">
              <a:solidFill>
                <a:srgbClr val="004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25"/>
            <p:cNvSpPr txBox="1">
              <a:spLocks noChangeArrowheads="1"/>
            </p:cNvSpPr>
            <p:nvPr/>
          </p:nvSpPr>
          <p:spPr bwMode="auto">
            <a:xfrm>
              <a:off x="4555" y="266"/>
              <a:ext cx="55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800"/>
                  </a:solidFill>
                </a:rPr>
                <a:t>CM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7FF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3FFC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animBg="1"/>
      <p:bldP spid="17" grpId="0" autoUpdateAnimBg="0"/>
      <p:bldP spid="21" grpId="0" build="p" autoUpdateAnimBg="0"/>
      <p:bldP spid="25" grpId="0" build="p" autoUpdateAnimBg="0"/>
      <p:bldP spid="29" grpId="0" build="p" autoUpdateAnimBg="0" advAuto="0"/>
      <p:bldP spid="30" grpId="0" build="p" autoUpdateAnimBg="0"/>
      <p:bldP spid="31" grpId="0" autoUpdateAnimBg="0"/>
      <p:bldP spid="32" grpId="0" build="p" autoUpdateAnimBg="0"/>
      <p:bldP spid="36" grpId="0" build="p" autoUpdateAnimBg="0" advAuto="0"/>
      <p:bldP spid="37" grpId="0" animBg="1"/>
      <p:bldP spid="3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784887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latin typeface="+mn-ea"/>
              </a:rPr>
              <a:t>优点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直观，与常规工作程序形态相似，容易编制和调试；</a:t>
            </a:r>
            <a:endParaRPr lang="zh-CN" altLang="en-US" sz="2800" b="1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404045"/>
            <a:ext cx="7776864" cy="173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latin typeface="+mn-ea"/>
              </a:rPr>
              <a:t>缺点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不易直接实现多路条件转移，也不容易根据刚形成的运算结果立即转移。为了解释执行各种机器指令，微程序常需要多路分支。</a:t>
            </a:r>
            <a:endParaRPr lang="zh-CN" altLang="en-US" sz="2800" b="1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491117"/>
            <a:ext cx="712879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例如，某微指令系统有</a:t>
            </a:r>
            <a:r>
              <a:rPr lang="en-US" altLang="zh-CN" sz="2800" b="1" smtClean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种操作码，则在功能转移时可能需要实现</a:t>
            </a:r>
            <a:r>
              <a:rPr lang="en-US" altLang="zh-CN" sz="2800" b="1" smtClean="0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路分支。</a:t>
            </a:r>
            <a:endParaRPr lang="zh-CN" altLang="en-US" sz="2800" b="1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123825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3.5.1 </a:t>
            </a:r>
            <a:r>
              <a:rPr lang="zh-CN" altLang="en-US" sz="2800" b="1" smtClean="0"/>
              <a:t> </a:t>
            </a:r>
            <a:r>
              <a:rPr lang="zh-CN" altLang="en-US" sz="2800" b="1"/>
              <a:t>微程序控制的基本原理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5575" y="1135063"/>
            <a:ext cx="3048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基本思想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138" y="2420938"/>
            <a:ext cx="2255837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机器指令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738" y="3081338"/>
            <a:ext cx="2136775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/>
              <a:t>MOV R1,R0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8175" y="1844675"/>
            <a:ext cx="2159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分步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08175" y="2349500"/>
            <a:ext cx="2016125" cy="8776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IR,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PC+1PC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08175" y="3519488"/>
            <a:ext cx="1655763" cy="360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R0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R1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8175" y="4230688"/>
            <a:ext cx="194374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MAR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23307" y="1844675"/>
            <a:ext cx="2663825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微命令序列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23307" y="2349500"/>
            <a:ext cx="3095252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/>
              <a:t>EMAR,R,S</a:t>
            </a:r>
            <a:r>
              <a:rPr lang="en-US" altLang="zh-CN" sz="2800" b="1">
                <a:sym typeface="Symbol" pitchFamily="18" charset="2"/>
              </a:rPr>
              <a:t>IR…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23307" y="2865438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PCA,A+1,DM,…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923307" y="3586163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R0A,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A,DM,…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23307" y="4233863"/>
            <a:ext cx="3529013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 …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948686" y="2577281"/>
            <a:ext cx="1655762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948686" y="3573463"/>
            <a:ext cx="1655762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948686" y="4233863"/>
            <a:ext cx="1655762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9" name="AutoShape 23"/>
          <p:cNvSpPr>
            <a:spLocks/>
          </p:cNvSpPr>
          <p:nvPr/>
        </p:nvSpPr>
        <p:spPr bwMode="auto">
          <a:xfrm>
            <a:off x="1835150" y="2420938"/>
            <a:ext cx="73025" cy="1944687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AutoShape 24"/>
          <p:cNvSpPr>
            <a:spLocks/>
          </p:cNvSpPr>
          <p:nvPr/>
        </p:nvSpPr>
        <p:spPr bwMode="auto">
          <a:xfrm flipH="1">
            <a:off x="8459415" y="2492375"/>
            <a:ext cx="73025" cy="1944688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511604" y="2925763"/>
            <a:ext cx="596900" cy="1287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微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程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序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3850" y="5022525"/>
            <a:ext cx="712787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chemeClr val="folHlink"/>
                </a:solidFill>
              </a:rPr>
              <a:t>机器指令</a:t>
            </a:r>
            <a:r>
              <a:rPr lang="zh-CN" altLang="en-US" sz="2800" b="1"/>
              <a:t>的执行对应一段</a:t>
            </a:r>
            <a:r>
              <a:rPr lang="zh-CN" altLang="en-US" sz="2800" b="1">
                <a:solidFill>
                  <a:schemeClr val="folHlink"/>
                </a:solidFill>
              </a:rPr>
              <a:t>微程序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58775" y="5670225"/>
            <a:ext cx="6589713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一段</a:t>
            </a:r>
            <a:r>
              <a:rPr lang="zh-CN" altLang="en-US" sz="2800" b="1">
                <a:solidFill>
                  <a:srgbClr val="FF0000"/>
                </a:solidFill>
              </a:rPr>
              <a:t>微程序</a:t>
            </a:r>
            <a:r>
              <a:rPr lang="zh-CN" altLang="en-US" sz="2800" b="1"/>
              <a:t>可包含多条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23850" y="6318495"/>
            <a:ext cx="7970838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 smtClean="0"/>
              <a:t>包含机器指令一</a:t>
            </a:r>
            <a:r>
              <a:rPr lang="zh-CN" altLang="en-US" sz="2800" b="1"/>
              <a:t>步操作所</a:t>
            </a:r>
            <a:r>
              <a:rPr lang="zh-CN" altLang="en-US" sz="2800" b="1" smtClean="0"/>
              <a:t>需的</a:t>
            </a:r>
            <a:r>
              <a:rPr lang="zh-CN" altLang="en-US" sz="2800" b="1" smtClean="0">
                <a:solidFill>
                  <a:srgbClr val="C00000"/>
                </a:solidFill>
              </a:rPr>
              <a:t>微命令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7" grpId="0" autoUpdateAnimBg="0"/>
      <p:bldP spid="1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8246" y="185266"/>
            <a:ext cx="27876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②</a:t>
            </a:r>
            <a:r>
              <a:rPr lang="zh-CN" altLang="en-US" sz="3200" b="1"/>
              <a:t> </a:t>
            </a:r>
            <a:r>
              <a:rPr lang="zh-CN" altLang="en-US" sz="2900" b="1"/>
              <a:t>断定方式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787400" y="1043211"/>
            <a:ext cx="782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由</a:t>
            </a:r>
            <a:r>
              <a:rPr lang="zh-CN" altLang="en-US" sz="2800" b="1" u="sng">
                <a:latin typeface="宋体" charset="-122"/>
              </a:rPr>
              <a:t>直接给定地址</a:t>
            </a:r>
            <a:r>
              <a:rPr lang="zh-CN" altLang="en-US" sz="2800" b="1">
                <a:latin typeface="宋体" charset="-122"/>
              </a:rPr>
              <a:t>和</a:t>
            </a:r>
            <a:r>
              <a:rPr lang="zh-CN" altLang="en-US" sz="2800" b="1" u="sng">
                <a:latin typeface="宋体" charset="-122"/>
              </a:rPr>
              <a:t>测试断定</a:t>
            </a:r>
            <a:r>
              <a:rPr lang="zh-CN" altLang="en-US" sz="2800" b="1">
                <a:latin typeface="宋体" charset="-122"/>
              </a:rPr>
              <a:t>相结合形成微地址。          </a:t>
            </a:r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 rot="5400000" flipV="1">
            <a:off x="4376738" y="1605186"/>
            <a:ext cx="349250" cy="1460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4365625" y="1868711"/>
            <a:ext cx="3889375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检测某种条件或状态, 形成后续地址的其余位</a:t>
            </a:r>
          </a:p>
        </p:txBody>
      </p:sp>
      <p:sp>
        <p:nvSpPr>
          <p:cNvPr id="6" name="Line 54"/>
          <p:cNvSpPr>
            <a:spLocks noChangeShapeType="1"/>
          </p:cNvSpPr>
          <p:nvPr/>
        </p:nvSpPr>
        <p:spPr bwMode="auto">
          <a:xfrm>
            <a:off x="2119313" y="1513111"/>
            <a:ext cx="161925" cy="3413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709613" y="1865536"/>
            <a:ext cx="3149600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微指令直接给出后续地址中的某些位</a:t>
            </a: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185863" y="3172048"/>
            <a:ext cx="218598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后续地址:    </a:t>
            </a:r>
          </a:p>
        </p:txBody>
      </p:sp>
      <p:sp>
        <p:nvSpPr>
          <p:cNvPr id="9" name="Line 57"/>
          <p:cNvSpPr>
            <a:spLocks noChangeShapeType="1"/>
          </p:cNvSpPr>
          <p:nvPr/>
        </p:nvSpPr>
        <p:spPr bwMode="auto">
          <a:xfrm>
            <a:off x="3082925" y="2832323"/>
            <a:ext cx="234950" cy="3937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 flipH="1">
            <a:off x="5235575" y="2857723"/>
            <a:ext cx="371475" cy="3746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103563" y="3095848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4257675" y="3094261"/>
            <a:ext cx="1673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1558925" y="4700811"/>
            <a:ext cx="33512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给定后续微地址高位部分(非因变分量)    </a:t>
            </a: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2517775" y="3905475"/>
            <a:ext cx="5194300" cy="532676"/>
            <a:chOff x="1586" y="2686"/>
            <a:chExt cx="3272" cy="360"/>
          </a:xfrm>
        </p:grpSpPr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1586" y="2686"/>
              <a:ext cx="3272" cy="354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charset="-122"/>
                </a:rPr>
                <a:t>        给定部分   断定条件</a:t>
              </a:r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5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Line 68"/>
          <p:cNvSpPr>
            <a:spLocks noChangeShapeType="1"/>
          </p:cNvSpPr>
          <p:nvPr/>
        </p:nvSpPr>
        <p:spPr bwMode="auto">
          <a:xfrm flipH="1">
            <a:off x="4111625" y="4465861"/>
            <a:ext cx="274638" cy="319087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4935538" y="4715098"/>
            <a:ext cx="40179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指明后续微地址低位部分的形成方式</a:t>
            </a:r>
            <a:r>
              <a:rPr lang="zh-CN" altLang="en-US" sz="2800" b="1"/>
              <a:t>(因变分量)</a:t>
            </a:r>
            <a:r>
              <a:rPr lang="zh-CN" altLang="en-US" sz="2800" b="1">
                <a:latin typeface="宋体" charset="-122"/>
              </a:rPr>
              <a:t> </a:t>
            </a: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6807200" y="4475386"/>
            <a:ext cx="150813" cy="29210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620713" y="3884836"/>
            <a:ext cx="2141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一般格式:</a:t>
            </a:r>
          </a:p>
        </p:txBody>
      </p:sp>
      <p:sp>
        <p:nvSpPr>
          <p:cNvPr id="22" name="Line 73"/>
          <p:cNvSpPr>
            <a:spLocks noChangeShapeType="1"/>
          </p:cNvSpPr>
          <p:nvPr/>
        </p:nvSpPr>
        <p:spPr bwMode="auto">
          <a:xfrm>
            <a:off x="5718175" y="3449861"/>
            <a:ext cx="500063" cy="0"/>
          </a:xfrm>
          <a:prstGeom prst="line">
            <a:avLst/>
          </a:prstGeom>
          <a:noFill/>
          <a:ln w="1968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6223000" y="3095848"/>
            <a:ext cx="271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b="1">
                <a:solidFill>
                  <a:srgbClr val="004400"/>
                </a:solidFill>
                <a:sym typeface="Symbol" pitchFamily="18" charset="2"/>
              </a:rPr>
              <a:t>....</a:t>
            </a:r>
            <a:r>
              <a:rPr lang="en-US" altLang="zh-CN" sz="3200" b="1" baseline="-16000">
                <a:solidFill>
                  <a:srgbClr val="004400"/>
                </a:solidFill>
              </a:rPr>
              <a:t> 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 autoUpdateAnimBg="0"/>
      <p:bldP spid="6" grpId="0" animBg="1"/>
      <p:bldP spid="7" grpId="0" animBg="1" autoUpdateAnimBg="0"/>
      <p:bldP spid="8" grpId="0" build="p" autoUpdateAnimBg="0"/>
      <p:bldP spid="9" grpId="0" animBg="1"/>
      <p:bldP spid="10" grpId="0" animBg="1"/>
      <p:bldP spid="11" grpId="0" autoUpdateAnimBg="0"/>
      <p:bldP spid="12" grpId="0" autoUpdateAnimBg="0"/>
      <p:bldP spid="13" grpId="0" autoUpdateAnimBg="0"/>
      <p:bldP spid="18" grpId="0" animBg="1"/>
      <p:bldP spid="19" grpId="0" autoUpdateAnimBg="0"/>
      <p:bldP spid="20" grpId="0" animBg="1"/>
      <p:bldP spid="21" grpId="0" build="p" autoUpdateAnimBg="0"/>
      <p:bldP spid="22" grpId="0" animBg="1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55625" y="711746"/>
            <a:ext cx="901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例: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262063" y="692696"/>
            <a:ext cx="6203950" cy="1146175"/>
            <a:chOff x="795" y="289"/>
            <a:chExt cx="3908" cy="722"/>
          </a:xfrm>
        </p:grpSpPr>
        <p:sp>
          <p:nvSpPr>
            <p:cNvPr id="4" name="AutoShape 30"/>
            <p:cNvSpPr>
              <a:spLocks/>
            </p:cNvSpPr>
            <p:nvPr/>
          </p:nvSpPr>
          <p:spPr bwMode="auto">
            <a:xfrm rot="-5400000">
              <a:off x="4080" y="181"/>
              <a:ext cx="90" cy="988"/>
            </a:xfrm>
            <a:prstGeom prst="leftBrace">
              <a:avLst>
                <a:gd name="adj1" fmla="val 91481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3949" y="697"/>
              <a:ext cx="51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2位</a:t>
              </a:r>
            </a:p>
          </p:txBody>
        </p:sp>
        <p:sp>
          <p:nvSpPr>
            <p:cNvPr id="6" name="AutoShape 33"/>
            <p:cNvSpPr>
              <a:spLocks/>
            </p:cNvSpPr>
            <p:nvPr/>
          </p:nvSpPr>
          <p:spPr bwMode="auto">
            <a:xfrm rot="-5400000">
              <a:off x="2994" y="230"/>
              <a:ext cx="92" cy="907"/>
            </a:xfrm>
            <a:prstGeom prst="leftBrace">
              <a:avLst>
                <a:gd name="adj1" fmla="val 82156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540" y="697"/>
              <a:ext cx="1104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位数可变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656" y="289"/>
              <a:ext cx="3047" cy="319"/>
            </a:xfrm>
            <a:prstGeom prst="rect">
              <a:avLst/>
            </a:prstGeom>
            <a:solidFill>
              <a:srgbClr val="E9FFFF"/>
            </a:solidFill>
            <a:ln w="2222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zh-CN" altLang="en-US" sz="2800" b="1"/>
                <a:t>              </a:t>
              </a:r>
              <a:r>
                <a:rPr lang="en-US" altLang="zh-CN" sz="2800" b="1"/>
                <a:t>D (</a:t>
              </a:r>
              <a:r>
                <a:rPr lang="zh-CN" altLang="en-US" sz="2800" b="1"/>
                <a:t>给定)       </a:t>
              </a:r>
              <a:r>
                <a:rPr lang="en-US" altLang="zh-CN" sz="2800" b="1"/>
                <a:t>A (</a:t>
              </a:r>
              <a:r>
                <a:rPr lang="zh-CN" altLang="en-US" sz="2800" b="1"/>
                <a:t>条件)</a:t>
              </a: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520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2392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5" y="300"/>
              <a:ext cx="948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微指令</a:t>
              </a:r>
              <a:r>
                <a:rPr lang="zh-CN" altLang="en-US" sz="3000" b="1"/>
                <a:t>      </a:t>
              </a:r>
            </a:p>
          </p:txBody>
        </p:sp>
      </p:grp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588" y="3972148"/>
            <a:ext cx="962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A=</a:t>
            </a:r>
          </a:p>
        </p:txBody>
      </p:sp>
      <p:sp>
        <p:nvSpPr>
          <p:cNvPr id="13" name="AutoShape 42"/>
          <p:cNvSpPr>
            <a:spLocks/>
          </p:cNvSpPr>
          <p:nvPr/>
        </p:nvSpPr>
        <p:spPr bwMode="auto">
          <a:xfrm>
            <a:off x="623888" y="3299048"/>
            <a:ext cx="198437" cy="1843088"/>
          </a:xfrm>
          <a:prstGeom prst="leftBrace">
            <a:avLst>
              <a:gd name="adj1" fmla="val 7740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0738" y="3091086"/>
            <a:ext cx="665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01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763588" y="3724498"/>
            <a:ext cx="971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10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1300163" y="3083148"/>
            <a:ext cx="76279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操作码作为微地址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4位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6位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1216025" y="4759548"/>
            <a:ext cx="811847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目的寻址方式编码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1287463" y="3667348"/>
            <a:ext cx="751522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源寻址方式编码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777875" y="4813523"/>
            <a:ext cx="7286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11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>
            <a:off x="5991225" y="4161061"/>
            <a:ext cx="249238" cy="214312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590925" y="4232498"/>
            <a:ext cx="2808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V="1">
            <a:off x="5157788" y="2895823"/>
            <a:ext cx="306387" cy="29210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5397500" y="2573561"/>
            <a:ext cx="337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可形成16路分支</a:t>
            </a: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 flipH="1">
            <a:off x="6180138" y="5235798"/>
            <a:ext cx="242887" cy="268288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3756025" y="5396136"/>
            <a:ext cx="3108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485775" y="2098824"/>
            <a:ext cx="41703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/>
              <a:t>假设微地址10位,  约定</a:t>
            </a:r>
            <a:r>
              <a:rPr lang="zh-CN" altLang="en-US" sz="29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 advAuto="0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2750" y="1961406"/>
            <a:ext cx="3402013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 smtClean="0"/>
              <a:t>微指令格式</a:t>
            </a:r>
            <a:r>
              <a:rPr lang="zh-CN" altLang="en-US" sz="3000" b="1"/>
              <a:t>如下: </a:t>
            </a:r>
            <a:endParaRPr lang="en-US" altLang="zh-CN" sz="3000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25" y="2480518"/>
            <a:ext cx="5688013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</a:t>
            </a:r>
            <a:r>
              <a:rPr lang="zh-CN" altLang="en-US" sz="2800" b="1" smtClean="0">
                <a:sym typeface="Symbol" pitchFamily="18" charset="2"/>
              </a:rPr>
              <a:t>微指令</a:t>
            </a:r>
            <a:r>
              <a:rPr lang="zh-CN" altLang="en-US" sz="2800" b="1" smtClean="0"/>
              <a:t>共</a:t>
            </a:r>
            <a:r>
              <a:rPr lang="zh-CN" altLang="en-US" sz="2800" b="1" smtClean="0"/>
              <a:t>2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位</a:t>
            </a:r>
            <a:r>
              <a:rPr lang="zh-CN" altLang="en-US" sz="2800" b="1"/>
              <a:t>,  </a:t>
            </a:r>
            <a:r>
              <a:rPr lang="en-US" altLang="zh-CN" sz="2800" b="1" smtClean="0"/>
              <a:t>D</a:t>
            </a:r>
            <a:r>
              <a:rPr lang="en-US" altLang="zh-CN" sz="3200" b="1" baseline="-12000" smtClean="0"/>
              <a:t>27</a:t>
            </a:r>
            <a:r>
              <a:rPr lang="en-US" altLang="zh-CN" sz="3100" b="1" smtClean="0"/>
              <a:t>～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8350" y="2969468"/>
            <a:ext cx="6265863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分字段编码与直接控制(不译法)混合</a:t>
            </a:r>
          </a:p>
          <a:p>
            <a:pPr algn="l"/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假设微程序库地址长度为8位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0896" y="5257056"/>
            <a:ext cx="33670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>
                <a:latin typeface="宋体" charset="-122"/>
              </a:rPr>
              <a:t>基本数据</a:t>
            </a:r>
            <a:r>
              <a:rPr lang="zh-CN" altLang="en-US" sz="2800" b="1">
                <a:latin typeface="宋体" charset="-122"/>
              </a:rPr>
              <a:t>通路操作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6013" y="5830143"/>
            <a:ext cx="199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辅助操作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27000" y="4025157"/>
            <a:ext cx="9144000" cy="995363"/>
            <a:chOff x="80" y="1491"/>
            <a:chExt cx="5760" cy="6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0" y="1801"/>
              <a:ext cx="5535" cy="317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900" b="1">
                  <a:ea typeface="黑体" pitchFamily="2" charset="-122"/>
                </a:rPr>
                <a:t> </a:t>
              </a:r>
              <a:r>
                <a:rPr lang="en-US" altLang="zh-CN" sz="2900" b="1">
                  <a:ea typeface="黑体" pitchFamily="2" charset="-122"/>
                </a:rPr>
                <a:t>AI    BI     SM    </a:t>
              </a:r>
              <a:r>
                <a:rPr lang="en-US" altLang="zh-CN" sz="2900" b="1" smtClean="0">
                  <a:ea typeface="黑体" pitchFamily="2" charset="-122"/>
                </a:rPr>
                <a:t>CI    </a:t>
              </a:r>
              <a:r>
                <a:rPr lang="en-US" altLang="zh-CN" sz="2900" b="1">
                  <a:ea typeface="黑体" pitchFamily="2" charset="-122"/>
                </a:rPr>
                <a:t>S  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 smtClean="0">
                  <a:ea typeface="黑体" pitchFamily="2" charset="-122"/>
                </a:rPr>
                <a:t>CP    </a:t>
              </a:r>
              <a:r>
                <a:rPr lang="en-US" altLang="zh-CN" sz="2900" b="1">
                  <a:ea typeface="黑体" pitchFamily="2" charset="-122"/>
                </a:rPr>
                <a:t>EMAR   R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W   ST   SC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84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98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80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2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5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7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4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1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9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0" y="1491"/>
              <a:ext cx="57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   3       3       5       2      2       </a:t>
              </a:r>
              <a:r>
                <a:rPr lang="en-US" altLang="zh-CN" sz="2800" b="1" smtClean="0"/>
                <a:t>4</a:t>
              </a:r>
              <a:r>
                <a:rPr lang="zh-CN" altLang="en-US" sz="2800" b="1" smtClean="0"/>
                <a:t>           </a:t>
              </a:r>
              <a:r>
                <a:rPr lang="zh-CN" altLang="en-US" sz="2800" b="1"/>
                <a:t>1        1    1     2      4</a:t>
              </a:r>
            </a:p>
          </p:txBody>
        </p:sp>
      </p:grp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2398712" y="2905969"/>
            <a:ext cx="231775" cy="4622800"/>
          </a:xfrm>
          <a:prstGeom prst="leftBrace">
            <a:avLst>
              <a:gd name="adj1" fmla="val 166210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007100" y="4044206"/>
            <a:ext cx="177800" cy="23114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200900" y="5345956"/>
            <a:ext cx="19161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顺序控制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51450" y="5234831"/>
            <a:ext cx="1770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访存操作 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6451600" y="5088781"/>
            <a:ext cx="1238250" cy="998537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8212138" y="5060206"/>
            <a:ext cx="285750" cy="352425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961188" y="5795218"/>
            <a:ext cx="2182812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后续微地址形成方式</a:t>
            </a:r>
            <a:r>
              <a:rPr lang="zh-CN" altLang="en-US" sz="2800" b="1"/>
              <a:t>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37592" y="116632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3.5.4 </a:t>
            </a:r>
            <a:r>
              <a:rPr lang="zh-CN" altLang="en-US" sz="2800" b="1" smtClean="0"/>
              <a:t> 模型机微指令格式 </a:t>
            </a:r>
            <a:endParaRPr lang="zh-CN" altLang="en-US" sz="2800" b="1"/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179709" y="829161"/>
            <a:ext cx="8640763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latin typeface="+mn-ea"/>
              </a:rPr>
              <a:t>原则：按数据通路操作划分字段，同类操作中互斥的微命令在同一字</a:t>
            </a:r>
            <a:r>
              <a:rPr lang="zh-CN" altLang="en-US" sz="3000" b="1" smtClean="0">
                <a:latin typeface="+mn-ea"/>
              </a:rPr>
              <a:t>段。    </a:t>
            </a:r>
            <a:endParaRPr lang="zh-CN" altLang="en-US" sz="30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autoUpdateAnimBg="0"/>
      <p:bldP spid="6" grpId="0" autoUpdateAnimBg="0"/>
      <p:bldP spid="20" grpId="0" animBg="1"/>
      <p:bldP spid="21" grpId="0" animBg="1"/>
      <p:bldP spid="22" grpId="0" autoUpdateAnimBg="0"/>
      <p:bldP spid="23" grpId="0" autoUpdateAnimBg="0"/>
      <p:bldP spid="24" grpId="0" animBg="1"/>
      <p:bldP spid="25" grpId="0" animBg="1"/>
      <p:bldP spid="26" grpId="0" build="p" autoUpdateAnimBg="0" advAuto="1000"/>
      <p:bldP spid="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5588" y="1556221"/>
            <a:ext cx="424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 数据通路控制字段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9613" y="2083271"/>
            <a:ext cx="2944812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AI: A</a:t>
            </a:r>
            <a:r>
              <a:rPr lang="zh-CN" altLang="en-US" sz="2700" b="1"/>
              <a:t>输入选择 </a:t>
            </a:r>
            <a:endParaRPr lang="en-US" altLang="zh-CN" sz="27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8988" y="2053109"/>
            <a:ext cx="2298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27400" y="2429346"/>
            <a:ext cx="22225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4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8988" y="2823046"/>
            <a:ext cx="20129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r>
              <a:rPr lang="zh-CN" altLang="en-US" sz="2700" b="1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17875" y="3207221"/>
            <a:ext cx="22415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06763" y="358663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 smtClean="0"/>
              <a:t>SP</a:t>
            </a:r>
            <a:r>
              <a:rPr lang="en-US" altLang="zh-CN" sz="2700" b="1" smtClean="0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6688" y="2413471"/>
            <a:ext cx="37068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、SP、PC</a:t>
            </a:r>
            <a:r>
              <a:rPr lang="en-US" altLang="zh-CN" sz="2700" b="1"/>
              <a:t>)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2625" y="4742706"/>
            <a:ext cx="2679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BI: B</a:t>
            </a:r>
            <a:r>
              <a:rPr lang="zh-CN" altLang="en-US" sz="2700" b="1"/>
              <a:t>输入选择</a:t>
            </a:r>
            <a:endParaRPr lang="en-US" altLang="zh-CN" sz="27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4742706"/>
            <a:ext cx="27082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51213" y="5133231"/>
            <a:ext cx="22352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6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51213" y="5504706"/>
            <a:ext cx="22860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352800" y="5868243"/>
            <a:ext cx="2478088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28988" y="6238131"/>
            <a:ext cx="272732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MDR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14938" y="5098306"/>
            <a:ext cx="33543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、PSW</a:t>
            </a:r>
            <a:r>
              <a:rPr lang="en-US" altLang="zh-CN" sz="2700" b="1"/>
              <a:t>) 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11125" y="529109"/>
            <a:ext cx="9144000" cy="927100"/>
            <a:chOff x="70" y="111"/>
            <a:chExt cx="5760" cy="584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</a:t>
              </a:r>
              <a:r>
                <a:rPr lang="en-US" altLang="zh-CN" sz="2800" b="1" smtClean="0">
                  <a:ea typeface="黑体" pitchFamily="2" charset="-122"/>
                </a:rPr>
                <a:t>CI     </a:t>
              </a:r>
              <a:r>
                <a:rPr lang="en-US" altLang="zh-CN" sz="2800" b="1">
                  <a:ea typeface="黑体" pitchFamily="2" charset="-122"/>
                </a:rPr>
                <a:t>S    </a:t>
              </a:r>
              <a:r>
                <a:rPr lang="en-US" altLang="zh-CN" sz="2800" b="1" smtClean="0">
                  <a:ea typeface="黑体" pitchFamily="2" charset="-122"/>
                </a:rPr>
                <a:t> CP  </a:t>
              </a:r>
              <a:r>
                <a:rPr lang="en-US" altLang="zh-CN" sz="2800" b="1">
                  <a:ea typeface="黑体" pitchFamily="2" charset="-122"/>
                </a:rPr>
                <a:t>EMAR   R   W   ST     SC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 smtClean="0"/>
                <a:t>4</a:t>
              </a:r>
              <a:r>
                <a:rPr lang="zh-CN" altLang="en-US" sz="2600" b="1" smtClean="0"/>
                <a:t>          </a:t>
              </a:r>
              <a:r>
                <a:rPr lang="zh-CN" altLang="en-US" sz="2600" b="1"/>
                <a:t>1         1     1      2        4</a:t>
              </a: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322241" y="400506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 smtClean="0"/>
              <a:t>1</a:t>
            </a:r>
            <a:r>
              <a:rPr lang="en-US" altLang="zh-CN" sz="2700" b="1" smtClean="0"/>
              <a:t>11</a:t>
            </a:r>
            <a:r>
              <a:rPr lang="zh-CN" altLang="en-US" sz="2700" b="1" smtClean="0"/>
              <a:t>    </a:t>
            </a:r>
            <a:r>
              <a:rPr lang="en-US" altLang="zh-CN" sz="2700" b="1"/>
              <a:t>PC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0"/>
      <p:bldP spid="3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738" y="1850802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SM: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5413" y="1850802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ALU</a:t>
            </a:r>
            <a:r>
              <a:rPr lang="zh-CN" altLang="zh-CN" sz="2800" b="1"/>
              <a:t>功能选择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62363" y="1812702"/>
            <a:ext cx="2667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</a:t>
            </a:r>
            <a:r>
              <a:rPr lang="en-US" altLang="zh-CN" sz="3200" b="1" baseline="-14000"/>
              <a:t>3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2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1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M</a:t>
            </a:r>
            <a:r>
              <a:rPr lang="en-US" altLang="zh-CN" sz="3200" b="1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4038" y="2917602"/>
            <a:ext cx="10747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CI: </a:t>
            </a:r>
            <a:endParaRPr lang="en-US" altLang="zh-CN" sz="28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3813" y="2917602"/>
            <a:ext cx="2863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初始进位选择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8488" y="4133999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S: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7938" y="4121299"/>
            <a:ext cx="18176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移位选择</a:t>
            </a:r>
            <a:r>
              <a:rPr lang="zh-CN" altLang="en-US" sz="2800" b="1"/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9913" y="5019824"/>
            <a:ext cx="1046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CP: </a:t>
            </a:r>
            <a:endParaRPr lang="en-US" altLang="zh-CN" sz="2800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19212" y="5007124"/>
            <a:ext cx="310877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内总线输出分配</a:t>
            </a:r>
            <a:endParaRPr lang="zh-CN" altLang="en-US" sz="2800" b="1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954213" y="2352452"/>
            <a:ext cx="5340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(</a:t>
            </a:r>
            <a:r>
              <a:rPr lang="zh-CN" altLang="zh-CN" sz="2800" b="1">
                <a:solidFill>
                  <a:srgbClr val="FF0000"/>
                </a:solidFill>
              </a:rPr>
              <a:t>该</a:t>
            </a:r>
            <a:r>
              <a:rPr lang="zh-CN" altLang="en-US" sz="2800" b="1">
                <a:solidFill>
                  <a:srgbClr val="FF0000"/>
                </a:solidFill>
              </a:rPr>
              <a:t>5位采用直接控制法, 不译码</a:t>
            </a:r>
            <a:r>
              <a:rPr lang="zh-CN" altLang="en-US" sz="2800" b="1"/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78238" y="2908077"/>
            <a:ext cx="4400550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00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0</a:t>
            </a:r>
            <a:r>
              <a:rPr lang="en-US" altLang="zh-CN" sz="1200" b="1" smtClean="0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 smtClean="0"/>
              <a:t>C</a:t>
            </a:r>
            <a:r>
              <a:rPr lang="en-US" altLang="zh-CN" sz="3200" b="1" baseline="-12000" smtClean="0"/>
              <a:t>0</a:t>
            </a:r>
            <a:r>
              <a:rPr lang="en-US" altLang="zh-CN" sz="2800" b="1" smtClean="0"/>
              <a:t>     01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1</a:t>
            </a:r>
            <a:r>
              <a:rPr lang="en-US" altLang="zh-CN" sz="1400" b="1" smtClean="0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 smtClean="0"/>
              <a:t>C</a:t>
            </a:r>
            <a:r>
              <a:rPr lang="en-US" altLang="zh-CN" sz="3200" b="1" baseline="-12000" smtClean="0"/>
              <a:t>0</a:t>
            </a:r>
            <a:endParaRPr lang="en-US" altLang="zh-CN" sz="3200" b="1" smtClean="0"/>
          </a:p>
          <a:p>
            <a:r>
              <a:rPr lang="en-US" altLang="zh-CN" sz="2800" b="1" smtClean="0"/>
              <a:t>10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 PSW</a:t>
            </a:r>
            <a:r>
              <a:rPr lang="en-US" altLang="zh-CN" b="1" smtClean="0"/>
              <a:t>0</a:t>
            </a:r>
            <a:r>
              <a:rPr lang="en-US" altLang="zh-CN" sz="2800" b="1">
                <a:ea typeface="华文宋体" pitchFamily="2" charset="-122"/>
              </a:rPr>
              <a:t> </a:t>
            </a:r>
            <a:r>
              <a:rPr lang="en-US" altLang="zh-CN" sz="2800" b="1" smtClean="0">
                <a:ea typeface="华文宋体" pitchFamily="2" charset="-122"/>
              </a:rPr>
              <a:t>→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endParaRPr lang="en-US" altLang="zh-CN" sz="2800" b="1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011488" y="4107011"/>
            <a:ext cx="59563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 — DM</a:t>
            </a:r>
            <a:r>
              <a:rPr lang="zh-CN" altLang="en-US" sz="2800" b="1"/>
              <a:t>直传      </a:t>
            </a:r>
            <a:r>
              <a:rPr lang="en-US" altLang="zh-CN" sz="2800" b="1"/>
              <a:t>01 — SL</a:t>
            </a:r>
            <a:r>
              <a:rPr lang="zh-CN" altLang="en-US" sz="2800" b="1"/>
              <a:t>左移 </a:t>
            </a:r>
          </a:p>
          <a:p>
            <a:pPr algn="l"/>
            <a:r>
              <a:rPr lang="en-US" altLang="zh-CN" sz="2800" b="1"/>
              <a:t>10 — SR</a:t>
            </a:r>
            <a:r>
              <a:rPr lang="zh-CN" altLang="en-US" sz="2800" b="1"/>
              <a:t>右移        </a:t>
            </a:r>
            <a:r>
              <a:rPr lang="en-US" altLang="zh-CN" sz="2800" b="1"/>
              <a:t>11 — EX</a:t>
            </a:r>
            <a:r>
              <a:rPr lang="zh-CN" altLang="en-US" sz="2800" b="1"/>
              <a:t>字节交换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304925" y="5507186"/>
            <a:ext cx="765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产生打入脉冲: </a:t>
            </a:r>
            <a:r>
              <a:rPr lang="zh-CN" altLang="en-US" sz="2800" b="1" smtClean="0"/>
              <a:t>编码表示</a:t>
            </a:r>
            <a:r>
              <a:rPr lang="zh-CN" altLang="en-US" sz="2800" b="1" u="sng"/>
              <a:t>不发打入脉冲</a:t>
            </a:r>
            <a:r>
              <a:rPr lang="zh-CN" altLang="en-US" sz="2800" b="1"/>
              <a:t>和</a:t>
            </a:r>
            <a:r>
              <a:rPr lang="zh-CN" altLang="en-US" sz="2800" b="1" u="sng"/>
              <a:t>分别打入不同的寄存器的脉冲</a:t>
            </a:r>
            <a:endParaRPr lang="en-US" altLang="zh-CN" sz="2800" b="1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114300" y="764952"/>
            <a:ext cx="9144000" cy="927100"/>
            <a:chOff x="70" y="111"/>
            <a:chExt cx="5760" cy="584"/>
          </a:xfrm>
        </p:grpSpPr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</a:t>
              </a:r>
              <a:r>
                <a:rPr lang="en-US" altLang="zh-CN" sz="2800" b="1" smtClean="0">
                  <a:ea typeface="黑体" pitchFamily="2" charset="-122"/>
                </a:rPr>
                <a:t>CI     </a:t>
              </a:r>
              <a:r>
                <a:rPr lang="en-US" altLang="zh-CN" sz="2800" b="1">
                  <a:ea typeface="黑体" pitchFamily="2" charset="-122"/>
                </a:rPr>
                <a:t>S    </a:t>
              </a:r>
              <a:r>
                <a:rPr lang="en-US" altLang="zh-CN" sz="2800" b="1" smtClean="0">
                  <a:ea typeface="黑体" pitchFamily="2" charset="-122"/>
                </a:rPr>
                <a:t>CP   </a:t>
              </a:r>
              <a:r>
                <a:rPr lang="en-US" altLang="zh-CN" sz="2800" b="1">
                  <a:ea typeface="黑体" pitchFamily="2" charset="-122"/>
                </a:rPr>
                <a:t>EMAR   R   W   ST     SC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 smtClean="0"/>
                <a:t>4</a:t>
              </a:r>
              <a:r>
                <a:rPr lang="zh-CN" altLang="en-US" sz="2600" b="1" smtClean="0"/>
                <a:t>          </a:t>
              </a:r>
              <a:r>
                <a:rPr lang="zh-CN" altLang="en-US" sz="2600" b="1"/>
                <a:t>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122139"/>
            <a:ext cx="8410575" cy="44165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2700" b="1" smtClean="0"/>
              <a:t>0000   </a:t>
            </a:r>
            <a:r>
              <a:rPr lang="zh-CN" altLang="en-US" sz="2700" b="1"/>
              <a:t>不发打入脉冲</a:t>
            </a:r>
          </a:p>
          <a:p>
            <a:pPr marL="457200" indent="-457200" algn="l"/>
            <a:r>
              <a:rPr lang="en-US" altLang="zh-CN" sz="2700" b="1" smtClean="0"/>
              <a:t>0001   </a:t>
            </a:r>
            <a:r>
              <a:rPr lang="en-US" altLang="zh-CN" sz="2700" b="1"/>
              <a:t>CPR</a:t>
            </a:r>
            <a:r>
              <a:rPr lang="en-US" altLang="zh-CN" sz="3300" b="1" baseline="-16000"/>
              <a:t>i</a:t>
            </a:r>
            <a:r>
              <a:rPr lang="en-US" altLang="zh-CN" sz="1600" b="1" baseline="-16000"/>
              <a:t> </a:t>
            </a:r>
            <a:r>
              <a:rPr lang="en-US" altLang="zh-CN" sz="2600" b="1"/>
              <a:t>(</a:t>
            </a:r>
            <a:r>
              <a:rPr lang="en-US" altLang="zh-CN" sz="2600" b="1">
                <a:ea typeface="黑体" pitchFamily="2" charset="-122"/>
              </a:rPr>
              <a:t>R</a:t>
            </a:r>
            <a:r>
              <a:rPr lang="en-US" altLang="zh-CN" sz="3300" b="1" baseline="-16000">
                <a:ea typeface="黑体" pitchFamily="2" charset="-122"/>
              </a:rPr>
              <a:t>0</a:t>
            </a:r>
            <a:r>
              <a:rPr lang="en-US" altLang="zh-CN" sz="2600" b="1">
                <a:ea typeface="黑体" pitchFamily="2" charset="-122"/>
              </a:rPr>
              <a:t>~R</a:t>
            </a:r>
            <a:r>
              <a:rPr lang="en-US" altLang="zh-CN" sz="3300" b="1" baseline="-16000">
                <a:ea typeface="黑体" pitchFamily="2" charset="-122"/>
              </a:rPr>
              <a:t>3</a:t>
            </a:r>
            <a:r>
              <a:rPr lang="en-US" altLang="zh-CN" sz="2600" b="1">
                <a:ea typeface="黑体" pitchFamily="2" charset="-122"/>
              </a:rPr>
              <a:t>, SP, PC, </a:t>
            </a:r>
            <a:r>
              <a:rPr lang="en-US" altLang="zh-CN" sz="2600" b="1" smtClean="0">
                <a:ea typeface="黑体" pitchFamily="2" charset="-122"/>
              </a:rPr>
              <a:t>PSW</a:t>
            </a:r>
            <a:r>
              <a:rPr lang="zh-CN" altLang="en-US" sz="2800" b="1" u="sng" smtClean="0">
                <a:latin typeface="宋体" panose="02010600030101010101" pitchFamily="2" charset="-122"/>
                <a:ea typeface="宋体" panose="02010600030101010101" pitchFamily="2" charset="-122"/>
              </a:rPr>
              <a:t>源</a:t>
            </a:r>
            <a:r>
              <a:rPr lang="zh-CN" altLang="en-US" sz="2800" b="1" u="sng" smtClean="0"/>
              <a:t>寄存器</a:t>
            </a:r>
            <a:r>
              <a:rPr lang="zh-CN" altLang="en-US" sz="2800" b="1" u="sng"/>
              <a:t>号指明</a:t>
            </a:r>
            <a:r>
              <a:rPr lang="zh-CN" altLang="en-US" sz="3200" b="1"/>
              <a:t>) </a:t>
            </a:r>
          </a:p>
          <a:p>
            <a:pPr marL="457200" indent="-457200" algn="l"/>
            <a:r>
              <a:rPr lang="en-US" altLang="zh-CN" sz="2700" b="1" smtClean="0"/>
              <a:t>0010   </a:t>
            </a:r>
            <a:r>
              <a:rPr lang="en-US" altLang="zh-CN" sz="2700" b="1"/>
              <a:t>CPC</a:t>
            </a:r>
          </a:p>
          <a:p>
            <a:pPr marL="457200" indent="-457200" algn="l"/>
            <a:r>
              <a:rPr lang="en-US" altLang="zh-CN" sz="2700" b="1" smtClean="0"/>
              <a:t>0011   </a:t>
            </a:r>
            <a:r>
              <a:rPr lang="en-US" altLang="zh-CN" sz="2700" b="1"/>
              <a:t>CPD</a:t>
            </a:r>
          </a:p>
          <a:p>
            <a:pPr marL="457200" indent="-457200" algn="l"/>
            <a:r>
              <a:rPr lang="en-US" altLang="zh-CN" sz="2700" b="1" smtClean="0"/>
              <a:t>0100   </a:t>
            </a:r>
            <a:r>
              <a:rPr lang="en-US" altLang="zh-CN" sz="2700" b="1" smtClean="0"/>
              <a:t>CPSP</a:t>
            </a:r>
            <a:r>
              <a:rPr lang="zh-CN" altLang="en-US" sz="2700" b="1" smtClean="0"/>
              <a:t>（主要用于</a:t>
            </a:r>
            <a:r>
              <a:rPr lang="en-US" altLang="zh-CN" sz="2700" b="1" smtClean="0"/>
              <a:t>JSR</a:t>
            </a:r>
            <a:r>
              <a:rPr lang="zh-CN" altLang="en-US" sz="2700" b="1" smtClean="0"/>
              <a:t>）</a:t>
            </a:r>
            <a:endParaRPr lang="en-US" altLang="zh-CN" sz="2700" b="1"/>
          </a:p>
          <a:p>
            <a:pPr marL="457200" indent="-457200" algn="l"/>
            <a:r>
              <a:rPr lang="en-US" altLang="zh-CN" sz="2700" b="1" smtClean="0"/>
              <a:t>0101   CPMAR</a:t>
            </a:r>
          </a:p>
          <a:p>
            <a:pPr marL="457200" indent="-457200"/>
            <a:r>
              <a:rPr lang="en-US" altLang="zh-CN" sz="2700" b="1" smtClean="0"/>
              <a:t>0110   CPMDR</a:t>
            </a:r>
            <a:endParaRPr lang="en-US" altLang="zh-CN" sz="2700" b="1"/>
          </a:p>
          <a:p>
            <a:pPr marL="457200" indent="-457200" algn="l"/>
            <a:r>
              <a:rPr lang="en-US" altLang="zh-CN" sz="2700" b="1" smtClean="0"/>
              <a:t>0111   CPPC</a:t>
            </a:r>
            <a:r>
              <a:rPr lang="zh-CN" altLang="en-US" sz="2700" b="1" smtClean="0"/>
              <a:t>（用于取指、变址中的打入</a:t>
            </a:r>
            <a:r>
              <a:rPr lang="en-US" altLang="zh-CN" sz="2700" b="1" smtClean="0"/>
              <a:t>PC</a:t>
            </a:r>
            <a:r>
              <a:rPr lang="zh-CN" altLang="en-US" sz="2700" b="1" smtClean="0"/>
              <a:t>）</a:t>
            </a:r>
            <a:endParaRPr lang="en-US" altLang="zh-CN" sz="2700" b="1" smtClean="0"/>
          </a:p>
          <a:p>
            <a:pPr marL="457200" indent="-457200"/>
            <a:r>
              <a:rPr lang="en-US" altLang="zh-CN" sz="2700" b="1" smtClean="0"/>
              <a:t>1000   </a:t>
            </a:r>
            <a:r>
              <a:rPr lang="en-US" altLang="zh-CN" sz="2700" b="1" smtClean="0"/>
              <a:t>CPR</a:t>
            </a:r>
            <a:r>
              <a:rPr lang="en-US" altLang="zh-CN" sz="3300" b="1" baseline="-16000" smtClean="0"/>
              <a:t>j</a:t>
            </a:r>
            <a:r>
              <a:rPr lang="zh-CN" altLang="en-US" sz="2700" b="1"/>
              <a:t> </a:t>
            </a:r>
            <a:r>
              <a:rPr lang="zh-CN" altLang="en-US" sz="2700" b="1" smtClean="0"/>
              <a:t>（目的寄存器号指明）</a:t>
            </a:r>
            <a:endParaRPr lang="en-US" altLang="zh-CN" sz="2700" b="1"/>
          </a:p>
          <a:p>
            <a:pPr marL="457200" indent="-457200" algn="l"/>
            <a:endParaRPr lang="en-US" altLang="zh-CN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936650"/>
            <a:ext cx="28003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2.  访存操作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11200" y="2547838"/>
            <a:ext cx="1665288" cy="593725"/>
            <a:chOff x="448" y="1229"/>
            <a:chExt cx="1049" cy="37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48" y="1247"/>
              <a:ext cx="95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900" b="1"/>
                <a:t>EMAR=</a:t>
              </a:r>
              <a:endParaRPr lang="zh-CN" altLang="en-US" sz="2900" b="1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1374" y="1229"/>
              <a:ext cx="123" cy="374"/>
            </a:xfrm>
            <a:prstGeom prst="leftBrace">
              <a:avLst>
                <a:gd name="adj1" fmla="val 25339"/>
                <a:gd name="adj2" fmla="val 50000"/>
              </a:avLst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49500" y="236845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1   </a:t>
            </a:r>
            <a:r>
              <a:rPr lang="zh-CN" altLang="en-US" sz="2800" b="1"/>
              <a:t>与地址总线连通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41563" y="2830413"/>
            <a:ext cx="3281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   </a:t>
            </a:r>
            <a:r>
              <a:rPr lang="zh-CN" altLang="en-US" sz="2800" b="1"/>
              <a:t>与地址总线断开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4063" y="3366988"/>
            <a:ext cx="91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R=1 </a:t>
            </a:r>
            <a:endParaRPr lang="zh-CN" altLang="en-US" sz="28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68488" y="3362225"/>
            <a:ext cx="4011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读主存, 同时作为</a:t>
            </a:r>
            <a:r>
              <a:rPr lang="en-US" altLang="zh-CN" sz="2800" b="1"/>
              <a:t>SMDR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93887" y="3846413"/>
            <a:ext cx="4198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写入</a:t>
            </a:r>
            <a:r>
              <a:rPr lang="zh-CN" altLang="en-US" sz="2800" b="1" smtClean="0"/>
              <a:t>主存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同时作</a:t>
            </a:r>
            <a:r>
              <a:rPr lang="en-US" altLang="zh-CN" sz="2800" b="1" smtClean="0"/>
              <a:t>EMDR</a:t>
            </a:r>
            <a:endParaRPr lang="zh-CN" altLang="en-US" sz="2800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5175" y="3881338"/>
            <a:ext cx="100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W=1 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37275" y="3093938"/>
            <a:ext cx="28035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该</a:t>
            </a:r>
            <a:r>
              <a:rPr lang="zh-CN" altLang="en-US" sz="2800" b="1"/>
              <a:t>3位采用直接控制法, 不译码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875338" y="2582763"/>
            <a:ext cx="222250" cy="1641475"/>
          </a:xfrm>
          <a:prstGeom prst="rightBrace">
            <a:avLst>
              <a:gd name="adj1" fmla="val 61548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95288" y="4429025"/>
            <a:ext cx="32067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3. 辅助操作 </a:t>
            </a:r>
            <a:r>
              <a:rPr lang="en-US" altLang="zh-CN" sz="3000" b="1"/>
              <a:t>ST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2441575" y="4978300"/>
            <a:ext cx="2300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  无操作  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649788" y="4951313"/>
            <a:ext cx="237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01  开中断  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427288" y="5502175"/>
            <a:ext cx="2466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10  关中断 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649788" y="5464075"/>
            <a:ext cx="1984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11  </a:t>
            </a:r>
            <a:r>
              <a:rPr lang="en-US" altLang="zh-CN" sz="2800" b="1"/>
              <a:t>SIR  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7000" y="874613"/>
            <a:ext cx="9144000" cy="927100"/>
            <a:chOff x="70" y="111"/>
            <a:chExt cx="5760" cy="584"/>
          </a:xfrm>
        </p:grpSpPr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</a:t>
              </a:r>
              <a:r>
                <a:rPr lang="en-US" altLang="zh-CN" sz="2800" b="1" smtClean="0">
                  <a:ea typeface="黑体" pitchFamily="2" charset="-122"/>
                </a:rPr>
                <a:t>CI     </a:t>
              </a:r>
              <a:r>
                <a:rPr lang="en-US" altLang="zh-CN" sz="2800" b="1">
                  <a:ea typeface="黑体" pitchFamily="2" charset="-122"/>
                </a:rPr>
                <a:t>S    </a:t>
              </a:r>
              <a:r>
                <a:rPr lang="en-US" altLang="zh-CN" sz="2800" b="1" smtClean="0">
                  <a:ea typeface="黑体" pitchFamily="2" charset="-122"/>
                </a:rPr>
                <a:t> CP  </a:t>
              </a:r>
              <a:r>
                <a:rPr lang="en-US" altLang="zh-CN" sz="2800" b="1">
                  <a:ea typeface="黑体" pitchFamily="2" charset="-122"/>
                </a:rPr>
                <a:t>EMAR   R   W   ST     SC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 smtClean="0"/>
                <a:t>4</a:t>
              </a:r>
              <a:r>
                <a:rPr lang="zh-CN" altLang="en-US" sz="2600" b="1" smtClean="0"/>
                <a:t>          </a:t>
              </a:r>
              <a:r>
                <a:rPr lang="zh-CN" altLang="en-US" sz="2600" b="1"/>
                <a:t>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61950" y="1891754"/>
            <a:ext cx="70485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4. 顺序控制 </a:t>
            </a:r>
            <a:r>
              <a:rPr lang="en-US" altLang="zh-CN" sz="3000" b="1" smtClean="0"/>
              <a:t>SC</a:t>
            </a:r>
            <a:endParaRPr lang="zh-CN" altLang="en-US" sz="3000" b="1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00525" y="2366417"/>
            <a:ext cx="13033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增量</a:t>
            </a:r>
          </a:p>
          <a:p>
            <a:pPr algn="l"/>
            <a:r>
              <a:rPr lang="zh-CN" altLang="en-US" sz="2800" b="1"/>
              <a:t>断定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65163" y="2583904"/>
            <a:ext cx="3765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指明微地址形成方式       </a:t>
            </a:r>
          </a:p>
        </p:txBody>
      </p:sp>
      <p:sp>
        <p:nvSpPr>
          <p:cNvPr id="6" name="AutoShape 14"/>
          <p:cNvSpPr>
            <a:spLocks/>
          </p:cNvSpPr>
          <p:nvPr/>
        </p:nvSpPr>
        <p:spPr bwMode="auto">
          <a:xfrm>
            <a:off x="4057650" y="2541042"/>
            <a:ext cx="184150" cy="622300"/>
          </a:xfrm>
          <a:prstGeom prst="leftBrace">
            <a:avLst>
              <a:gd name="adj1" fmla="val 28161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7563" y="3450679"/>
            <a:ext cx="313372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0000  顺序执行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30263" y="3044279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17563" y="3869779"/>
            <a:ext cx="7396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/>
            <a:r>
              <a:rPr lang="zh-CN" altLang="en-US" sz="2700" b="1"/>
              <a:t>0001  无条件转移(</a:t>
            </a:r>
            <a:r>
              <a:rPr lang="en-US" altLang="zh-CN" sz="2700" b="1" smtClean="0">
                <a:solidFill>
                  <a:srgbClr val="0000FF"/>
                </a:solidFill>
              </a:rPr>
              <a:t>D</a:t>
            </a:r>
            <a:r>
              <a:rPr lang="en-US" altLang="zh-CN" sz="3200" b="1" baseline="-12000" smtClean="0">
                <a:solidFill>
                  <a:srgbClr val="0000FF"/>
                </a:solidFill>
              </a:rPr>
              <a:t>11</a:t>
            </a:r>
            <a:r>
              <a:rPr lang="en-US" altLang="zh-CN" sz="2800" b="1" smtClean="0">
                <a:solidFill>
                  <a:srgbClr val="0000FF"/>
                </a:solidFill>
              </a:rPr>
              <a:t>~</a:t>
            </a:r>
            <a:r>
              <a:rPr lang="en-US" altLang="zh-CN" sz="2700" b="1" smtClean="0">
                <a:solidFill>
                  <a:srgbClr val="0000FF"/>
                </a:solidFill>
              </a:rPr>
              <a:t>D</a:t>
            </a:r>
            <a:r>
              <a:rPr lang="en-US" altLang="zh-CN" sz="3200" b="1" baseline="-12000" smtClean="0">
                <a:solidFill>
                  <a:srgbClr val="0000FF"/>
                </a:solidFill>
              </a:rPr>
              <a:t>4</a:t>
            </a:r>
            <a:r>
              <a:rPr lang="zh-CN" altLang="en-US" sz="2700" b="1" smtClean="0">
                <a:solidFill>
                  <a:srgbClr val="0000FF"/>
                </a:solidFill>
              </a:rPr>
              <a:t>提供</a:t>
            </a:r>
            <a:r>
              <a:rPr lang="zh-CN" altLang="en-US" sz="2700" b="1">
                <a:solidFill>
                  <a:srgbClr val="0000FF"/>
                </a:solidFill>
              </a:rPr>
              <a:t>8位转移地址</a:t>
            </a:r>
            <a:r>
              <a:rPr lang="zh-CN" altLang="en-US" sz="2700" b="1"/>
              <a:t>) 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17563" y="4320629"/>
            <a:ext cx="374967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0010  按操作码分支  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510463" y="3895179"/>
            <a:ext cx="1138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</a:t>
            </a:r>
            <a:r>
              <a:rPr lang="zh-CN" altLang="en-US" sz="2800" b="1"/>
              <a:t>  </a:t>
            </a:r>
          </a:p>
        </p:txBody>
      </p:sp>
      <p:sp>
        <p:nvSpPr>
          <p:cNvPr id="15" name="AutoShape 25"/>
          <p:cNvSpPr>
            <a:spLocks/>
          </p:cNvSpPr>
          <p:nvPr/>
        </p:nvSpPr>
        <p:spPr bwMode="auto">
          <a:xfrm flipH="1">
            <a:off x="665163" y="4558754"/>
            <a:ext cx="171450" cy="1373188"/>
          </a:xfrm>
          <a:prstGeom prst="rightBrace">
            <a:avLst>
              <a:gd name="adj1" fmla="val 66744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90500" y="4768304"/>
            <a:ext cx="768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23913" y="4781004"/>
            <a:ext cx="8307387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0011  按操作码和目的寻址方式是</a:t>
            </a:r>
            <a:r>
              <a:rPr lang="zh-CN" altLang="en-US" sz="2700" b="1" smtClean="0"/>
              <a:t>寄存器还</a:t>
            </a:r>
            <a:r>
              <a:rPr lang="zh-CN" altLang="en-US" sz="2700" b="1"/>
              <a:t>是非</a:t>
            </a:r>
            <a:r>
              <a:rPr lang="zh-CN" altLang="en-US" sz="2700" b="1" smtClean="0"/>
              <a:t>寄存器寻址来</a:t>
            </a:r>
            <a:r>
              <a:rPr lang="zh-CN" altLang="en-US" sz="2700" b="1"/>
              <a:t>断定, 实现分支  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838200" y="5662067"/>
            <a:ext cx="84455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0100  按转移成功与否和是否</a:t>
            </a:r>
            <a:r>
              <a:rPr lang="en-US" altLang="zh-CN" sz="2700" b="1"/>
              <a:t>PC</a:t>
            </a:r>
            <a:r>
              <a:rPr lang="zh-CN" altLang="en-US" sz="2700" b="1"/>
              <a:t>型寻址断定, 实现分支</a:t>
            </a:r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27000" y="548680"/>
            <a:ext cx="9144000" cy="927100"/>
            <a:chOff x="70" y="111"/>
            <a:chExt cx="5760" cy="584"/>
          </a:xfrm>
        </p:grpSpPr>
        <p:sp>
          <p:nvSpPr>
            <p:cNvPr id="20" name="Text Box 67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</a:t>
              </a:r>
              <a:r>
                <a:rPr lang="en-US" altLang="zh-CN" sz="2800" b="1" smtClean="0">
                  <a:ea typeface="黑体" pitchFamily="2" charset="-122"/>
                </a:rPr>
                <a:t>CI     </a:t>
              </a:r>
              <a:r>
                <a:rPr lang="en-US" altLang="zh-CN" sz="2800" b="1">
                  <a:ea typeface="黑体" pitchFamily="2" charset="-122"/>
                </a:rPr>
                <a:t>S    </a:t>
              </a:r>
              <a:r>
                <a:rPr lang="en-US" altLang="zh-CN" sz="2800" b="1" smtClean="0">
                  <a:ea typeface="黑体" pitchFamily="2" charset="-122"/>
                </a:rPr>
                <a:t> CP  </a:t>
              </a:r>
              <a:r>
                <a:rPr lang="en-US" altLang="zh-CN" sz="2800" b="1">
                  <a:ea typeface="黑体" pitchFamily="2" charset="-122"/>
                </a:rPr>
                <a:t>EMAR   R   W   ST     SC</a:t>
              </a:r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9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 smtClean="0"/>
                <a:t>          </a:t>
              </a:r>
              <a:r>
                <a:rPr lang="zh-CN" altLang="en-US" sz="2600" b="1"/>
                <a:t>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animBg="1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build="p" autoUpdateAnimBg="0"/>
      <p:bldP spid="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88938" y="3824833"/>
            <a:ext cx="7269162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0111  转微子程序(</a:t>
            </a:r>
            <a:r>
              <a:rPr lang="zh-CN" altLang="en-US" sz="2600" b="1"/>
              <a:t>由</a:t>
            </a:r>
            <a:r>
              <a:rPr lang="en-US" altLang="zh-CN" sz="2700" b="1" smtClean="0">
                <a:solidFill>
                  <a:srgbClr val="0000FF"/>
                </a:solidFill>
              </a:rPr>
              <a:t>D</a:t>
            </a:r>
            <a:r>
              <a:rPr lang="en-US" altLang="zh-CN" sz="3200" b="1" baseline="-12000" smtClean="0">
                <a:solidFill>
                  <a:srgbClr val="0000FF"/>
                </a:solidFill>
              </a:rPr>
              <a:t>11</a:t>
            </a:r>
            <a:r>
              <a:rPr lang="en-US" altLang="zh-CN" sz="2800" b="1" smtClean="0">
                <a:solidFill>
                  <a:srgbClr val="0000FF"/>
                </a:solidFill>
              </a:rPr>
              <a:t>~</a:t>
            </a:r>
            <a:r>
              <a:rPr lang="en-US" altLang="zh-CN" sz="2700" b="1" smtClean="0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4</a:t>
            </a:r>
            <a:r>
              <a:rPr lang="zh-CN" altLang="en-US" sz="2600" b="1" smtClean="0">
                <a:solidFill>
                  <a:srgbClr val="0000FF"/>
                </a:solidFill>
              </a:rPr>
              <a:t>提供</a:t>
            </a:r>
            <a:r>
              <a:rPr lang="zh-CN" altLang="en-US" sz="2600" b="1">
                <a:solidFill>
                  <a:srgbClr val="0000FF"/>
                </a:solidFill>
              </a:rPr>
              <a:t>8位转移地址</a:t>
            </a:r>
            <a:r>
              <a:rPr lang="zh-CN" altLang="en-US" sz="2800" b="1"/>
              <a:t>)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71475" y="4355058"/>
            <a:ext cx="76104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/>
              <a:t>1000  返回微主程序, 由返回微地址寄存器提供返回地址</a:t>
            </a:r>
            <a:r>
              <a:rPr lang="en-US" altLang="zh-CN" sz="2800" b="1"/>
              <a:t>  </a:t>
            </a:r>
            <a:endParaRPr lang="zh-CN" altLang="en-US" sz="2800" b="1"/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7689850" y="3969295"/>
            <a:ext cx="184150" cy="769938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821613" y="4066133"/>
            <a:ext cx="11064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  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01638" y="2843758"/>
            <a:ext cx="6761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0101  按源操作数寻址方式断定实现分支  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98463" y="3345408"/>
            <a:ext cx="69834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0110  按目的操作数寻址方式断定实现分支</a:t>
            </a: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7161213" y="2996158"/>
            <a:ext cx="166687" cy="725487"/>
          </a:xfrm>
          <a:prstGeom prst="rightBrace">
            <a:avLst>
              <a:gd name="adj1" fmla="val 3627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305675" y="3089820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49263" y="2381795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27000" y="878185"/>
            <a:ext cx="9144000" cy="927100"/>
            <a:chOff x="70" y="111"/>
            <a:chExt cx="5760" cy="584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</a:t>
              </a:r>
              <a:r>
                <a:rPr lang="en-US" altLang="zh-CN" sz="2800" b="1" smtClean="0">
                  <a:ea typeface="黑体" pitchFamily="2" charset="-122"/>
                </a:rPr>
                <a:t>CI     </a:t>
              </a:r>
              <a:r>
                <a:rPr lang="en-US" altLang="zh-CN" sz="2800" b="1">
                  <a:ea typeface="黑体" pitchFamily="2" charset="-122"/>
                </a:rPr>
                <a:t>S    </a:t>
              </a:r>
              <a:r>
                <a:rPr lang="en-US" altLang="zh-CN" sz="2800" b="1" smtClean="0">
                  <a:ea typeface="黑体" pitchFamily="2" charset="-122"/>
                </a:rPr>
                <a:t> CP  </a:t>
              </a:r>
              <a:r>
                <a:rPr lang="en-US" altLang="zh-CN" sz="2800" b="1">
                  <a:ea typeface="黑体" pitchFamily="2" charset="-122"/>
                </a:rPr>
                <a:t>EMAR   R   W   ST     SC</a:t>
              </a: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 smtClean="0"/>
                <a:t>4</a:t>
              </a:r>
              <a:r>
                <a:rPr lang="zh-CN" altLang="en-US" sz="2600" b="1" smtClean="0"/>
                <a:t>          </a:t>
              </a:r>
              <a:r>
                <a:rPr lang="zh-CN" altLang="en-US" sz="2600" b="1"/>
                <a:t>1         1     1      2        4</a:t>
              </a:r>
            </a:p>
          </p:txBody>
        </p:sp>
      </p:grp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95536" y="5301208"/>
            <a:ext cx="7610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 smtClean="0"/>
              <a:t>1</a:t>
            </a:r>
            <a:r>
              <a:rPr lang="en-US" altLang="zh-CN" sz="2800" b="1" smtClean="0"/>
              <a:t>111   </a:t>
            </a:r>
            <a:r>
              <a:rPr lang="zh-CN" altLang="en-US" sz="2800" b="1" smtClean="0"/>
              <a:t>按“转移寻址方式”断定，分支转移</a:t>
            </a:r>
            <a:endParaRPr lang="zh-CN" altLang="en-US" sz="2800" b="1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7458075" y="5291269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 advAuto="0"/>
      <p:bldP spid="6" grpId="0" build="p" autoUpdateAnimBg="0"/>
      <p:bldP spid="7" grpId="0" build="p" autoUpdateAnimBg="0"/>
      <p:bldP spid="8" grpId="0" animBg="1"/>
      <p:bldP spid="9" grpId="0" build="p" autoUpdateAnimBg="0" advAuto="0"/>
      <p:bldP spid="10" grpId="0" build="p" autoUpdateAnimBg="0"/>
      <p:bldP spid="24" grpId="0" build="p" autoUpdateAnimBg="0"/>
      <p:bldP spid="25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0880" y="116632"/>
            <a:ext cx="4521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 smtClean="0"/>
              <a:t>3.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  </a:t>
            </a:r>
            <a:r>
              <a:rPr lang="zh-CN" altLang="en-US" sz="3100" b="1"/>
              <a:t>模型机微程序设计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764754"/>
            <a:ext cx="8964489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/>
              <a:t>采</a:t>
            </a:r>
            <a:r>
              <a:rPr lang="zh-CN" altLang="en-US" sz="2800" b="1" smtClean="0"/>
              <a:t>用统</a:t>
            </a:r>
            <a:r>
              <a:rPr lang="zh-CN" altLang="en-US" sz="2800" b="1"/>
              <a:t>一</a:t>
            </a:r>
            <a:r>
              <a:rPr lang="zh-CN" altLang="en-US" sz="2800" b="1" u="sng"/>
              <a:t>微指令周期</a:t>
            </a:r>
            <a:r>
              <a:rPr lang="zh-CN" altLang="en-US" sz="2800" b="1"/>
              <a:t>作为基本时序控制各条微指令执行。    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8163" y="980728"/>
            <a:ext cx="5153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1. 微程序控制器的时序系统</a:t>
            </a:r>
            <a:endParaRPr lang="en-US" altLang="zh-CN" sz="29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5758" y="2470089"/>
            <a:ext cx="568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微指令周期</a:t>
            </a:r>
            <a:r>
              <a:rPr lang="zh-CN" altLang="en-US" sz="2800" b="1" smtClean="0"/>
              <a:t>(时钟周期</a:t>
            </a:r>
            <a:r>
              <a:rPr lang="zh-CN" altLang="en-US" sz="2800" b="1"/>
              <a:t>):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74930" y="3095437"/>
            <a:ext cx="8451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smtClean="0"/>
              <a:t>从</a:t>
            </a:r>
            <a:r>
              <a:rPr lang="zh-CN" altLang="en-US" sz="2800" b="1"/>
              <a:t>取微指令到微指令执行完成的</a:t>
            </a:r>
            <a:r>
              <a:rPr lang="zh-CN" altLang="en-US" sz="2800" b="1" smtClean="0"/>
              <a:t>时间。</a:t>
            </a:r>
            <a:endParaRPr lang="zh-CN" altLang="en-US" sz="2800" b="1"/>
          </a:p>
        </p:txBody>
      </p:sp>
      <p:grpSp>
        <p:nvGrpSpPr>
          <p:cNvPr id="46" name="组合 45"/>
          <p:cNvGrpSpPr/>
          <p:nvPr/>
        </p:nvGrpSpPr>
        <p:grpSpPr>
          <a:xfrm>
            <a:off x="495300" y="3707532"/>
            <a:ext cx="7816850" cy="2817812"/>
            <a:chOff x="495300" y="3347492"/>
            <a:chExt cx="7816850" cy="2817812"/>
          </a:xfrm>
        </p:grpSpPr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495300" y="3347492"/>
              <a:ext cx="7816850" cy="2817812"/>
              <a:chOff x="312" y="1833"/>
              <a:chExt cx="4924" cy="1775"/>
            </a:xfrm>
          </p:grpSpPr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994" y="2020"/>
                <a:ext cx="38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ea typeface="黑体" pitchFamily="2" charset="-122"/>
                  </a:rPr>
                  <a:t>P </a:t>
                </a:r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312" y="2761"/>
                <a:ext cx="166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微指令打入µ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IR</a:t>
                </a:r>
              </a:p>
            </p:txBody>
          </p:sp>
          <p:grpSp>
            <p:nvGrpSpPr>
              <p:cNvPr id="10" name="Group 58"/>
              <p:cNvGrpSpPr>
                <a:grpSpLocks/>
              </p:cNvGrpSpPr>
              <p:nvPr/>
            </p:nvGrpSpPr>
            <p:grpSpPr bwMode="auto">
              <a:xfrm>
                <a:off x="1208" y="2137"/>
                <a:ext cx="4012" cy="180"/>
                <a:chOff x="1424" y="2356"/>
                <a:chExt cx="4012" cy="346"/>
              </a:xfrm>
            </p:grpSpPr>
            <p:sp>
              <p:nvSpPr>
                <p:cNvPr id="36" name="Line 22"/>
                <p:cNvSpPr>
                  <a:spLocks noChangeShapeType="1"/>
                </p:cNvSpPr>
                <p:nvPr/>
              </p:nvSpPr>
              <p:spPr bwMode="auto">
                <a:xfrm>
                  <a:off x="1424" y="2692"/>
                  <a:ext cx="4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88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188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0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>
                  <a:off x="2503" y="2692"/>
                  <a:ext cx="159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10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72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29"/>
                <p:cNvSpPr>
                  <a:spLocks noChangeShapeType="1"/>
                </p:cNvSpPr>
                <p:nvPr/>
              </p:nvSpPr>
              <p:spPr bwMode="auto">
                <a:xfrm>
                  <a:off x="4723" y="2702"/>
                  <a:ext cx="7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0"/>
                <p:cNvSpPr>
                  <a:spLocks noChangeShapeType="1"/>
                </p:cNvSpPr>
                <p:nvPr/>
              </p:nvSpPr>
              <p:spPr bwMode="auto">
                <a:xfrm>
                  <a:off x="410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953" y="2017"/>
                <a:ext cx="537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2785" y="1833"/>
                <a:ext cx="1380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微指令周期       </a:t>
                </a:r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2282" y="1944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4494" y="1952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2289" y="2017"/>
                <a:ext cx="524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V="1">
                <a:off x="1684" y="2512"/>
                <a:ext cx="591" cy="299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 flipH="1">
                <a:off x="3125" y="2583"/>
                <a:ext cx="761" cy="501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39"/>
              <p:cNvSpPr txBox="1">
                <a:spLocks noChangeArrowheads="1"/>
              </p:cNvSpPr>
              <p:nvPr/>
            </p:nvSpPr>
            <p:spPr bwMode="auto">
              <a:xfrm>
                <a:off x="1661" y="3050"/>
                <a:ext cx="2122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结果打入目的地, 后续微地址打入µ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AR</a:t>
                </a:r>
                <a:endParaRPr lang="zh-CN" altLang="en-US" sz="2600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9" name="Group 59"/>
              <p:cNvGrpSpPr>
                <a:grpSpLocks/>
              </p:cNvGrpSpPr>
              <p:nvPr/>
            </p:nvGrpSpPr>
            <p:grpSpPr bwMode="auto">
              <a:xfrm>
                <a:off x="1204" y="2417"/>
                <a:ext cx="4032" cy="218"/>
                <a:chOff x="1420" y="2952"/>
                <a:chExt cx="4032" cy="346"/>
              </a:xfrm>
            </p:grpSpPr>
            <p:sp>
              <p:nvSpPr>
                <p:cNvPr id="2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420" y="2962"/>
                  <a:ext cx="4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42"/>
                <p:cNvSpPr>
                  <a:spLocks noChangeShapeType="1"/>
                </p:cNvSpPr>
                <p:nvPr/>
              </p:nvSpPr>
              <p:spPr bwMode="auto">
                <a:xfrm>
                  <a:off x="1886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886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44"/>
                <p:cNvSpPr>
                  <a:spLocks noChangeShapeType="1"/>
                </p:cNvSpPr>
                <p:nvPr/>
              </p:nvSpPr>
              <p:spPr bwMode="auto">
                <a:xfrm>
                  <a:off x="250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505" y="2962"/>
                  <a:ext cx="159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46"/>
                <p:cNvSpPr>
                  <a:spLocks noChangeShapeType="1"/>
                </p:cNvSpPr>
                <p:nvPr/>
              </p:nvSpPr>
              <p:spPr bwMode="auto">
                <a:xfrm>
                  <a:off x="4117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47"/>
                <p:cNvSpPr>
                  <a:spLocks noChangeShapeType="1"/>
                </p:cNvSpPr>
                <p:nvPr/>
              </p:nvSpPr>
              <p:spPr bwMode="auto">
                <a:xfrm>
                  <a:off x="473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735" y="2952"/>
                  <a:ext cx="717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17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292" y="2657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3902" y="2650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2299" y="2709"/>
                <a:ext cx="159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2446" y="2420"/>
                <a:ext cx="149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数据通路操作       </a:t>
                </a:r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>
                <a:off x="4519" y="2651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873" y="2744"/>
                <a:ext cx="894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取下条微指令       </a:t>
                </a:r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3905" y="2710"/>
                <a:ext cx="60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205762" y="4265256"/>
              <a:ext cx="2050201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smtClean="0">
                  <a:ea typeface="黑体" pitchFamily="2" charset="-122"/>
                </a:rPr>
                <a:t>CP</a:t>
              </a:r>
              <a:r>
                <a:rPr lang="zh-CN" altLang="en-US" sz="2800" b="1"/>
                <a:t> µ</a:t>
              </a:r>
              <a:r>
                <a:rPr lang="en-US" altLang="zh-CN" sz="2800" b="1" smtClean="0"/>
                <a:t>IR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97468"/>
            <a:ext cx="25733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2、逻辑组成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74638" y="3586435"/>
            <a:ext cx="35385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(1) 控制存储器</a:t>
            </a:r>
            <a:r>
              <a:rPr lang="en-US" altLang="zh-CN" sz="2900" b="1"/>
              <a:t>CM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811213" y="4035697"/>
            <a:ext cx="1539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功能: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746250" y="4030935"/>
            <a:ext cx="274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存放微程序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578225" y="4027760"/>
            <a:ext cx="5464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(CM</a:t>
            </a:r>
            <a:r>
              <a:rPr lang="zh-CN" altLang="en-US" sz="2800" b="1"/>
              <a:t>在</a:t>
            </a:r>
            <a:r>
              <a:rPr lang="en-US" altLang="zh-CN" sz="2800" b="1"/>
              <a:t>CPU</a:t>
            </a:r>
            <a:r>
              <a:rPr lang="zh-CN" altLang="en-US" sz="2800" b="1"/>
              <a:t>内部,  不是主存储器)。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52413" y="4521472"/>
            <a:ext cx="44942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(2) 微指令寄存器 µ</a:t>
            </a:r>
            <a:r>
              <a:rPr lang="en-US" altLang="zh-CN" sz="2900" b="1"/>
              <a:t>IR: 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903663" y="4491310"/>
            <a:ext cx="34083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存放现行微指令。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981001" y="5164857"/>
            <a:ext cx="24669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微命令字段: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928863" y="5152157"/>
            <a:ext cx="6087045" cy="5078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提供</a:t>
            </a:r>
            <a:r>
              <a:rPr lang="zh-CN" altLang="en-US" sz="2700" b="1" smtClean="0"/>
              <a:t>某机器指令一</a:t>
            </a:r>
            <a:r>
              <a:rPr lang="zh-CN" altLang="en-US" sz="2700" b="1"/>
              <a:t>步操作所需的微命令。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949251" y="5877272"/>
            <a:ext cx="248285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 smtClean="0"/>
              <a:t>顺序控制字段:</a:t>
            </a:r>
            <a:endParaRPr lang="zh-CN" altLang="en-US" sz="2700" b="1"/>
          </a:p>
        </p:txBody>
      </p:sp>
      <p:sp>
        <p:nvSpPr>
          <p:cNvPr id="12" name="AutoShape 52"/>
          <p:cNvSpPr>
            <a:spLocks/>
          </p:cNvSpPr>
          <p:nvPr/>
        </p:nvSpPr>
        <p:spPr bwMode="auto">
          <a:xfrm>
            <a:off x="755576" y="5301208"/>
            <a:ext cx="230187" cy="950912"/>
          </a:xfrm>
          <a:prstGeom prst="leftBrace">
            <a:avLst>
              <a:gd name="adj1" fmla="val 34425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3242692" y="5877272"/>
            <a:ext cx="4837112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指明后续微地址的形成</a:t>
            </a:r>
            <a:r>
              <a:rPr lang="zh-CN" altLang="en-US" sz="2700" b="1" smtClean="0"/>
              <a:t>方式，用于控制微程序的连续执行。</a:t>
            </a:r>
            <a:endParaRPr lang="zh-CN" altLang="en-US" sz="2700" b="1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895350" y="629221"/>
            <a:ext cx="8285163" cy="2871787"/>
            <a:chOff x="564" y="119"/>
            <a:chExt cx="5219" cy="1809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307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2984" y="948"/>
              <a:ext cx="2338" cy="293"/>
              <a:chOff x="2960" y="1700"/>
              <a:chExt cx="2338" cy="293"/>
            </a:xfrm>
          </p:grpSpPr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38" cy="283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顺序控制</a:t>
                </a:r>
                <a:r>
                  <a:rPr lang="zh-CN" altLang="en-US" sz="2400" b="1"/>
                  <a:t>字段  </a:t>
                </a:r>
                <a:r>
                  <a:rPr lang="zh-CN" altLang="en-US" sz="2400" b="1" smtClean="0"/>
                  <a:t>微命令字段</a:t>
                </a:r>
                <a:endParaRPr lang="zh-CN" altLang="en-US" sz="2400" b="1"/>
              </a:p>
            </p:txBody>
          </p:sp>
          <p:sp>
            <p:nvSpPr>
              <p:cNvPr id="48" name="Line 62"/>
              <p:cNvSpPr>
                <a:spLocks noChangeShapeType="1"/>
              </p:cNvSpPr>
              <p:nvPr/>
            </p:nvSpPr>
            <p:spPr bwMode="auto">
              <a:xfrm>
                <a:off x="4217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2043906" y="1064448"/>
            <a:ext cx="6998494" cy="2358028"/>
          </a:xfrm>
          <a:prstGeom prst="rect">
            <a:avLst/>
          </a:prstGeom>
          <a:solidFill>
            <a:srgbClr val="7030A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 advAuto="100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nimBg="1"/>
      <p:bldP spid="14" grpId="0" build="p" autoUpdateAnimBg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09403" y="2384858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4541" y="3284970"/>
            <a:ext cx="15732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MOV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18953" y="3742170"/>
            <a:ext cx="18526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双操作数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27241" y="2389620"/>
            <a:ext cx="3505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03078" y="4215245"/>
            <a:ext cx="19097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单操作数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04666" y="4710545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JMP/JSR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87566" y="3294495"/>
            <a:ext cx="1147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0</a:t>
            </a:r>
            <a:r>
              <a:rPr lang="en-US" altLang="zh-CN" sz="2800" b="1" smtClean="0"/>
              <a:t>2H</a:t>
            </a:r>
            <a:endParaRPr lang="en-US" altLang="zh-CN" sz="2800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7566" y="3786620"/>
            <a:ext cx="1211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0</a:t>
            </a:r>
            <a:r>
              <a:rPr lang="en-US" altLang="zh-CN" sz="2800" b="1"/>
              <a:t>B</a:t>
            </a:r>
            <a:r>
              <a:rPr lang="en-US" altLang="zh-CN" sz="2800" b="1" smtClean="0"/>
              <a:t>H</a:t>
            </a:r>
            <a:endParaRPr lang="en-US" altLang="zh-CN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87566" y="4253345"/>
            <a:ext cx="1274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2</a:t>
            </a:r>
            <a:r>
              <a:rPr lang="en-US" altLang="zh-CN" sz="2800" b="1" smtClean="0"/>
              <a:t>3H</a:t>
            </a:r>
            <a:endParaRPr lang="en-US" altLang="zh-CN" sz="2800" b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887566" y="4697845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FH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628974" y="3265767"/>
            <a:ext cx="6083791" cy="39840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01775" y="127024"/>
            <a:ext cx="4678337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000" b="1" smtClean="0"/>
              <a:t>2</a:t>
            </a:r>
            <a:r>
              <a:rPr lang="zh-CN" altLang="en-US" sz="3000" b="1" smtClean="0"/>
              <a:t>、微地址入口查找表</a:t>
            </a:r>
            <a:endParaRPr lang="zh-CN" altLang="en-US" sz="3000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68128" y="1544178"/>
            <a:ext cx="2133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000" b="1">
                <a:solidFill>
                  <a:srgbClr val="0000FF"/>
                </a:solidFill>
              </a:rPr>
              <a:t>SC=0010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568353" y="1544178"/>
            <a:ext cx="38989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按操作码</a:t>
            </a:r>
            <a:r>
              <a:rPr lang="zh-CN" altLang="en-US" sz="3000" b="1" smtClean="0"/>
              <a:t>分支</a:t>
            </a:r>
            <a:endParaRPr lang="zh-CN" altLang="en-US" sz="3000" b="1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268566" y="2791258"/>
            <a:ext cx="1719262" cy="487362"/>
          </a:xfrm>
          <a:custGeom>
            <a:avLst/>
            <a:gdLst>
              <a:gd name="T0" fmla="*/ 1152 w 1152"/>
              <a:gd name="T1" fmla="*/ 0 h 288"/>
              <a:gd name="T2" fmla="*/ 0 w 1152"/>
              <a:gd name="T3" fmla="*/ 169 h 288"/>
              <a:gd name="T4" fmla="*/ 0 w 1152"/>
              <a:gd name="T5" fmla="*/ 288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1152" y="0"/>
                </a:moveTo>
                <a:lnTo>
                  <a:pt x="0" y="169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rgbClr val="004400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>
            <a:off x="1793529" y="3511983"/>
            <a:ext cx="184150" cy="2437755"/>
          </a:xfrm>
          <a:prstGeom prst="leftBrace">
            <a:avLst>
              <a:gd name="adj1" fmla="val 60641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63753" y="3334445"/>
            <a:ext cx="1032383" cy="2774365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734193" y="3501466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7105508" y="3327029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形成初始微地址</a:t>
            </a:r>
            <a:endParaRPr lang="zh-CN" altLang="en-US" sz="2800" b="1"/>
          </a:p>
        </p:txBody>
      </p:sp>
      <p:sp>
        <p:nvSpPr>
          <p:cNvPr id="27" name="右箭头 26"/>
          <p:cNvSpPr/>
          <p:nvPr/>
        </p:nvSpPr>
        <p:spPr>
          <a:xfrm>
            <a:off x="6153581" y="3515625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895577" y="5157650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4DH</a:t>
            </a:r>
            <a:endParaRPr lang="en-US" altLang="zh-CN" sz="2800" b="1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947707" y="5589698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53H</a:t>
            </a:r>
            <a:endParaRPr lang="en-US" altLang="zh-CN" sz="2800" b="1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979712" y="5157650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中断隐指令</a:t>
            </a:r>
            <a:endParaRPr lang="en-US" altLang="zh-CN" sz="2800" b="1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979712" y="5589698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DMA</a:t>
            </a:r>
            <a:r>
              <a:rPr lang="zh-CN" altLang="en-US" sz="2800" b="1" smtClean="0"/>
              <a:t>响应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8908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10" grpId="0" build="p" autoUpdateAnimBg="0"/>
      <p:bldP spid="12" grpId="0" build="p" autoUpdateAnimBg="0"/>
      <p:bldP spid="15" grpId="0" build="p" autoUpdateAnimBg="0"/>
      <p:bldP spid="16" grpId="0" animBg="1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build="p" autoUpdateAnimBg="0"/>
      <p:bldP spid="29" grpId="0" build="p" autoUpdateAnimBg="0"/>
      <p:bldP spid="30" grpId="0" build="p" autoUpdateAnimBg="0"/>
      <p:bldP spid="3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836712"/>
            <a:ext cx="213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>
                <a:solidFill>
                  <a:srgbClr val="0000FF"/>
                </a:solidFill>
              </a:rPr>
              <a:t>SC=0011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417763" y="858937"/>
            <a:ext cx="5675312" cy="519112"/>
            <a:chOff x="1523" y="203"/>
            <a:chExt cx="3575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23" y="203"/>
              <a:ext cx="3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按操作码  </a:t>
              </a:r>
              <a:r>
                <a:rPr lang="en-US" altLang="zh-CN" sz="2800" b="1"/>
                <a:t>DR</a:t>
              </a:r>
              <a:r>
                <a:rPr lang="zh-CN" altLang="en-US" sz="2800" b="1" smtClean="0"/>
                <a:t>分支进入</a:t>
              </a:r>
              <a:r>
                <a:rPr lang="zh-CN" altLang="en-US" sz="2800" b="1"/>
                <a:t>执行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22" y="369"/>
              <a:ext cx="41" cy="41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403350" y="2538437"/>
            <a:ext cx="1928813" cy="519112"/>
            <a:chOff x="884" y="1109"/>
            <a:chExt cx="1215" cy="3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52875" y="2538437"/>
            <a:ext cx="1169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0</a:t>
            </a:r>
            <a:r>
              <a:rPr lang="en-US" altLang="zh-CN" sz="2800" b="1" smtClean="0"/>
              <a:t>5H</a:t>
            </a:r>
            <a:endParaRPr lang="en-US" altLang="zh-CN" sz="2800" b="1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403350" y="2957537"/>
            <a:ext cx="1993900" cy="519112"/>
            <a:chOff x="884" y="1373"/>
            <a:chExt cx="1256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84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21125" y="2957537"/>
            <a:ext cx="1103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0</a:t>
            </a:r>
            <a:r>
              <a:rPr lang="en-US" altLang="zh-CN" sz="2800" b="1"/>
              <a:t>9</a:t>
            </a:r>
            <a:r>
              <a:rPr lang="en-US" altLang="zh-CN" sz="2800" b="1" smtClean="0"/>
              <a:t>H</a:t>
            </a:r>
            <a:endParaRPr lang="en-US" altLang="zh-CN" sz="2800" b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352925" y="38846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21125" y="4141812"/>
            <a:ext cx="1135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DH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935413" y="3411562"/>
            <a:ext cx="110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/>
              <a:t>0FH</a:t>
            </a:r>
            <a:endParaRPr lang="en-US" altLang="zh-CN" sz="2800" b="1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260600" y="38973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6225" y="1611337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54450" y="1655787"/>
            <a:ext cx="3505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828675" y="2522561"/>
            <a:ext cx="5759549" cy="14287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4397375" y="2090762"/>
            <a:ext cx="1652588" cy="398462"/>
          </a:xfrm>
          <a:custGeom>
            <a:avLst/>
            <a:gdLst>
              <a:gd name="T0" fmla="*/ 941 w 941"/>
              <a:gd name="T1" fmla="*/ 0 h 307"/>
              <a:gd name="T2" fmla="*/ 0 w 941"/>
              <a:gd name="T3" fmla="*/ 115 h 307"/>
              <a:gd name="T4" fmla="*/ 0 w 941"/>
              <a:gd name="T5" fmla="*/ 307 h 307"/>
              <a:gd name="T6" fmla="*/ 0 60000 65536"/>
              <a:gd name="T7" fmla="*/ 0 60000 65536"/>
              <a:gd name="T8" fmla="*/ 0 60000 65536"/>
              <a:gd name="T9" fmla="*/ 0 w 941"/>
              <a:gd name="T10" fmla="*/ 0 h 307"/>
              <a:gd name="T11" fmla="*/ 941 w 94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1" h="307">
                <a:moveTo>
                  <a:pt x="941" y="0"/>
                </a:moveTo>
                <a:lnTo>
                  <a:pt x="0" y="115"/>
                </a:lnTo>
                <a:lnTo>
                  <a:pt x="0" y="307"/>
                </a:lnTo>
              </a:path>
            </a:pathLst>
          </a:custGeom>
          <a:noFill/>
          <a:ln w="19050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41325" y="5032275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SC=0100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193925" y="5044975"/>
            <a:ext cx="66119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按转移成功与否(</a:t>
            </a:r>
            <a:r>
              <a:rPr lang="en-US" altLang="zh-CN" sz="2800" b="1"/>
              <a:t>J)、PC</a:t>
            </a:r>
            <a:r>
              <a:rPr lang="zh-CN" altLang="en-US" sz="2800" b="1" smtClean="0"/>
              <a:t>分支</a:t>
            </a:r>
            <a:endParaRPr lang="zh-CN" altLang="en-US" sz="2800" b="1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2219324" y="5646191"/>
            <a:ext cx="573705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40</a:t>
            </a:r>
            <a:r>
              <a:rPr lang="en-US" altLang="zh-CN" sz="2800" b="1"/>
              <a:t>H、</a:t>
            </a:r>
            <a:r>
              <a:rPr lang="zh-CN" altLang="en-US" sz="2800" b="1"/>
              <a:t>41</a:t>
            </a:r>
            <a:r>
              <a:rPr lang="en-US" altLang="zh-CN" sz="2800" b="1"/>
              <a:t>H、 </a:t>
            </a:r>
            <a:r>
              <a:rPr lang="zh-CN" altLang="en-US" sz="2800" b="1"/>
              <a:t>43</a:t>
            </a:r>
            <a:r>
              <a:rPr lang="en-US" altLang="zh-CN" sz="2800" b="1" smtClean="0"/>
              <a:t>H、46H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49H</a:t>
            </a:r>
            <a:endParaRPr lang="en-US" altLang="zh-CN" sz="2800" b="1"/>
          </a:p>
        </p:txBody>
      </p: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1403648" y="3413944"/>
            <a:ext cx="1928813" cy="519112"/>
            <a:chOff x="884" y="1109"/>
            <a:chExt cx="1215" cy="327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smtClean="0"/>
                <a:t>ADD  </a:t>
              </a:r>
              <a:endParaRPr lang="en-US" altLang="zh-CN" sz="2800" b="1"/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1739256" y="4141812"/>
            <a:ext cx="1671638" cy="519112"/>
            <a:chOff x="1087" y="1373"/>
            <a:chExt cx="1053" cy="327"/>
          </a:xfrm>
        </p:grpSpPr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087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smtClean="0"/>
                <a:t>SR</a:t>
              </a:r>
              <a:endParaRPr lang="en-US" altLang="zh-CN" sz="2800" b="1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1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7" grpId="0" build="p" autoUpdateAnimBg="0"/>
      <p:bldP spid="19" grpId="0" animBg="1"/>
      <p:bldP spid="21" grpId="0" build="p" autoUpdateAnimBg="0"/>
      <p:bldP spid="23" grpId="0" build="p" autoUpdateAnimBg="0"/>
      <p:bldP spid="24" grpId="0" animBg="1"/>
      <p:bldP spid="25" grpId="0" build="p" autoUpdateAnimBg="0"/>
      <p:bldP spid="26" grpId="0" autoUpdateAnimBg="0"/>
      <p:bldP spid="27" grpId="0" animBg="1"/>
      <p:bldP spid="28" grpId="0" animBg="1"/>
      <p:bldP spid="29" grpId="0" autoUpdateAnimBg="0"/>
      <p:bldP spid="30" grpId="0" autoUpdateAnimBg="0"/>
      <p:bldP spid="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6238" y="3269927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SC=0110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3609" y="3913892"/>
            <a:ext cx="81003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从</a:t>
            </a:r>
            <a:r>
              <a:rPr lang="zh-CN" altLang="en-US" sz="2800" b="1" smtClean="0"/>
              <a:t>6</a:t>
            </a:r>
            <a:r>
              <a:rPr lang="en-US" altLang="zh-CN" sz="2800" b="1" smtClean="0"/>
              <a:t>CH</a:t>
            </a:r>
            <a:r>
              <a:rPr lang="zh-CN" altLang="en-US" sz="2800" b="1"/>
              <a:t>开始, 断定分支的方式与按源寻址方</a:t>
            </a:r>
            <a:r>
              <a:rPr lang="zh-CN" altLang="en-US" sz="2800" b="1" smtClean="0"/>
              <a:t>式相同</a:t>
            </a:r>
            <a:endParaRPr lang="zh-CN" altLang="en-US" sz="2800" b="1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76238" y="1196752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SC=0101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8838" y="1196752"/>
            <a:ext cx="563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按源寻址方式断定</a:t>
            </a:r>
            <a:r>
              <a:rPr lang="zh-CN" altLang="en-US" sz="2800" b="1" smtClean="0"/>
              <a:t>分支</a:t>
            </a:r>
            <a:endParaRPr lang="zh-CN" altLang="en-US" sz="2800" b="1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82675" y="1754534"/>
            <a:ext cx="6461149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smtClean="0"/>
              <a:t>5AH、5BH</a:t>
            </a:r>
            <a:r>
              <a:rPr lang="en-US" altLang="zh-CN" sz="2800" b="1"/>
              <a:t>、 </a:t>
            </a:r>
            <a:r>
              <a:rPr lang="en-US" altLang="zh-CN" sz="2800" b="1" smtClean="0"/>
              <a:t>5DH、5FH、62H、66H</a:t>
            </a:r>
            <a:endParaRPr lang="en-US" altLang="zh-CN" sz="2800" b="1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043113" y="3269927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按目的寻址方式分支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736725" y="2499072"/>
            <a:ext cx="6380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对应</a:t>
            </a:r>
            <a:r>
              <a:rPr lang="en-US" altLang="zh-CN" sz="2800" b="1" smtClean="0"/>
              <a:t>6</a:t>
            </a:r>
            <a:r>
              <a:rPr lang="zh-CN" altLang="en-US" sz="2800" b="1" smtClean="0"/>
              <a:t>种</a:t>
            </a:r>
            <a:r>
              <a:rPr lang="zh-CN" altLang="en-US" sz="2800" b="1"/>
              <a:t>不同的寻址方</a:t>
            </a:r>
            <a:r>
              <a:rPr lang="zh-CN" altLang="en-US" sz="2800" b="1" smtClean="0"/>
              <a:t>式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13" name="AutoShape 30"/>
          <p:cNvSpPr>
            <a:spLocks/>
          </p:cNvSpPr>
          <p:nvPr/>
        </p:nvSpPr>
        <p:spPr bwMode="auto">
          <a:xfrm rot="5400000">
            <a:off x="4050221" y="-444662"/>
            <a:ext cx="259680" cy="5680422"/>
          </a:xfrm>
          <a:prstGeom prst="rightBrace">
            <a:avLst>
              <a:gd name="adj1" fmla="val 212281"/>
              <a:gd name="adj2" fmla="val 50000"/>
            </a:avLst>
          </a:prstGeom>
          <a:noFill/>
          <a:ln w="95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28638" y="4725144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FF"/>
                </a:solidFill>
              </a:rPr>
              <a:t>SC=0111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96009" y="5369109"/>
            <a:ext cx="65716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从</a:t>
            </a:r>
            <a:r>
              <a:rPr lang="en-US" altLang="zh-CN" sz="2800" b="1"/>
              <a:t>7</a:t>
            </a:r>
            <a:r>
              <a:rPr lang="en-US" altLang="zh-CN" sz="2800" b="1" smtClean="0"/>
              <a:t>CH</a:t>
            </a:r>
            <a:r>
              <a:rPr lang="zh-CN" altLang="en-US" sz="2800" b="1"/>
              <a:t>开始, 断定分支的</a:t>
            </a:r>
            <a:r>
              <a:rPr lang="zh-CN" altLang="en-US" sz="2800" b="1" smtClean="0"/>
              <a:t>方式有</a:t>
            </a:r>
            <a:r>
              <a:rPr lang="en-US" altLang="zh-CN" sz="2800" b="1" smtClean="0"/>
              <a:t>5</a:t>
            </a:r>
            <a:r>
              <a:rPr lang="zh-CN" altLang="en-US" sz="2800" b="1" smtClean="0"/>
              <a:t>种。</a:t>
            </a:r>
            <a:endParaRPr lang="zh-CN" altLang="en-US" sz="2800" b="1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95513" y="4725144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按转移寻址方式</a:t>
            </a:r>
            <a:r>
              <a:rPr lang="zh-CN" altLang="en-US" sz="2800" b="1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6947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3" grpId="0" animBg="1"/>
      <p:bldP spid="10" grpId="0" build="p" autoUpdateAnimBg="0"/>
      <p:bldP spid="11" grpId="0" autoUpdateAnimBg="0"/>
      <p:bldP spid="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375" y="1376212"/>
            <a:ext cx="8988425" cy="37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smtClean="0"/>
              <a:t>1</a:t>
            </a:r>
            <a:r>
              <a:rPr lang="zh-CN" altLang="en-US" sz="2800" smtClean="0"/>
              <a:t>、计算机字</a:t>
            </a:r>
            <a:r>
              <a:rPr lang="zh-CN" altLang="en-US" sz="2800"/>
              <a:t>长16位, 16位定长指令, 部分数据结构通路如图所示。控制信号为1有效, 为0无效。例如信号: </a:t>
            </a:r>
            <a:r>
              <a:rPr lang="en-US" altLang="zh-CN" sz="2700">
                <a:solidFill>
                  <a:srgbClr val="800000"/>
                </a:solidFill>
              </a:rPr>
              <a:t>MDR</a:t>
            </a:r>
            <a:r>
              <a:rPr lang="en-US" altLang="zh-CN" sz="2400">
                <a:solidFill>
                  <a:srgbClr val="800000"/>
                </a:solidFill>
              </a:rPr>
              <a:t>in</a:t>
            </a:r>
            <a:r>
              <a:rPr lang="en-US" altLang="zh-CN" sz="2700">
                <a:solidFill>
                  <a:srgbClr val="800000"/>
                </a:solidFill>
              </a:rPr>
              <a:t>E</a:t>
            </a:r>
            <a:r>
              <a:rPr lang="zh-CN" altLang="en-US" sz="2800"/>
              <a:t>为</a:t>
            </a:r>
            <a:r>
              <a:rPr lang="zh-CN" altLang="en-US" sz="2900"/>
              <a:t>1</a:t>
            </a:r>
            <a:r>
              <a:rPr lang="zh-CN" altLang="en-US" sz="2800"/>
              <a:t>表示允许数据从</a:t>
            </a:r>
            <a:r>
              <a:rPr lang="en-US" altLang="zh-CN" sz="2700"/>
              <a:t>DB</a:t>
            </a:r>
            <a:r>
              <a:rPr lang="zh-CN" altLang="en-US" sz="2800"/>
              <a:t>打入</a:t>
            </a:r>
            <a:r>
              <a:rPr lang="en-US" altLang="zh-CN" sz="2700"/>
              <a:t>MDR; </a:t>
            </a:r>
            <a:r>
              <a:rPr lang="en-US" altLang="zh-CN" sz="2700">
                <a:solidFill>
                  <a:srgbClr val="800000"/>
                </a:solidFill>
              </a:rPr>
              <a:t>MDR</a:t>
            </a:r>
            <a:r>
              <a:rPr lang="en-US" altLang="zh-CN" sz="2400">
                <a:solidFill>
                  <a:srgbClr val="800000"/>
                </a:solidFill>
              </a:rPr>
              <a:t>in</a:t>
            </a:r>
            <a:r>
              <a:rPr lang="zh-CN" altLang="en-US" sz="2800"/>
              <a:t>为1表示允许数据从内总线打入</a:t>
            </a:r>
            <a:r>
              <a:rPr lang="en-US" altLang="zh-CN" sz="2700"/>
              <a:t>MDR</a:t>
            </a:r>
            <a:r>
              <a:rPr lang="en-US" altLang="zh-CN" sz="2800" smtClean="0"/>
              <a:t>。</a:t>
            </a:r>
            <a:endParaRPr lang="en-US" altLang="zh-CN" sz="280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/>
              <a:t>    假设</a:t>
            </a:r>
            <a:r>
              <a:rPr lang="en-US" altLang="zh-CN" sz="2700"/>
              <a:t>MAR</a:t>
            </a:r>
            <a:r>
              <a:rPr lang="zh-CN" altLang="en-US" sz="2800"/>
              <a:t>的输出一直处于使能状态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endParaRPr lang="zh-CN" altLang="en-US" sz="280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/>
              <a:t>    加法指令“</a:t>
            </a:r>
            <a:r>
              <a:rPr lang="en-US" altLang="zh-CN" sz="2800"/>
              <a:t>ADD (R</a:t>
            </a:r>
            <a:r>
              <a:rPr lang="en-US" altLang="zh-CN" sz="2600"/>
              <a:t>1</a:t>
            </a:r>
            <a:r>
              <a:rPr lang="en-US" altLang="zh-CN" sz="2800"/>
              <a:t>), R</a:t>
            </a:r>
            <a:r>
              <a:rPr lang="en-US" altLang="zh-CN" sz="2600"/>
              <a:t>0</a:t>
            </a:r>
            <a:r>
              <a:rPr lang="en-US" altLang="zh-CN" sz="2800"/>
              <a:t>”</a:t>
            </a:r>
            <a:r>
              <a:rPr lang="zh-CN" altLang="en-US" sz="2800"/>
              <a:t>的功能为(</a:t>
            </a:r>
            <a:r>
              <a:rPr lang="en-US" altLang="zh-CN" sz="2800"/>
              <a:t>R</a:t>
            </a:r>
            <a:r>
              <a:rPr lang="en-US" altLang="zh-CN" sz="2600"/>
              <a:t>0</a:t>
            </a:r>
            <a:r>
              <a:rPr lang="en-US" altLang="zh-CN" sz="2800"/>
              <a:t>)+ ((R</a:t>
            </a:r>
            <a:r>
              <a:rPr lang="en-US" altLang="zh-CN" sz="2600"/>
              <a:t>1</a:t>
            </a:r>
            <a:r>
              <a:rPr lang="en-US" altLang="zh-CN" sz="2800"/>
              <a:t>))</a:t>
            </a:r>
            <a:r>
              <a:rPr lang="en-US" altLang="zh-CN" sz="2800">
                <a:sym typeface="Symbol" panose="05050102010706020507" pitchFamily="18" charset="2"/>
              </a:rPr>
              <a:t>(R</a:t>
            </a:r>
            <a:r>
              <a:rPr lang="en-US" altLang="zh-CN" sz="2600"/>
              <a:t>1</a:t>
            </a:r>
            <a:r>
              <a:rPr lang="en-US" altLang="zh-CN" sz="2800">
                <a:sym typeface="Symbol" panose="05050102010706020507" pitchFamily="18" charset="2"/>
              </a:rPr>
              <a:t>), </a:t>
            </a:r>
            <a:r>
              <a:rPr lang="zh-CN" altLang="en-US" sz="2800">
                <a:sym typeface="Symbol" panose="05050102010706020507" pitchFamily="18" charset="2"/>
              </a:rPr>
              <a:t>即将加法的结果存入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600"/>
              <a:t>1</a:t>
            </a:r>
            <a:r>
              <a:rPr lang="zh-CN" altLang="en-US" sz="2800">
                <a:sym typeface="Symbol" panose="05050102010706020507" pitchFamily="18" charset="2"/>
              </a:rPr>
              <a:t>所指示的内存单元。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3863" y="5358160"/>
            <a:ext cx="869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请写出指令执行阶段每个节拍的功能和有效控制信号。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作业评讲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456167" y="141562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CB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976367" y="4962103"/>
            <a:ext cx="0" cy="2873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609654" y="4195341"/>
            <a:ext cx="0" cy="25241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71529" y="3812753"/>
            <a:ext cx="531813" cy="373063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sz="2400"/>
              <a:t>A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69429" y="1647403"/>
            <a:ext cx="8237538" cy="0"/>
          </a:xfrm>
          <a:prstGeom prst="line">
            <a:avLst/>
          </a:prstGeom>
          <a:noFill/>
          <a:ln w="31750">
            <a:solidFill>
              <a:srgbClr val="0034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9429" y="2114128"/>
            <a:ext cx="8237538" cy="0"/>
          </a:xfrm>
          <a:prstGeom prst="line">
            <a:avLst/>
          </a:prstGeom>
          <a:noFill/>
          <a:ln w="31750">
            <a:solidFill>
              <a:srgbClr val="0034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264667" y="1885528"/>
            <a:ext cx="82375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514529" y="3511128"/>
            <a:ext cx="0" cy="9350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17592" y="3511128"/>
            <a:ext cx="0" cy="31591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365304" y="1366416"/>
            <a:ext cx="0" cy="51435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27392" y="3512716"/>
            <a:ext cx="0" cy="6238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7146479" y="3485728"/>
            <a:ext cx="0" cy="6556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5400000" flipH="1">
            <a:off x="6859936" y="4712072"/>
            <a:ext cx="309562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6292404" y="1369591"/>
            <a:ext cx="0" cy="74136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436242" y="4235028"/>
            <a:ext cx="628650" cy="43180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sz="2600"/>
              <a:t>R</a:t>
            </a:r>
            <a:r>
              <a:rPr lang="en-US" altLang="zh-CN" sz="3200" baseline="-12000"/>
              <a:t>0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498279" y="645691"/>
            <a:ext cx="4419600" cy="72072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zh-CN" altLang="en-US" sz="2400">
                <a:solidFill>
                  <a:srgbClr val="004000"/>
                </a:solidFill>
              </a:rPr>
              <a:t> 存储器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4000"/>
                </a:solidFill>
              </a:rPr>
              <a:t>  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em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>
                <a:solidFill>
                  <a:srgbClr val="004000"/>
                </a:solidFill>
              </a:rPr>
              <a:t>    </a:t>
            </a:r>
            <a:r>
              <a:rPr lang="en-US" altLang="zh-CN" sz="2400">
                <a:solidFill>
                  <a:srgbClr val="FF0000"/>
                </a:solidFill>
              </a:rPr>
              <a:t>M</a:t>
            </a:r>
            <a:r>
              <a:rPr lang="en-US" altLang="zh-CN" sz="2000">
                <a:solidFill>
                  <a:srgbClr val="FF0000"/>
                </a:solidFill>
              </a:rPr>
              <a:t>em</a:t>
            </a:r>
            <a:r>
              <a:rPr lang="en-US" altLang="zh-CN" sz="2400">
                <a:solidFill>
                  <a:srgbClr val="FF0000"/>
                </a:solidFill>
              </a:rPr>
              <a:t>W</a:t>
            </a:r>
            <a:r>
              <a:rPr lang="en-US" altLang="zh-CN" sz="2400">
                <a:solidFill>
                  <a:srgbClr val="004000"/>
                </a:solidFill>
              </a:rPr>
              <a:t>   D</a:t>
            </a:r>
            <a:r>
              <a:rPr lang="en-US" altLang="zh-CN" sz="2000">
                <a:solidFill>
                  <a:srgbClr val="004000"/>
                </a:solidFill>
              </a:rPr>
              <a:t>ata</a:t>
            </a:r>
            <a:r>
              <a:rPr lang="en-US" altLang="zh-CN" sz="2400">
                <a:solidFill>
                  <a:srgbClr val="004000"/>
                </a:solidFill>
              </a:rPr>
              <a:t>     A</a:t>
            </a:r>
            <a:r>
              <a:rPr lang="en-US" altLang="zh-CN" sz="2000">
                <a:solidFill>
                  <a:srgbClr val="004000"/>
                </a:solidFill>
              </a:rPr>
              <a:t>ddr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8443467" y="193156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AB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494142" y="3014241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内总线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356867" y="2655466"/>
            <a:ext cx="990600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MAR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265292" y="2568153"/>
            <a:ext cx="9636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MDR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662292" y="4152478"/>
            <a:ext cx="7604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400"/>
              <a:t> </a:t>
            </a:r>
            <a:r>
              <a:rPr lang="en-US" altLang="zh-CN" sz="2400"/>
              <a:t>PC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631879" y="5239916"/>
            <a:ext cx="695325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/>
              <a:t>AC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8464104" y="168391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DB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194104" y="3854028"/>
            <a:ext cx="3222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rot="5400000" flipH="1" flipV="1">
            <a:off x="3129310" y="1498972"/>
            <a:ext cx="2873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rot="5400000" flipH="1" flipV="1">
            <a:off x="4173885" y="1494210"/>
            <a:ext cx="2873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 flipV="1">
            <a:off x="4322317" y="4447753"/>
            <a:ext cx="1376362" cy="546100"/>
          </a:xfrm>
          <a:custGeom>
            <a:avLst/>
            <a:gdLst>
              <a:gd name="T0" fmla="*/ 292 w 1334"/>
              <a:gd name="T1" fmla="*/ 0 h 540"/>
              <a:gd name="T2" fmla="*/ 0 w 1334"/>
              <a:gd name="T3" fmla="*/ 540 h 540"/>
              <a:gd name="T4" fmla="*/ 411 w 1334"/>
              <a:gd name="T5" fmla="*/ 540 h 540"/>
              <a:gd name="T6" fmla="*/ 676 w 1334"/>
              <a:gd name="T7" fmla="*/ 412 h 540"/>
              <a:gd name="T8" fmla="*/ 941 w 1334"/>
              <a:gd name="T9" fmla="*/ 540 h 540"/>
              <a:gd name="T10" fmla="*/ 1334 w 1334"/>
              <a:gd name="T11" fmla="*/ 540 h 540"/>
              <a:gd name="T12" fmla="*/ 1042 w 1334"/>
              <a:gd name="T13" fmla="*/ 0 h 540"/>
              <a:gd name="T14" fmla="*/ 292 w 1334"/>
              <a:gd name="T15" fmla="*/ 0 h 5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4"/>
              <a:gd name="T25" fmla="*/ 0 h 540"/>
              <a:gd name="T26" fmla="*/ 1334 w 1334"/>
              <a:gd name="T27" fmla="*/ 540 h 5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E1FFFF"/>
          </a:solidFill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622354" y="4471566"/>
            <a:ext cx="12049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ALU</a:t>
            </a:r>
            <a:endParaRPr lang="zh-CN" altLang="en-US" sz="26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3520629" y="3709566"/>
            <a:ext cx="971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A</a:t>
            </a:r>
            <a:r>
              <a:rPr lang="en-US" altLang="zh-CN" baseline="-1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417442" y="5146253"/>
            <a:ext cx="971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AC</a:t>
            </a:r>
            <a:r>
              <a:rPr lang="en-US" altLang="zh-CN" baseline="-1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255642" y="5433591"/>
            <a:ext cx="373062" cy="15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 flipV="1">
            <a:off x="4860479" y="5833641"/>
            <a:ext cx="200025" cy="188912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4954142" y="5649491"/>
            <a:ext cx="0" cy="17462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722367" y="5941591"/>
            <a:ext cx="192087" cy="0"/>
          </a:xfrm>
          <a:prstGeom prst="line">
            <a:avLst/>
          </a:prstGeom>
          <a:noFill/>
          <a:ln w="28575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655567" y="5611391"/>
            <a:ext cx="1227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00FF"/>
                </a:solidFill>
              </a:rPr>
              <a:t>AC</a:t>
            </a:r>
            <a:r>
              <a:rPr lang="en-US" altLang="zh-CN" baseline="-10000">
                <a:solidFill>
                  <a:srgbClr val="FF00FF"/>
                </a:solidFill>
              </a:rPr>
              <a:t>out</a:t>
            </a:r>
          </a:p>
        </p:txBody>
      </p:sp>
      <p:sp>
        <p:nvSpPr>
          <p:cNvPr id="37" name="Freeform 40"/>
          <p:cNvSpPr>
            <a:spLocks/>
          </p:cNvSpPr>
          <p:nvPr/>
        </p:nvSpPr>
        <p:spPr bwMode="auto">
          <a:xfrm>
            <a:off x="3312667" y="3487316"/>
            <a:ext cx="1641475" cy="2687637"/>
          </a:xfrm>
          <a:custGeom>
            <a:avLst/>
            <a:gdLst>
              <a:gd name="T0" fmla="*/ 1381 w 1381"/>
              <a:gd name="T1" fmla="*/ 1940 h 2050"/>
              <a:gd name="T2" fmla="*/ 1381 w 1381"/>
              <a:gd name="T3" fmla="*/ 2050 h 2050"/>
              <a:gd name="T4" fmla="*/ 0 w 1381"/>
              <a:gd name="T5" fmla="*/ 2050 h 2050"/>
              <a:gd name="T6" fmla="*/ 0 w 1381"/>
              <a:gd name="T7" fmla="*/ 0 h 2050"/>
              <a:gd name="T8" fmla="*/ 0 60000 65536"/>
              <a:gd name="T9" fmla="*/ 0 60000 65536"/>
              <a:gd name="T10" fmla="*/ 0 60000 65536"/>
              <a:gd name="T11" fmla="*/ 0 60000 65536"/>
              <a:gd name="T12" fmla="*/ 0 w 1381"/>
              <a:gd name="T13" fmla="*/ 0 h 2050"/>
              <a:gd name="T14" fmla="*/ 1381 w 1381"/>
              <a:gd name="T15" fmla="*/ 2050 h 2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1" h="2050">
                <a:moveTo>
                  <a:pt x="1381" y="1940"/>
                </a:moveTo>
                <a:lnTo>
                  <a:pt x="1381" y="2050"/>
                </a:lnTo>
                <a:lnTo>
                  <a:pt x="0" y="205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8" name="AutoShape 45"/>
          <p:cNvSpPr>
            <a:spLocks noChangeArrowheads="1"/>
          </p:cNvSpPr>
          <p:nvPr/>
        </p:nvSpPr>
        <p:spPr bwMode="auto">
          <a:xfrm>
            <a:off x="7054404" y="3785766"/>
            <a:ext cx="187325" cy="1746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7484617" y="3571453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00FF"/>
                </a:solidFill>
              </a:rPr>
              <a:t>PC</a:t>
            </a:r>
            <a:r>
              <a:rPr lang="en-US" altLang="zh-CN" sz="2400">
                <a:solidFill>
                  <a:srgbClr val="FF00FF"/>
                </a:solidFill>
              </a:rPr>
              <a:t>out</a:t>
            </a:r>
            <a:endParaRPr lang="en-US" altLang="zh-CN" sz="2400" baseline="-14000">
              <a:solidFill>
                <a:srgbClr val="FF00FF"/>
              </a:solidFill>
            </a:endParaRPr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 flipH="1">
            <a:off x="7438579" y="4366791"/>
            <a:ext cx="3603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7732267" y="4100091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PC</a:t>
            </a:r>
            <a:r>
              <a:rPr lang="en-US" altLang="zh-CN" sz="2400">
                <a:solidFill>
                  <a:srgbClr val="0000FF"/>
                </a:solidFill>
              </a:rPr>
              <a:t>in</a:t>
            </a:r>
            <a:endParaRPr lang="en-US" altLang="zh-CN" sz="2400" baseline="-14000">
              <a:solidFill>
                <a:srgbClr val="0000FF"/>
              </a:solidFill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6557517" y="4744616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PC</a:t>
            </a:r>
            <a:r>
              <a:rPr lang="en-US" altLang="zh-CN" sz="2400"/>
              <a:t>+1</a:t>
            </a:r>
            <a:endParaRPr lang="en-US" altLang="zh-CN" sz="2400" baseline="-14000"/>
          </a:p>
        </p:txBody>
      </p:sp>
      <p:sp>
        <p:nvSpPr>
          <p:cNvPr id="43" name="Freeform 50"/>
          <p:cNvSpPr>
            <a:spLocks/>
          </p:cNvSpPr>
          <p:nvPr/>
        </p:nvSpPr>
        <p:spPr bwMode="auto">
          <a:xfrm>
            <a:off x="6098729" y="3528591"/>
            <a:ext cx="552450" cy="1968500"/>
          </a:xfrm>
          <a:custGeom>
            <a:avLst/>
            <a:gdLst>
              <a:gd name="T0" fmla="*/ 0 w 356"/>
              <a:gd name="T1" fmla="*/ 0 h 1500"/>
              <a:gd name="T2" fmla="*/ 0 w 356"/>
              <a:gd name="T3" fmla="*/ 1500 h 1500"/>
              <a:gd name="T4" fmla="*/ 356 w 356"/>
              <a:gd name="T5" fmla="*/ 1500 h 1500"/>
              <a:gd name="T6" fmla="*/ 0 60000 65536"/>
              <a:gd name="T7" fmla="*/ 0 60000 65536"/>
              <a:gd name="T8" fmla="*/ 0 60000 65536"/>
              <a:gd name="T9" fmla="*/ 0 w 356"/>
              <a:gd name="T10" fmla="*/ 0 h 1500"/>
              <a:gd name="T11" fmla="*/ 356 w 356"/>
              <a:gd name="T12" fmla="*/ 1500 h 1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1500">
                <a:moveTo>
                  <a:pt x="0" y="0"/>
                </a:moveTo>
                <a:lnTo>
                  <a:pt x="0" y="1500"/>
                </a:lnTo>
                <a:lnTo>
                  <a:pt x="356" y="150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6652767" y="5301828"/>
            <a:ext cx="760412" cy="409575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400"/>
              <a:t> </a:t>
            </a:r>
            <a:r>
              <a:rPr lang="en-US" altLang="zh-CN" sz="2400"/>
              <a:t>IR</a:t>
            </a:r>
          </a:p>
        </p:txBody>
      </p:sp>
      <p:sp>
        <p:nvSpPr>
          <p:cNvPr id="45" name="Line 52"/>
          <p:cNvSpPr>
            <a:spLocks noChangeShapeType="1"/>
          </p:cNvSpPr>
          <p:nvPr/>
        </p:nvSpPr>
        <p:spPr bwMode="auto">
          <a:xfrm flipH="1">
            <a:off x="7400479" y="5495503"/>
            <a:ext cx="3603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7707111" y="5210712"/>
            <a:ext cx="1200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FF"/>
                </a:solidFill>
              </a:rPr>
              <a:t>IR</a:t>
            </a:r>
            <a:r>
              <a:rPr lang="en-US" altLang="zh-CN" sz="2400">
                <a:solidFill>
                  <a:srgbClr val="0000FF"/>
                </a:solidFill>
              </a:rPr>
              <a:t>in</a:t>
            </a:r>
            <a:endParaRPr lang="en-US" altLang="zh-CN" sz="2400" baseline="-14000">
              <a:solidFill>
                <a:srgbClr val="0000FF"/>
              </a:solidFill>
            </a:endParaRPr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 flipH="1">
            <a:off x="7017892" y="5705053"/>
            <a:ext cx="0" cy="28733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5928867" y="592412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至指令译码部件</a:t>
            </a:r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>
            <a:off x="2096642" y="3528591"/>
            <a:ext cx="815975" cy="2220912"/>
          </a:xfrm>
          <a:custGeom>
            <a:avLst/>
            <a:gdLst>
              <a:gd name="T0" fmla="*/ 186 w 186"/>
              <a:gd name="T1" fmla="*/ 0 h 1059"/>
              <a:gd name="T2" fmla="*/ 186 w 186"/>
              <a:gd name="T3" fmla="*/ 1059 h 1059"/>
              <a:gd name="T4" fmla="*/ 0 w 186"/>
              <a:gd name="T5" fmla="*/ 1059 h 1059"/>
              <a:gd name="T6" fmla="*/ 0 60000 65536"/>
              <a:gd name="T7" fmla="*/ 0 60000 65536"/>
              <a:gd name="T8" fmla="*/ 0 60000 65536"/>
              <a:gd name="T9" fmla="*/ 0 w 186"/>
              <a:gd name="T10" fmla="*/ 0 h 1059"/>
              <a:gd name="T11" fmla="*/ 186 w 186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1059">
                <a:moveTo>
                  <a:pt x="186" y="0"/>
                </a:moveTo>
                <a:lnTo>
                  <a:pt x="186" y="1059"/>
                </a:lnTo>
                <a:lnTo>
                  <a:pt x="0" y="1059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 flipH="1">
            <a:off x="2053779" y="4439816"/>
            <a:ext cx="857250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1455292" y="5530428"/>
            <a:ext cx="628650" cy="43180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sz="2600"/>
              <a:t>R</a:t>
            </a:r>
            <a:r>
              <a:rPr lang="en-US" altLang="zh-CN" sz="3200" baseline="-10000"/>
              <a:t>1</a:t>
            </a:r>
          </a:p>
        </p:txBody>
      </p:sp>
      <p:sp>
        <p:nvSpPr>
          <p:cNvPr id="52" name="AutoShape 59"/>
          <p:cNvSpPr>
            <a:spLocks noChangeArrowheads="1"/>
          </p:cNvSpPr>
          <p:nvPr/>
        </p:nvSpPr>
        <p:spPr bwMode="auto">
          <a:xfrm>
            <a:off x="1650554" y="3917528"/>
            <a:ext cx="187325" cy="1746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 flipV="1">
            <a:off x="1739454" y="4085803"/>
            <a:ext cx="0" cy="14446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" name="Freeform 61"/>
          <p:cNvSpPr>
            <a:spLocks/>
          </p:cNvSpPr>
          <p:nvPr/>
        </p:nvSpPr>
        <p:spPr bwMode="auto">
          <a:xfrm>
            <a:off x="648842" y="3828628"/>
            <a:ext cx="1101725" cy="93663"/>
          </a:xfrm>
          <a:custGeom>
            <a:avLst/>
            <a:gdLst>
              <a:gd name="T0" fmla="*/ 526 w 526"/>
              <a:gd name="T1" fmla="*/ 59 h 59"/>
              <a:gd name="T2" fmla="*/ 526 w 526"/>
              <a:gd name="T3" fmla="*/ 0 h 59"/>
              <a:gd name="T4" fmla="*/ 0 w 526"/>
              <a:gd name="T5" fmla="*/ 0 h 59"/>
              <a:gd name="T6" fmla="*/ 0 60000 65536"/>
              <a:gd name="T7" fmla="*/ 0 60000 65536"/>
              <a:gd name="T8" fmla="*/ 0 60000 65536"/>
              <a:gd name="T9" fmla="*/ 0 w 526"/>
              <a:gd name="T10" fmla="*/ 0 h 59"/>
              <a:gd name="T11" fmla="*/ 526 w 52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6" h="59">
                <a:moveTo>
                  <a:pt x="526" y="59"/>
                </a:moveTo>
                <a:lnTo>
                  <a:pt x="52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034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" name="AutoShape 62"/>
          <p:cNvSpPr>
            <a:spLocks noChangeArrowheads="1"/>
          </p:cNvSpPr>
          <p:nvPr/>
        </p:nvSpPr>
        <p:spPr bwMode="auto">
          <a:xfrm>
            <a:off x="1707704" y="5147841"/>
            <a:ext cx="200025" cy="1873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 flipV="1">
            <a:off x="1809304" y="5341516"/>
            <a:ext cx="0" cy="17621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98054" y="4366791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R0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450404" y="5509791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R1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59" name="Line 68"/>
          <p:cNvSpPr>
            <a:spLocks noChangeShapeType="1"/>
          </p:cNvSpPr>
          <p:nvPr/>
        </p:nvSpPr>
        <p:spPr bwMode="auto">
          <a:xfrm>
            <a:off x="1161604" y="5771728"/>
            <a:ext cx="277813" cy="1588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9"/>
          <p:cNvSpPr>
            <a:spLocks noChangeShapeType="1"/>
          </p:cNvSpPr>
          <p:nvPr/>
        </p:nvSpPr>
        <p:spPr bwMode="auto">
          <a:xfrm>
            <a:off x="1806129" y="4004841"/>
            <a:ext cx="1349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1899792" y="3744491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FF"/>
                </a:solidFill>
              </a:rPr>
              <a:t>R0</a:t>
            </a:r>
            <a:r>
              <a:rPr lang="en-US" altLang="zh-CN" sz="2200">
                <a:solidFill>
                  <a:srgbClr val="FF00FF"/>
                </a:solidFill>
              </a:rPr>
              <a:t>out</a:t>
            </a:r>
            <a:endParaRPr lang="en-US" altLang="zh-CN" sz="2200" baseline="-14000">
              <a:solidFill>
                <a:srgbClr val="FF00FF"/>
              </a:solidFill>
            </a:endParaRPr>
          </a:p>
        </p:txBody>
      </p:sp>
      <p:sp>
        <p:nvSpPr>
          <p:cNvPr id="62" name="Line 71"/>
          <p:cNvSpPr>
            <a:spLocks noChangeShapeType="1"/>
          </p:cNvSpPr>
          <p:nvPr/>
        </p:nvSpPr>
        <p:spPr bwMode="auto">
          <a:xfrm>
            <a:off x="1863279" y="5243091"/>
            <a:ext cx="134938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955354" y="4957341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FF"/>
                </a:solidFill>
              </a:rPr>
              <a:t>R1</a:t>
            </a:r>
            <a:r>
              <a:rPr lang="en-US" altLang="zh-CN" sz="2200">
                <a:solidFill>
                  <a:srgbClr val="FF00FF"/>
                </a:solidFill>
              </a:rPr>
              <a:t>out</a:t>
            </a:r>
            <a:endParaRPr lang="en-US" altLang="zh-CN" sz="2200" baseline="-14000">
              <a:solidFill>
                <a:srgbClr val="FF00FF"/>
              </a:solidFill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flipV="1">
            <a:off x="1831529" y="3058691"/>
            <a:ext cx="0" cy="40798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" name="Line 75"/>
          <p:cNvSpPr>
            <a:spLocks noChangeShapeType="1"/>
          </p:cNvSpPr>
          <p:nvPr/>
        </p:nvSpPr>
        <p:spPr bwMode="auto">
          <a:xfrm flipV="1">
            <a:off x="1833117" y="2114128"/>
            <a:ext cx="0" cy="53022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" name="Text Box 76"/>
          <p:cNvSpPr txBox="1">
            <a:spLocks noChangeArrowheads="1"/>
          </p:cNvSpPr>
          <p:nvPr/>
        </p:nvSpPr>
        <p:spPr bwMode="auto">
          <a:xfrm>
            <a:off x="2615754" y="2587203"/>
            <a:ext cx="123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MAR</a:t>
            </a:r>
            <a:r>
              <a:rPr lang="en-US" altLang="zh-CN" baseline="-14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67" name="Line 77"/>
          <p:cNvSpPr>
            <a:spLocks noChangeShapeType="1"/>
          </p:cNvSpPr>
          <p:nvPr/>
        </p:nvSpPr>
        <p:spPr bwMode="auto">
          <a:xfrm flipH="1">
            <a:off x="2339529" y="2841203"/>
            <a:ext cx="336550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" name="Line 78"/>
          <p:cNvSpPr>
            <a:spLocks noChangeShapeType="1"/>
          </p:cNvSpPr>
          <p:nvPr/>
        </p:nvSpPr>
        <p:spPr bwMode="auto">
          <a:xfrm flipV="1">
            <a:off x="5454204" y="2979316"/>
            <a:ext cx="0" cy="500062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9" name="AutoShape 80"/>
          <p:cNvSpPr>
            <a:spLocks noChangeArrowheads="1"/>
          </p:cNvSpPr>
          <p:nvPr/>
        </p:nvSpPr>
        <p:spPr bwMode="auto">
          <a:xfrm>
            <a:off x="5397054" y="2255416"/>
            <a:ext cx="173038" cy="1492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8575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>
            <a:off x="5309742" y="2350666"/>
            <a:ext cx="1349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82"/>
          <p:cNvSpPr>
            <a:spLocks noChangeShapeType="1"/>
          </p:cNvSpPr>
          <p:nvPr/>
        </p:nvSpPr>
        <p:spPr bwMode="auto">
          <a:xfrm flipV="1">
            <a:off x="5489129" y="2417341"/>
            <a:ext cx="0" cy="147637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 flipH="1" flipV="1">
            <a:off x="5485954" y="1890291"/>
            <a:ext cx="1588" cy="390525"/>
          </a:xfrm>
          <a:prstGeom prst="line">
            <a:avLst/>
          </a:prstGeom>
          <a:noFill/>
          <a:ln w="28575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5974904" y="1888703"/>
            <a:ext cx="0" cy="676275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4" name="AutoShape 85"/>
          <p:cNvSpPr>
            <a:spLocks noChangeArrowheads="1"/>
          </p:cNvSpPr>
          <p:nvPr/>
        </p:nvSpPr>
        <p:spPr bwMode="auto">
          <a:xfrm flipV="1">
            <a:off x="5927279" y="3122191"/>
            <a:ext cx="147638" cy="149225"/>
          </a:xfrm>
          <a:prstGeom prst="triangle">
            <a:avLst>
              <a:gd name="adj" fmla="val 50000"/>
            </a:avLst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 flipV="1">
            <a:off x="6055867" y="3188866"/>
            <a:ext cx="134937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6" name="Line 88"/>
          <p:cNvSpPr>
            <a:spLocks noChangeShapeType="1"/>
          </p:cNvSpPr>
          <p:nvPr/>
        </p:nvSpPr>
        <p:spPr bwMode="auto">
          <a:xfrm>
            <a:off x="6001892" y="3260303"/>
            <a:ext cx="0" cy="214313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3944492" y="2598315"/>
            <a:ext cx="12588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</a:rPr>
              <a:t>MDR</a:t>
            </a:r>
            <a:r>
              <a:rPr lang="en-US" altLang="zh-CN" sz="2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>
            <a:off x="4995417" y="2790403"/>
            <a:ext cx="252412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H="1">
            <a:off x="6228904" y="2750716"/>
            <a:ext cx="322263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6492429" y="2572916"/>
            <a:ext cx="17970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MDR</a:t>
            </a:r>
            <a:r>
              <a:rPr lang="en-US" altLang="zh-CN" sz="2000">
                <a:solidFill>
                  <a:srgbClr val="FF0000"/>
                </a:solidFill>
              </a:rPr>
              <a:t>in</a:t>
            </a:r>
            <a:r>
              <a:rPr lang="en-US" altLang="zh-CN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Text Box 93"/>
          <p:cNvSpPr txBox="1">
            <a:spLocks noChangeArrowheads="1"/>
          </p:cNvSpPr>
          <p:nvPr/>
        </p:nvSpPr>
        <p:spPr bwMode="auto">
          <a:xfrm>
            <a:off x="3607942" y="2171278"/>
            <a:ext cx="1595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MDR</a:t>
            </a:r>
            <a:r>
              <a:rPr lang="en-US" altLang="zh-CN" sz="2000">
                <a:solidFill>
                  <a:srgbClr val="FF0000"/>
                </a:solidFill>
              </a:rPr>
              <a:t>out</a:t>
            </a:r>
            <a:r>
              <a:rPr lang="en-US" altLang="zh-CN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2" name="Text Box 94"/>
          <p:cNvSpPr txBox="1">
            <a:spLocks noChangeArrowheads="1"/>
          </p:cNvSpPr>
          <p:nvPr/>
        </p:nvSpPr>
        <p:spPr bwMode="auto">
          <a:xfrm>
            <a:off x="6160642" y="2990428"/>
            <a:ext cx="17970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FF"/>
                </a:solidFill>
              </a:rPr>
              <a:t>MDR</a:t>
            </a:r>
            <a:r>
              <a:rPr lang="en-US" altLang="zh-CN" sz="2000">
                <a:solidFill>
                  <a:srgbClr val="FF00FF"/>
                </a:solidFill>
              </a:rPr>
              <a:t>out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83" name="Line 95"/>
          <p:cNvSpPr>
            <a:spLocks noChangeShapeType="1"/>
          </p:cNvSpPr>
          <p:nvPr/>
        </p:nvSpPr>
        <p:spPr bwMode="auto">
          <a:xfrm>
            <a:off x="4173092" y="46858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4" name="Text Box 96"/>
          <p:cNvSpPr txBox="1">
            <a:spLocks noChangeArrowheads="1"/>
          </p:cNvSpPr>
          <p:nvPr/>
        </p:nvSpPr>
        <p:spPr bwMode="auto">
          <a:xfrm>
            <a:off x="3503167" y="4450928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Add</a:t>
            </a:r>
          </a:p>
        </p:txBody>
      </p:sp>
      <p:sp>
        <p:nvSpPr>
          <p:cNvPr id="85" name="Freeform 98"/>
          <p:cNvSpPr>
            <a:spLocks/>
          </p:cNvSpPr>
          <p:nvPr/>
        </p:nvSpPr>
        <p:spPr bwMode="auto">
          <a:xfrm>
            <a:off x="640904" y="3501603"/>
            <a:ext cx="1181100" cy="1651000"/>
          </a:xfrm>
          <a:custGeom>
            <a:avLst/>
            <a:gdLst>
              <a:gd name="T0" fmla="*/ 688 w 688"/>
              <a:gd name="T1" fmla="*/ 1040 h 1040"/>
              <a:gd name="T2" fmla="*/ 688 w 688"/>
              <a:gd name="T3" fmla="*/ 952 h 1040"/>
              <a:gd name="T4" fmla="*/ 0 w 688"/>
              <a:gd name="T5" fmla="*/ 952 h 1040"/>
              <a:gd name="T6" fmla="*/ 0 w 688"/>
              <a:gd name="T7" fmla="*/ 0 h 1040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040"/>
              <a:gd name="T14" fmla="*/ 688 w 688"/>
              <a:gd name="T15" fmla="*/ 1040 h 1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040">
                <a:moveTo>
                  <a:pt x="688" y="1040"/>
                </a:moveTo>
                <a:lnTo>
                  <a:pt x="688" y="952"/>
                </a:lnTo>
                <a:lnTo>
                  <a:pt x="0" y="952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34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101"/>
          <p:cNvSpPr>
            <a:spLocks noChangeShapeType="1"/>
          </p:cNvSpPr>
          <p:nvPr/>
        </p:nvSpPr>
        <p:spPr bwMode="auto">
          <a:xfrm>
            <a:off x="107504" y="3488903"/>
            <a:ext cx="87757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Line 102"/>
          <p:cNvSpPr>
            <a:spLocks noChangeShapeType="1"/>
          </p:cNvSpPr>
          <p:nvPr/>
        </p:nvSpPr>
        <p:spPr bwMode="auto">
          <a:xfrm>
            <a:off x="4096892" y="40127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>
            <a:off x="1163192" y="4431878"/>
            <a:ext cx="282575" cy="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9" name="Line 104"/>
          <p:cNvSpPr>
            <a:spLocks noChangeShapeType="1"/>
          </p:cNvSpPr>
          <p:nvPr/>
        </p:nvSpPr>
        <p:spPr bwMode="auto">
          <a:xfrm>
            <a:off x="6000304" y="2968203"/>
            <a:ext cx="0" cy="165100"/>
          </a:xfrm>
          <a:prstGeom prst="line">
            <a:avLst/>
          </a:prstGeom>
          <a:noFill/>
          <a:ln w="25400">
            <a:solidFill>
              <a:srgbClr val="003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8430"/>
              </p:ext>
            </p:extLst>
          </p:nvPr>
        </p:nvGraphicFramePr>
        <p:xfrm>
          <a:off x="400050" y="928389"/>
          <a:ext cx="7829550" cy="5116515"/>
        </p:xfrm>
        <a:graphic>
          <a:graphicData uri="http://schemas.openxmlformats.org/drawingml/2006/table">
            <a:tbl>
              <a:tblPr/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有效控制信号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MAR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(PC)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4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PCout, MARin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M(MAR)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PC (PC)+1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MemR, MDRinE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IR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(MDR)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MDRout, IRin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指令译码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4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383"/>
          <p:cNvGrpSpPr>
            <a:grpSpLocks/>
          </p:cNvGrpSpPr>
          <p:nvPr/>
        </p:nvGrpSpPr>
        <p:grpSpPr bwMode="auto">
          <a:xfrm>
            <a:off x="8324850" y="901402"/>
            <a:ext cx="742950" cy="2406650"/>
            <a:chOff x="5244" y="79"/>
            <a:chExt cx="468" cy="1516"/>
          </a:xfrm>
        </p:grpSpPr>
        <p:sp>
          <p:nvSpPr>
            <p:cNvPr id="4" name="AutoShape 53"/>
            <p:cNvSpPr>
              <a:spLocks/>
            </p:cNvSpPr>
            <p:nvPr/>
          </p:nvSpPr>
          <p:spPr bwMode="auto">
            <a:xfrm>
              <a:off x="5244" y="79"/>
              <a:ext cx="118" cy="1516"/>
            </a:xfrm>
            <a:prstGeom prst="rightBrace">
              <a:avLst>
                <a:gd name="adj1" fmla="val 107062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Text Box 54"/>
            <p:cNvSpPr txBox="1">
              <a:spLocks noChangeArrowheads="1"/>
            </p:cNvSpPr>
            <p:nvPr/>
          </p:nvSpPr>
          <p:spPr bwMode="auto">
            <a:xfrm>
              <a:off x="5329" y="216"/>
              <a:ext cx="383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4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原题已给出</a:t>
              </a:r>
            </a:p>
          </p:txBody>
        </p:sp>
      </p:grpSp>
      <p:graphicFrame>
        <p:nvGraphicFramePr>
          <p:cNvPr id="6" name="Group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29523"/>
              </p:ext>
            </p:extLst>
          </p:nvPr>
        </p:nvGraphicFramePr>
        <p:xfrm>
          <a:off x="438150" y="3422130"/>
          <a:ext cx="7743825" cy="385763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C5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(R1)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R1out , MARin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7524"/>
              </p:ext>
            </p:extLst>
          </p:nvPr>
        </p:nvGraphicFramePr>
        <p:xfrm>
          <a:off x="444500" y="3863677"/>
          <a:ext cx="7770813" cy="387350"/>
        </p:xfrm>
        <a:graphic>
          <a:graphicData uri="http://schemas.openxmlformats.org/drawingml/2006/table">
            <a:tbl>
              <a:tblPr/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M(MAR)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MemR, MDRinE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28259"/>
              </p:ext>
            </p:extLst>
          </p:nvPr>
        </p:nvGraphicFramePr>
        <p:xfrm>
          <a:off x="438150" y="4293889"/>
          <a:ext cx="7767638" cy="385763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C7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MDR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R0out, Ain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91120"/>
              </p:ext>
            </p:extLst>
          </p:nvPr>
        </p:nvGraphicFramePr>
        <p:xfrm>
          <a:off x="444500" y="4743152"/>
          <a:ext cx="7758113" cy="385762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C8</a:t>
                      </a:r>
                    </a:p>
                  </a:txBody>
                  <a:tcPr marL="90000" marR="90000" marT="46746" marB="4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AC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+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MDRout, Add, ACin</a:t>
                      </a: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17235"/>
              </p:ext>
            </p:extLst>
          </p:nvPr>
        </p:nvGraphicFramePr>
        <p:xfrm>
          <a:off x="433388" y="5208289"/>
          <a:ext cx="7783512" cy="369888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C9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AC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ACout, MDRin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41511"/>
              </p:ext>
            </p:extLst>
          </p:nvPr>
        </p:nvGraphicFramePr>
        <p:xfrm>
          <a:off x="431800" y="5627389"/>
          <a:ext cx="7769225" cy="404813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C10</a:t>
                      </a:r>
                    </a:p>
                  </a:txBody>
                  <a:tcPr marL="90000" marR="90000" marT="46837" marB="468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M(MAR)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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MDR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AC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MDRoutE, MemW</a:t>
                      </a: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146"/>
          <p:cNvSpPr>
            <a:spLocks noChangeShapeType="1"/>
          </p:cNvSpPr>
          <p:nvPr/>
        </p:nvSpPr>
        <p:spPr bwMode="auto">
          <a:xfrm>
            <a:off x="4427984" y="3363614"/>
            <a:ext cx="39241" cy="268605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7"/>
          <p:cNvSpPr>
            <a:spLocks noChangeShapeType="1"/>
          </p:cNvSpPr>
          <p:nvPr/>
        </p:nvSpPr>
        <p:spPr bwMode="auto">
          <a:xfrm>
            <a:off x="1635125" y="3363614"/>
            <a:ext cx="0" cy="26924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169"/>
          <p:cNvSpPr>
            <a:spLocks noChangeArrowheads="1"/>
          </p:cNvSpPr>
          <p:nvPr/>
        </p:nvSpPr>
        <p:spPr bwMode="auto">
          <a:xfrm>
            <a:off x="2973388" y="6063952"/>
            <a:ext cx="269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00"/>
              <a:t>“</a:t>
            </a:r>
            <a:r>
              <a:rPr lang="en-US" altLang="zh-CN" sz="2800"/>
              <a:t>ADD (R1), R0</a:t>
            </a:r>
            <a:r>
              <a:rPr lang="en-US" altLang="zh-CN" sz="2900"/>
              <a:t>”</a:t>
            </a:r>
            <a:endParaRPr lang="zh-CN" altLang="en-US" sz="29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" y="61718"/>
            <a:ext cx="9064353" cy="3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933450"/>
            <a:ext cx="8753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285750" y="2924944"/>
            <a:ext cx="38449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(3) 微地址形成电路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796925" y="3429000"/>
            <a:ext cx="16764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 smtClean="0"/>
              <a:t>形成依据:</a:t>
            </a:r>
            <a:endParaRPr lang="zh-CN" altLang="en-US" sz="2900" b="1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271538" y="5138028"/>
            <a:ext cx="718889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现行微指令</a:t>
            </a:r>
            <a:r>
              <a:rPr lang="zh-CN" altLang="en-US" sz="2800" b="1" smtClean="0"/>
              <a:t>的顺序控制字段，</a:t>
            </a:r>
            <a:r>
              <a:rPr lang="zh-CN" altLang="en-US" sz="2800" b="1" smtClean="0"/>
              <a:t>决定形成方式；</a:t>
            </a:r>
            <a:endParaRPr lang="zh-CN" altLang="en-US" sz="2800" b="1"/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294383" y="5714092"/>
            <a:ext cx="68780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机器指令有关代码：操作码、寻址方式；</a:t>
            </a:r>
            <a:endParaRPr lang="zh-CN" altLang="en-US" sz="2800" b="1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1331814" y="6290156"/>
            <a:ext cx="248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机器运行状态。</a:t>
            </a:r>
            <a:endParaRPr lang="zh-CN" altLang="en-US" sz="2800" b="1"/>
          </a:p>
        </p:txBody>
      </p:sp>
      <p:sp>
        <p:nvSpPr>
          <p:cNvPr id="8" name="AutoShape 40"/>
          <p:cNvSpPr>
            <a:spLocks/>
          </p:cNvSpPr>
          <p:nvPr/>
        </p:nvSpPr>
        <p:spPr bwMode="auto">
          <a:xfrm>
            <a:off x="899592" y="4221088"/>
            <a:ext cx="371947" cy="2376264"/>
          </a:xfrm>
          <a:prstGeom prst="leftBrace">
            <a:avLst>
              <a:gd name="adj1" fmla="val 54710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31850" y="44624"/>
            <a:ext cx="8348664" cy="2871787"/>
            <a:chOff x="564" y="119"/>
            <a:chExt cx="5259" cy="1809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5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347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9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6" name="Group 109"/>
            <p:cNvGrpSpPr>
              <a:grpSpLocks/>
            </p:cNvGrpSpPr>
            <p:nvPr/>
          </p:nvGrpSpPr>
          <p:grpSpPr bwMode="auto">
            <a:xfrm>
              <a:off x="2984" y="948"/>
              <a:ext cx="2467" cy="290"/>
              <a:chOff x="2960" y="1700"/>
              <a:chExt cx="2467" cy="290"/>
            </a:xfrm>
          </p:grpSpPr>
          <p:sp>
            <p:nvSpPr>
              <p:cNvPr id="39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467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 smtClean="0"/>
                  <a:t>顺序控制字段    微命令字段</a:t>
                </a:r>
                <a:endParaRPr lang="zh-CN" altLang="en-US" sz="2400" b="1"/>
              </a:p>
            </p:txBody>
          </p:sp>
          <p:sp>
            <p:nvSpPr>
              <p:cNvPr id="40" name="Line 111"/>
              <p:cNvSpPr>
                <a:spLocks noChangeShapeType="1"/>
              </p:cNvSpPr>
              <p:nvPr/>
            </p:nvSpPr>
            <p:spPr bwMode="auto">
              <a:xfrm>
                <a:off x="4302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7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331640" y="400506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现行微指令地址；</a:t>
            </a:r>
            <a:endParaRPr lang="zh-CN" altLang="en-US" sz="2800" b="1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331640" y="456196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微程序转移地址；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build="p" autoUpdateAnimBg="0"/>
      <p:bldP spid="7" grpId="0" build="p" autoUpdateAnimBg="0"/>
      <p:bldP spid="8" grpId="0" animBg="1"/>
      <p:bldP spid="41" grpId="0" build="p" autoUpdateAnimBg="0"/>
      <p:bldP spid="4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95845" y="4221088"/>
            <a:ext cx="5562600" cy="3983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4</a:t>
            </a:r>
            <a:r>
              <a:rPr lang="zh-CN" altLang="en-US" sz="2800" b="1">
                <a:latin typeface="+mn-ea"/>
              </a:rPr>
              <a:t>）微地址寄存器</a:t>
            </a:r>
            <a:r>
              <a:rPr lang="en-US" altLang="zh-CN" sz="2800" b="1"/>
              <a:t>µAR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735360" y="5261971"/>
            <a:ext cx="16764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功能：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800795" y="5157192"/>
            <a:ext cx="7451725" cy="445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+mn-ea"/>
              </a:rPr>
              <a:t>存放下一条微指令在</a:t>
            </a:r>
            <a:r>
              <a:rPr lang="en-US" altLang="zh-CN" sz="2800" b="1">
                <a:latin typeface="+mn-ea"/>
              </a:rPr>
              <a:t>CM</a:t>
            </a:r>
            <a:r>
              <a:rPr lang="zh-CN" altLang="en-US" sz="2800" b="1">
                <a:latin typeface="+mn-ea"/>
              </a:rPr>
              <a:t>中的地址（微地址）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896813" y="917253"/>
            <a:ext cx="8283576" cy="2871787"/>
            <a:chOff x="564" y="119"/>
            <a:chExt cx="5218" cy="1809"/>
          </a:xfrm>
        </p:grpSpPr>
        <p:sp>
          <p:nvSpPr>
            <p:cNvPr id="6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9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0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auto">
            <a:xfrm>
              <a:off x="5306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4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2984" y="948"/>
              <a:ext cx="2390" cy="290"/>
              <a:chOff x="2960" y="1700"/>
              <a:chExt cx="2390" cy="290"/>
            </a:xfrm>
          </p:grpSpPr>
          <p:sp>
            <p:nvSpPr>
              <p:cNvPr id="34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90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 smtClean="0"/>
                  <a:t>顺序控制字段   微命令</a:t>
                </a:r>
                <a:r>
                  <a:rPr lang="zh-CN" altLang="en-US" sz="2400" b="1"/>
                  <a:t>字段</a:t>
                </a:r>
              </a:p>
            </p:txBody>
          </p:sp>
          <p:sp>
            <p:nvSpPr>
              <p:cNvPr id="35" name="Line 111"/>
              <p:cNvSpPr>
                <a:spLocks noChangeShapeType="1"/>
              </p:cNvSpPr>
              <p:nvPr/>
            </p:nvSpPr>
            <p:spPr bwMode="auto">
              <a:xfrm>
                <a:off x="4261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8797" y="116632"/>
            <a:ext cx="25098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3、工作过程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62" name="Group 83"/>
          <p:cNvGrpSpPr>
            <a:grpSpLocks/>
          </p:cNvGrpSpPr>
          <p:nvPr/>
        </p:nvGrpSpPr>
        <p:grpSpPr bwMode="auto">
          <a:xfrm>
            <a:off x="683568" y="413197"/>
            <a:ext cx="8355014" cy="2871787"/>
            <a:chOff x="564" y="119"/>
            <a:chExt cx="5263" cy="1809"/>
          </a:xfrm>
        </p:grpSpPr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64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66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67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69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70" name="Text Box 91"/>
            <p:cNvSpPr txBox="1">
              <a:spLocks noChangeArrowheads="1"/>
            </p:cNvSpPr>
            <p:nvPr/>
          </p:nvSpPr>
          <p:spPr bwMode="auto">
            <a:xfrm>
              <a:off x="5351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71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8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81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82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88" name="Group 109"/>
            <p:cNvGrpSpPr>
              <a:grpSpLocks/>
            </p:cNvGrpSpPr>
            <p:nvPr/>
          </p:nvGrpSpPr>
          <p:grpSpPr bwMode="auto">
            <a:xfrm>
              <a:off x="2984" y="948"/>
              <a:ext cx="2390" cy="290"/>
              <a:chOff x="2960" y="1700"/>
              <a:chExt cx="2390" cy="290"/>
            </a:xfrm>
          </p:grpSpPr>
          <p:sp>
            <p:nvSpPr>
              <p:cNvPr id="91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90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 smtClean="0"/>
                  <a:t>顺序控制字段  微命令</a:t>
                </a:r>
                <a:r>
                  <a:rPr lang="zh-CN" altLang="en-US" sz="2400" b="1"/>
                  <a:t>字段</a:t>
                </a:r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42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89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58775" y="3429000"/>
            <a:ext cx="425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微程序执行过程: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464245" y="4078660"/>
            <a:ext cx="33178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(1) 取机器指令</a:t>
            </a:r>
            <a:r>
              <a:rPr lang="zh-CN" altLang="en-US" sz="28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IR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3683695" y="4350122"/>
            <a:ext cx="425450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4104383" y="4077072"/>
            <a:ext cx="4233862" cy="904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(2) 转微程序入口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      取首条微指令到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</a:p>
        </p:txBody>
      </p:sp>
      <p:sp>
        <p:nvSpPr>
          <p:cNvPr id="97" name="Line 18"/>
          <p:cNvSpPr>
            <a:spLocks noChangeShapeType="1"/>
          </p:cNvSpPr>
          <p:nvPr/>
        </p:nvSpPr>
        <p:spPr bwMode="auto">
          <a:xfrm>
            <a:off x="3580954" y="5370934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107504" y="5359821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453579" y="5086771"/>
            <a:ext cx="328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(3) 执行首条微指令</a:t>
            </a:r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4011167" y="5085184"/>
            <a:ext cx="41830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(4) 取后续微指令到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>
            <a:off x="129333" y="6071195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475408" y="5790207"/>
            <a:ext cx="35798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(5) 执行后续微指令</a:t>
            </a:r>
          </a:p>
        </p:txBody>
      </p:sp>
      <p:sp>
        <p:nvSpPr>
          <p:cNvPr id="103" name="Text Box 24"/>
          <p:cNvSpPr txBox="1">
            <a:spLocks noChangeArrowheads="1"/>
          </p:cNvSpPr>
          <p:nvPr/>
        </p:nvSpPr>
        <p:spPr bwMode="auto">
          <a:xfrm>
            <a:off x="4042520" y="5744170"/>
            <a:ext cx="5101479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(6) </a:t>
            </a:r>
            <a:r>
              <a:rPr lang="zh-CN" altLang="en-US" sz="2800" b="1" smtClean="0">
                <a:solidFill>
                  <a:srgbClr val="000099"/>
                </a:solidFill>
              </a:rPr>
              <a:t>一段微程序</a:t>
            </a:r>
            <a:r>
              <a:rPr lang="zh-CN" altLang="en-US" sz="2800" b="1">
                <a:solidFill>
                  <a:srgbClr val="000099"/>
                </a:solidFill>
              </a:rPr>
              <a:t>执行完, 返回</a:t>
            </a:r>
            <a:r>
              <a:rPr lang="en-US" altLang="zh-CN" sz="2800" b="1" smtClean="0">
                <a:solidFill>
                  <a:srgbClr val="000099"/>
                </a:solidFill>
              </a:rPr>
              <a:t>CM</a:t>
            </a:r>
            <a:r>
              <a:rPr lang="zh-CN" altLang="en-US" sz="2800" b="1" smtClean="0">
                <a:solidFill>
                  <a:srgbClr val="000099"/>
                </a:solidFill>
              </a:rPr>
              <a:t>取指微指令（</a:t>
            </a:r>
            <a:r>
              <a:rPr lang="zh-CN" altLang="en-US" sz="2800" b="1" smtClean="0">
                <a:solidFill>
                  <a:srgbClr val="FF0000"/>
                </a:solidFill>
              </a:rPr>
              <a:t>取下一机器指令</a:t>
            </a:r>
            <a:r>
              <a:rPr lang="zh-CN" altLang="en-US" sz="2800" b="1" smtClean="0">
                <a:solidFill>
                  <a:srgbClr val="000099"/>
                </a:solidFill>
              </a:rPr>
              <a:t>）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3612308" y="6053732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341563" y="3471391"/>
            <a:ext cx="56229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sym typeface="Symbol" pitchFamily="18" charset="2"/>
              </a:rPr>
              <a:t>初始</a:t>
            </a:r>
            <a:r>
              <a:rPr lang="zh-CN" altLang="en-US" sz="2400" b="1"/>
              <a:t>µ</a:t>
            </a:r>
            <a:r>
              <a:rPr lang="en-US" altLang="zh-CN" sz="2400" b="1" smtClean="0"/>
              <a:t>AR</a:t>
            </a:r>
            <a:r>
              <a:rPr lang="zh-CN" altLang="en-US" sz="2400" b="1" smtClean="0">
                <a:sym typeface="Symbol" pitchFamily="18" charset="2"/>
              </a:rPr>
              <a:t></a:t>
            </a:r>
            <a:r>
              <a:rPr lang="en-US" altLang="zh-CN" sz="2400" b="1" smtClean="0">
                <a:sym typeface="Symbol" pitchFamily="18" charset="2"/>
              </a:rPr>
              <a:t>CM</a:t>
            </a:r>
            <a:r>
              <a:rPr lang="zh-CN" altLang="en-US" sz="2400" b="1">
                <a:sym typeface="Symbol" pitchFamily="18" charset="2"/>
              </a:rPr>
              <a:t> </a:t>
            </a:r>
            <a:r>
              <a:rPr lang="zh-CN" altLang="en-US" sz="2400" b="1" smtClean="0">
                <a:sym typeface="Symbol" pitchFamily="18" charset="2"/>
              </a:rPr>
              <a:t>取指微命令序列</a:t>
            </a:r>
            <a:endParaRPr lang="en-US" altLang="zh-CN" sz="2400" b="1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49660" y="2845247"/>
            <a:ext cx="0" cy="4857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26906" y="2845247"/>
            <a:ext cx="519881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383091" y="2164210"/>
            <a:ext cx="0" cy="31749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383091" y="1371769"/>
            <a:ext cx="0" cy="36512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383091" y="43309"/>
            <a:ext cx="0" cy="4460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46387" y="973584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70523" y="973584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323339" y="2070911"/>
            <a:ext cx="6592" cy="36703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136914" y="2446057"/>
            <a:ext cx="519881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6735019" y="2188022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735019" y="1384746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6735019" y="119509"/>
            <a:ext cx="0" cy="2936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3827451" y="1965783"/>
            <a:ext cx="634590" cy="15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utoUpdateAnimBg="0"/>
      <p:bldP spid="94" grpId="0" autoUpdateAnimBg="0"/>
      <p:bldP spid="95" grpId="0" animBg="1"/>
      <p:bldP spid="96" grpId="0" autoUpdateAnimBg="0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utoUpdateAnimBg="0"/>
      <p:bldP spid="103" grpId="0" autoUpdateAnimBg="0"/>
      <p:bldP spid="104" grpId="0" animBg="1"/>
      <p:bldP spid="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63575" y="692696"/>
            <a:ext cx="431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(1) 直接控制法(不译法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0313" y="1495773"/>
            <a:ext cx="2946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微命令按位给出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3889375" y="1479898"/>
            <a:ext cx="174625" cy="604837"/>
          </a:xfrm>
          <a:prstGeom prst="leftBrace">
            <a:avLst>
              <a:gd name="adj1" fmla="val 28864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8438" y="126876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为1, 选用, 表示一种微命令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03675" y="1730723"/>
            <a:ext cx="470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为0, 不选用, 不表示微命令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7592" y="34685"/>
            <a:ext cx="7162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黑体" pitchFamily="2" charset="-122"/>
              </a:rPr>
              <a:t>3.5.2 </a:t>
            </a:r>
            <a:r>
              <a:rPr lang="zh-CN" altLang="en-US" sz="2800" b="1" smtClean="0">
                <a:ea typeface="黑体" pitchFamily="2" charset="-122"/>
              </a:rPr>
              <a:t> </a:t>
            </a:r>
            <a:r>
              <a:rPr lang="zh-CN" altLang="en-US" sz="2800" b="1" smtClean="0">
                <a:ea typeface="黑体" pitchFamily="2" charset="-122"/>
              </a:rPr>
              <a:t>微指令编码方式（微命令字段）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0225" y="526556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优点: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650" y="353518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</a:t>
            </a:r>
            <a:r>
              <a:rPr lang="en-US" altLang="zh-CN" sz="2600" b="1"/>
              <a:t>0</a:t>
            </a:r>
            <a:r>
              <a:rPr lang="en-US" altLang="zh-CN" sz="2800" b="1"/>
              <a:t>=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49413" y="3303414"/>
            <a:ext cx="2884487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进位初值为0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进位初值为1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525588" y="3482802"/>
            <a:ext cx="176212" cy="655637"/>
          </a:xfrm>
          <a:prstGeom prst="leftBrace">
            <a:avLst>
              <a:gd name="adj1" fmla="val 31006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51375" y="352883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R=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3850" y="3271664"/>
            <a:ext cx="2611438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不发读命令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发读命令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5268913" y="3478039"/>
            <a:ext cx="139700" cy="619125"/>
          </a:xfrm>
          <a:prstGeom prst="leftBrace">
            <a:avLst>
              <a:gd name="adj1" fmla="val 36932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66875" y="4290839"/>
            <a:ext cx="28749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不发写命令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800" b="1"/>
              <a:t>1  发写命令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90575" y="4517852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W=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530350" y="4468639"/>
            <a:ext cx="152400" cy="619125"/>
          </a:xfrm>
          <a:prstGeom prst="leftBrace">
            <a:avLst>
              <a:gd name="adj1" fmla="val 33854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654175" y="5265564"/>
            <a:ext cx="651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不需译码,  产生微命令的速度快;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1684338" y="5751339"/>
            <a:ext cx="4062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信息的表示效率低。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42925" y="575451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缺点: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685925" y="5733256"/>
            <a:ext cx="7458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                                    如果一条微指令命令字段有</a:t>
            </a:r>
            <a:r>
              <a:rPr lang="en-US" altLang="zh-CN" sz="2800" b="1"/>
              <a:t>n</a:t>
            </a:r>
            <a:r>
              <a:rPr lang="zh-CN" altLang="en-US" sz="2800" b="1"/>
              <a:t>位, 则只能表示</a:t>
            </a:r>
            <a:r>
              <a:rPr lang="en-US" altLang="zh-CN" sz="2800" b="1"/>
              <a:t>n</a:t>
            </a:r>
            <a:r>
              <a:rPr lang="zh-CN" altLang="en-US" sz="2800" b="1"/>
              <a:t>种微操作。</a:t>
            </a:r>
          </a:p>
        </p:txBody>
      </p: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850900" y="2204864"/>
            <a:ext cx="7326313" cy="971550"/>
            <a:chOff x="536" y="440"/>
            <a:chExt cx="4615" cy="612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36" y="740"/>
              <a:ext cx="4615" cy="302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             </a:t>
              </a:r>
              <a:r>
                <a:rPr lang="en-US" altLang="zh-CN" sz="2800" b="1"/>
                <a:t>C</a:t>
              </a:r>
              <a:r>
                <a:rPr lang="en-US" altLang="zh-CN" sz="2600" b="1"/>
                <a:t>0</a:t>
              </a:r>
              <a:r>
                <a:rPr lang="en-US" altLang="zh-CN" sz="2800" b="1"/>
                <a:t>                       R     W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68" y="440"/>
              <a:ext cx="26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1                         1      1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071" y="743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865" y="700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2416" y="706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409" y="715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605" y="740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3140" y="737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152" y="746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621" y="742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utoUpdateAnimBg="0"/>
      <p:bldP spid="6" grpId="0" autoUpdateAnimBg="0"/>
      <p:bldP spid="8" grpId="0" build="p" autoUpdateAnimBg="0"/>
      <p:bldP spid="9" grpId="0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nimBg="1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4501" y="97468"/>
            <a:ext cx="43735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(</a:t>
            </a:r>
            <a:r>
              <a:rPr lang="en-US" altLang="zh-CN" sz="2800" b="1" smtClean="0"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</a:rPr>
              <a:t>) </a:t>
            </a:r>
            <a:r>
              <a:rPr lang="zh-CN" altLang="en-US" sz="2800" b="1">
                <a:ea typeface="宋体" panose="02010600030101010101" pitchFamily="2" charset="-122"/>
              </a:rPr>
              <a:t>分段直接编译法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013" y="836712"/>
            <a:ext cx="8281987" cy="9848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一条微指令分为多个微命令字段,  各字段的不同编码表示不同的微命令, 即微命令由字段编码给出。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481263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879850" y="2581424"/>
            <a:ext cx="144463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637338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846263" y="2854473"/>
            <a:ext cx="1501776" cy="1207119"/>
            <a:chOff x="1163" y="1537"/>
            <a:chExt cx="946" cy="79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163" y="1537"/>
              <a:ext cx="843" cy="285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218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385" y="1824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16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442" y="1713"/>
              <a:ext cx="436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178" y="2010"/>
              <a:ext cx="93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微命令</a:t>
              </a:r>
              <a:endParaRPr lang="zh-CN" altLang="en-US" sz="2600" b="1"/>
            </a:p>
          </p:txBody>
        </p:sp>
      </p:grp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730250" y="4224883"/>
            <a:ext cx="69437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假设各字段长度分别为: </a:t>
            </a:r>
            <a:r>
              <a:rPr lang="zh-CN" altLang="en-US" sz="3100" b="1"/>
              <a:t> </a:t>
            </a:r>
            <a:r>
              <a:rPr lang="en-US" altLang="zh-CN" sz="2800" b="1"/>
              <a:t>k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、k</a:t>
            </a:r>
            <a:r>
              <a:rPr lang="en-US" altLang="zh-CN" sz="3200" b="1" baseline="-12000"/>
              <a:t>2</a:t>
            </a:r>
            <a:r>
              <a:rPr lang="en-US" altLang="zh-CN" sz="2800" b="1"/>
              <a:t>、.....、k</a:t>
            </a:r>
            <a:r>
              <a:rPr lang="en-US" altLang="zh-CN" sz="3200" b="1" baseline="-12000"/>
              <a:t>m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757238" y="4778921"/>
            <a:ext cx="466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可表示的</a:t>
            </a:r>
            <a:r>
              <a:rPr lang="zh-CN" altLang="en-US" sz="2800" b="1" smtClean="0"/>
              <a:t>微</a:t>
            </a:r>
            <a:r>
              <a:rPr lang="zh-CN" altLang="en-US" sz="2800" b="1"/>
              <a:t>命令</a:t>
            </a:r>
            <a:r>
              <a:rPr lang="zh-CN" altLang="en-US" sz="2800" b="1" smtClean="0"/>
              <a:t>数量</a:t>
            </a:r>
            <a:r>
              <a:rPr lang="zh-CN" altLang="en-US" sz="2800" b="1"/>
              <a:t>为: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618038" y="4782096"/>
            <a:ext cx="3284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1</a:t>
            </a:r>
            <a:r>
              <a:rPr lang="en-US" altLang="zh-CN" sz="20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2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..... </a:t>
            </a:r>
            <a:r>
              <a:rPr lang="zh-CN" altLang="en-US" sz="2800" b="1"/>
              <a:t>+</a:t>
            </a:r>
            <a:r>
              <a:rPr lang="en-US" altLang="zh-CN" sz="2000" b="1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6000"/>
              <a:t>m</a:t>
            </a:r>
            <a:endParaRPr lang="zh-CN" altLang="en-US" sz="3200" b="1" baseline="3600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712788" y="5457046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优点:</a:t>
            </a: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1735138" y="5477684"/>
            <a:ext cx="6083300" cy="9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/>
              <a:t>微</a:t>
            </a:r>
            <a:r>
              <a:rPr lang="zh-CN" altLang="en-US" sz="2800" b="1"/>
              <a:t>指令长度比直接控制法短</a:t>
            </a:r>
          </a:p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>
                <a:sym typeface="Wingdings" pitchFamily="2" charset="2"/>
              </a:rPr>
              <a:t> </a:t>
            </a:r>
            <a:r>
              <a:rPr lang="zh-CN" altLang="en-US" sz="2800" b="1"/>
              <a:t>各字段所表示的</a:t>
            </a:r>
            <a:r>
              <a:rPr lang="zh-CN" altLang="en-US" sz="2800" b="1" smtClean="0"/>
              <a:t>微操作可以</a:t>
            </a:r>
            <a:r>
              <a:rPr lang="zh-CN" altLang="en-US" sz="2800" b="1"/>
              <a:t>并行</a:t>
            </a:r>
          </a:p>
        </p:txBody>
      </p: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330576" y="2862411"/>
            <a:ext cx="1528762" cy="1209675"/>
            <a:chOff x="2098" y="1542"/>
            <a:chExt cx="963" cy="787"/>
          </a:xfrm>
        </p:grpSpPr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2098" y="1542"/>
              <a:ext cx="843" cy="281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2153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2320" y="1826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2851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2377" y="1700"/>
              <a:ext cx="43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30" y="2011"/>
              <a:ext cx="93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微命令</a:t>
              </a:r>
              <a:endParaRPr lang="zh-CN" altLang="en-US" sz="2600" b="1"/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4848225" y="2721124"/>
            <a:ext cx="2652713" cy="1322387"/>
            <a:chOff x="3054" y="1453"/>
            <a:chExt cx="1671" cy="866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054" y="1453"/>
              <a:ext cx="40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........</a:t>
              </a:r>
            </a:p>
          </p:txBody>
        </p: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>
              <a:off x="3791" y="1530"/>
              <a:ext cx="934" cy="789"/>
              <a:chOff x="3791" y="1538"/>
              <a:chExt cx="934" cy="789"/>
            </a:xfrm>
          </p:grpSpPr>
          <p:sp>
            <p:nvSpPr>
              <p:cNvPr id="29" name="Text Box 82"/>
              <p:cNvSpPr txBox="1">
                <a:spLocks noChangeArrowheads="1"/>
              </p:cNvSpPr>
              <p:nvPr/>
            </p:nvSpPr>
            <p:spPr bwMode="auto">
              <a:xfrm>
                <a:off x="3791" y="1538"/>
                <a:ext cx="843" cy="283"/>
              </a:xfrm>
              <a:prstGeom prst="rect">
                <a:avLst/>
              </a:prstGeom>
              <a:noFill/>
              <a:ln w="22225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600" b="1"/>
                  <a:t>译码器</a:t>
                </a:r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>
                <a:off x="3846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4013" y="1830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>
                <a:off x="4544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Rectangle 86"/>
              <p:cNvSpPr>
                <a:spLocks noChangeArrowheads="1"/>
              </p:cNvSpPr>
              <p:nvPr/>
            </p:nvSpPr>
            <p:spPr bwMode="auto">
              <a:xfrm>
                <a:off x="4070" y="1712"/>
                <a:ext cx="436" cy="36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r>
                  <a:rPr lang="zh-CN" altLang="en-US" b="1"/>
                  <a:t>.....</a:t>
                </a:r>
              </a:p>
            </p:txBody>
          </p:sp>
          <p:sp>
            <p:nvSpPr>
              <p:cNvPr id="34" name="Text Box 87"/>
              <p:cNvSpPr txBox="1">
                <a:spLocks noChangeArrowheads="1"/>
              </p:cNvSpPr>
              <p:nvPr/>
            </p:nvSpPr>
            <p:spPr bwMode="auto">
              <a:xfrm>
                <a:off x="3794" y="2007"/>
                <a:ext cx="931" cy="32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 smtClean="0"/>
                  <a:t>微命令</a:t>
                </a:r>
                <a:endParaRPr lang="zh-CN" altLang="en-US" sz="2600" b="1"/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1887538" y="2100412"/>
            <a:ext cx="5484812" cy="462050"/>
            <a:chOff x="1189" y="1062"/>
            <a:chExt cx="3455" cy="30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189" y="1067"/>
              <a:ext cx="3455" cy="291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  字段1     字段2                    字段</a:t>
              </a:r>
              <a:r>
                <a:rPr lang="en-US" altLang="zh-CN" sz="2800" b="1"/>
                <a:t>m </a:t>
              </a:r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2043" y="1068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915" y="1071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762" y="1075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2952" y="1062"/>
              <a:ext cx="93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800" b="1"/>
                <a:t>...........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/>
      <p:bldP spid="6" grpId="0" animBg="1"/>
      <p:bldP spid="14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35067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–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微命令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分段原则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4188" y="764704"/>
            <a:ext cx="312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>
                <a:sym typeface="Wingdings" pitchFamily="2" charset="2"/>
              </a:rPr>
              <a:t> (1) </a:t>
            </a:r>
            <a:r>
              <a:rPr lang="zh-CN" altLang="en-US" sz="2900" b="1"/>
              <a:t>相容性原则</a:t>
            </a:r>
            <a:endParaRPr lang="en-US" altLang="zh-CN" sz="2900" b="1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340768"/>
            <a:ext cx="848360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ym typeface="Wingdings" pitchFamily="2" charset="2"/>
              </a:rPr>
              <a:t>把可以在同一时刻或同一周期内发出的微命令分在不同的组,  以便并行操作。</a:t>
            </a:r>
            <a:endParaRPr lang="zh-CN" altLang="en-US" sz="2800" b="1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373563" y="1970256"/>
            <a:ext cx="47577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即同时执行时不会发生冲</a:t>
            </a:r>
            <a:r>
              <a:rPr lang="zh-CN" altLang="en-US" sz="2800" b="1" smtClean="0"/>
              <a:t>突。</a:t>
            </a:r>
            <a:endParaRPr lang="zh-CN" altLang="en-US" sz="2800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8013" y="2718966"/>
            <a:ext cx="85105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574675">
              <a:lnSpc>
                <a:spcPct val="150000"/>
              </a:lnSpc>
              <a:spcBef>
                <a:spcPct val="10000"/>
              </a:spcBef>
              <a:tabLst>
                <a:tab pos="574675" algn="l"/>
              </a:tabLst>
            </a:pPr>
            <a:r>
              <a:rPr lang="zh-CN" altLang="en-US" sz="2800" b="1"/>
              <a:t>例: 将三个可在同一时刻发出的微命令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>
                <a:sym typeface="Symbol" pitchFamily="18" charset="2"/>
              </a:rPr>
              <a:t>分在不同字段内, 则有: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85800" y="6023694"/>
            <a:ext cx="7586663" cy="501650"/>
            <a:chOff x="432" y="2795"/>
            <a:chExt cx="4779" cy="316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32" y="2798"/>
              <a:ext cx="4779" cy="289"/>
            </a:xfrm>
            <a:prstGeom prst="rect">
              <a:avLst/>
            </a:prstGeom>
            <a:noFill/>
            <a:ln w="2857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zh-CN" altLang="en-US" sz="2800" b="1">
                  <a:sym typeface="Symbol" pitchFamily="18" charset="2"/>
                </a:rPr>
                <a:t>编码 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......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371" y="2800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020" y="2795"/>
              <a:ext cx="0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58" y="2798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98" y="2797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815975" y="4799731"/>
            <a:ext cx="4268788" cy="1217613"/>
            <a:chOff x="514" y="2424"/>
            <a:chExt cx="2689" cy="767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849" y="3028"/>
              <a:ext cx="2007" cy="163"/>
              <a:chOff x="849" y="2996"/>
              <a:chExt cx="2007" cy="209"/>
            </a:xfrm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849" y="3001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1791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2747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4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21" y="250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212" y="2500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99" y="2424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429" y="2716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498" y="2518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089" y="251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600" y="2430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453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541" y="2507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2132" y="2511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1651" y="2427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30" name="Line 44"/>
          <p:cNvSpPr>
            <a:spLocks noChangeShapeType="1"/>
          </p:cNvSpPr>
          <p:nvPr/>
        </p:nvSpPr>
        <p:spPr bwMode="auto">
          <a:xfrm flipH="1" flipV="1">
            <a:off x="992188" y="4601294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774700" y="4148856"/>
            <a:ext cx="66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V="1">
            <a:off x="2451100" y="4631456"/>
            <a:ext cx="1588" cy="28733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3983038" y="4636219"/>
            <a:ext cx="1587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2189163" y="4152031"/>
            <a:ext cx="73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3713163" y="4166319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4344988" y="4175844"/>
            <a:ext cx="3668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(并行产生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30" grpId="0" animBg="1"/>
      <p:bldP spid="31" grpId="0" autoUpdateAnimBg="0"/>
      <p:bldP spid="32" grpId="0" animBg="1"/>
      <p:bldP spid="33" grpId="0" animBg="1"/>
      <p:bldP spid="34" grpId="0" autoUpdateAnimBg="0"/>
      <p:bldP spid="35" grpId="0" autoUpdateAnimBg="0"/>
      <p:bldP spid="3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2908</Words>
  <Application>Microsoft Office PowerPoint</Application>
  <PresentationFormat>全屏显示(4:3)</PresentationFormat>
  <Paragraphs>554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黑体</vt:lpstr>
      <vt:lpstr>华文宋体</vt:lpstr>
      <vt:lpstr>宋体</vt:lpstr>
      <vt:lpstr>幼圆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350</cp:revision>
  <dcterms:created xsi:type="dcterms:W3CDTF">2017-01-15T07:54:50Z</dcterms:created>
  <dcterms:modified xsi:type="dcterms:W3CDTF">2018-10-27T16:00:36Z</dcterms:modified>
</cp:coreProperties>
</file>