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78" r:id="rId3"/>
    <p:sldId id="305" r:id="rId4"/>
    <p:sldId id="279" r:id="rId5"/>
    <p:sldId id="280" r:id="rId6"/>
    <p:sldId id="281" r:id="rId7"/>
    <p:sldId id="284" r:id="rId8"/>
    <p:sldId id="309" r:id="rId9"/>
    <p:sldId id="310" r:id="rId10"/>
    <p:sldId id="287" r:id="rId11"/>
    <p:sldId id="304" r:id="rId12"/>
    <p:sldId id="289" r:id="rId13"/>
    <p:sldId id="290" r:id="rId14"/>
    <p:sldId id="291" r:id="rId15"/>
    <p:sldId id="307" r:id="rId16"/>
    <p:sldId id="308" r:id="rId17"/>
    <p:sldId id="292" r:id="rId18"/>
    <p:sldId id="306" r:id="rId19"/>
    <p:sldId id="293" r:id="rId20"/>
    <p:sldId id="301" r:id="rId21"/>
    <p:sldId id="302" r:id="rId22"/>
    <p:sldId id="303" r:id="rId23"/>
    <p:sldId id="294" r:id="rId24"/>
    <p:sldId id="295" r:id="rId25"/>
    <p:sldId id="296" r:id="rId26"/>
    <p:sldId id="297" r:id="rId27"/>
    <p:sldId id="298" r:id="rId28"/>
    <p:sldId id="299" r:id="rId29"/>
    <p:sldId id="30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04765" y="2628201"/>
            <a:ext cx="2327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4.1  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9712" y="1301859"/>
            <a:ext cx="5442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mtClean="0">
                <a:solidFill>
                  <a:srgbClr val="0000FF"/>
                </a:solidFill>
              </a:rPr>
              <a:t>第四章  存储子系统</a:t>
            </a:r>
            <a:endParaRPr lang="zh-CN" altLang="en-US" sz="4800" b="1">
              <a:solidFill>
                <a:srgbClr val="0000FF"/>
              </a:solidFill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2627784" y="3420289"/>
            <a:ext cx="4680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4</a:t>
            </a:r>
            <a:r>
              <a:rPr lang="zh-CN" altLang="en-US" sz="3200" b="1" smtClean="0"/>
              <a:t>.</a:t>
            </a:r>
            <a:r>
              <a:rPr lang="en-US" altLang="zh-CN" sz="3200" b="1" smtClean="0"/>
              <a:t>2</a:t>
            </a:r>
            <a:r>
              <a:rPr lang="zh-CN" altLang="en-US" sz="3200" b="1" smtClean="0"/>
              <a:t>  半导体存储原理</a:t>
            </a:r>
            <a:endParaRPr lang="zh-CN" altLang="en-US" sz="3200" b="1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627784" y="4221088"/>
            <a:ext cx="3960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4</a:t>
            </a:r>
            <a:r>
              <a:rPr lang="zh-CN" altLang="en-US" sz="3200" b="1" smtClean="0"/>
              <a:t>.</a:t>
            </a:r>
            <a:r>
              <a:rPr lang="en-US" altLang="zh-CN" sz="3200" b="1" smtClean="0"/>
              <a:t>3</a:t>
            </a:r>
            <a:r>
              <a:rPr lang="zh-CN" altLang="en-US" sz="3200" b="1" smtClean="0"/>
              <a:t>  主存储器的组织</a:t>
            </a:r>
            <a:endParaRPr lang="zh-CN" altLang="en-US" sz="3200" b="1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2627784" y="5004465"/>
            <a:ext cx="4320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4</a:t>
            </a:r>
            <a:r>
              <a:rPr lang="zh-CN" altLang="en-US" sz="3200" b="1" smtClean="0"/>
              <a:t>.</a:t>
            </a:r>
            <a:r>
              <a:rPr lang="en-US" altLang="zh-CN" sz="3200" b="1" smtClean="0"/>
              <a:t>4</a:t>
            </a:r>
            <a:r>
              <a:rPr lang="zh-CN" altLang="en-US" sz="3200" b="1" smtClean="0"/>
              <a:t>  磁表面存储原理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 autoUpdateAnimBg="0"/>
      <p:bldP spid="33" grpId="0" autoUpdateAnimBg="0"/>
      <p:bldP spid="3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323528" y="44624"/>
            <a:ext cx="32924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(2) 状态定义</a:t>
            </a: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2123728" y="1268760"/>
            <a:ext cx="5976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/>
              <a:t>“0”:  </a:t>
            </a:r>
            <a:r>
              <a:rPr lang="en-US" altLang="zh-CN" sz="2800" b="1"/>
              <a:t>T1</a:t>
            </a:r>
            <a:r>
              <a:rPr lang="zh-CN" altLang="en-US" sz="2800" b="1"/>
              <a:t>导通, </a:t>
            </a:r>
            <a:r>
              <a:rPr lang="en-US" altLang="zh-CN" sz="2800" b="1"/>
              <a:t>T2</a:t>
            </a:r>
            <a:r>
              <a:rPr lang="zh-CN" altLang="en-US" sz="2800" b="1"/>
              <a:t>截</a:t>
            </a:r>
            <a:r>
              <a:rPr lang="zh-CN" altLang="en-US" sz="2800" b="1" smtClean="0"/>
              <a:t>止</a:t>
            </a:r>
            <a:r>
              <a:rPr lang="en-US" altLang="zh-CN" sz="2800" b="1" smtClean="0"/>
              <a:t>(A=L,B=H)</a:t>
            </a:r>
            <a:r>
              <a:rPr lang="zh-CN" altLang="en-US" sz="2800" b="1" smtClean="0"/>
              <a:t>。</a:t>
            </a:r>
            <a:endParaRPr lang="zh-CN" altLang="en-US" sz="2800" b="1"/>
          </a:p>
        </p:txBody>
      </p:sp>
      <p:sp>
        <p:nvSpPr>
          <p:cNvPr id="4" name="Text Box 61"/>
          <p:cNvSpPr txBox="1">
            <a:spLocks noChangeArrowheads="1"/>
          </p:cNvSpPr>
          <p:nvPr/>
        </p:nvSpPr>
        <p:spPr bwMode="auto">
          <a:xfrm>
            <a:off x="2120875" y="692696"/>
            <a:ext cx="6483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/>
              <a:t>“1”:  </a:t>
            </a:r>
            <a:r>
              <a:rPr lang="en-US" altLang="zh-CN" sz="2800" b="1"/>
              <a:t>T1</a:t>
            </a:r>
            <a:r>
              <a:rPr lang="zh-CN" altLang="en-US" sz="2800" b="1"/>
              <a:t>截止, </a:t>
            </a:r>
            <a:r>
              <a:rPr lang="en-US" altLang="zh-CN" sz="2800" b="1"/>
              <a:t>T2</a:t>
            </a:r>
            <a:r>
              <a:rPr lang="zh-CN" altLang="en-US" sz="2800" b="1"/>
              <a:t>导</a:t>
            </a:r>
            <a:r>
              <a:rPr lang="zh-CN" altLang="en-US" sz="2800" b="1" smtClean="0"/>
              <a:t>通</a:t>
            </a:r>
            <a:r>
              <a:rPr lang="en-US" altLang="zh-CN" sz="2800" b="1" smtClean="0"/>
              <a:t>(A=H,B=L);</a:t>
            </a:r>
            <a:endParaRPr lang="zh-CN" altLang="en-US" sz="2800" b="1"/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373063" y="1648371"/>
            <a:ext cx="2114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(3) </a:t>
            </a:r>
            <a:r>
              <a:rPr lang="zh-CN" altLang="en-US" sz="3000" b="1">
                <a:latin typeface="宋体" charset="-122"/>
              </a:rPr>
              <a:t>工作</a:t>
            </a: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914400" y="2142083"/>
            <a:ext cx="8035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字线</a:t>
            </a:r>
            <a:r>
              <a:rPr lang="en-US" altLang="zh-CN" sz="2800" b="1">
                <a:solidFill>
                  <a:srgbClr val="0000FF"/>
                </a:solidFill>
              </a:rPr>
              <a:t>Z</a:t>
            </a:r>
            <a:r>
              <a:rPr lang="en-US" altLang="zh-CN" sz="2800" b="1"/>
              <a:t>: </a:t>
            </a:r>
            <a:r>
              <a:rPr lang="zh-CN" altLang="en-US" sz="2800" b="1"/>
              <a:t>加高电平, </a:t>
            </a:r>
            <a:r>
              <a:rPr lang="en-US" altLang="zh-CN" sz="2800" b="1"/>
              <a:t>T5、T6</a:t>
            </a:r>
            <a:r>
              <a:rPr lang="zh-CN" altLang="en-US" sz="2800" b="1"/>
              <a:t>导通, 选中该单元。</a:t>
            </a:r>
          </a:p>
        </p:txBody>
      </p:sp>
      <p:grpSp>
        <p:nvGrpSpPr>
          <p:cNvPr id="7" name="Group 169"/>
          <p:cNvGrpSpPr>
            <a:grpSpLocks/>
          </p:cNvGrpSpPr>
          <p:nvPr/>
        </p:nvGrpSpPr>
        <p:grpSpPr bwMode="auto">
          <a:xfrm>
            <a:off x="958850" y="2618333"/>
            <a:ext cx="7391400" cy="519113"/>
            <a:chOff x="604" y="1408"/>
            <a:chExt cx="4656" cy="327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604" y="1408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042988" indent="-1042988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写入</a:t>
              </a:r>
              <a:r>
                <a:rPr lang="zh-CN" altLang="en-US" sz="2800" b="1"/>
                <a:t>:  在</a:t>
              </a:r>
              <a:r>
                <a:rPr lang="en-US" altLang="zh-CN" sz="2800" b="1"/>
                <a:t>W、W</a:t>
              </a:r>
              <a:r>
                <a:rPr lang="zh-CN" altLang="en-US" sz="2800" b="1"/>
                <a:t>上分别加高电平、低电平, 写1</a:t>
              </a:r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>
              <a:off x="1538" y="1463"/>
              <a:ext cx="205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" name="Group 176"/>
          <p:cNvGrpSpPr>
            <a:grpSpLocks/>
          </p:cNvGrpSpPr>
          <p:nvPr/>
        </p:nvGrpSpPr>
        <p:grpSpPr bwMode="auto">
          <a:xfrm>
            <a:off x="1978025" y="3091408"/>
            <a:ext cx="6505575" cy="519113"/>
            <a:chOff x="1246" y="1634"/>
            <a:chExt cx="4098" cy="327"/>
          </a:xfrm>
        </p:grpSpPr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1246" y="1634"/>
              <a:ext cx="40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</a:t>
              </a:r>
              <a:r>
                <a:rPr lang="en-US" altLang="zh-CN" sz="2800" b="1"/>
                <a:t>W、W</a:t>
              </a:r>
              <a:r>
                <a:rPr lang="zh-CN" altLang="en-US" sz="2800" b="1"/>
                <a:t>上分别加低电平、高电平, 写0</a:t>
              </a:r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>
              <a:off x="1552" y="1691"/>
              <a:ext cx="199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17788" y="3571131"/>
            <a:ext cx="4262437" cy="3170237"/>
            <a:chOff x="2617788" y="3508921"/>
            <a:chExt cx="4262437" cy="3170237"/>
          </a:xfrm>
        </p:grpSpPr>
        <p:grpSp>
          <p:nvGrpSpPr>
            <p:cNvPr id="14" name="Group 175"/>
            <p:cNvGrpSpPr>
              <a:grpSpLocks/>
            </p:cNvGrpSpPr>
            <p:nvPr/>
          </p:nvGrpSpPr>
          <p:grpSpPr bwMode="auto">
            <a:xfrm>
              <a:off x="2617788" y="3508921"/>
              <a:ext cx="4262437" cy="3170237"/>
              <a:chOff x="1649" y="1969"/>
              <a:chExt cx="2685" cy="1997"/>
            </a:xfrm>
          </p:grpSpPr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2829" y="1969"/>
                <a:ext cx="57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ea typeface="黑体" pitchFamily="2" charset="-122"/>
                  </a:rPr>
                  <a:t>Vcc</a:t>
                </a:r>
              </a:p>
            </p:txBody>
          </p:sp>
          <p:grpSp>
            <p:nvGrpSpPr>
              <p:cNvPr id="18" name="Group 174"/>
              <p:cNvGrpSpPr>
                <a:grpSpLocks/>
              </p:cNvGrpSpPr>
              <p:nvPr/>
            </p:nvGrpSpPr>
            <p:grpSpPr bwMode="auto">
              <a:xfrm>
                <a:off x="1649" y="2183"/>
                <a:ext cx="2685" cy="1783"/>
                <a:chOff x="1649" y="2199"/>
                <a:chExt cx="2685" cy="1783"/>
              </a:xfrm>
            </p:grpSpPr>
            <p:sp>
              <p:nvSpPr>
                <p:cNvPr id="1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155" y="2544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T3</a:t>
                  </a:r>
                </a:p>
              </p:txBody>
            </p:sp>
            <p:sp>
              <p:nvSpPr>
                <p:cNvPr id="20" name="Line 73"/>
                <p:cNvSpPr>
                  <a:spLocks noChangeShapeType="1"/>
                </p:cNvSpPr>
                <p:nvPr/>
              </p:nvSpPr>
              <p:spPr bwMode="auto">
                <a:xfrm>
                  <a:off x="2497" y="2477"/>
                  <a:ext cx="0" cy="16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74"/>
                <p:cNvSpPr>
                  <a:spLocks noChangeShapeType="1"/>
                </p:cNvSpPr>
                <p:nvPr/>
              </p:nvSpPr>
              <p:spPr bwMode="auto">
                <a:xfrm>
                  <a:off x="2497" y="2659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75"/>
                <p:cNvSpPr>
                  <a:spLocks noChangeShapeType="1"/>
                </p:cNvSpPr>
                <p:nvPr/>
              </p:nvSpPr>
              <p:spPr bwMode="auto">
                <a:xfrm>
                  <a:off x="2497" y="275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76"/>
                <p:cNvSpPr>
                  <a:spLocks noChangeShapeType="1"/>
                </p:cNvSpPr>
                <p:nvPr/>
              </p:nvSpPr>
              <p:spPr bwMode="auto">
                <a:xfrm>
                  <a:off x="2663" y="2602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77"/>
                <p:cNvSpPr>
                  <a:spLocks noChangeShapeType="1"/>
                </p:cNvSpPr>
                <p:nvPr/>
              </p:nvSpPr>
              <p:spPr bwMode="auto">
                <a:xfrm>
                  <a:off x="2497" y="2759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78"/>
                <p:cNvSpPr>
                  <a:spLocks noChangeShapeType="1"/>
                </p:cNvSpPr>
                <p:nvPr/>
              </p:nvSpPr>
              <p:spPr bwMode="auto">
                <a:xfrm>
                  <a:off x="2745" y="262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79"/>
                <p:cNvSpPr>
                  <a:spLocks noChangeShapeType="1"/>
                </p:cNvSpPr>
                <p:nvPr/>
              </p:nvSpPr>
              <p:spPr bwMode="auto">
                <a:xfrm>
                  <a:off x="2745" y="2710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183" y="3073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T1</a:t>
                  </a:r>
                </a:p>
              </p:txBody>
            </p:sp>
            <p:sp>
              <p:nvSpPr>
                <p:cNvPr id="28" name="Line 81"/>
                <p:cNvSpPr>
                  <a:spLocks noChangeShapeType="1"/>
                </p:cNvSpPr>
                <p:nvPr/>
              </p:nvSpPr>
              <p:spPr bwMode="auto">
                <a:xfrm>
                  <a:off x="2497" y="2958"/>
                  <a:ext cx="0" cy="209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82"/>
                <p:cNvSpPr>
                  <a:spLocks noChangeShapeType="1"/>
                </p:cNvSpPr>
                <p:nvPr/>
              </p:nvSpPr>
              <p:spPr bwMode="auto">
                <a:xfrm>
                  <a:off x="2497" y="3167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83"/>
                <p:cNvSpPr>
                  <a:spLocks noChangeShapeType="1"/>
                </p:cNvSpPr>
                <p:nvPr/>
              </p:nvSpPr>
              <p:spPr bwMode="auto">
                <a:xfrm>
                  <a:off x="2497" y="329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1" name="Line 84"/>
                <p:cNvSpPr>
                  <a:spLocks noChangeShapeType="1"/>
                </p:cNvSpPr>
                <p:nvPr/>
              </p:nvSpPr>
              <p:spPr bwMode="auto">
                <a:xfrm>
                  <a:off x="2663" y="3126"/>
                  <a:ext cx="0" cy="20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85"/>
                <p:cNvSpPr>
                  <a:spLocks noChangeShapeType="1"/>
                </p:cNvSpPr>
                <p:nvPr/>
              </p:nvSpPr>
              <p:spPr bwMode="auto">
                <a:xfrm>
                  <a:off x="2497" y="3299"/>
                  <a:ext cx="0" cy="19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86"/>
                <p:cNvSpPr>
                  <a:spLocks noChangeShapeType="1"/>
                </p:cNvSpPr>
                <p:nvPr/>
              </p:nvSpPr>
              <p:spPr bwMode="auto">
                <a:xfrm>
                  <a:off x="2745" y="316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4" name="Line 87"/>
                <p:cNvSpPr>
                  <a:spLocks noChangeShapeType="1"/>
                </p:cNvSpPr>
                <p:nvPr/>
              </p:nvSpPr>
              <p:spPr bwMode="auto">
                <a:xfrm>
                  <a:off x="2745" y="3241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5" name="Line 88"/>
                <p:cNvSpPr>
                  <a:spLocks noChangeShapeType="1"/>
                </p:cNvSpPr>
                <p:nvPr/>
              </p:nvSpPr>
              <p:spPr bwMode="auto">
                <a:xfrm>
                  <a:off x="2424" y="3508"/>
                  <a:ext cx="164" cy="0"/>
                </a:xfrm>
                <a:prstGeom prst="line">
                  <a:avLst/>
                </a:prstGeom>
                <a:noFill/>
                <a:ln w="1905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6" name="Line 89"/>
                <p:cNvSpPr>
                  <a:spLocks noChangeShapeType="1"/>
                </p:cNvSpPr>
                <p:nvPr/>
              </p:nvSpPr>
              <p:spPr bwMode="auto">
                <a:xfrm>
                  <a:off x="2099" y="2958"/>
                  <a:ext cx="37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7" name="Text Box 90"/>
                <p:cNvSpPr txBox="1">
                  <a:spLocks noChangeArrowheads="1"/>
                </p:cNvSpPr>
                <p:nvPr/>
              </p:nvSpPr>
              <p:spPr bwMode="auto">
                <a:xfrm flipH="1">
                  <a:off x="3541" y="2544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T4</a:t>
                  </a:r>
                </a:p>
              </p:txBody>
            </p:sp>
            <p:sp>
              <p:nvSpPr>
                <p:cNvPr id="3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571" y="2461"/>
                  <a:ext cx="0" cy="16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405" y="2643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3405" y="275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1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3405" y="2594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3571" y="2759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3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323" y="262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4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3158" y="2710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5" name="Text Box 98"/>
                <p:cNvSpPr txBox="1">
                  <a:spLocks noChangeArrowheads="1"/>
                </p:cNvSpPr>
                <p:nvPr/>
              </p:nvSpPr>
              <p:spPr bwMode="auto">
                <a:xfrm flipH="1">
                  <a:off x="3560" y="3087"/>
                  <a:ext cx="413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4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3571" y="2958"/>
                  <a:ext cx="0" cy="209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3405" y="3167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405" y="329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9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3405" y="3126"/>
                  <a:ext cx="0" cy="20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571" y="3291"/>
                  <a:ext cx="0" cy="20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3323" y="316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158" y="3241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3480" y="3499"/>
                  <a:ext cx="165" cy="0"/>
                </a:xfrm>
                <a:prstGeom prst="line">
                  <a:avLst/>
                </a:prstGeom>
                <a:noFill/>
                <a:ln w="1905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3571" y="2958"/>
                  <a:ext cx="379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5" name="Line 108"/>
                <p:cNvSpPr>
                  <a:spLocks noChangeShapeType="1"/>
                </p:cNvSpPr>
                <p:nvPr/>
              </p:nvSpPr>
              <p:spPr bwMode="auto">
                <a:xfrm>
                  <a:off x="2497" y="2958"/>
                  <a:ext cx="41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6" name="Line 109"/>
                <p:cNvSpPr>
                  <a:spLocks noChangeShapeType="1"/>
                </p:cNvSpPr>
                <p:nvPr/>
              </p:nvSpPr>
              <p:spPr bwMode="auto">
                <a:xfrm>
                  <a:off x="2910" y="2958"/>
                  <a:ext cx="248" cy="27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7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910" y="2958"/>
                  <a:ext cx="248" cy="27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8" name="Line 111"/>
                <p:cNvSpPr>
                  <a:spLocks noChangeShapeType="1"/>
                </p:cNvSpPr>
                <p:nvPr/>
              </p:nvSpPr>
              <p:spPr bwMode="auto">
                <a:xfrm>
                  <a:off x="3158" y="2958"/>
                  <a:ext cx="41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9" name="Line 112"/>
                <p:cNvSpPr>
                  <a:spLocks noChangeShapeType="1"/>
                </p:cNvSpPr>
                <p:nvPr/>
              </p:nvSpPr>
              <p:spPr bwMode="auto">
                <a:xfrm>
                  <a:off x="2497" y="2461"/>
                  <a:ext cx="107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0" name="Line 113"/>
                <p:cNvSpPr>
                  <a:spLocks noChangeShapeType="1"/>
                </p:cNvSpPr>
                <p:nvPr/>
              </p:nvSpPr>
              <p:spPr bwMode="auto">
                <a:xfrm>
                  <a:off x="2910" y="2710"/>
                  <a:ext cx="248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1" name="Line 114"/>
                <p:cNvSpPr>
                  <a:spLocks noChangeShapeType="1"/>
                </p:cNvSpPr>
                <p:nvPr/>
              </p:nvSpPr>
              <p:spPr bwMode="auto">
                <a:xfrm>
                  <a:off x="3034" y="2259"/>
                  <a:ext cx="0" cy="43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2" name="Line 115"/>
                <p:cNvSpPr>
                  <a:spLocks noChangeShapeType="1"/>
                </p:cNvSpPr>
                <p:nvPr/>
              </p:nvSpPr>
              <p:spPr bwMode="auto">
                <a:xfrm>
                  <a:off x="2083" y="2958"/>
                  <a:ext cx="0" cy="11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3" name="Line 116"/>
                <p:cNvSpPr>
                  <a:spLocks noChangeShapeType="1"/>
                </p:cNvSpPr>
                <p:nvPr/>
              </p:nvSpPr>
              <p:spPr bwMode="auto">
                <a:xfrm>
                  <a:off x="1959" y="2958"/>
                  <a:ext cx="0" cy="11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4" name="Line 117"/>
                <p:cNvSpPr>
                  <a:spLocks noChangeShapeType="1"/>
                </p:cNvSpPr>
                <p:nvPr/>
              </p:nvSpPr>
              <p:spPr bwMode="auto">
                <a:xfrm>
                  <a:off x="1804" y="2958"/>
                  <a:ext cx="15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5" name="Line 118"/>
                <p:cNvSpPr>
                  <a:spLocks noChangeShapeType="1"/>
                </p:cNvSpPr>
                <p:nvPr/>
              </p:nvSpPr>
              <p:spPr bwMode="auto">
                <a:xfrm>
                  <a:off x="1891" y="3084"/>
                  <a:ext cx="249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6" name="Line 119"/>
                <p:cNvSpPr>
                  <a:spLocks noChangeShapeType="1"/>
                </p:cNvSpPr>
                <p:nvPr/>
              </p:nvSpPr>
              <p:spPr bwMode="auto">
                <a:xfrm>
                  <a:off x="1934" y="3134"/>
                  <a:ext cx="12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7" name="Line 120"/>
                <p:cNvSpPr>
                  <a:spLocks noChangeShapeType="1"/>
                </p:cNvSpPr>
                <p:nvPr/>
              </p:nvSpPr>
              <p:spPr bwMode="auto">
                <a:xfrm>
                  <a:off x="1996" y="3134"/>
                  <a:ext cx="0" cy="54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8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810" y="2693"/>
                  <a:ext cx="384" cy="31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T5</a:t>
                  </a:r>
                </a:p>
              </p:txBody>
            </p:sp>
            <p:sp>
              <p:nvSpPr>
                <p:cNvPr id="69" name="Line 122"/>
                <p:cNvSpPr>
                  <a:spLocks noChangeShapeType="1"/>
                </p:cNvSpPr>
                <p:nvPr/>
              </p:nvSpPr>
              <p:spPr bwMode="auto">
                <a:xfrm>
                  <a:off x="4069" y="2967"/>
                  <a:ext cx="0" cy="10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0" name="Line 123"/>
                <p:cNvSpPr>
                  <a:spLocks noChangeShapeType="1"/>
                </p:cNvSpPr>
                <p:nvPr/>
              </p:nvSpPr>
              <p:spPr bwMode="auto">
                <a:xfrm>
                  <a:off x="3950" y="2959"/>
                  <a:ext cx="0" cy="125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1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069" y="2958"/>
                  <a:ext cx="141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2" name="Line 125"/>
                <p:cNvSpPr>
                  <a:spLocks noChangeShapeType="1"/>
                </p:cNvSpPr>
                <p:nvPr/>
              </p:nvSpPr>
              <p:spPr bwMode="auto">
                <a:xfrm>
                  <a:off x="3892" y="3084"/>
                  <a:ext cx="24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3" name="Line 126"/>
                <p:cNvSpPr>
                  <a:spLocks noChangeShapeType="1"/>
                </p:cNvSpPr>
                <p:nvPr/>
              </p:nvSpPr>
              <p:spPr bwMode="auto">
                <a:xfrm>
                  <a:off x="3951" y="3134"/>
                  <a:ext cx="12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4" name="Line 127"/>
                <p:cNvSpPr>
                  <a:spLocks noChangeShapeType="1"/>
                </p:cNvSpPr>
                <p:nvPr/>
              </p:nvSpPr>
              <p:spPr bwMode="auto">
                <a:xfrm>
                  <a:off x="4016" y="3134"/>
                  <a:ext cx="0" cy="54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855" y="2687"/>
                  <a:ext cx="420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T6</a:t>
                  </a:r>
                </a:p>
              </p:txBody>
            </p:sp>
            <p:sp>
              <p:nvSpPr>
                <p:cNvPr id="76" name="Line 129"/>
                <p:cNvSpPr>
                  <a:spLocks noChangeShapeType="1"/>
                </p:cNvSpPr>
                <p:nvPr/>
              </p:nvSpPr>
              <p:spPr bwMode="auto">
                <a:xfrm>
                  <a:off x="1995" y="3674"/>
                  <a:ext cx="2040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7" name="Line 130"/>
                <p:cNvSpPr>
                  <a:spLocks noChangeShapeType="1"/>
                </p:cNvSpPr>
                <p:nvPr/>
              </p:nvSpPr>
              <p:spPr bwMode="auto">
                <a:xfrm>
                  <a:off x="3034" y="3681"/>
                  <a:ext cx="0" cy="145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8" name="Line 131"/>
                <p:cNvSpPr>
                  <a:spLocks noChangeShapeType="1"/>
                </p:cNvSpPr>
                <p:nvPr/>
              </p:nvSpPr>
              <p:spPr bwMode="auto">
                <a:xfrm>
                  <a:off x="2168" y="3831"/>
                  <a:ext cx="1733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9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892" y="3674"/>
                  <a:ext cx="357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solidFill>
                        <a:srgbClr val="0000FF"/>
                      </a:solidFill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80" name="Line 133"/>
                <p:cNvSpPr>
                  <a:spLocks noChangeShapeType="1"/>
                </p:cNvSpPr>
                <p:nvPr/>
              </p:nvSpPr>
              <p:spPr bwMode="auto">
                <a:xfrm>
                  <a:off x="1794" y="2453"/>
                  <a:ext cx="0" cy="124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1" name="Line 134"/>
                <p:cNvSpPr>
                  <a:spLocks noChangeShapeType="1"/>
                </p:cNvSpPr>
                <p:nvPr/>
              </p:nvSpPr>
              <p:spPr bwMode="auto">
                <a:xfrm>
                  <a:off x="4223" y="2490"/>
                  <a:ext cx="0" cy="1242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pSp>
              <p:nvGrpSpPr>
                <p:cNvPr id="82" name="Group 172"/>
                <p:cNvGrpSpPr>
                  <a:grpSpLocks/>
                </p:cNvGrpSpPr>
                <p:nvPr/>
              </p:nvGrpSpPr>
              <p:grpSpPr bwMode="auto">
                <a:xfrm>
                  <a:off x="1649" y="2199"/>
                  <a:ext cx="417" cy="308"/>
                  <a:chOff x="1585" y="2199"/>
                  <a:chExt cx="417" cy="308"/>
                </a:xfrm>
              </p:grpSpPr>
              <p:sp>
                <p:nvSpPr>
                  <p:cNvPr id="87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5" y="2199"/>
                    <a:ext cx="417" cy="30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600" b="1"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647" y="2248"/>
                    <a:ext cx="190" cy="0"/>
                  </a:xfrm>
                  <a:prstGeom prst="line">
                    <a:avLst/>
                  </a:prstGeom>
                  <a:noFill/>
                  <a:ln w="25400" cap="sq">
                    <a:solidFill>
                      <a:srgbClr val="0044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83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056" y="2216"/>
                  <a:ext cx="278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W</a:t>
                  </a:r>
                </a:p>
              </p:txBody>
            </p:sp>
            <p:sp>
              <p:nvSpPr>
                <p:cNvPr id="84" name="Oval 139"/>
                <p:cNvSpPr>
                  <a:spLocks noChangeArrowheads="1"/>
                </p:cNvSpPr>
                <p:nvPr/>
              </p:nvSpPr>
              <p:spPr bwMode="auto">
                <a:xfrm>
                  <a:off x="2993" y="2426"/>
                  <a:ext cx="83" cy="82"/>
                </a:xfrm>
                <a:prstGeom prst="ellipse">
                  <a:avLst/>
                </a:prstGeom>
                <a:solidFill>
                  <a:srgbClr val="004400"/>
                </a:solidFill>
                <a:ln w="254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5" name="Oval 140"/>
                <p:cNvSpPr>
                  <a:spLocks noChangeArrowheads="1"/>
                </p:cNvSpPr>
                <p:nvPr/>
              </p:nvSpPr>
              <p:spPr bwMode="auto">
                <a:xfrm>
                  <a:off x="2457" y="2917"/>
                  <a:ext cx="82" cy="83"/>
                </a:xfrm>
                <a:prstGeom prst="ellipse">
                  <a:avLst/>
                </a:prstGeom>
                <a:solidFill>
                  <a:srgbClr val="004400"/>
                </a:solidFill>
                <a:ln w="254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6" name="Oval 141"/>
                <p:cNvSpPr>
                  <a:spLocks noChangeArrowheads="1"/>
                </p:cNvSpPr>
                <p:nvPr/>
              </p:nvSpPr>
              <p:spPr bwMode="auto">
                <a:xfrm>
                  <a:off x="3529" y="2917"/>
                  <a:ext cx="83" cy="83"/>
                </a:xfrm>
                <a:prstGeom prst="ellipse">
                  <a:avLst/>
                </a:prstGeom>
                <a:solidFill>
                  <a:srgbClr val="004400"/>
                </a:solidFill>
                <a:ln w="127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3923928" y="4653136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301407" y="4653136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smtClean="0">
                  <a:solidFill>
                    <a:srgbClr val="FF0000"/>
                  </a:solidFill>
                  <a:ea typeface="黑体" pitchFamily="2" charset="-122"/>
                </a:rPr>
                <a:t>B</a:t>
              </a:r>
              <a:endParaRPr lang="en-US" altLang="zh-CN" sz="2600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23728" y="194246"/>
            <a:ext cx="3897312" cy="3306762"/>
            <a:chOff x="5170488" y="1754609"/>
            <a:chExt cx="3897312" cy="3306762"/>
          </a:xfrm>
        </p:grpSpPr>
        <p:grpSp>
          <p:nvGrpSpPr>
            <p:cNvPr id="12" name="Group 215"/>
            <p:cNvGrpSpPr>
              <a:grpSpLocks/>
            </p:cNvGrpSpPr>
            <p:nvPr/>
          </p:nvGrpSpPr>
          <p:grpSpPr bwMode="auto">
            <a:xfrm>
              <a:off x="5170488" y="1754609"/>
              <a:ext cx="3897312" cy="3306762"/>
              <a:chOff x="3183" y="831"/>
              <a:chExt cx="2501" cy="2083"/>
            </a:xfrm>
          </p:grpSpPr>
          <p:sp>
            <p:nvSpPr>
              <p:cNvPr id="13" name="Text Box 122"/>
              <p:cNvSpPr txBox="1">
                <a:spLocks noChangeArrowheads="1"/>
              </p:cNvSpPr>
              <p:nvPr/>
            </p:nvSpPr>
            <p:spPr bwMode="auto">
              <a:xfrm>
                <a:off x="4235" y="831"/>
                <a:ext cx="57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ea typeface="黑体" pitchFamily="2" charset="-122"/>
                  </a:rPr>
                  <a:t>Vcc</a:t>
                </a:r>
              </a:p>
            </p:txBody>
          </p:sp>
          <p:grpSp>
            <p:nvGrpSpPr>
              <p:cNvPr id="14" name="Group 214"/>
              <p:cNvGrpSpPr>
                <a:grpSpLocks/>
              </p:cNvGrpSpPr>
              <p:nvPr/>
            </p:nvGrpSpPr>
            <p:grpSpPr bwMode="auto">
              <a:xfrm>
                <a:off x="3183" y="1105"/>
                <a:ext cx="2501" cy="1809"/>
                <a:chOff x="3119" y="1105"/>
                <a:chExt cx="2501" cy="1809"/>
              </a:xfrm>
            </p:grpSpPr>
            <p:sp>
              <p:nvSpPr>
                <p:cNvPr id="15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577" y="1456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T3</a:t>
                  </a:r>
                </a:p>
              </p:txBody>
            </p:sp>
            <p:sp>
              <p:nvSpPr>
                <p:cNvPr id="16" name="Line 125"/>
                <p:cNvSpPr>
                  <a:spLocks noChangeShapeType="1"/>
                </p:cNvSpPr>
                <p:nvPr/>
              </p:nvSpPr>
              <p:spPr bwMode="auto">
                <a:xfrm>
                  <a:off x="3919" y="1396"/>
                  <a:ext cx="0" cy="16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7" name="Line 126"/>
                <p:cNvSpPr>
                  <a:spLocks noChangeShapeType="1"/>
                </p:cNvSpPr>
                <p:nvPr/>
              </p:nvSpPr>
              <p:spPr bwMode="auto">
                <a:xfrm>
                  <a:off x="3919" y="1573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" name="Line 127"/>
                <p:cNvSpPr>
                  <a:spLocks noChangeShapeType="1"/>
                </p:cNvSpPr>
                <p:nvPr/>
              </p:nvSpPr>
              <p:spPr bwMode="auto">
                <a:xfrm>
                  <a:off x="3919" y="1659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9" name="Line 128"/>
                <p:cNvSpPr>
                  <a:spLocks noChangeShapeType="1"/>
                </p:cNvSpPr>
                <p:nvPr/>
              </p:nvSpPr>
              <p:spPr bwMode="auto">
                <a:xfrm>
                  <a:off x="4061" y="1531"/>
                  <a:ext cx="0" cy="18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129"/>
                <p:cNvSpPr>
                  <a:spLocks noChangeShapeType="1"/>
                </p:cNvSpPr>
                <p:nvPr/>
              </p:nvSpPr>
              <p:spPr bwMode="auto">
                <a:xfrm>
                  <a:off x="3919" y="1659"/>
                  <a:ext cx="0" cy="211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130"/>
                <p:cNvSpPr>
                  <a:spLocks noChangeShapeType="1"/>
                </p:cNvSpPr>
                <p:nvPr/>
              </p:nvSpPr>
              <p:spPr bwMode="auto">
                <a:xfrm>
                  <a:off x="4127" y="1549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131"/>
                <p:cNvSpPr>
                  <a:spLocks noChangeShapeType="1"/>
                </p:cNvSpPr>
                <p:nvPr/>
              </p:nvSpPr>
              <p:spPr bwMode="auto">
                <a:xfrm>
                  <a:off x="4135" y="1617"/>
                  <a:ext cx="499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509" y="2018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T1</a:t>
                  </a:r>
                </a:p>
              </p:txBody>
            </p:sp>
            <p:sp>
              <p:nvSpPr>
                <p:cNvPr id="24" name="Line 133"/>
                <p:cNvSpPr>
                  <a:spLocks noChangeShapeType="1"/>
                </p:cNvSpPr>
                <p:nvPr/>
              </p:nvSpPr>
              <p:spPr bwMode="auto">
                <a:xfrm>
                  <a:off x="3919" y="1926"/>
                  <a:ext cx="0" cy="211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134"/>
                <p:cNvSpPr>
                  <a:spLocks noChangeShapeType="1"/>
                </p:cNvSpPr>
                <p:nvPr/>
              </p:nvSpPr>
              <p:spPr bwMode="auto">
                <a:xfrm>
                  <a:off x="3919" y="2137"/>
                  <a:ext cx="12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135"/>
                <p:cNvSpPr>
                  <a:spLocks noChangeShapeType="1"/>
                </p:cNvSpPr>
                <p:nvPr/>
              </p:nvSpPr>
              <p:spPr bwMode="auto">
                <a:xfrm>
                  <a:off x="3919" y="2223"/>
                  <a:ext cx="12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136"/>
                <p:cNvSpPr>
                  <a:spLocks noChangeShapeType="1"/>
                </p:cNvSpPr>
                <p:nvPr/>
              </p:nvSpPr>
              <p:spPr bwMode="auto">
                <a:xfrm>
                  <a:off x="4061" y="2079"/>
                  <a:ext cx="0" cy="18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3919" y="2224"/>
                  <a:ext cx="0" cy="20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138"/>
                <p:cNvSpPr>
                  <a:spLocks noChangeShapeType="1"/>
                </p:cNvSpPr>
                <p:nvPr/>
              </p:nvSpPr>
              <p:spPr bwMode="auto">
                <a:xfrm>
                  <a:off x="4135" y="2113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139"/>
                <p:cNvSpPr>
                  <a:spLocks noChangeShapeType="1"/>
                </p:cNvSpPr>
                <p:nvPr/>
              </p:nvSpPr>
              <p:spPr bwMode="auto">
                <a:xfrm>
                  <a:off x="4143" y="2181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1" name="Line 140"/>
                <p:cNvSpPr>
                  <a:spLocks noChangeShapeType="1"/>
                </p:cNvSpPr>
                <p:nvPr/>
              </p:nvSpPr>
              <p:spPr bwMode="auto">
                <a:xfrm>
                  <a:off x="3854" y="2436"/>
                  <a:ext cx="16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141"/>
                <p:cNvSpPr>
                  <a:spLocks noChangeShapeType="1"/>
                </p:cNvSpPr>
                <p:nvPr/>
              </p:nvSpPr>
              <p:spPr bwMode="auto">
                <a:xfrm>
                  <a:off x="3561" y="1878"/>
                  <a:ext cx="338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Text Box 142"/>
                <p:cNvSpPr txBox="1">
                  <a:spLocks noChangeArrowheads="1"/>
                </p:cNvSpPr>
                <p:nvPr/>
              </p:nvSpPr>
              <p:spPr bwMode="auto">
                <a:xfrm flipH="1">
                  <a:off x="4843" y="1456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T4</a:t>
                  </a:r>
                </a:p>
              </p:txBody>
            </p:sp>
            <p:sp>
              <p:nvSpPr>
                <p:cNvPr id="34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4865" y="1388"/>
                  <a:ext cx="0" cy="163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5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4723" y="1557"/>
                  <a:ext cx="14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6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723" y="1651"/>
                  <a:ext cx="14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7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4723" y="1515"/>
                  <a:ext cx="0" cy="18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8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4865" y="1667"/>
                  <a:ext cx="0" cy="21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9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4641" y="1541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0" name="Text Box 150"/>
                <p:cNvSpPr txBox="1">
                  <a:spLocks noChangeArrowheads="1"/>
                </p:cNvSpPr>
                <p:nvPr/>
              </p:nvSpPr>
              <p:spPr bwMode="auto">
                <a:xfrm flipH="1">
                  <a:off x="4879" y="2007"/>
                  <a:ext cx="413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41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4865" y="1886"/>
                  <a:ext cx="0" cy="234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4723" y="2129"/>
                  <a:ext cx="14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3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4723" y="2215"/>
                  <a:ext cx="14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4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723" y="2071"/>
                  <a:ext cx="0" cy="18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5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873" y="2215"/>
                  <a:ext cx="0" cy="212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6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4641" y="2113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7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500" y="2181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4790" y="2427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4913" y="1878"/>
                  <a:ext cx="338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3959" y="1878"/>
                  <a:ext cx="277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1" name="Line 161"/>
                <p:cNvSpPr>
                  <a:spLocks noChangeShapeType="1"/>
                </p:cNvSpPr>
                <p:nvPr/>
              </p:nvSpPr>
              <p:spPr bwMode="auto">
                <a:xfrm>
                  <a:off x="4252" y="1878"/>
                  <a:ext cx="248" cy="295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4276" y="1878"/>
                  <a:ext cx="248" cy="295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Line 163"/>
                <p:cNvSpPr>
                  <a:spLocks noChangeShapeType="1"/>
                </p:cNvSpPr>
                <p:nvPr/>
              </p:nvSpPr>
              <p:spPr bwMode="auto">
                <a:xfrm>
                  <a:off x="4540" y="1878"/>
                  <a:ext cx="277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Line 164"/>
                <p:cNvSpPr>
                  <a:spLocks noChangeShapeType="1"/>
                </p:cNvSpPr>
                <p:nvPr/>
              </p:nvSpPr>
              <p:spPr bwMode="auto">
                <a:xfrm>
                  <a:off x="3911" y="1387"/>
                  <a:ext cx="939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5" name="Line 166"/>
                <p:cNvSpPr>
                  <a:spLocks noChangeShapeType="1"/>
                </p:cNvSpPr>
                <p:nvPr/>
              </p:nvSpPr>
              <p:spPr bwMode="auto">
                <a:xfrm>
                  <a:off x="4392" y="1150"/>
                  <a:ext cx="0" cy="467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6" name="Line 168"/>
                <p:cNvSpPr>
                  <a:spLocks noChangeShapeType="1"/>
                </p:cNvSpPr>
                <p:nvPr/>
              </p:nvSpPr>
              <p:spPr bwMode="auto">
                <a:xfrm>
                  <a:off x="3545" y="1878"/>
                  <a:ext cx="0" cy="11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7" name="Line 169"/>
                <p:cNvSpPr>
                  <a:spLocks noChangeShapeType="1"/>
                </p:cNvSpPr>
                <p:nvPr/>
              </p:nvSpPr>
              <p:spPr bwMode="auto">
                <a:xfrm>
                  <a:off x="3437" y="1878"/>
                  <a:ext cx="0" cy="11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8" name="Line 170"/>
                <p:cNvSpPr>
                  <a:spLocks noChangeShapeType="1"/>
                </p:cNvSpPr>
                <p:nvPr/>
              </p:nvSpPr>
              <p:spPr bwMode="auto">
                <a:xfrm>
                  <a:off x="3290" y="1878"/>
                  <a:ext cx="129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9" name="Line 171"/>
                <p:cNvSpPr>
                  <a:spLocks noChangeShapeType="1"/>
                </p:cNvSpPr>
                <p:nvPr/>
              </p:nvSpPr>
              <p:spPr bwMode="auto">
                <a:xfrm>
                  <a:off x="3385" y="2004"/>
                  <a:ext cx="20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0" name="Line 172"/>
                <p:cNvSpPr>
                  <a:spLocks noChangeShapeType="1"/>
                </p:cNvSpPr>
                <p:nvPr/>
              </p:nvSpPr>
              <p:spPr bwMode="auto">
                <a:xfrm>
                  <a:off x="3428" y="2047"/>
                  <a:ext cx="12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1" name="Line 173"/>
                <p:cNvSpPr>
                  <a:spLocks noChangeShapeType="1"/>
                </p:cNvSpPr>
                <p:nvPr/>
              </p:nvSpPr>
              <p:spPr bwMode="auto">
                <a:xfrm>
                  <a:off x="3490" y="2056"/>
                  <a:ext cx="0" cy="549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2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3304" y="1614"/>
                  <a:ext cx="384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T5</a:t>
                  </a:r>
                </a:p>
              </p:txBody>
            </p:sp>
            <p:sp>
              <p:nvSpPr>
                <p:cNvPr id="63" name="Line 176"/>
                <p:cNvSpPr>
                  <a:spLocks noChangeShapeType="1"/>
                </p:cNvSpPr>
                <p:nvPr/>
              </p:nvSpPr>
              <p:spPr bwMode="auto">
                <a:xfrm>
                  <a:off x="5363" y="1887"/>
                  <a:ext cx="0" cy="10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4" name="Line 177"/>
                <p:cNvSpPr>
                  <a:spLocks noChangeShapeType="1"/>
                </p:cNvSpPr>
                <p:nvPr/>
              </p:nvSpPr>
              <p:spPr bwMode="auto">
                <a:xfrm>
                  <a:off x="5268" y="1878"/>
                  <a:ext cx="0" cy="126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5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5363" y="1877"/>
                  <a:ext cx="141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6" name="Line 179"/>
                <p:cNvSpPr>
                  <a:spLocks noChangeShapeType="1"/>
                </p:cNvSpPr>
                <p:nvPr/>
              </p:nvSpPr>
              <p:spPr bwMode="auto">
                <a:xfrm>
                  <a:off x="5218" y="2004"/>
                  <a:ext cx="204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7" name="Line 180"/>
                <p:cNvSpPr>
                  <a:spLocks noChangeShapeType="1"/>
                </p:cNvSpPr>
                <p:nvPr/>
              </p:nvSpPr>
              <p:spPr bwMode="auto">
                <a:xfrm>
                  <a:off x="5261" y="2047"/>
                  <a:ext cx="12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8" name="Line 181"/>
                <p:cNvSpPr>
                  <a:spLocks noChangeShapeType="1"/>
                </p:cNvSpPr>
                <p:nvPr/>
              </p:nvSpPr>
              <p:spPr bwMode="auto">
                <a:xfrm>
                  <a:off x="5326" y="2056"/>
                  <a:ext cx="0" cy="549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9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5125" y="1617"/>
                  <a:ext cx="420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T6</a:t>
                  </a:r>
                </a:p>
              </p:txBody>
            </p:sp>
            <p:sp>
              <p:nvSpPr>
                <p:cNvPr id="70" name="Line 183"/>
                <p:cNvSpPr>
                  <a:spLocks noChangeShapeType="1"/>
                </p:cNvSpPr>
                <p:nvPr/>
              </p:nvSpPr>
              <p:spPr bwMode="auto">
                <a:xfrm>
                  <a:off x="3489" y="2605"/>
                  <a:ext cx="1825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1" name="Line 184"/>
                <p:cNvSpPr>
                  <a:spLocks noChangeShapeType="1"/>
                </p:cNvSpPr>
                <p:nvPr/>
              </p:nvSpPr>
              <p:spPr bwMode="auto">
                <a:xfrm>
                  <a:off x="4376" y="2613"/>
                  <a:ext cx="0" cy="147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2" name="Line 185"/>
                <p:cNvSpPr>
                  <a:spLocks noChangeShapeType="1"/>
                </p:cNvSpPr>
                <p:nvPr/>
              </p:nvSpPr>
              <p:spPr bwMode="auto">
                <a:xfrm>
                  <a:off x="3510" y="2774"/>
                  <a:ext cx="173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3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5234" y="2606"/>
                  <a:ext cx="357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74" name="Line 187"/>
                <p:cNvSpPr>
                  <a:spLocks noChangeShapeType="1"/>
                </p:cNvSpPr>
                <p:nvPr/>
              </p:nvSpPr>
              <p:spPr bwMode="auto">
                <a:xfrm>
                  <a:off x="3288" y="1364"/>
                  <a:ext cx="0" cy="1267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5" name="Line 188"/>
                <p:cNvSpPr>
                  <a:spLocks noChangeShapeType="1"/>
                </p:cNvSpPr>
                <p:nvPr/>
              </p:nvSpPr>
              <p:spPr bwMode="auto">
                <a:xfrm>
                  <a:off x="5501" y="1401"/>
                  <a:ext cx="0" cy="1264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pSp>
              <p:nvGrpSpPr>
                <p:cNvPr id="76" name="Group 210"/>
                <p:cNvGrpSpPr>
                  <a:grpSpLocks/>
                </p:cNvGrpSpPr>
                <p:nvPr/>
              </p:nvGrpSpPr>
              <p:grpSpPr bwMode="auto">
                <a:xfrm>
                  <a:off x="3119" y="1105"/>
                  <a:ext cx="417" cy="308"/>
                  <a:chOff x="2927" y="1105"/>
                  <a:chExt cx="417" cy="308"/>
                </a:xfrm>
              </p:grpSpPr>
              <p:sp>
                <p:nvSpPr>
                  <p:cNvPr id="81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7" y="1105"/>
                    <a:ext cx="417" cy="30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600" b="1"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2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989" y="1147"/>
                    <a:ext cx="19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0044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77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5342" y="1123"/>
                  <a:ext cx="278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W</a:t>
                  </a:r>
                </a:p>
              </p:txBody>
            </p:sp>
            <p:sp>
              <p:nvSpPr>
                <p:cNvPr id="78" name="Oval 193"/>
                <p:cNvSpPr>
                  <a:spLocks noChangeArrowheads="1"/>
                </p:cNvSpPr>
                <p:nvPr/>
              </p:nvSpPr>
              <p:spPr bwMode="auto">
                <a:xfrm>
                  <a:off x="4359" y="1335"/>
                  <a:ext cx="83" cy="84"/>
                </a:xfrm>
                <a:prstGeom prst="ellipse">
                  <a:avLst/>
                </a:prstGeom>
                <a:solidFill>
                  <a:srgbClr val="004400"/>
                </a:solidFill>
                <a:ln w="254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9" name="Oval 194"/>
                <p:cNvSpPr>
                  <a:spLocks noChangeArrowheads="1"/>
                </p:cNvSpPr>
                <p:nvPr/>
              </p:nvSpPr>
              <p:spPr bwMode="auto">
                <a:xfrm>
                  <a:off x="3879" y="1836"/>
                  <a:ext cx="82" cy="84"/>
                </a:xfrm>
                <a:prstGeom prst="ellipse">
                  <a:avLst/>
                </a:prstGeom>
                <a:solidFill>
                  <a:srgbClr val="004400"/>
                </a:solidFill>
                <a:ln w="127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0" name="Oval 195"/>
                <p:cNvSpPr>
                  <a:spLocks noChangeArrowheads="1"/>
                </p:cNvSpPr>
                <p:nvPr/>
              </p:nvSpPr>
              <p:spPr bwMode="auto">
                <a:xfrm>
                  <a:off x="4815" y="1836"/>
                  <a:ext cx="83" cy="84"/>
                </a:xfrm>
                <a:prstGeom prst="ellipse">
                  <a:avLst/>
                </a:prstGeom>
                <a:solidFill>
                  <a:srgbClr val="004400"/>
                </a:solidFill>
                <a:ln w="127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86" name="Text Box 132"/>
            <p:cNvSpPr txBox="1">
              <a:spLocks noChangeArrowheads="1"/>
            </p:cNvSpPr>
            <p:nvPr/>
          </p:nvSpPr>
          <p:spPr bwMode="auto">
            <a:xfrm>
              <a:off x="6381527" y="301205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87" name="Text Box 132"/>
            <p:cNvSpPr txBox="1">
              <a:spLocks noChangeArrowheads="1"/>
            </p:cNvSpPr>
            <p:nvPr/>
          </p:nvSpPr>
          <p:spPr bwMode="auto">
            <a:xfrm>
              <a:off x="7533655" y="301205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smtClean="0">
                  <a:solidFill>
                    <a:srgbClr val="FF0000"/>
                  </a:solidFill>
                  <a:ea typeface="黑体" pitchFamily="2" charset="-122"/>
                </a:rPr>
                <a:t>B</a:t>
              </a:r>
              <a:endParaRPr lang="en-US" altLang="zh-CN" sz="2600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99592" y="1166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读出：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2699792" y="2138462"/>
            <a:ext cx="2862599" cy="1139825"/>
            <a:chOff x="2852700" y="3941911"/>
            <a:chExt cx="2862599" cy="1139825"/>
          </a:xfrm>
        </p:grpSpPr>
        <p:sp>
          <p:nvSpPr>
            <p:cNvPr id="96" name="Line 173"/>
            <p:cNvSpPr>
              <a:spLocks noChangeShapeType="1"/>
            </p:cNvSpPr>
            <p:nvPr/>
          </p:nvSpPr>
          <p:spPr bwMode="auto">
            <a:xfrm>
              <a:off x="2854258" y="3941911"/>
              <a:ext cx="0" cy="871537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7" name="Line 181"/>
            <p:cNvSpPr>
              <a:spLocks noChangeShapeType="1"/>
            </p:cNvSpPr>
            <p:nvPr/>
          </p:nvSpPr>
          <p:spPr bwMode="auto">
            <a:xfrm>
              <a:off x="5715299" y="3941911"/>
              <a:ext cx="0" cy="871537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8" name="Line 183"/>
            <p:cNvSpPr>
              <a:spLocks noChangeShapeType="1"/>
            </p:cNvSpPr>
            <p:nvPr/>
          </p:nvSpPr>
          <p:spPr bwMode="auto">
            <a:xfrm>
              <a:off x="2852700" y="4813449"/>
              <a:ext cx="2843900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9" name="Line 184"/>
            <p:cNvSpPr>
              <a:spLocks noChangeShapeType="1"/>
            </p:cNvSpPr>
            <p:nvPr/>
          </p:nvSpPr>
          <p:spPr bwMode="auto">
            <a:xfrm>
              <a:off x="4234913" y="4826149"/>
              <a:ext cx="0" cy="233362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0" name="Line 185"/>
            <p:cNvSpPr>
              <a:spLocks noChangeShapeType="1"/>
            </p:cNvSpPr>
            <p:nvPr/>
          </p:nvSpPr>
          <p:spPr bwMode="auto">
            <a:xfrm>
              <a:off x="2885424" y="5081736"/>
              <a:ext cx="270053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4" name="Group 175"/>
          <p:cNvGrpSpPr>
            <a:grpSpLocks/>
          </p:cNvGrpSpPr>
          <p:nvPr/>
        </p:nvGrpSpPr>
        <p:grpSpPr bwMode="auto">
          <a:xfrm>
            <a:off x="179512" y="5085184"/>
            <a:ext cx="8784976" cy="523875"/>
            <a:chOff x="718" y="2852"/>
            <a:chExt cx="5042" cy="330"/>
          </a:xfrm>
        </p:grpSpPr>
        <p:sp>
          <p:nvSpPr>
            <p:cNvPr id="105" name="Text Box 95"/>
            <p:cNvSpPr txBox="1">
              <a:spLocks noChangeArrowheads="1"/>
            </p:cNvSpPr>
            <p:nvPr/>
          </p:nvSpPr>
          <p:spPr bwMode="auto">
            <a:xfrm>
              <a:off x="718" y="2852"/>
              <a:ext cx="50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若原存信息为</a:t>
              </a:r>
              <a:r>
                <a:rPr lang="en-US" altLang="zh-CN" sz="2800" b="1">
                  <a:latin typeface="+mn-ea"/>
                </a:rPr>
                <a:t>0</a:t>
              </a:r>
              <a:r>
                <a:rPr lang="zh-CN" altLang="en-US" sz="2800" b="1">
                  <a:latin typeface="+mn-ea"/>
                </a:rPr>
                <a:t>，则位线</a:t>
              </a:r>
              <a:r>
                <a:rPr lang="en-US" altLang="zh-CN" sz="2800" b="1" smtClean="0">
                  <a:latin typeface="+mn-ea"/>
                </a:rPr>
                <a:t>W</a:t>
              </a:r>
              <a:r>
                <a:rPr lang="zh-CN" altLang="en-US" sz="2800" b="1" smtClean="0">
                  <a:latin typeface="+mn-ea"/>
                </a:rPr>
                <a:t>电位变为</a:t>
              </a:r>
              <a:r>
                <a:rPr lang="zh-CN" altLang="en-US" sz="2800" b="1">
                  <a:latin typeface="+mn-ea"/>
                </a:rPr>
                <a:t>低</a:t>
              </a:r>
              <a:r>
                <a:rPr lang="zh-CN" altLang="en-US" sz="2800" b="1" smtClean="0">
                  <a:latin typeface="+mn-ea"/>
                </a:rPr>
                <a:t>，出现</a:t>
              </a:r>
              <a:r>
                <a:rPr lang="zh-CN" altLang="en-US" sz="2800" b="1">
                  <a:latin typeface="+mn-ea"/>
                </a:rPr>
                <a:t>负</a:t>
              </a:r>
              <a:r>
                <a:rPr lang="zh-CN" altLang="en-US" sz="2800" b="1" smtClean="0">
                  <a:latin typeface="+mn-ea"/>
                </a:rPr>
                <a:t>脉冲；</a:t>
              </a:r>
              <a:endParaRPr lang="zh-CN" altLang="en-US" sz="2800" b="1">
                <a:latin typeface="+mn-ea"/>
              </a:endParaRPr>
            </a:p>
          </p:txBody>
        </p:sp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908" y="2924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09" name="Text Box 95"/>
          <p:cNvSpPr txBox="1">
            <a:spLocks noChangeArrowheads="1"/>
          </p:cNvSpPr>
          <p:nvPr/>
        </p:nvSpPr>
        <p:spPr bwMode="auto">
          <a:xfrm>
            <a:off x="231642" y="5733254"/>
            <a:ext cx="878497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若原存信息</a:t>
            </a:r>
            <a:r>
              <a:rPr lang="zh-CN" altLang="en-US" sz="2800" b="1" smtClean="0">
                <a:latin typeface="+mn-ea"/>
              </a:rPr>
              <a:t>为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en-US" sz="2800" b="1" smtClean="0">
                <a:latin typeface="+mn-ea"/>
              </a:rPr>
              <a:t>，</a:t>
            </a:r>
            <a:r>
              <a:rPr lang="zh-CN" altLang="en-US" sz="2800" b="1">
                <a:latin typeface="+mn-ea"/>
              </a:rPr>
              <a:t>则</a:t>
            </a:r>
            <a:r>
              <a:rPr lang="zh-CN" altLang="en-US" sz="2800" b="1" smtClean="0">
                <a:latin typeface="+mn-ea"/>
              </a:rPr>
              <a:t>位线</a:t>
            </a:r>
            <a:r>
              <a:rPr lang="en-US" altLang="zh-CN" sz="2800" b="1" smtClean="0">
                <a:latin typeface="+mn-ea"/>
              </a:rPr>
              <a:t>W</a:t>
            </a:r>
            <a:r>
              <a:rPr lang="zh-CN" altLang="en-US" sz="2800" b="1" smtClean="0">
                <a:latin typeface="+mn-ea"/>
              </a:rPr>
              <a:t>电位变为低，出现负脉冲。</a:t>
            </a:r>
            <a:endParaRPr lang="zh-CN" altLang="en-US" sz="2800" b="1">
              <a:latin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769206" y="2157983"/>
            <a:ext cx="599175" cy="1168400"/>
            <a:chOff x="1769206" y="3016473"/>
            <a:chExt cx="599175" cy="116840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1769206" y="3016473"/>
              <a:ext cx="225963" cy="1168400"/>
              <a:chOff x="7196540" y="1852836"/>
              <a:chExt cx="225963" cy="116840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7308304" y="1852836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7196540" y="2354486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7206479" y="2420888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7308304" y="2420888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7196540" y="2924944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7308304" y="302123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直接连接符 131"/>
            <p:cNvCxnSpPr/>
            <p:nvPr/>
          </p:nvCxnSpPr>
          <p:spPr>
            <a:xfrm>
              <a:off x="1887157" y="3033936"/>
              <a:ext cx="48122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5830928" y="2202663"/>
            <a:ext cx="469388" cy="1168400"/>
            <a:chOff x="5830928" y="3061153"/>
            <a:chExt cx="469388" cy="1168400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074353" y="3061153"/>
              <a:ext cx="225963" cy="1168400"/>
              <a:chOff x="7196540" y="1852836"/>
              <a:chExt cx="225963" cy="1168400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7308304" y="1852836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7196540" y="2354486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7206479" y="2420888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7308304" y="2420888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7196540" y="2924944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7308304" y="302123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连接符 133"/>
            <p:cNvCxnSpPr/>
            <p:nvPr/>
          </p:nvCxnSpPr>
          <p:spPr>
            <a:xfrm flipH="1">
              <a:off x="5830928" y="3061413"/>
              <a:ext cx="356407" cy="754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75"/>
          <p:cNvGrpSpPr>
            <a:grpSpLocks/>
          </p:cNvGrpSpPr>
          <p:nvPr/>
        </p:nvGrpSpPr>
        <p:grpSpPr bwMode="auto">
          <a:xfrm>
            <a:off x="179512" y="3789040"/>
            <a:ext cx="8784976" cy="523875"/>
            <a:chOff x="718" y="2852"/>
            <a:chExt cx="5042" cy="330"/>
          </a:xfrm>
        </p:grpSpPr>
        <p:sp>
          <p:nvSpPr>
            <p:cNvPr id="142" name="Text Box 95"/>
            <p:cNvSpPr txBox="1">
              <a:spLocks noChangeArrowheads="1"/>
            </p:cNvSpPr>
            <p:nvPr/>
          </p:nvSpPr>
          <p:spPr bwMode="auto">
            <a:xfrm>
              <a:off x="718" y="2852"/>
              <a:ext cx="50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smtClean="0">
                  <a:latin typeface="+mn-ea"/>
                </a:rPr>
                <a:t>先对</a:t>
              </a:r>
              <a:r>
                <a:rPr lang="en-US" altLang="zh-CN" sz="2800" b="1" smtClean="0">
                  <a:latin typeface="+mn-ea"/>
                </a:rPr>
                <a:t>W</a:t>
              </a:r>
              <a:r>
                <a:rPr lang="zh-CN" altLang="en-US" sz="2800" b="1" smtClean="0">
                  <a:latin typeface="+mn-ea"/>
                </a:rPr>
                <a:t>和</a:t>
              </a:r>
              <a:r>
                <a:rPr lang="en-US" altLang="zh-CN" sz="2800" b="1" smtClean="0">
                  <a:latin typeface="+mn-ea"/>
                </a:rPr>
                <a:t>W</a:t>
              </a:r>
              <a:r>
                <a:rPr lang="zh-CN" altLang="en-US" sz="2800" b="1" smtClean="0">
                  <a:latin typeface="+mn-ea"/>
                </a:rPr>
                <a:t>预充电至高电平；</a:t>
              </a:r>
              <a:endParaRPr lang="zh-CN" altLang="en-US" sz="2800" b="1">
                <a:latin typeface="+mn-ea"/>
              </a:endParaRPr>
            </a:p>
          </p:txBody>
        </p:sp>
        <p:sp>
          <p:nvSpPr>
            <p:cNvPr id="143" name="Line 96"/>
            <p:cNvSpPr>
              <a:spLocks noChangeShapeType="1"/>
            </p:cNvSpPr>
            <p:nvPr/>
          </p:nvSpPr>
          <p:spPr bwMode="auto">
            <a:xfrm>
              <a:off x="1153" y="2897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45" name="Text Box 95"/>
          <p:cNvSpPr txBox="1">
            <a:spLocks noChangeArrowheads="1"/>
          </p:cNvSpPr>
          <p:nvPr/>
        </p:nvSpPr>
        <p:spPr bwMode="auto">
          <a:xfrm>
            <a:off x="179512" y="4437112"/>
            <a:ext cx="878497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ea"/>
              </a:rPr>
              <a:t>字线</a:t>
            </a:r>
            <a:r>
              <a:rPr lang="en-US" altLang="zh-CN" sz="2800" b="1" smtClean="0">
                <a:latin typeface="+mn-ea"/>
              </a:rPr>
              <a:t>Z</a:t>
            </a:r>
            <a:r>
              <a:rPr lang="zh-CN" altLang="en-US" sz="2800" b="1" smtClean="0">
                <a:latin typeface="+mn-ea"/>
              </a:rPr>
              <a:t>加高电平，选中存储单元；</a:t>
            </a:r>
            <a:endParaRPr lang="zh-CN" altLang="en-US" sz="28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251520" y="2620069"/>
            <a:ext cx="51260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只</a:t>
            </a:r>
            <a:r>
              <a:rPr lang="zh-CN" altLang="en-US" sz="2800" b="1" smtClean="0"/>
              <a:t>要</a:t>
            </a:r>
            <a:r>
              <a:rPr lang="en-US" altLang="zh-CN" sz="2800" b="1" smtClean="0">
                <a:ea typeface="黑体" pitchFamily="2" charset="-122"/>
              </a:rPr>
              <a:t>Vcc</a:t>
            </a:r>
            <a:r>
              <a:rPr lang="zh-CN" altLang="en-US" sz="2800" b="1" smtClean="0"/>
              <a:t>电</a:t>
            </a:r>
            <a:r>
              <a:rPr lang="zh-CN" altLang="en-US" sz="2800" b="1"/>
              <a:t>源正常, 保证</a:t>
            </a:r>
            <a:r>
              <a:rPr lang="zh-CN" altLang="en-US" sz="2800" b="1" smtClean="0"/>
              <a:t>向电路供电, </a:t>
            </a:r>
            <a:r>
              <a:rPr lang="zh-CN" altLang="en-US" sz="2800" b="1"/>
              <a:t>便能维</a:t>
            </a:r>
            <a:r>
              <a:rPr lang="zh-CN" altLang="en-US" sz="2800" b="1" smtClean="0"/>
              <a:t>持存储信息不</a:t>
            </a:r>
            <a:r>
              <a:rPr lang="zh-CN" altLang="en-US" sz="2800" b="1"/>
              <a:t>变。所以称为</a:t>
            </a:r>
            <a:r>
              <a:rPr lang="zh-CN" altLang="en-US" sz="2800" b="1" u="sng">
                <a:solidFill>
                  <a:srgbClr val="0000FF"/>
                </a:solidFill>
              </a:rPr>
              <a:t>静</a:t>
            </a:r>
            <a:r>
              <a:rPr lang="zh-CN" altLang="en-US" sz="2800" b="1" u="sng" smtClean="0">
                <a:solidFill>
                  <a:srgbClr val="0000FF"/>
                </a:solidFill>
              </a:rPr>
              <a:t>态易失</a:t>
            </a:r>
            <a:r>
              <a:rPr lang="zh-CN" altLang="en-US" sz="2800" b="1" u="sng" smtClean="0">
                <a:solidFill>
                  <a:srgbClr val="0000FF"/>
                </a:solidFill>
                <a:latin typeface="宋体" charset="-122"/>
              </a:rPr>
              <a:t>存</a:t>
            </a:r>
            <a:r>
              <a:rPr lang="zh-CN" altLang="en-US" sz="2800" b="1" u="sng">
                <a:solidFill>
                  <a:srgbClr val="0000FF"/>
                </a:solidFill>
                <a:latin typeface="宋体" charset="-122"/>
              </a:rPr>
              <a:t>储单</a:t>
            </a:r>
            <a:r>
              <a:rPr lang="zh-CN" altLang="en-US" sz="2800" b="1" u="sng" smtClean="0">
                <a:solidFill>
                  <a:srgbClr val="0000FF"/>
                </a:solidFill>
                <a:latin typeface="宋体" charset="-122"/>
              </a:rPr>
              <a:t>元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1108075" y="4926111"/>
            <a:ext cx="724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静态单元是非破坏性读出, 读出后不需重写。</a:t>
            </a: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827584" y="116632"/>
            <a:ext cx="20812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(4) 保持</a:t>
            </a:r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395536" y="908720"/>
            <a:ext cx="47736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>
              <a:spcBef>
                <a:spcPct val="50000"/>
              </a:spcBef>
            </a:pPr>
            <a:r>
              <a:rPr lang="en-US" altLang="zh-CN" sz="2800" b="1"/>
              <a:t>Z: </a:t>
            </a:r>
            <a:r>
              <a:rPr lang="zh-CN" altLang="en-US" sz="2800" b="1"/>
              <a:t>加低电平,  </a:t>
            </a:r>
            <a:r>
              <a:rPr lang="en-US" altLang="zh-CN" sz="2800" b="1"/>
              <a:t>T5、T6</a:t>
            </a:r>
            <a:r>
              <a:rPr lang="zh-CN" altLang="en-US" sz="2800" b="1"/>
              <a:t>截止, 该单元未选中, 保持原状态。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454025" y="5924698"/>
            <a:ext cx="8337550" cy="528638"/>
          </a:xfrm>
          <a:prstGeom prst="rect">
            <a:avLst/>
          </a:prstGeom>
          <a:solidFill>
            <a:srgbClr val="DDFF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上述存放</a:t>
            </a:r>
            <a:r>
              <a:rPr lang="zh-CN" altLang="en-US" sz="2800" b="1">
                <a:ea typeface="华文新魏" pitchFamily="2" charset="-122"/>
              </a:rPr>
              <a:t>1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位二进制信息的存储电路称为一个位单元</a:t>
            </a:r>
          </a:p>
        </p:txBody>
      </p: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5457825" y="1418555"/>
            <a:ext cx="3711575" cy="3243262"/>
            <a:chOff x="3438" y="399"/>
            <a:chExt cx="2338" cy="2043"/>
          </a:xfrm>
        </p:grpSpPr>
        <p:sp>
          <p:nvSpPr>
            <p:cNvPr id="8" name="Text Box 68"/>
            <p:cNvSpPr txBox="1">
              <a:spLocks noChangeArrowheads="1"/>
            </p:cNvSpPr>
            <p:nvPr/>
          </p:nvSpPr>
          <p:spPr bwMode="auto">
            <a:xfrm>
              <a:off x="4387" y="399"/>
              <a:ext cx="5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Vcc</a:t>
              </a:r>
            </a:p>
          </p:txBody>
        </p:sp>
        <p:sp>
          <p:nvSpPr>
            <p:cNvPr id="9" name="Text Box 70"/>
            <p:cNvSpPr txBox="1">
              <a:spLocks noChangeArrowheads="1"/>
            </p:cNvSpPr>
            <p:nvPr/>
          </p:nvSpPr>
          <p:spPr bwMode="auto">
            <a:xfrm>
              <a:off x="3827" y="984"/>
              <a:ext cx="37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T3</a:t>
              </a:r>
            </a:p>
          </p:txBody>
        </p:sp>
        <p:sp>
          <p:nvSpPr>
            <p:cNvPr id="10" name="Line 71"/>
            <p:cNvSpPr>
              <a:spLocks noChangeShapeType="1"/>
            </p:cNvSpPr>
            <p:nvPr/>
          </p:nvSpPr>
          <p:spPr bwMode="auto">
            <a:xfrm>
              <a:off x="4159" y="924"/>
              <a:ext cx="0" cy="16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4159" y="1101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73"/>
            <p:cNvSpPr>
              <a:spLocks noChangeShapeType="1"/>
            </p:cNvSpPr>
            <p:nvPr/>
          </p:nvSpPr>
          <p:spPr bwMode="auto">
            <a:xfrm>
              <a:off x="4159" y="1187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74"/>
            <p:cNvSpPr>
              <a:spLocks noChangeShapeType="1"/>
            </p:cNvSpPr>
            <p:nvPr/>
          </p:nvSpPr>
          <p:spPr bwMode="auto">
            <a:xfrm>
              <a:off x="4287" y="1059"/>
              <a:ext cx="0" cy="18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75"/>
            <p:cNvSpPr>
              <a:spLocks noChangeShapeType="1"/>
            </p:cNvSpPr>
            <p:nvPr/>
          </p:nvSpPr>
          <p:spPr bwMode="auto">
            <a:xfrm>
              <a:off x="4159" y="1187"/>
              <a:ext cx="0" cy="21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76"/>
            <p:cNvSpPr>
              <a:spLocks noChangeShapeType="1"/>
            </p:cNvSpPr>
            <p:nvPr/>
          </p:nvSpPr>
          <p:spPr bwMode="auto">
            <a:xfrm>
              <a:off x="4347" y="1077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77"/>
            <p:cNvSpPr>
              <a:spLocks noChangeShapeType="1"/>
            </p:cNvSpPr>
            <p:nvPr/>
          </p:nvSpPr>
          <p:spPr bwMode="auto">
            <a:xfrm>
              <a:off x="4354" y="1145"/>
              <a:ext cx="450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3822" y="1546"/>
              <a:ext cx="37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T1</a:t>
              </a:r>
            </a:p>
          </p:txBody>
        </p:sp>
        <p:sp>
          <p:nvSpPr>
            <p:cNvPr id="18" name="Line 79"/>
            <p:cNvSpPr>
              <a:spLocks noChangeShapeType="1"/>
            </p:cNvSpPr>
            <p:nvPr/>
          </p:nvSpPr>
          <p:spPr bwMode="auto">
            <a:xfrm>
              <a:off x="4159" y="1446"/>
              <a:ext cx="0" cy="21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80"/>
            <p:cNvSpPr>
              <a:spLocks noChangeShapeType="1"/>
            </p:cNvSpPr>
            <p:nvPr/>
          </p:nvSpPr>
          <p:spPr bwMode="auto">
            <a:xfrm>
              <a:off x="4159" y="1665"/>
              <a:ext cx="11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4159" y="1751"/>
              <a:ext cx="11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>
              <a:off x="4287" y="1607"/>
              <a:ext cx="0" cy="18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4159" y="1752"/>
              <a:ext cx="0" cy="20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>
              <a:off x="4354" y="1641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85"/>
            <p:cNvSpPr>
              <a:spLocks noChangeShapeType="1"/>
            </p:cNvSpPr>
            <p:nvPr/>
          </p:nvSpPr>
          <p:spPr bwMode="auto">
            <a:xfrm>
              <a:off x="4361" y="1709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86"/>
            <p:cNvSpPr>
              <a:spLocks noChangeShapeType="1"/>
            </p:cNvSpPr>
            <p:nvPr/>
          </p:nvSpPr>
          <p:spPr bwMode="auto">
            <a:xfrm>
              <a:off x="4101" y="1964"/>
              <a:ext cx="14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87"/>
            <p:cNvSpPr>
              <a:spLocks noChangeShapeType="1"/>
            </p:cNvSpPr>
            <p:nvPr/>
          </p:nvSpPr>
          <p:spPr bwMode="auto">
            <a:xfrm>
              <a:off x="3837" y="1406"/>
              <a:ext cx="30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88"/>
            <p:cNvSpPr txBox="1">
              <a:spLocks noChangeArrowheads="1"/>
            </p:cNvSpPr>
            <p:nvPr/>
          </p:nvSpPr>
          <p:spPr bwMode="auto">
            <a:xfrm flipH="1">
              <a:off x="4992" y="984"/>
              <a:ext cx="37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T4</a:t>
              </a:r>
            </a:p>
          </p:txBody>
        </p:sp>
        <p:sp>
          <p:nvSpPr>
            <p:cNvPr id="28" name="Line 89"/>
            <p:cNvSpPr>
              <a:spLocks noChangeShapeType="1"/>
            </p:cNvSpPr>
            <p:nvPr/>
          </p:nvSpPr>
          <p:spPr bwMode="auto">
            <a:xfrm flipH="1">
              <a:off x="5012" y="916"/>
              <a:ext cx="0" cy="16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90"/>
            <p:cNvSpPr>
              <a:spLocks noChangeShapeType="1"/>
            </p:cNvSpPr>
            <p:nvPr/>
          </p:nvSpPr>
          <p:spPr bwMode="auto">
            <a:xfrm flipH="1">
              <a:off x="4884" y="1085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91"/>
            <p:cNvSpPr>
              <a:spLocks noChangeShapeType="1"/>
            </p:cNvSpPr>
            <p:nvPr/>
          </p:nvSpPr>
          <p:spPr bwMode="auto">
            <a:xfrm flipH="1">
              <a:off x="4884" y="1179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92"/>
            <p:cNvSpPr>
              <a:spLocks noChangeShapeType="1"/>
            </p:cNvSpPr>
            <p:nvPr/>
          </p:nvSpPr>
          <p:spPr bwMode="auto">
            <a:xfrm flipH="1">
              <a:off x="4884" y="1043"/>
              <a:ext cx="0" cy="18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93"/>
            <p:cNvSpPr>
              <a:spLocks noChangeShapeType="1"/>
            </p:cNvSpPr>
            <p:nvPr/>
          </p:nvSpPr>
          <p:spPr bwMode="auto">
            <a:xfrm flipH="1">
              <a:off x="5012" y="1195"/>
              <a:ext cx="0" cy="21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94"/>
            <p:cNvSpPr>
              <a:spLocks noChangeShapeType="1"/>
            </p:cNvSpPr>
            <p:nvPr/>
          </p:nvSpPr>
          <p:spPr bwMode="auto">
            <a:xfrm flipH="1">
              <a:off x="4810" y="1069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 flipH="1">
              <a:off x="4985" y="1535"/>
              <a:ext cx="37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T2</a:t>
              </a:r>
            </a:p>
          </p:txBody>
        </p:sp>
        <p:sp>
          <p:nvSpPr>
            <p:cNvPr id="35" name="Line 96"/>
            <p:cNvSpPr>
              <a:spLocks noChangeShapeType="1"/>
            </p:cNvSpPr>
            <p:nvPr/>
          </p:nvSpPr>
          <p:spPr bwMode="auto">
            <a:xfrm flipH="1">
              <a:off x="5012" y="1414"/>
              <a:ext cx="0" cy="23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Line 97"/>
            <p:cNvSpPr>
              <a:spLocks noChangeShapeType="1"/>
            </p:cNvSpPr>
            <p:nvPr/>
          </p:nvSpPr>
          <p:spPr bwMode="auto">
            <a:xfrm flipH="1">
              <a:off x="4884" y="1657"/>
              <a:ext cx="125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98"/>
            <p:cNvSpPr>
              <a:spLocks noChangeShapeType="1"/>
            </p:cNvSpPr>
            <p:nvPr/>
          </p:nvSpPr>
          <p:spPr bwMode="auto">
            <a:xfrm flipH="1">
              <a:off x="4884" y="1743"/>
              <a:ext cx="129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99"/>
            <p:cNvSpPr>
              <a:spLocks noChangeShapeType="1"/>
            </p:cNvSpPr>
            <p:nvPr/>
          </p:nvSpPr>
          <p:spPr bwMode="auto">
            <a:xfrm flipH="1">
              <a:off x="4884" y="1599"/>
              <a:ext cx="0" cy="18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100"/>
            <p:cNvSpPr>
              <a:spLocks noChangeShapeType="1"/>
            </p:cNvSpPr>
            <p:nvPr/>
          </p:nvSpPr>
          <p:spPr bwMode="auto">
            <a:xfrm flipH="1">
              <a:off x="5019" y="1743"/>
              <a:ext cx="0" cy="212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101"/>
            <p:cNvSpPr>
              <a:spLocks noChangeShapeType="1"/>
            </p:cNvSpPr>
            <p:nvPr/>
          </p:nvSpPr>
          <p:spPr bwMode="auto">
            <a:xfrm flipH="1">
              <a:off x="4810" y="1641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102"/>
            <p:cNvSpPr>
              <a:spLocks noChangeShapeType="1"/>
            </p:cNvSpPr>
            <p:nvPr/>
          </p:nvSpPr>
          <p:spPr bwMode="auto">
            <a:xfrm flipH="1">
              <a:off x="4683" y="1709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103"/>
            <p:cNvSpPr>
              <a:spLocks noChangeShapeType="1"/>
            </p:cNvSpPr>
            <p:nvPr/>
          </p:nvSpPr>
          <p:spPr bwMode="auto">
            <a:xfrm flipH="1">
              <a:off x="4945" y="1955"/>
              <a:ext cx="14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104"/>
            <p:cNvSpPr>
              <a:spLocks noChangeShapeType="1"/>
            </p:cNvSpPr>
            <p:nvPr/>
          </p:nvSpPr>
          <p:spPr bwMode="auto">
            <a:xfrm flipH="1">
              <a:off x="5032" y="1406"/>
              <a:ext cx="30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Line 105"/>
            <p:cNvSpPr>
              <a:spLocks noChangeShapeType="1"/>
            </p:cNvSpPr>
            <p:nvPr/>
          </p:nvSpPr>
          <p:spPr bwMode="auto">
            <a:xfrm>
              <a:off x="4203" y="1406"/>
              <a:ext cx="2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106"/>
            <p:cNvSpPr>
              <a:spLocks noChangeShapeType="1"/>
            </p:cNvSpPr>
            <p:nvPr/>
          </p:nvSpPr>
          <p:spPr bwMode="auto">
            <a:xfrm>
              <a:off x="4460" y="1406"/>
              <a:ext cx="223" cy="29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107"/>
            <p:cNvSpPr>
              <a:spLocks noChangeShapeType="1"/>
            </p:cNvSpPr>
            <p:nvPr/>
          </p:nvSpPr>
          <p:spPr bwMode="auto">
            <a:xfrm flipV="1">
              <a:off x="4481" y="1406"/>
              <a:ext cx="224" cy="29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108"/>
            <p:cNvSpPr>
              <a:spLocks noChangeShapeType="1"/>
            </p:cNvSpPr>
            <p:nvPr/>
          </p:nvSpPr>
          <p:spPr bwMode="auto">
            <a:xfrm>
              <a:off x="4719" y="1406"/>
              <a:ext cx="2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109"/>
            <p:cNvSpPr>
              <a:spLocks noChangeShapeType="1"/>
            </p:cNvSpPr>
            <p:nvPr/>
          </p:nvSpPr>
          <p:spPr bwMode="auto">
            <a:xfrm>
              <a:off x="4152" y="915"/>
              <a:ext cx="84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110"/>
            <p:cNvSpPr>
              <a:spLocks noChangeShapeType="1"/>
            </p:cNvSpPr>
            <p:nvPr/>
          </p:nvSpPr>
          <p:spPr bwMode="auto">
            <a:xfrm>
              <a:off x="4586" y="678"/>
              <a:ext cx="0" cy="467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111"/>
            <p:cNvSpPr>
              <a:spLocks noChangeShapeType="1"/>
            </p:cNvSpPr>
            <p:nvPr/>
          </p:nvSpPr>
          <p:spPr bwMode="auto">
            <a:xfrm>
              <a:off x="3822" y="1406"/>
              <a:ext cx="0" cy="1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112"/>
            <p:cNvSpPr>
              <a:spLocks noChangeShapeType="1"/>
            </p:cNvSpPr>
            <p:nvPr/>
          </p:nvSpPr>
          <p:spPr bwMode="auto">
            <a:xfrm>
              <a:off x="3725" y="1406"/>
              <a:ext cx="0" cy="1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Line 113"/>
            <p:cNvSpPr>
              <a:spLocks noChangeShapeType="1"/>
            </p:cNvSpPr>
            <p:nvPr/>
          </p:nvSpPr>
          <p:spPr bwMode="auto">
            <a:xfrm>
              <a:off x="3592" y="1406"/>
              <a:ext cx="11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Line 114"/>
            <p:cNvSpPr>
              <a:spLocks noChangeShapeType="1"/>
            </p:cNvSpPr>
            <p:nvPr/>
          </p:nvSpPr>
          <p:spPr bwMode="auto">
            <a:xfrm>
              <a:off x="3678" y="1532"/>
              <a:ext cx="184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Line 115"/>
            <p:cNvSpPr>
              <a:spLocks noChangeShapeType="1"/>
            </p:cNvSpPr>
            <p:nvPr/>
          </p:nvSpPr>
          <p:spPr bwMode="auto">
            <a:xfrm>
              <a:off x="3717" y="1575"/>
              <a:ext cx="11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Line 116"/>
            <p:cNvSpPr>
              <a:spLocks noChangeShapeType="1"/>
            </p:cNvSpPr>
            <p:nvPr/>
          </p:nvSpPr>
          <p:spPr bwMode="auto">
            <a:xfrm>
              <a:off x="3773" y="1584"/>
              <a:ext cx="0" cy="5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3589" y="1142"/>
              <a:ext cx="45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T5</a:t>
              </a:r>
            </a:p>
          </p:txBody>
        </p:sp>
        <p:sp>
          <p:nvSpPr>
            <p:cNvPr id="57" name="Line 118"/>
            <p:cNvSpPr>
              <a:spLocks noChangeShapeType="1"/>
            </p:cNvSpPr>
            <p:nvPr/>
          </p:nvSpPr>
          <p:spPr bwMode="auto">
            <a:xfrm>
              <a:off x="5461" y="1415"/>
              <a:ext cx="0" cy="10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Line 119"/>
            <p:cNvSpPr>
              <a:spLocks noChangeShapeType="1"/>
            </p:cNvSpPr>
            <p:nvPr/>
          </p:nvSpPr>
          <p:spPr bwMode="auto">
            <a:xfrm>
              <a:off x="5352" y="1406"/>
              <a:ext cx="0" cy="126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Line 120"/>
            <p:cNvSpPr>
              <a:spLocks noChangeShapeType="1"/>
            </p:cNvSpPr>
            <p:nvPr/>
          </p:nvSpPr>
          <p:spPr bwMode="auto">
            <a:xfrm flipV="1">
              <a:off x="5461" y="1405"/>
              <a:ext cx="12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Line 121"/>
            <p:cNvSpPr>
              <a:spLocks noChangeShapeType="1"/>
            </p:cNvSpPr>
            <p:nvPr/>
          </p:nvSpPr>
          <p:spPr bwMode="auto">
            <a:xfrm>
              <a:off x="5331" y="1532"/>
              <a:ext cx="183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" name="Line 122"/>
            <p:cNvSpPr>
              <a:spLocks noChangeShapeType="1"/>
            </p:cNvSpPr>
            <p:nvPr/>
          </p:nvSpPr>
          <p:spPr bwMode="auto">
            <a:xfrm>
              <a:off x="5369" y="1575"/>
              <a:ext cx="11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Line 123"/>
            <p:cNvSpPr>
              <a:spLocks noChangeShapeType="1"/>
            </p:cNvSpPr>
            <p:nvPr/>
          </p:nvSpPr>
          <p:spPr bwMode="auto">
            <a:xfrm>
              <a:off x="5428" y="1584"/>
              <a:ext cx="0" cy="5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Text Box 124"/>
            <p:cNvSpPr txBox="1">
              <a:spLocks noChangeArrowheads="1"/>
            </p:cNvSpPr>
            <p:nvPr/>
          </p:nvSpPr>
          <p:spPr bwMode="auto">
            <a:xfrm>
              <a:off x="5223" y="1121"/>
              <a:ext cx="37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T6</a:t>
              </a:r>
            </a:p>
          </p:txBody>
        </p:sp>
        <p:sp>
          <p:nvSpPr>
            <p:cNvPr id="64" name="Line 125"/>
            <p:cNvSpPr>
              <a:spLocks noChangeShapeType="1"/>
            </p:cNvSpPr>
            <p:nvPr/>
          </p:nvSpPr>
          <p:spPr bwMode="auto">
            <a:xfrm>
              <a:off x="3772" y="2133"/>
              <a:ext cx="16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>
              <a:off x="4571" y="2141"/>
              <a:ext cx="0" cy="14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6" name="Line 127"/>
            <p:cNvSpPr>
              <a:spLocks noChangeShapeType="1"/>
            </p:cNvSpPr>
            <p:nvPr/>
          </p:nvSpPr>
          <p:spPr bwMode="auto">
            <a:xfrm>
              <a:off x="3791" y="2300"/>
              <a:ext cx="156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7" name="Text Box 128"/>
            <p:cNvSpPr txBox="1">
              <a:spLocks noChangeArrowheads="1"/>
            </p:cNvSpPr>
            <p:nvPr/>
          </p:nvSpPr>
          <p:spPr bwMode="auto">
            <a:xfrm>
              <a:off x="5345" y="2134"/>
              <a:ext cx="32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68" name="Line 129"/>
            <p:cNvSpPr>
              <a:spLocks noChangeShapeType="1"/>
            </p:cNvSpPr>
            <p:nvPr/>
          </p:nvSpPr>
          <p:spPr bwMode="auto">
            <a:xfrm>
              <a:off x="3590" y="892"/>
              <a:ext cx="0" cy="126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>
              <a:off x="5586" y="929"/>
              <a:ext cx="0" cy="126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70" name="Group 131"/>
            <p:cNvGrpSpPr>
              <a:grpSpLocks/>
            </p:cNvGrpSpPr>
            <p:nvPr/>
          </p:nvGrpSpPr>
          <p:grpSpPr bwMode="auto">
            <a:xfrm>
              <a:off x="3438" y="633"/>
              <a:ext cx="376" cy="308"/>
              <a:chOff x="2927" y="1105"/>
              <a:chExt cx="417" cy="308"/>
            </a:xfrm>
          </p:grpSpPr>
          <p:sp>
            <p:nvSpPr>
              <p:cNvPr id="75" name="Text Box 132"/>
              <p:cNvSpPr txBox="1">
                <a:spLocks noChangeArrowheads="1"/>
              </p:cNvSpPr>
              <p:nvPr/>
            </p:nvSpPr>
            <p:spPr bwMode="auto">
              <a:xfrm>
                <a:off x="2927" y="1105"/>
                <a:ext cx="417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ea typeface="黑体" pitchFamily="2" charset="-122"/>
                  </a:rPr>
                  <a:t>W</a:t>
                </a:r>
              </a:p>
            </p:txBody>
          </p:sp>
          <p:sp>
            <p:nvSpPr>
              <p:cNvPr id="76" name="Line 133"/>
              <p:cNvSpPr>
                <a:spLocks noChangeShapeType="1"/>
              </p:cNvSpPr>
              <p:nvPr/>
            </p:nvSpPr>
            <p:spPr bwMode="auto">
              <a:xfrm>
                <a:off x="2989" y="1147"/>
                <a:ext cx="190" cy="0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1" name="Text Box 134"/>
            <p:cNvSpPr txBox="1">
              <a:spLocks noChangeArrowheads="1"/>
            </p:cNvSpPr>
            <p:nvPr/>
          </p:nvSpPr>
          <p:spPr bwMode="auto">
            <a:xfrm>
              <a:off x="5426" y="651"/>
              <a:ext cx="35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W</a:t>
              </a:r>
            </a:p>
          </p:txBody>
        </p:sp>
        <p:sp>
          <p:nvSpPr>
            <p:cNvPr id="72" name="Oval 135"/>
            <p:cNvSpPr>
              <a:spLocks noChangeArrowheads="1"/>
            </p:cNvSpPr>
            <p:nvPr/>
          </p:nvSpPr>
          <p:spPr bwMode="auto">
            <a:xfrm>
              <a:off x="4548" y="879"/>
              <a:ext cx="75" cy="84"/>
            </a:xfrm>
            <a:prstGeom prst="ellipse">
              <a:avLst/>
            </a:prstGeom>
            <a:solidFill>
              <a:srgbClr val="004400"/>
            </a:soli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Oval 136"/>
            <p:cNvSpPr>
              <a:spLocks noChangeArrowheads="1"/>
            </p:cNvSpPr>
            <p:nvPr/>
          </p:nvSpPr>
          <p:spPr bwMode="auto">
            <a:xfrm>
              <a:off x="4123" y="1364"/>
              <a:ext cx="74" cy="84"/>
            </a:xfrm>
            <a:prstGeom prst="ellipse">
              <a:avLst/>
            </a:prstGeom>
            <a:solidFill>
              <a:srgbClr val="004400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137"/>
            <p:cNvSpPr>
              <a:spLocks noChangeArrowheads="1"/>
            </p:cNvSpPr>
            <p:nvPr/>
          </p:nvSpPr>
          <p:spPr bwMode="auto">
            <a:xfrm>
              <a:off x="4967" y="1364"/>
              <a:ext cx="75" cy="84"/>
            </a:xfrm>
            <a:prstGeom prst="ellipse">
              <a:avLst/>
            </a:prstGeom>
            <a:solidFill>
              <a:srgbClr val="004400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8" name="Text Box 132"/>
          <p:cNvSpPr txBox="1">
            <a:spLocks noChangeArrowheads="1"/>
          </p:cNvSpPr>
          <p:nvPr/>
        </p:nvSpPr>
        <p:spPr bwMode="auto">
          <a:xfrm>
            <a:off x="6597551" y="2636912"/>
            <a:ext cx="566737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79" name="Text Box 132"/>
          <p:cNvSpPr txBox="1">
            <a:spLocks noChangeArrowheads="1"/>
          </p:cNvSpPr>
          <p:nvPr/>
        </p:nvSpPr>
        <p:spPr bwMode="auto">
          <a:xfrm>
            <a:off x="7573764" y="2636912"/>
            <a:ext cx="566737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smtClean="0">
                <a:solidFill>
                  <a:srgbClr val="FF0000"/>
                </a:solidFill>
                <a:ea typeface="黑体" pitchFamily="2" charset="-122"/>
              </a:rPr>
              <a:t>B</a:t>
            </a:r>
            <a:endParaRPr lang="en-US" altLang="zh-CN" sz="2600" b="1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5" grpId="0" autoUpdateAnimBg="0"/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38808" y="44624"/>
            <a:ext cx="3505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2. </a:t>
            </a:r>
            <a:r>
              <a:rPr lang="zh-CN" altLang="en-US" sz="3100" b="1" smtClean="0"/>
              <a:t>存储芯片举例</a:t>
            </a:r>
            <a:endParaRPr lang="en-US" altLang="zh-CN" sz="31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5500" y="908720"/>
            <a:ext cx="447357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900" b="1"/>
              <a:t>SRAM</a:t>
            </a:r>
            <a:r>
              <a:rPr lang="zh-CN" altLang="zh-CN" sz="2900" b="1"/>
              <a:t>芯片2114</a:t>
            </a:r>
            <a:r>
              <a:rPr lang="zh-CN" altLang="en-US" sz="2900" b="1"/>
              <a:t> (</a:t>
            </a:r>
            <a:r>
              <a:rPr lang="zh-CN" altLang="zh-CN" sz="2900" b="1"/>
              <a:t>1</a:t>
            </a:r>
            <a:r>
              <a:rPr lang="en-US" altLang="zh-CN" sz="2900" b="1"/>
              <a:t>K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4</a:t>
            </a:r>
            <a:r>
              <a:rPr lang="zh-CN" altLang="en-US" sz="2900" b="1"/>
              <a:t>位)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2925" y="1781770"/>
            <a:ext cx="2470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(1) 外特性</a:t>
            </a: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684213" y="2400895"/>
            <a:ext cx="33353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地址引脚: </a:t>
            </a:r>
          </a:p>
          <a:p>
            <a:r>
              <a:rPr lang="en-US" altLang="zh-CN" sz="2800" b="1"/>
              <a:t>   A</a:t>
            </a:r>
            <a:r>
              <a:rPr lang="en-US" altLang="zh-CN" sz="2600" b="1"/>
              <a:t>9</a:t>
            </a:r>
            <a:r>
              <a:rPr lang="en-US" altLang="zh-CN" sz="2800" b="1"/>
              <a:t>～A</a:t>
            </a:r>
            <a:r>
              <a:rPr lang="en-US" altLang="zh-CN" sz="2600" b="1"/>
              <a:t>0</a:t>
            </a:r>
            <a:r>
              <a:rPr lang="en-US" altLang="zh-CN" sz="2800" b="1"/>
              <a:t> (</a:t>
            </a:r>
            <a:r>
              <a:rPr lang="zh-CN" altLang="en-US" sz="2800" b="1"/>
              <a:t>输入)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701675" y="3315295"/>
            <a:ext cx="3881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数据引脚: </a:t>
            </a:r>
          </a:p>
          <a:p>
            <a:r>
              <a:rPr lang="en-US" altLang="zh-CN" sz="2800" b="1"/>
              <a:t>    D</a:t>
            </a:r>
            <a:r>
              <a:rPr lang="en-US" altLang="zh-CN" sz="2600" b="1"/>
              <a:t>3</a:t>
            </a:r>
            <a:r>
              <a:rPr lang="en-US" altLang="zh-CN" sz="2800" b="1"/>
              <a:t>～D</a:t>
            </a:r>
            <a:r>
              <a:rPr lang="en-US" altLang="zh-CN" sz="2600" b="1"/>
              <a:t>0</a:t>
            </a:r>
            <a:r>
              <a:rPr lang="en-US" altLang="zh-CN" sz="2800" b="1"/>
              <a:t> (</a:t>
            </a:r>
            <a:r>
              <a:rPr lang="zh-CN" altLang="en-US" sz="2800" b="1"/>
              <a:t>输入/输出)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709613" y="4236045"/>
            <a:ext cx="217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电源、地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736600" y="508853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控制端:</a:t>
            </a:r>
          </a:p>
        </p:txBody>
      </p:sp>
      <p:sp>
        <p:nvSpPr>
          <p:cNvPr id="9" name="AutoShape 39"/>
          <p:cNvSpPr>
            <a:spLocks/>
          </p:cNvSpPr>
          <p:nvPr/>
        </p:nvSpPr>
        <p:spPr bwMode="auto">
          <a:xfrm>
            <a:off x="2365375" y="4847233"/>
            <a:ext cx="203200" cy="1096962"/>
          </a:xfrm>
          <a:prstGeom prst="leftBrace">
            <a:avLst>
              <a:gd name="adj1" fmla="val 44987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AutoShape 40"/>
          <p:cNvSpPr>
            <a:spLocks/>
          </p:cNvSpPr>
          <p:nvPr/>
        </p:nvSpPr>
        <p:spPr bwMode="auto">
          <a:xfrm>
            <a:off x="3852863" y="4628158"/>
            <a:ext cx="168275" cy="593725"/>
          </a:xfrm>
          <a:prstGeom prst="leftBrace">
            <a:avLst>
              <a:gd name="adj1" fmla="val 29403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006850" y="4439245"/>
            <a:ext cx="247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= 0 选中芯片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008438" y="4890095"/>
            <a:ext cx="3144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= 1 未选中芯片</a:t>
            </a:r>
          </a:p>
        </p:txBody>
      </p: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2506663" y="4675783"/>
            <a:ext cx="1457325" cy="519112"/>
            <a:chOff x="1483" y="2667"/>
            <a:chExt cx="918" cy="327"/>
          </a:xfrm>
        </p:grpSpPr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1483" y="2667"/>
              <a:ext cx="9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片选</a:t>
              </a:r>
              <a:r>
                <a:rPr lang="en-US" altLang="zh-CN" sz="2800" b="1"/>
                <a:t>CS</a:t>
              </a:r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>
              <a:off x="2033" y="2725"/>
              <a:ext cx="22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2493963" y="5607645"/>
            <a:ext cx="2114550" cy="519113"/>
            <a:chOff x="983" y="3579"/>
            <a:chExt cx="1332" cy="327"/>
          </a:xfrm>
        </p:grpSpPr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983" y="3579"/>
              <a:ext cx="13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写使能</a:t>
              </a:r>
              <a:r>
                <a:rPr lang="en-US" altLang="zh-CN" sz="2800" b="1"/>
                <a:t>WE</a:t>
              </a: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736" y="3630"/>
              <a:ext cx="341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9" name="AutoShape 49"/>
          <p:cNvSpPr>
            <a:spLocks/>
          </p:cNvSpPr>
          <p:nvPr/>
        </p:nvSpPr>
        <p:spPr bwMode="auto">
          <a:xfrm>
            <a:off x="4319588" y="5599708"/>
            <a:ext cx="168275" cy="536575"/>
          </a:xfrm>
          <a:prstGeom prst="leftBrace">
            <a:avLst>
              <a:gd name="adj1" fmla="val 26572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4524375" y="5379045"/>
            <a:ext cx="145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= 0 写</a:t>
            </a: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4538663" y="5790208"/>
            <a:ext cx="1484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= 1 读</a:t>
            </a:r>
          </a:p>
        </p:txBody>
      </p:sp>
      <p:grpSp>
        <p:nvGrpSpPr>
          <p:cNvPr id="22" name="Group 73"/>
          <p:cNvGrpSpPr>
            <a:grpSpLocks/>
          </p:cNvGrpSpPr>
          <p:nvPr/>
        </p:nvGrpSpPr>
        <p:grpSpPr bwMode="auto">
          <a:xfrm>
            <a:off x="4424363" y="1788120"/>
            <a:ext cx="4918075" cy="2147888"/>
            <a:chOff x="2787" y="744"/>
            <a:chExt cx="3098" cy="1353"/>
          </a:xfrm>
        </p:grpSpPr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799" y="1789"/>
              <a:ext cx="304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6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5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4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3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0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1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2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CS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400" b="1">
                  <a:ea typeface="黑体" pitchFamily="2" charset="-122"/>
                </a:rPr>
                <a:t>GND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4200" y="1006"/>
              <a:ext cx="0" cy="80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4479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475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503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536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3908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3602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3283" y="1007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295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5212" y="1851"/>
              <a:ext cx="363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787" y="744"/>
              <a:ext cx="309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V</a:t>
              </a:r>
              <a:r>
                <a:rPr lang="en-US" altLang="zh-CN" sz="2400" b="1">
                  <a:ea typeface="黑体" pitchFamily="2" charset="-122"/>
                </a:rPr>
                <a:t>cc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7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8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9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0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1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2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3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WE</a:t>
              </a:r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5219" y="800"/>
              <a:ext cx="313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844" y="1156"/>
              <a:ext cx="2684" cy="499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612" y="1252"/>
              <a:ext cx="168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FF"/>
                  </a:solidFill>
                  <a:ea typeface="黑体" pitchFamily="2" charset="-122"/>
                </a:rPr>
                <a:t>2114 (1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K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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4)</a:t>
              </a: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2868" y="1390"/>
              <a:ext cx="3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</a:t>
              </a: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266" y="1396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9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5225" y="1108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10</a:t>
              </a: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2820" y="1108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18</a:t>
              </a:r>
            </a:p>
          </p:txBody>
        </p:sp>
        <p:sp>
          <p:nvSpPr>
            <p:cNvPr id="42" name="Line 72"/>
            <p:cNvSpPr>
              <a:spLocks noChangeShapeType="1"/>
            </p:cNvSpPr>
            <p:nvPr/>
          </p:nvSpPr>
          <p:spPr bwMode="auto">
            <a:xfrm>
              <a:off x="4913" y="1847"/>
              <a:ext cx="227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  <p:bldP spid="7" grpId="0" build="p" autoUpdateAnimBg="0"/>
      <p:bldP spid="8" grpId="0" build="p" autoUpdateAnimBg="0"/>
      <p:bldP spid="9" grpId="0" animBg="1"/>
      <p:bldP spid="10" grpId="0" animBg="1"/>
      <p:bldP spid="11" grpId="0" build="p" autoUpdateAnimBg="0"/>
      <p:bldP spid="12" grpId="0" build="p" autoUpdateAnimBg="0"/>
      <p:bldP spid="19" grpId="0" animBg="1"/>
      <p:bldP spid="20" grpId="0" build="p" autoUpdateAnimBg="0"/>
      <p:bldP spid="2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09750" y="1754670"/>
            <a:ext cx="7010400" cy="4543425"/>
            <a:chOff x="1140" y="1074"/>
            <a:chExt cx="4416" cy="286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764" y="1401"/>
              <a:ext cx="384" cy="17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628" y="125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28" y="125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84" y="125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28" y="178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28" y="178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884" y="178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28" y="2553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28" y="2553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84" y="2553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36" y="2985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36" y="2985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692" y="2985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380" y="159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380" y="197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380" y="284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148" y="1593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148" y="2121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48" y="2841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148" y="3369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148" y="3609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556" y="312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5364" y="312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596" y="312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596" y="312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292" y="317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292" y="317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492" y="312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492" y="312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252" y="308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108" y="30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52" y="308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308" y="30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772" y="322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972" y="322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5028" y="322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484" y="1305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060" y="1305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684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212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788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5268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484" y="13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484" y="192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2484" y="26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916" y="13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916" y="192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916" y="26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772" y="149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2772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2772" y="27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2340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916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540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4068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4644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5124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684" y="135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116" y="13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684" y="18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4116" y="18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3684" y="26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116" y="264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3972" y="27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3972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3972" y="149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788" y="13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5172" y="13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4788" y="18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5172" y="18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4788" y="264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5172" y="264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5028" y="149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5028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5028" y="27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 rot="5400000" flipH="1">
              <a:off x="3201" y="1452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 rot="5400000" flipH="1">
              <a:off x="3201" y="1975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 rot="5400000" flipH="1">
              <a:off x="3201" y="2695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1380" y="1353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楷体_GB2312" pitchFamily="49" charset="-122"/>
                </a:rPr>
                <a:t>地址</a:t>
              </a: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1812" y="1545"/>
              <a:ext cx="288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smtClean="0">
                  <a:latin typeface="楷体_GB2312" pitchFamily="49" charset="-122"/>
                  <a:ea typeface="楷体_GB2312" pitchFamily="49" charset="-122"/>
                </a:rPr>
                <a:t>地址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译码器</a:t>
              </a: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2436" y="298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楷体_GB2312" pitchFamily="49" charset="-122"/>
                </a:rPr>
                <a:t>读写电路</a:t>
              </a: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3636" y="298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楷体_GB2312" pitchFamily="49" charset="-122"/>
                </a:rPr>
                <a:t>读写电路</a:t>
              </a: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4692" y="298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楷体_GB2312" pitchFamily="49" charset="-122"/>
                </a:rPr>
                <a:t>读写电路</a:t>
              </a: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1140" y="144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140" y="184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1140" y="270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1" name="Text Box 90"/>
            <p:cNvSpPr txBox="1">
              <a:spLocks noChangeArrowheads="1"/>
            </p:cNvSpPr>
            <p:nvPr/>
          </p:nvSpPr>
          <p:spPr bwMode="auto">
            <a:xfrm>
              <a:off x="2196" y="1353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0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2196" y="1833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1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2103" y="2601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1023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94" name="Text Box 93"/>
            <p:cNvSpPr txBox="1">
              <a:spLocks noChangeArrowheads="1"/>
            </p:cNvSpPr>
            <p:nvPr/>
          </p:nvSpPr>
          <p:spPr bwMode="auto">
            <a:xfrm>
              <a:off x="4932" y="370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3876" y="370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2676" y="370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D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4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5124" y="1113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0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4604" y="1113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0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4068" y="1113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1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3560" y="1085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1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2868" y="1074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4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2388" y="1074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 smtClean="0">
                  <a:ea typeface="宋体" panose="02010600030101010101" pitchFamily="2" charset="-122"/>
                </a:rPr>
                <a:t>4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>
              <a:off x="2916" y="111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4116" y="116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>
              <a:off x="5172" y="116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>
              <a:off x="2100" y="1593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楷体_GB2312" pitchFamily="49" charset="-122"/>
                </a:rPr>
                <a:t>字线</a:t>
              </a:r>
              <a:endParaRPr lang="zh-CN" altLang="en-US" sz="2400" baseline="-25000">
                <a:ea typeface="楷体_GB2312" pitchFamily="49" charset="-122"/>
              </a:endParaRPr>
            </a:p>
          </p:txBody>
        </p:sp>
        <p:sp>
          <p:nvSpPr>
            <p:cNvPr id="107" name="Text Box 106"/>
            <p:cNvSpPr txBox="1">
              <a:spLocks noChangeArrowheads="1"/>
            </p:cNvSpPr>
            <p:nvPr/>
          </p:nvSpPr>
          <p:spPr bwMode="auto">
            <a:xfrm>
              <a:off x="3684" y="160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楷体_GB2312" pitchFamily="49" charset="-122"/>
                  <a:ea typeface="楷体_GB2312" pitchFamily="49" charset="-122"/>
                </a:rPr>
                <a:t>字</a:t>
              </a:r>
              <a:r>
                <a:rPr lang="en-US" altLang="zh-CN" sz="180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1800">
                  <a:latin typeface="楷体_GB2312" pitchFamily="49" charset="-122"/>
                  <a:ea typeface="楷体_GB2312" pitchFamily="49" charset="-122"/>
                </a:rPr>
                <a:t>位</a:t>
              </a:r>
              <a:r>
                <a:rPr lang="en-US" altLang="zh-CN" sz="1800"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240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08" name="Text Box 107"/>
          <p:cNvSpPr txBox="1">
            <a:spLocks noChangeArrowheads="1"/>
          </p:cNvSpPr>
          <p:nvPr/>
        </p:nvSpPr>
        <p:spPr bwMode="auto">
          <a:xfrm>
            <a:off x="323850" y="901169"/>
            <a:ext cx="59785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一维地址译码方式</a:t>
            </a:r>
            <a:endParaRPr lang="zh-CN" altLang="en-US" sz="240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2400" smtClean="0"/>
              <a:t>1024*4</a:t>
            </a:r>
            <a:r>
              <a:rPr lang="zh-CN" altLang="en-US" sz="2400" smtClean="0"/>
              <a:t>位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09" name="AutoShape 108"/>
          <p:cNvSpPr>
            <a:spLocks/>
          </p:cNvSpPr>
          <p:nvPr/>
        </p:nvSpPr>
        <p:spPr bwMode="auto">
          <a:xfrm>
            <a:off x="5580063" y="909638"/>
            <a:ext cx="3384550" cy="863600"/>
          </a:xfrm>
          <a:prstGeom prst="borderCallout2">
            <a:avLst>
              <a:gd name="adj1" fmla="val 13236"/>
              <a:gd name="adj2" fmla="val -2250"/>
              <a:gd name="adj3" fmla="val 13236"/>
              <a:gd name="adj4" fmla="val -8491"/>
              <a:gd name="adj5" fmla="val 187134"/>
              <a:gd name="adj6" fmla="val -14444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 type="oval" w="med" len="med"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/>
              <a:t>存储阵列的每一行对应一个字，共用一根字线</a:t>
            </a:r>
          </a:p>
        </p:txBody>
      </p:sp>
      <p:sp>
        <p:nvSpPr>
          <p:cNvPr id="110" name="AutoShape 109"/>
          <p:cNvSpPr>
            <a:spLocks/>
          </p:cNvSpPr>
          <p:nvPr/>
        </p:nvSpPr>
        <p:spPr bwMode="auto">
          <a:xfrm>
            <a:off x="323850" y="5230813"/>
            <a:ext cx="2663825" cy="1222375"/>
          </a:xfrm>
          <a:prstGeom prst="borderCallout2">
            <a:avLst>
              <a:gd name="adj1" fmla="val 9352"/>
              <a:gd name="adj2" fmla="val 102861"/>
              <a:gd name="adj3" fmla="val 9352"/>
              <a:gd name="adj4" fmla="val 107926"/>
              <a:gd name="adj5" fmla="val -19093"/>
              <a:gd name="adj6" fmla="val 112514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 type="oval" w="med" len="med"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缺点：当地址线增加时，使译码器的复杂度按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400" baseline="3000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增加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914727" y="194771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如何实现内部位存储单元阵列？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 autoUpdateAnimBg="0"/>
      <p:bldP spid="1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03648" y="980728"/>
            <a:ext cx="6948488" cy="5410200"/>
            <a:chOff x="864" y="624"/>
            <a:chExt cx="4377" cy="340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536" y="903"/>
              <a:ext cx="384" cy="17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400" y="75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56" y="75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00" y="205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56" y="205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152" y="10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152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152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920" y="1095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0" y="2343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20" y="2871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920" y="3111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4944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4548" y="2560"/>
              <a:ext cx="3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48" y="25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256" y="2544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827" y="2544"/>
              <a:ext cx="5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688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544" y="2519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800" y="2526"/>
              <a:ext cx="0" cy="7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256" y="807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832" y="807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560" y="855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040" y="855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256" y="80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256" y="215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688" y="80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688" y="215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544" y="99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544" y="22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112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688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416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896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560" y="85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944" y="85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560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944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800" y="99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800" y="22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 rot="5400000" flipH="1">
              <a:off x="2973" y="954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 rot="5400000" flipH="1">
              <a:off x="2973" y="2197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1152" y="855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1584" y="1160"/>
              <a:ext cx="288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smtClean="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地址译码器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912" y="91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912" y="1257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912" y="158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912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1968" y="85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1920" y="206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4800" y="307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544" y="30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11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912" y="2217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208" y="624"/>
              <a:ext cx="2976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60" y="3312"/>
              <a:ext cx="2784" cy="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2544" y="3360"/>
              <a:ext cx="20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宋体" panose="02010600030101010101" pitchFamily="2" charset="-122"/>
                  <a:ea typeface="宋体" panose="02010600030101010101" pitchFamily="2" charset="-122"/>
                </a:rPr>
                <a:t>Y   </a:t>
              </a: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地   址   译   码   器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2448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2400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2640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688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448" y="252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4704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H="1">
              <a:off x="4656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896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944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4704" y="252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2256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944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1344" y="2736"/>
              <a:ext cx="5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1440" y="2784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2688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456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 flipV="1">
              <a:off x="2736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 flipV="1">
              <a:off x="312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V="1">
              <a:off x="355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 flipV="1">
              <a:off x="3936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2640" y="379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3024" y="380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3840" y="380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V="1">
              <a:off x="436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4272" y="37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1584" y="34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1662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110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110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4" name="Text Box 93"/>
            <p:cNvSpPr txBox="1">
              <a:spLocks noChangeArrowheads="1"/>
            </p:cNvSpPr>
            <p:nvPr/>
          </p:nvSpPr>
          <p:spPr bwMode="auto">
            <a:xfrm>
              <a:off x="864" y="274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读</a:t>
              </a:r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864" y="29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写</a:t>
              </a:r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2836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2018" y="250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 flipV="1">
              <a:off x="2066" y="2540"/>
              <a:ext cx="137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5049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4331" y="251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ea typeface="宋体" panose="02010600030101010101" pitchFamily="2" charset="-122"/>
                </a:rPr>
                <a:t>W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V="1">
              <a:off x="4368" y="2535"/>
              <a:ext cx="144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3360" y="1344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宋体" panose="02010600030101010101" pitchFamily="2" charset="-122"/>
                  <a:ea typeface="宋体" panose="02010600030101010101" pitchFamily="2" charset="-122"/>
                </a:rPr>
                <a:t>32×32</a:t>
              </a: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</a:p>
          </p:txBody>
        </p:sp>
      </p:grpSp>
      <p:sp>
        <p:nvSpPr>
          <p:cNvPr id="103" name="Text Box 102"/>
          <p:cNvSpPr txBox="1">
            <a:spLocks noChangeArrowheads="1"/>
          </p:cNvSpPr>
          <p:nvPr/>
        </p:nvSpPr>
        <p:spPr bwMode="auto">
          <a:xfrm>
            <a:off x="1114425" y="152401"/>
            <a:ext cx="3883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二维地址译码的位选方式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763713" y="5851525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每次读出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643438" y="2636838"/>
            <a:ext cx="2408237" cy="863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/>
              <a:t>优点：译码线少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zh-CN" sz="2400"/>
              <a:t>(32+32=64)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250825" y="5084763"/>
            <a:ext cx="1727200" cy="865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/>
              <a:t>缺点：需多片构成字</a:t>
            </a:r>
          </a:p>
        </p:txBody>
      </p:sp>
    </p:spTree>
    <p:extLst>
      <p:ext uri="{BB962C8B-B14F-4D97-AF65-F5344CB8AC3E}">
        <p14:creationId xmlns:p14="http://schemas.microsoft.com/office/powerpoint/2010/main" val="24620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 animBg="1"/>
      <p:bldP spid="1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43421"/>
            <a:ext cx="40544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内部寻址逻辑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611560" y="908720"/>
            <a:ext cx="8018462" cy="107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900" b="1"/>
              <a:t>寻址空间1</a:t>
            </a:r>
            <a:r>
              <a:rPr lang="en-US" altLang="zh-CN" sz="2900" b="1"/>
              <a:t>K,  </a:t>
            </a:r>
            <a:r>
              <a:rPr lang="zh-CN" altLang="en-US" sz="2900" b="1"/>
              <a:t>存储芯片共1</a:t>
            </a:r>
            <a:r>
              <a:rPr lang="en-US" altLang="zh-CN" sz="2900" b="1"/>
              <a:t>K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4</a:t>
            </a:r>
            <a:r>
              <a:rPr lang="zh-CN" altLang="en-US" sz="2900" b="1"/>
              <a:t>个位单元, 被分成4个位平面(按矩阵排列), 每个平面1</a:t>
            </a:r>
            <a:r>
              <a:rPr lang="en-US" altLang="zh-CN" sz="2900" b="1"/>
              <a:t>K</a:t>
            </a:r>
            <a:r>
              <a:rPr lang="en-US" altLang="zh-CN" sz="1600" b="1"/>
              <a:t> 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1</a:t>
            </a:r>
            <a:r>
              <a:rPr lang="zh-CN" altLang="en-US" sz="2900" b="1"/>
              <a:t>位。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020763" y="2132856"/>
            <a:ext cx="52371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每平面矩阵排成64行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zh-CN" altLang="en-US" sz="2900" b="1"/>
              <a:t>16列。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033713" y="2744043"/>
            <a:ext cx="5530850" cy="717550"/>
            <a:chOff x="1911" y="1257"/>
            <a:chExt cx="3484" cy="452"/>
          </a:xfrm>
        </p:grpSpPr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1911" y="1257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3</a:t>
              </a:r>
            </a:p>
          </p:txBody>
        </p:sp>
        <p:sp>
          <p:nvSpPr>
            <p:cNvPr id="7" name="Line 71"/>
            <p:cNvSpPr>
              <a:spLocks noChangeShapeType="1"/>
            </p:cNvSpPr>
            <p:nvPr/>
          </p:nvSpPr>
          <p:spPr bwMode="auto">
            <a:xfrm>
              <a:off x="2095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Text Box 72"/>
            <p:cNvSpPr txBox="1">
              <a:spLocks noChangeArrowheads="1"/>
            </p:cNvSpPr>
            <p:nvPr/>
          </p:nvSpPr>
          <p:spPr bwMode="auto">
            <a:xfrm>
              <a:off x="3027" y="1258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2</a:t>
              </a:r>
            </a:p>
          </p:txBody>
        </p:sp>
        <p:sp>
          <p:nvSpPr>
            <p:cNvPr id="9" name="Line 73"/>
            <p:cNvSpPr>
              <a:spLocks noChangeShapeType="1"/>
            </p:cNvSpPr>
            <p:nvPr/>
          </p:nvSpPr>
          <p:spPr bwMode="auto">
            <a:xfrm>
              <a:off x="4203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74"/>
            <p:cNvSpPr>
              <a:spLocks noChangeShapeType="1"/>
            </p:cNvSpPr>
            <p:nvPr/>
          </p:nvSpPr>
          <p:spPr bwMode="auto">
            <a:xfrm>
              <a:off x="5197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4058" y="1258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1</a:t>
              </a:r>
            </a:p>
          </p:txBody>
        </p:sp>
        <p:sp>
          <p:nvSpPr>
            <p:cNvPr id="12" name="Line 76"/>
            <p:cNvSpPr>
              <a:spLocks noChangeShapeType="1"/>
            </p:cNvSpPr>
            <p:nvPr/>
          </p:nvSpPr>
          <p:spPr bwMode="auto">
            <a:xfrm>
              <a:off x="3183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5029" y="1258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0</a:t>
              </a:r>
            </a:p>
          </p:txBody>
        </p: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508000" y="3069482"/>
            <a:ext cx="8415339" cy="3678239"/>
            <a:chOff x="320" y="1462"/>
            <a:chExt cx="5301" cy="2317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220" y="1725"/>
              <a:ext cx="41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X</a:t>
              </a:r>
              <a:r>
                <a:rPr lang="en-US" altLang="zh-CN" sz="2400" b="1"/>
                <a:t>0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824" y="1866"/>
              <a:ext cx="388" cy="831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zh-CN" altLang="en-US" sz="2800" b="1"/>
                <a:t>行译码</a:t>
              </a:r>
            </a:p>
          </p:txBody>
        </p:sp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663" y="1922"/>
              <a:ext cx="127" cy="742"/>
              <a:chOff x="483" y="1490"/>
              <a:chExt cx="240" cy="821"/>
            </a:xfrm>
          </p:grpSpPr>
          <p:sp>
            <p:nvSpPr>
              <p:cNvPr id="58" name="Line 24"/>
              <p:cNvSpPr>
                <a:spLocks noChangeShapeType="1"/>
              </p:cNvSpPr>
              <p:nvPr/>
            </p:nvSpPr>
            <p:spPr bwMode="auto">
              <a:xfrm>
                <a:off x="483" y="1490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>
                <a:off x="483" y="1654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>
                <a:off x="483" y="1818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1" name="Line 27"/>
              <p:cNvSpPr>
                <a:spLocks noChangeShapeType="1"/>
              </p:cNvSpPr>
              <p:nvPr/>
            </p:nvSpPr>
            <p:spPr bwMode="auto">
              <a:xfrm>
                <a:off x="483" y="1983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" name="Line 28"/>
              <p:cNvSpPr>
                <a:spLocks noChangeShapeType="1"/>
              </p:cNvSpPr>
              <p:nvPr/>
            </p:nvSpPr>
            <p:spPr bwMode="auto">
              <a:xfrm>
                <a:off x="483" y="2157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483" y="2311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20" y="1462"/>
              <a:ext cx="409" cy="14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wordArtVertRtl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6位行地址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1452" y="2075"/>
              <a:ext cx="0" cy="161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1220" y="2163"/>
              <a:ext cx="52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X</a:t>
              </a:r>
              <a:r>
                <a:rPr lang="en-US" altLang="zh-CN" sz="2400" b="1"/>
                <a:t>63</a:t>
              </a: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1593" y="3025"/>
              <a:ext cx="1008" cy="316"/>
            </a:xfrm>
            <a:prstGeom prst="rect">
              <a:avLst/>
            </a:prstGeom>
            <a:solidFill>
              <a:srgbClr val="DDFFFF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 </a:t>
              </a:r>
              <a:r>
                <a:rPr lang="zh-CN" altLang="en-US" sz="2800" b="1">
                  <a:latin typeface="宋体" charset="-122"/>
                </a:rPr>
                <a:t>列译码</a:t>
              </a:r>
            </a:p>
          </p:txBody>
        </p:sp>
        <p:grpSp>
          <p:nvGrpSpPr>
            <p:cNvPr id="22" name="Group 80"/>
            <p:cNvGrpSpPr>
              <a:grpSpLocks/>
            </p:cNvGrpSpPr>
            <p:nvPr/>
          </p:nvGrpSpPr>
          <p:grpSpPr bwMode="auto">
            <a:xfrm>
              <a:off x="1794" y="3362"/>
              <a:ext cx="576" cy="125"/>
              <a:chOff x="1758" y="3927"/>
              <a:chExt cx="576" cy="288"/>
            </a:xfrm>
          </p:grpSpPr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>
                <a:off x="1758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>
                <a:off x="1950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2142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>
                <a:off x="2334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1502" y="2742"/>
              <a:ext cx="52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Y</a:t>
              </a:r>
              <a:r>
                <a:rPr lang="en-US" altLang="zh-CN" sz="2400" b="1"/>
                <a:t>0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2308" y="2750"/>
              <a:ext cx="52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Y</a:t>
              </a:r>
              <a:r>
                <a:rPr lang="en-US" altLang="zh-CN" sz="2400" b="1"/>
                <a:t>15</a:t>
              </a: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1916" y="2894"/>
              <a:ext cx="336" cy="0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1849" y="2610"/>
              <a:ext cx="373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2339" y="2755"/>
              <a:ext cx="326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3014" y="2647"/>
              <a:ext cx="338" cy="79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4022" y="2640"/>
              <a:ext cx="338" cy="79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4812" y="2648"/>
              <a:ext cx="315" cy="79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1541" y="3449"/>
              <a:ext cx="12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4位列地址</a:t>
              </a:r>
            </a:p>
          </p:txBody>
        </p:sp>
        <p:sp>
          <p:nvSpPr>
            <p:cNvPr id="32" name="Rectangle 48"/>
            <p:cNvSpPr>
              <a:spLocks noChangeArrowheads="1"/>
            </p:cNvSpPr>
            <p:nvPr/>
          </p:nvSpPr>
          <p:spPr bwMode="auto">
            <a:xfrm>
              <a:off x="1753" y="1912"/>
              <a:ext cx="720" cy="608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1723" y="1649"/>
              <a:ext cx="90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34" name="Rectangle 50"/>
            <p:cNvSpPr>
              <a:spLocks noChangeArrowheads="1"/>
            </p:cNvSpPr>
            <p:nvPr/>
          </p:nvSpPr>
          <p:spPr bwMode="auto">
            <a:xfrm>
              <a:off x="2822" y="1902"/>
              <a:ext cx="720" cy="617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2792" y="1639"/>
              <a:ext cx="91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3830" y="1912"/>
              <a:ext cx="720" cy="606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3819" y="1649"/>
              <a:ext cx="87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38" name="Rectangle 54"/>
            <p:cNvSpPr>
              <a:spLocks noChangeArrowheads="1"/>
            </p:cNvSpPr>
            <p:nvPr/>
          </p:nvSpPr>
          <p:spPr bwMode="auto">
            <a:xfrm>
              <a:off x="4819" y="1912"/>
              <a:ext cx="720" cy="608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Text Box 55"/>
            <p:cNvSpPr txBox="1">
              <a:spLocks noChangeArrowheads="1"/>
            </p:cNvSpPr>
            <p:nvPr/>
          </p:nvSpPr>
          <p:spPr bwMode="auto">
            <a:xfrm>
              <a:off x="4808" y="1649"/>
              <a:ext cx="81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40" name="Text Box 56"/>
            <p:cNvSpPr txBox="1">
              <a:spLocks noChangeArrowheads="1"/>
            </p:cNvSpPr>
            <p:nvPr/>
          </p:nvSpPr>
          <p:spPr bwMode="auto">
            <a:xfrm>
              <a:off x="1897" y="2104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1" name="Text Box 57"/>
            <p:cNvSpPr txBox="1">
              <a:spLocks noChangeArrowheads="1"/>
            </p:cNvSpPr>
            <p:nvPr/>
          </p:nvSpPr>
          <p:spPr bwMode="auto">
            <a:xfrm>
              <a:off x="2966" y="2095"/>
              <a:ext cx="480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3985" y="2115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4983" y="2104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4" name="Line 60"/>
            <p:cNvSpPr>
              <a:spLocks noChangeShapeType="1"/>
            </p:cNvSpPr>
            <p:nvPr/>
          </p:nvSpPr>
          <p:spPr bwMode="auto">
            <a:xfrm>
              <a:off x="1212" y="2013"/>
              <a:ext cx="43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>
              <a:off x="1212" y="2429"/>
              <a:ext cx="43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62"/>
            <p:cNvSpPr>
              <a:spLocks noChangeShapeType="1"/>
            </p:cNvSpPr>
            <p:nvPr/>
          </p:nvSpPr>
          <p:spPr bwMode="auto">
            <a:xfrm>
              <a:off x="1849" y="1917"/>
              <a:ext cx="0" cy="1106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>
              <a:off x="2918" y="1902"/>
              <a:ext cx="0" cy="70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329" y="1912"/>
              <a:ext cx="0" cy="111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446" y="1902"/>
              <a:ext cx="0" cy="8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 flipH="1">
              <a:off x="4446" y="1921"/>
              <a:ext cx="0" cy="82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5423" y="1912"/>
              <a:ext cx="0" cy="84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Line 78"/>
            <p:cNvSpPr>
              <a:spLocks noChangeShapeType="1"/>
            </p:cNvSpPr>
            <p:nvPr/>
          </p:nvSpPr>
          <p:spPr bwMode="auto">
            <a:xfrm>
              <a:off x="3943" y="1912"/>
              <a:ext cx="0" cy="69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Line 79"/>
            <p:cNvSpPr>
              <a:spLocks noChangeShapeType="1"/>
            </p:cNvSpPr>
            <p:nvPr/>
          </p:nvSpPr>
          <p:spPr bwMode="auto">
            <a:xfrm>
              <a:off x="4948" y="1917"/>
              <a:ext cx="0" cy="69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" name="流程图: 接点 63"/>
          <p:cNvSpPr/>
          <p:nvPr/>
        </p:nvSpPr>
        <p:spPr>
          <a:xfrm>
            <a:off x="3625688" y="3856674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/>
          <p:cNvSpPr/>
          <p:nvPr/>
        </p:nvSpPr>
        <p:spPr>
          <a:xfrm>
            <a:off x="5364088" y="3861048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/>
          <p:cNvSpPr/>
          <p:nvPr/>
        </p:nvSpPr>
        <p:spPr>
          <a:xfrm>
            <a:off x="6983674" y="3861048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/>
          <p:cNvSpPr/>
          <p:nvPr/>
        </p:nvSpPr>
        <p:spPr>
          <a:xfrm>
            <a:off x="8532440" y="3888481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64" grpId="0" animBg="1"/>
      <p:bldP spid="65" grpId="0" animBg="1"/>
      <p:bldP spid="66" grpId="0" animBg="1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14707" y="1196754"/>
            <a:ext cx="7933757" cy="4410329"/>
            <a:chOff x="742699" y="1196754"/>
            <a:chExt cx="7933757" cy="4410329"/>
          </a:xfrm>
        </p:grpSpPr>
        <p:sp>
          <p:nvSpPr>
            <p:cNvPr id="5" name="Text Box 15"/>
            <p:cNvSpPr txBox="1">
              <a:spLocks noChangeArrowheads="1"/>
            </p:cNvSpPr>
            <p:nvPr/>
          </p:nvSpPr>
          <p:spPr bwMode="auto">
            <a:xfrm>
              <a:off x="6812086" y="1239113"/>
              <a:ext cx="937279" cy="7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4768848" y="1805873"/>
              <a:ext cx="1093818" cy="9423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4144649" y="1995578"/>
              <a:ext cx="1093818" cy="9402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3518491" y="2183222"/>
              <a:ext cx="1093818" cy="9402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894292" y="2370864"/>
              <a:ext cx="1093818" cy="942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1957014" y="2560569"/>
              <a:ext cx="937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957014" y="3123498"/>
              <a:ext cx="937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1957014" y="4630826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1957014" y="4818469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1957014" y="5006112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1957014" y="5193755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V="1">
              <a:off x="3988110" y="1836803"/>
              <a:ext cx="2512454" cy="7237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V="1">
              <a:off x="3988110" y="2001765"/>
              <a:ext cx="2616159" cy="746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6485737" y="1848726"/>
              <a:ext cx="3130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6522489" y="2016489"/>
              <a:ext cx="3130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1937446" y="1196754"/>
              <a:ext cx="4277432" cy="1365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2679051" y="2323438"/>
              <a:ext cx="83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3246505" y="2135795"/>
              <a:ext cx="898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>
              <a:off x="3851138" y="1948153"/>
              <a:ext cx="921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409127" y="2013525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1350424" y="2818321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smtClean="0"/>
                <a:t>A9</a:t>
              </a:r>
              <a:endParaRPr lang="en-US" altLang="zh-CN" sz="2000" b="1"/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1428694" y="4116903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1448261" y="4958686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smtClean="0"/>
                <a:t>D</a:t>
              </a:r>
              <a:r>
                <a:rPr lang="en-US" altLang="zh-CN" sz="2000" b="1" baseline="-10000"/>
                <a:t>3</a:t>
              </a:r>
              <a:endParaRPr lang="en-US" altLang="zh-CN" sz="2000" b="1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6769038" y="1595839"/>
              <a:ext cx="937279" cy="7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WE</a:t>
              </a:r>
            </a:p>
          </p:txBody>
        </p:sp>
        <p:sp>
          <p:nvSpPr>
            <p:cNvPr id="42" name="Text Box 52"/>
            <p:cNvSpPr txBox="1">
              <a:spLocks noChangeArrowheads="1"/>
            </p:cNvSpPr>
            <p:nvPr/>
          </p:nvSpPr>
          <p:spPr bwMode="auto">
            <a:xfrm>
              <a:off x="2874725" y="2560569"/>
              <a:ext cx="1543868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r>
                <a:rPr lang="en-US" altLang="zh-CN" sz="2000" smtClean="0"/>
                <a:t>K×1</a:t>
              </a:r>
              <a:endParaRPr lang="en-US" altLang="zh-CN" sz="2000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3614372" y="2253330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4219005" y="2065687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45" name="Text Box 55"/>
            <p:cNvSpPr txBox="1">
              <a:spLocks noChangeArrowheads="1"/>
            </p:cNvSpPr>
            <p:nvPr/>
          </p:nvSpPr>
          <p:spPr bwMode="auto">
            <a:xfrm>
              <a:off x="4825594" y="1878044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5430226" y="1688340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3479356" y="2913173"/>
              <a:ext cx="997937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52" name="Text Box 62"/>
            <p:cNvSpPr txBox="1">
              <a:spLocks noChangeArrowheads="1"/>
            </p:cNvSpPr>
            <p:nvPr/>
          </p:nvSpPr>
          <p:spPr bwMode="auto">
            <a:xfrm>
              <a:off x="4105514" y="2723468"/>
              <a:ext cx="99598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4729713" y="2535825"/>
              <a:ext cx="99598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54" name="Text Box 64"/>
            <p:cNvSpPr txBox="1">
              <a:spLocks noChangeArrowheads="1"/>
            </p:cNvSpPr>
            <p:nvPr/>
          </p:nvSpPr>
          <p:spPr bwMode="auto">
            <a:xfrm>
              <a:off x="5375437" y="2348182"/>
              <a:ext cx="99598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63" name="Text Box 73"/>
            <p:cNvSpPr txBox="1">
              <a:spLocks noChangeArrowheads="1"/>
            </p:cNvSpPr>
            <p:nvPr/>
          </p:nvSpPr>
          <p:spPr bwMode="auto">
            <a:xfrm>
              <a:off x="5544499" y="4101768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4" name="Text Box 74"/>
            <p:cNvSpPr txBox="1">
              <a:spLocks noChangeArrowheads="1"/>
            </p:cNvSpPr>
            <p:nvPr/>
          </p:nvSpPr>
          <p:spPr bwMode="auto">
            <a:xfrm>
              <a:off x="4932040" y="4317792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5" name="Text Box 75"/>
            <p:cNvSpPr txBox="1">
              <a:spLocks noChangeArrowheads="1"/>
            </p:cNvSpPr>
            <p:nvPr/>
          </p:nvSpPr>
          <p:spPr bwMode="auto">
            <a:xfrm>
              <a:off x="4293907" y="4491625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6" name="Text Box 76"/>
            <p:cNvSpPr txBox="1">
              <a:spLocks noChangeArrowheads="1"/>
            </p:cNvSpPr>
            <p:nvPr/>
          </p:nvSpPr>
          <p:spPr bwMode="auto">
            <a:xfrm>
              <a:off x="3670335" y="4677832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7" name="Text Box 77"/>
            <p:cNvSpPr txBox="1">
              <a:spLocks noChangeArrowheads="1"/>
            </p:cNvSpPr>
            <p:nvPr/>
          </p:nvSpPr>
          <p:spPr bwMode="auto">
            <a:xfrm>
              <a:off x="4464379" y="2085547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4" name="Text Box 84"/>
            <p:cNvSpPr txBox="1">
              <a:spLocks noChangeArrowheads="1"/>
            </p:cNvSpPr>
            <p:nvPr/>
          </p:nvSpPr>
          <p:spPr bwMode="auto">
            <a:xfrm>
              <a:off x="3851919" y="2229563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5" name="Text Box 85"/>
            <p:cNvSpPr txBox="1">
              <a:spLocks noChangeArrowheads="1"/>
            </p:cNvSpPr>
            <p:nvPr/>
          </p:nvSpPr>
          <p:spPr bwMode="auto">
            <a:xfrm>
              <a:off x="5076057" y="1700810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8" name="Text Box 88"/>
            <p:cNvSpPr txBox="1">
              <a:spLocks noChangeArrowheads="1"/>
            </p:cNvSpPr>
            <p:nvPr/>
          </p:nvSpPr>
          <p:spPr bwMode="auto">
            <a:xfrm>
              <a:off x="3851919" y="2060851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9" name="Text Box 89"/>
            <p:cNvSpPr txBox="1">
              <a:spLocks noChangeArrowheads="1"/>
            </p:cNvSpPr>
            <p:nvPr/>
          </p:nvSpPr>
          <p:spPr bwMode="auto">
            <a:xfrm>
              <a:off x="4464379" y="1869522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80" name="Text Box 90"/>
            <p:cNvSpPr txBox="1">
              <a:spLocks noChangeArrowheads="1"/>
            </p:cNvSpPr>
            <p:nvPr/>
          </p:nvSpPr>
          <p:spPr bwMode="auto">
            <a:xfrm>
              <a:off x="5076057" y="1916834"/>
              <a:ext cx="600210" cy="94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81" name="Text Box 91"/>
            <p:cNvSpPr txBox="1">
              <a:spLocks noChangeArrowheads="1"/>
            </p:cNvSpPr>
            <p:nvPr/>
          </p:nvSpPr>
          <p:spPr bwMode="auto">
            <a:xfrm>
              <a:off x="1458046" y="2387651"/>
              <a:ext cx="753345" cy="82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/>
                <a:t>…</a:t>
              </a:r>
              <a:endParaRPr lang="en-US" altLang="zh-CN" sz="2800"/>
            </a:p>
          </p:txBody>
        </p:sp>
        <p:sp>
          <p:nvSpPr>
            <p:cNvPr id="82" name="Text Box 92"/>
            <p:cNvSpPr txBox="1">
              <a:spLocks noChangeArrowheads="1"/>
            </p:cNvSpPr>
            <p:nvPr/>
          </p:nvSpPr>
          <p:spPr bwMode="auto">
            <a:xfrm>
              <a:off x="1497181" y="4557915"/>
              <a:ext cx="753345" cy="82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/>
                <a:t>…</a:t>
              </a:r>
              <a:endParaRPr lang="en-US" altLang="zh-CN" sz="2800"/>
            </a:p>
          </p:txBody>
        </p:sp>
        <p:sp>
          <p:nvSpPr>
            <p:cNvPr id="83" name="Text Box 93"/>
            <p:cNvSpPr txBox="1">
              <a:spLocks noChangeArrowheads="1"/>
            </p:cNvSpPr>
            <p:nvPr/>
          </p:nvSpPr>
          <p:spPr bwMode="auto">
            <a:xfrm>
              <a:off x="742699" y="1844824"/>
              <a:ext cx="615552" cy="153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地址总线</a:t>
              </a:r>
            </a:p>
          </p:txBody>
        </p:sp>
        <p:sp>
          <p:nvSpPr>
            <p:cNvPr id="84" name="Text Box 94"/>
            <p:cNvSpPr txBox="1">
              <a:spLocks noChangeArrowheads="1"/>
            </p:cNvSpPr>
            <p:nvPr/>
          </p:nvSpPr>
          <p:spPr bwMode="auto">
            <a:xfrm>
              <a:off x="742699" y="4077072"/>
              <a:ext cx="615552" cy="153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数据总线</a:t>
              </a:r>
            </a:p>
          </p:txBody>
        </p:sp>
        <p:sp>
          <p:nvSpPr>
            <p:cNvPr id="89" name="Line 99"/>
            <p:cNvSpPr>
              <a:spLocks noChangeShapeType="1"/>
            </p:cNvSpPr>
            <p:nvPr/>
          </p:nvSpPr>
          <p:spPr bwMode="auto">
            <a:xfrm flipV="1">
              <a:off x="5696342" y="2748212"/>
              <a:ext cx="0" cy="1857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100"/>
            <p:cNvSpPr>
              <a:spLocks noChangeShapeType="1"/>
            </p:cNvSpPr>
            <p:nvPr/>
          </p:nvSpPr>
          <p:spPr bwMode="auto">
            <a:xfrm flipV="1">
              <a:off x="5072143" y="2935854"/>
              <a:ext cx="0" cy="1857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101"/>
            <p:cNvSpPr>
              <a:spLocks noChangeShapeType="1"/>
            </p:cNvSpPr>
            <p:nvPr/>
          </p:nvSpPr>
          <p:spPr bwMode="auto">
            <a:xfrm flipV="1">
              <a:off x="4447943" y="3123498"/>
              <a:ext cx="0" cy="1905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102"/>
            <p:cNvSpPr>
              <a:spLocks noChangeShapeType="1"/>
            </p:cNvSpPr>
            <p:nvPr/>
          </p:nvSpPr>
          <p:spPr bwMode="auto">
            <a:xfrm flipV="1">
              <a:off x="3821786" y="3313203"/>
              <a:ext cx="0" cy="1880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39"/>
            <p:cNvSpPr>
              <a:spLocks noChangeShapeType="1"/>
            </p:cNvSpPr>
            <p:nvPr/>
          </p:nvSpPr>
          <p:spPr bwMode="auto">
            <a:xfrm flipV="1">
              <a:off x="1909470" y="2878118"/>
              <a:ext cx="849255" cy="2426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90"/>
            <p:cNvSpPr txBox="1">
              <a:spLocks noChangeArrowheads="1"/>
            </p:cNvSpPr>
            <p:nvPr/>
          </p:nvSpPr>
          <p:spPr bwMode="auto">
            <a:xfrm>
              <a:off x="5699982" y="1700805"/>
              <a:ext cx="600210" cy="94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56" name="Text Box 90"/>
            <p:cNvSpPr txBox="1">
              <a:spLocks noChangeArrowheads="1"/>
            </p:cNvSpPr>
            <p:nvPr/>
          </p:nvSpPr>
          <p:spPr bwMode="auto">
            <a:xfrm>
              <a:off x="5699982" y="1484785"/>
              <a:ext cx="600210" cy="94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5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8738" y="836712"/>
            <a:ext cx="2735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读写过程控制:</a:t>
            </a:r>
          </a:p>
        </p:txBody>
      </p:sp>
      <p:sp>
        <p:nvSpPr>
          <p:cNvPr id="3" name="Line 96"/>
          <p:cNvSpPr>
            <a:spLocks noChangeShapeType="1"/>
          </p:cNvSpPr>
          <p:nvPr/>
        </p:nvSpPr>
        <p:spPr bwMode="auto">
          <a:xfrm flipH="1">
            <a:off x="6810375" y="2061741"/>
            <a:ext cx="622300" cy="61277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Text Box 97"/>
          <p:cNvSpPr txBox="1">
            <a:spLocks noChangeArrowheads="1"/>
          </p:cNvSpPr>
          <p:nvPr/>
        </p:nvSpPr>
        <p:spPr bwMode="auto">
          <a:xfrm>
            <a:off x="7321550" y="1685503"/>
            <a:ext cx="10509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>
                <a:solidFill>
                  <a:srgbClr val="0000FF"/>
                </a:solidFill>
              </a:rPr>
              <a:t>字线</a:t>
            </a:r>
          </a:p>
        </p:txBody>
      </p:sp>
      <p:sp>
        <p:nvSpPr>
          <p:cNvPr id="5" name="Text Box 99"/>
          <p:cNvSpPr txBox="1">
            <a:spLocks noChangeArrowheads="1"/>
          </p:cNvSpPr>
          <p:nvPr/>
        </p:nvSpPr>
        <p:spPr bwMode="auto">
          <a:xfrm>
            <a:off x="7910513" y="2168103"/>
            <a:ext cx="10509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 smtClean="0">
                <a:solidFill>
                  <a:srgbClr val="0000FF"/>
                </a:solidFill>
              </a:rPr>
              <a:t>位线选择</a:t>
            </a:r>
            <a:endParaRPr lang="zh-CN" altLang="en-US" sz="2700" b="1">
              <a:solidFill>
                <a:srgbClr val="0000FF"/>
              </a:solidFill>
            </a:endParaRPr>
          </a:p>
        </p:txBody>
      </p: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134938" y="1436266"/>
            <a:ext cx="8821737" cy="4945062"/>
            <a:chOff x="69" y="329"/>
            <a:chExt cx="5557" cy="3115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46" y="1153"/>
              <a:ext cx="2496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59" y="938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X</a:t>
              </a:r>
              <a:r>
                <a:rPr lang="en-US" altLang="zh-CN" sz="2500" b="1">
                  <a:ea typeface="黑体" pitchFamily="2" charset="-122"/>
                </a:rPr>
                <a:t>i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102" y="591"/>
              <a:ext cx="0" cy="846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30" y="598"/>
              <a:ext cx="0" cy="83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238" y="769"/>
              <a:ext cx="432" cy="240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102" y="896"/>
              <a:ext cx="13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670" y="895"/>
              <a:ext cx="159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443" y="1028"/>
              <a:ext cx="0" cy="12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942" y="1730"/>
              <a:ext cx="2287" cy="349"/>
            </a:xfrm>
            <a:prstGeom prst="rect">
              <a:avLst/>
            </a:prstGeom>
            <a:solidFill>
              <a:srgbClr val="DDFFFF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>
                  <a:latin typeface="宋体" charset="-122"/>
                </a:rPr>
                <a:t>    读/写线路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261" y="1442"/>
              <a:ext cx="19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261" y="1538"/>
              <a:ext cx="19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837" y="1442"/>
              <a:ext cx="19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837" y="1538"/>
              <a:ext cx="19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453" y="1394"/>
              <a:ext cx="0" cy="2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837" y="1394"/>
              <a:ext cx="0" cy="2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533" y="1434"/>
              <a:ext cx="0" cy="14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741" y="1434"/>
              <a:ext cx="0" cy="14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549" y="1514"/>
              <a:ext cx="19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261" y="1538"/>
              <a:ext cx="0" cy="19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029" y="1538"/>
              <a:ext cx="0" cy="19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437" y="751"/>
              <a:ext cx="432" cy="240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277" y="904"/>
              <a:ext cx="144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861" y="904"/>
              <a:ext cx="15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637" y="1000"/>
              <a:ext cx="0" cy="14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261" y="599"/>
              <a:ext cx="0" cy="83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102" y="1442"/>
              <a:ext cx="17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110" y="1538"/>
              <a:ext cx="15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662" y="1442"/>
              <a:ext cx="17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662" y="1538"/>
              <a:ext cx="17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278" y="1394"/>
              <a:ext cx="0" cy="2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662" y="1394"/>
              <a:ext cx="0" cy="2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374" y="1434"/>
              <a:ext cx="0" cy="14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566" y="1434"/>
              <a:ext cx="0" cy="14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374" y="1514"/>
              <a:ext cx="19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102" y="1538"/>
              <a:ext cx="0" cy="19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838" y="1538"/>
              <a:ext cx="0" cy="19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028" y="591"/>
              <a:ext cx="1" cy="839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456" y="524"/>
              <a:ext cx="0" cy="147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3634" y="564"/>
              <a:ext cx="0" cy="147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457" y="1234"/>
              <a:ext cx="0" cy="147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645" y="1225"/>
              <a:ext cx="0" cy="147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460" y="1516"/>
              <a:ext cx="0" cy="768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2152" y="2066"/>
              <a:ext cx="52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500" b="1">
                  <a:ea typeface="黑体" pitchFamily="2" charset="-122"/>
                </a:rPr>
                <a:t>Yi</a:t>
              </a: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3639" y="1517"/>
              <a:ext cx="0" cy="768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1660" y="66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633" y="1259"/>
              <a:ext cx="0" cy="170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22" y="863"/>
              <a:ext cx="2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4131" y="1493"/>
              <a:ext cx="2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675" y="329"/>
              <a:ext cx="432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500" b="1">
                  <a:ea typeface="黑体" pitchFamily="2" charset="-122"/>
                </a:rPr>
                <a:t>W</a:t>
              </a:r>
            </a:p>
          </p:txBody>
        </p:sp>
        <p:grpSp>
          <p:nvGrpSpPr>
            <p:cNvPr id="56" name="Group 112"/>
            <p:cNvGrpSpPr>
              <a:grpSpLocks/>
            </p:cNvGrpSpPr>
            <p:nvPr/>
          </p:nvGrpSpPr>
          <p:grpSpPr bwMode="auto">
            <a:xfrm>
              <a:off x="1949" y="345"/>
              <a:ext cx="432" cy="298"/>
              <a:chOff x="1917" y="233"/>
              <a:chExt cx="432" cy="298"/>
            </a:xfrm>
          </p:grpSpPr>
          <p:sp>
            <p:nvSpPr>
              <p:cNvPr id="92" name="Text Box 54"/>
              <p:cNvSpPr txBox="1">
                <a:spLocks noChangeArrowheads="1"/>
              </p:cNvSpPr>
              <p:nvPr/>
            </p:nvSpPr>
            <p:spPr bwMode="auto">
              <a:xfrm>
                <a:off x="1917" y="233"/>
                <a:ext cx="432" cy="29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500" b="1">
                    <a:ea typeface="黑体" pitchFamily="2" charset="-122"/>
                  </a:rPr>
                  <a:t>W</a:t>
                </a:r>
              </a:p>
            </p:txBody>
          </p:sp>
          <p:sp>
            <p:nvSpPr>
              <p:cNvPr id="93" name="Line 55"/>
              <p:cNvSpPr>
                <a:spLocks noChangeShapeType="1"/>
              </p:cNvSpPr>
              <p:nvPr/>
            </p:nvSpPr>
            <p:spPr bwMode="auto">
              <a:xfrm>
                <a:off x="1985" y="281"/>
                <a:ext cx="181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7" name="Group 113"/>
            <p:cNvGrpSpPr>
              <a:grpSpLocks/>
            </p:cNvGrpSpPr>
            <p:nvPr/>
          </p:nvGrpSpPr>
          <p:grpSpPr bwMode="auto">
            <a:xfrm>
              <a:off x="3105" y="359"/>
              <a:ext cx="432" cy="298"/>
              <a:chOff x="3105" y="247"/>
              <a:chExt cx="432" cy="298"/>
            </a:xfrm>
          </p:grpSpPr>
          <p:sp>
            <p:nvSpPr>
              <p:cNvPr id="90" name="Text Box 56"/>
              <p:cNvSpPr txBox="1">
                <a:spLocks noChangeArrowheads="1"/>
              </p:cNvSpPr>
              <p:nvPr/>
            </p:nvSpPr>
            <p:spPr bwMode="auto">
              <a:xfrm>
                <a:off x="3105" y="247"/>
                <a:ext cx="432" cy="29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500" b="1">
                    <a:ea typeface="黑体" pitchFamily="2" charset="-122"/>
                  </a:rPr>
                  <a:t>W</a:t>
                </a:r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3172" y="304"/>
                <a:ext cx="181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875" y="336"/>
              <a:ext cx="432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500" b="1">
                  <a:ea typeface="黑体" pitchFamily="2" charset="-122"/>
                </a:rPr>
                <a:t>W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4501" y="1537"/>
              <a:ext cx="636" cy="808"/>
            </a:xfrm>
            <a:prstGeom prst="rect">
              <a:avLst/>
            </a:prstGeom>
            <a:noFill/>
            <a:ln w="1905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/>
                <a:t>数据输出缓冲</a:t>
              </a:r>
            </a:p>
          </p:txBody>
        </p:sp>
        <p:grpSp>
          <p:nvGrpSpPr>
            <p:cNvPr id="60" name="Group 61"/>
            <p:cNvGrpSpPr>
              <a:grpSpLocks/>
            </p:cNvGrpSpPr>
            <p:nvPr/>
          </p:nvGrpSpPr>
          <p:grpSpPr bwMode="auto">
            <a:xfrm>
              <a:off x="4231" y="1747"/>
              <a:ext cx="258" cy="307"/>
              <a:chOff x="1359" y="2011"/>
              <a:chExt cx="258" cy="307"/>
            </a:xfrm>
          </p:grpSpPr>
          <p:sp>
            <p:nvSpPr>
              <p:cNvPr id="86" name="Line 62"/>
              <p:cNvSpPr>
                <a:spLocks noChangeShapeType="1"/>
              </p:cNvSpPr>
              <p:nvPr/>
            </p:nvSpPr>
            <p:spPr bwMode="auto">
              <a:xfrm>
                <a:off x="1364" y="2011"/>
                <a:ext cx="253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7" name="Line 63"/>
              <p:cNvSpPr>
                <a:spLocks noChangeShapeType="1"/>
              </p:cNvSpPr>
              <p:nvPr/>
            </p:nvSpPr>
            <p:spPr bwMode="auto">
              <a:xfrm>
                <a:off x="1359" y="2118"/>
                <a:ext cx="253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8" name="Line 64"/>
              <p:cNvSpPr>
                <a:spLocks noChangeShapeType="1"/>
              </p:cNvSpPr>
              <p:nvPr/>
            </p:nvSpPr>
            <p:spPr bwMode="auto">
              <a:xfrm>
                <a:off x="1363" y="2224"/>
                <a:ext cx="253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9" name="Line 65"/>
              <p:cNvSpPr>
                <a:spLocks noChangeShapeType="1"/>
              </p:cNvSpPr>
              <p:nvPr/>
            </p:nvSpPr>
            <p:spPr bwMode="auto">
              <a:xfrm>
                <a:off x="1359" y="2318"/>
                <a:ext cx="253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61" name="Text Box 70"/>
            <p:cNvSpPr txBox="1">
              <a:spLocks noChangeArrowheads="1"/>
            </p:cNvSpPr>
            <p:nvPr/>
          </p:nvSpPr>
          <p:spPr bwMode="auto">
            <a:xfrm>
              <a:off x="1036" y="1563"/>
              <a:ext cx="636" cy="796"/>
            </a:xfrm>
            <a:prstGeom prst="rect">
              <a:avLst/>
            </a:prstGeom>
            <a:noFill/>
            <a:ln w="1905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/>
                <a:t>数据输入缓冲</a:t>
              </a:r>
            </a:p>
          </p:txBody>
        </p:sp>
        <p:sp>
          <p:nvSpPr>
            <p:cNvPr id="62" name="Line 72"/>
            <p:cNvSpPr>
              <a:spLocks noChangeShapeType="1"/>
            </p:cNvSpPr>
            <p:nvPr/>
          </p:nvSpPr>
          <p:spPr bwMode="auto">
            <a:xfrm>
              <a:off x="394" y="1662"/>
              <a:ext cx="639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3" name="Line 73"/>
            <p:cNvSpPr>
              <a:spLocks noChangeShapeType="1"/>
            </p:cNvSpPr>
            <p:nvPr/>
          </p:nvSpPr>
          <p:spPr bwMode="auto">
            <a:xfrm>
              <a:off x="396" y="2029"/>
              <a:ext cx="639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4" name="Line 74"/>
            <p:cNvSpPr>
              <a:spLocks noChangeShapeType="1"/>
            </p:cNvSpPr>
            <p:nvPr/>
          </p:nvSpPr>
          <p:spPr bwMode="auto">
            <a:xfrm>
              <a:off x="393" y="1846"/>
              <a:ext cx="639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" name="Line 75"/>
            <p:cNvSpPr>
              <a:spLocks noChangeShapeType="1"/>
            </p:cNvSpPr>
            <p:nvPr/>
          </p:nvSpPr>
          <p:spPr bwMode="auto">
            <a:xfrm>
              <a:off x="395" y="2261"/>
              <a:ext cx="639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6" name="Line 76"/>
            <p:cNvSpPr>
              <a:spLocks noChangeShapeType="1"/>
            </p:cNvSpPr>
            <p:nvPr/>
          </p:nvSpPr>
          <p:spPr bwMode="auto">
            <a:xfrm>
              <a:off x="1672" y="1762"/>
              <a:ext cx="253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1677" y="1853"/>
              <a:ext cx="253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8" name="Line 78"/>
            <p:cNvSpPr>
              <a:spLocks noChangeShapeType="1"/>
            </p:cNvSpPr>
            <p:nvPr/>
          </p:nvSpPr>
          <p:spPr bwMode="auto">
            <a:xfrm>
              <a:off x="1679" y="1959"/>
              <a:ext cx="253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>
              <a:off x="1677" y="2053"/>
              <a:ext cx="253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0" name="Text Box 80"/>
            <p:cNvSpPr txBox="1">
              <a:spLocks noChangeArrowheads="1"/>
            </p:cNvSpPr>
            <p:nvPr/>
          </p:nvSpPr>
          <p:spPr bwMode="auto">
            <a:xfrm>
              <a:off x="69" y="1510"/>
              <a:ext cx="454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/>
                <a:t>D0D1D2D3</a:t>
              </a:r>
            </a:p>
          </p:txBody>
        </p:sp>
        <p:sp>
          <p:nvSpPr>
            <p:cNvPr id="71" name="Text Box 82"/>
            <p:cNvSpPr txBox="1">
              <a:spLocks noChangeArrowheads="1"/>
            </p:cNvSpPr>
            <p:nvPr/>
          </p:nvSpPr>
          <p:spPr bwMode="auto">
            <a:xfrm>
              <a:off x="797" y="2854"/>
              <a:ext cx="647" cy="554"/>
            </a:xfrm>
            <a:prstGeom prst="rect">
              <a:avLst/>
            </a:prstGeom>
            <a:noFill/>
            <a:ln w="1905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/>
                <a:t>控制电路</a:t>
              </a:r>
            </a:p>
          </p:txBody>
        </p:sp>
        <p:sp>
          <p:nvSpPr>
            <p:cNvPr id="72" name="Line 83"/>
            <p:cNvSpPr>
              <a:spLocks noChangeShapeType="1"/>
            </p:cNvSpPr>
            <p:nvPr/>
          </p:nvSpPr>
          <p:spPr bwMode="auto">
            <a:xfrm>
              <a:off x="571" y="2979"/>
              <a:ext cx="224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568" y="3275"/>
              <a:ext cx="224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74" name="Group 110"/>
            <p:cNvGrpSpPr>
              <a:grpSpLocks/>
            </p:cNvGrpSpPr>
            <p:nvPr/>
          </p:nvGrpSpPr>
          <p:grpSpPr bwMode="auto">
            <a:xfrm>
              <a:off x="197" y="2816"/>
              <a:ext cx="403" cy="327"/>
              <a:chOff x="101" y="3048"/>
              <a:chExt cx="403" cy="327"/>
            </a:xfrm>
          </p:grpSpPr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101" y="3048"/>
                <a:ext cx="40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CS</a:t>
                </a:r>
                <a:endParaRPr lang="zh-CN" altLang="en-US" sz="2800" b="1"/>
              </a:p>
            </p:txBody>
          </p:sp>
          <p:sp>
            <p:nvSpPr>
              <p:cNvPr id="85" name="Line 87"/>
              <p:cNvSpPr>
                <a:spLocks noChangeShapeType="1"/>
              </p:cNvSpPr>
              <p:nvPr/>
            </p:nvSpPr>
            <p:spPr bwMode="auto">
              <a:xfrm>
                <a:off x="179" y="3110"/>
                <a:ext cx="254" cy="0"/>
              </a:xfrm>
              <a:prstGeom prst="line">
                <a:avLst/>
              </a:prstGeom>
              <a:noFill/>
              <a:ln w="2540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75" name="Group 111"/>
            <p:cNvGrpSpPr>
              <a:grpSpLocks/>
            </p:cNvGrpSpPr>
            <p:nvPr/>
          </p:nvGrpSpPr>
          <p:grpSpPr bwMode="auto">
            <a:xfrm>
              <a:off x="127" y="3117"/>
              <a:ext cx="656" cy="327"/>
              <a:chOff x="39" y="3373"/>
              <a:chExt cx="656" cy="327"/>
            </a:xfrm>
          </p:grpSpPr>
          <p:sp>
            <p:nvSpPr>
              <p:cNvPr id="82" name="Text Box 89"/>
              <p:cNvSpPr txBox="1">
                <a:spLocks noChangeArrowheads="1"/>
              </p:cNvSpPr>
              <p:nvPr/>
            </p:nvSpPr>
            <p:spPr bwMode="auto">
              <a:xfrm>
                <a:off x="39" y="3373"/>
                <a:ext cx="6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WE</a:t>
                </a:r>
              </a:p>
            </p:txBody>
          </p:sp>
          <p:sp>
            <p:nvSpPr>
              <p:cNvPr id="83" name="Line 90"/>
              <p:cNvSpPr>
                <a:spLocks noChangeShapeType="1"/>
              </p:cNvSpPr>
              <p:nvPr/>
            </p:nvSpPr>
            <p:spPr bwMode="auto">
              <a:xfrm>
                <a:off x="115" y="3432"/>
                <a:ext cx="340" cy="0"/>
              </a:xfrm>
              <a:prstGeom prst="line">
                <a:avLst/>
              </a:prstGeom>
              <a:noFill/>
              <a:ln w="2540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76" name="Freeform 91"/>
            <p:cNvSpPr>
              <a:spLocks/>
            </p:cNvSpPr>
            <p:nvPr/>
          </p:nvSpPr>
          <p:spPr bwMode="auto">
            <a:xfrm>
              <a:off x="1443" y="2373"/>
              <a:ext cx="120" cy="593"/>
            </a:xfrm>
            <a:custGeom>
              <a:avLst/>
              <a:gdLst/>
              <a:ahLst/>
              <a:cxnLst>
                <a:cxn ang="0">
                  <a:pos x="0" y="778"/>
                </a:cxn>
                <a:cxn ang="0">
                  <a:pos x="111" y="778"/>
                </a:cxn>
                <a:cxn ang="0">
                  <a:pos x="111" y="0"/>
                </a:cxn>
              </a:cxnLst>
              <a:rect l="0" t="0" r="r" b="b"/>
              <a:pathLst>
                <a:path w="111" h="778">
                  <a:moveTo>
                    <a:pt x="0" y="778"/>
                  </a:moveTo>
                  <a:lnTo>
                    <a:pt x="111" y="778"/>
                  </a:lnTo>
                  <a:lnTo>
                    <a:pt x="111" y="0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7" name="Freeform 92"/>
            <p:cNvSpPr>
              <a:spLocks/>
            </p:cNvSpPr>
            <p:nvPr/>
          </p:nvSpPr>
          <p:spPr bwMode="auto">
            <a:xfrm>
              <a:off x="1443" y="2346"/>
              <a:ext cx="3386" cy="918"/>
            </a:xfrm>
            <a:custGeom>
              <a:avLst/>
              <a:gdLst/>
              <a:ahLst/>
              <a:cxnLst>
                <a:cxn ang="0">
                  <a:pos x="0" y="1021"/>
                </a:cxn>
                <a:cxn ang="0">
                  <a:pos x="3386" y="1021"/>
                </a:cxn>
                <a:cxn ang="0">
                  <a:pos x="3386" y="0"/>
                </a:cxn>
              </a:cxnLst>
              <a:rect l="0" t="0" r="r" b="b"/>
              <a:pathLst>
                <a:path w="3386" h="1021">
                  <a:moveTo>
                    <a:pt x="0" y="1021"/>
                  </a:moveTo>
                  <a:lnTo>
                    <a:pt x="3386" y="1021"/>
                  </a:lnTo>
                  <a:lnTo>
                    <a:pt x="3386" y="0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8" name="Freeform 114"/>
            <p:cNvSpPr>
              <a:spLocks/>
            </p:cNvSpPr>
            <p:nvPr/>
          </p:nvSpPr>
          <p:spPr bwMode="auto">
            <a:xfrm>
              <a:off x="592" y="1639"/>
              <a:ext cx="5034" cy="1086"/>
            </a:xfrm>
            <a:custGeom>
              <a:avLst/>
              <a:gdLst/>
              <a:ahLst/>
              <a:cxnLst>
                <a:cxn ang="0">
                  <a:pos x="4550" y="0"/>
                </a:cxn>
                <a:cxn ang="0">
                  <a:pos x="5034" y="0"/>
                </a:cxn>
                <a:cxn ang="0">
                  <a:pos x="5034" y="1086"/>
                </a:cxn>
                <a:cxn ang="0">
                  <a:pos x="0" y="1086"/>
                </a:cxn>
                <a:cxn ang="0">
                  <a:pos x="0" y="25"/>
                </a:cxn>
              </a:cxnLst>
              <a:rect l="0" t="0" r="r" b="b"/>
              <a:pathLst>
                <a:path w="5034" h="1086">
                  <a:moveTo>
                    <a:pt x="4550" y="0"/>
                  </a:moveTo>
                  <a:lnTo>
                    <a:pt x="5034" y="0"/>
                  </a:lnTo>
                  <a:lnTo>
                    <a:pt x="5034" y="1086"/>
                  </a:lnTo>
                  <a:lnTo>
                    <a:pt x="0" y="1086"/>
                  </a:lnTo>
                  <a:lnTo>
                    <a:pt x="0" y="25"/>
                  </a:lnTo>
                </a:path>
              </a:pathLst>
            </a:custGeom>
            <a:noFill/>
            <a:ln w="1905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9" name="Freeform 115"/>
            <p:cNvSpPr>
              <a:spLocks/>
            </p:cNvSpPr>
            <p:nvPr/>
          </p:nvSpPr>
          <p:spPr bwMode="auto">
            <a:xfrm>
              <a:off x="676" y="1733"/>
              <a:ext cx="4850" cy="893"/>
            </a:xfrm>
            <a:custGeom>
              <a:avLst/>
              <a:gdLst/>
              <a:ahLst/>
              <a:cxnLst>
                <a:cxn ang="0">
                  <a:pos x="4458" y="0"/>
                </a:cxn>
                <a:cxn ang="0">
                  <a:pos x="4850" y="0"/>
                </a:cxn>
                <a:cxn ang="0">
                  <a:pos x="4850" y="876"/>
                </a:cxn>
                <a:cxn ang="0">
                  <a:pos x="0" y="876"/>
                </a:cxn>
                <a:cxn ang="0">
                  <a:pos x="0" y="108"/>
                </a:cxn>
              </a:cxnLst>
              <a:rect l="0" t="0" r="r" b="b"/>
              <a:pathLst>
                <a:path w="4850" h="876">
                  <a:moveTo>
                    <a:pt x="4458" y="0"/>
                  </a:moveTo>
                  <a:lnTo>
                    <a:pt x="4850" y="0"/>
                  </a:lnTo>
                  <a:lnTo>
                    <a:pt x="4850" y="876"/>
                  </a:lnTo>
                  <a:lnTo>
                    <a:pt x="0" y="876"/>
                  </a:lnTo>
                  <a:lnTo>
                    <a:pt x="0" y="108"/>
                  </a:lnTo>
                </a:path>
              </a:pathLst>
            </a:custGeom>
            <a:noFill/>
            <a:ln w="1905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0" name="Freeform 116"/>
            <p:cNvSpPr>
              <a:spLocks/>
            </p:cNvSpPr>
            <p:nvPr/>
          </p:nvSpPr>
          <p:spPr bwMode="auto">
            <a:xfrm>
              <a:off x="776" y="1825"/>
              <a:ext cx="4633" cy="708"/>
            </a:xfrm>
            <a:custGeom>
              <a:avLst/>
              <a:gdLst/>
              <a:ahLst/>
              <a:cxnLst>
                <a:cxn ang="0">
                  <a:pos x="4358" y="0"/>
                </a:cxn>
                <a:cxn ang="0">
                  <a:pos x="4633" y="0"/>
                </a:cxn>
                <a:cxn ang="0">
                  <a:pos x="4633" y="676"/>
                </a:cxn>
                <a:cxn ang="0">
                  <a:pos x="0" y="676"/>
                </a:cxn>
                <a:cxn ang="0">
                  <a:pos x="0" y="192"/>
                </a:cxn>
              </a:cxnLst>
              <a:rect l="0" t="0" r="r" b="b"/>
              <a:pathLst>
                <a:path w="4633" h="676">
                  <a:moveTo>
                    <a:pt x="4358" y="0"/>
                  </a:moveTo>
                  <a:lnTo>
                    <a:pt x="4633" y="0"/>
                  </a:lnTo>
                  <a:lnTo>
                    <a:pt x="4633" y="676"/>
                  </a:lnTo>
                  <a:lnTo>
                    <a:pt x="0" y="676"/>
                  </a:lnTo>
                  <a:lnTo>
                    <a:pt x="0" y="192"/>
                  </a:lnTo>
                </a:path>
              </a:pathLst>
            </a:custGeom>
            <a:noFill/>
            <a:ln w="1905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1" name="Freeform 117"/>
            <p:cNvSpPr>
              <a:spLocks/>
            </p:cNvSpPr>
            <p:nvPr/>
          </p:nvSpPr>
          <p:spPr bwMode="auto">
            <a:xfrm>
              <a:off x="868" y="1926"/>
              <a:ext cx="4425" cy="517"/>
            </a:xfrm>
            <a:custGeom>
              <a:avLst/>
              <a:gdLst/>
              <a:ahLst/>
              <a:cxnLst>
                <a:cxn ang="0">
                  <a:pos x="4266" y="0"/>
                </a:cxn>
                <a:cxn ang="0">
                  <a:pos x="4425" y="0"/>
                </a:cxn>
                <a:cxn ang="0">
                  <a:pos x="4425" y="484"/>
                </a:cxn>
                <a:cxn ang="0">
                  <a:pos x="0" y="484"/>
                </a:cxn>
                <a:cxn ang="0">
                  <a:pos x="0" y="309"/>
                </a:cxn>
              </a:cxnLst>
              <a:rect l="0" t="0" r="r" b="b"/>
              <a:pathLst>
                <a:path w="4425" h="484">
                  <a:moveTo>
                    <a:pt x="4266" y="0"/>
                  </a:moveTo>
                  <a:lnTo>
                    <a:pt x="4425" y="0"/>
                  </a:lnTo>
                  <a:lnTo>
                    <a:pt x="4425" y="484"/>
                  </a:lnTo>
                  <a:lnTo>
                    <a:pt x="0" y="484"/>
                  </a:lnTo>
                  <a:lnTo>
                    <a:pt x="0" y="309"/>
                  </a:lnTo>
                </a:path>
              </a:pathLst>
            </a:custGeom>
            <a:noFill/>
            <a:ln w="1905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94" name="Line 119"/>
          <p:cNvSpPr>
            <a:spLocks noChangeShapeType="1"/>
          </p:cNvSpPr>
          <p:nvPr/>
        </p:nvSpPr>
        <p:spPr bwMode="auto">
          <a:xfrm flipH="1">
            <a:off x="5832475" y="2485603"/>
            <a:ext cx="2087563" cy="195738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build="p" autoUpdateAnimBg="0"/>
      <p:bldP spid="5" grpId="0" build="p" autoUpdateAnimBg="0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9538" y="977155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四管单元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9538" y="1553418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）组成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9538" y="2058243"/>
            <a:ext cx="388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T1</a:t>
            </a:r>
            <a:r>
              <a:rPr lang="zh-CN" altLang="en-US" sz="2800" b="1"/>
              <a:t>、</a:t>
            </a:r>
            <a:r>
              <a:rPr lang="en-US" altLang="zh-CN" sz="2800" b="1"/>
              <a:t>T2</a:t>
            </a:r>
            <a:r>
              <a:rPr lang="zh-CN" altLang="en-US" sz="2800" b="1"/>
              <a:t>：记忆管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9538" y="2629743"/>
            <a:ext cx="388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C1</a:t>
            </a:r>
            <a:r>
              <a:rPr lang="zh-CN" altLang="en-US" sz="2800" b="1"/>
              <a:t>、</a:t>
            </a:r>
            <a:r>
              <a:rPr lang="en-US" altLang="zh-CN" sz="2800" b="1"/>
              <a:t>C2</a:t>
            </a:r>
            <a:r>
              <a:rPr lang="zh-CN" altLang="en-US" sz="2800" b="1"/>
              <a:t>：柵极电容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9538" y="3206005"/>
            <a:ext cx="388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T3</a:t>
            </a:r>
            <a:r>
              <a:rPr lang="zh-CN" altLang="en-US" sz="2800" b="1"/>
              <a:t>、</a:t>
            </a:r>
            <a:r>
              <a:rPr lang="en-US" altLang="zh-CN" sz="2800" b="1"/>
              <a:t>T4</a:t>
            </a:r>
            <a:r>
              <a:rPr lang="zh-CN" altLang="en-US" sz="2800" b="1"/>
              <a:t>：控制门管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8275" y="3782268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Z</a:t>
            </a:r>
            <a:r>
              <a:rPr lang="zh-CN" altLang="en-US" sz="2800" b="1"/>
              <a:t>：字线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19075" y="4361702"/>
            <a:ext cx="2590800" cy="523875"/>
            <a:chOff x="69" y="2208"/>
            <a:chExt cx="1632" cy="330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885" y="2208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位线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69" y="2208"/>
              <a:ext cx="57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W</a:t>
              </a:r>
              <a:r>
                <a:rPr lang="zh-CN" altLang="en-US" sz="2800" b="1"/>
                <a:t>、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24" y="22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01" y="2208"/>
              <a:ext cx="57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W</a:t>
              </a:r>
              <a:r>
                <a:rPr lang="zh-CN" altLang="en-US" sz="2800" b="1"/>
                <a:t>：</a:t>
              </a:r>
            </a:p>
          </p:txBody>
        </p:sp>
      </p:grp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0" y="5009405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）定义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4463" y="5628530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“0”</a:t>
            </a:r>
            <a:r>
              <a:rPr lang="zh-CN" altLang="en-US" sz="2800" b="1"/>
              <a:t>：</a:t>
            </a:r>
            <a:r>
              <a:rPr lang="en-US" altLang="zh-CN" sz="2800" b="1"/>
              <a:t>T1</a:t>
            </a:r>
            <a:r>
              <a:rPr lang="zh-CN" altLang="en-US" sz="2800" b="1"/>
              <a:t>导通，</a:t>
            </a:r>
            <a:r>
              <a:rPr lang="en-US" altLang="zh-CN" sz="2800" b="1"/>
              <a:t>T2</a:t>
            </a:r>
            <a:r>
              <a:rPr lang="zh-CN" altLang="en-US" sz="2800" b="1"/>
              <a:t>截止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44463" y="6161930"/>
            <a:ext cx="487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“1”</a:t>
            </a:r>
            <a:r>
              <a:rPr lang="zh-CN" altLang="en-US" sz="2800" b="1"/>
              <a:t>：</a:t>
            </a:r>
            <a:r>
              <a:rPr lang="en-US" altLang="zh-CN" sz="2800" b="1"/>
              <a:t>T1</a:t>
            </a:r>
            <a:r>
              <a:rPr lang="zh-CN" altLang="en-US" sz="2800" b="1"/>
              <a:t>截止，</a:t>
            </a:r>
            <a:r>
              <a:rPr lang="en-US" altLang="zh-CN" sz="2800" b="1"/>
              <a:t>T2</a:t>
            </a:r>
            <a:r>
              <a:rPr lang="zh-CN" altLang="en-US" sz="2800" b="1"/>
              <a:t>导通</a:t>
            </a:r>
          </a:p>
        </p:txBody>
      </p:sp>
      <p:sp>
        <p:nvSpPr>
          <p:cNvPr id="16" name="Text Box 90"/>
          <p:cNvSpPr txBox="1">
            <a:spLocks noChangeArrowheads="1"/>
          </p:cNvSpPr>
          <p:nvPr/>
        </p:nvSpPr>
        <p:spPr bwMode="auto">
          <a:xfrm>
            <a:off x="3518098" y="5628530"/>
            <a:ext cx="5625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C1</a:t>
            </a:r>
            <a:r>
              <a:rPr lang="zh-CN" altLang="en-US" sz="2800" b="1"/>
              <a:t>有电</a:t>
            </a:r>
            <a:r>
              <a:rPr lang="zh-CN" altLang="en-US" sz="2800" b="1" smtClean="0"/>
              <a:t>荷</a:t>
            </a:r>
            <a:r>
              <a:rPr lang="en-US" altLang="zh-CN" sz="2800" b="1" smtClean="0"/>
              <a:t>,C2</a:t>
            </a:r>
            <a:r>
              <a:rPr lang="zh-CN" altLang="en-US" sz="2800" b="1"/>
              <a:t>无</a:t>
            </a:r>
            <a:r>
              <a:rPr lang="zh-CN" altLang="en-US" sz="2800" b="1" smtClean="0"/>
              <a:t>电荷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）；</a:t>
            </a:r>
            <a:endParaRPr lang="zh-CN" altLang="en-US" sz="2800" b="1"/>
          </a:p>
        </p:txBody>
      </p:sp>
      <p:sp>
        <p:nvSpPr>
          <p:cNvPr id="17" name="Text Box 91"/>
          <p:cNvSpPr txBox="1">
            <a:spLocks noChangeArrowheads="1"/>
          </p:cNvSpPr>
          <p:nvPr/>
        </p:nvSpPr>
        <p:spPr bwMode="auto">
          <a:xfrm>
            <a:off x="3563888" y="6161930"/>
            <a:ext cx="5580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C1</a:t>
            </a:r>
            <a:r>
              <a:rPr lang="zh-CN" altLang="en-US" sz="2800" b="1"/>
              <a:t>无电</a:t>
            </a:r>
            <a:r>
              <a:rPr lang="zh-CN" altLang="en-US" sz="2800" b="1" smtClean="0"/>
              <a:t>荷</a:t>
            </a:r>
            <a:r>
              <a:rPr lang="en-US" altLang="zh-CN" sz="2800" b="1" smtClean="0"/>
              <a:t>,C2</a:t>
            </a:r>
            <a:r>
              <a:rPr lang="zh-CN" altLang="en-US" sz="2800" b="1"/>
              <a:t>有</a:t>
            </a:r>
            <a:r>
              <a:rPr lang="zh-CN" altLang="en-US" sz="2800" b="1" smtClean="0"/>
              <a:t>电荷）。</a:t>
            </a:r>
            <a:endParaRPr lang="zh-CN" altLang="en-US" sz="2800" b="1"/>
          </a:p>
        </p:txBody>
      </p:sp>
      <p:grpSp>
        <p:nvGrpSpPr>
          <p:cNvPr id="109" name="组合 108"/>
          <p:cNvGrpSpPr/>
          <p:nvPr/>
        </p:nvGrpSpPr>
        <p:grpSpPr>
          <a:xfrm>
            <a:off x="3606229" y="1047005"/>
            <a:ext cx="5502275" cy="3414713"/>
            <a:chOff x="3606229" y="1047005"/>
            <a:chExt cx="5502275" cy="3414713"/>
          </a:xfrm>
        </p:grpSpPr>
        <p:grpSp>
          <p:nvGrpSpPr>
            <p:cNvPr id="18" name="Group 110"/>
            <p:cNvGrpSpPr>
              <a:grpSpLocks/>
            </p:cNvGrpSpPr>
            <p:nvPr/>
          </p:nvGrpSpPr>
          <p:grpSpPr bwMode="auto">
            <a:xfrm>
              <a:off x="3606229" y="1047005"/>
              <a:ext cx="5502275" cy="3414713"/>
              <a:chOff x="2318" y="480"/>
              <a:chExt cx="3466" cy="2151"/>
            </a:xfrm>
          </p:grpSpPr>
          <p:grpSp>
            <p:nvGrpSpPr>
              <p:cNvPr id="19" name="Group 93"/>
              <p:cNvGrpSpPr>
                <a:grpSpLocks/>
              </p:cNvGrpSpPr>
              <p:nvPr/>
            </p:nvGrpSpPr>
            <p:grpSpPr bwMode="auto">
              <a:xfrm>
                <a:off x="2522" y="480"/>
                <a:ext cx="3108" cy="2151"/>
                <a:chOff x="2562" y="480"/>
                <a:chExt cx="3108" cy="2151"/>
              </a:xfrm>
            </p:grpSpPr>
            <p:sp>
              <p:nvSpPr>
                <p:cNvPr id="34" name="Line 28"/>
                <p:cNvSpPr>
                  <a:spLocks noChangeShapeType="1"/>
                </p:cNvSpPr>
                <p:nvPr/>
              </p:nvSpPr>
              <p:spPr bwMode="auto">
                <a:xfrm>
                  <a:off x="304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" name="Group 30"/>
                <p:cNvGrpSpPr>
                  <a:grpSpLocks/>
                </p:cNvGrpSpPr>
                <p:nvPr/>
              </p:nvGrpSpPr>
              <p:grpSpPr bwMode="auto">
                <a:xfrm flipH="1">
                  <a:off x="4242" y="1142"/>
                  <a:ext cx="480" cy="624"/>
                  <a:chOff x="2784" y="1296"/>
                  <a:chExt cx="480" cy="624"/>
                </a:xfrm>
              </p:grpSpPr>
              <p:sp>
                <p:nvSpPr>
                  <p:cNvPr id="9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72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" name="Group 44"/>
                <p:cNvGrpSpPr>
                  <a:grpSpLocks/>
                </p:cNvGrpSpPr>
                <p:nvPr/>
              </p:nvGrpSpPr>
              <p:grpSpPr bwMode="auto">
                <a:xfrm>
                  <a:off x="2562" y="816"/>
                  <a:ext cx="720" cy="1152"/>
                  <a:chOff x="2496" y="1008"/>
                  <a:chExt cx="720" cy="1152"/>
                </a:xfrm>
              </p:grpSpPr>
              <p:sp>
                <p:nvSpPr>
                  <p:cNvPr id="9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536"/>
                    <a:ext cx="0" cy="62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T3</a:t>
                    </a:r>
                  </a:p>
                </p:txBody>
              </p:sp>
            </p:grpSp>
            <p:grpSp>
              <p:nvGrpSpPr>
                <p:cNvPr id="38" name="Group 52"/>
                <p:cNvGrpSpPr>
                  <a:grpSpLocks/>
                </p:cNvGrpSpPr>
                <p:nvPr/>
              </p:nvGrpSpPr>
              <p:grpSpPr bwMode="auto">
                <a:xfrm>
                  <a:off x="5058" y="816"/>
                  <a:ext cx="576" cy="1152"/>
                  <a:chOff x="4992" y="1008"/>
                  <a:chExt cx="576" cy="1152"/>
                </a:xfrm>
              </p:grpSpPr>
              <p:sp>
                <p:nvSpPr>
                  <p:cNvPr id="8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1536"/>
                    <a:ext cx="0" cy="62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T4</a:t>
                    </a:r>
                  </a:p>
                </p:txBody>
              </p:sp>
            </p:grpSp>
            <p:sp>
              <p:nvSpPr>
                <p:cNvPr id="39" name="Line 60"/>
                <p:cNvSpPr>
                  <a:spLocks noChangeShapeType="1"/>
                </p:cNvSpPr>
                <p:nvPr/>
              </p:nvSpPr>
              <p:spPr bwMode="auto">
                <a:xfrm>
                  <a:off x="2994" y="2256"/>
                  <a:ext cx="225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61"/>
                <p:cNvSpPr>
                  <a:spLocks noChangeShapeType="1"/>
                </p:cNvSpPr>
                <p:nvPr/>
              </p:nvSpPr>
              <p:spPr bwMode="auto">
                <a:xfrm>
                  <a:off x="4050" y="225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62"/>
                <p:cNvSpPr>
                  <a:spLocks noChangeShapeType="1"/>
                </p:cNvSpPr>
                <p:nvPr/>
              </p:nvSpPr>
              <p:spPr bwMode="auto">
                <a:xfrm>
                  <a:off x="3090" y="2496"/>
                  <a:ext cx="201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154" y="2304"/>
                  <a:ext cx="380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43" name="Line 64"/>
                <p:cNvSpPr>
                  <a:spLocks noChangeShapeType="1"/>
                </p:cNvSpPr>
                <p:nvPr/>
              </p:nvSpPr>
              <p:spPr bwMode="auto">
                <a:xfrm>
                  <a:off x="2562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65"/>
                <p:cNvSpPr>
                  <a:spLocks noChangeShapeType="1"/>
                </p:cNvSpPr>
                <p:nvPr/>
              </p:nvSpPr>
              <p:spPr bwMode="auto">
                <a:xfrm>
                  <a:off x="5634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5" name="Group 66"/>
                <p:cNvGrpSpPr>
                  <a:grpSpLocks/>
                </p:cNvGrpSpPr>
                <p:nvPr/>
              </p:nvGrpSpPr>
              <p:grpSpPr bwMode="auto">
                <a:xfrm>
                  <a:off x="2562" y="480"/>
                  <a:ext cx="576" cy="327"/>
                  <a:chOff x="2544" y="432"/>
                  <a:chExt cx="576" cy="327"/>
                </a:xfrm>
              </p:grpSpPr>
              <p:sp>
                <p:nvSpPr>
                  <p:cNvPr id="83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432"/>
                    <a:ext cx="576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480"/>
                    <a:ext cx="192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394" y="480"/>
                  <a:ext cx="276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W</a:t>
                  </a:r>
                </a:p>
              </p:txBody>
            </p:sp>
            <p:grpSp>
              <p:nvGrpSpPr>
                <p:cNvPr id="47" name="Group 72"/>
                <p:cNvGrpSpPr>
                  <a:grpSpLocks/>
                </p:cNvGrpSpPr>
                <p:nvPr/>
              </p:nvGrpSpPr>
              <p:grpSpPr bwMode="auto">
                <a:xfrm>
                  <a:off x="3762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" name="Group 77"/>
                <p:cNvGrpSpPr>
                  <a:grpSpLocks/>
                </p:cNvGrpSpPr>
                <p:nvPr/>
              </p:nvGrpSpPr>
              <p:grpSpPr bwMode="auto">
                <a:xfrm>
                  <a:off x="4194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5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" name="Group 18"/>
                <p:cNvGrpSpPr>
                  <a:grpSpLocks/>
                </p:cNvGrpSpPr>
                <p:nvPr/>
              </p:nvGrpSpPr>
              <p:grpSpPr bwMode="auto">
                <a:xfrm>
                  <a:off x="3180" y="1152"/>
                  <a:ext cx="774" cy="624"/>
                  <a:chOff x="2490" y="1296"/>
                  <a:chExt cx="774" cy="624"/>
                </a:xfrm>
              </p:grpSpPr>
              <p:sp>
                <p:nvSpPr>
                  <p:cNvPr id="6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0" y="1440"/>
                    <a:ext cx="4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T1</a:t>
                    </a:r>
                  </a:p>
                </p:txBody>
              </p:sp>
              <p:grpSp>
                <p:nvGrpSpPr>
                  <p:cNvPr id="6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784" y="1296"/>
                    <a:ext cx="480" cy="624"/>
                    <a:chOff x="2784" y="1296"/>
                    <a:chExt cx="480" cy="624"/>
                  </a:xfrm>
                </p:grpSpPr>
                <p:sp>
                  <p:nvSpPr>
                    <p:cNvPr id="68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296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536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488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536"/>
                      <a:ext cx="0" cy="144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632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0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4689" y="1293"/>
                  <a:ext cx="4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51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954" y="2112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3474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4242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Oval 70"/>
                <p:cNvSpPr>
                  <a:spLocks noChangeArrowheads="1"/>
                </p:cNvSpPr>
                <p:nvPr/>
              </p:nvSpPr>
              <p:spPr bwMode="auto">
                <a:xfrm>
                  <a:off x="3426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Oval 71"/>
                <p:cNvSpPr>
                  <a:spLocks noChangeArrowheads="1"/>
                </p:cNvSpPr>
                <p:nvPr/>
              </p:nvSpPr>
              <p:spPr bwMode="auto">
                <a:xfrm>
                  <a:off x="4674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82"/>
                <p:cNvSpPr>
                  <a:spLocks noChangeShapeType="1"/>
                </p:cNvSpPr>
                <p:nvPr/>
              </p:nvSpPr>
              <p:spPr bwMode="auto">
                <a:xfrm>
                  <a:off x="3474" y="1968"/>
                  <a:ext cx="1248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83"/>
                <p:cNvSpPr>
                  <a:spLocks noChangeShapeType="1"/>
                </p:cNvSpPr>
                <p:nvPr/>
              </p:nvSpPr>
              <p:spPr bwMode="auto">
                <a:xfrm>
                  <a:off x="4722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84"/>
                <p:cNvSpPr>
                  <a:spLocks noChangeShapeType="1"/>
                </p:cNvSpPr>
                <p:nvPr/>
              </p:nvSpPr>
              <p:spPr bwMode="auto">
                <a:xfrm>
                  <a:off x="3474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85"/>
                <p:cNvSpPr>
                  <a:spLocks noChangeShapeType="1"/>
                </p:cNvSpPr>
                <p:nvPr/>
              </p:nvSpPr>
              <p:spPr bwMode="auto">
                <a:xfrm>
                  <a:off x="4050" y="1968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74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C1</a:t>
                  </a:r>
                </a:p>
              </p:txBody>
            </p:sp>
            <p:sp>
              <p:nvSpPr>
                <p:cNvPr id="6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338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C2</a:t>
                  </a:r>
                </a:p>
              </p:txBody>
            </p:sp>
            <p:sp>
              <p:nvSpPr>
                <p:cNvPr id="64" name="Line 88"/>
                <p:cNvSpPr>
                  <a:spLocks noChangeShapeType="1"/>
                </p:cNvSpPr>
                <p:nvPr/>
              </p:nvSpPr>
              <p:spPr bwMode="auto">
                <a:xfrm>
                  <a:off x="5250" y="1968"/>
                  <a:ext cx="0" cy="2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89"/>
                <p:cNvSpPr>
                  <a:spLocks noChangeShapeType="1"/>
                </p:cNvSpPr>
                <p:nvPr/>
              </p:nvSpPr>
              <p:spPr bwMode="auto">
                <a:xfrm>
                  <a:off x="2994" y="1968"/>
                  <a:ext cx="0" cy="2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08"/>
              <p:cNvGrpSpPr>
                <a:grpSpLocks/>
              </p:cNvGrpSpPr>
              <p:nvPr/>
            </p:nvGrpSpPr>
            <p:grpSpPr bwMode="auto">
              <a:xfrm>
                <a:off x="2318" y="1897"/>
                <a:ext cx="199" cy="483"/>
                <a:chOff x="2318" y="1897"/>
                <a:chExt cx="199" cy="483"/>
              </a:xfrm>
            </p:grpSpPr>
            <p:sp>
              <p:nvSpPr>
                <p:cNvPr id="2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378" y="1897"/>
                  <a:ext cx="1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96"/>
                <p:cNvSpPr>
                  <a:spLocks noChangeShapeType="1"/>
                </p:cNvSpPr>
                <p:nvPr/>
              </p:nvSpPr>
              <p:spPr bwMode="auto">
                <a:xfrm>
                  <a:off x="2370" y="1897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97"/>
                <p:cNvSpPr>
                  <a:spLocks noChangeShapeType="1"/>
                </p:cNvSpPr>
                <p:nvPr/>
              </p:nvSpPr>
              <p:spPr bwMode="auto">
                <a:xfrm>
                  <a:off x="2318" y="2111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98"/>
                <p:cNvSpPr>
                  <a:spLocks noChangeShapeType="1"/>
                </p:cNvSpPr>
                <p:nvPr/>
              </p:nvSpPr>
              <p:spPr bwMode="auto">
                <a:xfrm>
                  <a:off x="2318" y="2162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99"/>
                <p:cNvSpPr>
                  <a:spLocks noChangeShapeType="1"/>
                </p:cNvSpPr>
                <p:nvPr/>
              </p:nvSpPr>
              <p:spPr bwMode="auto">
                <a:xfrm>
                  <a:off x="2370" y="2166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100"/>
                <p:cNvSpPr>
                  <a:spLocks noChangeShapeType="1"/>
                </p:cNvSpPr>
                <p:nvPr/>
              </p:nvSpPr>
              <p:spPr bwMode="auto">
                <a:xfrm>
                  <a:off x="2318" y="237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09"/>
              <p:cNvGrpSpPr>
                <a:grpSpLocks/>
              </p:cNvGrpSpPr>
              <p:nvPr/>
            </p:nvGrpSpPr>
            <p:grpSpPr bwMode="auto">
              <a:xfrm>
                <a:off x="5596" y="1951"/>
                <a:ext cx="188" cy="489"/>
                <a:chOff x="5596" y="1951"/>
                <a:chExt cx="188" cy="489"/>
              </a:xfrm>
            </p:grpSpPr>
            <p:sp>
              <p:nvSpPr>
                <p:cNvPr id="22" name="Line 102"/>
                <p:cNvSpPr>
                  <a:spLocks noChangeShapeType="1"/>
                </p:cNvSpPr>
                <p:nvPr/>
              </p:nvSpPr>
              <p:spPr bwMode="auto">
                <a:xfrm>
                  <a:off x="5732" y="1951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03"/>
                <p:cNvSpPr>
                  <a:spLocks noChangeShapeType="1"/>
                </p:cNvSpPr>
                <p:nvPr/>
              </p:nvSpPr>
              <p:spPr bwMode="auto">
                <a:xfrm>
                  <a:off x="5680" y="2165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04"/>
                <p:cNvSpPr>
                  <a:spLocks noChangeShapeType="1"/>
                </p:cNvSpPr>
                <p:nvPr/>
              </p:nvSpPr>
              <p:spPr bwMode="auto">
                <a:xfrm>
                  <a:off x="5680" y="221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05"/>
                <p:cNvSpPr>
                  <a:spLocks noChangeShapeType="1"/>
                </p:cNvSpPr>
                <p:nvPr/>
              </p:nvSpPr>
              <p:spPr bwMode="auto">
                <a:xfrm>
                  <a:off x="5732" y="2220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06"/>
                <p:cNvSpPr>
                  <a:spLocks noChangeShapeType="1"/>
                </p:cNvSpPr>
                <p:nvPr/>
              </p:nvSpPr>
              <p:spPr bwMode="auto">
                <a:xfrm>
                  <a:off x="5680" y="2440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107"/>
                <p:cNvSpPr>
                  <a:spLocks noChangeShapeType="1"/>
                </p:cNvSpPr>
                <p:nvPr/>
              </p:nvSpPr>
              <p:spPr bwMode="auto">
                <a:xfrm>
                  <a:off x="5596" y="1955"/>
                  <a:ext cx="1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6" name="Text Box 132"/>
            <p:cNvSpPr txBox="1">
              <a:spLocks noChangeArrowheads="1"/>
            </p:cNvSpPr>
            <p:nvPr/>
          </p:nvSpPr>
          <p:spPr bwMode="auto">
            <a:xfrm>
              <a:off x="5220072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107" name="Text Box 132"/>
            <p:cNvSpPr txBox="1">
              <a:spLocks noChangeArrowheads="1"/>
            </p:cNvSpPr>
            <p:nvPr/>
          </p:nvSpPr>
          <p:spPr bwMode="auto">
            <a:xfrm>
              <a:off x="7101607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smtClean="0">
                  <a:solidFill>
                    <a:srgbClr val="FF0000"/>
                  </a:solidFill>
                  <a:ea typeface="黑体" pitchFamily="2" charset="-122"/>
                </a:rPr>
                <a:t>B</a:t>
              </a:r>
              <a:endParaRPr lang="en-US" altLang="zh-CN" sz="2600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</p:grp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1043608" y="116632"/>
            <a:ext cx="67687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4.2</a:t>
            </a:r>
            <a:r>
              <a:rPr lang="zh-CN" altLang="en-US" sz="3200" b="1" smtClean="0"/>
              <a:t>.</a:t>
            </a:r>
            <a:r>
              <a:rPr lang="en-US" altLang="zh-CN" sz="3200" b="1" smtClean="0"/>
              <a:t>3</a:t>
            </a:r>
            <a:r>
              <a:rPr lang="zh-CN" altLang="en-US" sz="3200" b="1" smtClean="0"/>
              <a:t>  </a:t>
            </a:r>
            <a:r>
              <a:rPr lang="zh-CN" altLang="en-US" sz="3200" b="1"/>
              <a:t>动态</a:t>
            </a:r>
            <a:r>
              <a:rPr lang="en-US" altLang="zh-CN" sz="3200" b="1"/>
              <a:t>MOS</a:t>
            </a:r>
            <a:r>
              <a:rPr lang="zh-CN" altLang="en-US" sz="3200" b="1"/>
              <a:t>存储单元与存储芯片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2327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4.1  概述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3238" y="1484784"/>
            <a:ext cx="6738937" cy="113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3000" b="1"/>
              <a:t>典型结构:  三级存储体系结构</a:t>
            </a:r>
          </a:p>
          <a:p>
            <a:pPr>
              <a:lnSpc>
                <a:spcPts val="4000"/>
              </a:lnSpc>
              <a:spcBef>
                <a:spcPct val="5000"/>
              </a:spcBef>
            </a:pPr>
            <a:r>
              <a:rPr lang="zh-CN" altLang="en-US" sz="2800" b="1"/>
              <a:t>   高速缓存(</a:t>
            </a:r>
            <a:r>
              <a:rPr lang="en-US" altLang="zh-CN" sz="2800" b="1"/>
              <a:t>Cache) </a:t>
            </a:r>
            <a:r>
              <a:rPr lang="en-US" altLang="zh-CN" sz="2800" b="1">
                <a:cs typeface="Times New Roman" pitchFamily="18" charset="0"/>
              </a:rPr>
              <a:t>–</a:t>
            </a:r>
            <a:r>
              <a:rPr lang="zh-CN" altLang="en-US" sz="2800" b="1"/>
              <a:t>主存 </a:t>
            </a:r>
            <a:r>
              <a:rPr lang="zh-CN" altLang="en-US" sz="2800" b="1">
                <a:cs typeface="Times New Roman" pitchFamily="18" charset="0"/>
              </a:rPr>
              <a:t>– </a:t>
            </a:r>
            <a:r>
              <a:rPr lang="zh-CN" altLang="en-US" sz="2800" b="1" smtClean="0"/>
              <a:t>外存</a:t>
            </a:r>
            <a:endParaRPr lang="zh-CN" altLang="en-US" sz="2800" b="1">
              <a:cs typeface="Times New Roman" pitchFamily="18" charset="0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796088" y="1095648"/>
            <a:ext cx="2108200" cy="3254375"/>
            <a:chOff x="4281" y="333"/>
            <a:chExt cx="1328" cy="2050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4281" y="333"/>
              <a:ext cx="1188" cy="338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900" b="1"/>
                <a:t>     </a:t>
              </a:r>
              <a:r>
                <a:rPr lang="en-US" altLang="zh-CN" sz="2900" b="1"/>
                <a:t>CPU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785" y="912"/>
              <a:ext cx="824" cy="311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900" b="1"/>
                <a:t> </a:t>
              </a:r>
              <a:r>
                <a:rPr lang="en-US" altLang="zh-CN" sz="2900" b="1"/>
                <a:t>Cache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295" y="1468"/>
              <a:ext cx="1229" cy="338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900" b="1"/>
                <a:t>      主存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291" y="2045"/>
              <a:ext cx="1253" cy="338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900" b="1"/>
                <a:t>      外存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458" y="657"/>
              <a:ext cx="0" cy="816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5291" y="665"/>
              <a:ext cx="0" cy="249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5291" y="1235"/>
              <a:ext cx="0" cy="234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937" y="1802"/>
              <a:ext cx="0" cy="24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963613" y="2564904"/>
            <a:ext cx="514826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>
                <a:sym typeface="Wingdings" pitchFamily="2" charset="2"/>
              </a:rPr>
              <a:t></a:t>
            </a:r>
            <a:r>
              <a:rPr lang="en-US" altLang="zh-CN" sz="3000" b="1">
                <a:sym typeface="Wingdings" pitchFamily="2" charset="2"/>
              </a:rPr>
              <a:t> </a:t>
            </a:r>
            <a:r>
              <a:rPr lang="en-US" altLang="zh-CN" sz="2800" b="1"/>
              <a:t>Cache:  </a:t>
            </a:r>
            <a:r>
              <a:rPr lang="zh-CN" altLang="en-US" sz="2800" b="1"/>
              <a:t>容量小、速度高</a:t>
            </a:r>
          </a:p>
          <a:p>
            <a:r>
              <a:rPr lang="en-US" altLang="zh-CN" sz="1800" b="1">
                <a:sym typeface="Wingdings" pitchFamily="2" charset="2"/>
              </a:rPr>
              <a:t></a:t>
            </a:r>
            <a:r>
              <a:rPr lang="en-US" altLang="zh-CN" sz="3000" b="1">
                <a:sym typeface="Wingdings" pitchFamily="2" charset="2"/>
              </a:rPr>
              <a:t> </a:t>
            </a:r>
            <a:r>
              <a:rPr lang="zh-CN" altLang="en-US" sz="2800" b="1"/>
              <a:t>主存:  容量较大、速度较高</a:t>
            </a:r>
          </a:p>
          <a:p>
            <a:r>
              <a:rPr lang="en-US" altLang="zh-CN" sz="1800" b="1">
                <a:sym typeface="Wingdings" pitchFamily="2" charset="2"/>
              </a:rPr>
              <a:t></a:t>
            </a:r>
            <a:r>
              <a:rPr lang="en-US" altLang="zh-CN" sz="3000" b="1">
                <a:sym typeface="Wingdings" pitchFamily="2" charset="2"/>
              </a:rPr>
              <a:t> </a:t>
            </a:r>
            <a:r>
              <a:rPr lang="zh-CN" altLang="en-US" sz="2800" b="1"/>
              <a:t>外存:  容量大、速度慢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473075" y="764704"/>
            <a:ext cx="555783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4.1.1  存储系统的层次结构</a:t>
            </a: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478088" y="5431110"/>
            <a:ext cx="189071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/>
              <a:t>存储器</a:t>
            </a:r>
          </a:p>
          <a:p>
            <a:pPr algn="ctr">
              <a:lnSpc>
                <a:spcPct val="110000"/>
              </a:lnSpc>
            </a:pPr>
            <a:r>
              <a:rPr lang="zh-CN" altLang="en-US" sz="2800" b="1"/>
              <a:t>读/写命令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2778125" y="4735785"/>
            <a:ext cx="1123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命中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4833938" y="612167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不命中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549275" y="4194448"/>
            <a:ext cx="3695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CPU</a:t>
            </a:r>
            <a:r>
              <a:rPr lang="zh-CN" altLang="en-US" sz="3000" b="1"/>
              <a:t>访存工作流程: </a:t>
            </a:r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auto">
          <a:xfrm>
            <a:off x="2692400" y="5407298"/>
            <a:ext cx="1090613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" name="Freeform 82"/>
          <p:cNvSpPr>
            <a:spLocks/>
          </p:cNvSpPr>
          <p:nvPr/>
        </p:nvSpPr>
        <p:spPr bwMode="auto">
          <a:xfrm>
            <a:off x="2179638" y="5556523"/>
            <a:ext cx="4797425" cy="1112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" y="701"/>
              </a:cxn>
              <a:cxn ang="0">
                <a:pos x="2822" y="701"/>
              </a:cxn>
              <a:cxn ang="0">
                <a:pos x="3022" y="17"/>
              </a:cxn>
            </a:cxnLst>
            <a:rect l="0" t="0" r="r" b="b"/>
            <a:pathLst>
              <a:path w="3022" h="701">
                <a:moveTo>
                  <a:pt x="0" y="0"/>
                </a:moveTo>
                <a:lnTo>
                  <a:pt x="267" y="701"/>
                </a:lnTo>
                <a:lnTo>
                  <a:pt x="2822" y="701"/>
                </a:lnTo>
                <a:lnTo>
                  <a:pt x="3022" y="17"/>
                </a:lnTo>
              </a:path>
            </a:pathLst>
          </a:custGeom>
          <a:noFill/>
          <a:ln w="22225" cap="flat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1338263" y="4826273"/>
            <a:ext cx="6694487" cy="1157287"/>
            <a:chOff x="811" y="2755"/>
            <a:chExt cx="4217" cy="729"/>
          </a:xfrm>
        </p:grpSpPr>
        <p:sp>
          <p:nvSpPr>
            <p:cNvPr id="22" name="Line 84"/>
            <p:cNvSpPr>
              <a:spLocks noChangeShapeType="1"/>
            </p:cNvSpPr>
            <p:nvPr/>
          </p:nvSpPr>
          <p:spPr bwMode="auto">
            <a:xfrm flipV="1">
              <a:off x="1641" y="3016"/>
              <a:ext cx="737" cy="1"/>
            </a:xfrm>
            <a:prstGeom prst="line">
              <a:avLst/>
            </a:prstGeom>
            <a:noFill/>
            <a:ln w="3175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Text Box 85"/>
            <p:cNvSpPr txBox="1">
              <a:spLocks noChangeArrowheads="1"/>
            </p:cNvSpPr>
            <p:nvPr/>
          </p:nvSpPr>
          <p:spPr bwMode="auto">
            <a:xfrm>
              <a:off x="818" y="2755"/>
              <a:ext cx="819" cy="411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b="1"/>
                <a:t> </a:t>
              </a:r>
              <a:r>
                <a:rPr lang="en-US" altLang="zh-CN" sz="3000" b="1"/>
                <a:t>CPU</a:t>
              </a:r>
            </a:p>
            <a:p>
              <a:pPr>
                <a:lnSpc>
                  <a:spcPct val="5000"/>
                </a:lnSpc>
              </a:pPr>
              <a:endParaRPr lang="zh-CN" altLang="en-US" b="1"/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4105" y="2779"/>
              <a:ext cx="819" cy="419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000" b="1"/>
                <a:t>  </a:t>
              </a:r>
              <a:r>
                <a:rPr lang="zh-CN" altLang="en-US" sz="3000" b="1"/>
                <a:t>主存</a:t>
              </a:r>
            </a:p>
            <a:p>
              <a:pPr>
                <a:lnSpc>
                  <a:spcPct val="5000"/>
                </a:lnSpc>
              </a:pPr>
              <a:endParaRPr lang="zh-CN" altLang="en-US" b="1"/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 flipV="1">
              <a:off x="3341" y="2998"/>
              <a:ext cx="759" cy="0"/>
            </a:xfrm>
            <a:prstGeom prst="line">
              <a:avLst/>
            </a:prstGeom>
            <a:noFill/>
            <a:ln w="3175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88"/>
            <p:cNvSpPr txBox="1">
              <a:spLocks noChangeArrowheads="1"/>
            </p:cNvSpPr>
            <p:nvPr/>
          </p:nvSpPr>
          <p:spPr bwMode="auto">
            <a:xfrm>
              <a:off x="2381" y="2776"/>
              <a:ext cx="964" cy="396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/>
                <a:t> </a:t>
              </a:r>
              <a:r>
                <a:rPr lang="en-US" altLang="zh-CN" sz="3000" b="1"/>
                <a:t>Cache</a:t>
              </a:r>
            </a:p>
            <a:p>
              <a:pPr>
                <a:lnSpc>
                  <a:spcPct val="5000"/>
                </a:lnSpc>
              </a:pPr>
              <a:endParaRPr lang="zh-CN" altLang="en-US" b="1"/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 flipV="1">
              <a:off x="811" y="3482"/>
              <a:ext cx="4217" cy="1"/>
            </a:xfrm>
            <a:prstGeom prst="line">
              <a:avLst/>
            </a:prstGeom>
            <a:noFill/>
            <a:ln w="3810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>
              <a:off x="1234" y="3167"/>
              <a:ext cx="0" cy="306"/>
            </a:xfrm>
            <a:prstGeom prst="line">
              <a:avLst/>
            </a:prstGeom>
            <a:noFill/>
            <a:ln w="349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4498" y="3178"/>
              <a:ext cx="0" cy="306"/>
            </a:xfrm>
            <a:prstGeom prst="line">
              <a:avLst/>
            </a:prstGeom>
            <a:noFill/>
            <a:ln w="349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Line 92"/>
            <p:cNvSpPr>
              <a:spLocks noChangeShapeType="1"/>
            </p:cNvSpPr>
            <p:nvPr/>
          </p:nvSpPr>
          <p:spPr bwMode="auto">
            <a:xfrm>
              <a:off x="2886" y="3167"/>
              <a:ext cx="0" cy="306"/>
            </a:xfrm>
            <a:prstGeom prst="line">
              <a:avLst/>
            </a:prstGeom>
            <a:noFill/>
            <a:ln w="349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8226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13" grpId="0" build="p" autoUpdateAnimBg="0"/>
      <p:bldP spid="14" grpId="0" build="p" autoUpdateAnimBg="0"/>
      <p:bldP spid="15" grpId="0" autoUpdateAnimBg="0"/>
      <p:bldP spid="16" grpId="0" autoUpdateAnimBg="0"/>
      <p:bldP spid="17" grpId="0" autoUpdateAnimBg="0"/>
      <p:bldP spid="18" grpId="0" build="p" autoUpdateAnimBg="0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153" y="467159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4</a:t>
            </a:r>
            <a:r>
              <a:rPr lang="zh-CN" altLang="en-US" sz="2800" b="1"/>
              <a:t>）保持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180528" y="5246265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Z</a:t>
            </a:r>
            <a:r>
              <a:rPr lang="zh-CN" altLang="en-US" sz="2800" b="1"/>
              <a:t>：加低电平，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31603" y="5249440"/>
            <a:ext cx="689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T3</a:t>
            </a:r>
            <a:r>
              <a:rPr lang="zh-CN" altLang="en-US" sz="2800" b="1"/>
              <a:t>、</a:t>
            </a:r>
            <a:r>
              <a:rPr lang="en-US" altLang="zh-CN" sz="2800" b="1"/>
              <a:t>T4</a:t>
            </a:r>
            <a:r>
              <a:rPr lang="zh-CN" altLang="en-US" sz="2800" b="1"/>
              <a:t>截止，该单元未选中，保持原状态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12278" y="5862215"/>
            <a:ext cx="8431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需定期向电容补充电荷（动态刷新），∴称动态 </a:t>
            </a: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80528" y="2041684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）写入</a:t>
            </a:r>
          </a:p>
        </p:txBody>
      </p:sp>
      <p:sp>
        <p:nvSpPr>
          <p:cNvPr id="7" name="Text Box 92"/>
          <p:cNvSpPr txBox="1">
            <a:spLocks noChangeArrowheads="1"/>
          </p:cNvSpPr>
          <p:nvPr/>
        </p:nvSpPr>
        <p:spPr bwMode="auto">
          <a:xfrm>
            <a:off x="237678" y="2689756"/>
            <a:ext cx="289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Z</a:t>
            </a:r>
            <a:r>
              <a:rPr lang="zh-CN" altLang="en-US" sz="2800" b="1"/>
              <a:t>：加高电平</a:t>
            </a:r>
          </a:p>
        </p:txBody>
      </p: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179512" y="3411014"/>
            <a:ext cx="7776864" cy="523875"/>
            <a:chOff x="710" y="2637"/>
            <a:chExt cx="2640" cy="330"/>
          </a:xfrm>
        </p:grpSpPr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710" y="2637"/>
              <a:ext cx="26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写</a:t>
              </a:r>
              <a:r>
                <a:rPr lang="en-US" altLang="zh-CN" sz="2800" b="1"/>
                <a:t>0</a:t>
              </a:r>
              <a:r>
                <a:rPr lang="zh-CN" altLang="en-US" sz="2800" b="1"/>
                <a:t>：</a:t>
              </a:r>
              <a:r>
                <a:rPr lang="en-US" altLang="zh-CN" sz="2800" b="1"/>
                <a:t>W</a:t>
              </a:r>
              <a:r>
                <a:rPr lang="zh-CN" altLang="en-US" sz="2800" b="1"/>
                <a:t>低电</a:t>
              </a:r>
              <a:r>
                <a:rPr lang="zh-CN" altLang="en-US" sz="2800" b="1" smtClean="0"/>
                <a:t>平、</a:t>
              </a:r>
              <a:r>
                <a:rPr lang="en-US" altLang="zh-CN" sz="2800" b="1" smtClean="0"/>
                <a:t>W</a:t>
              </a:r>
              <a:r>
                <a:rPr lang="zh-CN" altLang="en-US" sz="2800" b="1"/>
                <a:t>高电</a:t>
              </a:r>
              <a:r>
                <a:rPr lang="zh-CN" altLang="en-US" sz="2800" b="1" smtClean="0"/>
                <a:t>平</a:t>
              </a:r>
              <a:r>
                <a:rPr lang="en-US" altLang="zh-CN" sz="2800" b="1" smtClean="0"/>
                <a:t>(A=L</a:t>
              </a:r>
              <a:r>
                <a:rPr lang="zh-CN" altLang="en-US" sz="2800" b="1" smtClean="0"/>
                <a:t>，</a:t>
              </a:r>
              <a:r>
                <a:rPr lang="en-US" altLang="zh-CN" sz="2800" b="1" smtClean="0"/>
                <a:t>B=H)</a:t>
              </a:r>
              <a:endParaRPr lang="zh-CN" altLang="en-US" sz="2800" b="1"/>
            </a:p>
          </p:txBody>
        </p:sp>
        <p:sp>
          <p:nvSpPr>
            <p:cNvPr id="10" name="Line 93"/>
            <p:cNvSpPr>
              <a:spLocks noChangeShapeType="1"/>
            </p:cNvSpPr>
            <p:nvPr/>
          </p:nvSpPr>
          <p:spPr bwMode="auto">
            <a:xfrm>
              <a:off x="1052" y="2694"/>
              <a:ext cx="9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179503" y="4017538"/>
            <a:ext cx="7272817" cy="523875"/>
            <a:chOff x="-50" y="1033"/>
            <a:chExt cx="2640" cy="330"/>
          </a:xfrm>
        </p:grpSpPr>
        <p:sp>
          <p:nvSpPr>
            <p:cNvPr id="12" name="Text Box 92"/>
            <p:cNvSpPr txBox="1">
              <a:spLocks noChangeArrowheads="1"/>
            </p:cNvSpPr>
            <p:nvPr/>
          </p:nvSpPr>
          <p:spPr bwMode="auto">
            <a:xfrm>
              <a:off x="-50" y="1033"/>
              <a:ext cx="26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写</a:t>
              </a:r>
              <a:r>
                <a:rPr lang="en-US" altLang="zh-CN" sz="2800" b="1"/>
                <a:t>1</a:t>
              </a:r>
              <a:r>
                <a:rPr lang="zh-CN" altLang="en-US" sz="2800" b="1"/>
                <a:t>：</a:t>
              </a:r>
              <a:r>
                <a:rPr lang="en-US" altLang="zh-CN" sz="2800" b="1"/>
                <a:t>W</a:t>
              </a:r>
              <a:r>
                <a:rPr lang="zh-CN" altLang="en-US" sz="2800" b="1"/>
                <a:t>高电平、</a:t>
              </a:r>
              <a:r>
                <a:rPr lang="en-US" altLang="zh-CN" sz="2800" b="1"/>
                <a:t>W</a:t>
              </a:r>
              <a:r>
                <a:rPr lang="zh-CN" altLang="en-US" sz="2800" b="1"/>
                <a:t>低电</a:t>
              </a:r>
              <a:r>
                <a:rPr lang="zh-CN" altLang="en-US" sz="2800" b="1" smtClean="0"/>
                <a:t>平</a:t>
              </a:r>
              <a:r>
                <a:rPr lang="en-US" altLang="zh-CN" sz="2800" b="1" smtClean="0"/>
                <a:t>(A=H</a:t>
              </a:r>
              <a:r>
                <a:rPr lang="zh-CN" altLang="en-US" sz="2800" b="1" smtClean="0"/>
                <a:t>，</a:t>
              </a:r>
              <a:r>
                <a:rPr lang="en-US" altLang="zh-CN" sz="2800" b="1" smtClean="0"/>
                <a:t>B=L)</a:t>
              </a:r>
              <a:endParaRPr lang="zh-CN" altLang="en-US" sz="2800" b="1"/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316" y="1071"/>
              <a:ext cx="1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63888" y="116632"/>
            <a:ext cx="5502275" cy="3414713"/>
            <a:chOff x="3606229" y="1047005"/>
            <a:chExt cx="5502275" cy="3414713"/>
          </a:xfrm>
        </p:grpSpPr>
        <p:grpSp>
          <p:nvGrpSpPr>
            <p:cNvPr id="15" name="Group 110"/>
            <p:cNvGrpSpPr>
              <a:grpSpLocks/>
            </p:cNvGrpSpPr>
            <p:nvPr/>
          </p:nvGrpSpPr>
          <p:grpSpPr bwMode="auto">
            <a:xfrm>
              <a:off x="3606229" y="1047005"/>
              <a:ext cx="5502275" cy="3414713"/>
              <a:chOff x="2318" y="480"/>
              <a:chExt cx="3466" cy="2151"/>
            </a:xfrm>
          </p:grpSpPr>
          <p:grpSp>
            <p:nvGrpSpPr>
              <p:cNvPr id="18" name="Group 93"/>
              <p:cNvGrpSpPr>
                <a:grpSpLocks/>
              </p:cNvGrpSpPr>
              <p:nvPr/>
            </p:nvGrpSpPr>
            <p:grpSpPr bwMode="auto">
              <a:xfrm>
                <a:off x="2522" y="480"/>
                <a:ext cx="3108" cy="2151"/>
                <a:chOff x="2562" y="480"/>
                <a:chExt cx="3108" cy="2151"/>
              </a:xfrm>
            </p:grpSpPr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304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" name="Group 30"/>
                <p:cNvGrpSpPr>
                  <a:grpSpLocks/>
                </p:cNvGrpSpPr>
                <p:nvPr/>
              </p:nvGrpSpPr>
              <p:grpSpPr bwMode="auto">
                <a:xfrm flipH="1">
                  <a:off x="4242" y="1142"/>
                  <a:ext cx="480" cy="624"/>
                  <a:chOff x="2784" y="1296"/>
                  <a:chExt cx="480" cy="624"/>
                </a:xfrm>
              </p:grpSpPr>
              <p:sp>
                <p:nvSpPr>
                  <p:cNvPr id="9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72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" name="Group 44"/>
                <p:cNvGrpSpPr>
                  <a:grpSpLocks/>
                </p:cNvGrpSpPr>
                <p:nvPr/>
              </p:nvGrpSpPr>
              <p:grpSpPr bwMode="auto">
                <a:xfrm>
                  <a:off x="2562" y="816"/>
                  <a:ext cx="720" cy="1433"/>
                  <a:chOff x="2496" y="1008"/>
                  <a:chExt cx="720" cy="1433"/>
                </a:xfrm>
              </p:grpSpPr>
              <p:sp>
                <p:nvSpPr>
                  <p:cNvPr id="9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95" y="1536"/>
                    <a:ext cx="0" cy="905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T3</a:t>
                    </a:r>
                  </a:p>
                </p:txBody>
              </p:sp>
            </p:grpSp>
            <p:grpSp>
              <p:nvGrpSpPr>
                <p:cNvPr id="37" name="Group 52"/>
                <p:cNvGrpSpPr>
                  <a:grpSpLocks/>
                </p:cNvGrpSpPr>
                <p:nvPr/>
              </p:nvGrpSpPr>
              <p:grpSpPr bwMode="auto">
                <a:xfrm>
                  <a:off x="5058" y="816"/>
                  <a:ext cx="576" cy="1433"/>
                  <a:chOff x="4992" y="1008"/>
                  <a:chExt cx="576" cy="1433"/>
                </a:xfrm>
              </p:grpSpPr>
              <p:sp>
                <p:nvSpPr>
                  <p:cNvPr id="8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171" y="1536"/>
                    <a:ext cx="11" cy="905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T4</a:t>
                    </a:r>
                  </a:p>
                </p:txBody>
              </p:sp>
            </p:grpSp>
            <p:sp>
              <p:nvSpPr>
                <p:cNvPr id="38" name="Line 60"/>
                <p:cNvSpPr>
                  <a:spLocks noChangeShapeType="1"/>
                </p:cNvSpPr>
                <p:nvPr/>
              </p:nvSpPr>
              <p:spPr bwMode="auto">
                <a:xfrm>
                  <a:off x="2948" y="2249"/>
                  <a:ext cx="2302" cy="7"/>
                </a:xfrm>
                <a:prstGeom prst="line">
                  <a:avLst/>
                </a:prstGeom>
                <a:noFill/>
                <a:ln w="381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61"/>
                <p:cNvSpPr>
                  <a:spLocks noChangeShapeType="1"/>
                </p:cNvSpPr>
                <p:nvPr/>
              </p:nvSpPr>
              <p:spPr bwMode="auto">
                <a:xfrm>
                  <a:off x="4050" y="225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62"/>
                <p:cNvSpPr>
                  <a:spLocks noChangeShapeType="1"/>
                </p:cNvSpPr>
                <p:nvPr/>
              </p:nvSpPr>
              <p:spPr bwMode="auto">
                <a:xfrm>
                  <a:off x="3090" y="2496"/>
                  <a:ext cx="2016" cy="0"/>
                </a:xfrm>
                <a:prstGeom prst="line">
                  <a:avLst/>
                </a:prstGeom>
                <a:noFill/>
                <a:ln w="381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154" y="2304"/>
                  <a:ext cx="380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42" name="Line 64"/>
                <p:cNvSpPr>
                  <a:spLocks noChangeShapeType="1"/>
                </p:cNvSpPr>
                <p:nvPr/>
              </p:nvSpPr>
              <p:spPr bwMode="auto">
                <a:xfrm>
                  <a:off x="2562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65"/>
                <p:cNvSpPr>
                  <a:spLocks noChangeShapeType="1"/>
                </p:cNvSpPr>
                <p:nvPr/>
              </p:nvSpPr>
              <p:spPr bwMode="auto">
                <a:xfrm>
                  <a:off x="5634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4" name="Group 66"/>
                <p:cNvGrpSpPr>
                  <a:grpSpLocks/>
                </p:cNvGrpSpPr>
                <p:nvPr/>
              </p:nvGrpSpPr>
              <p:grpSpPr bwMode="auto">
                <a:xfrm>
                  <a:off x="2562" y="480"/>
                  <a:ext cx="576" cy="327"/>
                  <a:chOff x="2544" y="432"/>
                  <a:chExt cx="576" cy="327"/>
                </a:xfrm>
              </p:grpSpPr>
              <p:sp>
                <p:nvSpPr>
                  <p:cNvPr id="82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432"/>
                    <a:ext cx="576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3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480"/>
                    <a:ext cx="192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394" y="480"/>
                  <a:ext cx="276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W</a:t>
                  </a:r>
                </a:p>
              </p:txBody>
            </p:sp>
            <p:grpSp>
              <p:nvGrpSpPr>
                <p:cNvPr id="46" name="Group 72"/>
                <p:cNvGrpSpPr>
                  <a:grpSpLocks/>
                </p:cNvGrpSpPr>
                <p:nvPr/>
              </p:nvGrpSpPr>
              <p:grpSpPr bwMode="auto">
                <a:xfrm>
                  <a:off x="3762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8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77"/>
                <p:cNvGrpSpPr>
                  <a:grpSpLocks/>
                </p:cNvGrpSpPr>
                <p:nvPr/>
              </p:nvGrpSpPr>
              <p:grpSpPr bwMode="auto">
                <a:xfrm>
                  <a:off x="4194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" name="Group 18"/>
                <p:cNvGrpSpPr>
                  <a:grpSpLocks/>
                </p:cNvGrpSpPr>
                <p:nvPr/>
              </p:nvGrpSpPr>
              <p:grpSpPr bwMode="auto">
                <a:xfrm>
                  <a:off x="3180" y="1152"/>
                  <a:ext cx="774" cy="624"/>
                  <a:chOff x="2490" y="1296"/>
                  <a:chExt cx="774" cy="624"/>
                </a:xfrm>
              </p:grpSpPr>
              <p:sp>
                <p:nvSpPr>
                  <p:cNvPr id="6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0" y="1440"/>
                    <a:ext cx="4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T1</a:t>
                    </a:r>
                  </a:p>
                </p:txBody>
              </p:sp>
              <p:grpSp>
                <p:nvGrpSpPr>
                  <p:cNvPr id="6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784" y="1296"/>
                    <a:ext cx="480" cy="624"/>
                    <a:chOff x="2784" y="1296"/>
                    <a:chExt cx="480" cy="624"/>
                  </a:xfrm>
                </p:grpSpPr>
                <p:sp>
                  <p:nvSpPr>
                    <p:cNvPr id="67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296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536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488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536"/>
                      <a:ext cx="0" cy="144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632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9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4689" y="1293"/>
                  <a:ext cx="4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954" y="2112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auto">
                <a:xfrm>
                  <a:off x="3474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auto">
                <a:xfrm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3"/>
                <p:cNvSpPr>
                  <a:spLocks noChangeShapeType="1"/>
                </p:cNvSpPr>
                <p:nvPr/>
              </p:nvSpPr>
              <p:spPr bwMode="auto">
                <a:xfrm>
                  <a:off x="4242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70"/>
                <p:cNvSpPr>
                  <a:spLocks noChangeArrowheads="1"/>
                </p:cNvSpPr>
                <p:nvPr/>
              </p:nvSpPr>
              <p:spPr bwMode="auto">
                <a:xfrm>
                  <a:off x="3426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Oval 71"/>
                <p:cNvSpPr>
                  <a:spLocks noChangeArrowheads="1"/>
                </p:cNvSpPr>
                <p:nvPr/>
              </p:nvSpPr>
              <p:spPr bwMode="auto">
                <a:xfrm>
                  <a:off x="4674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82"/>
                <p:cNvSpPr>
                  <a:spLocks noChangeShapeType="1"/>
                </p:cNvSpPr>
                <p:nvPr/>
              </p:nvSpPr>
              <p:spPr bwMode="auto">
                <a:xfrm>
                  <a:off x="3474" y="1968"/>
                  <a:ext cx="1248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83"/>
                <p:cNvSpPr>
                  <a:spLocks noChangeShapeType="1"/>
                </p:cNvSpPr>
                <p:nvPr/>
              </p:nvSpPr>
              <p:spPr bwMode="auto">
                <a:xfrm>
                  <a:off x="4722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84"/>
                <p:cNvSpPr>
                  <a:spLocks noChangeShapeType="1"/>
                </p:cNvSpPr>
                <p:nvPr/>
              </p:nvSpPr>
              <p:spPr bwMode="auto">
                <a:xfrm>
                  <a:off x="3474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85"/>
                <p:cNvSpPr>
                  <a:spLocks noChangeShapeType="1"/>
                </p:cNvSpPr>
                <p:nvPr/>
              </p:nvSpPr>
              <p:spPr bwMode="auto">
                <a:xfrm>
                  <a:off x="4050" y="1968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74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C1</a:t>
                  </a:r>
                </a:p>
              </p:txBody>
            </p:sp>
            <p:sp>
              <p:nvSpPr>
                <p:cNvPr id="62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338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C2</a:t>
                  </a:r>
                </a:p>
              </p:txBody>
            </p:sp>
          </p:grpSp>
          <p:grpSp>
            <p:nvGrpSpPr>
              <p:cNvPr id="19" name="Group 108"/>
              <p:cNvGrpSpPr>
                <a:grpSpLocks/>
              </p:cNvGrpSpPr>
              <p:nvPr/>
            </p:nvGrpSpPr>
            <p:grpSpPr bwMode="auto">
              <a:xfrm>
                <a:off x="2318" y="1897"/>
                <a:ext cx="199" cy="483"/>
                <a:chOff x="2318" y="1897"/>
                <a:chExt cx="199" cy="483"/>
              </a:xfrm>
            </p:grpSpPr>
            <p:sp>
              <p:nvSpPr>
                <p:cNvPr id="27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378" y="1897"/>
                  <a:ext cx="1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96"/>
                <p:cNvSpPr>
                  <a:spLocks noChangeShapeType="1"/>
                </p:cNvSpPr>
                <p:nvPr/>
              </p:nvSpPr>
              <p:spPr bwMode="auto">
                <a:xfrm>
                  <a:off x="2370" y="1897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97"/>
                <p:cNvSpPr>
                  <a:spLocks noChangeShapeType="1"/>
                </p:cNvSpPr>
                <p:nvPr/>
              </p:nvSpPr>
              <p:spPr bwMode="auto">
                <a:xfrm>
                  <a:off x="2318" y="2111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98"/>
                <p:cNvSpPr>
                  <a:spLocks noChangeShapeType="1"/>
                </p:cNvSpPr>
                <p:nvPr/>
              </p:nvSpPr>
              <p:spPr bwMode="auto">
                <a:xfrm>
                  <a:off x="2318" y="2162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99"/>
                <p:cNvSpPr>
                  <a:spLocks noChangeShapeType="1"/>
                </p:cNvSpPr>
                <p:nvPr/>
              </p:nvSpPr>
              <p:spPr bwMode="auto">
                <a:xfrm>
                  <a:off x="2370" y="2166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100"/>
                <p:cNvSpPr>
                  <a:spLocks noChangeShapeType="1"/>
                </p:cNvSpPr>
                <p:nvPr/>
              </p:nvSpPr>
              <p:spPr bwMode="auto">
                <a:xfrm>
                  <a:off x="2318" y="237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09"/>
              <p:cNvGrpSpPr>
                <a:grpSpLocks/>
              </p:cNvGrpSpPr>
              <p:nvPr/>
            </p:nvGrpSpPr>
            <p:grpSpPr bwMode="auto">
              <a:xfrm>
                <a:off x="5596" y="1951"/>
                <a:ext cx="188" cy="489"/>
                <a:chOff x="5596" y="1951"/>
                <a:chExt cx="188" cy="489"/>
              </a:xfrm>
            </p:grpSpPr>
            <p:sp>
              <p:nvSpPr>
                <p:cNvPr id="21" name="Line 102"/>
                <p:cNvSpPr>
                  <a:spLocks noChangeShapeType="1"/>
                </p:cNvSpPr>
                <p:nvPr/>
              </p:nvSpPr>
              <p:spPr bwMode="auto">
                <a:xfrm>
                  <a:off x="5732" y="1951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03"/>
                <p:cNvSpPr>
                  <a:spLocks noChangeShapeType="1"/>
                </p:cNvSpPr>
                <p:nvPr/>
              </p:nvSpPr>
              <p:spPr bwMode="auto">
                <a:xfrm>
                  <a:off x="5680" y="2165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04"/>
                <p:cNvSpPr>
                  <a:spLocks noChangeShapeType="1"/>
                </p:cNvSpPr>
                <p:nvPr/>
              </p:nvSpPr>
              <p:spPr bwMode="auto">
                <a:xfrm>
                  <a:off x="5680" y="221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05"/>
                <p:cNvSpPr>
                  <a:spLocks noChangeShapeType="1"/>
                </p:cNvSpPr>
                <p:nvPr/>
              </p:nvSpPr>
              <p:spPr bwMode="auto">
                <a:xfrm>
                  <a:off x="5732" y="2220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06"/>
                <p:cNvSpPr>
                  <a:spLocks noChangeShapeType="1"/>
                </p:cNvSpPr>
                <p:nvPr/>
              </p:nvSpPr>
              <p:spPr bwMode="auto">
                <a:xfrm>
                  <a:off x="5680" y="2440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07"/>
                <p:cNvSpPr>
                  <a:spLocks noChangeShapeType="1"/>
                </p:cNvSpPr>
                <p:nvPr/>
              </p:nvSpPr>
              <p:spPr bwMode="auto">
                <a:xfrm>
                  <a:off x="5596" y="1955"/>
                  <a:ext cx="1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220072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7101607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smtClean="0">
                  <a:solidFill>
                    <a:srgbClr val="FF0000"/>
                  </a:solidFill>
                  <a:ea typeface="黑体" pitchFamily="2" charset="-122"/>
                </a:rPr>
                <a:t>B</a:t>
              </a:r>
              <a:endParaRPr lang="en-US" altLang="zh-CN" sz="2600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179512" y="4284018"/>
            <a:ext cx="8784976" cy="585142"/>
            <a:chOff x="215" y="2375"/>
            <a:chExt cx="4140" cy="596"/>
          </a:xfrm>
        </p:grpSpPr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215" y="2375"/>
              <a:ext cx="41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、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先预充电至高电平，断开充电回路字线</a:t>
              </a:r>
              <a:r>
                <a:rPr lang="en-US" altLang="zh-CN" sz="2800" b="1">
                  <a:latin typeface="+mn-ea"/>
                </a:rPr>
                <a:t>Z</a:t>
              </a:r>
              <a:r>
                <a:rPr lang="zh-CN" altLang="en-US" sz="2800" b="1">
                  <a:latin typeface="+mn-ea"/>
                </a:rPr>
                <a:t>加高电平</a:t>
              </a:r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239" y="2426"/>
              <a:ext cx="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504825" y="6150247"/>
            <a:ext cx="793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四管单元是非破坏性读出，读出过程即实现刷新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9648" y="1980129"/>
            <a:ext cx="312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+mn-ea"/>
              </a:rPr>
              <a:t>（</a:t>
            </a:r>
            <a:r>
              <a:rPr lang="en-US" altLang="zh-CN" sz="3200" b="1">
                <a:latin typeface="+mn-ea"/>
              </a:rPr>
              <a:t>5</a:t>
            </a:r>
            <a:r>
              <a:rPr lang="zh-CN" altLang="en-US" sz="3200" b="1">
                <a:latin typeface="+mn-ea"/>
              </a:rPr>
              <a:t>）读出</a:t>
            </a:r>
            <a:endParaRPr lang="en-US" altLang="zh-CN" sz="3200" b="1">
              <a:latin typeface="+mn-ea"/>
            </a:endParaRPr>
          </a:p>
        </p:txBody>
      </p:sp>
      <p:grpSp>
        <p:nvGrpSpPr>
          <p:cNvPr id="7" name="Group 175"/>
          <p:cNvGrpSpPr>
            <a:grpSpLocks/>
          </p:cNvGrpSpPr>
          <p:nvPr/>
        </p:nvGrpSpPr>
        <p:grpSpPr bwMode="auto">
          <a:xfrm>
            <a:off x="514350" y="4926111"/>
            <a:ext cx="8004175" cy="519113"/>
            <a:chOff x="718" y="2852"/>
            <a:chExt cx="5042" cy="327"/>
          </a:xfrm>
        </p:grpSpPr>
        <p:sp>
          <p:nvSpPr>
            <p:cNvPr id="8" name="Text Box 95"/>
            <p:cNvSpPr txBox="1">
              <a:spLocks noChangeArrowheads="1"/>
            </p:cNvSpPr>
            <p:nvPr/>
          </p:nvSpPr>
          <p:spPr bwMode="auto">
            <a:xfrm>
              <a:off x="718" y="2852"/>
              <a:ext cx="5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若原存信息为</a:t>
              </a:r>
              <a:r>
                <a:rPr lang="en-US" altLang="zh-CN" sz="2800" b="1">
                  <a:latin typeface="+mn-ea"/>
                </a:rPr>
                <a:t>0</a:t>
              </a:r>
              <a:r>
                <a:rPr lang="zh-CN" altLang="en-US" sz="2800" b="1">
                  <a:latin typeface="+mn-ea"/>
                </a:rPr>
                <a:t>，则位线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上</a:t>
              </a:r>
              <a:r>
                <a:rPr lang="zh-CN" altLang="en-US" sz="2800" b="1" smtClean="0">
                  <a:latin typeface="+mn-ea"/>
                </a:rPr>
                <a:t>有负脉冲，</a:t>
              </a:r>
              <a:r>
                <a:rPr lang="zh-CN" altLang="en-US" sz="2800" b="1">
                  <a:latin typeface="+mn-ea"/>
                </a:rPr>
                <a:t>读出</a:t>
              </a:r>
              <a:r>
                <a:rPr lang="en-US" altLang="zh-CN" sz="2800" b="1">
                  <a:latin typeface="+mn-ea"/>
                </a:rPr>
                <a:t>0</a:t>
              </a:r>
              <a:r>
                <a:rPr lang="zh-CN" altLang="en-US" sz="2800" b="1">
                  <a:latin typeface="+mn-ea"/>
                </a:rPr>
                <a:t>；</a:t>
              </a:r>
            </a:p>
          </p:txBody>
        </p:sp>
        <p:sp>
          <p:nvSpPr>
            <p:cNvPr id="9" name="Line 96"/>
            <p:cNvSpPr>
              <a:spLocks noChangeShapeType="1"/>
            </p:cNvSpPr>
            <p:nvPr/>
          </p:nvSpPr>
          <p:spPr bwMode="auto">
            <a:xfrm>
              <a:off x="3130" y="2924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0" name="Text Box 95"/>
          <p:cNvSpPr txBox="1">
            <a:spLocks noChangeArrowheads="1"/>
          </p:cNvSpPr>
          <p:nvPr/>
        </p:nvSpPr>
        <p:spPr bwMode="auto">
          <a:xfrm>
            <a:off x="503238" y="5574184"/>
            <a:ext cx="7170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若原存信息为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en-US" sz="2800" b="1">
                <a:latin typeface="+mn-ea"/>
              </a:rPr>
              <a:t>，则位线</a:t>
            </a:r>
            <a:r>
              <a:rPr lang="en-US" altLang="zh-CN" sz="2800" b="1">
                <a:latin typeface="+mn-ea"/>
              </a:rPr>
              <a:t>W</a:t>
            </a:r>
            <a:r>
              <a:rPr lang="zh-CN" altLang="en-US" sz="2800" b="1">
                <a:latin typeface="+mn-ea"/>
              </a:rPr>
              <a:t>上</a:t>
            </a:r>
            <a:r>
              <a:rPr lang="zh-CN" altLang="en-US" sz="2800" b="1" smtClean="0">
                <a:latin typeface="+mn-ea"/>
              </a:rPr>
              <a:t>有负脉冲，</a:t>
            </a:r>
            <a:r>
              <a:rPr lang="zh-CN" altLang="en-US" sz="2800" b="1">
                <a:latin typeface="+mn-ea"/>
              </a:rPr>
              <a:t>读出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en-US" sz="2800" b="1">
                <a:latin typeface="+mn-ea"/>
              </a:rPr>
              <a:t>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360960" y="1187252"/>
            <a:ext cx="5667376" cy="2889820"/>
            <a:chOff x="3555429" y="1571898"/>
            <a:chExt cx="5667376" cy="2889820"/>
          </a:xfrm>
        </p:grpSpPr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3555429" y="1580405"/>
              <a:ext cx="5667376" cy="2881313"/>
              <a:chOff x="2286" y="816"/>
              <a:chExt cx="3570" cy="1815"/>
            </a:xfrm>
          </p:grpSpPr>
          <p:grpSp>
            <p:nvGrpSpPr>
              <p:cNvPr id="15" name="Group 93"/>
              <p:cNvGrpSpPr>
                <a:grpSpLocks/>
              </p:cNvGrpSpPr>
              <p:nvPr/>
            </p:nvGrpSpPr>
            <p:grpSpPr bwMode="auto">
              <a:xfrm>
                <a:off x="2286" y="816"/>
                <a:ext cx="3570" cy="1815"/>
                <a:chOff x="2326" y="816"/>
                <a:chExt cx="3570" cy="1815"/>
              </a:xfrm>
            </p:grpSpPr>
            <p:sp>
              <p:nvSpPr>
                <p:cNvPr id="30" name="Line 28"/>
                <p:cNvSpPr>
                  <a:spLocks noChangeShapeType="1"/>
                </p:cNvSpPr>
                <p:nvPr/>
              </p:nvSpPr>
              <p:spPr bwMode="auto">
                <a:xfrm>
                  <a:off x="304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" name="Group 30"/>
                <p:cNvGrpSpPr>
                  <a:grpSpLocks/>
                </p:cNvGrpSpPr>
                <p:nvPr/>
              </p:nvGrpSpPr>
              <p:grpSpPr bwMode="auto">
                <a:xfrm flipH="1">
                  <a:off x="4242" y="1142"/>
                  <a:ext cx="480" cy="624"/>
                  <a:chOff x="2784" y="1296"/>
                  <a:chExt cx="480" cy="624"/>
                </a:xfrm>
              </p:grpSpPr>
              <p:sp>
                <p:nvSpPr>
                  <p:cNvPr id="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722" y="1152"/>
                  <a:ext cx="43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" name="Group 44"/>
                <p:cNvGrpSpPr>
                  <a:grpSpLocks/>
                </p:cNvGrpSpPr>
                <p:nvPr/>
              </p:nvGrpSpPr>
              <p:grpSpPr bwMode="auto">
                <a:xfrm>
                  <a:off x="2562" y="816"/>
                  <a:ext cx="720" cy="1152"/>
                  <a:chOff x="2496" y="1008"/>
                  <a:chExt cx="720" cy="1152"/>
                </a:xfrm>
              </p:grpSpPr>
              <p:sp>
                <p:nvSpPr>
                  <p:cNvPr id="8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536"/>
                    <a:ext cx="0" cy="62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T3</a:t>
                    </a:r>
                  </a:p>
                </p:txBody>
              </p:sp>
            </p:grpSp>
            <p:grpSp>
              <p:nvGrpSpPr>
                <p:cNvPr id="34" name="Group 52"/>
                <p:cNvGrpSpPr>
                  <a:grpSpLocks/>
                </p:cNvGrpSpPr>
                <p:nvPr/>
              </p:nvGrpSpPr>
              <p:grpSpPr bwMode="auto">
                <a:xfrm>
                  <a:off x="5058" y="816"/>
                  <a:ext cx="576" cy="1152"/>
                  <a:chOff x="4992" y="1008"/>
                  <a:chExt cx="576" cy="1152"/>
                </a:xfrm>
              </p:grpSpPr>
              <p:sp>
                <p:nvSpPr>
                  <p:cNvPr id="8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344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488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1344"/>
                    <a:ext cx="33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536"/>
                    <a:ext cx="1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1536"/>
                    <a:ext cx="0" cy="62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008"/>
                    <a:ext cx="528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T4</a:t>
                    </a:r>
                  </a:p>
                </p:txBody>
              </p:sp>
            </p:grpSp>
            <p:sp>
              <p:nvSpPr>
                <p:cNvPr id="35" name="Line 60"/>
                <p:cNvSpPr>
                  <a:spLocks noChangeShapeType="1"/>
                </p:cNvSpPr>
                <p:nvPr/>
              </p:nvSpPr>
              <p:spPr bwMode="auto">
                <a:xfrm>
                  <a:off x="2994" y="2256"/>
                  <a:ext cx="225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61"/>
                <p:cNvSpPr>
                  <a:spLocks noChangeShapeType="1"/>
                </p:cNvSpPr>
                <p:nvPr/>
              </p:nvSpPr>
              <p:spPr bwMode="auto">
                <a:xfrm>
                  <a:off x="4050" y="225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62"/>
                <p:cNvSpPr>
                  <a:spLocks noChangeShapeType="1"/>
                </p:cNvSpPr>
                <p:nvPr/>
              </p:nvSpPr>
              <p:spPr bwMode="auto">
                <a:xfrm>
                  <a:off x="3090" y="2496"/>
                  <a:ext cx="201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154" y="2304"/>
                  <a:ext cx="380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39" name="Line 64"/>
                <p:cNvSpPr>
                  <a:spLocks noChangeShapeType="1"/>
                </p:cNvSpPr>
                <p:nvPr/>
              </p:nvSpPr>
              <p:spPr bwMode="auto">
                <a:xfrm>
                  <a:off x="2562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65"/>
                <p:cNvSpPr>
                  <a:spLocks noChangeShapeType="1"/>
                </p:cNvSpPr>
                <p:nvPr/>
              </p:nvSpPr>
              <p:spPr bwMode="auto">
                <a:xfrm>
                  <a:off x="5634" y="816"/>
                  <a:ext cx="0" cy="14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" name="Group 66"/>
                <p:cNvGrpSpPr>
                  <a:grpSpLocks/>
                </p:cNvGrpSpPr>
                <p:nvPr/>
              </p:nvGrpSpPr>
              <p:grpSpPr bwMode="auto">
                <a:xfrm>
                  <a:off x="2326" y="953"/>
                  <a:ext cx="576" cy="327"/>
                  <a:chOff x="2308" y="905"/>
                  <a:chExt cx="576" cy="327"/>
                </a:xfrm>
              </p:grpSpPr>
              <p:sp>
                <p:nvSpPr>
                  <p:cNvPr id="7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8" y="905"/>
                    <a:ext cx="576" cy="327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953"/>
                    <a:ext cx="192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620" y="953"/>
                  <a:ext cx="276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W</a:t>
                  </a:r>
                </a:p>
              </p:txBody>
            </p:sp>
            <p:grpSp>
              <p:nvGrpSpPr>
                <p:cNvPr id="43" name="Group 72"/>
                <p:cNvGrpSpPr>
                  <a:grpSpLocks/>
                </p:cNvGrpSpPr>
                <p:nvPr/>
              </p:nvGrpSpPr>
              <p:grpSpPr bwMode="auto">
                <a:xfrm>
                  <a:off x="3762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5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" name="Group 77"/>
                <p:cNvGrpSpPr>
                  <a:grpSpLocks/>
                </p:cNvGrpSpPr>
                <p:nvPr/>
              </p:nvGrpSpPr>
              <p:grpSpPr bwMode="auto">
                <a:xfrm>
                  <a:off x="4194" y="1488"/>
                  <a:ext cx="192" cy="480"/>
                  <a:chOff x="3696" y="1680"/>
                  <a:chExt cx="192" cy="480"/>
                </a:xfrm>
              </p:grpSpPr>
              <p:sp>
                <p:nvSpPr>
                  <p:cNvPr id="71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872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968"/>
                    <a:ext cx="0" cy="192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" name="Group 18"/>
                <p:cNvGrpSpPr>
                  <a:grpSpLocks/>
                </p:cNvGrpSpPr>
                <p:nvPr/>
              </p:nvGrpSpPr>
              <p:grpSpPr bwMode="auto">
                <a:xfrm>
                  <a:off x="3180" y="1152"/>
                  <a:ext cx="774" cy="624"/>
                  <a:chOff x="2490" y="1296"/>
                  <a:chExt cx="774" cy="624"/>
                </a:xfrm>
              </p:grpSpPr>
              <p:sp>
                <p:nvSpPr>
                  <p:cNvPr id="6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0" y="1440"/>
                    <a:ext cx="4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latin typeface="黑体" pitchFamily="2" charset="-122"/>
                        <a:ea typeface="黑体" pitchFamily="2" charset="-122"/>
                      </a:rPr>
                      <a:t>T1</a:t>
                    </a:r>
                  </a:p>
                </p:txBody>
              </p:sp>
              <p:grpSp>
                <p:nvGrpSpPr>
                  <p:cNvPr id="63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784" y="1296"/>
                    <a:ext cx="480" cy="624"/>
                    <a:chOff x="2784" y="1296"/>
                    <a:chExt cx="480" cy="624"/>
                  </a:xfrm>
                </p:grpSpPr>
                <p:sp>
                  <p:nvSpPr>
                    <p:cNvPr id="64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296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536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488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0"/>
                      <a:ext cx="0" cy="24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536"/>
                      <a:ext cx="0" cy="144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1632"/>
                      <a:ext cx="192" cy="0"/>
                    </a:xfrm>
                    <a:prstGeom prst="line">
                      <a:avLst/>
                    </a:prstGeom>
                    <a:noFill/>
                    <a:ln w="381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6" name="Text Box 29"/>
                <p:cNvSpPr txBox="1">
                  <a:spLocks noChangeArrowheads="1"/>
                </p:cNvSpPr>
                <p:nvPr/>
              </p:nvSpPr>
              <p:spPr bwMode="auto">
                <a:xfrm flipH="1">
                  <a:off x="4689" y="1293"/>
                  <a:ext cx="4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4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954" y="2112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0"/>
                <p:cNvSpPr>
                  <a:spLocks noChangeShapeType="1"/>
                </p:cNvSpPr>
                <p:nvPr/>
              </p:nvSpPr>
              <p:spPr bwMode="auto">
                <a:xfrm>
                  <a:off x="3474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1"/>
                <p:cNvSpPr>
                  <a:spLocks noChangeShapeType="1"/>
                </p:cNvSpPr>
                <p:nvPr/>
              </p:nvSpPr>
              <p:spPr bwMode="auto">
                <a:xfrm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954" y="1152"/>
                  <a:ext cx="288" cy="336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4242" y="1152"/>
                  <a:ext cx="48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Oval 70"/>
                <p:cNvSpPr>
                  <a:spLocks noChangeArrowheads="1"/>
                </p:cNvSpPr>
                <p:nvPr/>
              </p:nvSpPr>
              <p:spPr bwMode="auto">
                <a:xfrm>
                  <a:off x="3426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Oval 71"/>
                <p:cNvSpPr>
                  <a:spLocks noChangeArrowheads="1"/>
                </p:cNvSpPr>
                <p:nvPr/>
              </p:nvSpPr>
              <p:spPr bwMode="auto">
                <a:xfrm>
                  <a:off x="4674" y="11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82"/>
                <p:cNvSpPr>
                  <a:spLocks noChangeShapeType="1"/>
                </p:cNvSpPr>
                <p:nvPr/>
              </p:nvSpPr>
              <p:spPr bwMode="auto">
                <a:xfrm>
                  <a:off x="3474" y="1968"/>
                  <a:ext cx="1248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83"/>
                <p:cNvSpPr>
                  <a:spLocks noChangeShapeType="1"/>
                </p:cNvSpPr>
                <p:nvPr/>
              </p:nvSpPr>
              <p:spPr bwMode="auto">
                <a:xfrm>
                  <a:off x="4722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84"/>
                <p:cNvSpPr>
                  <a:spLocks noChangeShapeType="1"/>
                </p:cNvSpPr>
                <p:nvPr/>
              </p:nvSpPr>
              <p:spPr bwMode="auto">
                <a:xfrm>
                  <a:off x="3474" y="1776"/>
                  <a:ext cx="0" cy="19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85"/>
                <p:cNvSpPr>
                  <a:spLocks noChangeShapeType="1"/>
                </p:cNvSpPr>
                <p:nvPr/>
              </p:nvSpPr>
              <p:spPr bwMode="auto">
                <a:xfrm>
                  <a:off x="4050" y="1968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74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C1</a:t>
                  </a:r>
                </a:p>
              </p:txBody>
            </p:sp>
            <p:sp>
              <p:nvSpPr>
                <p:cNvPr id="5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338" y="1632"/>
                  <a:ext cx="48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itchFamily="2" charset="-122"/>
                      <a:ea typeface="黑体" pitchFamily="2" charset="-122"/>
                    </a:rPr>
                    <a:t>C2</a:t>
                  </a:r>
                </a:p>
              </p:txBody>
            </p:sp>
            <p:sp>
              <p:nvSpPr>
                <p:cNvPr id="60" name="Line 88"/>
                <p:cNvSpPr>
                  <a:spLocks noChangeShapeType="1"/>
                </p:cNvSpPr>
                <p:nvPr/>
              </p:nvSpPr>
              <p:spPr bwMode="auto">
                <a:xfrm>
                  <a:off x="5250" y="1968"/>
                  <a:ext cx="0" cy="2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89"/>
                <p:cNvSpPr>
                  <a:spLocks noChangeShapeType="1"/>
                </p:cNvSpPr>
                <p:nvPr/>
              </p:nvSpPr>
              <p:spPr bwMode="auto">
                <a:xfrm>
                  <a:off x="2994" y="1968"/>
                  <a:ext cx="0" cy="28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108"/>
              <p:cNvGrpSpPr>
                <a:grpSpLocks/>
              </p:cNvGrpSpPr>
              <p:nvPr/>
            </p:nvGrpSpPr>
            <p:grpSpPr bwMode="auto">
              <a:xfrm>
                <a:off x="2318" y="1897"/>
                <a:ext cx="199" cy="483"/>
                <a:chOff x="2318" y="1897"/>
                <a:chExt cx="199" cy="483"/>
              </a:xfrm>
            </p:grpSpPr>
            <p:sp>
              <p:nvSpPr>
                <p:cNvPr id="24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378" y="1897"/>
                  <a:ext cx="1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96"/>
                <p:cNvSpPr>
                  <a:spLocks noChangeShapeType="1"/>
                </p:cNvSpPr>
                <p:nvPr/>
              </p:nvSpPr>
              <p:spPr bwMode="auto">
                <a:xfrm>
                  <a:off x="2370" y="1897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97"/>
                <p:cNvSpPr>
                  <a:spLocks noChangeShapeType="1"/>
                </p:cNvSpPr>
                <p:nvPr/>
              </p:nvSpPr>
              <p:spPr bwMode="auto">
                <a:xfrm>
                  <a:off x="2318" y="2111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98"/>
                <p:cNvSpPr>
                  <a:spLocks noChangeShapeType="1"/>
                </p:cNvSpPr>
                <p:nvPr/>
              </p:nvSpPr>
              <p:spPr bwMode="auto">
                <a:xfrm>
                  <a:off x="2318" y="2162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99"/>
                <p:cNvSpPr>
                  <a:spLocks noChangeShapeType="1"/>
                </p:cNvSpPr>
                <p:nvPr/>
              </p:nvSpPr>
              <p:spPr bwMode="auto">
                <a:xfrm>
                  <a:off x="2370" y="2166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100"/>
                <p:cNvSpPr>
                  <a:spLocks noChangeShapeType="1"/>
                </p:cNvSpPr>
                <p:nvPr/>
              </p:nvSpPr>
              <p:spPr bwMode="auto">
                <a:xfrm>
                  <a:off x="2318" y="237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09"/>
              <p:cNvGrpSpPr>
                <a:grpSpLocks/>
              </p:cNvGrpSpPr>
              <p:nvPr/>
            </p:nvGrpSpPr>
            <p:grpSpPr bwMode="auto">
              <a:xfrm>
                <a:off x="5596" y="1951"/>
                <a:ext cx="188" cy="489"/>
                <a:chOff x="5596" y="1951"/>
                <a:chExt cx="188" cy="489"/>
              </a:xfrm>
            </p:grpSpPr>
            <p:sp>
              <p:nvSpPr>
                <p:cNvPr id="18" name="Line 102"/>
                <p:cNvSpPr>
                  <a:spLocks noChangeShapeType="1"/>
                </p:cNvSpPr>
                <p:nvPr/>
              </p:nvSpPr>
              <p:spPr bwMode="auto">
                <a:xfrm>
                  <a:off x="5732" y="1951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03"/>
                <p:cNvSpPr>
                  <a:spLocks noChangeShapeType="1"/>
                </p:cNvSpPr>
                <p:nvPr/>
              </p:nvSpPr>
              <p:spPr bwMode="auto">
                <a:xfrm>
                  <a:off x="5680" y="2165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04"/>
                <p:cNvSpPr>
                  <a:spLocks noChangeShapeType="1"/>
                </p:cNvSpPr>
                <p:nvPr/>
              </p:nvSpPr>
              <p:spPr bwMode="auto">
                <a:xfrm>
                  <a:off x="5680" y="2216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05"/>
                <p:cNvSpPr>
                  <a:spLocks noChangeShapeType="1"/>
                </p:cNvSpPr>
                <p:nvPr/>
              </p:nvSpPr>
              <p:spPr bwMode="auto">
                <a:xfrm>
                  <a:off x="5732" y="2220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06"/>
                <p:cNvSpPr>
                  <a:spLocks noChangeShapeType="1"/>
                </p:cNvSpPr>
                <p:nvPr/>
              </p:nvSpPr>
              <p:spPr bwMode="auto">
                <a:xfrm>
                  <a:off x="5680" y="2440"/>
                  <a:ext cx="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07"/>
                <p:cNvSpPr>
                  <a:spLocks noChangeShapeType="1"/>
                </p:cNvSpPr>
                <p:nvPr/>
              </p:nvSpPr>
              <p:spPr bwMode="auto">
                <a:xfrm>
                  <a:off x="5596" y="1955"/>
                  <a:ext cx="1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220072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7101607" y="157189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smtClean="0">
                  <a:solidFill>
                    <a:srgbClr val="FF0000"/>
                  </a:solidFill>
                  <a:ea typeface="黑体" pitchFamily="2" charset="-122"/>
                </a:rPr>
                <a:t>B</a:t>
              </a:r>
              <a:endParaRPr lang="en-US" altLang="zh-CN" sz="2600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331640" y="131738"/>
            <a:ext cx="7632848" cy="1137022"/>
            <a:chOff x="1331640" y="131738"/>
            <a:chExt cx="7632848" cy="1137022"/>
          </a:xfrm>
        </p:grpSpPr>
        <p:grpSp>
          <p:nvGrpSpPr>
            <p:cNvPr id="117" name="组合 116"/>
            <p:cNvGrpSpPr/>
            <p:nvPr/>
          </p:nvGrpSpPr>
          <p:grpSpPr>
            <a:xfrm>
              <a:off x="1979712" y="131738"/>
              <a:ext cx="6408712" cy="1137022"/>
              <a:chOff x="3131840" y="131738"/>
              <a:chExt cx="6408712" cy="1137022"/>
            </a:xfrm>
          </p:grpSpPr>
          <p:sp>
            <p:nvSpPr>
              <p:cNvPr id="102" name="Line 31"/>
              <p:cNvSpPr>
                <a:spLocks noChangeShapeType="1"/>
              </p:cNvSpPr>
              <p:nvPr/>
            </p:nvSpPr>
            <p:spPr bwMode="auto">
              <a:xfrm flipH="1">
                <a:off x="3893840" y="54868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32"/>
              <p:cNvSpPr>
                <a:spLocks noChangeShapeType="1"/>
              </p:cNvSpPr>
              <p:nvPr/>
            </p:nvSpPr>
            <p:spPr bwMode="auto">
              <a:xfrm flipH="1">
                <a:off x="3589040" y="929680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33"/>
              <p:cNvSpPr>
                <a:spLocks noChangeShapeType="1"/>
              </p:cNvSpPr>
              <p:nvPr/>
            </p:nvSpPr>
            <p:spPr bwMode="auto">
              <a:xfrm flipH="1">
                <a:off x="3589040" y="1158280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Line 34"/>
              <p:cNvSpPr>
                <a:spLocks noChangeShapeType="1"/>
              </p:cNvSpPr>
              <p:nvPr/>
            </p:nvSpPr>
            <p:spPr bwMode="auto">
              <a:xfrm flipH="1">
                <a:off x="3589040" y="85348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 flipH="1">
                <a:off x="3436640" y="929680"/>
                <a:ext cx="0" cy="2286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37"/>
              <p:cNvSpPr>
                <a:spLocks noChangeShapeType="1"/>
              </p:cNvSpPr>
              <p:nvPr/>
            </p:nvSpPr>
            <p:spPr bwMode="auto">
              <a:xfrm flipH="1">
                <a:off x="3131840" y="1052736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1"/>
              <p:cNvSpPr>
                <a:spLocks noChangeShapeType="1"/>
              </p:cNvSpPr>
              <p:nvPr/>
            </p:nvSpPr>
            <p:spPr bwMode="auto">
              <a:xfrm>
                <a:off x="8778552" y="58296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22"/>
              <p:cNvSpPr>
                <a:spLocks noChangeShapeType="1"/>
              </p:cNvSpPr>
              <p:nvPr/>
            </p:nvSpPr>
            <p:spPr bwMode="auto">
              <a:xfrm>
                <a:off x="8778552" y="963960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23"/>
              <p:cNvSpPr>
                <a:spLocks noChangeShapeType="1"/>
              </p:cNvSpPr>
              <p:nvPr/>
            </p:nvSpPr>
            <p:spPr bwMode="auto">
              <a:xfrm>
                <a:off x="8778552" y="1192560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24"/>
              <p:cNvSpPr>
                <a:spLocks noChangeShapeType="1"/>
              </p:cNvSpPr>
              <p:nvPr/>
            </p:nvSpPr>
            <p:spPr bwMode="auto">
              <a:xfrm>
                <a:off x="9083352" y="88776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26"/>
              <p:cNvSpPr>
                <a:spLocks noChangeShapeType="1"/>
              </p:cNvSpPr>
              <p:nvPr/>
            </p:nvSpPr>
            <p:spPr bwMode="auto">
              <a:xfrm>
                <a:off x="9235752" y="963960"/>
                <a:ext cx="0" cy="2286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27"/>
              <p:cNvSpPr>
                <a:spLocks noChangeShapeType="1"/>
              </p:cNvSpPr>
              <p:nvPr/>
            </p:nvSpPr>
            <p:spPr bwMode="auto">
              <a:xfrm>
                <a:off x="9235752" y="1074002"/>
                <a:ext cx="304800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>
                <a:off x="3905085" y="548680"/>
                <a:ext cx="4877544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Text Box 68"/>
              <p:cNvSpPr txBox="1">
                <a:spLocks noChangeArrowheads="1"/>
              </p:cNvSpPr>
              <p:nvPr/>
            </p:nvSpPr>
            <p:spPr bwMode="auto">
              <a:xfrm>
                <a:off x="6122764" y="131738"/>
                <a:ext cx="825500" cy="488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ea typeface="黑体" pitchFamily="2" charset="-122"/>
                  </a:rPr>
                  <a:t>Vcc</a:t>
                </a:r>
              </a:p>
            </p:txBody>
          </p:sp>
          <p:sp>
            <p:nvSpPr>
              <p:cNvPr id="116" name="Line 61"/>
              <p:cNvSpPr>
                <a:spLocks noChangeShapeType="1"/>
              </p:cNvSpPr>
              <p:nvPr/>
            </p:nvSpPr>
            <p:spPr bwMode="auto">
              <a:xfrm>
                <a:off x="6156176" y="167680"/>
                <a:ext cx="0" cy="38100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331640" y="8367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/>
                <a:t>预充</a:t>
              </a:r>
              <a:endParaRPr lang="zh-CN" altLang="en-US" b="1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318157" y="8367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/>
                <a:t>预充</a:t>
              </a:r>
              <a:endParaRPr lang="zh-CN" altLang="en-US" b="1"/>
            </a:p>
          </p:txBody>
        </p:sp>
      </p:grpSp>
      <p:cxnSp>
        <p:nvCxnSpPr>
          <p:cNvPr id="138" name="肘形连接符 137"/>
          <p:cNvCxnSpPr/>
          <p:nvPr/>
        </p:nvCxnSpPr>
        <p:spPr>
          <a:xfrm>
            <a:off x="2699792" y="1700808"/>
            <a:ext cx="2304256" cy="1440160"/>
          </a:xfrm>
          <a:prstGeom prst="bentConnector3">
            <a:avLst>
              <a:gd name="adj1" fmla="val 59690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/>
          <p:nvPr/>
        </p:nvCxnSpPr>
        <p:spPr>
          <a:xfrm rot="10800000" flipV="1">
            <a:off x="5292080" y="1772816"/>
            <a:ext cx="2304256" cy="1368152"/>
          </a:xfrm>
          <a:prstGeom prst="bentConnector3">
            <a:avLst>
              <a:gd name="adj1" fmla="val 57383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6088" y="1124744"/>
            <a:ext cx="3505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smtClean="0"/>
              <a:t>2</a:t>
            </a:r>
            <a:r>
              <a:rPr lang="zh-CN" altLang="en-US" sz="3100" b="1" smtClean="0"/>
              <a:t>. </a:t>
            </a:r>
            <a:r>
              <a:rPr lang="zh-CN" altLang="en-US" sz="3100" b="1"/>
              <a:t>单管单元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9900" y="1988840"/>
            <a:ext cx="2057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(1)  组成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2838" y="2828379"/>
            <a:ext cx="25574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C: </a:t>
            </a:r>
            <a:r>
              <a:rPr lang="zh-CN" altLang="en-US" sz="3000" b="1"/>
              <a:t>记忆单元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20775" y="3360191"/>
            <a:ext cx="2590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T: </a:t>
            </a:r>
            <a:r>
              <a:rPr lang="zh-CN" altLang="en-US" sz="3000" b="1"/>
              <a:t>控制门管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667125" y="2818854"/>
            <a:ext cx="1603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Z: </a:t>
            </a:r>
            <a:r>
              <a:rPr lang="zh-CN" altLang="en-US" sz="3000" b="1"/>
              <a:t>字线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643313" y="3368129"/>
            <a:ext cx="16827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W: </a:t>
            </a:r>
            <a:r>
              <a:rPr lang="zh-CN" altLang="en-US" sz="3000" b="1"/>
              <a:t>位线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2913" y="4239790"/>
            <a:ext cx="32607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信息的存储</a:t>
            </a:r>
            <a:endParaRPr lang="zh-CN" altLang="en-US" sz="3000" b="1">
              <a:latin typeface="宋体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96925" y="5013176"/>
            <a:ext cx="4479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“</a:t>
            </a:r>
            <a:r>
              <a:rPr lang="zh-CN" altLang="en-US" sz="2400" b="1">
                <a:solidFill>
                  <a:srgbClr val="0000FF"/>
                </a:solidFill>
              </a:rPr>
              <a:t>0</a:t>
            </a:r>
            <a:r>
              <a:rPr lang="zh-CN" altLang="en-US" sz="2400" b="1"/>
              <a:t>”: </a:t>
            </a:r>
            <a:r>
              <a:rPr lang="en-US" altLang="zh-CN" sz="2400" b="1"/>
              <a:t>C</a:t>
            </a:r>
            <a:r>
              <a:rPr lang="zh-CN" altLang="en-US" sz="2400" b="1"/>
              <a:t>无电荷(电荷量少);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983163" y="5021114"/>
            <a:ext cx="4149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“</a:t>
            </a:r>
            <a:r>
              <a:rPr lang="zh-CN" altLang="en-US" sz="2400" b="1">
                <a:solidFill>
                  <a:srgbClr val="0000FF"/>
                </a:solidFill>
              </a:rPr>
              <a:t>1</a:t>
            </a:r>
            <a:r>
              <a:rPr lang="zh-CN" altLang="en-US" sz="2400" b="1"/>
              <a:t>”: </a:t>
            </a:r>
            <a:r>
              <a:rPr lang="en-US" altLang="zh-CN" sz="2400" b="1"/>
              <a:t>C</a:t>
            </a:r>
            <a:r>
              <a:rPr lang="zh-CN" altLang="en-US" sz="2400" b="1"/>
              <a:t>有电荷(电荷量多)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083301" y="1845716"/>
            <a:ext cx="3101975" cy="2405063"/>
            <a:chOff x="3856" y="558"/>
            <a:chExt cx="1954" cy="1515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856" y="1035"/>
              <a:ext cx="159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251" y="853"/>
              <a:ext cx="0" cy="122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705" y="1027"/>
              <a:ext cx="0" cy="159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17" y="1197"/>
              <a:ext cx="172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582" y="1280"/>
              <a:ext cx="258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652" y="1290"/>
              <a:ext cx="0" cy="158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784" y="1290"/>
              <a:ext cx="0" cy="158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43" y="1455"/>
              <a:ext cx="397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800" y="1455"/>
              <a:ext cx="411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209" y="1452"/>
              <a:ext cx="0" cy="12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214" y="1683"/>
              <a:ext cx="0" cy="222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148" y="1906"/>
              <a:ext cx="14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293" y="1462"/>
              <a:ext cx="37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062" y="558"/>
              <a:ext cx="44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W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5431" y="842"/>
              <a:ext cx="37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Z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589" y="1431"/>
              <a:ext cx="38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T</a:t>
              </a:r>
            </a:p>
          </p:txBody>
        </p:sp>
        <p:grpSp>
          <p:nvGrpSpPr>
            <p:cNvPr id="29" name="Group 36"/>
            <p:cNvGrpSpPr>
              <a:grpSpLocks/>
            </p:cNvGrpSpPr>
            <p:nvPr/>
          </p:nvGrpSpPr>
          <p:grpSpPr bwMode="auto">
            <a:xfrm>
              <a:off x="5127" y="1583"/>
              <a:ext cx="178" cy="92"/>
              <a:chOff x="5117" y="1834"/>
              <a:chExt cx="183" cy="96"/>
            </a:xfrm>
          </p:grpSpPr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2484438" y="5522764"/>
            <a:ext cx="0" cy="511175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2244725" y="5954564"/>
            <a:ext cx="103663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/>
              <a:t>V</a:t>
            </a:r>
            <a:r>
              <a:rPr lang="en-US" altLang="zh-CN" b="1" baseline="-14000"/>
              <a:t>0</a:t>
            </a:r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>
            <a:off x="6637338" y="5516414"/>
            <a:ext cx="0" cy="542925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6408738" y="5986314"/>
            <a:ext cx="103663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/>
              <a:t>V</a:t>
            </a:r>
            <a:r>
              <a:rPr lang="en-US" altLang="zh-CN" b="1" baseline="-14000"/>
              <a:t>1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726311" y="3573016"/>
            <a:ext cx="1005929" cy="736376"/>
            <a:chOff x="5842546" y="404664"/>
            <a:chExt cx="1005929" cy="736376"/>
          </a:xfrm>
        </p:grpSpPr>
        <p:grpSp>
          <p:nvGrpSpPr>
            <p:cNvPr id="47" name="组合 46"/>
            <p:cNvGrpSpPr/>
            <p:nvPr/>
          </p:nvGrpSpPr>
          <p:grpSpPr>
            <a:xfrm>
              <a:off x="6343650" y="404664"/>
              <a:ext cx="504825" cy="736376"/>
              <a:chOff x="6343650" y="404664"/>
              <a:chExt cx="504825" cy="736376"/>
            </a:xfrm>
          </p:grpSpPr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46825" y="693365"/>
                <a:ext cx="273050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343650" y="839415"/>
                <a:ext cx="273050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480175" y="404664"/>
                <a:ext cx="368300" cy="29210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0" y="0"/>
                  </a:cxn>
                  <a:cxn ang="0">
                    <a:pos x="0" y="183"/>
                  </a:cxn>
                </a:cxnLst>
                <a:rect l="0" t="0" r="r" b="b"/>
                <a:pathLst>
                  <a:path w="259" h="183">
                    <a:moveTo>
                      <a:pt x="259" y="0"/>
                    </a:moveTo>
                    <a:lnTo>
                      <a:pt x="0" y="0"/>
                    </a:lnTo>
                    <a:lnTo>
                      <a:pt x="0" y="183"/>
                    </a:lnTo>
                  </a:path>
                </a:pathLst>
              </a:custGeom>
              <a:noFill/>
              <a:ln w="19050" cap="flat" cmpd="sng">
                <a:solidFill>
                  <a:srgbClr val="0044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6480175" y="860053"/>
                <a:ext cx="0" cy="24765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6381750" y="1141040"/>
                <a:ext cx="23495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5842546" y="476672"/>
              <a:ext cx="601662" cy="554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  <a:r>
                <a:rPr lang="en-US" altLang="zh-CN" b="1"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38" grpId="0" animBg="1"/>
      <p:bldP spid="39" grpId="0" autoUpdateAnimBg="0"/>
      <p:bldP spid="40" grpId="0" animBg="1"/>
      <p:bldP spid="4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19113" y="764704"/>
            <a:ext cx="8726487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49338" indent="-1049338">
              <a:lnSpc>
                <a:spcPct val="105000"/>
              </a:lnSpc>
            </a:pPr>
            <a:r>
              <a:rPr lang="zh-CN" altLang="en-US" sz="2900" b="1">
                <a:solidFill>
                  <a:srgbClr val="0000FF"/>
                </a:solidFill>
              </a:rPr>
              <a:t>写入</a:t>
            </a:r>
            <a:r>
              <a:rPr lang="zh-CN" altLang="en-US" sz="2900" b="1"/>
              <a:t>:</a:t>
            </a:r>
            <a:r>
              <a:rPr lang="zh-CN" altLang="en-US" sz="3100" b="1"/>
              <a:t>  </a:t>
            </a:r>
          </a:p>
          <a:p>
            <a:pPr marL="1049338" indent="-1049338"/>
            <a:r>
              <a:rPr lang="en-US" altLang="zh-CN" sz="3000" b="1"/>
              <a:t> </a:t>
            </a:r>
            <a:r>
              <a:rPr lang="en-US" altLang="zh-CN" sz="2900" b="1"/>
              <a:t>Z</a:t>
            </a:r>
            <a:r>
              <a:rPr lang="zh-CN" altLang="en-US" sz="2900" b="1"/>
              <a:t>加高电平, </a:t>
            </a:r>
            <a:r>
              <a:rPr lang="en-US" altLang="zh-CN" sz="2900" b="1"/>
              <a:t>T</a:t>
            </a:r>
            <a:r>
              <a:rPr lang="zh-CN" altLang="en-US" sz="2900" b="1"/>
              <a:t>导通, </a:t>
            </a:r>
            <a:r>
              <a:rPr lang="en-US" altLang="zh-CN" sz="2900" b="1"/>
              <a:t>W</a:t>
            </a:r>
            <a:r>
              <a:rPr lang="zh-CN" altLang="en-US" sz="2900" b="1"/>
              <a:t>上加高/低电平, 写1/0(</a:t>
            </a:r>
            <a:r>
              <a:rPr lang="en-US" altLang="zh-CN" sz="2900" b="1"/>
              <a:t>V</a:t>
            </a:r>
            <a:r>
              <a:rPr lang="en-US" altLang="zh-CN" b="1" baseline="-14000"/>
              <a:t>1</a:t>
            </a:r>
            <a:r>
              <a:rPr lang="zh-CN" altLang="en-US" sz="3000" b="1"/>
              <a:t>/</a:t>
            </a:r>
            <a:r>
              <a:rPr lang="en-US" altLang="zh-CN" sz="2900" b="1"/>
              <a:t>V</a:t>
            </a:r>
            <a:r>
              <a:rPr lang="en-US" altLang="zh-CN" b="1" baseline="-14000"/>
              <a:t>0</a:t>
            </a:r>
            <a:r>
              <a:rPr lang="zh-CN" altLang="en-US" sz="2900" b="1"/>
              <a:t>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1988840"/>
            <a:ext cx="8494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900" b="1">
                <a:solidFill>
                  <a:srgbClr val="0000FF"/>
                </a:solidFill>
              </a:rPr>
              <a:t>读出</a:t>
            </a:r>
            <a:r>
              <a:rPr lang="zh-CN" altLang="en-US" sz="2900" b="1"/>
              <a:t>: </a:t>
            </a:r>
            <a:r>
              <a:rPr lang="en-US" altLang="zh-CN" sz="2900" b="1"/>
              <a:t>W</a:t>
            </a:r>
            <a:r>
              <a:rPr lang="zh-CN" altLang="en-US" sz="2900" b="1"/>
              <a:t>预充电至</a:t>
            </a:r>
            <a:r>
              <a:rPr lang="en-US" altLang="zh-CN" sz="2900" b="1"/>
              <a:t>V</a:t>
            </a:r>
            <a:r>
              <a:rPr lang="en-US" altLang="zh-CN" b="1" baseline="-12000"/>
              <a:t>m</a:t>
            </a:r>
            <a:r>
              <a:rPr lang="en-US" altLang="zh-CN" sz="2900" b="1"/>
              <a:t>(</a:t>
            </a:r>
            <a:r>
              <a:rPr lang="zh-CN" altLang="en-US" sz="2900" b="1"/>
              <a:t>对分布电容</a:t>
            </a:r>
            <a:r>
              <a:rPr lang="en-US" altLang="zh-CN" sz="2900" b="1"/>
              <a:t>C</a:t>
            </a:r>
            <a:r>
              <a:rPr lang="en-US" altLang="zh-CN" sz="2900" b="1"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900" b="1"/>
              <a:t>), 断开充电回路</a:t>
            </a:r>
            <a:endParaRPr lang="en-US" altLang="zh-CN" sz="29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592" y="44624"/>
            <a:ext cx="2695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(3) 工作原理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5625" y="3140968"/>
            <a:ext cx="647858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/>
            <a:r>
              <a:rPr lang="en-US" altLang="zh-CN" sz="2900" b="1"/>
              <a:t>Z: </a:t>
            </a:r>
            <a:r>
              <a:rPr lang="zh-CN" altLang="en-US" sz="2900" b="1"/>
              <a:t>加高电平, </a:t>
            </a:r>
            <a:r>
              <a:rPr lang="en-US" altLang="zh-CN" sz="2900" b="1"/>
              <a:t>T</a:t>
            </a:r>
            <a:r>
              <a:rPr lang="zh-CN" altLang="en-US" sz="2900" b="1"/>
              <a:t>导通, 根据</a:t>
            </a:r>
            <a:r>
              <a:rPr lang="en-US" altLang="zh-CN" sz="2900" b="1"/>
              <a:t>W</a:t>
            </a:r>
            <a:r>
              <a:rPr lang="zh-CN" altLang="en-US" sz="2900" b="1"/>
              <a:t>线电位变化, 读出1/0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2314575" y="2473027"/>
            <a:ext cx="4048125" cy="604838"/>
            <a:chOff x="1458" y="1376"/>
            <a:chExt cx="2550" cy="381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458" y="1376"/>
              <a:ext cx="93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zh-CN" altLang="en-US" sz="2900" b="1"/>
                <a:t>其中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136" y="1402"/>
              <a:ext cx="84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900" b="1"/>
                <a:t>V</a:t>
              </a:r>
              <a:r>
                <a:rPr lang="en-US" altLang="zh-CN" b="1" baseline="-12000"/>
                <a:t>m</a:t>
              </a:r>
              <a:r>
                <a:rPr lang="en-US" altLang="zh-CN" sz="2900" b="1" baseline="-14000"/>
                <a:t> </a:t>
              </a:r>
              <a:r>
                <a:rPr lang="en-US" altLang="zh-CN" sz="2900" b="1">
                  <a:sym typeface="Symbol" pitchFamily="18" charset="2"/>
                </a:rPr>
                <a:t></a:t>
              </a:r>
              <a:endParaRPr lang="zh-CN" altLang="en-US" sz="2900" b="1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526" y="1459"/>
              <a:ext cx="103" cy="257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663" y="1387"/>
              <a:ext cx="93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900" b="1"/>
                <a:t>(V</a:t>
              </a:r>
              <a:r>
                <a:rPr lang="en-US" altLang="zh-CN" b="1" baseline="-14000"/>
                <a:t>1</a:t>
              </a:r>
              <a:r>
                <a:rPr lang="zh-CN" altLang="en-US" sz="2900" b="1">
                  <a:cs typeface="Times New Roman" pitchFamily="18" charset="0"/>
                </a:rPr>
                <a:t>+</a:t>
              </a:r>
              <a:r>
                <a:rPr lang="en-US" altLang="zh-CN" sz="2900" b="1"/>
                <a:t>V</a:t>
              </a:r>
              <a:r>
                <a:rPr lang="en-US" altLang="zh-CN" b="1" baseline="-14000"/>
                <a:t>0</a:t>
              </a:r>
              <a:r>
                <a:rPr lang="en-US" altLang="zh-CN" sz="2900" b="1"/>
                <a:t>)</a:t>
              </a:r>
              <a:endParaRPr lang="zh-CN" altLang="en-US" sz="2900" b="1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615" y="1421"/>
              <a:ext cx="39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900" b="1"/>
                <a:t>2</a:t>
              </a:r>
            </a:p>
          </p:txBody>
        </p:sp>
      </p:grp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31825" y="4333488"/>
            <a:ext cx="6373813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/>
              <a:t>若原信息为0, 则</a:t>
            </a:r>
            <a:r>
              <a:rPr lang="en-US" altLang="zh-CN" sz="2800" b="1"/>
              <a:t>W</a:t>
            </a:r>
            <a:r>
              <a:rPr lang="zh-CN" altLang="en-US" sz="2800" b="1"/>
              <a:t>通过</a:t>
            </a:r>
            <a:r>
              <a:rPr lang="en-US" altLang="zh-CN" sz="2800" b="1"/>
              <a:t>T</a:t>
            </a:r>
            <a:r>
              <a:rPr lang="zh-CN" altLang="en-US" sz="2800" b="1"/>
              <a:t>向</a:t>
            </a:r>
            <a:r>
              <a:rPr lang="en-US" altLang="zh-CN" sz="2800" b="1"/>
              <a:t>C</a:t>
            </a:r>
            <a:r>
              <a:rPr lang="zh-CN" altLang="en-US" sz="2800" b="1"/>
              <a:t>充电, 使位线</a:t>
            </a:r>
            <a:r>
              <a:rPr lang="en-US" altLang="zh-CN" sz="2800" b="1"/>
              <a:t>W</a:t>
            </a:r>
            <a:r>
              <a:rPr lang="zh-CN" altLang="en-US" sz="2800" b="1"/>
              <a:t>的电平下降; </a:t>
            </a:r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6805613" y="2800375"/>
            <a:ext cx="2501900" cy="2089150"/>
            <a:chOff x="4287" y="1323"/>
            <a:chExt cx="1576" cy="1316"/>
          </a:xfrm>
        </p:grpSpPr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630" y="1742"/>
              <a:ext cx="871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4815" y="1596"/>
              <a:ext cx="0" cy="1043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5051" y="1742"/>
              <a:ext cx="0" cy="14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4985" y="1890"/>
              <a:ext cx="131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958" y="1957"/>
              <a:ext cx="197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5014" y="1967"/>
              <a:ext cx="0" cy="11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5114" y="1967"/>
              <a:ext cx="0" cy="11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4806" y="2082"/>
              <a:ext cx="204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5114" y="2091"/>
              <a:ext cx="240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5357" y="2098"/>
              <a:ext cx="0" cy="124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5369" y="2310"/>
              <a:ext cx="0" cy="225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5293" y="2545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5419" y="2093"/>
              <a:ext cx="38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C</a:t>
              </a: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4626" y="1323"/>
              <a:ext cx="45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W</a:t>
              </a: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5474" y="1580"/>
              <a:ext cx="38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Z</a:t>
              </a: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4915" y="2146"/>
              <a:ext cx="39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T</a:t>
              </a:r>
            </a:p>
          </p:txBody>
        </p: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5281" y="2232"/>
              <a:ext cx="165" cy="68"/>
              <a:chOff x="5117" y="1834"/>
              <a:chExt cx="183" cy="96"/>
            </a:xfrm>
          </p:grpSpPr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1" name="Group 41"/>
            <p:cNvGrpSpPr>
              <a:grpSpLocks/>
            </p:cNvGrpSpPr>
            <p:nvPr/>
          </p:nvGrpSpPr>
          <p:grpSpPr bwMode="auto">
            <a:xfrm>
              <a:off x="4503" y="2366"/>
              <a:ext cx="161" cy="70"/>
              <a:chOff x="5117" y="1834"/>
              <a:chExt cx="183" cy="96"/>
            </a:xfrm>
          </p:grpSpPr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4587" y="2216"/>
              <a:ext cx="217" cy="163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0" y="0"/>
                </a:cxn>
                <a:cxn ang="0">
                  <a:pos x="0" y="183"/>
                </a:cxn>
              </a:cxnLst>
              <a:rect l="0" t="0" r="r" b="b"/>
              <a:pathLst>
                <a:path w="259" h="183">
                  <a:moveTo>
                    <a:pt x="259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19050" cap="flat" cmpd="sng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4581" y="2442"/>
              <a:ext cx="0" cy="16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4502" y="2606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4287" y="2092"/>
              <a:ext cx="3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C</a:t>
              </a: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zh-CN" sz="2800" b="1"/>
            </a:p>
          </p:txBody>
        </p:sp>
      </p:grp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631825" y="4767287"/>
            <a:ext cx="6473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                               若原信息为1, 则</a:t>
            </a:r>
            <a:r>
              <a:rPr lang="en-US" altLang="zh-CN" sz="2800" b="1"/>
              <a:t>C</a:t>
            </a:r>
            <a:r>
              <a:rPr lang="zh-CN" altLang="en-US" sz="2800" b="1"/>
              <a:t>通过</a:t>
            </a:r>
            <a:r>
              <a:rPr lang="en-US" altLang="zh-CN" sz="2800" b="1"/>
              <a:t>T</a:t>
            </a:r>
            <a:r>
              <a:rPr lang="zh-CN" altLang="en-US" sz="2800" b="1"/>
              <a:t>向位线</a:t>
            </a:r>
            <a:r>
              <a:rPr lang="en-US" altLang="zh-CN" sz="2800" b="1"/>
              <a:t>W</a:t>
            </a:r>
            <a:r>
              <a:rPr lang="zh-CN" altLang="en-US" sz="2800" b="1"/>
              <a:t>放电,  使</a:t>
            </a:r>
            <a:r>
              <a:rPr lang="en-US" altLang="zh-CN" sz="2800" b="1"/>
              <a:t>W</a:t>
            </a:r>
            <a:r>
              <a:rPr lang="zh-CN" altLang="en-US" sz="2800" b="1"/>
              <a:t>的电平上升;</a:t>
            </a:r>
          </a:p>
        </p:txBody>
      </p: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107504" y="5930116"/>
            <a:ext cx="9036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根据位线</a:t>
            </a:r>
            <a:r>
              <a:rPr lang="en-US" altLang="zh-CN" sz="2800" b="1">
                <a:solidFill>
                  <a:srgbClr val="0000FF"/>
                </a:solidFill>
              </a:rPr>
              <a:t>W</a:t>
            </a:r>
            <a:r>
              <a:rPr lang="zh-CN" altLang="en-US" sz="2800" b="1">
                <a:solidFill>
                  <a:srgbClr val="0000FF"/>
                </a:solidFill>
              </a:rPr>
              <a:t>电平变化的方向和幅度判断是“0”或“1”。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12" grpId="0" build="p" autoUpdateAnimBg="0"/>
      <p:bldP spid="40" grpId="0" build="p" autoUpdateAnimBg="0"/>
      <p:bldP spid="4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19367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(4) 保持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1929145"/>
            <a:ext cx="566737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41425" indent="-1241425"/>
            <a:r>
              <a:rPr lang="zh-CN" altLang="en-US" sz="2900" b="1"/>
              <a:t>字线</a:t>
            </a:r>
            <a:r>
              <a:rPr lang="en-US" altLang="zh-CN" sz="2900" b="1"/>
              <a:t>Z: </a:t>
            </a:r>
            <a:r>
              <a:rPr lang="zh-CN" altLang="en-US" sz="2900" b="1"/>
              <a:t>加低电平, </a:t>
            </a:r>
            <a:r>
              <a:rPr lang="en-US" altLang="zh-CN" sz="2900" b="1"/>
              <a:t>T</a:t>
            </a:r>
            <a:r>
              <a:rPr lang="zh-CN" altLang="en-US" sz="2900" b="1"/>
              <a:t>截止, 该单元未选中, 保持原状态。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4463653"/>
            <a:ext cx="676875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>
                <a:solidFill>
                  <a:srgbClr val="FF0000"/>
                </a:solidFill>
              </a:rPr>
              <a:t>单管单元是破坏性读出, 读出后需重写。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726113" y="1073919"/>
            <a:ext cx="3427412" cy="2416175"/>
            <a:chOff x="3607" y="517"/>
            <a:chExt cx="2159" cy="152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086" y="1000"/>
              <a:ext cx="1301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269" y="810"/>
              <a:ext cx="0" cy="1229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752" y="1000"/>
              <a:ext cx="0" cy="143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661" y="1161"/>
              <a:ext cx="177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625" y="1240"/>
              <a:ext cx="265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81" y="1258"/>
              <a:ext cx="0" cy="12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833" y="1258"/>
              <a:ext cx="0" cy="131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277" y="1398"/>
              <a:ext cx="401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33" y="1398"/>
              <a:ext cx="376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221" y="1403"/>
              <a:ext cx="0" cy="127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5226" y="1621"/>
              <a:ext cx="0" cy="23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142" y="1854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15" y="1405"/>
              <a:ext cx="3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071" y="517"/>
              <a:ext cx="45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W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377" y="806"/>
              <a:ext cx="3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Z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632" y="1373"/>
              <a:ext cx="39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T</a:t>
              </a:r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5129" y="1540"/>
              <a:ext cx="183" cy="73"/>
              <a:chOff x="5117" y="1834"/>
              <a:chExt cx="183" cy="96"/>
            </a:xfrm>
          </p:grpSpPr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3943" y="1746"/>
              <a:ext cx="183" cy="74"/>
              <a:chOff x="5117" y="1834"/>
              <a:chExt cx="183" cy="96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021" y="1589"/>
              <a:ext cx="239" cy="185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0" y="0"/>
                </a:cxn>
                <a:cxn ang="0">
                  <a:pos x="0" y="183"/>
                </a:cxn>
              </a:cxnLst>
              <a:rect l="0" t="0" r="r" b="b"/>
              <a:pathLst>
                <a:path w="259" h="183">
                  <a:moveTo>
                    <a:pt x="259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19050" cap="flat" cmpd="sng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4029" y="1856"/>
              <a:ext cx="0" cy="163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966" y="2025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3607" y="1588"/>
              <a:ext cx="3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zh-CN" sz="3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27050" y="2966169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地址线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24038" y="2961406"/>
            <a:ext cx="7159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900" b="1"/>
              <a:t>A</a:t>
            </a:r>
            <a:r>
              <a:rPr lang="en-US" altLang="zh-CN" b="1" baseline="-12000"/>
              <a:t>7</a:t>
            </a:r>
            <a:r>
              <a:rPr lang="en-US" altLang="zh-CN" sz="2900" b="1"/>
              <a:t>~A</a:t>
            </a:r>
            <a:r>
              <a:rPr lang="en-US" altLang="zh-CN" b="1" baseline="-12000"/>
              <a:t>0</a:t>
            </a:r>
            <a:r>
              <a:rPr lang="en-US" altLang="zh-CN" sz="2900" b="1"/>
              <a:t> (</a:t>
            </a:r>
            <a:r>
              <a:rPr lang="zh-CN" altLang="en-US" sz="2900" b="1"/>
              <a:t>输入)分时复用, 提供16位地址。</a:t>
            </a:r>
          </a:p>
        </p:txBody>
      </p: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525463" y="3437656"/>
            <a:ext cx="3746500" cy="971550"/>
            <a:chOff x="331" y="1860"/>
            <a:chExt cx="2360" cy="61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1" y="1979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数据端</a:t>
              </a:r>
              <a:r>
                <a:rPr lang="en-US" altLang="zh-CN" sz="2800" b="1"/>
                <a:t>:</a:t>
              </a:r>
              <a:endParaRPr lang="zh-CN" altLang="en-US" sz="28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5" y="1860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sz="2000" b="1"/>
                <a:t>i</a:t>
              </a:r>
              <a:r>
                <a:rPr lang="en-US" altLang="zh-CN" sz="2800" b="1"/>
                <a:t> (</a:t>
              </a:r>
              <a:r>
                <a:rPr lang="zh-CN" altLang="en-US" sz="2800" b="1"/>
                <a:t>输入)</a:t>
              </a: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1283" y="1979"/>
              <a:ext cx="96" cy="396"/>
            </a:xfrm>
            <a:prstGeom prst="leftBrace">
              <a:avLst>
                <a:gd name="adj1" fmla="val 34375"/>
                <a:gd name="adj2" fmla="val 50000"/>
              </a:avLst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79" y="2145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Do (</a:t>
              </a:r>
              <a:r>
                <a:rPr lang="zh-CN" altLang="en-US" sz="2800" b="1"/>
                <a:t>输出)</a:t>
              </a:r>
            </a:p>
          </p:txBody>
        </p:sp>
      </p:grpSp>
      <p:grpSp>
        <p:nvGrpSpPr>
          <p:cNvPr id="9" name="Group 106"/>
          <p:cNvGrpSpPr>
            <a:grpSpLocks/>
          </p:cNvGrpSpPr>
          <p:nvPr/>
        </p:nvGrpSpPr>
        <p:grpSpPr bwMode="auto">
          <a:xfrm>
            <a:off x="3675063" y="937344"/>
            <a:ext cx="5497512" cy="2019300"/>
            <a:chOff x="2107" y="229"/>
            <a:chExt cx="3463" cy="1272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290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4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922" y="501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213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79" y="511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531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164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710" y="534"/>
              <a:ext cx="0" cy="68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57" y="229"/>
              <a:ext cx="307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00" b="1">
                  <a:ea typeface="黑体" pitchFamily="2" charset="-122"/>
                </a:rPr>
                <a:t>GND</a:t>
              </a:r>
              <a:r>
                <a:rPr lang="en-US" altLang="zh-CN" sz="2500" b="1">
                  <a:ea typeface="黑体" pitchFamily="2" charset="-122"/>
                </a:rPr>
                <a:t> </a:t>
              </a:r>
              <a:r>
                <a:rPr lang="en-US" altLang="zh-CN" sz="2300" b="1">
                  <a:ea typeface="黑体" pitchFamily="2" charset="-122"/>
                </a:rPr>
                <a:t>CAS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o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6</a:t>
              </a:r>
              <a:r>
                <a:rPr lang="en-US" altLang="zh-CN" sz="2400" b="1">
                  <a:ea typeface="黑体" pitchFamily="2" charset="-122"/>
                </a:rPr>
                <a:t>  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3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4</a:t>
              </a:r>
              <a:r>
                <a:rPr lang="en-US" altLang="zh-CN" sz="2400" b="1">
                  <a:ea typeface="黑体" pitchFamily="2" charset="-122"/>
                </a:rPr>
                <a:t> 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5</a:t>
              </a:r>
              <a:r>
                <a:rPr lang="en-US" altLang="zh-CN" sz="24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7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994" y="295"/>
              <a:ext cx="317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3" y="631"/>
              <a:ext cx="2741" cy="473"/>
            </a:xfrm>
            <a:prstGeom prst="rect">
              <a:avLst/>
            </a:prstGeom>
            <a:solidFill>
              <a:srgbClr val="DDFFFF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430" y="698"/>
              <a:ext cx="1680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b="1">
                  <a:ea typeface="黑体" pitchFamily="2" charset="-122"/>
                </a:rPr>
                <a:t>2164 (64</a:t>
              </a:r>
              <a:r>
                <a:rPr lang="en-US" altLang="zh-CN" sz="2700" b="1">
                  <a:ea typeface="黑体" pitchFamily="2" charset="-122"/>
                </a:rPr>
                <a:t>K</a:t>
              </a:r>
              <a:r>
                <a:rPr lang="en-US" altLang="zh-CN" sz="2700" b="1">
                  <a:sym typeface="Symbol" pitchFamily="18" charset="2"/>
                </a:rPr>
                <a:t></a:t>
              </a:r>
              <a:r>
                <a:rPr lang="en-US" altLang="zh-CN" sz="2700" b="1">
                  <a:ea typeface="黑体" pitchFamily="2" charset="-122"/>
                </a:rPr>
                <a:t>1)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602" y="841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5101" y="866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8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5111" y="580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9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64" y="589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16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017" y="1213"/>
              <a:ext cx="25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i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300" b="1">
                  <a:ea typeface="黑体" pitchFamily="2" charset="-122"/>
                </a:rPr>
                <a:t>WE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RAS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b="1" baseline="-14000">
                  <a:ea typeface="黑体" pitchFamily="2" charset="-122"/>
                </a:rPr>
                <a:t>0</a:t>
              </a:r>
              <a:r>
                <a:rPr lang="en-US" altLang="zh-CN" sz="24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b="1" baseline="-14000">
                  <a:ea typeface="黑体" pitchFamily="2" charset="-122"/>
                </a:rPr>
                <a:t>2</a:t>
              </a:r>
              <a:r>
                <a:rPr lang="en-US" altLang="zh-CN" sz="24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b="1" baseline="-14000">
                  <a:ea typeface="黑体" pitchFamily="2" charset="-122"/>
                </a:rPr>
                <a:t>1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V</a:t>
              </a:r>
              <a:r>
                <a:rPr lang="en-US" altLang="zh-CN" sz="2400" b="1">
                  <a:ea typeface="黑体" pitchFamily="2" charset="-122"/>
                </a:rPr>
                <a:t>cc</a:t>
              </a: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780" y="1271"/>
              <a:ext cx="338" cy="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3395" y="1269"/>
              <a:ext cx="274" cy="3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107" y="1226"/>
              <a:ext cx="1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>
                  <a:latin typeface="宋体" charset="-122"/>
                </a:rPr>
                <a:t>空闲/刷新</a:t>
              </a:r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279900" y="3639269"/>
            <a:ext cx="4500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电源、地、引脚1未使用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971600" y="116632"/>
            <a:ext cx="25304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smtClean="0"/>
              <a:t>3</a:t>
            </a:r>
            <a:r>
              <a:rPr lang="zh-CN" altLang="en-US" sz="3100" b="1" smtClean="0"/>
              <a:t>. </a:t>
            </a:r>
            <a:r>
              <a:rPr lang="zh-CN" altLang="en-US" sz="3100" b="1"/>
              <a:t>存储芯片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01638" y="2496269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外特性</a:t>
            </a:r>
            <a:r>
              <a:rPr lang="zh-CN" altLang="en-US" sz="2800" b="1"/>
              <a:t>: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36538" y="980728"/>
            <a:ext cx="3702050" cy="9402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900" b="1"/>
              <a:t>例. </a:t>
            </a:r>
            <a:r>
              <a:rPr lang="en-US" altLang="zh-CN" sz="2900" b="1"/>
              <a:t>DRAM</a:t>
            </a:r>
            <a:r>
              <a:rPr lang="zh-CN" altLang="zh-CN" sz="2900" b="1"/>
              <a:t>芯片2164</a:t>
            </a:r>
            <a:r>
              <a:rPr lang="zh-CN" altLang="en-US" sz="2900" b="1"/>
              <a:t>     </a:t>
            </a:r>
          </a:p>
          <a:p>
            <a:pPr>
              <a:lnSpc>
                <a:spcPct val="95000"/>
              </a:lnSpc>
            </a:pPr>
            <a:r>
              <a:rPr lang="zh-CN" altLang="en-US" sz="2900" b="1"/>
              <a:t>          </a:t>
            </a:r>
            <a:r>
              <a:rPr lang="zh-CN" altLang="en-US" sz="2800" b="1"/>
              <a:t>(</a:t>
            </a:r>
            <a:r>
              <a:rPr lang="zh-CN" altLang="zh-CN" sz="2800" b="1"/>
              <a:t>64</a:t>
            </a:r>
            <a:r>
              <a:rPr lang="en-US" altLang="zh-CN" sz="2800" b="1"/>
              <a:t>K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en-US" altLang="zh-CN" sz="2800" b="1"/>
              <a:t>1</a:t>
            </a:r>
            <a:r>
              <a:rPr lang="zh-CN" altLang="en-US" sz="2800" b="1"/>
              <a:t>位)</a:t>
            </a:r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533400" y="4247281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控制端:</a:t>
            </a:r>
          </a:p>
        </p:txBody>
      </p:sp>
      <p:sp>
        <p:nvSpPr>
          <p:cNvPr id="35" name="AutoShape 78"/>
          <p:cNvSpPr>
            <a:spLocks/>
          </p:cNvSpPr>
          <p:nvPr/>
        </p:nvSpPr>
        <p:spPr bwMode="auto">
          <a:xfrm>
            <a:off x="360363" y="4971181"/>
            <a:ext cx="215900" cy="1147763"/>
          </a:xfrm>
          <a:prstGeom prst="leftBrace">
            <a:avLst>
              <a:gd name="adj1" fmla="val 44301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6" name="Text Box 79"/>
          <p:cNvSpPr txBox="1">
            <a:spLocks noChangeArrowheads="1"/>
          </p:cNvSpPr>
          <p:nvPr/>
        </p:nvSpPr>
        <p:spPr bwMode="auto">
          <a:xfrm>
            <a:off x="501650" y="5782394"/>
            <a:ext cx="1249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片选</a:t>
            </a:r>
          </a:p>
        </p:txBody>
      </p:sp>
      <p:sp>
        <p:nvSpPr>
          <p:cNvPr id="37" name="AutoShape 80"/>
          <p:cNvSpPr>
            <a:spLocks/>
          </p:cNvSpPr>
          <p:nvPr/>
        </p:nvSpPr>
        <p:spPr bwMode="auto">
          <a:xfrm>
            <a:off x="2386013" y="4723531"/>
            <a:ext cx="152400" cy="542925"/>
          </a:xfrm>
          <a:prstGeom prst="leftBrace">
            <a:avLst>
              <a:gd name="adj1" fmla="val 29687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8" name="Text Box 81"/>
          <p:cNvSpPr txBox="1">
            <a:spLocks noChangeArrowheads="1"/>
          </p:cNvSpPr>
          <p:nvPr/>
        </p:nvSpPr>
        <p:spPr bwMode="auto">
          <a:xfrm>
            <a:off x="2535238" y="4488581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= 0 写</a:t>
            </a:r>
          </a:p>
        </p:txBody>
      </p:sp>
      <p:sp>
        <p:nvSpPr>
          <p:cNvPr id="39" name="Text Box 82"/>
          <p:cNvSpPr txBox="1">
            <a:spLocks noChangeArrowheads="1"/>
          </p:cNvSpPr>
          <p:nvPr/>
        </p:nvSpPr>
        <p:spPr bwMode="auto">
          <a:xfrm>
            <a:off x="2535238" y="4963244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= 1 读</a:t>
            </a:r>
          </a:p>
        </p:txBody>
      </p:sp>
      <p:grpSp>
        <p:nvGrpSpPr>
          <p:cNvPr id="40" name="Group 104"/>
          <p:cNvGrpSpPr>
            <a:grpSpLocks/>
          </p:cNvGrpSpPr>
          <p:nvPr/>
        </p:nvGrpSpPr>
        <p:grpSpPr bwMode="auto">
          <a:xfrm>
            <a:off x="515938" y="4747344"/>
            <a:ext cx="1998662" cy="519112"/>
            <a:chOff x="325" y="2733"/>
            <a:chExt cx="1259" cy="327"/>
          </a:xfrm>
        </p:grpSpPr>
        <p:sp>
          <p:nvSpPr>
            <p:cNvPr id="41" name="Text Box 84"/>
            <p:cNvSpPr txBox="1">
              <a:spLocks noChangeArrowheads="1"/>
            </p:cNvSpPr>
            <p:nvPr/>
          </p:nvSpPr>
          <p:spPr bwMode="auto">
            <a:xfrm>
              <a:off x="325" y="2733"/>
              <a:ext cx="12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写使能</a:t>
              </a:r>
              <a:r>
                <a:rPr lang="en-US" altLang="zh-CN" sz="2800" b="1"/>
                <a:t>WE</a:t>
              </a:r>
            </a:p>
          </p:txBody>
        </p:sp>
        <p:sp>
          <p:nvSpPr>
            <p:cNvPr id="42" name="Line 85"/>
            <p:cNvSpPr>
              <a:spLocks noChangeShapeType="1"/>
            </p:cNvSpPr>
            <p:nvPr/>
          </p:nvSpPr>
          <p:spPr bwMode="auto">
            <a:xfrm>
              <a:off x="1086" y="2791"/>
              <a:ext cx="329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3" name="AutoShape 86"/>
          <p:cNvSpPr>
            <a:spLocks/>
          </p:cNvSpPr>
          <p:nvPr/>
        </p:nvSpPr>
        <p:spPr bwMode="auto">
          <a:xfrm>
            <a:off x="1381125" y="5672856"/>
            <a:ext cx="152400" cy="701675"/>
          </a:xfrm>
          <a:prstGeom prst="leftBrace">
            <a:avLst>
              <a:gd name="adj1" fmla="val 38368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4" name="Group 107"/>
          <p:cNvGrpSpPr>
            <a:grpSpLocks/>
          </p:cNvGrpSpPr>
          <p:nvPr/>
        </p:nvGrpSpPr>
        <p:grpSpPr bwMode="auto">
          <a:xfrm>
            <a:off x="1482725" y="5493469"/>
            <a:ext cx="3937000" cy="519112"/>
            <a:chOff x="934" y="3203"/>
            <a:chExt cx="2480" cy="327"/>
          </a:xfrm>
        </p:grpSpPr>
        <p:sp>
          <p:nvSpPr>
            <p:cNvPr id="45" name="Line 88"/>
            <p:cNvSpPr>
              <a:spLocks noChangeShapeType="1"/>
            </p:cNvSpPr>
            <p:nvPr/>
          </p:nvSpPr>
          <p:spPr bwMode="auto">
            <a:xfrm>
              <a:off x="2139" y="3252"/>
              <a:ext cx="41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Text Box 89"/>
            <p:cNvSpPr txBox="1">
              <a:spLocks noChangeArrowheads="1"/>
            </p:cNvSpPr>
            <p:nvPr/>
          </p:nvSpPr>
          <p:spPr bwMode="auto">
            <a:xfrm>
              <a:off x="934" y="3203"/>
              <a:ext cx="2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行地址选通</a:t>
              </a:r>
              <a:r>
                <a:rPr lang="en-US" altLang="zh-CN" sz="2800" b="1"/>
                <a:t>RAS</a:t>
              </a:r>
              <a:r>
                <a:rPr lang="zh-CN" altLang="en-US" sz="2800" b="1"/>
                <a:t>=0时,</a:t>
              </a:r>
              <a:endParaRPr lang="en-US" altLang="zh-CN" sz="2800" b="1"/>
            </a:p>
          </p:txBody>
        </p:sp>
      </p:grpSp>
      <p:grpSp>
        <p:nvGrpSpPr>
          <p:cNvPr id="47" name="Group 108"/>
          <p:cNvGrpSpPr>
            <a:grpSpLocks/>
          </p:cNvGrpSpPr>
          <p:nvPr/>
        </p:nvGrpSpPr>
        <p:grpSpPr bwMode="auto">
          <a:xfrm>
            <a:off x="1495425" y="6006231"/>
            <a:ext cx="3660775" cy="519113"/>
            <a:chOff x="942" y="3510"/>
            <a:chExt cx="2306" cy="327"/>
          </a:xfrm>
        </p:grpSpPr>
        <p:sp>
          <p:nvSpPr>
            <p:cNvPr id="48" name="Text Box 91"/>
            <p:cNvSpPr txBox="1">
              <a:spLocks noChangeArrowheads="1"/>
            </p:cNvSpPr>
            <p:nvPr/>
          </p:nvSpPr>
          <p:spPr bwMode="auto">
            <a:xfrm>
              <a:off x="942" y="3510"/>
              <a:ext cx="2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列地址选通</a:t>
              </a:r>
              <a:r>
                <a:rPr lang="en-US" altLang="zh-CN" sz="2800" b="1"/>
                <a:t>CAS</a:t>
              </a:r>
              <a:r>
                <a:rPr lang="zh-CN" altLang="en-US" sz="2800" b="1"/>
                <a:t>=0时,</a:t>
              </a:r>
              <a:endParaRPr lang="en-US" altLang="zh-CN" sz="2800" b="1"/>
            </a:p>
          </p:txBody>
        </p:sp>
        <p:sp>
          <p:nvSpPr>
            <p:cNvPr id="49" name="Line 92"/>
            <p:cNvSpPr>
              <a:spLocks noChangeShapeType="1"/>
            </p:cNvSpPr>
            <p:nvPr/>
          </p:nvSpPr>
          <p:spPr bwMode="auto">
            <a:xfrm>
              <a:off x="2169" y="3560"/>
              <a:ext cx="39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0" name="Text Box 93"/>
          <p:cNvSpPr txBox="1">
            <a:spLocks noChangeArrowheads="1"/>
          </p:cNvSpPr>
          <p:nvPr/>
        </p:nvSpPr>
        <p:spPr bwMode="auto">
          <a:xfrm>
            <a:off x="4902200" y="5455369"/>
            <a:ext cx="3162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</a:t>
            </a:r>
            <a:r>
              <a:rPr lang="en-US" altLang="zh-CN" b="1" baseline="-12000"/>
              <a:t>7</a:t>
            </a:r>
            <a:r>
              <a:rPr lang="en-US" altLang="zh-CN" sz="2900" b="1"/>
              <a:t>~</a:t>
            </a:r>
            <a:r>
              <a:rPr lang="en-US" altLang="zh-CN" sz="2800" b="1"/>
              <a:t>A</a:t>
            </a:r>
            <a:r>
              <a:rPr lang="en-US" altLang="zh-CN" b="1" baseline="-12000"/>
              <a:t>0</a:t>
            </a:r>
            <a:r>
              <a:rPr lang="zh-CN" altLang="en-US" sz="2800" b="1"/>
              <a:t>为</a:t>
            </a:r>
            <a:r>
              <a:rPr lang="zh-CN" altLang="en-US" sz="2800" b="1" u="sng"/>
              <a:t>行地址</a:t>
            </a:r>
          </a:p>
        </p:txBody>
      </p:sp>
      <p:sp>
        <p:nvSpPr>
          <p:cNvPr id="51" name="Text Box 95"/>
          <p:cNvSpPr txBox="1">
            <a:spLocks noChangeArrowheads="1"/>
          </p:cNvSpPr>
          <p:nvPr/>
        </p:nvSpPr>
        <p:spPr bwMode="auto">
          <a:xfrm>
            <a:off x="7356475" y="5479181"/>
            <a:ext cx="1973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(高8位地址)</a:t>
            </a:r>
          </a:p>
        </p:txBody>
      </p:sp>
      <p:sp>
        <p:nvSpPr>
          <p:cNvPr id="52" name="Text Box 96"/>
          <p:cNvSpPr txBox="1">
            <a:spLocks noChangeArrowheads="1"/>
          </p:cNvSpPr>
          <p:nvPr/>
        </p:nvSpPr>
        <p:spPr bwMode="auto">
          <a:xfrm>
            <a:off x="4894263" y="5990356"/>
            <a:ext cx="3481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900" b="1"/>
              <a:t>A</a:t>
            </a:r>
            <a:r>
              <a:rPr lang="en-US" altLang="zh-CN" b="1" baseline="-12000"/>
              <a:t>7</a:t>
            </a:r>
            <a:r>
              <a:rPr lang="en-US" altLang="zh-CN" sz="2900" b="1"/>
              <a:t>~A</a:t>
            </a:r>
            <a:r>
              <a:rPr lang="en-US" altLang="zh-CN" b="1" baseline="-12000"/>
              <a:t>0</a:t>
            </a:r>
            <a:r>
              <a:rPr lang="zh-CN" altLang="en-US" sz="2800" b="1"/>
              <a:t>为</a:t>
            </a:r>
            <a:r>
              <a:rPr lang="zh-CN" altLang="en-US" sz="2800" b="1" u="sng"/>
              <a:t>列地址</a:t>
            </a:r>
          </a:p>
        </p:txBody>
      </p:sp>
      <p:sp>
        <p:nvSpPr>
          <p:cNvPr id="53" name="Text Box 98"/>
          <p:cNvSpPr txBox="1">
            <a:spLocks noChangeArrowheads="1"/>
          </p:cNvSpPr>
          <p:nvPr/>
        </p:nvSpPr>
        <p:spPr bwMode="auto">
          <a:xfrm>
            <a:off x="7358063" y="6031631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(低8位地址)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30" grpId="0" build="p" autoUpdateAnimBg="0"/>
      <p:bldP spid="31" grpId="0" autoUpdateAnimBg="0"/>
      <p:bldP spid="32" grpId="0" autoUpdateAnimBg="0"/>
      <p:bldP spid="33" grpId="0" autoUpdateAnimBg="0"/>
      <p:bldP spid="34" grpId="0" build="p" autoUpdateAnimBg="0"/>
      <p:bldP spid="35" grpId="0" animBg="1"/>
      <p:bldP spid="36" grpId="0" build="p" autoUpdateAnimBg="0"/>
      <p:bldP spid="37" grpId="0" animBg="1"/>
      <p:bldP spid="38" grpId="0" build="p" autoUpdateAnimBg="0"/>
      <p:bldP spid="39" grpId="0" build="p" autoUpdateAnimBg="0"/>
      <p:bldP spid="43" grpId="0" animBg="1"/>
      <p:bldP spid="50" grpId="0" build="p" autoUpdateAnimBg="0"/>
      <p:bldP spid="51" grpId="0" build="p" autoUpdateAnimBg="0" advAuto="0"/>
      <p:bldP spid="52" grpId="0" build="p" autoUpdateAnimBg="0"/>
      <p:bldP spid="53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53195" y="332656"/>
            <a:ext cx="56991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附: 半导体存储芯片的一般结构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288" y="1460723"/>
            <a:ext cx="8748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87350" algn="l"/>
                <a:tab pos="484188" algn="l"/>
              </a:tabLst>
            </a:pPr>
            <a:r>
              <a:rPr lang="zh-CN" altLang="en-US" sz="2800" b="1"/>
              <a:t>除存储单元本身, 存储芯片内部还包括地址译码器、</a:t>
            </a:r>
            <a:r>
              <a:rPr lang="en-US" altLang="zh-CN" sz="2800" b="1"/>
              <a:t>I/O</a:t>
            </a:r>
            <a:r>
              <a:rPr lang="zh-CN" altLang="en-US" sz="2800" b="1"/>
              <a:t>电路、片选控制和输出驱动电路等。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3700" y="2672680"/>
            <a:ext cx="86074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4675" indent="-574675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000" b="1"/>
              <a:t>(1) 地址译码器</a:t>
            </a:r>
          </a:p>
          <a:p>
            <a:pPr marL="574675" indent="-574675">
              <a:spcBef>
                <a:spcPct val="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/>
              <a:t>      地址译码器</a:t>
            </a:r>
            <a:r>
              <a:rPr lang="zh-CN" altLang="en-GB" sz="2800" b="1"/>
              <a:t>对</a:t>
            </a:r>
            <a:r>
              <a:rPr lang="en-GB" altLang="zh-CN" sz="2800" b="1"/>
              <a:t>n</a:t>
            </a:r>
            <a:r>
              <a:rPr lang="zh-CN" altLang="en-GB" sz="2800" b="1"/>
              <a:t>条地址线译码, 以</a:t>
            </a:r>
            <a:r>
              <a:rPr lang="zh-CN" altLang="en-GB" sz="2800" b="1" smtClean="0"/>
              <a:t>选择</a:t>
            </a:r>
            <a:r>
              <a:rPr lang="en-US" altLang="zh-CN" sz="2800" b="1" smtClean="0"/>
              <a:t>2</a:t>
            </a:r>
            <a:r>
              <a:rPr lang="en-US" altLang="zh-CN" sz="2800" b="1" baseline="30000" smtClean="0"/>
              <a:t>n</a:t>
            </a:r>
            <a:r>
              <a:rPr lang="zh-CN" altLang="en-GB" sz="2800" b="1" smtClean="0"/>
              <a:t>个</a:t>
            </a:r>
            <a:r>
              <a:rPr lang="zh-CN" altLang="en-GB" sz="2800" b="1"/>
              <a:t>存储单元中的一个。</a:t>
            </a:r>
            <a:r>
              <a:rPr lang="zh-CN" altLang="en-US" sz="2800" b="1"/>
              <a:t>根据输入地址来选择存储单元, 通常采用行/列双译码方式;</a:t>
            </a:r>
          </a:p>
          <a:p>
            <a:pPr marL="574675" indent="-574675"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000" b="1"/>
              <a:t>(2) I/O</a:t>
            </a:r>
            <a:r>
              <a:rPr lang="zh-CN" altLang="en-US" sz="3000" b="1"/>
              <a:t>电路</a:t>
            </a:r>
          </a:p>
          <a:p>
            <a:pPr marL="574675" indent="-574675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100" b="1"/>
              <a:t>      </a:t>
            </a:r>
            <a:r>
              <a:rPr lang="en-US" altLang="zh-CN" sz="2800" b="1"/>
              <a:t>I/O</a:t>
            </a:r>
            <a:r>
              <a:rPr lang="zh-CN" altLang="en-US" sz="2800" b="1"/>
              <a:t>电路在数据总线与被选中的单元之间, </a:t>
            </a:r>
            <a:r>
              <a:rPr lang="zh-CN" altLang="en-GB" sz="2800" b="1"/>
              <a:t>控制被选中单元读出或写入, 并具有驱动作用。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1824" y="116632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61988" indent="-661988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000" b="1"/>
              <a:t>(3) 片选控制电路</a:t>
            </a:r>
            <a:endParaRPr lang="zh-CN" altLang="en-GB" sz="3000" b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71538" y="764704"/>
            <a:ext cx="7359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/>
              <a:t>片选控制电路用于控制存储芯片是否被选中。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539552" y="1484784"/>
            <a:ext cx="8001000" cy="2608263"/>
            <a:chOff x="554" y="802"/>
            <a:chExt cx="5040" cy="16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54" y="802"/>
              <a:ext cx="5040" cy="1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  <a:spcBef>
                  <a:spcPct val="35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GB" sz="2800" b="1"/>
                <a:t>一个存储器系统一般由一定数量的存储芯片组成。访存时</a:t>
              </a:r>
              <a:r>
                <a:rPr lang="zh-CN" altLang="en-US" sz="2800" b="1"/>
                <a:t>, </a:t>
              </a:r>
              <a:r>
                <a:rPr lang="zh-CN" altLang="en-GB" sz="2800" b="1"/>
                <a:t>首先要选片, 用地址译码器输出和一些控制信号(如</a:t>
              </a:r>
              <a:r>
                <a:rPr lang="en-GB" altLang="zh-CN" sz="2800" b="1"/>
                <a:t>Intel</a:t>
              </a:r>
              <a:r>
                <a:rPr lang="en-GB" altLang="zh-CN" sz="2800" b="1">
                  <a:sym typeface="Symbol" pitchFamily="18" charset="2"/>
                </a:rPr>
                <a:t></a:t>
              </a:r>
              <a:r>
                <a:rPr lang="en-GB" altLang="zh-CN" sz="2800" b="1"/>
                <a:t>86</a:t>
              </a:r>
              <a:r>
                <a:rPr lang="zh-CN" altLang="en-GB" sz="3100" b="1"/>
                <a:t>的</a:t>
              </a:r>
              <a:r>
                <a:rPr lang="en-GB" altLang="zh-CN" sz="2800" b="1"/>
                <a:t>M/IO)</a:t>
              </a:r>
              <a:r>
                <a:rPr lang="zh-CN" altLang="en-GB" sz="2800" b="1"/>
                <a:t>形成选片信号, 只有存</a:t>
              </a:r>
              <a:r>
                <a:rPr lang="zh-CN" altLang="en-US" sz="2800" b="1"/>
                <a:t>储</a:t>
              </a:r>
              <a:r>
                <a:rPr lang="zh-CN" altLang="en-GB" sz="2800" b="1"/>
                <a:t>芯片的片选(</a:t>
              </a:r>
              <a:r>
                <a:rPr lang="en-GB" altLang="zh-CN" sz="2800" b="1"/>
                <a:t>CS)</a:t>
              </a:r>
              <a:r>
                <a:rPr lang="zh-CN" altLang="en-GB" sz="2800" b="1"/>
                <a:t>有效时, 才能对该片上的存储单元进行读/写操作。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923" y="1433"/>
              <a:ext cx="215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lnSpc>
                  <a:spcPts val="4000"/>
                </a:lnSpc>
              </a:pPr>
              <a:endParaRPr lang="zh-CN" altLang="en-US" b="1"/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984250" y="4027189"/>
            <a:ext cx="7189788" cy="2570163"/>
            <a:chOff x="620" y="2018"/>
            <a:chExt cx="4529" cy="1619"/>
          </a:xfrm>
        </p:grpSpPr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1685" y="2907"/>
              <a:ext cx="1538" cy="616"/>
            </a:xfrm>
            <a:prstGeom prst="rect">
              <a:avLst/>
            </a:prstGeom>
            <a:noFill/>
            <a:ln w="1905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/>
                <a:t> 地址译码器</a:t>
              </a:r>
            </a:p>
            <a:p>
              <a:r>
                <a:rPr lang="zh-CN" altLang="en-US" sz="2600" b="1"/>
                <a:t>(产生片选信号)</a:t>
              </a:r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 flipH="1">
              <a:off x="3225" y="3293"/>
              <a:ext cx="544" cy="2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AutoShape 36"/>
            <p:cNvSpPr>
              <a:spLocks noChangeArrowheads="1"/>
            </p:cNvSpPr>
            <p:nvPr/>
          </p:nvSpPr>
          <p:spPr bwMode="auto">
            <a:xfrm>
              <a:off x="1362" y="3183"/>
              <a:ext cx="308" cy="98"/>
            </a:xfrm>
            <a:prstGeom prst="rightArrow">
              <a:avLst>
                <a:gd name="adj1" fmla="val 50000"/>
                <a:gd name="adj2" fmla="val 78571"/>
              </a:avLst>
            </a:prstGeom>
            <a:solidFill>
              <a:srgbClr val="004400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3990" y="2018"/>
              <a:ext cx="11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存储芯片</a:t>
              </a:r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620" y="2929"/>
              <a:ext cx="896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来自地址总线</a:t>
              </a:r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2237" y="2408"/>
              <a:ext cx="146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/>
                <a:t>来自地址总线</a:t>
              </a:r>
            </a:p>
          </p:txBody>
        </p:sp>
        <p:sp>
          <p:nvSpPr>
            <p:cNvPr id="14" name="Oval 63"/>
            <p:cNvSpPr>
              <a:spLocks noChangeArrowheads="1"/>
            </p:cNvSpPr>
            <p:nvPr/>
          </p:nvSpPr>
          <p:spPr bwMode="auto">
            <a:xfrm>
              <a:off x="3762" y="3248"/>
              <a:ext cx="76" cy="77"/>
            </a:xfrm>
            <a:prstGeom prst="ellipse">
              <a:avLst/>
            </a:prstGeom>
            <a:noFill/>
            <a:ln w="22225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5" name="Group 65"/>
            <p:cNvGrpSpPr>
              <a:grpSpLocks/>
            </p:cNvGrpSpPr>
            <p:nvPr/>
          </p:nvGrpSpPr>
          <p:grpSpPr bwMode="auto">
            <a:xfrm>
              <a:off x="3306" y="2989"/>
              <a:ext cx="460" cy="327"/>
              <a:chOff x="3306" y="2965"/>
              <a:chExt cx="460" cy="327"/>
            </a:xfrm>
          </p:grpSpPr>
          <p:sp>
            <p:nvSpPr>
              <p:cNvPr id="28" name="Text Box 37"/>
              <p:cNvSpPr txBox="1">
                <a:spLocks noChangeArrowheads="1"/>
              </p:cNvSpPr>
              <p:nvPr/>
            </p:nvSpPr>
            <p:spPr bwMode="auto">
              <a:xfrm>
                <a:off x="3306" y="2965"/>
                <a:ext cx="4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CS</a:t>
                </a:r>
              </a:p>
            </p:txBody>
          </p:sp>
          <p:sp>
            <p:nvSpPr>
              <p:cNvPr id="29" name="Line 64"/>
              <p:cNvSpPr>
                <a:spLocks noChangeShapeType="1"/>
              </p:cNvSpPr>
              <p:nvPr/>
            </p:nvSpPr>
            <p:spPr bwMode="auto">
              <a:xfrm>
                <a:off x="3387" y="3024"/>
                <a:ext cx="258" cy="0"/>
              </a:xfrm>
              <a:prstGeom prst="line">
                <a:avLst/>
              </a:prstGeom>
              <a:noFill/>
              <a:ln w="22225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16" name="Rectangle 68"/>
            <p:cNvSpPr>
              <a:spLocks noChangeArrowheads="1"/>
            </p:cNvSpPr>
            <p:nvPr/>
          </p:nvSpPr>
          <p:spPr bwMode="auto">
            <a:xfrm>
              <a:off x="3853" y="2349"/>
              <a:ext cx="1295" cy="1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3962" y="2389"/>
              <a:ext cx="349" cy="1211"/>
            </a:xfrm>
            <a:prstGeom prst="rect">
              <a:avLst/>
            </a:prstGeom>
            <a:noFill/>
            <a:ln w="1587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选单元译码器</a:t>
              </a:r>
            </a:p>
          </p:txBody>
        </p:sp>
        <p:sp>
          <p:nvSpPr>
            <p:cNvPr id="18" name="Rectangle 71"/>
            <p:cNvSpPr>
              <a:spLocks noChangeArrowheads="1"/>
            </p:cNvSpPr>
            <p:nvPr/>
          </p:nvSpPr>
          <p:spPr bwMode="auto">
            <a:xfrm>
              <a:off x="4365" y="2351"/>
              <a:ext cx="778" cy="128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>
              <a:off x="4375" y="2497"/>
              <a:ext cx="766" cy="0"/>
            </a:xfrm>
            <a:prstGeom prst="line">
              <a:avLst/>
            </a:prstGeom>
            <a:noFill/>
            <a:ln w="1905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>
              <a:off x="4370" y="2636"/>
              <a:ext cx="766" cy="0"/>
            </a:xfrm>
            <a:prstGeom prst="line">
              <a:avLst/>
            </a:prstGeom>
            <a:noFill/>
            <a:ln w="1905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>
              <a:off x="4366" y="2758"/>
              <a:ext cx="766" cy="0"/>
            </a:xfrm>
            <a:prstGeom prst="line">
              <a:avLst/>
            </a:prstGeom>
            <a:noFill/>
            <a:ln w="1905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>
              <a:off x="4369" y="2905"/>
              <a:ext cx="766" cy="0"/>
            </a:xfrm>
            <a:prstGeom prst="line">
              <a:avLst/>
            </a:prstGeom>
            <a:noFill/>
            <a:ln w="1905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>
              <a:off x="4376" y="3028"/>
              <a:ext cx="766" cy="0"/>
            </a:xfrm>
            <a:prstGeom prst="line">
              <a:avLst/>
            </a:prstGeom>
            <a:noFill/>
            <a:ln w="1905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>
              <a:off x="4375" y="3494"/>
              <a:ext cx="766" cy="0"/>
            </a:xfrm>
            <a:prstGeom prst="line">
              <a:avLst/>
            </a:prstGeom>
            <a:noFill/>
            <a:ln w="1905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78"/>
            <p:cNvSpPr>
              <a:spLocks noChangeShapeType="1"/>
            </p:cNvSpPr>
            <p:nvPr/>
          </p:nvSpPr>
          <p:spPr bwMode="auto">
            <a:xfrm>
              <a:off x="4372" y="3353"/>
              <a:ext cx="765" cy="0"/>
            </a:xfrm>
            <a:prstGeom prst="line">
              <a:avLst/>
            </a:prstGeom>
            <a:noFill/>
            <a:ln w="1905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4601" y="3033"/>
              <a:ext cx="40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…</a:t>
              </a:r>
            </a:p>
          </p:txBody>
        </p:sp>
        <p:sp>
          <p:nvSpPr>
            <p:cNvPr id="27" name="AutoShape 80"/>
            <p:cNvSpPr>
              <a:spLocks noChangeArrowheads="1"/>
            </p:cNvSpPr>
            <p:nvPr/>
          </p:nvSpPr>
          <p:spPr bwMode="auto">
            <a:xfrm>
              <a:off x="3648" y="2534"/>
              <a:ext cx="308" cy="98"/>
            </a:xfrm>
            <a:prstGeom prst="rightArrow">
              <a:avLst>
                <a:gd name="adj1" fmla="val 50000"/>
                <a:gd name="adj2" fmla="val 78571"/>
              </a:avLst>
            </a:prstGeom>
            <a:solidFill>
              <a:srgbClr val="0044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73063" y="2492896"/>
            <a:ext cx="4632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例: 一个8</a:t>
            </a:r>
            <a:r>
              <a:rPr lang="en-US" altLang="zh-CN" sz="2900" b="1"/>
              <a:t>K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8</a:t>
            </a:r>
            <a:r>
              <a:rPr lang="zh-CN" altLang="en-GB" sz="2900" b="1"/>
              <a:t>静态</a:t>
            </a:r>
            <a:r>
              <a:rPr lang="en-GB" altLang="zh-CN" sz="2900" b="1"/>
              <a:t>RAM</a:t>
            </a:r>
            <a:endParaRPr lang="en-US" altLang="zh-CN" sz="2900" b="1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36563" y="3104852"/>
            <a:ext cx="84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3000" b="1" baseline="-12000"/>
              <a:t>3</a:t>
            </a: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717550" y="764704"/>
            <a:ext cx="8248650" cy="158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GB" sz="2800" b="1"/>
              <a:t>为扩展存储器容量</a:t>
            </a:r>
            <a:r>
              <a:rPr lang="en-GB" altLang="zh-CN" sz="2800" b="1"/>
              <a:t>, </a:t>
            </a:r>
            <a:r>
              <a:rPr lang="zh-CN" altLang="en-GB" sz="2800" b="1"/>
              <a:t>常需将若干存储芯片的</a:t>
            </a:r>
            <a:r>
              <a:rPr lang="zh-CN" altLang="en-GB" sz="2800" b="1" u="sng"/>
              <a:t>数据线并联使用</a:t>
            </a:r>
            <a:r>
              <a:rPr lang="zh-CN" altLang="en-GB" sz="2800" b="1"/>
              <a:t>并</a:t>
            </a:r>
            <a:r>
              <a:rPr lang="zh-CN" altLang="en-GB" sz="2800" b="1" u="sng"/>
              <a:t>与数据总线连接</a:t>
            </a:r>
            <a:r>
              <a:rPr lang="zh-CN" altLang="en-GB" sz="2800" b="1"/>
              <a:t>, 因而需要使用三态输出</a:t>
            </a:r>
            <a:r>
              <a:rPr lang="zh-CN" altLang="en-US" sz="2800" b="1"/>
              <a:t>驱动电路, 便于连接数据总线, 又具驱动功能。</a:t>
            </a: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899592" y="44624"/>
            <a:ext cx="35512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(4) 输出驱动电路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755576" y="3295352"/>
            <a:ext cx="8352928" cy="3302001"/>
            <a:chOff x="755576" y="3295352"/>
            <a:chExt cx="8352928" cy="3302001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782938" y="3352502"/>
              <a:ext cx="1857375" cy="939800"/>
            </a:xfrm>
            <a:prstGeom prst="rect">
              <a:avLst/>
            </a:prstGeom>
            <a:solidFill>
              <a:srgbClr val="E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5000"/>
                </a:lnSpc>
              </a:pPr>
              <a:r>
                <a:rPr lang="en-US" altLang="zh-CN" sz="2700" b="1"/>
                <a:t>   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700" b="1"/>
                <a:t>    8K</a:t>
              </a:r>
              <a:r>
                <a:rPr lang="en-US" altLang="zh-CN" sz="2700" b="1">
                  <a:sym typeface="Symbol" pitchFamily="18" charset="2"/>
                </a:rPr>
                <a:t>8 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2700" b="1">
                  <a:sym typeface="Symbol" pitchFamily="18" charset="2"/>
                </a:rPr>
                <a:t>存储矩阵</a:t>
              </a:r>
            </a:p>
            <a:p>
              <a:pPr algn="ctr">
                <a:lnSpc>
                  <a:spcPct val="10000"/>
                </a:lnSpc>
              </a:pPr>
              <a:endParaRPr lang="zh-CN" altLang="en-US" sz="2700" b="1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3757538" y="4516140"/>
              <a:ext cx="1873250" cy="688975"/>
            </a:xfrm>
            <a:prstGeom prst="rect">
              <a:avLst/>
            </a:prstGeom>
            <a:solidFill>
              <a:srgbClr val="E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3000" b="1"/>
                <a:t>  I/O</a:t>
              </a:r>
              <a:r>
                <a:rPr lang="zh-CN" altLang="en-US" sz="3000" b="1"/>
                <a:t>电路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757538" y="5382915"/>
              <a:ext cx="1873250" cy="487363"/>
            </a:xfrm>
            <a:prstGeom prst="rect">
              <a:avLst/>
            </a:prstGeom>
            <a:solidFill>
              <a:srgbClr val="E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700" b="1"/>
                <a:t>   列译码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360538" y="3295352"/>
              <a:ext cx="601662" cy="1100138"/>
            </a:xfrm>
            <a:prstGeom prst="rect">
              <a:avLst/>
            </a:prstGeom>
            <a:solidFill>
              <a:srgbClr val="E9FFFF"/>
            </a:solidFill>
            <a:ln w="222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700" b="1"/>
                <a:t>行译码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989063" y="4506615"/>
              <a:ext cx="1330325" cy="854075"/>
            </a:xfrm>
            <a:prstGeom prst="rect">
              <a:avLst/>
            </a:prstGeom>
            <a:solidFill>
              <a:srgbClr val="E9FFFF"/>
            </a:solidFill>
            <a:ln w="222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"/>
                </a:spcBef>
              </a:pPr>
              <a:r>
                <a:rPr lang="zh-CN" altLang="en-US" sz="2700" b="1"/>
                <a:t>数据输入电路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6068938" y="4406602"/>
              <a:ext cx="1628775" cy="882650"/>
            </a:xfrm>
            <a:prstGeom prst="rect">
              <a:avLst/>
            </a:prstGeom>
            <a:solidFill>
              <a:srgbClr val="E9FFFF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700" b="1"/>
                <a:t>三态数据输出驱动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808088" y="5659140"/>
              <a:ext cx="1698625" cy="752475"/>
            </a:xfrm>
            <a:prstGeom prst="rect">
              <a:avLst/>
            </a:prstGeom>
            <a:solidFill>
              <a:srgbClr val="E9FFFF"/>
            </a:solidFill>
            <a:ln w="222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700" b="1"/>
                <a:t>控制电路</a:t>
              </a:r>
            </a:p>
            <a:p>
              <a:pPr>
                <a:lnSpc>
                  <a:spcPct val="15000"/>
                </a:lnSpc>
              </a:pPr>
              <a:endParaRPr lang="zh-CN" altLang="en-US" sz="2700" b="1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313038" y="4633615"/>
              <a:ext cx="42068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319388" y="4790777"/>
              <a:ext cx="42068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25738" y="5140027"/>
              <a:ext cx="42068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352726" y="4746327"/>
              <a:ext cx="625475" cy="420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24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24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24000"/>
                </a:lnSpc>
              </a:pPr>
              <a:r>
                <a:rPr lang="zh-CN" altLang="en-US" sz="3000" b="1"/>
                <a:t>.</a:t>
              </a: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5643488" y="4589165"/>
              <a:ext cx="42068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5637138" y="4755852"/>
              <a:ext cx="42068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5643488" y="5143202"/>
              <a:ext cx="42068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5667301" y="4733627"/>
              <a:ext cx="625475" cy="420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24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24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24000"/>
                </a:lnSpc>
              </a:pPr>
              <a:r>
                <a:rPr lang="zh-CN" altLang="en-US" sz="3000" b="1"/>
                <a:t>.</a:t>
              </a: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528688" y="3412827"/>
              <a:ext cx="823912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796976" y="3395365"/>
              <a:ext cx="625475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zh-CN" altLang="en-US" sz="2800" b="1"/>
                <a:t>.</a:t>
              </a:r>
            </a:p>
            <a:p>
              <a:pPr>
                <a:lnSpc>
                  <a:spcPct val="20000"/>
                </a:lnSpc>
              </a:pPr>
              <a:r>
                <a:rPr lang="zh-CN" altLang="en-US" sz="2800" b="1"/>
                <a:t>.</a:t>
              </a:r>
            </a:p>
            <a:p>
              <a:pPr>
                <a:lnSpc>
                  <a:spcPct val="20000"/>
                </a:lnSpc>
              </a:pPr>
              <a:r>
                <a:rPr lang="zh-CN" altLang="en-US" sz="2800" b="1"/>
                <a:t>.</a:t>
              </a: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961951" y="3690640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  <a:r>
                <a:rPr lang="en-US" altLang="zh-CN" sz="3000" b="1" baseline="-12000"/>
                <a:t>11</a:t>
              </a: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942901" y="3963690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  <a:r>
                <a:rPr lang="en-US" altLang="zh-CN" sz="3000" b="1" baseline="-12000"/>
                <a:t>12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1014338" y="3398540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  <a:r>
                <a:rPr lang="en-US" altLang="zh-CN" sz="3000" b="1" baseline="-12000"/>
                <a:t>9</a:t>
              </a:r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3689276" y="6051252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  <a:r>
                <a:rPr lang="en-US" altLang="zh-CN" b="1" baseline="-12000"/>
                <a:t>0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 flipV="1">
              <a:off x="3882951" y="5879802"/>
              <a:ext cx="0" cy="27305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V="1">
              <a:off x="4436988" y="5878215"/>
              <a:ext cx="0" cy="27305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 flipV="1">
              <a:off x="4959276" y="5878215"/>
              <a:ext cx="0" cy="27305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 flipV="1">
              <a:off x="5449813" y="5878215"/>
              <a:ext cx="0" cy="27305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4240138" y="6048077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  <a:r>
                <a:rPr lang="en-US" altLang="zh-CN" b="1" baseline="-12000"/>
                <a:t>1</a:t>
              </a:r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4781476" y="6056015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  <a:r>
                <a:rPr lang="en-US" altLang="zh-CN" b="1" baseline="-12000"/>
                <a:t>2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5264076" y="6040140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  <a:r>
                <a:rPr lang="en-US" altLang="zh-CN" b="1" baseline="-12000"/>
                <a:t>10</a:t>
              </a: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1355651" y="5698827"/>
              <a:ext cx="43973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1363588" y="6313190"/>
              <a:ext cx="43973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1355651" y="6013152"/>
              <a:ext cx="43973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6" name="Group 91"/>
            <p:cNvGrpSpPr>
              <a:grpSpLocks/>
            </p:cNvGrpSpPr>
            <p:nvPr/>
          </p:nvGrpSpPr>
          <p:grpSpPr bwMode="auto">
            <a:xfrm>
              <a:off x="855588" y="5416252"/>
              <a:ext cx="720725" cy="457200"/>
              <a:chOff x="828" y="3207"/>
              <a:chExt cx="454" cy="288"/>
            </a:xfrm>
          </p:grpSpPr>
          <p:sp>
            <p:nvSpPr>
              <p:cNvPr id="59" name="Text Box 46"/>
              <p:cNvSpPr txBox="1">
                <a:spLocks noChangeArrowheads="1"/>
              </p:cNvSpPr>
              <p:nvPr/>
            </p:nvSpPr>
            <p:spPr bwMode="auto">
              <a:xfrm>
                <a:off x="828" y="3207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CS</a:t>
                </a:r>
              </a:p>
            </p:txBody>
          </p:sp>
          <p:sp>
            <p:nvSpPr>
              <p:cNvPr id="60" name="Line 47"/>
              <p:cNvSpPr>
                <a:spLocks noChangeShapeType="1"/>
              </p:cNvSpPr>
              <p:nvPr/>
            </p:nvSpPr>
            <p:spPr bwMode="auto">
              <a:xfrm>
                <a:off x="902" y="3258"/>
                <a:ext cx="209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37" name="Group 92"/>
            <p:cNvGrpSpPr>
              <a:grpSpLocks/>
            </p:cNvGrpSpPr>
            <p:nvPr/>
          </p:nvGrpSpPr>
          <p:grpSpPr bwMode="auto">
            <a:xfrm>
              <a:off x="812726" y="5781377"/>
              <a:ext cx="720725" cy="457200"/>
              <a:chOff x="809" y="3461"/>
              <a:chExt cx="454" cy="288"/>
            </a:xfrm>
          </p:grpSpPr>
          <p:sp>
            <p:nvSpPr>
              <p:cNvPr id="57" name="Text Box 49"/>
              <p:cNvSpPr txBox="1">
                <a:spLocks noChangeArrowheads="1"/>
              </p:cNvSpPr>
              <p:nvPr/>
            </p:nvSpPr>
            <p:spPr bwMode="auto">
              <a:xfrm>
                <a:off x="809" y="3461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OE</a:t>
                </a: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>
                <a:off x="891" y="3512"/>
                <a:ext cx="231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38" name="Group 90"/>
            <p:cNvGrpSpPr>
              <a:grpSpLocks/>
            </p:cNvGrpSpPr>
            <p:nvPr/>
          </p:nvGrpSpPr>
          <p:grpSpPr bwMode="auto">
            <a:xfrm>
              <a:off x="755576" y="6119515"/>
              <a:ext cx="715962" cy="457200"/>
              <a:chOff x="725" y="3810"/>
              <a:chExt cx="451" cy="288"/>
            </a:xfrm>
          </p:grpSpPr>
          <p:sp>
            <p:nvSpPr>
              <p:cNvPr id="55" name="Text Box 52"/>
              <p:cNvSpPr txBox="1">
                <a:spLocks noChangeArrowheads="1"/>
              </p:cNvSpPr>
              <p:nvPr/>
            </p:nvSpPr>
            <p:spPr bwMode="auto">
              <a:xfrm>
                <a:off x="725" y="3810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WE</a:t>
                </a: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784" y="3861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1496938" y="4633615"/>
              <a:ext cx="488950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55"/>
            <p:cNvSpPr>
              <a:spLocks noChangeShapeType="1"/>
            </p:cNvSpPr>
            <p:nvPr/>
          </p:nvSpPr>
          <p:spPr bwMode="auto">
            <a:xfrm>
              <a:off x="1506463" y="5146377"/>
              <a:ext cx="47148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Text Box 56"/>
            <p:cNvSpPr txBox="1">
              <a:spLocks noChangeArrowheads="1"/>
            </p:cNvSpPr>
            <p:nvPr/>
          </p:nvSpPr>
          <p:spPr bwMode="auto">
            <a:xfrm>
              <a:off x="1574726" y="4674890"/>
              <a:ext cx="512762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25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25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25000"/>
                </a:lnSpc>
              </a:pPr>
              <a:r>
                <a:rPr lang="zh-CN" altLang="en-US" sz="3000" b="1"/>
                <a:t>.</a:t>
              </a:r>
            </a:p>
          </p:txBody>
        </p:sp>
        <p:sp>
          <p:nvSpPr>
            <p:cNvPr id="42" name="Text Box 57"/>
            <p:cNvSpPr txBox="1">
              <a:spLocks noChangeArrowheads="1"/>
            </p:cNvSpPr>
            <p:nvPr/>
          </p:nvSpPr>
          <p:spPr bwMode="auto">
            <a:xfrm>
              <a:off x="975272" y="4398665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</a:t>
              </a:r>
              <a:r>
                <a:rPr lang="en-US" altLang="zh-CN" sz="3000" b="1" baseline="-12000"/>
                <a:t>0</a:t>
              </a:r>
            </a:p>
          </p:txBody>
        </p:sp>
        <p:sp>
          <p:nvSpPr>
            <p:cNvPr id="43" name="Text Box 58"/>
            <p:cNvSpPr txBox="1">
              <a:spLocks noChangeArrowheads="1"/>
            </p:cNvSpPr>
            <p:nvPr/>
          </p:nvSpPr>
          <p:spPr bwMode="auto">
            <a:xfrm>
              <a:off x="986384" y="4909840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</a:t>
              </a:r>
              <a:r>
                <a:rPr lang="en-US" altLang="zh-CN" sz="3000" b="1" baseline="-12000"/>
                <a:t>7</a:t>
              </a:r>
            </a:p>
          </p:txBody>
        </p:sp>
        <p:sp>
          <p:nvSpPr>
            <p:cNvPr id="44" name="Line 59"/>
            <p:cNvSpPr>
              <a:spLocks noChangeShapeType="1"/>
            </p:cNvSpPr>
            <p:nvPr/>
          </p:nvSpPr>
          <p:spPr bwMode="auto">
            <a:xfrm flipH="1">
              <a:off x="2614538" y="5359102"/>
              <a:ext cx="0" cy="2952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2960613" y="3476327"/>
              <a:ext cx="812800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2965376" y="4209752"/>
              <a:ext cx="812800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3192388" y="3569990"/>
              <a:ext cx="625475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30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30000"/>
                </a:lnSpc>
              </a:pPr>
              <a:r>
                <a:rPr lang="zh-CN" altLang="en-US" sz="3000" b="1"/>
                <a:t>.</a:t>
              </a:r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H="1">
              <a:off x="3949626" y="4290715"/>
              <a:ext cx="0" cy="223838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5400601" y="4297065"/>
              <a:ext cx="0" cy="227013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0" name="Text Box 65"/>
            <p:cNvSpPr txBox="1">
              <a:spLocks noChangeArrowheads="1"/>
            </p:cNvSpPr>
            <p:nvPr/>
          </p:nvSpPr>
          <p:spPr bwMode="auto">
            <a:xfrm>
              <a:off x="4319513" y="4020840"/>
              <a:ext cx="706437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….</a:t>
              </a:r>
            </a:p>
          </p:txBody>
        </p:sp>
        <p:sp>
          <p:nvSpPr>
            <p:cNvPr id="51" name="Freeform 66"/>
            <p:cNvSpPr>
              <a:spLocks/>
            </p:cNvSpPr>
            <p:nvPr/>
          </p:nvSpPr>
          <p:spPr bwMode="auto">
            <a:xfrm>
              <a:off x="2527226" y="5287665"/>
              <a:ext cx="4283075" cy="1309688"/>
            </a:xfrm>
            <a:custGeom>
              <a:avLst/>
              <a:gdLst/>
              <a:ahLst/>
              <a:cxnLst>
                <a:cxn ang="0">
                  <a:pos x="0" y="828"/>
                </a:cxn>
                <a:cxn ang="0">
                  <a:pos x="0" y="970"/>
                </a:cxn>
                <a:cxn ang="0">
                  <a:pos x="2698" y="970"/>
                </a:cxn>
                <a:cxn ang="0">
                  <a:pos x="2698" y="0"/>
                </a:cxn>
              </a:cxnLst>
              <a:rect l="0" t="0" r="r" b="b"/>
              <a:pathLst>
                <a:path w="2698" h="970">
                  <a:moveTo>
                    <a:pt x="0" y="828"/>
                  </a:moveTo>
                  <a:lnTo>
                    <a:pt x="0" y="970"/>
                  </a:lnTo>
                  <a:lnTo>
                    <a:pt x="2698" y="970"/>
                  </a:lnTo>
                  <a:lnTo>
                    <a:pt x="2698" y="0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>
              <a:off x="1530276" y="4266902"/>
              <a:ext cx="823912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3" name="Line 77"/>
            <p:cNvSpPr>
              <a:spLocks noChangeShapeType="1"/>
            </p:cNvSpPr>
            <p:nvPr/>
          </p:nvSpPr>
          <p:spPr bwMode="auto">
            <a:xfrm>
              <a:off x="1533451" y="3995440"/>
              <a:ext cx="823912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>
              <a:off x="1531863" y="3749377"/>
              <a:ext cx="823912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8248080" y="4365104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</a:t>
              </a:r>
              <a:r>
                <a:rPr lang="en-US" altLang="zh-CN" sz="3000" b="1" baseline="-12000"/>
                <a:t>0</a:t>
              </a:r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8259192" y="4876279"/>
              <a:ext cx="8493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</a:t>
              </a:r>
              <a:r>
                <a:rPr lang="en-US" altLang="zh-CN" sz="3000" b="1" baseline="-12000"/>
                <a:t>7</a:t>
              </a:r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>
              <a:off x="7683450" y="4581128"/>
              <a:ext cx="488950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6" name="Line 55"/>
            <p:cNvSpPr>
              <a:spLocks noChangeShapeType="1"/>
            </p:cNvSpPr>
            <p:nvPr/>
          </p:nvSpPr>
          <p:spPr bwMode="auto">
            <a:xfrm>
              <a:off x="7700913" y="5093890"/>
              <a:ext cx="471487" cy="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7" name="Text Box 56"/>
            <p:cNvSpPr txBox="1">
              <a:spLocks noChangeArrowheads="1"/>
            </p:cNvSpPr>
            <p:nvPr/>
          </p:nvSpPr>
          <p:spPr bwMode="auto">
            <a:xfrm>
              <a:off x="7731646" y="4622403"/>
              <a:ext cx="512762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25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25000"/>
                </a:lnSpc>
              </a:pPr>
              <a:r>
                <a:rPr lang="zh-CN" altLang="en-US" sz="3000" b="1"/>
                <a:t>.</a:t>
              </a:r>
            </a:p>
            <a:p>
              <a:pPr>
                <a:lnSpc>
                  <a:spcPct val="25000"/>
                </a:lnSpc>
              </a:pPr>
              <a:r>
                <a:rPr lang="zh-CN" altLang="en-US" sz="3000" b="1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1" grpId="0" build="p" autoUpdateAnimBg="0"/>
      <p:bldP spid="6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46634" y="116632"/>
            <a:ext cx="458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/>
              <a:t>4.1.</a:t>
            </a:r>
            <a:r>
              <a:rPr lang="en-US" altLang="zh-CN" sz="3200" b="1" smtClean="0"/>
              <a:t>2</a:t>
            </a:r>
            <a:r>
              <a:rPr lang="zh-CN" altLang="en-US" sz="3200" b="1" smtClean="0"/>
              <a:t>  </a:t>
            </a:r>
            <a:r>
              <a:rPr lang="zh-CN" altLang="en-US" sz="3200" b="1"/>
              <a:t>存储器的分类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7038" y="836712"/>
            <a:ext cx="69421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1. 按存储介质(存储信息的机理</a:t>
            </a:r>
            <a:r>
              <a:rPr lang="en-US" altLang="zh-CN" sz="3000" b="1"/>
              <a:t>)</a:t>
            </a:r>
            <a:r>
              <a:rPr lang="zh-CN" altLang="en-US" sz="3000" b="1"/>
              <a:t>分类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82613" y="1511573"/>
            <a:ext cx="34956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(1) 半导体存储器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2333625" y="2667000"/>
            <a:ext cx="6804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ym typeface="Symbol" pitchFamily="18" charset="2"/>
              </a:rPr>
              <a:t></a:t>
            </a:r>
            <a:r>
              <a:rPr lang="zh-CN" altLang="en-US" sz="12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有源器件   </a:t>
            </a:r>
            <a:r>
              <a:rPr lang="zh-CN" altLang="en-US" sz="2400" b="1">
                <a:sym typeface="Symbol" pitchFamily="18" charset="2"/>
              </a:rPr>
              <a:t>  </a:t>
            </a:r>
            <a:r>
              <a:rPr lang="zh-CN" altLang="en-US" sz="2800" b="1">
                <a:sym typeface="Symbol" pitchFamily="18" charset="2"/>
              </a:rPr>
              <a:t></a:t>
            </a:r>
            <a:r>
              <a:rPr lang="zh-CN" altLang="en-US" sz="1200" b="1">
                <a:sym typeface="Symbol" pitchFamily="18" charset="2"/>
              </a:rPr>
              <a:t> </a:t>
            </a:r>
            <a:r>
              <a:rPr lang="zh-CN" altLang="en-US" sz="2800" b="1"/>
              <a:t>速度快        </a:t>
            </a:r>
            <a:r>
              <a:rPr lang="zh-CN" altLang="en-US" sz="2800" b="1">
                <a:sym typeface="Symbol" pitchFamily="18" charset="2"/>
              </a:rPr>
              <a:t></a:t>
            </a:r>
            <a:r>
              <a:rPr lang="zh-CN" altLang="en-US" sz="1200" b="1">
                <a:sym typeface="Symbol" pitchFamily="18" charset="2"/>
              </a:rPr>
              <a:t> </a:t>
            </a:r>
            <a:r>
              <a:rPr lang="zh-CN" altLang="en-US" sz="2800" b="1"/>
              <a:t>非破坏性读出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204913" y="3700463"/>
            <a:ext cx="2173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应用场合: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785813" y="2136775"/>
            <a:ext cx="7970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Wingdings 3" pitchFamily="18" charset="2"/>
              </a:rPr>
              <a:t></a:t>
            </a:r>
            <a:r>
              <a:rPr lang="zh-CN" altLang="en-US" sz="3000" b="1">
                <a:sym typeface="Wingdings 3" pitchFamily="18" charset="2"/>
              </a:rPr>
              <a:t> </a:t>
            </a:r>
            <a:r>
              <a:rPr lang="zh-CN" altLang="en-US" sz="2900" b="1"/>
              <a:t>静态存储器: 利用双稳态触发器存储信息 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2355850" y="3175000"/>
            <a:ext cx="627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>
                <a:sym typeface="Symbol" pitchFamily="18" charset="2"/>
              </a:rPr>
              <a:t> 集成度低     功耗较大 </a:t>
            </a:r>
            <a:r>
              <a:rPr lang="zh-CN" altLang="en-US" sz="2400" b="1">
                <a:sym typeface="Symbol" pitchFamily="18" charset="2"/>
              </a:rPr>
              <a:t>   </a:t>
            </a: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信息易失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201738" y="2671763"/>
            <a:ext cx="13668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>
                <a:sym typeface="Wingdings 3" pitchFamily="18" charset="2"/>
              </a:rPr>
              <a:t>特点:</a:t>
            </a:r>
            <a:r>
              <a:rPr lang="zh-CN" altLang="en-US" sz="2900" b="1"/>
              <a:t> </a:t>
            </a: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2897188" y="3690938"/>
            <a:ext cx="523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主要作</a:t>
            </a:r>
            <a:r>
              <a:rPr lang="zh-CN" altLang="en-US" sz="2800" b="1" u="sng"/>
              <a:t>高速缓存</a:t>
            </a:r>
            <a:r>
              <a:rPr lang="zh-CN" altLang="en-US" sz="2800" b="1"/>
              <a:t>和</a:t>
            </a:r>
            <a:r>
              <a:rPr lang="zh-CN" altLang="en-US" sz="2800" b="1" u="sng"/>
              <a:t>小容量主存</a:t>
            </a:r>
            <a:r>
              <a:rPr lang="zh-CN" altLang="en-US" sz="2800" b="1"/>
              <a:t>。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819150" y="4448076"/>
            <a:ext cx="7583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62250" indent="-2762250">
              <a:spcBef>
                <a:spcPct val="50000"/>
              </a:spcBef>
            </a:pPr>
            <a:r>
              <a:rPr lang="zh-CN" altLang="en-US" sz="2400" b="1">
                <a:sym typeface="Wingdings 3" pitchFamily="18" charset="2"/>
              </a:rPr>
              <a:t></a:t>
            </a:r>
            <a:r>
              <a:rPr lang="zh-CN" altLang="en-US" sz="3000" b="1">
                <a:sym typeface="Wingdings 3" pitchFamily="18" charset="2"/>
              </a:rPr>
              <a:t> </a:t>
            </a:r>
            <a:r>
              <a:rPr lang="zh-CN" altLang="en-US" sz="2900" b="1"/>
              <a:t>动态存储器: 用电容存储的电荷存储信息</a:t>
            </a:r>
            <a:endParaRPr lang="en-US" altLang="zh-CN" sz="2900" b="1"/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2206625" y="4971951"/>
            <a:ext cx="1685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>
                <a:sym typeface="Symbol" pitchFamily="18" charset="2"/>
              </a:rPr>
              <a:t></a:t>
            </a:r>
            <a:r>
              <a:rPr lang="zh-CN" altLang="en-US" sz="1200" b="1">
                <a:sym typeface="Symbol" pitchFamily="18" charset="2"/>
              </a:rPr>
              <a:t> </a:t>
            </a:r>
            <a:r>
              <a:rPr lang="zh-CN" altLang="en-US" sz="2800" b="1"/>
              <a:t>速度低</a:t>
            </a: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625850" y="4957663"/>
            <a:ext cx="2163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/>
              <a:t> </a:t>
            </a:r>
            <a:r>
              <a:rPr lang="zh-CN" altLang="en-US" sz="2800" b="1">
                <a:sym typeface="Symbol" pitchFamily="18" charset="2"/>
              </a:rPr>
              <a:t></a:t>
            </a:r>
            <a:r>
              <a:rPr lang="zh-CN" altLang="en-US" sz="1400" b="1">
                <a:sym typeface="Symbol" pitchFamily="18" charset="2"/>
              </a:rPr>
              <a:t> </a:t>
            </a:r>
            <a:r>
              <a:rPr lang="zh-CN" altLang="en-US" sz="2800" b="1"/>
              <a:t>需要刷新</a:t>
            </a:r>
            <a:endParaRPr lang="zh-CN" altLang="en-US" sz="2800" b="1">
              <a:sym typeface="Symbol" pitchFamily="18" charset="2"/>
            </a:endParaRPr>
          </a:p>
        </p:txBody>
      </p: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5586413" y="4959251"/>
            <a:ext cx="1958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>
                <a:sym typeface="Symbol" pitchFamily="18" charset="2"/>
              </a:rPr>
              <a:t></a:t>
            </a:r>
            <a:r>
              <a:rPr lang="zh-CN" altLang="en-US" sz="1200" b="1">
                <a:sym typeface="Symbol" pitchFamily="18" charset="2"/>
              </a:rPr>
              <a:t> </a:t>
            </a:r>
            <a:r>
              <a:rPr lang="zh-CN" altLang="en-US" sz="2800" b="1"/>
              <a:t>集成度高</a:t>
            </a:r>
            <a:endParaRPr lang="zh-CN" altLang="en-US" sz="2800" b="1">
              <a:sym typeface="Symbol" pitchFamily="18" charset="2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7440613" y="4927501"/>
            <a:ext cx="1646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>
                <a:sym typeface="Symbol" pitchFamily="18" charset="2"/>
              </a:rPr>
              <a:t></a:t>
            </a:r>
            <a:r>
              <a:rPr lang="zh-CN" altLang="en-US" sz="12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功耗小</a:t>
            </a:r>
          </a:p>
        </p:txBody>
      </p: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1228725" y="4968776"/>
            <a:ext cx="157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3" pitchFamily="18" charset="2"/>
              </a:rPr>
              <a:t>特点:</a:t>
            </a:r>
            <a:r>
              <a:rPr lang="zh-CN" altLang="en-US" sz="2800" b="1"/>
              <a:t> 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1225550" y="5499001"/>
            <a:ext cx="2386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应用场合:</a:t>
            </a:r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2874963" y="5502176"/>
            <a:ext cx="5154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适合于作为大容量</a:t>
            </a:r>
            <a:r>
              <a:rPr lang="zh-CN" altLang="en-US" sz="2800" b="1" u="sng"/>
              <a:t>主存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build="p" autoUpdateAnimBg="0"/>
      <p:bldP spid="6" grpId="0" build="p" autoUpdateAnimBg="0"/>
      <p:bldP spid="7" grpId="0" autoUpdateAnimBg="0"/>
      <p:bldP spid="8" grpId="0" build="p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build="p" autoUpdateAnimBg="0"/>
      <p:bldP spid="14" grpId="0" build="p" autoUpdateAnimBg="0"/>
      <p:bldP spid="15" grpId="0" build="p" autoUpdateAnimBg="0"/>
      <p:bldP spid="16" grpId="0" autoUpdateAnimBg="0"/>
      <p:bldP spid="17" grpId="0" autoUpdateAnimBg="0"/>
      <p:bldP spid="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119188" y="1832570"/>
            <a:ext cx="190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容量大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117600" y="2288183"/>
            <a:ext cx="3678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适合</a:t>
            </a:r>
            <a:r>
              <a:rPr lang="zh-CN" altLang="en-US" sz="2800" b="1"/>
              <a:t>长期保存信息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996950" y="1345208"/>
            <a:ext cx="81518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磁层上不同方向的磁化区域表示信息</a:t>
            </a:r>
            <a:r>
              <a:rPr lang="zh-CN" altLang="en-US" sz="2900" b="1" smtClean="0"/>
              <a:t>。</a:t>
            </a:r>
            <a:endParaRPr lang="zh-CN" altLang="en-US" sz="2900" b="1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881563" y="1834158"/>
            <a:ext cx="3151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非破坏性读出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085850" y="2802533"/>
            <a:ext cx="60372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应用场合:  适合于作外部存储器。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12750" y="692696"/>
            <a:ext cx="406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磁表面存储器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4875213" y="2264370"/>
            <a:ext cx="220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速度慢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452438" y="3429000"/>
            <a:ext cx="343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(3) 光盘存储器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4341813" y="5387107"/>
            <a:ext cx="194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速度慢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012825" y="4013919"/>
            <a:ext cx="8074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利用激光对光盘表面的</a:t>
            </a:r>
            <a:r>
              <a:rPr lang="zh-CN" altLang="en-US" sz="2900" b="1" smtClean="0"/>
              <a:t>记录</a:t>
            </a:r>
            <a:r>
              <a:rPr lang="zh-CN" altLang="en-US" sz="2900" b="1"/>
              <a:t>膜</a:t>
            </a:r>
            <a:r>
              <a:rPr lang="zh-CN" altLang="en-US" sz="2900" b="1" smtClean="0"/>
              <a:t>进行</a:t>
            </a:r>
            <a:r>
              <a:rPr lang="zh-CN" altLang="en-US" sz="2900" b="1"/>
              <a:t>照射后是否出现融坑表示信息。</a:t>
            </a: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1597025" y="4929907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容量很大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4332288" y="4912444"/>
            <a:ext cx="322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非破坏性读出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1616075" y="5426794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 </a:t>
            </a:r>
            <a:r>
              <a:rPr lang="zh-CN" altLang="en-US" sz="2800" b="1"/>
              <a:t>长期保存信息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1063625" y="5976069"/>
            <a:ext cx="68246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应用场合: 适合于作外部存储器。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85850" y="169010"/>
            <a:ext cx="35401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2. 按存取方式分类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65213" y="1700808"/>
            <a:ext cx="2241550" cy="55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900" b="1"/>
              <a:t>随机存取: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2272" y="962943"/>
            <a:ext cx="73360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(1) 随机存取存储器(</a:t>
            </a:r>
            <a:r>
              <a:rPr lang="en-US" altLang="zh-CN" sz="3000" b="1" smtClean="0"/>
              <a:t>RAM</a:t>
            </a:r>
            <a:r>
              <a:rPr lang="zh-CN" altLang="en-US" sz="3000" b="1" smtClean="0"/>
              <a:t>、</a:t>
            </a:r>
            <a:r>
              <a:rPr lang="en-US" altLang="zh-CN" sz="3000" b="1"/>
              <a:t> ROM)</a:t>
            </a:r>
            <a:endParaRPr lang="zh-CN" altLang="en-US" sz="3000" b="1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74950" y="1715095"/>
            <a:ext cx="6173788" cy="111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900" b="1"/>
              <a:t>可按地址访问存储器中的任一单元, </a:t>
            </a:r>
            <a:r>
              <a:rPr lang="zh-CN" altLang="en-US" sz="2900" b="1" u="sng"/>
              <a:t>访问时间与地址单元位置无关</a:t>
            </a:r>
            <a:r>
              <a:rPr lang="zh-CN" altLang="en-US" sz="2900" b="1"/>
              <a:t>。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62151" y="4365104"/>
            <a:ext cx="3467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固存: 用户不能编程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283968" y="2852936"/>
            <a:ext cx="2324100" cy="53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900" b="1">
                <a:latin typeface="宋体" charset="-122"/>
              </a:rPr>
              <a:t>可读/可写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55576" y="5009629"/>
            <a:ext cx="17907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>
                <a:latin typeface="宋体" charset="-122"/>
              </a:rPr>
              <a:t>只读不</a:t>
            </a:r>
            <a:r>
              <a:rPr lang="zh-CN" altLang="en-US" sz="2900" b="1" smtClean="0">
                <a:latin typeface="宋体" charset="-122"/>
              </a:rPr>
              <a:t>写</a:t>
            </a:r>
            <a:endParaRPr lang="en-US" altLang="zh-CN" sz="2900" b="1" smtClean="0">
              <a:latin typeface="宋体" charset="-122"/>
            </a:endParaRPr>
          </a:p>
        </p:txBody>
      </p:sp>
      <p:sp>
        <p:nvSpPr>
          <p:cNvPr id="9" name="AutoShape 14"/>
          <p:cNvSpPr>
            <a:spLocks/>
          </p:cNvSpPr>
          <p:nvPr/>
        </p:nvSpPr>
        <p:spPr bwMode="auto">
          <a:xfrm>
            <a:off x="2393876" y="4523854"/>
            <a:ext cx="260350" cy="1547812"/>
          </a:xfrm>
          <a:prstGeom prst="leftBrace">
            <a:avLst>
              <a:gd name="adj1" fmla="val 49543"/>
              <a:gd name="adj2" fmla="val 50000"/>
            </a:avLst>
          </a:prstGeom>
          <a:noFill/>
          <a:ln w="22225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560563" y="4795316"/>
            <a:ext cx="4757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PROM: </a:t>
            </a:r>
            <a:r>
              <a:rPr lang="zh-CN" altLang="en-US" sz="2800" b="1"/>
              <a:t>用户可一次编程</a:t>
            </a:r>
            <a:endParaRPr lang="en-US" altLang="zh-CN" sz="28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573263" y="5223941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EPROM: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076626" y="5238229"/>
            <a:ext cx="4738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用户可多次编程(紫外线擦除)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574851" y="5684316"/>
            <a:ext cx="2116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EEPROM: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354438" y="5724004"/>
            <a:ext cx="462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用户可多次编程(电擦除)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1103512" y="2873613"/>
            <a:ext cx="4127301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900" b="1" smtClean="0"/>
              <a:t>RAM</a:t>
            </a:r>
            <a:r>
              <a:rPr lang="zh-CN" altLang="en-US" sz="2900" b="1" smtClean="0"/>
              <a:t>可</a:t>
            </a:r>
            <a:r>
              <a:rPr lang="zh-CN" altLang="en-US" sz="2900" b="1"/>
              <a:t>执行操作:</a:t>
            </a: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1120403" y="3717032"/>
            <a:ext cx="2803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smtClean="0"/>
              <a:t>ROM</a:t>
            </a:r>
            <a:r>
              <a:rPr lang="zh-CN" altLang="en-US" sz="3000" b="1" smtClean="0"/>
              <a:t>存储器</a:t>
            </a:r>
            <a:endParaRPr lang="zh-CN" altLang="en-US" sz="3000" b="1"/>
          </a:p>
        </p:txBody>
      </p:sp>
      <p:sp>
        <p:nvSpPr>
          <p:cNvPr id="17" name="文本框 16"/>
          <p:cNvSpPr txBox="1"/>
          <p:nvPr/>
        </p:nvSpPr>
        <p:spPr>
          <a:xfrm flipH="1">
            <a:off x="1709465" y="6342483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</a:rPr>
              <a:t>正常工作中只能读出，不能写入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animBg="1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93688" y="908720"/>
            <a:ext cx="5721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smtClean="0"/>
              <a:t>(</a:t>
            </a:r>
            <a:r>
              <a:rPr lang="en-US" altLang="zh-CN" sz="3000" b="1" smtClean="0"/>
              <a:t>2</a:t>
            </a:r>
            <a:r>
              <a:rPr lang="zh-CN" altLang="en-US" sz="3000" b="1" smtClean="0"/>
              <a:t>) </a:t>
            </a:r>
            <a:r>
              <a:rPr lang="zh-CN" altLang="en-US" sz="3000" b="1"/>
              <a:t>顺序存取存储器 (</a:t>
            </a:r>
            <a:r>
              <a:rPr lang="en-US" altLang="zh-CN" sz="3000" b="1"/>
              <a:t>SAM)</a:t>
            </a:r>
          </a:p>
        </p:txBody>
      </p:sp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758825" y="1700808"/>
            <a:ext cx="8397875" cy="111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900" b="1"/>
              <a:t>访问时, 读/写部件按顺序查找目标地址, 因此, 访问时间与数据位置有关(</a:t>
            </a:r>
            <a:r>
              <a:rPr lang="zh-CN" altLang="en-US" sz="2900" b="1">
                <a:solidFill>
                  <a:srgbClr val="0000FF"/>
                </a:solidFill>
              </a:rPr>
              <a:t>如</a:t>
            </a:r>
            <a:r>
              <a:rPr lang="zh-CN" altLang="en-US" sz="2900" b="1" smtClean="0">
                <a:solidFill>
                  <a:srgbClr val="0000FF"/>
                </a:solidFill>
              </a:rPr>
              <a:t>磁带</a:t>
            </a:r>
            <a:r>
              <a:rPr lang="zh-CN" altLang="en-US" sz="2900" b="1" smtClean="0"/>
              <a:t>)</a:t>
            </a:r>
            <a:r>
              <a:rPr lang="zh-CN" altLang="en-US" sz="2900" b="1"/>
              <a:t>。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298450" y="3368397"/>
            <a:ext cx="4908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smtClean="0"/>
              <a:t>(</a:t>
            </a:r>
            <a:r>
              <a:rPr lang="en-US" altLang="zh-CN" sz="3000" b="1" smtClean="0"/>
              <a:t>3</a:t>
            </a:r>
            <a:r>
              <a:rPr lang="zh-CN" altLang="en-US" sz="3000" b="1" smtClean="0"/>
              <a:t>) </a:t>
            </a:r>
            <a:r>
              <a:rPr lang="zh-CN" altLang="en-US" sz="3000" b="1"/>
              <a:t>直接存取存储器(</a:t>
            </a:r>
            <a:r>
              <a:rPr lang="en-US" altLang="zh-CN" sz="3000" b="1"/>
              <a:t>DAM)</a:t>
            </a: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827088" y="4158079"/>
            <a:ext cx="8275637" cy="154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900" b="1">
                <a:latin typeface="宋体" charset="-122"/>
              </a:rPr>
              <a:t>访问时</a:t>
            </a:r>
            <a:r>
              <a:rPr lang="zh-CN" altLang="en-US" sz="2900" b="1"/>
              <a:t>,  </a:t>
            </a:r>
            <a:r>
              <a:rPr lang="zh-CN" altLang="en-US" sz="2900" b="1">
                <a:latin typeface="宋体" charset="-122"/>
              </a:rPr>
              <a:t>读/写部件先直接指向一个小区域</a:t>
            </a:r>
            <a:r>
              <a:rPr lang="zh-CN" altLang="en-US" sz="2900" b="1"/>
              <a:t>, </a:t>
            </a:r>
            <a:r>
              <a:rPr lang="zh-CN" altLang="en-US" sz="2900" b="1">
                <a:latin typeface="宋体" charset="-122"/>
              </a:rPr>
              <a:t>再在该区域内顺序查找。访问时间与数据位置有关</a:t>
            </a:r>
            <a:r>
              <a:rPr lang="zh-CN" altLang="en-US" sz="2900" b="1" smtClean="0">
                <a:latin typeface="宋体" charset="-122"/>
              </a:rPr>
              <a:t>。</a:t>
            </a:r>
            <a:endParaRPr lang="en-US" altLang="zh-CN" sz="2900" b="1" smtClean="0">
              <a:latin typeface="宋体" charset="-122"/>
            </a:endParaRPr>
          </a:p>
          <a:p>
            <a:pPr>
              <a:spcBef>
                <a:spcPct val="25000"/>
              </a:spcBef>
            </a:pPr>
            <a:r>
              <a:rPr lang="zh-CN" altLang="en-US" sz="2900" b="1" smtClean="0">
                <a:latin typeface="宋体" charset="-122"/>
              </a:rPr>
              <a:t>如</a:t>
            </a:r>
            <a:r>
              <a:rPr lang="zh-CN" altLang="en-US" sz="2900" b="1"/>
              <a:t>: </a:t>
            </a:r>
            <a:r>
              <a:rPr lang="zh-CN" altLang="en-US" sz="2900" b="1">
                <a:solidFill>
                  <a:srgbClr val="0000FF"/>
                </a:solidFill>
                <a:latin typeface="宋体" charset="-122"/>
              </a:rPr>
              <a:t>磁盘、光盘</a:t>
            </a:r>
            <a:r>
              <a:rPr lang="zh-CN" altLang="en-US" sz="2900" b="1" smtClean="0">
                <a:latin typeface="宋体" charset="-122"/>
              </a:rPr>
              <a:t>等</a:t>
            </a:r>
            <a:r>
              <a:rPr lang="zh-CN" altLang="en-US" sz="2900" b="1" smtClean="0"/>
              <a:t>。</a:t>
            </a:r>
            <a:endParaRPr lang="en-US" altLang="zh-CN" sz="29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3" grpId="0" build="p" autoUpdateAnimBg="0"/>
      <p:bldP spid="1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4184" y="97468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 b="1">
                <a:latin typeface="+mn-lt"/>
                <a:ea typeface="+mn-ea"/>
              </a:rPr>
              <a:t>3</a:t>
            </a:r>
            <a:r>
              <a:rPr kumimoji="1" lang="en-US" altLang="zh-CN" sz="2800" b="1" smtClean="0">
                <a:latin typeface="+mn-lt"/>
                <a:ea typeface="+mn-ea"/>
              </a:rPr>
              <a:t>. </a:t>
            </a:r>
            <a:r>
              <a:rPr kumimoji="1" lang="zh-CN" altLang="en-US" sz="2800" b="1" smtClean="0">
                <a:latin typeface="+mn-lt"/>
                <a:ea typeface="+mn-ea"/>
              </a:rPr>
              <a:t>存储器</a:t>
            </a:r>
            <a:r>
              <a:rPr kumimoji="1" lang="zh-CN" altLang="en-US" sz="2800" b="1">
                <a:latin typeface="+mn-lt"/>
                <a:ea typeface="+mn-ea"/>
              </a:rPr>
              <a:t>的技术指标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8132" y="764704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 b="1">
                <a:latin typeface="+mn-lt"/>
                <a:ea typeface="+mn-ea"/>
              </a:rPr>
              <a:t>(1)</a:t>
            </a:r>
            <a:r>
              <a:rPr kumimoji="1" lang="zh-CN" altLang="en-US" sz="2800" b="1">
                <a:latin typeface="+mn-lt"/>
                <a:ea typeface="+mn-ea"/>
              </a:rPr>
              <a:t>存取时间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8132" y="2690203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 b="1">
                <a:latin typeface="+mn-lt"/>
                <a:ea typeface="+mn-ea"/>
              </a:rPr>
              <a:t>(2)</a:t>
            </a:r>
            <a:r>
              <a:rPr kumimoji="1" lang="zh-CN" altLang="en-US" sz="2800" b="1">
                <a:latin typeface="+mn-lt"/>
                <a:ea typeface="+mn-ea"/>
              </a:rPr>
              <a:t>存取周期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6082" y="1402879"/>
            <a:ext cx="845978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ts val="4200"/>
              </a:lnSpc>
              <a:spcBef>
                <a:spcPct val="50000"/>
              </a:spcBef>
            </a:pPr>
            <a:r>
              <a:rPr kumimoji="1" lang="zh-CN" altLang="en-US" sz="2800" b="1">
                <a:latin typeface="+mn-lt"/>
                <a:ea typeface="+mn-ea"/>
              </a:rPr>
              <a:t>从存储器收到读写命令，到存储器读出（写入）信息所需要的时间，</a:t>
            </a:r>
            <a:r>
              <a:rPr kumimoji="1" lang="en-US" altLang="zh-CN" sz="2800" b="1" smtClean="0">
                <a:latin typeface="+mn-lt"/>
                <a:ea typeface="+mn-ea"/>
              </a:rPr>
              <a:t>T</a:t>
            </a:r>
            <a:r>
              <a:rPr kumimoji="1" lang="en-US" altLang="zh-CN" sz="2800" b="1" baseline="-25000" smtClean="0">
                <a:latin typeface="+mn-lt"/>
                <a:ea typeface="+mn-ea"/>
              </a:rPr>
              <a:t>A</a:t>
            </a:r>
            <a:r>
              <a:rPr kumimoji="1" lang="zh-CN" altLang="en-US" sz="2800" b="1" baseline="-25000">
                <a:latin typeface="+mn-lt"/>
                <a:ea typeface="+mn-ea"/>
              </a:rPr>
              <a:t>。</a:t>
            </a:r>
            <a:endParaRPr kumimoji="1" lang="en-US" altLang="zh-CN" sz="2800" b="1" baseline="-25000">
              <a:latin typeface="+mn-lt"/>
              <a:ea typeface="+mn-ea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6082" y="3284984"/>
            <a:ext cx="845978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ts val="4200"/>
              </a:lnSpc>
              <a:spcBef>
                <a:spcPct val="50000"/>
              </a:spcBef>
            </a:pPr>
            <a:r>
              <a:rPr kumimoji="1" lang="zh-CN" altLang="en-US" sz="2800" b="1">
                <a:latin typeface="+mn-lt"/>
                <a:ea typeface="+mn-ea"/>
              </a:rPr>
              <a:t>存储器做连续访问操作过程中一次完整的存取操作所需的全部时间，</a:t>
            </a:r>
            <a:r>
              <a:rPr kumimoji="1" lang="en-US" altLang="zh-CN" sz="2800" b="1">
                <a:latin typeface="+mn-lt"/>
                <a:ea typeface="+mn-ea"/>
              </a:rPr>
              <a:t>T</a:t>
            </a:r>
            <a:r>
              <a:rPr kumimoji="1" lang="en-US" altLang="zh-CN" sz="2800" b="1" baseline="-25000">
                <a:latin typeface="+mn-lt"/>
                <a:ea typeface="+mn-ea"/>
              </a:rPr>
              <a:t>M    </a:t>
            </a:r>
            <a:r>
              <a:rPr kumimoji="1" lang="en-US" altLang="zh-CN" sz="2800" b="1">
                <a:latin typeface="+mn-lt"/>
                <a:ea typeface="+mn-ea"/>
              </a:rPr>
              <a:t>(</a:t>
            </a:r>
            <a:r>
              <a:rPr kumimoji="1" lang="zh-CN" altLang="en-US" sz="2800" b="1">
                <a:latin typeface="+mn-lt"/>
                <a:ea typeface="+mn-ea"/>
              </a:rPr>
              <a:t>通常</a:t>
            </a:r>
            <a:r>
              <a:rPr kumimoji="1" lang="en-US" altLang="zh-CN" sz="2800" b="1">
                <a:latin typeface="+mn-lt"/>
                <a:ea typeface="+mn-ea"/>
              </a:rPr>
              <a:t>T</a:t>
            </a:r>
            <a:r>
              <a:rPr kumimoji="1" lang="en-US" altLang="zh-CN" sz="2800" b="1" baseline="-25000">
                <a:latin typeface="+mn-lt"/>
                <a:ea typeface="+mn-ea"/>
              </a:rPr>
              <a:t>M</a:t>
            </a:r>
            <a:r>
              <a:rPr kumimoji="1" lang="en-US" altLang="zh-CN" sz="2800" b="1">
                <a:latin typeface="+mn-lt"/>
                <a:ea typeface="+mn-ea"/>
              </a:rPr>
              <a:t>&gt;T</a:t>
            </a:r>
            <a:r>
              <a:rPr kumimoji="1" lang="en-US" altLang="zh-CN" sz="2800" b="1" baseline="-25000">
                <a:latin typeface="+mn-lt"/>
                <a:ea typeface="+mn-ea"/>
              </a:rPr>
              <a:t>A</a:t>
            </a:r>
            <a:r>
              <a:rPr kumimoji="1" lang="en-US" altLang="zh-CN" sz="2800" b="1" smtClean="0">
                <a:latin typeface="+mn-lt"/>
                <a:ea typeface="+mn-ea"/>
              </a:rPr>
              <a:t>)</a:t>
            </a:r>
            <a:r>
              <a:rPr kumimoji="1" lang="zh-CN" altLang="en-US" sz="2800" b="1" smtClean="0">
                <a:latin typeface="+mn-lt"/>
                <a:ea typeface="+mn-ea"/>
              </a:rPr>
              <a:t>。</a:t>
            </a:r>
            <a:endParaRPr kumimoji="1" lang="en-US" altLang="zh-CN" sz="2800" b="1">
              <a:latin typeface="+mn-lt"/>
              <a:ea typeface="+mn-ea"/>
            </a:endParaRP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827088" y="5395516"/>
            <a:ext cx="7058025" cy="647700"/>
            <a:chOff x="521" y="3249"/>
            <a:chExt cx="4446" cy="408"/>
          </a:xfrm>
        </p:grpSpPr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521" y="3249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066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1066" y="3657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2744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2741" y="3249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3288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3289" y="3657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521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1683456" y="4682728"/>
            <a:ext cx="2663825" cy="647700"/>
            <a:chOff x="1066" y="2750"/>
            <a:chExt cx="1678" cy="408"/>
          </a:xfrm>
        </p:grpSpPr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1066" y="275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2744" y="275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1066" y="3022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393" y="2750"/>
              <a:ext cx="11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+mn-ea"/>
                </a:rPr>
                <a:t>存取时间</a:t>
              </a:r>
            </a:p>
          </p:txBody>
        </p:sp>
      </p:grpSp>
      <p:grpSp>
        <p:nvGrpSpPr>
          <p:cNvPr id="44" name="Group 35"/>
          <p:cNvGrpSpPr>
            <a:grpSpLocks/>
          </p:cNvGrpSpPr>
          <p:nvPr/>
        </p:nvGrpSpPr>
        <p:grpSpPr bwMode="auto">
          <a:xfrm>
            <a:off x="1692275" y="6114653"/>
            <a:ext cx="3527425" cy="647700"/>
            <a:chOff x="1066" y="3702"/>
            <a:chExt cx="2222" cy="408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288" y="370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1066" y="3974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1066" y="370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1383" y="3702"/>
              <a:ext cx="11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+mn-ea"/>
                </a:rPr>
                <a:t>存取周期</a:t>
              </a:r>
            </a:p>
          </p:txBody>
        </p:sp>
      </p:grp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3891757" y="4715852"/>
            <a:ext cx="1784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+mn-ea"/>
              </a:rPr>
              <a:t>恢复期</a:t>
            </a:r>
          </a:p>
        </p:txBody>
      </p:sp>
      <p:grpSp>
        <p:nvGrpSpPr>
          <p:cNvPr id="50" name="Group 34"/>
          <p:cNvGrpSpPr>
            <a:grpSpLocks/>
          </p:cNvGrpSpPr>
          <p:nvPr/>
        </p:nvGrpSpPr>
        <p:grpSpPr bwMode="auto">
          <a:xfrm>
            <a:off x="4427538" y="4797524"/>
            <a:ext cx="792162" cy="647700"/>
            <a:chOff x="2789" y="2805"/>
            <a:chExt cx="499" cy="408"/>
          </a:xfrm>
        </p:grpSpPr>
        <p:sp>
          <p:nvSpPr>
            <p:cNvPr id="51" name="Line 32"/>
            <p:cNvSpPr>
              <a:spLocks noChangeShapeType="1"/>
            </p:cNvSpPr>
            <p:nvPr/>
          </p:nvSpPr>
          <p:spPr bwMode="auto">
            <a:xfrm>
              <a:off x="2789" y="301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>
              <a:off x="3288" y="280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4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8313" y="908720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/>
              <a:t>(3)</a:t>
            </a:r>
            <a:r>
              <a:rPr kumimoji="1" lang="zh-CN" altLang="en-US" sz="2800" b="1"/>
              <a:t>数据传输率 </a:t>
            </a:r>
            <a:r>
              <a:rPr kumimoji="1" lang="en-US" altLang="zh-CN" sz="2800" b="1"/>
              <a:t>R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41338" y="1783804"/>
            <a:ext cx="8602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/>
              <a:t>单位时间内存取的信息数量，也叫</a:t>
            </a:r>
            <a:r>
              <a:rPr kumimoji="1" lang="zh-CN" altLang="en-US" sz="2800" b="1" smtClean="0"/>
              <a:t>带宽</a:t>
            </a:r>
            <a:endParaRPr kumimoji="1" lang="zh-CN" altLang="en-US" sz="2800" b="1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73088" y="2663280"/>
            <a:ext cx="6791326" cy="1244600"/>
            <a:chOff x="459" y="2432"/>
            <a:chExt cx="4278" cy="78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59" y="2641"/>
              <a:ext cx="13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/>
                <a:t>数据传输率</a:t>
              </a:r>
              <a:r>
                <a:rPr kumimoji="1" lang="en-US" altLang="zh-CN" sz="2800" b="1"/>
                <a:t>=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154" y="2432"/>
              <a:ext cx="19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存储器数据位宽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064" y="2840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632" y="2886"/>
              <a:ext cx="11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存取周期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280" y="2643"/>
              <a:ext cx="4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/>
                <a:t>bps</a:t>
              </a:r>
            </a:p>
          </p:txBody>
        </p:sp>
      </p:grp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9275" y="4376191"/>
            <a:ext cx="860266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4200"/>
              </a:lnSpc>
              <a:spcBef>
                <a:spcPct val="50000"/>
              </a:spcBef>
            </a:pPr>
            <a:r>
              <a:rPr kumimoji="1" lang="en-US" altLang="zh-CN" sz="2800" b="1"/>
              <a:t>【</a:t>
            </a:r>
            <a:r>
              <a:rPr kumimoji="1" lang="zh-CN" altLang="en-US" sz="2800" b="1"/>
              <a:t>例</a:t>
            </a:r>
            <a:r>
              <a:rPr kumimoji="1" lang="en-US" altLang="zh-CN" sz="2800" b="1"/>
              <a:t>】</a:t>
            </a:r>
            <a:r>
              <a:rPr kumimoji="1" lang="zh-CN" altLang="en-US" sz="2800" b="1"/>
              <a:t>某内存条标称频率为</a:t>
            </a:r>
            <a:r>
              <a:rPr kumimoji="1" lang="en-US" altLang="zh-CN" sz="2800" b="1"/>
              <a:t>133M</a:t>
            </a:r>
            <a:r>
              <a:rPr kumimoji="1" lang="zh-CN" altLang="en-US" sz="2800" b="1"/>
              <a:t>，位宽</a:t>
            </a:r>
            <a:r>
              <a:rPr kumimoji="1" lang="en-US" altLang="zh-CN" sz="2800" b="1"/>
              <a:t>64</a:t>
            </a:r>
            <a:r>
              <a:rPr kumimoji="1" lang="zh-CN" altLang="en-US" sz="2800" b="1"/>
              <a:t>比特，则其带宽为：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693564" y="5714092"/>
            <a:ext cx="6046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/>
              <a:t>R=64×133M÷8=1064MBps</a:t>
            </a:r>
          </a:p>
        </p:txBody>
      </p:sp>
    </p:spTree>
    <p:extLst>
      <p:ext uri="{BB962C8B-B14F-4D97-AF65-F5344CB8AC3E}">
        <p14:creationId xmlns:p14="http://schemas.microsoft.com/office/powerpoint/2010/main" val="8203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2"/>
          <p:cNvSpPr txBox="1">
            <a:spLocks noChangeArrowheads="1"/>
          </p:cNvSpPr>
          <p:nvPr/>
        </p:nvSpPr>
        <p:spPr bwMode="auto">
          <a:xfrm>
            <a:off x="251520" y="836712"/>
            <a:ext cx="74168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4.2</a:t>
            </a:r>
            <a:r>
              <a:rPr lang="zh-CN" altLang="en-US" sz="3200" b="1" smtClean="0"/>
              <a:t>.</a:t>
            </a:r>
            <a:r>
              <a:rPr lang="en-US" altLang="zh-CN" sz="3200" b="1"/>
              <a:t>2</a:t>
            </a:r>
            <a:r>
              <a:rPr lang="zh-CN" altLang="en-US" sz="3200" b="1" smtClean="0">
                <a:latin typeface="宋体" charset="-122"/>
              </a:rPr>
              <a:t> </a:t>
            </a:r>
            <a:r>
              <a:rPr lang="zh-CN" altLang="en-US" sz="3200" b="1">
                <a:latin typeface="宋体" charset="-122"/>
              </a:rPr>
              <a:t>静态</a:t>
            </a:r>
            <a:r>
              <a:rPr lang="en-US" altLang="zh-CN" sz="3200" b="1"/>
              <a:t>MOS</a:t>
            </a:r>
            <a:r>
              <a:rPr lang="zh-CN" altLang="en-US" sz="3200" b="1">
                <a:latin typeface="宋体" charset="-122"/>
              </a:rPr>
              <a:t>存储单元与存储芯片</a:t>
            </a:r>
          </a:p>
        </p:txBody>
      </p:sp>
      <p:sp>
        <p:nvSpPr>
          <p:cNvPr id="3" name="Text Box 163"/>
          <p:cNvSpPr txBox="1">
            <a:spLocks noChangeArrowheads="1"/>
          </p:cNvSpPr>
          <p:nvPr/>
        </p:nvSpPr>
        <p:spPr bwMode="auto">
          <a:xfrm>
            <a:off x="395536" y="1628800"/>
            <a:ext cx="3451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1、六管静态单元</a:t>
            </a:r>
          </a:p>
        </p:txBody>
      </p:sp>
      <p:sp>
        <p:nvSpPr>
          <p:cNvPr id="4" name="Text Box 164"/>
          <p:cNvSpPr txBox="1">
            <a:spLocks noChangeArrowheads="1"/>
          </p:cNvSpPr>
          <p:nvPr/>
        </p:nvSpPr>
        <p:spPr bwMode="auto">
          <a:xfrm>
            <a:off x="395536" y="2447677"/>
            <a:ext cx="2011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(1) 组成</a:t>
            </a:r>
          </a:p>
        </p:txBody>
      </p:sp>
      <p:sp>
        <p:nvSpPr>
          <p:cNvPr id="5" name="Text Box 165"/>
          <p:cNvSpPr txBox="1">
            <a:spLocks noChangeArrowheads="1"/>
          </p:cNvSpPr>
          <p:nvPr/>
        </p:nvSpPr>
        <p:spPr bwMode="auto">
          <a:xfrm>
            <a:off x="193675" y="3951436"/>
            <a:ext cx="3813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T1、T3: MOS</a:t>
            </a:r>
            <a:r>
              <a:rPr lang="zh-CN" altLang="en-US" sz="2800" b="1"/>
              <a:t>反相器</a:t>
            </a:r>
          </a:p>
        </p:txBody>
      </p:sp>
      <p:sp>
        <p:nvSpPr>
          <p:cNvPr id="6" name="Text Box 166"/>
          <p:cNvSpPr txBox="1">
            <a:spLocks noChangeArrowheads="1"/>
          </p:cNvSpPr>
          <p:nvPr/>
        </p:nvSpPr>
        <p:spPr bwMode="auto">
          <a:xfrm>
            <a:off x="1366838" y="3273573"/>
            <a:ext cx="173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触发器</a:t>
            </a:r>
          </a:p>
        </p:txBody>
      </p:sp>
      <p:sp>
        <p:nvSpPr>
          <p:cNvPr id="7" name="Text Box 167"/>
          <p:cNvSpPr txBox="1">
            <a:spLocks noChangeArrowheads="1"/>
          </p:cNvSpPr>
          <p:nvPr/>
        </p:nvSpPr>
        <p:spPr bwMode="auto">
          <a:xfrm>
            <a:off x="207963" y="4410223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T2、T4: MOS</a:t>
            </a:r>
            <a:r>
              <a:rPr lang="zh-CN" altLang="en-US" sz="2800" b="1"/>
              <a:t>反相器</a:t>
            </a:r>
          </a:p>
        </p:txBody>
      </p:sp>
      <p:sp>
        <p:nvSpPr>
          <p:cNvPr id="8" name="AutoShape 168"/>
          <p:cNvSpPr>
            <a:spLocks/>
          </p:cNvSpPr>
          <p:nvPr/>
        </p:nvSpPr>
        <p:spPr bwMode="auto">
          <a:xfrm rot="16200000" flipH="1" flipV="1">
            <a:off x="1784350" y="2352823"/>
            <a:ext cx="239713" cy="3116263"/>
          </a:xfrm>
          <a:prstGeom prst="leftBrace">
            <a:avLst>
              <a:gd name="adj1" fmla="val 108333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Text Box 169"/>
          <p:cNvSpPr txBox="1">
            <a:spLocks noChangeArrowheads="1"/>
          </p:cNvSpPr>
          <p:nvPr/>
        </p:nvSpPr>
        <p:spPr bwMode="auto">
          <a:xfrm>
            <a:off x="211138" y="4969023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T5、T6: </a:t>
            </a:r>
            <a:r>
              <a:rPr lang="zh-CN" altLang="en-US" sz="2800" b="1"/>
              <a:t>控制门管</a:t>
            </a:r>
          </a:p>
        </p:txBody>
      </p:sp>
      <p:sp>
        <p:nvSpPr>
          <p:cNvPr id="10" name="Text Box 170"/>
          <p:cNvSpPr txBox="1">
            <a:spLocks noChangeArrowheads="1"/>
          </p:cNvSpPr>
          <p:nvPr/>
        </p:nvSpPr>
        <p:spPr bwMode="auto">
          <a:xfrm>
            <a:off x="254000" y="5517232"/>
            <a:ext cx="463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Z:  </a:t>
            </a:r>
            <a:r>
              <a:rPr lang="zh-CN" altLang="en-US" sz="2800" b="1"/>
              <a:t>字线, 选择存储单元</a:t>
            </a:r>
          </a:p>
        </p:txBody>
      </p:sp>
      <p:grpSp>
        <p:nvGrpSpPr>
          <p:cNvPr id="11" name="Group 267"/>
          <p:cNvGrpSpPr>
            <a:grpSpLocks/>
          </p:cNvGrpSpPr>
          <p:nvPr/>
        </p:nvGrpSpPr>
        <p:grpSpPr bwMode="auto">
          <a:xfrm>
            <a:off x="304799" y="6078237"/>
            <a:ext cx="8443662" cy="617939"/>
            <a:chOff x="192" y="2968"/>
            <a:chExt cx="3096" cy="601"/>
          </a:xfrm>
        </p:grpSpPr>
        <p:sp>
          <p:nvSpPr>
            <p:cNvPr id="12" name="Text Box 172"/>
            <p:cNvSpPr txBox="1">
              <a:spLocks noChangeArrowheads="1"/>
            </p:cNvSpPr>
            <p:nvPr/>
          </p:nvSpPr>
          <p:spPr bwMode="auto">
            <a:xfrm>
              <a:off x="192" y="2968"/>
              <a:ext cx="3096" cy="60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W、W:  </a:t>
              </a:r>
              <a:r>
                <a:rPr lang="zh-CN" altLang="en-US" sz="2800" b="1"/>
                <a:t>位线, </a:t>
              </a:r>
              <a:r>
                <a:rPr lang="zh-CN" altLang="en-US" sz="2800" b="1" smtClean="0"/>
                <a:t>读写信号，完成</a:t>
              </a:r>
              <a:r>
                <a:rPr lang="zh-CN" altLang="en-US" sz="2800" b="1"/>
                <a:t>读/写操作</a:t>
              </a:r>
              <a:endParaRPr lang="en-US" altLang="zh-CN" sz="2800" b="1"/>
            </a:p>
          </p:txBody>
        </p:sp>
        <p:sp>
          <p:nvSpPr>
            <p:cNvPr id="13" name="Line 173"/>
            <p:cNvSpPr>
              <a:spLocks noChangeShapeType="1"/>
            </p:cNvSpPr>
            <p:nvPr/>
          </p:nvSpPr>
          <p:spPr bwMode="auto">
            <a:xfrm>
              <a:off x="233" y="3045"/>
              <a:ext cx="124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" name="Group 266"/>
          <p:cNvGrpSpPr>
            <a:grpSpLocks/>
          </p:cNvGrpSpPr>
          <p:nvPr/>
        </p:nvGrpSpPr>
        <p:grpSpPr bwMode="auto">
          <a:xfrm>
            <a:off x="4483100" y="1556792"/>
            <a:ext cx="4392613" cy="3598862"/>
            <a:chOff x="2824" y="589"/>
            <a:chExt cx="2767" cy="2267"/>
          </a:xfrm>
        </p:grpSpPr>
        <p:sp>
          <p:nvSpPr>
            <p:cNvPr id="15" name="Text Box 175"/>
            <p:cNvSpPr txBox="1">
              <a:spLocks noChangeArrowheads="1"/>
            </p:cNvSpPr>
            <p:nvPr/>
          </p:nvSpPr>
          <p:spPr bwMode="auto">
            <a:xfrm>
              <a:off x="4057" y="589"/>
              <a:ext cx="57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>
                  <a:ea typeface="黑体" pitchFamily="2" charset="-122"/>
                </a:rPr>
                <a:t>Vcc</a:t>
              </a:r>
            </a:p>
          </p:txBody>
        </p:sp>
        <p:sp>
          <p:nvSpPr>
            <p:cNvPr id="16" name="Text Box 176"/>
            <p:cNvSpPr txBox="1">
              <a:spLocks noChangeArrowheads="1"/>
            </p:cNvSpPr>
            <p:nvPr/>
          </p:nvSpPr>
          <p:spPr bwMode="auto">
            <a:xfrm>
              <a:off x="3336" y="1302"/>
              <a:ext cx="40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>
                  <a:ea typeface="黑体" pitchFamily="2" charset="-122"/>
                </a:rPr>
                <a:t>T3</a:t>
              </a:r>
            </a:p>
          </p:txBody>
        </p:sp>
        <p:sp>
          <p:nvSpPr>
            <p:cNvPr id="17" name="Line 177"/>
            <p:cNvSpPr>
              <a:spLocks noChangeShapeType="1"/>
            </p:cNvSpPr>
            <p:nvPr/>
          </p:nvSpPr>
          <p:spPr bwMode="auto">
            <a:xfrm>
              <a:off x="3702" y="1170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178"/>
            <p:cNvSpPr>
              <a:spLocks noChangeShapeType="1"/>
            </p:cNvSpPr>
            <p:nvPr/>
          </p:nvSpPr>
          <p:spPr bwMode="auto">
            <a:xfrm>
              <a:off x="3702" y="1391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179"/>
            <p:cNvSpPr>
              <a:spLocks noChangeShapeType="1"/>
            </p:cNvSpPr>
            <p:nvPr/>
          </p:nvSpPr>
          <p:spPr bwMode="auto">
            <a:xfrm>
              <a:off x="3702" y="152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180"/>
            <p:cNvSpPr>
              <a:spLocks noChangeShapeType="1"/>
            </p:cNvSpPr>
            <p:nvPr/>
          </p:nvSpPr>
          <p:spPr bwMode="auto">
            <a:xfrm>
              <a:off x="3842" y="1347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181"/>
            <p:cNvSpPr>
              <a:spLocks noChangeShapeType="1"/>
            </p:cNvSpPr>
            <p:nvPr/>
          </p:nvSpPr>
          <p:spPr bwMode="auto">
            <a:xfrm>
              <a:off x="3702" y="1523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182"/>
            <p:cNvSpPr>
              <a:spLocks noChangeShapeType="1"/>
            </p:cNvSpPr>
            <p:nvPr/>
          </p:nvSpPr>
          <p:spPr bwMode="auto">
            <a:xfrm>
              <a:off x="3923" y="1391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183"/>
            <p:cNvSpPr>
              <a:spLocks noChangeShapeType="1"/>
            </p:cNvSpPr>
            <p:nvPr/>
          </p:nvSpPr>
          <p:spPr bwMode="auto">
            <a:xfrm>
              <a:off x="3923" y="1463"/>
              <a:ext cx="59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Text Box 184"/>
            <p:cNvSpPr txBox="1">
              <a:spLocks noChangeArrowheads="1"/>
            </p:cNvSpPr>
            <p:nvPr/>
          </p:nvSpPr>
          <p:spPr bwMode="auto">
            <a:xfrm>
              <a:off x="3346" y="1904"/>
              <a:ext cx="40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>
                  <a:ea typeface="黑体" pitchFamily="2" charset="-122"/>
                </a:rPr>
                <a:t>T1</a:t>
              </a:r>
            </a:p>
          </p:txBody>
        </p:sp>
        <p:sp>
          <p:nvSpPr>
            <p:cNvPr id="25" name="Line 185"/>
            <p:cNvSpPr>
              <a:spLocks noChangeShapeType="1"/>
            </p:cNvSpPr>
            <p:nvPr/>
          </p:nvSpPr>
          <p:spPr bwMode="auto">
            <a:xfrm>
              <a:off x="3702" y="1744"/>
              <a:ext cx="0" cy="27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186"/>
            <p:cNvSpPr>
              <a:spLocks noChangeShapeType="1"/>
            </p:cNvSpPr>
            <p:nvPr/>
          </p:nvSpPr>
          <p:spPr bwMode="auto">
            <a:xfrm>
              <a:off x="3702" y="2021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87"/>
            <p:cNvSpPr>
              <a:spLocks noChangeShapeType="1"/>
            </p:cNvSpPr>
            <p:nvPr/>
          </p:nvSpPr>
          <p:spPr bwMode="auto">
            <a:xfrm>
              <a:off x="3702" y="2137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188"/>
            <p:cNvSpPr>
              <a:spLocks noChangeShapeType="1"/>
            </p:cNvSpPr>
            <p:nvPr/>
          </p:nvSpPr>
          <p:spPr bwMode="auto">
            <a:xfrm>
              <a:off x="3834" y="1961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89"/>
            <p:cNvSpPr>
              <a:spLocks noChangeShapeType="1"/>
            </p:cNvSpPr>
            <p:nvPr/>
          </p:nvSpPr>
          <p:spPr bwMode="auto">
            <a:xfrm>
              <a:off x="3702" y="2153"/>
              <a:ext cx="0" cy="175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90"/>
            <p:cNvSpPr>
              <a:spLocks noChangeShapeType="1"/>
            </p:cNvSpPr>
            <p:nvPr/>
          </p:nvSpPr>
          <p:spPr bwMode="auto">
            <a:xfrm>
              <a:off x="3915" y="2005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191"/>
            <p:cNvSpPr>
              <a:spLocks noChangeShapeType="1"/>
            </p:cNvSpPr>
            <p:nvPr/>
          </p:nvSpPr>
          <p:spPr bwMode="auto">
            <a:xfrm>
              <a:off x="3931" y="2069"/>
              <a:ext cx="14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192"/>
            <p:cNvSpPr>
              <a:spLocks noChangeShapeType="1"/>
            </p:cNvSpPr>
            <p:nvPr/>
          </p:nvSpPr>
          <p:spPr bwMode="auto">
            <a:xfrm>
              <a:off x="3621" y="2334"/>
              <a:ext cx="163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193"/>
            <p:cNvSpPr>
              <a:spLocks noChangeShapeType="1"/>
            </p:cNvSpPr>
            <p:nvPr/>
          </p:nvSpPr>
          <p:spPr bwMode="auto">
            <a:xfrm>
              <a:off x="3296" y="1744"/>
              <a:ext cx="39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194"/>
            <p:cNvSpPr txBox="1">
              <a:spLocks noChangeArrowheads="1"/>
            </p:cNvSpPr>
            <p:nvPr/>
          </p:nvSpPr>
          <p:spPr bwMode="auto">
            <a:xfrm flipH="1">
              <a:off x="4696" y="1302"/>
              <a:ext cx="40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>
                  <a:ea typeface="黑体" pitchFamily="2" charset="-122"/>
                </a:rPr>
                <a:t>T4</a:t>
              </a:r>
            </a:p>
          </p:txBody>
        </p:sp>
        <p:sp>
          <p:nvSpPr>
            <p:cNvPr id="35" name="Line 195"/>
            <p:cNvSpPr>
              <a:spLocks noChangeShapeType="1"/>
            </p:cNvSpPr>
            <p:nvPr/>
          </p:nvSpPr>
          <p:spPr bwMode="auto">
            <a:xfrm flipH="1">
              <a:off x="4725" y="1170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Line 196"/>
            <p:cNvSpPr>
              <a:spLocks noChangeShapeType="1"/>
            </p:cNvSpPr>
            <p:nvPr/>
          </p:nvSpPr>
          <p:spPr bwMode="auto">
            <a:xfrm flipH="1">
              <a:off x="4601" y="1391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197"/>
            <p:cNvSpPr>
              <a:spLocks noChangeShapeType="1"/>
            </p:cNvSpPr>
            <p:nvPr/>
          </p:nvSpPr>
          <p:spPr bwMode="auto">
            <a:xfrm flipH="1">
              <a:off x="4601" y="152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198"/>
            <p:cNvSpPr>
              <a:spLocks noChangeShapeType="1"/>
            </p:cNvSpPr>
            <p:nvPr/>
          </p:nvSpPr>
          <p:spPr bwMode="auto">
            <a:xfrm flipH="1">
              <a:off x="4601" y="1347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199"/>
            <p:cNvSpPr>
              <a:spLocks noChangeShapeType="1"/>
            </p:cNvSpPr>
            <p:nvPr/>
          </p:nvSpPr>
          <p:spPr bwMode="auto">
            <a:xfrm flipH="1">
              <a:off x="4725" y="1523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200"/>
            <p:cNvSpPr>
              <a:spLocks noChangeShapeType="1"/>
            </p:cNvSpPr>
            <p:nvPr/>
          </p:nvSpPr>
          <p:spPr bwMode="auto">
            <a:xfrm flipH="1">
              <a:off x="4520" y="1391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Text Box 202"/>
            <p:cNvSpPr txBox="1">
              <a:spLocks noChangeArrowheads="1"/>
            </p:cNvSpPr>
            <p:nvPr/>
          </p:nvSpPr>
          <p:spPr bwMode="auto">
            <a:xfrm flipH="1">
              <a:off x="4711" y="1895"/>
              <a:ext cx="40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>
                  <a:ea typeface="黑体" pitchFamily="2" charset="-122"/>
                </a:rPr>
                <a:t>T2</a:t>
              </a:r>
            </a:p>
          </p:txBody>
        </p:sp>
        <p:sp>
          <p:nvSpPr>
            <p:cNvPr id="42" name="Line 203"/>
            <p:cNvSpPr>
              <a:spLocks noChangeShapeType="1"/>
            </p:cNvSpPr>
            <p:nvPr/>
          </p:nvSpPr>
          <p:spPr bwMode="auto">
            <a:xfrm flipH="1">
              <a:off x="4725" y="1744"/>
              <a:ext cx="0" cy="27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204"/>
            <p:cNvSpPr>
              <a:spLocks noChangeShapeType="1"/>
            </p:cNvSpPr>
            <p:nvPr/>
          </p:nvSpPr>
          <p:spPr bwMode="auto">
            <a:xfrm flipH="1">
              <a:off x="4601" y="201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Line 205"/>
            <p:cNvSpPr>
              <a:spLocks noChangeShapeType="1"/>
            </p:cNvSpPr>
            <p:nvPr/>
          </p:nvSpPr>
          <p:spPr bwMode="auto">
            <a:xfrm flipH="1">
              <a:off x="4601" y="211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206"/>
            <p:cNvSpPr>
              <a:spLocks noChangeShapeType="1"/>
            </p:cNvSpPr>
            <p:nvPr/>
          </p:nvSpPr>
          <p:spPr bwMode="auto">
            <a:xfrm flipH="1">
              <a:off x="4601" y="1945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207"/>
            <p:cNvSpPr>
              <a:spLocks noChangeShapeType="1"/>
            </p:cNvSpPr>
            <p:nvPr/>
          </p:nvSpPr>
          <p:spPr bwMode="auto">
            <a:xfrm flipH="1">
              <a:off x="4725" y="2129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208"/>
            <p:cNvSpPr>
              <a:spLocks noChangeShapeType="1"/>
            </p:cNvSpPr>
            <p:nvPr/>
          </p:nvSpPr>
          <p:spPr bwMode="auto">
            <a:xfrm flipH="1">
              <a:off x="4520" y="1997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209"/>
            <p:cNvSpPr>
              <a:spLocks noChangeShapeType="1"/>
            </p:cNvSpPr>
            <p:nvPr/>
          </p:nvSpPr>
          <p:spPr bwMode="auto">
            <a:xfrm flipH="1">
              <a:off x="4356" y="2061"/>
              <a:ext cx="16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210"/>
            <p:cNvSpPr>
              <a:spLocks noChangeShapeType="1"/>
            </p:cNvSpPr>
            <p:nvPr/>
          </p:nvSpPr>
          <p:spPr bwMode="auto">
            <a:xfrm flipH="1">
              <a:off x="4643" y="2358"/>
              <a:ext cx="16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211"/>
            <p:cNvSpPr>
              <a:spLocks noChangeShapeType="1"/>
            </p:cNvSpPr>
            <p:nvPr/>
          </p:nvSpPr>
          <p:spPr bwMode="auto">
            <a:xfrm flipH="1">
              <a:off x="4725" y="1744"/>
              <a:ext cx="39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212"/>
            <p:cNvSpPr>
              <a:spLocks noChangeShapeType="1"/>
            </p:cNvSpPr>
            <p:nvPr/>
          </p:nvSpPr>
          <p:spPr bwMode="auto">
            <a:xfrm>
              <a:off x="3702" y="1744"/>
              <a:ext cx="40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Line 213"/>
            <p:cNvSpPr>
              <a:spLocks noChangeShapeType="1"/>
            </p:cNvSpPr>
            <p:nvPr/>
          </p:nvSpPr>
          <p:spPr bwMode="auto">
            <a:xfrm>
              <a:off x="4111" y="1743"/>
              <a:ext cx="237" cy="309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Line 214"/>
            <p:cNvSpPr>
              <a:spLocks noChangeShapeType="1"/>
            </p:cNvSpPr>
            <p:nvPr/>
          </p:nvSpPr>
          <p:spPr bwMode="auto">
            <a:xfrm flipV="1">
              <a:off x="4079" y="1742"/>
              <a:ext cx="253" cy="319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Line 215"/>
            <p:cNvSpPr>
              <a:spLocks noChangeShapeType="1"/>
            </p:cNvSpPr>
            <p:nvPr/>
          </p:nvSpPr>
          <p:spPr bwMode="auto">
            <a:xfrm>
              <a:off x="4340" y="1744"/>
              <a:ext cx="40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Line 216"/>
            <p:cNvSpPr>
              <a:spLocks noChangeShapeType="1"/>
            </p:cNvSpPr>
            <p:nvPr/>
          </p:nvSpPr>
          <p:spPr bwMode="auto">
            <a:xfrm>
              <a:off x="3702" y="1170"/>
              <a:ext cx="10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Line 218"/>
            <p:cNvSpPr>
              <a:spLocks noChangeShapeType="1"/>
            </p:cNvSpPr>
            <p:nvPr/>
          </p:nvSpPr>
          <p:spPr bwMode="auto">
            <a:xfrm>
              <a:off x="4226" y="860"/>
              <a:ext cx="0" cy="60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" name="Line 219"/>
            <p:cNvSpPr>
              <a:spLocks noChangeShapeType="1"/>
            </p:cNvSpPr>
            <p:nvPr/>
          </p:nvSpPr>
          <p:spPr bwMode="auto">
            <a:xfrm>
              <a:off x="3289" y="1744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Line 220"/>
            <p:cNvSpPr>
              <a:spLocks noChangeShapeType="1"/>
            </p:cNvSpPr>
            <p:nvPr/>
          </p:nvSpPr>
          <p:spPr bwMode="auto">
            <a:xfrm>
              <a:off x="3158" y="1744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Line 221"/>
            <p:cNvSpPr>
              <a:spLocks noChangeShapeType="1"/>
            </p:cNvSpPr>
            <p:nvPr/>
          </p:nvSpPr>
          <p:spPr bwMode="auto">
            <a:xfrm>
              <a:off x="2994" y="1744"/>
              <a:ext cx="15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Line 222"/>
            <p:cNvSpPr>
              <a:spLocks noChangeShapeType="1"/>
            </p:cNvSpPr>
            <p:nvPr/>
          </p:nvSpPr>
          <p:spPr bwMode="auto">
            <a:xfrm>
              <a:off x="3075" y="1876"/>
              <a:ext cx="28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" name="Line 223"/>
            <p:cNvSpPr>
              <a:spLocks noChangeShapeType="1"/>
            </p:cNvSpPr>
            <p:nvPr/>
          </p:nvSpPr>
          <p:spPr bwMode="auto">
            <a:xfrm>
              <a:off x="3157" y="1921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Line 224"/>
            <p:cNvSpPr>
              <a:spLocks noChangeShapeType="1"/>
            </p:cNvSpPr>
            <p:nvPr/>
          </p:nvSpPr>
          <p:spPr bwMode="auto">
            <a:xfrm>
              <a:off x="3214" y="1930"/>
              <a:ext cx="0" cy="57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Text Box 225"/>
            <p:cNvSpPr txBox="1">
              <a:spLocks noChangeArrowheads="1"/>
            </p:cNvSpPr>
            <p:nvPr/>
          </p:nvSpPr>
          <p:spPr bwMode="auto">
            <a:xfrm>
              <a:off x="2994" y="1441"/>
              <a:ext cx="380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>
                  <a:ea typeface="黑体" pitchFamily="2" charset="-122"/>
                </a:rPr>
                <a:t>T5</a:t>
              </a:r>
            </a:p>
          </p:txBody>
        </p:sp>
        <p:sp>
          <p:nvSpPr>
            <p:cNvPr id="64" name="Line 226"/>
            <p:cNvSpPr>
              <a:spLocks noChangeShapeType="1"/>
            </p:cNvSpPr>
            <p:nvPr/>
          </p:nvSpPr>
          <p:spPr bwMode="auto">
            <a:xfrm>
              <a:off x="5263" y="1753"/>
              <a:ext cx="0" cy="11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Line 227"/>
            <p:cNvSpPr>
              <a:spLocks noChangeShapeType="1"/>
            </p:cNvSpPr>
            <p:nvPr/>
          </p:nvSpPr>
          <p:spPr bwMode="auto">
            <a:xfrm>
              <a:off x="5137" y="1744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6" name="Line 228"/>
            <p:cNvSpPr>
              <a:spLocks noChangeShapeType="1"/>
            </p:cNvSpPr>
            <p:nvPr/>
          </p:nvSpPr>
          <p:spPr bwMode="auto">
            <a:xfrm flipV="1">
              <a:off x="5263" y="1742"/>
              <a:ext cx="16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7" name="Line 229"/>
            <p:cNvSpPr>
              <a:spLocks noChangeShapeType="1"/>
            </p:cNvSpPr>
            <p:nvPr/>
          </p:nvSpPr>
          <p:spPr bwMode="auto">
            <a:xfrm>
              <a:off x="5072" y="1876"/>
              <a:ext cx="24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8" name="Line 230"/>
            <p:cNvSpPr>
              <a:spLocks noChangeShapeType="1"/>
            </p:cNvSpPr>
            <p:nvPr/>
          </p:nvSpPr>
          <p:spPr bwMode="auto">
            <a:xfrm>
              <a:off x="5138" y="1921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" name="Line 231"/>
            <p:cNvSpPr>
              <a:spLocks noChangeShapeType="1"/>
            </p:cNvSpPr>
            <p:nvPr/>
          </p:nvSpPr>
          <p:spPr bwMode="auto">
            <a:xfrm>
              <a:off x="5202" y="1930"/>
              <a:ext cx="0" cy="57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" name="Text Box 232"/>
            <p:cNvSpPr txBox="1">
              <a:spLocks noChangeArrowheads="1"/>
            </p:cNvSpPr>
            <p:nvPr/>
          </p:nvSpPr>
          <p:spPr bwMode="auto">
            <a:xfrm>
              <a:off x="5019" y="1412"/>
              <a:ext cx="416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>
                  <a:ea typeface="黑体" pitchFamily="2" charset="-122"/>
                </a:rPr>
                <a:t>T6</a:t>
              </a:r>
            </a:p>
          </p:txBody>
        </p:sp>
        <p:sp>
          <p:nvSpPr>
            <p:cNvPr id="71" name="Line 233"/>
            <p:cNvSpPr>
              <a:spLocks noChangeShapeType="1"/>
            </p:cNvSpPr>
            <p:nvPr/>
          </p:nvSpPr>
          <p:spPr bwMode="auto">
            <a:xfrm>
              <a:off x="3213" y="2504"/>
              <a:ext cx="1975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Line 234"/>
            <p:cNvSpPr>
              <a:spLocks noChangeShapeType="1"/>
            </p:cNvSpPr>
            <p:nvPr/>
          </p:nvSpPr>
          <p:spPr bwMode="auto">
            <a:xfrm>
              <a:off x="4234" y="2513"/>
              <a:ext cx="0" cy="20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Line 235"/>
            <p:cNvSpPr>
              <a:spLocks noChangeShapeType="1"/>
            </p:cNvSpPr>
            <p:nvPr/>
          </p:nvSpPr>
          <p:spPr bwMode="auto">
            <a:xfrm>
              <a:off x="3376" y="2715"/>
              <a:ext cx="171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Text Box 236"/>
            <p:cNvSpPr txBox="1">
              <a:spLocks noChangeArrowheads="1"/>
            </p:cNvSpPr>
            <p:nvPr/>
          </p:nvSpPr>
          <p:spPr bwMode="auto">
            <a:xfrm>
              <a:off x="5027" y="2539"/>
              <a:ext cx="35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>
                  <a:ea typeface="黑体" pitchFamily="2" charset="-122"/>
                </a:rPr>
                <a:t>Z</a:t>
              </a:r>
            </a:p>
          </p:txBody>
        </p:sp>
        <p:sp>
          <p:nvSpPr>
            <p:cNvPr id="75" name="Line 237"/>
            <p:cNvSpPr>
              <a:spLocks noChangeShapeType="1"/>
            </p:cNvSpPr>
            <p:nvPr/>
          </p:nvSpPr>
          <p:spPr bwMode="auto">
            <a:xfrm>
              <a:off x="2991" y="1170"/>
              <a:ext cx="0" cy="1369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Line 238"/>
            <p:cNvSpPr>
              <a:spLocks noChangeShapeType="1"/>
            </p:cNvSpPr>
            <p:nvPr/>
          </p:nvSpPr>
          <p:spPr bwMode="auto">
            <a:xfrm>
              <a:off x="5433" y="1199"/>
              <a:ext cx="0" cy="136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77" name="Group 263"/>
            <p:cNvGrpSpPr>
              <a:grpSpLocks/>
            </p:cNvGrpSpPr>
            <p:nvPr/>
          </p:nvGrpSpPr>
          <p:grpSpPr bwMode="auto">
            <a:xfrm>
              <a:off x="2824" y="890"/>
              <a:ext cx="413" cy="317"/>
              <a:chOff x="2736" y="890"/>
              <a:chExt cx="413" cy="317"/>
            </a:xfrm>
          </p:grpSpPr>
          <p:sp>
            <p:nvSpPr>
              <p:cNvPr id="82" name="Text Box 240"/>
              <p:cNvSpPr txBox="1">
                <a:spLocks noChangeArrowheads="1"/>
              </p:cNvSpPr>
              <p:nvPr/>
            </p:nvSpPr>
            <p:spPr bwMode="auto">
              <a:xfrm>
                <a:off x="2736" y="890"/>
                <a:ext cx="413" cy="31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700" b="1">
                    <a:ea typeface="黑体" pitchFamily="2" charset="-122"/>
                  </a:rPr>
                  <a:t>W</a:t>
                </a:r>
              </a:p>
            </p:txBody>
          </p:sp>
          <p:sp>
            <p:nvSpPr>
              <p:cNvPr id="83" name="Line 241"/>
              <p:cNvSpPr>
                <a:spLocks noChangeShapeType="1"/>
              </p:cNvSpPr>
              <p:nvPr/>
            </p:nvSpPr>
            <p:spPr bwMode="auto">
              <a:xfrm>
                <a:off x="2805" y="951"/>
                <a:ext cx="195" cy="0"/>
              </a:xfrm>
              <a:prstGeom prst="line">
                <a:avLst/>
              </a:prstGeom>
              <a:noFill/>
              <a:ln w="2222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275" y="908"/>
              <a:ext cx="316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>
                  <a:ea typeface="黑体" pitchFamily="2" charset="-122"/>
                </a:rPr>
                <a:t>W</a:t>
              </a:r>
            </a:p>
          </p:txBody>
        </p:sp>
        <p:sp>
          <p:nvSpPr>
            <p:cNvPr id="79" name="Oval 243"/>
            <p:cNvSpPr>
              <a:spLocks noChangeArrowheads="1"/>
            </p:cNvSpPr>
            <p:nvPr/>
          </p:nvSpPr>
          <p:spPr bwMode="auto">
            <a:xfrm>
              <a:off x="4185" y="1126"/>
              <a:ext cx="79" cy="79"/>
            </a:xfrm>
            <a:prstGeom prst="ellipse">
              <a:avLst/>
            </a:prstGeom>
            <a:solidFill>
              <a:srgbClr val="004400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0" name="Oval 244"/>
            <p:cNvSpPr>
              <a:spLocks noChangeArrowheads="1"/>
            </p:cNvSpPr>
            <p:nvPr/>
          </p:nvSpPr>
          <p:spPr bwMode="auto">
            <a:xfrm>
              <a:off x="3662" y="1700"/>
              <a:ext cx="79" cy="79"/>
            </a:xfrm>
            <a:prstGeom prst="ellipse">
              <a:avLst/>
            </a:prstGeom>
            <a:solidFill>
              <a:srgbClr val="004400"/>
            </a:solidFill>
            <a:ln w="28575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81" name="Oval 245"/>
            <p:cNvSpPr>
              <a:spLocks noChangeArrowheads="1"/>
            </p:cNvSpPr>
            <p:nvPr/>
          </p:nvSpPr>
          <p:spPr bwMode="auto">
            <a:xfrm>
              <a:off x="4684" y="1700"/>
              <a:ext cx="79" cy="79"/>
            </a:xfrm>
            <a:prstGeom prst="ellipse">
              <a:avLst/>
            </a:prstGeom>
            <a:solidFill>
              <a:srgbClr val="004400"/>
            </a:solidFill>
            <a:ln w="28575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330028" y="2400902"/>
            <a:ext cx="585788" cy="962025"/>
            <a:chOff x="5724128" y="4627215"/>
            <a:chExt cx="585788" cy="962025"/>
          </a:xfrm>
        </p:grpSpPr>
        <p:sp>
          <p:nvSpPr>
            <p:cNvPr id="84" name="Line 203"/>
            <p:cNvSpPr>
              <a:spLocks noChangeShapeType="1"/>
            </p:cNvSpPr>
            <p:nvPr/>
          </p:nvSpPr>
          <p:spPr bwMode="auto">
            <a:xfrm flipH="1">
              <a:off x="6309916" y="4627215"/>
              <a:ext cx="0" cy="43180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5" name="Line 204"/>
            <p:cNvSpPr>
              <a:spLocks noChangeShapeType="1"/>
            </p:cNvSpPr>
            <p:nvPr/>
          </p:nvSpPr>
          <p:spPr bwMode="auto">
            <a:xfrm flipH="1">
              <a:off x="6113066" y="5054253"/>
              <a:ext cx="187325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6" name="Line 206"/>
            <p:cNvSpPr>
              <a:spLocks noChangeShapeType="1"/>
            </p:cNvSpPr>
            <p:nvPr/>
          </p:nvSpPr>
          <p:spPr bwMode="auto">
            <a:xfrm flipH="1">
              <a:off x="6113066" y="4946303"/>
              <a:ext cx="0" cy="34925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Line 207"/>
            <p:cNvSpPr>
              <a:spLocks noChangeShapeType="1"/>
            </p:cNvSpPr>
            <p:nvPr/>
          </p:nvSpPr>
          <p:spPr bwMode="auto">
            <a:xfrm flipH="1">
              <a:off x="6309916" y="5238403"/>
              <a:ext cx="0" cy="350837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8" name="Line 208"/>
            <p:cNvSpPr>
              <a:spLocks noChangeShapeType="1"/>
            </p:cNvSpPr>
            <p:nvPr/>
          </p:nvSpPr>
          <p:spPr bwMode="auto">
            <a:xfrm flipH="1">
              <a:off x="5984478" y="5028853"/>
              <a:ext cx="0" cy="20955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9" name="Line 209"/>
            <p:cNvSpPr>
              <a:spLocks noChangeShapeType="1"/>
            </p:cNvSpPr>
            <p:nvPr/>
          </p:nvSpPr>
          <p:spPr bwMode="auto">
            <a:xfrm flipH="1">
              <a:off x="5724128" y="5130453"/>
              <a:ext cx="2603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0" name="Line 205"/>
            <p:cNvSpPr>
              <a:spLocks noChangeShapeType="1"/>
            </p:cNvSpPr>
            <p:nvPr/>
          </p:nvSpPr>
          <p:spPr bwMode="auto">
            <a:xfrm flipH="1">
              <a:off x="6112867" y="5229200"/>
              <a:ext cx="187325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0" name="Text Box 37"/>
          <p:cNvSpPr txBox="1">
            <a:spLocks noChangeArrowheads="1"/>
          </p:cNvSpPr>
          <p:nvPr/>
        </p:nvSpPr>
        <p:spPr bwMode="auto">
          <a:xfrm>
            <a:off x="912242" y="116632"/>
            <a:ext cx="358775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4.2  半导体存储器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7196678" y="15902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0000FF"/>
                </a:solidFill>
              </a:rPr>
              <a:t>4.2.1  </a:t>
            </a:r>
            <a:r>
              <a:rPr lang="zh-CN" altLang="en-US" sz="2400" b="1" smtClean="0">
                <a:solidFill>
                  <a:srgbClr val="0000FF"/>
                </a:solidFill>
              </a:rPr>
              <a:t>略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3241254" y="2354815"/>
            <a:ext cx="610666" cy="1152128"/>
            <a:chOff x="7201694" y="5445224"/>
            <a:chExt cx="610666" cy="1152128"/>
          </a:xfrm>
        </p:grpSpPr>
        <p:sp>
          <p:nvSpPr>
            <p:cNvPr id="92" name="Line 203"/>
            <p:cNvSpPr>
              <a:spLocks noChangeShapeType="1"/>
            </p:cNvSpPr>
            <p:nvPr/>
          </p:nvSpPr>
          <p:spPr bwMode="auto">
            <a:xfrm flipH="1">
              <a:off x="7812360" y="5445224"/>
              <a:ext cx="0" cy="43180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3" name="Line 207"/>
            <p:cNvSpPr>
              <a:spLocks noChangeShapeType="1"/>
            </p:cNvSpPr>
            <p:nvPr/>
          </p:nvSpPr>
          <p:spPr bwMode="auto">
            <a:xfrm flipH="1">
              <a:off x="7812360" y="6246515"/>
              <a:ext cx="0" cy="350837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4" name="Line 209"/>
            <p:cNvSpPr>
              <a:spLocks noChangeShapeType="1"/>
            </p:cNvSpPr>
            <p:nvPr/>
          </p:nvSpPr>
          <p:spPr bwMode="auto">
            <a:xfrm flipH="1">
              <a:off x="7201694" y="6093296"/>
              <a:ext cx="4666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stealth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7664272" y="5952729"/>
              <a:ext cx="0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Line 209"/>
          <p:cNvSpPr>
            <a:spLocks noChangeShapeType="1"/>
          </p:cNvSpPr>
          <p:nvPr/>
        </p:nvSpPr>
        <p:spPr bwMode="auto">
          <a:xfrm flipH="1">
            <a:off x="3203848" y="3002887"/>
            <a:ext cx="4666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stealth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7" name="Line 209"/>
          <p:cNvSpPr>
            <a:spLocks noChangeShapeType="1"/>
          </p:cNvSpPr>
          <p:nvPr/>
        </p:nvSpPr>
        <p:spPr bwMode="auto">
          <a:xfrm flipH="1" flipV="1">
            <a:off x="3851918" y="2786863"/>
            <a:ext cx="1" cy="432048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5" name="文本框 94"/>
          <p:cNvSpPr txBox="1"/>
          <p:nvPr/>
        </p:nvSpPr>
        <p:spPr>
          <a:xfrm>
            <a:off x="3294823" y="2673559"/>
            <a:ext cx="28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H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3707904" y="2872814"/>
            <a:ext cx="0" cy="2880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96" grpId="0" animBg="1"/>
      <p:bldP spid="97" grpId="0" animBg="1"/>
      <p:bldP spid="9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2208</Words>
  <Application>Microsoft Office PowerPoint</Application>
  <PresentationFormat>全屏显示(4:3)</PresentationFormat>
  <Paragraphs>530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仿宋_GB2312</vt:lpstr>
      <vt:lpstr>黑体</vt:lpstr>
      <vt:lpstr>华文新魏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222</cp:revision>
  <dcterms:created xsi:type="dcterms:W3CDTF">2017-01-15T07:54:50Z</dcterms:created>
  <dcterms:modified xsi:type="dcterms:W3CDTF">2018-08-04T08:03:04Z</dcterms:modified>
</cp:coreProperties>
</file>