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5"/>
  </p:notesMasterIdLst>
  <p:handoutMasterIdLst>
    <p:handoutMasterId r:id="rId46"/>
  </p:handoutMasterIdLst>
  <p:sldIdLst>
    <p:sldId id="277" r:id="rId3"/>
    <p:sldId id="278" r:id="rId4"/>
    <p:sldId id="279" r:id="rId5"/>
    <p:sldId id="280" r:id="rId6"/>
    <p:sldId id="281" r:id="rId7"/>
    <p:sldId id="283" r:id="rId8"/>
    <p:sldId id="329" r:id="rId9"/>
    <p:sldId id="367" r:id="rId10"/>
    <p:sldId id="330" r:id="rId11"/>
    <p:sldId id="331" r:id="rId12"/>
    <p:sldId id="332" r:id="rId13"/>
    <p:sldId id="333" r:id="rId14"/>
    <p:sldId id="336" r:id="rId15"/>
    <p:sldId id="338" r:id="rId16"/>
    <p:sldId id="285" r:id="rId17"/>
    <p:sldId id="286" r:id="rId18"/>
    <p:sldId id="287" r:id="rId19"/>
    <p:sldId id="288" r:id="rId20"/>
    <p:sldId id="289" r:id="rId21"/>
    <p:sldId id="340" r:id="rId22"/>
    <p:sldId id="291" r:id="rId23"/>
    <p:sldId id="292" r:id="rId24"/>
    <p:sldId id="293" r:id="rId25"/>
    <p:sldId id="294" r:id="rId26"/>
    <p:sldId id="295" r:id="rId27"/>
    <p:sldId id="296" r:id="rId28"/>
    <p:sldId id="297" r:id="rId29"/>
    <p:sldId id="372" r:id="rId30"/>
    <p:sldId id="373" r:id="rId31"/>
    <p:sldId id="374" r:id="rId32"/>
    <p:sldId id="375" r:id="rId33"/>
    <p:sldId id="376" r:id="rId34"/>
    <p:sldId id="377" r:id="rId35"/>
    <p:sldId id="379" r:id="rId36"/>
    <p:sldId id="321" r:id="rId37"/>
    <p:sldId id="322" r:id="rId38"/>
    <p:sldId id="323" r:id="rId39"/>
    <p:sldId id="324" r:id="rId40"/>
    <p:sldId id="363" r:id="rId41"/>
    <p:sldId id="364" r:id="rId42"/>
    <p:sldId id="365" r:id="rId43"/>
    <p:sldId id="366"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2209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9EF621-2FA7-4D82-B1F5-F4453AAEEB20}" type="datetimeFigureOut">
              <a:rPr lang="zh-CN" altLang="en-US" smtClean="0"/>
              <a:pPr/>
              <a:t>2018/7/8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8A30EB-9F3D-48B7-A767-0B3956421BB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8CBBD-3C27-499C-A42A-8E50B2D588E8}" type="datetimeFigureOut">
              <a:rPr lang="zh-CN" altLang="en-US" smtClean="0"/>
              <a:pPr/>
              <a:t>2018/7/8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F073A4-FF0A-445A-A3D9-21E3B1F679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estc">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rcRect/>
          <a:stretch>
            <a:fillRect/>
          </a:stretch>
        </p:blipFill>
        <p:spPr bwMode="auto">
          <a:xfrm>
            <a:off x="38969" y="51195"/>
            <a:ext cx="788615" cy="713509"/>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7748E-314A-4332-A808-614A9DA0F03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240E5-BA70-490E-9935-316F179738A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899592" y="116632"/>
            <a:ext cx="3975100" cy="523220"/>
          </a:xfrm>
          <a:prstGeom prst="rect">
            <a:avLst/>
          </a:prstGeom>
          <a:noFill/>
          <a:ln w="9525">
            <a:noFill/>
            <a:miter lim="800000"/>
            <a:headEnd/>
            <a:tailEnd/>
          </a:ln>
        </p:spPr>
        <p:txBody>
          <a:bodyPr>
            <a:spAutoFit/>
          </a:bodyPr>
          <a:lstStyle/>
          <a:p>
            <a:pPr algn="l"/>
            <a:r>
              <a:rPr lang="zh-CN" altLang="en-US" sz="2800" b="1"/>
              <a:t>4.3  主存储器组织</a:t>
            </a:r>
          </a:p>
        </p:txBody>
      </p:sp>
      <p:sp>
        <p:nvSpPr>
          <p:cNvPr id="4" name="Text Box 3"/>
          <p:cNvSpPr txBox="1">
            <a:spLocks noChangeArrowheads="1"/>
          </p:cNvSpPr>
          <p:nvPr/>
        </p:nvSpPr>
        <p:spPr bwMode="auto">
          <a:xfrm>
            <a:off x="395536" y="980728"/>
            <a:ext cx="2997200" cy="523220"/>
          </a:xfrm>
          <a:prstGeom prst="rect">
            <a:avLst/>
          </a:prstGeom>
          <a:noFill/>
          <a:ln w="9525">
            <a:noFill/>
            <a:miter lim="800000"/>
            <a:headEnd/>
            <a:tailEnd/>
          </a:ln>
        </p:spPr>
        <p:txBody>
          <a:bodyPr>
            <a:spAutoFit/>
          </a:bodyPr>
          <a:lstStyle/>
          <a:p>
            <a:pPr algn="l"/>
            <a:r>
              <a:rPr lang="zh-CN" altLang="en-US" sz="2800" b="1"/>
              <a:t>要解决的问题:</a:t>
            </a:r>
          </a:p>
        </p:txBody>
      </p:sp>
      <p:sp>
        <p:nvSpPr>
          <p:cNvPr id="5" name="Text Box 25"/>
          <p:cNvSpPr txBox="1">
            <a:spLocks noChangeArrowheads="1"/>
          </p:cNvSpPr>
          <p:nvPr/>
        </p:nvSpPr>
        <p:spPr bwMode="auto">
          <a:xfrm>
            <a:off x="594246" y="1628800"/>
            <a:ext cx="3041650" cy="523220"/>
          </a:xfrm>
          <a:prstGeom prst="rect">
            <a:avLst/>
          </a:prstGeom>
          <a:noFill/>
          <a:ln w="9525">
            <a:noFill/>
            <a:miter lim="800000"/>
            <a:headEnd/>
            <a:tailEnd/>
          </a:ln>
        </p:spPr>
        <p:txBody>
          <a:bodyPr>
            <a:spAutoFit/>
          </a:bodyPr>
          <a:lstStyle/>
          <a:p>
            <a:pPr algn="l">
              <a:spcBef>
                <a:spcPct val="10000"/>
              </a:spcBef>
            </a:pPr>
            <a:r>
              <a:rPr lang="zh-CN" altLang="en-US" sz="2800" b="1">
                <a:sym typeface="Wingdings" pitchFamily="2" charset="2"/>
              </a:rPr>
              <a:t></a:t>
            </a:r>
            <a:r>
              <a:rPr lang="zh-CN" altLang="en-US" sz="2800" b="1">
                <a:sym typeface="Symbol" pitchFamily="18" charset="2"/>
              </a:rPr>
              <a:t> </a:t>
            </a:r>
            <a:r>
              <a:rPr lang="zh-CN" altLang="en-US" sz="2800" b="1"/>
              <a:t>芯片的选用</a:t>
            </a:r>
          </a:p>
        </p:txBody>
      </p:sp>
      <p:sp>
        <p:nvSpPr>
          <p:cNvPr id="6" name="Text Box 26"/>
          <p:cNvSpPr txBox="1">
            <a:spLocks noChangeArrowheads="1"/>
          </p:cNvSpPr>
          <p:nvPr/>
        </p:nvSpPr>
        <p:spPr bwMode="auto">
          <a:xfrm>
            <a:off x="568574" y="2852936"/>
            <a:ext cx="2306637" cy="523220"/>
          </a:xfrm>
          <a:prstGeom prst="rect">
            <a:avLst/>
          </a:prstGeom>
          <a:noFill/>
          <a:ln w="9525">
            <a:noFill/>
            <a:miter lim="800000"/>
            <a:headEnd/>
            <a:tailEnd/>
          </a:ln>
        </p:spPr>
        <p:txBody>
          <a:bodyPr>
            <a:spAutoFit/>
          </a:bodyPr>
          <a:lstStyle/>
          <a:p>
            <a:pPr algn="l">
              <a:spcBef>
                <a:spcPct val="10000"/>
              </a:spcBef>
            </a:pPr>
            <a:r>
              <a:rPr lang="zh-CN" altLang="en-US" sz="2800" b="1">
                <a:sym typeface="Wingdings" pitchFamily="2" charset="2"/>
              </a:rPr>
              <a:t></a:t>
            </a:r>
            <a:r>
              <a:rPr lang="zh-CN" altLang="en-US" sz="2800" b="1">
                <a:sym typeface="Symbol" pitchFamily="18" charset="2"/>
              </a:rPr>
              <a:t> </a:t>
            </a:r>
            <a:r>
              <a:rPr lang="zh-CN" altLang="en-US" sz="2800" b="1"/>
              <a:t>地址分配</a:t>
            </a:r>
          </a:p>
        </p:txBody>
      </p:sp>
      <p:sp>
        <p:nvSpPr>
          <p:cNvPr id="7" name="Rectangle 27"/>
          <p:cNvSpPr>
            <a:spLocks noChangeArrowheads="1"/>
          </p:cNvSpPr>
          <p:nvPr/>
        </p:nvSpPr>
        <p:spPr bwMode="auto">
          <a:xfrm>
            <a:off x="571749" y="4734669"/>
            <a:ext cx="2681287" cy="523220"/>
          </a:xfrm>
          <a:prstGeom prst="rect">
            <a:avLst/>
          </a:prstGeom>
          <a:noFill/>
          <a:ln w="9525">
            <a:noFill/>
            <a:miter lim="800000"/>
            <a:headEnd/>
            <a:tailEnd/>
          </a:ln>
        </p:spPr>
        <p:txBody>
          <a:bodyPr>
            <a:spAutoFit/>
          </a:bodyPr>
          <a:lstStyle/>
          <a:p>
            <a:pPr algn="l"/>
            <a:r>
              <a:rPr lang="zh-CN" altLang="en-US" sz="2800" b="1">
                <a:sym typeface="Wingdings" pitchFamily="2" charset="2"/>
              </a:rPr>
              <a:t> </a:t>
            </a:r>
            <a:r>
              <a:rPr lang="zh-CN" altLang="en-US" sz="2800" b="1"/>
              <a:t>片选逻辑</a:t>
            </a:r>
          </a:p>
        </p:txBody>
      </p:sp>
      <p:sp>
        <p:nvSpPr>
          <p:cNvPr id="8" name="Rectangle 28"/>
          <p:cNvSpPr>
            <a:spLocks noChangeArrowheads="1"/>
          </p:cNvSpPr>
          <p:nvPr/>
        </p:nvSpPr>
        <p:spPr bwMode="auto">
          <a:xfrm>
            <a:off x="566986" y="5401791"/>
            <a:ext cx="3244850" cy="523220"/>
          </a:xfrm>
          <a:prstGeom prst="rect">
            <a:avLst/>
          </a:prstGeom>
          <a:noFill/>
          <a:ln w="9525">
            <a:noFill/>
            <a:miter lim="800000"/>
            <a:headEnd/>
            <a:tailEnd/>
          </a:ln>
        </p:spPr>
        <p:txBody>
          <a:bodyPr>
            <a:spAutoFit/>
          </a:bodyPr>
          <a:lstStyle/>
          <a:p>
            <a:pPr algn="l"/>
            <a:r>
              <a:rPr lang="zh-CN" altLang="en-US" sz="2800" b="1">
                <a:sym typeface="Wingdings" pitchFamily="2" charset="2"/>
              </a:rPr>
              <a:t> </a:t>
            </a:r>
            <a:r>
              <a:rPr lang="zh-CN" altLang="en-US" sz="2800" b="1"/>
              <a:t>信号线的连接</a:t>
            </a:r>
          </a:p>
        </p:txBody>
      </p:sp>
      <p:sp>
        <p:nvSpPr>
          <p:cNvPr id="9" name="Line 29"/>
          <p:cNvSpPr>
            <a:spLocks noChangeShapeType="1"/>
          </p:cNvSpPr>
          <p:nvPr/>
        </p:nvSpPr>
        <p:spPr bwMode="auto">
          <a:xfrm>
            <a:off x="3016647" y="1941538"/>
            <a:ext cx="403225" cy="0"/>
          </a:xfrm>
          <a:prstGeom prst="line">
            <a:avLst/>
          </a:prstGeom>
          <a:noFill/>
          <a:ln w="22225">
            <a:solidFill>
              <a:srgbClr val="993300"/>
            </a:solidFill>
            <a:round/>
            <a:headEnd/>
            <a:tailEnd type="triangle" w="med" len="med"/>
          </a:ln>
        </p:spPr>
        <p:txBody>
          <a:bodyPr wrap="none"/>
          <a:lstStyle/>
          <a:p>
            <a:endParaRPr lang="zh-CN" altLang="en-US" sz="2800" b="1"/>
          </a:p>
        </p:txBody>
      </p:sp>
      <p:sp>
        <p:nvSpPr>
          <p:cNvPr id="10" name="Text Box 30"/>
          <p:cNvSpPr txBox="1">
            <a:spLocks noChangeArrowheads="1"/>
          </p:cNvSpPr>
          <p:nvPr/>
        </p:nvSpPr>
        <p:spPr bwMode="auto">
          <a:xfrm>
            <a:off x="3348558" y="1663725"/>
            <a:ext cx="4895850" cy="523220"/>
          </a:xfrm>
          <a:prstGeom prst="rect">
            <a:avLst/>
          </a:prstGeom>
          <a:noFill/>
          <a:ln w="9525">
            <a:noFill/>
            <a:miter lim="800000"/>
            <a:headEnd/>
            <a:tailEnd/>
          </a:ln>
        </p:spPr>
        <p:txBody>
          <a:bodyPr>
            <a:spAutoFit/>
          </a:bodyPr>
          <a:lstStyle/>
          <a:p>
            <a:pPr algn="l"/>
            <a:r>
              <a:rPr lang="zh-CN" altLang="en-US" sz="2800" b="1">
                <a:solidFill>
                  <a:srgbClr val="0000FF"/>
                </a:solidFill>
              </a:rPr>
              <a:t>多大容量, 位数, 多少片等</a:t>
            </a:r>
            <a:endParaRPr lang="en-US" altLang="zh-CN" sz="2800" b="1">
              <a:solidFill>
                <a:srgbClr val="0000FF"/>
              </a:solidFill>
            </a:endParaRPr>
          </a:p>
        </p:txBody>
      </p:sp>
      <p:sp>
        <p:nvSpPr>
          <p:cNvPr id="11" name="Line 31"/>
          <p:cNvSpPr>
            <a:spLocks noChangeShapeType="1"/>
          </p:cNvSpPr>
          <p:nvPr/>
        </p:nvSpPr>
        <p:spPr bwMode="auto">
          <a:xfrm>
            <a:off x="2692102" y="3149798"/>
            <a:ext cx="439738" cy="0"/>
          </a:xfrm>
          <a:prstGeom prst="line">
            <a:avLst/>
          </a:prstGeom>
          <a:noFill/>
          <a:ln w="22225">
            <a:solidFill>
              <a:srgbClr val="993300"/>
            </a:solidFill>
            <a:round/>
            <a:headEnd/>
            <a:tailEnd type="triangle" w="med" len="med"/>
          </a:ln>
        </p:spPr>
        <p:txBody>
          <a:bodyPr wrap="none"/>
          <a:lstStyle/>
          <a:p>
            <a:endParaRPr lang="zh-CN" altLang="en-US" sz="2800" b="1"/>
          </a:p>
        </p:txBody>
      </p:sp>
      <p:sp>
        <p:nvSpPr>
          <p:cNvPr id="12" name="Text Box 32"/>
          <p:cNvSpPr txBox="1">
            <a:spLocks noChangeArrowheads="1"/>
          </p:cNvSpPr>
          <p:nvPr/>
        </p:nvSpPr>
        <p:spPr bwMode="auto">
          <a:xfrm>
            <a:off x="3059832" y="2865259"/>
            <a:ext cx="5980112" cy="1653273"/>
          </a:xfrm>
          <a:prstGeom prst="rect">
            <a:avLst/>
          </a:prstGeom>
          <a:noFill/>
          <a:ln w="9525">
            <a:noFill/>
            <a:miter lim="800000"/>
            <a:headEnd/>
            <a:tailEnd/>
          </a:ln>
        </p:spPr>
        <p:txBody>
          <a:bodyPr>
            <a:spAutoFit/>
          </a:bodyPr>
          <a:lstStyle/>
          <a:p>
            <a:pPr algn="l">
              <a:lnSpc>
                <a:spcPts val="4200"/>
              </a:lnSpc>
            </a:pPr>
            <a:r>
              <a:rPr lang="zh-CN" altLang="en-US" sz="2800" b="1">
                <a:solidFill>
                  <a:srgbClr val="0000FF"/>
                </a:solidFill>
              </a:rPr>
              <a:t>将</a:t>
            </a:r>
            <a:r>
              <a:rPr lang="en-US" altLang="zh-CN" sz="2800" b="1">
                <a:solidFill>
                  <a:srgbClr val="0000FF"/>
                </a:solidFill>
              </a:rPr>
              <a:t>CPU</a:t>
            </a:r>
            <a:r>
              <a:rPr lang="zh-CN" altLang="en-US" sz="2800" b="1">
                <a:solidFill>
                  <a:srgbClr val="0000FF"/>
                </a:solidFill>
              </a:rPr>
              <a:t>提供的全部地址空间的哪些地址空间分配给所设计的存储器, </a:t>
            </a:r>
            <a:r>
              <a:rPr lang="zh-CN" altLang="en-US" sz="2800" b="1" u="sng">
                <a:solidFill>
                  <a:srgbClr val="0000FF"/>
                </a:solidFill>
              </a:rPr>
              <a:t>怎样分配</a:t>
            </a:r>
            <a:r>
              <a:rPr lang="zh-CN" altLang="en-US" sz="2800" b="1">
                <a:solidFill>
                  <a:srgbClr val="0000FF"/>
                </a:solidFill>
              </a:rPr>
              <a:t>, </a:t>
            </a:r>
            <a:r>
              <a:rPr lang="zh-CN" altLang="en-US" sz="2800" b="1" u="sng">
                <a:solidFill>
                  <a:srgbClr val="0000FF"/>
                </a:solidFill>
              </a:rPr>
              <a:t>电路中如何体现</a:t>
            </a:r>
            <a:endParaRPr lang="en-US" altLang="zh-CN" sz="2800" b="1" u="sng">
              <a:solidFill>
                <a:srgbClr val="0000FF"/>
              </a:solidFill>
            </a:endParaRPr>
          </a:p>
        </p:txBody>
      </p:sp>
      <p:sp>
        <p:nvSpPr>
          <p:cNvPr id="13" name="Line 33"/>
          <p:cNvSpPr>
            <a:spLocks noChangeShapeType="1"/>
          </p:cNvSpPr>
          <p:nvPr/>
        </p:nvSpPr>
        <p:spPr bwMode="auto">
          <a:xfrm>
            <a:off x="2555776" y="4977184"/>
            <a:ext cx="439738" cy="0"/>
          </a:xfrm>
          <a:prstGeom prst="line">
            <a:avLst/>
          </a:prstGeom>
          <a:noFill/>
          <a:ln w="22225">
            <a:solidFill>
              <a:srgbClr val="993300"/>
            </a:solidFill>
            <a:round/>
            <a:headEnd/>
            <a:tailEnd type="triangle" w="med" len="med"/>
          </a:ln>
        </p:spPr>
        <p:txBody>
          <a:bodyPr wrap="none"/>
          <a:lstStyle/>
          <a:p>
            <a:endParaRPr lang="zh-CN" altLang="en-US" sz="2800" b="1"/>
          </a:p>
        </p:txBody>
      </p:sp>
      <p:sp>
        <p:nvSpPr>
          <p:cNvPr id="14" name="Text Box 34"/>
          <p:cNvSpPr txBox="1">
            <a:spLocks noChangeArrowheads="1"/>
          </p:cNvSpPr>
          <p:nvPr/>
        </p:nvSpPr>
        <p:spPr bwMode="auto">
          <a:xfrm>
            <a:off x="2970461" y="4725144"/>
            <a:ext cx="4946650" cy="523220"/>
          </a:xfrm>
          <a:prstGeom prst="rect">
            <a:avLst/>
          </a:prstGeom>
          <a:noFill/>
          <a:ln w="9525">
            <a:noFill/>
            <a:miter lim="800000"/>
            <a:headEnd/>
            <a:tailEnd/>
          </a:ln>
        </p:spPr>
        <p:txBody>
          <a:bodyPr>
            <a:spAutoFit/>
          </a:bodyPr>
          <a:lstStyle/>
          <a:p>
            <a:pPr algn="l"/>
            <a:r>
              <a:rPr lang="zh-CN" altLang="en-US" sz="2800" b="1">
                <a:solidFill>
                  <a:srgbClr val="0000FF"/>
                </a:solidFill>
              </a:rPr>
              <a:t>如何产生芯片所需片选信号</a:t>
            </a:r>
            <a:endParaRPr lang="en-US" altLang="zh-CN" sz="2800" b="1">
              <a:solidFill>
                <a:srgbClr val="0000FF"/>
              </a:solidFill>
            </a:endParaRPr>
          </a:p>
        </p:txBody>
      </p:sp>
      <p:sp>
        <p:nvSpPr>
          <p:cNvPr id="15" name="Line 35"/>
          <p:cNvSpPr>
            <a:spLocks noChangeShapeType="1"/>
          </p:cNvSpPr>
          <p:nvPr/>
        </p:nvSpPr>
        <p:spPr bwMode="auto">
          <a:xfrm>
            <a:off x="3275856" y="5651709"/>
            <a:ext cx="439738" cy="0"/>
          </a:xfrm>
          <a:prstGeom prst="line">
            <a:avLst/>
          </a:prstGeom>
          <a:noFill/>
          <a:ln w="22225">
            <a:solidFill>
              <a:srgbClr val="993300"/>
            </a:solidFill>
            <a:round/>
            <a:headEnd/>
            <a:tailEnd type="triangle" w="med" len="med"/>
          </a:ln>
        </p:spPr>
        <p:txBody>
          <a:bodyPr wrap="none"/>
          <a:lstStyle/>
          <a:p>
            <a:endParaRPr lang="zh-CN" altLang="en-US" sz="2800" b="1"/>
          </a:p>
        </p:txBody>
      </p:sp>
      <p:sp>
        <p:nvSpPr>
          <p:cNvPr id="16" name="Text Box 36"/>
          <p:cNvSpPr txBox="1">
            <a:spLocks noChangeArrowheads="1"/>
          </p:cNvSpPr>
          <p:nvPr/>
        </p:nvSpPr>
        <p:spPr bwMode="auto">
          <a:xfrm>
            <a:off x="3727699" y="5373216"/>
            <a:ext cx="4044950" cy="523220"/>
          </a:xfrm>
          <a:prstGeom prst="rect">
            <a:avLst/>
          </a:prstGeom>
          <a:noFill/>
          <a:ln w="9525">
            <a:noFill/>
            <a:miter lim="800000"/>
            <a:headEnd/>
            <a:tailEnd/>
          </a:ln>
        </p:spPr>
        <p:txBody>
          <a:bodyPr>
            <a:spAutoFit/>
          </a:bodyPr>
          <a:lstStyle/>
          <a:p>
            <a:pPr algn="l"/>
            <a:r>
              <a:rPr lang="zh-CN" altLang="en-US" sz="2800" b="1">
                <a:solidFill>
                  <a:srgbClr val="0000FF"/>
                </a:solidFill>
              </a:rPr>
              <a:t>所有信号线如何连接</a:t>
            </a:r>
            <a:endParaRPr lang="en-US" altLang="zh-CN" sz="2800" b="1">
              <a:solidFill>
                <a:srgbClr val="0000FF"/>
              </a:solidFill>
            </a:endParaRPr>
          </a:p>
        </p:txBody>
      </p:sp>
      <p:sp>
        <p:nvSpPr>
          <p:cNvPr id="17" name="Text Box 37"/>
          <p:cNvSpPr txBox="1">
            <a:spLocks noChangeArrowheads="1"/>
          </p:cNvSpPr>
          <p:nvPr/>
        </p:nvSpPr>
        <p:spPr bwMode="auto">
          <a:xfrm>
            <a:off x="898774" y="6093296"/>
            <a:ext cx="4525962" cy="523220"/>
          </a:xfrm>
          <a:prstGeom prst="rect">
            <a:avLst/>
          </a:prstGeom>
          <a:noFill/>
          <a:ln w="9525">
            <a:noFill/>
            <a:miter lim="800000"/>
            <a:headEnd/>
            <a:tailEnd/>
          </a:ln>
        </p:spPr>
        <p:txBody>
          <a:bodyPr>
            <a:spAutoFit/>
          </a:bodyPr>
          <a:lstStyle/>
          <a:p>
            <a:pPr algn="l"/>
            <a:r>
              <a:rPr lang="zh-CN" altLang="en-US" sz="2800" b="1"/>
              <a:t>线路连接的原理框图:</a:t>
            </a:r>
          </a:p>
        </p:txBody>
      </p:sp>
      <p:sp>
        <p:nvSpPr>
          <p:cNvPr id="2" name="文本框 1"/>
          <p:cNvSpPr txBox="1"/>
          <p:nvPr/>
        </p:nvSpPr>
        <p:spPr>
          <a:xfrm>
            <a:off x="4597969" y="548680"/>
            <a:ext cx="4150495" cy="523220"/>
          </a:xfrm>
          <a:prstGeom prst="rect">
            <a:avLst/>
          </a:prstGeom>
          <a:noFill/>
        </p:spPr>
        <p:txBody>
          <a:bodyPr wrap="none" rtlCol="0">
            <a:spAutoFit/>
          </a:bodyPr>
          <a:lstStyle/>
          <a:p>
            <a:r>
              <a:rPr lang="zh-CN" altLang="en-US" sz="2800" b="1" smtClean="0">
                <a:solidFill>
                  <a:srgbClr val="FF0000"/>
                </a:solidFill>
              </a:rPr>
              <a:t>如何由存储芯片→存储器</a:t>
            </a:r>
            <a:endParaRPr lang="zh-CN" altLang="en-US" sz="2800" b="1">
              <a:solidFill>
                <a:srgbClr val="FF0000"/>
              </a:solidFill>
            </a:endParaRPr>
          </a:p>
        </p:txBody>
      </p:sp>
      <p:sp>
        <p:nvSpPr>
          <p:cNvPr id="18" name="Text Box 25"/>
          <p:cNvSpPr txBox="1">
            <a:spLocks noChangeArrowheads="1"/>
          </p:cNvSpPr>
          <p:nvPr/>
        </p:nvSpPr>
        <p:spPr bwMode="auto">
          <a:xfrm>
            <a:off x="594246" y="2276872"/>
            <a:ext cx="3041650" cy="523220"/>
          </a:xfrm>
          <a:prstGeom prst="rect">
            <a:avLst/>
          </a:prstGeom>
          <a:noFill/>
          <a:ln w="9525">
            <a:noFill/>
            <a:miter lim="800000"/>
            <a:headEnd/>
            <a:tailEnd/>
          </a:ln>
        </p:spPr>
        <p:txBody>
          <a:bodyPr>
            <a:spAutoFit/>
          </a:bodyPr>
          <a:lstStyle/>
          <a:p>
            <a:pPr algn="l">
              <a:spcBef>
                <a:spcPct val="10000"/>
              </a:spcBef>
            </a:pPr>
            <a:r>
              <a:rPr lang="zh-CN" altLang="en-US" sz="2800" b="1">
                <a:sym typeface="Wingdings" pitchFamily="2" charset="2"/>
              </a:rPr>
              <a:t></a:t>
            </a:r>
            <a:r>
              <a:rPr lang="zh-CN" altLang="en-US" sz="2800" b="1">
                <a:sym typeface="Symbol" pitchFamily="18" charset="2"/>
              </a:rPr>
              <a:t> </a:t>
            </a:r>
            <a:r>
              <a:rPr lang="zh-CN" altLang="en-US" sz="2800" b="1" smtClean="0"/>
              <a:t>确定设计容量</a:t>
            </a:r>
            <a:endParaRPr lang="zh-CN" altLang="en-US" sz="2800" b="1"/>
          </a:p>
        </p:txBody>
      </p:sp>
      <p:sp>
        <p:nvSpPr>
          <p:cNvPr id="19" name="Line 29"/>
          <p:cNvSpPr>
            <a:spLocks noChangeShapeType="1"/>
          </p:cNvSpPr>
          <p:nvPr/>
        </p:nvSpPr>
        <p:spPr bwMode="auto">
          <a:xfrm>
            <a:off x="3376687" y="2564904"/>
            <a:ext cx="403225" cy="0"/>
          </a:xfrm>
          <a:prstGeom prst="line">
            <a:avLst/>
          </a:prstGeom>
          <a:noFill/>
          <a:ln w="22225">
            <a:solidFill>
              <a:srgbClr val="993300"/>
            </a:solidFill>
            <a:round/>
            <a:headEnd/>
            <a:tailEnd type="triangle" w="med" len="med"/>
          </a:ln>
        </p:spPr>
        <p:txBody>
          <a:bodyPr wrap="none"/>
          <a:lstStyle/>
          <a:p>
            <a:endParaRPr lang="zh-CN" altLang="en-US" sz="2800" b="1"/>
          </a:p>
        </p:txBody>
      </p:sp>
      <p:sp>
        <p:nvSpPr>
          <p:cNvPr id="20" name="Text Box 30"/>
          <p:cNvSpPr txBox="1">
            <a:spLocks noChangeArrowheads="1"/>
          </p:cNvSpPr>
          <p:nvPr/>
        </p:nvSpPr>
        <p:spPr bwMode="auto">
          <a:xfrm>
            <a:off x="3852614" y="2298938"/>
            <a:ext cx="4895850" cy="523220"/>
          </a:xfrm>
          <a:prstGeom prst="rect">
            <a:avLst/>
          </a:prstGeom>
          <a:noFill/>
          <a:ln w="9525">
            <a:noFill/>
            <a:miter lim="800000"/>
            <a:headEnd/>
            <a:tailEnd/>
          </a:ln>
        </p:spPr>
        <p:txBody>
          <a:bodyPr>
            <a:spAutoFit/>
          </a:bodyPr>
          <a:lstStyle/>
          <a:p>
            <a:pPr algn="l"/>
            <a:r>
              <a:rPr lang="zh-CN" altLang="en-US" sz="2800" b="1" smtClean="0">
                <a:solidFill>
                  <a:srgbClr val="0000FF"/>
                </a:solidFill>
              </a:rPr>
              <a:t>多大设计容量</a:t>
            </a:r>
            <a:r>
              <a:rPr lang="zh-CN" altLang="en-US" sz="2800" b="1">
                <a:solidFill>
                  <a:srgbClr val="0000FF"/>
                </a:solidFill>
              </a:rPr>
              <a:t>, </a:t>
            </a:r>
            <a:r>
              <a:rPr lang="zh-CN" altLang="en-US" sz="2800" b="1" smtClean="0">
                <a:solidFill>
                  <a:srgbClr val="0000FF"/>
                </a:solidFill>
              </a:rPr>
              <a:t>如何分组</a:t>
            </a:r>
            <a:endParaRPr lang="en-US" altLang="zh-CN" sz="28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500"/>
                                        <p:tgtEl>
                                          <p:spTgt spid="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wipe(left)">
                                      <p:cBhvr>
                                        <p:cTn id="31" dur="500"/>
                                        <p:tgtEl>
                                          <p:spTgt spid="1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20">
                                            <p:txEl>
                                              <p:pRg st="0" end="0"/>
                                            </p:txEl>
                                          </p:spTgt>
                                        </p:tgtEl>
                                        <p:attrNameLst>
                                          <p:attrName>style.visibility</p:attrName>
                                        </p:attrNameLst>
                                      </p:cBhvr>
                                      <p:to>
                                        <p:strVal val="visible"/>
                                      </p:to>
                                    </p:set>
                                    <p:animEffect transition="in" filter="wipe(left)">
                                      <p:cBhvr>
                                        <p:cTn id="40" dur="500"/>
                                        <p:tgtEl>
                                          <p:spTgt spid="20">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Effect transition="in" filter="wipe(left)">
                                      <p:cBhvr>
                                        <p:cTn id="45" dur="500"/>
                                        <p:tgtEl>
                                          <p:spTgt spid="6">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left)">
                                      <p:cBhvr>
                                        <p:cTn id="50" dur="500"/>
                                        <p:tgtEl>
                                          <p:spTgt spid="11"/>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12">
                                            <p:txEl>
                                              <p:pRg st="0" end="0"/>
                                            </p:txEl>
                                          </p:spTgt>
                                        </p:tgtEl>
                                        <p:attrNameLst>
                                          <p:attrName>style.visibility</p:attrName>
                                        </p:attrNameLst>
                                      </p:cBhvr>
                                      <p:to>
                                        <p:strVal val="visible"/>
                                      </p:to>
                                    </p:set>
                                    <p:animEffect transition="in" filter="wipe(left)">
                                      <p:cBhvr>
                                        <p:cTn id="54" dur="500"/>
                                        <p:tgtEl>
                                          <p:spTgt spid="12">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
                                            <p:txEl>
                                              <p:pRg st="0" end="0"/>
                                            </p:txEl>
                                          </p:spTgt>
                                        </p:tgtEl>
                                        <p:attrNameLst>
                                          <p:attrName>style.visibility</p:attrName>
                                        </p:attrNameLst>
                                      </p:cBhvr>
                                      <p:to>
                                        <p:strVal val="visible"/>
                                      </p:to>
                                    </p:set>
                                    <p:animEffect transition="in" filter="wipe(left)">
                                      <p:cBhvr>
                                        <p:cTn id="59" dur="500"/>
                                        <p:tgtEl>
                                          <p:spTgt spid="7">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left)">
                                      <p:cBhvr>
                                        <p:cTn id="64" dur="500"/>
                                        <p:tgtEl>
                                          <p:spTgt spid="13"/>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14">
                                            <p:txEl>
                                              <p:pRg st="0" end="0"/>
                                            </p:txEl>
                                          </p:spTgt>
                                        </p:tgtEl>
                                        <p:attrNameLst>
                                          <p:attrName>style.visibility</p:attrName>
                                        </p:attrNameLst>
                                      </p:cBhvr>
                                      <p:to>
                                        <p:strVal val="visible"/>
                                      </p:to>
                                    </p:set>
                                    <p:animEffect transition="in" filter="wipe(left)">
                                      <p:cBhvr>
                                        <p:cTn id="68" dur="500"/>
                                        <p:tgtEl>
                                          <p:spTgt spid="14">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8">
                                            <p:txEl>
                                              <p:pRg st="0" end="0"/>
                                            </p:txEl>
                                          </p:spTgt>
                                        </p:tgtEl>
                                        <p:attrNameLst>
                                          <p:attrName>style.visibility</p:attrName>
                                        </p:attrNameLst>
                                      </p:cBhvr>
                                      <p:to>
                                        <p:strVal val="visible"/>
                                      </p:to>
                                    </p:set>
                                    <p:animEffect transition="in" filter="wipe(left)">
                                      <p:cBhvr>
                                        <p:cTn id="73" dur="500"/>
                                        <p:tgtEl>
                                          <p:spTgt spid="8">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wipe(left)">
                                      <p:cBhvr>
                                        <p:cTn id="78" dur="500"/>
                                        <p:tgtEl>
                                          <p:spTgt spid="15"/>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16">
                                            <p:txEl>
                                              <p:pRg st="0" end="0"/>
                                            </p:txEl>
                                          </p:spTgt>
                                        </p:tgtEl>
                                        <p:attrNameLst>
                                          <p:attrName>style.visibility</p:attrName>
                                        </p:attrNameLst>
                                      </p:cBhvr>
                                      <p:to>
                                        <p:strVal val="visible"/>
                                      </p:to>
                                    </p:set>
                                    <p:animEffect transition="in" filter="wipe(left)">
                                      <p:cBhvr>
                                        <p:cTn id="82" dur="500"/>
                                        <p:tgtEl>
                                          <p:spTgt spid="16">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7">
                                            <p:txEl>
                                              <p:pRg st="0" end="0"/>
                                            </p:txEl>
                                          </p:spTgt>
                                        </p:tgtEl>
                                        <p:attrNameLst>
                                          <p:attrName>style.visibility</p:attrName>
                                        </p:attrNameLst>
                                      </p:cBhvr>
                                      <p:to>
                                        <p:strVal val="visible"/>
                                      </p:to>
                                    </p:set>
                                    <p:animEffect transition="in" filter="wipe(left)">
                                      <p:cBhvr>
                                        <p:cTn id="8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build="p" autoUpdateAnimBg="0"/>
      <p:bldP spid="6" grpId="0" build="p" autoUpdateAnimBg="0"/>
      <p:bldP spid="7" grpId="0" build="p" autoUpdateAnimBg="0"/>
      <p:bldP spid="8" grpId="0" build="p" autoUpdateAnimBg="0"/>
      <p:bldP spid="9" grpId="0" animBg="1"/>
      <p:bldP spid="10" grpId="0" build="p" autoUpdateAnimBg="0" advAuto="0"/>
      <p:bldP spid="11" grpId="0" animBg="1"/>
      <p:bldP spid="12" grpId="0" build="p" autoUpdateAnimBg="0" advAuto="0"/>
      <p:bldP spid="13" grpId="0" animBg="1"/>
      <p:bldP spid="14" grpId="0" build="p" autoUpdateAnimBg="0" advAuto="0"/>
      <p:bldP spid="15" grpId="0" animBg="1"/>
      <p:bldP spid="16" grpId="0" build="p" autoUpdateAnimBg="0" advAuto="0"/>
      <p:bldP spid="17" grpId="0" build="p" autoUpdateAnimBg="0"/>
      <p:bldP spid="2" grpId="0"/>
      <p:bldP spid="18" grpId="0" build="p" autoUpdateAnimBg="0"/>
      <p:bldP spid="19" grpId="0" animBg="1"/>
      <p:bldP spid="20" grpId="0" build="p" autoUpdateAnimBg="0"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16681" y="4077072"/>
            <a:ext cx="8359775" cy="2306637"/>
          </a:xfrm>
          <a:prstGeom prst="rect">
            <a:avLst/>
          </a:prstGeom>
        </p:spPr>
        <p:txBody>
          <a:bodyPr/>
          <a:lstStyle/>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en-US" altLang="zh-CN" sz="2800" b="1" i="0" u="none" strike="noStrike" kern="1200" cap="none" spc="0" normalizeH="0" baseline="0" noProof="0" smtClean="0">
                <a:ln>
                  <a:noFill/>
                </a:ln>
                <a:solidFill>
                  <a:schemeClr val="tx1"/>
                </a:solidFill>
                <a:effectLst/>
                <a:uLnTx/>
                <a:uFillTx/>
                <a:cs typeface="+mn-cs"/>
              </a:rPr>
              <a:t>    </a:t>
            </a:r>
            <a:r>
              <a:rPr kumimoji="0" lang="en-US" altLang="zh-CN" sz="2800" b="1" i="0" u="none" strike="noStrike" kern="1200" cap="none" spc="0" normalizeH="0" baseline="0" noProof="0" smtClean="0">
                <a:ln>
                  <a:noFill/>
                </a:ln>
                <a:solidFill>
                  <a:schemeClr val="tx1"/>
                </a:solidFill>
                <a:effectLst/>
                <a:uLnTx/>
                <a:uFillTx/>
                <a:cs typeface="+mn-cs"/>
              </a:rPr>
              <a:t>    </a:t>
            </a:r>
            <a:r>
              <a:rPr kumimoji="0" lang="zh-CN" altLang="en-US" sz="2800" b="1" i="0" u="none" strike="noStrike" kern="1200" cap="none" spc="0" normalizeH="0" baseline="0" noProof="0" smtClean="0">
                <a:ln>
                  <a:noFill/>
                </a:ln>
                <a:solidFill>
                  <a:schemeClr val="tx1"/>
                </a:solidFill>
                <a:effectLst/>
                <a:uLnTx/>
                <a:uFillTx/>
                <a:cs typeface="+mn-cs"/>
              </a:rPr>
              <a:t>当</a:t>
            </a:r>
            <a:r>
              <a:rPr kumimoji="0" lang="en-US" altLang="zh-CN" sz="2800" b="1" i="0" u="none" strike="noStrike" kern="1200" cap="none" spc="0" normalizeH="0" baseline="0" noProof="0" smtClean="0">
                <a:ln>
                  <a:noFill/>
                </a:ln>
                <a:solidFill>
                  <a:schemeClr val="tx1"/>
                </a:solidFill>
                <a:effectLst/>
                <a:uLnTx/>
                <a:uFillTx/>
                <a:cs typeface="+mn-cs"/>
              </a:rPr>
              <a:t>CPU</a:t>
            </a:r>
            <a:r>
              <a:rPr kumimoji="0" lang="zh-CN" altLang="en-US" sz="2800" b="1" i="0" u="none" strike="noStrike" kern="1200" cap="none" spc="0" normalizeH="0" baseline="0" noProof="0" smtClean="0">
                <a:ln>
                  <a:noFill/>
                </a:ln>
                <a:solidFill>
                  <a:schemeClr val="tx1"/>
                </a:solidFill>
                <a:effectLst/>
                <a:uLnTx/>
                <a:uFillTx/>
                <a:cs typeface="+mn-cs"/>
              </a:rPr>
              <a:t>访问该存储器时，其发出的地址和控制信号同时传给</a:t>
            </a:r>
            <a:r>
              <a:rPr kumimoji="0" lang="en-US" altLang="zh-CN" sz="2800" b="1" i="0" u="none" strike="noStrike" kern="1200" cap="none" spc="0" normalizeH="0" baseline="0" noProof="0" smtClean="0">
                <a:ln>
                  <a:noFill/>
                </a:ln>
                <a:solidFill>
                  <a:schemeClr val="tx1"/>
                </a:solidFill>
                <a:effectLst/>
                <a:uLnTx/>
                <a:uFillTx/>
                <a:cs typeface="+mn-cs"/>
              </a:rPr>
              <a:t>8</a:t>
            </a:r>
            <a:r>
              <a:rPr kumimoji="0" lang="zh-CN" altLang="en-US" sz="2800" b="1" i="0" u="none" strike="noStrike" kern="1200" cap="none" spc="0" normalizeH="0" baseline="0" noProof="0" smtClean="0">
                <a:ln>
                  <a:noFill/>
                </a:ln>
                <a:solidFill>
                  <a:schemeClr val="tx1"/>
                </a:solidFill>
                <a:effectLst/>
                <a:uLnTx/>
                <a:uFillTx/>
                <a:cs typeface="+mn-cs"/>
              </a:rPr>
              <a:t>个芯片，选中每个芯片的同一单元，其单元的内容被同时读至数据总线的相应位，或将数据总线上的内容分别同时写入相应单元。</a:t>
            </a:r>
          </a:p>
        </p:txBody>
      </p:sp>
      <p:sp>
        <p:nvSpPr>
          <p:cNvPr id="3" name="Rectangle 4"/>
          <p:cNvSpPr>
            <a:spLocks noChangeArrowheads="1"/>
          </p:cNvSpPr>
          <p:nvPr/>
        </p:nvSpPr>
        <p:spPr bwMode="auto">
          <a:xfrm>
            <a:off x="2438400" y="1602904"/>
            <a:ext cx="723900" cy="647700"/>
          </a:xfrm>
          <a:prstGeom prst="rect">
            <a:avLst/>
          </a:prstGeom>
          <a:solidFill>
            <a:srgbClr val="FFCC99"/>
          </a:solidFill>
          <a:ln w="28575" cap="sq">
            <a:solidFill>
              <a:schemeClr val="tx1"/>
            </a:solidFill>
            <a:miter lim="800000"/>
            <a:headEnd type="none" w="sm" len="sm"/>
            <a:tailEnd type="none" w="sm" len="sm"/>
          </a:ln>
          <a:effectLst/>
        </p:spPr>
        <p:txBody>
          <a:bodyPr wrap="none" anchor="ctr"/>
          <a:lstStyle/>
          <a:p>
            <a:pPr eaLnBrk="1" hangingPunct="1"/>
            <a:endParaRPr lang="zh-CN" altLang="en-US"/>
          </a:p>
        </p:txBody>
      </p:sp>
      <p:sp>
        <p:nvSpPr>
          <p:cNvPr id="4" name="Rectangle 5"/>
          <p:cNvSpPr>
            <a:spLocks noChangeArrowheads="1"/>
          </p:cNvSpPr>
          <p:nvPr/>
        </p:nvSpPr>
        <p:spPr bwMode="auto">
          <a:xfrm>
            <a:off x="4133850" y="1583854"/>
            <a:ext cx="723900" cy="647700"/>
          </a:xfrm>
          <a:prstGeom prst="rect">
            <a:avLst/>
          </a:prstGeom>
          <a:solidFill>
            <a:srgbClr val="FFCC99"/>
          </a:solidFill>
          <a:ln w="28575" cap="sq">
            <a:solidFill>
              <a:schemeClr val="tx1"/>
            </a:solidFill>
            <a:miter lim="800000"/>
            <a:headEnd type="none" w="sm" len="sm"/>
            <a:tailEnd type="none" w="sm" len="sm"/>
          </a:ln>
          <a:effectLst/>
        </p:spPr>
        <p:txBody>
          <a:bodyPr wrap="none" anchor="ctr"/>
          <a:lstStyle/>
          <a:p>
            <a:pPr eaLnBrk="1" hangingPunct="1"/>
            <a:endParaRPr lang="zh-CN" altLang="en-US"/>
          </a:p>
        </p:txBody>
      </p:sp>
      <p:sp>
        <p:nvSpPr>
          <p:cNvPr id="5" name="Rectangle 6"/>
          <p:cNvSpPr>
            <a:spLocks noChangeArrowheads="1"/>
          </p:cNvSpPr>
          <p:nvPr/>
        </p:nvSpPr>
        <p:spPr bwMode="auto">
          <a:xfrm>
            <a:off x="7048500" y="1545754"/>
            <a:ext cx="723900" cy="647700"/>
          </a:xfrm>
          <a:prstGeom prst="rect">
            <a:avLst/>
          </a:prstGeom>
          <a:solidFill>
            <a:srgbClr val="FFCC99"/>
          </a:solidFill>
          <a:ln w="28575" cap="sq">
            <a:solidFill>
              <a:schemeClr val="tx1"/>
            </a:solidFill>
            <a:miter lim="800000"/>
            <a:headEnd type="none" w="sm" len="sm"/>
            <a:tailEnd type="none" w="sm" len="sm"/>
          </a:ln>
          <a:effectLst/>
        </p:spPr>
        <p:txBody>
          <a:bodyPr wrap="none" anchor="ctr"/>
          <a:lstStyle/>
          <a:p>
            <a:pPr eaLnBrk="1" hangingPunct="1"/>
            <a:endParaRPr lang="zh-CN" altLang="en-US"/>
          </a:p>
        </p:txBody>
      </p:sp>
      <p:sp>
        <p:nvSpPr>
          <p:cNvPr id="6" name="AutoShape 7"/>
          <p:cNvSpPr>
            <a:spLocks noChangeArrowheads="1"/>
          </p:cNvSpPr>
          <p:nvPr/>
        </p:nvSpPr>
        <p:spPr bwMode="auto">
          <a:xfrm>
            <a:off x="2628900" y="2269654"/>
            <a:ext cx="371475" cy="690563"/>
          </a:xfrm>
          <a:prstGeom prst="upArrow">
            <a:avLst>
              <a:gd name="adj1" fmla="val 50000"/>
              <a:gd name="adj2" fmla="val 46474"/>
            </a:avLst>
          </a:prstGeom>
          <a:solidFill>
            <a:srgbClr val="7030A0"/>
          </a:solidFill>
          <a:ln w="19050" cap="sq">
            <a:noFill/>
            <a:miter lim="800000"/>
            <a:headEnd type="none" w="sm" len="sm"/>
            <a:tailEnd type="none" w="sm" len="sm"/>
          </a:ln>
          <a:effectLst/>
        </p:spPr>
        <p:txBody>
          <a:bodyPr wrap="none" anchor="ctr"/>
          <a:lstStyle/>
          <a:p>
            <a:pPr eaLnBrk="1" hangingPunct="1"/>
            <a:endParaRPr lang="zh-CN" altLang="en-US"/>
          </a:p>
        </p:txBody>
      </p:sp>
      <p:sp>
        <p:nvSpPr>
          <p:cNvPr id="7" name="AutoShape 8"/>
          <p:cNvSpPr>
            <a:spLocks noChangeArrowheads="1"/>
          </p:cNvSpPr>
          <p:nvPr/>
        </p:nvSpPr>
        <p:spPr bwMode="auto">
          <a:xfrm>
            <a:off x="4324350" y="2250604"/>
            <a:ext cx="371475" cy="690563"/>
          </a:xfrm>
          <a:prstGeom prst="upArrow">
            <a:avLst>
              <a:gd name="adj1" fmla="val 50000"/>
              <a:gd name="adj2" fmla="val 46474"/>
            </a:avLst>
          </a:prstGeom>
          <a:solidFill>
            <a:srgbClr val="7030A0"/>
          </a:solidFill>
          <a:ln w="19050" cap="sq">
            <a:noFill/>
            <a:miter lim="800000"/>
            <a:headEnd type="none" w="sm" len="sm"/>
            <a:tailEnd type="none" w="sm" len="sm"/>
          </a:ln>
          <a:effectLst/>
        </p:spPr>
        <p:txBody>
          <a:bodyPr wrap="none" anchor="ctr"/>
          <a:lstStyle/>
          <a:p>
            <a:pPr eaLnBrk="1" hangingPunct="1"/>
            <a:endParaRPr lang="zh-CN" altLang="en-US"/>
          </a:p>
        </p:txBody>
      </p:sp>
      <p:sp>
        <p:nvSpPr>
          <p:cNvPr id="8" name="AutoShape 9"/>
          <p:cNvSpPr>
            <a:spLocks noChangeArrowheads="1"/>
          </p:cNvSpPr>
          <p:nvPr/>
        </p:nvSpPr>
        <p:spPr bwMode="auto">
          <a:xfrm>
            <a:off x="7219950" y="2193454"/>
            <a:ext cx="371475" cy="690563"/>
          </a:xfrm>
          <a:prstGeom prst="upArrow">
            <a:avLst>
              <a:gd name="adj1" fmla="val 50000"/>
              <a:gd name="adj2" fmla="val 46474"/>
            </a:avLst>
          </a:prstGeom>
          <a:solidFill>
            <a:srgbClr val="7030A0"/>
          </a:solidFill>
          <a:ln w="19050" cap="sq">
            <a:noFill/>
            <a:miter lim="800000"/>
            <a:headEnd type="none" w="sm" len="sm"/>
            <a:tailEnd type="none" w="sm" len="sm"/>
          </a:ln>
          <a:effectLst/>
        </p:spPr>
        <p:txBody>
          <a:bodyPr wrap="none" anchor="ctr"/>
          <a:lstStyle/>
          <a:p>
            <a:pPr eaLnBrk="1" hangingPunct="1"/>
            <a:endParaRPr lang="zh-CN" altLang="en-US"/>
          </a:p>
        </p:txBody>
      </p:sp>
      <p:sp>
        <p:nvSpPr>
          <p:cNvPr id="9" name="Rectangle 10"/>
          <p:cNvSpPr>
            <a:spLocks noChangeArrowheads="1"/>
          </p:cNvSpPr>
          <p:nvPr/>
        </p:nvSpPr>
        <p:spPr bwMode="auto">
          <a:xfrm>
            <a:off x="1751350" y="2831852"/>
            <a:ext cx="5753100" cy="165100"/>
          </a:xfrm>
          <a:prstGeom prst="rect">
            <a:avLst/>
          </a:prstGeom>
          <a:solidFill>
            <a:srgbClr val="7030A0"/>
          </a:solidFill>
          <a:ln w="57150" cap="sq">
            <a:noFill/>
            <a:miter lim="800000"/>
            <a:headEnd type="none" w="sm" len="sm"/>
            <a:tailEnd type="none" w="sm" len="sm"/>
          </a:ln>
          <a:effectLst/>
        </p:spPr>
        <p:txBody>
          <a:bodyPr wrap="none" anchor="ctr"/>
          <a:lstStyle/>
          <a:p>
            <a:pPr eaLnBrk="1" hangingPunct="1"/>
            <a:endParaRPr lang="zh-CN" altLang="en-US"/>
          </a:p>
        </p:txBody>
      </p:sp>
      <p:sp>
        <p:nvSpPr>
          <p:cNvPr id="10" name="Line 11"/>
          <p:cNvSpPr>
            <a:spLocks noChangeShapeType="1"/>
          </p:cNvSpPr>
          <p:nvPr/>
        </p:nvSpPr>
        <p:spPr bwMode="auto">
          <a:xfrm flipH="1">
            <a:off x="2800349" y="1007370"/>
            <a:ext cx="17359" cy="595534"/>
          </a:xfrm>
          <a:prstGeom prst="line">
            <a:avLst/>
          </a:prstGeom>
          <a:noFill/>
          <a:ln w="57150" cap="sq">
            <a:solidFill>
              <a:srgbClr val="FF0000"/>
            </a:solidFill>
            <a:round/>
            <a:headEnd type="triangle" w="med" len="med"/>
            <a:tailEnd type="triangle" w="med" len="med"/>
          </a:ln>
          <a:effectLst/>
        </p:spPr>
        <p:txBody>
          <a:bodyPr wrap="none" anchor="ctr"/>
          <a:lstStyle/>
          <a:p>
            <a:endParaRPr lang="zh-CN" altLang="en-US"/>
          </a:p>
        </p:txBody>
      </p:sp>
      <p:sp>
        <p:nvSpPr>
          <p:cNvPr id="11" name="Line 12"/>
          <p:cNvSpPr>
            <a:spLocks noChangeShapeType="1"/>
          </p:cNvSpPr>
          <p:nvPr/>
        </p:nvSpPr>
        <p:spPr bwMode="auto">
          <a:xfrm>
            <a:off x="4472609" y="993913"/>
            <a:ext cx="4141" cy="570891"/>
          </a:xfrm>
          <a:prstGeom prst="line">
            <a:avLst/>
          </a:prstGeom>
          <a:noFill/>
          <a:ln w="57150" cap="sq">
            <a:solidFill>
              <a:srgbClr val="FF0000"/>
            </a:solidFill>
            <a:round/>
            <a:headEnd type="triangle" w="med" len="med"/>
            <a:tailEnd type="triangle" w="med" len="med"/>
          </a:ln>
          <a:effectLst/>
        </p:spPr>
        <p:txBody>
          <a:bodyPr wrap="none" anchor="ctr"/>
          <a:lstStyle/>
          <a:p>
            <a:endParaRPr lang="zh-CN" altLang="en-US"/>
          </a:p>
        </p:txBody>
      </p:sp>
      <p:sp>
        <p:nvSpPr>
          <p:cNvPr id="12" name="Line 13"/>
          <p:cNvSpPr>
            <a:spLocks noChangeShapeType="1"/>
          </p:cNvSpPr>
          <p:nvPr/>
        </p:nvSpPr>
        <p:spPr bwMode="auto">
          <a:xfrm flipH="1">
            <a:off x="7410450" y="993304"/>
            <a:ext cx="0" cy="552450"/>
          </a:xfrm>
          <a:prstGeom prst="line">
            <a:avLst/>
          </a:prstGeom>
          <a:noFill/>
          <a:ln w="57150" cap="sq">
            <a:solidFill>
              <a:srgbClr val="FF0000"/>
            </a:solidFill>
            <a:round/>
            <a:headEnd type="triangle" w="med" len="med"/>
            <a:tailEnd type="triangle" w="med" len="med"/>
          </a:ln>
          <a:effectLst/>
        </p:spPr>
        <p:txBody>
          <a:bodyPr wrap="none" anchor="ctr"/>
          <a:lstStyle/>
          <a:p>
            <a:endParaRPr lang="zh-CN" altLang="en-US"/>
          </a:p>
        </p:txBody>
      </p:sp>
      <p:sp>
        <p:nvSpPr>
          <p:cNvPr id="13" name="Rectangle 14"/>
          <p:cNvSpPr>
            <a:spLocks noChangeArrowheads="1"/>
          </p:cNvSpPr>
          <p:nvPr/>
        </p:nvSpPr>
        <p:spPr bwMode="auto">
          <a:xfrm>
            <a:off x="2000250" y="836712"/>
            <a:ext cx="5753100" cy="171450"/>
          </a:xfrm>
          <a:prstGeom prst="rect">
            <a:avLst/>
          </a:prstGeom>
          <a:solidFill>
            <a:srgbClr val="00B050"/>
          </a:solidFill>
          <a:ln w="57150" cap="sq">
            <a:noFill/>
            <a:miter lim="800000"/>
            <a:headEnd type="none" w="sm" len="sm"/>
            <a:tailEnd type="none" w="sm" len="sm"/>
          </a:ln>
          <a:effectLst/>
        </p:spPr>
        <p:txBody>
          <a:bodyPr wrap="none" anchor="ctr"/>
          <a:lstStyle/>
          <a:p>
            <a:pPr eaLnBrk="1" hangingPunct="1"/>
            <a:endParaRPr lang="zh-CN" altLang="en-US"/>
          </a:p>
        </p:txBody>
      </p:sp>
      <p:sp>
        <p:nvSpPr>
          <p:cNvPr id="14" name="Line 15"/>
          <p:cNvSpPr>
            <a:spLocks noChangeShapeType="1"/>
          </p:cNvSpPr>
          <p:nvPr/>
        </p:nvSpPr>
        <p:spPr bwMode="auto">
          <a:xfrm>
            <a:off x="2133600" y="2079154"/>
            <a:ext cx="285750" cy="0"/>
          </a:xfrm>
          <a:prstGeom prst="line">
            <a:avLst/>
          </a:prstGeom>
          <a:noFill/>
          <a:ln w="38100" cap="sq">
            <a:solidFill>
              <a:schemeClr val="tx2"/>
            </a:solidFill>
            <a:round/>
            <a:headEnd type="none" w="sm" len="sm"/>
            <a:tailEnd type="triangle" w="sm" len="sm"/>
          </a:ln>
          <a:effectLst/>
        </p:spPr>
        <p:txBody>
          <a:bodyPr wrap="none" anchor="ctr"/>
          <a:lstStyle/>
          <a:p>
            <a:endParaRPr lang="zh-CN" altLang="en-US"/>
          </a:p>
        </p:txBody>
      </p:sp>
      <p:sp>
        <p:nvSpPr>
          <p:cNvPr id="15" name="Line 16"/>
          <p:cNvSpPr>
            <a:spLocks noChangeShapeType="1"/>
          </p:cNvSpPr>
          <p:nvPr/>
        </p:nvSpPr>
        <p:spPr bwMode="auto">
          <a:xfrm>
            <a:off x="3905250" y="2079154"/>
            <a:ext cx="228600" cy="0"/>
          </a:xfrm>
          <a:prstGeom prst="line">
            <a:avLst/>
          </a:prstGeom>
          <a:noFill/>
          <a:ln w="38100" cap="sq">
            <a:solidFill>
              <a:schemeClr val="tx2"/>
            </a:solidFill>
            <a:round/>
            <a:headEnd type="none" w="sm" len="sm"/>
            <a:tailEnd type="triangle" w="sm" len="sm"/>
          </a:ln>
          <a:effectLst/>
        </p:spPr>
        <p:txBody>
          <a:bodyPr wrap="none" anchor="ctr"/>
          <a:lstStyle/>
          <a:p>
            <a:endParaRPr lang="zh-CN" altLang="en-US"/>
          </a:p>
        </p:txBody>
      </p:sp>
      <p:sp>
        <p:nvSpPr>
          <p:cNvPr id="16" name="Line 17"/>
          <p:cNvSpPr>
            <a:spLocks noChangeShapeType="1"/>
          </p:cNvSpPr>
          <p:nvPr/>
        </p:nvSpPr>
        <p:spPr bwMode="auto">
          <a:xfrm>
            <a:off x="6762750" y="2022004"/>
            <a:ext cx="285750" cy="0"/>
          </a:xfrm>
          <a:prstGeom prst="line">
            <a:avLst/>
          </a:prstGeom>
          <a:noFill/>
          <a:ln w="38100" cap="sq">
            <a:solidFill>
              <a:schemeClr val="tx2"/>
            </a:solidFill>
            <a:round/>
            <a:headEnd type="none" w="sm" len="sm"/>
            <a:tailEnd type="triangle" w="sm" len="sm"/>
          </a:ln>
          <a:effectLst/>
        </p:spPr>
        <p:txBody>
          <a:bodyPr wrap="none" anchor="ctr"/>
          <a:lstStyle/>
          <a:p>
            <a:endParaRPr lang="zh-CN" altLang="en-US"/>
          </a:p>
        </p:txBody>
      </p:sp>
      <p:sp>
        <p:nvSpPr>
          <p:cNvPr id="17" name="Line 18"/>
          <p:cNvSpPr>
            <a:spLocks noChangeShapeType="1"/>
          </p:cNvSpPr>
          <p:nvPr/>
        </p:nvSpPr>
        <p:spPr bwMode="auto">
          <a:xfrm>
            <a:off x="2095500" y="2079154"/>
            <a:ext cx="0" cy="1200150"/>
          </a:xfrm>
          <a:prstGeom prst="line">
            <a:avLst/>
          </a:prstGeom>
          <a:noFill/>
          <a:ln w="38100" cap="sq">
            <a:solidFill>
              <a:schemeClr val="tx2"/>
            </a:solidFill>
            <a:round/>
            <a:headEnd type="none" w="sm" len="sm"/>
            <a:tailEnd type="none" w="sm" len="sm"/>
          </a:ln>
          <a:effectLst/>
        </p:spPr>
        <p:txBody>
          <a:bodyPr wrap="none" anchor="ctr"/>
          <a:lstStyle/>
          <a:p>
            <a:endParaRPr lang="zh-CN" altLang="en-US"/>
          </a:p>
        </p:txBody>
      </p:sp>
      <p:sp>
        <p:nvSpPr>
          <p:cNvPr id="18" name="Line 19"/>
          <p:cNvSpPr>
            <a:spLocks noChangeShapeType="1"/>
          </p:cNvSpPr>
          <p:nvPr/>
        </p:nvSpPr>
        <p:spPr bwMode="auto">
          <a:xfrm>
            <a:off x="3867150" y="2079154"/>
            <a:ext cx="0" cy="1200150"/>
          </a:xfrm>
          <a:prstGeom prst="line">
            <a:avLst/>
          </a:prstGeom>
          <a:noFill/>
          <a:ln w="38100" cap="sq">
            <a:solidFill>
              <a:schemeClr val="tx2"/>
            </a:solidFill>
            <a:round/>
            <a:headEnd type="none" w="sm" len="sm"/>
            <a:tailEnd type="none" w="sm" len="sm"/>
          </a:ln>
          <a:effectLst/>
        </p:spPr>
        <p:txBody>
          <a:bodyPr wrap="none" anchor="ctr"/>
          <a:lstStyle/>
          <a:p>
            <a:endParaRPr lang="zh-CN" altLang="en-US"/>
          </a:p>
        </p:txBody>
      </p:sp>
      <p:sp>
        <p:nvSpPr>
          <p:cNvPr id="19" name="Line 20"/>
          <p:cNvSpPr>
            <a:spLocks noChangeShapeType="1"/>
          </p:cNvSpPr>
          <p:nvPr/>
        </p:nvSpPr>
        <p:spPr bwMode="auto">
          <a:xfrm>
            <a:off x="6743700" y="2022004"/>
            <a:ext cx="0" cy="1238250"/>
          </a:xfrm>
          <a:prstGeom prst="line">
            <a:avLst/>
          </a:prstGeom>
          <a:noFill/>
          <a:ln w="38100" cap="sq">
            <a:solidFill>
              <a:schemeClr val="tx2"/>
            </a:solidFill>
            <a:round/>
            <a:headEnd type="none" w="sm" len="sm"/>
            <a:tailEnd type="none" w="sm" len="sm"/>
          </a:ln>
          <a:effectLst/>
        </p:spPr>
        <p:txBody>
          <a:bodyPr wrap="none" anchor="ctr"/>
          <a:lstStyle/>
          <a:p>
            <a:endParaRPr lang="zh-CN" altLang="en-US"/>
          </a:p>
        </p:txBody>
      </p:sp>
      <p:sp>
        <p:nvSpPr>
          <p:cNvPr id="20" name="Line 21"/>
          <p:cNvSpPr>
            <a:spLocks noChangeShapeType="1"/>
          </p:cNvSpPr>
          <p:nvPr/>
        </p:nvSpPr>
        <p:spPr bwMode="auto">
          <a:xfrm>
            <a:off x="1752600" y="3279304"/>
            <a:ext cx="4991100" cy="0"/>
          </a:xfrm>
          <a:prstGeom prst="line">
            <a:avLst/>
          </a:prstGeom>
          <a:noFill/>
          <a:ln w="38100" cap="sq">
            <a:solidFill>
              <a:schemeClr val="tx2"/>
            </a:solidFill>
            <a:round/>
            <a:headEnd type="none" w="sm" len="sm"/>
            <a:tailEnd type="none" w="sm" len="sm"/>
          </a:ln>
          <a:effectLst/>
        </p:spPr>
        <p:txBody>
          <a:bodyPr wrap="none" anchor="ctr"/>
          <a:lstStyle/>
          <a:p>
            <a:endParaRPr lang="zh-CN" altLang="en-US"/>
          </a:p>
        </p:txBody>
      </p:sp>
      <p:sp>
        <p:nvSpPr>
          <p:cNvPr id="21" name="Line 22"/>
          <p:cNvSpPr>
            <a:spLocks noChangeShapeType="1"/>
          </p:cNvSpPr>
          <p:nvPr/>
        </p:nvSpPr>
        <p:spPr bwMode="auto">
          <a:xfrm>
            <a:off x="3467100" y="2060104"/>
            <a:ext cx="0" cy="1409700"/>
          </a:xfrm>
          <a:prstGeom prst="line">
            <a:avLst/>
          </a:prstGeom>
          <a:noFill/>
          <a:ln w="38100" cap="sq">
            <a:solidFill>
              <a:srgbClr val="2209B7"/>
            </a:solidFill>
            <a:round/>
            <a:headEnd type="none" w="sm" len="sm"/>
            <a:tailEnd type="none" w="sm" len="sm"/>
          </a:ln>
          <a:effectLst/>
        </p:spPr>
        <p:txBody>
          <a:bodyPr wrap="none" anchor="ctr"/>
          <a:lstStyle/>
          <a:p>
            <a:endParaRPr lang="zh-CN" altLang="en-US"/>
          </a:p>
        </p:txBody>
      </p:sp>
      <p:sp>
        <p:nvSpPr>
          <p:cNvPr id="22" name="Line 23"/>
          <p:cNvSpPr>
            <a:spLocks noChangeShapeType="1"/>
          </p:cNvSpPr>
          <p:nvPr/>
        </p:nvSpPr>
        <p:spPr bwMode="auto">
          <a:xfrm>
            <a:off x="5238750" y="2060104"/>
            <a:ext cx="0" cy="1409700"/>
          </a:xfrm>
          <a:prstGeom prst="line">
            <a:avLst/>
          </a:prstGeom>
          <a:noFill/>
          <a:ln w="38100" cap="sq">
            <a:solidFill>
              <a:srgbClr val="2209B7"/>
            </a:solidFill>
            <a:round/>
            <a:headEnd type="none" w="sm" len="sm"/>
            <a:tailEnd type="none" w="sm" len="sm"/>
          </a:ln>
          <a:effectLst/>
        </p:spPr>
        <p:txBody>
          <a:bodyPr wrap="none" anchor="ctr"/>
          <a:lstStyle/>
          <a:p>
            <a:endParaRPr lang="zh-CN" altLang="en-US"/>
          </a:p>
        </p:txBody>
      </p:sp>
      <p:sp>
        <p:nvSpPr>
          <p:cNvPr id="23" name="Line 24"/>
          <p:cNvSpPr>
            <a:spLocks noChangeShapeType="1"/>
          </p:cNvSpPr>
          <p:nvPr/>
        </p:nvSpPr>
        <p:spPr bwMode="auto">
          <a:xfrm>
            <a:off x="8115300" y="2041054"/>
            <a:ext cx="0" cy="1390650"/>
          </a:xfrm>
          <a:prstGeom prst="line">
            <a:avLst/>
          </a:prstGeom>
          <a:noFill/>
          <a:ln w="38100" cap="sq">
            <a:solidFill>
              <a:srgbClr val="2209B7"/>
            </a:solidFill>
            <a:round/>
            <a:headEnd type="none" w="sm" len="sm"/>
            <a:tailEnd type="none" w="sm" len="sm"/>
          </a:ln>
          <a:effectLst/>
        </p:spPr>
        <p:txBody>
          <a:bodyPr wrap="none" anchor="ctr"/>
          <a:lstStyle/>
          <a:p>
            <a:endParaRPr lang="zh-CN" altLang="en-US"/>
          </a:p>
        </p:txBody>
      </p:sp>
      <p:sp>
        <p:nvSpPr>
          <p:cNvPr id="24" name="Line 25"/>
          <p:cNvSpPr>
            <a:spLocks noChangeShapeType="1"/>
          </p:cNvSpPr>
          <p:nvPr/>
        </p:nvSpPr>
        <p:spPr bwMode="auto">
          <a:xfrm>
            <a:off x="1714500" y="3469804"/>
            <a:ext cx="6400800" cy="0"/>
          </a:xfrm>
          <a:prstGeom prst="line">
            <a:avLst/>
          </a:prstGeom>
          <a:noFill/>
          <a:ln w="38100" cap="sq">
            <a:solidFill>
              <a:srgbClr val="2209B7"/>
            </a:solidFill>
            <a:round/>
            <a:headEnd type="none" w="sm" len="sm"/>
            <a:tailEnd type="none" w="sm" len="sm"/>
          </a:ln>
          <a:effectLst/>
        </p:spPr>
        <p:txBody>
          <a:bodyPr wrap="none" anchor="ctr"/>
          <a:lstStyle/>
          <a:p>
            <a:endParaRPr lang="zh-CN" altLang="en-US"/>
          </a:p>
        </p:txBody>
      </p:sp>
      <p:sp>
        <p:nvSpPr>
          <p:cNvPr id="25" name="Line 26"/>
          <p:cNvSpPr>
            <a:spLocks noChangeShapeType="1"/>
          </p:cNvSpPr>
          <p:nvPr/>
        </p:nvSpPr>
        <p:spPr bwMode="auto">
          <a:xfrm flipH="1">
            <a:off x="3162300" y="2060104"/>
            <a:ext cx="304800" cy="0"/>
          </a:xfrm>
          <a:prstGeom prst="line">
            <a:avLst/>
          </a:prstGeom>
          <a:noFill/>
          <a:ln w="38100" cap="sq">
            <a:solidFill>
              <a:srgbClr val="2209B7"/>
            </a:solidFill>
            <a:round/>
            <a:headEnd type="none" w="sm" len="sm"/>
            <a:tailEnd type="triangle" w="sm" len="sm"/>
          </a:ln>
          <a:effectLst/>
        </p:spPr>
        <p:txBody>
          <a:bodyPr wrap="none" anchor="ctr"/>
          <a:lstStyle/>
          <a:p>
            <a:endParaRPr lang="zh-CN" altLang="en-US"/>
          </a:p>
        </p:txBody>
      </p:sp>
      <p:sp>
        <p:nvSpPr>
          <p:cNvPr id="26" name="Line 27"/>
          <p:cNvSpPr>
            <a:spLocks noChangeShapeType="1"/>
          </p:cNvSpPr>
          <p:nvPr/>
        </p:nvSpPr>
        <p:spPr bwMode="auto">
          <a:xfrm flipH="1">
            <a:off x="4857750" y="2060104"/>
            <a:ext cx="381000" cy="0"/>
          </a:xfrm>
          <a:prstGeom prst="line">
            <a:avLst/>
          </a:prstGeom>
          <a:noFill/>
          <a:ln w="38100" cap="sq">
            <a:solidFill>
              <a:srgbClr val="2209B7"/>
            </a:solidFill>
            <a:round/>
            <a:headEnd type="none" w="sm" len="sm"/>
            <a:tailEnd type="triangle" w="sm" len="sm"/>
          </a:ln>
          <a:effectLst/>
        </p:spPr>
        <p:txBody>
          <a:bodyPr wrap="none" anchor="ctr"/>
          <a:lstStyle/>
          <a:p>
            <a:endParaRPr lang="zh-CN" altLang="en-US"/>
          </a:p>
        </p:txBody>
      </p:sp>
      <p:sp>
        <p:nvSpPr>
          <p:cNvPr id="27" name="Line 28"/>
          <p:cNvSpPr>
            <a:spLocks noChangeShapeType="1"/>
          </p:cNvSpPr>
          <p:nvPr/>
        </p:nvSpPr>
        <p:spPr bwMode="auto">
          <a:xfrm flipH="1" flipV="1">
            <a:off x="7753350" y="2002954"/>
            <a:ext cx="361950" cy="0"/>
          </a:xfrm>
          <a:prstGeom prst="line">
            <a:avLst/>
          </a:prstGeom>
          <a:noFill/>
          <a:ln w="38100" cap="sq">
            <a:solidFill>
              <a:srgbClr val="2209B7"/>
            </a:solidFill>
            <a:round/>
            <a:headEnd type="none" w="sm" len="sm"/>
            <a:tailEnd type="triangle" w="sm" len="sm"/>
          </a:ln>
          <a:effectLst/>
        </p:spPr>
        <p:txBody>
          <a:bodyPr wrap="none" anchor="ctr"/>
          <a:lstStyle/>
          <a:p>
            <a:endParaRPr lang="zh-CN" altLang="en-US"/>
          </a:p>
        </p:txBody>
      </p:sp>
      <p:sp>
        <p:nvSpPr>
          <p:cNvPr id="28" name="Text Box 29"/>
          <p:cNvSpPr txBox="1">
            <a:spLocks noChangeArrowheads="1"/>
          </p:cNvSpPr>
          <p:nvPr/>
        </p:nvSpPr>
        <p:spPr bwMode="auto">
          <a:xfrm>
            <a:off x="304800" y="3203104"/>
            <a:ext cx="1504950" cy="457200"/>
          </a:xfrm>
          <a:prstGeom prst="rect">
            <a:avLst/>
          </a:prstGeom>
          <a:noFill/>
          <a:ln w="57150" cap="sq">
            <a:noFill/>
            <a:miter lim="800000"/>
            <a:headEnd type="none" w="sm" len="sm"/>
            <a:tailEnd type="none" w="sm" len="sm"/>
          </a:ln>
          <a:effectLst/>
        </p:spPr>
        <p:txBody>
          <a:bodyPr>
            <a:spAutoFit/>
          </a:bodyPr>
          <a:lstStyle/>
          <a:p>
            <a:pPr algn="ctr">
              <a:spcBef>
                <a:spcPct val="50000"/>
              </a:spcBef>
            </a:pPr>
            <a:endParaRPr lang="zh-CN" altLang="zh-CN" sz="2400"/>
          </a:p>
        </p:txBody>
      </p:sp>
      <p:sp>
        <p:nvSpPr>
          <p:cNvPr id="29" name="Text Box 30"/>
          <p:cNvSpPr txBox="1">
            <a:spLocks noChangeArrowheads="1"/>
          </p:cNvSpPr>
          <p:nvPr/>
        </p:nvSpPr>
        <p:spPr bwMode="auto">
          <a:xfrm>
            <a:off x="6915150" y="1050454"/>
            <a:ext cx="1181100" cy="396875"/>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000" b="1"/>
              <a:t>D</a:t>
            </a:r>
            <a:r>
              <a:rPr lang="en-US" altLang="zh-CN" sz="2000" b="1" baseline="-10000"/>
              <a:t>0</a:t>
            </a:r>
          </a:p>
        </p:txBody>
      </p:sp>
      <p:sp>
        <p:nvSpPr>
          <p:cNvPr id="30" name="Text Box 31"/>
          <p:cNvSpPr txBox="1">
            <a:spLocks noChangeArrowheads="1"/>
          </p:cNvSpPr>
          <p:nvPr/>
        </p:nvSpPr>
        <p:spPr bwMode="auto">
          <a:xfrm>
            <a:off x="3924300" y="1118883"/>
            <a:ext cx="1181100" cy="396875"/>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000" b="1"/>
              <a:t>D</a:t>
            </a:r>
            <a:r>
              <a:rPr lang="en-US" altLang="zh-CN" sz="2000" b="1" baseline="-10000"/>
              <a:t>6</a:t>
            </a:r>
          </a:p>
        </p:txBody>
      </p:sp>
      <p:sp>
        <p:nvSpPr>
          <p:cNvPr id="31" name="Text Box 32"/>
          <p:cNvSpPr txBox="1">
            <a:spLocks noChangeArrowheads="1"/>
          </p:cNvSpPr>
          <p:nvPr/>
        </p:nvSpPr>
        <p:spPr bwMode="auto">
          <a:xfrm>
            <a:off x="2326171" y="1111573"/>
            <a:ext cx="1181100" cy="396875"/>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000" b="1"/>
              <a:t>D</a:t>
            </a:r>
            <a:r>
              <a:rPr lang="en-US" altLang="zh-CN" sz="2000" b="1" baseline="-10000"/>
              <a:t>7</a:t>
            </a:r>
          </a:p>
        </p:txBody>
      </p:sp>
      <p:sp>
        <p:nvSpPr>
          <p:cNvPr id="32" name="Text Box 33"/>
          <p:cNvSpPr txBox="1">
            <a:spLocks noChangeArrowheads="1"/>
          </p:cNvSpPr>
          <p:nvPr/>
        </p:nvSpPr>
        <p:spPr bwMode="auto">
          <a:xfrm>
            <a:off x="1086644" y="764704"/>
            <a:ext cx="1181100" cy="396875"/>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000" b="1"/>
              <a:t>D</a:t>
            </a:r>
            <a:r>
              <a:rPr lang="en-US" altLang="zh-CN" sz="2000" b="1" baseline="-10000"/>
              <a:t>7 </a:t>
            </a:r>
            <a:r>
              <a:rPr lang="zh-CN" altLang="en-US" sz="2000" b="1" baseline="-10000"/>
              <a:t>～</a:t>
            </a:r>
            <a:r>
              <a:rPr lang="en-US" altLang="zh-CN" sz="2000" b="1"/>
              <a:t>D</a:t>
            </a:r>
            <a:r>
              <a:rPr lang="en-US" altLang="zh-CN" sz="2000" b="1" baseline="-10000"/>
              <a:t>0</a:t>
            </a:r>
          </a:p>
        </p:txBody>
      </p:sp>
      <p:sp>
        <p:nvSpPr>
          <p:cNvPr id="33" name="Text Box 34"/>
          <p:cNvSpPr txBox="1">
            <a:spLocks noChangeArrowheads="1"/>
          </p:cNvSpPr>
          <p:nvPr/>
        </p:nvSpPr>
        <p:spPr bwMode="auto">
          <a:xfrm>
            <a:off x="1181100" y="3069754"/>
            <a:ext cx="1181100" cy="396875"/>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000" b="1"/>
              <a:t>CS</a:t>
            </a:r>
            <a:endParaRPr lang="en-US" altLang="zh-CN" sz="2000" b="1" baseline="-10000"/>
          </a:p>
        </p:txBody>
      </p:sp>
      <p:sp>
        <p:nvSpPr>
          <p:cNvPr id="34" name="Text Box 35"/>
          <p:cNvSpPr txBox="1">
            <a:spLocks noChangeArrowheads="1"/>
          </p:cNvSpPr>
          <p:nvPr/>
        </p:nvSpPr>
        <p:spPr bwMode="auto">
          <a:xfrm>
            <a:off x="726604" y="2564904"/>
            <a:ext cx="1181100" cy="396875"/>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000" b="1"/>
              <a:t>A</a:t>
            </a:r>
            <a:r>
              <a:rPr lang="en-US" altLang="zh-CN" sz="2000" b="1" baseline="-10000"/>
              <a:t>15 </a:t>
            </a:r>
            <a:r>
              <a:rPr lang="zh-CN" altLang="en-US" sz="2000" b="1" baseline="-10000"/>
              <a:t>～</a:t>
            </a:r>
            <a:r>
              <a:rPr lang="en-US" altLang="zh-CN" sz="2000" b="1"/>
              <a:t>A</a:t>
            </a:r>
            <a:r>
              <a:rPr lang="en-US" altLang="zh-CN" sz="2000" b="1" baseline="-10000"/>
              <a:t>0</a:t>
            </a:r>
          </a:p>
        </p:txBody>
      </p:sp>
      <p:sp>
        <p:nvSpPr>
          <p:cNvPr id="35" name="Text Box 36"/>
          <p:cNvSpPr txBox="1">
            <a:spLocks noChangeArrowheads="1"/>
          </p:cNvSpPr>
          <p:nvPr/>
        </p:nvSpPr>
        <p:spPr bwMode="auto">
          <a:xfrm>
            <a:off x="1162050" y="3355504"/>
            <a:ext cx="1181100" cy="396875"/>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000" b="1"/>
              <a:t>WE</a:t>
            </a:r>
            <a:endParaRPr lang="en-US" altLang="zh-CN" sz="2000" b="1" baseline="-10000"/>
          </a:p>
        </p:txBody>
      </p:sp>
      <p:sp>
        <p:nvSpPr>
          <p:cNvPr id="36" name="Line 37"/>
          <p:cNvSpPr>
            <a:spLocks noChangeShapeType="1"/>
          </p:cNvSpPr>
          <p:nvPr/>
        </p:nvSpPr>
        <p:spPr bwMode="auto">
          <a:xfrm flipV="1">
            <a:off x="1295400" y="3126904"/>
            <a:ext cx="285750" cy="0"/>
          </a:xfrm>
          <a:prstGeom prst="line">
            <a:avLst/>
          </a:prstGeom>
          <a:noFill/>
          <a:ln w="19050" cap="sq">
            <a:solidFill>
              <a:schemeClr val="tx2"/>
            </a:solidFill>
            <a:round/>
            <a:headEnd type="none" w="sm" len="sm"/>
            <a:tailEnd type="none" w="sm" len="sm"/>
          </a:ln>
          <a:effectLst/>
        </p:spPr>
        <p:txBody>
          <a:bodyPr wrap="none" anchor="ctr"/>
          <a:lstStyle/>
          <a:p>
            <a:endParaRPr lang="zh-CN" altLang="en-US"/>
          </a:p>
        </p:txBody>
      </p:sp>
      <p:sp>
        <p:nvSpPr>
          <p:cNvPr id="37" name="Line 38"/>
          <p:cNvSpPr>
            <a:spLocks noChangeShapeType="1"/>
          </p:cNvSpPr>
          <p:nvPr/>
        </p:nvSpPr>
        <p:spPr bwMode="auto">
          <a:xfrm flipV="1">
            <a:off x="1295400" y="3431704"/>
            <a:ext cx="285750" cy="0"/>
          </a:xfrm>
          <a:prstGeom prst="line">
            <a:avLst/>
          </a:prstGeom>
          <a:noFill/>
          <a:ln w="19050" cap="sq">
            <a:solidFill>
              <a:schemeClr val="tx2"/>
            </a:solidFill>
            <a:round/>
            <a:headEnd type="none" w="sm" len="sm"/>
            <a:tailEnd type="none" w="sm" len="sm"/>
          </a:ln>
          <a:effectLst/>
        </p:spPr>
        <p:txBody>
          <a:bodyPr wrap="none" anchor="ctr"/>
          <a:lstStyle/>
          <a:p>
            <a:endParaRPr lang="zh-CN" altLang="en-US"/>
          </a:p>
        </p:txBody>
      </p:sp>
      <p:sp>
        <p:nvSpPr>
          <p:cNvPr id="38" name="Text Box 39"/>
          <p:cNvSpPr txBox="1">
            <a:spLocks noChangeArrowheads="1"/>
          </p:cNvSpPr>
          <p:nvPr/>
        </p:nvSpPr>
        <p:spPr bwMode="auto">
          <a:xfrm>
            <a:off x="2133600" y="1526704"/>
            <a:ext cx="1352550" cy="785813"/>
          </a:xfrm>
          <a:prstGeom prst="rect">
            <a:avLst/>
          </a:prstGeom>
          <a:noFill/>
          <a:ln w="57150" cap="sq">
            <a:noFill/>
            <a:miter lim="800000"/>
            <a:headEnd type="none" w="sm" len="sm"/>
            <a:tailEnd type="none" w="sm" len="sm"/>
          </a:ln>
          <a:effectLst/>
        </p:spPr>
        <p:txBody>
          <a:bodyPr>
            <a:spAutoFit/>
          </a:bodyPr>
          <a:lstStyle/>
          <a:p>
            <a:pPr algn="ctr">
              <a:spcBef>
                <a:spcPct val="50000"/>
              </a:spcBef>
            </a:pPr>
            <a:r>
              <a:rPr lang="en-US" altLang="zh-CN" sz="2400" b="1"/>
              <a:t>64K</a:t>
            </a:r>
          </a:p>
          <a:p>
            <a:pPr algn="ctr">
              <a:lnSpc>
                <a:spcPct val="40000"/>
              </a:lnSpc>
              <a:spcBef>
                <a:spcPct val="50000"/>
              </a:spcBef>
            </a:pPr>
            <a:r>
              <a:rPr lang="en-US" altLang="zh-CN" sz="2400" b="1"/>
              <a:t>×1</a:t>
            </a:r>
          </a:p>
        </p:txBody>
      </p:sp>
      <p:sp>
        <p:nvSpPr>
          <p:cNvPr id="39" name="Text Box 40"/>
          <p:cNvSpPr txBox="1">
            <a:spLocks noChangeArrowheads="1"/>
          </p:cNvSpPr>
          <p:nvPr/>
        </p:nvSpPr>
        <p:spPr bwMode="auto">
          <a:xfrm>
            <a:off x="3829050" y="1488604"/>
            <a:ext cx="1352550" cy="785813"/>
          </a:xfrm>
          <a:prstGeom prst="rect">
            <a:avLst/>
          </a:prstGeom>
          <a:noFill/>
          <a:ln w="57150" cap="sq">
            <a:noFill/>
            <a:miter lim="800000"/>
            <a:headEnd type="none" w="sm" len="sm"/>
            <a:tailEnd type="none" w="sm" len="sm"/>
          </a:ln>
          <a:effectLst/>
        </p:spPr>
        <p:txBody>
          <a:bodyPr>
            <a:spAutoFit/>
          </a:bodyPr>
          <a:lstStyle/>
          <a:p>
            <a:pPr algn="ctr">
              <a:spcBef>
                <a:spcPct val="50000"/>
              </a:spcBef>
            </a:pPr>
            <a:r>
              <a:rPr lang="en-US" altLang="zh-CN" sz="2400" b="1"/>
              <a:t>64K</a:t>
            </a:r>
          </a:p>
          <a:p>
            <a:pPr algn="ctr">
              <a:lnSpc>
                <a:spcPct val="40000"/>
              </a:lnSpc>
              <a:spcBef>
                <a:spcPct val="50000"/>
              </a:spcBef>
            </a:pPr>
            <a:r>
              <a:rPr lang="en-US" altLang="zh-CN" sz="2400" b="1"/>
              <a:t>×1</a:t>
            </a:r>
          </a:p>
        </p:txBody>
      </p:sp>
      <p:sp>
        <p:nvSpPr>
          <p:cNvPr id="40" name="Text Box 41"/>
          <p:cNvSpPr txBox="1">
            <a:spLocks noChangeArrowheads="1"/>
          </p:cNvSpPr>
          <p:nvPr/>
        </p:nvSpPr>
        <p:spPr bwMode="auto">
          <a:xfrm>
            <a:off x="6781800" y="1469554"/>
            <a:ext cx="1352550" cy="785813"/>
          </a:xfrm>
          <a:prstGeom prst="rect">
            <a:avLst/>
          </a:prstGeom>
          <a:noFill/>
          <a:ln w="57150" cap="sq">
            <a:noFill/>
            <a:miter lim="800000"/>
            <a:headEnd type="none" w="sm" len="sm"/>
            <a:tailEnd type="none" w="sm" len="sm"/>
          </a:ln>
          <a:effectLst/>
        </p:spPr>
        <p:txBody>
          <a:bodyPr>
            <a:spAutoFit/>
          </a:bodyPr>
          <a:lstStyle/>
          <a:p>
            <a:pPr algn="ctr">
              <a:spcBef>
                <a:spcPct val="50000"/>
              </a:spcBef>
            </a:pPr>
            <a:r>
              <a:rPr lang="en-US" altLang="zh-CN" sz="2400" b="1"/>
              <a:t>64K</a:t>
            </a:r>
          </a:p>
          <a:p>
            <a:pPr algn="ctr">
              <a:lnSpc>
                <a:spcPct val="40000"/>
              </a:lnSpc>
              <a:spcBef>
                <a:spcPct val="50000"/>
              </a:spcBef>
            </a:pPr>
            <a:r>
              <a:rPr lang="en-US" altLang="zh-CN" sz="2400" b="1"/>
              <a:t>×1</a:t>
            </a:r>
          </a:p>
        </p:txBody>
      </p:sp>
      <p:sp>
        <p:nvSpPr>
          <p:cNvPr id="41" name="文本框 40"/>
          <p:cNvSpPr txBox="1"/>
          <p:nvPr/>
        </p:nvSpPr>
        <p:spPr>
          <a:xfrm>
            <a:off x="5364088" y="908720"/>
            <a:ext cx="723275" cy="523220"/>
          </a:xfrm>
          <a:prstGeom prst="rect">
            <a:avLst/>
          </a:prstGeom>
          <a:noFill/>
        </p:spPr>
        <p:txBody>
          <a:bodyPr wrap="none" rtlCol="0">
            <a:spAutoFit/>
          </a:bodyPr>
          <a:lstStyle/>
          <a:p>
            <a:r>
              <a:rPr lang="en-US" altLang="zh-CN" sz="2800" b="1" smtClean="0"/>
              <a:t>…..</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39552" y="307844"/>
            <a:ext cx="8321675" cy="4541575"/>
          </a:xfrm>
          <a:prstGeom prst="rect">
            <a:avLst/>
          </a:prstGeom>
        </p:spPr>
        <p:txBody>
          <a:bodyPr/>
          <a:lstStyle/>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en-US" altLang="zh-CN" sz="2800" b="1" i="0" u="none" strike="noStrike" kern="1200" cap="none" spc="0" normalizeH="0" baseline="0" noProof="0" smtClean="0">
                <a:ln>
                  <a:noFill/>
                </a:ln>
                <a:solidFill>
                  <a:schemeClr val="tx1"/>
                </a:solidFill>
                <a:effectLst/>
                <a:uLnTx/>
                <a:uFillTx/>
              </a:rPr>
              <a:t>     2</a:t>
            </a:r>
            <a:r>
              <a:rPr kumimoji="0" lang="en-US" altLang="zh-CN" sz="2800" b="1" i="0" u="none" strike="noStrike" kern="1200" cap="none" spc="0" normalizeH="0" baseline="0" noProof="0" smtClean="0">
                <a:ln>
                  <a:noFill/>
                </a:ln>
                <a:solidFill>
                  <a:schemeClr val="tx1"/>
                </a:solidFill>
                <a:effectLst/>
                <a:uLnTx/>
                <a:uFillTx/>
              </a:rPr>
              <a:t>.</a:t>
            </a:r>
            <a:r>
              <a:rPr lang="zh-CN" altLang="en-US" sz="2800" b="1" smtClean="0"/>
              <a:t>编址空间</a:t>
            </a:r>
            <a:r>
              <a:rPr kumimoji="0" lang="zh-CN" altLang="en-US" sz="2800" b="1" i="0" u="none" strike="noStrike" kern="1200" cap="none" spc="0" normalizeH="0" baseline="0" noProof="0" smtClean="0">
                <a:ln>
                  <a:noFill/>
                </a:ln>
                <a:solidFill>
                  <a:schemeClr val="tx1"/>
                </a:solidFill>
                <a:effectLst/>
                <a:uLnTx/>
                <a:uFillTx/>
              </a:rPr>
              <a:t>扩展（字扩展</a:t>
            </a:r>
            <a:r>
              <a:rPr kumimoji="0" lang="zh-CN" altLang="en-US" sz="2800" b="1" i="0" u="none" strike="noStrike" kern="1200" cap="none" spc="0" normalizeH="0" baseline="0" noProof="0" smtClean="0">
                <a:ln>
                  <a:noFill/>
                </a:ln>
                <a:solidFill>
                  <a:schemeClr val="tx1"/>
                </a:solidFill>
                <a:effectLst/>
                <a:uLnTx/>
                <a:uFillTx/>
              </a:rPr>
              <a:t>）</a:t>
            </a:r>
            <a:endParaRPr kumimoji="0" lang="en-US" altLang="zh-CN" sz="2800" b="1" i="0" u="none" strike="noStrike" kern="1200" cap="none" spc="0" normalizeH="0" baseline="0" noProof="0" smtClean="0">
              <a:ln>
                <a:noFill/>
              </a:ln>
              <a:solidFill>
                <a:schemeClr val="tx1"/>
              </a:solidFill>
              <a:effectLst/>
              <a:uLnTx/>
              <a:uFillTx/>
            </a:endParaRPr>
          </a:p>
          <a:p>
            <a:pPr marL="342900" lvl="0" indent="-342900">
              <a:lnSpc>
                <a:spcPts val="4600"/>
              </a:lnSpc>
              <a:spcBef>
                <a:spcPct val="20000"/>
              </a:spcBef>
              <a:defRPr/>
            </a:pPr>
            <a:r>
              <a:rPr kumimoji="0" lang="zh-CN" altLang="en-US" sz="2800" b="1" i="0" u="none" strike="noStrike" kern="1200" cap="none" spc="0" normalizeH="0" baseline="0" noProof="0" smtClean="0">
                <a:ln>
                  <a:noFill/>
                </a:ln>
                <a:solidFill>
                  <a:schemeClr val="tx1"/>
                </a:solidFill>
                <a:effectLst/>
                <a:uLnTx/>
                <a:uFillTx/>
              </a:rPr>
              <a:t>        </a:t>
            </a:r>
            <a:r>
              <a:rPr kumimoji="0" lang="zh-CN" altLang="en-US" sz="2800" b="1" i="0" u="none" strike="noStrike" kern="1200" cap="none" spc="0" normalizeH="0" baseline="0" noProof="0" smtClean="0">
                <a:ln>
                  <a:noFill/>
                </a:ln>
                <a:solidFill>
                  <a:schemeClr val="tx1"/>
                </a:solidFill>
                <a:effectLst/>
                <a:uLnTx/>
                <a:uFillTx/>
              </a:rPr>
              <a:t>字扩展是指</a:t>
            </a:r>
            <a:r>
              <a:rPr kumimoji="0" lang="zh-CN" altLang="en-US" sz="2800" b="1" i="0" u="none" strike="noStrike" kern="1200" cap="none" spc="0" normalizeH="0" baseline="0" noProof="0" smtClean="0">
                <a:ln>
                  <a:noFill/>
                </a:ln>
                <a:effectLst/>
                <a:uLnTx/>
                <a:uFillTx/>
              </a:rPr>
              <a:t>仅在</a:t>
            </a:r>
            <a:r>
              <a:rPr kumimoji="0" lang="zh-CN" altLang="en-US" sz="2800" b="1" i="0" u="none" strike="noStrike" kern="1200" cap="none" spc="0" normalizeH="0" baseline="0" noProof="0" smtClean="0">
                <a:ln>
                  <a:noFill/>
                </a:ln>
                <a:solidFill>
                  <a:srgbClr val="FF0000"/>
                </a:solidFill>
                <a:effectLst/>
                <a:uLnTx/>
                <a:uFillTx/>
              </a:rPr>
              <a:t>字数方向</a:t>
            </a:r>
            <a:r>
              <a:rPr kumimoji="0" lang="zh-CN" altLang="en-US" sz="2800" b="1" i="0" u="none" strike="noStrike" kern="1200" cap="none" spc="0" normalizeH="0" baseline="0" noProof="0" smtClean="0">
                <a:ln>
                  <a:noFill/>
                </a:ln>
                <a:effectLst/>
                <a:uLnTx/>
                <a:uFillTx/>
              </a:rPr>
              <a:t>扩展，而</a:t>
            </a:r>
            <a:r>
              <a:rPr kumimoji="0" lang="zh-CN" altLang="en-US" sz="2800" b="1" i="0" u="none" strike="noStrike" kern="1200" cap="none" spc="0" normalizeH="0" baseline="0" noProof="0" smtClean="0">
                <a:ln>
                  <a:noFill/>
                </a:ln>
                <a:solidFill>
                  <a:srgbClr val="FF0000"/>
                </a:solidFill>
                <a:effectLst/>
                <a:uLnTx/>
                <a:uFillTx/>
              </a:rPr>
              <a:t>位数</a:t>
            </a:r>
            <a:r>
              <a:rPr kumimoji="0" lang="zh-CN" altLang="en-US" sz="2800" b="1" i="0" u="none" strike="noStrike" kern="1200" cap="none" spc="0" normalizeH="0" baseline="0" noProof="0" smtClean="0">
                <a:ln>
                  <a:noFill/>
                </a:ln>
                <a:effectLst/>
                <a:uLnTx/>
                <a:uFillTx/>
              </a:rPr>
              <a:t>不变</a:t>
            </a:r>
            <a:r>
              <a:rPr kumimoji="0" lang="zh-CN" altLang="en-US" sz="2800" b="1" i="0" u="none" strike="noStrike" kern="1200" cap="none" spc="0" normalizeH="0" baseline="0" noProof="0" smtClean="0">
                <a:ln>
                  <a:noFill/>
                </a:ln>
                <a:solidFill>
                  <a:schemeClr val="tx1"/>
                </a:solidFill>
                <a:effectLst/>
                <a:uLnTx/>
                <a:uFillTx/>
              </a:rPr>
              <a:t>。字扩展将芯片的</a:t>
            </a:r>
            <a:r>
              <a:rPr kumimoji="0" lang="zh-CN" altLang="en-US" sz="2800" b="1" i="0" u="none" strike="noStrike" kern="1200" cap="none" spc="0" normalizeH="0" baseline="0" noProof="0" smtClean="0">
                <a:ln>
                  <a:noFill/>
                </a:ln>
                <a:solidFill>
                  <a:srgbClr val="0000FF"/>
                </a:solidFill>
                <a:effectLst/>
                <a:uLnTx/>
                <a:uFillTx/>
              </a:rPr>
              <a:t>数据线、读</a:t>
            </a:r>
            <a:r>
              <a:rPr kumimoji="0" lang="en-US" altLang="zh-CN" sz="2800" b="1" i="0" u="none" strike="noStrike" kern="1200" cap="none" spc="0" normalizeH="0" baseline="0" noProof="0" smtClean="0">
                <a:ln>
                  <a:noFill/>
                </a:ln>
                <a:solidFill>
                  <a:srgbClr val="0000FF"/>
                </a:solidFill>
                <a:effectLst/>
                <a:uLnTx/>
                <a:uFillTx/>
              </a:rPr>
              <a:t>/</a:t>
            </a:r>
            <a:r>
              <a:rPr kumimoji="0" lang="zh-CN" altLang="en-US" sz="2800" b="1" i="0" u="none" strike="noStrike" kern="1200" cap="none" spc="0" normalizeH="0" baseline="0" noProof="0" smtClean="0">
                <a:ln>
                  <a:noFill/>
                </a:ln>
                <a:solidFill>
                  <a:srgbClr val="0000FF"/>
                </a:solidFill>
                <a:effectLst/>
                <a:uLnTx/>
                <a:uFillTx/>
              </a:rPr>
              <a:t>写线</a:t>
            </a:r>
            <a:r>
              <a:rPr kumimoji="0" lang="zh-CN" altLang="en-US" sz="2800" b="1" i="0" u="none" strike="noStrike" kern="1200" cap="none" spc="0" normalizeH="0" baseline="0" noProof="0" smtClean="0">
                <a:ln>
                  <a:noFill/>
                </a:ln>
                <a:solidFill>
                  <a:schemeClr val="tx1"/>
                </a:solidFill>
                <a:effectLst/>
                <a:uLnTx/>
                <a:uFillTx/>
              </a:rPr>
              <a:t>并联，由片选信号（</a:t>
            </a:r>
            <a:r>
              <a:rPr kumimoji="0" lang="zh-CN" altLang="en-US" sz="2800" b="1" i="0" u="none" strike="noStrike" kern="1200" cap="none" spc="0" normalizeH="0" baseline="0" noProof="0" smtClean="0">
                <a:ln>
                  <a:noFill/>
                </a:ln>
                <a:solidFill>
                  <a:srgbClr val="FF00FF"/>
                </a:solidFill>
                <a:effectLst/>
                <a:uLnTx/>
                <a:uFillTx/>
              </a:rPr>
              <a:t>高位地址线译码</a:t>
            </a:r>
            <a:r>
              <a:rPr kumimoji="0" lang="zh-CN" altLang="en-US" sz="2800" b="1" i="0" u="none" strike="noStrike" kern="1200" cap="none" spc="0" normalizeH="0" baseline="0" noProof="0" smtClean="0">
                <a:ln>
                  <a:noFill/>
                </a:ln>
                <a:solidFill>
                  <a:schemeClr val="tx1"/>
                </a:solidFill>
                <a:effectLst/>
                <a:uLnTx/>
                <a:uFillTx/>
              </a:rPr>
              <a:t>）</a:t>
            </a:r>
            <a:r>
              <a:rPr lang="zh-CN" altLang="en-US" sz="2800" b="1" smtClean="0"/>
              <a:t>选定</a:t>
            </a:r>
            <a:r>
              <a:rPr kumimoji="0" lang="zh-CN" altLang="en-US" sz="2800" b="1" i="0" u="none" strike="noStrike" kern="1200" cap="none" spc="0" normalizeH="0" baseline="0" noProof="0" smtClean="0">
                <a:ln>
                  <a:noFill/>
                </a:ln>
                <a:solidFill>
                  <a:schemeClr val="tx1"/>
                </a:solidFill>
                <a:effectLst/>
                <a:uLnTx/>
                <a:uFillTx/>
              </a:rPr>
              <a:t>存储芯片，</a:t>
            </a:r>
            <a:r>
              <a:rPr lang="zh-CN" altLang="en-US" sz="2800" b="1">
                <a:solidFill>
                  <a:srgbClr val="0000FF"/>
                </a:solidFill>
              </a:rPr>
              <a:t>低位地址</a:t>
            </a:r>
            <a:r>
              <a:rPr lang="zh-CN" altLang="en-US" sz="2800" b="1" smtClean="0">
                <a:solidFill>
                  <a:srgbClr val="0000FF"/>
                </a:solidFill>
              </a:rPr>
              <a:t>线</a:t>
            </a:r>
            <a:r>
              <a:rPr lang="zh-CN" altLang="en-US" sz="2800" b="1" smtClean="0"/>
              <a:t>直接连接各芯片</a:t>
            </a:r>
            <a:r>
              <a:rPr kumimoji="0" lang="zh-CN" altLang="en-US" sz="2800" b="1" i="0" u="none" strike="noStrike" kern="1200" cap="none" spc="0" normalizeH="0" baseline="0" noProof="0" smtClean="0">
                <a:ln>
                  <a:noFill/>
                </a:ln>
                <a:solidFill>
                  <a:schemeClr val="tx1"/>
                </a:solidFill>
                <a:effectLst/>
                <a:uLnTx/>
                <a:uFillTx/>
              </a:rPr>
              <a:t>。</a:t>
            </a:r>
            <a:endParaRPr kumimoji="0" lang="en-US" altLang="zh-CN" sz="2800" b="1" i="0" u="none" strike="noStrike" kern="1200" cap="none" spc="0" normalizeH="0" baseline="0" noProof="0" smtClean="0">
              <a:ln>
                <a:noFill/>
              </a:ln>
              <a:solidFill>
                <a:schemeClr val="tx1"/>
              </a:solidFill>
              <a:effectLst/>
              <a:uLnTx/>
              <a:uFillTx/>
            </a:endParaRPr>
          </a:p>
          <a:p>
            <a:pPr marL="342900" indent="-342900">
              <a:lnSpc>
                <a:spcPts val="4600"/>
              </a:lnSpc>
              <a:spcBef>
                <a:spcPct val="20000"/>
              </a:spcBef>
              <a:defRPr/>
            </a:pPr>
            <a:r>
              <a:rPr lang="zh-CN" altLang="en-US" sz="2800" b="1" smtClean="0"/>
              <a:t>        如</a:t>
            </a:r>
            <a:r>
              <a:rPr lang="zh-CN" altLang="en-US" sz="2800" b="1"/>
              <a:t>用</a:t>
            </a:r>
            <a:r>
              <a:rPr lang="en-US" altLang="zh-CN" sz="2800" b="1" smtClean="0"/>
              <a:t>16K×8</a:t>
            </a:r>
            <a:r>
              <a:rPr lang="zh-CN" altLang="en-US" sz="2800" b="1" smtClean="0"/>
              <a:t>的</a:t>
            </a:r>
            <a:r>
              <a:rPr lang="en-US" altLang="zh-CN" sz="2800" b="1"/>
              <a:t>SRAM</a:t>
            </a:r>
            <a:r>
              <a:rPr lang="zh-CN" altLang="en-US" sz="2800" b="1"/>
              <a:t>组成</a:t>
            </a:r>
            <a:r>
              <a:rPr lang="en-US" altLang="zh-CN" sz="2800" b="1"/>
              <a:t>64K×8</a:t>
            </a:r>
            <a:r>
              <a:rPr lang="zh-CN" altLang="en-US" sz="2800" b="1"/>
              <a:t>的存储器，</a:t>
            </a:r>
            <a:r>
              <a:rPr lang="zh-CN" altLang="en-US" sz="2800" b="1" smtClean="0"/>
              <a:t>需要</a:t>
            </a:r>
            <a:r>
              <a:rPr lang="en-US" altLang="zh-CN" sz="2800" b="1" smtClean="0"/>
              <a:t>4</a:t>
            </a:r>
            <a:r>
              <a:rPr lang="zh-CN" altLang="en-US" sz="2800" b="1" smtClean="0"/>
              <a:t>块芯片</a:t>
            </a:r>
            <a:r>
              <a:rPr lang="zh-CN" altLang="en-US" sz="2800" b="1"/>
              <a:t>。</a:t>
            </a:r>
          </a:p>
          <a:p>
            <a:pPr marL="342900" marR="0" lvl="0" indent="-342900" algn="l" defTabSz="914400" rtl="0" eaLnBrk="1" fontAlgn="auto" latinLnBrk="0" hangingPunct="1">
              <a:lnSpc>
                <a:spcPts val="4600"/>
              </a:lnSpc>
              <a:spcBef>
                <a:spcPct val="20000"/>
              </a:spcBef>
              <a:spcAft>
                <a:spcPts val="0"/>
              </a:spcAft>
              <a:buClrTx/>
              <a:buSzTx/>
              <a:buFontTx/>
              <a:buNone/>
              <a:tabLst/>
              <a:defRPr/>
            </a:pPr>
            <a:endParaRPr kumimoji="0" lang="zh-CN" altLang="en-US" sz="2800" b="1" i="0" u="none" strike="noStrike" kern="1200" cap="none" spc="0" normalizeH="0" baseline="0" noProof="0" smtClean="0">
              <a:ln>
                <a:noFill/>
              </a:ln>
              <a:solidFill>
                <a:schemeClr val="tx1"/>
              </a:solidFill>
              <a:effectLst/>
              <a:uLnTx/>
              <a:uFillTx/>
            </a:endParaRPr>
          </a:p>
        </p:txBody>
      </p:sp>
      <p:sp>
        <p:nvSpPr>
          <p:cNvPr id="3" name="Text Box 4"/>
          <p:cNvSpPr txBox="1">
            <a:spLocks noChangeArrowheads="1"/>
          </p:cNvSpPr>
          <p:nvPr/>
        </p:nvSpPr>
        <p:spPr bwMode="auto">
          <a:xfrm>
            <a:off x="819150" y="4867067"/>
            <a:ext cx="7410450" cy="1514261"/>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800"/>
              <a:t>   </a:t>
            </a:r>
            <a:r>
              <a:rPr lang="en-US" altLang="zh-CN" sz="2800" smtClean="0"/>
              <a:t>                     </a:t>
            </a:r>
            <a:r>
              <a:rPr lang="zh-CN" altLang="en-US" sz="2800" b="1">
                <a:solidFill>
                  <a:srgbClr val="FF0000"/>
                </a:solidFill>
              </a:rPr>
              <a:t>容量     </a:t>
            </a:r>
            <a:r>
              <a:rPr lang="zh-CN" altLang="en-US" sz="2800" b="1" smtClean="0">
                <a:solidFill>
                  <a:srgbClr val="FF0000"/>
                </a:solidFill>
              </a:rPr>
              <a:t>           </a:t>
            </a:r>
            <a:r>
              <a:rPr lang="zh-CN" altLang="en-US" sz="2800" b="1">
                <a:solidFill>
                  <a:srgbClr val="FF0000"/>
                </a:solidFill>
              </a:rPr>
              <a:t>地址    </a:t>
            </a:r>
            <a:r>
              <a:rPr lang="zh-CN" altLang="en-US" sz="2800" b="1" smtClean="0">
                <a:solidFill>
                  <a:srgbClr val="FF0000"/>
                </a:solidFill>
              </a:rPr>
              <a:t>  </a:t>
            </a:r>
            <a:r>
              <a:rPr lang="zh-CN" altLang="en-US" sz="2800" b="1">
                <a:solidFill>
                  <a:srgbClr val="FF0000"/>
                </a:solidFill>
              </a:rPr>
              <a:t>数据</a:t>
            </a:r>
          </a:p>
          <a:p>
            <a:pPr>
              <a:lnSpc>
                <a:spcPct val="80000"/>
              </a:lnSpc>
              <a:spcBef>
                <a:spcPct val="50000"/>
              </a:spcBef>
            </a:pPr>
            <a:r>
              <a:rPr lang="zh-CN" altLang="en-US" sz="2800" b="1"/>
              <a:t> 存储器          </a:t>
            </a:r>
            <a:r>
              <a:rPr lang="en-US" altLang="zh-CN" sz="2800" b="1"/>
              <a:t>64K×8              16           8</a:t>
            </a:r>
          </a:p>
          <a:p>
            <a:pPr>
              <a:lnSpc>
                <a:spcPct val="50000"/>
              </a:lnSpc>
              <a:spcBef>
                <a:spcPct val="50000"/>
              </a:spcBef>
            </a:pPr>
            <a:r>
              <a:rPr lang="en-US" altLang="zh-CN" sz="2800" b="1"/>
              <a:t> </a:t>
            </a:r>
            <a:r>
              <a:rPr lang="zh-CN" altLang="en-US" sz="2800" b="1"/>
              <a:t>存储芯片      </a:t>
            </a:r>
            <a:r>
              <a:rPr lang="en-US" altLang="zh-CN" sz="2800" b="1"/>
              <a:t>16K×8              14           8</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762000" y="764704"/>
            <a:ext cx="7626350" cy="3341687"/>
            <a:chOff x="480" y="567"/>
            <a:chExt cx="4804" cy="2105"/>
          </a:xfrm>
        </p:grpSpPr>
        <p:sp>
          <p:nvSpPr>
            <p:cNvPr id="3" name="Rectangle 4"/>
            <p:cNvSpPr>
              <a:spLocks noChangeArrowheads="1"/>
            </p:cNvSpPr>
            <p:nvPr/>
          </p:nvSpPr>
          <p:spPr bwMode="auto">
            <a:xfrm>
              <a:off x="1284" y="888"/>
              <a:ext cx="72" cy="792"/>
            </a:xfrm>
            <a:prstGeom prst="rect">
              <a:avLst/>
            </a:prstGeom>
            <a:solidFill>
              <a:srgbClr val="7030A0"/>
            </a:solidFill>
            <a:ln w="57150" cap="sq">
              <a:noFill/>
              <a:miter lim="800000"/>
              <a:headEnd type="none" w="sm" len="sm"/>
              <a:tailEnd type="none" w="sm" len="sm"/>
            </a:ln>
            <a:effectLst/>
          </p:spPr>
          <p:txBody>
            <a:bodyPr wrap="none" anchor="ctr"/>
            <a:lstStyle/>
            <a:p>
              <a:pPr eaLnBrk="1" hangingPunct="1"/>
              <a:endParaRPr lang="zh-CN" altLang="en-US"/>
            </a:p>
          </p:txBody>
        </p:sp>
        <p:sp>
          <p:nvSpPr>
            <p:cNvPr id="4" name="Rectangle 5"/>
            <p:cNvSpPr>
              <a:spLocks noChangeArrowheads="1"/>
            </p:cNvSpPr>
            <p:nvPr/>
          </p:nvSpPr>
          <p:spPr bwMode="auto">
            <a:xfrm>
              <a:off x="1128" y="816"/>
              <a:ext cx="4020" cy="69"/>
            </a:xfrm>
            <a:prstGeom prst="rect">
              <a:avLst/>
            </a:prstGeom>
            <a:solidFill>
              <a:srgbClr val="7030A0"/>
            </a:solidFill>
            <a:ln w="57150" cap="sq">
              <a:noFill/>
              <a:miter lim="800000"/>
              <a:headEnd type="none" w="sm" len="sm"/>
              <a:tailEnd type="none" w="sm" len="sm"/>
            </a:ln>
            <a:effectLst/>
          </p:spPr>
          <p:txBody>
            <a:bodyPr wrap="none" anchor="ctr"/>
            <a:lstStyle/>
            <a:p>
              <a:pPr eaLnBrk="1" hangingPunct="1"/>
              <a:endParaRPr lang="zh-CN" altLang="en-US"/>
            </a:p>
          </p:txBody>
        </p:sp>
        <p:sp>
          <p:nvSpPr>
            <p:cNvPr id="5" name="Rectangle 6"/>
            <p:cNvSpPr>
              <a:spLocks noChangeArrowheads="1"/>
            </p:cNvSpPr>
            <p:nvPr/>
          </p:nvSpPr>
          <p:spPr bwMode="auto">
            <a:xfrm>
              <a:off x="3062" y="1559"/>
              <a:ext cx="646" cy="559"/>
            </a:xfrm>
            <a:prstGeom prst="rect">
              <a:avLst/>
            </a:prstGeom>
            <a:noFill/>
            <a:ln w="9525">
              <a:solidFill>
                <a:schemeClr val="tx1"/>
              </a:solidFill>
              <a:miter lim="800000"/>
              <a:headEnd/>
              <a:tailEnd/>
            </a:ln>
            <a:effectLst/>
          </p:spPr>
          <p:txBody>
            <a:bodyPr wrap="none" anchor="ctr"/>
            <a:lstStyle/>
            <a:p>
              <a:pPr algn="ctr"/>
              <a:r>
                <a:rPr lang="en-US" altLang="zh-CN" sz="2000" b="1"/>
                <a:t>16K×8</a:t>
              </a:r>
            </a:p>
          </p:txBody>
        </p:sp>
        <p:sp>
          <p:nvSpPr>
            <p:cNvPr id="6" name="Rectangle 7"/>
            <p:cNvSpPr>
              <a:spLocks noChangeArrowheads="1"/>
            </p:cNvSpPr>
            <p:nvPr/>
          </p:nvSpPr>
          <p:spPr bwMode="auto">
            <a:xfrm>
              <a:off x="3789" y="1559"/>
              <a:ext cx="647" cy="559"/>
            </a:xfrm>
            <a:prstGeom prst="rect">
              <a:avLst/>
            </a:prstGeom>
            <a:noFill/>
            <a:ln w="9525">
              <a:solidFill>
                <a:schemeClr val="tx1"/>
              </a:solidFill>
              <a:miter lim="800000"/>
              <a:headEnd/>
              <a:tailEnd/>
            </a:ln>
            <a:effectLst/>
          </p:spPr>
          <p:txBody>
            <a:bodyPr wrap="none" anchor="ctr"/>
            <a:lstStyle/>
            <a:p>
              <a:pPr algn="ctr"/>
              <a:r>
                <a:rPr lang="en-US" altLang="zh-CN" sz="2000" b="1"/>
                <a:t>16K×8</a:t>
              </a:r>
            </a:p>
          </p:txBody>
        </p:sp>
        <p:sp>
          <p:nvSpPr>
            <p:cNvPr id="7" name="Rectangle 8"/>
            <p:cNvSpPr>
              <a:spLocks noChangeArrowheads="1"/>
            </p:cNvSpPr>
            <p:nvPr/>
          </p:nvSpPr>
          <p:spPr bwMode="auto">
            <a:xfrm>
              <a:off x="4516" y="1559"/>
              <a:ext cx="647" cy="559"/>
            </a:xfrm>
            <a:prstGeom prst="rect">
              <a:avLst/>
            </a:prstGeom>
            <a:noFill/>
            <a:ln w="9525">
              <a:solidFill>
                <a:schemeClr val="tx1"/>
              </a:solidFill>
              <a:miter lim="800000"/>
              <a:headEnd/>
              <a:tailEnd/>
            </a:ln>
            <a:effectLst/>
          </p:spPr>
          <p:txBody>
            <a:bodyPr wrap="none" anchor="ctr"/>
            <a:lstStyle/>
            <a:p>
              <a:pPr algn="ctr"/>
              <a:r>
                <a:rPr lang="en-US" altLang="zh-CN" sz="2000" b="1"/>
                <a:t>16K×8</a:t>
              </a:r>
            </a:p>
          </p:txBody>
        </p:sp>
        <p:sp>
          <p:nvSpPr>
            <p:cNvPr id="8" name="Rectangle 9"/>
            <p:cNvSpPr>
              <a:spLocks noChangeArrowheads="1"/>
            </p:cNvSpPr>
            <p:nvPr/>
          </p:nvSpPr>
          <p:spPr bwMode="auto">
            <a:xfrm>
              <a:off x="2334" y="1559"/>
              <a:ext cx="647" cy="559"/>
            </a:xfrm>
            <a:prstGeom prst="rect">
              <a:avLst/>
            </a:prstGeom>
            <a:noFill/>
            <a:ln w="9525">
              <a:solidFill>
                <a:schemeClr val="tx1"/>
              </a:solidFill>
              <a:miter lim="800000"/>
              <a:headEnd/>
              <a:tailEnd/>
            </a:ln>
            <a:effectLst/>
          </p:spPr>
          <p:txBody>
            <a:bodyPr wrap="none" anchor="ctr"/>
            <a:lstStyle/>
            <a:p>
              <a:pPr algn="ctr"/>
              <a:r>
                <a:rPr lang="en-US" altLang="zh-CN" sz="2000" b="1"/>
                <a:t>16K×8</a:t>
              </a:r>
            </a:p>
          </p:txBody>
        </p:sp>
        <p:sp>
          <p:nvSpPr>
            <p:cNvPr id="9" name="Rectangle 10"/>
            <p:cNvSpPr>
              <a:spLocks noChangeArrowheads="1"/>
            </p:cNvSpPr>
            <p:nvPr/>
          </p:nvSpPr>
          <p:spPr bwMode="auto">
            <a:xfrm>
              <a:off x="1474" y="1279"/>
              <a:ext cx="376" cy="746"/>
            </a:xfrm>
            <a:prstGeom prst="rect">
              <a:avLst/>
            </a:prstGeom>
            <a:noFill/>
            <a:ln w="9525">
              <a:solidFill>
                <a:schemeClr val="tx1"/>
              </a:solidFill>
              <a:miter lim="800000"/>
              <a:headEnd/>
              <a:tailEnd/>
            </a:ln>
            <a:effectLst/>
          </p:spPr>
          <p:txBody>
            <a:bodyPr wrap="none" anchor="ctr"/>
            <a:lstStyle/>
            <a:p>
              <a:pPr eaLnBrk="1" hangingPunct="1"/>
              <a:endParaRPr lang="zh-CN" altLang="en-US" b="1"/>
            </a:p>
          </p:txBody>
        </p:sp>
        <p:sp>
          <p:nvSpPr>
            <p:cNvPr id="10" name="Line 11"/>
            <p:cNvSpPr>
              <a:spLocks noChangeShapeType="1"/>
            </p:cNvSpPr>
            <p:nvPr/>
          </p:nvSpPr>
          <p:spPr bwMode="auto">
            <a:xfrm>
              <a:off x="1122" y="2305"/>
              <a:ext cx="3556" cy="0"/>
            </a:xfrm>
            <a:prstGeom prst="line">
              <a:avLst/>
            </a:prstGeom>
            <a:noFill/>
            <a:ln w="19050">
              <a:solidFill>
                <a:schemeClr val="tx1"/>
              </a:solidFill>
              <a:round/>
              <a:headEnd/>
              <a:tailEnd/>
            </a:ln>
            <a:effectLst/>
          </p:spPr>
          <p:txBody>
            <a:bodyPr wrap="none" anchor="ctr"/>
            <a:lstStyle/>
            <a:p>
              <a:endParaRPr lang="zh-CN" altLang="en-US"/>
            </a:p>
          </p:txBody>
        </p:sp>
        <p:sp>
          <p:nvSpPr>
            <p:cNvPr id="11" name="Line 12"/>
            <p:cNvSpPr>
              <a:spLocks noChangeShapeType="1"/>
            </p:cNvSpPr>
            <p:nvPr/>
          </p:nvSpPr>
          <p:spPr bwMode="auto">
            <a:xfrm>
              <a:off x="2080" y="1185"/>
              <a:ext cx="1859" cy="0"/>
            </a:xfrm>
            <a:prstGeom prst="line">
              <a:avLst/>
            </a:prstGeom>
            <a:noFill/>
            <a:ln w="19050">
              <a:solidFill>
                <a:schemeClr val="tx1"/>
              </a:solidFill>
              <a:round/>
              <a:headEnd/>
              <a:tailEnd/>
            </a:ln>
            <a:effectLst/>
          </p:spPr>
          <p:txBody>
            <a:bodyPr wrap="none" anchor="ctr"/>
            <a:lstStyle/>
            <a:p>
              <a:endParaRPr lang="zh-CN" altLang="en-US"/>
            </a:p>
          </p:txBody>
        </p:sp>
        <p:sp>
          <p:nvSpPr>
            <p:cNvPr id="12" name="Line 13"/>
            <p:cNvSpPr>
              <a:spLocks noChangeShapeType="1"/>
            </p:cNvSpPr>
            <p:nvPr/>
          </p:nvSpPr>
          <p:spPr bwMode="auto">
            <a:xfrm>
              <a:off x="1999" y="1092"/>
              <a:ext cx="2667" cy="0"/>
            </a:xfrm>
            <a:prstGeom prst="line">
              <a:avLst/>
            </a:prstGeom>
            <a:noFill/>
            <a:ln w="19050">
              <a:solidFill>
                <a:schemeClr val="tx1"/>
              </a:solidFill>
              <a:round/>
              <a:headEnd/>
              <a:tailEnd/>
            </a:ln>
            <a:effectLst/>
          </p:spPr>
          <p:txBody>
            <a:bodyPr wrap="none" anchor="ctr"/>
            <a:lstStyle/>
            <a:p>
              <a:endParaRPr lang="zh-CN" altLang="en-US"/>
            </a:p>
          </p:txBody>
        </p:sp>
        <p:sp>
          <p:nvSpPr>
            <p:cNvPr id="13" name="Line 14"/>
            <p:cNvSpPr>
              <a:spLocks noChangeShapeType="1"/>
            </p:cNvSpPr>
            <p:nvPr/>
          </p:nvSpPr>
          <p:spPr bwMode="auto">
            <a:xfrm>
              <a:off x="2161" y="1279"/>
              <a:ext cx="1050" cy="0"/>
            </a:xfrm>
            <a:prstGeom prst="line">
              <a:avLst/>
            </a:prstGeom>
            <a:noFill/>
            <a:ln w="19050">
              <a:solidFill>
                <a:schemeClr val="tx1"/>
              </a:solidFill>
              <a:round/>
              <a:headEnd/>
              <a:tailEnd/>
            </a:ln>
            <a:effectLst/>
          </p:spPr>
          <p:txBody>
            <a:bodyPr wrap="none" anchor="ctr"/>
            <a:lstStyle/>
            <a:p>
              <a:endParaRPr lang="zh-CN" altLang="en-US"/>
            </a:p>
          </p:txBody>
        </p:sp>
        <p:sp>
          <p:nvSpPr>
            <p:cNvPr id="14" name="Line 15"/>
            <p:cNvSpPr>
              <a:spLocks noChangeShapeType="1"/>
            </p:cNvSpPr>
            <p:nvPr/>
          </p:nvSpPr>
          <p:spPr bwMode="auto">
            <a:xfrm>
              <a:off x="2242" y="1372"/>
              <a:ext cx="242" cy="0"/>
            </a:xfrm>
            <a:prstGeom prst="line">
              <a:avLst/>
            </a:prstGeom>
            <a:noFill/>
            <a:ln w="19050">
              <a:solidFill>
                <a:schemeClr val="tx1"/>
              </a:solidFill>
              <a:round/>
              <a:headEnd/>
              <a:tailEnd/>
            </a:ln>
            <a:effectLst/>
          </p:spPr>
          <p:txBody>
            <a:bodyPr wrap="none" anchor="ctr"/>
            <a:lstStyle/>
            <a:p>
              <a:endParaRPr lang="zh-CN" altLang="en-US"/>
            </a:p>
          </p:txBody>
        </p:sp>
        <p:sp>
          <p:nvSpPr>
            <p:cNvPr id="15" name="Line 16"/>
            <p:cNvSpPr>
              <a:spLocks noChangeShapeType="1"/>
            </p:cNvSpPr>
            <p:nvPr/>
          </p:nvSpPr>
          <p:spPr bwMode="auto">
            <a:xfrm>
              <a:off x="1900" y="1932"/>
              <a:ext cx="354" cy="0"/>
            </a:xfrm>
            <a:prstGeom prst="line">
              <a:avLst/>
            </a:prstGeom>
            <a:noFill/>
            <a:ln w="19050">
              <a:solidFill>
                <a:schemeClr val="tx1"/>
              </a:solidFill>
              <a:round/>
              <a:headEnd/>
              <a:tailEnd/>
            </a:ln>
            <a:effectLst/>
          </p:spPr>
          <p:txBody>
            <a:bodyPr wrap="none" anchor="ctr"/>
            <a:lstStyle/>
            <a:p>
              <a:endParaRPr lang="zh-CN" altLang="en-US"/>
            </a:p>
          </p:txBody>
        </p:sp>
        <p:sp>
          <p:nvSpPr>
            <p:cNvPr id="16" name="Line 17"/>
            <p:cNvSpPr>
              <a:spLocks noChangeShapeType="1"/>
            </p:cNvSpPr>
            <p:nvPr/>
          </p:nvSpPr>
          <p:spPr bwMode="auto">
            <a:xfrm flipH="1">
              <a:off x="1900" y="1745"/>
              <a:ext cx="273" cy="0"/>
            </a:xfrm>
            <a:prstGeom prst="line">
              <a:avLst/>
            </a:prstGeom>
            <a:noFill/>
            <a:ln w="19050">
              <a:solidFill>
                <a:schemeClr val="tx1"/>
              </a:solidFill>
              <a:round/>
              <a:headEnd/>
              <a:tailEnd/>
            </a:ln>
            <a:effectLst/>
          </p:spPr>
          <p:txBody>
            <a:bodyPr wrap="none" anchor="ctr"/>
            <a:lstStyle/>
            <a:p>
              <a:endParaRPr lang="zh-CN" altLang="en-US"/>
            </a:p>
          </p:txBody>
        </p:sp>
        <p:sp>
          <p:nvSpPr>
            <p:cNvPr id="17" name="Line 18"/>
            <p:cNvSpPr>
              <a:spLocks noChangeShapeType="1"/>
            </p:cNvSpPr>
            <p:nvPr/>
          </p:nvSpPr>
          <p:spPr bwMode="auto">
            <a:xfrm flipH="1">
              <a:off x="1900" y="1559"/>
              <a:ext cx="192" cy="0"/>
            </a:xfrm>
            <a:prstGeom prst="line">
              <a:avLst/>
            </a:prstGeom>
            <a:noFill/>
            <a:ln w="19050">
              <a:solidFill>
                <a:schemeClr val="tx1"/>
              </a:solidFill>
              <a:round/>
              <a:headEnd/>
              <a:tailEnd/>
            </a:ln>
            <a:effectLst/>
          </p:spPr>
          <p:txBody>
            <a:bodyPr wrap="none" anchor="ctr"/>
            <a:lstStyle/>
            <a:p>
              <a:endParaRPr lang="zh-CN" altLang="en-US"/>
            </a:p>
          </p:txBody>
        </p:sp>
        <p:sp>
          <p:nvSpPr>
            <p:cNvPr id="18" name="Line 19"/>
            <p:cNvSpPr>
              <a:spLocks noChangeShapeType="1"/>
            </p:cNvSpPr>
            <p:nvPr/>
          </p:nvSpPr>
          <p:spPr bwMode="auto">
            <a:xfrm flipH="1">
              <a:off x="1930" y="1372"/>
              <a:ext cx="81" cy="0"/>
            </a:xfrm>
            <a:prstGeom prst="line">
              <a:avLst/>
            </a:prstGeom>
            <a:noFill/>
            <a:ln w="19050">
              <a:solidFill>
                <a:schemeClr val="tx1"/>
              </a:solidFill>
              <a:round/>
              <a:headEnd/>
              <a:tailEnd/>
            </a:ln>
            <a:effectLst/>
          </p:spPr>
          <p:txBody>
            <a:bodyPr wrap="none" anchor="ctr"/>
            <a:lstStyle/>
            <a:p>
              <a:endParaRPr lang="zh-CN" altLang="en-US"/>
            </a:p>
          </p:txBody>
        </p:sp>
        <p:sp>
          <p:nvSpPr>
            <p:cNvPr id="19" name="Text Box 20"/>
            <p:cNvSpPr txBox="1">
              <a:spLocks noChangeArrowheads="1"/>
            </p:cNvSpPr>
            <p:nvPr/>
          </p:nvSpPr>
          <p:spPr bwMode="auto">
            <a:xfrm>
              <a:off x="809" y="2060"/>
              <a:ext cx="485" cy="384"/>
            </a:xfrm>
            <a:prstGeom prst="rect">
              <a:avLst/>
            </a:prstGeom>
            <a:noFill/>
            <a:ln w="9525">
              <a:noFill/>
              <a:miter lim="800000"/>
              <a:headEnd/>
              <a:tailEnd/>
            </a:ln>
            <a:effectLst/>
          </p:spPr>
          <p:txBody>
            <a:bodyPr>
              <a:spAutoFit/>
            </a:bodyPr>
            <a:lstStyle/>
            <a:p>
              <a:pPr>
                <a:spcBef>
                  <a:spcPct val="50000"/>
                </a:spcBef>
              </a:pPr>
              <a:r>
                <a:rPr lang="en-US" altLang="zh-CN" sz="2000" b="1"/>
                <a:t>___</a:t>
              </a:r>
            </a:p>
            <a:p>
              <a:pPr>
                <a:lnSpc>
                  <a:spcPct val="20000"/>
                </a:lnSpc>
                <a:spcBef>
                  <a:spcPct val="50000"/>
                </a:spcBef>
              </a:pPr>
              <a:r>
                <a:rPr lang="en-US" altLang="zh-CN" sz="2000" b="1"/>
                <a:t>WE</a:t>
              </a:r>
            </a:p>
          </p:txBody>
        </p:sp>
        <p:sp>
          <p:nvSpPr>
            <p:cNvPr id="20" name="Line 21"/>
            <p:cNvSpPr>
              <a:spLocks noChangeShapeType="1"/>
            </p:cNvSpPr>
            <p:nvPr/>
          </p:nvSpPr>
          <p:spPr bwMode="auto">
            <a:xfrm>
              <a:off x="1122" y="2177"/>
              <a:ext cx="566" cy="0"/>
            </a:xfrm>
            <a:prstGeom prst="line">
              <a:avLst/>
            </a:prstGeom>
            <a:noFill/>
            <a:ln w="19050">
              <a:solidFill>
                <a:schemeClr val="tx1"/>
              </a:solidFill>
              <a:round/>
              <a:headEnd/>
              <a:tailEnd/>
            </a:ln>
            <a:effectLst/>
          </p:spPr>
          <p:txBody>
            <a:bodyPr wrap="none" anchor="ctr"/>
            <a:lstStyle/>
            <a:p>
              <a:endParaRPr lang="zh-CN" altLang="en-US"/>
            </a:p>
          </p:txBody>
        </p:sp>
        <p:sp>
          <p:nvSpPr>
            <p:cNvPr id="21" name="Text Box 22"/>
            <p:cNvSpPr txBox="1">
              <a:spLocks noChangeArrowheads="1"/>
            </p:cNvSpPr>
            <p:nvPr/>
          </p:nvSpPr>
          <p:spPr bwMode="auto">
            <a:xfrm>
              <a:off x="839" y="1873"/>
              <a:ext cx="485" cy="384"/>
            </a:xfrm>
            <a:prstGeom prst="rect">
              <a:avLst/>
            </a:prstGeom>
            <a:noFill/>
            <a:ln w="9525">
              <a:noFill/>
              <a:miter lim="800000"/>
              <a:headEnd/>
              <a:tailEnd/>
            </a:ln>
            <a:effectLst/>
          </p:spPr>
          <p:txBody>
            <a:bodyPr>
              <a:spAutoFit/>
            </a:bodyPr>
            <a:lstStyle/>
            <a:p>
              <a:pPr>
                <a:spcBef>
                  <a:spcPct val="50000"/>
                </a:spcBef>
              </a:pPr>
              <a:r>
                <a:rPr lang="en-US" altLang="zh-CN" sz="2000" b="1"/>
                <a:t>__</a:t>
              </a:r>
            </a:p>
            <a:p>
              <a:pPr>
                <a:lnSpc>
                  <a:spcPct val="20000"/>
                </a:lnSpc>
                <a:spcBef>
                  <a:spcPct val="50000"/>
                </a:spcBef>
              </a:pPr>
              <a:r>
                <a:rPr lang="en-US" altLang="zh-CN" sz="2000" b="1"/>
                <a:t>CS</a:t>
              </a:r>
            </a:p>
          </p:txBody>
        </p:sp>
        <p:sp>
          <p:nvSpPr>
            <p:cNvPr id="22" name="Text Box 23"/>
            <p:cNvSpPr txBox="1">
              <a:spLocks noChangeArrowheads="1"/>
            </p:cNvSpPr>
            <p:nvPr/>
          </p:nvSpPr>
          <p:spPr bwMode="auto">
            <a:xfrm>
              <a:off x="513" y="2422"/>
              <a:ext cx="889" cy="250"/>
            </a:xfrm>
            <a:prstGeom prst="rect">
              <a:avLst/>
            </a:prstGeom>
            <a:noFill/>
            <a:ln w="9525">
              <a:noFill/>
              <a:miter lim="800000"/>
              <a:headEnd/>
              <a:tailEnd/>
            </a:ln>
            <a:effectLst/>
          </p:spPr>
          <p:txBody>
            <a:bodyPr>
              <a:spAutoFit/>
            </a:bodyPr>
            <a:lstStyle/>
            <a:p>
              <a:pPr>
                <a:spcBef>
                  <a:spcPct val="50000"/>
                </a:spcBef>
              </a:pPr>
              <a:r>
                <a:rPr lang="en-US" altLang="zh-CN" sz="2000" b="1"/>
                <a:t>D</a:t>
              </a:r>
              <a:r>
                <a:rPr lang="en-US" altLang="zh-CN" sz="2000" b="1" baseline="-10000"/>
                <a:t>7</a:t>
              </a:r>
              <a:r>
                <a:rPr lang="zh-CN" altLang="en-US" sz="2000" b="1"/>
                <a:t>～</a:t>
              </a:r>
              <a:r>
                <a:rPr lang="en-US" altLang="zh-CN" sz="2000" b="1"/>
                <a:t>D</a:t>
              </a:r>
              <a:r>
                <a:rPr lang="en-US" altLang="zh-CN" sz="2000" b="1" baseline="-10000"/>
                <a:t>0</a:t>
              </a:r>
              <a:endParaRPr lang="en-US" altLang="zh-CN" sz="2000" b="1"/>
            </a:p>
          </p:txBody>
        </p:sp>
        <p:sp>
          <p:nvSpPr>
            <p:cNvPr id="23" name="Text Box 24"/>
            <p:cNvSpPr txBox="1">
              <a:spLocks noChangeArrowheads="1"/>
            </p:cNvSpPr>
            <p:nvPr/>
          </p:nvSpPr>
          <p:spPr bwMode="auto">
            <a:xfrm>
              <a:off x="480" y="718"/>
              <a:ext cx="889" cy="250"/>
            </a:xfrm>
            <a:prstGeom prst="rect">
              <a:avLst/>
            </a:prstGeom>
            <a:noFill/>
            <a:ln w="9525">
              <a:noFill/>
              <a:miter lim="800000"/>
              <a:headEnd/>
              <a:tailEnd/>
            </a:ln>
            <a:effectLst/>
          </p:spPr>
          <p:txBody>
            <a:bodyPr>
              <a:spAutoFit/>
            </a:bodyPr>
            <a:lstStyle/>
            <a:p>
              <a:pPr>
                <a:spcBef>
                  <a:spcPct val="50000"/>
                </a:spcBef>
              </a:pPr>
              <a:r>
                <a:rPr lang="en-US" altLang="zh-CN" sz="2000" b="1"/>
                <a:t>A</a:t>
              </a:r>
              <a:r>
                <a:rPr lang="en-US" altLang="zh-CN" sz="2000" b="1" baseline="-10000"/>
                <a:t>15</a:t>
              </a:r>
              <a:r>
                <a:rPr lang="zh-CN" altLang="en-US" sz="2000" b="1"/>
                <a:t>～</a:t>
              </a:r>
              <a:r>
                <a:rPr lang="en-US" altLang="zh-CN" sz="2000" b="1"/>
                <a:t>A</a:t>
              </a:r>
              <a:r>
                <a:rPr lang="en-US" altLang="zh-CN" sz="2000" b="1" baseline="-10000"/>
                <a:t>0</a:t>
              </a:r>
              <a:endParaRPr lang="en-US" altLang="zh-CN" sz="2000" b="1"/>
            </a:p>
          </p:txBody>
        </p:sp>
        <p:sp>
          <p:nvSpPr>
            <p:cNvPr id="24" name="Text Box 25"/>
            <p:cNvSpPr txBox="1">
              <a:spLocks noChangeArrowheads="1"/>
            </p:cNvSpPr>
            <p:nvPr/>
          </p:nvSpPr>
          <p:spPr bwMode="auto">
            <a:xfrm>
              <a:off x="1456" y="567"/>
              <a:ext cx="889" cy="250"/>
            </a:xfrm>
            <a:prstGeom prst="rect">
              <a:avLst/>
            </a:prstGeom>
            <a:noFill/>
            <a:ln w="9525">
              <a:noFill/>
              <a:miter lim="800000"/>
              <a:headEnd/>
              <a:tailEnd/>
            </a:ln>
            <a:effectLst/>
          </p:spPr>
          <p:txBody>
            <a:bodyPr>
              <a:spAutoFit/>
            </a:bodyPr>
            <a:lstStyle/>
            <a:p>
              <a:pPr>
                <a:spcBef>
                  <a:spcPct val="50000"/>
                </a:spcBef>
              </a:pPr>
              <a:r>
                <a:rPr lang="en-US" altLang="zh-CN" sz="2000" b="1"/>
                <a:t>A</a:t>
              </a:r>
              <a:r>
                <a:rPr lang="en-US" altLang="zh-CN" sz="2000" b="1" baseline="-10000"/>
                <a:t>13</a:t>
              </a:r>
              <a:r>
                <a:rPr lang="zh-CN" altLang="en-US" sz="2000" b="1"/>
                <a:t>～</a:t>
              </a:r>
              <a:r>
                <a:rPr lang="en-US" altLang="zh-CN" sz="2000" b="1"/>
                <a:t>A</a:t>
              </a:r>
              <a:r>
                <a:rPr lang="en-US" altLang="zh-CN" sz="2000" b="1" baseline="-10000"/>
                <a:t>0</a:t>
              </a:r>
              <a:endParaRPr lang="en-US" altLang="zh-CN" sz="2000" b="1"/>
            </a:p>
          </p:txBody>
        </p:sp>
        <p:sp>
          <p:nvSpPr>
            <p:cNvPr id="25" name="Text Box 26"/>
            <p:cNvSpPr txBox="1">
              <a:spLocks noChangeArrowheads="1"/>
            </p:cNvSpPr>
            <p:nvPr/>
          </p:nvSpPr>
          <p:spPr bwMode="auto">
            <a:xfrm>
              <a:off x="584" y="1139"/>
              <a:ext cx="889" cy="250"/>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rPr>
                <a:t>A</a:t>
              </a:r>
              <a:r>
                <a:rPr lang="en-US" altLang="zh-CN" sz="2000" b="1" baseline="-10000">
                  <a:solidFill>
                    <a:srgbClr val="FF0000"/>
                  </a:solidFill>
                </a:rPr>
                <a:t>15</a:t>
              </a:r>
              <a:r>
                <a:rPr lang="zh-CN" altLang="en-US" sz="2000" b="1">
                  <a:solidFill>
                    <a:srgbClr val="FF0000"/>
                  </a:solidFill>
                </a:rPr>
                <a:t>～</a:t>
              </a:r>
              <a:r>
                <a:rPr lang="en-US" altLang="zh-CN" sz="2000" b="1">
                  <a:solidFill>
                    <a:srgbClr val="FF0000"/>
                  </a:solidFill>
                </a:rPr>
                <a:t>A</a:t>
              </a:r>
              <a:r>
                <a:rPr lang="en-US" altLang="zh-CN" sz="2000" b="1" baseline="-10000">
                  <a:solidFill>
                    <a:srgbClr val="FF0000"/>
                  </a:solidFill>
                </a:rPr>
                <a:t>14</a:t>
              </a:r>
              <a:endParaRPr lang="en-US" altLang="zh-CN" sz="2000" b="1">
                <a:solidFill>
                  <a:srgbClr val="FF0000"/>
                </a:solidFill>
              </a:endParaRPr>
            </a:p>
          </p:txBody>
        </p:sp>
        <p:sp>
          <p:nvSpPr>
            <p:cNvPr id="26" name="Text Box 27"/>
            <p:cNvSpPr txBox="1">
              <a:spLocks noChangeArrowheads="1"/>
            </p:cNvSpPr>
            <p:nvPr/>
          </p:nvSpPr>
          <p:spPr bwMode="auto">
            <a:xfrm>
              <a:off x="2294" y="1835"/>
              <a:ext cx="485" cy="344"/>
            </a:xfrm>
            <a:prstGeom prst="rect">
              <a:avLst/>
            </a:prstGeom>
            <a:noFill/>
            <a:ln w="9525">
              <a:noFill/>
              <a:miter lim="800000"/>
              <a:headEnd/>
              <a:tailEnd/>
            </a:ln>
            <a:effectLst/>
          </p:spPr>
          <p:txBody>
            <a:bodyPr>
              <a:spAutoFit/>
            </a:bodyPr>
            <a:lstStyle/>
            <a:p>
              <a:pPr>
                <a:spcBef>
                  <a:spcPct val="50000"/>
                </a:spcBef>
              </a:pPr>
              <a:r>
                <a:rPr lang="en-US" altLang="zh-CN" sz="1600" b="1"/>
                <a:t>___</a:t>
              </a:r>
            </a:p>
            <a:p>
              <a:pPr>
                <a:lnSpc>
                  <a:spcPct val="20000"/>
                </a:lnSpc>
                <a:spcBef>
                  <a:spcPct val="50000"/>
                </a:spcBef>
              </a:pPr>
              <a:r>
                <a:rPr lang="en-US" altLang="zh-CN" sz="1600" b="1"/>
                <a:t>WE</a:t>
              </a:r>
            </a:p>
          </p:txBody>
        </p:sp>
        <p:sp>
          <p:nvSpPr>
            <p:cNvPr id="27" name="Text Box 28"/>
            <p:cNvSpPr txBox="1">
              <a:spLocks noChangeArrowheads="1"/>
            </p:cNvSpPr>
            <p:nvPr/>
          </p:nvSpPr>
          <p:spPr bwMode="auto">
            <a:xfrm>
              <a:off x="3011" y="1828"/>
              <a:ext cx="485" cy="344"/>
            </a:xfrm>
            <a:prstGeom prst="rect">
              <a:avLst/>
            </a:prstGeom>
            <a:noFill/>
            <a:ln w="9525">
              <a:noFill/>
              <a:miter lim="800000"/>
              <a:headEnd/>
              <a:tailEnd/>
            </a:ln>
            <a:effectLst/>
          </p:spPr>
          <p:txBody>
            <a:bodyPr>
              <a:spAutoFit/>
            </a:bodyPr>
            <a:lstStyle/>
            <a:p>
              <a:pPr>
                <a:spcBef>
                  <a:spcPct val="50000"/>
                </a:spcBef>
              </a:pPr>
              <a:r>
                <a:rPr lang="en-US" altLang="zh-CN" sz="1600" b="1"/>
                <a:t>___</a:t>
              </a:r>
            </a:p>
            <a:p>
              <a:pPr>
                <a:lnSpc>
                  <a:spcPct val="20000"/>
                </a:lnSpc>
                <a:spcBef>
                  <a:spcPct val="50000"/>
                </a:spcBef>
              </a:pPr>
              <a:r>
                <a:rPr lang="en-US" altLang="zh-CN" sz="1600" b="1"/>
                <a:t>WE</a:t>
              </a:r>
            </a:p>
          </p:txBody>
        </p:sp>
        <p:sp>
          <p:nvSpPr>
            <p:cNvPr id="28" name="Text Box 29"/>
            <p:cNvSpPr txBox="1">
              <a:spLocks noChangeArrowheads="1"/>
            </p:cNvSpPr>
            <p:nvPr/>
          </p:nvSpPr>
          <p:spPr bwMode="auto">
            <a:xfrm>
              <a:off x="3749" y="1828"/>
              <a:ext cx="485" cy="344"/>
            </a:xfrm>
            <a:prstGeom prst="rect">
              <a:avLst/>
            </a:prstGeom>
            <a:noFill/>
            <a:ln w="9525">
              <a:noFill/>
              <a:miter lim="800000"/>
              <a:headEnd/>
              <a:tailEnd/>
            </a:ln>
            <a:effectLst/>
          </p:spPr>
          <p:txBody>
            <a:bodyPr>
              <a:spAutoFit/>
            </a:bodyPr>
            <a:lstStyle/>
            <a:p>
              <a:pPr>
                <a:spcBef>
                  <a:spcPct val="50000"/>
                </a:spcBef>
              </a:pPr>
              <a:r>
                <a:rPr lang="en-US" altLang="zh-CN" sz="1600" b="1"/>
                <a:t>___</a:t>
              </a:r>
            </a:p>
            <a:p>
              <a:pPr>
                <a:lnSpc>
                  <a:spcPct val="20000"/>
                </a:lnSpc>
                <a:spcBef>
                  <a:spcPct val="50000"/>
                </a:spcBef>
              </a:pPr>
              <a:r>
                <a:rPr lang="en-US" altLang="zh-CN" sz="1600" b="1"/>
                <a:t>WE</a:t>
              </a:r>
            </a:p>
          </p:txBody>
        </p:sp>
        <p:sp>
          <p:nvSpPr>
            <p:cNvPr id="29" name="Text Box 30"/>
            <p:cNvSpPr txBox="1">
              <a:spLocks noChangeArrowheads="1"/>
            </p:cNvSpPr>
            <p:nvPr/>
          </p:nvSpPr>
          <p:spPr bwMode="auto">
            <a:xfrm>
              <a:off x="4474" y="1828"/>
              <a:ext cx="485" cy="344"/>
            </a:xfrm>
            <a:prstGeom prst="rect">
              <a:avLst/>
            </a:prstGeom>
            <a:noFill/>
            <a:ln w="9525">
              <a:noFill/>
              <a:miter lim="800000"/>
              <a:headEnd/>
              <a:tailEnd/>
            </a:ln>
            <a:effectLst/>
          </p:spPr>
          <p:txBody>
            <a:bodyPr>
              <a:spAutoFit/>
            </a:bodyPr>
            <a:lstStyle/>
            <a:p>
              <a:pPr>
                <a:spcBef>
                  <a:spcPct val="50000"/>
                </a:spcBef>
              </a:pPr>
              <a:r>
                <a:rPr lang="en-US" altLang="zh-CN" sz="1600" b="1"/>
                <a:t>___</a:t>
              </a:r>
            </a:p>
            <a:p>
              <a:pPr>
                <a:lnSpc>
                  <a:spcPct val="20000"/>
                </a:lnSpc>
                <a:spcBef>
                  <a:spcPct val="50000"/>
                </a:spcBef>
              </a:pPr>
              <a:r>
                <a:rPr lang="en-US" altLang="zh-CN" sz="1600" b="1"/>
                <a:t>WE</a:t>
              </a:r>
            </a:p>
          </p:txBody>
        </p:sp>
        <p:sp>
          <p:nvSpPr>
            <p:cNvPr id="30" name="Text Box 31"/>
            <p:cNvSpPr txBox="1">
              <a:spLocks noChangeArrowheads="1"/>
            </p:cNvSpPr>
            <p:nvPr/>
          </p:nvSpPr>
          <p:spPr bwMode="auto">
            <a:xfrm>
              <a:off x="2608" y="1943"/>
              <a:ext cx="499" cy="212"/>
            </a:xfrm>
            <a:prstGeom prst="rect">
              <a:avLst/>
            </a:prstGeom>
            <a:noFill/>
            <a:ln w="9525">
              <a:noFill/>
              <a:miter lim="800000"/>
              <a:headEnd/>
              <a:tailEnd/>
            </a:ln>
            <a:effectLst/>
          </p:spPr>
          <p:txBody>
            <a:bodyPr wrap="square">
              <a:spAutoFit/>
            </a:bodyPr>
            <a:lstStyle/>
            <a:p>
              <a:pPr>
                <a:spcBef>
                  <a:spcPct val="50000"/>
                </a:spcBef>
              </a:pPr>
              <a:r>
                <a:rPr lang="en-US" altLang="zh-CN" sz="1600" b="1"/>
                <a:t>D</a:t>
              </a:r>
              <a:r>
                <a:rPr lang="en-US" altLang="zh-CN" sz="1600" b="1" baseline="-10000"/>
                <a:t>7</a:t>
              </a:r>
              <a:r>
                <a:rPr lang="zh-CN" altLang="en-US" sz="1600" b="1" smtClean="0"/>
                <a:t>～</a:t>
              </a:r>
              <a:r>
                <a:rPr lang="en-US" altLang="zh-CN" sz="1600" b="1" baseline="-10000" smtClean="0"/>
                <a:t>0</a:t>
              </a:r>
              <a:endParaRPr lang="en-US" altLang="zh-CN" sz="1600" b="1"/>
            </a:p>
          </p:txBody>
        </p:sp>
        <p:sp>
          <p:nvSpPr>
            <p:cNvPr id="31" name="Text Box 32"/>
            <p:cNvSpPr txBox="1">
              <a:spLocks noChangeArrowheads="1"/>
            </p:cNvSpPr>
            <p:nvPr/>
          </p:nvSpPr>
          <p:spPr bwMode="auto">
            <a:xfrm>
              <a:off x="3333" y="1956"/>
              <a:ext cx="500" cy="212"/>
            </a:xfrm>
            <a:prstGeom prst="rect">
              <a:avLst/>
            </a:prstGeom>
            <a:noFill/>
            <a:ln w="9525">
              <a:noFill/>
              <a:miter lim="800000"/>
              <a:headEnd/>
              <a:tailEnd/>
            </a:ln>
            <a:effectLst/>
          </p:spPr>
          <p:txBody>
            <a:bodyPr wrap="square">
              <a:spAutoFit/>
            </a:bodyPr>
            <a:lstStyle/>
            <a:p>
              <a:pPr>
                <a:spcBef>
                  <a:spcPct val="50000"/>
                </a:spcBef>
              </a:pPr>
              <a:r>
                <a:rPr lang="en-US" altLang="zh-CN" sz="1600" b="1"/>
                <a:t>D</a:t>
              </a:r>
              <a:r>
                <a:rPr lang="en-US" altLang="zh-CN" sz="1600" b="1" baseline="-10000"/>
                <a:t>7</a:t>
              </a:r>
              <a:r>
                <a:rPr lang="zh-CN" altLang="en-US" sz="1600" b="1" smtClean="0"/>
                <a:t>～</a:t>
              </a:r>
              <a:r>
                <a:rPr lang="en-US" altLang="zh-CN" sz="1600" b="1" baseline="-10000" smtClean="0"/>
                <a:t>0</a:t>
              </a:r>
              <a:endParaRPr lang="en-US" altLang="zh-CN" sz="1600" b="1"/>
            </a:p>
          </p:txBody>
        </p:sp>
        <p:sp>
          <p:nvSpPr>
            <p:cNvPr id="32" name="Text Box 33"/>
            <p:cNvSpPr txBox="1">
              <a:spLocks noChangeArrowheads="1"/>
            </p:cNvSpPr>
            <p:nvPr/>
          </p:nvSpPr>
          <p:spPr bwMode="auto">
            <a:xfrm>
              <a:off x="4060" y="1956"/>
              <a:ext cx="499" cy="212"/>
            </a:xfrm>
            <a:prstGeom prst="rect">
              <a:avLst/>
            </a:prstGeom>
            <a:noFill/>
            <a:ln w="9525">
              <a:noFill/>
              <a:miter lim="800000"/>
              <a:headEnd/>
              <a:tailEnd/>
            </a:ln>
            <a:effectLst/>
          </p:spPr>
          <p:txBody>
            <a:bodyPr wrap="square">
              <a:spAutoFit/>
            </a:bodyPr>
            <a:lstStyle/>
            <a:p>
              <a:pPr>
                <a:spcBef>
                  <a:spcPct val="50000"/>
                </a:spcBef>
              </a:pPr>
              <a:r>
                <a:rPr lang="en-US" altLang="zh-CN" sz="1600" b="1"/>
                <a:t>D</a:t>
              </a:r>
              <a:r>
                <a:rPr lang="en-US" altLang="zh-CN" sz="1600" b="1" baseline="-10000"/>
                <a:t>7</a:t>
              </a:r>
              <a:r>
                <a:rPr lang="zh-CN" altLang="en-US" sz="1600" b="1" smtClean="0"/>
                <a:t>～</a:t>
              </a:r>
              <a:r>
                <a:rPr lang="en-US" altLang="zh-CN" sz="1600" b="1" baseline="-10000" smtClean="0"/>
                <a:t>0</a:t>
              </a:r>
              <a:endParaRPr lang="en-US" altLang="zh-CN" sz="1600" b="1"/>
            </a:p>
          </p:txBody>
        </p:sp>
        <p:sp>
          <p:nvSpPr>
            <p:cNvPr id="33" name="Text Box 34"/>
            <p:cNvSpPr txBox="1">
              <a:spLocks noChangeArrowheads="1"/>
            </p:cNvSpPr>
            <p:nvPr/>
          </p:nvSpPr>
          <p:spPr bwMode="auto">
            <a:xfrm>
              <a:off x="4028" y="1548"/>
              <a:ext cx="531" cy="212"/>
            </a:xfrm>
            <a:prstGeom prst="rect">
              <a:avLst/>
            </a:prstGeom>
            <a:noFill/>
            <a:ln w="9525">
              <a:noFill/>
              <a:miter lim="800000"/>
              <a:headEnd/>
              <a:tailEnd/>
            </a:ln>
            <a:effectLst/>
          </p:spPr>
          <p:txBody>
            <a:bodyPr wrap="square">
              <a:spAutoFit/>
            </a:bodyPr>
            <a:lstStyle/>
            <a:p>
              <a:pPr>
                <a:spcBef>
                  <a:spcPct val="50000"/>
                </a:spcBef>
              </a:pPr>
              <a:r>
                <a:rPr lang="en-US" altLang="zh-CN" sz="1600" b="1"/>
                <a:t>A</a:t>
              </a:r>
              <a:r>
                <a:rPr lang="en-US" altLang="zh-CN" sz="1600" b="1" baseline="-10000"/>
                <a:t>13</a:t>
              </a:r>
              <a:r>
                <a:rPr lang="zh-CN" altLang="en-US" sz="1600" b="1" smtClean="0"/>
                <a:t>～</a:t>
              </a:r>
              <a:r>
                <a:rPr lang="en-US" altLang="zh-CN" sz="1600" b="1" baseline="-10000" smtClean="0"/>
                <a:t>0</a:t>
              </a:r>
              <a:endParaRPr lang="en-US" altLang="zh-CN" sz="1600" b="1"/>
            </a:p>
          </p:txBody>
        </p:sp>
        <p:sp>
          <p:nvSpPr>
            <p:cNvPr id="34" name="Text Box 35"/>
            <p:cNvSpPr txBox="1">
              <a:spLocks noChangeArrowheads="1"/>
            </p:cNvSpPr>
            <p:nvPr/>
          </p:nvSpPr>
          <p:spPr bwMode="auto">
            <a:xfrm>
              <a:off x="2334" y="1431"/>
              <a:ext cx="485" cy="344"/>
            </a:xfrm>
            <a:prstGeom prst="rect">
              <a:avLst/>
            </a:prstGeom>
            <a:noFill/>
            <a:ln w="9525">
              <a:noFill/>
              <a:miter lim="800000"/>
              <a:headEnd/>
              <a:tailEnd/>
            </a:ln>
            <a:effectLst/>
          </p:spPr>
          <p:txBody>
            <a:bodyPr>
              <a:spAutoFit/>
            </a:bodyPr>
            <a:lstStyle/>
            <a:p>
              <a:pPr>
                <a:spcBef>
                  <a:spcPct val="50000"/>
                </a:spcBef>
              </a:pPr>
              <a:r>
                <a:rPr lang="en-US" altLang="zh-CN" sz="1600" b="1"/>
                <a:t>__</a:t>
              </a:r>
            </a:p>
            <a:p>
              <a:pPr>
                <a:lnSpc>
                  <a:spcPct val="20000"/>
                </a:lnSpc>
                <a:spcBef>
                  <a:spcPct val="50000"/>
                </a:spcBef>
              </a:pPr>
              <a:r>
                <a:rPr lang="en-US" altLang="zh-CN" sz="1600" b="1"/>
                <a:t>CS</a:t>
              </a:r>
            </a:p>
          </p:txBody>
        </p:sp>
        <p:sp>
          <p:nvSpPr>
            <p:cNvPr id="35" name="Text Box 36"/>
            <p:cNvSpPr txBox="1">
              <a:spLocks noChangeArrowheads="1"/>
            </p:cNvSpPr>
            <p:nvPr/>
          </p:nvSpPr>
          <p:spPr bwMode="auto">
            <a:xfrm>
              <a:off x="3062" y="1431"/>
              <a:ext cx="485" cy="344"/>
            </a:xfrm>
            <a:prstGeom prst="rect">
              <a:avLst/>
            </a:prstGeom>
            <a:noFill/>
            <a:ln w="9525">
              <a:noFill/>
              <a:miter lim="800000"/>
              <a:headEnd/>
              <a:tailEnd/>
            </a:ln>
            <a:effectLst/>
          </p:spPr>
          <p:txBody>
            <a:bodyPr>
              <a:spAutoFit/>
            </a:bodyPr>
            <a:lstStyle/>
            <a:p>
              <a:pPr>
                <a:spcBef>
                  <a:spcPct val="50000"/>
                </a:spcBef>
              </a:pPr>
              <a:r>
                <a:rPr lang="en-US" altLang="zh-CN" sz="1600" b="1"/>
                <a:t>__</a:t>
              </a:r>
            </a:p>
            <a:p>
              <a:pPr>
                <a:lnSpc>
                  <a:spcPct val="20000"/>
                </a:lnSpc>
                <a:spcBef>
                  <a:spcPct val="50000"/>
                </a:spcBef>
              </a:pPr>
              <a:r>
                <a:rPr lang="en-US" altLang="zh-CN" sz="1600" b="1"/>
                <a:t>CS</a:t>
              </a:r>
            </a:p>
          </p:txBody>
        </p:sp>
        <p:sp>
          <p:nvSpPr>
            <p:cNvPr id="36" name="Text Box 37"/>
            <p:cNvSpPr txBox="1">
              <a:spLocks noChangeArrowheads="1"/>
            </p:cNvSpPr>
            <p:nvPr/>
          </p:nvSpPr>
          <p:spPr bwMode="auto">
            <a:xfrm>
              <a:off x="3791" y="1431"/>
              <a:ext cx="485" cy="344"/>
            </a:xfrm>
            <a:prstGeom prst="rect">
              <a:avLst/>
            </a:prstGeom>
            <a:noFill/>
            <a:ln w="9525">
              <a:noFill/>
              <a:miter lim="800000"/>
              <a:headEnd/>
              <a:tailEnd/>
            </a:ln>
            <a:effectLst/>
          </p:spPr>
          <p:txBody>
            <a:bodyPr>
              <a:spAutoFit/>
            </a:bodyPr>
            <a:lstStyle/>
            <a:p>
              <a:pPr>
                <a:spcBef>
                  <a:spcPct val="50000"/>
                </a:spcBef>
              </a:pPr>
              <a:r>
                <a:rPr lang="en-US" altLang="zh-CN" sz="1600" b="1"/>
                <a:t>__</a:t>
              </a:r>
            </a:p>
            <a:p>
              <a:pPr>
                <a:lnSpc>
                  <a:spcPct val="20000"/>
                </a:lnSpc>
                <a:spcBef>
                  <a:spcPct val="50000"/>
                </a:spcBef>
              </a:pPr>
              <a:r>
                <a:rPr lang="en-US" altLang="zh-CN" sz="1600" b="1"/>
                <a:t>CS</a:t>
              </a:r>
            </a:p>
          </p:txBody>
        </p:sp>
        <p:sp>
          <p:nvSpPr>
            <p:cNvPr id="37" name="Text Box 38"/>
            <p:cNvSpPr txBox="1">
              <a:spLocks noChangeArrowheads="1"/>
            </p:cNvSpPr>
            <p:nvPr/>
          </p:nvSpPr>
          <p:spPr bwMode="auto">
            <a:xfrm>
              <a:off x="4516" y="1431"/>
              <a:ext cx="485" cy="344"/>
            </a:xfrm>
            <a:prstGeom prst="rect">
              <a:avLst/>
            </a:prstGeom>
            <a:noFill/>
            <a:ln w="9525">
              <a:noFill/>
              <a:miter lim="800000"/>
              <a:headEnd/>
              <a:tailEnd/>
            </a:ln>
            <a:effectLst/>
          </p:spPr>
          <p:txBody>
            <a:bodyPr>
              <a:spAutoFit/>
            </a:bodyPr>
            <a:lstStyle/>
            <a:p>
              <a:pPr>
                <a:spcBef>
                  <a:spcPct val="50000"/>
                </a:spcBef>
              </a:pPr>
              <a:r>
                <a:rPr lang="en-US" altLang="zh-CN" sz="1600" b="1"/>
                <a:t>__</a:t>
              </a:r>
            </a:p>
            <a:p>
              <a:pPr>
                <a:lnSpc>
                  <a:spcPct val="20000"/>
                </a:lnSpc>
                <a:spcBef>
                  <a:spcPct val="50000"/>
                </a:spcBef>
              </a:pPr>
              <a:r>
                <a:rPr lang="en-US" altLang="zh-CN" sz="1600" b="1"/>
                <a:t>CS</a:t>
              </a:r>
            </a:p>
          </p:txBody>
        </p:sp>
        <p:sp>
          <p:nvSpPr>
            <p:cNvPr id="38" name="Text Box 39"/>
            <p:cNvSpPr txBox="1">
              <a:spLocks noChangeArrowheads="1"/>
            </p:cNvSpPr>
            <p:nvPr/>
          </p:nvSpPr>
          <p:spPr bwMode="auto">
            <a:xfrm>
              <a:off x="3288" y="1534"/>
              <a:ext cx="544" cy="212"/>
            </a:xfrm>
            <a:prstGeom prst="rect">
              <a:avLst/>
            </a:prstGeom>
            <a:noFill/>
            <a:ln w="9525">
              <a:noFill/>
              <a:miter lim="800000"/>
              <a:headEnd/>
              <a:tailEnd/>
            </a:ln>
            <a:effectLst/>
          </p:spPr>
          <p:txBody>
            <a:bodyPr wrap="square">
              <a:spAutoFit/>
            </a:bodyPr>
            <a:lstStyle/>
            <a:p>
              <a:pPr>
                <a:spcBef>
                  <a:spcPct val="50000"/>
                </a:spcBef>
              </a:pPr>
              <a:r>
                <a:rPr lang="en-US" altLang="zh-CN" sz="1600" b="1"/>
                <a:t>A</a:t>
              </a:r>
              <a:r>
                <a:rPr lang="en-US" altLang="zh-CN" sz="1600" b="1" baseline="-10000"/>
                <a:t>13</a:t>
              </a:r>
              <a:r>
                <a:rPr lang="zh-CN" altLang="en-US" sz="1600" b="1" smtClean="0"/>
                <a:t>～</a:t>
              </a:r>
              <a:r>
                <a:rPr lang="en-US" altLang="zh-CN" sz="1600" b="1" baseline="-10000" smtClean="0"/>
                <a:t>0</a:t>
              </a:r>
              <a:endParaRPr lang="en-US" altLang="zh-CN" sz="1600" b="1"/>
            </a:p>
          </p:txBody>
        </p:sp>
        <p:sp>
          <p:nvSpPr>
            <p:cNvPr id="39" name="Text Box 40"/>
            <p:cNvSpPr txBox="1">
              <a:spLocks noChangeArrowheads="1"/>
            </p:cNvSpPr>
            <p:nvPr/>
          </p:nvSpPr>
          <p:spPr bwMode="auto">
            <a:xfrm>
              <a:off x="2562" y="1548"/>
              <a:ext cx="591" cy="212"/>
            </a:xfrm>
            <a:prstGeom prst="rect">
              <a:avLst/>
            </a:prstGeom>
            <a:noFill/>
            <a:ln w="9525">
              <a:noFill/>
              <a:miter lim="800000"/>
              <a:headEnd/>
              <a:tailEnd/>
            </a:ln>
            <a:effectLst/>
          </p:spPr>
          <p:txBody>
            <a:bodyPr wrap="square">
              <a:spAutoFit/>
            </a:bodyPr>
            <a:lstStyle/>
            <a:p>
              <a:pPr>
                <a:spcBef>
                  <a:spcPct val="50000"/>
                </a:spcBef>
              </a:pPr>
              <a:r>
                <a:rPr lang="en-US" altLang="zh-CN" sz="1600" b="1"/>
                <a:t>A</a:t>
              </a:r>
              <a:r>
                <a:rPr lang="en-US" altLang="zh-CN" sz="1600" b="1" baseline="-10000"/>
                <a:t>13</a:t>
              </a:r>
              <a:r>
                <a:rPr lang="zh-CN" altLang="en-US" sz="1600" b="1" smtClean="0"/>
                <a:t>～</a:t>
              </a:r>
              <a:r>
                <a:rPr lang="en-US" altLang="zh-CN" sz="1600" b="1" baseline="-10000" smtClean="0"/>
                <a:t>0</a:t>
              </a:r>
              <a:endParaRPr lang="en-US" altLang="zh-CN" sz="1600" b="1"/>
            </a:p>
          </p:txBody>
        </p:sp>
        <p:sp>
          <p:nvSpPr>
            <p:cNvPr id="40" name="Text Box 41"/>
            <p:cNvSpPr txBox="1">
              <a:spLocks noChangeArrowheads="1"/>
            </p:cNvSpPr>
            <p:nvPr/>
          </p:nvSpPr>
          <p:spPr bwMode="auto">
            <a:xfrm>
              <a:off x="1429" y="1429"/>
              <a:ext cx="271" cy="840"/>
            </a:xfrm>
            <a:prstGeom prst="rect">
              <a:avLst/>
            </a:prstGeom>
            <a:noFill/>
            <a:ln w="9525">
              <a:noFill/>
              <a:miter lim="800000"/>
              <a:headEnd/>
              <a:tailEnd/>
            </a:ln>
            <a:effectLst/>
          </p:spPr>
          <p:txBody>
            <a:bodyPr vert="eaVert">
              <a:spAutoFit/>
            </a:bodyPr>
            <a:lstStyle/>
            <a:p>
              <a:pPr>
                <a:spcBef>
                  <a:spcPct val="50000"/>
                </a:spcBef>
              </a:pPr>
              <a:r>
                <a:rPr lang="zh-CN" altLang="en-US" sz="1600" b="1"/>
                <a:t>译码器</a:t>
              </a:r>
            </a:p>
          </p:txBody>
        </p:sp>
        <p:sp>
          <p:nvSpPr>
            <p:cNvPr id="41" name="Text Box 42"/>
            <p:cNvSpPr txBox="1">
              <a:spLocks noChangeArrowheads="1"/>
            </p:cNvSpPr>
            <p:nvPr/>
          </p:nvSpPr>
          <p:spPr bwMode="auto">
            <a:xfrm>
              <a:off x="1617" y="1150"/>
              <a:ext cx="404" cy="320"/>
            </a:xfrm>
            <a:prstGeom prst="rect">
              <a:avLst/>
            </a:prstGeom>
            <a:noFill/>
            <a:ln w="9525">
              <a:noFill/>
              <a:miter lim="800000"/>
              <a:headEnd/>
              <a:tailEnd/>
            </a:ln>
            <a:effectLst/>
          </p:spPr>
          <p:txBody>
            <a:bodyPr>
              <a:spAutoFit/>
            </a:bodyPr>
            <a:lstStyle/>
            <a:p>
              <a:pPr>
                <a:spcBef>
                  <a:spcPct val="50000"/>
                </a:spcBef>
              </a:pPr>
              <a:r>
                <a:rPr lang="en-US" altLang="zh-CN" sz="1600"/>
                <a:t>__</a:t>
              </a:r>
            </a:p>
            <a:p>
              <a:pPr>
                <a:lnSpc>
                  <a:spcPct val="20000"/>
                </a:lnSpc>
                <a:spcBef>
                  <a:spcPct val="50000"/>
                </a:spcBef>
              </a:pPr>
              <a:r>
                <a:rPr lang="en-US" altLang="zh-CN" sz="1600"/>
                <a:t>Y</a:t>
              </a:r>
              <a:r>
                <a:rPr lang="en-US" altLang="zh-CN" sz="1600" baseline="-10000"/>
                <a:t>3</a:t>
              </a:r>
              <a:endParaRPr lang="en-US" altLang="zh-CN" sz="1600"/>
            </a:p>
          </p:txBody>
        </p:sp>
        <p:sp>
          <p:nvSpPr>
            <p:cNvPr id="42" name="Text Box 43"/>
            <p:cNvSpPr txBox="1">
              <a:spLocks noChangeArrowheads="1"/>
            </p:cNvSpPr>
            <p:nvPr/>
          </p:nvSpPr>
          <p:spPr bwMode="auto">
            <a:xfrm>
              <a:off x="1617" y="1325"/>
              <a:ext cx="404" cy="322"/>
            </a:xfrm>
            <a:prstGeom prst="rect">
              <a:avLst/>
            </a:prstGeom>
            <a:noFill/>
            <a:ln w="9525">
              <a:noFill/>
              <a:miter lim="800000"/>
              <a:headEnd/>
              <a:tailEnd/>
            </a:ln>
            <a:effectLst/>
          </p:spPr>
          <p:txBody>
            <a:bodyPr>
              <a:spAutoFit/>
            </a:bodyPr>
            <a:lstStyle/>
            <a:p>
              <a:pPr>
                <a:spcBef>
                  <a:spcPct val="50000"/>
                </a:spcBef>
              </a:pPr>
              <a:r>
                <a:rPr lang="en-US" altLang="zh-CN" sz="1600" b="1"/>
                <a:t>__</a:t>
              </a:r>
            </a:p>
            <a:p>
              <a:pPr>
                <a:lnSpc>
                  <a:spcPct val="20000"/>
                </a:lnSpc>
                <a:spcBef>
                  <a:spcPct val="50000"/>
                </a:spcBef>
              </a:pPr>
              <a:r>
                <a:rPr lang="en-US" altLang="zh-CN" sz="1600" b="1"/>
                <a:t>Y</a:t>
              </a:r>
              <a:r>
                <a:rPr lang="en-US" altLang="zh-CN" sz="1600" b="1" baseline="-10000"/>
                <a:t>2</a:t>
              </a:r>
              <a:endParaRPr lang="en-US" altLang="zh-CN" sz="1600" b="1"/>
            </a:p>
          </p:txBody>
        </p:sp>
        <p:sp>
          <p:nvSpPr>
            <p:cNvPr id="43" name="Text Box 44"/>
            <p:cNvSpPr txBox="1">
              <a:spLocks noChangeArrowheads="1"/>
            </p:cNvSpPr>
            <p:nvPr/>
          </p:nvSpPr>
          <p:spPr bwMode="auto">
            <a:xfrm>
              <a:off x="1617" y="1500"/>
              <a:ext cx="404" cy="320"/>
            </a:xfrm>
            <a:prstGeom prst="rect">
              <a:avLst/>
            </a:prstGeom>
            <a:noFill/>
            <a:ln w="9525">
              <a:noFill/>
              <a:miter lim="800000"/>
              <a:headEnd/>
              <a:tailEnd/>
            </a:ln>
            <a:effectLst/>
          </p:spPr>
          <p:txBody>
            <a:bodyPr>
              <a:spAutoFit/>
            </a:bodyPr>
            <a:lstStyle/>
            <a:p>
              <a:pPr>
                <a:spcBef>
                  <a:spcPct val="50000"/>
                </a:spcBef>
              </a:pPr>
              <a:r>
                <a:rPr lang="en-US" altLang="zh-CN" sz="1600"/>
                <a:t>__</a:t>
              </a:r>
            </a:p>
            <a:p>
              <a:pPr>
                <a:lnSpc>
                  <a:spcPct val="20000"/>
                </a:lnSpc>
                <a:spcBef>
                  <a:spcPct val="50000"/>
                </a:spcBef>
              </a:pPr>
              <a:r>
                <a:rPr lang="en-US" altLang="zh-CN" sz="1600"/>
                <a:t>Y</a:t>
              </a:r>
              <a:r>
                <a:rPr lang="en-US" altLang="zh-CN" sz="1600" baseline="-10000"/>
                <a:t>1</a:t>
              </a:r>
              <a:endParaRPr lang="en-US" altLang="zh-CN" sz="1600"/>
            </a:p>
          </p:txBody>
        </p:sp>
        <p:sp>
          <p:nvSpPr>
            <p:cNvPr id="44" name="Text Box 45"/>
            <p:cNvSpPr txBox="1">
              <a:spLocks noChangeArrowheads="1"/>
            </p:cNvSpPr>
            <p:nvPr/>
          </p:nvSpPr>
          <p:spPr bwMode="auto">
            <a:xfrm>
              <a:off x="1617" y="1675"/>
              <a:ext cx="404" cy="320"/>
            </a:xfrm>
            <a:prstGeom prst="rect">
              <a:avLst/>
            </a:prstGeom>
            <a:noFill/>
            <a:ln w="9525">
              <a:noFill/>
              <a:miter lim="800000"/>
              <a:headEnd/>
              <a:tailEnd/>
            </a:ln>
            <a:effectLst/>
          </p:spPr>
          <p:txBody>
            <a:bodyPr>
              <a:spAutoFit/>
            </a:bodyPr>
            <a:lstStyle/>
            <a:p>
              <a:pPr>
                <a:spcBef>
                  <a:spcPct val="50000"/>
                </a:spcBef>
              </a:pPr>
              <a:r>
                <a:rPr lang="en-US" altLang="zh-CN" sz="1600"/>
                <a:t>__</a:t>
              </a:r>
            </a:p>
            <a:p>
              <a:pPr>
                <a:lnSpc>
                  <a:spcPct val="20000"/>
                </a:lnSpc>
                <a:spcBef>
                  <a:spcPct val="50000"/>
                </a:spcBef>
              </a:pPr>
              <a:r>
                <a:rPr lang="en-US" altLang="zh-CN" sz="1600"/>
                <a:t>Y</a:t>
              </a:r>
              <a:r>
                <a:rPr lang="en-US" altLang="zh-CN" sz="1600" baseline="-10000"/>
                <a:t>0</a:t>
              </a:r>
              <a:endParaRPr lang="en-US" altLang="zh-CN" sz="1600"/>
            </a:p>
          </p:txBody>
        </p:sp>
        <p:sp>
          <p:nvSpPr>
            <p:cNvPr id="45" name="Line 46"/>
            <p:cNvSpPr>
              <a:spLocks noChangeShapeType="1"/>
            </p:cNvSpPr>
            <p:nvPr/>
          </p:nvSpPr>
          <p:spPr bwMode="auto">
            <a:xfrm flipH="1">
              <a:off x="1678" y="777"/>
              <a:ext cx="101" cy="175"/>
            </a:xfrm>
            <a:prstGeom prst="line">
              <a:avLst/>
            </a:prstGeom>
            <a:noFill/>
            <a:ln w="9525">
              <a:solidFill>
                <a:schemeClr val="tx1"/>
              </a:solidFill>
              <a:round/>
              <a:headEnd/>
              <a:tailEnd/>
            </a:ln>
            <a:effectLst/>
          </p:spPr>
          <p:txBody>
            <a:bodyPr wrap="none" anchor="ctr"/>
            <a:lstStyle/>
            <a:p>
              <a:endParaRPr lang="zh-CN" altLang="en-US"/>
            </a:p>
          </p:txBody>
        </p:sp>
        <p:sp>
          <p:nvSpPr>
            <p:cNvPr id="46" name="Line 47"/>
            <p:cNvSpPr>
              <a:spLocks noChangeShapeType="1"/>
            </p:cNvSpPr>
            <p:nvPr/>
          </p:nvSpPr>
          <p:spPr bwMode="auto">
            <a:xfrm flipH="1">
              <a:off x="1253" y="1197"/>
              <a:ext cx="152" cy="163"/>
            </a:xfrm>
            <a:prstGeom prst="line">
              <a:avLst/>
            </a:prstGeom>
            <a:noFill/>
            <a:ln w="9525">
              <a:solidFill>
                <a:schemeClr val="tx1"/>
              </a:solidFill>
              <a:round/>
              <a:headEnd/>
              <a:tailEnd/>
            </a:ln>
            <a:effectLst/>
          </p:spPr>
          <p:txBody>
            <a:bodyPr wrap="none" anchor="ctr"/>
            <a:lstStyle/>
            <a:p>
              <a:endParaRPr lang="zh-CN" altLang="en-US"/>
            </a:p>
          </p:txBody>
        </p:sp>
        <p:sp>
          <p:nvSpPr>
            <p:cNvPr id="50" name="Text Box 51"/>
            <p:cNvSpPr txBox="1">
              <a:spLocks noChangeArrowheads="1"/>
            </p:cNvSpPr>
            <p:nvPr/>
          </p:nvSpPr>
          <p:spPr bwMode="auto">
            <a:xfrm>
              <a:off x="1725" y="1070"/>
              <a:ext cx="556" cy="442"/>
            </a:xfrm>
            <a:prstGeom prst="rect">
              <a:avLst/>
            </a:prstGeom>
            <a:noFill/>
            <a:ln w="9525">
              <a:noFill/>
              <a:miter lim="800000"/>
              <a:headEnd/>
              <a:tailEnd/>
            </a:ln>
            <a:effectLst/>
          </p:spPr>
          <p:txBody>
            <a:bodyPr>
              <a:spAutoFit/>
            </a:bodyPr>
            <a:lstStyle/>
            <a:p>
              <a:pPr>
                <a:spcBef>
                  <a:spcPct val="50000"/>
                </a:spcBef>
              </a:pPr>
              <a:r>
                <a:rPr lang="zh-CN" altLang="en-US" sz="4000" b="1"/>
                <a:t>。</a:t>
              </a:r>
            </a:p>
          </p:txBody>
        </p:sp>
        <p:sp>
          <p:nvSpPr>
            <p:cNvPr id="51" name="Text Box 52"/>
            <p:cNvSpPr txBox="1">
              <a:spLocks noChangeArrowheads="1"/>
            </p:cNvSpPr>
            <p:nvPr/>
          </p:nvSpPr>
          <p:spPr bwMode="auto">
            <a:xfrm>
              <a:off x="1725" y="1245"/>
              <a:ext cx="556" cy="442"/>
            </a:xfrm>
            <a:prstGeom prst="rect">
              <a:avLst/>
            </a:prstGeom>
            <a:noFill/>
            <a:ln w="9525">
              <a:noFill/>
              <a:miter lim="800000"/>
              <a:headEnd/>
              <a:tailEnd/>
            </a:ln>
            <a:effectLst/>
          </p:spPr>
          <p:txBody>
            <a:bodyPr>
              <a:spAutoFit/>
            </a:bodyPr>
            <a:lstStyle/>
            <a:p>
              <a:pPr>
                <a:spcBef>
                  <a:spcPct val="50000"/>
                </a:spcBef>
              </a:pPr>
              <a:r>
                <a:rPr lang="zh-CN" altLang="en-US" sz="4000" b="1"/>
                <a:t>。</a:t>
              </a:r>
            </a:p>
          </p:txBody>
        </p:sp>
        <p:sp>
          <p:nvSpPr>
            <p:cNvPr id="52" name="Text Box 53"/>
            <p:cNvSpPr txBox="1">
              <a:spLocks noChangeArrowheads="1"/>
            </p:cNvSpPr>
            <p:nvPr/>
          </p:nvSpPr>
          <p:spPr bwMode="auto">
            <a:xfrm>
              <a:off x="1725" y="1431"/>
              <a:ext cx="556" cy="442"/>
            </a:xfrm>
            <a:prstGeom prst="rect">
              <a:avLst/>
            </a:prstGeom>
            <a:noFill/>
            <a:ln w="9525">
              <a:noFill/>
              <a:miter lim="800000"/>
              <a:headEnd/>
              <a:tailEnd/>
            </a:ln>
            <a:effectLst/>
          </p:spPr>
          <p:txBody>
            <a:bodyPr>
              <a:spAutoFit/>
            </a:bodyPr>
            <a:lstStyle/>
            <a:p>
              <a:pPr>
                <a:spcBef>
                  <a:spcPct val="50000"/>
                </a:spcBef>
              </a:pPr>
              <a:r>
                <a:rPr lang="zh-CN" altLang="en-US" sz="4000" b="1"/>
                <a:t>。</a:t>
              </a:r>
            </a:p>
          </p:txBody>
        </p:sp>
        <p:sp>
          <p:nvSpPr>
            <p:cNvPr id="53" name="Text Box 54"/>
            <p:cNvSpPr txBox="1">
              <a:spLocks noChangeArrowheads="1"/>
            </p:cNvSpPr>
            <p:nvPr/>
          </p:nvSpPr>
          <p:spPr bwMode="auto">
            <a:xfrm>
              <a:off x="1731" y="1622"/>
              <a:ext cx="556" cy="442"/>
            </a:xfrm>
            <a:prstGeom prst="rect">
              <a:avLst/>
            </a:prstGeom>
            <a:noFill/>
            <a:ln w="9525">
              <a:noFill/>
              <a:miter lim="800000"/>
              <a:headEnd/>
              <a:tailEnd/>
            </a:ln>
            <a:effectLst/>
          </p:spPr>
          <p:txBody>
            <a:bodyPr>
              <a:spAutoFit/>
            </a:bodyPr>
            <a:lstStyle/>
            <a:p>
              <a:pPr>
                <a:spcBef>
                  <a:spcPct val="50000"/>
                </a:spcBef>
              </a:pPr>
              <a:r>
                <a:rPr lang="zh-CN" altLang="en-US" sz="4000" b="1"/>
                <a:t>。</a:t>
              </a:r>
            </a:p>
          </p:txBody>
        </p:sp>
        <p:sp>
          <p:nvSpPr>
            <p:cNvPr id="54" name="Text Box 55"/>
            <p:cNvSpPr txBox="1">
              <a:spLocks noChangeArrowheads="1"/>
            </p:cNvSpPr>
            <p:nvPr/>
          </p:nvSpPr>
          <p:spPr bwMode="auto">
            <a:xfrm>
              <a:off x="1533" y="1746"/>
              <a:ext cx="556" cy="442"/>
            </a:xfrm>
            <a:prstGeom prst="rect">
              <a:avLst/>
            </a:prstGeom>
            <a:noFill/>
            <a:ln w="9525">
              <a:noFill/>
              <a:miter lim="800000"/>
              <a:headEnd/>
              <a:tailEnd/>
            </a:ln>
            <a:effectLst/>
          </p:spPr>
          <p:txBody>
            <a:bodyPr>
              <a:spAutoFit/>
            </a:bodyPr>
            <a:lstStyle/>
            <a:p>
              <a:pPr>
                <a:spcBef>
                  <a:spcPct val="50000"/>
                </a:spcBef>
              </a:pPr>
              <a:r>
                <a:rPr lang="zh-CN" altLang="en-US" sz="4000" b="1"/>
                <a:t>。</a:t>
              </a:r>
            </a:p>
          </p:txBody>
        </p:sp>
        <p:sp>
          <p:nvSpPr>
            <p:cNvPr id="55" name="Line 56"/>
            <p:cNvSpPr>
              <a:spLocks noChangeShapeType="1"/>
            </p:cNvSpPr>
            <p:nvPr/>
          </p:nvSpPr>
          <p:spPr bwMode="auto">
            <a:xfrm>
              <a:off x="1910" y="1372"/>
              <a:ext cx="81" cy="0"/>
            </a:xfrm>
            <a:prstGeom prst="line">
              <a:avLst/>
            </a:prstGeom>
            <a:noFill/>
            <a:ln w="19050">
              <a:solidFill>
                <a:schemeClr val="tx1"/>
              </a:solidFill>
              <a:round/>
              <a:headEnd/>
              <a:tailEnd/>
            </a:ln>
            <a:effectLst/>
          </p:spPr>
          <p:txBody>
            <a:bodyPr wrap="none" anchor="ctr"/>
            <a:lstStyle/>
            <a:p>
              <a:endParaRPr lang="zh-CN" altLang="en-US"/>
            </a:p>
          </p:txBody>
        </p:sp>
        <p:sp>
          <p:nvSpPr>
            <p:cNvPr id="56" name="AutoShape 57"/>
            <p:cNvSpPr>
              <a:spLocks noChangeArrowheads="1"/>
            </p:cNvSpPr>
            <p:nvPr/>
          </p:nvSpPr>
          <p:spPr bwMode="auto">
            <a:xfrm rot="10800000">
              <a:off x="4876" y="885"/>
              <a:ext cx="161" cy="668"/>
            </a:xfrm>
            <a:prstGeom prst="upArrow">
              <a:avLst>
                <a:gd name="adj1" fmla="val 61435"/>
                <a:gd name="adj2" fmla="val 114275"/>
              </a:avLst>
            </a:prstGeom>
            <a:solidFill>
              <a:srgbClr val="7030A0"/>
            </a:solidFill>
            <a:ln w="9525">
              <a:noFill/>
              <a:miter lim="800000"/>
              <a:headEnd/>
              <a:tailEnd/>
            </a:ln>
            <a:effectLst/>
          </p:spPr>
          <p:txBody>
            <a:bodyPr vert="eaVert" wrap="none" anchor="ctr"/>
            <a:lstStyle/>
            <a:p>
              <a:pPr eaLnBrk="1" hangingPunct="1"/>
              <a:endParaRPr lang="zh-CN" altLang="en-US"/>
            </a:p>
          </p:txBody>
        </p:sp>
        <p:sp>
          <p:nvSpPr>
            <p:cNvPr id="57" name="AutoShape 58"/>
            <p:cNvSpPr>
              <a:spLocks noChangeArrowheads="1"/>
            </p:cNvSpPr>
            <p:nvPr/>
          </p:nvSpPr>
          <p:spPr bwMode="auto">
            <a:xfrm rot="10800000">
              <a:off x="4195" y="885"/>
              <a:ext cx="119" cy="662"/>
            </a:xfrm>
            <a:prstGeom prst="upArrow">
              <a:avLst>
                <a:gd name="adj1" fmla="val 61435"/>
                <a:gd name="adj2" fmla="val 114020"/>
              </a:avLst>
            </a:prstGeom>
            <a:solidFill>
              <a:srgbClr val="7030A0"/>
            </a:solidFill>
            <a:ln w="9525">
              <a:noFill/>
              <a:miter lim="800000"/>
              <a:headEnd/>
              <a:tailEnd/>
            </a:ln>
            <a:effectLst/>
          </p:spPr>
          <p:txBody>
            <a:bodyPr vert="eaVert" wrap="none" anchor="ctr"/>
            <a:lstStyle/>
            <a:p>
              <a:pPr eaLnBrk="1" hangingPunct="1"/>
              <a:endParaRPr lang="zh-CN" altLang="en-US"/>
            </a:p>
          </p:txBody>
        </p:sp>
        <p:sp>
          <p:nvSpPr>
            <p:cNvPr id="58" name="AutoShape 59"/>
            <p:cNvSpPr>
              <a:spLocks noChangeArrowheads="1"/>
            </p:cNvSpPr>
            <p:nvPr/>
          </p:nvSpPr>
          <p:spPr bwMode="auto">
            <a:xfrm rot="10800000">
              <a:off x="3424" y="885"/>
              <a:ext cx="158" cy="668"/>
            </a:xfrm>
            <a:prstGeom prst="upArrow">
              <a:avLst>
                <a:gd name="adj1" fmla="val 61435"/>
                <a:gd name="adj2" fmla="val 115085"/>
              </a:avLst>
            </a:prstGeom>
            <a:solidFill>
              <a:srgbClr val="7030A0"/>
            </a:solidFill>
            <a:ln w="9525">
              <a:noFill/>
              <a:miter lim="800000"/>
              <a:headEnd/>
              <a:tailEnd/>
            </a:ln>
            <a:effectLst/>
          </p:spPr>
          <p:txBody>
            <a:bodyPr vert="eaVert" wrap="none" anchor="ctr"/>
            <a:lstStyle/>
            <a:p>
              <a:pPr eaLnBrk="1" hangingPunct="1"/>
              <a:endParaRPr lang="zh-CN" altLang="en-US"/>
            </a:p>
          </p:txBody>
        </p:sp>
        <p:sp>
          <p:nvSpPr>
            <p:cNvPr id="59" name="AutoShape 60"/>
            <p:cNvSpPr>
              <a:spLocks noChangeArrowheads="1"/>
            </p:cNvSpPr>
            <p:nvPr/>
          </p:nvSpPr>
          <p:spPr bwMode="auto">
            <a:xfrm>
              <a:off x="3456" y="2124"/>
              <a:ext cx="131" cy="410"/>
            </a:xfrm>
            <a:prstGeom prst="upDownArrow">
              <a:avLst>
                <a:gd name="adj1" fmla="val 65083"/>
                <a:gd name="adj2" fmla="val 71811"/>
              </a:avLst>
            </a:prstGeom>
            <a:solidFill>
              <a:srgbClr val="00B050"/>
            </a:solidFill>
            <a:ln w="9525">
              <a:noFill/>
              <a:miter lim="800000"/>
              <a:headEnd/>
              <a:tailEnd/>
            </a:ln>
            <a:effectLst/>
          </p:spPr>
          <p:txBody>
            <a:bodyPr vert="eaVert" wrap="none" anchor="ctr"/>
            <a:lstStyle/>
            <a:p>
              <a:pPr eaLnBrk="1" hangingPunct="1"/>
              <a:endParaRPr lang="zh-CN" altLang="en-US"/>
            </a:p>
          </p:txBody>
        </p:sp>
        <p:sp>
          <p:nvSpPr>
            <p:cNvPr id="60" name="AutoShape 61"/>
            <p:cNvSpPr>
              <a:spLocks noChangeArrowheads="1"/>
            </p:cNvSpPr>
            <p:nvPr/>
          </p:nvSpPr>
          <p:spPr bwMode="auto">
            <a:xfrm>
              <a:off x="4111" y="2130"/>
              <a:ext cx="155" cy="392"/>
            </a:xfrm>
            <a:prstGeom prst="upDownArrow">
              <a:avLst>
                <a:gd name="adj1" fmla="val 56176"/>
                <a:gd name="adj2" fmla="val 65802"/>
              </a:avLst>
            </a:prstGeom>
            <a:solidFill>
              <a:srgbClr val="00B050"/>
            </a:solidFill>
            <a:ln w="9525">
              <a:noFill/>
              <a:miter lim="800000"/>
              <a:headEnd/>
              <a:tailEnd/>
            </a:ln>
            <a:effectLst/>
          </p:spPr>
          <p:txBody>
            <a:bodyPr vert="eaVert" wrap="none" anchor="ctr"/>
            <a:lstStyle/>
            <a:p>
              <a:pPr eaLnBrk="1" hangingPunct="1"/>
              <a:endParaRPr lang="zh-CN" altLang="en-US"/>
            </a:p>
          </p:txBody>
        </p:sp>
        <p:sp>
          <p:nvSpPr>
            <p:cNvPr id="61" name="AutoShape 62"/>
            <p:cNvSpPr>
              <a:spLocks noChangeArrowheads="1"/>
            </p:cNvSpPr>
            <p:nvPr/>
          </p:nvSpPr>
          <p:spPr bwMode="auto">
            <a:xfrm>
              <a:off x="2738" y="2124"/>
              <a:ext cx="132" cy="380"/>
            </a:xfrm>
            <a:prstGeom prst="upDownArrow">
              <a:avLst>
                <a:gd name="adj1" fmla="val 65083"/>
                <a:gd name="adj2" fmla="val 66052"/>
              </a:avLst>
            </a:prstGeom>
            <a:solidFill>
              <a:srgbClr val="00B050"/>
            </a:solidFill>
            <a:ln w="9525">
              <a:noFill/>
              <a:miter lim="800000"/>
              <a:headEnd/>
              <a:tailEnd/>
            </a:ln>
            <a:effectLst/>
          </p:spPr>
          <p:txBody>
            <a:bodyPr vert="eaVert" wrap="none" anchor="ctr"/>
            <a:lstStyle/>
            <a:p>
              <a:pPr eaLnBrk="1" hangingPunct="1"/>
              <a:endParaRPr lang="zh-CN" altLang="en-US"/>
            </a:p>
          </p:txBody>
        </p:sp>
        <p:sp>
          <p:nvSpPr>
            <p:cNvPr id="62" name="AutoShape 63"/>
            <p:cNvSpPr>
              <a:spLocks noChangeArrowheads="1"/>
            </p:cNvSpPr>
            <p:nvPr/>
          </p:nvSpPr>
          <p:spPr bwMode="auto">
            <a:xfrm>
              <a:off x="4900" y="2130"/>
              <a:ext cx="132" cy="380"/>
            </a:xfrm>
            <a:prstGeom prst="upDownArrow">
              <a:avLst>
                <a:gd name="adj1" fmla="val 65083"/>
                <a:gd name="adj2" fmla="val 66052"/>
              </a:avLst>
            </a:prstGeom>
            <a:solidFill>
              <a:srgbClr val="00B050"/>
            </a:solidFill>
            <a:ln w="9525">
              <a:noFill/>
              <a:miter lim="800000"/>
              <a:headEnd/>
              <a:tailEnd/>
            </a:ln>
            <a:effectLst/>
          </p:spPr>
          <p:txBody>
            <a:bodyPr vert="eaVert" wrap="none" anchor="ctr"/>
            <a:lstStyle/>
            <a:p>
              <a:pPr eaLnBrk="1" hangingPunct="1"/>
              <a:endParaRPr lang="zh-CN" altLang="en-US"/>
            </a:p>
          </p:txBody>
        </p:sp>
        <p:sp>
          <p:nvSpPr>
            <p:cNvPr id="63" name="AutoShape 64"/>
            <p:cNvSpPr>
              <a:spLocks noChangeArrowheads="1"/>
            </p:cNvSpPr>
            <p:nvPr/>
          </p:nvSpPr>
          <p:spPr bwMode="auto">
            <a:xfrm>
              <a:off x="1284" y="1553"/>
              <a:ext cx="190" cy="175"/>
            </a:xfrm>
            <a:prstGeom prst="rightArrow">
              <a:avLst>
                <a:gd name="adj1" fmla="val 50000"/>
                <a:gd name="adj2" fmla="val 35286"/>
              </a:avLst>
            </a:prstGeom>
            <a:solidFill>
              <a:srgbClr val="7030A0"/>
            </a:solidFill>
            <a:ln w="9525">
              <a:noFill/>
              <a:miter lim="800000"/>
              <a:headEnd/>
              <a:tailEnd/>
            </a:ln>
            <a:effectLst/>
          </p:spPr>
          <p:txBody>
            <a:bodyPr wrap="none" anchor="ctr"/>
            <a:lstStyle/>
            <a:p>
              <a:pPr eaLnBrk="1" hangingPunct="1"/>
              <a:endParaRPr lang="zh-CN" altLang="en-US"/>
            </a:p>
          </p:txBody>
        </p:sp>
        <p:sp>
          <p:nvSpPr>
            <p:cNvPr id="64" name="AutoShape 65"/>
            <p:cNvSpPr>
              <a:spLocks noChangeArrowheads="1"/>
            </p:cNvSpPr>
            <p:nvPr/>
          </p:nvSpPr>
          <p:spPr bwMode="auto">
            <a:xfrm rot="10800000">
              <a:off x="2699" y="839"/>
              <a:ext cx="135" cy="714"/>
            </a:xfrm>
            <a:prstGeom prst="upArrow">
              <a:avLst>
                <a:gd name="adj1" fmla="val 61435"/>
                <a:gd name="adj2" fmla="val 115085"/>
              </a:avLst>
            </a:prstGeom>
            <a:solidFill>
              <a:srgbClr val="7030A0"/>
            </a:solidFill>
            <a:ln w="9525">
              <a:noFill/>
              <a:miter lim="800000"/>
              <a:headEnd/>
              <a:tailEnd/>
            </a:ln>
            <a:effectLst/>
          </p:spPr>
          <p:txBody>
            <a:bodyPr vert="eaVert" wrap="none" anchor="ctr"/>
            <a:lstStyle/>
            <a:p>
              <a:pPr eaLnBrk="1" hangingPunct="1"/>
              <a:endParaRPr lang="zh-CN" altLang="en-US"/>
            </a:p>
          </p:txBody>
        </p:sp>
        <p:sp>
          <p:nvSpPr>
            <p:cNvPr id="65" name="Line 66"/>
            <p:cNvSpPr>
              <a:spLocks noChangeShapeType="1"/>
            </p:cNvSpPr>
            <p:nvPr/>
          </p:nvSpPr>
          <p:spPr bwMode="auto">
            <a:xfrm>
              <a:off x="4663" y="1092"/>
              <a:ext cx="0" cy="467"/>
            </a:xfrm>
            <a:prstGeom prst="line">
              <a:avLst/>
            </a:prstGeom>
            <a:noFill/>
            <a:ln w="19050">
              <a:solidFill>
                <a:schemeClr val="tx1"/>
              </a:solidFill>
              <a:round/>
              <a:headEnd/>
              <a:tailEnd/>
            </a:ln>
          </p:spPr>
          <p:txBody>
            <a:bodyPr wrap="none" anchor="ctr"/>
            <a:lstStyle/>
            <a:p>
              <a:endParaRPr lang="zh-CN" altLang="en-US"/>
            </a:p>
          </p:txBody>
        </p:sp>
        <p:sp>
          <p:nvSpPr>
            <p:cNvPr id="66" name="Line 67"/>
            <p:cNvSpPr>
              <a:spLocks noChangeShapeType="1"/>
            </p:cNvSpPr>
            <p:nvPr/>
          </p:nvSpPr>
          <p:spPr bwMode="auto">
            <a:xfrm>
              <a:off x="3936" y="1185"/>
              <a:ext cx="0" cy="374"/>
            </a:xfrm>
            <a:prstGeom prst="line">
              <a:avLst/>
            </a:prstGeom>
            <a:noFill/>
            <a:ln w="19050">
              <a:solidFill>
                <a:schemeClr val="tx1"/>
              </a:solidFill>
              <a:round/>
              <a:headEnd/>
              <a:tailEnd/>
            </a:ln>
          </p:spPr>
          <p:txBody>
            <a:bodyPr wrap="none" anchor="ctr"/>
            <a:lstStyle/>
            <a:p>
              <a:endParaRPr lang="zh-CN" altLang="en-US"/>
            </a:p>
          </p:txBody>
        </p:sp>
        <p:sp>
          <p:nvSpPr>
            <p:cNvPr id="67" name="Line 68"/>
            <p:cNvSpPr>
              <a:spLocks noChangeShapeType="1"/>
            </p:cNvSpPr>
            <p:nvPr/>
          </p:nvSpPr>
          <p:spPr bwMode="auto">
            <a:xfrm>
              <a:off x="3208" y="1279"/>
              <a:ext cx="0" cy="280"/>
            </a:xfrm>
            <a:prstGeom prst="line">
              <a:avLst/>
            </a:prstGeom>
            <a:noFill/>
            <a:ln w="19050">
              <a:solidFill>
                <a:schemeClr val="tx1"/>
              </a:solidFill>
              <a:round/>
              <a:headEnd/>
              <a:tailEnd/>
            </a:ln>
          </p:spPr>
          <p:txBody>
            <a:bodyPr wrap="none" anchor="ctr"/>
            <a:lstStyle/>
            <a:p>
              <a:endParaRPr lang="zh-CN" altLang="en-US"/>
            </a:p>
          </p:txBody>
        </p:sp>
        <p:sp>
          <p:nvSpPr>
            <p:cNvPr id="68" name="Line 69"/>
            <p:cNvSpPr>
              <a:spLocks noChangeShapeType="1"/>
            </p:cNvSpPr>
            <p:nvPr/>
          </p:nvSpPr>
          <p:spPr bwMode="auto">
            <a:xfrm>
              <a:off x="2481" y="1372"/>
              <a:ext cx="0" cy="187"/>
            </a:xfrm>
            <a:prstGeom prst="line">
              <a:avLst/>
            </a:prstGeom>
            <a:noFill/>
            <a:ln w="19050">
              <a:solidFill>
                <a:schemeClr val="tx1"/>
              </a:solidFill>
              <a:round/>
              <a:headEnd/>
              <a:tailEnd/>
            </a:ln>
          </p:spPr>
          <p:txBody>
            <a:bodyPr wrap="none" anchor="ctr"/>
            <a:lstStyle/>
            <a:p>
              <a:endParaRPr lang="zh-CN" altLang="en-US"/>
            </a:p>
          </p:txBody>
        </p:sp>
        <p:sp>
          <p:nvSpPr>
            <p:cNvPr id="69" name="Line 70"/>
            <p:cNvSpPr>
              <a:spLocks noChangeShapeType="1"/>
            </p:cNvSpPr>
            <p:nvPr/>
          </p:nvSpPr>
          <p:spPr bwMode="auto">
            <a:xfrm flipV="1">
              <a:off x="4663" y="2118"/>
              <a:ext cx="0" cy="187"/>
            </a:xfrm>
            <a:prstGeom prst="line">
              <a:avLst/>
            </a:prstGeom>
            <a:noFill/>
            <a:ln w="19050">
              <a:solidFill>
                <a:schemeClr val="tx1"/>
              </a:solidFill>
              <a:round/>
              <a:headEnd/>
              <a:tailEnd/>
            </a:ln>
          </p:spPr>
          <p:txBody>
            <a:bodyPr wrap="none" anchor="ctr"/>
            <a:lstStyle/>
            <a:p>
              <a:endParaRPr lang="zh-CN" altLang="en-US"/>
            </a:p>
          </p:txBody>
        </p:sp>
        <p:sp>
          <p:nvSpPr>
            <p:cNvPr id="70" name="Line 71"/>
            <p:cNvSpPr>
              <a:spLocks noChangeShapeType="1"/>
            </p:cNvSpPr>
            <p:nvPr/>
          </p:nvSpPr>
          <p:spPr bwMode="auto">
            <a:xfrm>
              <a:off x="2250" y="1372"/>
              <a:ext cx="0" cy="560"/>
            </a:xfrm>
            <a:prstGeom prst="line">
              <a:avLst/>
            </a:prstGeom>
            <a:noFill/>
            <a:ln w="19050">
              <a:solidFill>
                <a:schemeClr val="tx1"/>
              </a:solidFill>
              <a:round/>
              <a:headEnd/>
              <a:tailEnd/>
            </a:ln>
          </p:spPr>
          <p:txBody>
            <a:bodyPr wrap="none" anchor="ctr"/>
            <a:lstStyle/>
            <a:p>
              <a:endParaRPr lang="zh-CN" altLang="en-US"/>
            </a:p>
          </p:txBody>
        </p:sp>
        <p:sp>
          <p:nvSpPr>
            <p:cNvPr id="71" name="Line 72"/>
            <p:cNvSpPr>
              <a:spLocks noChangeShapeType="1"/>
            </p:cNvSpPr>
            <p:nvPr/>
          </p:nvSpPr>
          <p:spPr bwMode="auto">
            <a:xfrm>
              <a:off x="2158" y="1279"/>
              <a:ext cx="0" cy="466"/>
            </a:xfrm>
            <a:prstGeom prst="line">
              <a:avLst/>
            </a:prstGeom>
            <a:noFill/>
            <a:ln w="19050">
              <a:solidFill>
                <a:schemeClr val="tx1"/>
              </a:solidFill>
              <a:round/>
              <a:headEnd/>
              <a:tailEnd/>
            </a:ln>
          </p:spPr>
          <p:txBody>
            <a:bodyPr wrap="none" anchor="ctr"/>
            <a:lstStyle/>
            <a:p>
              <a:endParaRPr lang="zh-CN" altLang="en-US"/>
            </a:p>
          </p:txBody>
        </p:sp>
        <p:sp>
          <p:nvSpPr>
            <p:cNvPr id="72" name="Line 73"/>
            <p:cNvSpPr>
              <a:spLocks noChangeShapeType="1"/>
            </p:cNvSpPr>
            <p:nvPr/>
          </p:nvSpPr>
          <p:spPr bwMode="auto">
            <a:xfrm>
              <a:off x="2087" y="1185"/>
              <a:ext cx="0" cy="374"/>
            </a:xfrm>
            <a:prstGeom prst="line">
              <a:avLst/>
            </a:prstGeom>
            <a:noFill/>
            <a:ln w="19050">
              <a:solidFill>
                <a:schemeClr val="tx1"/>
              </a:solidFill>
              <a:round/>
              <a:headEnd/>
              <a:tailEnd/>
            </a:ln>
          </p:spPr>
          <p:txBody>
            <a:bodyPr wrap="none" anchor="ctr"/>
            <a:lstStyle/>
            <a:p>
              <a:endParaRPr lang="zh-CN" altLang="en-US"/>
            </a:p>
          </p:txBody>
        </p:sp>
        <p:sp>
          <p:nvSpPr>
            <p:cNvPr id="73" name="Line 74"/>
            <p:cNvSpPr>
              <a:spLocks noChangeShapeType="1"/>
            </p:cNvSpPr>
            <p:nvPr/>
          </p:nvSpPr>
          <p:spPr bwMode="auto">
            <a:xfrm flipV="1">
              <a:off x="1683" y="2083"/>
              <a:ext cx="0" cy="94"/>
            </a:xfrm>
            <a:prstGeom prst="line">
              <a:avLst/>
            </a:prstGeom>
            <a:noFill/>
            <a:ln w="19050">
              <a:solidFill>
                <a:schemeClr val="tx1"/>
              </a:solidFill>
              <a:round/>
              <a:headEnd/>
              <a:tailEnd/>
            </a:ln>
          </p:spPr>
          <p:txBody>
            <a:bodyPr wrap="none" anchor="ctr"/>
            <a:lstStyle/>
            <a:p>
              <a:endParaRPr lang="zh-CN" altLang="en-US"/>
            </a:p>
          </p:txBody>
        </p:sp>
        <p:sp>
          <p:nvSpPr>
            <p:cNvPr id="74" name="Line 75"/>
            <p:cNvSpPr>
              <a:spLocks noChangeShapeType="1"/>
            </p:cNvSpPr>
            <p:nvPr/>
          </p:nvSpPr>
          <p:spPr bwMode="auto">
            <a:xfrm>
              <a:off x="2008" y="1092"/>
              <a:ext cx="0" cy="280"/>
            </a:xfrm>
            <a:prstGeom prst="line">
              <a:avLst/>
            </a:prstGeom>
            <a:noFill/>
            <a:ln w="19050">
              <a:solidFill>
                <a:schemeClr val="tx1"/>
              </a:solidFill>
              <a:round/>
              <a:headEnd/>
              <a:tailEnd/>
            </a:ln>
          </p:spPr>
          <p:txBody>
            <a:bodyPr wrap="none" anchor="ctr"/>
            <a:lstStyle/>
            <a:p>
              <a:endParaRPr lang="zh-CN" altLang="en-US"/>
            </a:p>
          </p:txBody>
        </p:sp>
        <p:sp>
          <p:nvSpPr>
            <p:cNvPr id="75" name="Line 76"/>
            <p:cNvSpPr>
              <a:spLocks noChangeShapeType="1"/>
            </p:cNvSpPr>
            <p:nvPr/>
          </p:nvSpPr>
          <p:spPr bwMode="auto">
            <a:xfrm flipV="1">
              <a:off x="2491" y="2118"/>
              <a:ext cx="0" cy="187"/>
            </a:xfrm>
            <a:prstGeom prst="line">
              <a:avLst/>
            </a:prstGeom>
            <a:noFill/>
            <a:ln w="19050">
              <a:solidFill>
                <a:schemeClr val="tx1"/>
              </a:solidFill>
              <a:round/>
              <a:headEnd/>
              <a:tailEnd/>
            </a:ln>
          </p:spPr>
          <p:txBody>
            <a:bodyPr wrap="none" anchor="ctr"/>
            <a:lstStyle/>
            <a:p>
              <a:endParaRPr lang="zh-CN" altLang="en-US"/>
            </a:p>
          </p:txBody>
        </p:sp>
        <p:sp>
          <p:nvSpPr>
            <p:cNvPr id="76" name="Line 77"/>
            <p:cNvSpPr>
              <a:spLocks noChangeShapeType="1"/>
            </p:cNvSpPr>
            <p:nvPr/>
          </p:nvSpPr>
          <p:spPr bwMode="auto">
            <a:xfrm flipV="1">
              <a:off x="3218" y="2118"/>
              <a:ext cx="0" cy="175"/>
            </a:xfrm>
            <a:prstGeom prst="line">
              <a:avLst/>
            </a:prstGeom>
            <a:noFill/>
            <a:ln w="19050">
              <a:solidFill>
                <a:schemeClr val="tx1"/>
              </a:solidFill>
              <a:round/>
              <a:headEnd/>
              <a:tailEnd/>
            </a:ln>
          </p:spPr>
          <p:txBody>
            <a:bodyPr wrap="none" anchor="ctr"/>
            <a:lstStyle/>
            <a:p>
              <a:endParaRPr lang="zh-CN" altLang="en-US"/>
            </a:p>
          </p:txBody>
        </p:sp>
        <p:sp>
          <p:nvSpPr>
            <p:cNvPr id="77" name="Line 78"/>
            <p:cNvSpPr>
              <a:spLocks noChangeShapeType="1"/>
            </p:cNvSpPr>
            <p:nvPr/>
          </p:nvSpPr>
          <p:spPr bwMode="auto">
            <a:xfrm flipV="1">
              <a:off x="3946" y="2118"/>
              <a:ext cx="0" cy="175"/>
            </a:xfrm>
            <a:prstGeom prst="line">
              <a:avLst/>
            </a:prstGeom>
            <a:noFill/>
            <a:ln w="19050">
              <a:solidFill>
                <a:schemeClr val="tx1"/>
              </a:solidFill>
              <a:round/>
              <a:headEnd/>
              <a:tailEnd/>
            </a:ln>
          </p:spPr>
          <p:txBody>
            <a:bodyPr wrap="none" anchor="ctr"/>
            <a:lstStyle/>
            <a:p>
              <a:endParaRPr lang="zh-CN" altLang="en-US"/>
            </a:p>
          </p:txBody>
        </p:sp>
        <p:sp>
          <p:nvSpPr>
            <p:cNvPr id="78" name="Text Box 79"/>
            <p:cNvSpPr txBox="1">
              <a:spLocks noChangeArrowheads="1"/>
            </p:cNvSpPr>
            <p:nvPr/>
          </p:nvSpPr>
          <p:spPr bwMode="auto">
            <a:xfrm>
              <a:off x="4745" y="1536"/>
              <a:ext cx="539" cy="212"/>
            </a:xfrm>
            <a:prstGeom prst="rect">
              <a:avLst/>
            </a:prstGeom>
            <a:noFill/>
            <a:ln w="9525">
              <a:noFill/>
              <a:miter lim="800000"/>
              <a:headEnd/>
              <a:tailEnd/>
            </a:ln>
            <a:effectLst/>
          </p:spPr>
          <p:txBody>
            <a:bodyPr wrap="square">
              <a:spAutoFit/>
            </a:bodyPr>
            <a:lstStyle/>
            <a:p>
              <a:pPr>
                <a:spcBef>
                  <a:spcPct val="50000"/>
                </a:spcBef>
              </a:pPr>
              <a:r>
                <a:rPr lang="en-US" altLang="zh-CN" sz="1600" b="1"/>
                <a:t>A</a:t>
              </a:r>
              <a:r>
                <a:rPr lang="en-US" altLang="zh-CN" sz="1600" b="1" baseline="-10000"/>
                <a:t>13</a:t>
              </a:r>
              <a:r>
                <a:rPr lang="zh-CN" altLang="en-US" sz="1600" b="1" smtClean="0"/>
                <a:t>～</a:t>
              </a:r>
              <a:r>
                <a:rPr lang="en-US" altLang="zh-CN" sz="1600" b="1" baseline="-10000" smtClean="0"/>
                <a:t>0</a:t>
              </a:r>
              <a:endParaRPr lang="en-US" altLang="zh-CN" sz="1600" b="1"/>
            </a:p>
          </p:txBody>
        </p:sp>
        <p:sp>
          <p:nvSpPr>
            <p:cNvPr id="79" name="Text Box 80"/>
            <p:cNvSpPr txBox="1">
              <a:spLocks noChangeArrowheads="1"/>
            </p:cNvSpPr>
            <p:nvPr/>
          </p:nvSpPr>
          <p:spPr bwMode="auto">
            <a:xfrm>
              <a:off x="4780" y="1956"/>
              <a:ext cx="504" cy="212"/>
            </a:xfrm>
            <a:prstGeom prst="rect">
              <a:avLst/>
            </a:prstGeom>
            <a:noFill/>
            <a:ln w="9525">
              <a:noFill/>
              <a:miter lim="800000"/>
              <a:headEnd/>
              <a:tailEnd/>
            </a:ln>
            <a:effectLst/>
          </p:spPr>
          <p:txBody>
            <a:bodyPr wrap="square">
              <a:spAutoFit/>
            </a:bodyPr>
            <a:lstStyle/>
            <a:p>
              <a:pPr>
                <a:spcBef>
                  <a:spcPct val="50000"/>
                </a:spcBef>
              </a:pPr>
              <a:r>
                <a:rPr lang="en-US" altLang="zh-CN" sz="1600" b="1"/>
                <a:t>D</a:t>
              </a:r>
              <a:r>
                <a:rPr lang="en-US" altLang="zh-CN" sz="1600" b="1" baseline="-10000"/>
                <a:t>7</a:t>
              </a:r>
              <a:r>
                <a:rPr lang="zh-CN" altLang="en-US" sz="1600" b="1" smtClean="0"/>
                <a:t>～</a:t>
              </a:r>
              <a:r>
                <a:rPr lang="en-US" altLang="zh-CN" sz="1600" b="1" baseline="-10000" smtClean="0"/>
                <a:t>0</a:t>
              </a:r>
              <a:endParaRPr lang="en-US" altLang="zh-CN" sz="1600" b="1"/>
            </a:p>
          </p:txBody>
        </p:sp>
        <p:sp>
          <p:nvSpPr>
            <p:cNvPr id="80" name="Rectangle 81"/>
            <p:cNvSpPr>
              <a:spLocks noChangeArrowheads="1"/>
            </p:cNvSpPr>
            <p:nvPr/>
          </p:nvSpPr>
          <p:spPr bwMode="auto">
            <a:xfrm>
              <a:off x="1116" y="2496"/>
              <a:ext cx="4044" cy="84"/>
            </a:xfrm>
            <a:prstGeom prst="rect">
              <a:avLst/>
            </a:prstGeom>
            <a:solidFill>
              <a:srgbClr val="00B050"/>
            </a:solidFill>
            <a:ln w="57150" cap="sq">
              <a:noFill/>
              <a:miter lim="800000"/>
              <a:headEnd type="none" w="sm" len="sm"/>
              <a:tailEnd type="none" w="sm" len="sm"/>
            </a:ln>
            <a:effectLst/>
          </p:spPr>
          <p:txBody>
            <a:bodyPr wrap="none" anchor="ctr"/>
            <a:lstStyle/>
            <a:p>
              <a:pPr eaLnBrk="1" hangingPunct="1"/>
              <a:endParaRPr lang="zh-CN" altLang="en-US"/>
            </a:p>
          </p:txBody>
        </p:sp>
      </p:grpSp>
      <p:sp>
        <p:nvSpPr>
          <p:cNvPr id="81" name="AutoShape 82"/>
          <p:cNvSpPr>
            <a:spLocks noChangeArrowheads="1"/>
          </p:cNvSpPr>
          <p:nvPr/>
        </p:nvSpPr>
        <p:spPr bwMode="auto">
          <a:xfrm rot="5400000">
            <a:off x="4453731" y="4216723"/>
            <a:ext cx="519113" cy="361950"/>
          </a:xfrm>
          <a:prstGeom prst="rightArrow">
            <a:avLst>
              <a:gd name="adj1" fmla="val 50000"/>
              <a:gd name="adj2" fmla="val 35855"/>
            </a:avLst>
          </a:prstGeom>
          <a:solidFill>
            <a:srgbClr val="66FF33"/>
          </a:solidFill>
          <a:ln w="9525">
            <a:solidFill>
              <a:schemeClr val="tx1"/>
            </a:solidFill>
            <a:miter lim="800000"/>
            <a:headEnd/>
            <a:tailEnd/>
          </a:ln>
          <a:effectLst/>
        </p:spPr>
        <p:txBody>
          <a:bodyPr wrap="none" anchor="ctr"/>
          <a:lstStyle/>
          <a:p>
            <a:pPr eaLnBrk="1" hangingPunct="1"/>
            <a:endParaRPr lang="zh-CN" altLang="en-US"/>
          </a:p>
        </p:txBody>
      </p:sp>
      <p:grpSp>
        <p:nvGrpSpPr>
          <p:cNvPr id="82" name="Group 83"/>
          <p:cNvGrpSpPr>
            <a:grpSpLocks/>
          </p:cNvGrpSpPr>
          <p:nvPr/>
        </p:nvGrpSpPr>
        <p:grpSpPr bwMode="auto">
          <a:xfrm>
            <a:off x="2776538" y="4650904"/>
            <a:ext cx="3609975" cy="1462087"/>
            <a:chOff x="1749" y="3015"/>
            <a:chExt cx="2274" cy="921"/>
          </a:xfrm>
        </p:grpSpPr>
        <p:sp>
          <p:nvSpPr>
            <p:cNvPr id="83" name="Rectangle 84"/>
            <p:cNvSpPr>
              <a:spLocks noChangeArrowheads="1"/>
            </p:cNvSpPr>
            <p:nvPr/>
          </p:nvSpPr>
          <p:spPr bwMode="auto">
            <a:xfrm>
              <a:off x="2697" y="3060"/>
              <a:ext cx="536" cy="876"/>
            </a:xfrm>
            <a:prstGeom prst="rect">
              <a:avLst/>
            </a:prstGeom>
            <a:solidFill>
              <a:srgbClr val="FFCC66"/>
            </a:solidFill>
            <a:ln w="9525">
              <a:solidFill>
                <a:schemeClr val="tx1"/>
              </a:solidFill>
              <a:miter lim="800000"/>
              <a:headEnd/>
              <a:tailEnd/>
            </a:ln>
            <a:effectLst/>
          </p:spPr>
          <p:txBody>
            <a:bodyPr wrap="none" anchor="ctr"/>
            <a:lstStyle/>
            <a:p>
              <a:pPr algn="ctr"/>
              <a:r>
                <a:rPr lang="en-US" altLang="zh-CN" sz="2000"/>
                <a:t>64K×8</a:t>
              </a:r>
            </a:p>
            <a:p>
              <a:pPr algn="ctr"/>
              <a:r>
                <a:rPr lang="en-US" altLang="zh-CN" sz="2000"/>
                <a:t> </a:t>
              </a:r>
              <a:r>
                <a:rPr lang="zh-CN" altLang="en-US" sz="2000"/>
                <a:t>芯片组 </a:t>
              </a:r>
            </a:p>
          </p:txBody>
        </p:sp>
        <p:sp>
          <p:nvSpPr>
            <p:cNvPr id="84" name="Line 85"/>
            <p:cNvSpPr>
              <a:spLocks noChangeShapeType="1"/>
            </p:cNvSpPr>
            <p:nvPr/>
          </p:nvSpPr>
          <p:spPr bwMode="auto">
            <a:xfrm flipH="1">
              <a:off x="3243" y="3262"/>
              <a:ext cx="312" cy="0"/>
            </a:xfrm>
            <a:prstGeom prst="line">
              <a:avLst/>
            </a:prstGeom>
            <a:noFill/>
            <a:ln w="19050">
              <a:solidFill>
                <a:srgbClr val="FF3300"/>
              </a:solidFill>
              <a:round/>
              <a:headEnd/>
              <a:tailEnd type="stealth" w="sm" len="lg"/>
            </a:ln>
            <a:effectLst/>
          </p:spPr>
          <p:txBody>
            <a:bodyPr wrap="none" anchor="ctr"/>
            <a:lstStyle/>
            <a:p>
              <a:endParaRPr lang="zh-CN" altLang="en-US"/>
            </a:p>
          </p:txBody>
        </p:sp>
        <p:sp>
          <p:nvSpPr>
            <p:cNvPr id="85" name="Line 86"/>
            <p:cNvSpPr>
              <a:spLocks noChangeShapeType="1"/>
            </p:cNvSpPr>
            <p:nvPr/>
          </p:nvSpPr>
          <p:spPr bwMode="auto">
            <a:xfrm rot="10800000">
              <a:off x="3243" y="3734"/>
              <a:ext cx="312" cy="0"/>
            </a:xfrm>
            <a:prstGeom prst="line">
              <a:avLst/>
            </a:prstGeom>
            <a:noFill/>
            <a:ln w="19050">
              <a:solidFill>
                <a:srgbClr val="FF3300"/>
              </a:solidFill>
              <a:round/>
              <a:headEnd/>
              <a:tailEnd type="stealth" w="sm" len="lg"/>
            </a:ln>
            <a:effectLst/>
          </p:spPr>
          <p:txBody>
            <a:bodyPr wrap="none" anchor="ctr"/>
            <a:lstStyle/>
            <a:p>
              <a:endParaRPr lang="zh-CN" altLang="en-US"/>
            </a:p>
          </p:txBody>
        </p:sp>
        <p:sp>
          <p:nvSpPr>
            <p:cNvPr id="86" name="AutoShape 87"/>
            <p:cNvSpPr>
              <a:spLocks noChangeArrowheads="1"/>
            </p:cNvSpPr>
            <p:nvPr/>
          </p:nvSpPr>
          <p:spPr bwMode="auto">
            <a:xfrm>
              <a:off x="2386" y="3195"/>
              <a:ext cx="307" cy="135"/>
            </a:xfrm>
            <a:prstGeom prst="rightArrow">
              <a:avLst>
                <a:gd name="adj1" fmla="val 50000"/>
                <a:gd name="adj2" fmla="val 56852"/>
              </a:avLst>
            </a:prstGeom>
            <a:solidFill>
              <a:srgbClr val="CCCC00"/>
            </a:solidFill>
            <a:ln w="9525">
              <a:solidFill>
                <a:schemeClr val="tx1"/>
              </a:solidFill>
              <a:miter lim="800000"/>
              <a:headEnd/>
              <a:tailEnd/>
            </a:ln>
            <a:effectLst/>
          </p:spPr>
          <p:txBody>
            <a:bodyPr wrap="none" anchor="ctr"/>
            <a:lstStyle/>
            <a:p>
              <a:pPr eaLnBrk="1" hangingPunct="1"/>
              <a:endParaRPr lang="zh-CN" altLang="en-US"/>
            </a:p>
          </p:txBody>
        </p:sp>
        <p:sp>
          <p:nvSpPr>
            <p:cNvPr id="87" name="AutoShape 88"/>
            <p:cNvSpPr>
              <a:spLocks noChangeArrowheads="1"/>
            </p:cNvSpPr>
            <p:nvPr/>
          </p:nvSpPr>
          <p:spPr bwMode="auto">
            <a:xfrm>
              <a:off x="2386" y="3666"/>
              <a:ext cx="311" cy="135"/>
            </a:xfrm>
            <a:prstGeom prst="leftRightArrow">
              <a:avLst>
                <a:gd name="adj1" fmla="val 50000"/>
                <a:gd name="adj2" fmla="val 46074"/>
              </a:avLst>
            </a:prstGeom>
            <a:solidFill>
              <a:srgbClr val="CCCC00"/>
            </a:solidFill>
            <a:ln w="9525">
              <a:solidFill>
                <a:schemeClr val="tx1"/>
              </a:solidFill>
              <a:miter lim="800000"/>
              <a:headEnd/>
              <a:tailEnd/>
            </a:ln>
            <a:effectLst/>
          </p:spPr>
          <p:txBody>
            <a:bodyPr wrap="none" anchor="ctr"/>
            <a:lstStyle/>
            <a:p>
              <a:pPr eaLnBrk="1" hangingPunct="1"/>
              <a:endParaRPr lang="zh-CN" altLang="en-US"/>
            </a:p>
          </p:txBody>
        </p:sp>
        <p:sp>
          <p:nvSpPr>
            <p:cNvPr id="88" name="Text Box 89"/>
            <p:cNvSpPr txBox="1">
              <a:spLocks noChangeArrowheads="1"/>
            </p:cNvSpPr>
            <p:nvPr/>
          </p:nvSpPr>
          <p:spPr bwMode="auto">
            <a:xfrm>
              <a:off x="1749" y="3154"/>
              <a:ext cx="858" cy="250"/>
            </a:xfrm>
            <a:prstGeom prst="rect">
              <a:avLst/>
            </a:prstGeom>
            <a:noFill/>
            <a:ln w="9525">
              <a:noFill/>
              <a:miter lim="800000"/>
              <a:headEnd/>
              <a:tailEnd/>
            </a:ln>
            <a:effectLst/>
          </p:spPr>
          <p:txBody>
            <a:bodyPr>
              <a:spAutoFit/>
            </a:bodyPr>
            <a:lstStyle/>
            <a:p>
              <a:pPr>
                <a:spcBef>
                  <a:spcPct val="50000"/>
                </a:spcBef>
              </a:pPr>
              <a:r>
                <a:rPr lang="en-US" altLang="zh-CN" sz="2000" b="1"/>
                <a:t>A</a:t>
              </a:r>
              <a:r>
                <a:rPr lang="en-US" altLang="zh-CN" sz="2000" b="1" baseline="-10000"/>
                <a:t>15</a:t>
              </a:r>
              <a:r>
                <a:rPr lang="zh-CN" altLang="en-US" sz="2000" b="1"/>
                <a:t>～</a:t>
              </a:r>
              <a:r>
                <a:rPr lang="en-US" altLang="zh-CN" sz="2000" b="1"/>
                <a:t>A</a:t>
              </a:r>
              <a:r>
                <a:rPr lang="en-US" altLang="zh-CN" sz="2000" b="1" baseline="-10000"/>
                <a:t>0</a:t>
              </a:r>
              <a:endParaRPr lang="en-US" altLang="zh-CN" sz="2000" b="1"/>
            </a:p>
          </p:txBody>
        </p:sp>
        <p:sp>
          <p:nvSpPr>
            <p:cNvPr id="89" name="Text Box 90"/>
            <p:cNvSpPr txBox="1">
              <a:spLocks noChangeArrowheads="1"/>
            </p:cNvSpPr>
            <p:nvPr/>
          </p:nvSpPr>
          <p:spPr bwMode="auto">
            <a:xfrm>
              <a:off x="1786" y="3593"/>
              <a:ext cx="857" cy="250"/>
            </a:xfrm>
            <a:prstGeom prst="rect">
              <a:avLst/>
            </a:prstGeom>
            <a:noFill/>
            <a:ln w="9525">
              <a:noFill/>
              <a:miter lim="800000"/>
              <a:headEnd/>
              <a:tailEnd/>
            </a:ln>
            <a:effectLst/>
          </p:spPr>
          <p:txBody>
            <a:bodyPr>
              <a:spAutoFit/>
            </a:bodyPr>
            <a:lstStyle/>
            <a:p>
              <a:pPr>
                <a:spcBef>
                  <a:spcPct val="50000"/>
                </a:spcBef>
              </a:pPr>
              <a:r>
                <a:rPr lang="en-US" altLang="zh-CN" sz="2000" b="1"/>
                <a:t>D</a:t>
              </a:r>
              <a:r>
                <a:rPr lang="en-US" altLang="zh-CN" sz="2000" b="1" baseline="-10000"/>
                <a:t>7</a:t>
              </a:r>
              <a:r>
                <a:rPr lang="zh-CN" altLang="en-US" sz="2000" b="1"/>
                <a:t>～</a:t>
              </a:r>
              <a:r>
                <a:rPr lang="en-US" altLang="zh-CN" sz="2000" b="1"/>
                <a:t>D</a:t>
              </a:r>
              <a:r>
                <a:rPr lang="en-US" altLang="zh-CN" sz="2000" b="1" baseline="-10000"/>
                <a:t>0</a:t>
              </a:r>
              <a:endParaRPr lang="en-US" altLang="zh-CN" sz="2000" b="1"/>
            </a:p>
          </p:txBody>
        </p:sp>
        <p:sp>
          <p:nvSpPr>
            <p:cNvPr id="90" name="Text Box 91"/>
            <p:cNvSpPr txBox="1">
              <a:spLocks noChangeArrowheads="1"/>
            </p:cNvSpPr>
            <p:nvPr/>
          </p:nvSpPr>
          <p:spPr bwMode="auto">
            <a:xfrm>
              <a:off x="3555" y="3015"/>
              <a:ext cx="468" cy="384"/>
            </a:xfrm>
            <a:prstGeom prst="rect">
              <a:avLst/>
            </a:prstGeom>
            <a:noFill/>
            <a:ln w="9525">
              <a:noFill/>
              <a:miter lim="800000"/>
              <a:headEnd/>
              <a:tailEnd/>
            </a:ln>
            <a:effectLst/>
          </p:spPr>
          <p:txBody>
            <a:bodyPr>
              <a:spAutoFit/>
            </a:bodyPr>
            <a:lstStyle/>
            <a:p>
              <a:pPr>
                <a:spcBef>
                  <a:spcPct val="50000"/>
                </a:spcBef>
              </a:pPr>
              <a:r>
                <a:rPr lang="en-US" altLang="zh-CN" sz="2000" b="1"/>
                <a:t>__</a:t>
              </a:r>
            </a:p>
            <a:p>
              <a:pPr>
                <a:lnSpc>
                  <a:spcPct val="20000"/>
                </a:lnSpc>
                <a:spcBef>
                  <a:spcPct val="50000"/>
                </a:spcBef>
              </a:pPr>
              <a:r>
                <a:rPr lang="en-US" altLang="zh-CN" sz="2000" b="1"/>
                <a:t>CS</a:t>
              </a:r>
            </a:p>
          </p:txBody>
        </p:sp>
        <p:sp>
          <p:nvSpPr>
            <p:cNvPr id="91" name="Text Box 92"/>
            <p:cNvSpPr txBox="1">
              <a:spLocks noChangeArrowheads="1"/>
            </p:cNvSpPr>
            <p:nvPr/>
          </p:nvSpPr>
          <p:spPr bwMode="auto">
            <a:xfrm>
              <a:off x="3543" y="3459"/>
              <a:ext cx="468" cy="384"/>
            </a:xfrm>
            <a:prstGeom prst="rect">
              <a:avLst/>
            </a:prstGeom>
            <a:noFill/>
            <a:ln w="9525">
              <a:noFill/>
              <a:miter lim="800000"/>
              <a:headEnd/>
              <a:tailEnd/>
            </a:ln>
            <a:effectLst/>
          </p:spPr>
          <p:txBody>
            <a:bodyPr>
              <a:spAutoFit/>
            </a:bodyPr>
            <a:lstStyle/>
            <a:p>
              <a:pPr>
                <a:spcBef>
                  <a:spcPct val="50000"/>
                </a:spcBef>
              </a:pPr>
              <a:r>
                <a:rPr lang="en-US" altLang="zh-CN" sz="2000" b="1"/>
                <a:t>___</a:t>
              </a:r>
            </a:p>
            <a:p>
              <a:pPr>
                <a:lnSpc>
                  <a:spcPct val="20000"/>
                </a:lnSpc>
                <a:spcBef>
                  <a:spcPct val="50000"/>
                </a:spcBef>
              </a:pPr>
              <a:r>
                <a:rPr lang="en-US" altLang="zh-CN" sz="2000" b="1"/>
                <a:t>WE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wipe(left)">
                                      <p:cBhvr>
                                        <p:cTn id="1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27025" y="620688"/>
            <a:ext cx="8207375" cy="3816523"/>
          </a:xfrm>
          <a:prstGeom prst="rect">
            <a:avLst/>
          </a:prstGeom>
        </p:spPr>
        <p:txBody>
          <a:bodyPr/>
          <a:lstStyle/>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en-US" altLang="zh-CN" sz="2800" b="1" i="0" u="none" strike="noStrike" kern="1200" cap="none" spc="0" normalizeH="0" baseline="0" noProof="0" smtClean="0">
                <a:ln>
                  <a:noFill/>
                </a:ln>
                <a:solidFill>
                  <a:schemeClr val="tx1"/>
                </a:solidFill>
                <a:effectLst/>
                <a:uLnTx/>
                <a:uFillTx/>
                <a:ea typeface="+mn-ea"/>
                <a:cs typeface="+mn-cs"/>
              </a:rPr>
              <a:t>3.</a:t>
            </a:r>
            <a:r>
              <a:rPr kumimoji="0" lang="zh-CN" altLang="en-US" sz="2800" b="1" i="0" u="none" strike="noStrike" kern="1200" cap="none" spc="0" normalizeH="0" baseline="0" noProof="0" smtClean="0">
                <a:ln>
                  <a:noFill/>
                </a:ln>
                <a:solidFill>
                  <a:schemeClr val="tx1"/>
                </a:solidFill>
                <a:effectLst/>
                <a:uLnTx/>
                <a:uFillTx/>
                <a:ea typeface="+mn-ea"/>
                <a:cs typeface="+mn-cs"/>
              </a:rPr>
              <a:t>字和位同时扩展</a:t>
            </a:r>
            <a:endParaRPr kumimoji="0" lang="en-US" altLang="zh-CN" sz="2800" b="1" i="0" u="none" strike="noStrike" kern="1200" cap="none" spc="0" normalizeH="0" baseline="0" noProof="0" smtClean="0">
              <a:ln>
                <a:noFill/>
              </a:ln>
              <a:solidFill>
                <a:schemeClr val="tx1"/>
              </a:solidFill>
              <a:effectLst/>
              <a:uLnTx/>
              <a:uFillTx/>
              <a:ea typeface="+mn-ea"/>
              <a:cs typeface="+mn-cs"/>
            </a:endParaRPr>
          </a:p>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zh-CN" altLang="en-US" sz="2800" b="1" i="0" u="none" strike="noStrike" kern="1200" cap="none" spc="0" normalizeH="0" baseline="0" noProof="0" smtClean="0">
                <a:ln>
                  <a:noFill/>
                </a:ln>
                <a:solidFill>
                  <a:schemeClr val="tx1"/>
                </a:solidFill>
                <a:effectLst/>
                <a:uLnTx/>
                <a:uFillTx/>
                <a:ea typeface="+mn-ea"/>
                <a:cs typeface="+mn-cs"/>
              </a:rPr>
              <a:t>       </a:t>
            </a:r>
            <a:r>
              <a:rPr kumimoji="0" lang="zh-CN" altLang="en-US" sz="2800" b="1" i="0" u="none" strike="noStrike" kern="1200" cap="none" spc="0" normalizeH="0" noProof="0" smtClean="0">
                <a:ln>
                  <a:noFill/>
                </a:ln>
                <a:solidFill>
                  <a:schemeClr val="tx1"/>
                </a:solidFill>
                <a:effectLst/>
                <a:uLnTx/>
                <a:uFillTx/>
                <a:ea typeface="+mn-ea"/>
                <a:cs typeface="+mn-cs"/>
              </a:rPr>
              <a:t> </a:t>
            </a:r>
            <a:r>
              <a:rPr kumimoji="0" lang="zh-CN" altLang="en-US" sz="2800" b="1" i="0" u="none" strike="noStrike" kern="1200" cap="none" spc="0" normalizeH="0" baseline="0" noProof="0" smtClean="0">
                <a:ln>
                  <a:noFill/>
                </a:ln>
                <a:solidFill>
                  <a:schemeClr val="tx1"/>
                </a:solidFill>
                <a:effectLst/>
                <a:uLnTx/>
                <a:uFillTx/>
                <a:ea typeface="+mn-ea"/>
                <a:cs typeface="+mn-cs"/>
              </a:rPr>
              <a:t>当构成一个容量较大的存储器时，往往需要</a:t>
            </a:r>
            <a:r>
              <a:rPr kumimoji="0" lang="zh-CN" altLang="en-US" sz="2800" b="1" i="0" u="none" strike="noStrike" kern="1200" cap="none" spc="0" normalizeH="0" baseline="0" noProof="0" smtClean="0">
                <a:ln>
                  <a:noFill/>
                </a:ln>
                <a:effectLst/>
                <a:uLnTx/>
                <a:uFillTx/>
                <a:ea typeface="+mn-ea"/>
                <a:cs typeface="+mn-cs"/>
              </a:rPr>
              <a:t>在</a:t>
            </a:r>
            <a:r>
              <a:rPr kumimoji="0" lang="zh-CN" altLang="en-US" sz="2800" b="1" i="0" u="none" strike="noStrike" kern="1200" cap="none" spc="0" normalizeH="0" baseline="0" noProof="0" smtClean="0">
                <a:ln>
                  <a:noFill/>
                </a:ln>
                <a:solidFill>
                  <a:srgbClr val="FF0000"/>
                </a:solidFill>
                <a:effectLst/>
                <a:uLnTx/>
                <a:uFillTx/>
                <a:ea typeface="+mn-ea"/>
                <a:cs typeface="+mn-cs"/>
              </a:rPr>
              <a:t>字数方向</a:t>
            </a:r>
            <a:r>
              <a:rPr kumimoji="0" lang="zh-CN" altLang="en-US" sz="2800" b="1" i="0" u="none" strike="noStrike" kern="1200" cap="none" spc="0" normalizeH="0" baseline="0" noProof="0" smtClean="0">
                <a:ln>
                  <a:noFill/>
                </a:ln>
                <a:effectLst/>
                <a:uLnTx/>
                <a:uFillTx/>
                <a:ea typeface="+mn-ea"/>
                <a:cs typeface="+mn-cs"/>
              </a:rPr>
              <a:t>和</a:t>
            </a:r>
            <a:r>
              <a:rPr kumimoji="0" lang="zh-CN" altLang="en-US" sz="2800" b="1" i="0" u="none" strike="noStrike" kern="1200" cap="none" spc="0" normalizeH="0" baseline="0" noProof="0" smtClean="0">
                <a:ln>
                  <a:noFill/>
                </a:ln>
                <a:solidFill>
                  <a:srgbClr val="FF0000"/>
                </a:solidFill>
                <a:effectLst/>
                <a:uLnTx/>
                <a:uFillTx/>
                <a:ea typeface="+mn-ea"/>
                <a:cs typeface="+mn-cs"/>
              </a:rPr>
              <a:t>位数方向</a:t>
            </a:r>
            <a:r>
              <a:rPr kumimoji="0" lang="zh-CN" altLang="en-US" sz="2800" b="1" i="0" u="none" strike="noStrike" kern="1200" cap="none" spc="0" normalizeH="0" baseline="0" noProof="0" smtClean="0">
                <a:ln>
                  <a:noFill/>
                </a:ln>
                <a:effectLst/>
                <a:uLnTx/>
                <a:uFillTx/>
                <a:ea typeface="+mn-ea"/>
                <a:cs typeface="+mn-cs"/>
              </a:rPr>
              <a:t>上同时扩展</a:t>
            </a:r>
            <a:r>
              <a:rPr kumimoji="0" lang="zh-CN" altLang="en-US" sz="2800" b="1" i="0" u="none" strike="noStrike" kern="1200" cap="none" spc="0" normalizeH="0" baseline="0" noProof="0" smtClean="0">
                <a:ln>
                  <a:noFill/>
                </a:ln>
                <a:solidFill>
                  <a:schemeClr val="tx1"/>
                </a:solidFill>
                <a:effectLst/>
                <a:uLnTx/>
                <a:uFillTx/>
                <a:ea typeface="+mn-ea"/>
                <a:cs typeface="+mn-cs"/>
              </a:rPr>
              <a:t>，这将是前两种扩展的组合。</a:t>
            </a:r>
          </a:p>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zh-CN" altLang="en-US" sz="2800" b="1" i="0" u="none" strike="noStrike" kern="1200" cap="none" spc="0" normalizeH="0" baseline="0" noProof="0" smtClean="0">
                <a:ln>
                  <a:noFill/>
                </a:ln>
                <a:solidFill>
                  <a:schemeClr val="tx1"/>
                </a:solidFill>
                <a:effectLst/>
                <a:uLnTx/>
                <a:uFillTx/>
                <a:ea typeface="+mn-ea"/>
                <a:cs typeface="+mn-cs"/>
              </a:rPr>
              <a:t>         如用</a:t>
            </a:r>
            <a:r>
              <a:rPr kumimoji="0" lang="en-US" altLang="zh-CN" sz="2800" b="1" i="0" u="none" strike="noStrike" kern="1200" cap="none" spc="0" normalizeH="0" baseline="0" noProof="0" smtClean="0">
                <a:ln>
                  <a:noFill/>
                </a:ln>
                <a:solidFill>
                  <a:schemeClr val="tx1"/>
                </a:solidFill>
                <a:effectLst/>
                <a:uLnTx/>
                <a:uFillTx/>
                <a:ea typeface="+mn-ea"/>
                <a:cs typeface="+mn-cs"/>
              </a:rPr>
              <a:t>16K×4</a:t>
            </a:r>
            <a:r>
              <a:rPr kumimoji="0" lang="zh-CN" altLang="en-US" sz="2800" b="1" i="0" u="none" strike="noStrike" kern="1200" cap="none" spc="0" normalizeH="0" baseline="0" noProof="0" smtClean="0">
                <a:ln>
                  <a:noFill/>
                </a:ln>
                <a:solidFill>
                  <a:schemeClr val="tx1"/>
                </a:solidFill>
                <a:effectLst/>
                <a:uLnTx/>
                <a:uFillTx/>
                <a:ea typeface="+mn-ea"/>
                <a:cs typeface="+mn-cs"/>
              </a:rPr>
              <a:t>的</a:t>
            </a:r>
            <a:r>
              <a:rPr kumimoji="0" lang="en-US" altLang="zh-CN" sz="2800" b="1" i="0" u="none" strike="noStrike" kern="1200" cap="none" spc="0" normalizeH="0" baseline="0" noProof="0" smtClean="0">
                <a:ln>
                  <a:noFill/>
                </a:ln>
                <a:solidFill>
                  <a:schemeClr val="tx1"/>
                </a:solidFill>
                <a:effectLst/>
                <a:uLnTx/>
                <a:uFillTx/>
                <a:ea typeface="+mn-ea"/>
                <a:cs typeface="+mn-cs"/>
              </a:rPr>
              <a:t>SRAM</a:t>
            </a:r>
            <a:r>
              <a:rPr kumimoji="0" lang="zh-CN" altLang="en-US" sz="2800" b="1" i="0" u="none" strike="noStrike" kern="1200" cap="none" spc="0" normalizeH="0" baseline="0" noProof="0" smtClean="0">
                <a:ln>
                  <a:noFill/>
                </a:ln>
                <a:solidFill>
                  <a:schemeClr val="tx1"/>
                </a:solidFill>
                <a:effectLst/>
                <a:uLnTx/>
                <a:uFillTx/>
                <a:ea typeface="+mn-ea"/>
                <a:cs typeface="+mn-cs"/>
              </a:rPr>
              <a:t>组成</a:t>
            </a:r>
            <a:r>
              <a:rPr kumimoji="0" lang="en-US" altLang="zh-CN" sz="2800" b="1" i="0" u="none" strike="noStrike" kern="1200" cap="none" spc="0" normalizeH="0" baseline="0" noProof="0" smtClean="0">
                <a:ln>
                  <a:noFill/>
                </a:ln>
                <a:solidFill>
                  <a:schemeClr val="tx1"/>
                </a:solidFill>
                <a:effectLst/>
                <a:uLnTx/>
                <a:uFillTx/>
                <a:ea typeface="+mn-ea"/>
                <a:cs typeface="+mn-cs"/>
              </a:rPr>
              <a:t>64K×8</a:t>
            </a:r>
            <a:r>
              <a:rPr kumimoji="0" lang="zh-CN" altLang="en-US" sz="2800" b="1" i="0" u="none" strike="noStrike" kern="1200" cap="none" spc="0" normalizeH="0" baseline="0" noProof="0" smtClean="0">
                <a:ln>
                  <a:noFill/>
                </a:ln>
                <a:solidFill>
                  <a:schemeClr val="tx1"/>
                </a:solidFill>
                <a:effectLst/>
                <a:uLnTx/>
                <a:uFillTx/>
                <a:ea typeface="+mn-ea"/>
                <a:cs typeface="+mn-cs"/>
              </a:rPr>
              <a:t>的存储器，需要</a:t>
            </a:r>
            <a:r>
              <a:rPr kumimoji="0" lang="en-US" altLang="zh-CN" sz="2800" b="1" i="0" u="none" strike="noStrike" kern="1200" cap="none" spc="0" normalizeH="0" baseline="0" noProof="0" smtClean="0">
                <a:ln>
                  <a:noFill/>
                </a:ln>
                <a:solidFill>
                  <a:schemeClr val="tx1"/>
                </a:solidFill>
                <a:effectLst/>
                <a:uLnTx/>
                <a:uFillTx/>
                <a:ea typeface="+mn-ea"/>
                <a:cs typeface="+mn-cs"/>
              </a:rPr>
              <a:t>8</a:t>
            </a:r>
            <a:r>
              <a:rPr kumimoji="0" lang="zh-CN" altLang="en-US" sz="2800" b="1" i="0" u="none" strike="noStrike" kern="1200" cap="none" spc="0" normalizeH="0" baseline="0" noProof="0" smtClean="0">
                <a:ln>
                  <a:noFill/>
                </a:ln>
                <a:solidFill>
                  <a:schemeClr val="tx1"/>
                </a:solidFill>
                <a:effectLst/>
                <a:uLnTx/>
                <a:uFillTx/>
                <a:ea typeface="+mn-ea"/>
                <a:cs typeface="+mn-cs"/>
              </a:rPr>
              <a:t>个芯片。</a:t>
            </a:r>
          </a:p>
        </p:txBody>
      </p:sp>
      <p:sp>
        <p:nvSpPr>
          <p:cNvPr id="3" name="Text Box 4"/>
          <p:cNvSpPr txBox="1">
            <a:spLocks noChangeArrowheads="1"/>
          </p:cNvSpPr>
          <p:nvPr/>
        </p:nvSpPr>
        <p:spPr bwMode="auto">
          <a:xfrm>
            <a:off x="819150" y="4653136"/>
            <a:ext cx="7410450" cy="1514261"/>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800" b="1"/>
              <a:t>    </a:t>
            </a:r>
            <a:r>
              <a:rPr lang="en-US" altLang="zh-CN" sz="2800" b="1" smtClean="0"/>
              <a:t>                    </a:t>
            </a:r>
            <a:r>
              <a:rPr lang="zh-CN" altLang="en-US" sz="2800" b="1">
                <a:solidFill>
                  <a:srgbClr val="FF0000"/>
                </a:solidFill>
              </a:rPr>
              <a:t>容量     </a:t>
            </a:r>
            <a:r>
              <a:rPr lang="zh-CN" altLang="en-US" sz="2800" b="1" smtClean="0">
                <a:solidFill>
                  <a:srgbClr val="FF0000"/>
                </a:solidFill>
              </a:rPr>
              <a:t>            </a:t>
            </a:r>
            <a:r>
              <a:rPr lang="zh-CN" altLang="en-US" sz="2800" b="1">
                <a:solidFill>
                  <a:srgbClr val="FF0000"/>
                </a:solidFill>
              </a:rPr>
              <a:t>地址 </a:t>
            </a:r>
            <a:r>
              <a:rPr lang="zh-CN" altLang="en-US" sz="2800" b="1" smtClean="0">
                <a:solidFill>
                  <a:srgbClr val="FF0000"/>
                </a:solidFill>
              </a:rPr>
              <a:t>     </a:t>
            </a:r>
            <a:r>
              <a:rPr lang="zh-CN" altLang="en-US" sz="2800" b="1">
                <a:solidFill>
                  <a:srgbClr val="FF0000"/>
                </a:solidFill>
              </a:rPr>
              <a:t>数据</a:t>
            </a:r>
          </a:p>
          <a:p>
            <a:pPr>
              <a:lnSpc>
                <a:spcPct val="80000"/>
              </a:lnSpc>
              <a:spcBef>
                <a:spcPct val="50000"/>
              </a:spcBef>
            </a:pPr>
            <a:r>
              <a:rPr lang="zh-CN" altLang="en-US" sz="2800" b="1"/>
              <a:t> 存储器          </a:t>
            </a:r>
            <a:r>
              <a:rPr lang="en-US" altLang="zh-CN" sz="2800" b="1"/>
              <a:t>64K×8              16           8</a:t>
            </a:r>
          </a:p>
          <a:p>
            <a:pPr>
              <a:lnSpc>
                <a:spcPct val="50000"/>
              </a:lnSpc>
              <a:spcBef>
                <a:spcPct val="50000"/>
              </a:spcBef>
            </a:pPr>
            <a:r>
              <a:rPr lang="en-US" altLang="zh-CN" sz="2800" b="1"/>
              <a:t> </a:t>
            </a:r>
            <a:r>
              <a:rPr lang="zh-CN" altLang="en-US" sz="2800" b="1"/>
              <a:t>存储芯片      </a:t>
            </a:r>
            <a:r>
              <a:rPr lang="en-US" altLang="zh-CN" sz="2800" b="1"/>
              <a:t>16K×4              14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971600" y="1743472"/>
            <a:ext cx="8023225" cy="533400"/>
          </a:xfrm>
          <a:prstGeom prst="rect">
            <a:avLst/>
          </a:prstGeom>
          <a:noFill/>
          <a:ln w="9525">
            <a:noFill/>
            <a:miter lim="800000"/>
            <a:headEnd/>
            <a:tailEnd/>
          </a:ln>
        </p:spPr>
        <p:txBody>
          <a:bodyPr>
            <a:spAutoFit/>
          </a:bodyPr>
          <a:lstStyle/>
          <a:p>
            <a:pPr algn="l"/>
            <a:r>
              <a:rPr lang="zh-CN" altLang="en-US" sz="2800" b="1" u="sng">
                <a:solidFill>
                  <a:srgbClr val="C00000"/>
                </a:solidFill>
              </a:rPr>
              <a:t>给出芯片地址分配与片选逻辑</a:t>
            </a:r>
            <a:r>
              <a:rPr lang="zh-CN" altLang="en-US" sz="2800" b="1">
                <a:solidFill>
                  <a:srgbClr val="C00000"/>
                </a:solidFill>
              </a:rPr>
              <a:t>,  </a:t>
            </a:r>
            <a:r>
              <a:rPr lang="zh-CN" altLang="en-US" sz="2800" b="1" u="sng">
                <a:solidFill>
                  <a:srgbClr val="C00000"/>
                </a:solidFill>
              </a:rPr>
              <a:t>画出存储器框图</a:t>
            </a:r>
          </a:p>
        </p:txBody>
      </p:sp>
      <p:sp>
        <p:nvSpPr>
          <p:cNvPr id="3" name="Text Box 4"/>
          <p:cNvSpPr txBox="1">
            <a:spLocks noChangeArrowheads="1"/>
          </p:cNvSpPr>
          <p:nvPr/>
        </p:nvSpPr>
        <p:spPr bwMode="auto">
          <a:xfrm>
            <a:off x="431800" y="3284984"/>
            <a:ext cx="7524576" cy="523220"/>
          </a:xfrm>
          <a:prstGeom prst="rect">
            <a:avLst/>
          </a:prstGeom>
          <a:noFill/>
          <a:ln w="9525">
            <a:noFill/>
            <a:miter lim="800000"/>
            <a:headEnd/>
            <a:tailEnd/>
          </a:ln>
        </p:spPr>
        <p:txBody>
          <a:bodyPr wrap="square">
            <a:spAutoFit/>
          </a:bodyPr>
          <a:lstStyle/>
          <a:p>
            <a:pPr algn="l"/>
            <a:r>
              <a:rPr lang="zh-CN" altLang="en-US" sz="2800" b="1"/>
              <a:t>1. </a:t>
            </a:r>
            <a:r>
              <a:rPr lang="zh-CN" altLang="en-US" sz="2800" b="1" smtClean="0"/>
              <a:t>根据存储器设计容量</a:t>
            </a:r>
            <a:r>
              <a:rPr lang="zh-CN" altLang="en-US" sz="2800" b="1"/>
              <a:t>计算</a:t>
            </a:r>
            <a:r>
              <a:rPr lang="zh-CN" altLang="en-US" sz="2800" b="1" smtClean="0"/>
              <a:t>芯片数与分组</a:t>
            </a:r>
            <a:endParaRPr lang="zh-CN" altLang="en-US" sz="2800" b="1"/>
          </a:p>
        </p:txBody>
      </p:sp>
      <p:grpSp>
        <p:nvGrpSpPr>
          <p:cNvPr id="4" name="Group 61"/>
          <p:cNvGrpSpPr>
            <a:grpSpLocks/>
          </p:cNvGrpSpPr>
          <p:nvPr/>
        </p:nvGrpSpPr>
        <p:grpSpPr bwMode="auto">
          <a:xfrm>
            <a:off x="219869" y="109600"/>
            <a:ext cx="8878887" cy="1655763"/>
            <a:chOff x="127" y="135"/>
            <a:chExt cx="5593" cy="1043"/>
          </a:xfrm>
        </p:grpSpPr>
        <p:sp>
          <p:nvSpPr>
            <p:cNvPr id="5" name="Text Box 2"/>
            <p:cNvSpPr txBox="1">
              <a:spLocks noChangeArrowheads="1"/>
            </p:cNvSpPr>
            <p:nvPr/>
          </p:nvSpPr>
          <p:spPr bwMode="auto">
            <a:xfrm>
              <a:off x="127" y="143"/>
              <a:ext cx="720" cy="397"/>
            </a:xfrm>
            <a:prstGeom prst="rect">
              <a:avLst/>
            </a:prstGeom>
            <a:noFill/>
            <a:ln w="9525">
              <a:noFill/>
              <a:miter lim="800000"/>
              <a:headEnd/>
              <a:tailEnd/>
            </a:ln>
          </p:spPr>
          <p:txBody>
            <a:bodyPr>
              <a:spAutoFit/>
            </a:bodyPr>
            <a:lstStyle/>
            <a:p>
              <a:pPr algn="l">
                <a:lnSpc>
                  <a:spcPts val="4200"/>
                </a:lnSpc>
              </a:pPr>
              <a:r>
                <a:rPr lang="zh-CN" altLang="en-US" sz="2900" b="1"/>
                <a:t>例1.</a:t>
              </a:r>
            </a:p>
          </p:txBody>
        </p:sp>
        <p:sp>
          <p:nvSpPr>
            <p:cNvPr id="6" name="Text Box 6"/>
            <p:cNvSpPr txBox="1">
              <a:spLocks noChangeArrowheads="1"/>
            </p:cNvSpPr>
            <p:nvPr/>
          </p:nvSpPr>
          <p:spPr bwMode="auto">
            <a:xfrm>
              <a:off x="604" y="135"/>
              <a:ext cx="5116" cy="1043"/>
            </a:xfrm>
            <a:prstGeom prst="rect">
              <a:avLst/>
            </a:prstGeom>
            <a:noFill/>
            <a:ln w="9525">
              <a:noFill/>
              <a:miter lim="800000"/>
              <a:headEnd/>
              <a:tailEnd/>
            </a:ln>
          </p:spPr>
          <p:txBody>
            <a:bodyPr>
              <a:spAutoFit/>
            </a:bodyPr>
            <a:lstStyle/>
            <a:p>
              <a:pPr algn="l">
                <a:lnSpc>
                  <a:spcPts val="4200"/>
                </a:lnSpc>
              </a:pPr>
              <a:r>
                <a:rPr lang="zh-CN" altLang="en-US" sz="2900" b="1"/>
                <a:t>用2114(</a:t>
              </a:r>
              <a:r>
                <a:rPr lang="zh-CN" altLang="en-US" sz="2900" b="1">
                  <a:solidFill>
                    <a:srgbClr val="0000FF"/>
                  </a:solidFill>
                </a:rPr>
                <a:t>1</a:t>
              </a:r>
              <a:r>
                <a:rPr lang="en-US" altLang="zh-CN" sz="2900" b="1">
                  <a:solidFill>
                    <a:srgbClr val="0000FF"/>
                  </a:solidFill>
                </a:rPr>
                <a:t>K</a:t>
              </a:r>
              <a:r>
                <a:rPr lang="en-US" altLang="zh-CN" sz="2900" b="1">
                  <a:solidFill>
                    <a:srgbClr val="0000FF"/>
                  </a:solidFill>
                  <a:sym typeface="Symbol" pitchFamily="18" charset="2"/>
                </a:rPr>
                <a:t></a:t>
              </a:r>
              <a:r>
                <a:rPr lang="en-US" altLang="zh-CN" sz="2900" b="1">
                  <a:solidFill>
                    <a:srgbClr val="0000FF"/>
                  </a:solidFill>
                </a:rPr>
                <a:t>4</a:t>
              </a:r>
              <a:r>
                <a:rPr lang="en-US" altLang="zh-CN" sz="2900" b="1"/>
                <a:t>)SRAM</a:t>
              </a:r>
              <a:r>
                <a:rPr lang="zh-CN" altLang="en-US" sz="2900" b="1"/>
                <a:t>芯片组成容量为</a:t>
              </a:r>
              <a:r>
                <a:rPr lang="zh-CN" altLang="en-US" sz="2900" b="1">
                  <a:solidFill>
                    <a:srgbClr val="0000FF"/>
                  </a:solidFill>
                </a:rPr>
                <a:t>4</a:t>
              </a:r>
              <a:r>
                <a:rPr lang="en-US" altLang="zh-CN" sz="2900" b="1">
                  <a:solidFill>
                    <a:srgbClr val="0000FF"/>
                  </a:solidFill>
                </a:rPr>
                <a:t>K</a:t>
              </a:r>
              <a:r>
                <a:rPr lang="en-US" altLang="zh-CN" sz="2900" b="1">
                  <a:solidFill>
                    <a:srgbClr val="0000FF"/>
                  </a:solidFill>
                  <a:sym typeface="Symbol" pitchFamily="18" charset="2"/>
                </a:rPr>
                <a:t></a:t>
              </a:r>
              <a:r>
                <a:rPr lang="en-US" altLang="zh-CN" sz="2900" b="1">
                  <a:solidFill>
                    <a:srgbClr val="0000FF"/>
                  </a:solidFill>
                </a:rPr>
                <a:t>8</a:t>
              </a:r>
              <a:r>
                <a:rPr lang="zh-CN" altLang="en-US" sz="2900" b="1"/>
                <a:t>的存储器。假设</a:t>
              </a:r>
              <a:r>
                <a:rPr lang="en-US" altLang="zh-CN" sz="2900" b="1"/>
                <a:t>CPU</a:t>
              </a:r>
              <a:r>
                <a:rPr lang="zh-CN" altLang="en-US" sz="2900" b="1"/>
                <a:t>地址总线</a:t>
              </a:r>
              <a:r>
                <a:rPr lang="en-US" altLang="zh-CN" sz="2900" b="1"/>
                <a:t>A</a:t>
              </a:r>
              <a:r>
                <a:rPr lang="en-US" altLang="zh-CN" sz="3100" b="1" baseline="-12000"/>
                <a:t>15</a:t>
              </a:r>
              <a:r>
                <a:rPr lang="en-US" altLang="zh-CN" sz="2900" b="1" baseline="-16000"/>
                <a:t> </a:t>
              </a:r>
              <a:r>
                <a:rPr lang="en-US" altLang="zh-CN" sz="2900" b="1"/>
                <a:t>~A</a:t>
              </a:r>
              <a:r>
                <a:rPr lang="en-US" altLang="zh-CN" sz="3100" b="1" baseline="-12000"/>
                <a:t>0</a:t>
              </a:r>
              <a:r>
                <a:rPr lang="zh-CN" altLang="en-US" sz="2900" b="1"/>
                <a:t>, 数据总线</a:t>
              </a:r>
              <a:r>
                <a:rPr lang="en-US" altLang="zh-CN" sz="2900" b="1"/>
                <a:t>D</a:t>
              </a:r>
              <a:r>
                <a:rPr lang="en-US" altLang="zh-CN" sz="3100" b="1" baseline="-12000"/>
                <a:t>7</a:t>
              </a:r>
              <a:r>
                <a:rPr lang="en-US" altLang="zh-CN" sz="2900" b="1" baseline="-16000"/>
                <a:t> </a:t>
              </a:r>
              <a:r>
                <a:rPr lang="en-US" altLang="zh-CN" sz="2900" b="1"/>
                <a:t>~D</a:t>
              </a:r>
              <a:r>
                <a:rPr lang="en-US" altLang="zh-CN" sz="3100" b="1" baseline="-12000"/>
                <a:t>0</a:t>
              </a:r>
              <a:r>
                <a:rPr lang="zh-CN" altLang="en-US" sz="2900" b="1"/>
                <a:t>, 读/写信号线</a:t>
              </a:r>
              <a:r>
                <a:rPr lang="en-US" altLang="zh-CN" sz="2900" b="1"/>
                <a:t>R/</a:t>
              </a:r>
              <a:r>
                <a:rPr lang="en-US" altLang="zh-CN" sz="1200" b="1"/>
                <a:t> </a:t>
              </a:r>
              <a:r>
                <a:rPr lang="en-US" altLang="zh-CN" sz="2900" b="1"/>
                <a:t>W。</a:t>
              </a:r>
            </a:p>
          </p:txBody>
        </p:sp>
        <p:sp>
          <p:nvSpPr>
            <p:cNvPr id="7" name="Line 7"/>
            <p:cNvSpPr>
              <a:spLocks noChangeShapeType="1"/>
            </p:cNvSpPr>
            <p:nvPr/>
          </p:nvSpPr>
          <p:spPr bwMode="auto">
            <a:xfrm>
              <a:off x="2166" y="892"/>
              <a:ext cx="213" cy="0"/>
            </a:xfrm>
            <a:prstGeom prst="line">
              <a:avLst/>
            </a:prstGeom>
            <a:noFill/>
            <a:ln w="22225" cap="sq">
              <a:solidFill>
                <a:srgbClr val="003800"/>
              </a:solidFill>
              <a:round/>
              <a:headEnd type="none" w="sm" len="sm"/>
              <a:tailEnd type="none" w="sm" len="sm"/>
            </a:ln>
          </p:spPr>
          <p:txBody>
            <a:bodyPr wrap="none" anchor="ctr"/>
            <a:lstStyle/>
            <a:p>
              <a:pPr>
                <a:lnSpc>
                  <a:spcPts val="4200"/>
                </a:lnSpc>
              </a:pPr>
              <a:endParaRPr lang="zh-CN" altLang="en-US" b="1"/>
            </a:p>
          </p:txBody>
        </p:sp>
      </p:grpSp>
      <p:sp>
        <p:nvSpPr>
          <p:cNvPr id="8" name="Text Box 8"/>
          <p:cNvSpPr txBox="1">
            <a:spLocks noChangeArrowheads="1"/>
          </p:cNvSpPr>
          <p:nvPr/>
        </p:nvSpPr>
        <p:spPr bwMode="auto">
          <a:xfrm>
            <a:off x="323528" y="2521719"/>
            <a:ext cx="2570163" cy="523220"/>
          </a:xfrm>
          <a:prstGeom prst="rect">
            <a:avLst/>
          </a:prstGeom>
          <a:noFill/>
          <a:ln w="9525">
            <a:noFill/>
            <a:miter lim="800000"/>
            <a:headEnd/>
            <a:tailEnd/>
          </a:ln>
        </p:spPr>
        <p:txBody>
          <a:bodyPr>
            <a:spAutoFit/>
          </a:bodyPr>
          <a:lstStyle/>
          <a:p>
            <a:pPr algn="l"/>
            <a:r>
              <a:rPr lang="zh-CN" altLang="en-US" sz="2800" b="1"/>
              <a:t>设计步骤:</a:t>
            </a:r>
          </a:p>
        </p:txBody>
      </p:sp>
      <p:sp>
        <p:nvSpPr>
          <p:cNvPr id="9" name="Text Box 10"/>
          <p:cNvSpPr txBox="1">
            <a:spLocks noChangeArrowheads="1"/>
          </p:cNvSpPr>
          <p:nvPr/>
        </p:nvSpPr>
        <p:spPr bwMode="auto">
          <a:xfrm>
            <a:off x="2267744" y="4318595"/>
            <a:ext cx="3335337" cy="533400"/>
          </a:xfrm>
          <a:prstGeom prst="rect">
            <a:avLst/>
          </a:prstGeom>
          <a:noFill/>
          <a:ln w="9525">
            <a:noFill/>
            <a:miter lim="800000"/>
            <a:headEnd/>
            <a:tailEnd/>
          </a:ln>
        </p:spPr>
        <p:txBody>
          <a:bodyPr>
            <a:spAutoFit/>
          </a:bodyPr>
          <a:lstStyle/>
          <a:p>
            <a:pPr algn="l"/>
            <a:r>
              <a:rPr lang="zh-CN" altLang="en-US" sz="2900" b="1" smtClean="0">
                <a:solidFill>
                  <a:srgbClr val="003800"/>
                </a:solidFill>
              </a:rPr>
              <a:t>先</a:t>
            </a:r>
            <a:r>
              <a:rPr lang="zh-CN" altLang="en-US" sz="2900" b="1" u="sng">
                <a:solidFill>
                  <a:srgbClr val="003800"/>
                </a:solidFill>
              </a:rPr>
              <a:t>扩展位数</a:t>
            </a:r>
            <a:r>
              <a:rPr lang="zh-CN" altLang="en-US" sz="2900" b="1">
                <a:solidFill>
                  <a:srgbClr val="003800"/>
                </a:solidFill>
              </a:rPr>
              <a:t>,   </a:t>
            </a:r>
            <a:endParaRPr lang="zh-CN" altLang="en-US" sz="2900" b="1" u="sng">
              <a:solidFill>
                <a:srgbClr val="003800"/>
              </a:solidFill>
            </a:endParaRPr>
          </a:p>
        </p:txBody>
      </p:sp>
      <p:grpSp>
        <p:nvGrpSpPr>
          <p:cNvPr id="10" name="Group 58"/>
          <p:cNvGrpSpPr>
            <a:grpSpLocks/>
          </p:cNvGrpSpPr>
          <p:nvPr/>
        </p:nvGrpSpPr>
        <p:grpSpPr bwMode="auto">
          <a:xfrm>
            <a:off x="2377033" y="5215532"/>
            <a:ext cx="3273425" cy="534988"/>
            <a:chOff x="198" y="2646"/>
            <a:chExt cx="2062" cy="337"/>
          </a:xfrm>
        </p:grpSpPr>
        <p:sp>
          <p:nvSpPr>
            <p:cNvPr id="11" name="Text Box 11"/>
            <p:cNvSpPr txBox="1">
              <a:spLocks noChangeArrowheads="1"/>
            </p:cNvSpPr>
            <p:nvPr/>
          </p:nvSpPr>
          <p:spPr bwMode="auto">
            <a:xfrm>
              <a:off x="198" y="2646"/>
              <a:ext cx="1380" cy="336"/>
            </a:xfrm>
            <a:prstGeom prst="rect">
              <a:avLst/>
            </a:prstGeom>
            <a:noFill/>
            <a:ln w="9525">
              <a:noFill/>
              <a:miter lim="800000"/>
              <a:headEnd/>
              <a:tailEnd/>
            </a:ln>
          </p:spPr>
          <p:txBody>
            <a:bodyPr>
              <a:spAutoFit/>
            </a:bodyPr>
            <a:lstStyle/>
            <a:p>
              <a:pPr algn="l"/>
              <a:r>
                <a:rPr lang="zh-CN" altLang="en-US" sz="2900" b="1">
                  <a:solidFill>
                    <a:srgbClr val="003800"/>
                  </a:solidFill>
                </a:rPr>
                <a:t>2片1</a:t>
              </a:r>
              <a:r>
                <a:rPr lang="en-US" altLang="zh-CN" sz="2900" b="1">
                  <a:solidFill>
                    <a:srgbClr val="003800"/>
                  </a:solidFill>
                </a:rPr>
                <a:t>K</a:t>
              </a:r>
              <a:r>
                <a:rPr lang="en-US" altLang="zh-CN" sz="2900" b="1">
                  <a:solidFill>
                    <a:srgbClr val="003800"/>
                  </a:solidFill>
                  <a:sym typeface="Symbol" pitchFamily="18" charset="2"/>
                </a:rPr>
                <a:t></a:t>
              </a:r>
              <a:r>
                <a:rPr lang="en-US" altLang="zh-CN" sz="2900" b="1">
                  <a:solidFill>
                    <a:srgbClr val="003800"/>
                  </a:solidFill>
                </a:rPr>
                <a:t>4 </a:t>
              </a:r>
            </a:p>
          </p:txBody>
        </p:sp>
        <p:sp>
          <p:nvSpPr>
            <p:cNvPr id="12" name="Line 12"/>
            <p:cNvSpPr>
              <a:spLocks noChangeShapeType="1"/>
            </p:cNvSpPr>
            <p:nvPr/>
          </p:nvSpPr>
          <p:spPr bwMode="auto">
            <a:xfrm flipV="1">
              <a:off x="1243" y="2835"/>
              <a:ext cx="258" cy="0"/>
            </a:xfrm>
            <a:prstGeom prst="line">
              <a:avLst/>
            </a:prstGeom>
            <a:noFill/>
            <a:ln w="25400" cap="sq">
              <a:solidFill>
                <a:srgbClr val="003800"/>
              </a:solidFill>
              <a:round/>
              <a:headEnd type="none" w="sm" len="sm"/>
              <a:tailEnd type="triangle" w="med" len="med"/>
            </a:ln>
          </p:spPr>
          <p:txBody>
            <a:bodyPr wrap="none" anchor="ctr"/>
            <a:lstStyle/>
            <a:p>
              <a:endParaRPr lang="zh-CN" altLang="en-US" b="1"/>
            </a:p>
          </p:txBody>
        </p:sp>
        <p:sp>
          <p:nvSpPr>
            <p:cNvPr id="13" name="Text Box 13"/>
            <p:cNvSpPr txBox="1">
              <a:spLocks noChangeArrowheads="1"/>
            </p:cNvSpPr>
            <p:nvPr/>
          </p:nvSpPr>
          <p:spPr bwMode="auto">
            <a:xfrm>
              <a:off x="1466" y="2647"/>
              <a:ext cx="794" cy="336"/>
            </a:xfrm>
            <a:prstGeom prst="rect">
              <a:avLst/>
            </a:prstGeom>
            <a:noFill/>
            <a:ln w="9525">
              <a:noFill/>
              <a:miter lim="800000"/>
              <a:headEnd/>
              <a:tailEnd/>
            </a:ln>
          </p:spPr>
          <p:txBody>
            <a:bodyPr>
              <a:spAutoFit/>
            </a:bodyPr>
            <a:lstStyle/>
            <a:p>
              <a:pPr algn="l"/>
              <a:r>
                <a:rPr lang="zh-CN" altLang="en-US" sz="2900" b="1">
                  <a:solidFill>
                    <a:srgbClr val="003800"/>
                  </a:solidFill>
                </a:rPr>
                <a:t>1</a:t>
              </a:r>
              <a:r>
                <a:rPr lang="en-US" altLang="zh-CN" sz="2900" b="1">
                  <a:solidFill>
                    <a:srgbClr val="003800"/>
                  </a:solidFill>
                </a:rPr>
                <a:t>K</a:t>
              </a:r>
              <a:r>
                <a:rPr lang="en-US" altLang="zh-CN" sz="2900" b="1">
                  <a:solidFill>
                    <a:srgbClr val="003800"/>
                  </a:solidFill>
                  <a:sym typeface="Symbol" pitchFamily="18" charset="2"/>
                </a:rPr>
                <a:t></a:t>
              </a:r>
              <a:r>
                <a:rPr lang="en-US" altLang="zh-CN" sz="2900" b="1">
                  <a:solidFill>
                    <a:srgbClr val="003800"/>
                  </a:solidFill>
                </a:rPr>
                <a:t>8 </a:t>
              </a:r>
            </a:p>
          </p:txBody>
        </p:sp>
      </p:grpSp>
      <p:grpSp>
        <p:nvGrpSpPr>
          <p:cNvPr id="14" name="Group 59"/>
          <p:cNvGrpSpPr>
            <a:grpSpLocks/>
          </p:cNvGrpSpPr>
          <p:nvPr/>
        </p:nvGrpSpPr>
        <p:grpSpPr bwMode="auto">
          <a:xfrm>
            <a:off x="2375446" y="5707657"/>
            <a:ext cx="3119437" cy="533400"/>
            <a:chOff x="285" y="2956"/>
            <a:chExt cx="1965" cy="336"/>
          </a:xfrm>
        </p:grpSpPr>
        <p:sp>
          <p:nvSpPr>
            <p:cNvPr id="15" name="Text Box 14"/>
            <p:cNvSpPr txBox="1">
              <a:spLocks noChangeArrowheads="1"/>
            </p:cNvSpPr>
            <p:nvPr/>
          </p:nvSpPr>
          <p:spPr bwMode="auto">
            <a:xfrm>
              <a:off x="285" y="2956"/>
              <a:ext cx="1090" cy="336"/>
            </a:xfrm>
            <a:prstGeom prst="rect">
              <a:avLst/>
            </a:prstGeom>
            <a:noFill/>
            <a:ln w="9525">
              <a:noFill/>
              <a:miter lim="800000"/>
              <a:headEnd/>
              <a:tailEnd/>
            </a:ln>
          </p:spPr>
          <p:txBody>
            <a:bodyPr>
              <a:spAutoFit/>
            </a:bodyPr>
            <a:lstStyle/>
            <a:p>
              <a:pPr algn="l"/>
              <a:r>
                <a:rPr lang="zh-CN" altLang="en-US" sz="2900" b="1">
                  <a:solidFill>
                    <a:srgbClr val="003800"/>
                  </a:solidFill>
                </a:rPr>
                <a:t>4组1</a:t>
              </a:r>
              <a:r>
                <a:rPr lang="en-US" altLang="zh-CN" sz="2900" b="1">
                  <a:solidFill>
                    <a:srgbClr val="003800"/>
                  </a:solidFill>
                </a:rPr>
                <a:t>K</a:t>
              </a:r>
              <a:r>
                <a:rPr lang="en-US" altLang="zh-CN" sz="2900" b="1">
                  <a:solidFill>
                    <a:srgbClr val="003800"/>
                  </a:solidFill>
                  <a:sym typeface="Symbol" pitchFamily="18" charset="2"/>
                </a:rPr>
                <a:t></a:t>
              </a:r>
              <a:r>
                <a:rPr lang="en-US" altLang="zh-CN" sz="2900" b="1">
                  <a:solidFill>
                    <a:srgbClr val="003800"/>
                  </a:solidFill>
                </a:rPr>
                <a:t>8 </a:t>
              </a:r>
            </a:p>
          </p:txBody>
        </p:sp>
        <p:sp>
          <p:nvSpPr>
            <p:cNvPr id="16" name="Line 15"/>
            <p:cNvSpPr>
              <a:spLocks noChangeShapeType="1"/>
            </p:cNvSpPr>
            <p:nvPr/>
          </p:nvSpPr>
          <p:spPr bwMode="auto">
            <a:xfrm>
              <a:off x="1311" y="3142"/>
              <a:ext cx="268" cy="0"/>
            </a:xfrm>
            <a:prstGeom prst="line">
              <a:avLst/>
            </a:prstGeom>
            <a:noFill/>
            <a:ln w="25400" cap="sq">
              <a:solidFill>
                <a:srgbClr val="003800"/>
              </a:solidFill>
              <a:round/>
              <a:headEnd type="none" w="sm" len="sm"/>
              <a:tailEnd type="triangle" w="med" len="med"/>
            </a:ln>
          </p:spPr>
          <p:txBody>
            <a:bodyPr wrap="none" anchor="ctr"/>
            <a:lstStyle/>
            <a:p>
              <a:endParaRPr lang="zh-CN" altLang="en-US" b="1"/>
            </a:p>
          </p:txBody>
        </p:sp>
        <p:sp>
          <p:nvSpPr>
            <p:cNvPr id="17" name="Text Box 16"/>
            <p:cNvSpPr txBox="1">
              <a:spLocks noChangeArrowheads="1"/>
            </p:cNvSpPr>
            <p:nvPr/>
          </p:nvSpPr>
          <p:spPr bwMode="auto">
            <a:xfrm>
              <a:off x="1557" y="2956"/>
              <a:ext cx="693" cy="336"/>
            </a:xfrm>
            <a:prstGeom prst="rect">
              <a:avLst/>
            </a:prstGeom>
            <a:noFill/>
            <a:ln w="9525">
              <a:noFill/>
              <a:miter lim="800000"/>
              <a:headEnd/>
              <a:tailEnd/>
            </a:ln>
          </p:spPr>
          <p:txBody>
            <a:bodyPr>
              <a:spAutoFit/>
            </a:bodyPr>
            <a:lstStyle/>
            <a:p>
              <a:pPr algn="l"/>
              <a:r>
                <a:rPr lang="zh-CN" altLang="en-US" sz="2900" b="1">
                  <a:solidFill>
                    <a:srgbClr val="003800"/>
                  </a:solidFill>
                </a:rPr>
                <a:t>4</a:t>
              </a:r>
              <a:r>
                <a:rPr lang="en-US" altLang="zh-CN" sz="2900" b="1">
                  <a:solidFill>
                    <a:srgbClr val="003800"/>
                  </a:solidFill>
                </a:rPr>
                <a:t>K</a:t>
              </a:r>
              <a:r>
                <a:rPr lang="en-US" altLang="zh-CN" sz="2900" b="1">
                  <a:solidFill>
                    <a:srgbClr val="003800"/>
                  </a:solidFill>
                  <a:sym typeface="Symbol" pitchFamily="18" charset="2"/>
                </a:rPr>
                <a:t></a:t>
              </a:r>
              <a:r>
                <a:rPr lang="en-US" altLang="zh-CN" sz="2900" b="1">
                  <a:solidFill>
                    <a:srgbClr val="003800"/>
                  </a:solidFill>
                </a:rPr>
                <a:t>8 </a:t>
              </a:r>
            </a:p>
          </p:txBody>
        </p:sp>
      </p:grpSp>
      <p:sp>
        <p:nvSpPr>
          <p:cNvPr id="18" name="Text Box 17"/>
          <p:cNvSpPr txBox="1">
            <a:spLocks noChangeArrowheads="1"/>
          </p:cNvSpPr>
          <p:nvPr/>
        </p:nvSpPr>
        <p:spPr bwMode="auto">
          <a:xfrm>
            <a:off x="5553621" y="5494932"/>
            <a:ext cx="890587" cy="533400"/>
          </a:xfrm>
          <a:prstGeom prst="rect">
            <a:avLst/>
          </a:prstGeom>
          <a:noFill/>
          <a:ln w="9525">
            <a:noFill/>
            <a:miter lim="800000"/>
            <a:headEnd/>
            <a:tailEnd/>
          </a:ln>
        </p:spPr>
        <p:txBody>
          <a:bodyPr>
            <a:spAutoFit/>
          </a:bodyPr>
          <a:lstStyle/>
          <a:p>
            <a:pPr algn="l"/>
            <a:r>
              <a:rPr lang="zh-CN" altLang="en-US" sz="2900" b="1">
                <a:solidFill>
                  <a:srgbClr val="003800"/>
                </a:solidFill>
              </a:rPr>
              <a:t>8片 </a:t>
            </a:r>
          </a:p>
        </p:txBody>
      </p:sp>
      <p:sp>
        <p:nvSpPr>
          <p:cNvPr id="19" name="AutoShape 18"/>
          <p:cNvSpPr>
            <a:spLocks/>
          </p:cNvSpPr>
          <p:nvPr/>
        </p:nvSpPr>
        <p:spPr bwMode="auto">
          <a:xfrm>
            <a:off x="5423446" y="5440957"/>
            <a:ext cx="144462" cy="638175"/>
          </a:xfrm>
          <a:prstGeom prst="rightBrace">
            <a:avLst>
              <a:gd name="adj1" fmla="val 36813"/>
              <a:gd name="adj2" fmla="val 50000"/>
            </a:avLst>
          </a:prstGeom>
          <a:noFill/>
          <a:ln w="25400">
            <a:solidFill>
              <a:srgbClr val="003800"/>
            </a:solidFill>
            <a:round/>
            <a:headEnd/>
            <a:tailEnd/>
          </a:ln>
        </p:spPr>
        <p:txBody>
          <a:bodyPr wrap="none" anchor="ctr"/>
          <a:lstStyle/>
          <a:p>
            <a:endParaRPr lang="zh-CN" altLang="en-US" b="1"/>
          </a:p>
        </p:txBody>
      </p:sp>
      <p:sp>
        <p:nvSpPr>
          <p:cNvPr id="20" name="Rectangle 19"/>
          <p:cNvSpPr>
            <a:spLocks noChangeArrowheads="1"/>
          </p:cNvSpPr>
          <p:nvPr/>
        </p:nvSpPr>
        <p:spPr bwMode="auto">
          <a:xfrm>
            <a:off x="1907704" y="4337656"/>
            <a:ext cx="5184577" cy="1995488"/>
          </a:xfrm>
          <a:prstGeom prst="rect">
            <a:avLst/>
          </a:prstGeom>
          <a:noFill/>
          <a:ln w="15875">
            <a:solidFill>
              <a:srgbClr val="003800"/>
            </a:solidFill>
            <a:miter lim="800000"/>
            <a:headEnd/>
            <a:tailEnd/>
          </a:ln>
        </p:spPr>
        <p:txBody>
          <a:bodyPr wrap="none" anchor="ctr"/>
          <a:lstStyle/>
          <a:p>
            <a:endParaRPr lang="zh-CN" altLang="en-US" b="1"/>
          </a:p>
        </p:txBody>
      </p:sp>
      <p:sp>
        <p:nvSpPr>
          <p:cNvPr id="36" name="Text Box 42"/>
          <p:cNvSpPr txBox="1">
            <a:spLocks noChangeArrowheads="1"/>
          </p:cNvSpPr>
          <p:nvPr/>
        </p:nvSpPr>
        <p:spPr bwMode="auto">
          <a:xfrm>
            <a:off x="4355976" y="4305102"/>
            <a:ext cx="2697162" cy="533400"/>
          </a:xfrm>
          <a:prstGeom prst="rect">
            <a:avLst/>
          </a:prstGeom>
          <a:noFill/>
          <a:ln w="9525">
            <a:noFill/>
            <a:miter lim="800000"/>
            <a:headEnd/>
            <a:tailEnd/>
          </a:ln>
        </p:spPr>
        <p:txBody>
          <a:bodyPr>
            <a:spAutoFit/>
          </a:bodyPr>
          <a:lstStyle/>
          <a:p>
            <a:pPr algn="l"/>
            <a:r>
              <a:rPr lang="zh-CN" altLang="en-US" sz="2900" b="1">
                <a:solidFill>
                  <a:srgbClr val="003800"/>
                </a:solidFill>
              </a:rPr>
              <a:t>再</a:t>
            </a:r>
            <a:r>
              <a:rPr lang="zh-CN" altLang="en-US" sz="2900" b="1" u="sng">
                <a:solidFill>
                  <a:srgbClr val="003800"/>
                </a:solidFill>
              </a:rPr>
              <a:t>扩展单元数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left)">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up)">
                                      <p:cBhvr>
                                        <p:cTn id="47" dur="500"/>
                                        <p:tgtEl>
                                          <p:spTgt spid="19"/>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8" grpId="0" build="p" autoUpdateAnimBg="0"/>
      <p:bldP spid="9" grpId="0" build="p" autoUpdateAnimBg="0"/>
      <p:bldP spid="18" grpId="0" autoUpdateAnimBg="0"/>
      <p:bldP spid="19" grpId="0" animBg="1"/>
      <p:bldP spid="20" grpId="0" animBg="1"/>
      <p:bldP spid="3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836538" y="169476"/>
            <a:ext cx="4527550" cy="523220"/>
          </a:xfrm>
          <a:prstGeom prst="rect">
            <a:avLst/>
          </a:prstGeom>
          <a:noFill/>
          <a:ln w="9525">
            <a:noFill/>
            <a:miter lim="800000"/>
            <a:headEnd/>
            <a:tailEnd/>
          </a:ln>
        </p:spPr>
        <p:txBody>
          <a:bodyPr>
            <a:spAutoFit/>
          </a:bodyPr>
          <a:lstStyle/>
          <a:p>
            <a:pPr algn="l"/>
            <a:r>
              <a:rPr lang="zh-CN" altLang="en-US" sz="2800" b="1"/>
              <a:t>2. 地址分配与片选逻辑</a:t>
            </a:r>
          </a:p>
        </p:txBody>
      </p:sp>
      <p:sp>
        <p:nvSpPr>
          <p:cNvPr id="8" name="Text Box 8"/>
          <p:cNvSpPr txBox="1">
            <a:spLocks noChangeArrowheads="1"/>
          </p:cNvSpPr>
          <p:nvPr/>
        </p:nvSpPr>
        <p:spPr bwMode="auto">
          <a:xfrm>
            <a:off x="272158" y="2444952"/>
            <a:ext cx="8628062" cy="523220"/>
          </a:xfrm>
          <a:prstGeom prst="rect">
            <a:avLst/>
          </a:prstGeom>
          <a:noFill/>
          <a:ln w="9525">
            <a:noFill/>
            <a:miter lim="800000"/>
            <a:headEnd/>
            <a:tailEnd/>
          </a:ln>
        </p:spPr>
        <p:txBody>
          <a:bodyPr wrap="square">
            <a:spAutoFit/>
          </a:bodyPr>
          <a:lstStyle/>
          <a:p>
            <a:r>
              <a:rPr lang="en-US" altLang="zh-CN" sz="2800" b="1" smtClean="0"/>
              <a:t>3)</a:t>
            </a:r>
            <a:r>
              <a:rPr lang="zh-CN" altLang="en-US" sz="2800" b="1" smtClean="0"/>
              <a:t>为</a:t>
            </a:r>
            <a:r>
              <a:rPr lang="zh-CN" altLang="en-US" sz="2800" b="1"/>
              <a:t>每组</a:t>
            </a:r>
            <a:r>
              <a:rPr lang="zh-CN" altLang="en-US" sz="2800" b="1" smtClean="0"/>
              <a:t>芯片</a:t>
            </a:r>
            <a:r>
              <a:rPr lang="zh-CN" altLang="en-US" sz="2800" b="1"/>
              <a:t>分配哪几位地址, 以寻找片内的</a:t>
            </a:r>
            <a:r>
              <a:rPr lang="zh-CN" altLang="en-US" sz="2800" b="1" smtClean="0"/>
              <a:t>存储单元；</a:t>
            </a:r>
            <a:endParaRPr lang="zh-CN" altLang="en-US" sz="2800" b="1"/>
          </a:p>
        </p:txBody>
      </p:sp>
      <p:sp>
        <p:nvSpPr>
          <p:cNvPr id="10" name="Text Box 10"/>
          <p:cNvSpPr txBox="1">
            <a:spLocks noChangeArrowheads="1"/>
          </p:cNvSpPr>
          <p:nvPr/>
        </p:nvSpPr>
        <p:spPr bwMode="auto">
          <a:xfrm>
            <a:off x="251520" y="3121804"/>
            <a:ext cx="8576692" cy="523220"/>
          </a:xfrm>
          <a:prstGeom prst="rect">
            <a:avLst/>
          </a:prstGeom>
          <a:noFill/>
          <a:ln w="9525">
            <a:noFill/>
            <a:miter lim="800000"/>
            <a:headEnd/>
            <a:tailEnd/>
          </a:ln>
        </p:spPr>
        <p:txBody>
          <a:bodyPr wrap="square">
            <a:spAutoFit/>
          </a:bodyPr>
          <a:lstStyle/>
          <a:p>
            <a:pPr algn="l"/>
            <a:r>
              <a:rPr lang="en-US" altLang="zh-CN" sz="2800" b="1" smtClean="0"/>
              <a:t>4)</a:t>
            </a:r>
            <a:r>
              <a:rPr lang="zh-CN" altLang="en-US" sz="2800" b="1" smtClean="0"/>
              <a:t>由</a:t>
            </a:r>
            <a:r>
              <a:rPr lang="zh-CN" altLang="en-US" sz="2800" b="1"/>
              <a:t>哪几位地址形成芯片选择逻辑, 以</a:t>
            </a:r>
            <a:r>
              <a:rPr lang="zh-CN" altLang="en-US" sz="2800" b="1" smtClean="0"/>
              <a:t>寻找</a:t>
            </a:r>
            <a:r>
              <a:rPr lang="zh-CN" altLang="en-US" sz="2800" b="1" smtClean="0"/>
              <a:t>各</a:t>
            </a:r>
            <a:r>
              <a:rPr lang="zh-CN" altLang="en-US" sz="2800" b="1" smtClean="0"/>
              <a:t>芯片组。</a:t>
            </a:r>
            <a:endParaRPr lang="zh-CN" altLang="en-US" sz="2800" b="1"/>
          </a:p>
        </p:txBody>
      </p:sp>
      <p:sp>
        <p:nvSpPr>
          <p:cNvPr id="11" name="Text Box 11"/>
          <p:cNvSpPr txBox="1">
            <a:spLocks noChangeArrowheads="1"/>
          </p:cNvSpPr>
          <p:nvPr/>
        </p:nvSpPr>
        <p:spPr bwMode="auto">
          <a:xfrm>
            <a:off x="251520" y="1768100"/>
            <a:ext cx="3313113" cy="523220"/>
          </a:xfrm>
          <a:prstGeom prst="rect">
            <a:avLst/>
          </a:prstGeom>
          <a:noFill/>
          <a:ln w="9525">
            <a:noFill/>
            <a:miter lim="800000"/>
            <a:headEnd/>
            <a:tailEnd/>
          </a:ln>
        </p:spPr>
        <p:txBody>
          <a:bodyPr>
            <a:spAutoFit/>
          </a:bodyPr>
          <a:lstStyle/>
          <a:p>
            <a:pPr algn="l"/>
            <a:r>
              <a:rPr lang="en-US" altLang="zh-CN" sz="2800" b="1" smtClean="0"/>
              <a:t>2)</a:t>
            </a:r>
            <a:r>
              <a:rPr lang="zh-CN" altLang="en-US" sz="2800" b="1" smtClean="0"/>
              <a:t>存储空间</a:t>
            </a:r>
            <a:r>
              <a:rPr lang="zh-CN" altLang="en-US" sz="2800" b="1"/>
              <a:t>分配:</a:t>
            </a:r>
          </a:p>
        </p:txBody>
      </p:sp>
      <p:sp>
        <p:nvSpPr>
          <p:cNvPr id="12" name="Text Box 12"/>
          <p:cNvSpPr txBox="1">
            <a:spLocks noChangeArrowheads="1"/>
          </p:cNvSpPr>
          <p:nvPr/>
        </p:nvSpPr>
        <p:spPr bwMode="auto">
          <a:xfrm>
            <a:off x="460499" y="3929566"/>
            <a:ext cx="8683501" cy="1384995"/>
          </a:xfrm>
          <a:prstGeom prst="rect">
            <a:avLst/>
          </a:prstGeom>
          <a:noFill/>
          <a:ln w="9525">
            <a:noFill/>
            <a:miter lim="800000"/>
            <a:headEnd/>
            <a:tailEnd/>
          </a:ln>
        </p:spPr>
        <p:txBody>
          <a:bodyPr wrap="square">
            <a:spAutoFit/>
          </a:bodyPr>
          <a:lstStyle/>
          <a:p>
            <a:pPr marL="952500" indent="-952500">
              <a:spcBef>
                <a:spcPct val="0"/>
              </a:spcBef>
            </a:pPr>
            <a:r>
              <a:rPr lang="zh-CN" altLang="en-US" sz="2800" b="1"/>
              <a:t>假设: 4</a:t>
            </a:r>
            <a:r>
              <a:rPr lang="en-US" altLang="zh-CN" sz="2800" b="1"/>
              <a:t>KB</a:t>
            </a:r>
            <a:r>
              <a:rPr lang="zh-CN" altLang="en-US" sz="2800" b="1" smtClean="0"/>
              <a:t>存储器（需</a:t>
            </a:r>
            <a:r>
              <a:rPr lang="en-US" altLang="zh-CN" sz="2800" b="1" smtClean="0"/>
              <a:t>12</a:t>
            </a:r>
            <a:r>
              <a:rPr lang="zh-CN" altLang="en-US" sz="2800" b="1" smtClean="0"/>
              <a:t>位地址</a:t>
            </a:r>
            <a:r>
              <a:rPr lang="zh-CN" altLang="en-US" sz="2800" b="1" smtClean="0"/>
              <a:t>）由</a:t>
            </a:r>
            <a:r>
              <a:rPr lang="en-US" altLang="zh-CN" sz="2800" b="1" smtClean="0"/>
              <a:t>4</a:t>
            </a:r>
            <a:r>
              <a:rPr lang="zh-CN" altLang="en-US" sz="2800" b="1"/>
              <a:t>组芯片</a:t>
            </a:r>
            <a:r>
              <a:rPr lang="zh-CN" altLang="en-US" sz="2800" b="1"/>
              <a:t>组成</a:t>
            </a:r>
            <a:r>
              <a:rPr lang="zh-CN" altLang="en-US" sz="2800" b="1" smtClean="0"/>
              <a:t>，且每</a:t>
            </a:r>
            <a:r>
              <a:rPr lang="zh-CN" altLang="en-US" sz="2800" b="1"/>
              <a:t>组</a:t>
            </a:r>
            <a:r>
              <a:rPr lang="zh-CN" altLang="en-US" sz="2800" b="1" smtClean="0"/>
              <a:t>为</a:t>
            </a:r>
            <a:r>
              <a:rPr lang="en-US" altLang="zh-CN" sz="2800" b="1" smtClean="0"/>
              <a:t>1KB</a:t>
            </a:r>
            <a:r>
              <a:rPr lang="zh-CN" altLang="en-US" sz="2800" b="1"/>
              <a:t> （</a:t>
            </a:r>
            <a:r>
              <a:rPr lang="zh-CN" altLang="en-US" sz="2800" b="1"/>
              <a:t>需</a:t>
            </a:r>
            <a:r>
              <a:rPr lang="en-US" altLang="zh-CN" sz="2800" b="1" smtClean="0"/>
              <a:t>10</a:t>
            </a:r>
            <a:r>
              <a:rPr lang="zh-CN" altLang="en-US" sz="2800" b="1" smtClean="0"/>
              <a:t>位</a:t>
            </a:r>
            <a:r>
              <a:rPr lang="zh-CN" altLang="en-US" sz="2800" b="1"/>
              <a:t>地址</a:t>
            </a:r>
            <a:r>
              <a:rPr lang="zh-CN" altLang="en-US" sz="2800" b="1" smtClean="0"/>
              <a:t>），在</a:t>
            </a:r>
            <a:r>
              <a:rPr lang="zh-CN" altLang="en-US" sz="2800" b="1"/>
              <a:t>16位地址空间(64</a:t>
            </a:r>
            <a:r>
              <a:rPr lang="en-US" altLang="zh-CN" sz="2800" b="1"/>
              <a:t>KB)</a:t>
            </a:r>
            <a:r>
              <a:rPr lang="zh-CN" altLang="en-US" sz="2800" b="1"/>
              <a:t>中占据任意连续区间。</a:t>
            </a:r>
          </a:p>
        </p:txBody>
      </p:sp>
      <p:sp>
        <p:nvSpPr>
          <p:cNvPr id="13" name="Text Box 14"/>
          <p:cNvSpPr txBox="1">
            <a:spLocks noChangeArrowheads="1"/>
          </p:cNvSpPr>
          <p:nvPr/>
        </p:nvSpPr>
        <p:spPr bwMode="auto">
          <a:xfrm>
            <a:off x="3002782" y="1785562"/>
            <a:ext cx="5408686" cy="523220"/>
          </a:xfrm>
          <a:prstGeom prst="rect">
            <a:avLst/>
          </a:prstGeom>
          <a:noFill/>
          <a:ln w="9525">
            <a:noFill/>
            <a:miter lim="800000"/>
            <a:headEnd/>
            <a:tailEnd/>
          </a:ln>
        </p:spPr>
        <p:txBody>
          <a:bodyPr wrap="square">
            <a:spAutoFit/>
          </a:bodyPr>
          <a:lstStyle/>
          <a:p>
            <a:pPr algn="l"/>
            <a:r>
              <a:rPr lang="zh-CN" altLang="en-US" sz="2800" b="1"/>
              <a:t>即本4</a:t>
            </a:r>
            <a:r>
              <a:rPr lang="en-US" altLang="zh-CN" sz="2800" b="1"/>
              <a:t>KB</a:t>
            </a:r>
            <a:r>
              <a:rPr lang="zh-CN" altLang="en-US" sz="2800" b="1"/>
              <a:t>占据64</a:t>
            </a:r>
            <a:r>
              <a:rPr lang="en-US" altLang="zh-CN" sz="2800" b="1"/>
              <a:t>KB</a:t>
            </a:r>
            <a:r>
              <a:rPr lang="zh-CN" altLang="en-US" sz="2800" b="1"/>
              <a:t>的哪4</a:t>
            </a:r>
            <a:r>
              <a:rPr lang="en-US" altLang="zh-CN" sz="2800" b="1"/>
              <a:t>K</a:t>
            </a:r>
            <a:r>
              <a:rPr lang="zh-CN" altLang="en-US" sz="2800" b="1"/>
              <a:t>空间?</a:t>
            </a:r>
          </a:p>
        </p:txBody>
      </p:sp>
      <p:grpSp>
        <p:nvGrpSpPr>
          <p:cNvPr id="14" name="Group 30"/>
          <p:cNvGrpSpPr>
            <a:grpSpLocks/>
          </p:cNvGrpSpPr>
          <p:nvPr/>
        </p:nvGrpSpPr>
        <p:grpSpPr bwMode="auto">
          <a:xfrm>
            <a:off x="1945853" y="5493247"/>
            <a:ext cx="5578475" cy="960089"/>
            <a:chOff x="945" y="2954"/>
            <a:chExt cx="3514" cy="638"/>
          </a:xfrm>
        </p:grpSpPr>
        <p:sp>
          <p:nvSpPr>
            <p:cNvPr id="15" name="Text Box 26"/>
            <p:cNvSpPr txBox="1">
              <a:spLocks noChangeArrowheads="1"/>
            </p:cNvSpPr>
            <p:nvPr/>
          </p:nvSpPr>
          <p:spPr bwMode="auto">
            <a:xfrm>
              <a:off x="945" y="2954"/>
              <a:ext cx="1540" cy="333"/>
            </a:xfrm>
            <a:prstGeom prst="rect">
              <a:avLst/>
            </a:prstGeom>
            <a:noFill/>
            <a:ln w="9525">
              <a:noFill/>
              <a:miter lim="800000"/>
              <a:headEnd/>
              <a:tailEnd/>
            </a:ln>
          </p:spPr>
          <p:txBody>
            <a:bodyPr>
              <a:spAutoFit/>
            </a:bodyPr>
            <a:lstStyle/>
            <a:p>
              <a:pPr algn="l">
                <a:lnSpc>
                  <a:spcPct val="95000"/>
                </a:lnSpc>
                <a:spcBef>
                  <a:spcPct val="0"/>
                </a:spcBef>
              </a:pPr>
              <a:r>
                <a:rPr lang="en-US" altLang="zh-CN" sz="2800" b="1">
                  <a:sym typeface="Symbol" pitchFamily="18" charset="2"/>
                </a:rPr>
                <a:t>000 </a:t>
              </a:r>
              <a:r>
                <a:rPr lang="en-US" altLang="zh-CN" sz="2800" b="1">
                  <a:ea typeface="黑体" pitchFamily="2" charset="-122"/>
                </a:rPr>
                <a:t>～</a:t>
              </a:r>
              <a:r>
                <a:rPr lang="en-US" altLang="zh-CN" sz="2800" b="1">
                  <a:cs typeface="Times New Roman" pitchFamily="18" charset="0"/>
                  <a:sym typeface="Symbol" pitchFamily="18" charset="2"/>
                </a:rPr>
                <a:t> </a:t>
              </a:r>
              <a:r>
                <a:rPr lang="en-US" altLang="zh-CN" sz="2800" b="1">
                  <a:sym typeface="Symbol" pitchFamily="18" charset="2"/>
                </a:rPr>
                <a:t>3FF</a:t>
              </a:r>
              <a:endParaRPr lang="zh-CN" altLang="en-US" sz="2800" b="1">
                <a:sym typeface="Symbol" pitchFamily="18" charset="2"/>
              </a:endParaRPr>
            </a:p>
          </p:txBody>
        </p:sp>
        <p:sp>
          <p:nvSpPr>
            <p:cNvPr id="16" name="Text Box 27"/>
            <p:cNvSpPr txBox="1">
              <a:spLocks noChangeArrowheads="1"/>
            </p:cNvSpPr>
            <p:nvPr/>
          </p:nvSpPr>
          <p:spPr bwMode="auto">
            <a:xfrm>
              <a:off x="2844" y="2967"/>
              <a:ext cx="1555" cy="305"/>
            </a:xfrm>
            <a:prstGeom prst="rect">
              <a:avLst/>
            </a:prstGeom>
            <a:noFill/>
            <a:ln w="9525">
              <a:noFill/>
              <a:miter lim="800000"/>
              <a:headEnd/>
              <a:tailEnd/>
            </a:ln>
          </p:spPr>
          <p:txBody>
            <a:bodyPr>
              <a:spAutoFit/>
            </a:bodyPr>
            <a:lstStyle/>
            <a:p>
              <a:pPr algn="l">
                <a:lnSpc>
                  <a:spcPct val="85000"/>
                </a:lnSpc>
                <a:spcBef>
                  <a:spcPct val="0"/>
                </a:spcBef>
              </a:pPr>
              <a:r>
                <a:rPr lang="en-US" altLang="zh-CN" sz="2800" b="1">
                  <a:sym typeface="Symbol" pitchFamily="18" charset="2"/>
                </a:rPr>
                <a:t>400 </a:t>
              </a:r>
              <a:r>
                <a:rPr lang="en-US" altLang="zh-CN" sz="2800" b="1">
                  <a:ea typeface="黑体" pitchFamily="2" charset="-122"/>
                </a:rPr>
                <a:t>～</a:t>
              </a:r>
              <a:r>
                <a:rPr lang="en-US" altLang="zh-CN" sz="2800" b="1">
                  <a:sym typeface="Symbol" pitchFamily="18" charset="2"/>
                </a:rPr>
                <a:t> 7FF</a:t>
              </a:r>
              <a:endParaRPr lang="zh-CN" altLang="en-US" sz="2800" b="1">
                <a:sym typeface="Symbol" pitchFamily="18" charset="2"/>
              </a:endParaRPr>
            </a:p>
          </p:txBody>
        </p:sp>
        <p:sp>
          <p:nvSpPr>
            <p:cNvPr id="17" name="Text Box 28"/>
            <p:cNvSpPr txBox="1">
              <a:spLocks noChangeArrowheads="1"/>
            </p:cNvSpPr>
            <p:nvPr/>
          </p:nvSpPr>
          <p:spPr bwMode="auto">
            <a:xfrm>
              <a:off x="957" y="3287"/>
              <a:ext cx="1524" cy="305"/>
            </a:xfrm>
            <a:prstGeom prst="rect">
              <a:avLst/>
            </a:prstGeom>
            <a:noFill/>
            <a:ln w="9525">
              <a:noFill/>
              <a:miter lim="800000"/>
              <a:headEnd/>
              <a:tailEnd/>
            </a:ln>
          </p:spPr>
          <p:txBody>
            <a:bodyPr>
              <a:spAutoFit/>
            </a:bodyPr>
            <a:lstStyle/>
            <a:p>
              <a:pPr algn="l">
                <a:lnSpc>
                  <a:spcPct val="85000"/>
                </a:lnSpc>
                <a:spcBef>
                  <a:spcPct val="0"/>
                </a:spcBef>
              </a:pPr>
              <a:r>
                <a:rPr lang="en-US" altLang="zh-CN" sz="2800" b="1">
                  <a:sym typeface="Symbol" pitchFamily="18" charset="2"/>
                </a:rPr>
                <a:t>800 </a:t>
              </a:r>
              <a:r>
                <a:rPr lang="en-US" altLang="zh-CN" sz="2800" b="1">
                  <a:ea typeface="黑体" pitchFamily="2" charset="-122"/>
                </a:rPr>
                <a:t>～</a:t>
              </a:r>
              <a:r>
                <a:rPr lang="en-US" altLang="zh-CN" sz="2800" b="1">
                  <a:sym typeface="Symbol" pitchFamily="18" charset="2"/>
                </a:rPr>
                <a:t> BFF</a:t>
              </a:r>
              <a:endParaRPr lang="zh-CN" altLang="en-US" sz="2800" b="1">
                <a:sym typeface="Symbol" pitchFamily="18" charset="2"/>
              </a:endParaRPr>
            </a:p>
          </p:txBody>
        </p:sp>
        <p:sp>
          <p:nvSpPr>
            <p:cNvPr id="18" name="Text Box 29"/>
            <p:cNvSpPr txBox="1">
              <a:spLocks noChangeArrowheads="1"/>
            </p:cNvSpPr>
            <p:nvPr/>
          </p:nvSpPr>
          <p:spPr bwMode="auto">
            <a:xfrm>
              <a:off x="2848" y="3287"/>
              <a:ext cx="1611" cy="305"/>
            </a:xfrm>
            <a:prstGeom prst="rect">
              <a:avLst/>
            </a:prstGeom>
            <a:noFill/>
            <a:ln w="9525">
              <a:noFill/>
              <a:miter lim="800000"/>
              <a:headEnd/>
              <a:tailEnd/>
            </a:ln>
          </p:spPr>
          <p:txBody>
            <a:bodyPr>
              <a:spAutoFit/>
            </a:bodyPr>
            <a:lstStyle/>
            <a:p>
              <a:pPr algn="l">
                <a:lnSpc>
                  <a:spcPct val="85000"/>
                </a:lnSpc>
                <a:spcBef>
                  <a:spcPct val="0"/>
                </a:spcBef>
              </a:pPr>
              <a:r>
                <a:rPr lang="en-US" altLang="zh-CN" sz="2800" b="1">
                  <a:sym typeface="Symbol" pitchFamily="18" charset="2"/>
                </a:rPr>
                <a:t>C00 </a:t>
              </a:r>
              <a:r>
                <a:rPr lang="en-US" altLang="zh-CN" sz="2800" b="1">
                  <a:ea typeface="黑体" pitchFamily="2" charset="-122"/>
                </a:rPr>
                <a:t>～</a:t>
              </a:r>
              <a:r>
                <a:rPr lang="en-US" altLang="zh-CN" sz="2800" b="1">
                  <a:sym typeface="Symbol" pitchFamily="18" charset="2"/>
                </a:rPr>
                <a:t> FFF</a:t>
              </a:r>
              <a:endParaRPr lang="zh-CN" altLang="en-US" sz="2800" b="1">
                <a:sym typeface="Symbol" pitchFamily="18" charset="2"/>
              </a:endParaRPr>
            </a:p>
          </p:txBody>
        </p:sp>
      </p:grpSp>
      <p:sp>
        <p:nvSpPr>
          <p:cNvPr id="19" name="文本框 18"/>
          <p:cNvSpPr txBox="1"/>
          <p:nvPr/>
        </p:nvSpPr>
        <p:spPr>
          <a:xfrm>
            <a:off x="274564" y="1120028"/>
            <a:ext cx="8226932" cy="523220"/>
          </a:xfrm>
          <a:prstGeom prst="rect">
            <a:avLst/>
          </a:prstGeom>
          <a:noFill/>
        </p:spPr>
        <p:txBody>
          <a:bodyPr wrap="none" rtlCol="0">
            <a:spAutoFit/>
          </a:bodyPr>
          <a:lstStyle/>
          <a:p>
            <a:r>
              <a:rPr lang="en-US" altLang="zh-CN" sz="2800" b="1" smtClean="0"/>
              <a:t>1)</a:t>
            </a:r>
            <a:r>
              <a:rPr lang="zh-CN" altLang="en-US" sz="2800" b="1" smtClean="0"/>
              <a:t>明确</a:t>
            </a:r>
            <a:r>
              <a:rPr lang="en-US" altLang="zh-CN" sz="2800" b="1" smtClean="0"/>
              <a:t>CPU</a:t>
            </a:r>
            <a:r>
              <a:rPr lang="zh-CN" altLang="en-US" sz="2800" b="1" smtClean="0"/>
              <a:t>可访问存储空间：</a:t>
            </a:r>
            <a:r>
              <a:rPr lang="en-US" altLang="zh-CN" sz="2800" b="1"/>
              <a:t> CPU</a:t>
            </a:r>
            <a:r>
              <a:rPr lang="zh-CN" altLang="en-US" sz="2800" b="1"/>
              <a:t>地址总线</a:t>
            </a:r>
            <a:r>
              <a:rPr lang="en-US" altLang="zh-CN" sz="2800" b="1"/>
              <a:t>A</a:t>
            </a:r>
            <a:r>
              <a:rPr lang="en-US" altLang="zh-CN" sz="2800" b="1" baseline="-12000"/>
              <a:t>15</a:t>
            </a:r>
            <a:r>
              <a:rPr lang="en-US" altLang="zh-CN" sz="2800" b="1" baseline="-16000"/>
              <a:t> </a:t>
            </a:r>
            <a:r>
              <a:rPr lang="en-US" altLang="zh-CN" sz="2800" b="1"/>
              <a:t>~A</a:t>
            </a:r>
            <a:r>
              <a:rPr lang="en-US" altLang="zh-CN" sz="2800" b="1" baseline="-12000"/>
              <a:t>0</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wipe(left)">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wipe(left)">
                                      <p:cBhvr>
                                        <p:cTn id="32" dur="500"/>
                                        <p:tgtEl>
                                          <p:spTgt spid="1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advAuto="0"/>
      <p:bldP spid="10" grpId="0" build="p" autoUpdateAnimBg="0" advAuto="0"/>
      <p:bldP spid="11" grpId="0" autoUpdateAnimBg="0"/>
      <p:bldP spid="12" grpId="0" build="p" autoUpdateAnimBg="0"/>
      <p:bldP spid="13" grpId="0" build="p" autoUpdateAnimBg="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30175" y="1254844"/>
            <a:ext cx="4332288" cy="519113"/>
          </a:xfrm>
          <a:prstGeom prst="rect">
            <a:avLst/>
          </a:prstGeom>
          <a:noFill/>
          <a:ln w="9525">
            <a:noFill/>
            <a:miter lim="800000"/>
            <a:headEnd/>
            <a:tailEnd/>
          </a:ln>
        </p:spPr>
        <p:txBody>
          <a:bodyPr>
            <a:spAutoFit/>
          </a:bodyPr>
          <a:lstStyle/>
          <a:p>
            <a:pPr algn="l"/>
            <a:r>
              <a:rPr lang="en-US" altLang="zh-CN" sz="2800" b="1">
                <a:solidFill>
                  <a:srgbClr val="000099"/>
                </a:solidFill>
              </a:rPr>
              <a:t>A</a:t>
            </a:r>
            <a:r>
              <a:rPr lang="en-US" altLang="zh-CN" sz="2000" b="1">
                <a:solidFill>
                  <a:srgbClr val="000099"/>
                </a:solidFill>
              </a:rPr>
              <a:t>15</a:t>
            </a:r>
            <a:r>
              <a:rPr lang="en-US" altLang="zh-CN" sz="2400" b="1">
                <a:solidFill>
                  <a:srgbClr val="000099"/>
                </a:solidFill>
              </a:rPr>
              <a:t>…</a:t>
            </a:r>
            <a:r>
              <a:rPr lang="en-US" altLang="zh-CN" sz="2800" b="1">
                <a:solidFill>
                  <a:srgbClr val="000099"/>
                </a:solidFill>
              </a:rPr>
              <a:t>A</a:t>
            </a:r>
            <a:r>
              <a:rPr lang="en-US" altLang="zh-CN" sz="2000" b="1">
                <a:solidFill>
                  <a:srgbClr val="000099"/>
                </a:solidFill>
              </a:rPr>
              <a:t>12</a:t>
            </a:r>
            <a:r>
              <a:rPr lang="en-US" altLang="zh-CN" sz="2800" b="1">
                <a:solidFill>
                  <a:srgbClr val="800000"/>
                </a:solidFill>
              </a:rPr>
              <a:t>A</a:t>
            </a:r>
            <a:r>
              <a:rPr lang="en-US" altLang="zh-CN" sz="2000" b="1">
                <a:solidFill>
                  <a:srgbClr val="800000"/>
                </a:solidFill>
              </a:rPr>
              <a:t>11</a:t>
            </a:r>
            <a:r>
              <a:rPr lang="en-US" altLang="zh-CN" sz="2800" b="1">
                <a:solidFill>
                  <a:srgbClr val="800000"/>
                </a:solidFill>
              </a:rPr>
              <a:t>A</a:t>
            </a:r>
            <a:r>
              <a:rPr lang="en-US" altLang="zh-CN" sz="2000" b="1">
                <a:solidFill>
                  <a:srgbClr val="800000"/>
                </a:solidFill>
              </a:rPr>
              <a:t>10</a:t>
            </a:r>
            <a:r>
              <a:rPr lang="en-US" altLang="zh-CN" sz="2400" b="1">
                <a:solidFill>
                  <a:srgbClr val="FFFF99"/>
                </a:solidFill>
              </a:rPr>
              <a:t> </a:t>
            </a:r>
            <a:r>
              <a:rPr lang="en-US" altLang="zh-CN" sz="2800" b="1"/>
              <a:t>A</a:t>
            </a:r>
            <a:r>
              <a:rPr lang="en-US" altLang="zh-CN" sz="2000" b="1"/>
              <a:t>9</a:t>
            </a:r>
            <a:r>
              <a:rPr lang="en-US" altLang="zh-CN" sz="2400" b="1"/>
              <a:t> </a:t>
            </a:r>
            <a:r>
              <a:rPr lang="zh-CN" altLang="en-US" sz="2800" b="1">
                <a:cs typeface="Times New Roman" pitchFamily="18" charset="0"/>
              </a:rPr>
              <a:t>· · · · </a:t>
            </a:r>
            <a:r>
              <a:rPr lang="en-US" altLang="zh-CN" sz="2800" b="1"/>
              <a:t>A</a:t>
            </a:r>
            <a:r>
              <a:rPr lang="en-US" altLang="zh-CN" sz="2000" b="1"/>
              <a:t>0</a:t>
            </a:r>
          </a:p>
        </p:txBody>
      </p:sp>
      <p:grpSp>
        <p:nvGrpSpPr>
          <p:cNvPr id="3" name="Group 58"/>
          <p:cNvGrpSpPr>
            <a:grpSpLocks/>
          </p:cNvGrpSpPr>
          <p:nvPr/>
        </p:nvGrpSpPr>
        <p:grpSpPr bwMode="auto">
          <a:xfrm>
            <a:off x="35496" y="810345"/>
            <a:ext cx="4777035" cy="560388"/>
            <a:chOff x="143" y="42"/>
            <a:chExt cx="2819" cy="611"/>
          </a:xfrm>
        </p:grpSpPr>
        <p:sp>
          <p:nvSpPr>
            <p:cNvPr id="4" name="Text Box 3"/>
            <p:cNvSpPr txBox="1">
              <a:spLocks noChangeArrowheads="1"/>
            </p:cNvSpPr>
            <p:nvPr/>
          </p:nvSpPr>
          <p:spPr bwMode="auto">
            <a:xfrm>
              <a:off x="143" y="42"/>
              <a:ext cx="1014" cy="330"/>
            </a:xfrm>
            <a:prstGeom prst="rect">
              <a:avLst/>
            </a:prstGeom>
            <a:noFill/>
            <a:ln w="9525">
              <a:noFill/>
              <a:miter lim="800000"/>
              <a:headEnd/>
              <a:tailEnd/>
            </a:ln>
          </p:spPr>
          <p:txBody>
            <a:bodyPr>
              <a:spAutoFit/>
            </a:bodyPr>
            <a:lstStyle/>
            <a:p>
              <a:pPr algn="l"/>
              <a:r>
                <a:rPr lang="zh-CN" altLang="en-US" sz="2800" b="1">
                  <a:solidFill>
                    <a:srgbClr val="0000FF"/>
                  </a:solidFill>
                </a:rPr>
                <a:t>任意值</a:t>
              </a:r>
              <a:r>
                <a:rPr lang="zh-CN" altLang="en-US" b="1">
                  <a:solidFill>
                    <a:srgbClr val="0000FF"/>
                  </a:solidFill>
                </a:rPr>
                <a:t> </a:t>
              </a:r>
            </a:p>
          </p:txBody>
        </p:sp>
        <p:sp>
          <p:nvSpPr>
            <p:cNvPr id="5" name="Text Box 4"/>
            <p:cNvSpPr txBox="1">
              <a:spLocks noChangeArrowheads="1"/>
            </p:cNvSpPr>
            <p:nvPr/>
          </p:nvSpPr>
          <p:spPr bwMode="auto">
            <a:xfrm>
              <a:off x="1051" y="42"/>
              <a:ext cx="816" cy="330"/>
            </a:xfrm>
            <a:prstGeom prst="rect">
              <a:avLst/>
            </a:prstGeom>
            <a:noFill/>
            <a:ln w="9525">
              <a:noFill/>
              <a:miter lim="800000"/>
              <a:headEnd/>
              <a:tailEnd/>
            </a:ln>
          </p:spPr>
          <p:txBody>
            <a:bodyPr>
              <a:spAutoFit/>
            </a:bodyPr>
            <a:lstStyle/>
            <a:p>
              <a:pPr algn="l"/>
              <a:r>
                <a:rPr lang="zh-CN" altLang="en-US" sz="2800" b="1">
                  <a:solidFill>
                    <a:srgbClr val="800000"/>
                  </a:solidFill>
                </a:rPr>
                <a:t>片选</a:t>
              </a:r>
              <a:r>
                <a:rPr lang="zh-CN" altLang="en-US" b="1">
                  <a:solidFill>
                    <a:srgbClr val="FFFF99"/>
                  </a:solidFill>
                </a:rPr>
                <a:t> </a:t>
              </a:r>
            </a:p>
          </p:txBody>
        </p:sp>
        <p:sp>
          <p:nvSpPr>
            <p:cNvPr id="6" name="Text Box 5"/>
            <p:cNvSpPr txBox="1">
              <a:spLocks noChangeArrowheads="1"/>
            </p:cNvSpPr>
            <p:nvPr/>
          </p:nvSpPr>
          <p:spPr bwMode="auto">
            <a:xfrm>
              <a:off x="1743" y="52"/>
              <a:ext cx="1219" cy="601"/>
            </a:xfrm>
            <a:prstGeom prst="rect">
              <a:avLst/>
            </a:prstGeom>
            <a:noFill/>
            <a:ln w="9525">
              <a:noFill/>
              <a:miter lim="800000"/>
              <a:headEnd/>
              <a:tailEnd/>
            </a:ln>
          </p:spPr>
          <p:txBody>
            <a:bodyPr>
              <a:spAutoFit/>
            </a:bodyPr>
            <a:lstStyle/>
            <a:p>
              <a:pPr algn="l"/>
              <a:r>
                <a:rPr lang="zh-CN" altLang="en-US" sz="2800" b="1" smtClean="0"/>
                <a:t>芯片内地址 </a:t>
              </a:r>
              <a:endParaRPr lang="zh-CN" altLang="en-US" sz="2800" b="1"/>
            </a:p>
          </p:txBody>
        </p:sp>
      </p:grpSp>
      <p:sp>
        <p:nvSpPr>
          <p:cNvPr id="7" name="Text Box 6"/>
          <p:cNvSpPr txBox="1">
            <a:spLocks noChangeArrowheads="1"/>
          </p:cNvSpPr>
          <p:nvPr/>
        </p:nvSpPr>
        <p:spPr bwMode="auto">
          <a:xfrm>
            <a:off x="617538" y="5976069"/>
            <a:ext cx="8043862" cy="523220"/>
          </a:xfrm>
          <a:prstGeom prst="rect">
            <a:avLst/>
          </a:prstGeom>
          <a:noFill/>
          <a:ln w="9525">
            <a:noFill/>
            <a:miter lim="800000"/>
            <a:headEnd/>
            <a:tailEnd/>
          </a:ln>
        </p:spPr>
        <p:txBody>
          <a:bodyPr>
            <a:spAutoFit/>
          </a:bodyPr>
          <a:lstStyle/>
          <a:p>
            <a:pPr algn="l"/>
            <a:r>
              <a:rPr lang="zh-CN" altLang="en-US" sz="2800" b="1">
                <a:latin typeface="宋体" charset="-122"/>
              </a:rPr>
              <a:t>低位地址分配给芯片</a:t>
            </a:r>
            <a:r>
              <a:rPr lang="zh-CN" altLang="en-US" sz="2800" b="1"/>
              <a:t>, </a:t>
            </a:r>
            <a:r>
              <a:rPr lang="zh-CN" altLang="en-US" sz="2800" b="1">
                <a:latin typeface="宋体" charset="-122"/>
              </a:rPr>
              <a:t>高位地址形成片选逻辑。</a:t>
            </a:r>
          </a:p>
        </p:txBody>
      </p:sp>
      <p:grpSp>
        <p:nvGrpSpPr>
          <p:cNvPr id="8" name="Group 79"/>
          <p:cNvGrpSpPr>
            <a:grpSpLocks/>
          </p:cNvGrpSpPr>
          <p:nvPr/>
        </p:nvGrpSpPr>
        <p:grpSpPr bwMode="auto">
          <a:xfrm>
            <a:off x="4341813" y="1186582"/>
            <a:ext cx="3643312" cy="4586287"/>
            <a:chOff x="2695" y="263"/>
            <a:chExt cx="2295" cy="2889"/>
          </a:xfrm>
        </p:grpSpPr>
        <p:sp>
          <p:nvSpPr>
            <p:cNvPr id="9" name="Text Box 23"/>
            <p:cNvSpPr txBox="1">
              <a:spLocks noChangeArrowheads="1"/>
            </p:cNvSpPr>
            <p:nvPr/>
          </p:nvSpPr>
          <p:spPr bwMode="auto">
            <a:xfrm>
              <a:off x="4346" y="1723"/>
              <a:ext cx="644" cy="262"/>
            </a:xfrm>
            <a:prstGeom prst="rect">
              <a:avLst/>
            </a:prstGeom>
            <a:noFill/>
            <a:ln w="9525">
              <a:noFill/>
              <a:miter lim="800000"/>
              <a:headEnd/>
              <a:tailEnd/>
            </a:ln>
          </p:spPr>
          <p:txBody>
            <a:bodyPr>
              <a:spAutoFit/>
            </a:bodyPr>
            <a:lstStyle/>
            <a:p>
              <a:pPr algn="l">
                <a:lnSpc>
                  <a:spcPct val="70000"/>
                </a:lnSpc>
              </a:pPr>
              <a:r>
                <a:rPr lang="zh-CN" altLang="en-US" sz="3000" b="1">
                  <a:ea typeface="黑体" pitchFamily="2" charset="-122"/>
                </a:rPr>
                <a:t>4</a:t>
              </a:r>
              <a:r>
                <a:rPr lang="en-US" altLang="zh-CN" sz="3000" b="1">
                  <a:ea typeface="黑体" pitchFamily="2" charset="-122"/>
                </a:rPr>
                <a:t>KB</a:t>
              </a:r>
            </a:p>
          </p:txBody>
        </p:sp>
        <p:grpSp>
          <p:nvGrpSpPr>
            <p:cNvPr id="10" name="Group 78"/>
            <p:cNvGrpSpPr>
              <a:grpSpLocks/>
            </p:cNvGrpSpPr>
            <p:nvPr/>
          </p:nvGrpSpPr>
          <p:grpSpPr bwMode="auto">
            <a:xfrm>
              <a:off x="2695" y="263"/>
              <a:ext cx="1647" cy="2889"/>
              <a:chOff x="2823" y="263"/>
              <a:chExt cx="1647" cy="2889"/>
            </a:xfrm>
          </p:grpSpPr>
          <p:sp>
            <p:nvSpPr>
              <p:cNvPr id="11" name="Text Box 8"/>
              <p:cNvSpPr txBox="1">
                <a:spLocks noChangeArrowheads="1"/>
              </p:cNvSpPr>
              <p:nvPr/>
            </p:nvSpPr>
            <p:spPr bwMode="auto">
              <a:xfrm>
                <a:off x="3122" y="263"/>
                <a:ext cx="825" cy="180"/>
              </a:xfrm>
              <a:prstGeom prst="rect">
                <a:avLst/>
              </a:prstGeom>
              <a:noFill/>
              <a:ln w="9525">
                <a:noFill/>
                <a:miter lim="800000"/>
                <a:headEnd/>
                <a:tailEnd/>
              </a:ln>
            </p:spPr>
            <p:txBody>
              <a:bodyPr>
                <a:spAutoFit/>
              </a:bodyPr>
              <a:lstStyle/>
              <a:p>
                <a:pPr algn="l">
                  <a:lnSpc>
                    <a:spcPct val="70000"/>
                  </a:lnSpc>
                </a:pPr>
                <a:r>
                  <a:rPr lang="zh-CN" altLang="en-US" b="1">
                    <a:ea typeface="黑体" pitchFamily="2" charset="-122"/>
                  </a:rPr>
                  <a:t>  64</a:t>
                </a:r>
                <a:r>
                  <a:rPr lang="en-US" altLang="zh-CN" b="1">
                    <a:ea typeface="黑体" pitchFamily="2" charset="-122"/>
                  </a:rPr>
                  <a:t>KB</a:t>
                </a:r>
              </a:p>
            </p:txBody>
          </p:sp>
          <p:sp>
            <p:nvSpPr>
              <p:cNvPr id="12" name="Rectangle 9"/>
              <p:cNvSpPr>
                <a:spLocks noChangeArrowheads="1"/>
              </p:cNvSpPr>
              <p:nvPr/>
            </p:nvSpPr>
            <p:spPr bwMode="auto">
              <a:xfrm>
                <a:off x="2823" y="530"/>
                <a:ext cx="1470" cy="2622"/>
              </a:xfrm>
              <a:prstGeom prst="rect">
                <a:avLst/>
              </a:prstGeom>
              <a:solidFill>
                <a:srgbClr val="FFFFD9"/>
              </a:solidFill>
              <a:ln w="31750" cap="sq">
                <a:solidFill>
                  <a:srgbClr val="FF0000"/>
                </a:solidFill>
                <a:miter lim="800000"/>
                <a:headEnd type="none" w="sm" len="sm"/>
                <a:tailEnd type="none" w="sm" len="sm"/>
              </a:ln>
            </p:spPr>
            <p:txBody>
              <a:bodyPr wrap="none" anchor="ctr"/>
              <a:lstStyle/>
              <a:p>
                <a:pPr>
                  <a:spcBef>
                    <a:spcPct val="0"/>
                  </a:spcBef>
                </a:pPr>
                <a:endParaRPr lang="zh-CN" altLang="en-US" sz="2400" b="1">
                  <a:solidFill>
                    <a:srgbClr val="010000"/>
                  </a:solidFill>
                </a:endParaRPr>
              </a:p>
            </p:txBody>
          </p:sp>
          <p:sp>
            <p:nvSpPr>
              <p:cNvPr id="13" name="Line 10"/>
              <p:cNvSpPr>
                <a:spLocks noChangeShapeType="1"/>
              </p:cNvSpPr>
              <p:nvPr/>
            </p:nvSpPr>
            <p:spPr bwMode="auto">
              <a:xfrm flipV="1">
                <a:off x="2834" y="770"/>
                <a:ext cx="1458" cy="1"/>
              </a:xfrm>
              <a:prstGeom prst="line">
                <a:avLst/>
              </a:prstGeom>
              <a:noFill/>
              <a:ln w="31750" cap="sq">
                <a:solidFill>
                  <a:srgbClr val="FF0000"/>
                </a:solidFill>
                <a:round/>
                <a:headEnd type="none" w="sm" len="sm"/>
                <a:tailEnd type="none" w="sm" len="sm"/>
              </a:ln>
            </p:spPr>
            <p:txBody>
              <a:bodyPr wrap="none" anchor="ctr"/>
              <a:lstStyle/>
              <a:p>
                <a:endParaRPr lang="zh-CN" altLang="en-US" b="1"/>
              </a:p>
            </p:txBody>
          </p:sp>
          <p:sp>
            <p:nvSpPr>
              <p:cNvPr id="14" name="Line 11"/>
              <p:cNvSpPr>
                <a:spLocks noChangeShapeType="1"/>
              </p:cNvSpPr>
              <p:nvPr/>
            </p:nvSpPr>
            <p:spPr bwMode="auto">
              <a:xfrm>
                <a:off x="2823" y="2957"/>
                <a:ext cx="1467" cy="0"/>
              </a:xfrm>
              <a:prstGeom prst="line">
                <a:avLst/>
              </a:prstGeom>
              <a:noFill/>
              <a:ln w="31750" cap="sq">
                <a:solidFill>
                  <a:srgbClr val="FF0000"/>
                </a:solidFill>
                <a:round/>
                <a:headEnd type="none" w="sm" len="sm"/>
                <a:tailEnd type="none" w="sm" len="sm"/>
              </a:ln>
            </p:spPr>
            <p:txBody>
              <a:bodyPr wrap="none" anchor="ctr"/>
              <a:lstStyle/>
              <a:p>
                <a:endParaRPr lang="zh-CN" altLang="en-US" b="1"/>
              </a:p>
            </p:txBody>
          </p:sp>
          <p:sp>
            <p:nvSpPr>
              <p:cNvPr id="15" name="Line 12"/>
              <p:cNvSpPr>
                <a:spLocks noChangeShapeType="1"/>
              </p:cNvSpPr>
              <p:nvPr/>
            </p:nvSpPr>
            <p:spPr bwMode="auto">
              <a:xfrm flipH="1">
                <a:off x="3572" y="783"/>
                <a:ext cx="0" cy="2172"/>
              </a:xfrm>
              <a:prstGeom prst="line">
                <a:avLst/>
              </a:prstGeom>
              <a:noFill/>
              <a:ln w="31750" cap="sq">
                <a:solidFill>
                  <a:srgbClr val="FF0000"/>
                </a:solidFill>
                <a:round/>
                <a:headEnd type="none" w="sm" len="sm"/>
                <a:tailEnd type="none" w="sm" len="sm"/>
              </a:ln>
            </p:spPr>
            <p:txBody>
              <a:bodyPr wrap="none" anchor="ctr"/>
              <a:lstStyle/>
              <a:p>
                <a:endParaRPr lang="zh-CN" altLang="en-US" b="1"/>
              </a:p>
            </p:txBody>
          </p:sp>
          <p:sp>
            <p:nvSpPr>
              <p:cNvPr id="16" name="Text Box 13"/>
              <p:cNvSpPr txBox="1">
                <a:spLocks noChangeArrowheads="1"/>
              </p:cNvSpPr>
              <p:nvPr/>
            </p:nvSpPr>
            <p:spPr bwMode="auto">
              <a:xfrm>
                <a:off x="2832" y="1983"/>
                <a:ext cx="734" cy="336"/>
              </a:xfrm>
              <a:prstGeom prst="rect">
                <a:avLst/>
              </a:prstGeom>
              <a:noFill/>
              <a:ln w="12700" cap="sq">
                <a:noFill/>
                <a:miter lim="800000"/>
                <a:headEnd type="none" w="sm" len="sm"/>
                <a:tailEnd type="none" w="sm" len="sm"/>
              </a:ln>
            </p:spPr>
            <p:txBody>
              <a:bodyPr>
                <a:spAutoFit/>
              </a:bodyPr>
              <a:lstStyle/>
              <a:p>
                <a:pPr algn="l"/>
                <a:r>
                  <a:rPr lang="zh-CN" altLang="en-US" sz="2900" b="1">
                    <a:ea typeface="黑体" pitchFamily="2" charset="-122"/>
                  </a:rPr>
                  <a:t>1</a:t>
                </a:r>
                <a:r>
                  <a:rPr lang="en-US" altLang="zh-CN" sz="2900" b="1">
                    <a:ea typeface="黑体" pitchFamily="2" charset="-122"/>
                  </a:rPr>
                  <a:t>K</a:t>
                </a:r>
                <a:r>
                  <a:rPr lang="en-US" altLang="zh-CN" sz="2900" b="1">
                    <a:sym typeface="Symbol" pitchFamily="18" charset="2"/>
                  </a:rPr>
                  <a:t></a:t>
                </a:r>
                <a:r>
                  <a:rPr lang="en-US" altLang="zh-CN" sz="2900" b="1">
                    <a:ea typeface="黑体" pitchFamily="2" charset="-122"/>
                  </a:rPr>
                  <a:t>4</a:t>
                </a:r>
              </a:p>
            </p:txBody>
          </p:sp>
          <p:sp>
            <p:nvSpPr>
              <p:cNvPr id="17" name="Text Box 14"/>
              <p:cNvSpPr txBox="1">
                <a:spLocks noChangeArrowheads="1"/>
              </p:cNvSpPr>
              <p:nvPr/>
            </p:nvSpPr>
            <p:spPr bwMode="auto">
              <a:xfrm>
                <a:off x="3624" y="1981"/>
                <a:ext cx="733" cy="336"/>
              </a:xfrm>
              <a:prstGeom prst="rect">
                <a:avLst/>
              </a:prstGeom>
              <a:noFill/>
              <a:ln w="12700" cap="sq">
                <a:noFill/>
                <a:miter lim="800000"/>
                <a:headEnd type="none" w="sm" len="sm"/>
                <a:tailEnd type="none" w="sm" len="sm"/>
              </a:ln>
            </p:spPr>
            <p:txBody>
              <a:bodyPr>
                <a:spAutoFit/>
              </a:bodyPr>
              <a:lstStyle/>
              <a:p>
                <a:pPr algn="l"/>
                <a:r>
                  <a:rPr lang="zh-CN" altLang="en-US" sz="2900" b="1">
                    <a:ea typeface="黑体" pitchFamily="2" charset="-122"/>
                  </a:rPr>
                  <a:t>1</a:t>
                </a:r>
                <a:r>
                  <a:rPr lang="en-US" altLang="zh-CN" sz="2900" b="1">
                    <a:ea typeface="黑体" pitchFamily="2" charset="-122"/>
                  </a:rPr>
                  <a:t>K</a:t>
                </a:r>
                <a:r>
                  <a:rPr lang="en-US" altLang="zh-CN" sz="2900" b="1">
                    <a:sym typeface="Symbol" pitchFamily="18" charset="2"/>
                  </a:rPr>
                  <a:t></a:t>
                </a:r>
                <a:r>
                  <a:rPr lang="en-US" altLang="zh-CN" sz="2900" b="1">
                    <a:ea typeface="黑体" pitchFamily="2" charset="-122"/>
                  </a:rPr>
                  <a:t>4</a:t>
                </a:r>
              </a:p>
            </p:txBody>
          </p:sp>
          <p:sp>
            <p:nvSpPr>
              <p:cNvPr id="18" name="Text Box 15"/>
              <p:cNvSpPr txBox="1">
                <a:spLocks noChangeArrowheads="1"/>
              </p:cNvSpPr>
              <p:nvPr/>
            </p:nvSpPr>
            <p:spPr bwMode="auto">
              <a:xfrm>
                <a:off x="2851" y="2517"/>
                <a:ext cx="773" cy="336"/>
              </a:xfrm>
              <a:prstGeom prst="rect">
                <a:avLst/>
              </a:prstGeom>
              <a:noFill/>
              <a:ln w="12700" cap="sq">
                <a:noFill/>
                <a:miter lim="800000"/>
                <a:headEnd type="none" w="sm" len="sm"/>
                <a:tailEnd type="none" w="sm" len="sm"/>
              </a:ln>
            </p:spPr>
            <p:txBody>
              <a:bodyPr>
                <a:spAutoFit/>
              </a:bodyPr>
              <a:lstStyle/>
              <a:p>
                <a:pPr algn="l"/>
                <a:r>
                  <a:rPr lang="zh-CN" altLang="en-US" sz="2900" b="1">
                    <a:ea typeface="黑体" pitchFamily="2" charset="-122"/>
                  </a:rPr>
                  <a:t>1</a:t>
                </a:r>
                <a:r>
                  <a:rPr lang="en-US" altLang="zh-CN" sz="2900" b="1">
                    <a:ea typeface="黑体" pitchFamily="2" charset="-122"/>
                  </a:rPr>
                  <a:t>K</a:t>
                </a:r>
                <a:r>
                  <a:rPr lang="en-US" altLang="zh-CN" sz="2900" b="1">
                    <a:sym typeface="Symbol" pitchFamily="18" charset="2"/>
                  </a:rPr>
                  <a:t></a:t>
                </a:r>
                <a:r>
                  <a:rPr lang="en-US" altLang="zh-CN" sz="2900" b="1">
                    <a:ea typeface="黑体" pitchFamily="2" charset="-122"/>
                  </a:rPr>
                  <a:t>4</a:t>
                </a:r>
              </a:p>
            </p:txBody>
          </p:sp>
          <p:sp>
            <p:nvSpPr>
              <p:cNvPr id="19" name="Text Box 16"/>
              <p:cNvSpPr txBox="1">
                <a:spLocks noChangeArrowheads="1"/>
              </p:cNvSpPr>
              <p:nvPr/>
            </p:nvSpPr>
            <p:spPr bwMode="auto">
              <a:xfrm>
                <a:off x="3596" y="2524"/>
                <a:ext cx="753" cy="336"/>
              </a:xfrm>
              <a:prstGeom prst="rect">
                <a:avLst/>
              </a:prstGeom>
              <a:noFill/>
              <a:ln w="12700" cap="sq">
                <a:noFill/>
                <a:miter lim="800000"/>
                <a:headEnd type="none" w="sm" len="sm"/>
                <a:tailEnd type="none" w="sm" len="sm"/>
              </a:ln>
            </p:spPr>
            <p:txBody>
              <a:bodyPr>
                <a:spAutoFit/>
              </a:bodyPr>
              <a:lstStyle/>
              <a:p>
                <a:pPr algn="l"/>
                <a:r>
                  <a:rPr lang="zh-CN" altLang="en-US" sz="2900" b="1">
                    <a:ea typeface="黑体" pitchFamily="2" charset="-122"/>
                  </a:rPr>
                  <a:t>1</a:t>
                </a:r>
                <a:r>
                  <a:rPr lang="en-US" altLang="zh-CN" sz="2900" b="1">
                    <a:ea typeface="黑体" pitchFamily="2" charset="-122"/>
                  </a:rPr>
                  <a:t>K</a:t>
                </a:r>
                <a:r>
                  <a:rPr lang="en-US" altLang="zh-CN" sz="2900" b="1">
                    <a:sym typeface="Symbol" pitchFamily="18" charset="2"/>
                  </a:rPr>
                  <a:t></a:t>
                </a:r>
                <a:r>
                  <a:rPr lang="en-US" altLang="zh-CN" sz="2900" b="1">
                    <a:ea typeface="黑体" pitchFamily="2" charset="-122"/>
                  </a:rPr>
                  <a:t>4</a:t>
                </a:r>
              </a:p>
            </p:txBody>
          </p:sp>
          <p:sp>
            <p:nvSpPr>
              <p:cNvPr id="20" name="Text Box 17"/>
              <p:cNvSpPr txBox="1">
                <a:spLocks noChangeArrowheads="1"/>
              </p:cNvSpPr>
              <p:nvPr/>
            </p:nvSpPr>
            <p:spPr bwMode="auto">
              <a:xfrm>
                <a:off x="3584" y="1365"/>
                <a:ext cx="810" cy="339"/>
              </a:xfrm>
              <a:prstGeom prst="rect">
                <a:avLst/>
              </a:prstGeom>
              <a:noFill/>
              <a:ln w="12700" cap="sq">
                <a:noFill/>
                <a:miter lim="800000"/>
                <a:headEnd type="none" w="sm" len="sm"/>
                <a:tailEnd type="none" w="sm" len="sm"/>
              </a:ln>
            </p:spPr>
            <p:txBody>
              <a:bodyPr>
                <a:spAutoFit/>
              </a:bodyPr>
              <a:lstStyle/>
              <a:p>
                <a:pPr algn="l"/>
                <a:r>
                  <a:rPr lang="zh-CN" altLang="en-US" sz="2900" b="1">
                    <a:ea typeface="黑体" pitchFamily="2" charset="-122"/>
                  </a:rPr>
                  <a:t>1</a:t>
                </a:r>
                <a:r>
                  <a:rPr lang="en-US" altLang="zh-CN" sz="2900" b="1">
                    <a:ea typeface="黑体" pitchFamily="2" charset="-122"/>
                  </a:rPr>
                  <a:t>K</a:t>
                </a:r>
                <a:r>
                  <a:rPr lang="en-US" altLang="zh-CN" sz="2900" b="1">
                    <a:sym typeface="Symbol" pitchFamily="18" charset="2"/>
                  </a:rPr>
                  <a:t></a:t>
                </a:r>
                <a:r>
                  <a:rPr lang="en-US" altLang="zh-CN" sz="2900" b="1">
                    <a:ea typeface="黑体" pitchFamily="2" charset="-122"/>
                  </a:rPr>
                  <a:t>4</a:t>
                </a:r>
              </a:p>
            </p:txBody>
          </p:sp>
          <p:sp>
            <p:nvSpPr>
              <p:cNvPr id="21" name="Text Box 18"/>
              <p:cNvSpPr txBox="1">
                <a:spLocks noChangeArrowheads="1"/>
              </p:cNvSpPr>
              <p:nvPr/>
            </p:nvSpPr>
            <p:spPr bwMode="auto">
              <a:xfrm>
                <a:off x="2843" y="1373"/>
                <a:ext cx="734" cy="336"/>
              </a:xfrm>
              <a:prstGeom prst="rect">
                <a:avLst/>
              </a:prstGeom>
              <a:noFill/>
              <a:ln w="12700" cap="sq">
                <a:noFill/>
                <a:miter lim="800000"/>
                <a:headEnd type="none" w="sm" len="sm"/>
                <a:tailEnd type="none" w="sm" len="sm"/>
              </a:ln>
            </p:spPr>
            <p:txBody>
              <a:bodyPr>
                <a:spAutoFit/>
              </a:bodyPr>
              <a:lstStyle/>
              <a:p>
                <a:pPr algn="l"/>
                <a:r>
                  <a:rPr lang="zh-CN" altLang="en-US" sz="2900" b="1">
                    <a:ea typeface="黑体" pitchFamily="2" charset="-122"/>
                  </a:rPr>
                  <a:t>1</a:t>
                </a:r>
                <a:r>
                  <a:rPr lang="en-US" altLang="zh-CN" sz="2900" b="1">
                    <a:ea typeface="黑体" pitchFamily="2" charset="-122"/>
                  </a:rPr>
                  <a:t>K</a:t>
                </a:r>
                <a:r>
                  <a:rPr lang="en-US" altLang="zh-CN" sz="2900" b="1">
                    <a:sym typeface="Symbol" pitchFamily="18" charset="2"/>
                  </a:rPr>
                  <a:t></a:t>
                </a:r>
                <a:r>
                  <a:rPr lang="en-US" altLang="zh-CN" sz="2900" b="1">
                    <a:ea typeface="黑体" pitchFamily="2" charset="-122"/>
                  </a:rPr>
                  <a:t>4</a:t>
                </a:r>
              </a:p>
            </p:txBody>
          </p:sp>
          <p:sp>
            <p:nvSpPr>
              <p:cNvPr id="22" name="Text Box 19"/>
              <p:cNvSpPr txBox="1">
                <a:spLocks noChangeArrowheads="1"/>
              </p:cNvSpPr>
              <p:nvPr/>
            </p:nvSpPr>
            <p:spPr bwMode="auto">
              <a:xfrm>
                <a:off x="3604" y="806"/>
                <a:ext cx="760" cy="336"/>
              </a:xfrm>
              <a:prstGeom prst="rect">
                <a:avLst/>
              </a:prstGeom>
              <a:noFill/>
              <a:ln w="12700" cap="sq">
                <a:noFill/>
                <a:miter lim="800000"/>
                <a:headEnd type="none" w="sm" len="sm"/>
                <a:tailEnd type="none" w="sm" len="sm"/>
              </a:ln>
            </p:spPr>
            <p:txBody>
              <a:bodyPr>
                <a:spAutoFit/>
              </a:bodyPr>
              <a:lstStyle/>
              <a:p>
                <a:pPr algn="l"/>
                <a:r>
                  <a:rPr lang="zh-CN" altLang="en-US" sz="2900" b="1">
                    <a:ea typeface="黑体" pitchFamily="2" charset="-122"/>
                  </a:rPr>
                  <a:t>1</a:t>
                </a:r>
                <a:r>
                  <a:rPr lang="en-US" altLang="zh-CN" sz="2900" b="1">
                    <a:ea typeface="黑体" pitchFamily="2" charset="-122"/>
                  </a:rPr>
                  <a:t>K</a:t>
                </a:r>
                <a:r>
                  <a:rPr lang="en-US" altLang="zh-CN" sz="2900" b="1">
                    <a:sym typeface="Symbol" pitchFamily="18" charset="2"/>
                  </a:rPr>
                  <a:t></a:t>
                </a:r>
                <a:r>
                  <a:rPr lang="en-US" altLang="zh-CN" sz="2900" b="1">
                    <a:ea typeface="黑体" pitchFamily="2" charset="-122"/>
                  </a:rPr>
                  <a:t>4</a:t>
                </a:r>
              </a:p>
            </p:txBody>
          </p:sp>
          <p:sp>
            <p:nvSpPr>
              <p:cNvPr id="23" name="Text Box 20"/>
              <p:cNvSpPr txBox="1">
                <a:spLocks noChangeArrowheads="1"/>
              </p:cNvSpPr>
              <p:nvPr/>
            </p:nvSpPr>
            <p:spPr bwMode="auto">
              <a:xfrm>
                <a:off x="2842" y="815"/>
                <a:ext cx="734" cy="336"/>
              </a:xfrm>
              <a:prstGeom prst="rect">
                <a:avLst/>
              </a:prstGeom>
              <a:noFill/>
              <a:ln w="12700" cap="sq">
                <a:noFill/>
                <a:miter lim="800000"/>
                <a:headEnd type="none" w="sm" len="sm"/>
                <a:tailEnd type="none" w="sm" len="sm"/>
              </a:ln>
            </p:spPr>
            <p:txBody>
              <a:bodyPr>
                <a:spAutoFit/>
              </a:bodyPr>
              <a:lstStyle/>
              <a:p>
                <a:pPr algn="l"/>
                <a:r>
                  <a:rPr lang="zh-CN" altLang="en-US" sz="2900" b="1">
                    <a:ea typeface="黑体" pitchFamily="2" charset="-122"/>
                  </a:rPr>
                  <a:t>1</a:t>
                </a:r>
                <a:r>
                  <a:rPr lang="en-US" altLang="zh-CN" sz="2900" b="1">
                    <a:ea typeface="黑体" pitchFamily="2" charset="-122"/>
                  </a:rPr>
                  <a:t>K</a:t>
                </a:r>
                <a:r>
                  <a:rPr lang="en-US" altLang="zh-CN" sz="2900" b="1">
                    <a:sym typeface="Symbol" pitchFamily="18" charset="2"/>
                  </a:rPr>
                  <a:t></a:t>
                </a:r>
                <a:r>
                  <a:rPr lang="en-US" altLang="zh-CN" sz="2900" b="1">
                    <a:ea typeface="黑体" pitchFamily="2" charset="-122"/>
                  </a:rPr>
                  <a:t>4</a:t>
                </a:r>
              </a:p>
            </p:txBody>
          </p:sp>
          <p:sp>
            <p:nvSpPr>
              <p:cNvPr id="24" name="Line 21"/>
              <p:cNvSpPr>
                <a:spLocks noChangeShapeType="1"/>
              </p:cNvSpPr>
              <p:nvPr/>
            </p:nvSpPr>
            <p:spPr bwMode="auto">
              <a:xfrm>
                <a:off x="3572" y="549"/>
                <a:ext cx="0" cy="179"/>
              </a:xfrm>
              <a:prstGeom prst="line">
                <a:avLst/>
              </a:prstGeom>
              <a:noFill/>
              <a:ln w="31750">
                <a:solidFill>
                  <a:srgbClr val="FF0000"/>
                </a:solidFill>
                <a:prstDash val="sysDot"/>
                <a:round/>
                <a:headEnd type="none" w="sm" len="sm"/>
                <a:tailEnd type="none" w="sm" len="sm"/>
              </a:ln>
            </p:spPr>
            <p:txBody>
              <a:bodyPr wrap="none" anchor="ctr"/>
              <a:lstStyle/>
              <a:p>
                <a:endParaRPr lang="zh-CN" altLang="en-US" b="1"/>
              </a:p>
            </p:txBody>
          </p:sp>
          <p:sp>
            <p:nvSpPr>
              <p:cNvPr id="25" name="Line 22"/>
              <p:cNvSpPr>
                <a:spLocks noChangeShapeType="1"/>
              </p:cNvSpPr>
              <p:nvPr/>
            </p:nvSpPr>
            <p:spPr bwMode="auto">
              <a:xfrm>
                <a:off x="3579" y="2973"/>
                <a:ext cx="0" cy="177"/>
              </a:xfrm>
              <a:prstGeom prst="line">
                <a:avLst/>
              </a:prstGeom>
              <a:noFill/>
              <a:ln w="31750">
                <a:solidFill>
                  <a:srgbClr val="FF0000"/>
                </a:solidFill>
                <a:prstDash val="sysDot"/>
                <a:round/>
                <a:headEnd type="none" w="sm" len="sm"/>
                <a:tailEnd type="none" w="sm" len="sm"/>
              </a:ln>
            </p:spPr>
            <p:txBody>
              <a:bodyPr wrap="none" anchor="ctr"/>
              <a:lstStyle/>
              <a:p>
                <a:endParaRPr lang="zh-CN" altLang="en-US" b="1"/>
              </a:p>
            </p:txBody>
          </p:sp>
          <p:sp>
            <p:nvSpPr>
              <p:cNvPr id="26" name="AutoShape 24"/>
              <p:cNvSpPr>
                <a:spLocks/>
              </p:cNvSpPr>
              <p:nvPr/>
            </p:nvSpPr>
            <p:spPr bwMode="auto">
              <a:xfrm>
                <a:off x="4362" y="771"/>
                <a:ext cx="108" cy="2178"/>
              </a:xfrm>
              <a:prstGeom prst="rightBrace">
                <a:avLst>
                  <a:gd name="adj1" fmla="val 168056"/>
                  <a:gd name="adj2" fmla="val 50000"/>
                </a:avLst>
              </a:prstGeom>
              <a:noFill/>
              <a:ln w="28575" cap="sq">
                <a:solidFill>
                  <a:srgbClr val="003800"/>
                </a:solidFill>
                <a:round/>
                <a:headEnd type="none" w="sm" len="sm"/>
                <a:tailEnd type="none" w="sm" len="sm"/>
              </a:ln>
            </p:spPr>
            <p:txBody>
              <a:bodyPr wrap="none" anchor="ctr"/>
              <a:lstStyle/>
              <a:p>
                <a:endParaRPr lang="zh-CN" altLang="en-US" b="1"/>
              </a:p>
            </p:txBody>
          </p:sp>
          <p:sp>
            <p:nvSpPr>
              <p:cNvPr id="27" name="Line 25"/>
              <p:cNvSpPr>
                <a:spLocks noChangeShapeType="1"/>
              </p:cNvSpPr>
              <p:nvPr/>
            </p:nvSpPr>
            <p:spPr bwMode="auto">
              <a:xfrm flipV="1">
                <a:off x="2828" y="1255"/>
                <a:ext cx="1464" cy="0"/>
              </a:xfrm>
              <a:prstGeom prst="line">
                <a:avLst/>
              </a:prstGeom>
              <a:noFill/>
              <a:ln w="31750" cap="sq">
                <a:solidFill>
                  <a:srgbClr val="FF0000"/>
                </a:solidFill>
                <a:round/>
                <a:headEnd type="none" w="sm" len="sm"/>
                <a:tailEnd type="none" w="sm" len="sm"/>
              </a:ln>
            </p:spPr>
            <p:txBody>
              <a:bodyPr wrap="none" anchor="ctr"/>
              <a:lstStyle/>
              <a:p>
                <a:endParaRPr lang="zh-CN" altLang="en-US" b="1"/>
              </a:p>
            </p:txBody>
          </p:sp>
          <p:sp>
            <p:nvSpPr>
              <p:cNvPr id="28" name="Line 26"/>
              <p:cNvSpPr>
                <a:spLocks noChangeShapeType="1"/>
              </p:cNvSpPr>
              <p:nvPr/>
            </p:nvSpPr>
            <p:spPr bwMode="auto">
              <a:xfrm>
                <a:off x="2824" y="1830"/>
                <a:ext cx="1467" cy="0"/>
              </a:xfrm>
              <a:prstGeom prst="line">
                <a:avLst/>
              </a:prstGeom>
              <a:noFill/>
              <a:ln w="31750" cap="sq">
                <a:solidFill>
                  <a:srgbClr val="FF0000"/>
                </a:solidFill>
                <a:round/>
                <a:headEnd type="none" w="sm" len="sm"/>
                <a:tailEnd type="none" w="sm" len="sm"/>
              </a:ln>
            </p:spPr>
            <p:txBody>
              <a:bodyPr wrap="none" anchor="ctr"/>
              <a:lstStyle/>
              <a:p>
                <a:endParaRPr lang="zh-CN" altLang="en-US" b="1"/>
              </a:p>
            </p:txBody>
          </p:sp>
          <p:sp>
            <p:nvSpPr>
              <p:cNvPr id="29" name="Line 27"/>
              <p:cNvSpPr>
                <a:spLocks noChangeShapeType="1"/>
              </p:cNvSpPr>
              <p:nvPr/>
            </p:nvSpPr>
            <p:spPr bwMode="auto">
              <a:xfrm flipV="1">
                <a:off x="2828" y="2420"/>
                <a:ext cx="1467" cy="0"/>
              </a:xfrm>
              <a:prstGeom prst="line">
                <a:avLst/>
              </a:prstGeom>
              <a:noFill/>
              <a:ln w="31750" cap="sq">
                <a:solidFill>
                  <a:srgbClr val="FF0000"/>
                </a:solidFill>
                <a:round/>
                <a:headEnd type="none" w="sm" len="sm"/>
                <a:tailEnd type="none" w="sm" len="sm"/>
              </a:ln>
            </p:spPr>
            <p:txBody>
              <a:bodyPr wrap="none" anchor="ctr"/>
              <a:lstStyle/>
              <a:p>
                <a:endParaRPr lang="zh-CN" altLang="en-US" b="1"/>
              </a:p>
            </p:txBody>
          </p:sp>
        </p:grpSp>
      </p:grpSp>
      <p:sp>
        <p:nvSpPr>
          <p:cNvPr id="30" name="Text Box 49"/>
          <p:cNvSpPr txBox="1">
            <a:spLocks noChangeArrowheads="1"/>
          </p:cNvSpPr>
          <p:nvPr/>
        </p:nvSpPr>
        <p:spPr bwMode="auto">
          <a:xfrm>
            <a:off x="325438" y="1840632"/>
            <a:ext cx="1071562" cy="862012"/>
          </a:xfrm>
          <a:prstGeom prst="rect">
            <a:avLst/>
          </a:prstGeom>
          <a:noFill/>
          <a:ln w="9525">
            <a:noFill/>
            <a:miter lim="800000"/>
            <a:headEnd/>
            <a:tailEnd/>
          </a:ln>
        </p:spPr>
        <p:txBody>
          <a:bodyPr>
            <a:spAutoFit/>
          </a:bodyPr>
          <a:lstStyle/>
          <a:p>
            <a:pPr algn="l">
              <a:lnSpc>
                <a:spcPct val="95000"/>
              </a:lnSpc>
              <a:spcBef>
                <a:spcPct val="0"/>
              </a:spcBef>
            </a:pPr>
            <a:r>
              <a:rPr lang="en-US" altLang="zh-CN" sz="2800" b="1">
                <a:solidFill>
                  <a:srgbClr val="000099"/>
                </a:solidFill>
                <a:sym typeface="Symbol" pitchFamily="18" charset="2"/>
              </a:rPr>
              <a:t>000-</a:t>
            </a:r>
          </a:p>
          <a:p>
            <a:pPr algn="l">
              <a:lnSpc>
                <a:spcPct val="85000"/>
              </a:lnSpc>
              <a:spcBef>
                <a:spcPct val="0"/>
              </a:spcBef>
            </a:pPr>
            <a:r>
              <a:rPr lang="en-US" altLang="zh-CN" sz="2800" b="1">
                <a:solidFill>
                  <a:srgbClr val="000099"/>
                </a:solidFill>
                <a:sym typeface="Symbol" pitchFamily="18" charset="2"/>
              </a:rPr>
              <a:t>3FF</a:t>
            </a:r>
            <a:endParaRPr lang="zh-CN" altLang="en-US" sz="2800" b="1">
              <a:solidFill>
                <a:srgbClr val="000099"/>
              </a:solidFill>
              <a:sym typeface="Symbol" pitchFamily="18" charset="2"/>
            </a:endParaRPr>
          </a:p>
        </p:txBody>
      </p:sp>
      <p:sp>
        <p:nvSpPr>
          <p:cNvPr id="31" name="Text Box 50"/>
          <p:cNvSpPr txBox="1">
            <a:spLocks noChangeArrowheads="1"/>
          </p:cNvSpPr>
          <p:nvPr/>
        </p:nvSpPr>
        <p:spPr bwMode="auto">
          <a:xfrm>
            <a:off x="336550" y="2775669"/>
            <a:ext cx="1266825" cy="819150"/>
          </a:xfrm>
          <a:prstGeom prst="rect">
            <a:avLst/>
          </a:prstGeom>
          <a:noFill/>
          <a:ln w="9525">
            <a:noFill/>
            <a:miter lim="800000"/>
            <a:headEnd/>
            <a:tailEnd/>
          </a:ln>
        </p:spPr>
        <p:txBody>
          <a:bodyPr>
            <a:spAutoFit/>
          </a:bodyPr>
          <a:lstStyle/>
          <a:p>
            <a:pPr algn="l">
              <a:lnSpc>
                <a:spcPct val="85000"/>
              </a:lnSpc>
              <a:spcBef>
                <a:spcPct val="0"/>
              </a:spcBef>
            </a:pPr>
            <a:r>
              <a:rPr lang="en-US" altLang="zh-CN" sz="2800" b="1">
                <a:solidFill>
                  <a:srgbClr val="000099"/>
                </a:solidFill>
                <a:sym typeface="Symbol" pitchFamily="18" charset="2"/>
              </a:rPr>
              <a:t>400- 7FF</a:t>
            </a:r>
            <a:endParaRPr lang="zh-CN" altLang="en-US" sz="2800" b="1">
              <a:solidFill>
                <a:srgbClr val="000099"/>
              </a:solidFill>
              <a:sym typeface="Symbol" pitchFamily="18" charset="2"/>
            </a:endParaRPr>
          </a:p>
        </p:txBody>
      </p:sp>
      <p:sp>
        <p:nvSpPr>
          <p:cNvPr id="32" name="Text Box 51"/>
          <p:cNvSpPr txBox="1">
            <a:spLocks noChangeArrowheads="1"/>
          </p:cNvSpPr>
          <p:nvPr/>
        </p:nvSpPr>
        <p:spPr bwMode="auto">
          <a:xfrm>
            <a:off x="307975" y="3723407"/>
            <a:ext cx="1177925" cy="819150"/>
          </a:xfrm>
          <a:prstGeom prst="rect">
            <a:avLst/>
          </a:prstGeom>
          <a:noFill/>
          <a:ln w="9525">
            <a:noFill/>
            <a:miter lim="800000"/>
            <a:headEnd/>
            <a:tailEnd/>
          </a:ln>
        </p:spPr>
        <p:txBody>
          <a:bodyPr>
            <a:spAutoFit/>
          </a:bodyPr>
          <a:lstStyle/>
          <a:p>
            <a:pPr algn="l">
              <a:lnSpc>
                <a:spcPct val="85000"/>
              </a:lnSpc>
              <a:spcBef>
                <a:spcPct val="0"/>
              </a:spcBef>
            </a:pPr>
            <a:r>
              <a:rPr lang="en-US" altLang="zh-CN" sz="2800" b="1">
                <a:solidFill>
                  <a:srgbClr val="000099"/>
                </a:solidFill>
                <a:sym typeface="Symbol" pitchFamily="18" charset="2"/>
              </a:rPr>
              <a:t>800- BFF</a:t>
            </a:r>
            <a:endParaRPr lang="zh-CN" altLang="en-US" sz="2800" b="1">
              <a:solidFill>
                <a:srgbClr val="000099"/>
              </a:solidFill>
              <a:sym typeface="Symbol" pitchFamily="18" charset="2"/>
            </a:endParaRPr>
          </a:p>
        </p:txBody>
      </p:sp>
      <p:sp>
        <p:nvSpPr>
          <p:cNvPr id="33" name="Text Box 52"/>
          <p:cNvSpPr txBox="1">
            <a:spLocks noChangeArrowheads="1"/>
          </p:cNvSpPr>
          <p:nvPr/>
        </p:nvSpPr>
        <p:spPr bwMode="auto">
          <a:xfrm>
            <a:off x="277813" y="4612407"/>
            <a:ext cx="1343025" cy="819150"/>
          </a:xfrm>
          <a:prstGeom prst="rect">
            <a:avLst/>
          </a:prstGeom>
          <a:noFill/>
          <a:ln w="9525">
            <a:noFill/>
            <a:miter lim="800000"/>
            <a:headEnd/>
            <a:tailEnd/>
          </a:ln>
        </p:spPr>
        <p:txBody>
          <a:bodyPr>
            <a:spAutoFit/>
          </a:bodyPr>
          <a:lstStyle/>
          <a:p>
            <a:pPr algn="l">
              <a:lnSpc>
                <a:spcPct val="85000"/>
              </a:lnSpc>
              <a:spcBef>
                <a:spcPct val="0"/>
              </a:spcBef>
            </a:pPr>
            <a:r>
              <a:rPr lang="en-US" altLang="zh-CN" sz="2800" b="1">
                <a:solidFill>
                  <a:srgbClr val="000099"/>
                </a:solidFill>
                <a:sym typeface="Symbol" pitchFamily="18" charset="2"/>
              </a:rPr>
              <a:t>C00-</a:t>
            </a:r>
            <a:endParaRPr lang="en-US" altLang="zh-CN" sz="2800" b="1">
              <a:solidFill>
                <a:srgbClr val="000099"/>
              </a:solidFill>
              <a:cs typeface="Times New Roman" pitchFamily="18" charset="0"/>
              <a:sym typeface="Symbol" pitchFamily="18" charset="2"/>
            </a:endParaRPr>
          </a:p>
          <a:p>
            <a:pPr algn="l">
              <a:lnSpc>
                <a:spcPct val="85000"/>
              </a:lnSpc>
              <a:spcBef>
                <a:spcPct val="0"/>
              </a:spcBef>
            </a:pPr>
            <a:r>
              <a:rPr lang="en-US" altLang="zh-CN" sz="2800" b="1">
                <a:solidFill>
                  <a:srgbClr val="000099"/>
                </a:solidFill>
                <a:sym typeface="Symbol" pitchFamily="18" charset="2"/>
              </a:rPr>
              <a:t>FFF</a:t>
            </a:r>
            <a:endParaRPr lang="zh-CN" altLang="en-US" sz="2800" b="1">
              <a:solidFill>
                <a:srgbClr val="000099"/>
              </a:solidFill>
              <a:sym typeface="Symbol" pitchFamily="18" charset="2"/>
            </a:endParaRPr>
          </a:p>
        </p:txBody>
      </p:sp>
      <p:sp>
        <p:nvSpPr>
          <p:cNvPr id="34" name="Rectangle 53"/>
          <p:cNvSpPr>
            <a:spLocks noChangeArrowheads="1"/>
          </p:cNvSpPr>
          <p:nvPr/>
        </p:nvSpPr>
        <p:spPr bwMode="auto">
          <a:xfrm>
            <a:off x="6891338" y="3929782"/>
            <a:ext cx="2339975" cy="1520825"/>
          </a:xfrm>
          <a:prstGeom prst="rect">
            <a:avLst/>
          </a:prstGeom>
          <a:noFill/>
          <a:ln w="9525">
            <a:noFill/>
            <a:miter lim="800000"/>
            <a:headEnd/>
            <a:tailEnd/>
          </a:ln>
        </p:spPr>
        <p:txBody>
          <a:bodyPr>
            <a:spAutoFit/>
          </a:bodyPr>
          <a:lstStyle/>
          <a:p>
            <a:pPr algn="l">
              <a:lnSpc>
                <a:spcPct val="90000"/>
              </a:lnSpc>
              <a:spcBef>
                <a:spcPct val="0"/>
              </a:spcBef>
            </a:pPr>
            <a:r>
              <a:rPr lang="en-US" altLang="zh-CN" sz="2600" b="1"/>
              <a:t>(</a:t>
            </a:r>
            <a:r>
              <a:rPr lang="zh-CN" altLang="en-US" sz="2600" b="1">
                <a:ea typeface="黑体" pitchFamily="2" charset="-122"/>
              </a:rPr>
              <a:t>4</a:t>
            </a:r>
            <a:r>
              <a:rPr lang="en-US" altLang="zh-CN" sz="2600" b="1">
                <a:ea typeface="黑体" pitchFamily="2" charset="-122"/>
              </a:rPr>
              <a:t>K</a:t>
            </a:r>
            <a:r>
              <a:rPr lang="zh-CN" altLang="en-US" sz="2600" b="1"/>
              <a:t>需要12位地址</a:t>
            </a:r>
            <a:r>
              <a:rPr lang="en-US" altLang="zh-CN" sz="2600" b="1"/>
              <a:t>A</a:t>
            </a:r>
            <a:r>
              <a:rPr lang="en-US" altLang="zh-CN" sz="2400" b="1"/>
              <a:t>11</a:t>
            </a:r>
            <a:r>
              <a:rPr lang="en-US" altLang="zh-CN" sz="2600" b="1"/>
              <a:t>~A</a:t>
            </a:r>
            <a:r>
              <a:rPr lang="en-US" altLang="zh-CN" sz="2400" b="1"/>
              <a:t>0</a:t>
            </a:r>
            <a:r>
              <a:rPr lang="en-US" altLang="zh-CN" sz="2600" b="1"/>
              <a:t>, </a:t>
            </a:r>
            <a:r>
              <a:rPr lang="zh-CN" altLang="en-US" sz="2600" b="1"/>
              <a:t>每块芯片需10位地址</a:t>
            </a:r>
            <a:r>
              <a:rPr lang="en-US" altLang="zh-CN" sz="2600" b="1"/>
              <a:t>A</a:t>
            </a:r>
            <a:r>
              <a:rPr lang="en-US" altLang="zh-CN" sz="2400" b="1"/>
              <a:t>9</a:t>
            </a:r>
            <a:r>
              <a:rPr lang="en-US" altLang="zh-CN" sz="2600" b="1"/>
              <a:t>~A</a:t>
            </a:r>
            <a:r>
              <a:rPr lang="en-US" altLang="zh-CN" sz="2400" b="1"/>
              <a:t>0</a:t>
            </a:r>
            <a:r>
              <a:rPr lang="en-US" altLang="zh-CN" sz="2600" b="1"/>
              <a:t>)</a:t>
            </a:r>
            <a:endParaRPr lang="zh-CN" altLang="en-US" sz="2600" b="1"/>
          </a:p>
        </p:txBody>
      </p:sp>
      <p:sp>
        <p:nvSpPr>
          <p:cNvPr id="35" name="Line 66"/>
          <p:cNvSpPr>
            <a:spLocks noChangeShapeType="1"/>
          </p:cNvSpPr>
          <p:nvPr/>
        </p:nvSpPr>
        <p:spPr bwMode="auto">
          <a:xfrm>
            <a:off x="228600" y="2762969"/>
            <a:ext cx="3979863" cy="0"/>
          </a:xfrm>
          <a:prstGeom prst="line">
            <a:avLst/>
          </a:prstGeom>
          <a:noFill/>
          <a:ln w="15875">
            <a:solidFill>
              <a:srgbClr val="003800"/>
            </a:solidFill>
            <a:round/>
            <a:headEnd/>
            <a:tailEnd/>
          </a:ln>
        </p:spPr>
        <p:txBody>
          <a:bodyPr wrap="none"/>
          <a:lstStyle/>
          <a:p>
            <a:endParaRPr lang="zh-CN" altLang="en-US" b="1"/>
          </a:p>
        </p:txBody>
      </p:sp>
      <p:sp>
        <p:nvSpPr>
          <p:cNvPr id="36" name="Line 67"/>
          <p:cNvSpPr>
            <a:spLocks noChangeShapeType="1"/>
          </p:cNvSpPr>
          <p:nvPr/>
        </p:nvSpPr>
        <p:spPr bwMode="auto">
          <a:xfrm>
            <a:off x="228600" y="3664669"/>
            <a:ext cx="3979863" cy="0"/>
          </a:xfrm>
          <a:prstGeom prst="line">
            <a:avLst/>
          </a:prstGeom>
          <a:noFill/>
          <a:ln w="15875">
            <a:solidFill>
              <a:srgbClr val="003800"/>
            </a:solidFill>
            <a:round/>
            <a:headEnd/>
            <a:tailEnd/>
          </a:ln>
        </p:spPr>
        <p:txBody>
          <a:bodyPr wrap="none"/>
          <a:lstStyle/>
          <a:p>
            <a:endParaRPr lang="zh-CN" altLang="en-US" b="1"/>
          </a:p>
        </p:txBody>
      </p:sp>
      <p:sp>
        <p:nvSpPr>
          <p:cNvPr id="37" name="Line 68"/>
          <p:cNvSpPr>
            <a:spLocks noChangeShapeType="1"/>
          </p:cNvSpPr>
          <p:nvPr/>
        </p:nvSpPr>
        <p:spPr bwMode="auto">
          <a:xfrm>
            <a:off x="254000" y="4604469"/>
            <a:ext cx="3979863" cy="0"/>
          </a:xfrm>
          <a:prstGeom prst="line">
            <a:avLst/>
          </a:prstGeom>
          <a:noFill/>
          <a:ln w="15875">
            <a:solidFill>
              <a:srgbClr val="003800"/>
            </a:solidFill>
            <a:round/>
            <a:headEnd/>
            <a:tailEnd/>
          </a:ln>
        </p:spPr>
        <p:txBody>
          <a:bodyPr wrap="none"/>
          <a:lstStyle/>
          <a:p>
            <a:endParaRPr lang="zh-CN" altLang="en-US" b="1"/>
          </a:p>
        </p:txBody>
      </p:sp>
      <p:sp>
        <p:nvSpPr>
          <p:cNvPr id="38" name="Line 81"/>
          <p:cNvSpPr>
            <a:spLocks noChangeShapeType="1"/>
          </p:cNvSpPr>
          <p:nvPr/>
        </p:nvSpPr>
        <p:spPr bwMode="auto">
          <a:xfrm>
            <a:off x="241300" y="5468069"/>
            <a:ext cx="3979863" cy="0"/>
          </a:xfrm>
          <a:prstGeom prst="line">
            <a:avLst/>
          </a:prstGeom>
          <a:noFill/>
          <a:ln w="15875">
            <a:solidFill>
              <a:srgbClr val="003800"/>
            </a:solidFill>
            <a:round/>
            <a:headEnd/>
            <a:tailEnd/>
          </a:ln>
        </p:spPr>
        <p:txBody>
          <a:bodyPr wrap="none"/>
          <a:lstStyle/>
          <a:p>
            <a:endParaRPr lang="zh-CN" altLang="en-US" b="1"/>
          </a:p>
        </p:txBody>
      </p:sp>
      <p:grpSp>
        <p:nvGrpSpPr>
          <p:cNvPr id="39" name="Group 90"/>
          <p:cNvGrpSpPr>
            <a:grpSpLocks/>
          </p:cNvGrpSpPr>
          <p:nvPr/>
        </p:nvGrpSpPr>
        <p:grpSpPr bwMode="auto">
          <a:xfrm>
            <a:off x="1390650" y="1824757"/>
            <a:ext cx="3246438" cy="993775"/>
            <a:chOff x="876" y="665"/>
            <a:chExt cx="2045" cy="626"/>
          </a:xfrm>
        </p:grpSpPr>
        <p:sp>
          <p:nvSpPr>
            <p:cNvPr id="40" name="Text Box 44"/>
            <p:cNvSpPr txBox="1">
              <a:spLocks noChangeArrowheads="1"/>
            </p:cNvSpPr>
            <p:nvPr/>
          </p:nvSpPr>
          <p:spPr bwMode="auto">
            <a:xfrm>
              <a:off x="962" y="665"/>
              <a:ext cx="1959"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0    0</a:t>
              </a:r>
              <a:r>
                <a:rPr lang="zh-CN" altLang="en-US" sz="2800" b="1">
                  <a:solidFill>
                    <a:srgbClr val="FFFFCC"/>
                  </a:solidFill>
                  <a:ea typeface="黑体" pitchFamily="2" charset="-122"/>
                </a:rPr>
                <a:t> </a:t>
              </a:r>
              <a:r>
                <a:rPr lang="zh-CN" altLang="en-US" sz="2800" b="1">
                  <a:solidFill>
                    <a:schemeClr val="tx1"/>
                  </a:solidFill>
                  <a:ea typeface="黑体" pitchFamily="2" charset="-122"/>
                </a:rPr>
                <a:t>   </a:t>
              </a:r>
              <a:r>
                <a:rPr lang="zh-CN" altLang="en-US" sz="2800" b="1">
                  <a:ea typeface="黑体" pitchFamily="2" charset="-122"/>
                </a:rPr>
                <a:t>0 </a:t>
              </a:r>
              <a:r>
                <a:rPr lang="zh-CN" altLang="en-US" sz="2800" b="1">
                  <a:cs typeface="Times New Roman" pitchFamily="18" charset="0"/>
                </a:rPr>
                <a:t>· · · ·</a:t>
              </a:r>
              <a:r>
                <a:rPr lang="zh-CN" altLang="en-US" sz="1400" b="1">
                  <a:ea typeface="黑体" pitchFamily="2" charset="-122"/>
                </a:rPr>
                <a:t> </a:t>
              </a:r>
              <a:r>
                <a:rPr lang="zh-CN" altLang="en-US" sz="2800" b="1">
                  <a:cs typeface="Times New Roman" pitchFamily="18" charset="0"/>
                </a:rPr>
                <a:t>·</a:t>
              </a:r>
              <a:r>
                <a:rPr lang="zh-CN" altLang="en-US" sz="1400" b="1">
                  <a:ea typeface="黑体" pitchFamily="2" charset="-122"/>
                </a:rPr>
                <a:t> </a:t>
              </a:r>
              <a:r>
                <a:rPr lang="zh-CN" altLang="en-US" sz="2800" b="1">
                  <a:cs typeface="Times New Roman" pitchFamily="18" charset="0"/>
                </a:rPr>
                <a:t>·</a:t>
              </a:r>
              <a:r>
                <a:rPr lang="zh-CN" altLang="en-US" sz="1400" b="1">
                  <a:ea typeface="黑体" pitchFamily="2" charset="-122"/>
                </a:rPr>
                <a:t> </a:t>
              </a:r>
              <a:r>
                <a:rPr lang="zh-CN" altLang="en-US" sz="2800" b="1">
                  <a:ea typeface="黑体" pitchFamily="2" charset="-122"/>
                </a:rPr>
                <a:t>0</a:t>
              </a:r>
            </a:p>
          </p:txBody>
        </p:sp>
        <p:sp>
          <p:nvSpPr>
            <p:cNvPr id="41" name="Text Box 45"/>
            <p:cNvSpPr txBox="1">
              <a:spLocks noChangeArrowheads="1"/>
            </p:cNvSpPr>
            <p:nvPr/>
          </p:nvSpPr>
          <p:spPr bwMode="auto">
            <a:xfrm>
              <a:off x="970" y="977"/>
              <a:ext cx="1951" cy="314"/>
            </a:xfrm>
            <a:prstGeom prst="rect">
              <a:avLst/>
            </a:prstGeom>
            <a:noFill/>
            <a:ln w="9525">
              <a:noFill/>
              <a:miter lim="800000"/>
              <a:headEnd/>
              <a:tailEnd/>
            </a:ln>
          </p:spPr>
          <p:txBody>
            <a:bodyPr>
              <a:spAutoFit/>
            </a:bodyPr>
            <a:lstStyle/>
            <a:p>
              <a:pPr algn="l">
                <a:lnSpc>
                  <a:spcPct val="95000"/>
                </a:lnSpc>
              </a:pPr>
              <a:r>
                <a:rPr lang="zh-CN" altLang="en-US" sz="2800" b="1">
                  <a:solidFill>
                    <a:srgbClr val="800000"/>
                  </a:solidFill>
                  <a:ea typeface="黑体" pitchFamily="2" charset="-122"/>
                </a:rPr>
                <a:t>0    0</a:t>
              </a:r>
              <a:r>
                <a:rPr lang="zh-CN" altLang="en-US" sz="2800" b="1">
                  <a:solidFill>
                    <a:srgbClr val="FFFFCC"/>
                  </a:solidFill>
                  <a:ea typeface="黑体" pitchFamily="2" charset="-122"/>
                </a:rPr>
                <a:t> </a:t>
              </a:r>
              <a:r>
                <a:rPr lang="zh-CN" altLang="en-US" sz="2800" b="1">
                  <a:solidFill>
                    <a:schemeClr val="tx1"/>
                  </a:solidFill>
                  <a:ea typeface="黑体" pitchFamily="2" charset="-122"/>
                </a:rPr>
                <a:t>   </a:t>
              </a:r>
              <a:r>
                <a:rPr lang="zh-CN" altLang="en-US" sz="2800" b="1">
                  <a:ea typeface="黑体" pitchFamily="2" charset="-122"/>
                </a:rPr>
                <a:t>1 </a:t>
              </a:r>
              <a:r>
                <a:rPr lang="zh-CN" altLang="en-US" sz="2800" b="1">
                  <a:cs typeface="Times New Roman" pitchFamily="18" charset="0"/>
                </a:rPr>
                <a:t>·</a:t>
              </a:r>
              <a:r>
                <a:rPr lang="zh-CN" altLang="en-US" sz="1600" b="1">
                  <a:cs typeface="Times New Roman" pitchFamily="18" charset="0"/>
                </a:rPr>
                <a:t> </a:t>
              </a:r>
              <a:r>
                <a:rPr lang="zh-CN" altLang="en-US" sz="2800" b="1">
                  <a:cs typeface="Times New Roman" pitchFamily="18" charset="0"/>
                </a:rPr>
                <a:t>·</a:t>
              </a:r>
              <a:r>
                <a:rPr lang="zh-CN" altLang="en-US" sz="1600" b="1">
                  <a:cs typeface="Times New Roman" pitchFamily="18" charset="0"/>
                </a:rPr>
                <a:t> </a:t>
              </a:r>
              <a:r>
                <a:rPr lang="zh-CN" altLang="en-US" sz="2800" b="1">
                  <a:cs typeface="Times New Roman" pitchFamily="18" charset="0"/>
                </a:rPr>
                <a:t>·</a:t>
              </a:r>
              <a:r>
                <a:rPr lang="zh-CN" altLang="en-US" sz="1600" b="1">
                  <a:cs typeface="Times New Roman" pitchFamily="18" charset="0"/>
                </a:rPr>
                <a:t> </a:t>
              </a:r>
              <a:r>
                <a:rPr lang="zh-CN" altLang="en-US" sz="2800" b="1">
                  <a:cs typeface="Times New Roman" pitchFamily="18" charset="0"/>
                </a:rPr>
                <a:t>·</a:t>
              </a:r>
              <a:r>
                <a:rPr lang="zh-CN" altLang="en-US" sz="1400" b="1">
                  <a:ea typeface="黑体" pitchFamily="2" charset="-122"/>
                </a:rPr>
                <a:t> </a:t>
              </a:r>
              <a:r>
                <a:rPr lang="zh-CN" altLang="en-US" sz="2800" b="1">
                  <a:cs typeface="Times New Roman" pitchFamily="18" charset="0"/>
                </a:rPr>
                <a:t>·</a:t>
              </a:r>
              <a:r>
                <a:rPr lang="zh-CN" altLang="en-US" sz="2000" b="1">
                  <a:cs typeface="Times New Roman" pitchFamily="18" charset="0"/>
                </a:rPr>
                <a:t> </a:t>
              </a:r>
              <a:r>
                <a:rPr lang="zh-CN" altLang="en-US" sz="2800" b="1">
                  <a:cs typeface="Times New Roman" pitchFamily="18" charset="0"/>
                </a:rPr>
                <a:t>·</a:t>
              </a:r>
              <a:r>
                <a:rPr lang="zh-CN" altLang="en-US" sz="1400" b="1">
                  <a:cs typeface="Times New Roman" pitchFamily="18" charset="0"/>
                </a:rPr>
                <a:t> </a:t>
              </a:r>
              <a:r>
                <a:rPr lang="zh-CN" altLang="en-US" sz="2800" b="1">
                  <a:cs typeface="Times New Roman" pitchFamily="18" charset="0"/>
                </a:rPr>
                <a:t>·</a:t>
              </a:r>
              <a:r>
                <a:rPr lang="zh-CN" altLang="en-US" sz="2800" b="1">
                  <a:ea typeface="黑体" pitchFamily="2" charset="-122"/>
                </a:rPr>
                <a:t>1</a:t>
              </a:r>
            </a:p>
          </p:txBody>
        </p:sp>
        <p:sp>
          <p:nvSpPr>
            <p:cNvPr id="42" name="Line 46"/>
            <p:cNvSpPr>
              <a:spLocks noChangeShapeType="1"/>
            </p:cNvSpPr>
            <p:nvPr/>
          </p:nvSpPr>
          <p:spPr bwMode="auto">
            <a:xfrm>
              <a:off x="1074" y="948"/>
              <a:ext cx="0" cy="95"/>
            </a:xfrm>
            <a:prstGeom prst="line">
              <a:avLst/>
            </a:prstGeom>
            <a:noFill/>
            <a:ln w="28575">
              <a:solidFill>
                <a:srgbClr val="003C00"/>
              </a:solidFill>
              <a:prstDash val="sysDot"/>
              <a:round/>
              <a:headEnd type="none" w="sm" len="sm"/>
              <a:tailEnd type="none" w="sm" len="sm"/>
            </a:ln>
          </p:spPr>
          <p:txBody>
            <a:bodyPr wrap="none" anchor="ctr"/>
            <a:lstStyle/>
            <a:p>
              <a:endParaRPr lang="zh-CN" altLang="en-US" b="1"/>
            </a:p>
          </p:txBody>
        </p:sp>
        <p:sp>
          <p:nvSpPr>
            <p:cNvPr id="43" name="AutoShape 47"/>
            <p:cNvSpPr>
              <a:spLocks/>
            </p:cNvSpPr>
            <p:nvPr/>
          </p:nvSpPr>
          <p:spPr bwMode="auto">
            <a:xfrm>
              <a:off x="876" y="794"/>
              <a:ext cx="106" cy="358"/>
            </a:xfrm>
            <a:prstGeom prst="leftBrace">
              <a:avLst>
                <a:gd name="adj1" fmla="val 28145"/>
                <a:gd name="adj2" fmla="val 50000"/>
              </a:avLst>
            </a:prstGeom>
            <a:noFill/>
            <a:ln w="22225">
              <a:solidFill>
                <a:srgbClr val="003800"/>
              </a:solidFill>
              <a:round/>
              <a:headEnd/>
              <a:tailEnd/>
            </a:ln>
          </p:spPr>
          <p:txBody>
            <a:bodyPr wrap="none" anchor="ctr"/>
            <a:lstStyle/>
            <a:p>
              <a:endParaRPr lang="zh-CN" altLang="en-US" b="1"/>
            </a:p>
          </p:txBody>
        </p:sp>
        <p:sp>
          <p:nvSpPr>
            <p:cNvPr id="44" name="Line 82"/>
            <p:cNvSpPr>
              <a:spLocks noChangeShapeType="1"/>
            </p:cNvSpPr>
            <p:nvPr/>
          </p:nvSpPr>
          <p:spPr bwMode="auto">
            <a:xfrm>
              <a:off x="2508" y="944"/>
              <a:ext cx="0" cy="95"/>
            </a:xfrm>
            <a:prstGeom prst="line">
              <a:avLst/>
            </a:prstGeom>
            <a:noFill/>
            <a:ln w="28575">
              <a:solidFill>
                <a:srgbClr val="003C00"/>
              </a:solidFill>
              <a:prstDash val="sysDot"/>
              <a:round/>
              <a:headEnd type="none" w="sm" len="sm"/>
              <a:tailEnd type="none" w="sm" len="sm"/>
            </a:ln>
          </p:spPr>
          <p:txBody>
            <a:bodyPr wrap="none" anchor="ctr"/>
            <a:lstStyle/>
            <a:p>
              <a:endParaRPr lang="zh-CN" altLang="en-US" b="1"/>
            </a:p>
          </p:txBody>
        </p:sp>
      </p:grpSp>
      <p:grpSp>
        <p:nvGrpSpPr>
          <p:cNvPr id="45" name="Group 91"/>
          <p:cNvGrpSpPr>
            <a:grpSpLocks/>
          </p:cNvGrpSpPr>
          <p:nvPr/>
        </p:nvGrpSpPr>
        <p:grpSpPr bwMode="auto">
          <a:xfrm>
            <a:off x="1393825" y="2697882"/>
            <a:ext cx="2986088" cy="1006475"/>
            <a:chOff x="870" y="1215"/>
            <a:chExt cx="1881" cy="634"/>
          </a:xfrm>
        </p:grpSpPr>
        <p:sp>
          <p:nvSpPr>
            <p:cNvPr id="46" name="Text Box 39"/>
            <p:cNvSpPr txBox="1">
              <a:spLocks noChangeArrowheads="1"/>
            </p:cNvSpPr>
            <p:nvPr/>
          </p:nvSpPr>
          <p:spPr bwMode="auto">
            <a:xfrm>
              <a:off x="976" y="1535"/>
              <a:ext cx="1742" cy="314"/>
            </a:xfrm>
            <a:prstGeom prst="rect">
              <a:avLst/>
            </a:prstGeom>
            <a:noFill/>
            <a:ln w="9525">
              <a:noFill/>
              <a:miter lim="800000"/>
              <a:headEnd/>
              <a:tailEnd/>
            </a:ln>
          </p:spPr>
          <p:txBody>
            <a:bodyPr>
              <a:spAutoFit/>
            </a:bodyPr>
            <a:lstStyle/>
            <a:p>
              <a:pPr algn="l">
                <a:lnSpc>
                  <a:spcPct val="95000"/>
                </a:lnSpc>
                <a:spcBef>
                  <a:spcPct val="40000"/>
                </a:spcBef>
              </a:pPr>
              <a:r>
                <a:rPr lang="zh-CN" altLang="en-US" sz="2800" b="1">
                  <a:solidFill>
                    <a:srgbClr val="800000"/>
                  </a:solidFill>
                  <a:ea typeface="黑体" pitchFamily="2" charset="-122"/>
                </a:rPr>
                <a:t>0    1</a:t>
              </a:r>
              <a:r>
                <a:rPr lang="zh-CN" altLang="en-US" sz="2800" b="1">
                  <a:solidFill>
                    <a:schemeClr val="tx1"/>
                  </a:solidFill>
                  <a:ea typeface="黑体" pitchFamily="2" charset="-122"/>
                </a:rPr>
                <a:t>    </a:t>
              </a:r>
              <a:r>
                <a:rPr lang="zh-CN" altLang="en-US" sz="2800" b="1">
                  <a:ea typeface="黑体" pitchFamily="2" charset="-122"/>
                </a:rPr>
                <a:t>1 </a:t>
              </a:r>
              <a:r>
                <a:rPr lang="zh-CN" altLang="en-US" sz="2600" b="1">
                  <a:cs typeface="Times New Roman" pitchFamily="18" charset="0"/>
                </a:rPr>
                <a:t>· · · · · ·</a:t>
              </a:r>
              <a:r>
                <a:rPr lang="zh-CN" altLang="en-US" sz="2800" b="1">
                  <a:ea typeface="黑体" pitchFamily="2" charset="-122"/>
                </a:rPr>
                <a:t>1</a:t>
              </a:r>
            </a:p>
          </p:txBody>
        </p:sp>
        <p:sp>
          <p:nvSpPr>
            <p:cNvPr id="47" name="Text Box 40"/>
            <p:cNvSpPr txBox="1">
              <a:spLocks noChangeArrowheads="1"/>
            </p:cNvSpPr>
            <p:nvPr/>
          </p:nvSpPr>
          <p:spPr bwMode="auto">
            <a:xfrm>
              <a:off x="976" y="1215"/>
              <a:ext cx="1775" cy="327"/>
            </a:xfrm>
            <a:prstGeom prst="rect">
              <a:avLst/>
            </a:prstGeom>
            <a:noFill/>
            <a:ln w="9525">
              <a:noFill/>
              <a:miter lim="800000"/>
              <a:headEnd/>
              <a:tailEnd/>
            </a:ln>
          </p:spPr>
          <p:txBody>
            <a:bodyPr>
              <a:spAutoFit/>
            </a:bodyPr>
            <a:lstStyle/>
            <a:p>
              <a:pPr algn="l">
                <a:spcBef>
                  <a:spcPct val="40000"/>
                </a:spcBef>
              </a:pPr>
              <a:r>
                <a:rPr lang="zh-CN" altLang="en-US" sz="2800" b="1">
                  <a:solidFill>
                    <a:srgbClr val="800000"/>
                  </a:solidFill>
                  <a:ea typeface="黑体" pitchFamily="2" charset="-122"/>
                </a:rPr>
                <a:t>0    1</a:t>
              </a:r>
              <a:r>
                <a:rPr lang="zh-CN" altLang="en-US" sz="2800" b="1">
                  <a:solidFill>
                    <a:srgbClr val="FFFFCC"/>
                  </a:solidFill>
                  <a:ea typeface="黑体" pitchFamily="2" charset="-122"/>
                </a:rPr>
                <a:t> </a:t>
              </a:r>
              <a:r>
                <a:rPr lang="zh-CN" altLang="en-US" sz="2800" b="1">
                  <a:solidFill>
                    <a:schemeClr val="tx1"/>
                  </a:solidFill>
                  <a:ea typeface="黑体" pitchFamily="2" charset="-122"/>
                </a:rPr>
                <a:t>   </a:t>
              </a:r>
              <a:r>
                <a:rPr lang="zh-CN" altLang="en-US" sz="2800" b="1">
                  <a:ea typeface="黑体" pitchFamily="2" charset="-122"/>
                </a:rPr>
                <a:t>0</a:t>
              </a:r>
              <a:r>
                <a:rPr lang="zh-CN" altLang="en-US" sz="2600" b="1">
                  <a:ea typeface="黑体" pitchFamily="2" charset="-122"/>
                </a:rPr>
                <a:t> </a:t>
              </a:r>
              <a:r>
                <a:rPr lang="zh-CN" altLang="en-US" sz="2600" b="1">
                  <a:cs typeface="Times New Roman" pitchFamily="18" charset="0"/>
                </a:rPr>
                <a:t>· · · ·</a:t>
              </a:r>
              <a:r>
                <a:rPr lang="zh-CN" altLang="en-US" sz="1600" b="1">
                  <a:ea typeface="黑体" pitchFamily="2" charset="-122"/>
                </a:rPr>
                <a:t> </a:t>
              </a:r>
              <a:r>
                <a:rPr lang="zh-CN" altLang="en-US" sz="2600" b="1">
                  <a:cs typeface="Times New Roman" pitchFamily="18" charset="0"/>
                </a:rPr>
                <a:t>·</a:t>
              </a:r>
              <a:r>
                <a:rPr lang="zh-CN" altLang="en-US" sz="2000" b="1">
                  <a:ea typeface="黑体" pitchFamily="2" charset="-122"/>
                </a:rPr>
                <a:t> </a:t>
              </a:r>
              <a:r>
                <a:rPr lang="zh-CN" altLang="en-US" sz="2600" b="1">
                  <a:cs typeface="Times New Roman" pitchFamily="18" charset="0"/>
                </a:rPr>
                <a:t>·</a:t>
              </a:r>
              <a:r>
                <a:rPr lang="zh-CN" altLang="en-US" sz="2400" b="1">
                  <a:ea typeface="黑体" pitchFamily="2" charset="-122"/>
                </a:rPr>
                <a:t> </a:t>
              </a:r>
              <a:r>
                <a:rPr lang="zh-CN" altLang="en-US" sz="2800" b="1">
                  <a:ea typeface="黑体" pitchFamily="2" charset="-122"/>
                </a:rPr>
                <a:t>0</a:t>
              </a:r>
            </a:p>
          </p:txBody>
        </p:sp>
        <p:sp>
          <p:nvSpPr>
            <p:cNvPr id="48" name="Line 41"/>
            <p:cNvSpPr>
              <a:spLocks noChangeShapeType="1"/>
            </p:cNvSpPr>
            <p:nvPr/>
          </p:nvSpPr>
          <p:spPr bwMode="auto">
            <a:xfrm>
              <a:off x="1096" y="1487"/>
              <a:ext cx="0" cy="131"/>
            </a:xfrm>
            <a:prstGeom prst="line">
              <a:avLst/>
            </a:prstGeom>
            <a:noFill/>
            <a:ln w="28575">
              <a:solidFill>
                <a:srgbClr val="003C00"/>
              </a:solidFill>
              <a:prstDash val="sysDot"/>
              <a:round/>
              <a:headEnd type="none" w="sm" len="sm"/>
              <a:tailEnd type="none" w="sm" len="sm"/>
            </a:ln>
          </p:spPr>
          <p:txBody>
            <a:bodyPr wrap="none" anchor="ctr"/>
            <a:lstStyle/>
            <a:p>
              <a:endParaRPr lang="zh-CN" altLang="en-US" b="1"/>
            </a:p>
          </p:txBody>
        </p:sp>
        <p:sp>
          <p:nvSpPr>
            <p:cNvPr id="49" name="AutoShape 42"/>
            <p:cNvSpPr>
              <a:spLocks/>
            </p:cNvSpPr>
            <p:nvPr/>
          </p:nvSpPr>
          <p:spPr bwMode="auto">
            <a:xfrm>
              <a:off x="870" y="1360"/>
              <a:ext cx="97" cy="356"/>
            </a:xfrm>
            <a:prstGeom prst="leftBrace">
              <a:avLst>
                <a:gd name="adj1" fmla="val 30584"/>
                <a:gd name="adj2" fmla="val 50000"/>
              </a:avLst>
            </a:prstGeom>
            <a:noFill/>
            <a:ln w="25400">
              <a:solidFill>
                <a:srgbClr val="003C00"/>
              </a:solidFill>
              <a:round/>
              <a:headEnd/>
              <a:tailEnd/>
            </a:ln>
          </p:spPr>
          <p:txBody>
            <a:bodyPr wrap="none" anchor="ctr"/>
            <a:lstStyle/>
            <a:p>
              <a:endParaRPr lang="zh-CN" altLang="en-US" b="1"/>
            </a:p>
          </p:txBody>
        </p:sp>
        <p:sp>
          <p:nvSpPr>
            <p:cNvPr id="50" name="Line 84"/>
            <p:cNvSpPr>
              <a:spLocks noChangeShapeType="1"/>
            </p:cNvSpPr>
            <p:nvPr/>
          </p:nvSpPr>
          <p:spPr bwMode="auto">
            <a:xfrm>
              <a:off x="2499" y="1484"/>
              <a:ext cx="0" cy="131"/>
            </a:xfrm>
            <a:prstGeom prst="line">
              <a:avLst/>
            </a:prstGeom>
            <a:noFill/>
            <a:ln w="28575">
              <a:solidFill>
                <a:srgbClr val="003C00"/>
              </a:solidFill>
              <a:prstDash val="sysDot"/>
              <a:round/>
              <a:headEnd type="none" w="sm" len="sm"/>
              <a:tailEnd type="none" w="sm" len="sm"/>
            </a:ln>
          </p:spPr>
          <p:txBody>
            <a:bodyPr wrap="none" anchor="ctr"/>
            <a:lstStyle/>
            <a:p>
              <a:endParaRPr lang="zh-CN" altLang="en-US" b="1"/>
            </a:p>
          </p:txBody>
        </p:sp>
      </p:grpSp>
      <p:grpSp>
        <p:nvGrpSpPr>
          <p:cNvPr id="51" name="Group 92"/>
          <p:cNvGrpSpPr>
            <a:grpSpLocks/>
          </p:cNvGrpSpPr>
          <p:nvPr/>
        </p:nvGrpSpPr>
        <p:grpSpPr bwMode="auto">
          <a:xfrm>
            <a:off x="1401763" y="3604344"/>
            <a:ext cx="3275012" cy="1042988"/>
            <a:chOff x="883" y="1786"/>
            <a:chExt cx="2063" cy="657"/>
          </a:xfrm>
        </p:grpSpPr>
        <p:sp>
          <p:nvSpPr>
            <p:cNvPr id="52" name="Text Box 34"/>
            <p:cNvSpPr txBox="1">
              <a:spLocks noChangeArrowheads="1"/>
            </p:cNvSpPr>
            <p:nvPr/>
          </p:nvSpPr>
          <p:spPr bwMode="auto">
            <a:xfrm>
              <a:off x="980" y="2116"/>
              <a:ext cx="1851"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1    0</a:t>
              </a:r>
              <a:r>
                <a:rPr lang="zh-CN" altLang="en-US" sz="2800" b="1">
                  <a:solidFill>
                    <a:srgbClr val="FFFFCC"/>
                  </a:solidFill>
                  <a:ea typeface="黑体" pitchFamily="2" charset="-122"/>
                </a:rPr>
                <a:t> </a:t>
              </a:r>
              <a:r>
                <a:rPr lang="zh-CN" altLang="en-US" sz="2800" b="1">
                  <a:solidFill>
                    <a:schemeClr val="tx1"/>
                  </a:solidFill>
                  <a:ea typeface="黑体" pitchFamily="2" charset="-122"/>
                </a:rPr>
                <a:t>   </a:t>
              </a:r>
              <a:r>
                <a:rPr lang="zh-CN" altLang="en-US" sz="2800" b="1">
                  <a:ea typeface="黑体" pitchFamily="2" charset="-122"/>
                </a:rPr>
                <a:t>1 </a:t>
              </a:r>
              <a:r>
                <a:rPr lang="zh-CN" altLang="en-US" sz="2800" b="1">
                  <a:cs typeface="Times New Roman" pitchFamily="18" charset="0"/>
                </a:rPr>
                <a:t>· · · ·</a:t>
              </a:r>
              <a:r>
                <a:rPr lang="zh-CN" altLang="en-US" sz="1800" b="1">
                  <a:cs typeface="Times New Roman" pitchFamily="18" charset="0"/>
                </a:rPr>
                <a:t> </a:t>
              </a:r>
              <a:r>
                <a:rPr lang="zh-CN" altLang="en-US" sz="2800" b="1">
                  <a:cs typeface="Times New Roman" pitchFamily="18" charset="0"/>
                </a:rPr>
                <a:t>·</a:t>
              </a:r>
              <a:r>
                <a:rPr lang="zh-CN" altLang="en-US" sz="1800" b="1">
                  <a:cs typeface="Times New Roman" pitchFamily="18" charset="0"/>
                </a:rPr>
                <a:t> </a:t>
              </a:r>
              <a:r>
                <a:rPr lang="zh-CN" altLang="en-US" sz="2800" b="1">
                  <a:cs typeface="Times New Roman" pitchFamily="18" charset="0"/>
                </a:rPr>
                <a:t>·</a:t>
              </a:r>
              <a:r>
                <a:rPr lang="zh-CN" altLang="en-US" sz="1600" b="1">
                  <a:cs typeface="Times New Roman" pitchFamily="18" charset="0"/>
                </a:rPr>
                <a:t> </a:t>
              </a:r>
              <a:r>
                <a:rPr lang="zh-CN" altLang="en-US" sz="2800" b="1">
                  <a:ea typeface="黑体" pitchFamily="2" charset="-122"/>
                </a:rPr>
                <a:t>1</a:t>
              </a:r>
            </a:p>
          </p:txBody>
        </p:sp>
        <p:sp>
          <p:nvSpPr>
            <p:cNvPr id="53" name="Text Box 35"/>
            <p:cNvSpPr txBox="1">
              <a:spLocks noChangeArrowheads="1"/>
            </p:cNvSpPr>
            <p:nvPr/>
          </p:nvSpPr>
          <p:spPr bwMode="auto">
            <a:xfrm>
              <a:off x="988" y="1786"/>
              <a:ext cx="1958"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1    0</a:t>
              </a:r>
              <a:r>
                <a:rPr lang="zh-CN" altLang="en-US" sz="2800" b="1">
                  <a:solidFill>
                    <a:schemeClr val="tx1"/>
                  </a:solidFill>
                  <a:ea typeface="黑体" pitchFamily="2" charset="-122"/>
                </a:rPr>
                <a:t>    </a:t>
              </a:r>
              <a:r>
                <a:rPr lang="zh-CN" altLang="en-US" sz="2800" b="1">
                  <a:ea typeface="黑体" pitchFamily="2" charset="-122"/>
                </a:rPr>
                <a:t>0 </a:t>
              </a:r>
              <a:r>
                <a:rPr lang="zh-CN" altLang="en-US" sz="2800" b="1">
                  <a:cs typeface="Times New Roman" pitchFamily="18" charset="0"/>
                </a:rPr>
                <a:t>· · · · ·</a:t>
              </a:r>
              <a:r>
                <a:rPr lang="zh-CN" altLang="en-US" sz="2000" b="1">
                  <a:cs typeface="Times New Roman" pitchFamily="18" charset="0"/>
                </a:rPr>
                <a:t>  </a:t>
              </a:r>
              <a:r>
                <a:rPr lang="zh-CN" altLang="en-US" sz="2800" b="1">
                  <a:ea typeface="黑体" pitchFamily="2" charset="-122"/>
                </a:rPr>
                <a:t>0</a:t>
              </a:r>
            </a:p>
          </p:txBody>
        </p:sp>
        <p:sp>
          <p:nvSpPr>
            <p:cNvPr id="54" name="Line 36"/>
            <p:cNvSpPr>
              <a:spLocks noChangeShapeType="1"/>
            </p:cNvSpPr>
            <p:nvPr/>
          </p:nvSpPr>
          <p:spPr bwMode="auto">
            <a:xfrm>
              <a:off x="1096" y="2070"/>
              <a:ext cx="0" cy="111"/>
            </a:xfrm>
            <a:prstGeom prst="line">
              <a:avLst/>
            </a:prstGeom>
            <a:noFill/>
            <a:ln w="28575">
              <a:solidFill>
                <a:srgbClr val="003C00"/>
              </a:solidFill>
              <a:prstDash val="sysDot"/>
              <a:round/>
              <a:headEnd type="none" w="sm" len="sm"/>
              <a:tailEnd type="none" w="sm" len="sm"/>
            </a:ln>
          </p:spPr>
          <p:txBody>
            <a:bodyPr wrap="none" anchor="ctr"/>
            <a:lstStyle/>
            <a:p>
              <a:endParaRPr lang="zh-CN" altLang="en-US" b="1"/>
            </a:p>
          </p:txBody>
        </p:sp>
        <p:sp>
          <p:nvSpPr>
            <p:cNvPr id="55" name="AutoShape 37"/>
            <p:cNvSpPr>
              <a:spLocks/>
            </p:cNvSpPr>
            <p:nvPr/>
          </p:nvSpPr>
          <p:spPr bwMode="auto">
            <a:xfrm>
              <a:off x="883" y="1925"/>
              <a:ext cx="94" cy="398"/>
            </a:xfrm>
            <a:prstGeom prst="leftBrace">
              <a:avLst>
                <a:gd name="adj1" fmla="val 35284"/>
                <a:gd name="adj2" fmla="val 50000"/>
              </a:avLst>
            </a:prstGeom>
            <a:noFill/>
            <a:ln w="25400">
              <a:solidFill>
                <a:srgbClr val="003C00"/>
              </a:solidFill>
              <a:round/>
              <a:headEnd/>
              <a:tailEnd/>
            </a:ln>
          </p:spPr>
          <p:txBody>
            <a:bodyPr wrap="none" anchor="ctr"/>
            <a:lstStyle/>
            <a:p>
              <a:endParaRPr lang="zh-CN" altLang="en-US" b="1"/>
            </a:p>
          </p:txBody>
        </p:sp>
        <p:sp>
          <p:nvSpPr>
            <p:cNvPr id="56" name="Line 86"/>
            <p:cNvSpPr>
              <a:spLocks noChangeShapeType="1"/>
            </p:cNvSpPr>
            <p:nvPr/>
          </p:nvSpPr>
          <p:spPr bwMode="auto">
            <a:xfrm>
              <a:off x="2522" y="2059"/>
              <a:ext cx="0" cy="111"/>
            </a:xfrm>
            <a:prstGeom prst="line">
              <a:avLst/>
            </a:prstGeom>
            <a:noFill/>
            <a:ln w="28575">
              <a:solidFill>
                <a:srgbClr val="003C00"/>
              </a:solidFill>
              <a:prstDash val="sysDot"/>
              <a:round/>
              <a:headEnd type="none" w="sm" len="sm"/>
              <a:tailEnd type="none" w="sm" len="sm"/>
            </a:ln>
          </p:spPr>
          <p:txBody>
            <a:bodyPr wrap="none" anchor="ctr"/>
            <a:lstStyle/>
            <a:p>
              <a:endParaRPr lang="zh-CN" altLang="en-US" b="1"/>
            </a:p>
          </p:txBody>
        </p:sp>
      </p:grpSp>
      <p:grpSp>
        <p:nvGrpSpPr>
          <p:cNvPr id="57" name="Group 93"/>
          <p:cNvGrpSpPr>
            <a:grpSpLocks/>
          </p:cNvGrpSpPr>
          <p:nvPr/>
        </p:nvGrpSpPr>
        <p:grpSpPr bwMode="auto">
          <a:xfrm>
            <a:off x="1387475" y="4523507"/>
            <a:ext cx="3209925" cy="1004887"/>
            <a:chOff x="874" y="2365"/>
            <a:chExt cx="2022" cy="633"/>
          </a:xfrm>
        </p:grpSpPr>
        <p:sp>
          <p:nvSpPr>
            <p:cNvPr id="58" name="Text Box 29"/>
            <p:cNvSpPr txBox="1">
              <a:spLocks noChangeArrowheads="1"/>
            </p:cNvSpPr>
            <p:nvPr/>
          </p:nvSpPr>
          <p:spPr bwMode="auto">
            <a:xfrm>
              <a:off x="973" y="2365"/>
              <a:ext cx="1923"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1    1</a:t>
              </a:r>
              <a:r>
                <a:rPr lang="zh-CN" altLang="en-US" sz="2800" b="1">
                  <a:solidFill>
                    <a:schemeClr val="tx1"/>
                  </a:solidFill>
                  <a:ea typeface="黑体" pitchFamily="2" charset="-122"/>
                </a:rPr>
                <a:t>    </a:t>
              </a:r>
              <a:r>
                <a:rPr lang="zh-CN" altLang="en-US" sz="2800" b="1">
                  <a:ea typeface="黑体" pitchFamily="2" charset="-122"/>
                </a:rPr>
                <a:t>0 </a:t>
              </a:r>
              <a:r>
                <a:rPr lang="zh-CN" altLang="en-US" sz="2800" b="1">
                  <a:cs typeface="Times New Roman" pitchFamily="18" charset="0"/>
                </a:rPr>
                <a:t>· ·</a:t>
              </a:r>
              <a:r>
                <a:rPr lang="zh-CN" altLang="en-US" sz="2400" b="1">
                  <a:cs typeface="Times New Roman" pitchFamily="18" charset="0"/>
                </a:rPr>
                <a:t> </a:t>
              </a:r>
              <a:r>
                <a:rPr lang="zh-CN" altLang="en-US" sz="2800" b="1">
                  <a:cs typeface="Times New Roman" pitchFamily="18" charset="0"/>
                </a:rPr>
                <a:t>· ·</a:t>
              </a:r>
              <a:r>
                <a:rPr lang="zh-CN" altLang="en-US" sz="2000" b="1">
                  <a:cs typeface="Times New Roman" pitchFamily="18" charset="0"/>
                </a:rPr>
                <a:t> </a:t>
              </a:r>
              <a:r>
                <a:rPr lang="zh-CN" altLang="en-US" sz="2800" b="1">
                  <a:cs typeface="Times New Roman" pitchFamily="18" charset="0"/>
                </a:rPr>
                <a:t>·</a:t>
              </a:r>
              <a:r>
                <a:rPr lang="zh-CN" altLang="en-US" sz="2000" b="1">
                  <a:cs typeface="Times New Roman" pitchFamily="18" charset="0"/>
                </a:rPr>
                <a:t> </a:t>
              </a:r>
              <a:r>
                <a:rPr lang="zh-CN" altLang="en-US" sz="2800" b="1">
                  <a:cs typeface="Times New Roman" pitchFamily="18" charset="0"/>
                </a:rPr>
                <a:t>·</a:t>
              </a:r>
              <a:r>
                <a:rPr lang="zh-CN" altLang="en-US" sz="1800" b="1">
                  <a:cs typeface="Times New Roman" pitchFamily="18" charset="0"/>
                </a:rPr>
                <a:t> </a:t>
              </a:r>
              <a:r>
                <a:rPr lang="zh-CN" altLang="en-US" sz="2800" b="1">
                  <a:ea typeface="黑体" pitchFamily="2" charset="-122"/>
                </a:rPr>
                <a:t>0</a:t>
              </a:r>
            </a:p>
          </p:txBody>
        </p:sp>
        <p:sp>
          <p:nvSpPr>
            <p:cNvPr id="59" name="Text Box 30"/>
            <p:cNvSpPr txBox="1">
              <a:spLocks noChangeArrowheads="1"/>
            </p:cNvSpPr>
            <p:nvPr/>
          </p:nvSpPr>
          <p:spPr bwMode="auto">
            <a:xfrm>
              <a:off x="965" y="2671"/>
              <a:ext cx="1812"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1    1</a:t>
              </a:r>
              <a:r>
                <a:rPr lang="zh-CN" altLang="en-US" sz="2800" b="1">
                  <a:solidFill>
                    <a:schemeClr val="tx1"/>
                  </a:solidFill>
                  <a:ea typeface="黑体" pitchFamily="2" charset="-122"/>
                </a:rPr>
                <a:t>    </a:t>
              </a:r>
              <a:r>
                <a:rPr lang="zh-CN" altLang="en-US" sz="2800" b="1">
                  <a:ea typeface="黑体" pitchFamily="2" charset="-122"/>
                </a:rPr>
                <a:t>1 </a:t>
              </a:r>
              <a:r>
                <a:rPr lang="zh-CN" altLang="en-US" sz="2800" b="1">
                  <a:cs typeface="Times New Roman" pitchFamily="18" charset="0"/>
                </a:rPr>
                <a:t>· · ·</a:t>
              </a:r>
              <a:r>
                <a:rPr lang="zh-CN" altLang="en-US" sz="2000" b="1">
                  <a:cs typeface="Times New Roman" pitchFamily="18" charset="0"/>
                </a:rPr>
                <a:t> </a:t>
              </a:r>
              <a:r>
                <a:rPr lang="zh-CN" altLang="en-US" sz="2800" b="1">
                  <a:cs typeface="Times New Roman" pitchFamily="18" charset="0"/>
                </a:rPr>
                <a:t>· ·</a:t>
              </a:r>
              <a:r>
                <a:rPr lang="zh-CN" altLang="en-US" sz="2000" b="1">
                  <a:cs typeface="Times New Roman" pitchFamily="18" charset="0"/>
                </a:rPr>
                <a:t> </a:t>
              </a:r>
              <a:r>
                <a:rPr lang="zh-CN" altLang="en-US" sz="2800" b="1">
                  <a:cs typeface="Times New Roman" pitchFamily="18" charset="0"/>
                </a:rPr>
                <a:t>·</a:t>
              </a:r>
              <a:r>
                <a:rPr lang="zh-CN" altLang="en-US" sz="2000" b="1">
                  <a:ea typeface="黑体" pitchFamily="2" charset="-122"/>
                </a:rPr>
                <a:t> </a:t>
              </a:r>
              <a:r>
                <a:rPr lang="zh-CN" altLang="en-US" sz="2800" b="1">
                  <a:ea typeface="黑体" pitchFamily="2" charset="-122"/>
                </a:rPr>
                <a:t>1</a:t>
              </a:r>
            </a:p>
          </p:txBody>
        </p:sp>
        <p:sp>
          <p:nvSpPr>
            <p:cNvPr id="60" name="Line 31"/>
            <p:cNvSpPr>
              <a:spLocks noChangeShapeType="1"/>
            </p:cNvSpPr>
            <p:nvPr/>
          </p:nvSpPr>
          <p:spPr bwMode="auto">
            <a:xfrm>
              <a:off x="1078" y="2639"/>
              <a:ext cx="0" cy="111"/>
            </a:xfrm>
            <a:prstGeom prst="line">
              <a:avLst/>
            </a:prstGeom>
            <a:noFill/>
            <a:ln w="25400">
              <a:solidFill>
                <a:srgbClr val="003C00"/>
              </a:solidFill>
              <a:prstDash val="sysDot"/>
              <a:round/>
              <a:headEnd type="none" w="sm" len="sm"/>
              <a:tailEnd type="none" w="sm" len="sm"/>
            </a:ln>
          </p:spPr>
          <p:txBody>
            <a:bodyPr wrap="none" anchor="ctr"/>
            <a:lstStyle/>
            <a:p>
              <a:endParaRPr lang="zh-CN" altLang="en-US" b="1"/>
            </a:p>
          </p:txBody>
        </p:sp>
        <p:sp>
          <p:nvSpPr>
            <p:cNvPr id="61" name="AutoShape 32"/>
            <p:cNvSpPr>
              <a:spLocks/>
            </p:cNvSpPr>
            <p:nvPr/>
          </p:nvSpPr>
          <p:spPr bwMode="auto">
            <a:xfrm>
              <a:off x="874" y="2491"/>
              <a:ext cx="93" cy="394"/>
            </a:xfrm>
            <a:prstGeom prst="leftBrace">
              <a:avLst>
                <a:gd name="adj1" fmla="val 35305"/>
                <a:gd name="adj2" fmla="val 50000"/>
              </a:avLst>
            </a:prstGeom>
            <a:noFill/>
            <a:ln w="25400">
              <a:solidFill>
                <a:srgbClr val="003C00"/>
              </a:solidFill>
              <a:round/>
              <a:headEnd/>
              <a:tailEnd/>
            </a:ln>
          </p:spPr>
          <p:txBody>
            <a:bodyPr wrap="none" anchor="ctr"/>
            <a:lstStyle/>
            <a:p>
              <a:endParaRPr lang="zh-CN" altLang="en-US" b="1"/>
            </a:p>
          </p:txBody>
        </p:sp>
        <p:sp>
          <p:nvSpPr>
            <p:cNvPr id="62" name="Line 88"/>
            <p:cNvSpPr>
              <a:spLocks noChangeShapeType="1"/>
            </p:cNvSpPr>
            <p:nvPr/>
          </p:nvSpPr>
          <p:spPr bwMode="auto">
            <a:xfrm>
              <a:off x="2534" y="2644"/>
              <a:ext cx="0" cy="111"/>
            </a:xfrm>
            <a:prstGeom prst="line">
              <a:avLst/>
            </a:prstGeom>
            <a:noFill/>
            <a:ln w="25400">
              <a:solidFill>
                <a:srgbClr val="003C00"/>
              </a:solidFill>
              <a:prstDash val="sysDot"/>
              <a:round/>
              <a:headEnd type="none" w="sm" len="sm"/>
              <a:tailEnd type="none" w="sm" len="sm"/>
            </a:ln>
          </p:spPr>
          <p:txBody>
            <a:bodyPr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34">
                                            <p:txEl>
                                              <p:pRg st="0" end="0"/>
                                            </p:txEl>
                                          </p:spTgt>
                                        </p:tgtEl>
                                        <p:attrNameLst>
                                          <p:attrName>style.visibility</p:attrName>
                                        </p:attrNameLst>
                                      </p:cBhvr>
                                      <p:to>
                                        <p:strVal val="visible"/>
                                      </p:to>
                                    </p:set>
                                    <p:animEffect transition="in" filter="wipe(left)">
                                      <p:cBhvr>
                                        <p:cTn id="11" dur="500"/>
                                        <p:tgtEl>
                                          <p:spTgt spid="3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left)">
                                      <p:cBhvr>
                                        <p:cTn id="21" dur="500"/>
                                        <p:tgtEl>
                                          <p:spTgt spid="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left)">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left)">
                                      <p:cBhvr>
                                        <p:cTn id="36" dur="500"/>
                                        <p:tgtEl>
                                          <p:spTgt spid="3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left)">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left)">
                                      <p:cBhvr>
                                        <p:cTn id="46" dur="500"/>
                                        <p:tgtEl>
                                          <p:spTgt spid="4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left)">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wipe(left)">
                                      <p:cBhvr>
                                        <p:cTn id="56" dur="500"/>
                                        <p:tgtEl>
                                          <p:spTgt spid="3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left)">
                                      <p:cBhvr>
                                        <p:cTn id="61" dur="500"/>
                                        <p:tgtEl>
                                          <p:spTgt spid="5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wipe(left)">
                                      <p:cBhvr>
                                        <p:cTn id="66" dur="500"/>
                                        <p:tgtEl>
                                          <p:spTgt spid="3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wipe(left)">
                                      <p:cBhvr>
                                        <p:cTn id="71" dur="500"/>
                                        <p:tgtEl>
                                          <p:spTgt spid="3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wipe(left)">
                                      <p:cBhvr>
                                        <p:cTn id="76" dur="500"/>
                                        <p:tgtEl>
                                          <p:spTgt spid="5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left)">
                                      <p:cBhvr>
                                        <p:cTn id="81" dur="500"/>
                                        <p:tgtEl>
                                          <p:spTgt spid="3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7">
                                            <p:txEl>
                                              <p:pRg st="0" end="0"/>
                                            </p:txEl>
                                          </p:spTgt>
                                        </p:tgtEl>
                                        <p:attrNameLst>
                                          <p:attrName>style.visibility</p:attrName>
                                        </p:attrNameLst>
                                      </p:cBhvr>
                                      <p:to>
                                        <p:strVal val="visible"/>
                                      </p:to>
                                    </p:set>
                                    <p:animEffect transition="in" filter="wipe(left)">
                                      <p:cBhvr>
                                        <p:cTn id="86"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7" grpId="0" build="p" autoUpdateAnimBg="0"/>
      <p:bldP spid="30" grpId="0" autoUpdateAnimBg="0"/>
      <p:bldP spid="31" grpId="0" autoUpdateAnimBg="0"/>
      <p:bldP spid="32" grpId="0" autoUpdateAnimBg="0"/>
      <p:bldP spid="33" grpId="0" autoUpdateAnimBg="0"/>
      <p:bldP spid="34" grpId="0" build="p" autoUpdateAnimBg="0" advAuto="1000"/>
      <p:bldP spid="35" grpId="0" animBg="1"/>
      <p:bldP spid="36" grpId="0" animBg="1"/>
      <p:bldP spid="37" grpId="0" animBg="1"/>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9"/>
          <p:cNvSpPr txBox="1">
            <a:spLocks noChangeArrowheads="1"/>
          </p:cNvSpPr>
          <p:nvPr/>
        </p:nvSpPr>
        <p:spPr bwMode="auto">
          <a:xfrm>
            <a:off x="395536" y="1615600"/>
            <a:ext cx="8526463" cy="553998"/>
          </a:xfrm>
          <a:prstGeom prst="rect">
            <a:avLst/>
          </a:prstGeom>
          <a:noFill/>
          <a:ln w="9525">
            <a:noFill/>
            <a:miter lim="800000"/>
            <a:headEnd/>
            <a:tailEnd/>
          </a:ln>
        </p:spPr>
        <p:txBody>
          <a:bodyPr>
            <a:spAutoFit/>
          </a:bodyPr>
          <a:lstStyle/>
          <a:p>
            <a:pPr algn="l"/>
            <a:r>
              <a:rPr lang="zh-CN" altLang="en-US" sz="3000" b="1"/>
              <a:t>低位地址分配给芯片, 高位地址形成片选逻辑。</a:t>
            </a:r>
          </a:p>
        </p:txBody>
      </p:sp>
      <p:grpSp>
        <p:nvGrpSpPr>
          <p:cNvPr id="3" name="Group 67"/>
          <p:cNvGrpSpPr>
            <a:grpSpLocks/>
          </p:cNvGrpSpPr>
          <p:nvPr/>
        </p:nvGrpSpPr>
        <p:grpSpPr bwMode="auto">
          <a:xfrm>
            <a:off x="611560" y="3084612"/>
            <a:ext cx="7832725" cy="569914"/>
            <a:chOff x="554" y="1032"/>
            <a:chExt cx="4934" cy="359"/>
          </a:xfrm>
        </p:grpSpPr>
        <p:sp>
          <p:nvSpPr>
            <p:cNvPr id="4" name="Text Box 3"/>
            <p:cNvSpPr txBox="1">
              <a:spLocks noChangeArrowheads="1"/>
            </p:cNvSpPr>
            <p:nvPr/>
          </p:nvSpPr>
          <p:spPr bwMode="auto">
            <a:xfrm>
              <a:off x="554" y="1035"/>
              <a:ext cx="672" cy="349"/>
            </a:xfrm>
            <a:prstGeom prst="rect">
              <a:avLst/>
            </a:prstGeom>
            <a:noFill/>
            <a:ln w="9525">
              <a:noFill/>
              <a:miter lim="800000"/>
              <a:headEnd/>
              <a:tailEnd/>
            </a:ln>
          </p:spPr>
          <p:txBody>
            <a:bodyPr>
              <a:spAutoFit/>
            </a:bodyPr>
            <a:lstStyle/>
            <a:p>
              <a:pPr algn="l"/>
              <a:r>
                <a:rPr lang="zh-CN" altLang="en-US" sz="3000" b="1">
                  <a:ea typeface="黑体" pitchFamily="2" charset="-122"/>
                </a:rPr>
                <a:t>1</a:t>
              </a:r>
              <a:r>
                <a:rPr lang="en-US" altLang="zh-CN" sz="3000" b="1">
                  <a:ea typeface="黑体" pitchFamily="2" charset="-122"/>
                </a:rPr>
                <a:t>K</a:t>
              </a:r>
            </a:p>
          </p:txBody>
        </p:sp>
        <p:sp>
          <p:nvSpPr>
            <p:cNvPr id="5" name="Text Box 4"/>
            <p:cNvSpPr txBox="1">
              <a:spLocks noChangeArrowheads="1"/>
            </p:cNvSpPr>
            <p:nvPr/>
          </p:nvSpPr>
          <p:spPr bwMode="auto">
            <a:xfrm>
              <a:off x="1315" y="1037"/>
              <a:ext cx="1104" cy="349"/>
            </a:xfrm>
            <a:prstGeom prst="rect">
              <a:avLst/>
            </a:prstGeom>
            <a:noFill/>
            <a:ln w="9525">
              <a:noFill/>
              <a:miter lim="800000"/>
              <a:headEnd/>
              <a:tailEnd/>
            </a:ln>
          </p:spPr>
          <p:txBody>
            <a:bodyPr>
              <a:spAutoFit/>
            </a:bodyPr>
            <a:lstStyle/>
            <a:p>
              <a:pPr algn="l"/>
              <a:r>
                <a:rPr lang="en-US" altLang="zh-CN" sz="3000" b="1">
                  <a:ea typeface="黑体" pitchFamily="2" charset="-122"/>
                </a:rPr>
                <a:t>A</a:t>
              </a:r>
              <a:r>
                <a:rPr lang="en-US" altLang="zh-CN" sz="2000" b="1">
                  <a:ea typeface="黑体" pitchFamily="2" charset="-122"/>
                </a:rPr>
                <a:t>9</a:t>
              </a:r>
              <a:r>
                <a:rPr lang="en-US" altLang="zh-CN" sz="3000" b="1">
                  <a:ea typeface="黑体" pitchFamily="2" charset="-122"/>
                </a:rPr>
                <a:t>～A</a:t>
              </a:r>
              <a:r>
                <a:rPr lang="en-US" altLang="zh-CN" sz="2000" b="1">
                  <a:ea typeface="黑体" pitchFamily="2" charset="-122"/>
                </a:rPr>
                <a:t>0</a:t>
              </a:r>
            </a:p>
          </p:txBody>
        </p:sp>
        <p:sp>
          <p:nvSpPr>
            <p:cNvPr id="6" name="Text Box 5"/>
            <p:cNvSpPr txBox="1">
              <a:spLocks noChangeArrowheads="1"/>
            </p:cNvSpPr>
            <p:nvPr/>
          </p:nvSpPr>
          <p:spPr bwMode="auto">
            <a:xfrm>
              <a:off x="2825" y="1036"/>
              <a:ext cx="699" cy="349"/>
            </a:xfrm>
            <a:prstGeom prst="rect">
              <a:avLst/>
            </a:prstGeom>
            <a:noFill/>
            <a:ln w="9525">
              <a:noFill/>
              <a:miter lim="800000"/>
              <a:headEnd/>
              <a:tailEnd/>
            </a:ln>
          </p:spPr>
          <p:txBody>
            <a:bodyPr>
              <a:spAutoFit/>
            </a:bodyPr>
            <a:lstStyle/>
            <a:p>
              <a:pPr algn="l"/>
              <a:r>
                <a:rPr lang="en-US" altLang="zh-CN" sz="3000" b="1">
                  <a:ea typeface="黑体" pitchFamily="2" charset="-122"/>
                </a:rPr>
                <a:t>CS</a:t>
              </a:r>
              <a:r>
                <a:rPr lang="en-US" altLang="zh-CN" sz="2000" b="1">
                  <a:ea typeface="黑体" pitchFamily="2" charset="-122"/>
                </a:rPr>
                <a:t>0</a:t>
              </a:r>
            </a:p>
          </p:txBody>
        </p:sp>
        <p:sp>
          <p:nvSpPr>
            <p:cNvPr id="7" name="Text Box 7"/>
            <p:cNvSpPr txBox="1">
              <a:spLocks noChangeArrowheads="1"/>
            </p:cNvSpPr>
            <p:nvPr/>
          </p:nvSpPr>
          <p:spPr bwMode="auto">
            <a:xfrm>
              <a:off x="3847" y="1042"/>
              <a:ext cx="1053" cy="349"/>
            </a:xfrm>
            <a:prstGeom prst="rect">
              <a:avLst/>
            </a:prstGeom>
            <a:noFill/>
            <a:ln w="9525">
              <a:noFill/>
              <a:miter lim="800000"/>
              <a:headEnd/>
              <a:tailEnd/>
            </a:ln>
          </p:spPr>
          <p:txBody>
            <a:bodyPr>
              <a:spAutoFit/>
            </a:bodyPr>
            <a:lstStyle/>
            <a:p>
              <a:pPr algn="l"/>
              <a:r>
                <a:rPr lang="en-US" altLang="zh-CN" sz="3000" b="1">
                  <a:ea typeface="黑体" pitchFamily="2" charset="-122"/>
                </a:rPr>
                <a:t>A</a:t>
              </a:r>
              <a:r>
                <a:rPr lang="en-US" altLang="zh-CN" b="1">
                  <a:ea typeface="黑体" pitchFamily="2" charset="-122"/>
                </a:rPr>
                <a:t>11</a:t>
              </a:r>
              <a:r>
                <a:rPr lang="en-US" altLang="zh-CN" sz="3000" b="1">
                  <a:ea typeface="黑体" pitchFamily="2" charset="-122"/>
                </a:rPr>
                <a:t> A</a:t>
              </a:r>
              <a:r>
                <a:rPr lang="en-US" altLang="zh-CN" b="1">
                  <a:ea typeface="黑体" pitchFamily="2" charset="-122"/>
                </a:rPr>
                <a:t>10</a:t>
              </a:r>
            </a:p>
          </p:txBody>
        </p:sp>
        <p:sp>
          <p:nvSpPr>
            <p:cNvPr id="8" name="Line 8"/>
            <p:cNvSpPr>
              <a:spLocks noChangeShapeType="1"/>
            </p:cNvSpPr>
            <p:nvPr/>
          </p:nvSpPr>
          <p:spPr bwMode="auto">
            <a:xfrm>
              <a:off x="3908" y="1100"/>
              <a:ext cx="136" cy="0"/>
            </a:xfrm>
            <a:prstGeom prst="line">
              <a:avLst/>
            </a:prstGeom>
            <a:noFill/>
            <a:ln w="25400" cap="sq">
              <a:solidFill>
                <a:srgbClr val="003C00"/>
              </a:solidFill>
              <a:round/>
              <a:headEnd type="none" w="sm" len="sm"/>
              <a:tailEnd type="none" w="sm" len="sm"/>
            </a:ln>
          </p:spPr>
          <p:txBody>
            <a:bodyPr wrap="none" anchor="ctr"/>
            <a:lstStyle/>
            <a:p>
              <a:endParaRPr lang="zh-CN" altLang="en-US" sz="3000" b="1"/>
            </a:p>
          </p:txBody>
        </p:sp>
        <p:sp>
          <p:nvSpPr>
            <p:cNvPr id="9" name="Line 9"/>
            <p:cNvSpPr>
              <a:spLocks noChangeShapeType="1"/>
            </p:cNvSpPr>
            <p:nvPr/>
          </p:nvSpPr>
          <p:spPr bwMode="auto">
            <a:xfrm>
              <a:off x="4273" y="1099"/>
              <a:ext cx="136" cy="0"/>
            </a:xfrm>
            <a:prstGeom prst="line">
              <a:avLst/>
            </a:prstGeom>
            <a:noFill/>
            <a:ln w="25400" cap="sq">
              <a:solidFill>
                <a:srgbClr val="003C00"/>
              </a:solidFill>
              <a:round/>
              <a:headEnd type="none" w="sm" len="sm"/>
              <a:tailEnd type="none" w="sm" len="sm"/>
            </a:ln>
          </p:spPr>
          <p:txBody>
            <a:bodyPr wrap="none" anchor="ctr"/>
            <a:lstStyle/>
            <a:p>
              <a:endParaRPr lang="zh-CN" altLang="en-US" sz="3000" b="1"/>
            </a:p>
          </p:txBody>
        </p:sp>
        <p:sp>
          <p:nvSpPr>
            <p:cNvPr id="10" name="Text Box 36"/>
            <p:cNvSpPr txBox="1">
              <a:spLocks noChangeArrowheads="1"/>
            </p:cNvSpPr>
            <p:nvPr/>
          </p:nvSpPr>
          <p:spPr bwMode="auto">
            <a:xfrm>
              <a:off x="4704" y="1032"/>
              <a:ext cx="784" cy="349"/>
            </a:xfrm>
            <a:prstGeom prst="rect">
              <a:avLst/>
            </a:prstGeom>
            <a:noFill/>
            <a:ln w="9525">
              <a:noFill/>
              <a:miter lim="800000"/>
              <a:headEnd/>
              <a:tailEnd/>
            </a:ln>
          </p:spPr>
          <p:txBody>
            <a:bodyPr>
              <a:spAutoFit/>
            </a:bodyPr>
            <a:lstStyle/>
            <a:p>
              <a:pPr algn="l"/>
              <a:r>
                <a:rPr lang="zh-CN" altLang="en-US" sz="3000" b="1"/>
                <a:t>(=00)</a:t>
              </a:r>
            </a:p>
          </p:txBody>
        </p:sp>
      </p:grpSp>
      <p:grpSp>
        <p:nvGrpSpPr>
          <p:cNvPr id="11" name="Group 68"/>
          <p:cNvGrpSpPr>
            <a:grpSpLocks/>
          </p:cNvGrpSpPr>
          <p:nvPr/>
        </p:nvGrpSpPr>
        <p:grpSpPr bwMode="auto">
          <a:xfrm>
            <a:off x="611560" y="3656110"/>
            <a:ext cx="7858125" cy="588963"/>
            <a:chOff x="554" y="1424"/>
            <a:chExt cx="4950" cy="371"/>
          </a:xfrm>
        </p:grpSpPr>
        <p:sp>
          <p:nvSpPr>
            <p:cNvPr id="12" name="Text Box 16"/>
            <p:cNvSpPr txBox="1">
              <a:spLocks noChangeArrowheads="1"/>
            </p:cNvSpPr>
            <p:nvPr/>
          </p:nvSpPr>
          <p:spPr bwMode="auto">
            <a:xfrm>
              <a:off x="554" y="1442"/>
              <a:ext cx="672" cy="349"/>
            </a:xfrm>
            <a:prstGeom prst="rect">
              <a:avLst/>
            </a:prstGeom>
            <a:noFill/>
            <a:ln w="9525">
              <a:noFill/>
              <a:miter lim="800000"/>
              <a:headEnd/>
              <a:tailEnd/>
            </a:ln>
          </p:spPr>
          <p:txBody>
            <a:bodyPr>
              <a:spAutoFit/>
            </a:bodyPr>
            <a:lstStyle/>
            <a:p>
              <a:pPr algn="l"/>
              <a:r>
                <a:rPr lang="zh-CN" altLang="en-US" sz="3000" b="1">
                  <a:ea typeface="黑体" pitchFamily="2" charset="-122"/>
                </a:rPr>
                <a:t>1</a:t>
              </a:r>
              <a:r>
                <a:rPr lang="en-US" altLang="zh-CN" sz="3000" b="1">
                  <a:ea typeface="黑体" pitchFamily="2" charset="-122"/>
                </a:rPr>
                <a:t>K</a:t>
              </a:r>
            </a:p>
          </p:txBody>
        </p:sp>
        <p:sp>
          <p:nvSpPr>
            <p:cNvPr id="13" name="Text Box 17"/>
            <p:cNvSpPr txBox="1">
              <a:spLocks noChangeArrowheads="1"/>
            </p:cNvSpPr>
            <p:nvPr/>
          </p:nvSpPr>
          <p:spPr bwMode="auto">
            <a:xfrm>
              <a:off x="1304" y="1444"/>
              <a:ext cx="1104" cy="349"/>
            </a:xfrm>
            <a:prstGeom prst="rect">
              <a:avLst/>
            </a:prstGeom>
            <a:noFill/>
            <a:ln w="9525">
              <a:noFill/>
              <a:miter lim="800000"/>
              <a:headEnd/>
              <a:tailEnd/>
            </a:ln>
          </p:spPr>
          <p:txBody>
            <a:bodyPr>
              <a:spAutoFit/>
            </a:bodyPr>
            <a:lstStyle/>
            <a:p>
              <a:pPr algn="l"/>
              <a:r>
                <a:rPr lang="en-US" altLang="zh-CN" sz="3000" b="1">
                  <a:ea typeface="黑体" pitchFamily="2" charset="-122"/>
                </a:rPr>
                <a:t>A</a:t>
              </a:r>
              <a:r>
                <a:rPr lang="en-US" altLang="zh-CN" sz="2000" b="1">
                  <a:ea typeface="黑体" pitchFamily="2" charset="-122"/>
                </a:rPr>
                <a:t>9</a:t>
              </a:r>
              <a:r>
                <a:rPr lang="en-US" altLang="zh-CN" sz="3000" b="1">
                  <a:ea typeface="黑体" pitchFamily="2" charset="-122"/>
                </a:rPr>
                <a:t>～A</a:t>
              </a:r>
              <a:r>
                <a:rPr lang="en-US" altLang="zh-CN" sz="2000" b="1">
                  <a:ea typeface="黑体" pitchFamily="2" charset="-122"/>
                </a:rPr>
                <a:t>0</a:t>
              </a:r>
            </a:p>
          </p:txBody>
        </p:sp>
        <p:sp>
          <p:nvSpPr>
            <p:cNvPr id="14" name="Text Box 18"/>
            <p:cNvSpPr txBox="1">
              <a:spLocks noChangeArrowheads="1"/>
            </p:cNvSpPr>
            <p:nvPr/>
          </p:nvSpPr>
          <p:spPr bwMode="auto">
            <a:xfrm>
              <a:off x="2825" y="1436"/>
              <a:ext cx="689" cy="349"/>
            </a:xfrm>
            <a:prstGeom prst="rect">
              <a:avLst/>
            </a:prstGeom>
            <a:noFill/>
            <a:ln w="9525">
              <a:noFill/>
              <a:miter lim="800000"/>
              <a:headEnd/>
              <a:tailEnd/>
            </a:ln>
          </p:spPr>
          <p:txBody>
            <a:bodyPr>
              <a:spAutoFit/>
            </a:bodyPr>
            <a:lstStyle/>
            <a:p>
              <a:pPr algn="l"/>
              <a:r>
                <a:rPr lang="en-US" altLang="zh-CN" sz="3000" b="1">
                  <a:ea typeface="黑体" pitchFamily="2" charset="-122"/>
                </a:rPr>
                <a:t>CS</a:t>
              </a:r>
              <a:r>
                <a:rPr lang="en-US" altLang="zh-CN" sz="2000" b="1">
                  <a:ea typeface="黑体" pitchFamily="2" charset="-122"/>
                </a:rPr>
                <a:t>1</a:t>
              </a:r>
            </a:p>
          </p:txBody>
        </p:sp>
        <p:sp>
          <p:nvSpPr>
            <p:cNvPr id="15" name="Text Box 20"/>
            <p:cNvSpPr txBox="1">
              <a:spLocks noChangeArrowheads="1"/>
            </p:cNvSpPr>
            <p:nvPr/>
          </p:nvSpPr>
          <p:spPr bwMode="auto">
            <a:xfrm>
              <a:off x="3852" y="1446"/>
              <a:ext cx="1073" cy="349"/>
            </a:xfrm>
            <a:prstGeom prst="rect">
              <a:avLst/>
            </a:prstGeom>
            <a:noFill/>
            <a:ln w="9525">
              <a:noFill/>
              <a:miter lim="800000"/>
              <a:headEnd/>
              <a:tailEnd/>
            </a:ln>
          </p:spPr>
          <p:txBody>
            <a:bodyPr>
              <a:spAutoFit/>
            </a:bodyPr>
            <a:lstStyle/>
            <a:p>
              <a:pPr algn="l"/>
              <a:r>
                <a:rPr lang="en-US" altLang="zh-CN" sz="3000" b="1">
                  <a:ea typeface="黑体" pitchFamily="2" charset="-122"/>
                </a:rPr>
                <a:t>A</a:t>
              </a:r>
              <a:r>
                <a:rPr lang="en-US" altLang="zh-CN" b="1">
                  <a:ea typeface="黑体" pitchFamily="2" charset="-122"/>
                </a:rPr>
                <a:t>11</a:t>
              </a:r>
              <a:r>
                <a:rPr lang="en-US" altLang="zh-CN" sz="3000" b="1">
                  <a:ea typeface="黑体" pitchFamily="2" charset="-122"/>
                </a:rPr>
                <a:t> A</a:t>
              </a:r>
              <a:r>
                <a:rPr lang="en-US" altLang="zh-CN" b="1">
                  <a:ea typeface="黑体" pitchFamily="2" charset="-122"/>
                </a:rPr>
                <a:t>10</a:t>
              </a:r>
            </a:p>
          </p:txBody>
        </p:sp>
        <p:sp>
          <p:nvSpPr>
            <p:cNvPr id="16" name="Line 21"/>
            <p:cNvSpPr>
              <a:spLocks noChangeShapeType="1"/>
            </p:cNvSpPr>
            <p:nvPr/>
          </p:nvSpPr>
          <p:spPr bwMode="auto">
            <a:xfrm>
              <a:off x="3919" y="1501"/>
              <a:ext cx="136" cy="0"/>
            </a:xfrm>
            <a:prstGeom prst="line">
              <a:avLst/>
            </a:prstGeom>
            <a:noFill/>
            <a:ln w="25400" cap="sq">
              <a:solidFill>
                <a:srgbClr val="003C00"/>
              </a:solidFill>
              <a:round/>
              <a:headEnd type="none" w="sm" len="sm"/>
              <a:tailEnd type="none" w="sm" len="sm"/>
            </a:ln>
          </p:spPr>
          <p:txBody>
            <a:bodyPr wrap="none" anchor="ctr"/>
            <a:lstStyle/>
            <a:p>
              <a:endParaRPr lang="zh-CN" altLang="en-US" sz="3000" b="1"/>
            </a:p>
          </p:txBody>
        </p:sp>
        <p:sp>
          <p:nvSpPr>
            <p:cNvPr id="17" name="Text Box 37"/>
            <p:cNvSpPr txBox="1">
              <a:spLocks noChangeArrowheads="1"/>
            </p:cNvSpPr>
            <p:nvPr/>
          </p:nvSpPr>
          <p:spPr bwMode="auto">
            <a:xfrm>
              <a:off x="4720" y="1424"/>
              <a:ext cx="784" cy="349"/>
            </a:xfrm>
            <a:prstGeom prst="rect">
              <a:avLst/>
            </a:prstGeom>
            <a:noFill/>
            <a:ln w="9525">
              <a:noFill/>
              <a:miter lim="800000"/>
              <a:headEnd/>
              <a:tailEnd/>
            </a:ln>
          </p:spPr>
          <p:txBody>
            <a:bodyPr>
              <a:spAutoFit/>
            </a:bodyPr>
            <a:lstStyle/>
            <a:p>
              <a:pPr algn="l"/>
              <a:r>
                <a:rPr lang="zh-CN" altLang="en-US" sz="3000" b="1"/>
                <a:t>(=01)</a:t>
              </a:r>
            </a:p>
          </p:txBody>
        </p:sp>
      </p:grpSp>
      <p:grpSp>
        <p:nvGrpSpPr>
          <p:cNvPr id="18" name="Group 69"/>
          <p:cNvGrpSpPr>
            <a:grpSpLocks/>
          </p:cNvGrpSpPr>
          <p:nvPr/>
        </p:nvGrpSpPr>
        <p:grpSpPr bwMode="auto">
          <a:xfrm>
            <a:off x="633785" y="4278411"/>
            <a:ext cx="7874000" cy="595313"/>
            <a:chOff x="568" y="1784"/>
            <a:chExt cx="4960" cy="375"/>
          </a:xfrm>
        </p:grpSpPr>
        <p:sp>
          <p:nvSpPr>
            <p:cNvPr id="19" name="Text Box 23"/>
            <p:cNvSpPr txBox="1">
              <a:spLocks noChangeArrowheads="1"/>
            </p:cNvSpPr>
            <p:nvPr/>
          </p:nvSpPr>
          <p:spPr bwMode="auto">
            <a:xfrm>
              <a:off x="568" y="1810"/>
              <a:ext cx="491" cy="349"/>
            </a:xfrm>
            <a:prstGeom prst="rect">
              <a:avLst/>
            </a:prstGeom>
            <a:noFill/>
            <a:ln w="9525">
              <a:noFill/>
              <a:miter lim="800000"/>
              <a:headEnd/>
              <a:tailEnd/>
            </a:ln>
          </p:spPr>
          <p:txBody>
            <a:bodyPr>
              <a:spAutoFit/>
            </a:bodyPr>
            <a:lstStyle/>
            <a:p>
              <a:pPr algn="l"/>
              <a:r>
                <a:rPr lang="zh-CN" altLang="en-US" sz="3000" b="1">
                  <a:ea typeface="黑体" pitchFamily="2" charset="-122"/>
                </a:rPr>
                <a:t>1</a:t>
              </a:r>
              <a:r>
                <a:rPr lang="en-US" altLang="zh-CN" sz="3000" b="1">
                  <a:ea typeface="黑体" pitchFamily="2" charset="-122"/>
                </a:rPr>
                <a:t>K</a:t>
              </a:r>
            </a:p>
          </p:txBody>
        </p:sp>
        <p:sp>
          <p:nvSpPr>
            <p:cNvPr id="20" name="Text Box 24"/>
            <p:cNvSpPr txBox="1">
              <a:spLocks noChangeArrowheads="1"/>
            </p:cNvSpPr>
            <p:nvPr/>
          </p:nvSpPr>
          <p:spPr bwMode="auto">
            <a:xfrm>
              <a:off x="1328" y="1804"/>
              <a:ext cx="1003" cy="349"/>
            </a:xfrm>
            <a:prstGeom prst="rect">
              <a:avLst/>
            </a:prstGeom>
            <a:noFill/>
            <a:ln w="9525">
              <a:noFill/>
              <a:miter lim="800000"/>
              <a:headEnd/>
              <a:tailEnd/>
            </a:ln>
          </p:spPr>
          <p:txBody>
            <a:bodyPr>
              <a:spAutoFit/>
            </a:bodyPr>
            <a:lstStyle/>
            <a:p>
              <a:pPr algn="l"/>
              <a:r>
                <a:rPr lang="en-US" altLang="zh-CN" sz="3000" b="1">
                  <a:ea typeface="黑体" pitchFamily="2" charset="-122"/>
                </a:rPr>
                <a:t>A</a:t>
              </a:r>
              <a:r>
                <a:rPr lang="en-US" altLang="zh-CN" sz="2000" b="1">
                  <a:ea typeface="黑体" pitchFamily="2" charset="-122"/>
                </a:rPr>
                <a:t>9</a:t>
              </a:r>
              <a:r>
                <a:rPr lang="en-US" altLang="zh-CN" sz="3000" b="1">
                  <a:ea typeface="黑体" pitchFamily="2" charset="-122"/>
                </a:rPr>
                <a:t>～A</a:t>
              </a:r>
              <a:r>
                <a:rPr lang="en-US" altLang="zh-CN" sz="2000" b="1">
                  <a:ea typeface="黑体" pitchFamily="2" charset="-122"/>
                </a:rPr>
                <a:t>0</a:t>
              </a:r>
            </a:p>
          </p:txBody>
        </p:sp>
        <p:sp>
          <p:nvSpPr>
            <p:cNvPr id="21" name="Text Box 25"/>
            <p:cNvSpPr txBox="1">
              <a:spLocks noChangeArrowheads="1"/>
            </p:cNvSpPr>
            <p:nvPr/>
          </p:nvSpPr>
          <p:spPr bwMode="auto">
            <a:xfrm>
              <a:off x="2839" y="1806"/>
              <a:ext cx="598" cy="349"/>
            </a:xfrm>
            <a:prstGeom prst="rect">
              <a:avLst/>
            </a:prstGeom>
            <a:noFill/>
            <a:ln w="9525">
              <a:noFill/>
              <a:miter lim="800000"/>
              <a:headEnd/>
              <a:tailEnd/>
            </a:ln>
          </p:spPr>
          <p:txBody>
            <a:bodyPr>
              <a:spAutoFit/>
            </a:bodyPr>
            <a:lstStyle/>
            <a:p>
              <a:pPr algn="l"/>
              <a:r>
                <a:rPr lang="en-US" altLang="zh-CN" sz="3000" b="1">
                  <a:ea typeface="黑体" pitchFamily="2" charset="-122"/>
                </a:rPr>
                <a:t>CS</a:t>
              </a:r>
              <a:r>
                <a:rPr lang="en-US" altLang="zh-CN" sz="2000" b="1">
                  <a:ea typeface="黑体" pitchFamily="2" charset="-122"/>
                </a:rPr>
                <a:t>2</a:t>
              </a:r>
            </a:p>
          </p:txBody>
        </p:sp>
        <p:sp>
          <p:nvSpPr>
            <p:cNvPr id="22" name="Text Box 27"/>
            <p:cNvSpPr txBox="1">
              <a:spLocks noChangeArrowheads="1"/>
            </p:cNvSpPr>
            <p:nvPr/>
          </p:nvSpPr>
          <p:spPr bwMode="auto">
            <a:xfrm>
              <a:off x="3863" y="1798"/>
              <a:ext cx="1002" cy="349"/>
            </a:xfrm>
            <a:prstGeom prst="rect">
              <a:avLst/>
            </a:prstGeom>
            <a:noFill/>
            <a:ln w="9525">
              <a:noFill/>
              <a:miter lim="800000"/>
              <a:headEnd/>
              <a:tailEnd/>
            </a:ln>
          </p:spPr>
          <p:txBody>
            <a:bodyPr>
              <a:spAutoFit/>
            </a:bodyPr>
            <a:lstStyle/>
            <a:p>
              <a:pPr algn="l"/>
              <a:r>
                <a:rPr lang="en-US" altLang="zh-CN" sz="3000" b="1">
                  <a:ea typeface="黑体" pitchFamily="2" charset="-122"/>
                </a:rPr>
                <a:t>A</a:t>
              </a:r>
              <a:r>
                <a:rPr lang="en-US" altLang="zh-CN" b="1">
                  <a:ea typeface="黑体" pitchFamily="2" charset="-122"/>
                </a:rPr>
                <a:t>11</a:t>
              </a:r>
              <a:r>
                <a:rPr lang="en-US" altLang="zh-CN" sz="3000" b="1">
                  <a:ea typeface="黑体" pitchFamily="2" charset="-122"/>
                </a:rPr>
                <a:t> A</a:t>
              </a:r>
              <a:r>
                <a:rPr lang="en-US" altLang="zh-CN" b="1">
                  <a:ea typeface="黑体" pitchFamily="2" charset="-122"/>
                </a:rPr>
                <a:t>10</a:t>
              </a:r>
            </a:p>
          </p:txBody>
        </p:sp>
        <p:sp>
          <p:nvSpPr>
            <p:cNvPr id="23" name="Line 28"/>
            <p:cNvSpPr>
              <a:spLocks noChangeShapeType="1"/>
            </p:cNvSpPr>
            <p:nvPr/>
          </p:nvSpPr>
          <p:spPr bwMode="auto">
            <a:xfrm>
              <a:off x="4273" y="1856"/>
              <a:ext cx="136" cy="0"/>
            </a:xfrm>
            <a:prstGeom prst="line">
              <a:avLst/>
            </a:prstGeom>
            <a:noFill/>
            <a:ln w="25400" cap="sq">
              <a:solidFill>
                <a:srgbClr val="003C00"/>
              </a:solidFill>
              <a:round/>
              <a:headEnd type="none" w="sm" len="sm"/>
              <a:tailEnd type="none" w="sm" len="sm"/>
            </a:ln>
          </p:spPr>
          <p:txBody>
            <a:bodyPr wrap="none" anchor="ctr"/>
            <a:lstStyle/>
            <a:p>
              <a:endParaRPr lang="zh-CN" altLang="en-US" sz="3000" b="1"/>
            </a:p>
          </p:txBody>
        </p:sp>
        <p:sp>
          <p:nvSpPr>
            <p:cNvPr id="24" name="Text Box 38"/>
            <p:cNvSpPr txBox="1">
              <a:spLocks noChangeArrowheads="1"/>
            </p:cNvSpPr>
            <p:nvPr/>
          </p:nvSpPr>
          <p:spPr bwMode="auto">
            <a:xfrm>
              <a:off x="4744" y="1784"/>
              <a:ext cx="784" cy="349"/>
            </a:xfrm>
            <a:prstGeom prst="rect">
              <a:avLst/>
            </a:prstGeom>
            <a:noFill/>
            <a:ln w="9525">
              <a:noFill/>
              <a:miter lim="800000"/>
              <a:headEnd/>
              <a:tailEnd/>
            </a:ln>
          </p:spPr>
          <p:txBody>
            <a:bodyPr>
              <a:spAutoFit/>
            </a:bodyPr>
            <a:lstStyle/>
            <a:p>
              <a:pPr algn="l"/>
              <a:r>
                <a:rPr lang="zh-CN" altLang="en-US" sz="3000" b="1"/>
                <a:t>(=10)</a:t>
              </a:r>
            </a:p>
          </p:txBody>
        </p:sp>
      </p:grpSp>
      <p:grpSp>
        <p:nvGrpSpPr>
          <p:cNvPr id="25" name="Group 71"/>
          <p:cNvGrpSpPr>
            <a:grpSpLocks/>
          </p:cNvGrpSpPr>
          <p:nvPr/>
        </p:nvGrpSpPr>
        <p:grpSpPr bwMode="auto">
          <a:xfrm>
            <a:off x="633785" y="4878486"/>
            <a:ext cx="7886700" cy="566738"/>
            <a:chOff x="568" y="2162"/>
            <a:chExt cx="4968" cy="357"/>
          </a:xfrm>
        </p:grpSpPr>
        <p:sp>
          <p:nvSpPr>
            <p:cNvPr id="26" name="Text Box 11"/>
            <p:cNvSpPr txBox="1">
              <a:spLocks noChangeArrowheads="1"/>
            </p:cNvSpPr>
            <p:nvPr/>
          </p:nvSpPr>
          <p:spPr bwMode="auto">
            <a:xfrm>
              <a:off x="568" y="2168"/>
              <a:ext cx="541" cy="349"/>
            </a:xfrm>
            <a:prstGeom prst="rect">
              <a:avLst/>
            </a:prstGeom>
            <a:noFill/>
            <a:ln w="9525">
              <a:noFill/>
              <a:miter lim="800000"/>
              <a:headEnd/>
              <a:tailEnd/>
            </a:ln>
          </p:spPr>
          <p:txBody>
            <a:bodyPr>
              <a:spAutoFit/>
            </a:bodyPr>
            <a:lstStyle/>
            <a:p>
              <a:pPr algn="l"/>
              <a:r>
                <a:rPr lang="zh-CN" altLang="en-US" sz="3000" b="1">
                  <a:ea typeface="黑体" pitchFamily="2" charset="-122"/>
                </a:rPr>
                <a:t>1</a:t>
              </a:r>
              <a:r>
                <a:rPr lang="en-US" altLang="zh-CN" sz="3000" b="1">
                  <a:ea typeface="黑体" pitchFamily="2" charset="-122"/>
                </a:rPr>
                <a:t>K</a:t>
              </a:r>
            </a:p>
          </p:txBody>
        </p:sp>
        <p:sp>
          <p:nvSpPr>
            <p:cNvPr id="27" name="Text Box 12"/>
            <p:cNvSpPr txBox="1">
              <a:spLocks noChangeArrowheads="1"/>
            </p:cNvSpPr>
            <p:nvPr/>
          </p:nvSpPr>
          <p:spPr bwMode="auto">
            <a:xfrm>
              <a:off x="1330" y="2164"/>
              <a:ext cx="1112" cy="349"/>
            </a:xfrm>
            <a:prstGeom prst="rect">
              <a:avLst/>
            </a:prstGeom>
            <a:noFill/>
            <a:ln w="9525">
              <a:noFill/>
              <a:miter lim="800000"/>
              <a:headEnd/>
              <a:tailEnd/>
            </a:ln>
          </p:spPr>
          <p:txBody>
            <a:bodyPr>
              <a:spAutoFit/>
            </a:bodyPr>
            <a:lstStyle/>
            <a:p>
              <a:pPr algn="l"/>
              <a:r>
                <a:rPr lang="en-US" altLang="zh-CN" sz="3000" b="1">
                  <a:ea typeface="黑体" pitchFamily="2" charset="-122"/>
                </a:rPr>
                <a:t>A</a:t>
              </a:r>
              <a:r>
                <a:rPr lang="en-US" altLang="zh-CN" sz="2000" b="1">
                  <a:ea typeface="黑体" pitchFamily="2" charset="-122"/>
                </a:rPr>
                <a:t>9</a:t>
              </a:r>
              <a:r>
                <a:rPr lang="en-US" altLang="zh-CN" sz="3000" b="1">
                  <a:ea typeface="黑体" pitchFamily="2" charset="-122"/>
                </a:rPr>
                <a:t>～A</a:t>
              </a:r>
              <a:r>
                <a:rPr lang="en-US" altLang="zh-CN" sz="2000" b="1">
                  <a:ea typeface="黑体" pitchFamily="2" charset="-122"/>
                </a:rPr>
                <a:t>0</a:t>
              </a:r>
            </a:p>
          </p:txBody>
        </p:sp>
        <p:sp>
          <p:nvSpPr>
            <p:cNvPr id="28" name="Text Box 13"/>
            <p:cNvSpPr txBox="1">
              <a:spLocks noChangeArrowheads="1"/>
            </p:cNvSpPr>
            <p:nvPr/>
          </p:nvSpPr>
          <p:spPr bwMode="auto">
            <a:xfrm>
              <a:off x="2841" y="2170"/>
              <a:ext cx="680" cy="349"/>
            </a:xfrm>
            <a:prstGeom prst="rect">
              <a:avLst/>
            </a:prstGeom>
            <a:noFill/>
            <a:ln w="9525">
              <a:noFill/>
              <a:miter lim="800000"/>
              <a:headEnd/>
              <a:tailEnd/>
            </a:ln>
          </p:spPr>
          <p:txBody>
            <a:bodyPr>
              <a:spAutoFit/>
            </a:bodyPr>
            <a:lstStyle/>
            <a:p>
              <a:pPr algn="l"/>
              <a:r>
                <a:rPr lang="en-US" altLang="zh-CN" sz="3000" b="1">
                  <a:ea typeface="黑体" pitchFamily="2" charset="-122"/>
                </a:rPr>
                <a:t>CS</a:t>
              </a:r>
              <a:r>
                <a:rPr lang="en-US" altLang="zh-CN" sz="2000" b="1">
                  <a:ea typeface="黑体" pitchFamily="2" charset="-122"/>
                </a:rPr>
                <a:t>3</a:t>
              </a:r>
            </a:p>
          </p:txBody>
        </p:sp>
        <p:sp>
          <p:nvSpPr>
            <p:cNvPr id="29" name="Text Box 14"/>
            <p:cNvSpPr txBox="1">
              <a:spLocks noChangeArrowheads="1"/>
            </p:cNvSpPr>
            <p:nvPr/>
          </p:nvSpPr>
          <p:spPr bwMode="auto">
            <a:xfrm>
              <a:off x="3864" y="2162"/>
              <a:ext cx="1094" cy="349"/>
            </a:xfrm>
            <a:prstGeom prst="rect">
              <a:avLst/>
            </a:prstGeom>
            <a:noFill/>
            <a:ln w="9525">
              <a:noFill/>
              <a:miter lim="800000"/>
              <a:headEnd/>
              <a:tailEnd/>
            </a:ln>
          </p:spPr>
          <p:txBody>
            <a:bodyPr>
              <a:spAutoFit/>
            </a:bodyPr>
            <a:lstStyle/>
            <a:p>
              <a:pPr algn="l"/>
              <a:r>
                <a:rPr lang="en-US" altLang="zh-CN" sz="3000" b="1">
                  <a:ea typeface="黑体" pitchFamily="2" charset="-122"/>
                </a:rPr>
                <a:t>A</a:t>
              </a:r>
              <a:r>
                <a:rPr lang="en-US" altLang="zh-CN" b="1">
                  <a:ea typeface="黑体" pitchFamily="2" charset="-122"/>
                </a:rPr>
                <a:t>11</a:t>
              </a:r>
              <a:r>
                <a:rPr lang="en-US" altLang="zh-CN" sz="3000" b="1">
                  <a:ea typeface="黑体" pitchFamily="2" charset="-122"/>
                </a:rPr>
                <a:t> A</a:t>
              </a:r>
              <a:r>
                <a:rPr lang="en-US" altLang="zh-CN" b="1">
                  <a:ea typeface="黑体" pitchFamily="2" charset="-122"/>
                </a:rPr>
                <a:t>10</a:t>
              </a:r>
            </a:p>
          </p:txBody>
        </p:sp>
        <p:sp>
          <p:nvSpPr>
            <p:cNvPr id="30" name="Text Box 39"/>
            <p:cNvSpPr txBox="1">
              <a:spLocks noChangeArrowheads="1"/>
            </p:cNvSpPr>
            <p:nvPr/>
          </p:nvSpPr>
          <p:spPr bwMode="auto">
            <a:xfrm>
              <a:off x="4752" y="2168"/>
              <a:ext cx="784" cy="349"/>
            </a:xfrm>
            <a:prstGeom prst="rect">
              <a:avLst/>
            </a:prstGeom>
            <a:noFill/>
            <a:ln w="9525">
              <a:noFill/>
              <a:miter lim="800000"/>
              <a:headEnd/>
              <a:tailEnd/>
            </a:ln>
          </p:spPr>
          <p:txBody>
            <a:bodyPr>
              <a:spAutoFit/>
            </a:bodyPr>
            <a:lstStyle/>
            <a:p>
              <a:pPr algn="l"/>
              <a:r>
                <a:rPr lang="zh-CN" altLang="en-US" sz="3000" b="1"/>
                <a:t>(=11)</a:t>
              </a:r>
            </a:p>
          </p:txBody>
        </p:sp>
      </p:grpSp>
      <p:grpSp>
        <p:nvGrpSpPr>
          <p:cNvPr id="31" name="Group 66"/>
          <p:cNvGrpSpPr>
            <a:grpSpLocks/>
          </p:cNvGrpSpPr>
          <p:nvPr/>
        </p:nvGrpSpPr>
        <p:grpSpPr bwMode="auto">
          <a:xfrm>
            <a:off x="467544" y="2253775"/>
            <a:ext cx="7889875" cy="593725"/>
            <a:chOff x="424" y="578"/>
            <a:chExt cx="4970" cy="374"/>
          </a:xfrm>
        </p:grpSpPr>
        <p:sp>
          <p:nvSpPr>
            <p:cNvPr id="32" name="Text Box 31"/>
            <p:cNvSpPr txBox="1">
              <a:spLocks noChangeArrowheads="1"/>
            </p:cNvSpPr>
            <p:nvPr/>
          </p:nvSpPr>
          <p:spPr bwMode="auto">
            <a:xfrm>
              <a:off x="518" y="578"/>
              <a:ext cx="4876" cy="349"/>
            </a:xfrm>
            <a:prstGeom prst="rect">
              <a:avLst/>
            </a:prstGeom>
            <a:noFill/>
            <a:ln w="9525">
              <a:noFill/>
              <a:miter lim="800000"/>
              <a:headEnd/>
              <a:tailEnd/>
            </a:ln>
          </p:spPr>
          <p:txBody>
            <a:bodyPr>
              <a:spAutoFit/>
            </a:bodyPr>
            <a:lstStyle/>
            <a:p>
              <a:pPr algn="l"/>
              <a:r>
                <a:rPr lang="zh-CN" altLang="en-US" sz="3000" b="1"/>
                <a:t>芯</a:t>
              </a:r>
              <a:r>
                <a:rPr lang="zh-CN" altLang="en-US" sz="3000" b="1" smtClean="0"/>
                <a:t>片     </a:t>
              </a:r>
              <a:r>
                <a:rPr lang="zh-CN" altLang="en-US" sz="3000" b="1"/>
                <a:t>芯片地址 </a:t>
              </a:r>
              <a:r>
                <a:rPr lang="zh-CN" altLang="en-US" sz="3000" b="1" smtClean="0"/>
                <a:t>    片</a:t>
              </a:r>
              <a:r>
                <a:rPr lang="zh-CN" altLang="en-US" sz="3000" b="1"/>
                <a:t>选信号   </a:t>
              </a:r>
              <a:r>
                <a:rPr lang="zh-CN" altLang="en-US" sz="3000" b="1" smtClean="0"/>
                <a:t>  片</a:t>
              </a:r>
              <a:r>
                <a:rPr lang="zh-CN" altLang="en-US" sz="3000" b="1"/>
                <a:t>选逻辑</a:t>
              </a:r>
            </a:p>
          </p:txBody>
        </p:sp>
        <p:sp>
          <p:nvSpPr>
            <p:cNvPr id="33" name="Line 32"/>
            <p:cNvSpPr>
              <a:spLocks noChangeShapeType="1"/>
            </p:cNvSpPr>
            <p:nvPr/>
          </p:nvSpPr>
          <p:spPr bwMode="auto">
            <a:xfrm>
              <a:off x="426" y="586"/>
              <a:ext cx="4820" cy="1"/>
            </a:xfrm>
            <a:prstGeom prst="line">
              <a:avLst/>
            </a:prstGeom>
            <a:noFill/>
            <a:ln w="22225" cap="sq">
              <a:solidFill>
                <a:srgbClr val="003C00"/>
              </a:solidFill>
              <a:round/>
              <a:headEnd type="none" w="sm" len="sm"/>
              <a:tailEnd type="none" w="sm" len="sm"/>
            </a:ln>
          </p:spPr>
          <p:txBody>
            <a:bodyPr wrap="none" anchor="ctr"/>
            <a:lstStyle/>
            <a:p>
              <a:endParaRPr lang="zh-CN" altLang="en-US" sz="3000" b="1"/>
            </a:p>
          </p:txBody>
        </p:sp>
        <p:sp>
          <p:nvSpPr>
            <p:cNvPr id="34" name="Line 56"/>
            <p:cNvSpPr>
              <a:spLocks noChangeShapeType="1"/>
            </p:cNvSpPr>
            <p:nvPr/>
          </p:nvSpPr>
          <p:spPr bwMode="auto">
            <a:xfrm>
              <a:off x="424" y="952"/>
              <a:ext cx="4820" cy="0"/>
            </a:xfrm>
            <a:prstGeom prst="line">
              <a:avLst/>
            </a:prstGeom>
            <a:noFill/>
            <a:ln w="22225">
              <a:solidFill>
                <a:srgbClr val="003C00"/>
              </a:solidFill>
              <a:round/>
              <a:headEnd/>
              <a:tailEnd/>
            </a:ln>
          </p:spPr>
          <p:txBody>
            <a:bodyPr wrap="none"/>
            <a:lstStyle/>
            <a:p>
              <a:endParaRPr lang="zh-CN" altLang="en-US" sz="30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31775" y="116632"/>
            <a:ext cx="8045450" cy="523220"/>
          </a:xfrm>
          <a:prstGeom prst="rect">
            <a:avLst/>
          </a:prstGeom>
          <a:noFill/>
          <a:ln w="9525">
            <a:noFill/>
            <a:miter lim="800000"/>
            <a:headEnd/>
            <a:tailEnd/>
          </a:ln>
        </p:spPr>
        <p:txBody>
          <a:bodyPr>
            <a:spAutoFit/>
          </a:bodyPr>
          <a:lstStyle/>
          <a:p>
            <a:pPr algn="l"/>
            <a:r>
              <a:rPr lang="zh-CN" altLang="en-US" sz="2800" b="1"/>
              <a:t>3. 连接方式 (</a:t>
            </a:r>
            <a:r>
              <a:rPr lang="zh-CN" altLang="en-US" sz="2800" b="1">
                <a:solidFill>
                  <a:srgbClr val="FF0000"/>
                </a:solidFill>
              </a:rPr>
              <a:t>假设片选信号</a:t>
            </a:r>
            <a:r>
              <a:rPr lang="en-US" altLang="zh-CN" sz="2800" b="1">
                <a:solidFill>
                  <a:srgbClr val="FF0000"/>
                </a:solidFill>
              </a:rPr>
              <a:t>CS</a:t>
            </a:r>
            <a:r>
              <a:rPr lang="zh-CN" altLang="en-US" sz="2800" b="1">
                <a:solidFill>
                  <a:srgbClr val="FF0000"/>
                </a:solidFill>
              </a:rPr>
              <a:t>为低电平有效</a:t>
            </a:r>
            <a:r>
              <a:rPr lang="en-US" altLang="zh-CN" sz="2800" b="1"/>
              <a:t>)</a:t>
            </a:r>
          </a:p>
        </p:txBody>
      </p:sp>
      <p:grpSp>
        <p:nvGrpSpPr>
          <p:cNvPr id="3" name="Group 240"/>
          <p:cNvGrpSpPr>
            <a:grpSpLocks/>
          </p:cNvGrpSpPr>
          <p:nvPr/>
        </p:nvGrpSpPr>
        <p:grpSpPr bwMode="auto">
          <a:xfrm>
            <a:off x="0" y="742205"/>
            <a:ext cx="9094788" cy="5097463"/>
            <a:chOff x="0" y="264"/>
            <a:chExt cx="5729" cy="3211"/>
          </a:xfrm>
        </p:grpSpPr>
        <p:sp>
          <p:nvSpPr>
            <p:cNvPr id="4" name="Text Box 4"/>
            <p:cNvSpPr txBox="1">
              <a:spLocks noChangeArrowheads="1"/>
            </p:cNvSpPr>
            <p:nvPr/>
          </p:nvSpPr>
          <p:spPr bwMode="auto">
            <a:xfrm>
              <a:off x="1488" y="1252"/>
              <a:ext cx="480" cy="250"/>
            </a:xfrm>
            <a:prstGeom prst="rect">
              <a:avLst/>
            </a:prstGeom>
            <a:noFill/>
            <a:ln w="12700" cap="sq">
              <a:noFill/>
              <a:miter lim="800000"/>
              <a:headEnd type="none" w="sm" len="sm"/>
              <a:tailEnd type="none" w="sm" len="sm"/>
            </a:ln>
          </p:spPr>
          <p:txBody>
            <a:bodyPr>
              <a:spAutoFit/>
            </a:bodyPr>
            <a:lstStyle/>
            <a:p>
              <a:pPr algn="l"/>
              <a:r>
                <a:rPr lang="zh-CN" altLang="en-US" sz="2000" b="1"/>
                <a:t>4</a:t>
              </a:r>
            </a:p>
          </p:txBody>
        </p:sp>
        <p:sp>
          <p:nvSpPr>
            <p:cNvPr id="5" name="Line 5"/>
            <p:cNvSpPr>
              <a:spLocks noChangeShapeType="1"/>
            </p:cNvSpPr>
            <p:nvPr/>
          </p:nvSpPr>
          <p:spPr bwMode="auto">
            <a:xfrm flipH="1">
              <a:off x="630" y="964"/>
              <a:ext cx="0" cy="1548"/>
            </a:xfrm>
            <a:prstGeom prst="line">
              <a:avLst/>
            </a:prstGeom>
            <a:noFill/>
            <a:ln w="25400">
              <a:solidFill>
                <a:srgbClr val="003C00"/>
              </a:solidFill>
              <a:round/>
              <a:headEnd/>
              <a:tailEnd/>
            </a:ln>
          </p:spPr>
          <p:txBody>
            <a:bodyPr wrap="none" anchor="ctr"/>
            <a:lstStyle/>
            <a:p>
              <a:endParaRPr lang="zh-CN" altLang="en-US" b="1"/>
            </a:p>
          </p:txBody>
        </p:sp>
        <p:sp>
          <p:nvSpPr>
            <p:cNvPr id="6" name="Line 6"/>
            <p:cNvSpPr>
              <a:spLocks noChangeShapeType="1"/>
            </p:cNvSpPr>
            <p:nvPr/>
          </p:nvSpPr>
          <p:spPr bwMode="auto">
            <a:xfrm>
              <a:off x="504" y="1222"/>
              <a:ext cx="0" cy="1512"/>
            </a:xfrm>
            <a:prstGeom prst="line">
              <a:avLst/>
            </a:prstGeom>
            <a:noFill/>
            <a:ln w="25400">
              <a:solidFill>
                <a:srgbClr val="800000"/>
              </a:solidFill>
              <a:round/>
              <a:headEnd/>
              <a:tailEnd/>
            </a:ln>
          </p:spPr>
          <p:txBody>
            <a:bodyPr wrap="none" anchor="ctr"/>
            <a:lstStyle/>
            <a:p>
              <a:endParaRPr lang="zh-CN" altLang="en-US" b="1"/>
            </a:p>
          </p:txBody>
        </p:sp>
        <p:sp>
          <p:nvSpPr>
            <p:cNvPr id="7" name="Line 7"/>
            <p:cNvSpPr>
              <a:spLocks noChangeShapeType="1"/>
            </p:cNvSpPr>
            <p:nvPr/>
          </p:nvSpPr>
          <p:spPr bwMode="auto">
            <a:xfrm>
              <a:off x="1680" y="636"/>
              <a:ext cx="0" cy="1356"/>
            </a:xfrm>
            <a:prstGeom prst="line">
              <a:avLst/>
            </a:prstGeom>
            <a:noFill/>
            <a:ln w="25400">
              <a:solidFill>
                <a:schemeClr val="tx1"/>
              </a:solidFill>
              <a:round/>
              <a:headEnd type="triangle" w="med" len="med"/>
              <a:tailEnd/>
            </a:ln>
          </p:spPr>
          <p:txBody>
            <a:bodyPr wrap="none" anchor="ctr"/>
            <a:lstStyle/>
            <a:p>
              <a:endParaRPr lang="zh-CN" altLang="en-US" b="1"/>
            </a:p>
          </p:txBody>
        </p:sp>
        <p:sp>
          <p:nvSpPr>
            <p:cNvPr id="8" name="Line 8"/>
            <p:cNvSpPr>
              <a:spLocks noChangeShapeType="1"/>
            </p:cNvSpPr>
            <p:nvPr/>
          </p:nvSpPr>
          <p:spPr bwMode="auto">
            <a:xfrm flipH="1">
              <a:off x="1392" y="1980"/>
              <a:ext cx="288" cy="0"/>
            </a:xfrm>
            <a:prstGeom prst="line">
              <a:avLst/>
            </a:prstGeom>
            <a:noFill/>
            <a:ln w="25400">
              <a:solidFill>
                <a:schemeClr val="tx1"/>
              </a:solidFill>
              <a:round/>
              <a:headEnd/>
              <a:tailEnd type="triangle" w="med" len="med"/>
            </a:ln>
          </p:spPr>
          <p:txBody>
            <a:bodyPr wrap="none" anchor="ctr"/>
            <a:lstStyle/>
            <a:p>
              <a:endParaRPr lang="zh-CN" altLang="en-US" b="1"/>
            </a:p>
          </p:txBody>
        </p:sp>
        <p:sp>
          <p:nvSpPr>
            <p:cNvPr id="9" name="Line 9"/>
            <p:cNvSpPr>
              <a:spLocks noChangeShapeType="1"/>
            </p:cNvSpPr>
            <p:nvPr/>
          </p:nvSpPr>
          <p:spPr bwMode="auto">
            <a:xfrm flipH="1">
              <a:off x="498" y="2104"/>
              <a:ext cx="363" cy="0"/>
            </a:xfrm>
            <a:prstGeom prst="line">
              <a:avLst/>
            </a:prstGeom>
            <a:noFill/>
            <a:ln w="25400">
              <a:solidFill>
                <a:srgbClr val="800000"/>
              </a:solidFill>
              <a:round/>
              <a:headEnd/>
              <a:tailEnd/>
            </a:ln>
          </p:spPr>
          <p:txBody>
            <a:bodyPr wrap="none" anchor="ctr"/>
            <a:lstStyle/>
            <a:p>
              <a:endParaRPr lang="zh-CN" altLang="en-US" b="1"/>
            </a:p>
          </p:txBody>
        </p:sp>
        <p:sp>
          <p:nvSpPr>
            <p:cNvPr id="10" name="Line 10"/>
            <p:cNvSpPr>
              <a:spLocks noChangeShapeType="1"/>
            </p:cNvSpPr>
            <p:nvPr/>
          </p:nvSpPr>
          <p:spPr bwMode="auto">
            <a:xfrm flipH="1">
              <a:off x="632" y="1827"/>
              <a:ext cx="272" cy="0"/>
            </a:xfrm>
            <a:prstGeom prst="line">
              <a:avLst/>
            </a:prstGeom>
            <a:noFill/>
            <a:ln w="25400">
              <a:solidFill>
                <a:srgbClr val="003C00"/>
              </a:solidFill>
              <a:round/>
              <a:headEnd type="triangle" w="med" len="med"/>
              <a:tailEnd/>
            </a:ln>
          </p:spPr>
          <p:txBody>
            <a:bodyPr wrap="none" anchor="ctr"/>
            <a:lstStyle/>
            <a:p>
              <a:endParaRPr lang="zh-CN" altLang="en-US" b="1"/>
            </a:p>
          </p:txBody>
        </p:sp>
        <p:sp>
          <p:nvSpPr>
            <p:cNvPr id="11" name="Rectangle 12"/>
            <p:cNvSpPr>
              <a:spLocks noChangeArrowheads="1"/>
            </p:cNvSpPr>
            <p:nvPr/>
          </p:nvSpPr>
          <p:spPr bwMode="auto">
            <a:xfrm>
              <a:off x="912" y="1706"/>
              <a:ext cx="480" cy="522"/>
            </a:xfrm>
            <a:prstGeom prst="rect">
              <a:avLst/>
            </a:prstGeom>
            <a:noFill/>
            <a:ln w="25400" cap="sq">
              <a:solidFill>
                <a:srgbClr val="003C00"/>
              </a:solidFill>
              <a:miter lim="800000"/>
              <a:headEnd type="none" w="sm" len="sm"/>
              <a:tailEnd type="none" w="sm" len="sm"/>
            </a:ln>
          </p:spPr>
          <p:txBody>
            <a:bodyPr wrap="none" anchor="ctr"/>
            <a:lstStyle/>
            <a:p>
              <a:endParaRPr lang="zh-CN" altLang="en-US" b="1"/>
            </a:p>
          </p:txBody>
        </p:sp>
        <p:sp>
          <p:nvSpPr>
            <p:cNvPr id="12" name="Text Box 13"/>
            <p:cNvSpPr txBox="1">
              <a:spLocks noChangeArrowheads="1"/>
            </p:cNvSpPr>
            <p:nvPr/>
          </p:nvSpPr>
          <p:spPr bwMode="auto">
            <a:xfrm>
              <a:off x="856" y="1842"/>
              <a:ext cx="720" cy="250"/>
            </a:xfrm>
            <a:prstGeom prst="rect">
              <a:avLst/>
            </a:prstGeom>
            <a:noFill/>
            <a:ln w="38100">
              <a:noFill/>
              <a:miter lim="800000"/>
              <a:headEnd/>
              <a:tailEnd/>
            </a:ln>
          </p:spPr>
          <p:txBody>
            <a:bodyPr>
              <a:spAutoFit/>
            </a:bodyPr>
            <a:lstStyle/>
            <a:p>
              <a:pPr algn="l" eaLnBrk="0" hangingPunct="0"/>
              <a:r>
                <a:rPr lang="zh-CN" altLang="en-US" sz="2000" b="1"/>
                <a:t> 1</a:t>
              </a:r>
              <a:r>
                <a:rPr lang="en-US" altLang="zh-CN" sz="2000" b="1"/>
                <a:t>K</a:t>
              </a:r>
              <a:r>
                <a:rPr lang="en-US" altLang="zh-CN" sz="2000" b="1">
                  <a:sym typeface="Symbol" pitchFamily="18" charset="2"/>
                </a:rPr>
                <a:t></a:t>
              </a:r>
              <a:r>
                <a:rPr lang="en-US" altLang="zh-CN" sz="2000" b="1"/>
                <a:t>4</a:t>
              </a:r>
            </a:p>
          </p:txBody>
        </p:sp>
        <p:sp>
          <p:nvSpPr>
            <p:cNvPr id="13" name="Line 14"/>
            <p:cNvSpPr>
              <a:spLocks noChangeShapeType="1"/>
            </p:cNvSpPr>
            <p:nvPr/>
          </p:nvSpPr>
          <p:spPr bwMode="auto">
            <a:xfrm flipV="1">
              <a:off x="1536" y="460"/>
              <a:ext cx="0" cy="676"/>
            </a:xfrm>
            <a:prstGeom prst="line">
              <a:avLst/>
            </a:prstGeom>
            <a:noFill/>
            <a:ln w="25400">
              <a:solidFill>
                <a:srgbClr val="003C00"/>
              </a:solidFill>
              <a:round/>
              <a:headEnd/>
              <a:tailEnd type="triangle" w="med" len="med"/>
            </a:ln>
          </p:spPr>
          <p:txBody>
            <a:bodyPr wrap="none" anchor="ctr"/>
            <a:lstStyle/>
            <a:p>
              <a:endParaRPr lang="zh-CN" altLang="en-US" b="1"/>
            </a:p>
          </p:txBody>
        </p:sp>
        <p:sp>
          <p:nvSpPr>
            <p:cNvPr id="14" name="Line 15"/>
            <p:cNvSpPr>
              <a:spLocks noChangeShapeType="1"/>
            </p:cNvSpPr>
            <p:nvPr/>
          </p:nvSpPr>
          <p:spPr bwMode="auto">
            <a:xfrm rot="5400000" flipH="1">
              <a:off x="972" y="1534"/>
              <a:ext cx="342" cy="0"/>
            </a:xfrm>
            <a:prstGeom prst="line">
              <a:avLst/>
            </a:prstGeom>
            <a:noFill/>
            <a:ln w="22225">
              <a:solidFill>
                <a:srgbClr val="000099"/>
              </a:solidFill>
              <a:round/>
              <a:headEnd type="triangle" w="med" len="med"/>
              <a:tailEnd type="triangle" w="med" len="med"/>
            </a:ln>
          </p:spPr>
          <p:txBody>
            <a:bodyPr wrap="none" anchor="ctr"/>
            <a:lstStyle/>
            <a:p>
              <a:endParaRPr lang="zh-CN" altLang="en-US" b="1"/>
            </a:p>
          </p:txBody>
        </p:sp>
        <p:sp>
          <p:nvSpPr>
            <p:cNvPr id="15" name="Line 16"/>
            <p:cNvSpPr>
              <a:spLocks noChangeShapeType="1"/>
            </p:cNvSpPr>
            <p:nvPr/>
          </p:nvSpPr>
          <p:spPr bwMode="auto">
            <a:xfrm>
              <a:off x="1392" y="1124"/>
              <a:ext cx="144" cy="0"/>
            </a:xfrm>
            <a:prstGeom prst="line">
              <a:avLst/>
            </a:prstGeom>
            <a:noFill/>
            <a:ln w="25400">
              <a:solidFill>
                <a:srgbClr val="003C00"/>
              </a:solidFill>
              <a:round/>
              <a:headEnd type="triangle" w="med" len="med"/>
              <a:tailEnd/>
            </a:ln>
          </p:spPr>
          <p:txBody>
            <a:bodyPr wrap="none" anchor="ctr"/>
            <a:lstStyle/>
            <a:p>
              <a:endParaRPr lang="zh-CN" altLang="en-US" b="1"/>
            </a:p>
          </p:txBody>
        </p:sp>
        <p:sp>
          <p:nvSpPr>
            <p:cNvPr id="16" name="Line 17"/>
            <p:cNvSpPr>
              <a:spLocks noChangeShapeType="1"/>
            </p:cNvSpPr>
            <p:nvPr/>
          </p:nvSpPr>
          <p:spPr bwMode="auto">
            <a:xfrm flipH="1">
              <a:off x="501" y="1222"/>
              <a:ext cx="340" cy="0"/>
            </a:xfrm>
            <a:prstGeom prst="line">
              <a:avLst/>
            </a:prstGeom>
            <a:noFill/>
            <a:ln w="25400">
              <a:solidFill>
                <a:srgbClr val="800000"/>
              </a:solidFill>
              <a:round/>
              <a:headEnd/>
              <a:tailEnd/>
            </a:ln>
          </p:spPr>
          <p:txBody>
            <a:bodyPr wrap="none" anchor="ctr"/>
            <a:lstStyle/>
            <a:p>
              <a:endParaRPr lang="zh-CN" altLang="en-US" b="1"/>
            </a:p>
          </p:txBody>
        </p:sp>
        <p:sp>
          <p:nvSpPr>
            <p:cNvPr id="17" name="Line 18"/>
            <p:cNvSpPr>
              <a:spLocks noChangeShapeType="1"/>
            </p:cNvSpPr>
            <p:nvPr/>
          </p:nvSpPr>
          <p:spPr bwMode="auto">
            <a:xfrm flipH="1">
              <a:off x="624" y="964"/>
              <a:ext cx="272" cy="0"/>
            </a:xfrm>
            <a:prstGeom prst="line">
              <a:avLst/>
            </a:prstGeom>
            <a:noFill/>
            <a:ln w="25400">
              <a:solidFill>
                <a:srgbClr val="003C00"/>
              </a:solidFill>
              <a:round/>
              <a:headEnd type="triangle" w="med" len="med"/>
              <a:tailEnd/>
            </a:ln>
          </p:spPr>
          <p:txBody>
            <a:bodyPr wrap="none" anchor="ctr"/>
            <a:lstStyle/>
            <a:p>
              <a:endParaRPr lang="zh-CN" altLang="en-US" b="1"/>
            </a:p>
          </p:txBody>
        </p:sp>
        <p:sp>
          <p:nvSpPr>
            <p:cNvPr id="18" name="Rectangle 20"/>
            <p:cNvSpPr>
              <a:spLocks noChangeArrowheads="1"/>
            </p:cNvSpPr>
            <p:nvPr/>
          </p:nvSpPr>
          <p:spPr bwMode="auto">
            <a:xfrm>
              <a:off x="912" y="868"/>
              <a:ext cx="480" cy="500"/>
            </a:xfrm>
            <a:prstGeom prst="rect">
              <a:avLst/>
            </a:prstGeom>
            <a:noFill/>
            <a:ln w="25400" cap="sq">
              <a:solidFill>
                <a:srgbClr val="003C00"/>
              </a:solidFill>
              <a:miter lim="800000"/>
              <a:headEnd type="none" w="sm" len="sm"/>
              <a:tailEnd type="none" w="sm" len="sm"/>
            </a:ln>
          </p:spPr>
          <p:txBody>
            <a:bodyPr wrap="none" anchor="ctr"/>
            <a:lstStyle/>
            <a:p>
              <a:endParaRPr lang="zh-CN" altLang="en-US" b="1"/>
            </a:p>
          </p:txBody>
        </p:sp>
        <p:sp>
          <p:nvSpPr>
            <p:cNvPr id="19" name="Text Box 21"/>
            <p:cNvSpPr txBox="1">
              <a:spLocks noChangeArrowheads="1"/>
            </p:cNvSpPr>
            <p:nvPr/>
          </p:nvSpPr>
          <p:spPr bwMode="auto">
            <a:xfrm>
              <a:off x="848" y="1060"/>
              <a:ext cx="720" cy="250"/>
            </a:xfrm>
            <a:prstGeom prst="rect">
              <a:avLst/>
            </a:prstGeom>
            <a:noFill/>
            <a:ln w="38100">
              <a:noFill/>
              <a:miter lim="800000"/>
              <a:headEnd/>
              <a:tailEnd/>
            </a:ln>
          </p:spPr>
          <p:txBody>
            <a:bodyPr>
              <a:spAutoFit/>
            </a:bodyPr>
            <a:lstStyle/>
            <a:p>
              <a:pPr algn="l" eaLnBrk="0" hangingPunct="0"/>
              <a:r>
                <a:rPr lang="zh-CN" altLang="en-US" sz="2000" b="1"/>
                <a:t> 1</a:t>
              </a:r>
              <a:r>
                <a:rPr lang="en-US" altLang="zh-CN" sz="2000" b="1"/>
                <a:t>K</a:t>
              </a:r>
              <a:r>
                <a:rPr lang="en-US" altLang="zh-CN" sz="2000" b="1">
                  <a:sym typeface="Symbol" pitchFamily="18" charset="2"/>
                </a:rPr>
                <a:t></a:t>
              </a:r>
              <a:r>
                <a:rPr lang="en-US" altLang="zh-CN" sz="2000" b="1"/>
                <a:t>4</a:t>
              </a:r>
            </a:p>
          </p:txBody>
        </p:sp>
        <p:sp>
          <p:nvSpPr>
            <p:cNvPr id="20" name="Text Box 22"/>
            <p:cNvSpPr txBox="1">
              <a:spLocks noChangeArrowheads="1"/>
            </p:cNvSpPr>
            <p:nvPr/>
          </p:nvSpPr>
          <p:spPr bwMode="auto">
            <a:xfrm>
              <a:off x="1344" y="674"/>
              <a:ext cx="480" cy="250"/>
            </a:xfrm>
            <a:prstGeom prst="rect">
              <a:avLst/>
            </a:prstGeom>
            <a:noFill/>
            <a:ln w="12700" cap="sq">
              <a:noFill/>
              <a:miter lim="800000"/>
              <a:headEnd type="none" w="sm" len="sm"/>
              <a:tailEnd type="none" w="sm" len="sm"/>
            </a:ln>
          </p:spPr>
          <p:txBody>
            <a:bodyPr>
              <a:spAutoFit/>
            </a:bodyPr>
            <a:lstStyle/>
            <a:p>
              <a:pPr algn="l"/>
              <a:r>
                <a:rPr lang="zh-CN" altLang="en-US" sz="2000" b="1"/>
                <a:t>4</a:t>
              </a:r>
            </a:p>
          </p:txBody>
        </p:sp>
        <p:sp>
          <p:nvSpPr>
            <p:cNvPr id="21" name="Line 23"/>
            <p:cNvSpPr>
              <a:spLocks noChangeShapeType="1"/>
            </p:cNvSpPr>
            <p:nvPr/>
          </p:nvSpPr>
          <p:spPr bwMode="auto">
            <a:xfrm flipH="1">
              <a:off x="1488" y="724"/>
              <a:ext cx="82" cy="82"/>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22" name="Line 24"/>
            <p:cNvSpPr>
              <a:spLocks noChangeShapeType="1"/>
            </p:cNvSpPr>
            <p:nvPr/>
          </p:nvSpPr>
          <p:spPr bwMode="auto">
            <a:xfrm flipH="1">
              <a:off x="1632" y="1348"/>
              <a:ext cx="82" cy="82"/>
            </a:xfrm>
            <a:prstGeom prst="line">
              <a:avLst/>
            </a:prstGeom>
            <a:noFill/>
            <a:ln w="38100" cap="sq">
              <a:solidFill>
                <a:srgbClr val="003C00"/>
              </a:solidFill>
              <a:round/>
              <a:headEnd type="none" w="sm" len="sm"/>
              <a:tailEnd type="none" w="sm" len="sm"/>
            </a:ln>
          </p:spPr>
          <p:txBody>
            <a:bodyPr wrap="none" anchor="ctr"/>
            <a:lstStyle/>
            <a:p>
              <a:endParaRPr lang="zh-CN" altLang="en-US" b="1"/>
            </a:p>
          </p:txBody>
        </p:sp>
        <p:sp>
          <p:nvSpPr>
            <p:cNvPr id="23" name="Line 25"/>
            <p:cNvSpPr>
              <a:spLocks noChangeShapeType="1"/>
            </p:cNvSpPr>
            <p:nvPr/>
          </p:nvSpPr>
          <p:spPr bwMode="auto">
            <a:xfrm flipH="1">
              <a:off x="590" y="2307"/>
              <a:ext cx="82" cy="82"/>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24" name="Text Box 26"/>
            <p:cNvSpPr txBox="1">
              <a:spLocks noChangeArrowheads="1"/>
            </p:cNvSpPr>
            <p:nvPr/>
          </p:nvSpPr>
          <p:spPr bwMode="auto">
            <a:xfrm>
              <a:off x="630" y="2259"/>
              <a:ext cx="480" cy="250"/>
            </a:xfrm>
            <a:prstGeom prst="rect">
              <a:avLst/>
            </a:prstGeom>
            <a:noFill/>
            <a:ln w="12700" cap="sq">
              <a:noFill/>
              <a:miter lim="800000"/>
              <a:headEnd type="none" w="sm" len="sm"/>
              <a:tailEnd type="none" w="sm" len="sm"/>
            </a:ln>
          </p:spPr>
          <p:txBody>
            <a:bodyPr>
              <a:spAutoFit/>
            </a:bodyPr>
            <a:lstStyle/>
            <a:p>
              <a:pPr algn="l"/>
              <a:r>
                <a:rPr lang="zh-CN" altLang="en-US" sz="2000" b="1"/>
                <a:t>10</a:t>
              </a:r>
            </a:p>
          </p:txBody>
        </p:sp>
        <p:sp>
          <p:nvSpPr>
            <p:cNvPr id="25" name="Line 27"/>
            <p:cNvSpPr>
              <a:spLocks noChangeShapeType="1"/>
            </p:cNvSpPr>
            <p:nvPr/>
          </p:nvSpPr>
          <p:spPr bwMode="auto">
            <a:xfrm>
              <a:off x="1808" y="1246"/>
              <a:ext cx="0" cy="1498"/>
            </a:xfrm>
            <a:prstGeom prst="line">
              <a:avLst/>
            </a:prstGeom>
            <a:noFill/>
            <a:ln w="25400">
              <a:solidFill>
                <a:srgbClr val="800000"/>
              </a:solidFill>
              <a:round/>
              <a:headEnd/>
              <a:tailEnd/>
            </a:ln>
          </p:spPr>
          <p:txBody>
            <a:bodyPr wrap="none" anchor="ctr"/>
            <a:lstStyle/>
            <a:p>
              <a:endParaRPr lang="zh-CN" altLang="en-US" b="1"/>
            </a:p>
          </p:txBody>
        </p:sp>
        <p:sp>
          <p:nvSpPr>
            <p:cNvPr id="26" name="Line 28"/>
            <p:cNvSpPr>
              <a:spLocks noChangeShapeType="1"/>
            </p:cNvSpPr>
            <p:nvPr/>
          </p:nvSpPr>
          <p:spPr bwMode="auto">
            <a:xfrm rot="-5400000">
              <a:off x="2272" y="1530"/>
              <a:ext cx="333" cy="0"/>
            </a:xfrm>
            <a:prstGeom prst="line">
              <a:avLst/>
            </a:prstGeom>
            <a:noFill/>
            <a:ln w="22225">
              <a:solidFill>
                <a:srgbClr val="000099"/>
              </a:solidFill>
              <a:round/>
              <a:headEnd type="triangle" w="med" len="med"/>
              <a:tailEnd type="triangle" w="med" len="med"/>
            </a:ln>
          </p:spPr>
          <p:txBody>
            <a:bodyPr wrap="none" anchor="ctr"/>
            <a:lstStyle/>
            <a:p>
              <a:endParaRPr lang="zh-CN" altLang="en-US" b="1"/>
            </a:p>
          </p:txBody>
        </p:sp>
        <p:sp>
          <p:nvSpPr>
            <p:cNvPr id="27" name="Line 29"/>
            <p:cNvSpPr>
              <a:spLocks noChangeShapeType="1"/>
            </p:cNvSpPr>
            <p:nvPr/>
          </p:nvSpPr>
          <p:spPr bwMode="auto">
            <a:xfrm rot="-5400000">
              <a:off x="3578" y="1522"/>
              <a:ext cx="321" cy="10"/>
            </a:xfrm>
            <a:prstGeom prst="line">
              <a:avLst/>
            </a:prstGeom>
            <a:noFill/>
            <a:ln w="22225">
              <a:solidFill>
                <a:srgbClr val="000099"/>
              </a:solidFill>
              <a:round/>
              <a:headEnd type="triangle" w="med" len="med"/>
              <a:tailEnd type="triangle" w="med" len="med"/>
            </a:ln>
          </p:spPr>
          <p:txBody>
            <a:bodyPr wrap="none" anchor="ctr"/>
            <a:lstStyle/>
            <a:p>
              <a:endParaRPr lang="zh-CN" altLang="en-US" b="1"/>
            </a:p>
          </p:txBody>
        </p:sp>
        <p:sp>
          <p:nvSpPr>
            <p:cNvPr id="28" name="Line 31"/>
            <p:cNvSpPr>
              <a:spLocks noChangeShapeType="1"/>
            </p:cNvSpPr>
            <p:nvPr/>
          </p:nvSpPr>
          <p:spPr bwMode="auto">
            <a:xfrm>
              <a:off x="4536" y="956"/>
              <a:ext cx="0" cy="1562"/>
            </a:xfrm>
            <a:prstGeom prst="line">
              <a:avLst/>
            </a:prstGeom>
            <a:noFill/>
            <a:ln w="25400">
              <a:solidFill>
                <a:srgbClr val="003C00"/>
              </a:solidFill>
              <a:round/>
              <a:headEnd/>
              <a:tailEnd/>
            </a:ln>
          </p:spPr>
          <p:txBody>
            <a:bodyPr wrap="none" anchor="ctr"/>
            <a:lstStyle/>
            <a:p>
              <a:endParaRPr lang="zh-CN" altLang="en-US" b="1"/>
            </a:p>
          </p:txBody>
        </p:sp>
        <p:sp>
          <p:nvSpPr>
            <p:cNvPr id="29" name="Line 32"/>
            <p:cNvSpPr>
              <a:spLocks noChangeShapeType="1"/>
            </p:cNvSpPr>
            <p:nvPr/>
          </p:nvSpPr>
          <p:spPr bwMode="auto">
            <a:xfrm>
              <a:off x="4400" y="1228"/>
              <a:ext cx="0" cy="1514"/>
            </a:xfrm>
            <a:prstGeom prst="line">
              <a:avLst/>
            </a:prstGeom>
            <a:noFill/>
            <a:ln w="25400">
              <a:solidFill>
                <a:srgbClr val="800000"/>
              </a:solidFill>
              <a:round/>
              <a:headEnd/>
              <a:tailEnd/>
            </a:ln>
          </p:spPr>
          <p:txBody>
            <a:bodyPr wrap="none" anchor="ctr"/>
            <a:lstStyle/>
            <a:p>
              <a:endParaRPr lang="zh-CN" altLang="en-US" b="1"/>
            </a:p>
          </p:txBody>
        </p:sp>
        <p:sp>
          <p:nvSpPr>
            <p:cNvPr id="30" name="Line 33"/>
            <p:cNvSpPr>
              <a:spLocks noChangeShapeType="1"/>
            </p:cNvSpPr>
            <p:nvPr/>
          </p:nvSpPr>
          <p:spPr bwMode="auto">
            <a:xfrm>
              <a:off x="5568" y="636"/>
              <a:ext cx="0" cy="1328"/>
            </a:xfrm>
            <a:prstGeom prst="line">
              <a:avLst/>
            </a:prstGeom>
            <a:noFill/>
            <a:ln w="25400">
              <a:solidFill>
                <a:schemeClr val="tx1"/>
              </a:solidFill>
              <a:round/>
              <a:headEnd type="triangle" w="med" len="med"/>
              <a:tailEnd/>
            </a:ln>
          </p:spPr>
          <p:txBody>
            <a:bodyPr wrap="none" anchor="ctr"/>
            <a:lstStyle/>
            <a:p>
              <a:endParaRPr lang="zh-CN" altLang="en-US" b="1"/>
            </a:p>
          </p:txBody>
        </p:sp>
        <p:sp>
          <p:nvSpPr>
            <p:cNvPr id="31" name="Line 34"/>
            <p:cNvSpPr>
              <a:spLocks noChangeShapeType="1"/>
            </p:cNvSpPr>
            <p:nvPr/>
          </p:nvSpPr>
          <p:spPr bwMode="auto">
            <a:xfrm flipH="1">
              <a:off x="5280" y="1958"/>
              <a:ext cx="288" cy="0"/>
            </a:xfrm>
            <a:prstGeom prst="line">
              <a:avLst/>
            </a:prstGeom>
            <a:noFill/>
            <a:ln w="25400">
              <a:solidFill>
                <a:schemeClr val="tx1"/>
              </a:solidFill>
              <a:round/>
              <a:headEnd/>
              <a:tailEnd type="triangle" w="med" len="med"/>
            </a:ln>
          </p:spPr>
          <p:txBody>
            <a:bodyPr wrap="none" anchor="ctr"/>
            <a:lstStyle/>
            <a:p>
              <a:endParaRPr lang="zh-CN" altLang="en-US" b="1"/>
            </a:p>
          </p:txBody>
        </p:sp>
        <p:sp>
          <p:nvSpPr>
            <p:cNvPr id="32" name="Line 35"/>
            <p:cNvSpPr>
              <a:spLocks noChangeShapeType="1"/>
            </p:cNvSpPr>
            <p:nvPr/>
          </p:nvSpPr>
          <p:spPr bwMode="auto">
            <a:xfrm flipH="1">
              <a:off x="4408" y="2084"/>
              <a:ext cx="331" cy="0"/>
            </a:xfrm>
            <a:prstGeom prst="line">
              <a:avLst/>
            </a:prstGeom>
            <a:noFill/>
            <a:ln w="25400">
              <a:solidFill>
                <a:srgbClr val="800000"/>
              </a:solidFill>
              <a:round/>
              <a:headEnd/>
              <a:tailEnd/>
            </a:ln>
          </p:spPr>
          <p:txBody>
            <a:bodyPr wrap="none" anchor="ctr"/>
            <a:lstStyle/>
            <a:p>
              <a:endParaRPr lang="zh-CN" altLang="en-US" b="1"/>
            </a:p>
          </p:txBody>
        </p:sp>
        <p:sp>
          <p:nvSpPr>
            <p:cNvPr id="33" name="Line 36"/>
            <p:cNvSpPr>
              <a:spLocks noChangeShapeType="1"/>
            </p:cNvSpPr>
            <p:nvPr/>
          </p:nvSpPr>
          <p:spPr bwMode="auto">
            <a:xfrm flipH="1">
              <a:off x="4544" y="1839"/>
              <a:ext cx="249" cy="0"/>
            </a:xfrm>
            <a:prstGeom prst="line">
              <a:avLst/>
            </a:prstGeom>
            <a:noFill/>
            <a:ln w="25400">
              <a:solidFill>
                <a:srgbClr val="003C00"/>
              </a:solidFill>
              <a:round/>
              <a:headEnd type="triangle" w="med" len="med"/>
              <a:tailEnd/>
            </a:ln>
          </p:spPr>
          <p:txBody>
            <a:bodyPr wrap="none" anchor="ctr"/>
            <a:lstStyle/>
            <a:p>
              <a:endParaRPr lang="zh-CN" altLang="en-US" b="1"/>
            </a:p>
          </p:txBody>
        </p:sp>
        <p:sp>
          <p:nvSpPr>
            <p:cNvPr id="34" name="Rectangle 38"/>
            <p:cNvSpPr>
              <a:spLocks noChangeArrowheads="1"/>
            </p:cNvSpPr>
            <p:nvPr/>
          </p:nvSpPr>
          <p:spPr bwMode="auto">
            <a:xfrm>
              <a:off x="4800" y="1709"/>
              <a:ext cx="480" cy="480"/>
            </a:xfrm>
            <a:prstGeom prst="rect">
              <a:avLst/>
            </a:prstGeom>
            <a:noFill/>
            <a:ln w="25400" cap="sq">
              <a:solidFill>
                <a:srgbClr val="003C00"/>
              </a:solidFill>
              <a:miter lim="800000"/>
              <a:headEnd type="none" w="sm" len="sm"/>
              <a:tailEnd type="none" w="sm" len="sm"/>
            </a:ln>
          </p:spPr>
          <p:txBody>
            <a:bodyPr wrap="none" anchor="ctr"/>
            <a:lstStyle/>
            <a:p>
              <a:endParaRPr lang="zh-CN" altLang="en-US" b="1"/>
            </a:p>
          </p:txBody>
        </p:sp>
        <p:sp>
          <p:nvSpPr>
            <p:cNvPr id="35" name="Text Box 39"/>
            <p:cNvSpPr txBox="1">
              <a:spLocks noChangeArrowheads="1"/>
            </p:cNvSpPr>
            <p:nvPr/>
          </p:nvSpPr>
          <p:spPr bwMode="auto">
            <a:xfrm>
              <a:off x="4744" y="1847"/>
              <a:ext cx="720" cy="250"/>
            </a:xfrm>
            <a:prstGeom prst="rect">
              <a:avLst/>
            </a:prstGeom>
            <a:noFill/>
            <a:ln w="38100">
              <a:noFill/>
              <a:miter lim="800000"/>
              <a:headEnd/>
              <a:tailEnd/>
            </a:ln>
          </p:spPr>
          <p:txBody>
            <a:bodyPr>
              <a:spAutoFit/>
            </a:bodyPr>
            <a:lstStyle/>
            <a:p>
              <a:pPr algn="l" eaLnBrk="0" hangingPunct="0"/>
              <a:r>
                <a:rPr lang="zh-CN" altLang="en-US" sz="2000" b="1"/>
                <a:t> 1</a:t>
              </a:r>
              <a:r>
                <a:rPr lang="en-US" altLang="zh-CN" sz="2000" b="1"/>
                <a:t>K</a:t>
              </a:r>
              <a:r>
                <a:rPr lang="en-US" altLang="zh-CN" sz="2000" b="1">
                  <a:sym typeface="Symbol" pitchFamily="18" charset="2"/>
                </a:rPr>
                <a:t></a:t>
              </a:r>
              <a:r>
                <a:rPr lang="en-US" altLang="zh-CN" sz="2000" b="1"/>
                <a:t>4</a:t>
              </a:r>
            </a:p>
          </p:txBody>
        </p:sp>
        <p:sp>
          <p:nvSpPr>
            <p:cNvPr id="36" name="Line 40"/>
            <p:cNvSpPr>
              <a:spLocks noChangeShapeType="1"/>
            </p:cNvSpPr>
            <p:nvPr/>
          </p:nvSpPr>
          <p:spPr bwMode="auto">
            <a:xfrm flipV="1">
              <a:off x="5424" y="468"/>
              <a:ext cx="0" cy="669"/>
            </a:xfrm>
            <a:prstGeom prst="line">
              <a:avLst/>
            </a:prstGeom>
            <a:noFill/>
            <a:ln w="25400">
              <a:solidFill>
                <a:srgbClr val="003C00"/>
              </a:solidFill>
              <a:round/>
              <a:headEnd/>
              <a:tailEnd type="triangle" w="med" len="med"/>
            </a:ln>
          </p:spPr>
          <p:txBody>
            <a:bodyPr wrap="none" anchor="ctr"/>
            <a:lstStyle/>
            <a:p>
              <a:endParaRPr lang="zh-CN" altLang="en-US" b="1"/>
            </a:p>
          </p:txBody>
        </p:sp>
        <p:sp>
          <p:nvSpPr>
            <p:cNvPr id="37" name="Line 41"/>
            <p:cNvSpPr>
              <a:spLocks noChangeShapeType="1"/>
            </p:cNvSpPr>
            <p:nvPr/>
          </p:nvSpPr>
          <p:spPr bwMode="auto">
            <a:xfrm>
              <a:off x="5280" y="1132"/>
              <a:ext cx="154" cy="0"/>
            </a:xfrm>
            <a:prstGeom prst="line">
              <a:avLst/>
            </a:prstGeom>
            <a:noFill/>
            <a:ln w="25400">
              <a:solidFill>
                <a:srgbClr val="003800"/>
              </a:solidFill>
              <a:round/>
              <a:headEnd type="triangle" w="med" len="med"/>
              <a:tailEnd/>
            </a:ln>
          </p:spPr>
          <p:txBody>
            <a:bodyPr wrap="none" anchor="ctr"/>
            <a:lstStyle/>
            <a:p>
              <a:endParaRPr lang="zh-CN" altLang="en-US" b="1"/>
            </a:p>
          </p:txBody>
        </p:sp>
        <p:sp>
          <p:nvSpPr>
            <p:cNvPr id="38" name="Line 42"/>
            <p:cNvSpPr>
              <a:spLocks noChangeShapeType="1"/>
            </p:cNvSpPr>
            <p:nvPr/>
          </p:nvSpPr>
          <p:spPr bwMode="auto">
            <a:xfrm flipH="1">
              <a:off x="4400" y="1234"/>
              <a:ext cx="329" cy="0"/>
            </a:xfrm>
            <a:prstGeom prst="line">
              <a:avLst/>
            </a:prstGeom>
            <a:noFill/>
            <a:ln w="25400">
              <a:solidFill>
                <a:srgbClr val="800000"/>
              </a:solidFill>
              <a:round/>
              <a:headEnd/>
              <a:tailEnd/>
            </a:ln>
          </p:spPr>
          <p:txBody>
            <a:bodyPr wrap="none" anchor="ctr"/>
            <a:lstStyle/>
            <a:p>
              <a:endParaRPr lang="zh-CN" altLang="en-US" b="1"/>
            </a:p>
          </p:txBody>
        </p:sp>
        <p:sp>
          <p:nvSpPr>
            <p:cNvPr id="39" name="Line 43"/>
            <p:cNvSpPr>
              <a:spLocks noChangeShapeType="1"/>
            </p:cNvSpPr>
            <p:nvPr/>
          </p:nvSpPr>
          <p:spPr bwMode="auto">
            <a:xfrm flipH="1">
              <a:off x="4544" y="958"/>
              <a:ext cx="254" cy="0"/>
            </a:xfrm>
            <a:prstGeom prst="line">
              <a:avLst/>
            </a:prstGeom>
            <a:noFill/>
            <a:ln w="25400">
              <a:solidFill>
                <a:srgbClr val="003C00"/>
              </a:solidFill>
              <a:round/>
              <a:headEnd type="triangle" w="med" len="med"/>
              <a:tailEnd/>
            </a:ln>
          </p:spPr>
          <p:txBody>
            <a:bodyPr wrap="none" anchor="ctr"/>
            <a:lstStyle/>
            <a:p>
              <a:endParaRPr lang="zh-CN" altLang="en-US" b="1"/>
            </a:p>
          </p:txBody>
        </p:sp>
        <p:sp>
          <p:nvSpPr>
            <p:cNvPr id="40" name="Rectangle 45"/>
            <p:cNvSpPr>
              <a:spLocks noChangeArrowheads="1"/>
            </p:cNvSpPr>
            <p:nvPr/>
          </p:nvSpPr>
          <p:spPr bwMode="auto">
            <a:xfrm>
              <a:off x="4800" y="868"/>
              <a:ext cx="480" cy="502"/>
            </a:xfrm>
            <a:prstGeom prst="rect">
              <a:avLst/>
            </a:prstGeom>
            <a:noFill/>
            <a:ln w="25400" cap="sq">
              <a:solidFill>
                <a:srgbClr val="003C00"/>
              </a:solidFill>
              <a:miter lim="800000"/>
              <a:headEnd type="none" w="sm" len="sm"/>
              <a:tailEnd type="none" w="sm" len="sm"/>
            </a:ln>
          </p:spPr>
          <p:txBody>
            <a:bodyPr wrap="none" anchor="ctr"/>
            <a:lstStyle/>
            <a:p>
              <a:pPr>
                <a:spcBef>
                  <a:spcPct val="0"/>
                </a:spcBef>
              </a:pPr>
              <a:endParaRPr lang="zh-CN" altLang="en-US" b="1">
                <a:solidFill>
                  <a:srgbClr val="003800"/>
                </a:solidFill>
              </a:endParaRPr>
            </a:p>
          </p:txBody>
        </p:sp>
        <p:sp>
          <p:nvSpPr>
            <p:cNvPr id="41" name="Text Box 46"/>
            <p:cNvSpPr txBox="1">
              <a:spLocks noChangeArrowheads="1"/>
            </p:cNvSpPr>
            <p:nvPr/>
          </p:nvSpPr>
          <p:spPr bwMode="auto">
            <a:xfrm>
              <a:off x="4744" y="982"/>
              <a:ext cx="720" cy="250"/>
            </a:xfrm>
            <a:prstGeom prst="rect">
              <a:avLst/>
            </a:prstGeom>
            <a:noFill/>
            <a:ln w="38100">
              <a:noFill/>
              <a:miter lim="800000"/>
              <a:headEnd/>
              <a:tailEnd/>
            </a:ln>
          </p:spPr>
          <p:txBody>
            <a:bodyPr>
              <a:spAutoFit/>
            </a:bodyPr>
            <a:lstStyle/>
            <a:p>
              <a:pPr algn="l" eaLnBrk="0" hangingPunct="0"/>
              <a:r>
                <a:rPr lang="zh-CN" altLang="en-US" sz="2000" b="1">
                  <a:solidFill>
                    <a:srgbClr val="003800"/>
                  </a:solidFill>
                </a:rPr>
                <a:t> 1</a:t>
              </a:r>
              <a:r>
                <a:rPr lang="en-US" altLang="zh-CN" sz="2000" b="1">
                  <a:solidFill>
                    <a:srgbClr val="003800"/>
                  </a:solidFill>
                </a:rPr>
                <a:t>K</a:t>
              </a:r>
              <a:r>
                <a:rPr lang="en-US" altLang="zh-CN" sz="2000" b="1">
                  <a:solidFill>
                    <a:srgbClr val="003800"/>
                  </a:solidFill>
                  <a:sym typeface="Symbol" pitchFamily="18" charset="2"/>
                </a:rPr>
                <a:t></a:t>
              </a:r>
              <a:r>
                <a:rPr lang="en-US" altLang="zh-CN" sz="2000" b="1">
                  <a:solidFill>
                    <a:srgbClr val="003800"/>
                  </a:solidFill>
                </a:rPr>
                <a:t>4</a:t>
              </a:r>
            </a:p>
          </p:txBody>
        </p:sp>
        <p:sp>
          <p:nvSpPr>
            <p:cNvPr id="42" name="Text Box 47"/>
            <p:cNvSpPr txBox="1">
              <a:spLocks noChangeArrowheads="1"/>
            </p:cNvSpPr>
            <p:nvPr/>
          </p:nvSpPr>
          <p:spPr bwMode="auto">
            <a:xfrm>
              <a:off x="5208" y="620"/>
              <a:ext cx="480" cy="250"/>
            </a:xfrm>
            <a:prstGeom prst="rect">
              <a:avLst/>
            </a:prstGeom>
            <a:noFill/>
            <a:ln w="12700" cap="sq">
              <a:noFill/>
              <a:miter lim="800000"/>
              <a:headEnd type="none" w="sm" len="sm"/>
              <a:tailEnd type="none" w="sm" len="sm"/>
            </a:ln>
          </p:spPr>
          <p:txBody>
            <a:bodyPr>
              <a:spAutoFit/>
            </a:bodyPr>
            <a:lstStyle/>
            <a:p>
              <a:pPr algn="l"/>
              <a:r>
                <a:rPr lang="zh-CN" altLang="en-US" sz="2000" b="1">
                  <a:solidFill>
                    <a:srgbClr val="003800"/>
                  </a:solidFill>
                </a:rPr>
                <a:t>4</a:t>
              </a:r>
            </a:p>
          </p:txBody>
        </p:sp>
        <p:sp>
          <p:nvSpPr>
            <p:cNvPr id="43" name="Line 48"/>
            <p:cNvSpPr>
              <a:spLocks noChangeShapeType="1"/>
            </p:cNvSpPr>
            <p:nvPr/>
          </p:nvSpPr>
          <p:spPr bwMode="auto">
            <a:xfrm flipH="1">
              <a:off x="5376" y="724"/>
              <a:ext cx="82" cy="82"/>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44" name="Line 49"/>
            <p:cNvSpPr>
              <a:spLocks noChangeShapeType="1"/>
            </p:cNvSpPr>
            <p:nvPr/>
          </p:nvSpPr>
          <p:spPr bwMode="auto">
            <a:xfrm flipH="1">
              <a:off x="5520" y="1348"/>
              <a:ext cx="82" cy="82"/>
            </a:xfrm>
            <a:prstGeom prst="line">
              <a:avLst/>
            </a:prstGeom>
            <a:noFill/>
            <a:ln w="25400" cap="sq">
              <a:solidFill>
                <a:srgbClr val="003800"/>
              </a:solidFill>
              <a:round/>
              <a:headEnd type="none" w="sm" len="sm"/>
              <a:tailEnd type="none" w="sm" len="sm"/>
            </a:ln>
          </p:spPr>
          <p:txBody>
            <a:bodyPr wrap="none" anchor="ctr"/>
            <a:lstStyle/>
            <a:p>
              <a:endParaRPr lang="zh-CN" altLang="en-US" b="1"/>
            </a:p>
          </p:txBody>
        </p:sp>
        <p:sp>
          <p:nvSpPr>
            <p:cNvPr id="45" name="Line 50"/>
            <p:cNvSpPr>
              <a:spLocks noChangeShapeType="1"/>
            </p:cNvSpPr>
            <p:nvPr/>
          </p:nvSpPr>
          <p:spPr bwMode="auto">
            <a:xfrm flipH="1">
              <a:off x="4488" y="2267"/>
              <a:ext cx="82" cy="82"/>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46" name="Text Box 51"/>
            <p:cNvSpPr txBox="1">
              <a:spLocks noChangeArrowheads="1"/>
            </p:cNvSpPr>
            <p:nvPr/>
          </p:nvSpPr>
          <p:spPr bwMode="auto">
            <a:xfrm>
              <a:off x="4563" y="2189"/>
              <a:ext cx="480" cy="250"/>
            </a:xfrm>
            <a:prstGeom prst="rect">
              <a:avLst/>
            </a:prstGeom>
            <a:noFill/>
            <a:ln w="12700" cap="sq">
              <a:noFill/>
              <a:miter lim="800000"/>
              <a:headEnd type="none" w="sm" len="sm"/>
              <a:tailEnd type="none" w="sm" len="sm"/>
            </a:ln>
          </p:spPr>
          <p:txBody>
            <a:bodyPr>
              <a:spAutoFit/>
            </a:bodyPr>
            <a:lstStyle/>
            <a:p>
              <a:pPr algn="l"/>
              <a:r>
                <a:rPr lang="zh-CN" altLang="en-US" sz="2000" b="1">
                  <a:solidFill>
                    <a:srgbClr val="003800"/>
                  </a:solidFill>
                </a:rPr>
                <a:t>10</a:t>
              </a:r>
            </a:p>
          </p:txBody>
        </p:sp>
        <p:sp>
          <p:nvSpPr>
            <p:cNvPr id="47" name="Line 52"/>
            <p:cNvSpPr>
              <a:spLocks noChangeShapeType="1"/>
            </p:cNvSpPr>
            <p:nvPr/>
          </p:nvSpPr>
          <p:spPr bwMode="auto">
            <a:xfrm>
              <a:off x="1952" y="964"/>
              <a:ext cx="0" cy="1546"/>
            </a:xfrm>
            <a:prstGeom prst="line">
              <a:avLst/>
            </a:prstGeom>
            <a:noFill/>
            <a:ln w="25400">
              <a:solidFill>
                <a:srgbClr val="003800"/>
              </a:solidFill>
              <a:round/>
              <a:headEnd/>
              <a:tailEnd/>
            </a:ln>
          </p:spPr>
          <p:txBody>
            <a:bodyPr wrap="none" anchor="ctr"/>
            <a:lstStyle/>
            <a:p>
              <a:endParaRPr lang="zh-CN" altLang="en-US" b="1"/>
            </a:p>
          </p:txBody>
        </p:sp>
        <p:sp>
          <p:nvSpPr>
            <p:cNvPr id="48" name="Line 53"/>
            <p:cNvSpPr>
              <a:spLocks noChangeShapeType="1"/>
            </p:cNvSpPr>
            <p:nvPr/>
          </p:nvSpPr>
          <p:spPr bwMode="auto">
            <a:xfrm>
              <a:off x="2968" y="636"/>
              <a:ext cx="0" cy="1310"/>
            </a:xfrm>
            <a:prstGeom prst="line">
              <a:avLst/>
            </a:prstGeom>
            <a:noFill/>
            <a:ln w="25400">
              <a:solidFill>
                <a:schemeClr val="tx1"/>
              </a:solidFill>
              <a:round/>
              <a:headEnd type="triangle" w="med" len="med"/>
              <a:tailEnd/>
            </a:ln>
          </p:spPr>
          <p:txBody>
            <a:bodyPr wrap="none" anchor="ctr"/>
            <a:lstStyle/>
            <a:p>
              <a:endParaRPr lang="zh-CN" altLang="en-US" b="1"/>
            </a:p>
          </p:txBody>
        </p:sp>
        <p:sp>
          <p:nvSpPr>
            <p:cNvPr id="49" name="Line 54"/>
            <p:cNvSpPr>
              <a:spLocks noChangeShapeType="1"/>
            </p:cNvSpPr>
            <p:nvPr/>
          </p:nvSpPr>
          <p:spPr bwMode="auto">
            <a:xfrm flipH="1">
              <a:off x="2688" y="1940"/>
              <a:ext cx="288" cy="0"/>
            </a:xfrm>
            <a:prstGeom prst="line">
              <a:avLst/>
            </a:prstGeom>
            <a:noFill/>
            <a:ln w="25400">
              <a:solidFill>
                <a:schemeClr val="tx1"/>
              </a:solidFill>
              <a:round/>
              <a:headEnd/>
              <a:tailEnd type="triangle" w="med" len="med"/>
            </a:ln>
          </p:spPr>
          <p:txBody>
            <a:bodyPr wrap="none" anchor="ctr"/>
            <a:lstStyle/>
            <a:p>
              <a:endParaRPr lang="zh-CN" altLang="en-US" b="1"/>
            </a:p>
          </p:txBody>
        </p:sp>
        <p:sp>
          <p:nvSpPr>
            <p:cNvPr id="50" name="Line 55"/>
            <p:cNvSpPr>
              <a:spLocks noChangeShapeType="1"/>
            </p:cNvSpPr>
            <p:nvPr/>
          </p:nvSpPr>
          <p:spPr bwMode="auto">
            <a:xfrm flipH="1">
              <a:off x="1814" y="2082"/>
              <a:ext cx="331" cy="0"/>
            </a:xfrm>
            <a:prstGeom prst="line">
              <a:avLst/>
            </a:prstGeom>
            <a:noFill/>
            <a:ln w="25400">
              <a:solidFill>
                <a:srgbClr val="800000"/>
              </a:solidFill>
              <a:round/>
              <a:headEnd/>
              <a:tailEnd/>
            </a:ln>
          </p:spPr>
          <p:txBody>
            <a:bodyPr wrap="none" anchor="ctr"/>
            <a:lstStyle/>
            <a:p>
              <a:endParaRPr lang="zh-CN" altLang="en-US" b="1"/>
            </a:p>
          </p:txBody>
        </p:sp>
        <p:sp>
          <p:nvSpPr>
            <p:cNvPr id="51" name="Line 56"/>
            <p:cNvSpPr>
              <a:spLocks noChangeShapeType="1"/>
            </p:cNvSpPr>
            <p:nvPr/>
          </p:nvSpPr>
          <p:spPr bwMode="auto">
            <a:xfrm flipH="1">
              <a:off x="1960" y="1821"/>
              <a:ext cx="240" cy="0"/>
            </a:xfrm>
            <a:prstGeom prst="line">
              <a:avLst/>
            </a:prstGeom>
            <a:noFill/>
            <a:ln w="25400">
              <a:solidFill>
                <a:srgbClr val="003800"/>
              </a:solidFill>
              <a:round/>
              <a:headEnd type="triangle" w="med" len="med"/>
              <a:tailEnd/>
            </a:ln>
          </p:spPr>
          <p:txBody>
            <a:bodyPr wrap="none" anchor="ctr"/>
            <a:lstStyle/>
            <a:p>
              <a:endParaRPr lang="zh-CN" altLang="en-US" b="1"/>
            </a:p>
          </p:txBody>
        </p:sp>
        <p:sp>
          <p:nvSpPr>
            <p:cNvPr id="52" name="Rectangle 58"/>
            <p:cNvSpPr>
              <a:spLocks noChangeArrowheads="1"/>
            </p:cNvSpPr>
            <p:nvPr/>
          </p:nvSpPr>
          <p:spPr bwMode="auto">
            <a:xfrm>
              <a:off x="2208" y="1704"/>
              <a:ext cx="480" cy="494"/>
            </a:xfrm>
            <a:prstGeom prst="rect">
              <a:avLst/>
            </a:prstGeom>
            <a:noFill/>
            <a:ln w="25400" cap="sq">
              <a:solidFill>
                <a:srgbClr val="003800"/>
              </a:solidFill>
              <a:miter lim="800000"/>
              <a:headEnd type="none" w="sm" len="sm"/>
              <a:tailEnd type="none" w="sm" len="sm"/>
            </a:ln>
          </p:spPr>
          <p:txBody>
            <a:bodyPr wrap="none" anchor="ctr"/>
            <a:lstStyle/>
            <a:p>
              <a:endParaRPr lang="zh-CN" altLang="en-US" b="1"/>
            </a:p>
          </p:txBody>
        </p:sp>
        <p:sp>
          <p:nvSpPr>
            <p:cNvPr id="53" name="Text Box 59"/>
            <p:cNvSpPr txBox="1">
              <a:spLocks noChangeArrowheads="1"/>
            </p:cNvSpPr>
            <p:nvPr/>
          </p:nvSpPr>
          <p:spPr bwMode="auto">
            <a:xfrm>
              <a:off x="2162" y="1850"/>
              <a:ext cx="720" cy="250"/>
            </a:xfrm>
            <a:prstGeom prst="rect">
              <a:avLst/>
            </a:prstGeom>
            <a:noFill/>
            <a:ln w="38100">
              <a:noFill/>
              <a:miter lim="800000"/>
              <a:headEnd/>
              <a:tailEnd/>
            </a:ln>
          </p:spPr>
          <p:txBody>
            <a:bodyPr>
              <a:spAutoFit/>
            </a:bodyPr>
            <a:lstStyle/>
            <a:p>
              <a:pPr algn="l" eaLnBrk="0" hangingPunct="0"/>
              <a:r>
                <a:rPr lang="zh-CN" altLang="en-US" sz="2000" b="1"/>
                <a:t> 1</a:t>
              </a:r>
              <a:r>
                <a:rPr lang="en-US" altLang="zh-CN" sz="2000" b="1"/>
                <a:t>K</a:t>
              </a:r>
              <a:r>
                <a:rPr lang="en-US" altLang="zh-CN" sz="2000" b="1">
                  <a:sym typeface="Symbol" pitchFamily="18" charset="2"/>
                </a:rPr>
                <a:t></a:t>
              </a:r>
              <a:r>
                <a:rPr lang="en-US" altLang="zh-CN" sz="2000" b="1"/>
                <a:t>4</a:t>
              </a:r>
            </a:p>
          </p:txBody>
        </p:sp>
        <p:sp>
          <p:nvSpPr>
            <p:cNvPr id="54" name="Line 60"/>
            <p:cNvSpPr>
              <a:spLocks noChangeShapeType="1"/>
            </p:cNvSpPr>
            <p:nvPr/>
          </p:nvSpPr>
          <p:spPr bwMode="auto">
            <a:xfrm flipV="1">
              <a:off x="2832" y="460"/>
              <a:ext cx="0" cy="676"/>
            </a:xfrm>
            <a:prstGeom prst="line">
              <a:avLst/>
            </a:prstGeom>
            <a:noFill/>
            <a:ln w="25400">
              <a:solidFill>
                <a:srgbClr val="003C00"/>
              </a:solidFill>
              <a:round/>
              <a:headEnd/>
              <a:tailEnd type="triangle" w="med" len="med"/>
            </a:ln>
          </p:spPr>
          <p:txBody>
            <a:bodyPr wrap="none" anchor="ctr"/>
            <a:lstStyle/>
            <a:p>
              <a:endParaRPr lang="zh-CN" altLang="en-US" b="1"/>
            </a:p>
          </p:txBody>
        </p:sp>
        <p:sp>
          <p:nvSpPr>
            <p:cNvPr id="55" name="Line 61"/>
            <p:cNvSpPr>
              <a:spLocks noChangeShapeType="1"/>
            </p:cNvSpPr>
            <p:nvPr/>
          </p:nvSpPr>
          <p:spPr bwMode="auto">
            <a:xfrm>
              <a:off x="2688" y="1124"/>
              <a:ext cx="144" cy="0"/>
            </a:xfrm>
            <a:prstGeom prst="line">
              <a:avLst/>
            </a:prstGeom>
            <a:noFill/>
            <a:ln w="25400">
              <a:solidFill>
                <a:srgbClr val="003C00"/>
              </a:solidFill>
              <a:round/>
              <a:headEnd type="triangle" w="med" len="med"/>
              <a:tailEnd/>
            </a:ln>
          </p:spPr>
          <p:txBody>
            <a:bodyPr wrap="none" anchor="ctr"/>
            <a:lstStyle/>
            <a:p>
              <a:endParaRPr lang="zh-CN" altLang="en-US" b="1"/>
            </a:p>
          </p:txBody>
        </p:sp>
        <p:sp>
          <p:nvSpPr>
            <p:cNvPr id="56" name="Line 62"/>
            <p:cNvSpPr>
              <a:spLocks noChangeShapeType="1"/>
            </p:cNvSpPr>
            <p:nvPr/>
          </p:nvSpPr>
          <p:spPr bwMode="auto">
            <a:xfrm flipH="1">
              <a:off x="1816" y="1256"/>
              <a:ext cx="333" cy="0"/>
            </a:xfrm>
            <a:prstGeom prst="line">
              <a:avLst/>
            </a:prstGeom>
            <a:noFill/>
            <a:ln w="25400">
              <a:solidFill>
                <a:srgbClr val="800000"/>
              </a:solidFill>
              <a:round/>
              <a:headEnd/>
              <a:tailEnd/>
            </a:ln>
          </p:spPr>
          <p:txBody>
            <a:bodyPr wrap="none" anchor="ctr"/>
            <a:lstStyle/>
            <a:p>
              <a:endParaRPr lang="zh-CN" altLang="en-US" b="1"/>
            </a:p>
          </p:txBody>
        </p:sp>
        <p:sp>
          <p:nvSpPr>
            <p:cNvPr id="57" name="Line 63"/>
            <p:cNvSpPr>
              <a:spLocks noChangeShapeType="1"/>
            </p:cNvSpPr>
            <p:nvPr/>
          </p:nvSpPr>
          <p:spPr bwMode="auto">
            <a:xfrm flipH="1">
              <a:off x="1944" y="964"/>
              <a:ext cx="256" cy="0"/>
            </a:xfrm>
            <a:prstGeom prst="line">
              <a:avLst/>
            </a:prstGeom>
            <a:noFill/>
            <a:ln w="25400">
              <a:solidFill>
                <a:srgbClr val="003800"/>
              </a:solidFill>
              <a:round/>
              <a:headEnd type="triangle" w="med" len="med"/>
              <a:tailEnd/>
            </a:ln>
          </p:spPr>
          <p:txBody>
            <a:bodyPr wrap="none" anchor="ctr"/>
            <a:lstStyle/>
            <a:p>
              <a:endParaRPr lang="zh-CN" altLang="en-US" b="1"/>
            </a:p>
          </p:txBody>
        </p:sp>
        <p:sp>
          <p:nvSpPr>
            <p:cNvPr id="58" name="Rectangle 65"/>
            <p:cNvSpPr>
              <a:spLocks noChangeArrowheads="1"/>
            </p:cNvSpPr>
            <p:nvPr/>
          </p:nvSpPr>
          <p:spPr bwMode="auto">
            <a:xfrm>
              <a:off x="2208" y="868"/>
              <a:ext cx="480" cy="500"/>
            </a:xfrm>
            <a:prstGeom prst="rect">
              <a:avLst/>
            </a:prstGeom>
            <a:noFill/>
            <a:ln w="25400" cap="sq">
              <a:solidFill>
                <a:srgbClr val="003C00"/>
              </a:solidFill>
              <a:miter lim="800000"/>
              <a:headEnd type="none" w="sm" len="sm"/>
              <a:tailEnd type="none" w="sm" len="sm"/>
            </a:ln>
          </p:spPr>
          <p:txBody>
            <a:bodyPr wrap="none" anchor="ctr"/>
            <a:lstStyle/>
            <a:p>
              <a:endParaRPr lang="zh-CN" altLang="en-US" b="1"/>
            </a:p>
          </p:txBody>
        </p:sp>
        <p:sp>
          <p:nvSpPr>
            <p:cNvPr id="59" name="Text Box 66"/>
            <p:cNvSpPr txBox="1">
              <a:spLocks noChangeArrowheads="1"/>
            </p:cNvSpPr>
            <p:nvPr/>
          </p:nvSpPr>
          <p:spPr bwMode="auto">
            <a:xfrm>
              <a:off x="2152" y="1012"/>
              <a:ext cx="720" cy="250"/>
            </a:xfrm>
            <a:prstGeom prst="rect">
              <a:avLst/>
            </a:prstGeom>
            <a:noFill/>
            <a:ln w="38100">
              <a:noFill/>
              <a:miter lim="800000"/>
              <a:headEnd/>
              <a:tailEnd/>
            </a:ln>
          </p:spPr>
          <p:txBody>
            <a:bodyPr>
              <a:spAutoFit/>
            </a:bodyPr>
            <a:lstStyle/>
            <a:p>
              <a:pPr algn="l" eaLnBrk="0" hangingPunct="0"/>
              <a:r>
                <a:rPr lang="zh-CN" altLang="en-US" sz="2000" b="1"/>
                <a:t> 1</a:t>
              </a:r>
              <a:r>
                <a:rPr lang="en-US" altLang="zh-CN" sz="2000" b="1"/>
                <a:t>K</a:t>
              </a:r>
              <a:r>
                <a:rPr lang="en-US" altLang="zh-CN" sz="2000" b="1">
                  <a:sym typeface="Symbol" pitchFamily="18" charset="2"/>
                </a:rPr>
                <a:t></a:t>
              </a:r>
              <a:r>
                <a:rPr lang="en-US" altLang="zh-CN" sz="2000" b="1"/>
                <a:t>4</a:t>
              </a:r>
            </a:p>
          </p:txBody>
        </p:sp>
        <p:sp>
          <p:nvSpPr>
            <p:cNvPr id="60" name="Text Box 67"/>
            <p:cNvSpPr txBox="1">
              <a:spLocks noChangeArrowheads="1"/>
            </p:cNvSpPr>
            <p:nvPr/>
          </p:nvSpPr>
          <p:spPr bwMode="auto">
            <a:xfrm>
              <a:off x="2628" y="632"/>
              <a:ext cx="480" cy="250"/>
            </a:xfrm>
            <a:prstGeom prst="rect">
              <a:avLst/>
            </a:prstGeom>
            <a:noFill/>
            <a:ln w="12700" cap="sq">
              <a:noFill/>
              <a:miter lim="800000"/>
              <a:headEnd type="none" w="sm" len="sm"/>
              <a:tailEnd type="none" w="sm" len="sm"/>
            </a:ln>
          </p:spPr>
          <p:txBody>
            <a:bodyPr>
              <a:spAutoFit/>
            </a:bodyPr>
            <a:lstStyle/>
            <a:p>
              <a:pPr algn="l"/>
              <a:r>
                <a:rPr lang="zh-CN" altLang="en-US" sz="2000" b="1"/>
                <a:t>4</a:t>
              </a:r>
            </a:p>
          </p:txBody>
        </p:sp>
        <p:sp>
          <p:nvSpPr>
            <p:cNvPr id="61" name="Line 68"/>
            <p:cNvSpPr>
              <a:spLocks noChangeShapeType="1"/>
            </p:cNvSpPr>
            <p:nvPr/>
          </p:nvSpPr>
          <p:spPr bwMode="auto">
            <a:xfrm flipH="1">
              <a:off x="2796" y="730"/>
              <a:ext cx="82" cy="82"/>
            </a:xfrm>
            <a:prstGeom prst="line">
              <a:avLst/>
            </a:prstGeom>
            <a:noFill/>
            <a:ln w="28575" cap="sq">
              <a:solidFill>
                <a:srgbClr val="003C00"/>
              </a:solidFill>
              <a:round/>
              <a:headEnd type="none" w="sm" len="sm"/>
              <a:tailEnd type="none" w="sm" len="sm"/>
            </a:ln>
          </p:spPr>
          <p:txBody>
            <a:bodyPr wrap="none" anchor="ctr"/>
            <a:lstStyle/>
            <a:p>
              <a:endParaRPr lang="zh-CN" altLang="en-US" b="1"/>
            </a:p>
          </p:txBody>
        </p:sp>
        <p:sp>
          <p:nvSpPr>
            <p:cNvPr id="62" name="Line 69"/>
            <p:cNvSpPr>
              <a:spLocks noChangeShapeType="1"/>
            </p:cNvSpPr>
            <p:nvPr/>
          </p:nvSpPr>
          <p:spPr bwMode="auto">
            <a:xfrm flipH="1">
              <a:off x="2912" y="1348"/>
              <a:ext cx="82" cy="82"/>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63" name="Line 70"/>
            <p:cNvSpPr>
              <a:spLocks noChangeShapeType="1"/>
            </p:cNvSpPr>
            <p:nvPr/>
          </p:nvSpPr>
          <p:spPr bwMode="auto">
            <a:xfrm flipH="1">
              <a:off x="1912" y="2296"/>
              <a:ext cx="82" cy="82"/>
            </a:xfrm>
            <a:prstGeom prst="line">
              <a:avLst/>
            </a:prstGeom>
            <a:noFill/>
            <a:ln w="28575" cap="sq">
              <a:solidFill>
                <a:srgbClr val="003800"/>
              </a:solidFill>
              <a:round/>
              <a:headEnd type="none" w="sm" len="sm"/>
              <a:tailEnd type="none" w="sm" len="sm"/>
            </a:ln>
          </p:spPr>
          <p:txBody>
            <a:bodyPr wrap="none" anchor="ctr"/>
            <a:lstStyle/>
            <a:p>
              <a:endParaRPr lang="zh-CN" altLang="en-US" b="1"/>
            </a:p>
          </p:txBody>
        </p:sp>
        <p:sp>
          <p:nvSpPr>
            <p:cNvPr id="64" name="Text Box 71"/>
            <p:cNvSpPr txBox="1">
              <a:spLocks noChangeArrowheads="1"/>
            </p:cNvSpPr>
            <p:nvPr/>
          </p:nvSpPr>
          <p:spPr bwMode="auto">
            <a:xfrm>
              <a:off x="1964" y="2242"/>
              <a:ext cx="480" cy="250"/>
            </a:xfrm>
            <a:prstGeom prst="rect">
              <a:avLst/>
            </a:prstGeom>
            <a:noFill/>
            <a:ln w="12700" cap="sq">
              <a:noFill/>
              <a:miter lim="800000"/>
              <a:headEnd type="none" w="sm" len="sm"/>
              <a:tailEnd type="none" w="sm" len="sm"/>
            </a:ln>
          </p:spPr>
          <p:txBody>
            <a:bodyPr>
              <a:spAutoFit/>
            </a:bodyPr>
            <a:lstStyle/>
            <a:p>
              <a:pPr algn="l"/>
              <a:r>
                <a:rPr lang="zh-CN" altLang="en-US" sz="2000" b="1"/>
                <a:t>10</a:t>
              </a:r>
            </a:p>
          </p:txBody>
        </p:sp>
        <p:sp>
          <p:nvSpPr>
            <p:cNvPr id="65" name="Text Box 72"/>
            <p:cNvSpPr txBox="1">
              <a:spLocks noChangeArrowheads="1"/>
            </p:cNvSpPr>
            <p:nvPr/>
          </p:nvSpPr>
          <p:spPr bwMode="auto">
            <a:xfrm>
              <a:off x="2776" y="1242"/>
              <a:ext cx="480" cy="250"/>
            </a:xfrm>
            <a:prstGeom prst="rect">
              <a:avLst/>
            </a:prstGeom>
            <a:noFill/>
            <a:ln w="12700" cap="sq">
              <a:noFill/>
              <a:miter lim="800000"/>
              <a:headEnd type="none" w="sm" len="sm"/>
              <a:tailEnd type="none" w="sm" len="sm"/>
            </a:ln>
          </p:spPr>
          <p:txBody>
            <a:bodyPr>
              <a:spAutoFit/>
            </a:bodyPr>
            <a:lstStyle/>
            <a:p>
              <a:pPr algn="l"/>
              <a:r>
                <a:rPr lang="zh-CN" altLang="en-US" sz="2000" b="1"/>
                <a:t>4</a:t>
              </a:r>
            </a:p>
          </p:txBody>
        </p:sp>
        <p:sp>
          <p:nvSpPr>
            <p:cNvPr id="66" name="Line 73"/>
            <p:cNvSpPr>
              <a:spLocks noChangeShapeType="1"/>
            </p:cNvSpPr>
            <p:nvPr/>
          </p:nvSpPr>
          <p:spPr bwMode="auto">
            <a:xfrm>
              <a:off x="3214" y="959"/>
              <a:ext cx="0" cy="1555"/>
            </a:xfrm>
            <a:prstGeom prst="line">
              <a:avLst/>
            </a:prstGeom>
            <a:noFill/>
            <a:ln w="25400">
              <a:solidFill>
                <a:srgbClr val="003C00"/>
              </a:solidFill>
              <a:round/>
              <a:headEnd/>
              <a:tailEnd/>
            </a:ln>
          </p:spPr>
          <p:txBody>
            <a:bodyPr wrap="none" anchor="ctr"/>
            <a:lstStyle/>
            <a:p>
              <a:endParaRPr lang="zh-CN" altLang="en-US" b="1"/>
            </a:p>
          </p:txBody>
        </p:sp>
        <p:sp>
          <p:nvSpPr>
            <p:cNvPr id="67" name="Line 74"/>
            <p:cNvSpPr>
              <a:spLocks noChangeShapeType="1"/>
            </p:cNvSpPr>
            <p:nvPr/>
          </p:nvSpPr>
          <p:spPr bwMode="auto">
            <a:xfrm>
              <a:off x="3078" y="1224"/>
              <a:ext cx="0" cy="1517"/>
            </a:xfrm>
            <a:prstGeom prst="line">
              <a:avLst/>
            </a:prstGeom>
            <a:noFill/>
            <a:ln w="25400">
              <a:solidFill>
                <a:srgbClr val="800000"/>
              </a:solidFill>
              <a:round/>
              <a:headEnd/>
              <a:tailEnd/>
            </a:ln>
          </p:spPr>
          <p:txBody>
            <a:bodyPr wrap="none" anchor="ctr"/>
            <a:lstStyle/>
            <a:p>
              <a:endParaRPr lang="zh-CN" altLang="en-US" b="1"/>
            </a:p>
          </p:txBody>
        </p:sp>
        <p:sp>
          <p:nvSpPr>
            <p:cNvPr id="68" name="Line 75"/>
            <p:cNvSpPr>
              <a:spLocks noChangeShapeType="1"/>
            </p:cNvSpPr>
            <p:nvPr/>
          </p:nvSpPr>
          <p:spPr bwMode="auto">
            <a:xfrm>
              <a:off x="4248" y="635"/>
              <a:ext cx="0" cy="1319"/>
            </a:xfrm>
            <a:prstGeom prst="line">
              <a:avLst/>
            </a:prstGeom>
            <a:noFill/>
            <a:ln w="25400">
              <a:solidFill>
                <a:schemeClr val="tx1"/>
              </a:solidFill>
              <a:round/>
              <a:headEnd type="triangle" w="med" len="med"/>
              <a:tailEnd/>
            </a:ln>
          </p:spPr>
          <p:txBody>
            <a:bodyPr wrap="none" anchor="ctr"/>
            <a:lstStyle/>
            <a:p>
              <a:endParaRPr lang="zh-CN" altLang="en-US" b="1"/>
            </a:p>
          </p:txBody>
        </p:sp>
        <p:sp>
          <p:nvSpPr>
            <p:cNvPr id="69" name="Line 76"/>
            <p:cNvSpPr>
              <a:spLocks noChangeShapeType="1"/>
            </p:cNvSpPr>
            <p:nvPr/>
          </p:nvSpPr>
          <p:spPr bwMode="auto">
            <a:xfrm flipH="1">
              <a:off x="3984" y="1950"/>
              <a:ext cx="272" cy="0"/>
            </a:xfrm>
            <a:prstGeom prst="line">
              <a:avLst/>
            </a:prstGeom>
            <a:noFill/>
            <a:ln w="25400">
              <a:solidFill>
                <a:schemeClr val="tx1"/>
              </a:solidFill>
              <a:round/>
              <a:headEnd/>
              <a:tailEnd type="triangle" w="med" len="med"/>
            </a:ln>
          </p:spPr>
          <p:txBody>
            <a:bodyPr wrap="none" anchor="ctr"/>
            <a:lstStyle/>
            <a:p>
              <a:endParaRPr lang="zh-CN" altLang="en-US" b="1"/>
            </a:p>
          </p:txBody>
        </p:sp>
        <p:sp>
          <p:nvSpPr>
            <p:cNvPr id="70" name="Line 77"/>
            <p:cNvSpPr>
              <a:spLocks noChangeShapeType="1"/>
            </p:cNvSpPr>
            <p:nvPr/>
          </p:nvSpPr>
          <p:spPr bwMode="auto">
            <a:xfrm flipH="1">
              <a:off x="3084" y="2052"/>
              <a:ext cx="363" cy="0"/>
            </a:xfrm>
            <a:prstGeom prst="line">
              <a:avLst/>
            </a:prstGeom>
            <a:noFill/>
            <a:ln w="25400">
              <a:solidFill>
                <a:srgbClr val="800000"/>
              </a:solidFill>
              <a:round/>
              <a:headEnd/>
              <a:tailEnd/>
            </a:ln>
          </p:spPr>
          <p:txBody>
            <a:bodyPr wrap="none" anchor="ctr"/>
            <a:lstStyle/>
            <a:p>
              <a:endParaRPr lang="zh-CN" altLang="en-US" b="1"/>
            </a:p>
          </p:txBody>
        </p:sp>
        <p:sp>
          <p:nvSpPr>
            <p:cNvPr id="71" name="Line 78"/>
            <p:cNvSpPr>
              <a:spLocks noChangeShapeType="1"/>
            </p:cNvSpPr>
            <p:nvPr/>
          </p:nvSpPr>
          <p:spPr bwMode="auto">
            <a:xfrm flipH="1">
              <a:off x="3222" y="1807"/>
              <a:ext cx="286" cy="0"/>
            </a:xfrm>
            <a:prstGeom prst="line">
              <a:avLst/>
            </a:prstGeom>
            <a:noFill/>
            <a:ln w="25400">
              <a:solidFill>
                <a:srgbClr val="003800"/>
              </a:solidFill>
              <a:round/>
              <a:headEnd type="triangle" w="med" len="med"/>
              <a:tailEnd/>
            </a:ln>
          </p:spPr>
          <p:txBody>
            <a:bodyPr wrap="none" anchor="ctr"/>
            <a:lstStyle/>
            <a:p>
              <a:endParaRPr lang="zh-CN" altLang="en-US" b="1"/>
            </a:p>
          </p:txBody>
        </p:sp>
        <p:sp>
          <p:nvSpPr>
            <p:cNvPr id="72" name="Rectangle 80"/>
            <p:cNvSpPr>
              <a:spLocks noChangeArrowheads="1"/>
            </p:cNvSpPr>
            <p:nvPr/>
          </p:nvSpPr>
          <p:spPr bwMode="auto">
            <a:xfrm>
              <a:off x="3504" y="1692"/>
              <a:ext cx="480" cy="479"/>
            </a:xfrm>
            <a:prstGeom prst="rect">
              <a:avLst/>
            </a:prstGeom>
            <a:noFill/>
            <a:ln w="25400" cap="sq">
              <a:solidFill>
                <a:srgbClr val="003800"/>
              </a:solidFill>
              <a:miter lim="800000"/>
              <a:headEnd type="none" w="sm" len="sm"/>
              <a:tailEnd type="none" w="sm" len="sm"/>
            </a:ln>
          </p:spPr>
          <p:txBody>
            <a:bodyPr wrap="none" anchor="ctr"/>
            <a:lstStyle/>
            <a:p>
              <a:endParaRPr lang="zh-CN" altLang="en-US" b="1"/>
            </a:p>
          </p:txBody>
        </p:sp>
        <p:sp>
          <p:nvSpPr>
            <p:cNvPr id="73" name="Text Box 81"/>
            <p:cNvSpPr txBox="1">
              <a:spLocks noChangeArrowheads="1"/>
            </p:cNvSpPr>
            <p:nvPr/>
          </p:nvSpPr>
          <p:spPr bwMode="auto">
            <a:xfrm>
              <a:off x="3448" y="1920"/>
              <a:ext cx="720" cy="250"/>
            </a:xfrm>
            <a:prstGeom prst="rect">
              <a:avLst/>
            </a:prstGeom>
            <a:noFill/>
            <a:ln w="38100">
              <a:noFill/>
              <a:miter lim="800000"/>
              <a:headEnd/>
              <a:tailEnd/>
            </a:ln>
          </p:spPr>
          <p:txBody>
            <a:bodyPr>
              <a:spAutoFit/>
            </a:bodyPr>
            <a:lstStyle/>
            <a:p>
              <a:pPr algn="l" eaLnBrk="0" hangingPunct="0"/>
              <a:r>
                <a:rPr lang="zh-CN" altLang="en-US" sz="2000" b="1"/>
                <a:t> 1</a:t>
              </a:r>
              <a:r>
                <a:rPr lang="en-US" altLang="zh-CN" sz="2000" b="1"/>
                <a:t>K</a:t>
              </a:r>
              <a:r>
                <a:rPr lang="en-US" altLang="zh-CN" sz="2000" b="1">
                  <a:sym typeface="Symbol" pitchFamily="18" charset="2"/>
                </a:rPr>
                <a:t></a:t>
              </a:r>
              <a:r>
                <a:rPr lang="en-US" altLang="zh-CN" sz="2000" b="1"/>
                <a:t>4</a:t>
              </a:r>
            </a:p>
          </p:txBody>
        </p:sp>
        <p:sp>
          <p:nvSpPr>
            <p:cNvPr id="74" name="Line 82"/>
            <p:cNvSpPr>
              <a:spLocks noChangeShapeType="1"/>
            </p:cNvSpPr>
            <p:nvPr/>
          </p:nvSpPr>
          <p:spPr bwMode="auto">
            <a:xfrm flipV="1">
              <a:off x="4136" y="460"/>
              <a:ext cx="0" cy="669"/>
            </a:xfrm>
            <a:prstGeom prst="line">
              <a:avLst/>
            </a:prstGeom>
            <a:noFill/>
            <a:ln w="25400">
              <a:solidFill>
                <a:srgbClr val="003C00"/>
              </a:solidFill>
              <a:round/>
              <a:headEnd/>
              <a:tailEnd type="triangle" w="med" len="med"/>
            </a:ln>
          </p:spPr>
          <p:txBody>
            <a:bodyPr wrap="none" anchor="ctr"/>
            <a:lstStyle/>
            <a:p>
              <a:endParaRPr lang="zh-CN" altLang="en-US" b="1"/>
            </a:p>
          </p:txBody>
        </p:sp>
        <p:sp>
          <p:nvSpPr>
            <p:cNvPr id="75" name="Line 83"/>
            <p:cNvSpPr>
              <a:spLocks noChangeShapeType="1"/>
            </p:cNvSpPr>
            <p:nvPr/>
          </p:nvSpPr>
          <p:spPr bwMode="auto">
            <a:xfrm>
              <a:off x="3984" y="1118"/>
              <a:ext cx="144" cy="0"/>
            </a:xfrm>
            <a:prstGeom prst="line">
              <a:avLst/>
            </a:prstGeom>
            <a:noFill/>
            <a:ln w="25400">
              <a:solidFill>
                <a:srgbClr val="003C00"/>
              </a:solidFill>
              <a:round/>
              <a:headEnd type="triangle" w="med" len="med"/>
              <a:tailEnd/>
            </a:ln>
          </p:spPr>
          <p:txBody>
            <a:bodyPr wrap="none" anchor="ctr"/>
            <a:lstStyle/>
            <a:p>
              <a:endParaRPr lang="zh-CN" altLang="en-US" b="1"/>
            </a:p>
          </p:txBody>
        </p:sp>
        <p:sp>
          <p:nvSpPr>
            <p:cNvPr id="76" name="Line 85"/>
            <p:cNvSpPr>
              <a:spLocks noChangeShapeType="1"/>
            </p:cNvSpPr>
            <p:nvPr/>
          </p:nvSpPr>
          <p:spPr bwMode="auto">
            <a:xfrm flipH="1">
              <a:off x="3212" y="959"/>
              <a:ext cx="281" cy="0"/>
            </a:xfrm>
            <a:prstGeom prst="line">
              <a:avLst/>
            </a:prstGeom>
            <a:noFill/>
            <a:ln w="25400">
              <a:solidFill>
                <a:srgbClr val="003C00"/>
              </a:solidFill>
              <a:round/>
              <a:headEnd type="triangle" w="med" len="med"/>
              <a:tailEnd/>
            </a:ln>
          </p:spPr>
          <p:txBody>
            <a:bodyPr wrap="none" anchor="ctr"/>
            <a:lstStyle/>
            <a:p>
              <a:endParaRPr lang="zh-CN" altLang="en-US" b="1"/>
            </a:p>
          </p:txBody>
        </p:sp>
        <p:sp>
          <p:nvSpPr>
            <p:cNvPr id="77" name="Rectangle 87"/>
            <p:cNvSpPr>
              <a:spLocks noChangeArrowheads="1"/>
            </p:cNvSpPr>
            <p:nvPr/>
          </p:nvSpPr>
          <p:spPr bwMode="auto">
            <a:xfrm>
              <a:off x="3504" y="864"/>
              <a:ext cx="480" cy="507"/>
            </a:xfrm>
            <a:prstGeom prst="rect">
              <a:avLst/>
            </a:prstGeom>
            <a:noFill/>
            <a:ln w="25400" cap="sq">
              <a:solidFill>
                <a:srgbClr val="003800"/>
              </a:solidFill>
              <a:miter lim="800000"/>
              <a:headEnd type="none" w="sm" len="sm"/>
              <a:tailEnd type="none" w="sm" len="sm"/>
            </a:ln>
          </p:spPr>
          <p:txBody>
            <a:bodyPr wrap="none" anchor="ctr"/>
            <a:lstStyle/>
            <a:p>
              <a:endParaRPr lang="zh-CN" altLang="en-US" b="1"/>
            </a:p>
          </p:txBody>
        </p:sp>
        <p:sp>
          <p:nvSpPr>
            <p:cNvPr id="78" name="Text Box 88"/>
            <p:cNvSpPr txBox="1">
              <a:spLocks noChangeArrowheads="1"/>
            </p:cNvSpPr>
            <p:nvPr/>
          </p:nvSpPr>
          <p:spPr bwMode="auto">
            <a:xfrm>
              <a:off x="3464" y="1005"/>
              <a:ext cx="720" cy="251"/>
            </a:xfrm>
            <a:prstGeom prst="rect">
              <a:avLst/>
            </a:prstGeom>
            <a:noFill/>
            <a:ln w="38100">
              <a:noFill/>
              <a:miter lim="800000"/>
              <a:headEnd/>
              <a:tailEnd/>
            </a:ln>
          </p:spPr>
          <p:txBody>
            <a:bodyPr>
              <a:spAutoFit/>
            </a:bodyPr>
            <a:lstStyle/>
            <a:p>
              <a:pPr algn="l" eaLnBrk="0" hangingPunct="0"/>
              <a:r>
                <a:rPr lang="zh-CN" altLang="en-US" sz="2000" b="1"/>
                <a:t> 1</a:t>
              </a:r>
              <a:r>
                <a:rPr lang="en-US" altLang="zh-CN" sz="2000" b="1"/>
                <a:t>K</a:t>
              </a:r>
              <a:r>
                <a:rPr lang="en-US" altLang="zh-CN" sz="2000" b="1">
                  <a:sym typeface="Symbol" pitchFamily="18" charset="2"/>
                </a:rPr>
                <a:t></a:t>
              </a:r>
              <a:r>
                <a:rPr lang="en-US" altLang="zh-CN" sz="2000" b="1"/>
                <a:t>4</a:t>
              </a:r>
            </a:p>
          </p:txBody>
        </p:sp>
        <p:sp>
          <p:nvSpPr>
            <p:cNvPr id="79" name="Text Box 89"/>
            <p:cNvSpPr txBox="1">
              <a:spLocks noChangeArrowheads="1"/>
            </p:cNvSpPr>
            <p:nvPr/>
          </p:nvSpPr>
          <p:spPr bwMode="auto">
            <a:xfrm>
              <a:off x="3928" y="608"/>
              <a:ext cx="480" cy="250"/>
            </a:xfrm>
            <a:prstGeom prst="rect">
              <a:avLst/>
            </a:prstGeom>
            <a:noFill/>
            <a:ln w="12700" cap="sq">
              <a:noFill/>
              <a:miter lim="800000"/>
              <a:headEnd type="none" w="sm" len="sm"/>
              <a:tailEnd type="none" w="sm" len="sm"/>
            </a:ln>
          </p:spPr>
          <p:txBody>
            <a:bodyPr>
              <a:spAutoFit/>
            </a:bodyPr>
            <a:lstStyle/>
            <a:p>
              <a:pPr algn="l"/>
              <a:r>
                <a:rPr lang="zh-CN" altLang="en-US" sz="2000" b="1"/>
                <a:t>4</a:t>
              </a:r>
            </a:p>
          </p:txBody>
        </p:sp>
        <p:sp>
          <p:nvSpPr>
            <p:cNvPr id="80" name="Line 90"/>
            <p:cNvSpPr>
              <a:spLocks noChangeShapeType="1"/>
            </p:cNvSpPr>
            <p:nvPr/>
          </p:nvSpPr>
          <p:spPr bwMode="auto">
            <a:xfrm flipH="1">
              <a:off x="4096" y="722"/>
              <a:ext cx="82" cy="82"/>
            </a:xfrm>
            <a:prstGeom prst="line">
              <a:avLst/>
            </a:prstGeom>
            <a:noFill/>
            <a:ln w="28575" cap="sq">
              <a:solidFill>
                <a:srgbClr val="003C00"/>
              </a:solidFill>
              <a:round/>
              <a:headEnd type="none" w="sm" len="sm"/>
              <a:tailEnd type="none" w="sm" len="sm"/>
            </a:ln>
          </p:spPr>
          <p:txBody>
            <a:bodyPr wrap="none" anchor="ctr"/>
            <a:lstStyle/>
            <a:p>
              <a:endParaRPr lang="zh-CN" altLang="en-US" b="1"/>
            </a:p>
          </p:txBody>
        </p:sp>
        <p:sp>
          <p:nvSpPr>
            <p:cNvPr id="81" name="Line 91"/>
            <p:cNvSpPr>
              <a:spLocks noChangeShapeType="1"/>
            </p:cNvSpPr>
            <p:nvPr/>
          </p:nvSpPr>
          <p:spPr bwMode="auto">
            <a:xfrm flipH="1">
              <a:off x="4192" y="1340"/>
              <a:ext cx="96" cy="95"/>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82" name="Line 92"/>
            <p:cNvSpPr>
              <a:spLocks noChangeShapeType="1"/>
            </p:cNvSpPr>
            <p:nvPr/>
          </p:nvSpPr>
          <p:spPr bwMode="auto">
            <a:xfrm flipH="1">
              <a:off x="3176" y="2239"/>
              <a:ext cx="82" cy="82"/>
            </a:xfrm>
            <a:prstGeom prst="line">
              <a:avLst/>
            </a:prstGeom>
            <a:noFill/>
            <a:ln w="25400" cap="sq">
              <a:solidFill>
                <a:srgbClr val="003800"/>
              </a:solidFill>
              <a:round/>
              <a:headEnd type="none" w="sm" len="sm"/>
              <a:tailEnd type="none" w="sm" len="sm"/>
            </a:ln>
          </p:spPr>
          <p:txBody>
            <a:bodyPr wrap="none" anchor="ctr"/>
            <a:lstStyle/>
            <a:p>
              <a:endParaRPr lang="zh-CN" altLang="en-US" b="1"/>
            </a:p>
          </p:txBody>
        </p:sp>
        <p:sp>
          <p:nvSpPr>
            <p:cNvPr id="83" name="Text Box 93"/>
            <p:cNvSpPr txBox="1">
              <a:spLocks noChangeArrowheads="1"/>
            </p:cNvSpPr>
            <p:nvPr/>
          </p:nvSpPr>
          <p:spPr bwMode="auto">
            <a:xfrm>
              <a:off x="3204" y="2188"/>
              <a:ext cx="480" cy="250"/>
            </a:xfrm>
            <a:prstGeom prst="rect">
              <a:avLst/>
            </a:prstGeom>
            <a:noFill/>
            <a:ln w="12700" cap="sq">
              <a:noFill/>
              <a:miter lim="800000"/>
              <a:headEnd type="none" w="sm" len="sm"/>
              <a:tailEnd type="none" w="sm" len="sm"/>
            </a:ln>
          </p:spPr>
          <p:txBody>
            <a:bodyPr>
              <a:spAutoFit/>
            </a:bodyPr>
            <a:lstStyle/>
            <a:p>
              <a:pPr algn="l"/>
              <a:r>
                <a:rPr lang="zh-CN" altLang="en-US" sz="2000" b="1"/>
                <a:t>10</a:t>
              </a:r>
            </a:p>
          </p:txBody>
        </p:sp>
        <p:sp>
          <p:nvSpPr>
            <p:cNvPr id="84" name="Text Box 94"/>
            <p:cNvSpPr txBox="1">
              <a:spLocks noChangeArrowheads="1"/>
            </p:cNvSpPr>
            <p:nvPr/>
          </p:nvSpPr>
          <p:spPr bwMode="auto">
            <a:xfrm>
              <a:off x="4056" y="1211"/>
              <a:ext cx="480" cy="250"/>
            </a:xfrm>
            <a:prstGeom prst="rect">
              <a:avLst/>
            </a:prstGeom>
            <a:noFill/>
            <a:ln w="12700" cap="sq">
              <a:noFill/>
              <a:miter lim="800000"/>
              <a:headEnd type="none" w="sm" len="sm"/>
              <a:tailEnd type="none" w="sm" len="sm"/>
            </a:ln>
          </p:spPr>
          <p:txBody>
            <a:bodyPr>
              <a:spAutoFit/>
            </a:bodyPr>
            <a:lstStyle/>
            <a:p>
              <a:pPr algn="l"/>
              <a:r>
                <a:rPr lang="zh-CN" altLang="en-US" sz="2000" b="1">
                  <a:solidFill>
                    <a:schemeClr val="tx1"/>
                  </a:solidFill>
                </a:rPr>
                <a:t>4</a:t>
              </a:r>
            </a:p>
          </p:txBody>
        </p:sp>
        <p:sp>
          <p:nvSpPr>
            <p:cNvPr id="85" name="Text Box 95"/>
            <p:cNvSpPr txBox="1">
              <a:spLocks noChangeArrowheads="1"/>
            </p:cNvSpPr>
            <p:nvPr/>
          </p:nvSpPr>
          <p:spPr bwMode="auto">
            <a:xfrm>
              <a:off x="5376" y="1210"/>
              <a:ext cx="300" cy="250"/>
            </a:xfrm>
            <a:prstGeom prst="rect">
              <a:avLst/>
            </a:prstGeom>
            <a:noFill/>
            <a:ln w="12700" cap="sq">
              <a:noFill/>
              <a:miter lim="800000"/>
              <a:headEnd type="none" w="sm" len="sm"/>
              <a:tailEnd type="none" w="sm" len="sm"/>
            </a:ln>
          </p:spPr>
          <p:txBody>
            <a:bodyPr>
              <a:spAutoFit/>
            </a:bodyPr>
            <a:lstStyle/>
            <a:p>
              <a:pPr algn="l"/>
              <a:r>
                <a:rPr lang="zh-CN" altLang="en-US" sz="2000" b="1"/>
                <a:t>4</a:t>
              </a:r>
            </a:p>
          </p:txBody>
        </p:sp>
        <p:sp>
          <p:nvSpPr>
            <p:cNvPr id="86" name="Text Box 96"/>
            <p:cNvSpPr txBox="1">
              <a:spLocks noChangeArrowheads="1"/>
            </p:cNvSpPr>
            <p:nvPr/>
          </p:nvSpPr>
          <p:spPr bwMode="auto">
            <a:xfrm>
              <a:off x="4785" y="2486"/>
              <a:ext cx="816" cy="288"/>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00FF"/>
                  </a:solidFill>
                </a:rPr>
                <a:t>A</a:t>
              </a:r>
              <a:r>
                <a:rPr lang="en-US" altLang="zh-CN" sz="2000" b="1">
                  <a:solidFill>
                    <a:srgbClr val="0000FF"/>
                  </a:solidFill>
                </a:rPr>
                <a:t>9</a:t>
              </a:r>
              <a:r>
                <a:rPr lang="en-US" altLang="zh-CN" sz="2400" b="1">
                  <a:solidFill>
                    <a:srgbClr val="0000FF"/>
                  </a:solidFill>
                </a:rPr>
                <a:t>~A</a:t>
              </a:r>
              <a:r>
                <a:rPr lang="en-US" altLang="zh-CN" sz="2000" b="1">
                  <a:solidFill>
                    <a:srgbClr val="0000FF"/>
                  </a:solidFill>
                </a:rPr>
                <a:t>0</a:t>
              </a:r>
            </a:p>
          </p:txBody>
        </p:sp>
        <p:sp>
          <p:nvSpPr>
            <p:cNvPr id="87" name="Line 97"/>
            <p:cNvSpPr>
              <a:spLocks noChangeShapeType="1"/>
            </p:cNvSpPr>
            <p:nvPr/>
          </p:nvSpPr>
          <p:spPr bwMode="auto">
            <a:xfrm>
              <a:off x="696" y="476"/>
              <a:ext cx="5033" cy="0"/>
            </a:xfrm>
            <a:prstGeom prst="line">
              <a:avLst/>
            </a:prstGeom>
            <a:noFill/>
            <a:ln w="28575">
              <a:solidFill>
                <a:srgbClr val="003C00"/>
              </a:solidFill>
              <a:round/>
              <a:headEnd type="triangle" w="med" len="med"/>
              <a:tailEnd type="triangle" w="med" len="med"/>
            </a:ln>
          </p:spPr>
          <p:txBody>
            <a:bodyPr wrap="none" anchor="ctr"/>
            <a:lstStyle/>
            <a:p>
              <a:endParaRPr lang="zh-CN" altLang="en-US" b="1"/>
            </a:p>
          </p:txBody>
        </p:sp>
        <p:sp>
          <p:nvSpPr>
            <p:cNvPr id="88" name="Line 98"/>
            <p:cNvSpPr>
              <a:spLocks noChangeShapeType="1"/>
            </p:cNvSpPr>
            <p:nvPr/>
          </p:nvSpPr>
          <p:spPr bwMode="auto">
            <a:xfrm flipV="1">
              <a:off x="688" y="636"/>
              <a:ext cx="5033" cy="0"/>
            </a:xfrm>
            <a:prstGeom prst="line">
              <a:avLst/>
            </a:prstGeom>
            <a:noFill/>
            <a:ln w="28575">
              <a:solidFill>
                <a:schemeClr val="tx1"/>
              </a:solidFill>
              <a:round/>
              <a:headEnd type="triangle" w="med" len="med"/>
              <a:tailEnd type="triangle" w="med" len="med"/>
            </a:ln>
          </p:spPr>
          <p:txBody>
            <a:bodyPr wrap="none" anchor="ctr"/>
            <a:lstStyle/>
            <a:p>
              <a:endParaRPr lang="zh-CN" altLang="en-US" b="1"/>
            </a:p>
          </p:txBody>
        </p:sp>
        <p:sp>
          <p:nvSpPr>
            <p:cNvPr id="89" name="Text Box 99"/>
            <p:cNvSpPr txBox="1">
              <a:spLocks noChangeArrowheads="1"/>
            </p:cNvSpPr>
            <p:nvPr/>
          </p:nvSpPr>
          <p:spPr bwMode="auto">
            <a:xfrm>
              <a:off x="56" y="318"/>
              <a:ext cx="816" cy="288"/>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3800"/>
                  </a:solidFill>
                </a:rPr>
                <a:t>D</a:t>
              </a:r>
              <a:r>
                <a:rPr lang="en-US" altLang="zh-CN" sz="2000" b="1">
                  <a:solidFill>
                    <a:srgbClr val="003800"/>
                  </a:solidFill>
                </a:rPr>
                <a:t>7~</a:t>
              </a:r>
              <a:r>
                <a:rPr lang="en-US" altLang="zh-CN" sz="2400" b="1">
                  <a:solidFill>
                    <a:srgbClr val="003800"/>
                  </a:solidFill>
                </a:rPr>
                <a:t>D</a:t>
              </a:r>
              <a:r>
                <a:rPr lang="en-US" altLang="zh-CN" sz="2000" b="1">
                  <a:solidFill>
                    <a:srgbClr val="003800"/>
                  </a:solidFill>
                </a:rPr>
                <a:t>4</a:t>
              </a:r>
            </a:p>
          </p:txBody>
        </p:sp>
        <p:sp>
          <p:nvSpPr>
            <p:cNvPr id="90" name="Text Box 100"/>
            <p:cNvSpPr txBox="1">
              <a:spLocks noChangeArrowheads="1"/>
            </p:cNvSpPr>
            <p:nvPr/>
          </p:nvSpPr>
          <p:spPr bwMode="auto">
            <a:xfrm>
              <a:off x="80" y="514"/>
              <a:ext cx="816" cy="288"/>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3800"/>
                  </a:solidFill>
                </a:rPr>
                <a:t>D</a:t>
              </a:r>
              <a:r>
                <a:rPr lang="en-US" altLang="zh-CN" sz="2000" b="1">
                  <a:solidFill>
                    <a:srgbClr val="003800"/>
                  </a:solidFill>
                </a:rPr>
                <a:t>3~</a:t>
              </a:r>
              <a:r>
                <a:rPr lang="en-US" altLang="zh-CN" sz="2400" b="1">
                  <a:solidFill>
                    <a:srgbClr val="003800"/>
                  </a:solidFill>
                </a:rPr>
                <a:t>D</a:t>
              </a:r>
              <a:r>
                <a:rPr lang="en-US" altLang="zh-CN" sz="2000" b="1">
                  <a:solidFill>
                    <a:srgbClr val="003800"/>
                  </a:solidFill>
                </a:rPr>
                <a:t>0</a:t>
              </a:r>
            </a:p>
          </p:txBody>
        </p:sp>
        <p:sp>
          <p:nvSpPr>
            <p:cNvPr id="91" name="Text Box 101"/>
            <p:cNvSpPr txBox="1">
              <a:spLocks noChangeArrowheads="1"/>
            </p:cNvSpPr>
            <p:nvPr/>
          </p:nvSpPr>
          <p:spPr bwMode="auto">
            <a:xfrm>
              <a:off x="1081" y="264"/>
              <a:ext cx="480" cy="250"/>
            </a:xfrm>
            <a:prstGeom prst="rect">
              <a:avLst/>
            </a:prstGeom>
            <a:noFill/>
            <a:ln w="12700" cap="sq">
              <a:noFill/>
              <a:miter lim="800000"/>
              <a:headEnd type="none" w="sm" len="sm"/>
              <a:tailEnd type="none" w="sm" len="sm"/>
            </a:ln>
          </p:spPr>
          <p:txBody>
            <a:bodyPr>
              <a:spAutoFit/>
            </a:bodyPr>
            <a:lstStyle/>
            <a:p>
              <a:pPr algn="l"/>
              <a:r>
                <a:rPr lang="zh-CN" altLang="en-US" sz="2000" b="1">
                  <a:solidFill>
                    <a:srgbClr val="003800"/>
                  </a:solidFill>
                </a:rPr>
                <a:t>4</a:t>
              </a:r>
            </a:p>
          </p:txBody>
        </p:sp>
        <p:sp>
          <p:nvSpPr>
            <p:cNvPr id="92" name="Text Box 102"/>
            <p:cNvSpPr txBox="1">
              <a:spLocks noChangeArrowheads="1"/>
            </p:cNvSpPr>
            <p:nvPr/>
          </p:nvSpPr>
          <p:spPr bwMode="auto">
            <a:xfrm>
              <a:off x="889" y="434"/>
              <a:ext cx="480" cy="250"/>
            </a:xfrm>
            <a:prstGeom prst="rect">
              <a:avLst/>
            </a:prstGeom>
            <a:noFill/>
            <a:ln w="12700" cap="sq">
              <a:noFill/>
              <a:miter lim="800000"/>
              <a:headEnd type="none" w="sm" len="sm"/>
              <a:tailEnd type="none" w="sm" len="sm"/>
            </a:ln>
          </p:spPr>
          <p:txBody>
            <a:bodyPr>
              <a:spAutoFit/>
            </a:bodyPr>
            <a:lstStyle/>
            <a:p>
              <a:pPr algn="l"/>
              <a:r>
                <a:rPr lang="zh-CN" altLang="en-US" sz="2000" b="1">
                  <a:solidFill>
                    <a:srgbClr val="003800"/>
                  </a:solidFill>
                </a:rPr>
                <a:t>4</a:t>
              </a:r>
            </a:p>
          </p:txBody>
        </p:sp>
        <p:sp>
          <p:nvSpPr>
            <p:cNvPr id="93" name="Line 103"/>
            <p:cNvSpPr>
              <a:spLocks noChangeShapeType="1"/>
            </p:cNvSpPr>
            <p:nvPr/>
          </p:nvSpPr>
          <p:spPr bwMode="auto">
            <a:xfrm flipH="1">
              <a:off x="1199" y="438"/>
              <a:ext cx="82" cy="82"/>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94" name="Line 104"/>
            <p:cNvSpPr>
              <a:spLocks noChangeShapeType="1"/>
            </p:cNvSpPr>
            <p:nvPr/>
          </p:nvSpPr>
          <p:spPr bwMode="auto">
            <a:xfrm flipH="1">
              <a:off x="1005" y="598"/>
              <a:ext cx="82" cy="82"/>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95" name="Line 105"/>
            <p:cNvSpPr>
              <a:spLocks noChangeShapeType="1"/>
            </p:cNvSpPr>
            <p:nvPr/>
          </p:nvSpPr>
          <p:spPr bwMode="auto">
            <a:xfrm>
              <a:off x="152" y="2513"/>
              <a:ext cx="5563" cy="0"/>
            </a:xfrm>
            <a:prstGeom prst="line">
              <a:avLst/>
            </a:prstGeom>
            <a:noFill/>
            <a:ln w="31750">
              <a:solidFill>
                <a:srgbClr val="003C00"/>
              </a:solidFill>
              <a:round/>
              <a:headEnd/>
              <a:tailEnd type="triangle" w="med" len="med"/>
            </a:ln>
          </p:spPr>
          <p:txBody>
            <a:bodyPr wrap="none" anchor="ctr"/>
            <a:lstStyle/>
            <a:p>
              <a:endParaRPr lang="zh-CN" altLang="en-US" b="1"/>
            </a:p>
          </p:txBody>
        </p:sp>
        <p:sp>
          <p:nvSpPr>
            <p:cNvPr id="96" name="Line 106"/>
            <p:cNvSpPr>
              <a:spLocks noChangeShapeType="1"/>
            </p:cNvSpPr>
            <p:nvPr/>
          </p:nvSpPr>
          <p:spPr bwMode="auto">
            <a:xfrm>
              <a:off x="317" y="1537"/>
              <a:ext cx="4704" cy="0"/>
            </a:xfrm>
            <a:prstGeom prst="line">
              <a:avLst/>
            </a:prstGeom>
            <a:noFill/>
            <a:ln w="22225">
              <a:solidFill>
                <a:srgbClr val="000099"/>
              </a:solidFill>
              <a:round/>
              <a:headEnd/>
              <a:tailEnd type="oval" w="sm" len="sm"/>
            </a:ln>
          </p:spPr>
          <p:txBody>
            <a:bodyPr wrap="none" anchor="ctr"/>
            <a:lstStyle/>
            <a:p>
              <a:endParaRPr lang="zh-CN" altLang="en-US" b="1"/>
            </a:p>
          </p:txBody>
        </p:sp>
        <p:sp>
          <p:nvSpPr>
            <p:cNvPr id="97" name="Text Box 108"/>
            <p:cNvSpPr txBox="1">
              <a:spLocks noChangeArrowheads="1"/>
            </p:cNvSpPr>
            <p:nvPr/>
          </p:nvSpPr>
          <p:spPr bwMode="auto">
            <a:xfrm>
              <a:off x="0" y="1296"/>
              <a:ext cx="503" cy="288"/>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0099"/>
                  </a:solidFill>
                </a:rPr>
                <a:t>R/W</a:t>
              </a:r>
            </a:p>
          </p:txBody>
        </p:sp>
        <p:sp>
          <p:nvSpPr>
            <p:cNvPr id="98" name="Line 109"/>
            <p:cNvSpPr>
              <a:spLocks noChangeShapeType="1"/>
            </p:cNvSpPr>
            <p:nvPr/>
          </p:nvSpPr>
          <p:spPr bwMode="auto">
            <a:xfrm flipV="1">
              <a:off x="266" y="1342"/>
              <a:ext cx="173" cy="5"/>
            </a:xfrm>
            <a:prstGeom prst="line">
              <a:avLst/>
            </a:prstGeom>
            <a:noFill/>
            <a:ln w="25400" cap="sq">
              <a:solidFill>
                <a:srgbClr val="000099"/>
              </a:solidFill>
              <a:round/>
              <a:headEnd type="none" w="sm" len="sm"/>
              <a:tailEnd type="none" w="sm" len="sm"/>
            </a:ln>
          </p:spPr>
          <p:txBody>
            <a:bodyPr wrap="none" anchor="ctr"/>
            <a:lstStyle/>
            <a:p>
              <a:endParaRPr lang="zh-CN" altLang="en-US" b="1"/>
            </a:p>
          </p:txBody>
        </p:sp>
        <p:sp>
          <p:nvSpPr>
            <p:cNvPr id="99" name="Rectangle 111"/>
            <p:cNvSpPr>
              <a:spLocks noChangeArrowheads="1"/>
            </p:cNvSpPr>
            <p:nvPr/>
          </p:nvSpPr>
          <p:spPr bwMode="auto">
            <a:xfrm>
              <a:off x="4174" y="2836"/>
              <a:ext cx="444" cy="192"/>
            </a:xfrm>
            <a:prstGeom prst="rect">
              <a:avLst/>
            </a:prstGeom>
            <a:noFill/>
            <a:ln w="25400" cap="sq">
              <a:solidFill>
                <a:srgbClr val="800000"/>
              </a:solidFill>
              <a:miter lim="800000"/>
              <a:headEnd type="none" w="sm" len="sm"/>
              <a:tailEnd type="none" w="sm" len="sm"/>
            </a:ln>
          </p:spPr>
          <p:txBody>
            <a:bodyPr wrap="none" anchor="ctr"/>
            <a:lstStyle/>
            <a:p>
              <a:endParaRPr lang="zh-CN" altLang="en-US" b="1"/>
            </a:p>
          </p:txBody>
        </p:sp>
        <p:sp>
          <p:nvSpPr>
            <p:cNvPr id="100" name="Oval 112"/>
            <p:cNvSpPr>
              <a:spLocks noChangeArrowheads="1"/>
            </p:cNvSpPr>
            <p:nvPr/>
          </p:nvSpPr>
          <p:spPr bwMode="auto">
            <a:xfrm flipH="1" flipV="1">
              <a:off x="4360" y="2740"/>
              <a:ext cx="82" cy="82"/>
            </a:xfrm>
            <a:prstGeom prst="ellipse">
              <a:avLst/>
            </a:prstGeom>
            <a:noFill/>
            <a:ln w="25400" cap="sq">
              <a:solidFill>
                <a:srgbClr val="800000"/>
              </a:solidFill>
              <a:round/>
              <a:headEnd type="none" w="sm" len="sm"/>
              <a:tailEnd type="none" w="sm" len="sm"/>
            </a:ln>
          </p:spPr>
          <p:txBody>
            <a:bodyPr wrap="none" anchor="ctr"/>
            <a:lstStyle/>
            <a:p>
              <a:endParaRPr lang="zh-CN" altLang="en-US" b="1"/>
            </a:p>
          </p:txBody>
        </p:sp>
        <p:sp>
          <p:nvSpPr>
            <p:cNvPr id="101" name="Line 113"/>
            <p:cNvSpPr>
              <a:spLocks noChangeShapeType="1"/>
            </p:cNvSpPr>
            <p:nvPr/>
          </p:nvSpPr>
          <p:spPr bwMode="auto">
            <a:xfrm>
              <a:off x="4264" y="3030"/>
              <a:ext cx="0" cy="136"/>
            </a:xfrm>
            <a:prstGeom prst="line">
              <a:avLst/>
            </a:prstGeom>
            <a:noFill/>
            <a:ln w="25400" cap="sq">
              <a:solidFill>
                <a:srgbClr val="800000"/>
              </a:solidFill>
              <a:round/>
              <a:headEnd type="none" w="sm" len="sm"/>
              <a:tailEnd type="none" w="sm" len="sm"/>
            </a:ln>
          </p:spPr>
          <p:txBody>
            <a:bodyPr wrap="none" anchor="ctr"/>
            <a:lstStyle/>
            <a:p>
              <a:endParaRPr lang="zh-CN" altLang="en-US" b="1"/>
            </a:p>
          </p:txBody>
        </p:sp>
        <p:sp>
          <p:nvSpPr>
            <p:cNvPr id="102" name="Line 114"/>
            <p:cNvSpPr>
              <a:spLocks noChangeShapeType="1"/>
            </p:cNvSpPr>
            <p:nvPr/>
          </p:nvSpPr>
          <p:spPr bwMode="auto">
            <a:xfrm>
              <a:off x="4540" y="3028"/>
              <a:ext cx="0" cy="136"/>
            </a:xfrm>
            <a:prstGeom prst="line">
              <a:avLst/>
            </a:prstGeom>
            <a:noFill/>
            <a:ln w="25400" cap="sq">
              <a:solidFill>
                <a:srgbClr val="800000"/>
              </a:solidFill>
              <a:round/>
              <a:headEnd type="none" w="sm" len="sm"/>
              <a:tailEnd type="none" w="sm" len="sm"/>
            </a:ln>
          </p:spPr>
          <p:txBody>
            <a:bodyPr wrap="none" anchor="ctr"/>
            <a:lstStyle/>
            <a:p>
              <a:endParaRPr lang="zh-CN" altLang="en-US" b="1"/>
            </a:p>
          </p:txBody>
        </p:sp>
        <p:sp>
          <p:nvSpPr>
            <p:cNvPr id="103" name="Text Box 115"/>
            <p:cNvSpPr txBox="1">
              <a:spLocks noChangeArrowheads="1"/>
            </p:cNvSpPr>
            <p:nvPr/>
          </p:nvSpPr>
          <p:spPr bwMode="auto">
            <a:xfrm>
              <a:off x="4040" y="3146"/>
              <a:ext cx="861" cy="288"/>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800000"/>
                  </a:solidFill>
                </a:rPr>
                <a:t>A</a:t>
              </a:r>
              <a:r>
                <a:rPr lang="en-US" altLang="zh-CN" sz="2000" b="1">
                  <a:solidFill>
                    <a:srgbClr val="800000"/>
                  </a:solidFill>
                </a:rPr>
                <a:t>11  </a:t>
              </a:r>
              <a:r>
                <a:rPr lang="en-US" altLang="zh-CN" sz="2400" b="1">
                  <a:solidFill>
                    <a:srgbClr val="800000"/>
                  </a:solidFill>
                </a:rPr>
                <a:t>A</a:t>
              </a:r>
              <a:r>
                <a:rPr lang="en-US" altLang="zh-CN" sz="2000" b="1">
                  <a:solidFill>
                    <a:srgbClr val="800000"/>
                  </a:solidFill>
                </a:rPr>
                <a:t>10</a:t>
              </a:r>
            </a:p>
          </p:txBody>
        </p:sp>
        <p:sp>
          <p:nvSpPr>
            <p:cNvPr id="104" name="Text Box 116"/>
            <p:cNvSpPr txBox="1">
              <a:spLocks noChangeArrowheads="1"/>
            </p:cNvSpPr>
            <p:nvPr/>
          </p:nvSpPr>
          <p:spPr bwMode="auto">
            <a:xfrm>
              <a:off x="3932" y="2564"/>
              <a:ext cx="480" cy="288"/>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800000"/>
                  </a:solidFill>
                </a:rPr>
                <a:t>CS</a:t>
              </a:r>
              <a:r>
                <a:rPr lang="en-US" altLang="zh-CN" sz="2000" b="1">
                  <a:solidFill>
                    <a:srgbClr val="800000"/>
                  </a:solidFill>
                </a:rPr>
                <a:t>3</a:t>
              </a:r>
            </a:p>
          </p:txBody>
        </p:sp>
        <p:sp>
          <p:nvSpPr>
            <p:cNvPr id="105" name="Line 117"/>
            <p:cNvSpPr>
              <a:spLocks noChangeShapeType="1"/>
            </p:cNvSpPr>
            <p:nvPr/>
          </p:nvSpPr>
          <p:spPr bwMode="auto">
            <a:xfrm>
              <a:off x="4022" y="2610"/>
              <a:ext cx="192" cy="0"/>
            </a:xfrm>
            <a:prstGeom prst="line">
              <a:avLst/>
            </a:prstGeom>
            <a:noFill/>
            <a:ln w="25400" cap="sq">
              <a:solidFill>
                <a:srgbClr val="800000"/>
              </a:solidFill>
              <a:round/>
              <a:headEnd type="none" w="sm" len="sm"/>
              <a:tailEnd type="none" w="sm" len="sm"/>
            </a:ln>
          </p:spPr>
          <p:txBody>
            <a:bodyPr wrap="none" anchor="ctr"/>
            <a:lstStyle/>
            <a:p>
              <a:endParaRPr lang="zh-CN" altLang="en-US" b="1"/>
            </a:p>
          </p:txBody>
        </p:sp>
        <p:sp>
          <p:nvSpPr>
            <p:cNvPr id="106" name="Rectangle 119"/>
            <p:cNvSpPr>
              <a:spLocks noChangeArrowheads="1"/>
            </p:cNvSpPr>
            <p:nvPr/>
          </p:nvSpPr>
          <p:spPr bwMode="auto">
            <a:xfrm>
              <a:off x="276" y="2831"/>
              <a:ext cx="456" cy="192"/>
            </a:xfrm>
            <a:prstGeom prst="rect">
              <a:avLst/>
            </a:prstGeom>
            <a:noFill/>
            <a:ln w="25400" cap="sq">
              <a:solidFill>
                <a:srgbClr val="800000"/>
              </a:solidFill>
              <a:miter lim="800000"/>
              <a:headEnd type="none" w="sm" len="sm"/>
              <a:tailEnd type="none" w="sm" len="sm"/>
            </a:ln>
          </p:spPr>
          <p:txBody>
            <a:bodyPr wrap="none" anchor="ctr"/>
            <a:lstStyle/>
            <a:p>
              <a:endParaRPr lang="zh-CN" altLang="en-US" b="1"/>
            </a:p>
          </p:txBody>
        </p:sp>
        <p:sp>
          <p:nvSpPr>
            <p:cNvPr id="107" name="Oval 120"/>
            <p:cNvSpPr>
              <a:spLocks noChangeArrowheads="1"/>
            </p:cNvSpPr>
            <p:nvPr/>
          </p:nvSpPr>
          <p:spPr bwMode="auto">
            <a:xfrm flipH="1" flipV="1">
              <a:off x="462" y="2738"/>
              <a:ext cx="82" cy="82"/>
            </a:xfrm>
            <a:prstGeom prst="ellipse">
              <a:avLst/>
            </a:prstGeom>
            <a:noFill/>
            <a:ln w="25400" cap="sq">
              <a:solidFill>
                <a:srgbClr val="800000"/>
              </a:solidFill>
              <a:round/>
              <a:headEnd type="none" w="sm" len="sm"/>
              <a:tailEnd type="none" w="sm" len="sm"/>
            </a:ln>
          </p:spPr>
          <p:txBody>
            <a:bodyPr wrap="none" anchor="ctr"/>
            <a:lstStyle/>
            <a:p>
              <a:endParaRPr lang="zh-CN" altLang="en-US" b="1"/>
            </a:p>
          </p:txBody>
        </p:sp>
        <p:sp>
          <p:nvSpPr>
            <p:cNvPr id="108" name="Line 121"/>
            <p:cNvSpPr>
              <a:spLocks noChangeShapeType="1"/>
            </p:cNvSpPr>
            <p:nvPr/>
          </p:nvSpPr>
          <p:spPr bwMode="auto">
            <a:xfrm>
              <a:off x="340" y="3031"/>
              <a:ext cx="0" cy="136"/>
            </a:xfrm>
            <a:prstGeom prst="line">
              <a:avLst/>
            </a:prstGeom>
            <a:noFill/>
            <a:ln w="25400" cap="sq">
              <a:solidFill>
                <a:srgbClr val="800000"/>
              </a:solidFill>
              <a:round/>
              <a:headEnd type="none" w="sm" len="sm"/>
              <a:tailEnd type="none" w="sm" len="sm"/>
            </a:ln>
          </p:spPr>
          <p:txBody>
            <a:bodyPr wrap="none" anchor="ctr"/>
            <a:lstStyle/>
            <a:p>
              <a:endParaRPr lang="zh-CN" altLang="en-US" b="1"/>
            </a:p>
          </p:txBody>
        </p:sp>
        <p:sp>
          <p:nvSpPr>
            <p:cNvPr id="109" name="Line 122"/>
            <p:cNvSpPr>
              <a:spLocks noChangeShapeType="1"/>
            </p:cNvSpPr>
            <p:nvPr/>
          </p:nvSpPr>
          <p:spPr bwMode="auto">
            <a:xfrm>
              <a:off x="660" y="3031"/>
              <a:ext cx="0" cy="136"/>
            </a:xfrm>
            <a:prstGeom prst="line">
              <a:avLst/>
            </a:prstGeom>
            <a:noFill/>
            <a:ln w="25400" cap="sq">
              <a:solidFill>
                <a:srgbClr val="800000"/>
              </a:solidFill>
              <a:round/>
              <a:headEnd type="none" w="sm" len="sm"/>
              <a:tailEnd type="none" w="sm" len="sm"/>
            </a:ln>
          </p:spPr>
          <p:txBody>
            <a:bodyPr wrap="none" anchor="ctr"/>
            <a:lstStyle/>
            <a:p>
              <a:endParaRPr lang="zh-CN" altLang="en-US" b="1"/>
            </a:p>
          </p:txBody>
        </p:sp>
        <p:sp>
          <p:nvSpPr>
            <p:cNvPr id="110" name="Text Box 125"/>
            <p:cNvSpPr txBox="1">
              <a:spLocks noChangeArrowheads="1"/>
            </p:cNvSpPr>
            <p:nvPr/>
          </p:nvSpPr>
          <p:spPr bwMode="auto">
            <a:xfrm>
              <a:off x="62" y="2561"/>
              <a:ext cx="502" cy="288"/>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800000"/>
                  </a:solidFill>
                </a:rPr>
                <a:t>CS</a:t>
              </a:r>
              <a:r>
                <a:rPr lang="en-US" altLang="zh-CN" sz="2000" b="1">
                  <a:solidFill>
                    <a:srgbClr val="800000"/>
                  </a:solidFill>
                </a:rPr>
                <a:t>0</a:t>
              </a:r>
            </a:p>
          </p:txBody>
        </p:sp>
        <p:sp>
          <p:nvSpPr>
            <p:cNvPr id="111" name="Line 126"/>
            <p:cNvSpPr>
              <a:spLocks noChangeShapeType="1"/>
            </p:cNvSpPr>
            <p:nvPr/>
          </p:nvSpPr>
          <p:spPr bwMode="auto">
            <a:xfrm>
              <a:off x="158" y="2611"/>
              <a:ext cx="170" cy="0"/>
            </a:xfrm>
            <a:prstGeom prst="line">
              <a:avLst/>
            </a:prstGeom>
            <a:noFill/>
            <a:ln w="25400" cap="sq">
              <a:solidFill>
                <a:srgbClr val="800000"/>
              </a:solidFill>
              <a:round/>
              <a:headEnd type="none" w="sm" len="sm"/>
              <a:tailEnd type="none" w="sm" len="sm"/>
            </a:ln>
          </p:spPr>
          <p:txBody>
            <a:bodyPr wrap="none" anchor="ctr"/>
            <a:lstStyle/>
            <a:p>
              <a:endParaRPr lang="zh-CN" altLang="en-US" b="1"/>
            </a:p>
          </p:txBody>
        </p:sp>
        <p:sp>
          <p:nvSpPr>
            <p:cNvPr id="112" name="Text Box 123"/>
            <p:cNvSpPr txBox="1">
              <a:spLocks noChangeArrowheads="1"/>
            </p:cNvSpPr>
            <p:nvPr/>
          </p:nvSpPr>
          <p:spPr bwMode="auto">
            <a:xfrm>
              <a:off x="132" y="3187"/>
              <a:ext cx="901" cy="288"/>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800000"/>
                  </a:solidFill>
                </a:rPr>
                <a:t>A</a:t>
              </a:r>
              <a:r>
                <a:rPr lang="en-US" altLang="zh-CN" sz="2000" b="1">
                  <a:solidFill>
                    <a:srgbClr val="800000"/>
                  </a:solidFill>
                </a:rPr>
                <a:t>11  </a:t>
              </a:r>
              <a:r>
                <a:rPr lang="en-US" altLang="zh-CN" sz="2400" b="1">
                  <a:solidFill>
                    <a:srgbClr val="800000"/>
                  </a:solidFill>
                </a:rPr>
                <a:t>A</a:t>
              </a:r>
              <a:r>
                <a:rPr lang="en-US" altLang="zh-CN" sz="2000" b="1">
                  <a:solidFill>
                    <a:srgbClr val="800000"/>
                  </a:solidFill>
                </a:rPr>
                <a:t>10</a:t>
              </a:r>
            </a:p>
          </p:txBody>
        </p:sp>
        <p:sp>
          <p:nvSpPr>
            <p:cNvPr id="113" name="Line 127"/>
            <p:cNvSpPr>
              <a:spLocks noChangeShapeType="1"/>
            </p:cNvSpPr>
            <p:nvPr/>
          </p:nvSpPr>
          <p:spPr bwMode="auto">
            <a:xfrm>
              <a:off x="204" y="3240"/>
              <a:ext cx="113" cy="0"/>
            </a:xfrm>
            <a:prstGeom prst="line">
              <a:avLst/>
            </a:prstGeom>
            <a:noFill/>
            <a:ln w="28575" cap="sq">
              <a:solidFill>
                <a:srgbClr val="800000"/>
              </a:solidFill>
              <a:round/>
              <a:headEnd type="none" w="sm" len="sm"/>
              <a:tailEnd type="none" w="sm" len="sm"/>
            </a:ln>
          </p:spPr>
          <p:txBody>
            <a:bodyPr wrap="none" anchor="ctr"/>
            <a:lstStyle/>
            <a:p>
              <a:endParaRPr lang="zh-CN" altLang="en-US" b="1"/>
            </a:p>
          </p:txBody>
        </p:sp>
        <p:sp>
          <p:nvSpPr>
            <p:cNvPr id="114" name="Line 128"/>
            <p:cNvSpPr>
              <a:spLocks noChangeShapeType="1"/>
            </p:cNvSpPr>
            <p:nvPr/>
          </p:nvSpPr>
          <p:spPr bwMode="auto">
            <a:xfrm>
              <a:off x="572" y="3246"/>
              <a:ext cx="113" cy="0"/>
            </a:xfrm>
            <a:prstGeom prst="line">
              <a:avLst/>
            </a:prstGeom>
            <a:noFill/>
            <a:ln w="28575" cap="sq">
              <a:solidFill>
                <a:srgbClr val="800000"/>
              </a:solidFill>
              <a:round/>
              <a:headEnd type="none" w="sm" len="sm"/>
              <a:tailEnd type="none" w="sm" len="sm"/>
            </a:ln>
          </p:spPr>
          <p:txBody>
            <a:bodyPr wrap="none" anchor="ctr"/>
            <a:lstStyle/>
            <a:p>
              <a:endParaRPr lang="zh-CN" altLang="en-US" b="1"/>
            </a:p>
          </p:txBody>
        </p:sp>
        <p:sp>
          <p:nvSpPr>
            <p:cNvPr id="115" name="Rectangle 130"/>
            <p:cNvSpPr>
              <a:spLocks noChangeArrowheads="1"/>
            </p:cNvSpPr>
            <p:nvPr/>
          </p:nvSpPr>
          <p:spPr bwMode="auto">
            <a:xfrm>
              <a:off x="1581" y="2836"/>
              <a:ext cx="462" cy="192"/>
            </a:xfrm>
            <a:prstGeom prst="rect">
              <a:avLst/>
            </a:prstGeom>
            <a:noFill/>
            <a:ln w="25400" cap="sq">
              <a:solidFill>
                <a:srgbClr val="800000"/>
              </a:solidFill>
              <a:miter lim="800000"/>
              <a:headEnd type="none" w="sm" len="sm"/>
              <a:tailEnd type="none" w="sm" len="sm"/>
            </a:ln>
          </p:spPr>
          <p:txBody>
            <a:bodyPr wrap="none" anchor="ctr"/>
            <a:lstStyle/>
            <a:p>
              <a:endParaRPr lang="zh-CN" altLang="en-US" b="1"/>
            </a:p>
          </p:txBody>
        </p:sp>
        <p:sp>
          <p:nvSpPr>
            <p:cNvPr id="116" name="Oval 131"/>
            <p:cNvSpPr>
              <a:spLocks noChangeArrowheads="1"/>
            </p:cNvSpPr>
            <p:nvPr/>
          </p:nvSpPr>
          <p:spPr bwMode="auto">
            <a:xfrm flipH="1" flipV="1">
              <a:off x="1769" y="2740"/>
              <a:ext cx="82" cy="82"/>
            </a:xfrm>
            <a:prstGeom prst="ellipse">
              <a:avLst/>
            </a:prstGeom>
            <a:noFill/>
            <a:ln w="25400" cap="sq">
              <a:solidFill>
                <a:srgbClr val="800000"/>
              </a:solidFill>
              <a:round/>
              <a:headEnd type="none" w="sm" len="sm"/>
              <a:tailEnd type="none" w="sm" len="sm"/>
            </a:ln>
          </p:spPr>
          <p:txBody>
            <a:bodyPr wrap="none" anchor="ctr"/>
            <a:lstStyle/>
            <a:p>
              <a:endParaRPr lang="zh-CN" altLang="en-US" b="1"/>
            </a:p>
          </p:txBody>
        </p:sp>
        <p:sp>
          <p:nvSpPr>
            <p:cNvPr id="117" name="Line 132"/>
            <p:cNvSpPr>
              <a:spLocks noChangeShapeType="1"/>
            </p:cNvSpPr>
            <p:nvPr/>
          </p:nvSpPr>
          <p:spPr bwMode="auto">
            <a:xfrm>
              <a:off x="1673" y="3028"/>
              <a:ext cx="0" cy="136"/>
            </a:xfrm>
            <a:prstGeom prst="line">
              <a:avLst/>
            </a:prstGeom>
            <a:noFill/>
            <a:ln w="25400" cap="sq">
              <a:solidFill>
                <a:srgbClr val="800000"/>
              </a:solidFill>
              <a:round/>
              <a:headEnd type="none" w="sm" len="sm"/>
              <a:tailEnd type="none" w="sm" len="sm"/>
            </a:ln>
          </p:spPr>
          <p:txBody>
            <a:bodyPr wrap="none" anchor="ctr"/>
            <a:lstStyle/>
            <a:p>
              <a:endParaRPr lang="zh-CN" altLang="en-US" b="1"/>
            </a:p>
          </p:txBody>
        </p:sp>
        <p:sp>
          <p:nvSpPr>
            <p:cNvPr id="118" name="Line 133"/>
            <p:cNvSpPr>
              <a:spLocks noChangeShapeType="1"/>
            </p:cNvSpPr>
            <p:nvPr/>
          </p:nvSpPr>
          <p:spPr bwMode="auto">
            <a:xfrm>
              <a:off x="1953" y="3028"/>
              <a:ext cx="0" cy="136"/>
            </a:xfrm>
            <a:prstGeom prst="line">
              <a:avLst/>
            </a:prstGeom>
            <a:noFill/>
            <a:ln w="25400" cap="sq">
              <a:solidFill>
                <a:srgbClr val="800000"/>
              </a:solidFill>
              <a:round/>
              <a:headEnd type="none" w="sm" len="sm"/>
              <a:tailEnd type="none" w="sm" len="sm"/>
            </a:ln>
          </p:spPr>
          <p:txBody>
            <a:bodyPr wrap="none" anchor="ctr"/>
            <a:lstStyle/>
            <a:p>
              <a:endParaRPr lang="zh-CN" altLang="en-US" b="1"/>
            </a:p>
          </p:txBody>
        </p:sp>
        <p:sp>
          <p:nvSpPr>
            <p:cNvPr id="119" name="Text Box 135"/>
            <p:cNvSpPr txBox="1">
              <a:spLocks noChangeArrowheads="1"/>
            </p:cNvSpPr>
            <p:nvPr/>
          </p:nvSpPr>
          <p:spPr bwMode="auto">
            <a:xfrm>
              <a:off x="1339" y="2586"/>
              <a:ext cx="624" cy="288"/>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800000"/>
                  </a:solidFill>
                </a:rPr>
                <a:t>CS</a:t>
              </a:r>
              <a:r>
                <a:rPr lang="en-US" altLang="zh-CN" sz="2000" b="1">
                  <a:solidFill>
                    <a:srgbClr val="800000"/>
                  </a:solidFill>
                </a:rPr>
                <a:t>1</a:t>
              </a:r>
            </a:p>
          </p:txBody>
        </p:sp>
        <p:sp>
          <p:nvSpPr>
            <p:cNvPr id="120" name="Line 136"/>
            <p:cNvSpPr>
              <a:spLocks noChangeShapeType="1"/>
            </p:cNvSpPr>
            <p:nvPr/>
          </p:nvSpPr>
          <p:spPr bwMode="auto">
            <a:xfrm>
              <a:off x="1433" y="2632"/>
              <a:ext cx="170" cy="0"/>
            </a:xfrm>
            <a:prstGeom prst="line">
              <a:avLst/>
            </a:prstGeom>
            <a:noFill/>
            <a:ln w="25400" cap="sq">
              <a:solidFill>
                <a:srgbClr val="800000"/>
              </a:solidFill>
              <a:round/>
              <a:headEnd type="none" w="sm" len="sm"/>
              <a:tailEnd type="none" w="sm" len="sm"/>
            </a:ln>
          </p:spPr>
          <p:txBody>
            <a:bodyPr wrap="none" anchor="ctr"/>
            <a:lstStyle/>
            <a:p>
              <a:endParaRPr lang="zh-CN" altLang="en-US" b="1"/>
            </a:p>
          </p:txBody>
        </p:sp>
        <p:sp>
          <p:nvSpPr>
            <p:cNvPr id="121" name="Text Box 134"/>
            <p:cNvSpPr txBox="1">
              <a:spLocks noChangeArrowheads="1"/>
            </p:cNvSpPr>
            <p:nvPr/>
          </p:nvSpPr>
          <p:spPr bwMode="auto">
            <a:xfrm>
              <a:off x="1417" y="3174"/>
              <a:ext cx="845" cy="288"/>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800000"/>
                  </a:solidFill>
                </a:rPr>
                <a:t>A</a:t>
              </a:r>
              <a:r>
                <a:rPr lang="en-US" altLang="zh-CN" sz="2000" b="1">
                  <a:solidFill>
                    <a:srgbClr val="800000"/>
                  </a:solidFill>
                </a:rPr>
                <a:t>11  </a:t>
              </a:r>
              <a:r>
                <a:rPr lang="en-US" altLang="zh-CN" sz="2400" b="1">
                  <a:solidFill>
                    <a:srgbClr val="800000"/>
                  </a:solidFill>
                </a:rPr>
                <a:t>A</a:t>
              </a:r>
              <a:r>
                <a:rPr lang="en-US" altLang="zh-CN" sz="2000" b="1">
                  <a:solidFill>
                    <a:srgbClr val="800000"/>
                  </a:solidFill>
                </a:rPr>
                <a:t>10</a:t>
              </a:r>
            </a:p>
          </p:txBody>
        </p:sp>
        <p:sp>
          <p:nvSpPr>
            <p:cNvPr id="122" name="Line 137"/>
            <p:cNvSpPr>
              <a:spLocks noChangeShapeType="1"/>
            </p:cNvSpPr>
            <p:nvPr/>
          </p:nvSpPr>
          <p:spPr bwMode="auto">
            <a:xfrm>
              <a:off x="1483" y="3222"/>
              <a:ext cx="113" cy="0"/>
            </a:xfrm>
            <a:prstGeom prst="line">
              <a:avLst/>
            </a:prstGeom>
            <a:noFill/>
            <a:ln w="25400" cap="sq">
              <a:solidFill>
                <a:srgbClr val="800000"/>
              </a:solidFill>
              <a:round/>
              <a:headEnd type="none" w="sm" len="sm"/>
              <a:tailEnd type="none" w="sm" len="sm"/>
            </a:ln>
          </p:spPr>
          <p:txBody>
            <a:bodyPr wrap="none" anchor="ctr"/>
            <a:lstStyle/>
            <a:p>
              <a:endParaRPr lang="zh-CN" altLang="en-US" b="1"/>
            </a:p>
          </p:txBody>
        </p:sp>
        <p:sp>
          <p:nvSpPr>
            <p:cNvPr id="123" name="Rectangle 139"/>
            <p:cNvSpPr>
              <a:spLocks noChangeArrowheads="1"/>
            </p:cNvSpPr>
            <p:nvPr/>
          </p:nvSpPr>
          <p:spPr bwMode="auto">
            <a:xfrm>
              <a:off x="2830" y="2836"/>
              <a:ext cx="492" cy="192"/>
            </a:xfrm>
            <a:prstGeom prst="rect">
              <a:avLst/>
            </a:prstGeom>
            <a:noFill/>
            <a:ln w="25400" cap="sq">
              <a:solidFill>
                <a:srgbClr val="800000"/>
              </a:solidFill>
              <a:miter lim="800000"/>
              <a:headEnd type="none" w="sm" len="sm"/>
              <a:tailEnd type="none" w="sm" len="sm"/>
            </a:ln>
          </p:spPr>
          <p:txBody>
            <a:bodyPr wrap="none" anchor="ctr"/>
            <a:lstStyle/>
            <a:p>
              <a:endParaRPr lang="zh-CN" altLang="en-US" b="1"/>
            </a:p>
          </p:txBody>
        </p:sp>
        <p:sp>
          <p:nvSpPr>
            <p:cNvPr id="124" name="Oval 140"/>
            <p:cNvSpPr>
              <a:spLocks noChangeArrowheads="1"/>
            </p:cNvSpPr>
            <p:nvPr/>
          </p:nvSpPr>
          <p:spPr bwMode="auto">
            <a:xfrm flipH="1" flipV="1">
              <a:off x="3038" y="2740"/>
              <a:ext cx="82" cy="82"/>
            </a:xfrm>
            <a:prstGeom prst="ellipse">
              <a:avLst/>
            </a:prstGeom>
            <a:noFill/>
            <a:ln w="25400" cap="sq">
              <a:solidFill>
                <a:srgbClr val="800000"/>
              </a:solidFill>
              <a:round/>
              <a:headEnd type="none" w="sm" len="sm"/>
              <a:tailEnd type="none" w="sm" len="sm"/>
            </a:ln>
          </p:spPr>
          <p:txBody>
            <a:bodyPr wrap="none" anchor="ctr"/>
            <a:lstStyle/>
            <a:p>
              <a:endParaRPr lang="zh-CN" altLang="en-US" b="1"/>
            </a:p>
          </p:txBody>
        </p:sp>
        <p:sp>
          <p:nvSpPr>
            <p:cNvPr id="125" name="Line 141"/>
            <p:cNvSpPr>
              <a:spLocks noChangeShapeType="1"/>
            </p:cNvSpPr>
            <p:nvPr/>
          </p:nvSpPr>
          <p:spPr bwMode="auto">
            <a:xfrm>
              <a:off x="2930" y="3032"/>
              <a:ext cx="0" cy="136"/>
            </a:xfrm>
            <a:prstGeom prst="line">
              <a:avLst/>
            </a:prstGeom>
            <a:noFill/>
            <a:ln w="25400" cap="sq">
              <a:solidFill>
                <a:srgbClr val="800000"/>
              </a:solidFill>
              <a:round/>
              <a:headEnd type="none" w="sm" len="sm"/>
              <a:tailEnd type="none" w="sm" len="sm"/>
            </a:ln>
          </p:spPr>
          <p:txBody>
            <a:bodyPr wrap="none" anchor="ctr"/>
            <a:lstStyle/>
            <a:p>
              <a:endParaRPr lang="zh-CN" altLang="en-US" b="1"/>
            </a:p>
          </p:txBody>
        </p:sp>
        <p:sp>
          <p:nvSpPr>
            <p:cNvPr id="126" name="Line 142"/>
            <p:cNvSpPr>
              <a:spLocks noChangeShapeType="1"/>
            </p:cNvSpPr>
            <p:nvPr/>
          </p:nvSpPr>
          <p:spPr bwMode="auto">
            <a:xfrm>
              <a:off x="3240" y="3032"/>
              <a:ext cx="0" cy="136"/>
            </a:xfrm>
            <a:prstGeom prst="line">
              <a:avLst/>
            </a:prstGeom>
            <a:noFill/>
            <a:ln w="25400" cap="sq">
              <a:solidFill>
                <a:srgbClr val="800000"/>
              </a:solidFill>
              <a:round/>
              <a:headEnd type="none" w="sm" len="sm"/>
              <a:tailEnd type="none" w="sm" len="sm"/>
            </a:ln>
          </p:spPr>
          <p:txBody>
            <a:bodyPr wrap="none" anchor="ctr"/>
            <a:lstStyle/>
            <a:p>
              <a:endParaRPr lang="zh-CN" altLang="en-US" b="1"/>
            </a:p>
          </p:txBody>
        </p:sp>
        <p:sp>
          <p:nvSpPr>
            <p:cNvPr id="127" name="Text Box 144"/>
            <p:cNvSpPr txBox="1">
              <a:spLocks noChangeArrowheads="1"/>
            </p:cNvSpPr>
            <p:nvPr/>
          </p:nvSpPr>
          <p:spPr bwMode="auto">
            <a:xfrm>
              <a:off x="2632" y="2584"/>
              <a:ext cx="624" cy="288"/>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800000"/>
                  </a:solidFill>
                </a:rPr>
                <a:t>CS</a:t>
              </a:r>
              <a:r>
                <a:rPr lang="en-US" altLang="zh-CN" sz="2000" b="1">
                  <a:solidFill>
                    <a:srgbClr val="800000"/>
                  </a:solidFill>
                </a:rPr>
                <a:t>2</a:t>
              </a:r>
            </a:p>
          </p:txBody>
        </p:sp>
        <p:sp>
          <p:nvSpPr>
            <p:cNvPr id="128" name="Line 145"/>
            <p:cNvSpPr>
              <a:spLocks noChangeShapeType="1"/>
            </p:cNvSpPr>
            <p:nvPr/>
          </p:nvSpPr>
          <p:spPr bwMode="auto">
            <a:xfrm>
              <a:off x="2720" y="2622"/>
              <a:ext cx="192" cy="0"/>
            </a:xfrm>
            <a:prstGeom prst="line">
              <a:avLst/>
            </a:prstGeom>
            <a:noFill/>
            <a:ln w="28575" cap="sq">
              <a:solidFill>
                <a:srgbClr val="800000"/>
              </a:solidFill>
              <a:round/>
              <a:headEnd type="none" w="sm" len="sm"/>
              <a:tailEnd type="none" w="sm" len="sm"/>
            </a:ln>
          </p:spPr>
          <p:txBody>
            <a:bodyPr wrap="none" anchor="ctr"/>
            <a:lstStyle/>
            <a:p>
              <a:endParaRPr lang="zh-CN" altLang="en-US" b="1"/>
            </a:p>
          </p:txBody>
        </p:sp>
        <p:sp>
          <p:nvSpPr>
            <p:cNvPr id="129" name="Text Box 143"/>
            <p:cNvSpPr txBox="1">
              <a:spLocks noChangeArrowheads="1"/>
            </p:cNvSpPr>
            <p:nvPr/>
          </p:nvSpPr>
          <p:spPr bwMode="auto">
            <a:xfrm>
              <a:off x="2746" y="3180"/>
              <a:ext cx="861" cy="288"/>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800000"/>
                  </a:solidFill>
                </a:rPr>
                <a:t>A</a:t>
              </a:r>
              <a:r>
                <a:rPr lang="en-US" altLang="zh-CN" sz="2000" b="1">
                  <a:solidFill>
                    <a:srgbClr val="800000"/>
                  </a:solidFill>
                </a:rPr>
                <a:t>11  </a:t>
              </a:r>
              <a:r>
                <a:rPr lang="en-US" altLang="zh-CN" sz="2400" b="1">
                  <a:solidFill>
                    <a:srgbClr val="800000"/>
                  </a:solidFill>
                </a:rPr>
                <a:t>A</a:t>
              </a:r>
              <a:r>
                <a:rPr lang="en-US" altLang="zh-CN" sz="2000" b="1">
                  <a:solidFill>
                    <a:srgbClr val="800000"/>
                  </a:solidFill>
                </a:rPr>
                <a:t>10</a:t>
              </a:r>
            </a:p>
          </p:txBody>
        </p:sp>
        <p:sp>
          <p:nvSpPr>
            <p:cNvPr id="130" name="Line 146"/>
            <p:cNvSpPr>
              <a:spLocks noChangeShapeType="1"/>
            </p:cNvSpPr>
            <p:nvPr/>
          </p:nvSpPr>
          <p:spPr bwMode="auto">
            <a:xfrm>
              <a:off x="3194" y="3239"/>
              <a:ext cx="113" cy="0"/>
            </a:xfrm>
            <a:prstGeom prst="line">
              <a:avLst/>
            </a:prstGeom>
            <a:noFill/>
            <a:ln w="25400" cap="sq">
              <a:solidFill>
                <a:srgbClr val="800000"/>
              </a:solidFill>
              <a:round/>
              <a:headEnd type="none" w="sm" len="sm"/>
              <a:tailEnd type="none" w="sm" len="sm"/>
            </a:ln>
          </p:spPr>
          <p:txBody>
            <a:bodyPr wrap="none" anchor="ctr"/>
            <a:lstStyle/>
            <a:p>
              <a:endParaRPr lang="zh-CN" altLang="en-US" b="1"/>
            </a:p>
          </p:txBody>
        </p:sp>
        <p:sp>
          <p:nvSpPr>
            <p:cNvPr id="131" name="Text Box 148"/>
            <p:cNvSpPr txBox="1">
              <a:spLocks noChangeArrowheads="1"/>
            </p:cNvSpPr>
            <p:nvPr/>
          </p:nvSpPr>
          <p:spPr bwMode="auto">
            <a:xfrm>
              <a:off x="598" y="1272"/>
              <a:ext cx="384" cy="288"/>
            </a:xfrm>
            <a:prstGeom prst="rect">
              <a:avLst/>
            </a:prstGeom>
            <a:noFill/>
            <a:ln w="9525">
              <a:noFill/>
              <a:miter lim="800000"/>
              <a:headEnd/>
              <a:tailEnd/>
            </a:ln>
          </p:spPr>
          <p:txBody>
            <a:bodyPr>
              <a:spAutoFit/>
            </a:bodyPr>
            <a:lstStyle/>
            <a:p>
              <a:pPr algn="l"/>
              <a:r>
                <a:rPr lang="en-US" altLang="zh-CN" sz="2400" b="1">
                  <a:solidFill>
                    <a:srgbClr val="800000"/>
                  </a:solidFill>
                </a:rPr>
                <a:t>CS</a:t>
              </a:r>
              <a:endParaRPr lang="zh-CN" altLang="en-US" sz="2400" b="1">
                <a:solidFill>
                  <a:srgbClr val="800000"/>
                </a:solidFill>
              </a:endParaRPr>
            </a:p>
          </p:txBody>
        </p:sp>
        <p:sp>
          <p:nvSpPr>
            <p:cNvPr id="132" name="Line 149"/>
            <p:cNvSpPr>
              <a:spLocks noChangeShapeType="1"/>
            </p:cNvSpPr>
            <p:nvPr/>
          </p:nvSpPr>
          <p:spPr bwMode="auto">
            <a:xfrm>
              <a:off x="682" y="1320"/>
              <a:ext cx="197" cy="0"/>
            </a:xfrm>
            <a:prstGeom prst="line">
              <a:avLst/>
            </a:prstGeom>
            <a:noFill/>
            <a:ln w="22225">
              <a:solidFill>
                <a:srgbClr val="800000"/>
              </a:solidFill>
              <a:round/>
              <a:headEnd/>
              <a:tailEnd/>
            </a:ln>
          </p:spPr>
          <p:txBody>
            <a:bodyPr wrap="none"/>
            <a:lstStyle/>
            <a:p>
              <a:endParaRPr lang="zh-CN" altLang="en-US" b="1"/>
            </a:p>
          </p:txBody>
        </p:sp>
        <p:sp>
          <p:nvSpPr>
            <p:cNvPr id="133" name="Line 84"/>
            <p:cNvSpPr>
              <a:spLocks noChangeShapeType="1"/>
            </p:cNvSpPr>
            <p:nvPr/>
          </p:nvSpPr>
          <p:spPr bwMode="auto">
            <a:xfrm flipH="1">
              <a:off x="3076" y="1232"/>
              <a:ext cx="349" cy="0"/>
            </a:xfrm>
            <a:prstGeom prst="line">
              <a:avLst/>
            </a:prstGeom>
            <a:noFill/>
            <a:ln w="25400">
              <a:solidFill>
                <a:srgbClr val="800000"/>
              </a:solidFill>
              <a:round/>
              <a:headEnd/>
              <a:tailEnd/>
            </a:ln>
          </p:spPr>
          <p:txBody>
            <a:bodyPr wrap="none" anchor="ctr"/>
            <a:lstStyle/>
            <a:p>
              <a:endParaRPr lang="zh-CN" altLang="en-US" b="1"/>
            </a:p>
          </p:txBody>
        </p:sp>
        <p:sp>
          <p:nvSpPr>
            <p:cNvPr id="134" name="Text Box 152"/>
            <p:cNvSpPr txBox="1">
              <a:spLocks noChangeArrowheads="1"/>
            </p:cNvSpPr>
            <p:nvPr/>
          </p:nvSpPr>
          <p:spPr bwMode="auto">
            <a:xfrm>
              <a:off x="3176" y="1252"/>
              <a:ext cx="384" cy="288"/>
            </a:xfrm>
            <a:prstGeom prst="rect">
              <a:avLst/>
            </a:prstGeom>
            <a:noFill/>
            <a:ln w="9525">
              <a:noFill/>
              <a:miter lim="800000"/>
              <a:headEnd/>
              <a:tailEnd/>
            </a:ln>
          </p:spPr>
          <p:txBody>
            <a:bodyPr>
              <a:spAutoFit/>
            </a:bodyPr>
            <a:lstStyle/>
            <a:p>
              <a:pPr algn="l"/>
              <a:r>
                <a:rPr lang="en-US" altLang="zh-CN" sz="2400" b="1">
                  <a:solidFill>
                    <a:srgbClr val="800000"/>
                  </a:solidFill>
                </a:rPr>
                <a:t>CS</a:t>
              </a:r>
              <a:endParaRPr lang="zh-CN" altLang="en-US" sz="2400" b="1">
                <a:solidFill>
                  <a:srgbClr val="800000"/>
                </a:solidFill>
              </a:endParaRPr>
            </a:p>
          </p:txBody>
        </p:sp>
        <p:sp>
          <p:nvSpPr>
            <p:cNvPr id="135" name="Line 153"/>
            <p:cNvSpPr>
              <a:spLocks noChangeShapeType="1"/>
            </p:cNvSpPr>
            <p:nvPr/>
          </p:nvSpPr>
          <p:spPr bwMode="auto">
            <a:xfrm>
              <a:off x="3260" y="1304"/>
              <a:ext cx="199" cy="0"/>
            </a:xfrm>
            <a:prstGeom prst="line">
              <a:avLst/>
            </a:prstGeom>
            <a:noFill/>
            <a:ln w="22225">
              <a:solidFill>
                <a:srgbClr val="800000"/>
              </a:solidFill>
              <a:round/>
              <a:headEnd/>
              <a:tailEnd/>
            </a:ln>
          </p:spPr>
          <p:txBody>
            <a:bodyPr wrap="none"/>
            <a:lstStyle/>
            <a:p>
              <a:endParaRPr lang="zh-CN" altLang="en-US" b="1"/>
            </a:p>
          </p:txBody>
        </p:sp>
        <p:sp>
          <p:nvSpPr>
            <p:cNvPr id="136" name="Text Box 155"/>
            <p:cNvSpPr txBox="1">
              <a:spLocks noChangeArrowheads="1"/>
            </p:cNvSpPr>
            <p:nvPr/>
          </p:nvSpPr>
          <p:spPr bwMode="auto">
            <a:xfrm>
              <a:off x="1906" y="1284"/>
              <a:ext cx="384" cy="288"/>
            </a:xfrm>
            <a:prstGeom prst="rect">
              <a:avLst/>
            </a:prstGeom>
            <a:noFill/>
            <a:ln w="9525">
              <a:noFill/>
              <a:miter lim="800000"/>
              <a:headEnd/>
              <a:tailEnd/>
            </a:ln>
          </p:spPr>
          <p:txBody>
            <a:bodyPr>
              <a:spAutoFit/>
            </a:bodyPr>
            <a:lstStyle/>
            <a:p>
              <a:pPr algn="l"/>
              <a:r>
                <a:rPr lang="en-US" altLang="zh-CN" sz="2400" b="1">
                  <a:solidFill>
                    <a:srgbClr val="800000"/>
                  </a:solidFill>
                </a:rPr>
                <a:t>CS</a:t>
              </a:r>
              <a:endParaRPr lang="zh-CN" altLang="en-US" sz="2400" b="1">
                <a:solidFill>
                  <a:srgbClr val="800000"/>
                </a:solidFill>
              </a:endParaRPr>
            </a:p>
          </p:txBody>
        </p:sp>
        <p:sp>
          <p:nvSpPr>
            <p:cNvPr id="137" name="Line 156"/>
            <p:cNvSpPr>
              <a:spLocks noChangeShapeType="1"/>
            </p:cNvSpPr>
            <p:nvPr/>
          </p:nvSpPr>
          <p:spPr bwMode="auto">
            <a:xfrm>
              <a:off x="1984" y="1336"/>
              <a:ext cx="195" cy="0"/>
            </a:xfrm>
            <a:prstGeom prst="line">
              <a:avLst/>
            </a:prstGeom>
            <a:noFill/>
            <a:ln w="22225">
              <a:solidFill>
                <a:srgbClr val="800000"/>
              </a:solidFill>
              <a:round/>
              <a:headEnd/>
              <a:tailEnd/>
            </a:ln>
          </p:spPr>
          <p:txBody>
            <a:bodyPr wrap="none"/>
            <a:lstStyle/>
            <a:p>
              <a:endParaRPr lang="zh-CN" altLang="en-US" b="1"/>
            </a:p>
          </p:txBody>
        </p:sp>
        <p:sp>
          <p:nvSpPr>
            <p:cNvPr id="138" name="Line 30"/>
            <p:cNvSpPr>
              <a:spLocks noChangeShapeType="1"/>
            </p:cNvSpPr>
            <p:nvPr/>
          </p:nvSpPr>
          <p:spPr bwMode="auto">
            <a:xfrm rot="-5400000">
              <a:off x="4864" y="1536"/>
              <a:ext cx="333" cy="0"/>
            </a:xfrm>
            <a:prstGeom prst="line">
              <a:avLst/>
            </a:prstGeom>
            <a:noFill/>
            <a:ln w="22225">
              <a:solidFill>
                <a:srgbClr val="000099"/>
              </a:solidFill>
              <a:round/>
              <a:headEnd type="triangle" w="med" len="med"/>
              <a:tailEnd type="triangle" w="med" len="med"/>
            </a:ln>
          </p:spPr>
          <p:txBody>
            <a:bodyPr wrap="none" anchor="ctr"/>
            <a:lstStyle/>
            <a:p>
              <a:endParaRPr lang="zh-CN" altLang="en-US" b="1"/>
            </a:p>
          </p:txBody>
        </p:sp>
        <p:sp>
          <p:nvSpPr>
            <p:cNvPr id="139" name="Text Box 158"/>
            <p:cNvSpPr txBox="1">
              <a:spLocks noChangeArrowheads="1"/>
            </p:cNvSpPr>
            <p:nvPr/>
          </p:nvSpPr>
          <p:spPr bwMode="auto">
            <a:xfrm>
              <a:off x="4488" y="1270"/>
              <a:ext cx="384" cy="288"/>
            </a:xfrm>
            <a:prstGeom prst="rect">
              <a:avLst/>
            </a:prstGeom>
            <a:noFill/>
            <a:ln w="9525">
              <a:noFill/>
              <a:miter lim="800000"/>
              <a:headEnd/>
              <a:tailEnd/>
            </a:ln>
          </p:spPr>
          <p:txBody>
            <a:bodyPr>
              <a:spAutoFit/>
            </a:bodyPr>
            <a:lstStyle/>
            <a:p>
              <a:pPr algn="l"/>
              <a:r>
                <a:rPr lang="en-US" altLang="zh-CN" sz="2400" b="1">
                  <a:solidFill>
                    <a:srgbClr val="800000"/>
                  </a:solidFill>
                </a:rPr>
                <a:t>CS</a:t>
              </a:r>
              <a:endParaRPr lang="zh-CN" altLang="en-US" sz="2400" b="1">
                <a:solidFill>
                  <a:srgbClr val="800000"/>
                </a:solidFill>
              </a:endParaRPr>
            </a:p>
          </p:txBody>
        </p:sp>
        <p:sp>
          <p:nvSpPr>
            <p:cNvPr id="140" name="Line 159"/>
            <p:cNvSpPr>
              <a:spLocks noChangeShapeType="1"/>
            </p:cNvSpPr>
            <p:nvPr/>
          </p:nvSpPr>
          <p:spPr bwMode="auto">
            <a:xfrm>
              <a:off x="4568" y="1318"/>
              <a:ext cx="199" cy="0"/>
            </a:xfrm>
            <a:prstGeom prst="line">
              <a:avLst/>
            </a:prstGeom>
            <a:noFill/>
            <a:ln w="22225">
              <a:solidFill>
                <a:srgbClr val="800000"/>
              </a:solidFill>
              <a:round/>
              <a:headEnd/>
              <a:tailEnd/>
            </a:ln>
          </p:spPr>
          <p:txBody>
            <a:bodyPr wrap="none"/>
            <a:lstStyle/>
            <a:p>
              <a:endParaRPr lang="zh-CN" altLang="en-US" b="1"/>
            </a:p>
          </p:txBody>
        </p:sp>
        <p:sp>
          <p:nvSpPr>
            <p:cNvPr id="141" name="Oval 225"/>
            <p:cNvSpPr>
              <a:spLocks noChangeArrowheads="1"/>
            </p:cNvSpPr>
            <p:nvPr/>
          </p:nvSpPr>
          <p:spPr bwMode="auto">
            <a:xfrm flipH="1" flipV="1">
              <a:off x="833" y="1188"/>
              <a:ext cx="68" cy="68"/>
            </a:xfrm>
            <a:prstGeom prst="ellipse">
              <a:avLst/>
            </a:prstGeom>
            <a:noFill/>
            <a:ln w="25400" cap="sq">
              <a:solidFill>
                <a:srgbClr val="800000"/>
              </a:solidFill>
              <a:round/>
              <a:headEnd type="none" w="sm" len="sm"/>
              <a:tailEnd type="none" w="sm" len="sm"/>
            </a:ln>
          </p:spPr>
          <p:txBody>
            <a:bodyPr wrap="none" anchor="ctr"/>
            <a:lstStyle/>
            <a:p>
              <a:endParaRPr lang="zh-CN" altLang="en-US" b="1"/>
            </a:p>
          </p:txBody>
        </p:sp>
        <p:sp>
          <p:nvSpPr>
            <p:cNvPr id="142" name="Oval 226"/>
            <p:cNvSpPr>
              <a:spLocks noChangeArrowheads="1"/>
            </p:cNvSpPr>
            <p:nvPr/>
          </p:nvSpPr>
          <p:spPr bwMode="auto">
            <a:xfrm flipH="1" flipV="1">
              <a:off x="2135" y="1222"/>
              <a:ext cx="68" cy="68"/>
            </a:xfrm>
            <a:prstGeom prst="ellipse">
              <a:avLst/>
            </a:prstGeom>
            <a:noFill/>
            <a:ln w="25400" cap="sq">
              <a:solidFill>
                <a:srgbClr val="800000"/>
              </a:solidFill>
              <a:round/>
              <a:headEnd type="none" w="sm" len="sm"/>
              <a:tailEnd type="none" w="sm" len="sm"/>
            </a:ln>
          </p:spPr>
          <p:txBody>
            <a:bodyPr wrap="none" anchor="ctr"/>
            <a:lstStyle/>
            <a:p>
              <a:endParaRPr lang="zh-CN" altLang="en-US" b="1"/>
            </a:p>
          </p:txBody>
        </p:sp>
        <p:sp>
          <p:nvSpPr>
            <p:cNvPr id="143" name="Oval 227"/>
            <p:cNvSpPr>
              <a:spLocks noChangeArrowheads="1"/>
            </p:cNvSpPr>
            <p:nvPr/>
          </p:nvSpPr>
          <p:spPr bwMode="auto">
            <a:xfrm flipH="1" flipV="1">
              <a:off x="3425" y="1192"/>
              <a:ext cx="68" cy="68"/>
            </a:xfrm>
            <a:prstGeom prst="ellipse">
              <a:avLst/>
            </a:prstGeom>
            <a:noFill/>
            <a:ln w="25400" cap="sq">
              <a:solidFill>
                <a:srgbClr val="800000"/>
              </a:solidFill>
              <a:round/>
              <a:headEnd type="none" w="sm" len="sm"/>
              <a:tailEnd type="none" w="sm" len="sm"/>
            </a:ln>
          </p:spPr>
          <p:txBody>
            <a:bodyPr wrap="none" anchor="ctr"/>
            <a:lstStyle/>
            <a:p>
              <a:endParaRPr lang="zh-CN" altLang="en-US" b="1"/>
            </a:p>
          </p:txBody>
        </p:sp>
        <p:sp>
          <p:nvSpPr>
            <p:cNvPr id="144" name="Oval 228"/>
            <p:cNvSpPr>
              <a:spLocks noChangeArrowheads="1"/>
            </p:cNvSpPr>
            <p:nvPr/>
          </p:nvSpPr>
          <p:spPr bwMode="auto">
            <a:xfrm flipH="1" flipV="1">
              <a:off x="839" y="2068"/>
              <a:ext cx="68" cy="68"/>
            </a:xfrm>
            <a:prstGeom prst="ellipse">
              <a:avLst/>
            </a:prstGeom>
            <a:noFill/>
            <a:ln w="25400" cap="sq">
              <a:solidFill>
                <a:srgbClr val="800000"/>
              </a:solidFill>
              <a:round/>
              <a:headEnd type="none" w="sm" len="sm"/>
              <a:tailEnd type="none" w="sm" len="sm"/>
            </a:ln>
          </p:spPr>
          <p:txBody>
            <a:bodyPr wrap="none" anchor="ctr"/>
            <a:lstStyle/>
            <a:p>
              <a:endParaRPr lang="zh-CN" altLang="en-US" b="1"/>
            </a:p>
          </p:txBody>
        </p:sp>
        <p:sp>
          <p:nvSpPr>
            <p:cNvPr id="145" name="Oval 230"/>
            <p:cNvSpPr>
              <a:spLocks noChangeArrowheads="1"/>
            </p:cNvSpPr>
            <p:nvPr/>
          </p:nvSpPr>
          <p:spPr bwMode="auto">
            <a:xfrm flipH="1" flipV="1">
              <a:off x="3431" y="2014"/>
              <a:ext cx="68" cy="68"/>
            </a:xfrm>
            <a:prstGeom prst="ellipse">
              <a:avLst/>
            </a:prstGeom>
            <a:noFill/>
            <a:ln w="25400" cap="sq">
              <a:solidFill>
                <a:srgbClr val="800000"/>
              </a:solidFill>
              <a:round/>
              <a:headEnd type="none" w="sm" len="sm"/>
              <a:tailEnd type="none" w="sm" len="sm"/>
            </a:ln>
          </p:spPr>
          <p:txBody>
            <a:bodyPr wrap="none" anchor="ctr"/>
            <a:lstStyle/>
            <a:p>
              <a:endParaRPr lang="zh-CN" altLang="en-US" b="1"/>
            </a:p>
          </p:txBody>
        </p:sp>
        <p:sp>
          <p:nvSpPr>
            <p:cNvPr id="146" name="Oval 231"/>
            <p:cNvSpPr>
              <a:spLocks noChangeArrowheads="1"/>
            </p:cNvSpPr>
            <p:nvPr/>
          </p:nvSpPr>
          <p:spPr bwMode="auto">
            <a:xfrm flipH="1" flipV="1">
              <a:off x="4727" y="1198"/>
              <a:ext cx="68" cy="68"/>
            </a:xfrm>
            <a:prstGeom prst="ellipse">
              <a:avLst/>
            </a:prstGeom>
            <a:noFill/>
            <a:ln w="25400" cap="sq">
              <a:solidFill>
                <a:srgbClr val="800000"/>
              </a:solidFill>
              <a:round/>
              <a:headEnd type="none" w="sm" len="sm"/>
              <a:tailEnd type="none" w="sm" len="sm"/>
            </a:ln>
          </p:spPr>
          <p:txBody>
            <a:bodyPr wrap="none" anchor="ctr"/>
            <a:lstStyle/>
            <a:p>
              <a:endParaRPr lang="zh-CN" altLang="en-US" b="1"/>
            </a:p>
          </p:txBody>
        </p:sp>
        <p:sp>
          <p:nvSpPr>
            <p:cNvPr id="147" name="Oval 232"/>
            <p:cNvSpPr>
              <a:spLocks noChangeArrowheads="1"/>
            </p:cNvSpPr>
            <p:nvPr/>
          </p:nvSpPr>
          <p:spPr bwMode="auto">
            <a:xfrm flipH="1" flipV="1">
              <a:off x="2129" y="2044"/>
              <a:ext cx="68" cy="68"/>
            </a:xfrm>
            <a:prstGeom prst="ellipse">
              <a:avLst/>
            </a:prstGeom>
            <a:noFill/>
            <a:ln w="25400" cap="sq">
              <a:solidFill>
                <a:srgbClr val="800000"/>
              </a:solidFill>
              <a:round/>
              <a:headEnd type="none" w="sm" len="sm"/>
              <a:tailEnd type="none" w="sm" len="sm"/>
            </a:ln>
          </p:spPr>
          <p:txBody>
            <a:bodyPr wrap="none" anchor="ctr"/>
            <a:lstStyle/>
            <a:p>
              <a:endParaRPr lang="zh-CN" altLang="en-US" b="1"/>
            </a:p>
          </p:txBody>
        </p:sp>
        <p:sp>
          <p:nvSpPr>
            <p:cNvPr id="148" name="Oval 233"/>
            <p:cNvSpPr>
              <a:spLocks noChangeArrowheads="1"/>
            </p:cNvSpPr>
            <p:nvPr/>
          </p:nvSpPr>
          <p:spPr bwMode="auto">
            <a:xfrm flipH="1" flipV="1">
              <a:off x="4727" y="2044"/>
              <a:ext cx="68" cy="68"/>
            </a:xfrm>
            <a:prstGeom prst="ellipse">
              <a:avLst/>
            </a:prstGeom>
            <a:noFill/>
            <a:ln w="25400" cap="sq">
              <a:solidFill>
                <a:srgbClr val="800000"/>
              </a:solidFill>
              <a:round/>
              <a:headEnd type="none" w="sm" len="sm"/>
              <a:tailEnd type="none" w="sm" len="sm"/>
            </a:ln>
          </p:spPr>
          <p:txBody>
            <a:bodyPr wrap="none" anchor="ctr"/>
            <a:lstStyle/>
            <a:p>
              <a:endParaRPr lang="zh-CN" altLang="en-US" b="1"/>
            </a:p>
          </p:txBody>
        </p:sp>
      </p:grpSp>
      <p:grpSp>
        <p:nvGrpSpPr>
          <p:cNvPr id="149" name="Group 246"/>
          <p:cNvGrpSpPr>
            <a:grpSpLocks/>
          </p:cNvGrpSpPr>
          <p:nvPr/>
        </p:nvGrpSpPr>
        <p:grpSpPr bwMode="auto">
          <a:xfrm>
            <a:off x="749300" y="5807918"/>
            <a:ext cx="7704138" cy="933450"/>
            <a:chOff x="472" y="3456"/>
            <a:chExt cx="4853" cy="588"/>
          </a:xfrm>
        </p:grpSpPr>
        <p:sp>
          <p:nvSpPr>
            <p:cNvPr id="150" name="Text Box 177"/>
            <p:cNvSpPr txBox="1">
              <a:spLocks noChangeArrowheads="1"/>
            </p:cNvSpPr>
            <p:nvPr/>
          </p:nvSpPr>
          <p:spPr bwMode="auto">
            <a:xfrm>
              <a:off x="472" y="3508"/>
              <a:ext cx="699" cy="288"/>
            </a:xfrm>
            <a:prstGeom prst="rect">
              <a:avLst/>
            </a:prstGeom>
            <a:noFill/>
            <a:ln w="9525">
              <a:noFill/>
              <a:miter lim="800000"/>
              <a:headEnd/>
              <a:tailEnd/>
            </a:ln>
          </p:spPr>
          <p:txBody>
            <a:bodyPr>
              <a:spAutoFit/>
            </a:bodyPr>
            <a:lstStyle/>
            <a:p>
              <a:pPr algn="l"/>
              <a:r>
                <a:rPr lang="en-US" altLang="zh-CN" sz="2400" b="1">
                  <a:ea typeface="黑体" pitchFamily="2" charset="-122"/>
                </a:rPr>
                <a:t>CS</a:t>
              </a:r>
              <a:r>
                <a:rPr lang="en-US" altLang="zh-CN" sz="2000" b="1">
                  <a:ea typeface="黑体" pitchFamily="2" charset="-122"/>
                </a:rPr>
                <a:t>0</a:t>
              </a:r>
              <a:r>
                <a:rPr lang="en-US" altLang="zh-CN" sz="2400" b="1">
                  <a:ea typeface="黑体" pitchFamily="2" charset="-122"/>
                </a:rPr>
                <a:t>=</a:t>
              </a:r>
            </a:p>
          </p:txBody>
        </p:sp>
        <p:sp>
          <p:nvSpPr>
            <p:cNvPr id="151" name="Text Box 178"/>
            <p:cNvSpPr txBox="1">
              <a:spLocks noChangeArrowheads="1"/>
            </p:cNvSpPr>
            <p:nvPr/>
          </p:nvSpPr>
          <p:spPr bwMode="auto">
            <a:xfrm>
              <a:off x="918" y="3490"/>
              <a:ext cx="1053" cy="288"/>
            </a:xfrm>
            <a:prstGeom prst="rect">
              <a:avLst/>
            </a:prstGeom>
            <a:noFill/>
            <a:ln w="9525">
              <a:noFill/>
              <a:miter lim="800000"/>
              <a:headEnd/>
              <a:tailEnd/>
            </a:ln>
          </p:spPr>
          <p:txBody>
            <a:bodyPr>
              <a:spAutoFit/>
            </a:bodyPr>
            <a:lstStyle/>
            <a:p>
              <a:pPr algn="l"/>
              <a:r>
                <a:rPr lang="en-US" altLang="zh-CN" sz="2400" b="1">
                  <a:ea typeface="黑体" pitchFamily="2" charset="-122"/>
                </a:rPr>
                <a:t>A</a:t>
              </a:r>
              <a:r>
                <a:rPr lang="en-US" altLang="zh-CN" sz="2000" b="1">
                  <a:ea typeface="黑体" pitchFamily="2" charset="-122"/>
                </a:rPr>
                <a:t>11</a:t>
              </a:r>
              <a:r>
                <a:rPr lang="en-US" altLang="zh-CN" sz="2400" b="1">
                  <a:ea typeface="黑体" pitchFamily="2" charset="-122"/>
                </a:rPr>
                <a:t>A</a:t>
              </a:r>
              <a:r>
                <a:rPr lang="en-US" altLang="zh-CN" sz="2000" b="1">
                  <a:ea typeface="黑体" pitchFamily="2" charset="-122"/>
                </a:rPr>
                <a:t>10</a:t>
              </a:r>
            </a:p>
          </p:txBody>
        </p:sp>
        <p:sp>
          <p:nvSpPr>
            <p:cNvPr id="152" name="Line 179"/>
            <p:cNvSpPr>
              <a:spLocks noChangeShapeType="1"/>
            </p:cNvSpPr>
            <p:nvPr/>
          </p:nvSpPr>
          <p:spPr bwMode="auto">
            <a:xfrm>
              <a:off x="1003" y="3556"/>
              <a:ext cx="91" cy="0"/>
            </a:xfrm>
            <a:prstGeom prst="line">
              <a:avLst/>
            </a:prstGeom>
            <a:noFill/>
            <a:ln w="28575" cap="sq">
              <a:solidFill>
                <a:srgbClr val="003C00"/>
              </a:solidFill>
              <a:round/>
              <a:headEnd type="none" w="sm" len="sm"/>
              <a:tailEnd type="none" w="sm" len="sm"/>
            </a:ln>
          </p:spPr>
          <p:txBody>
            <a:bodyPr wrap="none" anchor="ctr"/>
            <a:lstStyle/>
            <a:p>
              <a:endParaRPr lang="zh-CN" altLang="en-US" b="1"/>
            </a:p>
          </p:txBody>
        </p:sp>
        <p:sp>
          <p:nvSpPr>
            <p:cNvPr id="153" name="Line 180"/>
            <p:cNvSpPr>
              <a:spLocks noChangeShapeType="1"/>
            </p:cNvSpPr>
            <p:nvPr/>
          </p:nvSpPr>
          <p:spPr bwMode="auto">
            <a:xfrm>
              <a:off x="1288" y="3555"/>
              <a:ext cx="91" cy="0"/>
            </a:xfrm>
            <a:prstGeom prst="line">
              <a:avLst/>
            </a:prstGeom>
            <a:noFill/>
            <a:ln w="28575" cap="sq">
              <a:solidFill>
                <a:srgbClr val="003C00"/>
              </a:solidFill>
              <a:round/>
              <a:headEnd type="none" w="sm" len="sm"/>
              <a:tailEnd type="none" w="sm" len="sm"/>
            </a:ln>
          </p:spPr>
          <p:txBody>
            <a:bodyPr wrap="none" anchor="ctr"/>
            <a:lstStyle/>
            <a:p>
              <a:endParaRPr lang="zh-CN" altLang="en-US" b="1"/>
            </a:p>
          </p:txBody>
        </p:sp>
        <p:sp>
          <p:nvSpPr>
            <p:cNvPr id="154" name="Text Box 181"/>
            <p:cNvSpPr txBox="1">
              <a:spLocks noChangeArrowheads="1"/>
            </p:cNvSpPr>
            <p:nvPr/>
          </p:nvSpPr>
          <p:spPr bwMode="auto">
            <a:xfrm>
              <a:off x="1551" y="3480"/>
              <a:ext cx="784" cy="288"/>
            </a:xfrm>
            <a:prstGeom prst="rect">
              <a:avLst/>
            </a:prstGeom>
            <a:noFill/>
            <a:ln w="9525">
              <a:noFill/>
              <a:miter lim="800000"/>
              <a:headEnd/>
              <a:tailEnd/>
            </a:ln>
          </p:spPr>
          <p:txBody>
            <a:bodyPr>
              <a:spAutoFit/>
            </a:bodyPr>
            <a:lstStyle/>
            <a:p>
              <a:pPr algn="l"/>
              <a:r>
                <a:rPr lang="zh-CN" altLang="en-US" sz="2400" b="1"/>
                <a:t>(=00)</a:t>
              </a:r>
            </a:p>
          </p:txBody>
        </p:sp>
        <p:sp>
          <p:nvSpPr>
            <p:cNvPr id="155" name="Text Box 207"/>
            <p:cNvSpPr txBox="1">
              <a:spLocks noChangeArrowheads="1"/>
            </p:cNvSpPr>
            <p:nvPr/>
          </p:nvSpPr>
          <p:spPr bwMode="auto">
            <a:xfrm>
              <a:off x="2064" y="3492"/>
              <a:ext cx="699" cy="288"/>
            </a:xfrm>
            <a:prstGeom prst="rect">
              <a:avLst/>
            </a:prstGeom>
            <a:noFill/>
            <a:ln w="9525">
              <a:noFill/>
              <a:miter lim="800000"/>
              <a:headEnd/>
              <a:tailEnd/>
            </a:ln>
          </p:spPr>
          <p:txBody>
            <a:bodyPr>
              <a:spAutoFit/>
            </a:bodyPr>
            <a:lstStyle/>
            <a:p>
              <a:pPr algn="l"/>
              <a:r>
                <a:rPr lang="en-US" altLang="zh-CN" sz="2400" b="1">
                  <a:ea typeface="黑体" pitchFamily="2" charset="-122"/>
                </a:rPr>
                <a:t>CS</a:t>
              </a:r>
              <a:r>
                <a:rPr lang="en-US" altLang="zh-CN" sz="2000" b="1">
                  <a:ea typeface="黑体" pitchFamily="2" charset="-122"/>
                </a:rPr>
                <a:t>1</a:t>
              </a:r>
              <a:r>
                <a:rPr lang="en-US" altLang="zh-CN" sz="2400" b="1">
                  <a:ea typeface="黑体" pitchFamily="2" charset="-122"/>
                </a:rPr>
                <a:t>=</a:t>
              </a:r>
            </a:p>
          </p:txBody>
        </p:sp>
        <p:sp>
          <p:nvSpPr>
            <p:cNvPr id="156" name="Text Box 208"/>
            <p:cNvSpPr txBox="1">
              <a:spLocks noChangeArrowheads="1"/>
            </p:cNvSpPr>
            <p:nvPr/>
          </p:nvSpPr>
          <p:spPr bwMode="auto">
            <a:xfrm>
              <a:off x="2510" y="3482"/>
              <a:ext cx="1053" cy="288"/>
            </a:xfrm>
            <a:prstGeom prst="rect">
              <a:avLst/>
            </a:prstGeom>
            <a:noFill/>
            <a:ln w="9525">
              <a:noFill/>
              <a:miter lim="800000"/>
              <a:headEnd/>
              <a:tailEnd/>
            </a:ln>
          </p:spPr>
          <p:txBody>
            <a:bodyPr>
              <a:spAutoFit/>
            </a:bodyPr>
            <a:lstStyle/>
            <a:p>
              <a:pPr algn="l"/>
              <a:r>
                <a:rPr lang="en-US" altLang="zh-CN" sz="2400" b="1">
                  <a:ea typeface="黑体" pitchFamily="2" charset="-122"/>
                </a:rPr>
                <a:t>A</a:t>
              </a:r>
              <a:r>
                <a:rPr lang="en-US" altLang="zh-CN" sz="2000" b="1">
                  <a:ea typeface="黑体" pitchFamily="2" charset="-122"/>
                </a:rPr>
                <a:t>11</a:t>
              </a:r>
              <a:r>
                <a:rPr lang="en-US" altLang="zh-CN" sz="2400" b="1">
                  <a:ea typeface="黑体" pitchFamily="2" charset="-122"/>
                </a:rPr>
                <a:t>A</a:t>
              </a:r>
              <a:r>
                <a:rPr lang="en-US" altLang="zh-CN" sz="2000" b="1">
                  <a:ea typeface="黑体" pitchFamily="2" charset="-122"/>
                </a:rPr>
                <a:t>10</a:t>
              </a:r>
            </a:p>
          </p:txBody>
        </p:sp>
        <p:sp>
          <p:nvSpPr>
            <p:cNvPr id="157" name="Line 209"/>
            <p:cNvSpPr>
              <a:spLocks noChangeShapeType="1"/>
            </p:cNvSpPr>
            <p:nvPr/>
          </p:nvSpPr>
          <p:spPr bwMode="auto">
            <a:xfrm>
              <a:off x="2595" y="3548"/>
              <a:ext cx="91" cy="0"/>
            </a:xfrm>
            <a:prstGeom prst="line">
              <a:avLst/>
            </a:prstGeom>
            <a:noFill/>
            <a:ln w="28575" cap="sq">
              <a:solidFill>
                <a:srgbClr val="003C00"/>
              </a:solidFill>
              <a:round/>
              <a:headEnd type="none" w="sm" len="sm"/>
              <a:tailEnd type="none" w="sm" len="sm"/>
            </a:ln>
          </p:spPr>
          <p:txBody>
            <a:bodyPr wrap="none" anchor="ctr"/>
            <a:lstStyle/>
            <a:p>
              <a:endParaRPr lang="zh-CN" altLang="en-US" b="1"/>
            </a:p>
          </p:txBody>
        </p:sp>
        <p:sp>
          <p:nvSpPr>
            <p:cNvPr id="158" name="Text Box 211"/>
            <p:cNvSpPr txBox="1">
              <a:spLocks noChangeArrowheads="1"/>
            </p:cNvSpPr>
            <p:nvPr/>
          </p:nvSpPr>
          <p:spPr bwMode="auto">
            <a:xfrm>
              <a:off x="3111" y="3472"/>
              <a:ext cx="549" cy="288"/>
            </a:xfrm>
            <a:prstGeom prst="rect">
              <a:avLst/>
            </a:prstGeom>
            <a:noFill/>
            <a:ln w="9525">
              <a:noFill/>
              <a:miter lim="800000"/>
              <a:headEnd/>
              <a:tailEnd/>
            </a:ln>
          </p:spPr>
          <p:txBody>
            <a:bodyPr>
              <a:spAutoFit/>
            </a:bodyPr>
            <a:lstStyle/>
            <a:p>
              <a:pPr algn="l"/>
              <a:r>
                <a:rPr lang="zh-CN" altLang="en-US" sz="2400" b="1"/>
                <a:t>(=01)</a:t>
              </a:r>
            </a:p>
          </p:txBody>
        </p:sp>
        <p:sp>
          <p:nvSpPr>
            <p:cNvPr id="159" name="Text Box 214"/>
            <p:cNvSpPr txBox="1">
              <a:spLocks noChangeArrowheads="1"/>
            </p:cNvSpPr>
            <p:nvPr/>
          </p:nvSpPr>
          <p:spPr bwMode="auto">
            <a:xfrm>
              <a:off x="3641" y="3476"/>
              <a:ext cx="699" cy="288"/>
            </a:xfrm>
            <a:prstGeom prst="rect">
              <a:avLst/>
            </a:prstGeom>
            <a:noFill/>
            <a:ln w="9525">
              <a:noFill/>
              <a:miter lim="800000"/>
              <a:headEnd/>
              <a:tailEnd/>
            </a:ln>
          </p:spPr>
          <p:txBody>
            <a:bodyPr>
              <a:spAutoFit/>
            </a:bodyPr>
            <a:lstStyle/>
            <a:p>
              <a:pPr algn="l"/>
              <a:r>
                <a:rPr lang="en-US" altLang="zh-CN" sz="2400" b="1">
                  <a:ea typeface="黑体" pitchFamily="2" charset="-122"/>
                </a:rPr>
                <a:t>CS2=</a:t>
              </a:r>
            </a:p>
          </p:txBody>
        </p:sp>
        <p:sp>
          <p:nvSpPr>
            <p:cNvPr id="160" name="Text Box 215"/>
            <p:cNvSpPr txBox="1">
              <a:spLocks noChangeArrowheads="1"/>
            </p:cNvSpPr>
            <p:nvPr/>
          </p:nvSpPr>
          <p:spPr bwMode="auto">
            <a:xfrm>
              <a:off x="4119" y="3458"/>
              <a:ext cx="1053" cy="288"/>
            </a:xfrm>
            <a:prstGeom prst="rect">
              <a:avLst/>
            </a:prstGeom>
            <a:noFill/>
            <a:ln w="9525">
              <a:noFill/>
              <a:miter lim="800000"/>
              <a:headEnd/>
              <a:tailEnd/>
            </a:ln>
          </p:spPr>
          <p:txBody>
            <a:bodyPr>
              <a:spAutoFit/>
            </a:bodyPr>
            <a:lstStyle/>
            <a:p>
              <a:pPr algn="l"/>
              <a:r>
                <a:rPr lang="en-US" altLang="zh-CN" sz="2400" b="1">
                  <a:ea typeface="黑体" pitchFamily="2" charset="-122"/>
                </a:rPr>
                <a:t>A</a:t>
              </a:r>
              <a:r>
                <a:rPr lang="en-US" altLang="zh-CN" sz="2000" b="1">
                  <a:ea typeface="黑体" pitchFamily="2" charset="-122"/>
                </a:rPr>
                <a:t>11</a:t>
              </a:r>
              <a:r>
                <a:rPr lang="en-US" altLang="zh-CN" sz="2400" b="1">
                  <a:ea typeface="黑体" pitchFamily="2" charset="-122"/>
                </a:rPr>
                <a:t>A</a:t>
              </a:r>
              <a:r>
                <a:rPr lang="en-US" altLang="zh-CN" sz="2000" b="1">
                  <a:ea typeface="黑体" pitchFamily="2" charset="-122"/>
                </a:rPr>
                <a:t>10</a:t>
              </a:r>
            </a:p>
          </p:txBody>
        </p:sp>
        <p:sp>
          <p:nvSpPr>
            <p:cNvPr id="161" name="Line 216"/>
            <p:cNvSpPr>
              <a:spLocks noChangeShapeType="1"/>
            </p:cNvSpPr>
            <p:nvPr/>
          </p:nvSpPr>
          <p:spPr bwMode="auto">
            <a:xfrm>
              <a:off x="4500" y="3524"/>
              <a:ext cx="91" cy="0"/>
            </a:xfrm>
            <a:prstGeom prst="line">
              <a:avLst/>
            </a:prstGeom>
            <a:noFill/>
            <a:ln w="28575" cap="sq">
              <a:solidFill>
                <a:srgbClr val="003C00"/>
              </a:solidFill>
              <a:round/>
              <a:headEnd type="none" w="sm" len="sm"/>
              <a:tailEnd type="none" w="sm" len="sm"/>
            </a:ln>
          </p:spPr>
          <p:txBody>
            <a:bodyPr wrap="none" anchor="ctr"/>
            <a:lstStyle/>
            <a:p>
              <a:endParaRPr lang="zh-CN" altLang="en-US" b="1"/>
            </a:p>
          </p:txBody>
        </p:sp>
        <p:sp>
          <p:nvSpPr>
            <p:cNvPr id="162" name="Text Box 217"/>
            <p:cNvSpPr txBox="1">
              <a:spLocks noChangeArrowheads="1"/>
            </p:cNvSpPr>
            <p:nvPr/>
          </p:nvSpPr>
          <p:spPr bwMode="auto">
            <a:xfrm>
              <a:off x="4728" y="3456"/>
              <a:ext cx="597" cy="288"/>
            </a:xfrm>
            <a:prstGeom prst="rect">
              <a:avLst/>
            </a:prstGeom>
            <a:noFill/>
            <a:ln w="9525">
              <a:noFill/>
              <a:miter lim="800000"/>
              <a:headEnd/>
              <a:tailEnd/>
            </a:ln>
          </p:spPr>
          <p:txBody>
            <a:bodyPr>
              <a:spAutoFit/>
            </a:bodyPr>
            <a:lstStyle/>
            <a:p>
              <a:pPr algn="l"/>
              <a:r>
                <a:rPr lang="zh-CN" altLang="en-US" sz="2400" b="1"/>
                <a:t>(=10)</a:t>
              </a:r>
            </a:p>
          </p:txBody>
        </p:sp>
        <p:sp>
          <p:nvSpPr>
            <p:cNvPr id="163" name="Text Box 220"/>
            <p:cNvSpPr txBox="1">
              <a:spLocks noChangeArrowheads="1"/>
            </p:cNvSpPr>
            <p:nvPr/>
          </p:nvSpPr>
          <p:spPr bwMode="auto">
            <a:xfrm>
              <a:off x="480" y="3756"/>
              <a:ext cx="699" cy="288"/>
            </a:xfrm>
            <a:prstGeom prst="rect">
              <a:avLst/>
            </a:prstGeom>
            <a:noFill/>
            <a:ln w="9525">
              <a:noFill/>
              <a:miter lim="800000"/>
              <a:headEnd/>
              <a:tailEnd/>
            </a:ln>
          </p:spPr>
          <p:txBody>
            <a:bodyPr>
              <a:spAutoFit/>
            </a:bodyPr>
            <a:lstStyle/>
            <a:p>
              <a:pPr algn="l"/>
              <a:r>
                <a:rPr lang="en-US" altLang="zh-CN" sz="2400" b="1">
                  <a:ea typeface="黑体" pitchFamily="2" charset="-122"/>
                </a:rPr>
                <a:t>CS</a:t>
              </a:r>
              <a:r>
                <a:rPr lang="en-US" altLang="zh-CN" sz="2000" b="1">
                  <a:ea typeface="黑体" pitchFamily="2" charset="-122"/>
                </a:rPr>
                <a:t>3</a:t>
              </a:r>
              <a:r>
                <a:rPr lang="en-US" altLang="zh-CN" sz="2400" b="1">
                  <a:ea typeface="黑体" pitchFamily="2" charset="-122"/>
                </a:rPr>
                <a:t>=</a:t>
              </a:r>
            </a:p>
          </p:txBody>
        </p:sp>
        <p:sp>
          <p:nvSpPr>
            <p:cNvPr id="164" name="Text Box 221"/>
            <p:cNvSpPr txBox="1">
              <a:spLocks noChangeArrowheads="1"/>
            </p:cNvSpPr>
            <p:nvPr/>
          </p:nvSpPr>
          <p:spPr bwMode="auto">
            <a:xfrm>
              <a:off x="926" y="3738"/>
              <a:ext cx="1053" cy="288"/>
            </a:xfrm>
            <a:prstGeom prst="rect">
              <a:avLst/>
            </a:prstGeom>
            <a:noFill/>
            <a:ln w="9525">
              <a:noFill/>
              <a:miter lim="800000"/>
              <a:headEnd/>
              <a:tailEnd/>
            </a:ln>
          </p:spPr>
          <p:txBody>
            <a:bodyPr>
              <a:spAutoFit/>
            </a:bodyPr>
            <a:lstStyle/>
            <a:p>
              <a:pPr algn="l"/>
              <a:r>
                <a:rPr lang="en-US" altLang="zh-CN" sz="2400" b="1">
                  <a:ea typeface="黑体" pitchFamily="2" charset="-122"/>
                </a:rPr>
                <a:t>A</a:t>
              </a:r>
              <a:r>
                <a:rPr lang="en-US" altLang="zh-CN" sz="2000" b="1">
                  <a:ea typeface="黑体" pitchFamily="2" charset="-122"/>
                </a:rPr>
                <a:t>11</a:t>
              </a:r>
              <a:r>
                <a:rPr lang="en-US" altLang="zh-CN" sz="2400" b="1">
                  <a:ea typeface="黑体" pitchFamily="2" charset="-122"/>
                </a:rPr>
                <a:t>A</a:t>
              </a:r>
              <a:r>
                <a:rPr lang="en-US" altLang="zh-CN" sz="2000" b="1">
                  <a:ea typeface="黑体" pitchFamily="2" charset="-122"/>
                </a:rPr>
                <a:t>10</a:t>
              </a:r>
            </a:p>
          </p:txBody>
        </p:sp>
        <p:sp>
          <p:nvSpPr>
            <p:cNvPr id="165" name="Text Box 223"/>
            <p:cNvSpPr txBox="1">
              <a:spLocks noChangeArrowheads="1"/>
            </p:cNvSpPr>
            <p:nvPr/>
          </p:nvSpPr>
          <p:spPr bwMode="auto">
            <a:xfrm>
              <a:off x="1543" y="3736"/>
              <a:ext cx="784" cy="288"/>
            </a:xfrm>
            <a:prstGeom prst="rect">
              <a:avLst/>
            </a:prstGeom>
            <a:noFill/>
            <a:ln w="9525">
              <a:noFill/>
              <a:miter lim="800000"/>
              <a:headEnd/>
              <a:tailEnd/>
            </a:ln>
          </p:spPr>
          <p:txBody>
            <a:bodyPr>
              <a:spAutoFit/>
            </a:bodyPr>
            <a:lstStyle/>
            <a:p>
              <a:pPr algn="l"/>
              <a:r>
                <a:rPr lang="zh-CN" altLang="en-US" sz="2400" b="1"/>
                <a:t>(=11)</a:t>
              </a:r>
            </a:p>
          </p:txBody>
        </p:sp>
        <p:sp>
          <p:nvSpPr>
            <p:cNvPr id="166" name="Line 242"/>
            <p:cNvSpPr>
              <a:spLocks noChangeShapeType="1"/>
            </p:cNvSpPr>
            <p:nvPr/>
          </p:nvSpPr>
          <p:spPr bwMode="auto">
            <a:xfrm flipH="1">
              <a:off x="2076" y="3547"/>
              <a:ext cx="0" cy="181"/>
            </a:xfrm>
            <a:prstGeom prst="line">
              <a:avLst/>
            </a:prstGeom>
            <a:noFill/>
            <a:ln w="38100" cmpd="dbl">
              <a:solidFill>
                <a:srgbClr val="003C00"/>
              </a:solidFill>
              <a:round/>
              <a:headEnd/>
              <a:tailEnd/>
            </a:ln>
          </p:spPr>
          <p:txBody>
            <a:bodyPr wrap="none"/>
            <a:lstStyle/>
            <a:p>
              <a:endParaRPr lang="zh-CN" altLang="en-US" b="1"/>
            </a:p>
          </p:txBody>
        </p:sp>
        <p:sp>
          <p:nvSpPr>
            <p:cNvPr id="167" name="Line 243"/>
            <p:cNvSpPr>
              <a:spLocks noChangeShapeType="1"/>
            </p:cNvSpPr>
            <p:nvPr/>
          </p:nvSpPr>
          <p:spPr bwMode="auto">
            <a:xfrm flipH="1">
              <a:off x="3645" y="3543"/>
              <a:ext cx="0" cy="181"/>
            </a:xfrm>
            <a:prstGeom prst="line">
              <a:avLst/>
            </a:prstGeom>
            <a:noFill/>
            <a:ln w="38100" cmpd="dbl">
              <a:solidFill>
                <a:srgbClr val="003C00"/>
              </a:solidFill>
              <a:round/>
              <a:headEnd/>
              <a:tailEnd/>
            </a:ln>
          </p:spPr>
          <p:txBody>
            <a:bodyPr wrap="none"/>
            <a:lstStyle/>
            <a:p>
              <a:endParaRPr lang="zh-CN" altLang="en-US" b="1"/>
            </a:p>
          </p:txBody>
        </p:sp>
        <p:sp>
          <p:nvSpPr>
            <p:cNvPr id="168" name="Line 244"/>
            <p:cNvSpPr>
              <a:spLocks noChangeShapeType="1"/>
            </p:cNvSpPr>
            <p:nvPr/>
          </p:nvSpPr>
          <p:spPr bwMode="auto">
            <a:xfrm flipH="1">
              <a:off x="5271" y="3532"/>
              <a:ext cx="0" cy="181"/>
            </a:xfrm>
            <a:prstGeom prst="line">
              <a:avLst/>
            </a:prstGeom>
            <a:noFill/>
            <a:ln w="38100" cmpd="dbl">
              <a:solidFill>
                <a:srgbClr val="003C00"/>
              </a:solidFill>
              <a:round/>
              <a:headEnd/>
              <a:tailEnd/>
            </a:ln>
          </p:spPr>
          <p:txBody>
            <a:bodyPr wrap="none"/>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9"/>
                                        </p:tgtEl>
                                        <p:attrNameLst>
                                          <p:attrName>style.visibility</p:attrName>
                                        </p:attrNameLst>
                                      </p:cBhvr>
                                      <p:to>
                                        <p:strVal val="visible"/>
                                      </p:to>
                                    </p:set>
                                    <p:animEffect transition="in" filter="wipe(left)">
                                      <p:cBhvr>
                                        <p:cTn id="12" dur="500"/>
                                        <p:tgtEl>
                                          <p:spTgt spid="1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430661" y="317599"/>
            <a:ext cx="4476750" cy="519113"/>
          </a:xfrm>
          <a:prstGeom prst="rect">
            <a:avLst/>
          </a:prstGeom>
          <a:noFill/>
          <a:ln w="9525">
            <a:noFill/>
            <a:miter lim="800000"/>
            <a:headEnd/>
            <a:tailEnd/>
          </a:ln>
        </p:spPr>
        <p:txBody>
          <a:bodyPr>
            <a:spAutoFit/>
          </a:bodyPr>
          <a:lstStyle/>
          <a:p>
            <a:pPr algn="l"/>
            <a:r>
              <a:rPr lang="zh-CN" altLang="en-US" sz="2800" b="1"/>
              <a:t>每一组的连接详图(如0组):</a:t>
            </a:r>
          </a:p>
        </p:txBody>
      </p:sp>
      <p:grpSp>
        <p:nvGrpSpPr>
          <p:cNvPr id="3" name="组合 2"/>
          <p:cNvGrpSpPr/>
          <p:nvPr/>
        </p:nvGrpSpPr>
        <p:grpSpPr>
          <a:xfrm>
            <a:off x="1187624" y="992410"/>
            <a:ext cx="7216775" cy="5100886"/>
            <a:chOff x="1660525" y="1424458"/>
            <a:chExt cx="7216775" cy="5100886"/>
          </a:xfrm>
        </p:grpSpPr>
        <p:grpSp>
          <p:nvGrpSpPr>
            <p:cNvPr id="5" name="Group 96"/>
            <p:cNvGrpSpPr>
              <a:grpSpLocks/>
            </p:cNvGrpSpPr>
            <p:nvPr/>
          </p:nvGrpSpPr>
          <p:grpSpPr bwMode="auto">
            <a:xfrm>
              <a:off x="1660525" y="1424458"/>
              <a:ext cx="7216775" cy="4587875"/>
              <a:chOff x="1046" y="484"/>
              <a:chExt cx="4546" cy="2890"/>
            </a:xfrm>
          </p:grpSpPr>
          <p:sp>
            <p:nvSpPr>
              <p:cNvPr id="6" name="Rectangle 5"/>
              <p:cNvSpPr>
                <a:spLocks noChangeArrowheads="1"/>
              </p:cNvSpPr>
              <p:nvPr/>
            </p:nvSpPr>
            <p:spPr bwMode="auto">
              <a:xfrm rot="5400000">
                <a:off x="2797" y="1483"/>
                <a:ext cx="707" cy="738"/>
              </a:xfrm>
              <a:prstGeom prst="rect">
                <a:avLst/>
              </a:prstGeom>
              <a:solidFill>
                <a:srgbClr val="D9FFFF"/>
              </a:solidFill>
              <a:ln w="25400" cap="sq">
                <a:solidFill>
                  <a:srgbClr val="003C00"/>
                </a:solidFill>
                <a:miter lim="800000"/>
                <a:headEnd type="none" w="sm" len="sm"/>
                <a:tailEnd type="none" w="sm" len="sm"/>
              </a:ln>
            </p:spPr>
            <p:txBody>
              <a:bodyPr wrap="none" anchor="ctr"/>
              <a:lstStyle/>
              <a:p>
                <a:endParaRPr lang="zh-CN" altLang="en-US" b="1"/>
              </a:p>
            </p:txBody>
          </p:sp>
          <p:sp>
            <p:nvSpPr>
              <p:cNvPr id="7" name="Text Box 6"/>
              <p:cNvSpPr txBox="1">
                <a:spLocks noChangeArrowheads="1"/>
              </p:cNvSpPr>
              <p:nvPr/>
            </p:nvSpPr>
            <p:spPr bwMode="auto">
              <a:xfrm>
                <a:off x="2793" y="1565"/>
                <a:ext cx="750" cy="519"/>
              </a:xfrm>
              <a:prstGeom prst="rect">
                <a:avLst/>
              </a:prstGeom>
              <a:noFill/>
              <a:ln w="12700" cap="sq">
                <a:noFill/>
                <a:miter lim="800000"/>
                <a:headEnd type="none" w="sm" len="sm"/>
                <a:tailEnd type="none" w="sm" len="sm"/>
              </a:ln>
            </p:spPr>
            <p:txBody>
              <a:bodyPr>
                <a:spAutoFit/>
              </a:bodyPr>
              <a:lstStyle/>
              <a:p>
                <a:pPr algn="l">
                  <a:spcBef>
                    <a:spcPct val="0"/>
                  </a:spcBef>
                </a:pPr>
                <a:r>
                  <a:rPr lang="zh-CN" altLang="en-US" sz="2600" b="1">
                    <a:ea typeface="黑体" pitchFamily="2" charset="-122"/>
                  </a:rPr>
                  <a:t>  </a:t>
                </a:r>
                <a:r>
                  <a:rPr lang="zh-CN" altLang="en-US" sz="2400" b="1">
                    <a:ea typeface="黑体" pitchFamily="2" charset="-122"/>
                  </a:rPr>
                  <a:t>2114</a:t>
                </a:r>
              </a:p>
              <a:p>
                <a:pPr algn="l">
                  <a:spcBef>
                    <a:spcPct val="0"/>
                  </a:spcBef>
                </a:pPr>
                <a:r>
                  <a:rPr lang="zh-CN" altLang="en-US" sz="2200" b="1">
                    <a:ea typeface="黑体" pitchFamily="2" charset="-122"/>
                  </a:rPr>
                  <a:t>(1</a:t>
                </a:r>
                <a:r>
                  <a:rPr lang="en-US" altLang="zh-CN" sz="2200" b="1">
                    <a:ea typeface="黑体" pitchFamily="2" charset="-122"/>
                  </a:rPr>
                  <a:t>K</a:t>
                </a:r>
                <a:r>
                  <a:rPr lang="en-US" altLang="zh-CN" sz="2200" b="1">
                    <a:ea typeface="黑体" pitchFamily="2" charset="-122"/>
                    <a:sym typeface="Symbol" pitchFamily="18" charset="2"/>
                  </a:rPr>
                  <a:t></a:t>
                </a:r>
                <a:r>
                  <a:rPr lang="en-US" altLang="zh-CN" sz="2200" b="1">
                    <a:ea typeface="黑体" pitchFamily="2" charset="-122"/>
                  </a:rPr>
                  <a:t>4)</a:t>
                </a:r>
              </a:p>
            </p:txBody>
          </p:sp>
          <p:sp>
            <p:nvSpPr>
              <p:cNvPr id="8" name="Line 10"/>
              <p:cNvSpPr>
                <a:spLocks noChangeShapeType="1"/>
              </p:cNvSpPr>
              <p:nvPr/>
            </p:nvSpPr>
            <p:spPr bwMode="auto">
              <a:xfrm>
                <a:off x="1665" y="541"/>
                <a:ext cx="3838" cy="0"/>
              </a:xfrm>
              <a:prstGeom prst="line">
                <a:avLst/>
              </a:prstGeom>
              <a:noFill/>
              <a:ln w="19050">
                <a:solidFill>
                  <a:srgbClr val="003C00"/>
                </a:solidFill>
                <a:round/>
                <a:headEnd/>
                <a:tailEnd/>
              </a:ln>
            </p:spPr>
            <p:txBody>
              <a:bodyPr wrap="none"/>
              <a:lstStyle/>
              <a:p>
                <a:endParaRPr lang="zh-CN" altLang="en-US" b="1"/>
              </a:p>
            </p:txBody>
          </p:sp>
          <p:sp>
            <p:nvSpPr>
              <p:cNvPr id="9" name="Line 11"/>
              <p:cNvSpPr>
                <a:spLocks noChangeShapeType="1"/>
              </p:cNvSpPr>
              <p:nvPr/>
            </p:nvSpPr>
            <p:spPr bwMode="auto">
              <a:xfrm>
                <a:off x="1661" y="657"/>
                <a:ext cx="3838" cy="0"/>
              </a:xfrm>
              <a:prstGeom prst="line">
                <a:avLst/>
              </a:prstGeom>
              <a:noFill/>
              <a:ln w="19050">
                <a:solidFill>
                  <a:srgbClr val="003C00"/>
                </a:solidFill>
                <a:round/>
                <a:headEnd/>
                <a:tailEnd/>
              </a:ln>
            </p:spPr>
            <p:txBody>
              <a:bodyPr wrap="none"/>
              <a:lstStyle/>
              <a:p>
                <a:endParaRPr lang="zh-CN" altLang="en-US" b="1"/>
              </a:p>
            </p:txBody>
          </p:sp>
          <p:sp>
            <p:nvSpPr>
              <p:cNvPr id="10" name="Line 12"/>
              <p:cNvSpPr>
                <a:spLocks noChangeShapeType="1"/>
              </p:cNvSpPr>
              <p:nvPr/>
            </p:nvSpPr>
            <p:spPr bwMode="auto">
              <a:xfrm>
                <a:off x="1667" y="783"/>
                <a:ext cx="3838" cy="0"/>
              </a:xfrm>
              <a:prstGeom prst="line">
                <a:avLst/>
              </a:prstGeom>
              <a:noFill/>
              <a:ln w="19050">
                <a:solidFill>
                  <a:srgbClr val="003C00"/>
                </a:solidFill>
                <a:round/>
                <a:headEnd/>
                <a:tailEnd/>
              </a:ln>
            </p:spPr>
            <p:txBody>
              <a:bodyPr wrap="none"/>
              <a:lstStyle/>
              <a:p>
                <a:endParaRPr lang="zh-CN" altLang="en-US" b="1"/>
              </a:p>
            </p:txBody>
          </p:sp>
          <p:sp>
            <p:nvSpPr>
              <p:cNvPr id="11" name="Line 13"/>
              <p:cNvSpPr>
                <a:spLocks noChangeShapeType="1"/>
              </p:cNvSpPr>
              <p:nvPr/>
            </p:nvSpPr>
            <p:spPr bwMode="auto">
              <a:xfrm>
                <a:off x="1665" y="883"/>
                <a:ext cx="3838" cy="0"/>
              </a:xfrm>
              <a:prstGeom prst="line">
                <a:avLst/>
              </a:prstGeom>
              <a:noFill/>
              <a:ln w="19050">
                <a:solidFill>
                  <a:srgbClr val="003C00"/>
                </a:solidFill>
                <a:round/>
                <a:headEnd/>
                <a:tailEnd/>
              </a:ln>
            </p:spPr>
            <p:txBody>
              <a:bodyPr wrap="none"/>
              <a:lstStyle/>
              <a:p>
                <a:endParaRPr lang="zh-CN" altLang="en-US" b="1"/>
              </a:p>
            </p:txBody>
          </p:sp>
          <p:sp>
            <p:nvSpPr>
              <p:cNvPr id="12" name="Line 14"/>
              <p:cNvSpPr>
                <a:spLocks noChangeShapeType="1"/>
              </p:cNvSpPr>
              <p:nvPr/>
            </p:nvSpPr>
            <p:spPr bwMode="auto">
              <a:xfrm>
                <a:off x="1665" y="1001"/>
                <a:ext cx="3838" cy="0"/>
              </a:xfrm>
              <a:prstGeom prst="line">
                <a:avLst/>
              </a:prstGeom>
              <a:noFill/>
              <a:ln w="19050">
                <a:solidFill>
                  <a:srgbClr val="003C00"/>
                </a:solidFill>
                <a:round/>
                <a:headEnd/>
                <a:tailEnd/>
              </a:ln>
            </p:spPr>
            <p:txBody>
              <a:bodyPr wrap="none"/>
              <a:lstStyle/>
              <a:p>
                <a:endParaRPr lang="zh-CN" altLang="en-US" b="1"/>
              </a:p>
            </p:txBody>
          </p:sp>
          <p:sp>
            <p:nvSpPr>
              <p:cNvPr id="13" name="Line 15"/>
              <p:cNvSpPr>
                <a:spLocks noChangeShapeType="1"/>
              </p:cNvSpPr>
              <p:nvPr/>
            </p:nvSpPr>
            <p:spPr bwMode="auto">
              <a:xfrm>
                <a:off x="1665" y="1117"/>
                <a:ext cx="3838" cy="0"/>
              </a:xfrm>
              <a:prstGeom prst="line">
                <a:avLst/>
              </a:prstGeom>
              <a:noFill/>
              <a:ln w="19050">
                <a:solidFill>
                  <a:srgbClr val="003C00"/>
                </a:solidFill>
                <a:round/>
                <a:headEnd/>
                <a:tailEnd/>
              </a:ln>
            </p:spPr>
            <p:txBody>
              <a:bodyPr wrap="none"/>
              <a:lstStyle/>
              <a:p>
                <a:endParaRPr lang="zh-CN" altLang="en-US" b="1"/>
              </a:p>
            </p:txBody>
          </p:sp>
          <p:sp>
            <p:nvSpPr>
              <p:cNvPr id="14" name="Line 16"/>
              <p:cNvSpPr>
                <a:spLocks noChangeShapeType="1"/>
              </p:cNvSpPr>
              <p:nvPr/>
            </p:nvSpPr>
            <p:spPr bwMode="auto">
              <a:xfrm>
                <a:off x="1665" y="1227"/>
                <a:ext cx="3838" cy="0"/>
              </a:xfrm>
              <a:prstGeom prst="line">
                <a:avLst/>
              </a:prstGeom>
              <a:noFill/>
              <a:ln w="19050">
                <a:solidFill>
                  <a:srgbClr val="003C00"/>
                </a:solidFill>
                <a:round/>
                <a:headEnd/>
                <a:tailEnd/>
              </a:ln>
            </p:spPr>
            <p:txBody>
              <a:bodyPr wrap="none"/>
              <a:lstStyle/>
              <a:p>
                <a:endParaRPr lang="zh-CN" altLang="en-US" b="1"/>
              </a:p>
            </p:txBody>
          </p:sp>
          <p:sp>
            <p:nvSpPr>
              <p:cNvPr id="15" name="Line 17"/>
              <p:cNvSpPr>
                <a:spLocks noChangeShapeType="1"/>
              </p:cNvSpPr>
              <p:nvPr/>
            </p:nvSpPr>
            <p:spPr bwMode="auto">
              <a:xfrm>
                <a:off x="1665" y="1357"/>
                <a:ext cx="3838" cy="0"/>
              </a:xfrm>
              <a:prstGeom prst="line">
                <a:avLst/>
              </a:prstGeom>
              <a:noFill/>
              <a:ln w="19050">
                <a:solidFill>
                  <a:srgbClr val="003C00"/>
                </a:solidFill>
                <a:round/>
                <a:headEnd/>
                <a:tailEnd/>
              </a:ln>
            </p:spPr>
            <p:txBody>
              <a:bodyPr wrap="none"/>
              <a:lstStyle/>
              <a:p>
                <a:endParaRPr lang="zh-CN" altLang="en-US" b="1"/>
              </a:p>
            </p:txBody>
          </p:sp>
          <p:sp>
            <p:nvSpPr>
              <p:cNvPr id="16" name="Freeform 18"/>
              <p:cNvSpPr>
                <a:spLocks/>
              </p:cNvSpPr>
              <p:nvPr/>
            </p:nvSpPr>
            <p:spPr bwMode="auto">
              <a:xfrm>
                <a:off x="3530" y="547"/>
                <a:ext cx="364" cy="1097"/>
              </a:xfrm>
              <a:custGeom>
                <a:avLst/>
                <a:gdLst>
                  <a:gd name="T0" fmla="*/ 0 w 152"/>
                  <a:gd name="T1" fmla="*/ 1122 h 1122"/>
                  <a:gd name="T2" fmla="*/ 152 w 152"/>
                  <a:gd name="T3" fmla="*/ 1122 h 1122"/>
                  <a:gd name="T4" fmla="*/ 152 w 152"/>
                  <a:gd name="T5" fmla="*/ 0 h 1122"/>
                  <a:gd name="T6" fmla="*/ 0 60000 65536"/>
                  <a:gd name="T7" fmla="*/ 0 60000 65536"/>
                  <a:gd name="T8" fmla="*/ 0 60000 65536"/>
                  <a:gd name="T9" fmla="*/ 0 w 152"/>
                  <a:gd name="T10" fmla="*/ 0 h 1122"/>
                  <a:gd name="T11" fmla="*/ 152 w 152"/>
                  <a:gd name="T12" fmla="*/ 1122 h 1122"/>
                </a:gdLst>
                <a:ahLst/>
                <a:cxnLst>
                  <a:cxn ang="T6">
                    <a:pos x="T0" y="T1"/>
                  </a:cxn>
                  <a:cxn ang="T7">
                    <a:pos x="T2" y="T3"/>
                  </a:cxn>
                  <a:cxn ang="T8">
                    <a:pos x="T4" y="T5"/>
                  </a:cxn>
                </a:cxnLst>
                <a:rect l="T9" t="T10" r="T11" b="T12"/>
                <a:pathLst>
                  <a:path w="152" h="1122">
                    <a:moveTo>
                      <a:pt x="0" y="1122"/>
                    </a:moveTo>
                    <a:lnTo>
                      <a:pt x="152" y="1122"/>
                    </a:lnTo>
                    <a:lnTo>
                      <a:pt x="152" y="0"/>
                    </a:lnTo>
                  </a:path>
                </a:pathLst>
              </a:custGeom>
              <a:noFill/>
              <a:ln w="19050" cmpd="sng">
                <a:solidFill>
                  <a:srgbClr val="003C00"/>
                </a:solidFill>
                <a:round/>
                <a:headEnd/>
                <a:tailEnd type="oval" w="sm" len="sm"/>
              </a:ln>
            </p:spPr>
            <p:txBody>
              <a:bodyPr wrap="none"/>
              <a:lstStyle/>
              <a:p>
                <a:endParaRPr lang="zh-CN" altLang="en-US" b="1"/>
              </a:p>
            </p:txBody>
          </p:sp>
          <p:sp>
            <p:nvSpPr>
              <p:cNvPr id="17" name="Freeform 19"/>
              <p:cNvSpPr>
                <a:spLocks/>
              </p:cNvSpPr>
              <p:nvPr/>
            </p:nvSpPr>
            <p:spPr bwMode="auto">
              <a:xfrm>
                <a:off x="3513" y="661"/>
                <a:ext cx="477" cy="1156"/>
              </a:xfrm>
              <a:custGeom>
                <a:avLst/>
                <a:gdLst>
                  <a:gd name="T0" fmla="*/ 0 w 152"/>
                  <a:gd name="T1" fmla="*/ 1122 h 1122"/>
                  <a:gd name="T2" fmla="*/ 152 w 152"/>
                  <a:gd name="T3" fmla="*/ 1122 h 1122"/>
                  <a:gd name="T4" fmla="*/ 152 w 152"/>
                  <a:gd name="T5" fmla="*/ 0 h 1122"/>
                  <a:gd name="T6" fmla="*/ 0 60000 65536"/>
                  <a:gd name="T7" fmla="*/ 0 60000 65536"/>
                  <a:gd name="T8" fmla="*/ 0 60000 65536"/>
                  <a:gd name="T9" fmla="*/ 0 w 152"/>
                  <a:gd name="T10" fmla="*/ 0 h 1122"/>
                  <a:gd name="T11" fmla="*/ 152 w 152"/>
                  <a:gd name="T12" fmla="*/ 1122 h 1122"/>
                </a:gdLst>
                <a:ahLst/>
                <a:cxnLst>
                  <a:cxn ang="T6">
                    <a:pos x="T0" y="T1"/>
                  </a:cxn>
                  <a:cxn ang="T7">
                    <a:pos x="T2" y="T3"/>
                  </a:cxn>
                  <a:cxn ang="T8">
                    <a:pos x="T4" y="T5"/>
                  </a:cxn>
                </a:cxnLst>
                <a:rect l="T9" t="T10" r="T11" b="T12"/>
                <a:pathLst>
                  <a:path w="152" h="1122">
                    <a:moveTo>
                      <a:pt x="0" y="1122"/>
                    </a:moveTo>
                    <a:lnTo>
                      <a:pt x="152" y="1122"/>
                    </a:lnTo>
                    <a:lnTo>
                      <a:pt x="152" y="0"/>
                    </a:lnTo>
                  </a:path>
                </a:pathLst>
              </a:custGeom>
              <a:noFill/>
              <a:ln w="19050" cmpd="sng">
                <a:solidFill>
                  <a:srgbClr val="003C00"/>
                </a:solidFill>
                <a:round/>
                <a:headEnd/>
                <a:tailEnd type="oval" w="sm" len="sm"/>
              </a:ln>
            </p:spPr>
            <p:txBody>
              <a:bodyPr wrap="none"/>
              <a:lstStyle/>
              <a:p>
                <a:endParaRPr lang="zh-CN" altLang="en-US" b="1"/>
              </a:p>
            </p:txBody>
          </p:sp>
          <p:sp>
            <p:nvSpPr>
              <p:cNvPr id="18" name="Freeform 20"/>
              <p:cNvSpPr>
                <a:spLocks/>
              </p:cNvSpPr>
              <p:nvPr/>
            </p:nvSpPr>
            <p:spPr bwMode="auto">
              <a:xfrm>
                <a:off x="3509" y="778"/>
                <a:ext cx="575" cy="1214"/>
              </a:xfrm>
              <a:custGeom>
                <a:avLst/>
                <a:gdLst>
                  <a:gd name="T0" fmla="*/ 0 w 152"/>
                  <a:gd name="T1" fmla="*/ 1122 h 1122"/>
                  <a:gd name="T2" fmla="*/ 152 w 152"/>
                  <a:gd name="T3" fmla="*/ 1122 h 1122"/>
                  <a:gd name="T4" fmla="*/ 152 w 152"/>
                  <a:gd name="T5" fmla="*/ 0 h 1122"/>
                  <a:gd name="T6" fmla="*/ 0 60000 65536"/>
                  <a:gd name="T7" fmla="*/ 0 60000 65536"/>
                  <a:gd name="T8" fmla="*/ 0 60000 65536"/>
                  <a:gd name="T9" fmla="*/ 0 w 152"/>
                  <a:gd name="T10" fmla="*/ 0 h 1122"/>
                  <a:gd name="T11" fmla="*/ 152 w 152"/>
                  <a:gd name="T12" fmla="*/ 1122 h 1122"/>
                </a:gdLst>
                <a:ahLst/>
                <a:cxnLst>
                  <a:cxn ang="T6">
                    <a:pos x="T0" y="T1"/>
                  </a:cxn>
                  <a:cxn ang="T7">
                    <a:pos x="T2" y="T3"/>
                  </a:cxn>
                  <a:cxn ang="T8">
                    <a:pos x="T4" y="T5"/>
                  </a:cxn>
                </a:cxnLst>
                <a:rect l="T9" t="T10" r="T11" b="T12"/>
                <a:pathLst>
                  <a:path w="152" h="1122">
                    <a:moveTo>
                      <a:pt x="0" y="1122"/>
                    </a:moveTo>
                    <a:lnTo>
                      <a:pt x="152" y="1122"/>
                    </a:lnTo>
                    <a:lnTo>
                      <a:pt x="152" y="0"/>
                    </a:lnTo>
                  </a:path>
                </a:pathLst>
              </a:custGeom>
              <a:noFill/>
              <a:ln w="19050" cmpd="sng">
                <a:solidFill>
                  <a:srgbClr val="003C00"/>
                </a:solidFill>
                <a:round/>
                <a:headEnd/>
                <a:tailEnd type="oval" w="sm" len="sm"/>
              </a:ln>
            </p:spPr>
            <p:txBody>
              <a:bodyPr wrap="none"/>
              <a:lstStyle/>
              <a:p>
                <a:endParaRPr lang="zh-CN" altLang="en-US" b="1"/>
              </a:p>
            </p:txBody>
          </p:sp>
          <p:sp>
            <p:nvSpPr>
              <p:cNvPr id="19" name="Freeform 21"/>
              <p:cNvSpPr>
                <a:spLocks/>
              </p:cNvSpPr>
              <p:nvPr/>
            </p:nvSpPr>
            <p:spPr bwMode="auto">
              <a:xfrm>
                <a:off x="3514" y="884"/>
                <a:ext cx="666" cy="1277"/>
              </a:xfrm>
              <a:custGeom>
                <a:avLst/>
                <a:gdLst>
                  <a:gd name="T0" fmla="*/ 0 w 152"/>
                  <a:gd name="T1" fmla="*/ 1122 h 1122"/>
                  <a:gd name="T2" fmla="*/ 152 w 152"/>
                  <a:gd name="T3" fmla="*/ 1122 h 1122"/>
                  <a:gd name="T4" fmla="*/ 152 w 152"/>
                  <a:gd name="T5" fmla="*/ 0 h 1122"/>
                  <a:gd name="T6" fmla="*/ 0 60000 65536"/>
                  <a:gd name="T7" fmla="*/ 0 60000 65536"/>
                  <a:gd name="T8" fmla="*/ 0 60000 65536"/>
                  <a:gd name="T9" fmla="*/ 0 w 152"/>
                  <a:gd name="T10" fmla="*/ 0 h 1122"/>
                  <a:gd name="T11" fmla="*/ 152 w 152"/>
                  <a:gd name="T12" fmla="*/ 1122 h 1122"/>
                </a:gdLst>
                <a:ahLst/>
                <a:cxnLst>
                  <a:cxn ang="T6">
                    <a:pos x="T0" y="T1"/>
                  </a:cxn>
                  <a:cxn ang="T7">
                    <a:pos x="T2" y="T3"/>
                  </a:cxn>
                  <a:cxn ang="T8">
                    <a:pos x="T4" y="T5"/>
                  </a:cxn>
                </a:cxnLst>
                <a:rect l="T9" t="T10" r="T11" b="T12"/>
                <a:pathLst>
                  <a:path w="152" h="1122">
                    <a:moveTo>
                      <a:pt x="0" y="1122"/>
                    </a:moveTo>
                    <a:lnTo>
                      <a:pt x="152" y="1122"/>
                    </a:lnTo>
                    <a:lnTo>
                      <a:pt x="152" y="0"/>
                    </a:lnTo>
                  </a:path>
                </a:pathLst>
              </a:custGeom>
              <a:noFill/>
              <a:ln w="19050" cmpd="sng">
                <a:solidFill>
                  <a:srgbClr val="003C00"/>
                </a:solidFill>
                <a:round/>
                <a:headEnd/>
                <a:tailEnd type="oval" w="sm" len="sm"/>
              </a:ln>
            </p:spPr>
            <p:txBody>
              <a:bodyPr wrap="none"/>
              <a:lstStyle/>
              <a:p>
                <a:endParaRPr lang="zh-CN" altLang="en-US" b="1"/>
              </a:p>
            </p:txBody>
          </p:sp>
          <p:sp>
            <p:nvSpPr>
              <p:cNvPr id="20" name="Freeform 22"/>
              <p:cNvSpPr>
                <a:spLocks/>
              </p:cNvSpPr>
              <p:nvPr/>
            </p:nvSpPr>
            <p:spPr bwMode="auto">
              <a:xfrm>
                <a:off x="3529" y="991"/>
                <a:ext cx="743" cy="1633"/>
              </a:xfrm>
              <a:custGeom>
                <a:avLst/>
                <a:gdLst>
                  <a:gd name="T0" fmla="*/ 0 w 152"/>
                  <a:gd name="T1" fmla="*/ 1122 h 1122"/>
                  <a:gd name="T2" fmla="*/ 152 w 152"/>
                  <a:gd name="T3" fmla="*/ 1122 h 1122"/>
                  <a:gd name="T4" fmla="*/ 152 w 152"/>
                  <a:gd name="T5" fmla="*/ 0 h 1122"/>
                  <a:gd name="T6" fmla="*/ 0 60000 65536"/>
                  <a:gd name="T7" fmla="*/ 0 60000 65536"/>
                  <a:gd name="T8" fmla="*/ 0 60000 65536"/>
                  <a:gd name="T9" fmla="*/ 0 w 152"/>
                  <a:gd name="T10" fmla="*/ 0 h 1122"/>
                  <a:gd name="T11" fmla="*/ 152 w 152"/>
                  <a:gd name="T12" fmla="*/ 1122 h 1122"/>
                </a:gdLst>
                <a:ahLst/>
                <a:cxnLst>
                  <a:cxn ang="T6">
                    <a:pos x="T0" y="T1"/>
                  </a:cxn>
                  <a:cxn ang="T7">
                    <a:pos x="T2" y="T3"/>
                  </a:cxn>
                  <a:cxn ang="T8">
                    <a:pos x="T4" y="T5"/>
                  </a:cxn>
                </a:cxnLst>
                <a:rect l="T9" t="T10" r="T11" b="T12"/>
                <a:pathLst>
                  <a:path w="152" h="1122">
                    <a:moveTo>
                      <a:pt x="0" y="1122"/>
                    </a:moveTo>
                    <a:lnTo>
                      <a:pt x="152" y="1122"/>
                    </a:lnTo>
                    <a:lnTo>
                      <a:pt x="152" y="0"/>
                    </a:lnTo>
                  </a:path>
                </a:pathLst>
              </a:custGeom>
              <a:noFill/>
              <a:ln w="19050" cmpd="sng">
                <a:solidFill>
                  <a:srgbClr val="003C00"/>
                </a:solidFill>
                <a:round/>
                <a:headEnd/>
                <a:tailEnd type="oval" w="sm" len="sm"/>
              </a:ln>
            </p:spPr>
            <p:txBody>
              <a:bodyPr wrap="none"/>
              <a:lstStyle/>
              <a:p>
                <a:endParaRPr lang="zh-CN" altLang="en-US" b="1"/>
              </a:p>
            </p:txBody>
          </p:sp>
          <p:sp>
            <p:nvSpPr>
              <p:cNvPr id="21" name="Freeform 23"/>
              <p:cNvSpPr>
                <a:spLocks/>
              </p:cNvSpPr>
              <p:nvPr/>
            </p:nvSpPr>
            <p:spPr bwMode="auto">
              <a:xfrm>
                <a:off x="3526" y="1117"/>
                <a:ext cx="849" cy="1671"/>
              </a:xfrm>
              <a:custGeom>
                <a:avLst/>
                <a:gdLst>
                  <a:gd name="T0" fmla="*/ 0 w 152"/>
                  <a:gd name="T1" fmla="*/ 1122 h 1122"/>
                  <a:gd name="T2" fmla="*/ 152 w 152"/>
                  <a:gd name="T3" fmla="*/ 1122 h 1122"/>
                  <a:gd name="T4" fmla="*/ 152 w 152"/>
                  <a:gd name="T5" fmla="*/ 0 h 1122"/>
                  <a:gd name="T6" fmla="*/ 0 60000 65536"/>
                  <a:gd name="T7" fmla="*/ 0 60000 65536"/>
                  <a:gd name="T8" fmla="*/ 0 60000 65536"/>
                  <a:gd name="T9" fmla="*/ 0 w 152"/>
                  <a:gd name="T10" fmla="*/ 0 h 1122"/>
                  <a:gd name="T11" fmla="*/ 152 w 152"/>
                  <a:gd name="T12" fmla="*/ 1122 h 1122"/>
                </a:gdLst>
                <a:ahLst/>
                <a:cxnLst>
                  <a:cxn ang="T6">
                    <a:pos x="T0" y="T1"/>
                  </a:cxn>
                  <a:cxn ang="T7">
                    <a:pos x="T2" y="T3"/>
                  </a:cxn>
                  <a:cxn ang="T8">
                    <a:pos x="T4" y="T5"/>
                  </a:cxn>
                </a:cxnLst>
                <a:rect l="T9" t="T10" r="T11" b="T12"/>
                <a:pathLst>
                  <a:path w="152" h="1122">
                    <a:moveTo>
                      <a:pt x="0" y="1122"/>
                    </a:moveTo>
                    <a:lnTo>
                      <a:pt x="152" y="1122"/>
                    </a:lnTo>
                    <a:lnTo>
                      <a:pt x="152" y="0"/>
                    </a:lnTo>
                  </a:path>
                </a:pathLst>
              </a:custGeom>
              <a:noFill/>
              <a:ln w="19050" cmpd="sng">
                <a:solidFill>
                  <a:srgbClr val="003C00"/>
                </a:solidFill>
                <a:round/>
                <a:headEnd/>
                <a:tailEnd type="oval" w="sm" len="sm"/>
              </a:ln>
            </p:spPr>
            <p:txBody>
              <a:bodyPr wrap="none"/>
              <a:lstStyle/>
              <a:p>
                <a:endParaRPr lang="zh-CN" altLang="en-US" b="1"/>
              </a:p>
            </p:txBody>
          </p:sp>
          <p:sp>
            <p:nvSpPr>
              <p:cNvPr id="22" name="Freeform 24"/>
              <p:cNvSpPr>
                <a:spLocks/>
              </p:cNvSpPr>
              <p:nvPr/>
            </p:nvSpPr>
            <p:spPr bwMode="auto">
              <a:xfrm>
                <a:off x="3524" y="1227"/>
                <a:ext cx="940" cy="1733"/>
              </a:xfrm>
              <a:custGeom>
                <a:avLst/>
                <a:gdLst>
                  <a:gd name="T0" fmla="*/ 0 w 152"/>
                  <a:gd name="T1" fmla="*/ 1122 h 1122"/>
                  <a:gd name="T2" fmla="*/ 152 w 152"/>
                  <a:gd name="T3" fmla="*/ 1122 h 1122"/>
                  <a:gd name="T4" fmla="*/ 152 w 152"/>
                  <a:gd name="T5" fmla="*/ 0 h 1122"/>
                  <a:gd name="T6" fmla="*/ 0 60000 65536"/>
                  <a:gd name="T7" fmla="*/ 0 60000 65536"/>
                  <a:gd name="T8" fmla="*/ 0 60000 65536"/>
                  <a:gd name="T9" fmla="*/ 0 w 152"/>
                  <a:gd name="T10" fmla="*/ 0 h 1122"/>
                  <a:gd name="T11" fmla="*/ 152 w 152"/>
                  <a:gd name="T12" fmla="*/ 1122 h 1122"/>
                </a:gdLst>
                <a:ahLst/>
                <a:cxnLst>
                  <a:cxn ang="T6">
                    <a:pos x="T0" y="T1"/>
                  </a:cxn>
                  <a:cxn ang="T7">
                    <a:pos x="T2" y="T3"/>
                  </a:cxn>
                  <a:cxn ang="T8">
                    <a:pos x="T4" y="T5"/>
                  </a:cxn>
                </a:cxnLst>
                <a:rect l="T9" t="T10" r="T11" b="T12"/>
                <a:pathLst>
                  <a:path w="152" h="1122">
                    <a:moveTo>
                      <a:pt x="0" y="1122"/>
                    </a:moveTo>
                    <a:lnTo>
                      <a:pt x="152" y="1122"/>
                    </a:lnTo>
                    <a:lnTo>
                      <a:pt x="152" y="0"/>
                    </a:lnTo>
                  </a:path>
                </a:pathLst>
              </a:custGeom>
              <a:noFill/>
              <a:ln w="19050" cmpd="sng">
                <a:solidFill>
                  <a:srgbClr val="003C00"/>
                </a:solidFill>
                <a:round/>
                <a:headEnd/>
                <a:tailEnd type="oval" w="sm" len="sm"/>
              </a:ln>
            </p:spPr>
            <p:txBody>
              <a:bodyPr wrap="none"/>
              <a:lstStyle/>
              <a:p>
                <a:endParaRPr lang="zh-CN" altLang="en-US" b="1"/>
              </a:p>
            </p:txBody>
          </p:sp>
          <p:sp>
            <p:nvSpPr>
              <p:cNvPr id="23" name="Freeform 25"/>
              <p:cNvSpPr>
                <a:spLocks/>
              </p:cNvSpPr>
              <p:nvPr/>
            </p:nvSpPr>
            <p:spPr bwMode="auto">
              <a:xfrm>
                <a:off x="3523" y="1344"/>
                <a:ext cx="1038" cy="1796"/>
              </a:xfrm>
              <a:custGeom>
                <a:avLst/>
                <a:gdLst>
                  <a:gd name="T0" fmla="*/ 0 w 152"/>
                  <a:gd name="T1" fmla="*/ 1122 h 1122"/>
                  <a:gd name="T2" fmla="*/ 152 w 152"/>
                  <a:gd name="T3" fmla="*/ 1122 h 1122"/>
                  <a:gd name="T4" fmla="*/ 152 w 152"/>
                  <a:gd name="T5" fmla="*/ 0 h 1122"/>
                  <a:gd name="T6" fmla="*/ 0 60000 65536"/>
                  <a:gd name="T7" fmla="*/ 0 60000 65536"/>
                  <a:gd name="T8" fmla="*/ 0 60000 65536"/>
                  <a:gd name="T9" fmla="*/ 0 w 152"/>
                  <a:gd name="T10" fmla="*/ 0 h 1122"/>
                  <a:gd name="T11" fmla="*/ 152 w 152"/>
                  <a:gd name="T12" fmla="*/ 1122 h 1122"/>
                </a:gdLst>
                <a:ahLst/>
                <a:cxnLst>
                  <a:cxn ang="T6">
                    <a:pos x="T0" y="T1"/>
                  </a:cxn>
                  <a:cxn ang="T7">
                    <a:pos x="T2" y="T3"/>
                  </a:cxn>
                  <a:cxn ang="T8">
                    <a:pos x="T4" y="T5"/>
                  </a:cxn>
                </a:cxnLst>
                <a:rect l="T9" t="T10" r="T11" b="T12"/>
                <a:pathLst>
                  <a:path w="152" h="1122">
                    <a:moveTo>
                      <a:pt x="0" y="1122"/>
                    </a:moveTo>
                    <a:lnTo>
                      <a:pt x="152" y="1122"/>
                    </a:lnTo>
                    <a:lnTo>
                      <a:pt x="152" y="0"/>
                    </a:lnTo>
                  </a:path>
                </a:pathLst>
              </a:custGeom>
              <a:noFill/>
              <a:ln w="19050" cmpd="sng">
                <a:solidFill>
                  <a:srgbClr val="003C00"/>
                </a:solidFill>
                <a:round/>
                <a:headEnd/>
                <a:tailEnd type="oval" w="sm" len="sm"/>
              </a:ln>
            </p:spPr>
            <p:txBody>
              <a:bodyPr wrap="none"/>
              <a:lstStyle/>
              <a:p>
                <a:endParaRPr lang="zh-CN" altLang="en-US" b="1"/>
              </a:p>
            </p:txBody>
          </p:sp>
          <p:sp>
            <p:nvSpPr>
              <p:cNvPr id="24" name="AutoShape 27"/>
              <p:cNvSpPr>
                <a:spLocks noChangeArrowheads="1"/>
              </p:cNvSpPr>
              <p:nvPr/>
            </p:nvSpPr>
            <p:spPr bwMode="auto">
              <a:xfrm>
                <a:off x="5060" y="3295"/>
                <a:ext cx="510" cy="79"/>
              </a:xfrm>
              <a:prstGeom prst="rightArrow">
                <a:avLst>
                  <a:gd name="adj1" fmla="val 50000"/>
                  <a:gd name="adj2" fmla="val 161392"/>
                </a:avLst>
              </a:prstGeom>
              <a:solidFill>
                <a:srgbClr val="003C00"/>
              </a:solidFill>
              <a:ln w="9525">
                <a:solidFill>
                  <a:srgbClr val="003C00"/>
                </a:solidFill>
                <a:miter lim="800000"/>
                <a:headEnd/>
                <a:tailEnd/>
              </a:ln>
            </p:spPr>
            <p:txBody>
              <a:bodyPr wrap="none" anchor="ctr"/>
              <a:lstStyle/>
              <a:p>
                <a:endParaRPr lang="zh-CN" altLang="en-US" b="1"/>
              </a:p>
            </p:txBody>
          </p:sp>
          <p:sp>
            <p:nvSpPr>
              <p:cNvPr id="25" name="Rectangle 28"/>
              <p:cNvSpPr>
                <a:spLocks noChangeArrowheads="1"/>
              </p:cNvSpPr>
              <p:nvPr/>
            </p:nvSpPr>
            <p:spPr bwMode="auto">
              <a:xfrm>
                <a:off x="2086" y="3317"/>
                <a:ext cx="3065" cy="39"/>
              </a:xfrm>
              <a:prstGeom prst="rect">
                <a:avLst/>
              </a:prstGeom>
              <a:solidFill>
                <a:srgbClr val="003C00"/>
              </a:solidFill>
              <a:ln w="9525">
                <a:solidFill>
                  <a:srgbClr val="003C00"/>
                </a:solidFill>
                <a:miter lim="800000"/>
                <a:headEnd/>
                <a:tailEnd/>
              </a:ln>
            </p:spPr>
            <p:txBody>
              <a:bodyPr wrap="none" anchor="ctr"/>
              <a:lstStyle/>
              <a:p>
                <a:endParaRPr lang="zh-CN" altLang="en-US" b="1"/>
              </a:p>
            </p:txBody>
          </p:sp>
          <p:sp>
            <p:nvSpPr>
              <p:cNvPr id="26" name="Rectangle 29"/>
              <p:cNvSpPr>
                <a:spLocks noChangeArrowheads="1"/>
              </p:cNvSpPr>
              <p:nvPr/>
            </p:nvSpPr>
            <p:spPr bwMode="auto">
              <a:xfrm>
                <a:off x="1352" y="484"/>
                <a:ext cx="434" cy="989"/>
              </a:xfrm>
              <a:prstGeom prst="rect">
                <a:avLst/>
              </a:prstGeom>
              <a:noFill/>
              <a:ln w="9525">
                <a:noFill/>
                <a:miter lim="800000"/>
                <a:headEnd/>
                <a:tailEnd/>
              </a:ln>
            </p:spPr>
            <p:txBody>
              <a:bodyPr>
                <a:spAutoFit/>
              </a:bodyPr>
              <a:lstStyle/>
              <a:p>
                <a:pPr algn="l">
                  <a:lnSpc>
                    <a:spcPct val="60000"/>
                  </a:lnSpc>
                  <a:spcBef>
                    <a:spcPct val="0"/>
                  </a:spcBef>
                </a:pPr>
                <a:r>
                  <a:rPr lang="en-US" altLang="zh-CN" sz="2000" b="1">
                    <a:ea typeface="黑体" pitchFamily="2" charset="-122"/>
                  </a:rPr>
                  <a:t>D7</a:t>
                </a:r>
              </a:p>
              <a:p>
                <a:pPr algn="l">
                  <a:lnSpc>
                    <a:spcPct val="60000"/>
                  </a:lnSpc>
                  <a:spcBef>
                    <a:spcPct val="0"/>
                  </a:spcBef>
                </a:pPr>
                <a:r>
                  <a:rPr lang="en-US" altLang="zh-CN" sz="2000" b="1">
                    <a:ea typeface="黑体" pitchFamily="2" charset="-122"/>
                  </a:rPr>
                  <a:t>D6 D5</a:t>
                </a:r>
              </a:p>
              <a:p>
                <a:pPr algn="l">
                  <a:lnSpc>
                    <a:spcPct val="60000"/>
                  </a:lnSpc>
                  <a:spcBef>
                    <a:spcPct val="0"/>
                  </a:spcBef>
                </a:pPr>
                <a:r>
                  <a:rPr lang="en-US" altLang="zh-CN" sz="2000" b="1">
                    <a:ea typeface="黑体" pitchFamily="2" charset="-122"/>
                  </a:rPr>
                  <a:t>D4 D3</a:t>
                </a:r>
              </a:p>
              <a:p>
                <a:pPr algn="l">
                  <a:lnSpc>
                    <a:spcPct val="60000"/>
                  </a:lnSpc>
                  <a:spcBef>
                    <a:spcPct val="0"/>
                  </a:spcBef>
                </a:pPr>
                <a:r>
                  <a:rPr lang="en-US" altLang="zh-CN" sz="2000" b="1">
                    <a:ea typeface="黑体" pitchFamily="2" charset="-122"/>
                  </a:rPr>
                  <a:t>D2 D1</a:t>
                </a:r>
              </a:p>
              <a:p>
                <a:pPr algn="l">
                  <a:lnSpc>
                    <a:spcPct val="60000"/>
                  </a:lnSpc>
                  <a:spcBef>
                    <a:spcPct val="0"/>
                  </a:spcBef>
                </a:pPr>
                <a:r>
                  <a:rPr lang="en-US" altLang="zh-CN" sz="2000" b="1">
                    <a:ea typeface="黑体" pitchFamily="2" charset="-122"/>
                  </a:rPr>
                  <a:t>D0</a:t>
                </a:r>
              </a:p>
            </p:txBody>
          </p:sp>
          <p:sp>
            <p:nvSpPr>
              <p:cNvPr id="27" name="Rectangle 30"/>
              <p:cNvSpPr>
                <a:spLocks noChangeArrowheads="1"/>
              </p:cNvSpPr>
              <p:nvPr/>
            </p:nvSpPr>
            <p:spPr bwMode="auto">
              <a:xfrm>
                <a:off x="3571" y="2421"/>
                <a:ext cx="456" cy="758"/>
              </a:xfrm>
              <a:prstGeom prst="rect">
                <a:avLst/>
              </a:prstGeom>
              <a:noFill/>
              <a:ln w="9525">
                <a:noFill/>
                <a:miter lim="800000"/>
                <a:headEnd/>
                <a:tailEnd/>
              </a:ln>
            </p:spPr>
            <p:txBody>
              <a:bodyPr>
                <a:spAutoFit/>
              </a:bodyPr>
              <a:lstStyle/>
              <a:p>
                <a:pPr algn="l">
                  <a:lnSpc>
                    <a:spcPct val="82000"/>
                  </a:lnSpc>
                  <a:spcBef>
                    <a:spcPct val="0"/>
                  </a:spcBef>
                </a:pPr>
                <a:r>
                  <a:rPr lang="en-US" altLang="zh-CN" sz="2200" b="1">
                    <a:ea typeface="黑体" pitchFamily="2" charset="-122"/>
                  </a:rPr>
                  <a:t>D</a:t>
                </a:r>
                <a:r>
                  <a:rPr lang="en-US" altLang="zh-CN" sz="2000" b="1">
                    <a:ea typeface="黑体" pitchFamily="2" charset="-122"/>
                  </a:rPr>
                  <a:t>3</a:t>
                </a:r>
              </a:p>
              <a:p>
                <a:pPr algn="l">
                  <a:lnSpc>
                    <a:spcPct val="82000"/>
                  </a:lnSpc>
                  <a:spcBef>
                    <a:spcPct val="0"/>
                  </a:spcBef>
                </a:pPr>
                <a:r>
                  <a:rPr lang="en-US" altLang="zh-CN" sz="2200" b="1">
                    <a:ea typeface="黑体" pitchFamily="2" charset="-122"/>
                  </a:rPr>
                  <a:t>D</a:t>
                </a:r>
                <a:r>
                  <a:rPr lang="en-US" altLang="zh-CN" sz="2000" b="1">
                    <a:ea typeface="黑体" pitchFamily="2" charset="-122"/>
                  </a:rPr>
                  <a:t>2 </a:t>
                </a:r>
                <a:r>
                  <a:rPr lang="en-US" altLang="zh-CN" sz="2200" b="1">
                    <a:ea typeface="黑体" pitchFamily="2" charset="-122"/>
                  </a:rPr>
                  <a:t>D</a:t>
                </a:r>
                <a:r>
                  <a:rPr lang="en-US" altLang="zh-CN" sz="2000" b="1">
                    <a:ea typeface="黑体" pitchFamily="2" charset="-122"/>
                  </a:rPr>
                  <a:t>1</a:t>
                </a:r>
              </a:p>
              <a:p>
                <a:pPr algn="l">
                  <a:lnSpc>
                    <a:spcPct val="82000"/>
                  </a:lnSpc>
                  <a:spcBef>
                    <a:spcPct val="0"/>
                  </a:spcBef>
                </a:pPr>
                <a:r>
                  <a:rPr lang="en-US" altLang="zh-CN" sz="2200" b="1">
                    <a:ea typeface="黑体" pitchFamily="2" charset="-122"/>
                  </a:rPr>
                  <a:t>D</a:t>
                </a:r>
                <a:r>
                  <a:rPr lang="en-US" altLang="zh-CN" sz="2000" b="1">
                    <a:ea typeface="黑体" pitchFamily="2" charset="-122"/>
                  </a:rPr>
                  <a:t>0</a:t>
                </a:r>
                <a:endParaRPr lang="zh-CN" altLang="en-US" sz="2000" b="1">
                  <a:ea typeface="黑体" pitchFamily="2" charset="-122"/>
                </a:endParaRPr>
              </a:p>
            </p:txBody>
          </p:sp>
          <p:sp>
            <p:nvSpPr>
              <p:cNvPr id="28" name="Rectangle 31"/>
              <p:cNvSpPr>
                <a:spLocks noChangeArrowheads="1"/>
              </p:cNvSpPr>
              <p:nvPr/>
            </p:nvSpPr>
            <p:spPr bwMode="auto">
              <a:xfrm>
                <a:off x="3534" y="1448"/>
                <a:ext cx="355" cy="775"/>
              </a:xfrm>
              <a:prstGeom prst="rect">
                <a:avLst/>
              </a:prstGeom>
              <a:noFill/>
              <a:ln w="9525">
                <a:noFill/>
                <a:miter lim="800000"/>
                <a:headEnd/>
                <a:tailEnd/>
              </a:ln>
            </p:spPr>
            <p:txBody>
              <a:bodyPr>
                <a:spAutoFit/>
              </a:bodyPr>
              <a:lstStyle/>
              <a:p>
                <a:pPr algn="l">
                  <a:lnSpc>
                    <a:spcPct val="83000"/>
                  </a:lnSpc>
                  <a:spcBef>
                    <a:spcPct val="0"/>
                  </a:spcBef>
                </a:pPr>
                <a:r>
                  <a:rPr lang="en-US" altLang="zh-CN" sz="2200" b="1">
                    <a:ea typeface="黑体" pitchFamily="2" charset="-122"/>
                  </a:rPr>
                  <a:t>D</a:t>
                </a:r>
                <a:r>
                  <a:rPr lang="en-US" altLang="zh-CN" sz="2000" b="1">
                    <a:ea typeface="黑体" pitchFamily="2" charset="-122"/>
                  </a:rPr>
                  <a:t>7</a:t>
                </a:r>
              </a:p>
              <a:p>
                <a:pPr algn="l">
                  <a:lnSpc>
                    <a:spcPct val="85000"/>
                  </a:lnSpc>
                  <a:spcBef>
                    <a:spcPct val="0"/>
                  </a:spcBef>
                </a:pPr>
                <a:r>
                  <a:rPr lang="en-US" altLang="zh-CN" sz="2200" b="1">
                    <a:ea typeface="黑体" pitchFamily="2" charset="-122"/>
                  </a:rPr>
                  <a:t>D</a:t>
                </a:r>
                <a:r>
                  <a:rPr lang="en-US" altLang="zh-CN" sz="2000" b="1">
                    <a:ea typeface="黑体" pitchFamily="2" charset="-122"/>
                  </a:rPr>
                  <a:t>6</a:t>
                </a:r>
              </a:p>
              <a:p>
                <a:pPr algn="l">
                  <a:lnSpc>
                    <a:spcPct val="84000"/>
                  </a:lnSpc>
                  <a:spcBef>
                    <a:spcPct val="0"/>
                  </a:spcBef>
                </a:pPr>
                <a:r>
                  <a:rPr lang="en-US" altLang="zh-CN" sz="2200" b="1">
                    <a:ea typeface="黑体" pitchFamily="2" charset="-122"/>
                  </a:rPr>
                  <a:t>D</a:t>
                </a:r>
                <a:r>
                  <a:rPr lang="en-US" altLang="zh-CN" sz="2000" b="1">
                    <a:ea typeface="黑体" pitchFamily="2" charset="-122"/>
                  </a:rPr>
                  <a:t>5</a:t>
                </a:r>
              </a:p>
              <a:p>
                <a:pPr algn="l">
                  <a:lnSpc>
                    <a:spcPct val="84000"/>
                  </a:lnSpc>
                  <a:spcBef>
                    <a:spcPct val="0"/>
                  </a:spcBef>
                </a:pPr>
                <a:r>
                  <a:rPr lang="en-US" altLang="zh-CN" sz="2200" b="1">
                    <a:ea typeface="黑体" pitchFamily="2" charset="-122"/>
                  </a:rPr>
                  <a:t>D</a:t>
                </a:r>
                <a:r>
                  <a:rPr lang="en-US" altLang="zh-CN" sz="2000" b="1">
                    <a:ea typeface="黑体" pitchFamily="2" charset="-122"/>
                  </a:rPr>
                  <a:t>4</a:t>
                </a:r>
                <a:endParaRPr lang="zh-CN" altLang="en-US" sz="2000" b="1">
                  <a:ea typeface="黑体" pitchFamily="2" charset="-122"/>
                </a:endParaRPr>
              </a:p>
            </p:txBody>
          </p:sp>
          <p:sp>
            <p:nvSpPr>
              <p:cNvPr id="29" name="Line 32"/>
              <p:cNvSpPr>
                <a:spLocks noChangeShapeType="1"/>
              </p:cNvSpPr>
              <p:nvPr/>
            </p:nvSpPr>
            <p:spPr bwMode="auto">
              <a:xfrm>
                <a:off x="3141" y="2208"/>
                <a:ext cx="0" cy="334"/>
              </a:xfrm>
              <a:prstGeom prst="line">
                <a:avLst/>
              </a:prstGeom>
              <a:noFill/>
              <a:ln w="19050">
                <a:solidFill>
                  <a:srgbClr val="003C00"/>
                </a:solidFill>
                <a:round/>
                <a:headEnd/>
                <a:tailEnd/>
              </a:ln>
            </p:spPr>
            <p:txBody>
              <a:bodyPr wrap="none"/>
              <a:lstStyle/>
              <a:p>
                <a:endParaRPr lang="zh-CN" altLang="en-US" b="1"/>
              </a:p>
            </p:txBody>
          </p:sp>
          <p:sp>
            <p:nvSpPr>
              <p:cNvPr id="30" name="Line 33"/>
              <p:cNvSpPr>
                <a:spLocks noChangeShapeType="1"/>
              </p:cNvSpPr>
              <p:nvPr/>
            </p:nvSpPr>
            <p:spPr bwMode="auto">
              <a:xfrm>
                <a:off x="1723" y="2372"/>
                <a:ext cx="1416" cy="0"/>
              </a:xfrm>
              <a:prstGeom prst="line">
                <a:avLst/>
              </a:prstGeom>
              <a:noFill/>
              <a:ln w="19050">
                <a:solidFill>
                  <a:srgbClr val="003C00"/>
                </a:solidFill>
                <a:round/>
                <a:headEnd/>
                <a:tailEnd type="oval" w="med" len="med"/>
              </a:ln>
            </p:spPr>
            <p:txBody>
              <a:bodyPr wrap="none"/>
              <a:lstStyle/>
              <a:p>
                <a:endParaRPr lang="zh-CN" altLang="en-US" b="1"/>
              </a:p>
            </p:txBody>
          </p:sp>
          <p:sp>
            <p:nvSpPr>
              <p:cNvPr id="31" name="Text Box 35"/>
              <p:cNvSpPr txBox="1">
                <a:spLocks noChangeArrowheads="1"/>
              </p:cNvSpPr>
              <p:nvPr/>
            </p:nvSpPr>
            <p:spPr bwMode="auto">
              <a:xfrm>
                <a:off x="1232" y="2248"/>
                <a:ext cx="635" cy="308"/>
              </a:xfrm>
              <a:prstGeom prst="rect">
                <a:avLst/>
              </a:prstGeom>
              <a:noFill/>
              <a:ln w="9525">
                <a:noFill/>
                <a:miter lim="800000"/>
                <a:headEnd/>
                <a:tailEnd/>
              </a:ln>
            </p:spPr>
            <p:txBody>
              <a:bodyPr>
                <a:spAutoFit/>
              </a:bodyPr>
              <a:lstStyle/>
              <a:p>
                <a:pPr algn="l"/>
                <a:r>
                  <a:rPr lang="en-US" altLang="zh-CN" sz="2600" b="1"/>
                  <a:t>R/W</a:t>
                </a:r>
              </a:p>
            </p:txBody>
          </p:sp>
          <p:sp>
            <p:nvSpPr>
              <p:cNvPr id="32" name="Line 36"/>
              <p:cNvSpPr>
                <a:spLocks noChangeShapeType="1"/>
              </p:cNvSpPr>
              <p:nvPr/>
            </p:nvSpPr>
            <p:spPr bwMode="auto">
              <a:xfrm>
                <a:off x="1493" y="2309"/>
                <a:ext cx="202" cy="0"/>
              </a:xfrm>
              <a:prstGeom prst="line">
                <a:avLst/>
              </a:prstGeom>
              <a:noFill/>
              <a:ln w="19050">
                <a:solidFill>
                  <a:schemeClr val="tx1"/>
                </a:solidFill>
                <a:round/>
                <a:headEnd/>
                <a:tailEnd/>
              </a:ln>
            </p:spPr>
            <p:txBody>
              <a:bodyPr wrap="none"/>
              <a:lstStyle/>
              <a:p>
                <a:endParaRPr lang="zh-CN" altLang="en-US" b="1"/>
              </a:p>
            </p:txBody>
          </p:sp>
          <p:sp>
            <p:nvSpPr>
              <p:cNvPr id="33" name="Text Box 38"/>
              <p:cNvSpPr txBox="1">
                <a:spLocks noChangeArrowheads="1"/>
              </p:cNvSpPr>
              <p:nvPr/>
            </p:nvSpPr>
            <p:spPr bwMode="auto">
              <a:xfrm>
                <a:off x="3119" y="2236"/>
                <a:ext cx="446" cy="288"/>
              </a:xfrm>
              <a:prstGeom prst="rect">
                <a:avLst/>
              </a:prstGeom>
              <a:noFill/>
              <a:ln w="9525">
                <a:noFill/>
                <a:miter lim="800000"/>
                <a:headEnd/>
                <a:tailEnd/>
              </a:ln>
            </p:spPr>
            <p:txBody>
              <a:bodyPr>
                <a:spAutoFit/>
              </a:bodyPr>
              <a:lstStyle/>
              <a:p>
                <a:pPr algn="l"/>
                <a:r>
                  <a:rPr lang="en-US" altLang="zh-CN" sz="2400" b="1"/>
                  <a:t>WE</a:t>
                </a:r>
              </a:p>
            </p:txBody>
          </p:sp>
          <p:sp>
            <p:nvSpPr>
              <p:cNvPr id="34" name="Line 39"/>
              <p:cNvSpPr>
                <a:spLocks noChangeShapeType="1"/>
              </p:cNvSpPr>
              <p:nvPr/>
            </p:nvSpPr>
            <p:spPr bwMode="auto">
              <a:xfrm>
                <a:off x="3190" y="2313"/>
                <a:ext cx="283" cy="0"/>
              </a:xfrm>
              <a:prstGeom prst="line">
                <a:avLst/>
              </a:prstGeom>
              <a:noFill/>
              <a:ln w="19050">
                <a:solidFill>
                  <a:srgbClr val="CCFFFF"/>
                </a:solidFill>
                <a:round/>
                <a:headEnd/>
                <a:tailEnd/>
              </a:ln>
            </p:spPr>
            <p:txBody>
              <a:bodyPr wrap="none"/>
              <a:lstStyle/>
              <a:p>
                <a:endParaRPr lang="zh-CN" altLang="en-US" b="1"/>
              </a:p>
            </p:txBody>
          </p:sp>
          <p:sp>
            <p:nvSpPr>
              <p:cNvPr id="35" name="AutoShape 40"/>
              <p:cNvSpPr>
                <a:spLocks noChangeArrowheads="1"/>
              </p:cNvSpPr>
              <p:nvPr/>
            </p:nvSpPr>
            <p:spPr bwMode="auto">
              <a:xfrm>
                <a:off x="2332" y="1748"/>
                <a:ext cx="434" cy="73"/>
              </a:xfrm>
              <a:prstGeom prst="rightArrow">
                <a:avLst>
                  <a:gd name="adj1" fmla="val 50000"/>
                  <a:gd name="adj2" fmla="val 148630"/>
                </a:avLst>
              </a:prstGeom>
              <a:solidFill>
                <a:srgbClr val="003C00"/>
              </a:solidFill>
              <a:ln w="9525">
                <a:solidFill>
                  <a:srgbClr val="003C00"/>
                </a:solidFill>
                <a:miter lim="800000"/>
                <a:headEnd/>
                <a:tailEnd/>
              </a:ln>
            </p:spPr>
            <p:txBody>
              <a:bodyPr wrap="none" anchor="ctr"/>
              <a:lstStyle/>
              <a:p>
                <a:pPr>
                  <a:spcBef>
                    <a:spcPct val="0"/>
                  </a:spcBef>
                </a:pPr>
                <a:endParaRPr lang="zh-CN" altLang="en-US" sz="3200" b="1"/>
              </a:p>
            </p:txBody>
          </p:sp>
          <p:sp>
            <p:nvSpPr>
              <p:cNvPr id="36" name="AutoShape 41"/>
              <p:cNvSpPr>
                <a:spLocks noChangeArrowheads="1"/>
              </p:cNvSpPr>
              <p:nvPr/>
            </p:nvSpPr>
            <p:spPr bwMode="auto">
              <a:xfrm>
                <a:off x="2357" y="2631"/>
                <a:ext cx="424" cy="89"/>
              </a:xfrm>
              <a:prstGeom prst="rightArrow">
                <a:avLst>
                  <a:gd name="adj1" fmla="val 50000"/>
                  <a:gd name="adj2" fmla="val 119101"/>
                </a:avLst>
              </a:prstGeom>
              <a:solidFill>
                <a:srgbClr val="003C00"/>
              </a:solidFill>
              <a:ln w="9525">
                <a:noFill/>
                <a:miter lim="800000"/>
                <a:headEnd/>
                <a:tailEnd/>
              </a:ln>
            </p:spPr>
            <p:txBody>
              <a:bodyPr wrap="none" anchor="ctr"/>
              <a:lstStyle/>
              <a:p>
                <a:pPr>
                  <a:spcBef>
                    <a:spcPct val="0"/>
                  </a:spcBef>
                </a:pPr>
                <a:endParaRPr lang="zh-CN" altLang="en-US" sz="3200" b="1"/>
              </a:p>
            </p:txBody>
          </p:sp>
          <p:sp>
            <p:nvSpPr>
              <p:cNvPr id="37" name="Rectangle 42"/>
              <p:cNvSpPr>
                <a:spLocks noChangeArrowheads="1"/>
              </p:cNvSpPr>
              <p:nvPr/>
            </p:nvSpPr>
            <p:spPr bwMode="auto">
              <a:xfrm>
                <a:off x="4594" y="3051"/>
                <a:ext cx="998" cy="265"/>
              </a:xfrm>
              <a:prstGeom prst="rect">
                <a:avLst/>
              </a:prstGeom>
              <a:noFill/>
              <a:ln w="9525">
                <a:noFill/>
                <a:miter lim="800000"/>
                <a:headEnd/>
                <a:tailEnd/>
              </a:ln>
            </p:spPr>
            <p:txBody>
              <a:bodyPr>
                <a:spAutoFit/>
              </a:bodyPr>
              <a:lstStyle/>
              <a:p>
                <a:pPr algn="l">
                  <a:lnSpc>
                    <a:spcPct val="90000"/>
                  </a:lnSpc>
                  <a:spcBef>
                    <a:spcPct val="0"/>
                  </a:spcBef>
                </a:pPr>
                <a:r>
                  <a:rPr lang="zh-CN" altLang="en-US" sz="2400" b="1"/>
                  <a:t>地址总线</a:t>
                </a:r>
              </a:p>
            </p:txBody>
          </p:sp>
          <p:sp>
            <p:nvSpPr>
              <p:cNvPr id="38" name="Rectangle 43"/>
              <p:cNvSpPr>
                <a:spLocks noChangeArrowheads="1"/>
              </p:cNvSpPr>
              <p:nvPr/>
            </p:nvSpPr>
            <p:spPr bwMode="auto">
              <a:xfrm>
                <a:off x="2319" y="1771"/>
                <a:ext cx="44" cy="1576"/>
              </a:xfrm>
              <a:prstGeom prst="rect">
                <a:avLst/>
              </a:prstGeom>
              <a:solidFill>
                <a:srgbClr val="003C00"/>
              </a:solidFill>
              <a:ln w="9525">
                <a:noFill/>
                <a:miter lim="800000"/>
                <a:headEnd/>
                <a:tailEnd/>
              </a:ln>
            </p:spPr>
            <p:txBody>
              <a:bodyPr wrap="none" anchor="ctr"/>
              <a:lstStyle/>
              <a:p>
                <a:endParaRPr lang="zh-CN" altLang="en-US" b="1"/>
              </a:p>
            </p:txBody>
          </p:sp>
          <p:sp>
            <p:nvSpPr>
              <p:cNvPr id="39" name="Text Box 44"/>
              <p:cNvSpPr txBox="1">
                <a:spLocks noChangeArrowheads="1"/>
              </p:cNvSpPr>
              <p:nvPr/>
            </p:nvSpPr>
            <p:spPr bwMode="auto">
              <a:xfrm>
                <a:off x="2066" y="1504"/>
                <a:ext cx="718" cy="288"/>
              </a:xfrm>
              <a:prstGeom prst="rect">
                <a:avLst/>
              </a:prstGeom>
              <a:noFill/>
              <a:ln w="9525">
                <a:noFill/>
                <a:miter lim="800000"/>
                <a:headEnd/>
                <a:tailEnd/>
              </a:ln>
            </p:spPr>
            <p:txBody>
              <a:bodyPr>
                <a:spAutoFit/>
              </a:bodyPr>
              <a:lstStyle/>
              <a:p>
                <a:pPr algn="l"/>
                <a:r>
                  <a:rPr lang="en-US" altLang="zh-CN" sz="2400" b="1">
                    <a:ea typeface="黑体" pitchFamily="2" charset="-122"/>
                  </a:rPr>
                  <a:t>A9~A0</a:t>
                </a:r>
              </a:p>
            </p:txBody>
          </p:sp>
          <p:sp>
            <p:nvSpPr>
              <p:cNvPr id="40" name="Rectangle 46"/>
              <p:cNvSpPr>
                <a:spLocks noChangeArrowheads="1"/>
              </p:cNvSpPr>
              <p:nvPr/>
            </p:nvSpPr>
            <p:spPr bwMode="auto">
              <a:xfrm>
                <a:off x="1711" y="2892"/>
                <a:ext cx="218" cy="335"/>
              </a:xfrm>
              <a:prstGeom prst="rect">
                <a:avLst/>
              </a:prstGeom>
              <a:noFill/>
              <a:ln w="25400">
                <a:solidFill>
                  <a:srgbClr val="800000"/>
                </a:solidFill>
                <a:miter lim="800000"/>
                <a:headEnd/>
                <a:tailEnd/>
              </a:ln>
            </p:spPr>
            <p:txBody>
              <a:bodyPr wrap="none" anchor="ctr"/>
              <a:lstStyle/>
              <a:p>
                <a:endParaRPr lang="zh-CN" altLang="en-US" b="1"/>
              </a:p>
            </p:txBody>
          </p:sp>
          <p:sp>
            <p:nvSpPr>
              <p:cNvPr id="41" name="Line 47"/>
              <p:cNvSpPr>
                <a:spLocks noChangeShapeType="1"/>
              </p:cNvSpPr>
              <p:nvPr/>
            </p:nvSpPr>
            <p:spPr bwMode="auto">
              <a:xfrm>
                <a:off x="1450" y="2944"/>
                <a:ext cx="251" cy="0"/>
              </a:xfrm>
              <a:prstGeom prst="line">
                <a:avLst/>
              </a:prstGeom>
              <a:noFill/>
              <a:ln w="20320">
                <a:solidFill>
                  <a:srgbClr val="800000"/>
                </a:solidFill>
                <a:round/>
                <a:headEnd/>
                <a:tailEnd/>
              </a:ln>
            </p:spPr>
            <p:txBody>
              <a:bodyPr wrap="none"/>
              <a:lstStyle/>
              <a:p>
                <a:endParaRPr lang="zh-CN" altLang="en-US" b="1"/>
              </a:p>
            </p:txBody>
          </p:sp>
          <p:sp>
            <p:nvSpPr>
              <p:cNvPr id="42" name="Line 48"/>
              <p:cNvSpPr>
                <a:spLocks noChangeShapeType="1"/>
              </p:cNvSpPr>
              <p:nvPr/>
            </p:nvSpPr>
            <p:spPr bwMode="auto">
              <a:xfrm>
                <a:off x="1455" y="3174"/>
                <a:ext cx="251" cy="0"/>
              </a:xfrm>
              <a:prstGeom prst="line">
                <a:avLst/>
              </a:prstGeom>
              <a:noFill/>
              <a:ln w="20320">
                <a:solidFill>
                  <a:srgbClr val="800000"/>
                </a:solidFill>
                <a:round/>
                <a:headEnd/>
                <a:tailEnd/>
              </a:ln>
            </p:spPr>
            <p:txBody>
              <a:bodyPr wrap="none"/>
              <a:lstStyle/>
              <a:p>
                <a:endParaRPr lang="zh-CN" altLang="en-US" b="1"/>
              </a:p>
            </p:txBody>
          </p:sp>
          <p:sp>
            <p:nvSpPr>
              <p:cNvPr id="43" name="Rectangle 50"/>
              <p:cNvSpPr>
                <a:spLocks noChangeArrowheads="1"/>
              </p:cNvSpPr>
              <p:nvPr/>
            </p:nvSpPr>
            <p:spPr bwMode="auto">
              <a:xfrm>
                <a:off x="1052" y="2800"/>
                <a:ext cx="447" cy="288"/>
              </a:xfrm>
              <a:prstGeom prst="rect">
                <a:avLst/>
              </a:prstGeom>
              <a:noFill/>
              <a:ln w="9525">
                <a:noFill/>
                <a:miter lim="800000"/>
                <a:headEnd/>
                <a:tailEnd/>
              </a:ln>
            </p:spPr>
            <p:txBody>
              <a:bodyPr wrap="none">
                <a:spAutoFit/>
              </a:bodyPr>
              <a:lstStyle/>
              <a:p>
                <a:pPr algn="l">
                  <a:spcBef>
                    <a:spcPct val="0"/>
                  </a:spcBef>
                </a:pPr>
                <a:r>
                  <a:rPr lang="en-US" altLang="zh-CN" sz="2400" b="1">
                    <a:solidFill>
                      <a:srgbClr val="800000"/>
                    </a:solidFill>
                    <a:ea typeface="黑体" pitchFamily="2" charset="-122"/>
                  </a:rPr>
                  <a:t>A11</a:t>
                </a:r>
                <a:endParaRPr lang="zh-CN" altLang="en-US" sz="2400" b="1">
                  <a:solidFill>
                    <a:srgbClr val="800000"/>
                  </a:solidFill>
                  <a:ea typeface="黑体" pitchFamily="2" charset="-122"/>
                </a:endParaRPr>
              </a:p>
            </p:txBody>
          </p:sp>
          <p:sp>
            <p:nvSpPr>
              <p:cNvPr id="44" name="Line 51"/>
              <p:cNvSpPr>
                <a:spLocks noChangeShapeType="1"/>
              </p:cNvSpPr>
              <p:nvPr/>
            </p:nvSpPr>
            <p:spPr bwMode="auto">
              <a:xfrm>
                <a:off x="1119" y="2855"/>
                <a:ext cx="113" cy="0"/>
              </a:xfrm>
              <a:prstGeom prst="line">
                <a:avLst/>
              </a:prstGeom>
              <a:noFill/>
              <a:ln w="19050">
                <a:solidFill>
                  <a:srgbClr val="800000"/>
                </a:solidFill>
                <a:round/>
                <a:headEnd/>
                <a:tailEnd/>
              </a:ln>
            </p:spPr>
            <p:txBody>
              <a:bodyPr wrap="none"/>
              <a:lstStyle/>
              <a:p>
                <a:endParaRPr lang="zh-CN" altLang="en-US" b="1"/>
              </a:p>
            </p:txBody>
          </p:sp>
          <p:sp>
            <p:nvSpPr>
              <p:cNvPr id="45" name="Rectangle 53"/>
              <p:cNvSpPr>
                <a:spLocks noChangeArrowheads="1"/>
              </p:cNvSpPr>
              <p:nvPr/>
            </p:nvSpPr>
            <p:spPr bwMode="auto">
              <a:xfrm>
                <a:off x="1046" y="3040"/>
                <a:ext cx="447" cy="288"/>
              </a:xfrm>
              <a:prstGeom prst="rect">
                <a:avLst/>
              </a:prstGeom>
              <a:noFill/>
              <a:ln w="9525">
                <a:noFill/>
                <a:miter lim="800000"/>
                <a:headEnd/>
                <a:tailEnd/>
              </a:ln>
            </p:spPr>
            <p:txBody>
              <a:bodyPr wrap="none">
                <a:spAutoFit/>
              </a:bodyPr>
              <a:lstStyle/>
              <a:p>
                <a:pPr algn="l">
                  <a:spcBef>
                    <a:spcPct val="0"/>
                  </a:spcBef>
                </a:pPr>
                <a:r>
                  <a:rPr lang="en-US" altLang="zh-CN" sz="2400" b="1">
                    <a:solidFill>
                      <a:srgbClr val="800000"/>
                    </a:solidFill>
                    <a:ea typeface="黑体" pitchFamily="2" charset="-122"/>
                  </a:rPr>
                  <a:t>A10</a:t>
                </a:r>
                <a:endParaRPr lang="zh-CN" altLang="en-US" sz="2400" b="1">
                  <a:solidFill>
                    <a:srgbClr val="800000"/>
                  </a:solidFill>
                  <a:ea typeface="黑体" pitchFamily="2" charset="-122"/>
                </a:endParaRPr>
              </a:p>
            </p:txBody>
          </p:sp>
          <p:sp>
            <p:nvSpPr>
              <p:cNvPr id="46" name="Line 54"/>
              <p:cNvSpPr>
                <a:spLocks noChangeShapeType="1"/>
              </p:cNvSpPr>
              <p:nvPr/>
            </p:nvSpPr>
            <p:spPr bwMode="auto">
              <a:xfrm flipV="1">
                <a:off x="1119" y="3091"/>
                <a:ext cx="116" cy="1"/>
              </a:xfrm>
              <a:prstGeom prst="line">
                <a:avLst/>
              </a:prstGeom>
              <a:noFill/>
              <a:ln w="19050">
                <a:solidFill>
                  <a:srgbClr val="800000"/>
                </a:solidFill>
                <a:round/>
                <a:headEnd/>
                <a:tailEnd/>
              </a:ln>
            </p:spPr>
            <p:txBody>
              <a:bodyPr wrap="none"/>
              <a:lstStyle/>
              <a:p>
                <a:endParaRPr lang="zh-CN" altLang="en-US" b="1"/>
              </a:p>
            </p:txBody>
          </p:sp>
          <p:sp>
            <p:nvSpPr>
              <p:cNvPr id="47" name="Oval 55"/>
              <p:cNvSpPr>
                <a:spLocks noChangeArrowheads="1"/>
              </p:cNvSpPr>
              <p:nvPr/>
            </p:nvSpPr>
            <p:spPr bwMode="auto">
              <a:xfrm>
                <a:off x="1932" y="3018"/>
                <a:ext cx="68" cy="68"/>
              </a:xfrm>
              <a:prstGeom prst="ellipse">
                <a:avLst/>
              </a:prstGeom>
              <a:noFill/>
              <a:ln w="25400">
                <a:solidFill>
                  <a:srgbClr val="800000"/>
                </a:solidFill>
                <a:round/>
                <a:headEnd/>
                <a:tailEnd/>
              </a:ln>
            </p:spPr>
            <p:txBody>
              <a:bodyPr wrap="none" anchor="ctr"/>
              <a:lstStyle/>
              <a:p>
                <a:endParaRPr lang="zh-CN" altLang="en-US" b="1"/>
              </a:p>
            </p:txBody>
          </p:sp>
          <p:sp>
            <p:nvSpPr>
              <p:cNvPr id="48" name="Oval 56"/>
              <p:cNvSpPr>
                <a:spLocks noChangeArrowheads="1"/>
              </p:cNvSpPr>
              <p:nvPr/>
            </p:nvSpPr>
            <p:spPr bwMode="auto">
              <a:xfrm>
                <a:off x="2698" y="2079"/>
                <a:ext cx="68" cy="68"/>
              </a:xfrm>
              <a:prstGeom prst="ellipse">
                <a:avLst/>
              </a:prstGeom>
              <a:noFill/>
              <a:ln w="25400">
                <a:solidFill>
                  <a:srgbClr val="800000"/>
                </a:solidFill>
                <a:round/>
                <a:headEnd/>
                <a:tailEnd/>
              </a:ln>
            </p:spPr>
            <p:txBody>
              <a:bodyPr wrap="none" anchor="ctr"/>
              <a:lstStyle/>
              <a:p>
                <a:endParaRPr lang="zh-CN" altLang="en-US" b="1"/>
              </a:p>
            </p:txBody>
          </p:sp>
          <p:sp>
            <p:nvSpPr>
              <p:cNvPr id="49" name="Rectangle 8"/>
              <p:cNvSpPr>
                <a:spLocks noChangeArrowheads="1"/>
              </p:cNvSpPr>
              <p:nvPr/>
            </p:nvSpPr>
            <p:spPr bwMode="auto">
              <a:xfrm rot="5400000">
                <a:off x="2840" y="2490"/>
                <a:ext cx="627" cy="739"/>
              </a:xfrm>
              <a:prstGeom prst="rect">
                <a:avLst/>
              </a:prstGeom>
              <a:solidFill>
                <a:srgbClr val="D9FFFF"/>
              </a:solidFill>
              <a:ln w="25400" cap="sq">
                <a:solidFill>
                  <a:srgbClr val="003C00"/>
                </a:solidFill>
                <a:miter lim="800000"/>
                <a:headEnd type="none" w="sm" len="sm"/>
                <a:tailEnd type="none" w="sm" len="sm"/>
              </a:ln>
            </p:spPr>
            <p:txBody>
              <a:bodyPr wrap="none" anchor="ctr"/>
              <a:lstStyle/>
              <a:p>
                <a:endParaRPr lang="zh-CN" altLang="en-US" b="1"/>
              </a:p>
            </p:txBody>
          </p:sp>
          <p:sp>
            <p:nvSpPr>
              <p:cNvPr id="50" name="Text Box 9"/>
              <p:cNvSpPr txBox="1">
                <a:spLocks noChangeArrowheads="1"/>
              </p:cNvSpPr>
              <p:nvPr/>
            </p:nvSpPr>
            <p:spPr bwMode="auto">
              <a:xfrm>
                <a:off x="2803" y="2589"/>
                <a:ext cx="720" cy="523"/>
              </a:xfrm>
              <a:prstGeom prst="rect">
                <a:avLst/>
              </a:prstGeom>
              <a:noFill/>
              <a:ln w="12700" cap="sq">
                <a:noFill/>
                <a:miter lim="800000"/>
                <a:headEnd type="none" w="sm" len="sm"/>
                <a:tailEnd type="none" w="sm" len="sm"/>
              </a:ln>
            </p:spPr>
            <p:txBody>
              <a:bodyPr>
                <a:spAutoFit/>
              </a:bodyPr>
              <a:lstStyle/>
              <a:p>
                <a:pPr algn="l">
                  <a:spcBef>
                    <a:spcPct val="0"/>
                  </a:spcBef>
                </a:pPr>
                <a:r>
                  <a:rPr lang="zh-CN" altLang="en-US" sz="2400" b="1">
                    <a:ea typeface="黑体" pitchFamily="2" charset="-122"/>
                  </a:rPr>
                  <a:t> 2114</a:t>
                </a:r>
              </a:p>
              <a:p>
                <a:pPr algn="l">
                  <a:spcBef>
                    <a:spcPct val="0"/>
                  </a:spcBef>
                </a:pPr>
                <a:r>
                  <a:rPr lang="zh-CN" altLang="en-US" sz="2400" b="1">
                    <a:ea typeface="黑体" pitchFamily="2" charset="-122"/>
                  </a:rPr>
                  <a:t>(1</a:t>
                </a:r>
                <a:r>
                  <a:rPr lang="en-US" altLang="zh-CN" sz="2400" b="1">
                    <a:ea typeface="黑体" pitchFamily="2" charset="-122"/>
                  </a:rPr>
                  <a:t>K</a:t>
                </a:r>
                <a:r>
                  <a:rPr lang="en-US" altLang="zh-CN" sz="2400" b="1">
                    <a:ea typeface="黑体" pitchFamily="2" charset="-122"/>
                    <a:sym typeface="Symbol" pitchFamily="18" charset="2"/>
                  </a:rPr>
                  <a:t></a:t>
                </a:r>
                <a:r>
                  <a:rPr lang="en-US" altLang="zh-CN" sz="2400" b="1">
                    <a:ea typeface="黑体" pitchFamily="2" charset="-122"/>
                  </a:rPr>
                  <a:t>4)</a:t>
                </a:r>
              </a:p>
            </p:txBody>
          </p:sp>
          <p:sp>
            <p:nvSpPr>
              <p:cNvPr id="51" name="Oval 57"/>
              <p:cNvSpPr>
                <a:spLocks noChangeArrowheads="1"/>
              </p:cNvSpPr>
              <p:nvPr/>
            </p:nvSpPr>
            <p:spPr bwMode="auto">
              <a:xfrm>
                <a:off x="2701" y="3019"/>
                <a:ext cx="68" cy="68"/>
              </a:xfrm>
              <a:prstGeom prst="ellipse">
                <a:avLst/>
              </a:prstGeom>
              <a:noFill/>
              <a:ln w="25400">
                <a:solidFill>
                  <a:srgbClr val="800000"/>
                </a:solidFill>
                <a:round/>
                <a:headEnd/>
                <a:tailEnd/>
              </a:ln>
            </p:spPr>
            <p:txBody>
              <a:bodyPr wrap="none" anchor="ctr"/>
              <a:lstStyle/>
              <a:p>
                <a:endParaRPr lang="zh-CN" altLang="en-US" b="1"/>
              </a:p>
            </p:txBody>
          </p:sp>
          <p:sp>
            <p:nvSpPr>
              <p:cNvPr id="52" name="Line 58"/>
              <p:cNvSpPr>
                <a:spLocks noChangeShapeType="1"/>
              </p:cNvSpPr>
              <p:nvPr/>
            </p:nvSpPr>
            <p:spPr bwMode="auto">
              <a:xfrm>
                <a:off x="2015" y="3049"/>
                <a:ext cx="705" cy="0"/>
              </a:xfrm>
              <a:prstGeom prst="line">
                <a:avLst/>
              </a:prstGeom>
              <a:noFill/>
              <a:ln w="22225">
                <a:solidFill>
                  <a:srgbClr val="800000"/>
                </a:solidFill>
                <a:round/>
                <a:headEnd/>
                <a:tailEnd/>
              </a:ln>
            </p:spPr>
            <p:txBody>
              <a:bodyPr wrap="none"/>
              <a:lstStyle/>
              <a:p>
                <a:endParaRPr lang="zh-CN" altLang="en-US" b="1"/>
              </a:p>
            </p:txBody>
          </p:sp>
          <p:sp>
            <p:nvSpPr>
              <p:cNvPr id="53" name="Freeform 59"/>
              <p:cNvSpPr>
                <a:spLocks/>
              </p:cNvSpPr>
              <p:nvPr/>
            </p:nvSpPr>
            <p:spPr bwMode="auto">
              <a:xfrm>
                <a:off x="2196" y="2120"/>
                <a:ext cx="520" cy="927"/>
              </a:xfrm>
              <a:custGeom>
                <a:avLst/>
                <a:gdLst>
                  <a:gd name="T0" fmla="*/ 0 w 536"/>
                  <a:gd name="T1" fmla="*/ 1203 h 1203"/>
                  <a:gd name="T2" fmla="*/ 0 w 536"/>
                  <a:gd name="T3" fmla="*/ 0 h 1203"/>
                  <a:gd name="T4" fmla="*/ 536 w 536"/>
                  <a:gd name="T5" fmla="*/ 0 h 1203"/>
                  <a:gd name="T6" fmla="*/ 0 60000 65536"/>
                  <a:gd name="T7" fmla="*/ 0 60000 65536"/>
                  <a:gd name="T8" fmla="*/ 0 60000 65536"/>
                  <a:gd name="T9" fmla="*/ 0 w 536"/>
                  <a:gd name="T10" fmla="*/ 0 h 1203"/>
                  <a:gd name="T11" fmla="*/ 536 w 536"/>
                  <a:gd name="T12" fmla="*/ 1203 h 1203"/>
                </a:gdLst>
                <a:ahLst/>
                <a:cxnLst>
                  <a:cxn ang="T6">
                    <a:pos x="T0" y="T1"/>
                  </a:cxn>
                  <a:cxn ang="T7">
                    <a:pos x="T2" y="T3"/>
                  </a:cxn>
                  <a:cxn ang="T8">
                    <a:pos x="T4" y="T5"/>
                  </a:cxn>
                </a:cxnLst>
                <a:rect l="T9" t="T10" r="T11" b="T12"/>
                <a:pathLst>
                  <a:path w="536" h="1203">
                    <a:moveTo>
                      <a:pt x="0" y="1203"/>
                    </a:moveTo>
                    <a:lnTo>
                      <a:pt x="0" y="0"/>
                    </a:lnTo>
                    <a:lnTo>
                      <a:pt x="536" y="0"/>
                    </a:lnTo>
                  </a:path>
                </a:pathLst>
              </a:custGeom>
              <a:noFill/>
              <a:ln w="22225" cmpd="sng">
                <a:solidFill>
                  <a:srgbClr val="800000"/>
                </a:solidFill>
                <a:round/>
                <a:headEnd type="oval" w="med" len="med"/>
                <a:tailEnd/>
              </a:ln>
            </p:spPr>
            <p:txBody>
              <a:bodyPr wrap="none"/>
              <a:lstStyle/>
              <a:p>
                <a:endParaRPr lang="zh-CN" altLang="en-US" b="1"/>
              </a:p>
            </p:txBody>
          </p:sp>
          <p:sp>
            <p:nvSpPr>
              <p:cNvPr id="54" name="Rectangle 61"/>
              <p:cNvSpPr>
                <a:spLocks noChangeArrowheads="1"/>
              </p:cNvSpPr>
              <p:nvPr/>
            </p:nvSpPr>
            <p:spPr bwMode="auto">
              <a:xfrm>
                <a:off x="1773" y="2574"/>
                <a:ext cx="458" cy="288"/>
              </a:xfrm>
              <a:prstGeom prst="rect">
                <a:avLst/>
              </a:prstGeom>
              <a:noFill/>
              <a:ln w="9525">
                <a:noFill/>
                <a:miter lim="800000"/>
                <a:headEnd/>
                <a:tailEnd/>
              </a:ln>
            </p:spPr>
            <p:txBody>
              <a:bodyPr wrap="none">
                <a:spAutoFit/>
              </a:bodyPr>
              <a:lstStyle/>
              <a:p>
                <a:pPr algn="l"/>
                <a:r>
                  <a:rPr lang="en-US" altLang="zh-CN" sz="2400" b="1">
                    <a:solidFill>
                      <a:srgbClr val="800000"/>
                    </a:solidFill>
                    <a:ea typeface="黑体" pitchFamily="2" charset="-122"/>
                  </a:rPr>
                  <a:t>CS0</a:t>
                </a:r>
              </a:p>
            </p:txBody>
          </p:sp>
          <p:sp>
            <p:nvSpPr>
              <p:cNvPr id="55" name="Line 62"/>
              <p:cNvSpPr>
                <a:spLocks noChangeShapeType="1"/>
              </p:cNvSpPr>
              <p:nvPr/>
            </p:nvSpPr>
            <p:spPr bwMode="auto">
              <a:xfrm>
                <a:off x="1843" y="2614"/>
                <a:ext cx="326" cy="0"/>
              </a:xfrm>
              <a:prstGeom prst="line">
                <a:avLst/>
              </a:prstGeom>
              <a:noFill/>
              <a:ln w="19050">
                <a:solidFill>
                  <a:srgbClr val="800000"/>
                </a:solidFill>
                <a:round/>
                <a:headEnd/>
                <a:tailEnd/>
              </a:ln>
            </p:spPr>
            <p:txBody>
              <a:bodyPr wrap="none"/>
              <a:lstStyle/>
              <a:p>
                <a:endParaRPr lang="zh-CN" altLang="en-US" b="1"/>
              </a:p>
            </p:txBody>
          </p:sp>
          <p:sp>
            <p:nvSpPr>
              <p:cNvPr id="56" name="Rectangle 64"/>
              <p:cNvSpPr>
                <a:spLocks noChangeArrowheads="1"/>
              </p:cNvSpPr>
              <p:nvPr/>
            </p:nvSpPr>
            <p:spPr bwMode="auto">
              <a:xfrm>
                <a:off x="2425" y="1860"/>
                <a:ext cx="362" cy="288"/>
              </a:xfrm>
              <a:prstGeom prst="rect">
                <a:avLst/>
              </a:prstGeom>
              <a:noFill/>
              <a:ln w="9525">
                <a:noFill/>
                <a:miter lim="800000"/>
                <a:headEnd/>
                <a:tailEnd/>
              </a:ln>
            </p:spPr>
            <p:txBody>
              <a:bodyPr wrap="none">
                <a:spAutoFit/>
              </a:bodyPr>
              <a:lstStyle/>
              <a:p>
                <a:pPr algn="l">
                  <a:spcBef>
                    <a:spcPct val="0"/>
                  </a:spcBef>
                </a:pPr>
                <a:r>
                  <a:rPr lang="en-US" altLang="zh-CN" sz="2400" b="1">
                    <a:solidFill>
                      <a:srgbClr val="800000"/>
                    </a:solidFill>
                    <a:ea typeface="黑体" pitchFamily="2" charset="-122"/>
                  </a:rPr>
                  <a:t>CS</a:t>
                </a:r>
                <a:endParaRPr lang="zh-CN" altLang="en-US" sz="2400" b="1">
                  <a:solidFill>
                    <a:srgbClr val="800000"/>
                  </a:solidFill>
                  <a:ea typeface="黑体" pitchFamily="2" charset="-122"/>
                </a:endParaRPr>
              </a:p>
            </p:txBody>
          </p:sp>
          <p:sp>
            <p:nvSpPr>
              <p:cNvPr id="57" name="Line 65"/>
              <p:cNvSpPr>
                <a:spLocks noChangeShapeType="1"/>
              </p:cNvSpPr>
              <p:nvPr/>
            </p:nvSpPr>
            <p:spPr bwMode="auto">
              <a:xfrm>
                <a:off x="2514" y="1912"/>
                <a:ext cx="192" cy="0"/>
              </a:xfrm>
              <a:prstGeom prst="line">
                <a:avLst/>
              </a:prstGeom>
              <a:noFill/>
              <a:ln w="19050">
                <a:solidFill>
                  <a:srgbClr val="800000"/>
                </a:solidFill>
                <a:round/>
                <a:headEnd/>
                <a:tailEnd/>
              </a:ln>
            </p:spPr>
            <p:txBody>
              <a:bodyPr wrap="none"/>
              <a:lstStyle/>
              <a:p>
                <a:endParaRPr lang="zh-CN" altLang="en-US" b="1"/>
              </a:p>
            </p:txBody>
          </p:sp>
          <p:sp>
            <p:nvSpPr>
              <p:cNvPr id="58" name="Rectangle 67"/>
              <p:cNvSpPr>
                <a:spLocks noChangeArrowheads="1"/>
              </p:cNvSpPr>
              <p:nvPr/>
            </p:nvSpPr>
            <p:spPr bwMode="auto">
              <a:xfrm>
                <a:off x="2429" y="2769"/>
                <a:ext cx="362" cy="288"/>
              </a:xfrm>
              <a:prstGeom prst="rect">
                <a:avLst/>
              </a:prstGeom>
              <a:noFill/>
              <a:ln w="9525">
                <a:noFill/>
                <a:miter lim="800000"/>
                <a:headEnd/>
                <a:tailEnd/>
              </a:ln>
            </p:spPr>
            <p:txBody>
              <a:bodyPr wrap="none">
                <a:spAutoFit/>
              </a:bodyPr>
              <a:lstStyle/>
              <a:p>
                <a:pPr algn="l">
                  <a:spcBef>
                    <a:spcPct val="0"/>
                  </a:spcBef>
                </a:pPr>
                <a:r>
                  <a:rPr lang="en-US" altLang="zh-CN" sz="2400" b="1">
                    <a:solidFill>
                      <a:srgbClr val="800000"/>
                    </a:solidFill>
                    <a:ea typeface="黑体" pitchFamily="2" charset="-122"/>
                  </a:rPr>
                  <a:t>CS</a:t>
                </a:r>
                <a:endParaRPr lang="zh-CN" altLang="en-US" sz="2400" b="1">
                  <a:solidFill>
                    <a:srgbClr val="800000"/>
                  </a:solidFill>
                  <a:ea typeface="黑体" pitchFamily="2" charset="-122"/>
                </a:endParaRPr>
              </a:p>
            </p:txBody>
          </p:sp>
          <p:sp>
            <p:nvSpPr>
              <p:cNvPr id="59" name="Line 68"/>
              <p:cNvSpPr>
                <a:spLocks noChangeShapeType="1"/>
              </p:cNvSpPr>
              <p:nvPr/>
            </p:nvSpPr>
            <p:spPr bwMode="auto">
              <a:xfrm>
                <a:off x="2518" y="2821"/>
                <a:ext cx="192" cy="0"/>
              </a:xfrm>
              <a:prstGeom prst="line">
                <a:avLst/>
              </a:prstGeom>
              <a:noFill/>
              <a:ln w="19050">
                <a:solidFill>
                  <a:srgbClr val="800000"/>
                </a:solidFill>
                <a:round/>
                <a:headEnd/>
                <a:tailEnd/>
              </a:ln>
            </p:spPr>
            <p:txBody>
              <a:bodyPr wrap="none"/>
              <a:lstStyle/>
              <a:p>
                <a:endParaRPr lang="zh-CN" altLang="en-US" b="1"/>
              </a:p>
            </p:txBody>
          </p:sp>
        </p:grpSp>
        <p:sp>
          <p:nvSpPr>
            <p:cNvPr id="60" name="Text Box 44"/>
            <p:cNvSpPr txBox="1">
              <a:spLocks noChangeArrowheads="1"/>
            </p:cNvSpPr>
            <p:nvPr/>
          </p:nvSpPr>
          <p:spPr bwMode="auto">
            <a:xfrm>
              <a:off x="3347864" y="6068144"/>
              <a:ext cx="1139825" cy="457200"/>
            </a:xfrm>
            <a:prstGeom prst="rect">
              <a:avLst/>
            </a:prstGeom>
            <a:noFill/>
            <a:ln w="9525">
              <a:noFill/>
              <a:miter lim="800000"/>
              <a:headEnd/>
              <a:tailEnd/>
            </a:ln>
          </p:spPr>
          <p:txBody>
            <a:bodyPr>
              <a:spAutoFit/>
            </a:bodyPr>
            <a:lstStyle/>
            <a:p>
              <a:pPr algn="l"/>
              <a:r>
                <a:rPr lang="en-US" altLang="zh-CN" sz="2400" b="1">
                  <a:ea typeface="黑体" pitchFamily="2" charset="-122"/>
                </a:rPr>
                <a:t>A9~A0</a:t>
              </a:r>
            </a:p>
          </p:txBody>
        </p:sp>
      </p:grpSp>
      <p:sp>
        <p:nvSpPr>
          <p:cNvPr id="4" name="文本框 3"/>
          <p:cNvSpPr txBox="1"/>
          <p:nvPr/>
        </p:nvSpPr>
        <p:spPr>
          <a:xfrm>
            <a:off x="2467916" y="6237312"/>
            <a:ext cx="3791423" cy="523220"/>
          </a:xfrm>
          <a:prstGeom prst="rect">
            <a:avLst/>
          </a:prstGeom>
          <a:noFill/>
        </p:spPr>
        <p:txBody>
          <a:bodyPr wrap="none" rtlCol="0">
            <a:spAutoFit/>
          </a:bodyPr>
          <a:lstStyle/>
          <a:p>
            <a:r>
              <a:rPr lang="zh-CN" altLang="en-US" sz="2800" b="1" smtClean="0">
                <a:solidFill>
                  <a:srgbClr val="0000FF"/>
                </a:solidFill>
              </a:rPr>
              <a:t>片选信号为低电平有效</a:t>
            </a:r>
            <a:endParaRPr lang="zh-CN" altLang="en-US" sz="28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95300" y="1003895"/>
            <a:ext cx="1058863" cy="3238500"/>
          </a:xfrm>
          <a:prstGeom prst="rect">
            <a:avLst/>
          </a:prstGeom>
          <a:solidFill>
            <a:srgbClr val="D9FFFF"/>
          </a:solidFill>
          <a:ln w="25400">
            <a:solidFill>
              <a:srgbClr val="003800"/>
            </a:solidFill>
            <a:miter lim="800000"/>
            <a:headEnd/>
            <a:tailEnd/>
          </a:ln>
        </p:spPr>
        <p:txBody>
          <a:bodyPr>
            <a:spAutoFit/>
          </a:bodyPr>
          <a:lstStyle/>
          <a:p>
            <a:pPr algn="l">
              <a:lnSpc>
                <a:spcPct val="55000"/>
              </a:lnSpc>
              <a:spcBef>
                <a:spcPct val="0"/>
              </a:spcBef>
            </a:pPr>
            <a:endParaRPr lang="en-US" altLang="zh-CN" sz="3200" b="1"/>
          </a:p>
          <a:p>
            <a:pPr algn="l">
              <a:lnSpc>
                <a:spcPct val="70000"/>
              </a:lnSpc>
              <a:spcBef>
                <a:spcPct val="0"/>
              </a:spcBef>
            </a:pPr>
            <a:endParaRPr lang="en-US" altLang="zh-CN" sz="3200" b="1"/>
          </a:p>
          <a:p>
            <a:pPr algn="l">
              <a:lnSpc>
                <a:spcPct val="80000"/>
              </a:lnSpc>
              <a:spcBef>
                <a:spcPct val="0"/>
              </a:spcBef>
            </a:pPr>
            <a:endParaRPr lang="en-US" altLang="zh-CN" sz="3200" b="1"/>
          </a:p>
          <a:p>
            <a:pPr algn="l">
              <a:lnSpc>
                <a:spcPct val="60000"/>
              </a:lnSpc>
              <a:spcBef>
                <a:spcPct val="0"/>
              </a:spcBef>
            </a:pPr>
            <a:endParaRPr lang="en-US" altLang="zh-CN" sz="3200" b="1"/>
          </a:p>
          <a:p>
            <a:pPr algn="l">
              <a:lnSpc>
                <a:spcPct val="110000"/>
              </a:lnSpc>
              <a:spcBef>
                <a:spcPct val="0"/>
              </a:spcBef>
            </a:pPr>
            <a:r>
              <a:rPr lang="en-US" altLang="zh-CN" sz="3200" b="1"/>
              <a:t>CPU</a:t>
            </a:r>
          </a:p>
          <a:p>
            <a:pPr algn="l">
              <a:spcBef>
                <a:spcPct val="0"/>
              </a:spcBef>
            </a:pPr>
            <a:endParaRPr lang="en-US" altLang="zh-CN" sz="3200" b="1"/>
          </a:p>
          <a:p>
            <a:pPr algn="l">
              <a:lnSpc>
                <a:spcPct val="95000"/>
              </a:lnSpc>
              <a:spcBef>
                <a:spcPct val="0"/>
              </a:spcBef>
            </a:pPr>
            <a:endParaRPr lang="en-US" altLang="zh-CN" sz="3200" b="1"/>
          </a:p>
          <a:p>
            <a:pPr algn="l">
              <a:lnSpc>
                <a:spcPct val="70000"/>
              </a:lnSpc>
              <a:spcBef>
                <a:spcPct val="0"/>
              </a:spcBef>
            </a:pPr>
            <a:endParaRPr lang="en-US" altLang="zh-CN" sz="3200" b="1"/>
          </a:p>
        </p:txBody>
      </p:sp>
      <p:grpSp>
        <p:nvGrpSpPr>
          <p:cNvPr id="3" name="Group 75"/>
          <p:cNvGrpSpPr>
            <a:grpSpLocks/>
          </p:cNvGrpSpPr>
          <p:nvPr/>
        </p:nvGrpSpPr>
        <p:grpSpPr bwMode="auto">
          <a:xfrm>
            <a:off x="2363788" y="1643658"/>
            <a:ext cx="4464050" cy="1263650"/>
            <a:chOff x="1489" y="715"/>
            <a:chExt cx="2812" cy="796"/>
          </a:xfrm>
        </p:grpSpPr>
        <p:sp>
          <p:nvSpPr>
            <p:cNvPr id="4" name="Text Box 4"/>
            <p:cNvSpPr txBox="1">
              <a:spLocks noChangeArrowheads="1"/>
            </p:cNvSpPr>
            <p:nvPr/>
          </p:nvSpPr>
          <p:spPr bwMode="auto">
            <a:xfrm>
              <a:off x="2435" y="716"/>
              <a:ext cx="637" cy="787"/>
            </a:xfrm>
            <a:prstGeom prst="rect">
              <a:avLst/>
            </a:prstGeom>
            <a:solidFill>
              <a:srgbClr val="FFFFCC"/>
            </a:solidFill>
            <a:ln w="25400">
              <a:solidFill>
                <a:srgbClr val="003800"/>
              </a:solidFill>
              <a:miter lim="800000"/>
              <a:headEnd/>
              <a:tailEnd/>
            </a:ln>
          </p:spPr>
          <p:txBody>
            <a:bodyPr>
              <a:spAutoFit/>
            </a:bodyPr>
            <a:lstStyle/>
            <a:p>
              <a:pPr algn="l">
                <a:lnSpc>
                  <a:spcPct val="90000"/>
                </a:lnSpc>
                <a:spcBef>
                  <a:spcPct val="0"/>
                </a:spcBef>
              </a:pPr>
              <a:r>
                <a:rPr lang="zh-CN" altLang="en-US" sz="2800" b="1"/>
                <a:t>存储芯片</a:t>
              </a:r>
            </a:p>
            <a:p>
              <a:pPr algn="l">
                <a:lnSpc>
                  <a:spcPct val="85000"/>
                </a:lnSpc>
                <a:spcBef>
                  <a:spcPct val="0"/>
                </a:spcBef>
              </a:pPr>
              <a:r>
                <a:rPr lang="zh-CN" altLang="en-US" sz="2800" b="1"/>
                <a:t>   2</a:t>
              </a:r>
            </a:p>
          </p:txBody>
        </p:sp>
        <p:sp>
          <p:nvSpPr>
            <p:cNvPr id="5" name="Text Box 5"/>
            <p:cNvSpPr txBox="1">
              <a:spLocks noChangeArrowheads="1"/>
            </p:cNvSpPr>
            <p:nvPr/>
          </p:nvSpPr>
          <p:spPr bwMode="auto">
            <a:xfrm>
              <a:off x="1489" y="724"/>
              <a:ext cx="637" cy="787"/>
            </a:xfrm>
            <a:prstGeom prst="rect">
              <a:avLst/>
            </a:prstGeom>
            <a:solidFill>
              <a:srgbClr val="FFFFCC"/>
            </a:solidFill>
            <a:ln w="25400">
              <a:solidFill>
                <a:srgbClr val="003800"/>
              </a:solidFill>
              <a:miter lim="800000"/>
              <a:headEnd/>
              <a:tailEnd/>
            </a:ln>
          </p:spPr>
          <p:txBody>
            <a:bodyPr>
              <a:spAutoFit/>
            </a:bodyPr>
            <a:lstStyle/>
            <a:p>
              <a:pPr algn="l">
                <a:lnSpc>
                  <a:spcPct val="90000"/>
                </a:lnSpc>
                <a:spcBef>
                  <a:spcPct val="0"/>
                </a:spcBef>
              </a:pPr>
              <a:r>
                <a:rPr lang="zh-CN" altLang="en-US" sz="2800" b="1"/>
                <a:t>存储芯片</a:t>
              </a:r>
            </a:p>
            <a:p>
              <a:pPr algn="l">
                <a:lnSpc>
                  <a:spcPct val="85000"/>
                </a:lnSpc>
                <a:spcBef>
                  <a:spcPct val="0"/>
                </a:spcBef>
              </a:pPr>
              <a:r>
                <a:rPr lang="zh-CN" altLang="en-US" sz="2800" b="1"/>
                <a:t>   1</a:t>
              </a:r>
            </a:p>
          </p:txBody>
        </p:sp>
        <p:sp>
          <p:nvSpPr>
            <p:cNvPr id="6" name="Text Box 6"/>
            <p:cNvSpPr txBox="1">
              <a:spLocks noChangeArrowheads="1"/>
            </p:cNvSpPr>
            <p:nvPr/>
          </p:nvSpPr>
          <p:spPr bwMode="auto">
            <a:xfrm>
              <a:off x="3664" y="715"/>
              <a:ext cx="637" cy="787"/>
            </a:xfrm>
            <a:prstGeom prst="rect">
              <a:avLst/>
            </a:prstGeom>
            <a:solidFill>
              <a:srgbClr val="FFFFCC"/>
            </a:solidFill>
            <a:ln w="25400">
              <a:solidFill>
                <a:srgbClr val="003800"/>
              </a:solidFill>
              <a:miter lim="800000"/>
              <a:headEnd/>
              <a:tailEnd/>
            </a:ln>
          </p:spPr>
          <p:txBody>
            <a:bodyPr>
              <a:spAutoFit/>
            </a:bodyPr>
            <a:lstStyle/>
            <a:p>
              <a:pPr algn="l">
                <a:lnSpc>
                  <a:spcPct val="90000"/>
                </a:lnSpc>
                <a:spcBef>
                  <a:spcPct val="0"/>
                </a:spcBef>
              </a:pPr>
              <a:r>
                <a:rPr lang="zh-CN" altLang="en-US" sz="2800" b="1"/>
                <a:t>存储芯片</a:t>
              </a:r>
            </a:p>
            <a:p>
              <a:pPr algn="l">
                <a:lnSpc>
                  <a:spcPct val="85000"/>
                </a:lnSpc>
                <a:spcBef>
                  <a:spcPct val="0"/>
                </a:spcBef>
              </a:pPr>
              <a:r>
                <a:rPr lang="zh-CN" altLang="en-US" sz="2800" b="1"/>
                <a:t>   </a:t>
              </a:r>
              <a:r>
                <a:rPr lang="en-US" altLang="zh-CN" sz="2800" b="1"/>
                <a:t>n</a:t>
              </a:r>
            </a:p>
          </p:txBody>
        </p:sp>
        <p:sp>
          <p:nvSpPr>
            <p:cNvPr id="7" name="Text Box 7"/>
            <p:cNvSpPr txBox="1">
              <a:spLocks noChangeArrowheads="1"/>
            </p:cNvSpPr>
            <p:nvPr/>
          </p:nvSpPr>
          <p:spPr bwMode="auto">
            <a:xfrm>
              <a:off x="3183" y="862"/>
              <a:ext cx="481" cy="365"/>
            </a:xfrm>
            <a:prstGeom prst="rect">
              <a:avLst/>
            </a:prstGeom>
            <a:noFill/>
            <a:ln w="9525">
              <a:noFill/>
              <a:miter lim="800000"/>
              <a:headEnd/>
              <a:tailEnd/>
            </a:ln>
          </p:spPr>
          <p:txBody>
            <a:bodyPr>
              <a:spAutoFit/>
            </a:bodyPr>
            <a:lstStyle/>
            <a:p>
              <a:pPr algn="l"/>
              <a:r>
                <a:rPr lang="zh-CN" altLang="en-US" sz="3200" b="1"/>
                <a:t>....</a:t>
              </a:r>
            </a:p>
          </p:txBody>
        </p:sp>
      </p:grpSp>
      <p:sp>
        <p:nvSpPr>
          <p:cNvPr id="8" name="Text Box 31"/>
          <p:cNvSpPr txBox="1">
            <a:spLocks noChangeArrowheads="1"/>
          </p:cNvSpPr>
          <p:nvPr/>
        </p:nvSpPr>
        <p:spPr bwMode="auto">
          <a:xfrm>
            <a:off x="3255963" y="4648795"/>
            <a:ext cx="2836862" cy="996950"/>
          </a:xfrm>
          <a:prstGeom prst="rect">
            <a:avLst/>
          </a:prstGeom>
          <a:solidFill>
            <a:schemeClr val="accent5">
              <a:lumMod val="60000"/>
              <a:lumOff val="40000"/>
            </a:schemeClr>
          </a:solidFill>
          <a:ln w="22225">
            <a:solidFill>
              <a:srgbClr val="003800"/>
            </a:solidFill>
            <a:miter lim="800000"/>
            <a:headEnd/>
            <a:tailEnd/>
          </a:ln>
        </p:spPr>
        <p:txBody>
          <a:bodyPr>
            <a:spAutoFit/>
          </a:bodyPr>
          <a:lstStyle/>
          <a:p>
            <a:pPr marL="90488"/>
            <a:r>
              <a:rPr lang="zh-CN" altLang="en-US" sz="2900" b="1">
                <a:solidFill>
                  <a:srgbClr val="FF0000"/>
                </a:solidFill>
              </a:rPr>
              <a:t>地址译码电路(产生片选信号)</a:t>
            </a:r>
          </a:p>
        </p:txBody>
      </p:sp>
      <p:sp>
        <p:nvSpPr>
          <p:cNvPr id="9" name="Freeform 36"/>
          <p:cNvSpPr>
            <a:spLocks/>
          </p:cNvSpPr>
          <p:nvPr/>
        </p:nvSpPr>
        <p:spPr bwMode="auto">
          <a:xfrm>
            <a:off x="4968875" y="2878733"/>
            <a:ext cx="1636713" cy="1760537"/>
          </a:xfrm>
          <a:custGeom>
            <a:avLst/>
            <a:gdLst>
              <a:gd name="T0" fmla="*/ 0 w 1948"/>
              <a:gd name="T1" fmla="*/ 1200 h 1200"/>
              <a:gd name="T2" fmla="*/ 0 w 1948"/>
              <a:gd name="T3" fmla="*/ 1037 h 1200"/>
              <a:gd name="T4" fmla="*/ 1948 w 1948"/>
              <a:gd name="T5" fmla="*/ 1037 h 1200"/>
              <a:gd name="T6" fmla="*/ 1948 w 1948"/>
              <a:gd name="T7" fmla="*/ 0 h 1200"/>
              <a:gd name="T8" fmla="*/ 0 60000 65536"/>
              <a:gd name="T9" fmla="*/ 0 60000 65536"/>
              <a:gd name="T10" fmla="*/ 0 60000 65536"/>
              <a:gd name="T11" fmla="*/ 0 60000 65536"/>
              <a:gd name="T12" fmla="*/ 0 w 1948"/>
              <a:gd name="T13" fmla="*/ 0 h 1200"/>
              <a:gd name="T14" fmla="*/ 1948 w 1948"/>
              <a:gd name="T15" fmla="*/ 1200 h 1200"/>
            </a:gdLst>
            <a:ahLst/>
            <a:cxnLst>
              <a:cxn ang="T8">
                <a:pos x="T0" y="T1"/>
              </a:cxn>
              <a:cxn ang="T9">
                <a:pos x="T2" y="T3"/>
              </a:cxn>
              <a:cxn ang="T10">
                <a:pos x="T4" y="T5"/>
              </a:cxn>
              <a:cxn ang="T11">
                <a:pos x="T6" y="T7"/>
              </a:cxn>
            </a:cxnLst>
            <a:rect l="T12" t="T13" r="T14" b="T15"/>
            <a:pathLst>
              <a:path w="1948" h="1200">
                <a:moveTo>
                  <a:pt x="0" y="1200"/>
                </a:moveTo>
                <a:lnTo>
                  <a:pt x="0" y="1037"/>
                </a:lnTo>
                <a:lnTo>
                  <a:pt x="1948" y="1037"/>
                </a:lnTo>
                <a:lnTo>
                  <a:pt x="1948" y="0"/>
                </a:lnTo>
              </a:path>
            </a:pathLst>
          </a:custGeom>
          <a:noFill/>
          <a:ln w="22225" cmpd="sng">
            <a:solidFill>
              <a:srgbClr val="993300"/>
            </a:solidFill>
            <a:round/>
            <a:headEnd type="none" w="med" len="med"/>
            <a:tailEnd type="triangle" w="med" len="med"/>
          </a:ln>
        </p:spPr>
        <p:txBody>
          <a:bodyPr wrap="none"/>
          <a:lstStyle/>
          <a:p>
            <a:endParaRPr lang="zh-CN" altLang="en-US" b="1"/>
          </a:p>
        </p:txBody>
      </p:sp>
      <p:sp>
        <p:nvSpPr>
          <p:cNvPr id="10" name="Rectangle 37"/>
          <p:cNvSpPr>
            <a:spLocks noChangeArrowheads="1"/>
          </p:cNvSpPr>
          <p:nvPr/>
        </p:nvSpPr>
        <p:spPr bwMode="auto">
          <a:xfrm>
            <a:off x="5237163" y="3826470"/>
            <a:ext cx="590550" cy="579438"/>
          </a:xfrm>
          <a:prstGeom prst="rect">
            <a:avLst/>
          </a:prstGeom>
          <a:noFill/>
          <a:ln w="9525">
            <a:noFill/>
            <a:miter lim="800000"/>
            <a:headEnd/>
            <a:tailEnd/>
          </a:ln>
        </p:spPr>
        <p:txBody>
          <a:bodyPr wrap="none">
            <a:spAutoFit/>
          </a:bodyPr>
          <a:lstStyle/>
          <a:p>
            <a:pPr algn="l">
              <a:spcBef>
                <a:spcPct val="0"/>
              </a:spcBef>
            </a:pPr>
            <a:r>
              <a:rPr lang="zh-CN" altLang="en-US" sz="3200" b="1"/>
              <a:t>....</a:t>
            </a:r>
          </a:p>
        </p:txBody>
      </p:sp>
      <p:grpSp>
        <p:nvGrpSpPr>
          <p:cNvPr id="11" name="Group 76"/>
          <p:cNvGrpSpPr>
            <a:grpSpLocks/>
          </p:cNvGrpSpPr>
          <p:nvPr/>
        </p:nvGrpSpPr>
        <p:grpSpPr bwMode="auto">
          <a:xfrm>
            <a:off x="1549400" y="937220"/>
            <a:ext cx="7291388" cy="714375"/>
            <a:chOff x="976" y="270"/>
            <a:chExt cx="4593" cy="450"/>
          </a:xfrm>
        </p:grpSpPr>
        <p:sp>
          <p:nvSpPr>
            <p:cNvPr id="12" name="Text Box 11"/>
            <p:cNvSpPr txBox="1">
              <a:spLocks noChangeArrowheads="1"/>
            </p:cNvSpPr>
            <p:nvPr/>
          </p:nvSpPr>
          <p:spPr bwMode="auto">
            <a:xfrm>
              <a:off x="4528" y="270"/>
              <a:ext cx="1041" cy="327"/>
            </a:xfrm>
            <a:prstGeom prst="rect">
              <a:avLst/>
            </a:prstGeom>
            <a:noFill/>
            <a:ln w="9525">
              <a:noFill/>
              <a:miter lim="800000"/>
              <a:headEnd/>
              <a:tailEnd/>
            </a:ln>
          </p:spPr>
          <p:txBody>
            <a:bodyPr>
              <a:spAutoFit/>
            </a:bodyPr>
            <a:lstStyle/>
            <a:p>
              <a:pPr algn="l"/>
              <a:r>
                <a:rPr lang="zh-CN" altLang="en-US" sz="2800" b="1"/>
                <a:t>地址总线</a:t>
              </a:r>
            </a:p>
          </p:txBody>
        </p:sp>
        <p:sp>
          <p:nvSpPr>
            <p:cNvPr id="13" name="Line 51"/>
            <p:cNvSpPr>
              <a:spLocks noChangeShapeType="1"/>
            </p:cNvSpPr>
            <p:nvPr/>
          </p:nvSpPr>
          <p:spPr bwMode="auto">
            <a:xfrm>
              <a:off x="976" y="440"/>
              <a:ext cx="3586" cy="0"/>
            </a:xfrm>
            <a:prstGeom prst="line">
              <a:avLst/>
            </a:prstGeom>
            <a:noFill/>
            <a:ln w="63500">
              <a:solidFill>
                <a:srgbClr val="003800"/>
              </a:solidFill>
              <a:round/>
              <a:headEnd/>
              <a:tailEnd type="triangle" w="med" len="med"/>
            </a:ln>
          </p:spPr>
          <p:txBody>
            <a:bodyPr wrap="none"/>
            <a:lstStyle/>
            <a:p>
              <a:endParaRPr lang="zh-CN" altLang="en-US" b="1"/>
            </a:p>
          </p:txBody>
        </p:sp>
        <p:sp>
          <p:nvSpPr>
            <p:cNvPr id="14" name="Line 52"/>
            <p:cNvSpPr>
              <a:spLocks noChangeShapeType="1"/>
            </p:cNvSpPr>
            <p:nvPr/>
          </p:nvSpPr>
          <p:spPr bwMode="auto">
            <a:xfrm>
              <a:off x="1784" y="456"/>
              <a:ext cx="0" cy="264"/>
            </a:xfrm>
            <a:prstGeom prst="line">
              <a:avLst/>
            </a:prstGeom>
            <a:noFill/>
            <a:ln w="57150">
              <a:solidFill>
                <a:srgbClr val="003800"/>
              </a:solidFill>
              <a:round/>
              <a:headEnd/>
              <a:tailEnd type="triangle" w="med" len="med"/>
            </a:ln>
          </p:spPr>
          <p:txBody>
            <a:bodyPr wrap="none"/>
            <a:lstStyle/>
            <a:p>
              <a:endParaRPr lang="zh-CN" altLang="en-US" b="1"/>
            </a:p>
          </p:txBody>
        </p:sp>
        <p:sp>
          <p:nvSpPr>
            <p:cNvPr id="15" name="Line 53"/>
            <p:cNvSpPr>
              <a:spLocks noChangeShapeType="1"/>
            </p:cNvSpPr>
            <p:nvPr/>
          </p:nvSpPr>
          <p:spPr bwMode="auto">
            <a:xfrm>
              <a:off x="2752" y="456"/>
              <a:ext cx="0" cy="264"/>
            </a:xfrm>
            <a:prstGeom prst="line">
              <a:avLst/>
            </a:prstGeom>
            <a:noFill/>
            <a:ln w="57150">
              <a:solidFill>
                <a:srgbClr val="003800"/>
              </a:solidFill>
              <a:round/>
              <a:headEnd/>
              <a:tailEnd type="triangle" w="med" len="med"/>
            </a:ln>
          </p:spPr>
          <p:txBody>
            <a:bodyPr wrap="none"/>
            <a:lstStyle/>
            <a:p>
              <a:endParaRPr lang="zh-CN" altLang="en-US" b="1"/>
            </a:p>
          </p:txBody>
        </p:sp>
        <p:sp>
          <p:nvSpPr>
            <p:cNvPr id="16" name="Line 54"/>
            <p:cNvSpPr>
              <a:spLocks noChangeShapeType="1"/>
            </p:cNvSpPr>
            <p:nvPr/>
          </p:nvSpPr>
          <p:spPr bwMode="auto">
            <a:xfrm>
              <a:off x="3968" y="448"/>
              <a:ext cx="0" cy="264"/>
            </a:xfrm>
            <a:prstGeom prst="line">
              <a:avLst/>
            </a:prstGeom>
            <a:noFill/>
            <a:ln w="57150">
              <a:solidFill>
                <a:srgbClr val="003800"/>
              </a:solidFill>
              <a:round/>
              <a:headEnd/>
              <a:tailEnd type="triangle" w="med" len="med"/>
            </a:ln>
          </p:spPr>
          <p:txBody>
            <a:bodyPr wrap="none"/>
            <a:lstStyle/>
            <a:p>
              <a:endParaRPr lang="zh-CN" altLang="en-US" b="1"/>
            </a:p>
          </p:txBody>
        </p:sp>
      </p:grpSp>
      <p:grpSp>
        <p:nvGrpSpPr>
          <p:cNvPr id="17" name="Group 74"/>
          <p:cNvGrpSpPr>
            <a:grpSpLocks/>
          </p:cNvGrpSpPr>
          <p:nvPr/>
        </p:nvGrpSpPr>
        <p:grpSpPr bwMode="auto">
          <a:xfrm>
            <a:off x="1524000" y="2883495"/>
            <a:ext cx="7505700" cy="852488"/>
            <a:chOff x="960" y="1496"/>
            <a:chExt cx="4728" cy="537"/>
          </a:xfrm>
        </p:grpSpPr>
        <p:sp>
          <p:nvSpPr>
            <p:cNvPr id="18" name="Text Box 21"/>
            <p:cNvSpPr txBox="1">
              <a:spLocks noChangeArrowheads="1"/>
            </p:cNvSpPr>
            <p:nvPr/>
          </p:nvSpPr>
          <p:spPr bwMode="auto">
            <a:xfrm>
              <a:off x="4607" y="1706"/>
              <a:ext cx="1081" cy="327"/>
            </a:xfrm>
            <a:prstGeom prst="rect">
              <a:avLst/>
            </a:prstGeom>
            <a:noFill/>
            <a:ln w="9525">
              <a:noFill/>
              <a:miter lim="800000"/>
              <a:headEnd/>
              <a:tailEnd/>
            </a:ln>
          </p:spPr>
          <p:txBody>
            <a:bodyPr>
              <a:spAutoFit/>
            </a:bodyPr>
            <a:lstStyle/>
            <a:p>
              <a:pPr algn="l"/>
              <a:r>
                <a:rPr lang="zh-CN" altLang="en-US" sz="2800" b="1"/>
                <a:t>数据总线</a:t>
              </a:r>
            </a:p>
          </p:txBody>
        </p:sp>
        <p:sp>
          <p:nvSpPr>
            <p:cNvPr id="19" name="Line 58"/>
            <p:cNvSpPr>
              <a:spLocks noChangeShapeType="1"/>
            </p:cNvSpPr>
            <p:nvPr/>
          </p:nvSpPr>
          <p:spPr bwMode="auto">
            <a:xfrm>
              <a:off x="960" y="1888"/>
              <a:ext cx="3672" cy="0"/>
            </a:xfrm>
            <a:prstGeom prst="line">
              <a:avLst/>
            </a:prstGeom>
            <a:noFill/>
            <a:ln w="63500">
              <a:solidFill>
                <a:srgbClr val="003800"/>
              </a:solidFill>
              <a:round/>
              <a:headEnd type="triangle" w="med" len="med"/>
              <a:tailEnd type="triangle" w="med" len="med"/>
            </a:ln>
          </p:spPr>
          <p:txBody>
            <a:bodyPr wrap="none"/>
            <a:lstStyle/>
            <a:p>
              <a:endParaRPr lang="zh-CN" altLang="en-US" b="1"/>
            </a:p>
          </p:txBody>
        </p:sp>
        <p:sp>
          <p:nvSpPr>
            <p:cNvPr id="20" name="Line 59"/>
            <p:cNvSpPr>
              <a:spLocks noChangeShapeType="1"/>
            </p:cNvSpPr>
            <p:nvPr/>
          </p:nvSpPr>
          <p:spPr bwMode="auto">
            <a:xfrm>
              <a:off x="1808" y="1504"/>
              <a:ext cx="0" cy="376"/>
            </a:xfrm>
            <a:prstGeom prst="line">
              <a:avLst/>
            </a:prstGeom>
            <a:noFill/>
            <a:ln w="53975">
              <a:solidFill>
                <a:srgbClr val="003800"/>
              </a:solidFill>
              <a:round/>
              <a:headEnd type="triangle" w="med" len="med"/>
              <a:tailEnd type="triangle" w="med" len="med"/>
            </a:ln>
          </p:spPr>
          <p:txBody>
            <a:bodyPr wrap="none"/>
            <a:lstStyle/>
            <a:p>
              <a:endParaRPr lang="zh-CN" altLang="en-US" b="1"/>
            </a:p>
          </p:txBody>
        </p:sp>
        <p:sp>
          <p:nvSpPr>
            <p:cNvPr id="21" name="Line 60"/>
            <p:cNvSpPr>
              <a:spLocks noChangeShapeType="1"/>
            </p:cNvSpPr>
            <p:nvPr/>
          </p:nvSpPr>
          <p:spPr bwMode="auto">
            <a:xfrm>
              <a:off x="2752" y="1496"/>
              <a:ext cx="0" cy="376"/>
            </a:xfrm>
            <a:prstGeom prst="line">
              <a:avLst/>
            </a:prstGeom>
            <a:noFill/>
            <a:ln w="53975">
              <a:solidFill>
                <a:srgbClr val="003800"/>
              </a:solidFill>
              <a:round/>
              <a:headEnd type="triangle" w="med" len="med"/>
              <a:tailEnd type="triangle" w="med" len="med"/>
            </a:ln>
          </p:spPr>
          <p:txBody>
            <a:bodyPr wrap="none"/>
            <a:lstStyle/>
            <a:p>
              <a:endParaRPr lang="zh-CN" altLang="en-US" b="1"/>
            </a:p>
          </p:txBody>
        </p:sp>
        <p:sp>
          <p:nvSpPr>
            <p:cNvPr id="22" name="Line 61"/>
            <p:cNvSpPr>
              <a:spLocks noChangeShapeType="1"/>
            </p:cNvSpPr>
            <p:nvPr/>
          </p:nvSpPr>
          <p:spPr bwMode="auto">
            <a:xfrm>
              <a:off x="3976" y="1496"/>
              <a:ext cx="0" cy="376"/>
            </a:xfrm>
            <a:prstGeom prst="line">
              <a:avLst/>
            </a:prstGeom>
            <a:noFill/>
            <a:ln w="53975">
              <a:solidFill>
                <a:srgbClr val="003800"/>
              </a:solidFill>
              <a:round/>
              <a:headEnd type="triangle" w="med" len="med"/>
              <a:tailEnd type="triangle" w="med" len="med"/>
            </a:ln>
          </p:spPr>
          <p:txBody>
            <a:bodyPr wrap="none"/>
            <a:lstStyle/>
            <a:p>
              <a:endParaRPr lang="zh-CN" altLang="en-US" b="1"/>
            </a:p>
          </p:txBody>
        </p:sp>
      </p:grpSp>
      <p:grpSp>
        <p:nvGrpSpPr>
          <p:cNvPr id="23" name="Group 67"/>
          <p:cNvGrpSpPr>
            <a:grpSpLocks/>
          </p:cNvGrpSpPr>
          <p:nvPr/>
        </p:nvGrpSpPr>
        <p:grpSpPr bwMode="auto">
          <a:xfrm>
            <a:off x="1562100" y="3683595"/>
            <a:ext cx="7581900" cy="519113"/>
            <a:chOff x="984" y="2040"/>
            <a:chExt cx="4776" cy="327"/>
          </a:xfrm>
        </p:grpSpPr>
        <p:sp>
          <p:nvSpPr>
            <p:cNvPr id="24" name="Text Box 27"/>
            <p:cNvSpPr txBox="1">
              <a:spLocks noChangeArrowheads="1"/>
            </p:cNvSpPr>
            <p:nvPr/>
          </p:nvSpPr>
          <p:spPr bwMode="auto">
            <a:xfrm>
              <a:off x="4679" y="2040"/>
              <a:ext cx="1081" cy="327"/>
            </a:xfrm>
            <a:prstGeom prst="rect">
              <a:avLst/>
            </a:prstGeom>
            <a:noFill/>
            <a:ln w="9525">
              <a:noFill/>
              <a:miter lim="800000"/>
              <a:headEnd/>
              <a:tailEnd/>
            </a:ln>
          </p:spPr>
          <p:txBody>
            <a:bodyPr>
              <a:spAutoFit/>
            </a:bodyPr>
            <a:lstStyle/>
            <a:p>
              <a:pPr algn="l"/>
              <a:r>
                <a:rPr lang="zh-CN" altLang="en-US" sz="2800" b="1"/>
                <a:t>控制总线</a:t>
              </a:r>
            </a:p>
          </p:txBody>
        </p:sp>
        <p:sp>
          <p:nvSpPr>
            <p:cNvPr id="25" name="Line 63"/>
            <p:cNvSpPr>
              <a:spLocks noChangeShapeType="1"/>
            </p:cNvSpPr>
            <p:nvPr/>
          </p:nvSpPr>
          <p:spPr bwMode="auto">
            <a:xfrm>
              <a:off x="984" y="2232"/>
              <a:ext cx="3680" cy="0"/>
            </a:xfrm>
            <a:prstGeom prst="line">
              <a:avLst/>
            </a:prstGeom>
            <a:noFill/>
            <a:ln w="63500">
              <a:solidFill>
                <a:srgbClr val="003800"/>
              </a:solidFill>
              <a:round/>
              <a:headEnd/>
              <a:tailEnd type="triangle" w="med" len="med"/>
            </a:ln>
          </p:spPr>
          <p:txBody>
            <a:bodyPr wrap="none"/>
            <a:lstStyle/>
            <a:p>
              <a:endParaRPr lang="zh-CN" altLang="en-US" b="1"/>
            </a:p>
          </p:txBody>
        </p:sp>
      </p:grpSp>
      <p:sp>
        <p:nvSpPr>
          <p:cNvPr id="26" name="Line 64"/>
          <p:cNvSpPr>
            <a:spLocks noChangeShapeType="1"/>
          </p:cNvSpPr>
          <p:nvPr/>
        </p:nvSpPr>
        <p:spPr bwMode="auto">
          <a:xfrm flipV="1">
            <a:off x="2565400" y="2896195"/>
            <a:ext cx="0" cy="1090613"/>
          </a:xfrm>
          <a:prstGeom prst="line">
            <a:avLst/>
          </a:prstGeom>
          <a:noFill/>
          <a:ln w="57150">
            <a:solidFill>
              <a:srgbClr val="003800"/>
            </a:solidFill>
            <a:round/>
            <a:headEnd/>
            <a:tailEnd type="triangle" w="med" len="med"/>
          </a:ln>
        </p:spPr>
        <p:txBody>
          <a:bodyPr wrap="none"/>
          <a:lstStyle/>
          <a:p>
            <a:endParaRPr lang="zh-CN" altLang="en-US" b="1"/>
          </a:p>
        </p:txBody>
      </p:sp>
      <p:sp>
        <p:nvSpPr>
          <p:cNvPr id="27" name="Line 65"/>
          <p:cNvSpPr>
            <a:spLocks noChangeShapeType="1"/>
          </p:cNvSpPr>
          <p:nvPr/>
        </p:nvSpPr>
        <p:spPr bwMode="auto">
          <a:xfrm flipV="1">
            <a:off x="4051300" y="2883495"/>
            <a:ext cx="0" cy="1090613"/>
          </a:xfrm>
          <a:prstGeom prst="line">
            <a:avLst/>
          </a:prstGeom>
          <a:noFill/>
          <a:ln w="57150">
            <a:solidFill>
              <a:srgbClr val="003800"/>
            </a:solidFill>
            <a:round/>
            <a:headEnd/>
            <a:tailEnd type="triangle" w="med" len="med"/>
          </a:ln>
        </p:spPr>
        <p:txBody>
          <a:bodyPr wrap="none"/>
          <a:lstStyle/>
          <a:p>
            <a:endParaRPr lang="zh-CN" altLang="en-US" b="1"/>
          </a:p>
        </p:txBody>
      </p:sp>
      <p:sp>
        <p:nvSpPr>
          <p:cNvPr id="28" name="Line 66"/>
          <p:cNvSpPr>
            <a:spLocks noChangeShapeType="1"/>
          </p:cNvSpPr>
          <p:nvPr/>
        </p:nvSpPr>
        <p:spPr bwMode="auto">
          <a:xfrm flipV="1">
            <a:off x="5981700" y="2883495"/>
            <a:ext cx="0" cy="1090613"/>
          </a:xfrm>
          <a:prstGeom prst="line">
            <a:avLst/>
          </a:prstGeom>
          <a:noFill/>
          <a:ln w="57150">
            <a:solidFill>
              <a:srgbClr val="003800"/>
            </a:solidFill>
            <a:round/>
            <a:headEnd/>
            <a:tailEnd type="triangle" w="med" len="med"/>
          </a:ln>
        </p:spPr>
        <p:txBody>
          <a:bodyPr wrap="none"/>
          <a:lstStyle/>
          <a:p>
            <a:endParaRPr lang="zh-CN" altLang="en-US" b="1"/>
          </a:p>
        </p:txBody>
      </p:sp>
      <p:grpSp>
        <p:nvGrpSpPr>
          <p:cNvPr id="29" name="Group 69"/>
          <p:cNvGrpSpPr>
            <a:grpSpLocks/>
          </p:cNvGrpSpPr>
          <p:nvPr/>
        </p:nvGrpSpPr>
        <p:grpSpPr bwMode="auto">
          <a:xfrm>
            <a:off x="1222375" y="4907260"/>
            <a:ext cx="2003425" cy="538164"/>
            <a:chOff x="378" y="2914"/>
            <a:chExt cx="1262" cy="339"/>
          </a:xfrm>
        </p:grpSpPr>
        <p:sp>
          <p:nvSpPr>
            <p:cNvPr id="30" name="Text Box 33"/>
            <p:cNvSpPr txBox="1">
              <a:spLocks noChangeArrowheads="1"/>
            </p:cNvSpPr>
            <p:nvPr/>
          </p:nvSpPr>
          <p:spPr bwMode="auto">
            <a:xfrm>
              <a:off x="378" y="2914"/>
              <a:ext cx="739" cy="339"/>
            </a:xfrm>
            <a:prstGeom prst="rect">
              <a:avLst/>
            </a:prstGeom>
            <a:noFill/>
            <a:ln w="9525">
              <a:noFill/>
              <a:miter lim="800000"/>
              <a:headEnd/>
              <a:tailEnd/>
            </a:ln>
          </p:spPr>
          <p:txBody>
            <a:bodyPr>
              <a:spAutoFit/>
            </a:bodyPr>
            <a:lstStyle/>
            <a:p>
              <a:pPr algn="l"/>
              <a:r>
                <a:rPr lang="zh-CN" altLang="en-US" sz="2900" b="1"/>
                <a:t>地址</a:t>
              </a:r>
            </a:p>
          </p:txBody>
        </p:sp>
        <p:sp>
          <p:nvSpPr>
            <p:cNvPr id="31" name="Line 68"/>
            <p:cNvSpPr>
              <a:spLocks noChangeShapeType="1"/>
            </p:cNvSpPr>
            <p:nvPr/>
          </p:nvSpPr>
          <p:spPr bwMode="auto">
            <a:xfrm>
              <a:off x="976" y="3096"/>
              <a:ext cx="664" cy="0"/>
            </a:xfrm>
            <a:prstGeom prst="line">
              <a:avLst/>
            </a:prstGeom>
            <a:noFill/>
            <a:ln w="57150">
              <a:solidFill>
                <a:srgbClr val="003800"/>
              </a:solidFill>
              <a:round/>
              <a:headEnd/>
              <a:tailEnd type="triangle" w="med" len="med"/>
            </a:ln>
          </p:spPr>
          <p:txBody>
            <a:bodyPr wrap="none"/>
            <a:lstStyle/>
            <a:p>
              <a:endParaRPr lang="zh-CN" altLang="en-US" sz="2900" b="1"/>
            </a:p>
          </p:txBody>
        </p:sp>
      </p:grpSp>
      <p:sp>
        <p:nvSpPr>
          <p:cNvPr id="32" name="Line 70"/>
          <p:cNvSpPr>
            <a:spLocks noChangeShapeType="1"/>
          </p:cNvSpPr>
          <p:nvPr/>
        </p:nvSpPr>
        <p:spPr bwMode="auto">
          <a:xfrm>
            <a:off x="4699000" y="2899370"/>
            <a:ext cx="0" cy="1752600"/>
          </a:xfrm>
          <a:prstGeom prst="line">
            <a:avLst/>
          </a:prstGeom>
          <a:noFill/>
          <a:ln w="22225">
            <a:solidFill>
              <a:srgbClr val="993300"/>
            </a:solidFill>
            <a:round/>
            <a:headEnd type="triangle" w="med" len="med"/>
            <a:tailEnd/>
          </a:ln>
        </p:spPr>
        <p:txBody>
          <a:bodyPr wrap="none"/>
          <a:lstStyle/>
          <a:p>
            <a:endParaRPr lang="zh-CN" altLang="en-US" b="1"/>
          </a:p>
        </p:txBody>
      </p:sp>
      <p:sp>
        <p:nvSpPr>
          <p:cNvPr id="33" name="Freeform 72"/>
          <p:cNvSpPr>
            <a:spLocks/>
          </p:cNvSpPr>
          <p:nvPr/>
        </p:nvSpPr>
        <p:spPr bwMode="auto">
          <a:xfrm flipH="1">
            <a:off x="3189288" y="2891433"/>
            <a:ext cx="1271587" cy="1760537"/>
          </a:xfrm>
          <a:custGeom>
            <a:avLst/>
            <a:gdLst>
              <a:gd name="T0" fmla="*/ 0 w 1948"/>
              <a:gd name="T1" fmla="*/ 1200 h 1200"/>
              <a:gd name="T2" fmla="*/ 0 w 1948"/>
              <a:gd name="T3" fmla="*/ 1037 h 1200"/>
              <a:gd name="T4" fmla="*/ 1948 w 1948"/>
              <a:gd name="T5" fmla="*/ 1037 h 1200"/>
              <a:gd name="T6" fmla="*/ 1948 w 1948"/>
              <a:gd name="T7" fmla="*/ 0 h 1200"/>
              <a:gd name="T8" fmla="*/ 0 60000 65536"/>
              <a:gd name="T9" fmla="*/ 0 60000 65536"/>
              <a:gd name="T10" fmla="*/ 0 60000 65536"/>
              <a:gd name="T11" fmla="*/ 0 60000 65536"/>
              <a:gd name="T12" fmla="*/ 0 w 1948"/>
              <a:gd name="T13" fmla="*/ 0 h 1200"/>
              <a:gd name="T14" fmla="*/ 1948 w 1948"/>
              <a:gd name="T15" fmla="*/ 1200 h 1200"/>
            </a:gdLst>
            <a:ahLst/>
            <a:cxnLst>
              <a:cxn ang="T8">
                <a:pos x="T0" y="T1"/>
              </a:cxn>
              <a:cxn ang="T9">
                <a:pos x="T2" y="T3"/>
              </a:cxn>
              <a:cxn ang="T10">
                <a:pos x="T4" y="T5"/>
              </a:cxn>
              <a:cxn ang="T11">
                <a:pos x="T6" y="T7"/>
              </a:cxn>
            </a:cxnLst>
            <a:rect l="T12" t="T13" r="T14" b="T15"/>
            <a:pathLst>
              <a:path w="1948" h="1200">
                <a:moveTo>
                  <a:pt x="0" y="1200"/>
                </a:moveTo>
                <a:lnTo>
                  <a:pt x="0" y="1037"/>
                </a:lnTo>
                <a:lnTo>
                  <a:pt x="1948" y="1037"/>
                </a:lnTo>
                <a:lnTo>
                  <a:pt x="1948" y="0"/>
                </a:lnTo>
              </a:path>
            </a:pathLst>
          </a:custGeom>
          <a:noFill/>
          <a:ln w="22225" cmpd="sng">
            <a:solidFill>
              <a:srgbClr val="993300"/>
            </a:solidFill>
            <a:round/>
            <a:headEnd type="none" w="med" len="med"/>
            <a:tailEnd type="triangle" w="med" len="med"/>
          </a:ln>
        </p:spPr>
        <p:txBody>
          <a:bodyPr wrap="none"/>
          <a:lstStyle/>
          <a:p>
            <a:endParaRPr lang="zh-CN" altLang="en-US" b="1"/>
          </a:p>
        </p:txBody>
      </p:sp>
      <p:sp>
        <p:nvSpPr>
          <p:cNvPr id="34" name="Text Box 77"/>
          <p:cNvSpPr txBox="1">
            <a:spLocks noChangeArrowheads="1"/>
          </p:cNvSpPr>
          <p:nvPr/>
        </p:nvSpPr>
        <p:spPr bwMode="auto">
          <a:xfrm>
            <a:off x="922338" y="5919936"/>
            <a:ext cx="7145337" cy="533400"/>
          </a:xfrm>
          <a:prstGeom prst="rect">
            <a:avLst/>
          </a:prstGeom>
          <a:noFill/>
          <a:ln w="9525">
            <a:noFill/>
            <a:miter lim="800000"/>
            <a:headEnd/>
            <a:tailEnd/>
          </a:ln>
        </p:spPr>
        <p:txBody>
          <a:bodyPr>
            <a:spAutoFit/>
          </a:bodyPr>
          <a:lstStyle/>
          <a:p>
            <a:pPr algn="l"/>
            <a:r>
              <a:rPr lang="zh-CN" altLang="en-US" sz="2900" b="1" u="sng">
                <a:solidFill>
                  <a:srgbClr val="0000FF"/>
                </a:solidFill>
              </a:rPr>
              <a:t>涉及地址分配</a:t>
            </a:r>
            <a:r>
              <a:rPr lang="zh-CN" altLang="en-US" sz="2900" b="1">
                <a:solidFill>
                  <a:srgbClr val="0000FF"/>
                </a:solidFill>
              </a:rPr>
              <a:t>、</a:t>
            </a:r>
            <a:r>
              <a:rPr lang="zh-CN" altLang="en-US" sz="2900" b="1" u="sng">
                <a:solidFill>
                  <a:srgbClr val="0000FF"/>
                </a:solidFill>
              </a:rPr>
              <a:t>译码选片</a:t>
            </a:r>
            <a:r>
              <a:rPr lang="zh-CN" altLang="en-US" sz="2900" b="1">
                <a:solidFill>
                  <a:srgbClr val="0000FF"/>
                </a:solidFill>
              </a:rPr>
              <a:t>和</a:t>
            </a:r>
            <a:r>
              <a:rPr lang="zh-CN" altLang="en-US" sz="2900" b="1" u="sng">
                <a:solidFill>
                  <a:srgbClr val="0000FF"/>
                </a:solidFill>
              </a:rPr>
              <a:t>译码选单元</a:t>
            </a:r>
            <a:r>
              <a:rPr lang="zh-CN" altLang="en-US" sz="2900" b="1">
                <a:solidFill>
                  <a:srgbClr val="0000FF"/>
                </a:solidFill>
              </a:rPr>
              <a:t>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childTnLst>
                          </p:cTn>
                        </p:par>
                        <p:par>
                          <p:cTn id="32" fill="hold">
                            <p:stCondLst>
                              <p:cond delay="1000"/>
                            </p:stCondLst>
                            <p:childTnLst>
                              <p:par>
                                <p:cTn id="33" presetID="22" presetClass="entr" presetSubtype="4"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down)">
                                      <p:cBhvr>
                                        <p:cTn id="35" dur="500"/>
                                        <p:tgtEl>
                                          <p:spTgt spid="27"/>
                                        </p:tgtEl>
                                      </p:cBhvr>
                                    </p:animEffect>
                                  </p:childTnLst>
                                </p:cTn>
                              </p:par>
                            </p:childTnLst>
                          </p:cTn>
                        </p:par>
                        <p:par>
                          <p:cTn id="36" fill="hold">
                            <p:stCondLst>
                              <p:cond delay="1500"/>
                            </p:stCondLst>
                            <p:childTnLst>
                              <p:par>
                                <p:cTn id="37" presetID="22" presetClass="entr" presetSubtype="4"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down)">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500"/>
                                        <p:tgtEl>
                                          <p:spTgt spid="29"/>
                                        </p:tgtEl>
                                      </p:cBhvr>
                                    </p:animEffect>
                                  </p:childTnLst>
                                </p:cTn>
                              </p:par>
                            </p:childTnLst>
                          </p:cTn>
                        </p:par>
                        <p:par>
                          <p:cTn id="50" fill="hold">
                            <p:stCondLst>
                              <p:cond delay="500"/>
                            </p:stCondLst>
                            <p:childTnLst>
                              <p:par>
                                <p:cTn id="51" presetID="22" presetClass="entr" presetSubtype="4" fill="hold" grpId="0" nodeType="after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down)">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down)">
                                      <p:cBhvr>
                                        <p:cTn id="58" dur="500"/>
                                        <p:tgtEl>
                                          <p:spTgt spid="3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0">
                                            <p:txEl>
                                              <p:pRg st="0" end="0"/>
                                            </p:txEl>
                                          </p:spTgt>
                                        </p:tgtEl>
                                        <p:attrNameLst>
                                          <p:attrName>style.visibility</p:attrName>
                                        </p:attrNameLst>
                                      </p:cBhvr>
                                      <p:to>
                                        <p:strVal val="visible"/>
                                      </p:to>
                                    </p:set>
                                    <p:animEffect transition="in" filter="wipe(left)">
                                      <p:cBhvr>
                                        <p:cTn id="63" dur="500"/>
                                        <p:tgtEl>
                                          <p:spTgt spid="10">
                                            <p:txEl>
                                              <p:pRg st="0" end="0"/>
                                            </p:txEl>
                                          </p:spTgt>
                                        </p:tgtEl>
                                      </p:cBhvr>
                                    </p:animEffect>
                                  </p:childTnLst>
                                </p:cTn>
                              </p:par>
                            </p:childTnLst>
                          </p:cTn>
                        </p:par>
                        <p:par>
                          <p:cTn id="64" fill="hold">
                            <p:stCondLst>
                              <p:cond delay="500"/>
                            </p:stCondLst>
                            <p:childTnLst>
                              <p:par>
                                <p:cTn id="65" presetID="22" presetClass="entr" presetSubtype="4"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down)">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4">
                                            <p:txEl>
                                              <p:pRg st="0" end="0"/>
                                            </p:txEl>
                                          </p:spTgt>
                                        </p:tgtEl>
                                        <p:attrNameLst>
                                          <p:attrName>style.visibility</p:attrName>
                                        </p:attrNameLst>
                                      </p:cBhvr>
                                      <p:to>
                                        <p:strVal val="visible"/>
                                      </p:to>
                                    </p:set>
                                    <p:animEffect transition="in" filter="wipe(left)">
                                      <p:cBhvr>
                                        <p:cTn id="72"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8" grpId="0" animBg="1" autoUpdateAnimBg="0"/>
      <p:bldP spid="9" grpId="0" animBg="1"/>
      <p:bldP spid="10" grpId="0" build="p" autoUpdateAnimBg="0"/>
      <p:bldP spid="26" grpId="0" animBg="1"/>
      <p:bldP spid="27" grpId="0" animBg="1"/>
      <p:bldP spid="28" grpId="0" animBg="1"/>
      <p:bldP spid="32" grpId="0" animBg="1"/>
      <p:bldP spid="33" grpId="0" animBg="1"/>
      <p:bldP spid="34"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11125" y="253664"/>
            <a:ext cx="9032875" cy="1346459"/>
          </a:xfrm>
          <a:prstGeom prst="rect">
            <a:avLst/>
          </a:prstGeom>
          <a:noFill/>
          <a:ln w="9525">
            <a:noFill/>
            <a:miter lim="800000"/>
            <a:headEnd/>
            <a:tailEnd/>
          </a:ln>
        </p:spPr>
        <p:txBody>
          <a:bodyPr>
            <a:spAutoFit/>
          </a:bodyPr>
          <a:lstStyle/>
          <a:p>
            <a:pPr marL="1333500" indent="-1333500" algn="l">
              <a:lnSpc>
                <a:spcPct val="150000"/>
              </a:lnSpc>
            </a:pPr>
            <a:r>
              <a:rPr lang="zh-CN" altLang="en-US" sz="2900" b="1"/>
              <a:t>再假设: 上述4</a:t>
            </a:r>
            <a:r>
              <a:rPr lang="en-US" altLang="zh-CN" sz="2900" b="1"/>
              <a:t>KB</a:t>
            </a:r>
            <a:r>
              <a:rPr lang="zh-CN" altLang="en-US" sz="2900" b="1"/>
              <a:t>不是占据任意连续区间, 而是分配一个固定空间1000-1</a:t>
            </a:r>
            <a:r>
              <a:rPr lang="en-US" altLang="zh-CN" sz="2900" b="1"/>
              <a:t>FFF。</a:t>
            </a:r>
            <a:r>
              <a:rPr lang="zh-CN" altLang="en-US" sz="2900" b="1"/>
              <a:t>则有:</a:t>
            </a:r>
          </a:p>
        </p:txBody>
      </p:sp>
      <p:grpSp>
        <p:nvGrpSpPr>
          <p:cNvPr id="60" name="组合 59"/>
          <p:cNvGrpSpPr/>
          <p:nvPr/>
        </p:nvGrpSpPr>
        <p:grpSpPr>
          <a:xfrm>
            <a:off x="552450" y="1939183"/>
            <a:ext cx="8580438" cy="4802190"/>
            <a:chOff x="552450" y="1939183"/>
            <a:chExt cx="8580438" cy="4802190"/>
          </a:xfrm>
        </p:grpSpPr>
        <p:grpSp>
          <p:nvGrpSpPr>
            <p:cNvPr id="3" name="Group 68"/>
            <p:cNvGrpSpPr>
              <a:grpSpLocks/>
            </p:cNvGrpSpPr>
            <p:nvPr/>
          </p:nvGrpSpPr>
          <p:grpSpPr bwMode="auto">
            <a:xfrm>
              <a:off x="552450" y="1939183"/>
              <a:ext cx="8580438" cy="4802190"/>
              <a:chOff x="348" y="785"/>
              <a:chExt cx="5405" cy="3025"/>
            </a:xfrm>
          </p:grpSpPr>
          <p:sp>
            <p:nvSpPr>
              <p:cNvPr id="4" name="Text Box 4"/>
              <p:cNvSpPr txBox="1">
                <a:spLocks noChangeArrowheads="1"/>
              </p:cNvSpPr>
              <p:nvPr/>
            </p:nvSpPr>
            <p:spPr bwMode="auto">
              <a:xfrm>
                <a:off x="431" y="785"/>
                <a:ext cx="2984" cy="327"/>
              </a:xfrm>
              <a:prstGeom prst="rect">
                <a:avLst/>
              </a:prstGeom>
              <a:noFill/>
              <a:ln w="9525">
                <a:noFill/>
                <a:miter lim="800000"/>
                <a:headEnd/>
                <a:tailEnd/>
              </a:ln>
            </p:spPr>
            <p:txBody>
              <a:bodyPr>
                <a:spAutoFit/>
              </a:bodyPr>
              <a:lstStyle/>
              <a:p>
                <a:pPr algn="l"/>
                <a:r>
                  <a:rPr lang="en-US" altLang="zh-CN" sz="2800" b="1">
                    <a:solidFill>
                      <a:srgbClr val="000099"/>
                    </a:solidFill>
                  </a:rPr>
                  <a:t>A</a:t>
                </a:r>
                <a:r>
                  <a:rPr lang="en-US" altLang="zh-CN" sz="2200" b="1">
                    <a:solidFill>
                      <a:srgbClr val="000099"/>
                    </a:solidFill>
                  </a:rPr>
                  <a:t>15</a:t>
                </a:r>
                <a:r>
                  <a:rPr lang="en-US" altLang="zh-CN" sz="2400" b="1">
                    <a:solidFill>
                      <a:srgbClr val="000099"/>
                    </a:solidFill>
                  </a:rPr>
                  <a:t>…</a:t>
                </a:r>
                <a:r>
                  <a:rPr lang="en-US" altLang="zh-CN" sz="2800" b="1">
                    <a:solidFill>
                      <a:srgbClr val="000099"/>
                    </a:solidFill>
                  </a:rPr>
                  <a:t>A</a:t>
                </a:r>
                <a:r>
                  <a:rPr lang="en-US" altLang="zh-CN" sz="2200" b="1">
                    <a:solidFill>
                      <a:srgbClr val="000099"/>
                    </a:solidFill>
                  </a:rPr>
                  <a:t>12</a:t>
                </a:r>
                <a:r>
                  <a:rPr lang="en-US" altLang="zh-CN" sz="2800" b="1">
                    <a:solidFill>
                      <a:srgbClr val="800000"/>
                    </a:solidFill>
                  </a:rPr>
                  <a:t>A</a:t>
                </a:r>
                <a:r>
                  <a:rPr lang="en-US" altLang="zh-CN" sz="2200" b="1">
                    <a:solidFill>
                      <a:srgbClr val="800000"/>
                    </a:solidFill>
                  </a:rPr>
                  <a:t>11</a:t>
                </a:r>
                <a:r>
                  <a:rPr lang="en-US" altLang="zh-CN" sz="2800" b="1">
                    <a:solidFill>
                      <a:srgbClr val="800000"/>
                    </a:solidFill>
                  </a:rPr>
                  <a:t>A</a:t>
                </a:r>
                <a:r>
                  <a:rPr lang="en-US" altLang="zh-CN" sz="2200" b="1">
                    <a:solidFill>
                      <a:srgbClr val="800000"/>
                    </a:solidFill>
                  </a:rPr>
                  <a:t>10</a:t>
                </a:r>
                <a:r>
                  <a:rPr lang="en-US" altLang="zh-CN" sz="2400" b="1">
                    <a:solidFill>
                      <a:srgbClr val="800000"/>
                    </a:solidFill>
                  </a:rPr>
                  <a:t> </a:t>
                </a:r>
                <a:r>
                  <a:rPr lang="en-US" altLang="zh-CN" sz="2800" b="1"/>
                  <a:t>A</a:t>
                </a:r>
                <a:r>
                  <a:rPr lang="en-US" altLang="zh-CN" sz="2200" b="1"/>
                  <a:t>9</a:t>
                </a:r>
                <a:r>
                  <a:rPr lang="en-US" altLang="zh-CN" sz="2400" b="1"/>
                  <a:t> </a:t>
                </a:r>
                <a:r>
                  <a:rPr lang="zh-CN" altLang="en-US" sz="2400" b="1">
                    <a:cs typeface="Times New Roman" pitchFamily="18" charset="0"/>
                  </a:rPr>
                  <a:t>· · · · · </a:t>
                </a:r>
                <a:r>
                  <a:rPr lang="en-US" altLang="zh-CN" sz="2800" b="1"/>
                  <a:t>A</a:t>
                </a:r>
                <a:r>
                  <a:rPr lang="en-US" altLang="zh-CN" sz="2200" b="1"/>
                  <a:t>0</a:t>
                </a:r>
              </a:p>
            </p:txBody>
          </p:sp>
          <p:sp>
            <p:nvSpPr>
              <p:cNvPr id="6" name="Text Box 7"/>
              <p:cNvSpPr txBox="1">
                <a:spLocks noChangeArrowheads="1"/>
              </p:cNvSpPr>
              <p:nvPr/>
            </p:nvSpPr>
            <p:spPr bwMode="auto">
              <a:xfrm>
                <a:off x="3732" y="799"/>
                <a:ext cx="839" cy="327"/>
              </a:xfrm>
              <a:prstGeom prst="rect">
                <a:avLst/>
              </a:prstGeom>
              <a:noFill/>
              <a:ln w="9525">
                <a:noFill/>
                <a:miter lim="800000"/>
                <a:headEnd/>
                <a:tailEnd/>
              </a:ln>
            </p:spPr>
            <p:txBody>
              <a:bodyPr>
                <a:spAutoFit/>
              </a:bodyPr>
              <a:lstStyle/>
              <a:p>
                <a:pPr algn="l"/>
                <a:r>
                  <a:rPr lang="zh-CN" altLang="en-US" sz="2800" b="1">
                    <a:ea typeface="黑体" pitchFamily="2" charset="-122"/>
                  </a:rPr>
                  <a:t>64</a:t>
                </a:r>
                <a:r>
                  <a:rPr lang="en-US" altLang="zh-CN" sz="2800" b="1">
                    <a:ea typeface="黑体" pitchFamily="2" charset="-122"/>
                  </a:rPr>
                  <a:t>KB</a:t>
                </a:r>
              </a:p>
            </p:txBody>
          </p:sp>
          <p:sp>
            <p:nvSpPr>
              <p:cNvPr id="7" name="Rectangle 8"/>
              <p:cNvSpPr>
                <a:spLocks noChangeArrowheads="1"/>
              </p:cNvSpPr>
              <p:nvPr/>
            </p:nvSpPr>
            <p:spPr bwMode="auto">
              <a:xfrm>
                <a:off x="3235" y="1126"/>
                <a:ext cx="1563" cy="2684"/>
              </a:xfrm>
              <a:prstGeom prst="rect">
                <a:avLst/>
              </a:prstGeom>
              <a:solidFill>
                <a:srgbClr val="FFFFCC"/>
              </a:solidFill>
              <a:ln w="28575" cap="sq">
                <a:solidFill>
                  <a:srgbClr val="FF0000"/>
                </a:solidFill>
                <a:miter lim="800000"/>
                <a:headEnd type="none" w="sm" len="sm"/>
                <a:tailEnd type="none" w="sm" len="sm"/>
              </a:ln>
            </p:spPr>
            <p:txBody>
              <a:bodyPr wrap="none" anchor="ctr"/>
              <a:lstStyle/>
              <a:p>
                <a:pPr>
                  <a:spcBef>
                    <a:spcPct val="0"/>
                  </a:spcBef>
                </a:pPr>
                <a:endParaRPr lang="zh-CN" altLang="en-US" sz="2400" b="1">
                  <a:solidFill>
                    <a:srgbClr val="010000"/>
                  </a:solidFill>
                </a:endParaRPr>
              </a:p>
            </p:txBody>
          </p:sp>
          <p:sp>
            <p:nvSpPr>
              <p:cNvPr id="8" name="Line 9"/>
              <p:cNvSpPr>
                <a:spLocks noChangeShapeType="1"/>
              </p:cNvSpPr>
              <p:nvPr/>
            </p:nvSpPr>
            <p:spPr bwMode="auto">
              <a:xfrm flipV="1">
                <a:off x="3246" y="1366"/>
                <a:ext cx="1551" cy="1"/>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9" name="Line 10"/>
              <p:cNvSpPr>
                <a:spLocks noChangeShapeType="1"/>
              </p:cNvSpPr>
              <p:nvPr/>
            </p:nvSpPr>
            <p:spPr bwMode="auto">
              <a:xfrm>
                <a:off x="3235" y="3577"/>
                <a:ext cx="1562" cy="0"/>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10" name="Line 11"/>
              <p:cNvSpPr>
                <a:spLocks noChangeShapeType="1"/>
              </p:cNvSpPr>
              <p:nvPr/>
            </p:nvSpPr>
            <p:spPr bwMode="auto">
              <a:xfrm flipH="1">
                <a:off x="4046" y="1379"/>
                <a:ext cx="0" cy="2194"/>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11" name="Text Box 12"/>
              <p:cNvSpPr txBox="1">
                <a:spLocks noChangeArrowheads="1"/>
              </p:cNvSpPr>
              <p:nvPr/>
            </p:nvSpPr>
            <p:spPr bwMode="auto">
              <a:xfrm>
                <a:off x="3319" y="2559"/>
                <a:ext cx="746"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2" name="Text Box 13"/>
              <p:cNvSpPr txBox="1">
                <a:spLocks noChangeArrowheads="1"/>
              </p:cNvSpPr>
              <p:nvPr/>
            </p:nvSpPr>
            <p:spPr bwMode="auto">
              <a:xfrm>
                <a:off x="4090" y="2557"/>
                <a:ext cx="746"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3" name="Text Box 14"/>
              <p:cNvSpPr txBox="1">
                <a:spLocks noChangeArrowheads="1"/>
              </p:cNvSpPr>
              <p:nvPr/>
            </p:nvSpPr>
            <p:spPr bwMode="auto">
              <a:xfrm>
                <a:off x="3328" y="3173"/>
                <a:ext cx="786"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4" name="Text Box 15"/>
              <p:cNvSpPr txBox="1">
                <a:spLocks noChangeArrowheads="1"/>
              </p:cNvSpPr>
              <p:nvPr/>
            </p:nvSpPr>
            <p:spPr bwMode="auto">
              <a:xfrm>
                <a:off x="4082" y="3162"/>
                <a:ext cx="766"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5" name="Text Box 16"/>
              <p:cNvSpPr txBox="1">
                <a:spLocks noChangeArrowheads="1"/>
              </p:cNvSpPr>
              <p:nvPr/>
            </p:nvSpPr>
            <p:spPr bwMode="auto">
              <a:xfrm>
                <a:off x="4070" y="1993"/>
                <a:ext cx="824"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6" name="Text Box 17"/>
              <p:cNvSpPr txBox="1">
                <a:spLocks noChangeArrowheads="1"/>
              </p:cNvSpPr>
              <p:nvPr/>
            </p:nvSpPr>
            <p:spPr bwMode="auto">
              <a:xfrm>
                <a:off x="3320" y="2001"/>
                <a:ext cx="746"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7" name="Text Box 18"/>
              <p:cNvSpPr txBox="1">
                <a:spLocks noChangeArrowheads="1"/>
              </p:cNvSpPr>
              <p:nvPr/>
            </p:nvSpPr>
            <p:spPr bwMode="auto">
              <a:xfrm>
                <a:off x="4092" y="1476"/>
                <a:ext cx="773"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8" name="Text Box 19"/>
              <p:cNvSpPr txBox="1">
                <a:spLocks noChangeArrowheads="1"/>
              </p:cNvSpPr>
              <p:nvPr/>
            </p:nvSpPr>
            <p:spPr bwMode="auto">
              <a:xfrm>
                <a:off x="3309" y="1471"/>
                <a:ext cx="746"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9" name="Line 20"/>
              <p:cNvSpPr>
                <a:spLocks noChangeShapeType="1"/>
              </p:cNvSpPr>
              <p:nvPr/>
            </p:nvSpPr>
            <p:spPr bwMode="auto">
              <a:xfrm>
                <a:off x="4046" y="1149"/>
                <a:ext cx="0" cy="201"/>
              </a:xfrm>
              <a:prstGeom prst="line">
                <a:avLst/>
              </a:prstGeom>
              <a:noFill/>
              <a:ln w="28575">
                <a:solidFill>
                  <a:srgbClr val="FF0000"/>
                </a:solidFill>
                <a:prstDash val="sysDot"/>
                <a:round/>
                <a:headEnd type="none" w="sm" len="sm"/>
                <a:tailEnd type="none" w="sm" len="sm"/>
              </a:ln>
            </p:spPr>
            <p:txBody>
              <a:bodyPr wrap="none" anchor="ctr"/>
              <a:lstStyle/>
              <a:p>
                <a:endParaRPr lang="zh-CN" altLang="en-US" b="1"/>
              </a:p>
            </p:txBody>
          </p:sp>
          <p:sp>
            <p:nvSpPr>
              <p:cNvPr id="20" name="Line 21"/>
              <p:cNvSpPr>
                <a:spLocks noChangeShapeType="1"/>
              </p:cNvSpPr>
              <p:nvPr/>
            </p:nvSpPr>
            <p:spPr bwMode="auto">
              <a:xfrm>
                <a:off x="4047" y="3611"/>
                <a:ext cx="0" cy="172"/>
              </a:xfrm>
              <a:prstGeom prst="line">
                <a:avLst/>
              </a:prstGeom>
              <a:noFill/>
              <a:ln w="28575">
                <a:solidFill>
                  <a:srgbClr val="FF0000"/>
                </a:solidFill>
                <a:prstDash val="sysDot"/>
                <a:round/>
                <a:headEnd type="none" w="sm" len="sm"/>
                <a:tailEnd type="none" w="sm" len="sm"/>
              </a:ln>
            </p:spPr>
            <p:txBody>
              <a:bodyPr wrap="none" anchor="ctr"/>
              <a:lstStyle/>
              <a:p>
                <a:endParaRPr lang="zh-CN" altLang="en-US" b="1"/>
              </a:p>
            </p:txBody>
          </p:sp>
          <p:sp>
            <p:nvSpPr>
              <p:cNvPr id="22" name="AutoShape 23"/>
              <p:cNvSpPr>
                <a:spLocks/>
              </p:cNvSpPr>
              <p:nvPr/>
            </p:nvSpPr>
            <p:spPr bwMode="auto">
              <a:xfrm>
                <a:off x="4841" y="1364"/>
                <a:ext cx="120" cy="2248"/>
              </a:xfrm>
              <a:prstGeom prst="rightBrace">
                <a:avLst>
                  <a:gd name="adj1" fmla="val 156111"/>
                  <a:gd name="adj2" fmla="val 50000"/>
                </a:avLst>
              </a:prstGeom>
              <a:noFill/>
              <a:ln w="22225" cap="sq">
                <a:solidFill>
                  <a:srgbClr val="003C00"/>
                </a:solidFill>
                <a:round/>
                <a:headEnd type="none" w="sm" len="sm"/>
                <a:tailEnd type="none" w="sm" len="sm"/>
              </a:ln>
            </p:spPr>
            <p:txBody>
              <a:bodyPr wrap="none" anchor="ctr"/>
              <a:lstStyle/>
              <a:p>
                <a:endParaRPr lang="zh-CN" altLang="en-US" b="1"/>
              </a:p>
            </p:txBody>
          </p:sp>
          <p:sp>
            <p:nvSpPr>
              <p:cNvPr id="23" name="Line 24"/>
              <p:cNvSpPr>
                <a:spLocks noChangeShapeType="1"/>
              </p:cNvSpPr>
              <p:nvPr/>
            </p:nvSpPr>
            <p:spPr bwMode="auto">
              <a:xfrm flipV="1">
                <a:off x="3240" y="1875"/>
                <a:ext cx="1548" cy="0"/>
              </a:xfrm>
              <a:prstGeom prst="line">
                <a:avLst/>
              </a:prstGeom>
              <a:noFill/>
              <a:ln w="25400" cap="sq">
                <a:solidFill>
                  <a:srgbClr val="FF0000"/>
                </a:solidFill>
                <a:round/>
                <a:headEnd type="none" w="sm" len="sm"/>
                <a:tailEnd type="none" w="sm" len="sm"/>
              </a:ln>
            </p:spPr>
            <p:txBody>
              <a:bodyPr wrap="none" anchor="ctr"/>
              <a:lstStyle/>
              <a:p>
                <a:endParaRPr lang="zh-CN" altLang="en-US" b="1"/>
              </a:p>
            </p:txBody>
          </p:sp>
          <p:sp>
            <p:nvSpPr>
              <p:cNvPr id="24" name="Line 25"/>
              <p:cNvSpPr>
                <a:spLocks noChangeShapeType="1"/>
              </p:cNvSpPr>
              <p:nvPr/>
            </p:nvSpPr>
            <p:spPr bwMode="auto">
              <a:xfrm>
                <a:off x="3236" y="2414"/>
                <a:ext cx="1553" cy="2"/>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25" name="Line 26"/>
              <p:cNvSpPr>
                <a:spLocks noChangeShapeType="1"/>
              </p:cNvSpPr>
              <p:nvPr/>
            </p:nvSpPr>
            <p:spPr bwMode="auto">
              <a:xfrm flipV="1">
                <a:off x="3234" y="2972"/>
                <a:ext cx="1562" cy="0"/>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26" name="Text Box 28"/>
              <p:cNvSpPr txBox="1">
                <a:spLocks noChangeArrowheads="1"/>
              </p:cNvSpPr>
              <p:nvPr/>
            </p:nvSpPr>
            <p:spPr bwMode="auto">
              <a:xfrm>
                <a:off x="1334" y="2919"/>
                <a:ext cx="1970"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1     1</a:t>
                </a:r>
                <a:r>
                  <a:rPr lang="zh-CN" altLang="en-US" sz="2800" b="1">
                    <a:solidFill>
                      <a:schemeClr val="tx1"/>
                    </a:solidFill>
                    <a:ea typeface="黑体" pitchFamily="2" charset="-122"/>
                  </a:rPr>
                  <a:t>    </a:t>
                </a:r>
                <a:r>
                  <a:rPr lang="zh-CN" altLang="en-US" sz="2800" b="1">
                    <a:ea typeface="黑体" pitchFamily="2" charset="-122"/>
                  </a:rPr>
                  <a:t>0</a:t>
                </a:r>
                <a:r>
                  <a:rPr lang="zh-CN" altLang="en-US" sz="2400" b="1">
                    <a:ea typeface="黑体" pitchFamily="2" charset="-122"/>
                  </a:rPr>
                  <a:t>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400" b="1">
                    <a:ea typeface="黑体" pitchFamily="2" charset="-122"/>
                  </a:rPr>
                  <a:t> </a:t>
                </a:r>
                <a:r>
                  <a:rPr lang="zh-CN" altLang="en-US" sz="2800" b="1">
                    <a:ea typeface="黑体" pitchFamily="2" charset="-122"/>
                  </a:rPr>
                  <a:t>0</a:t>
                </a:r>
              </a:p>
            </p:txBody>
          </p:sp>
          <p:sp>
            <p:nvSpPr>
              <p:cNvPr id="27" name="Text Box 29"/>
              <p:cNvSpPr txBox="1">
                <a:spLocks noChangeArrowheads="1"/>
              </p:cNvSpPr>
              <p:nvPr/>
            </p:nvSpPr>
            <p:spPr bwMode="auto">
              <a:xfrm>
                <a:off x="1326" y="3288"/>
                <a:ext cx="1920"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1     1</a:t>
                </a:r>
                <a:r>
                  <a:rPr lang="zh-CN" altLang="en-US" sz="2800" b="1">
                    <a:solidFill>
                      <a:schemeClr val="tx1"/>
                    </a:solidFill>
                    <a:ea typeface="黑体" pitchFamily="2" charset="-122"/>
                  </a:rPr>
                  <a:t>    </a:t>
                </a:r>
                <a:r>
                  <a:rPr lang="zh-CN" altLang="en-US" sz="2800" b="1">
                    <a:ea typeface="黑体" pitchFamily="2" charset="-122"/>
                  </a:rPr>
                  <a:t>1</a:t>
                </a:r>
                <a:r>
                  <a:rPr lang="zh-CN" altLang="en-US" sz="2400" b="1">
                    <a:ea typeface="黑体" pitchFamily="2" charset="-122"/>
                  </a:rPr>
                  <a:t>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400" b="1">
                    <a:ea typeface="黑体" pitchFamily="2" charset="-122"/>
                  </a:rPr>
                  <a:t> </a:t>
                </a:r>
                <a:r>
                  <a:rPr lang="zh-CN" altLang="en-US" sz="2800" b="1">
                    <a:ea typeface="黑体" pitchFamily="2" charset="-122"/>
                  </a:rPr>
                  <a:t>1</a:t>
                </a:r>
              </a:p>
            </p:txBody>
          </p:sp>
          <p:sp>
            <p:nvSpPr>
              <p:cNvPr id="28" name="Line 30"/>
              <p:cNvSpPr>
                <a:spLocks noChangeShapeType="1"/>
              </p:cNvSpPr>
              <p:nvPr/>
            </p:nvSpPr>
            <p:spPr bwMode="auto">
              <a:xfrm>
                <a:off x="1440" y="3230"/>
                <a:ext cx="0" cy="120"/>
              </a:xfrm>
              <a:prstGeom prst="line">
                <a:avLst/>
              </a:prstGeom>
              <a:noFill/>
              <a:ln w="25400">
                <a:solidFill>
                  <a:srgbClr val="CCFFFF"/>
                </a:solidFill>
                <a:prstDash val="sysDot"/>
                <a:round/>
                <a:headEnd type="none" w="sm" len="sm"/>
                <a:tailEnd type="none" w="sm" len="sm"/>
              </a:ln>
            </p:spPr>
            <p:txBody>
              <a:bodyPr wrap="none" anchor="ctr"/>
              <a:lstStyle/>
              <a:p>
                <a:endParaRPr lang="zh-CN" altLang="en-US" b="1"/>
              </a:p>
            </p:txBody>
          </p:sp>
          <p:sp>
            <p:nvSpPr>
              <p:cNvPr id="30" name="Text Box 33"/>
              <p:cNvSpPr txBox="1">
                <a:spLocks noChangeArrowheads="1"/>
              </p:cNvSpPr>
              <p:nvPr/>
            </p:nvSpPr>
            <p:spPr bwMode="auto">
              <a:xfrm>
                <a:off x="1324" y="2679"/>
                <a:ext cx="1951"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1     0</a:t>
                </a:r>
                <a:r>
                  <a:rPr lang="zh-CN" altLang="en-US" sz="2800" b="1">
                    <a:solidFill>
                      <a:srgbClr val="FFFFCC"/>
                    </a:solidFill>
                    <a:ea typeface="黑体" pitchFamily="2" charset="-122"/>
                  </a:rPr>
                  <a:t> </a:t>
                </a:r>
                <a:r>
                  <a:rPr lang="zh-CN" altLang="en-US" sz="2800" b="1">
                    <a:solidFill>
                      <a:schemeClr val="tx1"/>
                    </a:solidFill>
                    <a:ea typeface="黑体" pitchFamily="2" charset="-122"/>
                  </a:rPr>
                  <a:t>   </a:t>
                </a:r>
                <a:r>
                  <a:rPr lang="zh-CN" altLang="en-US" sz="2800" b="1">
                    <a:ea typeface="黑体" pitchFamily="2" charset="-122"/>
                  </a:rPr>
                  <a:t>1</a:t>
                </a:r>
                <a:r>
                  <a:rPr lang="zh-CN" altLang="en-US" sz="2400" b="1">
                    <a:ea typeface="黑体" pitchFamily="2" charset="-122"/>
                  </a:rPr>
                  <a:t>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400" b="1">
                    <a:ea typeface="黑体" pitchFamily="2" charset="-122"/>
                  </a:rPr>
                  <a:t> </a:t>
                </a:r>
                <a:r>
                  <a:rPr lang="zh-CN" altLang="en-US" sz="2800" b="1">
                    <a:ea typeface="黑体" pitchFamily="2" charset="-122"/>
                  </a:rPr>
                  <a:t>1</a:t>
                </a:r>
              </a:p>
            </p:txBody>
          </p:sp>
          <p:sp>
            <p:nvSpPr>
              <p:cNvPr id="31" name="Text Box 34"/>
              <p:cNvSpPr txBox="1">
                <a:spLocks noChangeArrowheads="1"/>
              </p:cNvSpPr>
              <p:nvPr/>
            </p:nvSpPr>
            <p:spPr bwMode="auto">
              <a:xfrm>
                <a:off x="1324" y="2382"/>
                <a:ext cx="1940"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1     0</a:t>
                </a:r>
                <a:r>
                  <a:rPr lang="zh-CN" altLang="en-US" sz="2800" b="1">
                    <a:solidFill>
                      <a:schemeClr val="tx1"/>
                    </a:solidFill>
                    <a:ea typeface="黑体" pitchFamily="2" charset="-122"/>
                  </a:rPr>
                  <a:t>    </a:t>
                </a:r>
                <a:r>
                  <a:rPr lang="zh-CN" altLang="en-US" sz="2800" b="1">
                    <a:ea typeface="黑体" pitchFamily="2" charset="-122"/>
                  </a:rPr>
                  <a:t>0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400" b="1">
                    <a:ea typeface="黑体" pitchFamily="2" charset="-122"/>
                  </a:rPr>
                  <a:t> </a:t>
                </a:r>
                <a:r>
                  <a:rPr lang="zh-CN" altLang="en-US" sz="2800" b="1">
                    <a:ea typeface="黑体" pitchFamily="2" charset="-122"/>
                  </a:rPr>
                  <a:t>0</a:t>
                </a:r>
              </a:p>
            </p:txBody>
          </p:sp>
          <p:sp>
            <p:nvSpPr>
              <p:cNvPr id="32" name="Line 35"/>
              <p:cNvSpPr>
                <a:spLocks noChangeShapeType="1"/>
              </p:cNvSpPr>
              <p:nvPr/>
            </p:nvSpPr>
            <p:spPr bwMode="auto">
              <a:xfrm>
                <a:off x="1430" y="2659"/>
                <a:ext cx="0" cy="118"/>
              </a:xfrm>
              <a:prstGeom prst="line">
                <a:avLst/>
              </a:prstGeom>
              <a:noFill/>
              <a:ln w="28575">
                <a:solidFill>
                  <a:srgbClr val="CCFFFF"/>
                </a:solidFill>
                <a:prstDash val="sysDot"/>
                <a:round/>
                <a:headEnd type="none" w="sm" len="sm"/>
                <a:tailEnd type="none" w="sm" len="sm"/>
              </a:ln>
            </p:spPr>
            <p:txBody>
              <a:bodyPr wrap="none" anchor="ctr"/>
              <a:lstStyle/>
              <a:p>
                <a:endParaRPr lang="zh-CN" altLang="en-US" b="1"/>
              </a:p>
            </p:txBody>
          </p:sp>
          <p:sp>
            <p:nvSpPr>
              <p:cNvPr id="34" name="Text Box 38"/>
              <p:cNvSpPr txBox="1">
                <a:spLocks noChangeArrowheads="1"/>
              </p:cNvSpPr>
              <p:nvPr/>
            </p:nvSpPr>
            <p:spPr bwMode="auto">
              <a:xfrm>
                <a:off x="1324" y="2131"/>
                <a:ext cx="2031"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0     1</a:t>
                </a:r>
                <a:r>
                  <a:rPr lang="zh-CN" altLang="en-US" sz="2800" b="1">
                    <a:solidFill>
                      <a:schemeClr val="tx1"/>
                    </a:solidFill>
                    <a:ea typeface="黑体" pitchFamily="2" charset="-122"/>
                  </a:rPr>
                  <a:t>    </a:t>
                </a:r>
                <a:r>
                  <a:rPr lang="zh-CN" altLang="en-US" sz="2800" b="1">
                    <a:ea typeface="黑体" pitchFamily="2" charset="-122"/>
                  </a:rPr>
                  <a:t>1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800" b="1">
                    <a:ea typeface="黑体" pitchFamily="2" charset="-122"/>
                  </a:rPr>
                  <a:t> 1</a:t>
                </a:r>
              </a:p>
            </p:txBody>
          </p:sp>
          <p:sp>
            <p:nvSpPr>
              <p:cNvPr id="35" name="Text Box 39"/>
              <p:cNvSpPr txBox="1">
                <a:spLocks noChangeArrowheads="1"/>
              </p:cNvSpPr>
              <p:nvPr/>
            </p:nvSpPr>
            <p:spPr bwMode="auto">
              <a:xfrm>
                <a:off x="1324" y="1819"/>
                <a:ext cx="1969"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0     1</a:t>
                </a:r>
                <a:r>
                  <a:rPr lang="zh-CN" altLang="en-US" sz="2800" b="1">
                    <a:solidFill>
                      <a:srgbClr val="FFFFCC"/>
                    </a:solidFill>
                    <a:ea typeface="黑体" pitchFamily="2" charset="-122"/>
                  </a:rPr>
                  <a:t> </a:t>
                </a:r>
                <a:r>
                  <a:rPr lang="zh-CN" altLang="en-US" sz="2800" b="1">
                    <a:solidFill>
                      <a:schemeClr val="tx1"/>
                    </a:solidFill>
                    <a:ea typeface="黑体" pitchFamily="2" charset="-122"/>
                  </a:rPr>
                  <a:t>   </a:t>
                </a:r>
                <a:r>
                  <a:rPr lang="zh-CN" altLang="en-US" sz="2800" b="1">
                    <a:ea typeface="黑体" pitchFamily="2" charset="-122"/>
                  </a:rPr>
                  <a:t>0</a:t>
                </a:r>
                <a:r>
                  <a:rPr lang="zh-CN" altLang="en-US" sz="2400" b="1">
                    <a:ea typeface="黑体" pitchFamily="2" charset="-122"/>
                  </a:rPr>
                  <a:t>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800" b="1">
                    <a:ea typeface="黑体" pitchFamily="2" charset="-122"/>
                  </a:rPr>
                  <a:t> 0</a:t>
                </a:r>
              </a:p>
            </p:txBody>
          </p:sp>
          <p:sp>
            <p:nvSpPr>
              <p:cNvPr id="36" name="Line 40"/>
              <p:cNvSpPr>
                <a:spLocks noChangeShapeType="1"/>
              </p:cNvSpPr>
              <p:nvPr/>
            </p:nvSpPr>
            <p:spPr bwMode="auto">
              <a:xfrm>
                <a:off x="1428" y="2089"/>
                <a:ext cx="0" cy="131"/>
              </a:xfrm>
              <a:prstGeom prst="line">
                <a:avLst/>
              </a:prstGeom>
              <a:noFill/>
              <a:ln w="28575">
                <a:solidFill>
                  <a:srgbClr val="CCFFFF"/>
                </a:solidFill>
                <a:prstDash val="sysDot"/>
                <a:round/>
                <a:headEnd type="none" w="sm" len="sm"/>
                <a:tailEnd type="none" w="sm" len="sm"/>
              </a:ln>
            </p:spPr>
            <p:txBody>
              <a:bodyPr wrap="none" anchor="ctr"/>
              <a:lstStyle/>
              <a:p>
                <a:endParaRPr lang="zh-CN" altLang="en-US" b="1"/>
              </a:p>
            </p:txBody>
          </p:sp>
          <p:sp>
            <p:nvSpPr>
              <p:cNvPr id="38" name="Text Box 43"/>
              <p:cNvSpPr txBox="1">
                <a:spLocks noChangeArrowheads="1"/>
              </p:cNvSpPr>
              <p:nvPr/>
            </p:nvSpPr>
            <p:spPr bwMode="auto">
              <a:xfrm>
                <a:off x="1257" y="1265"/>
                <a:ext cx="2051" cy="327"/>
              </a:xfrm>
              <a:prstGeom prst="rect">
                <a:avLst/>
              </a:prstGeom>
              <a:noFill/>
              <a:ln w="9525">
                <a:noFill/>
                <a:miter lim="800000"/>
                <a:headEnd/>
                <a:tailEnd/>
              </a:ln>
            </p:spPr>
            <p:txBody>
              <a:bodyPr>
                <a:spAutoFit/>
              </a:bodyPr>
              <a:lstStyle/>
              <a:p>
                <a:pPr algn="l"/>
                <a:r>
                  <a:rPr lang="zh-CN" altLang="en-US" sz="2800" b="1">
                    <a:solidFill>
                      <a:srgbClr val="FFFF99"/>
                    </a:solidFill>
                    <a:ea typeface="黑体" pitchFamily="2" charset="-122"/>
                  </a:rPr>
                  <a:t> </a:t>
                </a:r>
                <a:r>
                  <a:rPr lang="zh-CN" altLang="en-US" sz="2800" b="1">
                    <a:solidFill>
                      <a:srgbClr val="800000"/>
                    </a:solidFill>
                    <a:ea typeface="黑体" pitchFamily="2" charset="-122"/>
                  </a:rPr>
                  <a:t>0     0</a:t>
                </a:r>
                <a:r>
                  <a:rPr lang="zh-CN" altLang="en-US" sz="2800" b="1">
                    <a:solidFill>
                      <a:srgbClr val="FFFFCC"/>
                    </a:solidFill>
                    <a:ea typeface="黑体" pitchFamily="2" charset="-122"/>
                  </a:rPr>
                  <a:t> </a:t>
                </a:r>
                <a:r>
                  <a:rPr lang="zh-CN" altLang="en-US" sz="2800" b="1">
                    <a:solidFill>
                      <a:schemeClr val="tx1"/>
                    </a:solidFill>
                    <a:ea typeface="黑体" pitchFamily="2" charset="-122"/>
                  </a:rPr>
                  <a:t>   </a:t>
                </a:r>
                <a:r>
                  <a:rPr lang="zh-CN" altLang="en-US" sz="2800" b="1">
                    <a:ea typeface="黑体" pitchFamily="2" charset="-122"/>
                  </a:rPr>
                  <a:t>0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400" b="1">
                    <a:ea typeface="黑体" pitchFamily="2" charset="-122"/>
                  </a:rPr>
                  <a:t> </a:t>
                </a:r>
                <a:r>
                  <a:rPr lang="zh-CN" altLang="en-US" sz="2800" b="1">
                    <a:ea typeface="黑体" pitchFamily="2" charset="-122"/>
                  </a:rPr>
                  <a:t>0</a:t>
                </a:r>
              </a:p>
            </p:txBody>
          </p:sp>
          <p:sp>
            <p:nvSpPr>
              <p:cNvPr id="39" name="Text Box 44"/>
              <p:cNvSpPr txBox="1">
                <a:spLocks noChangeArrowheads="1"/>
              </p:cNvSpPr>
              <p:nvPr/>
            </p:nvSpPr>
            <p:spPr bwMode="auto">
              <a:xfrm>
                <a:off x="1307" y="1585"/>
                <a:ext cx="2040" cy="314"/>
              </a:xfrm>
              <a:prstGeom prst="rect">
                <a:avLst/>
              </a:prstGeom>
              <a:noFill/>
              <a:ln w="9525">
                <a:noFill/>
                <a:miter lim="800000"/>
                <a:headEnd/>
                <a:tailEnd/>
              </a:ln>
            </p:spPr>
            <p:txBody>
              <a:bodyPr>
                <a:spAutoFit/>
              </a:bodyPr>
              <a:lstStyle/>
              <a:p>
                <a:pPr algn="l">
                  <a:lnSpc>
                    <a:spcPct val="95000"/>
                  </a:lnSpc>
                </a:pPr>
                <a:r>
                  <a:rPr lang="zh-CN" altLang="en-US" sz="2800" b="1">
                    <a:solidFill>
                      <a:srgbClr val="800000"/>
                    </a:solidFill>
                    <a:ea typeface="黑体" pitchFamily="2" charset="-122"/>
                  </a:rPr>
                  <a:t>0     0</a:t>
                </a:r>
                <a:r>
                  <a:rPr lang="zh-CN" altLang="en-US" sz="2800" b="1">
                    <a:solidFill>
                      <a:srgbClr val="FFFFCC"/>
                    </a:solidFill>
                    <a:ea typeface="黑体" pitchFamily="2" charset="-122"/>
                  </a:rPr>
                  <a:t> </a:t>
                </a:r>
                <a:r>
                  <a:rPr lang="zh-CN" altLang="en-US" sz="2800" b="1">
                    <a:solidFill>
                      <a:schemeClr val="tx1"/>
                    </a:solidFill>
                    <a:ea typeface="黑体" pitchFamily="2" charset="-122"/>
                  </a:rPr>
                  <a:t>   </a:t>
                </a:r>
                <a:r>
                  <a:rPr lang="zh-CN" altLang="en-US" sz="2800" b="1">
                    <a:ea typeface="黑体" pitchFamily="2" charset="-122"/>
                  </a:rPr>
                  <a:t>1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400" b="1">
                    <a:ea typeface="黑体" pitchFamily="2" charset="-122"/>
                  </a:rPr>
                  <a:t> </a:t>
                </a:r>
                <a:r>
                  <a:rPr lang="zh-CN" altLang="en-US" sz="2800" b="1">
                    <a:ea typeface="黑体" pitchFamily="2" charset="-122"/>
                  </a:rPr>
                  <a:t>1</a:t>
                </a:r>
              </a:p>
            </p:txBody>
          </p:sp>
          <p:sp>
            <p:nvSpPr>
              <p:cNvPr id="40" name="Line 45"/>
              <p:cNvSpPr>
                <a:spLocks noChangeShapeType="1"/>
              </p:cNvSpPr>
              <p:nvPr/>
            </p:nvSpPr>
            <p:spPr bwMode="auto">
              <a:xfrm>
                <a:off x="1416" y="1538"/>
                <a:ext cx="0" cy="118"/>
              </a:xfrm>
              <a:prstGeom prst="line">
                <a:avLst/>
              </a:prstGeom>
              <a:noFill/>
              <a:ln w="28575">
                <a:solidFill>
                  <a:srgbClr val="CCFFFF"/>
                </a:solidFill>
                <a:prstDash val="sysDot"/>
                <a:round/>
                <a:headEnd type="none" w="sm" len="sm"/>
                <a:tailEnd type="none" w="sm" len="sm"/>
              </a:ln>
            </p:spPr>
            <p:txBody>
              <a:bodyPr wrap="none" anchor="ctr"/>
              <a:lstStyle/>
              <a:p>
                <a:endParaRPr lang="zh-CN" altLang="en-US" b="1"/>
              </a:p>
            </p:txBody>
          </p:sp>
          <p:sp>
            <p:nvSpPr>
              <p:cNvPr id="42" name="Text Box 47"/>
              <p:cNvSpPr txBox="1">
                <a:spLocks noChangeArrowheads="1"/>
              </p:cNvSpPr>
              <p:nvPr/>
            </p:nvSpPr>
            <p:spPr bwMode="auto">
              <a:xfrm>
                <a:off x="348" y="1566"/>
                <a:ext cx="839" cy="288"/>
              </a:xfrm>
              <a:prstGeom prst="rect">
                <a:avLst/>
              </a:prstGeom>
              <a:noFill/>
              <a:ln w="9525">
                <a:noFill/>
                <a:miter lim="800000"/>
                <a:headEnd/>
                <a:tailEnd/>
              </a:ln>
            </p:spPr>
            <p:txBody>
              <a:bodyPr>
                <a:spAutoFit/>
              </a:bodyPr>
              <a:lstStyle/>
              <a:p>
                <a:pPr algn="l"/>
                <a:endParaRPr lang="zh-CN" altLang="en-US" sz="2400" b="1">
                  <a:solidFill>
                    <a:schemeClr val="tx1"/>
                  </a:solidFill>
                </a:endParaRPr>
              </a:p>
            </p:txBody>
          </p:sp>
          <p:sp>
            <p:nvSpPr>
              <p:cNvPr id="43" name="Text Box 48"/>
              <p:cNvSpPr txBox="1">
                <a:spLocks noChangeArrowheads="1"/>
              </p:cNvSpPr>
              <p:nvPr/>
            </p:nvSpPr>
            <p:spPr bwMode="auto">
              <a:xfrm>
                <a:off x="4959" y="1364"/>
                <a:ext cx="787" cy="516"/>
              </a:xfrm>
              <a:prstGeom prst="rect">
                <a:avLst/>
              </a:prstGeom>
              <a:noFill/>
              <a:ln w="9525">
                <a:noFill/>
                <a:miter lim="800000"/>
                <a:headEnd/>
                <a:tailEnd/>
              </a:ln>
            </p:spPr>
            <p:txBody>
              <a:bodyPr>
                <a:spAutoFit/>
              </a:bodyPr>
              <a:lstStyle/>
              <a:p>
                <a:pPr algn="l">
                  <a:lnSpc>
                    <a:spcPct val="85000"/>
                  </a:lnSpc>
                  <a:spcBef>
                    <a:spcPct val="0"/>
                  </a:spcBef>
                </a:pPr>
                <a:r>
                  <a:rPr lang="en-US" altLang="zh-CN" sz="2800" b="1">
                    <a:sym typeface="Symbol" pitchFamily="18" charset="2"/>
                  </a:rPr>
                  <a:t>1000- 13FF</a:t>
                </a:r>
                <a:endParaRPr lang="zh-CN" altLang="en-US" sz="2800" b="1">
                  <a:sym typeface="Symbol" pitchFamily="18" charset="2"/>
                </a:endParaRPr>
              </a:p>
            </p:txBody>
          </p:sp>
          <p:sp>
            <p:nvSpPr>
              <p:cNvPr id="44" name="Text Box 49"/>
              <p:cNvSpPr txBox="1">
                <a:spLocks noChangeArrowheads="1"/>
              </p:cNvSpPr>
              <p:nvPr/>
            </p:nvSpPr>
            <p:spPr bwMode="auto">
              <a:xfrm>
                <a:off x="4955" y="1932"/>
                <a:ext cx="798" cy="516"/>
              </a:xfrm>
              <a:prstGeom prst="rect">
                <a:avLst/>
              </a:prstGeom>
              <a:noFill/>
              <a:ln w="9525">
                <a:noFill/>
                <a:miter lim="800000"/>
                <a:headEnd/>
                <a:tailEnd/>
              </a:ln>
            </p:spPr>
            <p:txBody>
              <a:bodyPr>
                <a:spAutoFit/>
              </a:bodyPr>
              <a:lstStyle/>
              <a:p>
                <a:pPr algn="l">
                  <a:lnSpc>
                    <a:spcPct val="85000"/>
                  </a:lnSpc>
                  <a:spcBef>
                    <a:spcPct val="0"/>
                  </a:spcBef>
                </a:pPr>
                <a:r>
                  <a:rPr lang="en-US" altLang="zh-CN" sz="2800" b="1">
                    <a:sym typeface="Symbol" pitchFamily="18" charset="2"/>
                  </a:rPr>
                  <a:t>1400- 17FF</a:t>
                </a:r>
                <a:endParaRPr lang="zh-CN" altLang="en-US" sz="2800" b="1">
                  <a:sym typeface="Symbol" pitchFamily="18" charset="2"/>
                </a:endParaRPr>
              </a:p>
            </p:txBody>
          </p:sp>
          <p:sp>
            <p:nvSpPr>
              <p:cNvPr id="45" name="Text Box 50"/>
              <p:cNvSpPr txBox="1">
                <a:spLocks noChangeArrowheads="1"/>
              </p:cNvSpPr>
              <p:nvPr/>
            </p:nvSpPr>
            <p:spPr bwMode="auto">
              <a:xfrm>
                <a:off x="4967" y="2460"/>
                <a:ext cx="750" cy="516"/>
              </a:xfrm>
              <a:prstGeom prst="rect">
                <a:avLst/>
              </a:prstGeom>
              <a:noFill/>
              <a:ln w="9525">
                <a:noFill/>
                <a:miter lim="800000"/>
                <a:headEnd/>
                <a:tailEnd/>
              </a:ln>
            </p:spPr>
            <p:txBody>
              <a:bodyPr>
                <a:spAutoFit/>
              </a:bodyPr>
              <a:lstStyle/>
              <a:p>
                <a:pPr algn="l">
                  <a:lnSpc>
                    <a:spcPct val="85000"/>
                  </a:lnSpc>
                  <a:spcBef>
                    <a:spcPct val="0"/>
                  </a:spcBef>
                </a:pPr>
                <a:r>
                  <a:rPr lang="en-US" altLang="zh-CN" sz="2800" b="1">
                    <a:sym typeface="Symbol" pitchFamily="18" charset="2"/>
                  </a:rPr>
                  <a:t>1800- 1BFF</a:t>
                </a:r>
                <a:endParaRPr lang="zh-CN" altLang="en-US" sz="2800" b="1">
                  <a:sym typeface="Symbol" pitchFamily="18" charset="2"/>
                </a:endParaRPr>
              </a:p>
            </p:txBody>
          </p:sp>
          <p:sp>
            <p:nvSpPr>
              <p:cNvPr id="46" name="Text Box 51"/>
              <p:cNvSpPr txBox="1">
                <a:spLocks noChangeArrowheads="1"/>
              </p:cNvSpPr>
              <p:nvPr/>
            </p:nvSpPr>
            <p:spPr bwMode="auto">
              <a:xfrm>
                <a:off x="4943" y="3068"/>
                <a:ext cx="716" cy="516"/>
              </a:xfrm>
              <a:prstGeom prst="rect">
                <a:avLst/>
              </a:prstGeom>
              <a:noFill/>
              <a:ln w="9525">
                <a:noFill/>
                <a:miter lim="800000"/>
                <a:headEnd/>
                <a:tailEnd/>
              </a:ln>
            </p:spPr>
            <p:txBody>
              <a:bodyPr>
                <a:spAutoFit/>
              </a:bodyPr>
              <a:lstStyle/>
              <a:p>
                <a:pPr algn="l">
                  <a:lnSpc>
                    <a:spcPct val="85000"/>
                  </a:lnSpc>
                  <a:spcBef>
                    <a:spcPct val="0"/>
                  </a:spcBef>
                </a:pPr>
                <a:r>
                  <a:rPr lang="en-US" altLang="zh-CN" sz="2800" b="1">
                    <a:sym typeface="Symbol" pitchFamily="18" charset="2"/>
                  </a:rPr>
                  <a:t>1C00- 1FFF</a:t>
                </a:r>
                <a:endParaRPr lang="zh-CN" altLang="en-US" sz="2800" b="1">
                  <a:sym typeface="Symbol" pitchFamily="18" charset="2"/>
                </a:endParaRPr>
              </a:p>
            </p:txBody>
          </p:sp>
          <p:sp>
            <p:nvSpPr>
              <p:cNvPr id="48" name="Line 53"/>
              <p:cNvSpPr>
                <a:spLocks noChangeShapeType="1"/>
              </p:cNvSpPr>
              <p:nvPr/>
            </p:nvSpPr>
            <p:spPr bwMode="auto">
              <a:xfrm flipH="1">
                <a:off x="568" y="1872"/>
                <a:ext cx="2648" cy="0"/>
              </a:xfrm>
              <a:prstGeom prst="line">
                <a:avLst/>
              </a:prstGeom>
              <a:noFill/>
              <a:ln w="19050">
                <a:solidFill>
                  <a:srgbClr val="003C00"/>
                </a:solidFill>
                <a:round/>
                <a:headEnd/>
                <a:tailEnd/>
              </a:ln>
            </p:spPr>
            <p:txBody>
              <a:bodyPr wrap="none"/>
              <a:lstStyle/>
              <a:p>
                <a:endParaRPr lang="zh-CN" altLang="en-US" b="1"/>
              </a:p>
            </p:txBody>
          </p:sp>
          <p:sp>
            <p:nvSpPr>
              <p:cNvPr id="49" name="Line 54"/>
              <p:cNvSpPr>
                <a:spLocks noChangeShapeType="1"/>
              </p:cNvSpPr>
              <p:nvPr/>
            </p:nvSpPr>
            <p:spPr bwMode="auto">
              <a:xfrm flipH="1">
                <a:off x="560" y="2416"/>
                <a:ext cx="2648" cy="0"/>
              </a:xfrm>
              <a:prstGeom prst="line">
                <a:avLst/>
              </a:prstGeom>
              <a:noFill/>
              <a:ln w="19050">
                <a:solidFill>
                  <a:srgbClr val="003C00"/>
                </a:solidFill>
                <a:round/>
                <a:headEnd/>
                <a:tailEnd/>
              </a:ln>
            </p:spPr>
            <p:txBody>
              <a:bodyPr wrap="none"/>
              <a:lstStyle/>
              <a:p>
                <a:endParaRPr lang="zh-CN" altLang="en-US" b="1"/>
              </a:p>
            </p:txBody>
          </p:sp>
          <p:sp>
            <p:nvSpPr>
              <p:cNvPr id="50" name="Line 55"/>
              <p:cNvSpPr>
                <a:spLocks noChangeShapeType="1"/>
              </p:cNvSpPr>
              <p:nvPr/>
            </p:nvSpPr>
            <p:spPr bwMode="auto">
              <a:xfrm flipH="1">
                <a:off x="576" y="2968"/>
                <a:ext cx="2648" cy="0"/>
              </a:xfrm>
              <a:prstGeom prst="line">
                <a:avLst/>
              </a:prstGeom>
              <a:noFill/>
              <a:ln w="19050">
                <a:solidFill>
                  <a:srgbClr val="003C00"/>
                </a:solidFill>
                <a:round/>
                <a:headEnd/>
                <a:tailEnd/>
              </a:ln>
            </p:spPr>
            <p:txBody>
              <a:bodyPr wrap="none"/>
              <a:lstStyle/>
              <a:p>
                <a:endParaRPr lang="zh-CN" altLang="en-US" b="1"/>
              </a:p>
            </p:txBody>
          </p:sp>
          <p:sp>
            <p:nvSpPr>
              <p:cNvPr id="51" name="Line 56"/>
              <p:cNvSpPr>
                <a:spLocks noChangeShapeType="1"/>
              </p:cNvSpPr>
              <p:nvPr/>
            </p:nvSpPr>
            <p:spPr bwMode="auto">
              <a:xfrm flipH="1">
                <a:off x="552" y="3576"/>
                <a:ext cx="2648" cy="0"/>
              </a:xfrm>
              <a:prstGeom prst="line">
                <a:avLst/>
              </a:prstGeom>
              <a:noFill/>
              <a:ln w="19050">
                <a:solidFill>
                  <a:srgbClr val="003C00"/>
                </a:solidFill>
                <a:round/>
                <a:headEnd/>
                <a:tailEnd/>
              </a:ln>
            </p:spPr>
            <p:txBody>
              <a:bodyPr wrap="none"/>
              <a:lstStyle/>
              <a:p>
                <a:endParaRPr lang="zh-CN" altLang="en-US" b="1"/>
              </a:p>
            </p:txBody>
          </p:sp>
        </p:grpSp>
        <p:sp>
          <p:nvSpPr>
            <p:cNvPr id="52" name="Text Box 52"/>
            <p:cNvSpPr txBox="1">
              <a:spLocks noChangeArrowheads="1"/>
            </p:cNvSpPr>
            <p:nvPr/>
          </p:nvSpPr>
          <p:spPr bwMode="auto">
            <a:xfrm>
              <a:off x="755576" y="2708920"/>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sp>
          <p:nvSpPr>
            <p:cNvPr id="53" name="Text Box 52"/>
            <p:cNvSpPr txBox="1">
              <a:spLocks noChangeArrowheads="1"/>
            </p:cNvSpPr>
            <p:nvPr/>
          </p:nvSpPr>
          <p:spPr bwMode="auto">
            <a:xfrm>
              <a:off x="755576" y="3170785"/>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sp>
          <p:nvSpPr>
            <p:cNvPr id="54" name="Text Box 52"/>
            <p:cNvSpPr txBox="1">
              <a:spLocks noChangeArrowheads="1"/>
            </p:cNvSpPr>
            <p:nvPr/>
          </p:nvSpPr>
          <p:spPr bwMode="auto">
            <a:xfrm>
              <a:off x="774700" y="3573016"/>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sp>
          <p:nvSpPr>
            <p:cNvPr id="55" name="Text Box 52"/>
            <p:cNvSpPr txBox="1">
              <a:spLocks noChangeArrowheads="1"/>
            </p:cNvSpPr>
            <p:nvPr/>
          </p:nvSpPr>
          <p:spPr bwMode="auto">
            <a:xfrm>
              <a:off x="767110" y="4081893"/>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sp>
          <p:nvSpPr>
            <p:cNvPr id="56" name="Text Box 52"/>
            <p:cNvSpPr txBox="1">
              <a:spLocks noChangeArrowheads="1"/>
            </p:cNvSpPr>
            <p:nvPr/>
          </p:nvSpPr>
          <p:spPr bwMode="auto">
            <a:xfrm>
              <a:off x="767110" y="4474185"/>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sp>
          <p:nvSpPr>
            <p:cNvPr id="57" name="Text Box 52"/>
            <p:cNvSpPr txBox="1">
              <a:spLocks noChangeArrowheads="1"/>
            </p:cNvSpPr>
            <p:nvPr/>
          </p:nvSpPr>
          <p:spPr bwMode="auto">
            <a:xfrm>
              <a:off x="755576" y="4941168"/>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sp>
          <p:nvSpPr>
            <p:cNvPr id="58" name="Text Box 52"/>
            <p:cNvSpPr txBox="1">
              <a:spLocks noChangeArrowheads="1"/>
            </p:cNvSpPr>
            <p:nvPr/>
          </p:nvSpPr>
          <p:spPr bwMode="auto">
            <a:xfrm>
              <a:off x="755576" y="5328342"/>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sp>
          <p:nvSpPr>
            <p:cNvPr id="59" name="Text Box 52"/>
            <p:cNvSpPr txBox="1">
              <a:spLocks noChangeArrowheads="1"/>
            </p:cNvSpPr>
            <p:nvPr/>
          </p:nvSpPr>
          <p:spPr bwMode="auto">
            <a:xfrm>
              <a:off x="755576" y="5897150"/>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left)">
                                      <p:cBhvr>
                                        <p:cTn id="1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96875" y="980728"/>
            <a:ext cx="3184525" cy="553998"/>
          </a:xfrm>
          <a:prstGeom prst="rect">
            <a:avLst/>
          </a:prstGeom>
          <a:noFill/>
          <a:ln w="9525">
            <a:noFill/>
            <a:miter lim="800000"/>
            <a:headEnd/>
            <a:tailEnd/>
          </a:ln>
        </p:spPr>
        <p:txBody>
          <a:bodyPr>
            <a:spAutoFit/>
          </a:bodyPr>
          <a:lstStyle/>
          <a:p>
            <a:pPr algn="l"/>
            <a:r>
              <a:rPr lang="zh-CN" altLang="en-US" sz="3000" b="1"/>
              <a:t>片选逻辑:</a:t>
            </a:r>
          </a:p>
        </p:txBody>
      </p:sp>
      <p:sp>
        <p:nvSpPr>
          <p:cNvPr id="3" name="Text Box 3"/>
          <p:cNvSpPr txBox="1">
            <a:spLocks noChangeArrowheads="1"/>
          </p:cNvSpPr>
          <p:nvPr/>
        </p:nvSpPr>
        <p:spPr bwMode="auto">
          <a:xfrm>
            <a:off x="990600" y="1732126"/>
            <a:ext cx="6659563" cy="2127250"/>
          </a:xfrm>
          <a:prstGeom prst="rect">
            <a:avLst/>
          </a:prstGeom>
          <a:noFill/>
          <a:ln w="9525">
            <a:noFill/>
            <a:miter lim="800000"/>
            <a:headEnd/>
            <a:tailEnd/>
          </a:ln>
        </p:spPr>
        <p:txBody>
          <a:bodyPr>
            <a:spAutoFit/>
          </a:bodyPr>
          <a:lstStyle/>
          <a:p>
            <a:pPr algn="l">
              <a:spcBef>
                <a:spcPct val="10000"/>
              </a:spcBef>
            </a:pPr>
            <a:r>
              <a:rPr lang="zh-CN" altLang="en-US" sz="3000" b="1"/>
              <a:t>第一组:</a:t>
            </a:r>
            <a:r>
              <a:rPr lang="zh-CN" altLang="en-US" sz="3000" b="1">
                <a:solidFill>
                  <a:srgbClr val="CCFFFF"/>
                </a:solidFill>
              </a:rPr>
              <a:t> </a:t>
            </a:r>
            <a:r>
              <a:rPr lang="en-US" altLang="zh-CN" sz="3000" b="1">
                <a:solidFill>
                  <a:srgbClr val="000099"/>
                </a:solidFill>
              </a:rPr>
              <a:t>A</a:t>
            </a:r>
            <a:r>
              <a:rPr lang="en-US" altLang="zh-CN" sz="2400" b="1">
                <a:solidFill>
                  <a:srgbClr val="000099"/>
                </a:solidFill>
              </a:rPr>
              <a:t>15</a:t>
            </a:r>
            <a:r>
              <a:rPr lang="en-US" altLang="zh-CN" sz="3000" b="1">
                <a:solidFill>
                  <a:srgbClr val="000099"/>
                </a:solidFill>
              </a:rPr>
              <a:t>…A</a:t>
            </a:r>
            <a:r>
              <a:rPr lang="en-US" altLang="zh-CN" sz="2400" b="1">
                <a:solidFill>
                  <a:srgbClr val="000099"/>
                </a:solidFill>
              </a:rPr>
              <a:t>12</a:t>
            </a:r>
            <a:r>
              <a:rPr lang="en-US" altLang="zh-CN" sz="3000" b="1">
                <a:solidFill>
                  <a:srgbClr val="800000"/>
                </a:solidFill>
              </a:rPr>
              <a:t>A</a:t>
            </a:r>
            <a:r>
              <a:rPr lang="en-US" altLang="zh-CN" sz="2400" b="1">
                <a:solidFill>
                  <a:srgbClr val="800000"/>
                </a:solidFill>
              </a:rPr>
              <a:t>11</a:t>
            </a:r>
            <a:r>
              <a:rPr lang="en-US" altLang="zh-CN" sz="3000" b="1">
                <a:solidFill>
                  <a:srgbClr val="800000"/>
                </a:solidFill>
              </a:rPr>
              <a:t>A</a:t>
            </a:r>
            <a:r>
              <a:rPr lang="en-US" altLang="zh-CN" sz="2400" b="1">
                <a:solidFill>
                  <a:srgbClr val="800000"/>
                </a:solidFill>
              </a:rPr>
              <a:t>10</a:t>
            </a:r>
            <a:r>
              <a:rPr lang="en-US" altLang="zh-CN" sz="3000" b="1">
                <a:solidFill>
                  <a:srgbClr val="FFFF99"/>
                </a:solidFill>
              </a:rPr>
              <a:t> </a:t>
            </a:r>
            <a:r>
              <a:rPr lang="zh-CN" altLang="en-US" sz="3000" b="1"/>
              <a:t>= </a:t>
            </a:r>
            <a:r>
              <a:rPr lang="zh-CN" altLang="en-US" sz="3000" b="1">
                <a:solidFill>
                  <a:srgbClr val="000099"/>
                </a:solidFill>
              </a:rPr>
              <a:t>0001</a:t>
            </a:r>
            <a:r>
              <a:rPr lang="zh-CN" altLang="en-US" sz="3000" b="1">
                <a:solidFill>
                  <a:srgbClr val="800000"/>
                </a:solidFill>
              </a:rPr>
              <a:t>00</a:t>
            </a:r>
          </a:p>
          <a:p>
            <a:pPr algn="l">
              <a:spcBef>
                <a:spcPct val="10000"/>
              </a:spcBef>
            </a:pPr>
            <a:r>
              <a:rPr lang="zh-CN" altLang="en-US" sz="3000" b="1"/>
              <a:t>第二组:</a:t>
            </a:r>
            <a:r>
              <a:rPr lang="zh-CN" altLang="en-US" sz="3000" b="1">
                <a:solidFill>
                  <a:srgbClr val="CCFFFF"/>
                </a:solidFill>
              </a:rPr>
              <a:t> </a:t>
            </a:r>
            <a:r>
              <a:rPr lang="en-US" altLang="zh-CN" sz="3000" b="1" smtClean="0">
                <a:solidFill>
                  <a:srgbClr val="000099"/>
                </a:solidFill>
              </a:rPr>
              <a:t>A</a:t>
            </a:r>
            <a:r>
              <a:rPr lang="en-US" altLang="zh-CN" sz="2400" b="1" smtClean="0">
                <a:solidFill>
                  <a:srgbClr val="000099"/>
                </a:solidFill>
              </a:rPr>
              <a:t>15</a:t>
            </a:r>
            <a:r>
              <a:rPr lang="en-US" altLang="zh-CN" sz="3000" b="1" smtClean="0">
                <a:solidFill>
                  <a:srgbClr val="000099"/>
                </a:solidFill>
              </a:rPr>
              <a:t>…A</a:t>
            </a:r>
            <a:r>
              <a:rPr lang="en-US" altLang="zh-CN" sz="2400" b="1" smtClean="0">
                <a:solidFill>
                  <a:srgbClr val="000099"/>
                </a:solidFill>
              </a:rPr>
              <a:t>12</a:t>
            </a:r>
            <a:r>
              <a:rPr lang="en-US" altLang="zh-CN" sz="3000" b="1" smtClean="0">
                <a:solidFill>
                  <a:srgbClr val="800000"/>
                </a:solidFill>
              </a:rPr>
              <a:t>A</a:t>
            </a:r>
            <a:r>
              <a:rPr lang="en-US" altLang="zh-CN" sz="2400" b="1" smtClean="0">
                <a:solidFill>
                  <a:srgbClr val="800000"/>
                </a:solidFill>
              </a:rPr>
              <a:t>11</a:t>
            </a:r>
            <a:r>
              <a:rPr lang="en-US" altLang="zh-CN" sz="3000" b="1" smtClean="0">
                <a:solidFill>
                  <a:srgbClr val="800000"/>
                </a:solidFill>
              </a:rPr>
              <a:t>A</a:t>
            </a:r>
            <a:r>
              <a:rPr lang="en-US" altLang="zh-CN" sz="2400" b="1" smtClean="0">
                <a:solidFill>
                  <a:srgbClr val="800000"/>
                </a:solidFill>
              </a:rPr>
              <a:t>10</a:t>
            </a:r>
            <a:r>
              <a:rPr lang="en-US" altLang="zh-CN" sz="3000" b="1" smtClean="0">
                <a:solidFill>
                  <a:srgbClr val="FFFF99"/>
                </a:solidFill>
              </a:rPr>
              <a:t> </a:t>
            </a:r>
            <a:r>
              <a:rPr lang="zh-CN" altLang="en-US" sz="3000" b="1"/>
              <a:t>= </a:t>
            </a:r>
            <a:r>
              <a:rPr lang="zh-CN" altLang="en-US" sz="3000" b="1">
                <a:solidFill>
                  <a:srgbClr val="000099"/>
                </a:solidFill>
              </a:rPr>
              <a:t>0001</a:t>
            </a:r>
            <a:r>
              <a:rPr lang="zh-CN" altLang="en-US" sz="3000" b="1">
                <a:solidFill>
                  <a:srgbClr val="800000"/>
                </a:solidFill>
              </a:rPr>
              <a:t>01</a:t>
            </a:r>
          </a:p>
          <a:p>
            <a:pPr algn="l">
              <a:spcBef>
                <a:spcPct val="10000"/>
              </a:spcBef>
            </a:pPr>
            <a:r>
              <a:rPr lang="zh-CN" altLang="en-US" sz="3000" b="1"/>
              <a:t>第三组:</a:t>
            </a:r>
            <a:r>
              <a:rPr lang="zh-CN" altLang="en-US" sz="3000" b="1">
                <a:solidFill>
                  <a:srgbClr val="CCFFFF"/>
                </a:solidFill>
              </a:rPr>
              <a:t> </a:t>
            </a:r>
            <a:r>
              <a:rPr lang="en-US" altLang="zh-CN" sz="3000" b="1">
                <a:solidFill>
                  <a:srgbClr val="000099"/>
                </a:solidFill>
              </a:rPr>
              <a:t>A</a:t>
            </a:r>
            <a:r>
              <a:rPr lang="en-US" altLang="zh-CN" sz="2400" b="1">
                <a:solidFill>
                  <a:srgbClr val="000099"/>
                </a:solidFill>
              </a:rPr>
              <a:t>15</a:t>
            </a:r>
            <a:r>
              <a:rPr lang="en-US" altLang="zh-CN" sz="3000" b="1">
                <a:solidFill>
                  <a:srgbClr val="000099"/>
                </a:solidFill>
              </a:rPr>
              <a:t>…A</a:t>
            </a:r>
            <a:r>
              <a:rPr lang="en-US" altLang="zh-CN" sz="2400" b="1">
                <a:solidFill>
                  <a:srgbClr val="000099"/>
                </a:solidFill>
              </a:rPr>
              <a:t>12</a:t>
            </a:r>
            <a:r>
              <a:rPr lang="en-US" altLang="zh-CN" sz="3000" b="1">
                <a:solidFill>
                  <a:srgbClr val="800000"/>
                </a:solidFill>
              </a:rPr>
              <a:t>A</a:t>
            </a:r>
            <a:r>
              <a:rPr lang="en-US" altLang="zh-CN" sz="2400" b="1">
                <a:solidFill>
                  <a:srgbClr val="800000"/>
                </a:solidFill>
              </a:rPr>
              <a:t>11</a:t>
            </a:r>
            <a:r>
              <a:rPr lang="en-US" altLang="zh-CN" sz="3000" b="1">
                <a:solidFill>
                  <a:srgbClr val="800000"/>
                </a:solidFill>
              </a:rPr>
              <a:t>A</a:t>
            </a:r>
            <a:r>
              <a:rPr lang="en-US" altLang="zh-CN" sz="2400" b="1">
                <a:solidFill>
                  <a:srgbClr val="800000"/>
                </a:solidFill>
              </a:rPr>
              <a:t>10</a:t>
            </a:r>
            <a:r>
              <a:rPr lang="en-US" altLang="zh-CN" sz="3000" b="1">
                <a:solidFill>
                  <a:srgbClr val="FFFF99"/>
                </a:solidFill>
              </a:rPr>
              <a:t> </a:t>
            </a:r>
            <a:r>
              <a:rPr lang="zh-CN" altLang="en-US" sz="3000" b="1"/>
              <a:t>= </a:t>
            </a:r>
            <a:r>
              <a:rPr lang="zh-CN" altLang="en-US" sz="3000" b="1">
                <a:solidFill>
                  <a:srgbClr val="000099"/>
                </a:solidFill>
              </a:rPr>
              <a:t>0001</a:t>
            </a:r>
            <a:r>
              <a:rPr lang="zh-CN" altLang="en-US" sz="3000" b="1">
                <a:solidFill>
                  <a:srgbClr val="800000"/>
                </a:solidFill>
              </a:rPr>
              <a:t>10</a:t>
            </a:r>
          </a:p>
          <a:p>
            <a:pPr algn="l">
              <a:spcBef>
                <a:spcPct val="10000"/>
              </a:spcBef>
            </a:pPr>
            <a:r>
              <a:rPr lang="zh-CN" altLang="en-US" sz="3000" b="1"/>
              <a:t>第四组:</a:t>
            </a:r>
            <a:r>
              <a:rPr lang="zh-CN" altLang="en-US" sz="3000" b="1">
                <a:solidFill>
                  <a:srgbClr val="CCFFFF"/>
                </a:solidFill>
              </a:rPr>
              <a:t> </a:t>
            </a:r>
            <a:r>
              <a:rPr lang="en-US" altLang="zh-CN" sz="3000" b="1">
                <a:solidFill>
                  <a:srgbClr val="000099"/>
                </a:solidFill>
              </a:rPr>
              <a:t>A</a:t>
            </a:r>
            <a:r>
              <a:rPr lang="en-US" altLang="zh-CN" sz="2400" b="1">
                <a:solidFill>
                  <a:srgbClr val="000099"/>
                </a:solidFill>
              </a:rPr>
              <a:t>15</a:t>
            </a:r>
            <a:r>
              <a:rPr lang="en-US" altLang="zh-CN" sz="3000" b="1">
                <a:solidFill>
                  <a:srgbClr val="000099"/>
                </a:solidFill>
              </a:rPr>
              <a:t>…A</a:t>
            </a:r>
            <a:r>
              <a:rPr lang="en-US" altLang="zh-CN" sz="2400" b="1">
                <a:solidFill>
                  <a:srgbClr val="000099"/>
                </a:solidFill>
              </a:rPr>
              <a:t>12</a:t>
            </a:r>
            <a:r>
              <a:rPr lang="en-US" altLang="zh-CN" sz="3000" b="1">
                <a:solidFill>
                  <a:srgbClr val="800000"/>
                </a:solidFill>
              </a:rPr>
              <a:t>A</a:t>
            </a:r>
            <a:r>
              <a:rPr lang="en-US" altLang="zh-CN" sz="2400" b="1">
                <a:solidFill>
                  <a:srgbClr val="800000"/>
                </a:solidFill>
              </a:rPr>
              <a:t>11</a:t>
            </a:r>
            <a:r>
              <a:rPr lang="en-US" altLang="zh-CN" sz="3000" b="1">
                <a:solidFill>
                  <a:srgbClr val="800000"/>
                </a:solidFill>
              </a:rPr>
              <a:t>A</a:t>
            </a:r>
            <a:r>
              <a:rPr lang="en-US" altLang="zh-CN" sz="2400" b="1">
                <a:solidFill>
                  <a:srgbClr val="800000"/>
                </a:solidFill>
              </a:rPr>
              <a:t>10</a:t>
            </a:r>
            <a:r>
              <a:rPr lang="en-US" altLang="zh-CN" sz="3000" b="1">
                <a:solidFill>
                  <a:srgbClr val="FFFF99"/>
                </a:solidFill>
              </a:rPr>
              <a:t> </a:t>
            </a:r>
            <a:r>
              <a:rPr lang="zh-CN" altLang="en-US" sz="3000" b="1"/>
              <a:t>= </a:t>
            </a:r>
            <a:r>
              <a:rPr lang="zh-CN" altLang="en-US" sz="3000" b="1">
                <a:solidFill>
                  <a:srgbClr val="000099"/>
                </a:solidFill>
              </a:rPr>
              <a:t>0001</a:t>
            </a:r>
            <a:r>
              <a:rPr lang="zh-CN" altLang="en-US" sz="3000" b="1">
                <a:solidFill>
                  <a:srgbClr val="800000"/>
                </a:solidFill>
              </a:rPr>
              <a:t>11</a:t>
            </a:r>
          </a:p>
        </p:txBody>
      </p:sp>
      <p:sp>
        <p:nvSpPr>
          <p:cNvPr id="4" name="Text Box 4"/>
          <p:cNvSpPr txBox="1">
            <a:spLocks noChangeArrowheads="1"/>
          </p:cNvSpPr>
          <p:nvPr/>
        </p:nvSpPr>
        <p:spPr bwMode="auto">
          <a:xfrm>
            <a:off x="558800" y="4183920"/>
            <a:ext cx="8343900" cy="2082173"/>
          </a:xfrm>
          <a:prstGeom prst="rect">
            <a:avLst/>
          </a:prstGeom>
          <a:noFill/>
          <a:ln w="9525">
            <a:noFill/>
            <a:miter lim="800000"/>
            <a:headEnd/>
            <a:tailEnd/>
          </a:ln>
        </p:spPr>
        <p:txBody>
          <a:bodyPr>
            <a:spAutoFit/>
          </a:bodyPr>
          <a:lstStyle/>
          <a:p>
            <a:pPr algn="l">
              <a:lnSpc>
                <a:spcPct val="150000"/>
              </a:lnSpc>
            </a:pPr>
            <a:r>
              <a:rPr lang="zh-CN" altLang="en-US" sz="3000" b="1"/>
              <a:t>如果使用3:8译码器来产生片选信号, 可将上述状态看作:</a:t>
            </a:r>
            <a:r>
              <a:rPr lang="zh-CN" altLang="en-US" sz="3000" b="1">
                <a:solidFill>
                  <a:srgbClr val="CCFFFF"/>
                </a:solidFill>
              </a:rPr>
              <a:t> </a:t>
            </a:r>
            <a:r>
              <a:rPr lang="en-US" altLang="zh-CN" sz="3000" b="1">
                <a:solidFill>
                  <a:srgbClr val="000099"/>
                </a:solidFill>
              </a:rPr>
              <a:t>A</a:t>
            </a:r>
            <a:r>
              <a:rPr lang="en-US" altLang="zh-CN" sz="2400" b="1">
                <a:solidFill>
                  <a:srgbClr val="000099"/>
                </a:solidFill>
              </a:rPr>
              <a:t>15</a:t>
            </a:r>
            <a:r>
              <a:rPr lang="en-US" altLang="zh-CN" sz="3000" b="1">
                <a:solidFill>
                  <a:srgbClr val="000099"/>
                </a:solidFill>
              </a:rPr>
              <a:t>A</a:t>
            </a:r>
            <a:r>
              <a:rPr lang="en-US" altLang="zh-CN" sz="2400" b="1">
                <a:solidFill>
                  <a:srgbClr val="000099"/>
                </a:solidFill>
              </a:rPr>
              <a:t>14</a:t>
            </a:r>
            <a:r>
              <a:rPr lang="en-US" altLang="zh-CN" sz="3000" b="1">
                <a:solidFill>
                  <a:srgbClr val="000099"/>
                </a:solidFill>
              </a:rPr>
              <a:t>A</a:t>
            </a:r>
            <a:r>
              <a:rPr lang="en-US" altLang="zh-CN" sz="2400" b="1">
                <a:solidFill>
                  <a:srgbClr val="000099"/>
                </a:solidFill>
              </a:rPr>
              <a:t>13</a:t>
            </a:r>
            <a:r>
              <a:rPr lang="en-US" altLang="zh-CN" sz="3000" b="1">
                <a:solidFill>
                  <a:srgbClr val="000099"/>
                </a:solidFill>
              </a:rPr>
              <a:t>=000</a:t>
            </a:r>
            <a:r>
              <a:rPr lang="zh-CN" altLang="en-US" sz="3000" b="1">
                <a:solidFill>
                  <a:srgbClr val="000099"/>
                </a:solidFill>
              </a:rPr>
              <a:t>时,</a:t>
            </a:r>
            <a:r>
              <a:rPr lang="zh-CN" altLang="en-US" sz="3000" b="1">
                <a:solidFill>
                  <a:srgbClr val="00FF00"/>
                </a:solidFill>
              </a:rPr>
              <a:t> </a:t>
            </a:r>
            <a:r>
              <a:rPr lang="en-US" altLang="zh-CN" sz="3000" b="1">
                <a:solidFill>
                  <a:srgbClr val="800000"/>
                </a:solidFill>
              </a:rPr>
              <a:t>A</a:t>
            </a:r>
            <a:r>
              <a:rPr lang="en-US" altLang="zh-CN" sz="2400" b="1">
                <a:solidFill>
                  <a:srgbClr val="800000"/>
                </a:solidFill>
              </a:rPr>
              <a:t>12</a:t>
            </a:r>
            <a:r>
              <a:rPr lang="en-US" altLang="zh-CN" sz="3000" b="1">
                <a:solidFill>
                  <a:srgbClr val="800000"/>
                </a:solidFill>
              </a:rPr>
              <a:t>A</a:t>
            </a:r>
            <a:r>
              <a:rPr lang="en-US" altLang="zh-CN" sz="2400" b="1">
                <a:solidFill>
                  <a:srgbClr val="800000"/>
                </a:solidFill>
              </a:rPr>
              <a:t>11</a:t>
            </a:r>
            <a:r>
              <a:rPr lang="en-US" altLang="zh-CN" sz="3000" b="1">
                <a:solidFill>
                  <a:srgbClr val="800000"/>
                </a:solidFill>
              </a:rPr>
              <a:t>A</a:t>
            </a:r>
            <a:r>
              <a:rPr lang="en-US" altLang="zh-CN" sz="2400" b="1">
                <a:solidFill>
                  <a:srgbClr val="800000"/>
                </a:solidFill>
              </a:rPr>
              <a:t>10</a:t>
            </a:r>
            <a:r>
              <a:rPr lang="zh-CN" altLang="en-US" sz="3000" b="1">
                <a:solidFill>
                  <a:srgbClr val="800000"/>
                </a:solidFill>
              </a:rPr>
              <a:t>分别=100、101、110、111。</a:t>
            </a:r>
          </a:p>
        </p:txBody>
      </p:sp>
      <p:grpSp>
        <p:nvGrpSpPr>
          <p:cNvPr id="5" name="Group 19"/>
          <p:cNvGrpSpPr>
            <a:grpSpLocks/>
          </p:cNvGrpSpPr>
          <p:nvPr/>
        </p:nvGrpSpPr>
        <p:grpSpPr bwMode="auto">
          <a:xfrm>
            <a:off x="6804248" y="1743238"/>
            <a:ext cx="1604963" cy="2154238"/>
            <a:chOff x="4272" y="580"/>
            <a:chExt cx="1011" cy="1357"/>
          </a:xfrm>
        </p:grpSpPr>
        <p:sp>
          <p:nvSpPr>
            <p:cNvPr id="6" name="Text Box 11"/>
            <p:cNvSpPr txBox="1">
              <a:spLocks noChangeArrowheads="1"/>
            </p:cNvSpPr>
            <p:nvPr/>
          </p:nvSpPr>
          <p:spPr bwMode="auto">
            <a:xfrm>
              <a:off x="4272" y="580"/>
              <a:ext cx="987" cy="349"/>
            </a:xfrm>
            <a:prstGeom prst="rect">
              <a:avLst/>
            </a:prstGeom>
            <a:noFill/>
            <a:ln w="9525">
              <a:noFill/>
              <a:miter lim="800000"/>
              <a:headEnd/>
              <a:tailEnd/>
            </a:ln>
          </p:spPr>
          <p:txBody>
            <a:bodyPr>
              <a:spAutoFit/>
            </a:bodyPr>
            <a:lstStyle/>
            <a:p>
              <a:pPr algn="l"/>
              <a:r>
                <a:rPr lang="en-US" altLang="zh-CN" sz="3000" b="1">
                  <a:solidFill>
                    <a:srgbClr val="800000"/>
                  </a:solidFill>
                  <a:ea typeface="黑体" pitchFamily="2" charset="-122"/>
                </a:rPr>
                <a:t>(=CS0)</a:t>
              </a:r>
            </a:p>
          </p:txBody>
        </p:sp>
        <p:sp>
          <p:nvSpPr>
            <p:cNvPr id="7" name="Text Box 16"/>
            <p:cNvSpPr txBox="1">
              <a:spLocks noChangeArrowheads="1"/>
            </p:cNvSpPr>
            <p:nvPr/>
          </p:nvSpPr>
          <p:spPr bwMode="auto">
            <a:xfrm>
              <a:off x="4288" y="916"/>
              <a:ext cx="987" cy="349"/>
            </a:xfrm>
            <a:prstGeom prst="rect">
              <a:avLst/>
            </a:prstGeom>
            <a:noFill/>
            <a:ln w="9525">
              <a:noFill/>
              <a:miter lim="800000"/>
              <a:headEnd/>
              <a:tailEnd/>
            </a:ln>
          </p:spPr>
          <p:txBody>
            <a:bodyPr>
              <a:spAutoFit/>
            </a:bodyPr>
            <a:lstStyle/>
            <a:p>
              <a:pPr algn="l"/>
              <a:r>
                <a:rPr lang="en-US" altLang="zh-CN" sz="3000" b="1">
                  <a:solidFill>
                    <a:srgbClr val="800000"/>
                  </a:solidFill>
                  <a:ea typeface="黑体" pitchFamily="2" charset="-122"/>
                </a:rPr>
                <a:t>(=CS1)</a:t>
              </a:r>
            </a:p>
          </p:txBody>
        </p:sp>
        <p:sp>
          <p:nvSpPr>
            <p:cNvPr id="8" name="Text Box 17"/>
            <p:cNvSpPr txBox="1">
              <a:spLocks noChangeArrowheads="1"/>
            </p:cNvSpPr>
            <p:nvPr/>
          </p:nvSpPr>
          <p:spPr bwMode="auto">
            <a:xfrm>
              <a:off x="4296" y="1252"/>
              <a:ext cx="987" cy="349"/>
            </a:xfrm>
            <a:prstGeom prst="rect">
              <a:avLst/>
            </a:prstGeom>
            <a:noFill/>
            <a:ln w="9525">
              <a:noFill/>
              <a:miter lim="800000"/>
              <a:headEnd/>
              <a:tailEnd/>
            </a:ln>
          </p:spPr>
          <p:txBody>
            <a:bodyPr>
              <a:spAutoFit/>
            </a:bodyPr>
            <a:lstStyle/>
            <a:p>
              <a:pPr algn="l"/>
              <a:r>
                <a:rPr lang="en-US" altLang="zh-CN" sz="3000" b="1">
                  <a:solidFill>
                    <a:srgbClr val="800000"/>
                  </a:solidFill>
                  <a:ea typeface="黑体" pitchFamily="2" charset="-122"/>
                </a:rPr>
                <a:t>(=CS2)</a:t>
              </a:r>
            </a:p>
          </p:txBody>
        </p:sp>
        <p:sp>
          <p:nvSpPr>
            <p:cNvPr id="9" name="Text Box 18"/>
            <p:cNvSpPr txBox="1">
              <a:spLocks noChangeArrowheads="1"/>
            </p:cNvSpPr>
            <p:nvPr/>
          </p:nvSpPr>
          <p:spPr bwMode="auto">
            <a:xfrm>
              <a:off x="4296" y="1588"/>
              <a:ext cx="987" cy="349"/>
            </a:xfrm>
            <a:prstGeom prst="rect">
              <a:avLst/>
            </a:prstGeom>
            <a:noFill/>
            <a:ln w="9525">
              <a:noFill/>
              <a:miter lim="800000"/>
              <a:headEnd/>
              <a:tailEnd/>
            </a:ln>
          </p:spPr>
          <p:txBody>
            <a:bodyPr>
              <a:spAutoFit/>
            </a:bodyPr>
            <a:lstStyle/>
            <a:p>
              <a:pPr algn="l"/>
              <a:r>
                <a:rPr lang="en-US" altLang="zh-CN" sz="3000" b="1">
                  <a:solidFill>
                    <a:srgbClr val="800000"/>
                  </a:solidFill>
                  <a:ea typeface="黑体" pitchFamily="2" charset="-122"/>
                </a:rPr>
                <a:t>(=CS3)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par>
                          <p:cTn id="28" fill="hold">
                            <p:stCondLst>
                              <p:cond delay="500"/>
                            </p:stCondLst>
                            <p:childTnLst>
                              <p:par>
                                <p:cTn id="29" presetID="22" presetClass="entr" presetSubtype="8" fill="hold" nodeType="afterEffect">
                                  <p:stCondLst>
                                    <p:cond delay="100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wipe(left)">
                                      <p:cBhvr>
                                        <p:cTn id="3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6363" y="116632"/>
            <a:ext cx="2406650" cy="533400"/>
          </a:xfrm>
          <a:prstGeom prst="rect">
            <a:avLst/>
          </a:prstGeom>
          <a:noFill/>
          <a:ln w="9525">
            <a:noFill/>
            <a:miter lim="800000"/>
            <a:headEnd/>
            <a:tailEnd/>
          </a:ln>
        </p:spPr>
        <p:txBody>
          <a:bodyPr>
            <a:spAutoFit/>
          </a:bodyPr>
          <a:lstStyle/>
          <a:p>
            <a:pPr algn="l"/>
            <a:r>
              <a:rPr lang="zh-CN" altLang="en-US" sz="2900" b="1"/>
              <a:t>电路框图:</a:t>
            </a:r>
          </a:p>
        </p:txBody>
      </p:sp>
      <p:sp>
        <p:nvSpPr>
          <p:cNvPr id="3" name="Text Box 5"/>
          <p:cNvSpPr txBox="1">
            <a:spLocks noChangeArrowheads="1"/>
          </p:cNvSpPr>
          <p:nvPr/>
        </p:nvSpPr>
        <p:spPr bwMode="auto">
          <a:xfrm>
            <a:off x="1149350" y="2750295"/>
            <a:ext cx="2301875" cy="457200"/>
          </a:xfrm>
          <a:prstGeom prst="rect">
            <a:avLst/>
          </a:prstGeom>
          <a:noFill/>
          <a:ln w="9525">
            <a:noFill/>
            <a:miter lim="800000"/>
            <a:headEnd/>
            <a:tailEnd/>
          </a:ln>
        </p:spPr>
        <p:txBody>
          <a:bodyPr>
            <a:spAutoFit/>
          </a:bodyPr>
          <a:lstStyle/>
          <a:p>
            <a:pPr algn="l"/>
            <a:r>
              <a:rPr lang="en-US" altLang="zh-CN" sz="2400" b="1">
                <a:solidFill>
                  <a:srgbClr val="000099"/>
                </a:solidFill>
              </a:rPr>
              <a:t>A</a:t>
            </a:r>
            <a:r>
              <a:rPr lang="en-US" altLang="zh-CN" sz="1400" b="1">
                <a:solidFill>
                  <a:srgbClr val="000099"/>
                </a:solidFill>
              </a:rPr>
              <a:t>15</a:t>
            </a:r>
            <a:r>
              <a:rPr lang="en-US" altLang="zh-CN" sz="2400" b="1">
                <a:solidFill>
                  <a:srgbClr val="000099"/>
                </a:solidFill>
              </a:rPr>
              <a:t>A</a:t>
            </a:r>
            <a:r>
              <a:rPr lang="en-US" altLang="zh-CN" sz="1400" b="1">
                <a:solidFill>
                  <a:srgbClr val="000099"/>
                </a:solidFill>
              </a:rPr>
              <a:t>14</a:t>
            </a:r>
            <a:r>
              <a:rPr lang="en-US" altLang="zh-CN" sz="2400" b="1">
                <a:solidFill>
                  <a:srgbClr val="000099"/>
                </a:solidFill>
              </a:rPr>
              <a:t>A</a:t>
            </a:r>
            <a:r>
              <a:rPr lang="en-US" altLang="zh-CN" sz="1400" b="1">
                <a:solidFill>
                  <a:srgbClr val="000099"/>
                </a:solidFill>
              </a:rPr>
              <a:t>13 </a:t>
            </a:r>
            <a:r>
              <a:rPr lang="en-US" altLang="zh-CN" sz="2400" b="1">
                <a:solidFill>
                  <a:srgbClr val="000099"/>
                </a:solidFill>
              </a:rPr>
              <a:t>=000</a:t>
            </a:r>
            <a:endParaRPr lang="zh-CN" altLang="en-US" sz="2400" b="1">
              <a:solidFill>
                <a:srgbClr val="000099"/>
              </a:solidFill>
            </a:endParaRPr>
          </a:p>
        </p:txBody>
      </p:sp>
      <p:sp>
        <p:nvSpPr>
          <p:cNvPr id="4" name="Line 42"/>
          <p:cNvSpPr>
            <a:spLocks noChangeShapeType="1"/>
          </p:cNvSpPr>
          <p:nvPr/>
        </p:nvSpPr>
        <p:spPr bwMode="auto">
          <a:xfrm flipV="1">
            <a:off x="3681413" y="3667870"/>
            <a:ext cx="1741487" cy="0"/>
          </a:xfrm>
          <a:prstGeom prst="line">
            <a:avLst/>
          </a:prstGeom>
          <a:noFill/>
          <a:ln w="22225">
            <a:solidFill>
              <a:srgbClr val="800000"/>
            </a:solidFill>
            <a:round/>
            <a:headEnd/>
            <a:tailEnd/>
          </a:ln>
        </p:spPr>
        <p:txBody>
          <a:bodyPr wrap="none"/>
          <a:lstStyle/>
          <a:p>
            <a:endParaRPr lang="zh-CN" altLang="en-US" b="1"/>
          </a:p>
        </p:txBody>
      </p:sp>
      <p:sp>
        <p:nvSpPr>
          <p:cNvPr id="5" name="Line 43"/>
          <p:cNvSpPr>
            <a:spLocks noChangeShapeType="1"/>
          </p:cNvSpPr>
          <p:nvPr/>
        </p:nvSpPr>
        <p:spPr bwMode="auto">
          <a:xfrm flipV="1">
            <a:off x="3671888" y="3886945"/>
            <a:ext cx="3159125" cy="1587"/>
          </a:xfrm>
          <a:prstGeom prst="line">
            <a:avLst/>
          </a:prstGeom>
          <a:noFill/>
          <a:ln w="22225">
            <a:solidFill>
              <a:srgbClr val="800000"/>
            </a:solidFill>
            <a:round/>
            <a:headEnd/>
            <a:tailEnd/>
          </a:ln>
        </p:spPr>
        <p:txBody>
          <a:bodyPr wrap="none"/>
          <a:lstStyle/>
          <a:p>
            <a:endParaRPr lang="zh-CN" altLang="en-US" b="1"/>
          </a:p>
        </p:txBody>
      </p:sp>
      <p:sp>
        <p:nvSpPr>
          <p:cNvPr id="6" name="Line 44"/>
          <p:cNvSpPr>
            <a:spLocks noChangeShapeType="1"/>
          </p:cNvSpPr>
          <p:nvPr/>
        </p:nvSpPr>
        <p:spPr bwMode="auto">
          <a:xfrm>
            <a:off x="3671888" y="4113957"/>
            <a:ext cx="4533900" cy="0"/>
          </a:xfrm>
          <a:prstGeom prst="line">
            <a:avLst/>
          </a:prstGeom>
          <a:noFill/>
          <a:ln w="22225">
            <a:solidFill>
              <a:srgbClr val="800000"/>
            </a:solidFill>
            <a:round/>
            <a:headEnd/>
            <a:tailEnd/>
          </a:ln>
        </p:spPr>
        <p:txBody>
          <a:bodyPr wrap="none"/>
          <a:lstStyle/>
          <a:p>
            <a:endParaRPr lang="zh-CN" altLang="en-US" b="1"/>
          </a:p>
        </p:txBody>
      </p:sp>
      <p:sp>
        <p:nvSpPr>
          <p:cNvPr id="7" name="Text Box 45"/>
          <p:cNvSpPr txBox="1">
            <a:spLocks noChangeArrowheads="1"/>
          </p:cNvSpPr>
          <p:nvPr/>
        </p:nvSpPr>
        <p:spPr bwMode="auto">
          <a:xfrm>
            <a:off x="2932113" y="2199432"/>
            <a:ext cx="2179637" cy="787400"/>
          </a:xfrm>
          <a:prstGeom prst="rect">
            <a:avLst/>
          </a:prstGeom>
          <a:noFill/>
          <a:ln w="9525">
            <a:noFill/>
            <a:miter lim="800000"/>
            <a:headEnd/>
            <a:tailEnd/>
          </a:ln>
        </p:spPr>
        <p:txBody>
          <a:bodyPr>
            <a:spAutoFit/>
          </a:bodyPr>
          <a:lstStyle/>
          <a:p>
            <a:pPr>
              <a:lnSpc>
                <a:spcPct val="95000"/>
              </a:lnSpc>
            </a:pPr>
            <a:r>
              <a:rPr lang="en-US" altLang="zh-CN" sz="2400" b="1">
                <a:solidFill>
                  <a:srgbClr val="800000"/>
                </a:solidFill>
              </a:rPr>
              <a:t>A</a:t>
            </a:r>
            <a:r>
              <a:rPr lang="en-US" altLang="zh-CN" sz="1400" b="1">
                <a:solidFill>
                  <a:srgbClr val="800000"/>
                </a:solidFill>
              </a:rPr>
              <a:t>12</a:t>
            </a:r>
            <a:r>
              <a:rPr lang="en-US" altLang="zh-CN" sz="2400" b="1">
                <a:solidFill>
                  <a:srgbClr val="800000"/>
                </a:solidFill>
              </a:rPr>
              <a:t>A</a:t>
            </a:r>
            <a:r>
              <a:rPr lang="en-US" altLang="zh-CN" sz="1400" b="1">
                <a:solidFill>
                  <a:srgbClr val="800000"/>
                </a:solidFill>
              </a:rPr>
              <a:t>11</a:t>
            </a:r>
            <a:r>
              <a:rPr lang="en-US" altLang="zh-CN" sz="2400" b="1">
                <a:solidFill>
                  <a:srgbClr val="800000"/>
                </a:solidFill>
              </a:rPr>
              <a:t>A</a:t>
            </a:r>
            <a:r>
              <a:rPr lang="en-US" altLang="zh-CN" sz="1400" b="1">
                <a:solidFill>
                  <a:srgbClr val="800000"/>
                </a:solidFill>
              </a:rPr>
              <a:t>10 </a:t>
            </a:r>
            <a:r>
              <a:rPr lang="en-US" altLang="zh-CN" sz="2400" b="1">
                <a:solidFill>
                  <a:srgbClr val="800000"/>
                </a:solidFill>
              </a:rPr>
              <a:t>=100</a:t>
            </a:r>
            <a:r>
              <a:rPr lang="zh-CN" altLang="en-US" sz="2400" b="1">
                <a:solidFill>
                  <a:srgbClr val="800000"/>
                </a:solidFill>
              </a:rPr>
              <a:t>第1组片选</a:t>
            </a:r>
          </a:p>
        </p:txBody>
      </p:sp>
      <p:sp>
        <p:nvSpPr>
          <p:cNvPr id="8" name="Text Box 46"/>
          <p:cNvSpPr txBox="1">
            <a:spLocks noChangeArrowheads="1"/>
          </p:cNvSpPr>
          <p:nvPr/>
        </p:nvSpPr>
        <p:spPr bwMode="auto">
          <a:xfrm>
            <a:off x="4219575" y="2851895"/>
            <a:ext cx="2271713" cy="787400"/>
          </a:xfrm>
          <a:prstGeom prst="rect">
            <a:avLst/>
          </a:prstGeom>
          <a:noFill/>
          <a:ln w="9525">
            <a:noFill/>
            <a:miter lim="800000"/>
            <a:headEnd/>
            <a:tailEnd/>
          </a:ln>
        </p:spPr>
        <p:txBody>
          <a:bodyPr>
            <a:spAutoFit/>
          </a:bodyPr>
          <a:lstStyle/>
          <a:p>
            <a:pPr>
              <a:lnSpc>
                <a:spcPct val="95000"/>
              </a:lnSpc>
            </a:pPr>
            <a:r>
              <a:rPr lang="en-US" altLang="zh-CN" sz="2400" b="1">
                <a:solidFill>
                  <a:srgbClr val="800000"/>
                </a:solidFill>
              </a:rPr>
              <a:t>A</a:t>
            </a:r>
            <a:r>
              <a:rPr lang="en-US" altLang="zh-CN" sz="1400" b="1">
                <a:solidFill>
                  <a:srgbClr val="800000"/>
                </a:solidFill>
              </a:rPr>
              <a:t>12</a:t>
            </a:r>
            <a:r>
              <a:rPr lang="en-US" altLang="zh-CN" sz="2400" b="1">
                <a:solidFill>
                  <a:srgbClr val="800000"/>
                </a:solidFill>
              </a:rPr>
              <a:t>A</a:t>
            </a:r>
            <a:r>
              <a:rPr lang="en-US" altLang="zh-CN" sz="1400" b="1">
                <a:solidFill>
                  <a:srgbClr val="800000"/>
                </a:solidFill>
              </a:rPr>
              <a:t>11</a:t>
            </a:r>
            <a:r>
              <a:rPr lang="en-US" altLang="zh-CN" sz="2400" b="1">
                <a:solidFill>
                  <a:srgbClr val="800000"/>
                </a:solidFill>
              </a:rPr>
              <a:t>A</a:t>
            </a:r>
            <a:r>
              <a:rPr lang="en-US" altLang="zh-CN" sz="1400" b="1">
                <a:solidFill>
                  <a:srgbClr val="800000"/>
                </a:solidFill>
              </a:rPr>
              <a:t>10 </a:t>
            </a:r>
            <a:r>
              <a:rPr lang="en-US" altLang="zh-CN" sz="2400" b="1">
                <a:solidFill>
                  <a:srgbClr val="800000"/>
                </a:solidFill>
              </a:rPr>
              <a:t>=101</a:t>
            </a:r>
            <a:r>
              <a:rPr lang="zh-CN" altLang="en-US" sz="2400" b="1">
                <a:solidFill>
                  <a:srgbClr val="800000"/>
                </a:solidFill>
              </a:rPr>
              <a:t>第2组片选</a:t>
            </a:r>
          </a:p>
        </p:txBody>
      </p:sp>
      <p:sp>
        <p:nvSpPr>
          <p:cNvPr id="9" name="Text Box 47"/>
          <p:cNvSpPr txBox="1">
            <a:spLocks noChangeArrowheads="1"/>
          </p:cNvSpPr>
          <p:nvPr/>
        </p:nvSpPr>
        <p:spPr bwMode="auto">
          <a:xfrm>
            <a:off x="5673725" y="2113707"/>
            <a:ext cx="2141538" cy="787400"/>
          </a:xfrm>
          <a:prstGeom prst="rect">
            <a:avLst/>
          </a:prstGeom>
          <a:noFill/>
          <a:ln w="9525">
            <a:noFill/>
            <a:miter lim="800000"/>
            <a:headEnd/>
            <a:tailEnd/>
          </a:ln>
        </p:spPr>
        <p:txBody>
          <a:bodyPr>
            <a:spAutoFit/>
          </a:bodyPr>
          <a:lstStyle/>
          <a:p>
            <a:pPr>
              <a:lnSpc>
                <a:spcPct val="95000"/>
              </a:lnSpc>
            </a:pPr>
            <a:r>
              <a:rPr lang="en-US" altLang="zh-CN" sz="2400" b="1">
                <a:solidFill>
                  <a:srgbClr val="800000"/>
                </a:solidFill>
              </a:rPr>
              <a:t>A</a:t>
            </a:r>
            <a:r>
              <a:rPr lang="en-US" altLang="zh-CN" sz="1400" b="1">
                <a:solidFill>
                  <a:srgbClr val="800000"/>
                </a:solidFill>
              </a:rPr>
              <a:t>12</a:t>
            </a:r>
            <a:r>
              <a:rPr lang="en-US" altLang="zh-CN" sz="2400" b="1">
                <a:solidFill>
                  <a:srgbClr val="800000"/>
                </a:solidFill>
              </a:rPr>
              <a:t>A</a:t>
            </a:r>
            <a:r>
              <a:rPr lang="en-US" altLang="zh-CN" sz="1400" b="1">
                <a:solidFill>
                  <a:srgbClr val="800000"/>
                </a:solidFill>
              </a:rPr>
              <a:t>11</a:t>
            </a:r>
            <a:r>
              <a:rPr lang="en-US" altLang="zh-CN" sz="2400" b="1">
                <a:solidFill>
                  <a:srgbClr val="800000"/>
                </a:solidFill>
              </a:rPr>
              <a:t>A</a:t>
            </a:r>
            <a:r>
              <a:rPr lang="en-US" altLang="zh-CN" sz="1400" b="1">
                <a:solidFill>
                  <a:srgbClr val="800000"/>
                </a:solidFill>
              </a:rPr>
              <a:t>10 </a:t>
            </a:r>
            <a:r>
              <a:rPr lang="en-US" altLang="zh-CN" sz="2400" b="1">
                <a:solidFill>
                  <a:srgbClr val="800000"/>
                </a:solidFill>
              </a:rPr>
              <a:t>=110</a:t>
            </a:r>
            <a:r>
              <a:rPr lang="zh-CN" altLang="en-US" sz="2400" b="1">
                <a:solidFill>
                  <a:srgbClr val="800000"/>
                </a:solidFill>
              </a:rPr>
              <a:t>第3组片选</a:t>
            </a:r>
          </a:p>
        </p:txBody>
      </p:sp>
      <p:sp>
        <p:nvSpPr>
          <p:cNvPr id="10" name="Text Box 48"/>
          <p:cNvSpPr txBox="1">
            <a:spLocks noChangeArrowheads="1"/>
          </p:cNvSpPr>
          <p:nvPr/>
        </p:nvSpPr>
        <p:spPr bwMode="auto">
          <a:xfrm>
            <a:off x="7064375" y="2934445"/>
            <a:ext cx="2135188" cy="787400"/>
          </a:xfrm>
          <a:prstGeom prst="rect">
            <a:avLst/>
          </a:prstGeom>
          <a:noFill/>
          <a:ln w="9525">
            <a:noFill/>
            <a:miter lim="800000"/>
            <a:headEnd/>
            <a:tailEnd/>
          </a:ln>
        </p:spPr>
        <p:txBody>
          <a:bodyPr>
            <a:spAutoFit/>
          </a:bodyPr>
          <a:lstStyle/>
          <a:p>
            <a:pPr>
              <a:lnSpc>
                <a:spcPct val="95000"/>
              </a:lnSpc>
            </a:pPr>
            <a:r>
              <a:rPr lang="en-US" altLang="zh-CN" sz="2400" b="1">
                <a:solidFill>
                  <a:srgbClr val="800000"/>
                </a:solidFill>
              </a:rPr>
              <a:t>A</a:t>
            </a:r>
            <a:r>
              <a:rPr lang="en-US" altLang="zh-CN" sz="1400" b="1">
                <a:solidFill>
                  <a:srgbClr val="800000"/>
                </a:solidFill>
              </a:rPr>
              <a:t>12</a:t>
            </a:r>
            <a:r>
              <a:rPr lang="en-US" altLang="zh-CN" sz="2400" b="1">
                <a:solidFill>
                  <a:srgbClr val="800000"/>
                </a:solidFill>
              </a:rPr>
              <a:t>A</a:t>
            </a:r>
            <a:r>
              <a:rPr lang="en-US" altLang="zh-CN" sz="1400" b="1">
                <a:solidFill>
                  <a:srgbClr val="800000"/>
                </a:solidFill>
              </a:rPr>
              <a:t>11</a:t>
            </a:r>
            <a:r>
              <a:rPr lang="en-US" altLang="zh-CN" sz="2400" b="1">
                <a:solidFill>
                  <a:srgbClr val="800000"/>
                </a:solidFill>
              </a:rPr>
              <a:t>A</a:t>
            </a:r>
            <a:r>
              <a:rPr lang="en-US" altLang="zh-CN" sz="1400" b="1">
                <a:solidFill>
                  <a:srgbClr val="800000"/>
                </a:solidFill>
              </a:rPr>
              <a:t>10 </a:t>
            </a:r>
            <a:r>
              <a:rPr lang="en-US" altLang="zh-CN" sz="2400" b="1">
                <a:solidFill>
                  <a:srgbClr val="800000"/>
                </a:solidFill>
              </a:rPr>
              <a:t>=111</a:t>
            </a:r>
            <a:r>
              <a:rPr lang="zh-CN" altLang="en-US" sz="2400" b="1">
                <a:solidFill>
                  <a:srgbClr val="800000"/>
                </a:solidFill>
              </a:rPr>
              <a:t>第4组片选</a:t>
            </a:r>
          </a:p>
        </p:txBody>
      </p:sp>
      <p:sp>
        <p:nvSpPr>
          <p:cNvPr id="11" name="Freeform 49"/>
          <p:cNvSpPr>
            <a:spLocks/>
          </p:cNvSpPr>
          <p:nvPr/>
        </p:nvSpPr>
        <p:spPr bwMode="auto">
          <a:xfrm>
            <a:off x="1844675" y="2180382"/>
            <a:ext cx="1139825" cy="1312863"/>
          </a:xfrm>
          <a:custGeom>
            <a:avLst/>
            <a:gdLst>
              <a:gd name="T0" fmla="*/ 710 w 902"/>
              <a:gd name="T1" fmla="*/ 0 h 1027"/>
              <a:gd name="T2" fmla="*/ 902 w 902"/>
              <a:gd name="T3" fmla="*/ 0 h 1027"/>
              <a:gd name="T4" fmla="*/ 902 w 902"/>
              <a:gd name="T5" fmla="*/ 374 h 1027"/>
              <a:gd name="T6" fmla="*/ 0 w 902"/>
              <a:gd name="T7" fmla="*/ 374 h 1027"/>
              <a:gd name="T8" fmla="*/ 0 w 902"/>
              <a:gd name="T9" fmla="*/ 1027 h 1027"/>
              <a:gd name="T10" fmla="*/ 268 w 902"/>
              <a:gd name="T11" fmla="*/ 1027 h 1027"/>
              <a:gd name="T12" fmla="*/ 0 60000 65536"/>
              <a:gd name="T13" fmla="*/ 0 60000 65536"/>
              <a:gd name="T14" fmla="*/ 0 60000 65536"/>
              <a:gd name="T15" fmla="*/ 0 60000 65536"/>
              <a:gd name="T16" fmla="*/ 0 60000 65536"/>
              <a:gd name="T17" fmla="*/ 0 60000 65536"/>
              <a:gd name="T18" fmla="*/ 0 w 902"/>
              <a:gd name="T19" fmla="*/ 0 h 1027"/>
              <a:gd name="T20" fmla="*/ 902 w 902"/>
              <a:gd name="T21" fmla="*/ 1027 h 1027"/>
            </a:gdLst>
            <a:ahLst/>
            <a:cxnLst>
              <a:cxn ang="T12">
                <a:pos x="T0" y="T1"/>
              </a:cxn>
              <a:cxn ang="T13">
                <a:pos x="T2" y="T3"/>
              </a:cxn>
              <a:cxn ang="T14">
                <a:pos x="T4" y="T5"/>
              </a:cxn>
              <a:cxn ang="T15">
                <a:pos x="T6" y="T7"/>
              </a:cxn>
              <a:cxn ang="T16">
                <a:pos x="T8" y="T9"/>
              </a:cxn>
              <a:cxn ang="T17">
                <a:pos x="T10" y="T11"/>
              </a:cxn>
            </a:cxnLst>
            <a:rect l="T18" t="T19" r="T20" b="T21"/>
            <a:pathLst>
              <a:path w="902" h="1027">
                <a:moveTo>
                  <a:pt x="710" y="0"/>
                </a:moveTo>
                <a:lnTo>
                  <a:pt x="902" y="0"/>
                </a:lnTo>
                <a:lnTo>
                  <a:pt x="902" y="374"/>
                </a:lnTo>
                <a:lnTo>
                  <a:pt x="0" y="374"/>
                </a:lnTo>
                <a:lnTo>
                  <a:pt x="0" y="1027"/>
                </a:lnTo>
                <a:lnTo>
                  <a:pt x="268" y="1027"/>
                </a:lnTo>
              </a:path>
            </a:pathLst>
          </a:custGeom>
          <a:noFill/>
          <a:ln w="25400">
            <a:solidFill>
              <a:srgbClr val="800000"/>
            </a:solidFill>
            <a:round/>
            <a:headEnd/>
            <a:tailEnd/>
          </a:ln>
        </p:spPr>
        <p:txBody>
          <a:bodyPr wrap="none"/>
          <a:lstStyle/>
          <a:p>
            <a:endParaRPr lang="zh-CN" altLang="en-US" b="1"/>
          </a:p>
        </p:txBody>
      </p:sp>
      <p:sp>
        <p:nvSpPr>
          <p:cNvPr id="12" name="Freeform 71"/>
          <p:cNvSpPr>
            <a:spLocks/>
          </p:cNvSpPr>
          <p:nvPr/>
        </p:nvSpPr>
        <p:spPr bwMode="auto">
          <a:xfrm>
            <a:off x="5016500" y="842120"/>
            <a:ext cx="406400" cy="2832100"/>
          </a:xfrm>
          <a:custGeom>
            <a:avLst/>
            <a:gdLst>
              <a:gd name="T0" fmla="*/ 451 w 451"/>
              <a:gd name="T1" fmla="*/ 2093 h 2093"/>
              <a:gd name="T2" fmla="*/ 451 w 451"/>
              <a:gd name="T3" fmla="*/ 1133 h 2093"/>
              <a:gd name="T4" fmla="*/ 0 w 451"/>
              <a:gd name="T5" fmla="*/ 1133 h 2093"/>
              <a:gd name="T6" fmla="*/ 0 w 451"/>
              <a:gd name="T7" fmla="*/ 0 h 2093"/>
              <a:gd name="T8" fmla="*/ 182 w 451"/>
              <a:gd name="T9" fmla="*/ 0 h 2093"/>
              <a:gd name="T10" fmla="*/ 0 60000 65536"/>
              <a:gd name="T11" fmla="*/ 0 60000 65536"/>
              <a:gd name="T12" fmla="*/ 0 60000 65536"/>
              <a:gd name="T13" fmla="*/ 0 60000 65536"/>
              <a:gd name="T14" fmla="*/ 0 60000 65536"/>
              <a:gd name="T15" fmla="*/ 0 w 451"/>
              <a:gd name="T16" fmla="*/ 0 h 2093"/>
              <a:gd name="T17" fmla="*/ 451 w 451"/>
              <a:gd name="T18" fmla="*/ 2093 h 2093"/>
            </a:gdLst>
            <a:ahLst/>
            <a:cxnLst>
              <a:cxn ang="T10">
                <a:pos x="T0" y="T1"/>
              </a:cxn>
              <a:cxn ang="T11">
                <a:pos x="T2" y="T3"/>
              </a:cxn>
              <a:cxn ang="T12">
                <a:pos x="T4" y="T5"/>
              </a:cxn>
              <a:cxn ang="T13">
                <a:pos x="T6" y="T7"/>
              </a:cxn>
              <a:cxn ang="T14">
                <a:pos x="T8" y="T9"/>
              </a:cxn>
            </a:cxnLst>
            <a:rect l="T15" t="T16" r="T17" b="T18"/>
            <a:pathLst>
              <a:path w="451" h="2093">
                <a:moveTo>
                  <a:pt x="451" y="2093"/>
                </a:moveTo>
                <a:lnTo>
                  <a:pt x="451" y="1133"/>
                </a:lnTo>
                <a:lnTo>
                  <a:pt x="0" y="1133"/>
                </a:lnTo>
                <a:lnTo>
                  <a:pt x="0" y="0"/>
                </a:lnTo>
                <a:lnTo>
                  <a:pt x="182" y="0"/>
                </a:lnTo>
              </a:path>
            </a:pathLst>
          </a:custGeom>
          <a:noFill/>
          <a:ln w="22225">
            <a:solidFill>
              <a:srgbClr val="800000"/>
            </a:solidFill>
            <a:round/>
            <a:headEnd/>
            <a:tailEnd/>
          </a:ln>
        </p:spPr>
        <p:txBody>
          <a:bodyPr wrap="none"/>
          <a:lstStyle/>
          <a:p>
            <a:endParaRPr lang="zh-CN" altLang="en-US" b="1"/>
          </a:p>
        </p:txBody>
      </p:sp>
      <p:sp>
        <p:nvSpPr>
          <p:cNvPr id="13" name="Freeform 76"/>
          <p:cNvSpPr>
            <a:spLocks/>
          </p:cNvSpPr>
          <p:nvPr/>
        </p:nvSpPr>
        <p:spPr bwMode="auto">
          <a:xfrm>
            <a:off x="6419850" y="883395"/>
            <a:ext cx="419100" cy="3017837"/>
          </a:xfrm>
          <a:custGeom>
            <a:avLst/>
            <a:gdLst>
              <a:gd name="T0" fmla="*/ 451 w 451"/>
              <a:gd name="T1" fmla="*/ 2093 h 2093"/>
              <a:gd name="T2" fmla="*/ 451 w 451"/>
              <a:gd name="T3" fmla="*/ 1133 h 2093"/>
              <a:gd name="T4" fmla="*/ 0 w 451"/>
              <a:gd name="T5" fmla="*/ 1133 h 2093"/>
              <a:gd name="T6" fmla="*/ 0 w 451"/>
              <a:gd name="T7" fmla="*/ 0 h 2093"/>
              <a:gd name="T8" fmla="*/ 182 w 451"/>
              <a:gd name="T9" fmla="*/ 0 h 2093"/>
              <a:gd name="T10" fmla="*/ 0 60000 65536"/>
              <a:gd name="T11" fmla="*/ 0 60000 65536"/>
              <a:gd name="T12" fmla="*/ 0 60000 65536"/>
              <a:gd name="T13" fmla="*/ 0 60000 65536"/>
              <a:gd name="T14" fmla="*/ 0 60000 65536"/>
              <a:gd name="T15" fmla="*/ 0 w 451"/>
              <a:gd name="T16" fmla="*/ 0 h 2093"/>
              <a:gd name="T17" fmla="*/ 451 w 451"/>
              <a:gd name="T18" fmla="*/ 2093 h 2093"/>
            </a:gdLst>
            <a:ahLst/>
            <a:cxnLst>
              <a:cxn ang="T10">
                <a:pos x="T0" y="T1"/>
              </a:cxn>
              <a:cxn ang="T11">
                <a:pos x="T2" y="T3"/>
              </a:cxn>
              <a:cxn ang="T12">
                <a:pos x="T4" y="T5"/>
              </a:cxn>
              <a:cxn ang="T13">
                <a:pos x="T6" y="T7"/>
              </a:cxn>
              <a:cxn ang="T14">
                <a:pos x="T8" y="T9"/>
              </a:cxn>
            </a:cxnLst>
            <a:rect l="T15" t="T16" r="T17" b="T18"/>
            <a:pathLst>
              <a:path w="451" h="2093">
                <a:moveTo>
                  <a:pt x="451" y="2093"/>
                </a:moveTo>
                <a:lnTo>
                  <a:pt x="451" y="1133"/>
                </a:lnTo>
                <a:lnTo>
                  <a:pt x="0" y="1133"/>
                </a:lnTo>
                <a:lnTo>
                  <a:pt x="0" y="0"/>
                </a:lnTo>
                <a:lnTo>
                  <a:pt x="182" y="0"/>
                </a:lnTo>
              </a:path>
            </a:pathLst>
          </a:custGeom>
          <a:noFill/>
          <a:ln w="22225">
            <a:solidFill>
              <a:srgbClr val="800000"/>
            </a:solidFill>
            <a:round/>
            <a:headEnd/>
            <a:tailEnd/>
          </a:ln>
        </p:spPr>
        <p:txBody>
          <a:bodyPr wrap="none"/>
          <a:lstStyle/>
          <a:p>
            <a:endParaRPr lang="zh-CN" altLang="en-US" b="1"/>
          </a:p>
        </p:txBody>
      </p:sp>
      <p:sp>
        <p:nvSpPr>
          <p:cNvPr id="14" name="Freeform 78"/>
          <p:cNvSpPr>
            <a:spLocks/>
          </p:cNvSpPr>
          <p:nvPr/>
        </p:nvSpPr>
        <p:spPr bwMode="auto">
          <a:xfrm>
            <a:off x="7796213" y="896095"/>
            <a:ext cx="400050" cy="3228975"/>
          </a:xfrm>
          <a:custGeom>
            <a:avLst/>
            <a:gdLst>
              <a:gd name="T0" fmla="*/ 451 w 451"/>
              <a:gd name="T1" fmla="*/ 2093 h 2093"/>
              <a:gd name="T2" fmla="*/ 451 w 451"/>
              <a:gd name="T3" fmla="*/ 1133 h 2093"/>
              <a:gd name="T4" fmla="*/ 0 w 451"/>
              <a:gd name="T5" fmla="*/ 1133 h 2093"/>
              <a:gd name="T6" fmla="*/ 0 w 451"/>
              <a:gd name="T7" fmla="*/ 0 h 2093"/>
              <a:gd name="T8" fmla="*/ 182 w 451"/>
              <a:gd name="T9" fmla="*/ 0 h 2093"/>
              <a:gd name="T10" fmla="*/ 0 60000 65536"/>
              <a:gd name="T11" fmla="*/ 0 60000 65536"/>
              <a:gd name="T12" fmla="*/ 0 60000 65536"/>
              <a:gd name="T13" fmla="*/ 0 60000 65536"/>
              <a:gd name="T14" fmla="*/ 0 60000 65536"/>
              <a:gd name="T15" fmla="*/ 0 w 451"/>
              <a:gd name="T16" fmla="*/ 0 h 2093"/>
              <a:gd name="T17" fmla="*/ 451 w 451"/>
              <a:gd name="T18" fmla="*/ 2093 h 2093"/>
            </a:gdLst>
            <a:ahLst/>
            <a:cxnLst>
              <a:cxn ang="T10">
                <a:pos x="T0" y="T1"/>
              </a:cxn>
              <a:cxn ang="T11">
                <a:pos x="T2" y="T3"/>
              </a:cxn>
              <a:cxn ang="T12">
                <a:pos x="T4" y="T5"/>
              </a:cxn>
              <a:cxn ang="T13">
                <a:pos x="T6" y="T7"/>
              </a:cxn>
              <a:cxn ang="T14">
                <a:pos x="T8" y="T9"/>
              </a:cxn>
            </a:cxnLst>
            <a:rect l="T15" t="T16" r="T17" b="T18"/>
            <a:pathLst>
              <a:path w="451" h="2093">
                <a:moveTo>
                  <a:pt x="451" y="2093"/>
                </a:moveTo>
                <a:lnTo>
                  <a:pt x="451" y="1133"/>
                </a:lnTo>
                <a:lnTo>
                  <a:pt x="0" y="1133"/>
                </a:lnTo>
                <a:lnTo>
                  <a:pt x="0" y="0"/>
                </a:lnTo>
                <a:lnTo>
                  <a:pt x="182" y="0"/>
                </a:lnTo>
              </a:path>
            </a:pathLst>
          </a:custGeom>
          <a:noFill/>
          <a:ln w="22225">
            <a:solidFill>
              <a:srgbClr val="800000"/>
            </a:solidFill>
            <a:round/>
            <a:headEnd/>
            <a:tailEnd/>
          </a:ln>
        </p:spPr>
        <p:txBody>
          <a:bodyPr wrap="none"/>
          <a:lstStyle/>
          <a:p>
            <a:endParaRPr lang="zh-CN" altLang="en-US" b="1"/>
          </a:p>
        </p:txBody>
      </p:sp>
      <p:sp>
        <p:nvSpPr>
          <p:cNvPr id="15" name="AutoShape 81"/>
          <p:cNvSpPr>
            <a:spLocks/>
          </p:cNvSpPr>
          <p:nvPr/>
        </p:nvSpPr>
        <p:spPr bwMode="auto">
          <a:xfrm>
            <a:off x="3736975" y="4306045"/>
            <a:ext cx="165100" cy="615950"/>
          </a:xfrm>
          <a:prstGeom prst="rightBrace">
            <a:avLst>
              <a:gd name="adj1" fmla="val 31090"/>
              <a:gd name="adj2" fmla="val 50000"/>
            </a:avLst>
          </a:prstGeom>
          <a:noFill/>
          <a:ln w="22225">
            <a:solidFill>
              <a:srgbClr val="003C00"/>
            </a:solidFill>
            <a:round/>
            <a:headEnd/>
            <a:tailEnd/>
          </a:ln>
        </p:spPr>
        <p:txBody>
          <a:bodyPr wrap="none" anchor="ctr"/>
          <a:lstStyle/>
          <a:p>
            <a:endParaRPr lang="zh-CN" altLang="en-US" b="1"/>
          </a:p>
        </p:txBody>
      </p:sp>
      <p:sp>
        <p:nvSpPr>
          <p:cNvPr id="16" name="Text Box 82"/>
          <p:cNvSpPr txBox="1">
            <a:spLocks noChangeArrowheads="1"/>
          </p:cNvSpPr>
          <p:nvPr/>
        </p:nvSpPr>
        <p:spPr bwMode="auto">
          <a:xfrm>
            <a:off x="3884613" y="4372720"/>
            <a:ext cx="4024312" cy="457200"/>
          </a:xfrm>
          <a:prstGeom prst="rect">
            <a:avLst/>
          </a:prstGeom>
          <a:noFill/>
          <a:ln w="9525">
            <a:noFill/>
            <a:miter lim="800000"/>
            <a:headEnd/>
            <a:tailEnd/>
          </a:ln>
        </p:spPr>
        <p:txBody>
          <a:bodyPr>
            <a:spAutoFit/>
          </a:bodyPr>
          <a:lstStyle/>
          <a:p>
            <a:pPr algn="l"/>
            <a:r>
              <a:rPr lang="en-US" altLang="zh-CN" sz="2400" b="1"/>
              <a:t>A</a:t>
            </a:r>
            <a:r>
              <a:rPr lang="en-US" altLang="zh-CN" sz="1400" b="1"/>
              <a:t>12</a:t>
            </a:r>
            <a:r>
              <a:rPr lang="en-US" altLang="zh-CN" sz="2400" b="1"/>
              <a:t>A</a:t>
            </a:r>
            <a:r>
              <a:rPr lang="en-US" altLang="zh-CN" sz="1400" b="1"/>
              <a:t>11</a:t>
            </a:r>
            <a:r>
              <a:rPr lang="en-US" altLang="zh-CN" sz="2400" b="1"/>
              <a:t>A</a:t>
            </a:r>
            <a:r>
              <a:rPr lang="en-US" altLang="zh-CN" sz="1400" b="1"/>
              <a:t>10 </a:t>
            </a:r>
            <a:r>
              <a:rPr lang="en-US" altLang="zh-CN" sz="2400" b="1"/>
              <a:t>=000~011</a:t>
            </a:r>
            <a:r>
              <a:rPr lang="zh-CN" altLang="en-US" sz="2400" b="1"/>
              <a:t>暂不使用</a:t>
            </a:r>
          </a:p>
        </p:txBody>
      </p:sp>
      <p:sp>
        <p:nvSpPr>
          <p:cNvPr id="17" name="Freeform 93"/>
          <p:cNvSpPr>
            <a:spLocks/>
          </p:cNvSpPr>
          <p:nvPr/>
        </p:nvSpPr>
        <p:spPr bwMode="auto">
          <a:xfrm>
            <a:off x="3544888" y="838945"/>
            <a:ext cx="587375" cy="2568575"/>
          </a:xfrm>
          <a:custGeom>
            <a:avLst/>
            <a:gdLst>
              <a:gd name="T0" fmla="*/ 451 w 451"/>
              <a:gd name="T1" fmla="*/ 2093 h 2093"/>
              <a:gd name="T2" fmla="*/ 451 w 451"/>
              <a:gd name="T3" fmla="*/ 1133 h 2093"/>
              <a:gd name="T4" fmla="*/ 0 w 451"/>
              <a:gd name="T5" fmla="*/ 1133 h 2093"/>
              <a:gd name="T6" fmla="*/ 0 w 451"/>
              <a:gd name="T7" fmla="*/ 0 h 2093"/>
              <a:gd name="T8" fmla="*/ 182 w 451"/>
              <a:gd name="T9" fmla="*/ 0 h 2093"/>
              <a:gd name="T10" fmla="*/ 0 60000 65536"/>
              <a:gd name="T11" fmla="*/ 0 60000 65536"/>
              <a:gd name="T12" fmla="*/ 0 60000 65536"/>
              <a:gd name="T13" fmla="*/ 0 60000 65536"/>
              <a:gd name="T14" fmla="*/ 0 60000 65536"/>
              <a:gd name="T15" fmla="*/ 0 w 451"/>
              <a:gd name="T16" fmla="*/ 0 h 2093"/>
              <a:gd name="T17" fmla="*/ 451 w 451"/>
              <a:gd name="T18" fmla="*/ 2093 h 2093"/>
            </a:gdLst>
            <a:ahLst/>
            <a:cxnLst>
              <a:cxn ang="T10">
                <a:pos x="T0" y="T1"/>
              </a:cxn>
              <a:cxn ang="T11">
                <a:pos x="T2" y="T3"/>
              </a:cxn>
              <a:cxn ang="T12">
                <a:pos x="T4" y="T5"/>
              </a:cxn>
              <a:cxn ang="T13">
                <a:pos x="T6" y="T7"/>
              </a:cxn>
              <a:cxn ang="T14">
                <a:pos x="T8" y="T9"/>
              </a:cxn>
            </a:cxnLst>
            <a:rect l="T15" t="T16" r="T17" b="T18"/>
            <a:pathLst>
              <a:path w="451" h="2093">
                <a:moveTo>
                  <a:pt x="451" y="2093"/>
                </a:moveTo>
                <a:lnTo>
                  <a:pt x="451" y="1133"/>
                </a:lnTo>
                <a:lnTo>
                  <a:pt x="0" y="1133"/>
                </a:lnTo>
                <a:lnTo>
                  <a:pt x="0" y="0"/>
                </a:lnTo>
                <a:lnTo>
                  <a:pt x="182" y="0"/>
                </a:lnTo>
              </a:path>
            </a:pathLst>
          </a:custGeom>
          <a:noFill/>
          <a:ln w="22225">
            <a:solidFill>
              <a:srgbClr val="800000"/>
            </a:solidFill>
            <a:round/>
            <a:headEnd/>
            <a:tailEnd/>
          </a:ln>
        </p:spPr>
        <p:txBody>
          <a:bodyPr wrap="none"/>
          <a:lstStyle/>
          <a:p>
            <a:endParaRPr lang="zh-CN" altLang="en-US" b="1"/>
          </a:p>
        </p:txBody>
      </p:sp>
      <p:grpSp>
        <p:nvGrpSpPr>
          <p:cNvPr id="18" name="Group 107"/>
          <p:cNvGrpSpPr>
            <a:grpSpLocks/>
          </p:cNvGrpSpPr>
          <p:nvPr/>
        </p:nvGrpSpPr>
        <p:grpSpPr bwMode="auto">
          <a:xfrm>
            <a:off x="3543300" y="375395"/>
            <a:ext cx="5535613" cy="1704975"/>
            <a:chOff x="2232" y="409"/>
            <a:chExt cx="3487" cy="1074"/>
          </a:xfrm>
        </p:grpSpPr>
        <p:sp>
          <p:nvSpPr>
            <p:cNvPr id="19" name="Text Box 50"/>
            <p:cNvSpPr txBox="1">
              <a:spLocks noChangeArrowheads="1"/>
            </p:cNvSpPr>
            <p:nvPr/>
          </p:nvSpPr>
          <p:spPr bwMode="auto">
            <a:xfrm>
              <a:off x="2440" y="417"/>
              <a:ext cx="643" cy="466"/>
            </a:xfrm>
            <a:prstGeom prst="rect">
              <a:avLst/>
            </a:prstGeom>
            <a:no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20" name="Text Box 55"/>
            <p:cNvSpPr txBox="1">
              <a:spLocks noChangeArrowheads="1"/>
            </p:cNvSpPr>
            <p:nvPr/>
          </p:nvSpPr>
          <p:spPr bwMode="auto">
            <a:xfrm>
              <a:off x="2411" y="1017"/>
              <a:ext cx="643" cy="466"/>
            </a:xfrm>
            <a:prstGeom prst="rect">
              <a:avLst/>
            </a:prstGeom>
            <a:no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21" name="Text Box 51"/>
            <p:cNvSpPr txBox="1">
              <a:spLocks noChangeArrowheads="1"/>
            </p:cNvSpPr>
            <p:nvPr/>
          </p:nvSpPr>
          <p:spPr bwMode="auto">
            <a:xfrm>
              <a:off x="3330" y="409"/>
              <a:ext cx="629" cy="466"/>
            </a:xfrm>
            <a:prstGeom prst="rect">
              <a:avLst/>
            </a:prstGeom>
            <a:no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22" name="Text Box 56"/>
            <p:cNvSpPr txBox="1">
              <a:spLocks noChangeArrowheads="1"/>
            </p:cNvSpPr>
            <p:nvPr/>
          </p:nvSpPr>
          <p:spPr bwMode="auto">
            <a:xfrm>
              <a:off x="3333" y="1017"/>
              <a:ext cx="620" cy="466"/>
            </a:xfrm>
            <a:prstGeom prst="rect">
              <a:avLst/>
            </a:prstGeom>
            <a:no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23" name="Oval 62"/>
            <p:cNvSpPr>
              <a:spLocks noChangeArrowheads="1"/>
            </p:cNvSpPr>
            <p:nvPr/>
          </p:nvSpPr>
          <p:spPr bwMode="auto">
            <a:xfrm>
              <a:off x="3265" y="676"/>
              <a:ext cx="63" cy="63"/>
            </a:xfrm>
            <a:prstGeom prst="ellipse">
              <a:avLst/>
            </a:prstGeom>
            <a:noFill/>
            <a:ln w="22225">
              <a:solidFill>
                <a:srgbClr val="003C00"/>
              </a:solidFill>
              <a:round/>
              <a:headEnd/>
              <a:tailEnd/>
            </a:ln>
          </p:spPr>
          <p:txBody>
            <a:bodyPr wrap="none" anchor="ctr"/>
            <a:lstStyle/>
            <a:p>
              <a:endParaRPr lang="zh-CN" altLang="en-US" b="1"/>
            </a:p>
          </p:txBody>
        </p:sp>
        <p:sp>
          <p:nvSpPr>
            <p:cNvPr id="24" name="Oval 63"/>
            <p:cNvSpPr>
              <a:spLocks noChangeArrowheads="1"/>
            </p:cNvSpPr>
            <p:nvPr/>
          </p:nvSpPr>
          <p:spPr bwMode="auto">
            <a:xfrm>
              <a:off x="3257" y="1252"/>
              <a:ext cx="63" cy="63"/>
            </a:xfrm>
            <a:prstGeom prst="ellipse">
              <a:avLst/>
            </a:prstGeom>
            <a:noFill/>
            <a:ln w="22225">
              <a:solidFill>
                <a:srgbClr val="003C00"/>
              </a:solidFill>
              <a:round/>
              <a:headEnd/>
              <a:tailEnd/>
            </a:ln>
          </p:spPr>
          <p:txBody>
            <a:bodyPr wrap="none" anchor="ctr"/>
            <a:lstStyle/>
            <a:p>
              <a:endParaRPr lang="zh-CN" altLang="en-US" b="1"/>
            </a:p>
          </p:txBody>
        </p:sp>
        <p:sp>
          <p:nvSpPr>
            <p:cNvPr id="25" name="Text Box 52"/>
            <p:cNvSpPr txBox="1">
              <a:spLocks noChangeArrowheads="1"/>
            </p:cNvSpPr>
            <p:nvPr/>
          </p:nvSpPr>
          <p:spPr bwMode="auto">
            <a:xfrm>
              <a:off x="4205" y="418"/>
              <a:ext cx="602" cy="466"/>
            </a:xfrm>
            <a:prstGeom prst="rect">
              <a:avLst/>
            </a:prstGeom>
            <a:no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26" name="Text Box 57"/>
            <p:cNvSpPr txBox="1">
              <a:spLocks noChangeArrowheads="1"/>
            </p:cNvSpPr>
            <p:nvPr/>
          </p:nvSpPr>
          <p:spPr bwMode="auto">
            <a:xfrm>
              <a:off x="4199" y="1003"/>
              <a:ext cx="619" cy="466"/>
            </a:xfrm>
            <a:prstGeom prst="rect">
              <a:avLst/>
            </a:prstGeom>
            <a:no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27" name="Oval 64"/>
            <p:cNvSpPr>
              <a:spLocks noChangeArrowheads="1"/>
            </p:cNvSpPr>
            <p:nvPr/>
          </p:nvSpPr>
          <p:spPr bwMode="auto">
            <a:xfrm>
              <a:off x="4135" y="694"/>
              <a:ext cx="63" cy="63"/>
            </a:xfrm>
            <a:prstGeom prst="ellipse">
              <a:avLst/>
            </a:prstGeom>
            <a:noFill/>
            <a:ln w="22225">
              <a:solidFill>
                <a:srgbClr val="003C00"/>
              </a:solidFill>
              <a:round/>
              <a:headEnd/>
              <a:tailEnd/>
            </a:ln>
          </p:spPr>
          <p:txBody>
            <a:bodyPr wrap="none" anchor="ctr"/>
            <a:lstStyle/>
            <a:p>
              <a:endParaRPr lang="zh-CN" altLang="en-US" b="1"/>
            </a:p>
          </p:txBody>
        </p:sp>
        <p:sp>
          <p:nvSpPr>
            <p:cNvPr id="28" name="Oval 65"/>
            <p:cNvSpPr>
              <a:spLocks noChangeArrowheads="1"/>
            </p:cNvSpPr>
            <p:nvPr/>
          </p:nvSpPr>
          <p:spPr bwMode="auto">
            <a:xfrm>
              <a:off x="4127" y="1270"/>
              <a:ext cx="63" cy="63"/>
            </a:xfrm>
            <a:prstGeom prst="ellipse">
              <a:avLst/>
            </a:prstGeom>
            <a:noFill/>
            <a:ln w="22225">
              <a:solidFill>
                <a:srgbClr val="003C00"/>
              </a:solidFill>
              <a:round/>
              <a:headEnd/>
              <a:tailEnd/>
            </a:ln>
          </p:spPr>
          <p:txBody>
            <a:bodyPr wrap="none" anchor="ctr"/>
            <a:lstStyle/>
            <a:p>
              <a:endParaRPr lang="zh-CN" altLang="en-US" b="1"/>
            </a:p>
          </p:txBody>
        </p:sp>
        <p:sp>
          <p:nvSpPr>
            <p:cNvPr id="29" name="Text Box 53"/>
            <p:cNvSpPr txBox="1">
              <a:spLocks noChangeArrowheads="1"/>
            </p:cNvSpPr>
            <p:nvPr/>
          </p:nvSpPr>
          <p:spPr bwMode="auto">
            <a:xfrm>
              <a:off x="5082" y="410"/>
              <a:ext cx="627" cy="466"/>
            </a:xfrm>
            <a:prstGeom prst="rect">
              <a:avLst/>
            </a:prstGeom>
            <a:no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30" name="Text Box 54"/>
            <p:cNvSpPr txBox="1">
              <a:spLocks noChangeArrowheads="1"/>
            </p:cNvSpPr>
            <p:nvPr/>
          </p:nvSpPr>
          <p:spPr bwMode="auto">
            <a:xfrm>
              <a:off x="5084" y="988"/>
              <a:ext cx="635" cy="466"/>
            </a:xfrm>
            <a:prstGeom prst="rect">
              <a:avLst/>
            </a:prstGeom>
            <a:no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31" name="Oval 66"/>
            <p:cNvSpPr>
              <a:spLocks noChangeArrowheads="1"/>
            </p:cNvSpPr>
            <p:nvPr/>
          </p:nvSpPr>
          <p:spPr bwMode="auto">
            <a:xfrm>
              <a:off x="5006" y="705"/>
              <a:ext cx="63" cy="63"/>
            </a:xfrm>
            <a:prstGeom prst="ellipse">
              <a:avLst/>
            </a:prstGeom>
            <a:noFill/>
            <a:ln w="22225">
              <a:solidFill>
                <a:srgbClr val="003C00"/>
              </a:solidFill>
              <a:round/>
              <a:headEnd/>
              <a:tailEnd/>
            </a:ln>
          </p:spPr>
          <p:txBody>
            <a:bodyPr wrap="none" anchor="ctr"/>
            <a:lstStyle/>
            <a:p>
              <a:endParaRPr lang="zh-CN" altLang="en-US" b="1"/>
            </a:p>
          </p:txBody>
        </p:sp>
        <p:sp>
          <p:nvSpPr>
            <p:cNvPr id="32" name="Oval 67"/>
            <p:cNvSpPr>
              <a:spLocks noChangeArrowheads="1"/>
            </p:cNvSpPr>
            <p:nvPr/>
          </p:nvSpPr>
          <p:spPr bwMode="auto">
            <a:xfrm>
              <a:off x="5008" y="1273"/>
              <a:ext cx="63" cy="63"/>
            </a:xfrm>
            <a:prstGeom prst="ellipse">
              <a:avLst/>
            </a:prstGeom>
            <a:noFill/>
            <a:ln w="22225">
              <a:solidFill>
                <a:srgbClr val="003C00"/>
              </a:solidFill>
              <a:round/>
              <a:headEnd/>
              <a:tailEnd/>
            </a:ln>
          </p:spPr>
          <p:txBody>
            <a:bodyPr wrap="none" anchor="ctr"/>
            <a:lstStyle/>
            <a:p>
              <a:endParaRPr lang="zh-CN" altLang="en-US" b="1"/>
            </a:p>
          </p:txBody>
        </p:sp>
        <p:sp>
          <p:nvSpPr>
            <p:cNvPr id="33" name="Line 74"/>
            <p:cNvSpPr>
              <a:spLocks noChangeShapeType="1"/>
            </p:cNvSpPr>
            <p:nvPr/>
          </p:nvSpPr>
          <p:spPr bwMode="auto">
            <a:xfrm>
              <a:off x="3160" y="1281"/>
              <a:ext cx="100" cy="0"/>
            </a:xfrm>
            <a:prstGeom prst="line">
              <a:avLst/>
            </a:prstGeom>
            <a:noFill/>
            <a:ln w="25400">
              <a:solidFill>
                <a:srgbClr val="003C00"/>
              </a:solidFill>
              <a:round/>
              <a:headEnd/>
              <a:tailEnd/>
            </a:ln>
          </p:spPr>
          <p:txBody>
            <a:bodyPr wrap="none"/>
            <a:lstStyle/>
            <a:p>
              <a:endParaRPr lang="zh-CN" altLang="en-US" b="1"/>
            </a:p>
          </p:txBody>
        </p:sp>
        <p:sp>
          <p:nvSpPr>
            <p:cNvPr id="34" name="Line 77"/>
            <p:cNvSpPr>
              <a:spLocks noChangeShapeType="1"/>
            </p:cNvSpPr>
            <p:nvPr/>
          </p:nvSpPr>
          <p:spPr bwMode="auto">
            <a:xfrm>
              <a:off x="4051" y="1308"/>
              <a:ext cx="77" cy="0"/>
            </a:xfrm>
            <a:prstGeom prst="line">
              <a:avLst/>
            </a:prstGeom>
            <a:noFill/>
            <a:ln w="25400">
              <a:solidFill>
                <a:srgbClr val="003C00"/>
              </a:solidFill>
              <a:round/>
              <a:headEnd/>
              <a:tailEnd/>
            </a:ln>
          </p:spPr>
          <p:txBody>
            <a:bodyPr wrap="none"/>
            <a:lstStyle/>
            <a:p>
              <a:endParaRPr lang="zh-CN" altLang="en-US" b="1"/>
            </a:p>
          </p:txBody>
        </p:sp>
        <p:sp>
          <p:nvSpPr>
            <p:cNvPr id="35" name="Line 79"/>
            <p:cNvSpPr>
              <a:spLocks noChangeShapeType="1"/>
            </p:cNvSpPr>
            <p:nvPr/>
          </p:nvSpPr>
          <p:spPr bwMode="auto">
            <a:xfrm>
              <a:off x="4908" y="1308"/>
              <a:ext cx="111" cy="0"/>
            </a:xfrm>
            <a:prstGeom prst="line">
              <a:avLst/>
            </a:prstGeom>
            <a:noFill/>
            <a:ln w="25400">
              <a:solidFill>
                <a:srgbClr val="003C00"/>
              </a:solidFill>
              <a:round/>
              <a:headEnd/>
              <a:tailEnd/>
            </a:ln>
          </p:spPr>
          <p:txBody>
            <a:bodyPr wrap="none"/>
            <a:lstStyle/>
            <a:p>
              <a:endParaRPr lang="zh-CN" altLang="en-US" b="1"/>
            </a:p>
          </p:txBody>
        </p:sp>
        <p:sp>
          <p:nvSpPr>
            <p:cNvPr id="36" name="Oval 89"/>
            <p:cNvSpPr>
              <a:spLocks noChangeArrowheads="1"/>
            </p:cNvSpPr>
            <p:nvPr/>
          </p:nvSpPr>
          <p:spPr bwMode="auto">
            <a:xfrm>
              <a:off x="2369" y="672"/>
              <a:ext cx="68" cy="68"/>
            </a:xfrm>
            <a:prstGeom prst="ellipse">
              <a:avLst/>
            </a:prstGeom>
            <a:noFill/>
            <a:ln w="22225">
              <a:solidFill>
                <a:srgbClr val="003C00"/>
              </a:solidFill>
              <a:round/>
              <a:headEnd/>
              <a:tailEnd/>
            </a:ln>
          </p:spPr>
          <p:txBody>
            <a:bodyPr wrap="none" anchor="ctr"/>
            <a:lstStyle/>
            <a:p>
              <a:endParaRPr lang="zh-CN" altLang="en-US" b="1"/>
            </a:p>
          </p:txBody>
        </p:sp>
        <p:sp>
          <p:nvSpPr>
            <p:cNvPr id="37" name="Oval 90"/>
            <p:cNvSpPr>
              <a:spLocks noChangeArrowheads="1"/>
            </p:cNvSpPr>
            <p:nvPr/>
          </p:nvSpPr>
          <p:spPr bwMode="auto">
            <a:xfrm>
              <a:off x="2333" y="1232"/>
              <a:ext cx="68" cy="68"/>
            </a:xfrm>
            <a:prstGeom prst="ellipse">
              <a:avLst/>
            </a:prstGeom>
            <a:noFill/>
            <a:ln w="22225">
              <a:solidFill>
                <a:srgbClr val="003C00"/>
              </a:solidFill>
              <a:round/>
              <a:headEnd/>
              <a:tailEnd/>
            </a:ln>
          </p:spPr>
          <p:txBody>
            <a:bodyPr wrap="none" anchor="ctr"/>
            <a:lstStyle/>
            <a:p>
              <a:endParaRPr lang="zh-CN" altLang="en-US" b="1"/>
            </a:p>
          </p:txBody>
        </p:sp>
        <p:sp>
          <p:nvSpPr>
            <p:cNvPr id="38" name="Line 94"/>
            <p:cNvSpPr>
              <a:spLocks noChangeShapeType="1"/>
            </p:cNvSpPr>
            <p:nvPr/>
          </p:nvSpPr>
          <p:spPr bwMode="auto">
            <a:xfrm>
              <a:off x="2232" y="1263"/>
              <a:ext cx="113" cy="0"/>
            </a:xfrm>
            <a:prstGeom prst="line">
              <a:avLst/>
            </a:prstGeom>
            <a:noFill/>
            <a:ln w="25400">
              <a:solidFill>
                <a:srgbClr val="003C00"/>
              </a:solidFill>
              <a:round/>
              <a:headEnd/>
              <a:tailEnd/>
            </a:ln>
          </p:spPr>
          <p:txBody>
            <a:bodyPr wrap="none"/>
            <a:lstStyle/>
            <a:p>
              <a:endParaRPr lang="zh-CN" altLang="en-US" b="1"/>
            </a:p>
          </p:txBody>
        </p:sp>
      </p:grpSp>
      <p:sp>
        <p:nvSpPr>
          <p:cNvPr id="39" name="Text Box 95"/>
          <p:cNvSpPr txBox="1">
            <a:spLocks noChangeArrowheads="1"/>
          </p:cNvSpPr>
          <p:nvPr/>
        </p:nvSpPr>
        <p:spPr bwMode="auto">
          <a:xfrm>
            <a:off x="2752725" y="1769220"/>
            <a:ext cx="593725" cy="457200"/>
          </a:xfrm>
          <a:prstGeom prst="rect">
            <a:avLst/>
          </a:prstGeom>
          <a:noFill/>
          <a:ln w="9525">
            <a:noFill/>
            <a:miter lim="800000"/>
            <a:headEnd/>
            <a:tailEnd/>
          </a:ln>
        </p:spPr>
        <p:txBody>
          <a:bodyPr>
            <a:spAutoFit/>
          </a:bodyPr>
          <a:lstStyle/>
          <a:p>
            <a:pPr algn="l"/>
            <a:r>
              <a:rPr lang="en-US" altLang="zh-CN" sz="2400" b="1">
                <a:solidFill>
                  <a:srgbClr val="800000"/>
                </a:solidFill>
              </a:rPr>
              <a:t>Y</a:t>
            </a:r>
            <a:r>
              <a:rPr lang="en-US" altLang="zh-CN" sz="3200" b="1" baseline="-14000">
                <a:solidFill>
                  <a:srgbClr val="800000"/>
                </a:solidFill>
              </a:rPr>
              <a:t>0</a:t>
            </a:r>
          </a:p>
        </p:txBody>
      </p:sp>
      <p:sp>
        <p:nvSpPr>
          <p:cNvPr id="40" name="Freeform 97"/>
          <p:cNvSpPr>
            <a:spLocks/>
          </p:cNvSpPr>
          <p:nvPr/>
        </p:nvSpPr>
        <p:spPr bwMode="auto">
          <a:xfrm>
            <a:off x="3684588" y="3317032"/>
            <a:ext cx="454025" cy="127000"/>
          </a:xfrm>
          <a:custGeom>
            <a:avLst/>
            <a:gdLst>
              <a:gd name="T0" fmla="*/ 0 w 312"/>
              <a:gd name="T1" fmla="*/ 144 h 144"/>
              <a:gd name="T2" fmla="*/ 312 w 312"/>
              <a:gd name="T3" fmla="*/ 144 h 144"/>
              <a:gd name="T4" fmla="*/ 312 w 312"/>
              <a:gd name="T5" fmla="*/ 0 h 144"/>
              <a:gd name="T6" fmla="*/ 0 60000 65536"/>
              <a:gd name="T7" fmla="*/ 0 60000 65536"/>
              <a:gd name="T8" fmla="*/ 0 60000 65536"/>
              <a:gd name="T9" fmla="*/ 0 w 312"/>
              <a:gd name="T10" fmla="*/ 0 h 144"/>
              <a:gd name="T11" fmla="*/ 312 w 312"/>
              <a:gd name="T12" fmla="*/ 144 h 144"/>
            </a:gdLst>
            <a:ahLst/>
            <a:cxnLst>
              <a:cxn ang="T6">
                <a:pos x="T0" y="T1"/>
              </a:cxn>
              <a:cxn ang="T7">
                <a:pos x="T2" y="T3"/>
              </a:cxn>
              <a:cxn ang="T8">
                <a:pos x="T4" y="T5"/>
              </a:cxn>
            </a:cxnLst>
            <a:rect l="T9" t="T10" r="T11" b="T12"/>
            <a:pathLst>
              <a:path w="312" h="144">
                <a:moveTo>
                  <a:pt x="0" y="144"/>
                </a:moveTo>
                <a:lnTo>
                  <a:pt x="312" y="144"/>
                </a:lnTo>
                <a:lnTo>
                  <a:pt x="312" y="0"/>
                </a:lnTo>
              </a:path>
            </a:pathLst>
          </a:custGeom>
          <a:noFill/>
          <a:ln w="22225">
            <a:solidFill>
              <a:srgbClr val="800000"/>
            </a:solidFill>
            <a:round/>
            <a:headEnd/>
            <a:tailEnd/>
          </a:ln>
        </p:spPr>
        <p:txBody>
          <a:bodyPr wrap="none"/>
          <a:lstStyle/>
          <a:p>
            <a:endParaRPr lang="zh-CN" altLang="en-US" b="1"/>
          </a:p>
        </p:txBody>
      </p:sp>
      <p:grpSp>
        <p:nvGrpSpPr>
          <p:cNvPr id="41" name="Group 111"/>
          <p:cNvGrpSpPr>
            <a:grpSpLocks/>
          </p:cNvGrpSpPr>
          <p:nvPr/>
        </p:nvGrpSpPr>
        <p:grpSpPr bwMode="auto">
          <a:xfrm>
            <a:off x="157163" y="657970"/>
            <a:ext cx="2601912" cy="1981200"/>
            <a:chOff x="99" y="635"/>
            <a:chExt cx="1639" cy="1248"/>
          </a:xfrm>
        </p:grpSpPr>
        <p:sp>
          <p:nvSpPr>
            <p:cNvPr id="42" name="Text Box 7"/>
            <p:cNvSpPr txBox="1">
              <a:spLocks noChangeArrowheads="1"/>
            </p:cNvSpPr>
            <p:nvPr/>
          </p:nvSpPr>
          <p:spPr bwMode="auto">
            <a:xfrm>
              <a:off x="827" y="719"/>
              <a:ext cx="847" cy="939"/>
            </a:xfrm>
            <a:prstGeom prst="rect">
              <a:avLst/>
            </a:prstGeom>
            <a:noFill/>
            <a:ln w="25400">
              <a:solidFill>
                <a:srgbClr val="003C00"/>
              </a:solidFill>
              <a:miter lim="800000"/>
              <a:headEnd/>
              <a:tailEnd/>
            </a:ln>
          </p:spPr>
          <p:txBody>
            <a:bodyPr>
              <a:spAutoFit/>
            </a:bodyPr>
            <a:lstStyle/>
            <a:p>
              <a:pPr algn="l">
                <a:lnSpc>
                  <a:spcPct val="130000"/>
                </a:lnSpc>
              </a:pPr>
              <a:r>
                <a:rPr lang="zh-CN" altLang="en-US" sz="3100" b="1">
                  <a:solidFill>
                    <a:srgbClr val="CCFFFF"/>
                  </a:solidFill>
                </a:rPr>
                <a:t>   </a:t>
              </a:r>
              <a:r>
                <a:rPr lang="zh-CN" altLang="en-US" sz="2800" b="1"/>
                <a:t>3:8</a:t>
              </a:r>
            </a:p>
            <a:p>
              <a:pPr algn="l">
                <a:spcBef>
                  <a:spcPct val="0"/>
                </a:spcBef>
              </a:pPr>
              <a:r>
                <a:rPr lang="zh-CN" altLang="en-US" sz="2800" b="1"/>
                <a:t>译码器</a:t>
              </a:r>
            </a:p>
            <a:p>
              <a:pPr algn="l">
                <a:lnSpc>
                  <a:spcPct val="65000"/>
                </a:lnSpc>
                <a:spcBef>
                  <a:spcPct val="5000"/>
                </a:spcBef>
              </a:pPr>
              <a:endParaRPr lang="zh-CN" altLang="en-US" sz="3100" b="1">
                <a:solidFill>
                  <a:srgbClr val="CCFFFF"/>
                </a:solidFill>
              </a:endParaRPr>
            </a:p>
          </p:txBody>
        </p:sp>
        <p:sp>
          <p:nvSpPr>
            <p:cNvPr id="43" name="Line 8"/>
            <p:cNvSpPr>
              <a:spLocks noChangeShapeType="1"/>
            </p:cNvSpPr>
            <p:nvPr/>
          </p:nvSpPr>
          <p:spPr bwMode="auto">
            <a:xfrm>
              <a:off x="567" y="804"/>
              <a:ext cx="249" cy="0"/>
            </a:xfrm>
            <a:prstGeom prst="line">
              <a:avLst/>
            </a:prstGeom>
            <a:noFill/>
            <a:ln w="25400">
              <a:solidFill>
                <a:srgbClr val="003C00"/>
              </a:solidFill>
              <a:round/>
              <a:headEnd/>
              <a:tailEnd/>
            </a:ln>
          </p:spPr>
          <p:txBody>
            <a:bodyPr wrap="none"/>
            <a:lstStyle/>
            <a:p>
              <a:endParaRPr lang="zh-CN" altLang="en-US" b="1"/>
            </a:p>
          </p:txBody>
        </p:sp>
        <p:sp>
          <p:nvSpPr>
            <p:cNvPr id="44" name="Line 9"/>
            <p:cNvSpPr>
              <a:spLocks noChangeShapeType="1"/>
            </p:cNvSpPr>
            <p:nvPr/>
          </p:nvSpPr>
          <p:spPr bwMode="auto">
            <a:xfrm>
              <a:off x="569" y="1032"/>
              <a:ext cx="249" cy="0"/>
            </a:xfrm>
            <a:prstGeom prst="line">
              <a:avLst/>
            </a:prstGeom>
            <a:noFill/>
            <a:ln w="25400">
              <a:solidFill>
                <a:srgbClr val="003C00"/>
              </a:solidFill>
              <a:round/>
              <a:headEnd/>
              <a:tailEnd/>
            </a:ln>
          </p:spPr>
          <p:txBody>
            <a:bodyPr wrap="none"/>
            <a:lstStyle/>
            <a:p>
              <a:endParaRPr lang="zh-CN" altLang="en-US" b="1"/>
            </a:p>
          </p:txBody>
        </p:sp>
        <p:sp>
          <p:nvSpPr>
            <p:cNvPr id="45" name="Line 10"/>
            <p:cNvSpPr>
              <a:spLocks noChangeShapeType="1"/>
            </p:cNvSpPr>
            <p:nvPr/>
          </p:nvSpPr>
          <p:spPr bwMode="auto">
            <a:xfrm>
              <a:off x="573" y="1279"/>
              <a:ext cx="249" cy="0"/>
            </a:xfrm>
            <a:prstGeom prst="line">
              <a:avLst/>
            </a:prstGeom>
            <a:noFill/>
            <a:ln w="25400">
              <a:solidFill>
                <a:srgbClr val="003C00"/>
              </a:solidFill>
              <a:round/>
              <a:headEnd/>
              <a:tailEnd/>
            </a:ln>
          </p:spPr>
          <p:txBody>
            <a:bodyPr wrap="none"/>
            <a:lstStyle/>
            <a:p>
              <a:endParaRPr lang="zh-CN" altLang="en-US" b="1"/>
            </a:p>
          </p:txBody>
        </p:sp>
        <p:sp>
          <p:nvSpPr>
            <p:cNvPr id="46" name="Text Box 11"/>
            <p:cNvSpPr txBox="1">
              <a:spLocks noChangeArrowheads="1"/>
            </p:cNvSpPr>
            <p:nvPr/>
          </p:nvSpPr>
          <p:spPr bwMode="auto">
            <a:xfrm>
              <a:off x="99" y="635"/>
              <a:ext cx="767" cy="784"/>
            </a:xfrm>
            <a:prstGeom prst="rect">
              <a:avLst/>
            </a:prstGeom>
            <a:noFill/>
            <a:ln w="9525">
              <a:noFill/>
              <a:miter lim="800000"/>
              <a:headEnd/>
              <a:tailEnd/>
            </a:ln>
          </p:spPr>
          <p:txBody>
            <a:bodyPr>
              <a:spAutoFit/>
            </a:bodyPr>
            <a:lstStyle/>
            <a:p>
              <a:pPr algn="l">
                <a:lnSpc>
                  <a:spcPct val="90000"/>
                </a:lnSpc>
                <a:spcBef>
                  <a:spcPct val="0"/>
                </a:spcBef>
              </a:pPr>
              <a:r>
                <a:rPr lang="en-US" altLang="zh-CN" sz="2800" b="1">
                  <a:solidFill>
                    <a:srgbClr val="000099"/>
                  </a:solidFill>
                </a:rPr>
                <a:t>A</a:t>
              </a:r>
              <a:r>
                <a:rPr lang="en-US" altLang="zh-CN" sz="2400" b="1">
                  <a:solidFill>
                    <a:srgbClr val="000099"/>
                  </a:solidFill>
                </a:rPr>
                <a:t>15</a:t>
              </a:r>
              <a:r>
                <a:rPr lang="en-US" altLang="zh-CN" sz="2400" b="1">
                  <a:solidFill>
                    <a:srgbClr val="00FF00"/>
                  </a:solidFill>
                </a:rPr>
                <a:t> </a:t>
              </a:r>
              <a:r>
                <a:rPr lang="en-US" altLang="zh-CN" sz="2800" b="1">
                  <a:solidFill>
                    <a:srgbClr val="000099"/>
                  </a:solidFill>
                </a:rPr>
                <a:t>A</a:t>
              </a:r>
              <a:r>
                <a:rPr lang="en-US" altLang="zh-CN" sz="2400" b="1">
                  <a:solidFill>
                    <a:srgbClr val="000099"/>
                  </a:solidFill>
                </a:rPr>
                <a:t>14</a:t>
              </a:r>
              <a:r>
                <a:rPr lang="en-US" altLang="zh-CN" sz="2400" b="1">
                  <a:solidFill>
                    <a:srgbClr val="00FF00"/>
                  </a:solidFill>
                </a:rPr>
                <a:t>  </a:t>
              </a:r>
              <a:r>
                <a:rPr lang="en-US" altLang="zh-CN" sz="2800" b="1">
                  <a:solidFill>
                    <a:srgbClr val="000099"/>
                  </a:solidFill>
                </a:rPr>
                <a:t>A</a:t>
              </a:r>
              <a:r>
                <a:rPr lang="en-US" altLang="zh-CN" sz="2400" b="1">
                  <a:solidFill>
                    <a:srgbClr val="000099"/>
                  </a:solidFill>
                </a:rPr>
                <a:t>13</a:t>
              </a:r>
              <a:endParaRPr lang="zh-CN" altLang="en-US" sz="2400" b="1">
                <a:solidFill>
                  <a:srgbClr val="000099"/>
                </a:solidFill>
              </a:endParaRPr>
            </a:p>
          </p:txBody>
        </p:sp>
        <p:sp>
          <p:nvSpPr>
            <p:cNvPr id="47" name="Oval 12"/>
            <p:cNvSpPr>
              <a:spLocks noChangeArrowheads="1"/>
            </p:cNvSpPr>
            <p:nvPr/>
          </p:nvSpPr>
          <p:spPr bwMode="auto">
            <a:xfrm>
              <a:off x="1680" y="747"/>
              <a:ext cx="54" cy="54"/>
            </a:xfrm>
            <a:prstGeom prst="ellipse">
              <a:avLst/>
            </a:prstGeom>
            <a:noFill/>
            <a:ln w="25400">
              <a:solidFill>
                <a:srgbClr val="003C00"/>
              </a:solidFill>
              <a:round/>
              <a:headEnd/>
              <a:tailEnd/>
            </a:ln>
          </p:spPr>
          <p:txBody>
            <a:bodyPr wrap="none" anchor="ctr"/>
            <a:lstStyle/>
            <a:p>
              <a:endParaRPr lang="zh-CN" altLang="en-US" b="1"/>
            </a:p>
          </p:txBody>
        </p:sp>
        <p:sp>
          <p:nvSpPr>
            <p:cNvPr id="48" name="Oval 13"/>
            <p:cNvSpPr>
              <a:spLocks noChangeArrowheads="1"/>
            </p:cNvSpPr>
            <p:nvPr/>
          </p:nvSpPr>
          <p:spPr bwMode="auto">
            <a:xfrm>
              <a:off x="1681" y="862"/>
              <a:ext cx="54" cy="54"/>
            </a:xfrm>
            <a:prstGeom prst="ellipse">
              <a:avLst/>
            </a:prstGeom>
            <a:noFill/>
            <a:ln w="25400">
              <a:solidFill>
                <a:srgbClr val="003C00"/>
              </a:solidFill>
              <a:round/>
              <a:headEnd/>
              <a:tailEnd/>
            </a:ln>
          </p:spPr>
          <p:txBody>
            <a:bodyPr wrap="none" anchor="ctr"/>
            <a:lstStyle/>
            <a:p>
              <a:endParaRPr lang="zh-CN" altLang="en-US" b="1"/>
            </a:p>
          </p:txBody>
        </p:sp>
        <p:sp>
          <p:nvSpPr>
            <p:cNvPr id="49" name="Oval 14"/>
            <p:cNvSpPr>
              <a:spLocks noChangeArrowheads="1"/>
            </p:cNvSpPr>
            <p:nvPr/>
          </p:nvSpPr>
          <p:spPr bwMode="auto">
            <a:xfrm>
              <a:off x="1682" y="971"/>
              <a:ext cx="54" cy="54"/>
            </a:xfrm>
            <a:prstGeom prst="ellipse">
              <a:avLst/>
            </a:prstGeom>
            <a:noFill/>
            <a:ln w="25400">
              <a:solidFill>
                <a:srgbClr val="003C00"/>
              </a:solidFill>
              <a:round/>
              <a:headEnd/>
              <a:tailEnd/>
            </a:ln>
          </p:spPr>
          <p:txBody>
            <a:bodyPr wrap="none" anchor="ctr"/>
            <a:lstStyle/>
            <a:p>
              <a:endParaRPr lang="zh-CN" altLang="en-US" b="1"/>
            </a:p>
          </p:txBody>
        </p:sp>
        <p:sp>
          <p:nvSpPr>
            <p:cNvPr id="50" name="Oval 15"/>
            <p:cNvSpPr>
              <a:spLocks noChangeArrowheads="1"/>
            </p:cNvSpPr>
            <p:nvPr/>
          </p:nvSpPr>
          <p:spPr bwMode="auto">
            <a:xfrm>
              <a:off x="1684" y="1215"/>
              <a:ext cx="54" cy="54"/>
            </a:xfrm>
            <a:prstGeom prst="ellipse">
              <a:avLst/>
            </a:prstGeom>
            <a:noFill/>
            <a:ln w="25400">
              <a:solidFill>
                <a:srgbClr val="003C00"/>
              </a:solidFill>
              <a:round/>
              <a:headEnd/>
              <a:tailEnd/>
            </a:ln>
          </p:spPr>
          <p:txBody>
            <a:bodyPr wrap="none" anchor="ctr"/>
            <a:lstStyle/>
            <a:p>
              <a:endParaRPr lang="zh-CN" altLang="en-US" b="1"/>
            </a:p>
          </p:txBody>
        </p:sp>
        <p:sp>
          <p:nvSpPr>
            <p:cNvPr id="51" name="Oval 16"/>
            <p:cNvSpPr>
              <a:spLocks noChangeArrowheads="1"/>
            </p:cNvSpPr>
            <p:nvPr/>
          </p:nvSpPr>
          <p:spPr bwMode="auto">
            <a:xfrm>
              <a:off x="1681" y="1090"/>
              <a:ext cx="54" cy="54"/>
            </a:xfrm>
            <a:prstGeom prst="ellipse">
              <a:avLst/>
            </a:prstGeom>
            <a:noFill/>
            <a:ln w="25400">
              <a:solidFill>
                <a:srgbClr val="003C00"/>
              </a:solidFill>
              <a:round/>
              <a:headEnd/>
              <a:tailEnd/>
            </a:ln>
          </p:spPr>
          <p:txBody>
            <a:bodyPr wrap="none" anchor="ctr"/>
            <a:lstStyle/>
            <a:p>
              <a:endParaRPr lang="zh-CN" altLang="en-US" b="1"/>
            </a:p>
          </p:txBody>
        </p:sp>
        <p:sp>
          <p:nvSpPr>
            <p:cNvPr id="52" name="Oval 17"/>
            <p:cNvSpPr>
              <a:spLocks noChangeArrowheads="1"/>
            </p:cNvSpPr>
            <p:nvPr/>
          </p:nvSpPr>
          <p:spPr bwMode="auto">
            <a:xfrm>
              <a:off x="1676" y="1333"/>
              <a:ext cx="54" cy="54"/>
            </a:xfrm>
            <a:prstGeom prst="ellipse">
              <a:avLst/>
            </a:prstGeom>
            <a:noFill/>
            <a:ln w="25400">
              <a:solidFill>
                <a:srgbClr val="003C00"/>
              </a:solidFill>
              <a:round/>
              <a:headEnd/>
              <a:tailEnd/>
            </a:ln>
          </p:spPr>
          <p:txBody>
            <a:bodyPr wrap="none" anchor="ctr"/>
            <a:lstStyle/>
            <a:p>
              <a:endParaRPr lang="zh-CN" altLang="en-US" b="1"/>
            </a:p>
          </p:txBody>
        </p:sp>
        <p:sp>
          <p:nvSpPr>
            <p:cNvPr id="53" name="Oval 18"/>
            <p:cNvSpPr>
              <a:spLocks noChangeArrowheads="1"/>
            </p:cNvSpPr>
            <p:nvPr/>
          </p:nvSpPr>
          <p:spPr bwMode="auto">
            <a:xfrm>
              <a:off x="1677" y="1448"/>
              <a:ext cx="54" cy="54"/>
            </a:xfrm>
            <a:prstGeom prst="ellipse">
              <a:avLst/>
            </a:prstGeom>
            <a:noFill/>
            <a:ln w="25400">
              <a:solidFill>
                <a:srgbClr val="003C00"/>
              </a:solidFill>
              <a:round/>
              <a:headEnd/>
              <a:tailEnd/>
            </a:ln>
          </p:spPr>
          <p:txBody>
            <a:bodyPr wrap="none" anchor="ctr"/>
            <a:lstStyle/>
            <a:p>
              <a:endParaRPr lang="zh-CN" altLang="en-US" b="1"/>
            </a:p>
          </p:txBody>
        </p:sp>
        <p:sp>
          <p:nvSpPr>
            <p:cNvPr id="54" name="Oval 19"/>
            <p:cNvSpPr>
              <a:spLocks noChangeArrowheads="1"/>
            </p:cNvSpPr>
            <p:nvPr/>
          </p:nvSpPr>
          <p:spPr bwMode="auto">
            <a:xfrm>
              <a:off x="1678" y="1557"/>
              <a:ext cx="54" cy="54"/>
            </a:xfrm>
            <a:prstGeom prst="ellipse">
              <a:avLst/>
            </a:prstGeom>
            <a:noFill/>
            <a:ln w="25400">
              <a:solidFill>
                <a:srgbClr val="003C00"/>
              </a:solidFill>
              <a:round/>
              <a:headEnd/>
              <a:tailEnd/>
            </a:ln>
          </p:spPr>
          <p:txBody>
            <a:bodyPr wrap="none" anchor="ctr"/>
            <a:lstStyle/>
            <a:p>
              <a:endParaRPr lang="zh-CN" altLang="en-US" b="1"/>
            </a:p>
          </p:txBody>
        </p:sp>
        <p:sp>
          <p:nvSpPr>
            <p:cNvPr id="55" name="Oval 20"/>
            <p:cNvSpPr>
              <a:spLocks noChangeArrowheads="1"/>
            </p:cNvSpPr>
            <p:nvPr/>
          </p:nvSpPr>
          <p:spPr bwMode="auto">
            <a:xfrm>
              <a:off x="742" y="1533"/>
              <a:ext cx="68" cy="68"/>
            </a:xfrm>
            <a:prstGeom prst="ellipse">
              <a:avLst/>
            </a:prstGeom>
            <a:noFill/>
            <a:ln w="25400">
              <a:solidFill>
                <a:srgbClr val="003C00"/>
              </a:solidFill>
              <a:round/>
              <a:headEnd/>
              <a:tailEnd/>
            </a:ln>
          </p:spPr>
          <p:txBody>
            <a:bodyPr wrap="none" anchor="ctr"/>
            <a:lstStyle/>
            <a:p>
              <a:endParaRPr lang="zh-CN" altLang="en-US" b="1"/>
            </a:p>
          </p:txBody>
        </p:sp>
        <p:sp>
          <p:nvSpPr>
            <p:cNvPr id="56" name="Freeform 21"/>
            <p:cNvSpPr>
              <a:spLocks/>
            </p:cNvSpPr>
            <p:nvPr/>
          </p:nvSpPr>
          <p:spPr bwMode="auto">
            <a:xfrm>
              <a:off x="544" y="1570"/>
              <a:ext cx="192" cy="257"/>
            </a:xfrm>
            <a:custGeom>
              <a:avLst/>
              <a:gdLst>
                <a:gd name="T0" fmla="*/ 192 w 192"/>
                <a:gd name="T1" fmla="*/ 0 h 297"/>
                <a:gd name="T2" fmla="*/ 0 w 192"/>
                <a:gd name="T3" fmla="*/ 0 h 297"/>
                <a:gd name="T4" fmla="*/ 0 w 192"/>
                <a:gd name="T5" fmla="*/ 297 h 297"/>
                <a:gd name="T6" fmla="*/ 0 60000 65536"/>
                <a:gd name="T7" fmla="*/ 0 60000 65536"/>
                <a:gd name="T8" fmla="*/ 0 60000 65536"/>
                <a:gd name="T9" fmla="*/ 0 w 192"/>
                <a:gd name="T10" fmla="*/ 0 h 297"/>
                <a:gd name="T11" fmla="*/ 192 w 192"/>
                <a:gd name="T12" fmla="*/ 297 h 297"/>
              </a:gdLst>
              <a:ahLst/>
              <a:cxnLst>
                <a:cxn ang="T6">
                  <a:pos x="T0" y="T1"/>
                </a:cxn>
                <a:cxn ang="T7">
                  <a:pos x="T2" y="T3"/>
                </a:cxn>
                <a:cxn ang="T8">
                  <a:pos x="T4" y="T5"/>
                </a:cxn>
              </a:cxnLst>
              <a:rect l="T9" t="T10" r="T11" b="T12"/>
              <a:pathLst>
                <a:path w="192" h="297">
                  <a:moveTo>
                    <a:pt x="192" y="0"/>
                  </a:moveTo>
                  <a:lnTo>
                    <a:pt x="0" y="0"/>
                  </a:lnTo>
                  <a:lnTo>
                    <a:pt x="0" y="297"/>
                  </a:lnTo>
                </a:path>
              </a:pathLst>
            </a:custGeom>
            <a:noFill/>
            <a:ln w="25400">
              <a:solidFill>
                <a:srgbClr val="003C00"/>
              </a:solidFill>
              <a:round/>
              <a:headEnd/>
              <a:tailEnd/>
            </a:ln>
          </p:spPr>
          <p:txBody>
            <a:bodyPr wrap="none"/>
            <a:lstStyle/>
            <a:p>
              <a:endParaRPr lang="zh-CN" altLang="en-US" b="1"/>
            </a:p>
          </p:txBody>
        </p:sp>
        <p:grpSp>
          <p:nvGrpSpPr>
            <p:cNvPr id="57" name="Group 108"/>
            <p:cNvGrpSpPr>
              <a:grpSpLocks/>
            </p:cNvGrpSpPr>
            <p:nvPr/>
          </p:nvGrpSpPr>
          <p:grpSpPr bwMode="auto">
            <a:xfrm>
              <a:off x="466" y="1825"/>
              <a:ext cx="192" cy="58"/>
              <a:chOff x="466" y="2057"/>
              <a:chExt cx="192" cy="58"/>
            </a:xfrm>
          </p:grpSpPr>
          <p:sp>
            <p:nvSpPr>
              <p:cNvPr id="61" name="Line 22"/>
              <p:cNvSpPr>
                <a:spLocks noChangeShapeType="1"/>
              </p:cNvSpPr>
              <p:nvPr/>
            </p:nvSpPr>
            <p:spPr bwMode="auto">
              <a:xfrm>
                <a:off x="466" y="2057"/>
                <a:ext cx="192" cy="0"/>
              </a:xfrm>
              <a:prstGeom prst="line">
                <a:avLst/>
              </a:prstGeom>
              <a:noFill/>
              <a:ln w="22225">
                <a:solidFill>
                  <a:srgbClr val="003C00"/>
                </a:solidFill>
                <a:round/>
                <a:headEnd/>
                <a:tailEnd/>
              </a:ln>
            </p:spPr>
            <p:txBody>
              <a:bodyPr wrap="none"/>
              <a:lstStyle/>
              <a:p>
                <a:endParaRPr lang="zh-CN" altLang="en-US" b="1"/>
              </a:p>
            </p:txBody>
          </p:sp>
          <p:sp>
            <p:nvSpPr>
              <p:cNvPr id="62" name="Line 23"/>
              <p:cNvSpPr>
                <a:spLocks noChangeShapeType="1"/>
              </p:cNvSpPr>
              <p:nvPr/>
            </p:nvSpPr>
            <p:spPr bwMode="auto">
              <a:xfrm>
                <a:off x="514" y="2115"/>
                <a:ext cx="86" cy="0"/>
              </a:xfrm>
              <a:prstGeom prst="line">
                <a:avLst/>
              </a:prstGeom>
              <a:noFill/>
              <a:ln w="22225">
                <a:solidFill>
                  <a:srgbClr val="003C00"/>
                </a:solidFill>
                <a:round/>
                <a:headEnd/>
                <a:tailEnd/>
              </a:ln>
            </p:spPr>
            <p:txBody>
              <a:bodyPr wrap="none"/>
              <a:lstStyle/>
              <a:p>
                <a:endParaRPr lang="zh-CN" altLang="en-US" b="1"/>
              </a:p>
            </p:txBody>
          </p:sp>
        </p:grpSp>
        <p:grpSp>
          <p:nvGrpSpPr>
            <p:cNvPr id="58" name="Group 110"/>
            <p:cNvGrpSpPr>
              <a:grpSpLocks/>
            </p:cNvGrpSpPr>
            <p:nvPr/>
          </p:nvGrpSpPr>
          <p:grpSpPr bwMode="auto">
            <a:xfrm>
              <a:off x="159" y="1484"/>
              <a:ext cx="518" cy="298"/>
              <a:chOff x="175" y="1612"/>
              <a:chExt cx="518" cy="298"/>
            </a:xfrm>
          </p:grpSpPr>
          <p:sp>
            <p:nvSpPr>
              <p:cNvPr id="59" name="Text Box 24"/>
              <p:cNvSpPr txBox="1">
                <a:spLocks noChangeArrowheads="1"/>
              </p:cNvSpPr>
              <p:nvPr/>
            </p:nvSpPr>
            <p:spPr bwMode="auto">
              <a:xfrm>
                <a:off x="175" y="1612"/>
                <a:ext cx="518" cy="298"/>
              </a:xfrm>
              <a:prstGeom prst="rect">
                <a:avLst/>
              </a:prstGeom>
              <a:noFill/>
              <a:ln w="9525">
                <a:noFill/>
                <a:miter lim="800000"/>
                <a:headEnd/>
                <a:tailEnd/>
              </a:ln>
            </p:spPr>
            <p:txBody>
              <a:bodyPr>
                <a:spAutoFit/>
              </a:bodyPr>
              <a:lstStyle/>
              <a:p>
                <a:pPr algn="l"/>
                <a:r>
                  <a:rPr lang="en-US" altLang="zh-CN" sz="2500" b="1"/>
                  <a:t>EN</a:t>
                </a:r>
              </a:p>
            </p:txBody>
          </p:sp>
          <p:sp>
            <p:nvSpPr>
              <p:cNvPr id="60" name="Line 109"/>
              <p:cNvSpPr>
                <a:spLocks noChangeShapeType="1"/>
              </p:cNvSpPr>
              <p:nvPr/>
            </p:nvSpPr>
            <p:spPr bwMode="auto">
              <a:xfrm flipV="1">
                <a:off x="251" y="1647"/>
                <a:ext cx="252" cy="8"/>
              </a:xfrm>
              <a:prstGeom prst="line">
                <a:avLst/>
              </a:prstGeom>
              <a:noFill/>
              <a:ln w="22225">
                <a:solidFill>
                  <a:srgbClr val="003800"/>
                </a:solidFill>
                <a:round/>
                <a:headEnd/>
                <a:tailEnd/>
              </a:ln>
            </p:spPr>
            <p:txBody>
              <a:bodyPr wrap="none"/>
              <a:lstStyle/>
              <a:p>
                <a:endParaRPr lang="zh-CN" altLang="en-US" b="1"/>
              </a:p>
            </p:txBody>
          </p:sp>
        </p:grpSp>
      </p:grpSp>
      <p:grpSp>
        <p:nvGrpSpPr>
          <p:cNvPr id="63" name="Group 114"/>
          <p:cNvGrpSpPr>
            <a:grpSpLocks/>
          </p:cNvGrpSpPr>
          <p:nvPr/>
        </p:nvGrpSpPr>
        <p:grpSpPr bwMode="auto">
          <a:xfrm>
            <a:off x="1166813" y="3312270"/>
            <a:ext cx="2524125" cy="1716087"/>
            <a:chOff x="735" y="2307"/>
            <a:chExt cx="1590" cy="1081"/>
          </a:xfrm>
        </p:grpSpPr>
        <p:sp>
          <p:nvSpPr>
            <p:cNvPr id="64" name="Text Box 27"/>
            <p:cNvSpPr txBox="1">
              <a:spLocks noChangeArrowheads="1"/>
            </p:cNvSpPr>
            <p:nvPr/>
          </p:nvSpPr>
          <p:spPr bwMode="auto">
            <a:xfrm>
              <a:off x="1436" y="2332"/>
              <a:ext cx="816" cy="1056"/>
            </a:xfrm>
            <a:prstGeom prst="rect">
              <a:avLst/>
            </a:prstGeom>
            <a:noFill/>
            <a:ln w="25400">
              <a:solidFill>
                <a:srgbClr val="003C00"/>
              </a:solidFill>
              <a:miter lim="800000"/>
              <a:headEnd/>
              <a:tailEnd/>
            </a:ln>
          </p:spPr>
          <p:txBody>
            <a:bodyPr>
              <a:spAutoFit/>
            </a:bodyPr>
            <a:lstStyle/>
            <a:p>
              <a:pPr algn="l">
                <a:lnSpc>
                  <a:spcPct val="150000"/>
                </a:lnSpc>
              </a:pPr>
              <a:r>
                <a:rPr lang="zh-CN" altLang="en-US" sz="2800" b="1">
                  <a:solidFill>
                    <a:srgbClr val="CCFFFF"/>
                  </a:solidFill>
                </a:rPr>
                <a:t>   </a:t>
              </a:r>
              <a:r>
                <a:rPr lang="zh-CN" altLang="en-US" sz="2600" b="1"/>
                <a:t>3:8</a:t>
              </a:r>
            </a:p>
            <a:p>
              <a:pPr algn="l">
                <a:lnSpc>
                  <a:spcPct val="125000"/>
                </a:lnSpc>
                <a:spcBef>
                  <a:spcPct val="0"/>
                </a:spcBef>
              </a:pPr>
              <a:r>
                <a:rPr lang="zh-CN" altLang="en-US" sz="2800" b="1"/>
                <a:t>译码器</a:t>
              </a:r>
            </a:p>
            <a:p>
              <a:pPr algn="l">
                <a:lnSpc>
                  <a:spcPct val="90000"/>
                </a:lnSpc>
                <a:spcBef>
                  <a:spcPct val="0"/>
                </a:spcBef>
              </a:pPr>
              <a:endParaRPr lang="zh-CN" altLang="en-US" sz="2800" b="1"/>
            </a:p>
          </p:txBody>
        </p:sp>
        <p:sp>
          <p:nvSpPr>
            <p:cNvPr id="65" name="Line 28"/>
            <p:cNvSpPr>
              <a:spLocks noChangeShapeType="1"/>
            </p:cNvSpPr>
            <p:nvPr/>
          </p:nvSpPr>
          <p:spPr bwMode="auto">
            <a:xfrm>
              <a:off x="1202" y="2714"/>
              <a:ext cx="227" cy="0"/>
            </a:xfrm>
            <a:prstGeom prst="line">
              <a:avLst/>
            </a:prstGeom>
            <a:noFill/>
            <a:ln w="25400">
              <a:solidFill>
                <a:srgbClr val="003C00"/>
              </a:solidFill>
              <a:round/>
              <a:headEnd/>
              <a:tailEnd/>
            </a:ln>
          </p:spPr>
          <p:txBody>
            <a:bodyPr wrap="none"/>
            <a:lstStyle/>
            <a:p>
              <a:endParaRPr lang="zh-CN" altLang="en-US" b="1"/>
            </a:p>
          </p:txBody>
        </p:sp>
        <p:sp>
          <p:nvSpPr>
            <p:cNvPr id="66" name="Line 29"/>
            <p:cNvSpPr>
              <a:spLocks noChangeShapeType="1"/>
            </p:cNvSpPr>
            <p:nvPr/>
          </p:nvSpPr>
          <p:spPr bwMode="auto">
            <a:xfrm>
              <a:off x="1199" y="2971"/>
              <a:ext cx="227" cy="0"/>
            </a:xfrm>
            <a:prstGeom prst="line">
              <a:avLst/>
            </a:prstGeom>
            <a:noFill/>
            <a:ln w="25400">
              <a:solidFill>
                <a:srgbClr val="003C00"/>
              </a:solidFill>
              <a:round/>
              <a:headEnd/>
              <a:tailEnd/>
            </a:ln>
          </p:spPr>
          <p:txBody>
            <a:bodyPr wrap="none"/>
            <a:lstStyle/>
            <a:p>
              <a:endParaRPr lang="zh-CN" altLang="en-US" b="1"/>
            </a:p>
          </p:txBody>
        </p:sp>
        <p:sp>
          <p:nvSpPr>
            <p:cNvPr id="67" name="Line 30"/>
            <p:cNvSpPr>
              <a:spLocks noChangeShapeType="1"/>
            </p:cNvSpPr>
            <p:nvPr/>
          </p:nvSpPr>
          <p:spPr bwMode="auto">
            <a:xfrm>
              <a:off x="1199" y="3230"/>
              <a:ext cx="227" cy="0"/>
            </a:xfrm>
            <a:prstGeom prst="line">
              <a:avLst/>
            </a:prstGeom>
            <a:noFill/>
            <a:ln w="25400">
              <a:solidFill>
                <a:srgbClr val="003C00"/>
              </a:solidFill>
              <a:round/>
              <a:headEnd/>
              <a:tailEnd/>
            </a:ln>
          </p:spPr>
          <p:txBody>
            <a:bodyPr wrap="none"/>
            <a:lstStyle/>
            <a:p>
              <a:endParaRPr lang="zh-CN" altLang="en-US" b="1"/>
            </a:p>
          </p:txBody>
        </p:sp>
        <p:sp>
          <p:nvSpPr>
            <p:cNvPr id="68" name="Text Box 31"/>
            <p:cNvSpPr txBox="1">
              <a:spLocks noChangeArrowheads="1"/>
            </p:cNvSpPr>
            <p:nvPr/>
          </p:nvSpPr>
          <p:spPr bwMode="auto">
            <a:xfrm>
              <a:off x="735" y="2525"/>
              <a:ext cx="519" cy="847"/>
            </a:xfrm>
            <a:prstGeom prst="rect">
              <a:avLst/>
            </a:prstGeom>
            <a:noFill/>
            <a:ln w="9525">
              <a:noFill/>
              <a:miter lim="800000"/>
              <a:headEnd/>
              <a:tailEnd/>
            </a:ln>
          </p:spPr>
          <p:txBody>
            <a:bodyPr>
              <a:spAutoFit/>
            </a:bodyPr>
            <a:lstStyle/>
            <a:p>
              <a:pPr algn="l">
                <a:lnSpc>
                  <a:spcPct val="105000"/>
                </a:lnSpc>
                <a:spcBef>
                  <a:spcPct val="0"/>
                </a:spcBef>
              </a:pPr>
              <a:r>
                <a:rPr lang="en-US" altLang="zh-CN" sz="2600" b="1">
                  <a:solidFill>
                    <a:srgbClr val="800000"/>
                  </a:solidFill>
                </a:rPr>
                <a:t>A</a:t>
              </a:r>
              <a:r>
                <a:rPr lang="en-US" altLang="zh-CN" sz="2400" b="1">
                  <a:solidFill>
                    <a:srgbClr val="800000"/>
                  </a:solidFill>
                </a:rPr>
                <a:t>12</a:t>
              </a:r>
              <a:r>
                <a:rPr lang="en-US" altLang="zh-CN" sz="2600" b="1">
                  <a:solidFill>
                    <a:srgbClr val="800000"/>
                  </a:solidFill>
                </a:rPr>
                <a:t> A</a:t>
              </a:r>
              <a:r>
                <a:rPr lang="en-US" altLang="zh-CN" sz="2400" b="1">
                  <a:solidFill>
                    <a:srgbClr val="800000"/>
                  </a:solidFill>
                </a:rPr>
                <a:t>11</a:t>
              </a:r>
              <a:r>
                <a:rPr lang="en-US" altLang="zh-CN" sz="2600" b="1">
                  <a:solidFill>
                    <a:srgbClr val="800000"/>
                  </a:solidFill>
                </a:rPr>
                <a:t>  A</a:t>
              </a:r>
              <a:r>
                <a:rPr lang="en-US" altLang="zh-CN" sz="2400" b="1">
                  <a:solidFill>
                    <a:srgbClr val="800000"/>
                  </a:solidFill>
                </a:rPr>
                <a:t>10</a:t>
              </a:r>
              <a:endParaRPr lang="zh-CN" altLang="en-US" sz="2400" b="1">
                <a:solidFill>
                  <a:srgbClr val="800000"/>
                </a:solidFill>
              </a:endParaRPr>
            </a:p>
          </p:txBody>
        </p:sp>
        <p:sp>
          <p:nvSpPr>
            <p:cNvPr id="69" name="Oval 32"/>
            <p:cNvSpPr>
              <a:spLocks noChangeArrowheads="1"/>
            </p:cNvSpPr>
            <p:nvPr/>
          </p:nvSpPr>
          <p:spPr bwMode="auto">
            <a:xfrm>
              <a:off x="2258" y="2357"/>
              <a:ext cx="61" cy="61"/>
            </a:xfrm>
            <a:prstGeom prst="ellipse">
              <a:avLst/>
            </a:prstGeom>
            <a:noFill/>
            <a:ln w="25400">
              <a:solidFill>
                <a:srgbClr val="003C00"/>
              </a:solidFill>
              <a:round/>
              <a:headEnd/>
              <a:tailEnd/>
            </a:ln>
          </p:spPr>
          <p:txBody>
            <a:bodyPr wrap="none" anchor="ctr"/>
            <a:lstStyle/>
            <a:p>
              <a:endParaRPr lang="zh-CN" altLang="en-US" b="1"/>
            </a:p>
          </p:txBody>
        </p:sp>
        <p:sp>
          <p:nvSpPr>
            <p:cNvPr id="70" name="Oval 33"/>
            <p:cNvSpPr>
              <a:spLocks noChangeArrowheads="1"/>
            </p:cNvSpPr>
            <p:nvPr/>
          </p:nvSpPr>
          <p:spPr bwMode="auto">
            <a:xfrm>
              <a:off x="2259" y="2494"/>
              <a:ext cx="61" cy="61"/>
            </a:xfrm>
            <a:prstGeom prst="ellipse">
              <a:avLst/>
            </a:prstGeom>
            <a:noFill/>
            <a:ln w="25400">
              <a:solidFill>
                <a:srgbClr val="003C00"/>
              </a:solidFill>
              <a:round/>
              <a:headEnd/>
              <a:tailEnd/>
            </a:ln>
          </p:spPr>
          <p:txBody>
            <a:bodyPr wrap="none" anchor="ctr"/>
            <a:lstStyle/>
            <a:p>
              <a:endParaRPr lang="zh-CN" altLang="en-US" b="1"/>
            </a:p>
          </p:txBody>
        </p:sp>
        <p:sp>
          <p:nvSpPr>
            <p:cNvPr id="71" name="Oval 34"/>
            <p:cNvSpPr>
              <a:spLocks noChangeArrowheads="1"/>
            </p:cNvSpPr>
            <p:nvPr/>
          </p:nvSpPr>
          <p:spPr bwMode="auto">
            <a:xfrm>
              <a:off x="2260" y="2635"/>
              <a:ext cx="61" cy="61"/>
            </a:xfrm>
            <a:prstGeom prst="ellipse">
              <a:avLst/>
            </a:prstGeom>
            <a:noFill/>
            <a:ln w="25400">
              <a:solidFill>
                <a:srgbClr val="003C00"/>
              </a:solidFill>
              <a:round/>
              <a:headEnd/>
              <a:tailEnd/>
            </a:ln>
          </p:spPr>
          <p:txBody>
            <a:bodyPr wrap="none" anchor="ctr"/>
            <a:lstStyle/>
            <a:p>
              <a:endParaRPr lang="zh-CN" altLang="en-US" b="1"/>
            </a:p>
          </p:txBody>
        </p:sp>
        <p:sp>
          <p:nvSpPr>
            <p:cNvPr id="72" name="Oval 35"/>
            <p:cNvSpPr>
              <a:spLocks noChangeArrowheads="1"/>
            </p:cNvSpPr>
            <p:nvPr/>
          </p:nvSpPr>
          <p:spPr bwMode="auto">
            <a:xfrm>
              <a:off x="2262" y="2911"/>
              <a:ext cx="59" cy="59"/>
            </a:xfrm>
            <a:prstGeom prst="ellipse">
              <a:avLst/>
            </a:prstGeom>
            <a:noFill/>
            <a:ln w="22225">
              <a:solidFill>
                <a:srgbClr val="003C00"/>
              </a:solidFill>
              <a:round/>
              <a:headEnd/>
              <a:tailEnd/>
            </a:ln>
          </p:spPr>
          <p:txBody>
            <a:bodyPr wrap="none" anchor="ctr"/>
            <a:lstStyle/>
            <a:p>
              <a:endParaRPr lang="zh-CN" altLang="en-US" b="1"/>
            </a:p>
          </p:txBody>
        </p:sp>
        <p:sp>
          <p:nvSpPr>
            <p:cNvPr id="73" name="Oval 36"/>
            <p:cNvSpPr>
              <a:spLocks noChangeArrowheads="1"/>
            </p:cNvSpPr>
            <p:nvPr/>
          </p:nvSpPr>
          <p:spPr bwMode="auto">
            <a:xfrm>
              <a:off x="2259" y="2778"/>
              <a:ext cx="61" cy="61"/>
            </a:xfrm>
            <a:prstGeom prst="ellipse">
              <a:avLst/>
            </a:prstGeom>
            <a:noFill/>
            <a:ln w="25400">
              <a:solidFill>
                <a:srgbClr val="003C00"/>
              </a:solidFill>
              <a:round/>
              <a:headEnd/>
              <a:tailEnd/>
            </a:ln>
          </p:spPr>
          <p:txBody>
            <a:bodyPr wrap="none" anchor="ctr"/>
            <a:lstStyle/>
            <a:p>
              <a:endParaRPr lang="zh-CN" altLang="en-US" b="1"/>
            </a:p>
          </p:txBody>
        </p:sp>
        <p:sp>
          <p:nvSpPr>
            <p:cNvPr id="74" name="Oval 37"/>
            <p:cNvSpPr>
              <a:spLocks noChangeArrowheads="1"/>
            </p:cNvSpPr>
            <p:nvPr/>
          </p:nvSpPr>
          <p:spPr bwMode="auto">
            <a:xfrm>
              <a:off x="2264" y="3042"/>
              <a:ext cx="59" cy="59"/>
            </a:xfrm>
            <a:prstGeom prst="ellipse">
              <a:avLst/>
            </a:prstGeom>
            <a:noFill/>
            <a:ln w="22225">
              <a:solidFill>
                <a:srgbClr val="003C00"/>
              </a:solidFill>
              <a:round/>
              <a:headEnd/>
              <a:tailEnd/>
            </a:ln>
          </p:spPr>
          <p:txBody>
            <a:bodyPr wrap="none" anchor="ctr"/>
            <a:lstStyle/>
            <a:p>
              <a:endParaRPr lang="zh-CN" altLang="en-US" b="1"/>
            </a:p>
          </p:txBody>
        </p:sp>
        <p:sp>
          <p:nvSpPr>
            <p:cNvPr id="75" name="Oval 38"/>
            <p:cNvSpPr>
              <a:spLocks noChangeArrowheads="1"/>
            </p:cNvSpPr>
            <p:nvPr/>
          </p:nvSpPr>
          <p:spPr bwMode="auto">
            <a:xfrm>
              <a:off x="2265" y="3165"/>
              <a:ext cx="59" cy="59"/>
            </a:xfrm>
            <a:prstGeom prst="ellipse">
              <a:avLst/>
            </a:prstGeom>
            <a:noFill/>
            <a:ln w="22225">
              <a:solidFill>
                <a:srgbClr val="003C00"/>
              </a:solidFill>
              <a:round/>
              <a:headEnd/>
              <a:tailEnd/>
            </a:ln>
          </p:spPr>
          <p:txBody>
            <a:bodyPr wrap="none" anchor="ctr"/>
            <a:lstStyle/>
            <a:p>
              <a:endParaRPr lang="zh-CN" altLang="en-US" b="1"/>
            </a:p>
          </p:txBody>
        </p:sp>
        <p:sp>
          <p:nvSpPr>
            <p:cNvPr id="76" name="Oval 39"/>
            <p:cNvSpPr>
              <a:spLocks noChangeArrowheads="1"/>
            </p:cNvSpPr>
            <p:nvPr/>
          </p:nvSpPr>
          <p:spPr bwMode="auto">
            <a:xfrm>
              <a:off x="2266" y="3284"/>
              <a:ext cx="59" cy="59"/>
            </a:xfrm>
            <a:prstGeom prst="ellipse">
              <a:avLst/>
            </a:prstGeom>
            <a:noFill/>
            <a:ln w="22225">
              <a:solidFill>
                <a:srgbClr val="003C00"/>
              </a:solidFill>
              <a:round/>
              <a:headEnd/>
              <a:tailEnd/>
            </a:ln>
          </p:spPr>
          <p:txBody>
            <a:bodyPr wrap="none" anchor="ctr"/>
            <a:lstStyle/>
            <a:p>
              <a:endParaRPr lang="zh-CN" altLang="en-US" b="1"/>
            </a:p>
          </p:txBody>
        </p:sp>
        <p:sp>
          <p:nvSpPr>
            <p:cNvPr id="77" name="Oval 40"/>
            <p:cNvSpPr>
              <a:spLocks noChangeArrowheads="1"/>
            </p:cNvSpPr>
            <p:nvPr/>
          </p:nvSpPr>
          <p:spPr bwMode="auto">
            <a:xfrm>
              <a:off x="1367" y="2388"/>
              <a:ext cx="63" cy="63"/>
            </a:xfrm>
            <a:prstGeom prst="ellipse">
              <a:avLst/>
            </a:prstGeom>
            <a:noFill/>
            <a:ln w="25400">
              <a:solidFill>
                <a:srgbClr val="003C00"/>
              </a:solidFill>
              <a:round/>
              <a:headEnd/>
              <a:tailEnd/>
            </a:ln>
          </p:spPr>
          <p:txBody>
            <a:bodyPr wrap="none" anchor="ctr"/>
            <a:lstStyle/>
            <a:p>
              <a:endParaRPr lang="zh-CN" altLang="en-US" b="1"/>
            </a:p>
          </p:txBody>
        </p:sp>
        <p:grpSp>
          <p:nvGrpSpPr>
            <p:cNvPr id="78" name="Group 113"/>
            <p:cNvGrpSpPr>
              <a:grpSpLocks/>
            </p:cNvGrpSpPr>
            <p:nvPr/>
          </p:nvGrpSpPr>
          <p:grpSpPr bwMode="auto">
            <a:xfrm>
              <a:off x="758" y="2307"/>
              <a:ext cx="501" cy="298"/>
              <a:chOff x="374" y="2427"/>
              <a:chExt cx="501" cy="298"/>
            </a:xfrm>
          </p:grpSpPr>
          <p:sp>
            <p:nvSpPr>
              <p:cNvPr id="79" name="Text Box 25"/>
              <p:cNvSpPr txBox="1">
                <a:spLocks noChangeArrowheads="1"/>
              </p:cNvSpPr>
              <p:nvPr/>
            </p:nvSpPr>
            <p:spPr bwMode="auto">
              <a:xfrm>
                <a:off x="374" y="2427"/>
                <a:ext cx="501" cy="298"/>
              </a:xfrm>
              <a:prstGeom prst="rect">
                <a:avLst/>
              </a:prstGeom>
              <a:noFill/>
              <a:ln w="9525">
                <a:noFill/>
                <a:miter lim="800000"/>
                <a:headEnd/>
                <a:tailEnd/>
              </a:ln>
            </p:spPr>
            <p:txBody>
              <a:bodyPr>
                <a:spAutoFit/>
              </a:bodyPr>
              <a:lstStyle/>
              <a:p>
                <a:pPr algn="l"/>
                <a:r>
                  <a:rPr lang="en-US" altLang="zh-CN" sz="2500" b="1"/>
                  <a:t>EN</a:t>
                </a:r>
              </a:p>
            </p:txBody>
          </p:sp>
          <p:sp>
            <p:nvSpPr>
              <p:cNvPr id="80" name="Line 112"/>
              <p:cNvSpPr>
                <a:spLocks noChangeShapeType="1"/>
              </p:cNvSpPr>
              <p:nvPr/>
            </p:nvSpPr>
            <p:spPr bwMode="auto">
              <a:xfrm>
                <a:off x="446" y="2466"/>
                <a:ext cx="235" cy="0"/>
              </a:xfrm>
              <a:prstGeom prst="line">
                <a:avLst/>
              </a:prstGeom>
              <a:noFill/>
              <a:ln w="22225">
                <a:solidFill>
                  <a:srgbClr val="003C00"/>
                </a:solidFill>
                <a:round/>
                <a:headEnd/>
                <a:tailEnd/>
              </a:ln>
            </p:spPr>
            <p:txBody>
              <a:bodyPr wrap="none"/>
              <a:lstStyle/>
              <a:p>
                <a:endParaRPr lang="zh-CN" altLang="en-US" b="1"/>
              </a:p>
            </p:txBody>
          </p:sp>
        </p:grpSp>
      </p:grpSp>
      <p:sp>
        <p:nvSpPr>
          <p:cNvPr id="81" name="Text Box 115"/>
          <p:cNvSpPr txBox="1">
            <a:spLocks noChangeArrowheads="1"/>
          </p:cNvSpPr>
          <p:nvPr/>
        </p:nvSpPr>
        <p:spPr bwMode="auto">
          <a:xfrm>
            <a:off x="2244796" y="5245475"/>
            <a:ext cx="4762673" cy="400110"/>
          </a:xfrm>
          <a:prstGeom prst="rect">
            <a:avLst/>
          </a:prstGeom>
          <a:noFill/>
          <a:ln w="9525">
            <a:noFill/>
            <a:miter lim="800000"/>
            <a:headEnd/>
            <a:tailEnd/>
          </a:ln>
        </p:spPr>
        <p:txBody>
          <a:bodyPr wrap="square">
            <a:spAutoFit/>
          </a:bodyPr>
          <a:lstStyle/>
          <a:p>
            <a:r>
              <a:rPr lang="zh-CN" altLang="en-US" sz="2000" b="1">
                <a:solidFill>
                  <a:srgbClr val="000099"/>
                </a:solidFill>
              </a:rPr>
              <a:t>注: 图中未画出地址线、数据线和读写线</a:t>
            </a:r>
          </a:p>
        </p:txBody>
      </p:sp>
      <p:sp>
        <p:nvSpPr>
          <p:cNvPr id="83" name="Rectangle 64"/>
          <p:cNvSpPr>
            <a:spLocks noChangeArrowheads="1"/>
          </p:cNvSpPr>
          <p:nvPr/>
        </p:nvSpPr>
        <p:spPr bwMode="auto">
          <a:xfrm>
            <a:off x="158129" y="5733256"/>
            <a:ext cx="88219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000" b="1">
                <a:solidFill>
                  <a:srgbClr val="003C00"/>
                </a:solidFill>
                <a:latin typeface="Times New Roman" panose="02020603050405020304" pitchFamily="18" charset="0"/>
                <a:ea typeface="宋体" panose="02010600030101010101" pitchFamily="2" charset="-122"/>
              </a:defRPr>
            </a:lvl1pPr>
            <a:lvl2pPr marL="742950" indent="-285750" eaLnBrk="0" hangingPunct="0">
              <a:defRPr kumimoji="1" sz="3000" b="1">
                <a:solidFill>
                  <a:srgbClr val="003C00"/>
                </a:solidFill>
                <a:latin typeface="Times New Roman" panose="02020603050405020304" pitchFamily="18" charset="0"/>
                <a:ea typeface="宋体" panose="02010600030101010101" pitchFamily="2" charset="-122"/>
              </a:defRPr>
            </a:lvl2pPr>
            <a:lvl3pPr marL="1143000" indent="-228600" eaLnBrk="0" hangingPunct="0">
              <a:defRPr kumimoji="1" sz="3000" b="1">
                <a:solidFill>
                  <a:srgbClr val="003C00"/>
                </a:solidFill>
                <a:latin typeface="Times New Roman" panose="02020603050405020304" pitchFamily="18" charset="0"/>
                <a:ea typeface="宋体" panose="02010600030101010101" pitchFamily="2" charset="-122"/>
              </a:defRPr>
            </a:lvl3pPr>
            <a:lvl4pPr marL="1600200" indent="-228600" eaLnBrk="0" hangingPunct="0">
              <a:defRPr kumimoji="1" sz="3000" b="1">
                <a:solidFill>
                  <a:srgbClr val="003C00"/>
                </a:solidFill>
                <a:latin typeface="Times New Roman" panose="02020603050405020304" pitchFamily="18" charset="0"/>
                <a:ea typeface="宋体" panose="02010600030101010101" pitchFamily="2" charset="-122"/>
              </a:defRPr>
            </a:lvl4pPr>
            <a:lvl5pPr marL="2057400" indent="-228600" eaLnBrk="0" hangingPunct="0">
              <a:defRPr kumimoji="1" sz="3000" b="1">
                <a:solidFill>
                  <a:srgbClr val="003C00"/>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9pPr>
          </a:lstStyle>
          <a:p>
            <a:pPr algn="l" eaLnBrk="1" hangingPunct="1">
              <a:spcBef>
                <a:spcPct val="0"/>
              </a:spcBef>
            </a:pPr>
            <a:r>
              <a:rPr lang="zh-CN" altLang="en-US" sz="2400">
                <a:solidFill>
                  <a:schemeClr val="tx1"/>
                </a:solidFill>
              </a:rPr>
              <a:t>将除了与芯片连接的地址以外的所有高位地址用于译码产生片选信号, 称为</a:t>
            </a:r>
            <a:r>
              <a:rPr lang="zh-CN" altLang="en-US" sz="2400" u="sng">
                <a:solidFill>
                  <a:srgbClr val="FF0000"/>
                </a:solidFill>
              </a:rPr>
              <a:t>全译码方式</a:t>
            </a:r>
            <a:r>
              <a:rPr lang="zh-CN" altLang="en-US" sz="240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
                                            <p:txEl>
                                              <p:pRg st="0" end="0"/>
                                            </p:txEl>
                                          </p:spTgt>
                                        </p:tgtEl>
                                        <p:attrNameLst>
                                          <p:attrName>style.visibility</p:attrName>
                                        </p:attrNameLst>
                                      </p:cBhvr>
                                      <p:to>
                                        <p:strVal val="visible"/>
                                      </p:to>
                                    </p:set>
                                    <p:animEffect transition="in" filter="wipe(left)">
                                      <p:cBhvr>
                                        <p:cTn id="22" dur="500"/>
                                        <p:tgtEl>
                                          <p:spTgt spid="3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left)">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wipe(left)">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wipe(left)">
                                      <p:cBhvr>
                                        <p:cTn id="42" dur="50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left)">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down)">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
                                            <p:txEl>
                                              <p:pRg st="0" end="0"/>
                                            </p:txEl>
                                          </p:spTgt>
                                        </p:tgtEl>
                                        <p:attrNameLst>
                                          <p:attrName>style.visibility</p:attrName>
                                        </p:attrNameLst>
                                      </p:cBhvr>
                                      <p:to>
                                        <p:strVal val="visible"/>
                                      </p:to>
                                    </p:set>
                                    <p:animEffect transition="in" filter="wipe(left)">
                                      <p:cBhvr>
                                        <p:cTn id="57" dur="500"/>
                                        <p:tgtEl>
                                          <p:spTgt spid="8">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left)">
                                      <p:cBhvr>
                                        <p:cTn id="62" dur="500"/>
                                        <p:tgtEl>
                                          <p:spTgt spid="4"/>
                                        </p:tgtEl>
                                      </p:cBhvr>
                                    </p:animEffect>
                                  </p:childTnLst>
                                </p:cTn>
                              </p:par>
                            </p:childTnLst>
                          </p:cTn>
                        </p:par>
                        <p:par>
                          <p:cTn id="63" fill="hold">
                            <p:stCondLst>
                              <p:cond delay="500"/>
                            </p:stCondLst>
                            <p:childTnLst>
                              <p:par>
                                <p:cTn id="64" presetID="22" presetClass="entr" presetSubtype="4" fill="hold" grpId="0" nodeType="after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down)">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9">
                                            <p:txEl>
                                              <p:pRg st="0" end="0"/>
                                            </p:txEl>
                                          </p:spTgt>
                                        </p:tgtEl>
                                        <p:attrNameLst>
                                          <p:attrName>style.visibility</p:attrName>
                                        </p:attrNameLst>
                                      </p:cBhvr>
                                      <p:to>
                                        <p:strVal val="visible"/>
                                      </p:to>
                                    </p:set>
                                    <p:animEffect transition="in" filter="wipe(left)">
                                      <p:cBhvr>
                                        <p:cTn id="71" dur="500"/>
                                        <p:tgtEl>
                                          <p:spTgt spid="9">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wipe(left)">
                                      <p:cBhvr>
                                        <p:cTn id="76" dur="500"/>
                                        <p:tgtEl>
                                          <p:spTgt spid="5"/>
                                        </p:tgtEl>
                                      </p:cBhvr>
                                    </p:animEffect>
                                  </p:childTnLst>
                                </p:cTn>
                              </p:par>
                            </p:childTnLst>
                          </p:cTn>
                        </p:par>
                        <p:par>
                          <p:cTn id="77" fill="hold">
                            <p:stCondLst>
                              <p:cond delay="500"/>
                            </p:stCondLst>
                            <p:childTnLst>
                              <p:par>
                                <p:cTn id="78" presetID="22" presetClass="entr" presetSubtype="4" fill="hold" grpId="0" nodeType="after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down)">
                                      <p:cBhvr>
                                        <p:cTn id="80" dur="500"/>
                                        <p:tgtEl>
                                          <p:spTgt spid="1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0">
                                            <p:txEl>
                                              <p:pRg st="0" end="0"/>
                                            </p:txEl>
                                          </p:spTgt>
                                        </p:tgtEl>
                                        <p:attrNameLst>
                                          <p:attrName>style.visibility</p:attrName>
                                        </p:attrNameLst>
                                      </p:cBhvr>
                                      <p:to>
                                        <p:strVal val="visible"/>
                                      </p:to>
                                    </p:set>
                                    <p:animEffect transition="in" filter="wipe(left)">
                                      <p:cBhvr>
                                        <p:cTn id="85" dur="500"/>
                                        <p:tgtEl>
                                          <p:spTgt spid="10">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6"/>
                                        </p:tgtEl>
                                        <p:attrNameLst>
                                          <p:attrName>style.visibility</p:attrName>
                                        </p:attrNameLst>
                                      </p:cBhvr>
                                      <p:to>
                                        <p:strVal val="visible"/>
                                      </p:to>
                                    </p:set>
                                    <p:animEffect transition="in" filter="wipe(left)">
                                      <p:cBhvr>
                                        <p:cTn id="90" dur="500"/>
                                        <p:tgtEl>
                                          <p:spTgt spid="6"/>
                                        </p:tgtEl>
                                      </p:cBhvr>
                                    </p:animEffect>
                                  </p:childTnLst>
                                </p:cTn>
                              </p:par>
                            </p:childTnLst>
                          </p:cTn>
                        </p:par>
                        <p:par>
                          <p:cTn id="91" fill="hold">
                            <p:stCondLst>
                              <p:cond delay="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wipe(left)">
                                      <p:cBhvr>
                                        <p:cTn id="99" dur="500"/>
                                        <p:tgtEl>
                                          <p:spTgt spid="15"/>
                                        </p:tgtEl>
                                      </p:cBhvr>
                                    </p:animEffect>
                                  </p:childTnLst>
                                </p:cTn>
                              </p:par>
                            </p:childTnLst>
                          </p:cTn>
                        </p:par>
                        <p:par>
                          <p:cTn id="100" fill="hold">
                            <p:stCondLst>
                              <p:cond delay="500"/>
                            </p:stCondLst>
                            <p:childTnLst>
                              <p:par>
                                <p:cTn id="101" presetID="22" presetClass="entr" presetSubtype="8" fill="hold" grpId="0" nodeType="afterEffect">
                                  <p:stCondLst>
                                    <p:cond delay="0"/>
                                  </p:stCondLst>
                                  <p:childTnLst>
                                    <p:set>
                                      <p:cBhvr>
                                        <p:cTn id="102" dur="1" fill="hold">
                                          <p:stCondLst>
                                            <p:cond delay="0"/>
                                          </p:stCondLst>
                                        </p:cTn>
                                        <p:tgtEl>
                                          <p:spTgt spid="16">
                                            <p:txEl>
                                              <p:pRg st="0" end="0"/>
                                            </p:txEl>
                                          </p:spTgt>
                                        </p:tgtEl>
                                        <p:attrNameLst>
                                          <p:attrName>style.visibility</p:attrName>
                                        </p:attrNameLst>
                                      </p:cBhvr>
                                      <p:to>
                                        <p:strVal val="visible"/>
                                      </p:to>
                                    </p:set>
                                    <p:animEffect transition="in" filter="wipe(left)">
                                      <p:cBhvr>
                                        <p:cTn id="103" dur="500"/>
                                        <p:tgtEl>
                                          <p:spTgt spid="16">
                                            <p:txEl>
                                              <p:pRg st="0" end="0"/>
                                            </p:txEl>
                                          </p:spTgt>
                                        </p:tgtEl>
                                      </p:cBhvr>
                                    </p:animEffect>
                                  </p:childTnLst>
                                </p:cTn>
                              </p:par>
                            </p:childTnLst>
                          </p:cTn>
                        </p:par>
                        <p:par>
                          <p:cTn id="104" fill="hold">
                            <p:stCondLst>
                              <p:cond delay="1000"/>
                            </p:stCondLst>
                            <p:childTnLst>
                              <p:par>
                                <p:cTn id="105" presetID="22" presetClass="entr" presetSubtype="8" fill="hold" grpId="0" nodeType="afterEffect">
                                  <p:stCondLst>
                                    <p:cond delay="1000"/>
                                  </p:stCondLst>
                                  <p:childTnLst>
                                    <p:set>
                                      <p:cBhvr>
                                        <p:cTn id="106" dur="1" fill="hold">
                                          <p:stCondLst>
                                            <p:cond delay="0"/>
                                          </p:stCondLst>
                                        </p:cTn>
                                        <p:tgtEl>
                                          <p:spTgt spid="81">
                                            <p:txEl>
                                              <p:pRg st="0" end="0"/>
                                            </p:txEl>
                                          </p:spTgt>
                                        </p:tgtEl>
                                        <p:attrNameLst>
                                          <p:attrName>style.visibility</p:attrName>
                                        </p:attrNameLst>
                                      </p:cBhvr>
                                      <p:to>
                                        <p:strVal val="visible"/>
                                      </p:to>
                                    </p:set>
                                    <p:animEffect transition="in" filter="wipe(left)">
                                      <p:cBhvr>
                                        <p:cTn id="107" dur="500"/>
                                        <p:tgtEl>
                                          <p:spTgt spid="81">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83"/>
                                        </p:tgtEl>
                                        <p:attrNameLst>
                                          <p:attrName>style.visibility</p:attrName>
                                        </p:attrNameLst>
                                      </p:cBhvr>
                                      <p:to>
                                        <p:strVal val="visible"/>
                                      </p:to>
                                    </p:set>
                                    <p:animEffect transition="in" filter="wipe(left)">
                                      <p:cBhvr>
                                        <p:cTn id="11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animBg="1"/>
      <p:bldP spid="5" grpId="0" animBg="1"/>
      <p:bldP spid="6" grpId="0" animBg="1"/>
      <p:bldP spid="7" grpId="0" build="p" autoUpdateAnimBg="0"/>
      <p:bldP spid="8" grpId="0" build="p" autoUpdateAnimBg="0"/>
      <p:bldP spid="9" grpId="0" build="p" autoUpdateAnimBg="0"/>
      <p:bldP spid="10" grpId="0" build="p" autoUpdateAnimBg="0"/>
      <p:bldP spid="11" grpId="0" animBg="1"/>
      <p:bldP spid="12" grpId="0" animBg="1"/>
      <p:bldP spid="13" grpId="0" animBg="1"/>
      <p:bldP spid="14" grpId="0" animBg="1"/>
      <p:bldP spid="15" grpId="0" animBg="1"/>
      <p:bldP spid="16" grpId="0" build="p" autoUpdateAnimBg="0" advAuto="0"/>
      <p:bldP spid="17" grpId="0" animBg="1"/>
      <p:bldP spid="39" grpId="0" build="p" autoUpdateAnimBg="0"/>
      <p:bldP spid="40" grpId="0" animBg="1"/>
      <p:bldP spid="81" grpId="0" build="p" autoUpdateAnimBg="0" advAuto="1000"/>
      <p:bldP spid="8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57250" y="358602"/>
            <a:ext cx="8350250" cy="2191882"/>
          </a:xfrm>
          <a:prstGeom prst="rect">
            <a:avLst/>
          </a:prstGeom>
          <a:noFill/>
          <a:ln w="9525">
            <a:noFill/>
            <a:miter lim="800000"/>
            <a:headEnd/>
            <a:tailEnd/>
          </a:ln>
        </p:spPr>
        <p:txBody>
          <a:bodyPr>
            <a:spAutoFit/>
          </a:bodyPr>
          <a:lstStyle/>
          <a:p>
            <a:pPr algn="l">
              <a:lnSpc>
                <a:spcPts val="4200"/>
              </a:lnSpc>
            </a:pPr>
            <a:r>
              <a:rPr lang="zh-CN" altLang="en-US" sz="2800" b="1"/>
              <a:t>某存储器按字节编址。其中, </a:t>
            </a:r>
            <a:r>
              <a:rPr lang="zh-CN" altLang="en-US" sz="2800" b="1" u="sng"/>
              <a:t>0000</a:t>
            </a:r>
            <a:r>
              <a:rPr lang="en-US" altLang="zh-CN" sz="2800" b="1" u="sng"/>
              <a:t>H~</a:t>
            </a:r>
            <a:r>
              <a:rPr lang="en-US" altLang="zh-CN" sz="1800" b="1" u="sng"/>
              <a:t> </a:t>
            </a:r>
            <a:r>
              <a:rPr lang="en-US" altLang="zh-CN" sz="2800" b="1" u="sng"/>
              <a:t>07FFH</a:t>
            </a:r>
            <a:r>
              <a:rPr lang="zh-CN" altLang="en-US" sz="2800" b="1"/>
              <a:t>为</a:t>
            </a:r>
            <a:r>
              <a:rPr lang="en-US" altLang="zh-CN" sz="2800" b="1"/>
              <a:t>ROM</a:t>
            </a:r>
            <a:r>
              <a:rPr lang="zh-CN" altLang="en-US" sz="2800" b="1"/>
              <a:t>区, 选用</a:t>
            </a:r>
            <a:r>
              <a:rPr lang="en-US" altLang="zh-CN" sz="2800" b="1"/>
              <a:t>EPROM</a:t>
            </a:r>
            <a:r>
              <a:rPr lang="zh-CN" altLang="en-US" sz="2800" b="1"/>
              <a:t>芯片(2</a:t>
            </a:r>
            <a:r>
              <a:rPr lang="en-US" altLang="zh-CN" sz="2800" b="1"/>
              <a:t>KB/</a:t>
            </a:r>
            <a:r>
              <a:rPr lang="zh-CN" altLang="en-US" sz="2800" b="1"/>
              <a:t>片);</a:t>
            </a:r>
            <a:r>
              <a:rPr lang="zh-CN" altLang="en-US" sz="3100" b="1"/>
              <a:t> </a:t>
            </a:r>
            <a:r>
              <a:rPr lang="zh-CN" altLang="en-US" sz="2800" b="1" u="sng"/>
              <a:t>0800</a:t>
            </a:r>
            <a:r>
              <a:rPr lang="en-US" altLang="zh-CN" sz="2800" b="1" u="sng"/>
              <a:t>H</a:t>
            </a:r>
            <a:r>
              <a:rPr lang="en-US" altLang="zh-CN" sz="2000" b="1" u="sng"/>
              <a:t> </a:t>
            </a:r>
            <a:r>
              <a:rPr lang="en-US" altLang="zh-CN" sz="2800" b="1" u="sng"/>
              <a:t>~</a:t>
            </a:r>
            <a:r>
              <a:rPr lang="en-US" altLang="zh-CN" sz="2000" b="1" u="sng"/>
              <a:t> </a:t>
            </a:r>
            <a:r>
              <a:rPr lang="en-US" altLang="zh-CN" sz="2800" b="1" u="sng"/>
              <a:t>13FFH</a:t>
            </a:r>
            <a:r>
              <a:rPr lang="zh-CN" altLang="en-US" sz="2800" b="1"/>
              <a:t>为</a:t>
            </a:r>
            <a:r>
              <a:rPr lang="en-US" altLang="zh-CN" sz="2800" b="1"/>
              <a:t>RAM</a:t>
            </a:r>
            <a:r>
              <a:rPr lang="zh-CN" altLang="en-US" sz="2800" b="1"/>
              <a:t>区,  选用</a:t>
            </a:r>
            <a:r>
              <a:rPr lang="en-US" altLang="zh-CN" sz="2800" b="1"/>
              <a:t>RAM</a:t>
            </a:r>
            <a:r>
              <a:rPr lang="zh-CN" altLang="en-US" sz="2800" b="1"/>
              <a:t>芯片(2</a:t>
            </a:r>
            <a:r>
              <a:rPr lang="en-US" altLang="zh-CN" sz="2800" b="1"/>
              <a:t>KB/</a:t>
            </a:r>
            <a:r>
              <a:rPr lang="zh-CN" altLang="en-US" sz="2800" b="1"/>
              <a:t>片和1</a:t>
            </a:r>
            <a:r>
              <a:rPr lang="en-US" altLang="zh-CN" sz="2800" b="1"/>
              <a:t>KB/</a:t>
            </a:r>
            <a:r>
              <a:rPr lang="zh-CN" altLang="en-US" sz="2800" b="1"/>
              <a:t>片)。地址总线</a:t>
            </a:r>
            <a:r>
              <a:rPr lang="en-US" altLang="zh-CN" sz="2800" b="1"/>
              <a:t>A</a:t>
            </a:r>
            <a:r>
              <a:rPr lang="en-US" altLang="zh-CN" sz="3200" b="1" baseline="-14000"/>
              <a:t>15</a:t>
            </a:r>
            <a:r>
              <a:rPr lang="en-US" altLang="zh-CN" sz="2800" b="1"/>
              <a:t>~A</a:t>
            </a:r>
            <a:r>
              <a:rPr lang="en-US" altLang="zh-CN" sz="3200" b="1" baseline="-14000"/>
              <a:t>0</a:t>
            </a:r>
            <a:r>
              <a:rPr lang="zh-CN" altLang="en-US" sz="2800" b="1"/>
              <a:t>。给出地址分配和片选逻辑。</a:t>
            </a:r>
          </a:p>
        </p:txBody>
      </p:sp>
      <p:sp>
        <p:nvSpPr>
          <p:cNvPr id="3" name="Text Box 3"/>
          <p:cNvSpPr txBox="1">
            <a:spLocks noChangeArrowheads="1"/>
          </p:cNvSpPr>
          <p:nvPr/>
        </p:nvSpPr>
        <p:spPr bwMode="auto">
          <a:xfrm>
            <a:off x="136525" y="404664"/>
            <a:ext cx="1155700" cy="533400"/>
          </a:xfrm>
          <a:prstGeom prst="rect">
            <a:avLst/>
          </a:prstGeom>
          <a:noFill/>
          <a:ln w="9525">
            <a:noFill/>
            <a:miter lim="800000"/>
            <a:headEnd/>
            <a:tailEnd/>
          </a:ln>
        </p:spPr>
        <p:txBody>
          <a:bodyPr>
            <a:spAutoFit/>
          </a:bodyPr>
          <a:lstStyle/>
          <a:p>
            <a:pPr algn="l"/>
            <a:r>
              <a:rPr lang="zh-CN" altLang="en-US" sz="2900" b="1"/>
              <a:t>例2.</a:t>
            </a:r>
          </a:p>
        </p:txBody>
      </p:sp>
      <p:sp>
        <p:nvSpPr>
          <p:cNvPr id="4" name="Text Box 4"/>
          <p:cNvSpPr txBox="1">
            <a:spLocks noChangeArrowheads="1"/>
          </p:cNvSpPr>
          <p:nvPr/>
        </p:nvSpPr>
        <p:spPr bwMode="auto">
          <a:xfrm>
            <a:off x="444500" y="3164061"/>
            <a:ext cx="6172200" cy="519112"/>
          </a:xfrm>
          <a:prstGeom prst="rect">
            <a:avLst/>
          </a:prstGeom>
          <a:noFill/>
          <a:ln w="9525">
            <a:noFill/>
            <a:miter lim="800000"/>
            <a:headEnd/>
            <a:tailEnd/>
          </a:ln>
        </p:spPr>
        <p:txBody>
          <a:bodyPr>
            <a:spAutoFit/>
          </a:bodyPr>
          <a:lstStyle/>
          <a:p>
            <a:pPr algn="l"/>
            <a:r>
              <a:rPr lang="zh-CN" altLang="en-US" sz="2800" b="1"/>
              <a:t>1. 计算容量和芯片数</a:t>
            </a:r>
          </a:p>
        </p:txBody>
      </p:sp>
      <p:sp>
        <p:nvSpPr>
          <p:cNvPr id="5" name="Text Box 5"/>
          <p:cNvSpPr txBox="1">
            <a:spLocks noChangeArrowheads="1"/>
          </p:cNvSpPr>
          <p:nvPr/>
        </p:nvSpPr>
        <p:spPr bwMode="auto">
          <a:xfrm>
            <a:off x="885825" y="3990007"/>
            <a:ext cx="3055938" cy="519113"/>
          </a:xfrm>
          <a:prstGeom prst="rect">
            <a:avLst/>
          </a:prstGeom>
          <a:noFill/>
          <a:ln w="9525">
            <a:noFill/>
            <a:miter lim="800000"/>
            <a:headEnd/>
            <a:tailEnd/>
          </a:ln>
        </p:spPr>
        <p:txBody>
          <a:bodyPr>
            <a:spAutoFit/>
          </a:bodyPr>
          <a:lstStyle/>
          <a:p>
            <a:pPr algn="l"/>
            <a:r>
              <a:rPr lang="en-US" altLang="zh-CN" sz="2800" b="1"/>
              <a:t>ROM</a:t>
            </a:r>
            <a:r>
              <a:rPr lang="zh-CN" altLang="en-US" sz="2800" b="1"/>
              <a:t>区: 2</a:t>
            </a:r>
            <a:r>
              <a:rPr lang="en-US" altLang="zh-CN" sz="2800" b="1"/>
              <a:t>KB       </a:t>
            </a:r>
          </a:p>
        </p:txBody>
      </p:sp>
      <p:sp>
        <p:nvSpPr>
          <p:cNvPr id="6" name="Text Box 6"/>
          <p:cNvSpPr txBox="1">
            <a:spLocks noChangeArrowheads="1"/>
          </p:cNvSpPr>
          <p:nvPr/>
        </p:nvSpPr>
        <p:spPr bwMode="auto">
          <a:xfrm>
            <a:off x="3438525" y="3974132"/>
            <a:ext cx="2506663" cy="519113"/>
          </a:xfrm>
          <a:prstGeom prst="rect">
            <a:avLst/>
          </a:prstGeom>
          <a:noFill/>
          <a:ln w="9525">
            <a:noFill/>
            <a:miter lim="800000"/>
            <a:headEnd/>
            <a:tailEnd/>
          </a:ln>
        </p:spPr>
        <p:txBody>
          <a:bodyPr>
            <a:spAutoFit/>
          </a:bodyPr>
          <a:lstStyle/>
          <a:p>
            <a:pPr algn="l"/>
            <a:r>
              <a:rPr lang="en-US" altLang="zh-CN" sz="2800" b="1"/>
              <a:t>RAM</a:t>
            </a:r>
            <a:r>
              <a:rPr lang="zh-CN" altLang="en-US" sz="2800" b="1"/>
              <a:t>区: 3</a:t>
            </a:r>
            <a:r>
              <a:rPr lang="en-US" altLang="zh-CN" sz="2800" b="1"/>
              <a:t>KB       </a:t>
            </a:r>
          </a:p>
        </p:txBody>
      </p:sp>
      <p:sp>
        <p:nvSpPr>
          <p:cNvPr id="8" name="Text Box 8"/>
          <p:cNvSpPr txBox="1">
            <a:spLocks noChangeArrowheads="1"/>
          </p:cNvSpPr>
          <p:nvPr/>
        </p:nvSpPr>
        <p:spPr bwMode="auto">
          <a:xfrm>
            <a:off x="447675" y="5661248"/>
            <a:ext cx="4945063" cy="519113"/>
          </a:xfrm>
          <a:prstGeom prst="rect">
            <a:avLst/>
          </a:prstGeom>
          <a:noFill/>
          <a:ln w="9525">
            <a:noFill/>
            <a:miter lim="800000"/>
            <a:headEnd/>
            <a:tailEnd/>
          </a:ln>
        </p:spPr>
        <p:txBody>
          <a:bodyPr>
            <a:spAutoFit/>
          </a:bodyPr>
          <a:lstStyle/>
          <a:p>
            <a:pPr algn="l"/>
            <a:r>
              <a:rPr lang="zh-CN" altLang="en-US" sz="2800" b="1"/>
              <a:t>2. 地址分配与片选逻辑</a:t>
            </a:r>
          </a:p>
        </p:txBody>
      </p:sp>
      <p:sp>
        <p:nvSpPr>
          <p:cNvPr id="10" name="Text Box 10"/>
          <p:cNvSpPr txBox="1">
            <a:spLocks noChangeArrowheads="1"/>
          </p:cNvSpPr>
          <p:nvPr/>
        </p:nvSpPr>
        <p:spPr bwMode="auto">
          <a:xfrm>
            <a:off x="6051550" y="3986832"/>
            <a:ext cx="3092450" cy="519113"/>
          </a:xfrm>
          <a:prstGeom prst="rect">
            <a:avLst/>
          </a:prstGeom>
          <a:noFill/>
          <a:ln w="9525">
            <a:noFill/>
            <a:miter lim="800000"/>
            <a:headEnd/>
            <a:tailEnd/>
          </a:ln>
        </p:spPr>
        <p:txBody>
          <a:bodyPr>
            <a:spAutoFit/>
          </a:bodyPr>
          <a:lstStyle/>
          <a:p>
            <a:pPr algn="l"/>
            <a:r>
              <a:rPr lang="zh-CN" altLang="en-US" sz="2800" b="1" u="sng"/>
              <a:t>共3片</a:t>
            </a:r>
            <a:r>
              <a:rPr lang="zh-CN" altLang="en-US" sz="2800" b="1"/>
              <a:t>(总容量5</a:t>
            </a:r>
            <a:r>
              <a:rPr lang="en-US" altLang="zh-CN" sz="2800" b="1"/>
              <a:t>K)</a:t>
            </a:r>
          </a:p>
        </p:txBody>
      </p:sp>
      <p:sp>
        <p:nvSpPr>
          <p:cNvPr id="12" name="Line 20"/>
          <p:cNvSpPr>
            <a:spLocks noChangeShapeType="1"/>
          </p:cNvSpPr>
          <p:nvPr/>
        </p:nvSpPr>
        <p:spPr bwMode="auto">
          <a:xfrm flipH="1">
            <a:off x="4662487" y="1373596"/>
            <a:ext cx="2337145" cy="2757251"/>
          </a:xfrm>
          <a:prstGeom prst="line">
            <a:avLst/>
          </a:prstGeom>
          <a:noFill/>
          <a:ln w="15875">
            <a:solidFill>
              <a:srgbClr val="0000FF"/>
            </a:solidFill>
            <a:round/>
            <a:headEnd type="oval" w="med" len="med"/>
            <a:tailEnd type="triangle" w="med" len="med"/>
          </a:ln>
        </p:spPr>
        <p:txBody>
          <a:bodyPr wrap="none"/>
          <a:lstStyle/>
          <a:p>
            <a:endParaRPr lang="zh-CN" altLang="en-US" b="1"/>
          </a:p>
        </p:txBody>
      </p:sp>
      <p:sp>
        <p:nvSpPr>
          <p:cNvPr id="13" name="Text Box 21"/>
          <p:cNvSpPr txBox="1">
            <a:spLocks noChangeArrowheads="1"/>
          </p:cNvSpPr>
          <p:nvPr/>
        </p:nvSpPr>
        <p:spPr bwMode="auto">
          <a:xfrm>
            <a:off x="1209674" y="4775630"/>
            <a:ext cx="6905625" cy="523220"/>
          </a:xfrm>
          <a:prstGeom prst="rect">
            <a:avLst/>
          </a:prstGeom>
          <a:noFill/>
          <a:ln w="9525">
            <a:noFill/>
            <a:miter lim="800000"/>
            <a:headEnd/>
            <a:tailEnd/>
          </a:ln>
        </p:spPr>
        <p:txBody>
          <a:bodyPr wrap="square">
            <a:spAutoFit/>
          </a:bodyPr>
          <a:lstStyle/>
          <a:p>
            <a:pPr algn="l"/>
            <a:r>
              <a:rPr lang="zh-CN" altLang="en-US" sz="2800" b="1">
                <a:solidFill>
                  <a:srgbClr val="0000FF"/>
                </a:solidFill>
              </a:rPr>
              <a:t>(</a:t>
            </a:r>
            <a:r>
              <a:rPr lang="zh-CN" altLang="en-US" sz="2800" b="1" smtClean="0">
                <a:solidFill>
                  <a:srgbClr val="0000FF"/>
                </a:solidFill>
              </a:rPr>
              <a:t>0800</a:t>
            </a:r>
            <a:r>
              <a:rPr lang="zh-CN" altLang="en-US" sz="2800" b="1" smtClean="0">
                <a:solidFill>
                  <a:srgbClr val="0000FF"/>
                </a:solidFill>
                <a:cs typeface="Times New Roman" pitchFamily="18" charset="0"/>
              </a:rPr>
              <a:t>~0</a:t>
            </a:r>
            <a:r>
              <a:rPr lang="en-US" altLang="zh-CN" sz="2800" b="1" smtClean="0">
                <a:solidFill>
                  <a:srgbClr val="0000FF"/>
                </a:solidFill>
                <a:cs typeface="Times New Roman" pitchFamily="18" charset="0"/>
              </a:rPr>
              <a:t>BFFH</a:t>
            </a:r>
            <a:r>
              <a:rPr lang="en-US" altLang="zh-CN" sz="2800" b="1" smtClean="0">
                <a:solidFill>
                  <a:srgbClr val="0000FF"/>
                </a:solidFill>
              </a:rPr>
              <a:t>, </a:t>
            </a:r>
            <a:r>
              <a:rPr lang="zh-CN" altLang="en-US" sz="2800" b="1" smtClean="0">
                <a:solidFill>
                  <a:srgbClr val="0000FF"/>
                </a:solidFill>
              </a:rPr>
              <a:t>0</a:t>
            </a:r>
            <a:r>
              <a:rPr lang="en-US" altLang="zh-CN" sz="2800" b="1" smtClean="0">
                <a:solidFill>
                  <a:srgbClr val="0000FF"/>
                </a:solidFill>
              </a:rPr>
              <a:t>C00</a:t>
            </a:r>
            <a:r>
              <a:rPr lang="en-US" altLang="zh-CN" sz="2800" b="1" smtClean="0">
                <a:solidFill>
                  <a:srgbClr val="0000FF"/>
                </a:solidFill>
                <a:cs typeface="Times New Roman" pitchFamily="18" charset="0"/>
              </a:rPr>
              <a:t>~0FFFH</a:t>
            </a:r>
            <a:r>
              <a:rPr lang="en-US" altLang="zh-CN" sz="2800" b="1" smtClean="0">
                <a:solidFill>
                  <a:srgbClr val="0000FF"/>
                </a:solidFill>
              </a:rPr>
              <a:t>, </a:t>
            </a:r>
            <a:r>
              <a:rPr lang="en-US" altLang="zh-CN" sz="2800" b="1">
                <a:solidFill>
                  <a:srgbClr val="0000FF"/>
                </a:solidFill>
              </a:rPr>
              <a:t>1000 </a:t>
            </a:r>
            <a:r>
              <a:rPr lang="en-US" altLang="zh-CN" sz="2800" b="1">
                <a:solidFill>
                  <a:srgbClr val="0000FF"/>
                </a:solidFill>
                <a:cs typeface="Times New Roman" pitchFamily="18" charset="0"/>
              </a:rPr>
              <a:t>~</a:t>
            </a:r>
            <a:r>
              <a:rPr lang="en-US" altLang="zh-CN" sz="2800" b="1" smtClean="0">
                <a:solidFill>
                  <a:srgbClr val="0000FF"/>
                </a:solidFill>
                <a:cs typeface="Times New Roman" pitchFamily="18" charset="0"/>
              </a:rPr>
              <a:t>13FFH)</a:t>
            </a:r>
            <a:endParaRPr lang="en-US" altLang="zh-CN" sz="28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wipe(left)">
                                      <p:cBhvr>
                                        <p:cTn id="41" dur="500"/>
                                        <p:tgtEl>
                                          <p:spTgt spid="10">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wipe(left)">
                                      <p:cBhvr>
                                        <p:cTn id="4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build="p" autoUpdateAnimBg="0"/>
      <p:bldP spid="6" grpId="0" build="p" autoUpdateAnimBg="0"/>
      <p:bldP spid="8" grpId="0" build="p" autoUpdateAnimBg="0"/>
      <p:bldP spid="10" grpId="0" build="p" autoUpdateAnimBg="0"/>
      <p:bldP spid="12" grpId="0" animBg="1"/>
      <p:bldP spid="1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691680" y="1138138"/>
            <a:ext cx="4929188" cy="523220"/>
          </a:xfrm>
          <a:prstGeom prst="rect">
            <a:avLst/>
          </a:prstGeom>
          <a:noFill/>
          <a:ln w="9525">
            <a:noFill/>
            <a:miter lim="800000"/>
            <a:headEnd/>
            <a:tailEnd/>
          </a:ln>
        </p:spPr>
        <p:txBody>
          <a:bodyPr>
            <a:spAutoFit/>
          </a:bodyPr>
          <a:lstStyle/>
          <a:p>
            <a:pPr algn="l"/>
            <a:r>
              <a:rPr lang="en-US" altLang="zh-CN" sz="2800" b="1" smtClean="0">
                <a:ea typeface="黑体" pitchFamily="2" charset="-122"/>
              </a:rPr>
              <a:t>A</a:t>
            </a:r>
            <a:r>
              <a:rPr lang="en-US" altLang="zh-CN" sz="2400" b="1" smtClean="0">
                <a:ea typeface="黑体" pitchFamily="2" charset="-122"/>
              </a:rPr>
              <a:t>15</a:t>
            </a:r>
            <a:r>
              <a:rPr lang="en-US" altLang="zh-CN" sz="2800" b="1" smtClean="0">
                <a:ea typeface="黑体" pitchFamily="2" charset="-122"/>
              </a:rPr>
              <a:t>A</a:t>
            </a:r>
            <a:r>
              <a:rPr lang="en-US" altLang="zh-CN" sz="2400" b="1" smtClean="0">
                <a:ea typeface="黑体" pitchFamily="2" charset="-122"/>
              </a:rPr>
              <a:t>14</a:t>
            </a:r>
            <a:r>
              <a:rPr lang="en-US" altLang="zh-CN" sz="2800" b="1" smtClean="0">
                <a:ea typeface="黑体" pitchFamily="2" charset="-122"/>
              </a:rPr>
              <a:t>A</a:t>
            </a:r>
            <a:r>
              <a:rPr lang="en-US" altLang="zh-CN" sz="2400" b="1" smtClean="0">
                <a:ea typeface="黑体" pitchFamily="2" charset="-122"/>
              </a:rPr>
              <a:t>13</a:t>
            </a:r>
            <a:r>
              <a:rPr lang="en-US" altLang="zh-CN" sz="2800" b="1" smtClean="0">
                <a:solidFill>
                  <a:srgbClr val="FF0000"/>
                </a:solidFill>
                <a:ea typeface="黑体" pitchFamily="2" charset="-122"/>
              </a:rPr>
              <a:t>A</a:t>
            </a:r>
            <a:r>
              <a:rPr lang="en-US" altLang="zh-CN" sz="2400" b="1" smtClean="0">
                <a:solidFill>
                  <a:srgbClr val="FF0000"/>
                </a:solidFill>
                <a:ea typeface="黑体" pitchFamily="2" charset="-122"/>
              </a:rPr>
              <a:t>12</a:t>
            </a:r>
            <a:r>
              <a:rPr lang="en-US" altLang="zh-CN" sz="2800" b="1" smtClean="0">
                <a:solidFill>
                  <a:srgbClr val="FF0000"/>
                </a:solidFill>
                <a:ea typeface="黑体" pitchFamily="2" charset="-122"/>
              </a:rPr>
              <a:t>A</a:t>
            </a:r>
            <a:r>
              <a:rPr lang="en-US" altLang="zh-CN" sz="2400" b="1" smtClean="0">
                <a:solidFill>
                  <a:srgbClr val="FF0000"/>
                </a:solidFill>
                <a:ea typeface="黑体" pitchFamily="2" charset="-122"/>
              </a:rPr>
              <a:t>11</a:t>
            </a:r>
            <a:r>
              <a:rPr lang="en-US" altLang="zh-CN" sz="2800" b="1" smtClean="0">
                <a:solidFill>
                  <a:srgbClr val="FF0000"/>
                </a:solidFill>
                <a:ea typeface="黑体" pitchFamily="2" charset="-122"/>
              </a:rPr>
              <a:t>A</a:t>
            </a:r>
            <a:r>
              <a:rPr lang="en-US" altLang="zh-CN" sz="2400" b="1" smtClean="0">
                <a:solidFill>
                  <a:srgbClr val="FF0000"/>
                </a:solidFill>
                <a:ea typeface="黑体" pitchFamily="2" charset="-122"/>
              </a:rPr>
              <a:t>10</a:t>
            </a:r>
            <a:r>
              <a:rPr lang="en-US" altLang="zh-CN" sz="2800" b="1" smtClean="0">
                <a:solidFill>
                  <a:srgbClr val="FF0000"/>
                </a:solidFill>
                <a:ea typeface="黑体" pitchFamily="2" charset="-122"/>
              </a:rPr>
              <a:t>A</a:t>
            </a:r>
            <a:r>
              <a:rPr lang="en-US" altLang="zh-CN" sz="2400" b="1" smtClean="0">
                <a:solidFill>
                  <a:srgbClr val="FF0000"/>
                </a:solidFill>
                <a:ea typeface="黑体" pitchFamily="2" charset="-122"/>
              </a:rPr>
              <a:t>9</a:t>
            </a:r>
            <a:r>
              <a:rPr lang="en-US" altLang="zh-CN" sz="2800" b="1" smtClean="0">
                <a:ea typeface="黑体" pitchFamily="2" charset="-122"/>
              </a:rPr>
              <a:t>…</a:t>
            </a:r>
            <a:r>
              <a:rPr lang="en-US" altLang="zh-CN" sz="2800" b="1">
                <a:ea typeface="黑体" pitchFamily="2" charset="-122"/>
              </a:rPr>
              <a:t>.</a:t>
            </a:r>
            <a:r>
              <a:rPr lang="en-US" altLang="zh-CN" sz="2800" b="1" smtClean="0">
                <a:solidFill>
                  <a:srgbClr val="FF0000"/>
                </a:solidFill>
                <a:ea typeface="黑体" pitchFamily="2" charset="-122"/>
              </a:rPr>
              <a:t>A</a:t>
            </a:r>
            <a:r>
              <a:rPr lang="en-US" altLang="zh-CN" sz="2400" b="1" smtClean="0">
                <a:solidFill>
                  <a:srgbClr val="FF0000"/>
                </a:solidFill>
                <a:ea typeface="黑体" pitchFamily="2" charset="-122"/>
              </a:rPr>
              <a:t>0</a:t>
            </a:r>
            <a:endParaRPr lang="en-US" altLang="zh-CN" sz="2400" b="1">
              <a:solidFill>
                <a:srgbClr val="FF0000"/>
              </a:solidFill>
              <a:ea typeface="黑体" pitchFamily="2" charset="-122"/>
            </a:endParaRPr>
          </a:p>
        </p:txBody>
      </p:sp>
      <p:sp>
        <p:nvSpPr>
          <p:cNvPr id="3" name="Text Box 3"/>
          <p:cNvSpPr txBox="1">
            <a:spLocks noChangeArrowheads="1"/>
          </p:cNvSpPr>
          <p:nvPr/>
        </p:nvSpPr>
        <p:spPr bwMode="auto">
          <a:xfrm>
            <a:off x="349250" y="332656"/>
            <a:ext cx="6173788" cy="565150"/>
          </a:xfrm>
          <a:prstGeom prst="rect">
            <a:avLst/>
          </a:prstGeom>
          <a:noFill/>
          <a:ln w="9525">
            <a:noFill/>
            <a:miter lim="800000"/>
            <a:headEnd/>
            <a:tailEnd/>
          </a:ln>
        </p:spPr>
        <p:txBody>
          <a:bodyPr>
            <a:spAutoFit/>
          </a:bodyPr>
          <a:lstStyle/>
          <a:p>
            <a:pPr algn="l"/>
            <a:r>
              <a:rPr lang="zh-CN" altLang="en-US" sz="2900" b="1"/>
              <a:t>5</a:t>
            </a:r>
            <a:r>
              <a:rPr lang="en-US" altLang="zh-CN" sz="2900" b="1"/>
              <a:t>KB</a:t>
            </a:r>
            <a:r>
              <a:rPr lang="zh-CN" altLang="en-US" sz="2900" b="1"/>
              <a:t>需13位地址寻址</a:t>
            </a:r>
            <a:r>
              <a:rPr lang="zh-CN" altLang="en-US" b="1">
                <a:solidFill>
                  <a:srgbClr val="FF0000"/>
                </a:solidFill>
              </a:rPr>
              <a:t>: </a:t>
            </a:r>
            <a:r>
              <a:rPr lang="en-US" altLang="zh-CN" sz="2800" b="1">
                <a:solidFill>
                  <a:srgbClr val="FF0000"/>
                </a:solidFill>
              </a:rPr>
              <a:t>A</a:t>
            </a:r>
            <a:r>
              <a:rPr lang="en-US" altLang="zh-CN" sz="3200" b="1" baseline="-14000">
                <a:solidFill>
                  <a:srgbClr val="FF0000"/>
                </a:solidFill>
              </a:rPr>
              <a:t>12</a:t>
            </a:r>
            <a:r>
              <a:rPr lang="en-US" altLang="zh-CN" sz="2400" b="1" baseline="-16000">
                <a:solidFill>
                  <a:srgbClr val="FF0000"/>
                </a:solidFill>
              </a:rPr>
              <a:t> </a:t>
            </a:r>
            <a:r>
              <a:rPr lang="en-US" altLang="zh-CN" sz="3100" b="1">
                <a:solidFill>
                  <a:srgbClr val="FF0000"/>
                </a:solidFill>
              </a:rPr>
              <a:t>~</a:t>
            </a:r>
            <a:r>
              <a:rPr lang="en-US" altLang="zh-CN" sz="1600" b="1">
                <a:solidFill>
                  <a:srgbClr val="FF0000"/>
                </a:solidFill>
              </a:rPr>
              <a:t> </a:t>
            </a:r>
            <a:r>
              <a:rPr lang="en-US" altLang="zh-CN" sz="2800" b="1">
                <a:solidFill>
                  <a:srgbClr val="FF0000"/>
                </a:solidFill>
              </a:rPr>
              <a:t>A</a:t>
            </a:r>
            <a:r>
              <a:rPr lang="en-US" altLang="zh-CN" sz="3200" b="1" baseline="-14000">
                <a:solidFill>
                  <a:srgbClr val="FF0000"/>
                </a:solidFill>
              </a:rPr>
              <a:t>0</a:t>
            </a:r>
            <a:endParaRPr lang="zh-CN" altLang="en-US" sz="3200" b="1" baseline="-14000">
              <a:solidFill>
                <a:srgbClr val="FF0000"/>
              </a:solidFill>
            </a:endParaRPr>
          </a:p>
        </p:txBody>
      </p:sp>
      <p:grpSp>
        <p:nvGrpSpPr>
          <p:cNvPr id="4" name="Group 53"/>
          <p:cNvGrpSpPr>
            <a:grpSpLocks/>
          </p:cNvGrpSpPr>
          <p:nvPr/>
        </p:nvGrpSpPr>
        <p:grpSpPr bwMode="auto">
          <a:xfrm>
            <a:off x="719138" y="1587401"/>
            <a:ext cx="6057900" cy="1038225"/>
            <a:chOff x="453" y="767"/>
            <a:chExt cx="3816" cy="638"/>
          </a:xfrm>
        </p:grpSpPr>
        <p:sp>
          <p:nvSpPr>
            <p:cNvPr id="5" name="Text Box 6"/>
            <p:cNvSpPr txBox="1">
              <a:spLocks noChangeArrowheads="1"/>
            </p:cNvSpPr>
            <p:nvPr/>
          </p:nvSpPr>
          <p:spPr bwMode="auto">
            <a:xfrm>
              <a:off x="1310" y="767"/>
              <a:ext cx="2959" cy="319"/>
            </a:xfrm>
            <a:prstGeom prst="rect">
              <a:avLst/>
            </a:prstGeom>
            <a:noFill/>
            <a:ln w="9525">
              <a:noFill/>
              <a:miter lim="800000"/>
              <a:headEnd/>
              <a:tailEnd/>
            </a:ln>
          </p:spPr>
          <p:txBody>
            <a:bodyPr>
              <a:spAutoFit/>
            </a:bodyPr>
            <a:lstStyle/>
            <a:p>
              <a:pPr algn="l"/>
              <a:r>
                <a:rPr lang="zh-CN" altLang="en-US" sz="2800" b="1">
                  <a:solidFill>
                    <a:srgbClr val="000099"/>
                  </a:solidFill>
                  <a:ea typeface="黑体" pitchFamily="2" charset="-122"/>
                </a:rPr>
                <a:t>0  </a:t>
              </a:r>
              <a:r>
                <a:rPr lang="zh-CN" altLang="en-US" sz="2400" b="1">
                  <a:solidFill>
                    <a:srgbClr val="000099"/>
                  </a:solidFill>
                  <a:ea typeface="黑体" pitchFamily="2" charset="-122"/>
                </a:rPr>
                <a:t>  </a:t>
              </a:r>
              <a:r>
                <a:rPr lang="zh-CN" altLang="en-US" sz="2800" b="1">
                  <a:solidFill>
                    <a:srgbClr val="000099"/>
                  </a:solidFill>
                  <a:ea typeface="黑体" pitchFamily="2" charset="-122"/>
                </a:rPr>
                <a:t>0    0</a:t>
              </a:r>
              <a:r>
                <a:rPr lang="zh-CN" altLang="en-US" sz="2800" b="1">
                  <a:solidFill>
                    <a:srgbClr val="66FF33"/>
                  </a:solidFill>
                  <a:ea typeface="黑体" pitchFamily="2" charset="-122"/>
                </a:rPr>
                <a:t> </a:t>
              </a:r>
              <a:r>
                <a:rPr lang="zh-CN" altLang="en-US" sz="2800" b="1">
                  <a:solidFill>
                    <a:schemeClr val="tx1"/>
                  </a:solidFill>
                  <a:ea typeface="黑体" pitchFamily="2" charset="-122"/>
                </a:rPr>
                <a:t>   </a:t>
              </a:r>
              <a:r>
                <a:rPr lang="zh-CN" altLang="en-US" sz="2800" b="1">
                  <a:solidFill>
                    <a:srgbClr val="800000"/>
                  </a:solidFill>
                  <a:ea typeface="黑体" pitchFamily="2" charset="-122"/>
                </a:rPr>
                <a:t>0    0</a:t>
              </a:r>
              <a:r>
                <a:rPr lang="zh-CN" altLang="en-US" sz="2800" b="1">
                  <a:solidFill>
                    <a:schemeClr val="tx1"/>
                  </a:solidFill>
                  <a:ea typeface="黑体" pitchFamily="2" charset="-122"/>
                </a:rPr>
                <a:t>   </a:t>
              </a:r>
              <a:r>
                <a:rPr lang="zh-CN" altLang="en-US" sz="2400" b="1">
                  <a:solidFill>
                    <a:schemeClr val="tx1"/>
                  </a:solidFill>
                  <a:ea typeface="黑体" pitchFamily="2" charset="-122"/>
                </a:rPr>
                <a:t> </a:t>
              </a:r>
              <a:r>
                <a:rPr lang="zh-CN" altLang="en-US" sz="2400" b="1">
                  <a:solidFill>
                    <a:srgbClr val="66FF99"/>
                  </a:solidFill>
                  <a:ea typeface="黑体" pitchFamily="2" charset="-122"/>
                </a:rPr>
                <a:t> </a:t>
              </a:r>
              <a:r>
                <a:rPr lang="zh-CN" altLang="en-US" sz="2800" b="1">
                  <a:ea typeface="黑体" pitchFamily="2" charset="-122"/>
                </a:rPr>
                <a:t>0  …….</a:t>
              </a:r>
              <a:r>
                <a:rPr lang="zh-CN" altLang="en-US" sz="1400" b="1">
                  <a:ea typeface="黑体" pitchFamily="2" charset="-122"/>
                </a:rPr>
                <a:t> </a:t>
              </a:r>
              <a:r>
                <a:rPr lang="zh-CN" altLang="en-US" sz="2800" b="1">
                  <a:ea typeface="黑体" pitchFamily="2" charset="-122"/>
                </a:rPr>
                <a:t>.</a:t>
              </a:r>
              <a:r>
                <a:rPr lang="zh-CN" altLang="en-US" sz="1200" b="1">
                  <a:ea typeface="黑体" pitchFamily="2" charset="-122"/>
                </a:rPr>
                <a:t> </a:t>
              </a:r>
              <a:r>
                <a:rPr lang="zh-CN" altLang="en-US" sz="2800" b="1">
                  <a:ea typeface="黑体" pitchFamily="2" charset="-122"/>
                </a:rPr>
                <a:t>0</a:t>
              </a:r>
            </a:p>
          </p:txBody>
        </p:sp>
        <p:sp>
          <p:nvSpPr>
            <p:cNvPr id="6" name="Text Box 7"/>
            <p:cNvSpPr txBox="1">
              <a:spLocks noChangeArrowheads="1"/>
            </p:cNvSpPr>
            <p:nvPr/>
          </p:nvSpPr>
          <p:spPr bwMode="auto">
            <a:xfrm>
              <a:off x="1313" y="1086"/>
              <a:ext cx="2850" cy="319"/>
            </a:xfrm>
            <a:prstGeom prst="rect">
              <a:avLst/>
            </a:prstGeom>
            <a:noFill/>
            <a:ln w="9525">
              <a:noFill/>
              <a:miter lim="800000"/>
              <a:headEnd/>
              <a:tailEnd/>
            </a:ln>
          </p:spPr>
          <p:txBody>
            <a:bodyPr>
              <a:spAutoFit/>
            </a:bodyPr>
            <a:lstStyle/>
            <a:p>
              <a:pPr algn="l"/>
              <a:r>
                <a:rPr lang="zh-CN" altLang="en-US" sz="2800" b="1">
                  <a:solidFill>
                    <a:srgbClr val="000099"/>
                  </a:solidFill>
                  <a:ea typeface="黑体" pitchFamily="2" charset="-122"/>
                </a:rPr>
                <a:t>0</a:t>
              </a:r>
              <a:r>
                <a:rPr lang="zh-CN" altLang="en-US" sz="2400" b="1">
                  <a:solidFill>
                    <a:srgbClr val="000099"/>
                  </a:solidFill>
                  <a:ea typeface="黑体" pitchFamily="2" charset="-122"/>
                </a:rPr>
                <a:t>    </a:t>
              </a:r>
              <a:r>
                <a:rPr lang="zh-CN" altLang="en-US" sz="2800" b="1">
                  <a:solidFill>
                    <a:srgbClr val="000099"/>
                  </a:solidFill>
                  <a:ea typeface="黑体" pitchFamily="2" charset="-122"/>
                </a:rPr>
                <a:t>0 </a:t>
              </a:r>
              <a:r>
                <a:rPr lang="zh-CN" altLang="en-US" sz="2000" b="1">
                  <a:solidFill>
                    <a:srgbClr val="000099"/>
                  </a:solidFill>
                  <a:ea typeface="黑体" pitchFamily="2" charset="-122"/>
                </a:rPr>
                <a:t> </a:t>
              </a:r>
              <a:r>
                <a:rPr lang="zh-CN" altLang="en-US" sz="2200" b="1">
                  <a:solidFill>
                    <a:srgbClr val="000099"/>
                  </a:solidFill>
                  <a:ea typeface="黑体" pitchFamily="2" charset="-122"/>
                </a:rPr>
                <a:t>   </a:t>
              </a:r>
              <a:r>
                <a:rPr lang="zh-CN" altLang="en-US" sz="2800" b="1">
                  <a:solidFill>
                    <a:srgbClr val="000099"/>
                  </a:solidFill>
                  <a:ea typeface="黑体" pitchFamily="2" charset="-122"/>
                </a:rPr>
                <a:t>0</a:t>
              </a:r>
              <a:r>
                <a:rPr lang="zh-CN" altLang="en-US" sz="2800" b="1">
                  <a:solidFill>
                    <a:schemeClr val="tx1"/>
                  </a:solidFill>
                  <a:ea typeface="黑体" pitchFamily="2" charset="-122"/>
                </a:rPr>
                <a:t>    </a:t>
              </a:r>
              <a:r>
                <a:rPr lang="zh-CN" altLang="en-US" sz="2800" b="1">
                  <a:solidFill>
                    <a:srgbClr val="800000"/>
                  </a:solidFill>
                  <a:ea typeface="黑体" pitchFamily="2" charset="-122"/>
                </a:rPr>
                <a:t>0    0</a:t>
              </a:r>
              <a:r>
                <a:rPr lang="zh-CN" altLang="en-US" sz="2800" b="1">
                  <a:solidFill>
                    <a:schemeClr val="tx1"/>
                  </a:solidFill>
                  <a:ea typeface="黑体" pitchFamily="2" charset="-122"/>
                </a:rPr>
                <a:t>     </a:t>
              </a:r>
              <a:r>
                <a:rPr lang="zh-CN" altLang="en-US" sz="2800" b="1">
                  <a:ea typeface="黑体" pitchFamily="2" charset="-122"/>
                </a:rPr>
                <a:t>1  …… </a:t>
              </a:r>
              <a:r>
                <a:rPr lang="zh-CN" altLang="en-US" sz="2400" b="1">
                  <a:ea typeface="黑体" pitchFamily="2" charset="-122"/>
                </a:rPr>
                <a:t>  </a:t>
              </a:r>
              <a:r>
                <a:rPr lang="zh-CN" altLang="en-US" sz="2800" b="1">
                  <a:ea typeface="黑体" pitchFamily="2" charset="-122"/>
                </a:rPr>
                <a:t>1</a:t>
              </a:r>
            </a:p>
          </p:txBody>
        </p:sp>
        <p:sp>
          <p:nvSpPr>
            <p:cNvPr id="7" name="Line 8"/>
            <p:cNvSpPr>
              <a:spLocks noChangeShapeType="1"/>
            </p:cNvSpPr>
            <p:nvPr/>
          </p:nvSpPr>
          <p:spPr bwMode="auto">
            <a:xfrm>
              <a:off x="1412" y="1034"/>
              <a:ext cx="0" cy="133"/>
            </a:xfrm>
            <a:prstGeom prst="line">
              <a:avLst/>
            </a:prstGeom>
            <a:noFill/>
            <a:ln w="22225" cap="rnd">
              <a:solidFill>
                <a:schemeClr val="tx1"/>
              </a:solidFill>
              <a:prstDash val="sysDot"/>
              <a:round/>
              <a:headEnd type="none" w="sm" len="sm"/>
              <a:tailEnd type="none" w="sm" len="sm"/>
            </a:ln>
          </p:spPr>
          <p:txBody>
            <a:bodyPr wrap="none" anchor="ctr"/>
            <a:lstStyle/>
            <a:p>
              <a:endParaRPr lang="zh-CN" altLang="en-US" b="1"/>
            </a:p>
          </p:txBody>
        </p:sp>
        <p:sp>
          <p:nvSpPr>
            <p:cNvPr id="8" name="AutoShape 9"/>
            <p:cNvSpPr>
              <a:spLocks/>
            </p:cNvSpPr>
            <p:nvPr/>
          </p:nvSpPr>
          <p:spPr bwMode="auto">
            <a:xfrm>
              <a:off x="1247" y="872"/>
              <a:ext cx="95" cy="460"/>
            </a:xfrm>
            <a:prstGeom prst="leftBrace">
              <a:avLst>
                <a:gd name="adj1" fmla="val 40351"/>
                <a:gd name="adj2" fmla="val 50000"/>
              </a:avLst>
            </a:prstGeom>
            <a:noFill/>
            <a:ln w="25400">
              <a:solidFill>
                <a:srgbClr val="003C00"/>
              </a:solidFill>
              <a:round/>
              <a:headEnd/>
              <a:tailEnd/>
            </a:ln>
          </p:spPr>
          <p:txBody>
            <a:bodyPr wrap="none" anchor="ctr"/>
            <a:lstStyle/>
            <a:p>
              <a:endParaRPr lang="zh-CN" altLang="en-US" b="1"/>
            </a:p>
          </p:txBody>
        </p:sp>
        <p:sp>
          <p:nvSpPr>
            <p:cNvPr id="9" name="Rectangle 10"/>
            <p:cNvSpPr>
              <a:spLocks noChangeArrowheads="1"/>
            </p:cNvSpPr>
            <p:nvPr/>
          </p:nvSpPr>
          <p:spPr bwMode="auto">
            <a:xfrm>
              <a:off x="453" y="791"/>
              <a:ext cx="794" cy="582"/>
            </a:xfrm>
            <a:prstGeom prst="rect">
              <a:avLst/>
            </a:prstGeom>
            <a:noFill/>
            <a:ln w="9525">
              <a:noFill/>
              <a:miter lim="800000"/>
              <a:headEnd/>
              <a:tailEnd/>
            </a:ln>
          </p:spPr>
          <p:txBody>
            <a:bodyPr wrap="none">
              <a:spAutoFit/>
            </a:bodyPr>
            <a:lstStyle/>
            <a:p>
              <a:pPr algn="l">
                <a:spcBef>
                  <a:spcPct val="0"/>
                </a:spcBef>
              </a:pPr>
              <a:r>
                <a:rPr lang="zh-CN" altLang="en-US" sz="2800" b="1"/>
                <a:t>0000 </a:t>
              </a:r>
              <a:r>
                <a:rPr lang="en-US" altLang="zh-CN" sz="2800" b="1"/>
                <a:t>H</a:t>
              </a:r>
            </a:p>
            <a:p>
              <a:pPr algn="l">
                <a:spcBef>
                  <a:spcPct val="0"/>
                </a:spcBef>
              </a:pPr>
              <a:r>
                <a:rPr lang="en-US" altLang="zh-CN" sz="2800" b="1"/>
                <a:t>07FFH</a:t>
              </a:r>
              <a:endParaRPr lang="zh-CN" altLang="en-US" sz="2800" b="1"/>
            </a:p>
          </p:txBody>
        </p:sp>
      </p:grpSp>
      <p:grpSp>
        <p:nvGrpSpPr>
          <p:cNvPr id="10" name="Group 51"/>
          <p:cNvGrpSpPr>
            <a:grpSpLocks/>
          </p:cNvGrpSpPr>
          <p:nvPr/>
        </p:nvGrpSpPr>
        <p:grpSpPr bwMode="auto">
          <a:xfrm>
            <a:off x="719138" y="2506563"/>
            <a:ext cx="5975350" cy="1071563"/>
            <a:chOff x="453" y="1394"/>
            <a:chExt cx="3764" cy="675"/>
          </a:xfrm>
        </p:grpSpPr>
        <p:sp>
          <p:nvSpPr>
            <p:cNvPr id="11" name="Text Box 13"/>
            <p:cNvSpPr txBox="1">
              <a:spLocks noChangeArrowheads="1"/>
            </p:cNvSpPr>
            <p:nvPr/>
          </p:nvSpPr>
          <p:spPr bwMode="auto">
            <a:xfrm>
              <a:off x="1260" y="1742"/>
              <a:ext cx="2926" cy="327"/>
            </a:xfrm>
            <a:prstGeom prst="rect">
              <a:avLst/>
            </a:prstGeom>
            <a:noFill/>
            <a:ln w="9525">
              <a:noFill/>
              <a:miter lim="800000"/>
              <a:headEnd/>
              <a:tailEnd/>
            </a:ln>
          </p:spPr>
          <p:txBody>
            <a:bodyPr>
              <a:spAutoFit/>
            </a:bodyPr>
            <a:lstStyle/>
            <a:p>
              <a:pPr algn="l"/>
              <a:r>
                <a:rPr lang="zh-CN" altLang="en-US" sz="2800" b="1">
                  <a:solidFill>
                    <a:srgbClr val="66FF33"/>
                  </a:solidFill>
                  <a:ea typeface="黑体" pitchFamily="2" charset="-122"/>
                </a:rPr>
                <a:t> </a:t>
              </a:r>
              <a:r>
                <a:rPr lang="zh-CN" altLang="en-US" sz="2800" b="1">
                  <a:solidFill>
                    <a:srgbClr val="000099"/>
                  </a:solidFill>
                  <a:ea typeface="黑体" pitchFamily="2" charset="-122"/>
                </a:rPr>
                <a:t>0</a:t>
              </a:r>
              <a:r>
                <a:rPr lang="zh-CN" altLang="en-US" sz="2400" b="1">
                  <a:solidFill>
                    <a:srgbClr val="000099"/>
                  </a:solidFill>
                  <a:ea typeface="黑体" pitchFamily="2" charset="-122"/>
                </a:rPr>
                <a:t>    </a:t>
              </a:r>
              <a:r>
                <a:rPr lang="zh-CN" altLang="en-US" sz="2800" b="1">
                  <a:solidFill>
                    <a:srgbClr val="000099"/>
                  </a:solidFill>
                  <a:ea typeface="黑体" pitchFamily="2" charset="-122"/>
                </a:rPr>
                <a:t>0    0</a:t>
              </a:r>
              <a:r>
                <a:rPr lang="zh-CN" altLang="en-US" sz="2800" b="1">
                  <a:solidFill>
                    <a:srgbClr val="66FF33"/>
                  </a:solidFill>
                  <a:ea typeface="黑体" pitchFamily="2" charset="-122"/>
                </a:rPr>
                <a:t> </a:t>
              </a:r>
              <a:r>
                <a:rPr lang="zh-CN" altLang="en-US" sz="2800" b="1">
                  <a:solidFill>
                    <a:schemeClr val="tx1"/>
                  </a:solidFill>
                  <a:ea typeface="黑体" pitchFamily="2" charset="-122"/>
                </a:rPr>
                <a:t>   </a:t>
              </a:r>
              <a:r>
                <a:rPr lang="zh-CN" altLang="en-US" sz="2800" b="1">
                  <a:solidFill>
                    <a:srgbClr val="800000"/>
                  </a:solidFill>
                  <a:ea typeface="黑体" pitchFamily="2" charset="-122"/>
                </a:rPr>
                <a:t>0    1</a:t>
              </a:r>
              <a:r>
                <a:rPr lang="zh-CN" altLang="en-US" sz="2800" b="1">
                  <a:solidFill>
                    <a:schemeClr val="tx1"/>
                  </a:solidFill>
                  <a:ea typeface="黑体" pitchFamily="2" charset="-122"/>
                </a:rPr>
                <a:t>     </a:t>
              </a:r>
              <a:r>
                <a:rPr lang="zh-CN" altLang="en-US" sz="2800" b="1">
                  <a:ea typeface="黑体" pitchFamily="2" charset="-122"/>
                </a:rPr>
                <a:t>1  …… .</a:t>
              </a:r>
              <a:r>
                <a:rPr lang="zh-CN" altLang="en-US" sz="2000" b="1">
                  <a:ea typeface="黑体" pitchFamily="2" charset="-122"/>
                </a:rPr>
                <a:t> </a:t>
              </a:r>
              <a:r>
                <a:rPr lang="zh-CN" altLang="en-US" sz="2800" b="1">
                  <a:ea typeface="黑体" pitchFamily="2" charset="-122"/>
                </a:rPr>
                <a:t>1</a:t>
              </a:r>
            </a:p>
          </p:txBody>
        </p:sp>
        <p:sp>
          <p:nvSpPr>
            <p:cNvPr id="12" name="Text Box 14"/>
            <p:cNvSpPr txBox="1">
              <a:spLocks noChangeArrowheads="1"/>
            </p:cNvSpPr>
            <p:nvPr/>
          </p:nvSpPr>
          <p:spPr bwMode="auto">
            <a:xfrm>
              <a:off x="1259" y="1394"/>
              <a:ext cx="2958" cy="327"/>
            </a:xfrm>
            <a:prstGeom prst="rect">
              <a:avLst/>
            </a:prstGeom>
            <a:noFill/>
            <a:ln w="9525">
              <a:noFill/>
              <a:miter lim="800000"/>
              <a:headEnd/>
              <a:tailEnd/>
            </a:ln>
          </p:spPr>
          <p:txBody>
            <a:bodyPr>
              <a:spAutoFit/>
            </a:bodyPr>
            <a:lstStyle/>
            <a:p>
              <a:pPr algn="l"/>
              <a:r>
                <a:rPr lang="zh-CN" altLang="en-US" sz="2800" b="1">
                  <a:solidFill>
                    <a:srgbClr val="000099"/>
                  </a:solidFill>
                  <a:ea typeface="黑体" pitchFamily="2" charset="-122"/>
                </a:rPr>
                <a:t> 0</a:t>
              </a:r>
              <a:r>
                <a:rPr lang="zh-CN" altLang="en-US" sz="2400" b="1">
                  <a:solidFill>
                    <a:srgbClr val="000099"/>
                  </a:solidFill>
                  <a:ea typeface="黑体" pitchFamily="2" charset="-122"/>
                </a:rPr>
                <a:t>    </a:t>
              </a:r>
              <a:r>
                <a:rPr lang="zh-CN" altLang="en-US" sz="2800" b="1">
                  <a:solidFill>
                    <a:srgbClr val="000099"/>
                  </a:solidFill>
                  <a:ea typeface="黑体" pitchFamily="2" charset="-122"/>
                </a:rPr>
                <a:t>0    0</a:t>
              </a:r>
              <a:r>
                <a:rPr lang="zh-CN" altLang="en-US" sz="2800" b="1">
                  <a:solidFill>
                    <a:schemeClr val="tx1"/>
                  </a:solidFill>
                  <a:ea typeface="黑体" pitchFamily="2" charset="-122"/>
                </a:rPr>
                <a:t>    </a:t>
              </a:r>
              <a:r>
                <a:rPr lang="zh-CN" altLang="en-US" sz="2800" b="1">
                  <a:solidFill>
                    <a:srgbClr val="800000"/>
                  </a:solidFill>
                  <a:ea typeface="黑体" pitchFamily="2" charset="-122"/>
                </a:rPr>
                <a:t>0    1</a:t>
              </a:r>
              <a:r>
                <a:rPr lang="zh-CN" altLang="en-US" sz="2800" b="1">
                  <a:solidFill>
                    <a:schemeClr val="tx1"/>
                  </a:solidFill>
                  <a:ea typeface="黑体" pitchFamily="2" charset="-122"/>
                </a:rPr>
                <a:t>     </a:t>
              </a:r>
              <a:r>
                <a:rPr lang="zh-CN" altLang="en-US" sz="2800" b="1">
                  <a:ea typeface="黑体" pitchFamily="2" charset="-122"/>
                </a:rPr>
                <a:t>0  ……</a:t>
              </a:r>
              <a:r>
                <a:rPr lang="zh-CN" altLang="en-US" sz="2000" b="1">
                  <a:ea typeface="黑体" pitchFamily="2" charset="-122"/>
                </a:rPr>
                <a:t> </a:t>
              </a:r>
              <a:r>
                <a:rPr lang="zh-CN" altLang="en-US" sz="2800" b="1">
                  <a:ea typeface="黑体" pitchFamily="2" charset="-122"/>
                </a:rPr>
                <a:t>. 0</a:t>
              </a:r>
            </a:p>
          </p:txBody>
        </p:sp>
        <p:sp>
          <p:nvSpPr>
            <p:cNvPr id="13" name="Line 15"/>
            <p:cNvSpPr>
              <a:spLocks noChangeShapeType="1"/>
            </p:cNvSpPr>
            <p:nvPr/>
          </p:nvSpPr>
          <p:spPr bwMode="auto">
            <a:xfrm>
              <a:off x="1426" y="1668"/>
              <a:ext cx="0" cy="136"/>
            </a:xfrm>
            <a:prstGeom prst="line">
              <a:avLst/>
            </a:prstGeom>
            <a:noFill/>
            <a:ln w="22225" cap="rnd">
              <a:solidFill>
                <a:schemeClr val="tx1"/>
              </a:solidFill>
              <a:prstDash val="sysDot"/>
              <a:round/>
              <a:headEnd type="none" w="sm" len="sm"/>
              <a:tailEnd type="none" w="sm" len="sm"/>
            </a:ln>
          </p:spPr>
          <p:txBody>
            <a:bodyPr wrap="none" anchor="ctr"/>
            <a:lstStyle/>
            <a:p>
              <a:endParaRPr lang="zh-CN" altLang="en-US" b="1"/>
            </a:p>
          </p:txBody>
        </p:sp>
        <p:sp>
          <p:nvSpPr>
            <p:cNvPr id="14" name="AutoShape 16"/>
            <p:cNvSpPr>
              <a:spLocks/>
            </p:cNvSpPr>
            <p:nvPr/>
          </p:nvSpPr>
          <p:spPr bwMode="auto">
            <a:xfrm>
              <a:off x="1231" y="1522"/>
              <a:ext cx="94" cy="427"/>
            </a:xfrm>
            <a:prstGeom prst="leftBrace">
              <a:avLst>
                <a:gd name="adj1" fmla="val 37855"/>
                <a:gd name="adj2" fmla="val 50000"/>
              </a:avLst>
            </a:prstGeom>
            <a:noFill/>
            <a:ln w="25400">
              <a:solidFill>
                <a:srgbClr val="003C00"/>
              </a:solidFill>
              <a:round/>
              <a:headEnd/>
              <a:tailEnd/>
            </a:ln>
          </p:spPr>
          <p:txBody>
            <a:bodyPr wrap="none" anchor="ctr"/>
            <a:lstStyle/>
            <a:p>
              <a:endParaRPr lang="zh-CN" altLang="en-US" b="1"/>
            </a:p>
          </p:txBody>
        </p:sp>
        <p:sp>
          <p:nvSpPr>
            <p:cNvPr id="15" name="Rectangle 17"/>
            <p:cNvSpPr>
              <a:spLocks noChangeArrowheads="1"/>
            </p:cNvSpPr>
            <p:nvPr/>
          </p:nvSpPr>
          <p:spPr bwMode="auto">
            <a:xfrm>
              <a:off x="453" y="1451"/>
              <a:ext cx="813" cy="596"/>
            </a:xfrm>
            <a:prstGeom prst="rect">
              <a:avLst/>
            </a:prstGeom>
            <a:noFill/>
            <a:ln w="9525">
              <a:noFill/>
              <a:miter lim="800000"/>
              <a:headEnd/>
              <a:tailEnd/>
            </a:ln>
          </p:spPr>
          <p:txBody>
            <a:bodyPr wrap="none">
              <a:spAutoFit/>
            </a:bodyPr>
            <a:lstStyle/>
            <a:p>
              <a:pPr algn="l">
                <a:spcBef>
                  <a:spcPct val="0"/>
                </a:spcBef>
              </a:pPr>
              <a:r>
                <a:rPr lang="zh-CN" altLang="en-US" sz="2800" b="1"/>
                <a:t>0800 </a:t>
              </a:r>
              <a:r>
                <a:rPr lang="en-US" altLang="zh-CN" sz="2800" b="1"/>
                <a:t>H</a:t>
              </a:r>
            </a:p>
            <a:p>
              <a:pPr algn="l">
                <a:spcBef>
                  <a:spcPct val="0"/>
                </a:spcBef>
              </a:pPr>
              <a:r>
                <a:rPr lang="en-US" altLang="zh-CN" sz="2800" b="1"/>
                <a:t>0FFFH</a:t>
              </a:r>
              <a:endParaRPr lang="zh-CN" altLang="en-US" sz="2800" b="1"/>
            </a:p>
          </p:txBody>
        </p:sp>
      </p:grpSp>
      <p:grpSp>
        <p:nvGrpSpPr>
          <p:cNvPr id="16" name="Group 52"/>
          <p:cNvGrpSpPr>
            <a:grpSpLocks/>
          </p:cNvGrpSpPr>
          <p:nvPr/>
        </p:nvGrpSpPr>
        <p:grpSpPr bwMode="auto">
          <a:xfrm>
            <a:off x="681038" y="3474938"/>
            <a:ext cx="5984875" cy="1003300"/>
            <a:chOff x="453" y="2012"/>
            <a:chExt cx="3729" cy="632"/>
          </a:xfrm>
        </p:grpSpPr>
        <p:sp>
          <p:nvSpPr>
            <p:cNvPr id="17" name="Text Box 20"/>
            <p:cNvSpPr txBox="1">
              <a:spLocks noChangeArrowheads="1"/>
            </p:cNvSpPr>
            <p:nvPr/>
          </p:nvSpPr>
          <p:spPr bwMode="auto">
            <a:xfrm>
              <a:off x="1270" y="2317"/>
              <a:ext cx="2879" cy="327"/>
            </a:xfrm>
            <a:prstGeom prst="rect">
              <a:avLst/>
            </a:prstGeom>
            <a:noFill/>
            <a:ln w="9525">
              <a:noFill/>
              <a:miter lim="800000"/>
              <a:headEnd/>
              <a:tailEnd/>
            </a:ln>
          </p:spPr>
          <p:txBody>
            <a:bodyPr>
              <a:spAutoFit/>
            </a:bodyPr>
            <a:lstStyle/>
            <a:p>
              <a:pPr algn="l"/>
              <a:r>
                <a:rPr lang="zh-CN" altLang="en-US" sz="2000" b="1">
                  <a:solidFill>
                    <a:srgbClr val="000099"/>
                  </a:solidFill>
                  <a:ea typeface="黑体" pitchFamily="2" charset="-122"/>
                </a:rPr>
                <a:t> </a:t>
              </a:r>
              <a:r>
                <a:rPr lang="zh-CN" altLang="en-US" sz="2800" b="1">
                  <a:solidFill>
                    <a:srgbClr val="000099"/>
                  </a:solidFill>
                  <a:ea typeface="黑体" pitchFamily="2" charset="-122"/>
                </a:rPr>
                <a:t>0</a:t>
              </a:r>
              <a:r>
                <a:rPr lang="zh-CN" altLang="en-US" sz="2400" b="1">
                  <a:solidFill>
                    <a:srgbClr val="000099"/>
                  </a:solidFill>
                  <a:ea typeface="黑体" pitchFamily="2" charset="-122"/>
                </a:rPr>
                <a:t>    </a:t>
              </a:r>
              <a:r>
                <a:rPr lang="zh-CN" altLang="en-US" sz="2800" b="1">
                  <a:solidFill>
                    <a:srgbClr val="000099"/>
                  </a:solidFill>
                  <a:ea typeface="黑体" pitchFamily="2" charset="-122"/>
                </a:rPr>
                <a:t>0    0</a:t>
              </a:r>
              <a:r>
                <a:rPr lang="zh-CN" altLang="en-US" sz="2800" b="1">
                  <a:solidFill>
                    <a:srgbClr val="66FF33"/>
                  </a:solidFill>
                  <a:ea typeface="黑体" pitchFamily="2" charset="-122"/>
                </a:rPr>
                <a:t>  </a:t>
              </a:r>
              <a:r>
                <a:rPr lang="zh-CN" altLang="en-US" sz="2800" b="1">
                  <a:solidFill>
                    <a:schemeClr val="tx1"/>
                  </a:solidFill>
                  <a:ea typeface="黑体" pitchFamily="2" charset="-122"/>
                </a:rPr>
                <a:t>  </a:t>
              </a:r>
              <a:r>
                <a:rPr lang="zh-CN" altLang="en-US" sz="2800" b="1">
                  <a:solidFill>
                    <a:srgbClr val="800000"/>
                  </a:solidFill>
                  <a:ea typeface="黑体" pitchFamily="2" charset="-122"/>
                </a:rPr>
                <a:t>1    0   </a:t>
              </a:r>
              <a:r>
                <a:rPr lang="zh-CN" altLang="en-US" sz="2400" b="1">
                  <a:solidFill>
                    <a:srgbClr val="800000"/>
                  </a:solidFill>
                  <a:ea typeface="黑体" pitchFamily="2" charset="-122"/>
                </a:rPr>
                <a:t>  </a:t>
              </a:r>
              <a:r>
                <a:rPr lang="zh-CN" altLang="en-US" sz="2800" b="1">
                  <a:solidFill>
                    <a:srgbClr val="800000"/>
                  </a:solidFill>
                  <a:ea typeface="黑体" pitchFamily="2" charset="-122"/>
                </a:rPr>
                <a:t>0</a:t>
              </a:r>
              <a:r>
                <a:rPr lang="zh-CN" altLang="en-US" sz="2800" b="1">
                  <a:solidFill>
                    <a:schemeClr val="tx1"/>
                  </a:solidFill>
                  <a:ea typeface="黑体" pitchFamily="2" charset="-122"/>
                </a:rPr>
                <a:t>  </a:t>
              </a:r>
              <a:r>
                <a:rPr lang="zh-CN" altLang="en-US" sz="2800" b="1">
                  <a:ea typeface="黑体" pitchFamily="2" charset="-122"/>
                </a:rPr>
                <a:t>1 …..</a:t>
              </a:r>
              <a:r>
                <a:rPr lang="zh-CN" altLang="en-US" sz="2400" b="1">
                  <a:ea typeface="黑体" pitchFamily="2" charset="-122"/>
                </a:rPr>
                <a:t> </a:t>
              </a:r>
              <a:r>
                <a:rPr lang="zh-CN" altLang="en-US" sz="2800" b="1">
                  <a:ea typeface="黑体" pitchFamily="2" charset="-122"/>
                </a:rPr>
                <a:t>.1</a:t>
              </a:r>
            </a:p>
          </p:txBody>
        </p:sp>
        <p:sp>
          <p:nvSpPr>
            <p:cNvPr id="18" name="Text Box 21"/>
            <p:cNvSpPr txBox="1">
              <a:spLocks noChangeArrowheads="1"/>
            </p:cNvSpPr>
            <p:nvPr/>
          </p:nvSpPr>
          <p:spPr bwMode="auto">
            <a:xfrm>
              <a:off x="1260" y="2012"/>
              <a:ext cx="2922" cy="327"/>
            </a:xfrm>
            <a:prstGeom prst="rect">
              <a:avLst/>
            </a:prstGeom>
            <a:noFill/>
            <a:ln w="9525">
              <a:noFill/>
              <a:miter lim="800000"/>
              <a:headEnd/>
              <a:tailEnd/>
            </a:ln>
          </p:spPr>
          <p:txBody>
            <a:bodyPr>
              <a:spAutoFit/>
            </a:bodyPr>
            <a:lstStyle/>
            <a:p>
              <a:pPr algn="l"/>
              <a:r>
                <a:rPr lang="zh-CN" altLang="en-US" sz="2800" b="1">
                  <a:solidFill>
                    <a:srgbClr val="66FF33"/>
                  </a:solidFill>
                  <a:ea typeface="黑体" pitchFamily="2" charset="-122"/>
                </a:rPr>
                <a:t> </a:t>
              </a:r>
              <a:r>
                <a:rPr lang="zh-CN" altLang="en-US" sz="2800" b="1">
                  <a:solidFill>
                    <a:srgbClr val="000099"/>
                  </a:solidFill>
                  <a:ea typeface="黑体" pitchFamily="2" charset="-122"/>
                </a:rPr>
                <a:t>0</a:t>
              </a:r>
              <a:r>
                <a:rPr lang="zh-CN" altLang="en-US" sz="2400" b="1">
                  <a:solidFill>
                    <a:srgbClr val="000099"/>
                  </a:solidFill>
                  <a:ea typeface="黑体" pitchFamily="2" charset="-122"/>
                </a:rPr>
                <a:t>    </a:t>
              </a:r>
              <a:r>
                <a:rPr lang="zh-CN" altLang="en-US" sz="2800" b="1">
                  <a:solidFill>
                    <a:srgbClr val="000099"/>
                  </a:solidFill>
                  <a:ea typeface="黑体" pitchFamily="2" charset="-122"/>
                </a:rPr>
                <a:t>0    0</a:t>
              </a:r>
              <a:r>
                <a:rPr lang="zh-CN" altLang="en-US" sz="2800" b="1">
                  <a:solidFill>
                    <a:schemeClr val="tx1"/>
                  </a:solidFill>
                  <a:ea typeface="黑体" pitchFamily="2" charset="-122"/>
                </a:rPr>
                <a:t>    </a:t>
              </a:r>
              <a:r>
                <a:rPr lang="zh-CN" altLang="en-US" sz="2800" b="1">
                  <a:solidFill>
                    <a:srgbClr val="800000"/>
                  </a:solidFill>
                  <a:ea typeface="黑体" pitchFamily="2" charset="-122"/>
                </a:rPr>
                <a:t>1    0     0</a:t>
              </a:r>
              <a:r>
                <a:rPr lang="zh-CN" altLang="en-US" sz="2800" b="1">
                  <a:solidFill>
                    <a:schemeClr val="tx1"/>
                  </a:solidFill>
                  <a:ea typeface="黑体" pitchFamily="2" charset="-122"/>
                </a:rPr>
                <a:t>  </a:t>
              </a:r>
              <a:r>
                <a:rPr lang="zh-CN" altLang="en-US" sz="2800" b="1">
                  <a:ea typeface="黑体" pitchFamily="2" charset="-122"/>
                </a:rPr>
                <a:t>0 …. .</a:t>
              </a:r>
              <a:r>
                <a:rPr lang="zh-CN" altLang="en-US" sz="2400" b="1">
                  <a:ea typeface="黑体" pitchFamily="2" charset="-122"/>
                </a:rPr>
                <a:t> </a:t>
              </a:r>
              <a:r>
                <a:rPr lang="zh-CN" altLang="en-US" sz="2800" b="1">
                  <a:ea typeface="黑体" pitchFamily="2" charset="-122"/>
                </a:rPr>
                <a:t>0</a:t>
              </a:r>
            </a:p>
          </p:txBody>
        </p:sp>
        <p:sp>
          <p:nvSpPr>
            <p:cNvPr id="19" name="Line 22"/>
            <p:cNvSpPr>
              <a:spLocks noChangeShapeType="1"/>
            </p:cNvSpPr>
            <p:nvPr/>
          </p:nvSpPr>
          <p:spPr bwMode="auto">
            <a:xfrm>
              <a:off x="1434" y="2277"/>
              <a:ext cx="1" cy="131"/>
            </a:xfrm>
            <a:prstGeom prst="line">
              <a:avLst/>
            </a:prstGeom>
            <a:noFill/>
            <a:ln w="19050" cap="rnd">
              <a:solidFill>
                <a:schemeClr val="tx1"/>
              </a:solidFill>
              <a:prstDash val="sysDot"/>
              <a:round/>
              <a:headEnd type="none" w="sm" len="sm"/>
              <a:tailEnd type="none" w="sm" len="sm"/>
            </a:ln>
          </p:spPr>
          <p:txBody>
            <a:bodyPr wrap="none" anchor="ctr"/>
            <a:lstStyle/>
            <a:p>
              <a:endParaRPr lang="zh-CN" altLang="en-US" b="1"/>
            </a:p>
          </p:txBody>
        </p:sp>
        <p:sp>
          <p:nvSpPr>
            <p:cNvPr id="20" name="AutoShape 23"/>
            <p:cNvSpPr>
              <a:spLocks/>
            </p:cNvSpPr>
            <p:nvPr/>
          </p:nvSpPr>
          <p:spPr bwMode="auto">
            <a:xfrm>
              <a:off x="1251" y="2129"/>
              <a:ext cx="79" cy="400"/>
            </a:xfrm>
            <a:prstGeom prst="leftBrace">
              <a:avLst>
                <a:gd name="adj1" fmla="val 42194"/>
                <a:gd name="adj2" fmla="val 50000"/>
              </a:avLst>
            </a:prstGeom>
            <a:noFill/>
            <a:ln w="25400">
              <a:solidFill>
                <a:srgbClr val="003C00"/>
              </a:solidFill>
              <a:round/>
              <a:headEnd/>
              <a:tailEnd/>
            </a:ln>
          </p:spPr>
          <p:txBody>
            <a:bodyPr wrap="none" anchor="ctr"/>
            <a:lstStyle/>
            <a:p>
              <a:endParaRPr lang="zh-CN" altLang="en-US" b="1"/>
            </a:p>
          </p:txBody>
        </p:sp>
        <p:sp>
          <p:nvSpPr>
            <p:cNvPr id="21" name="Rectangle 24"/>
            <p:cNvSpPr>
              <a:spLocks noChangeArrowheads="1"/>
            </p:cNvSpPr>
            <p:nvPr/>
          </p:nvSpPr>
          <p:spPr bwMode="auto">
            <a:xfrm>
              <a:off x="453" y="2021"/>
              <a:ext cx="785" cy="596"/>
            </a:xfrm>
            <a:prstGeom prst="rect">
              <a:avLst/>
            </a:prstGeom>
            <a:noFill/>
            <a:ln w="9525">
              <a:noFill/>
              <a:miter lim="800000"/>
              <a:headEnd/>
              <a:tailEnd/>
            </a:ln>
          </p:spPr>
          <p:txBody>
            <a:bodyPr wrap="none">
              <a:spAutoFit/>
            </a:bodyPr>
            <a:lstStyle/>
            <a:p>
              <a:pPr algn="l">
                <a:spcBef>
                  <a:spcPct val="0"/>
                </a:spcBef>
              </a:pPr>
              <a:r>
                <a:rPr lang="en-US" altLang="zh-CN" sz="2800" b="1"/>
                <a:t>1000 H</a:t>
              </a:r>
            </a:p>
            <a:p>
              <a:pPr algn="l">
                <a:spcBef>
                  <a:spcPct val="0"/>
                </a:spcBef>
              </a:pPr>
              <a:r>
                <a:rPr lang="en-US" altLang="zh-CN" sz="2800" b="1"/>
                <a:t>13FFH</a:t>
              </a:r>
              <a:endParaRPr lang="zh-CN" altLang="en-US" sz="2800" b="1"/>
            </a:p>
          </p:txBody>
        </p:sp>
      </p:grpSp>
      <p:grpSp>
        <p:nvGrpSpPr>
          <p:cNvPr id="22" name="Group 54"/>
          <p:cNvGrpSpPr>
            <a:grpSpLocks/>
          </p:cNvGrpSpPr>
          <p:nvPr/>
        </p:nvGrpSpPr>
        <p:grpSpPr bwMode="auto">
          <a:xfrm>
            <a:off x="6883400" y="1217463"/>
            <a:ext cx="1901825" cy="3795713"/>
            <a:chOff x="4264" y="526"/>
            <a:chExt cx="1198" cy="2391"/>
          </a:xfrm>
        </p:grpSpPr>
        <p:sp>
          <p:nvSpPr>
            <p:cNvPr id="23" name="Text Box 26"/>
            <p:cNvSpPr txBox="1">
              <a:spLocks noChangeArrowheads="1"/>
            </p:cNvSpPr>
            <p:nvPr/>
          </p:nvSpPr>
          <p:spPr bwMode="auto">
            <a:xfrm>
              <a:off x="4487" y="526"/>
              <a:ext cx="864" cy="327"/>
            </a:xfrm>
            <a:prstGeom prst="rect">
              <a:avLst/>
            </a:prstGeom>
            <a:noFill/>
            <a:ln w="9525">
              <a:noFill/>
              <a:miter lim="800000"/>
              <a:headEnd/>
              <a:tailEnd/>
            </a:ln>
          </p:spPr>
          <p:txBody>
            <a:bodyPr>
              <a:spAutoFit/>
            </a:bodyPr>
            <a:lstStyle/>
            <a:p>
              <a:pPr algn="l">
                <a:spcBef>
                  <a:spcPct val="0"/>
                </a:spcBef>
              </a:pPr>
              <a:r>
                <a:rPr lang="zh-CN" altLang="en-US" sz="2800" b="1">
                  <a:ea typeface="黑体" pitchFamily="2" charset="-122"/>
                </a:rPr>
                <a:t>64</a:t>
              </a:r>
              <a:r>
                <a:rPr lang="en-US" altLang="zh-CN" sz="2800" b="1">
                  <a:ea typeface="黑体" pitchFamily="2" charset="-122"/>
                </a:rPr>
                <a:t>KB</a:t>
              </a:r>
            </a:p>
          </p:txBody>
        </p:sp>
        <p:sp>
          <p:nvSpPr>
            <p:cNvPr id="24" name="Rectangle 27"/>
            <p:cNvSpPr>
              <a:spLocks noChangeArrowheads="1"/>
            </p:cNvSpPr>
            <p:nvPr/>
          </p:nvSpPr>
          <p:spPr bwMode="auto">
            <a:xfrm>
              <a:off x="4264" y="836"/>
              <a:ext cx="1198" cy="2081"/>
            </a:xfrm>
            <a:prstGeom prst="rect">
              <a:avLst/>
            </a:prstGeom>
            <a:solidFill>
              <a:srgbClr val="FFFFCC"/>
            </a:solidFill>
            <a:ln w="25400" cap="sq">
              <a:solidFill>
                <a:srgbClr val="FF0000"/>
              </a:solidFill>
              <a:miter lim="800000"/>
              <a:headEnd type="none" w="sm" len="sm"/>
              <a:tailEnd type="none" w="sm" len="sm"/>
            </a:ln>
          </p:spPr>
          <p:txBody>
            <a:bodyPr wrap="none" anchor="ctr"/>
            <a:lstStyle/>
            <a:p>
              <a:endParaRPr lang="zh-CN" altLang="en-US" b="1"/>
            </a:p>
          </p:txBody>
        </p:sp>
        <p:sp>
          <p:nvSpPr>
            <p:cNvPr id="25" name="Line 28"/>
            <p:cNvSpPr>
              <a:spLocks noChangeShapeType="1"/>
            </p:cNvSpPr>
            <p:nvPr/>
          </p:nvSpPr>
          <p:spPr bwMode="auto">
            <a:xfrm>
              <a:off x="4264" y="1366"/>
              <a:ext cx="1188" cy="0"/>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26" name="Line 29"/>
            <p:cNvSpPr>
              <a:spLocks noChangeShapeType="1"/>
            </p:cNvSpPr>
            <p:nvPr/>
          </p:nvSpPr>
          <p:spPr bwMode="auto">
            <a:xfrm>
              <a:off x="4267" y="1985"/>
              <a:ext cx="1187" cy="0"/>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27" name="Line 30"/>
            <p:cNvSpPr>
              <a:spLocks noChangeShapeType="1"/>
            </p:cNvSpPr>
            <p:nvPr/>
          </p:nvSpPr>
          <p:spPr bwMode="auto">
            <a:xfrm>
              <a:off x="4269" y="2519"/>
              <a:ext cx="1177" cy="0"/>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28" name="Text Box 31"/>
            <p:cNvSpPr txBox="1">
              <a:spLocks noChangeArrowheads="1"/>
            </p:cNvSpPr>
            <p:nvPr/>
          </p:nvSpPr>
          <p:spPr bwMode="auto">
            <a:xfrm>
              <a:off x="4531" y="2016"/>
              <a:ext cx="862" cy="473"/>
            </a:xfrm>
            <a:prstGeom prst="rect">
              <a:avLst/>
            </a:prstGeom>
            <a:noFill/>
            <a:ln w="12700" cap="sq">
              <a:noFill/>
              <a:miter lim="800000"/>
              <a:headEnd type="none" w="sm" len="sm"/>
              <a:tailEnd type="none" w="sm" len="sm"/>
            </a:ln>
          </p:spPr>
          <p:txBody>
            <a:bodyPr>
              <a:spAutoFit/>
            </a:bodyPr>
            <a:lstStyle/>
            <a:p>
              <a:pPr>
                <a:lnSpc>
                  <a:spcPct val="80000"/>
                </a:lnSpc>
              </a:pPr>
              <a:r>
                <a:rPr lang="zh-CN" altLang="en-US" sz="2800" b="1" smtClean="0">
                  <a:ea typeface="黑体" pitchFamily="2" charset="-122"/>
                </a:rPr>
                <a:t> 1</a:t>
              </a:r>
              <a:r>
                <a:rPr lang="en-US" altLang="zh-CN" sz="2800" b="1">
                  <a:ea typeface="黑体" pitchFamily="2" charset="-122"/>
                </a:rPr>
                <a:t>KB </a:t>
              </a:r>
              <a:r>
                <a:rPr lang="en-US" altLang="zh-CN" sz="2600" b="1"/>
                <a:t>(RAM)</a:t>
              </a:r>
            </a:p>
          </p:txBody>
        </p:sp>
        <p:sp>
          <p:nvSpPr>
            <p:cNvPr id="29" name="Text Box 32"/>
            <p:cNvSpPr txBox="1">
              <a:spLocks noChangeArrowheads="1"/>
            </p:cNvSpPr>
            <p:nvPr/>
          </p:nvSpPr>
          <p:spPr bwMode="auto">
            <a:xfrm>
              <a:off x="4458" y="804"/>
              <a:ext cx="850" cy="542"/>
            </a:xfrm>
            <a:prstGeom prst="rect">
              <a:avLst/>
            </a:prstGeom>
            <a:noFill/>
            <a:ln w="12700" cap="sq">
              <a:noFill/>
              <a:miter lim="800000"/>
              <a:headEnd type="none" w="sm" len="sm"/>
              <a:tailEnd type="none" w="sm" len="sm"/>
            </a:ln>
          </p:spPr>
          <p:txBody>
            <a:bodyPr>
              <a:spAutoFit/>
            </a:bodyPr>
            <a:lstStyle/>
            <a:p>
              <a:pPr algn="l">
                <a:spcBef>
                  <a:spcPct val="0"/>
                </a:spcBef>
              </a:pPr>
              <a:r>
                <a:rPr lang="zh-CN" altLang="en-US" sz="2700" b="1">
                  <a:solidFill>
                    <a:schemeClr val="hlink"/>
                  </a:solidFill>
                  <a:ea typeface="黑体" pitchFamily="2" charset="-122"/>
                </a:rPr>
                <a:t>  </a:t>
              </a:r>
              <a:r>
                <a:rPr lang="zh-CN" altLang="en-US" sz="2700" b="1">
                  <a:ea typeface="黑体" pitchFamily="2" charset="-122"/>
                </a:rPr>
                <a:t>2</a:t>
              </a:r>
              <a:r>
                <a:rPr lang="en-US" altLang="zh-CN" sz="2700" b="1">
                  <a:ea typeface="黑体" pitchFamily="2" charset="-122"/>
                </a:rPr>
                <a:t>KB</a:t>
              </a:r>
            </a:p>
            <a:p>
              <a:pPr algn="l">
                <a:lnSpc>
                  <a:spcPct val="85000"/>
                </a:lnSpc>
                <a:spcBef>
                  <a:spcPct val="0"/>
                </a:spcBef>
              </a:pPr>
              <a:r>
                <a:rPr lang="en-US" altLang="zh-CN" sz="2700" b="1">
                  <a:ea typeface="黑体" pitchFamily="2" charset="-122"/>
                </a:rPr>
                <a:t>(ROM)</a:t>
              </a:r>
            </a:p>
          </p:txBody>
        </p:sp>
        <p:sp>
          <p:nvSpPr>
            <p:cNvPr id="30" name="Line 33"/>
            <p:cNvSpPr>
              <a:spLocks noChangeShapeType="1"/>
            </p:cNvSpPr>
            <p:nvPr/>
          </p:nvSpPr>
          <p:spPr bwMode="auto">
            <a:xfrm>
              <a:off x="4849" y="2585"/>
              <a:ext cx="0" cy="265"/>
            </a:xfrm>
            <a:prstGeom prst="line">
              <a:avLst/>
            </a:prstGeom>
            <a:noFill/>
            <a:ln w="28575">
              <a:solidFill>
                <a:srgbClr val="FF0000"/>
              </a:solidFill>
              <a:prstDash val="sysDot"/>
              <a:round/>
              <a:headEnd type="none" w="sm" len="sm"/>
              <a:tailEnd type="none" w="sm" len="sm"/>
            </a:ln>
          </p:spPr>
          <p:txBody>
            <a:bodyPr wrap="none" anchor="ctr"/>
            <a:lstStyle/>
            <a:p>
              <a:endParaRPr lang="zh-CN" altLang="en-US" b="1"/>
            </a:p>
          </p:txBody>
        </p:sp>
        <p:sp>
          <p:nvSpPr>
            <p:cNvPr id="31" name="Text Box 34"/>
            <p:cNvSpPr txBox="1">
              <a:spLocks noChangeArrowheads="1"/>
            </p:cNvSpPr>
            <p:nvPr/>
          </p:nvSpPr>
          <p:spPr bwMode="auto">
            <a:xfrm>
              <a:off x="4480" y="1373"/>
              <a:ext cx="798" cy="529"/>
            </a:xfrm>
            <a:prstGeom prst="rect">
              <a:avLst/>
            </a:prstGeom>
            <a:noFill/>
            <a:ln w="12700" cap="sq">
              <a:noFill/>
              <a:miter lim="800000"/>
              <a:headEnd type="none" w="sm" len="sm"/>
              <a:tailEnd type="none" w="sm" len="sm"/>
            </a:ln>
          </p:spPr>
          <p:txBody>
            <a:bodyPr>
              <a:spAutoFit/>
            </a:bodyPr>
            <a:lstStyle/>
            <a:p>
              <a:pPr algn="l">
                <a:lnSpc>
                  <a:spcPct val="90000"/>
                </a:lnSpc>
                <a:spcBef>
                  <a:spcPct val="0"/>
                </a:spcBef>
              </a:pPr>
              <a:r>
                <a:rPr lang="zh-CN" altLang="en-US" sz="2700" b="1">
                  <a:solidFill>
                    <a:schemeClr val="hlink"/>
                  </a:solidFill>
                  <a:ea typeface="黑体" pitchFamily="2" charset="-122"/>
                </a:rPr>
                <a:t>  </a:t>
              </a:r>
              <a:r>
                <a:rPr lang="zh-CN" altLang="en-US" sz="2700" b="1">
                  <a:ea typeface="黑体" pitchFamily="2" charset="-122"/>
                </a:rPr>
                <a:t>2</a:t>
              </a:r>
              <a:r>
                <a:rPr lang="en-US" altLang="zh-CN" sz="2700" b="1">
                  <a:ea typeface="黑体" pitchFamily="2" charset="-122"/>
                </a:rPr>
                <a:t>KB (RAM)</a:t>
              </a:r>
            </a:p>
          </p:txBody>
        </p:sp>
      </p:grpSp>
      <p:sp>
        <p:nvSpPr>
          <p:cNvPr id="32" name="Text Box 36"/>
          <p:cNvSpPr txBox="1">
            <a:spLocks noChangeArrowheads="1"/>
          </p:cNvSpPr>
          <p:nvPr/>
        </p:nvSpPr>
        <p:spPr bwMode="auto">
          <a:xfrm>
            <a:off x="322263" y="4879553"/>
            <a:ext cx="5983287" cy="1501775"/>
          </a:xfrm>
          <a:prstGeom prst="rect">
            <a:avLst/>
          </a:prstGeom>
          <a:noFill/>
          <a:ln w="19050">
            <a:solidFill>
              <a:srgbClr val="003C00"/>
            </a:solidFill>
            <a:miter lim="800000"/>
            <a:headEnd/>
            <a:tailEnd/>
          </a:ln>
        </p:spPr>
        <p:txBody>
          <a:bodyPr>
            <a:spAutoFit/>
          </a:bodyPr>
          <a:lstStyle/>
          <a:p>
            <a:pPr algn="l">
              <a:lnSpc>
                <a:spcPct val="95000"/>
              </a:lnSpc>
              <a:spcBef>
                <a:spcPct val="0"/>
              </a:spcBef>
            </a:pPr>
            <a:r>
              <a:rPr lang="zh-CN" altLang="en-US" sz="2800" b="1"/>
              <a:t>即:</a:t>
            </a:r>
            <a:r>
              <a:rPr lang="zh-CN" altLang="en-US" sz="2600" b="1"/>
              <a:t>  </a:t>
            </a:r>
            <a:r>
              <a:rPr lang="zh-CN" altLang="en-US" sz="2800" b="1"/>
              <a:t>对2</a:t>
            </a:r>
            <a:r>
              <a:rPr lang="en-US" altLang="zh-CN" sz="2800" b="1"/>
              <a:t>K</a:t>
            </a:r>
            <a:r>
              <a:rPr lang="zh-CN" altLang="en-US" sz="2800" b="1"/>
              <a:t>的</a:t>
            </a:r>
            <a:r>
              <a:rPr lang="en-US" altLang="zh-CN" sz="2800" b="1"/>
              <a:t>ROM, </a:t>
            </a:r>
            <a:r>
              <a:rPr lang="zh-CN" altLang="en-US" sz="2800" b="1"/>
              <a:t>有</a:t>
            </a:r>
            <a:r>
              <a:rPr lang="en-US" altLang="zh-CN" sz="2800" b="1">
                <a:ea typeface="黑体" pitchFamily="2" charset="-122"/>
              </a:rPr>
              <a:t>A</a:t>
            </a:r>
            <a:r>
              <a:rPr lang="en-US" altLang="zh-CN" sz="3200" b="1" baseline="-12000">
                <a:ea typeface="黑体" pitchFamily="2" charset="-122"/>
              </a:rPr>
              <a:t>12</a:t>
            </a:r>
            <a:r>
              <a:rPr lang="en-US" altLang="zh-CN" sz="2800" b="1">
                <a:ea typeface="黑体" pitchFamily="2" charset="-122"/>
              </a:rPr>
              <a:t>A</a:t>
            </a:r>
            <a:r>
              <a:rPr lang="en-US" altLang="zh-CN" sz="3200" b="1" baseline="-12000">
                <a:ea typeface="黑体" pitchFamily="2" charset="-122"/>
              </a:rPr>
              <a:t>11</a:t>
            </a:r>
            <a:r>
              <a:rPr lang="en-US" altLang="zh-CN" sz="2400" b="1">
                <a:ea typeface="黑体" pitchFamily="2" charset="-122"/>
              </a:rPr>
              <a:t> </a:t>
            </a:r>
            <a:r>
              <a:rPr lang="en-US" altLang="zh-CN" sz="3200" b="1"/>
              <a:t>=</a:t>
            </a:r>
            <a:r>
              <a:rPr lang="en-US" altLang="zh-CN" sz="1600" b="1"/>
              <a:t> </a:t>
            </a:r>
            <a:r>
              <a:rPr lang="en-US" altLang="zh-CN" sz="2800" b="1"/>
              <a:t>00</a:t>
            </a:r>
          </a:p>
          <a:p>
            <a:pPr algn="l">
              <a:lnSpc>
                <a:spcPct val="95000"/>
              </a:lnSpc>
              <a:spcBef>
                <a:spcPct val="0"/>
              </a:spcBef>
            </a:pPr>
            <a:r>
              <a:rPr lang="zh-CN" altLang="en-US" sz="2800" b="1"/>
              <a:t>       对2</a:t>
            </a:r>
            <a:r>
              <a:rPr lang="en-US" altLang="zh-CN" sz="2800" b="1"/>
              <a:t>K</a:t>
            </a:r>
            <a:r>
              <a:rPr lang="zh-CN" altLang="en-US" sz="2800" b="1"/>
              <a:t>的</a:t>
            </a:r>
            <a:r>
              <a:rPr lang="en-US" altLang="zh-CN" sz="2800" b="1"/>
              <a:t>RAM, </a:t>
            </a:r>
            <a:r>
              <a:rPr lang="zh-CN" altLang="en-US" sz="2800" b="1"/>
              <a:t>有</a:t>
            </a:r>
            <a:r>
              <a:rPr lang="en-US" altLang="zh-CN" sz="2800" b="1">
                <a:ea typeface="黑体" pitchFamily="2" charset="-122"/>
              </a:rPr>
              <a:t>A</a:t>
            </a:r>
            <a:r>
              <a:rPr lang="en-US" altLang="zh-CN" sz="3200" b="1" baseline="-12000">
                <a:ea typeface="黑体" pitchFamily="2" charset="-122"/>
              </a:rPr>
              <a:t>12</a:t>
            </a:r>
            <a:r>
              <a:rPr lang="en-US" altLang="zh-CN" sz="2800" b="1">
                <a:ea typeface="黑体" pitchFamily="2" charset="-122"/>
              </a:rPr>
              <a:t>A</a:t>
            </a:r>
            <a:r>
              <a:rPr lang="en-US" altLang="zh-CN" sz="3200" b="1" baseline="-12000">
                <a:ea typeface="黑体" pitchFamily="2" charset="-122"/>
              </a:rPr>
              <a:t>11</a:t>
            </a:r>
            <a:r>
              <a:rPr lang="en-US" altLang="zh-CN" sz="2400" b="1">
                <a:ea typeface="黑体" pitchFamily="2" charset="-122"/>
              </a:rPr>
              <a:t> </a:t>
            </a:r>
            <a:r>
              <a:rPr lang="en-US" altLang="zh-CN" sz="3200" b="1"/>
              <a:t>=</a:t>
            </a:r>
            <a:r>
              <a:rPr lang="en-US" altLang="zh-CN" sz="1600" b="1"/>
              <a:t> </a:t>
            </a:r>
            <a:r>
              <a:rPr lang="en-US" altLang="zh-CN" sz="2800" b="1"/>
              <a:t>01</a:t>
            </a:r>
          </a:p>
          <a:p>
            <a:pPr algn="l">
              <a:lnSpc>
                <a:spcPct val="95000"/>
              </a:lnSpc>
              <a:spcBef>
                <a:spcPct val="0"/>
              </a:spcBef>
            </a:pPr>
            <a:r>
              <a:rPr lang="zh-CN" altLang="en-US" sz="2800" b="1"/>
              <a:t>       对1</a:t>
            </a:r>
            <a:r>
              <a:rPr lang="en-US" altLang="zh-CN" sz="2800" b="1"/>
              <a:t>K</a:t>
            </a:r>
            <a:r>
              <a:rPr lang="zh-CN" altLang="en-US" sz="2800" b="1"/>
              <a:t>的</a:t>
            </a:r>
            <a:r>
              <a:rPr lang="en-US" altLang="zh-CN" sz="2800" b="1"/>
              <a:t>RAM, </a:t>
            </a:r>
            <a:r>
              <a:rPr lang="zh-CN" altLang="en-US" sz="2800" b="1"/>
              <a:t>有</a:t>
            </a:r>
            <a:r>
              <a:rPr lang="en-US" altLang="zh-CN" sz="2800" b="1">
                <a:ea typeface="黑体" pitchFamily="2" charset="-122"/>
              </a:rPr>
              <a:t>A</a:t>
            </a:r>
            <a:r>
              <a:rPr lang="en-US" altLang="zh-CN" sz="3200" b="1" baseline="-12000">
                <a:ea typeface="黑体" pitchFamily="2" charset="-122"/>
              </a:rPr>
              <a:t>12</a:t>
            </a:r>
            <a:r>
              <a:rPr lang="en-US" altLang="zh-CN" sz="2800" b="1">
                <a:ea typeface="黑体" pitchFamily="2" charset="-122"/>
              </a:rPr>
              <a:t>A</a:t>
            </a:r>
            <a:r>
              <a:rPr lang="en-US" altLang="zh-CN" sz="3200" b="1" baseline="-12000">
                <a:ea typeface="黑体" pitchFamily="2" charset="-122"/>
              </a:rPr>
              <a:t>11</a:t>
            </a:r>
            <a:r>
              <a:rPr lang="en-US" altLang="zh-CN" sz="2800" b="1">
                <a:ea typeface="黑体" pitchFamily="2" charset="-122"/>
              </a:rPr>
              <a:t>A</a:t>
            </a:r>
            <a:r>
              <a:rPr lang="en-US" altLang="zh-CN" sz="3200" b="1" baseline="-12000">
                <a:ea typeface="黑体" pitchFamily="2" charset="-122"/>
              </a:rPr>
              <a:t>10</a:t>
            </a:r>
            <a:r>
              <a:rPr lang="en-US" altLang="zh-CN" sz="3200" b="1"/>
              <a:t>=</a:t>
            </a:r>
            <a:r>
              <a:rPr lang="en-US" altLang="zh-CN" sz="1600" b="1"/>
              <a:t> </a:t>
            </a:r>
            <a:r>
              <a:rPr lang="en-US" altLang="zh-CN" sz="2800" b="1"/>
              <a:t>100</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wipe(left)">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
                                            <p:bg/>
                                          </p:spTgt>
                                        </p:tgtEl>
                                        <p:attrNameLst>
                                          <p:attrName>style.visibility</p:attrName>
                                        </p:attrNameLst>
                                      </p:cBhvr>
                                      <p:to>
                                        <p:strVal val="visible"/>
                                      </p:to>
                                    </p:set>
                                    <p:animEffect transition="in" filter="wipe(left)">
                                      <p:cBhvr>
                                        <p:cTn id="37" dur="500"/>
                                        <p:tgtEl>
                                          <p:spTgt spid="32">
                                            <p:bg/>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wipe(left)">
                                      <p:cBhvr>
                                        <p:cTn id="42" dur="500"/>
                                        <p:tgtEl>
                                          <p:spTgt spid="3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2">
                                            <p:txEl>
                                              <p:pRg st="1" end="1"/>
                                            </p:txEl>
                                          </p:spTgt>
                                        </p:tgtEl>
                                        <p:attrNameLst>
                                          <p:attrName>style.visibility</p:attrName>
                                        </p:attrNameLst>
                                      </p:cBhvr>
                                      <p:to>
                                        <p:strVal val="visible"/>
                                      </p:to>
                                    </p:set>
                                    <p:animEffect transition="in" filter="wipe(left)">
                                      <p:cBhvr>
                                        <p:cTn id="47" dur="500"/>
                                        <p:tgtEl>
                                          <p:spTgt spid="32">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2">
                                            <p:txEl>
                                              <p:pRg st="2" end="2"/>
                                            </p:txEl>
                                          </p:spTgt>
                                        </p:tgtEl>
                                        <p:attrNameLst>
                                          <p:attrName>style.visibility</p:attrName>
                                        </p:attrNameLst>
                                      </p:cBhvr>
                                      <p:to>
                                        <p:strVal val="visible"/>
                                      </p:to>
                                    </p:set>
                                    <p:animEffect transition="in" filter="wipe(left)">
                                      <p:cBhvr>
                                        <p:cTn id="52" dur="500"/>
                                        <p:tgtEl>
                                          <p:spTgt spid="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32" grpId="0" build="p"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81013" y="260648"/>
            <a:ext cx="8726487" cy="533400"/>
          </a:xfrm>
          <a:prstGeom prst="rect">
            <a:avLst/>
          </a:prstGeom>
          <a:noFill/>
          <a:ln w="9525">
            <a:noFill/>
            <a:miter lim="800000"/>
            <a:headEnd/>
            <a:tailEnd/>
          </a:ln>
        </p:spPr>
        <p:txBody>
          <a:bodyPr>
            <a:spAutoFit/>
          </a:bodyPr>
          <a:lstStyle/>
          <a:p>
            <a:pPr algn="l"/>
            <a:r>
              <a:rPr lang="zh-CN" altLang="en-US" sz="2900" b="1"/>
              <a:t>低位地址分配给芯片, 高位地址形成片选逻辑。</a:t>
            </a:r>
          </a:p>
        </p:txBody>
      </p:sp>
      <p:grpSp>
        <p:nvGrpSpPr>
          <p:cNvPr id="3" name="Group 48"/>
          <p:cNvGrpSpPr>
            <a:grpSpLocks/>
          </p:cNvGrpSpPr>
          <p:nvPr/>
        </p:nvGrpSpPr>
        <p:grpSpPr bwMode="auto">
          <a:xfrm>
            <a:off x="803275" y="1805285"/>
            <a:ext cx="7251700" cy="565150"/>
            <a:chOff x="506" y="1210"/>
            <a:chExt cx="4568" cy="356"/>
          </a:xfrm>
        </p:grpSpPr>
        <p:sp>
          <p:nvSpPr>
            <p:cNvPr id="4" name="Text Box 4"/>
            <p:cNvSpPr txBox="1">
              <a:spLocks noChangeArrowheads="1"/>
            </p:cNvSpPr>
            <p:nvPr/>
          </p:nvSpPr>
          <p:spPr bwMode="auto">
            <a:xfrm>
              <a:off x="506" y="1210"/>
              <a:ext cx="672" cy="327"/>
            </a:xfrm>
            <a:prstGeom prst="rect">
              <a:avLst/>
            </a:prstGeom>
            <a:noFill/>
            <a:ln w="9525">
              <a:noFill/>
              <a:miter lim="800000"/>
              <a:headEnd/>
              <a:tailEnd/>
            </a:ln>
          </p:spPr>
          <p:txBody>
            <a:bodyPr>
              <a:spAutoFit/>
            </a:bodyPr>
            <a:lstStyle/>
            <a:p>
              <a:pPr algn="l"/>
              <a:r>
                <a:rPr lang="zh-CN" altLang="en-US" sz="2800" b="1"/>
                <a:t>2</a:t>
              </a:r>
              <a:r>
                <a:rPr lang="en-US" altLang="zh-CN" sz="2800" b="1"/>
                <a:t>K</a:t>
              </a:r>
            </a:p>
          </p:txBody>
        </p:sp>
        <p:sp>
          <p:nvSpPr>
            <p:cNvPr id="5" name="Text Box 5"/>
            <p:cNvSpPr txBox="1">
              <a:spLocks noChangeArrowheads="1"/>
            </p:cNvSpPr>
            <p:nvPr/>
          </p:nvSpPr>
          <p:spPr bwMode="auto">
            <a:xfrm>
              <a:off x="1378" y="1219"/>
              <a:ext cx="1104" cy="327"/>
            </a:xfrm>
            <a:prstGeom prst="rect">
              <a:avLst/>
            </a:prstGeom>
            <a:noFill/>
            <a:ln w="9525">
              <a:noFill/>
              <a:miter lim="800000"/>
              <a:headEnd/>
              <a:tailEnd/>
            </a:ln>
          </p:spPr>
          <p:txBody>
            <a:bodyPr>
              <a:spAutoFit/>
            </a:bodyPr>
            <a:lstStyle/>
            <a:p>
              <a:pPr algn="l"/>
              <a:r>
                <a:rPr lang="en-US" altLang="zh-CN" sz="2800" b="1"/>
                <a:t>A</a:t>
              </a:r>
              <a:r>
                <a:rPr lang="en-US" altLang="zh-CN" sz="2400" b="1"/>
                <a:t>10～</a:t>
              </a:r>
              <a:r>
                <a:rPr lang="en-US" altLang="zh-CN" sz="2800" b="1"/>
                <a:t>A</a:t>
              </a:r>
              <a:r>
                <a:rPr lang="en-US" altLang="zh-CN" sz="2400" b="1"/>
                <a:t>0</a:t>
              </a:r>
            </a:p>
          </p:txBody>
        </p:sp>
        <p:sp>
          <p:nvSpPr>
            <p:cNvPr id="6" name="Text Box 6"/>
            <p:cNvSpPr txBox="1">
              <a:spLocks noChangeArrowheads="1"/>
            </p:cNvSpPr>
            <p:nvPr/>
          </p:nvSpPr>
          <p:spPr bwMode="auto">
            <a:xfrm>
              <a:off x="2858" y="1239"/>
              <a:ext cx="705" cy="327"/>
            </a:xfrm>
            <a:prstGeom prst="rect">
              <a:avLst/>
            </a:prstGeom>
            <a:noFill/>
            <a:ln w="9525">
              <a:noFill/>
              <a:miter lim="800000"/>
              <a:headEnd/>
              <a:tailEnd/>
            </a:ln>
          </p:spPr>
          <p:txBody>
            <a:bodyPr>
              <a:spAutoFit/>
            </a:bodyPr>
            <a:lstStyle/>
            <a:p>
              <a:pPr algn="l"/>
              <a:r>
                <a:rPr lang="en-US" altLang="zh-CN" sz="2800" b="1"/>
                <a:t>CS</a:t>
              </a:r>
              <a:r>
                <a:rPr lang="en-US" altLang="zh-CN" sz="2400" b="1"/>
                <a:t>1</a:t>
              </a:r>
            </a:p>
          </p:txBody>
        </p:sp>
        <p:grpSp>
          <p:nvGrpSpPr>
            <p:cNvPr id="7" name="Group 47"/>
            <p:cNvGrpSpPr>
              <a:grpSpLocks/>
            </p:cNvGrpSpPr>
            <p:nvPr/>
          </p:nvGrpSpPr>
          <p:grpSpPr bwMode="auto">
            <a:xfrm>
              <a:off x="4162" y="1234"/>
              <a:ext cx="912" cy="327"/>
              <a:chOff x="4162" y="1250"/>
              <a:chExt cx="912" cy="327"/>
            </a:xfrm>
          </p:grpSpPr>
          <p:sp>
            <p:nvSpPr>
              <p:cNvPr id="8" name="Text Box 8"/>
              <p:cNvSpPr txBox="1">
                <a:spLocks noChangeArrowheads="1"/>
              </p:cNvSpPr>
              <p:nvPr/>
            </p:nvSpPr>
            <p:spPr bwMode="auto">
              <a:xfrm>
                <a:off x="4162" y="1250"/>
                <a:ext cx="912" cy="327"/>
              </a:xfrm>
              <a:prstGeom prst="rect">
                <a:avLst/>
              </a:prstGeom>
              <a:noFill/>
              <a:ln w="9525">
                <a:noFill/>
                <a:miter lim="800000"/>
                <a:headEnd/>
                <a:tailEnd/>
              </a:ln>
            </p:spPr>
            <p:txBody>
              <a:bodyPr>
                <a:spAutoFit/>
              </a:bodyPr>
              <a:lstStyle/>
              <a:p>
                <a:pPr algn="l"/>
                <a:r>
                  <a:rPr lang="en-US" altLang="zh-CN" sz="2800" b="1"/>
                  <a:t>A</a:t>
                </a:r>
                <a:r>
                  <a:rPr lang="en-US" altLang="zh-CN" b="1"/>
                  <a:t>12</a:t>
                </a:r>
                <a:r>
                  <a:rPr lang="en-US" altLang="zh-CN" sz="2800" b="1"/>
                  <a:t>A</a:t>
                </a:r>
                <a:r>
                  <a:rPr lang="en-US" altLang="zh-CN" b="1"/>
                  <a:t>11</a:t>
                </a:r>
              </a:p>
            </p:txBody>
          </p:sp>
          <p:sp>
            <p:nvSpPr>
              <p:cNvPr id="9" name="Line 9"/>
              <p:cNvSpPr>
                <a:spLocks noChangeShapeType="1"/>
              </p:cNvSpPr>
              <p:nvPr/>
            </p:nvSpPr>
            <p:spPr bwMode="auto">
              <a:xfrm>
                <a:off x="4232" y="1317"/>
                <a:ext cx="125" cy="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grpSp>
      </p:grpSp>
      <p:grpSp>
        <p:nvGrpSpPr>
          <p:cNvPr id="10" name="Group 50"/>
          <p:cNvGrpSpPr>
            <a:grpSpLocks/>
          </p:cNvGrpSpPr>
          <p:nvPr/>
        </p:nvGrpSpPr>
        <p:grpSpPr bwMode="auto">
          <a:xfrm>
            <a:off x="803275" y="2273598"/>
            <a:ext cx="7669213" cy="563562"/>
            <a:chOff x="506" y="1513"/>
            <a:chExt cx="4831" cy="355"/>
          </a:xfrm>
        </p:grpSpPr>
        <p:sp>
          <p:nvSpPr>
            <p:cNvPr id="11" name="Text Box 11"/>
            <p:cNvSpPr txBox="1">
              <a:spLocks noChangeArrowheads="1"/>
            </p:cNvSpPr>
            <p:nvPr/>
          </p:nvSpPr>
          <p:spPr bwMode="auto">
            <a:xfrm>
              <a:off x="506" y="1513"/>
              <a:ext cx="672" cy="327"/>
            </a:xfrm>
            <a:prstGeom prst="rect">
              <a:avLst/>
            </a:prstGeom>
            <a:noFill/>
            <a:ln w="9525">
              <a:noFill/>
              <a:miter lim="800000"/>
              <a:headEnd/>
              <a:tailEnd/>
            </a:ln>
          </p:spPr>
          <p:txBody>
            <a:bodyPr>
              <a:spAutoFit/>
            </a:bodyPr>
            <a:lstStyle/>
            <a:p>
              <a:pPr algn="l"/>
              <a:r>
                <a:rPr lang="zh-CN" altLang="en-US" sz="2800" b="1"/>
                <a:t>1</a:t>
              </a:r>
              <a:r>
                <a:rPr lang="en-US" altLang="zh-CN" sz="2800" b="1"/>
                <a:t>K</a:t>
              </a:r>
            </a:p>
          </p:txBody>
        </p:sp>
        <p:sp>
          <p:nvSpPr>
            <p:cNvPr id="12" name="Text Box 12"/>
            <p:cNvSpPr txBox="1">
              <a:spLocks noChangeArrowheads="1"/>
            </p:cNvSpPr>
            <p:nvPr/>
          </p:nvSpPr>
          <p:spPr bwMode="auto">
            <a:xfrm>
              <a:off x="1378" y="1521"/>
              <a:ext cx="1104" cy="328"/>
            </a:xfrm>
            <a:prstGeom prst="rect">
              <a:avLst/>
            </a:prstGeom>
            <a:noFill/>
            <a:ln w="9525">
              <a:noFill/>
              <a:miter lim="800000"/>
              <a:headEnd/>
              <a:tailEnd/>
            </a:ln>
          </p:spPr>
          <p:txBody>
            <a:bodyPr>
              <a:spAutoFit/>
            </a:bodyPr>
            <a:lstStyle/>
            <a:p>
              <a:pPr algn="l"/>
              <a:r>
                <a:rPr lang="en-US" altLang="zh-CN" sz="2800" b="1"/>
                <a:t>A</a:t>
              </a:r>
              <a:r>
                <a:rPr lang="en-US" altLang="zh-CN" sz="2500" b="1"/>
                <a:t>9</a:t>
              </a:r>
              <a:r>
                <a:rPr lang="en-US" altLang="zh-CN" sz="2000" b="1"/>
                <a:t> </a:t>
              </a:r>
              <a:r>
                <a:rPr lang="en-US" altLang="zh-CN" sz="2400" b="1"/>
                <a:t>～ </a:t>
              </a:r>
              <a:r>
                <a:rPr lang="en-US" altLang="zh-CN" sz="2800" b="1"/>
                <a:t>A</a:t>
              </a:r>
              <a:r>
                <a:rPr lang="en-US" altLang="zh-CN" sz="2500" b="1"/>
                <a:t>0</a:t>
              </a:r>
            </a:p>
          </p:txBody>
        </p:sp>
        <p:sp>
          <p:nvSpPr>
            <p:cNvPr id="13" name="Text Box 13"/>
            <p:cNvSpPr txBox="1">
              <a:spLocks noChangeArrowheads="1"/>
            </p:cNvSpPr>
            <p:nvPr/>
          </p:nvSpPr>
          <p:spPr bwMode="auto">
            <a:xfrm>
              <a:off x="2858" y="1540"/>
              <a:ext cx="703" cy="328"/>
            </a:xfrm>
            <a:prstGeom prst="rect">
              <a:avLst/>
            </a:prstGeom>
            <a:noFill/>
            <a:ln w="9525">
              <a:noFill/>
              <a:miter lim="800000"/>
              <a:headEnd/>
              <a:tailEnd/>
            </a:ln>
          </p:spPr>
          <p:txBody>
            <a:bodyPr>
              <a:spAutoFit/>
            </a:bodyPr>
            <a:lstStyle/>
            <a:p>
              <a:pPr algn="l"/>
              <a:r>
                <a:rPr lang="en-US" altLang="zh-CN" sz="2800" b="1"/>
                <a:t>CS</a:t>
              </a:r>
              <a:r>
                <a:rPr lang="en-US" altLang="zh-CN" sz="2400" b="1"/>
                <a:t>2</a:t>
              </a:r>
            </a:p>
          </p:txBody>
        </p:sp>
        <p:grpSp>
          <p:nvGrpSpPr>
            <p:cNvPr id="14" name="Group 49"/>
            <p:cNvGrpSpPr>
              <a:grpSpLocks/>
            </p:cNvGrpSpPr>
            <p:nvPr/>
          </p:nvGrpSpPr>
          <p:grpSpPr bwMode="auto">
            <a:xfrm>
              <a:off x="4021" y="1535"/>
              <a:ext cx="1316" cy="328"/>
              <a:chOff x="4021" y="1543"/>
              <a:chExt cx="1316" cy="328"/>
            </a:xfrm>
          </p:grpSpPr>
          <p:sp>
            <p:nvSpPr>
              <p:cNvPr id="15" name="Text Box 15"/>
              <p:cNvSpPr txBox="1">
                <a:spLocks noChangeArrowheads="1"/>
              </p:cNvSpPr>
              <p:nvPr/>
            </p:nvSpPr>
            <p:spPr bwMode="auto">
              <a:xfrm>
                <a:off x="4021" y="1543"/>
                <a:ext cx="1316" cy="328"/>
              </a:xfrm>
              <a:prstGeom prst="rect">
                <a:avLst/>
              </a:prstGeom>
              <a:noFill/>
              <a:ln w="9525">
                <a:noFill/>
                <a:miter lim="800000"/>
                <a:headEnd/>
                <a:tailEnd/>
              </a:ln>
            </p:spPr>
            <p:txBody>
              <a:bodyPr>
                <a:spAutoFit/>
              </a:bodyPr>
              <a:lstStyle/>
              <a:p>
                <a:pPr algn="l"/>
                <a:r>
                  <a:rPr lang="en-US" altLang="zh-CN" sz="2800" b="1"/>
                  <a:t>A</a:t>
                </a:r>
                <a:r>
                  <a:rPr lang="en-US" altLang="zh-CN" b="1"/>
                  <a:t>12</a:t>
                </a:r>
                <a:r>
                  <a:rPr lang="en-US" altLang="zh-CN" sz="2800" b="1"/>
                  <a:t>A</a:t>
                </a:r>
                <a:r>
                  <a:rPr lang="en-US" altLang="zh-CN" b="1"/>
                  <a:t>11</a:t>
                </a:r>
                <a:r>
                  <a:rPr lang="en-US" altLang="zh-CN" sz="2800" b="1"/>
                  <a:t>A</a:t>
                </a:r>
                <a:r>
                  <a:rPr lang="en-US" altLang="zh-CN" b="1"/>
                  <a:t>10</a:t>
                </a:r>
              </a:p>
            </p:txBody>
          </p:sp>
          <p:sp>
            <p:nvSpPr>
              <p:cNvPr id="16" name="Line 16"/>
              <p:cNvSpPr>
                <a:spLocks noChangeShapeType="1"/>
              </p:cNvSpPr>
              <p:nvPr/>
            </p:nvSpPr>
            <p:spPr bwMode="auto">
              <a:xfrm>
                <a:off x="4377" y="1607"/>
                <a:ext cx="125" cy="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17" name="Line 17"/>
              <p:cNvSpPr>
                <a:spLocks noChangeShapeType="1"/>
              </p:cNvSpPr>
              <p:nvPr/>
            </p:nvSpPr>
            <p:spPr bwMode="auto">
              <a:xfrm>
                <a:off x="4694" y="1607"/>
                <a:ext cx="125" cy="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grpSp>
      </p:grpSp>
      <p:sp>
        <p:nvSpPr>
          <p:cNvPr id="18" name="Text Box 18"/>
          <p:cNvSpPr txBox="1">
            <a:spLocks noChangeArrowheads="1"/>
          </p:cNvSpPr>
          <p:nvPr/>
        </p:nvSpPr>
        <p:spPr bwMode="auto">
          <a:xfrm>
            <a:off x="6172200" y="2732385"/>
            <a:ext cx="2971800" cy="519113"/>
          </a:xfrm>
          <a:prstGeom prst="rect">
            <a:avLst/>
          </a:prstGeom>
          <a:noFill/>
          <a:ln w="9525">
            <a:noFill/>
            <a:miter lim="800000"/>
            <a:headEnd/>
            <a:tailEnd/>
          </a:ln>
        </p:spPr>
        <p:txBody>
          <a:bodyPr>
            <a:spAutoFit/>
          </a:bodyPr>
          <a:lstStyle/>
          <a:p>
            <a:pPr algn="l"/>
            <a:r>
              <a:rPr lang="en-US" altLang="zh-CN" sz="2800" b="1">
                <a:solidFill>
                  <a:srgbClr val="000099"/>
                </a:solidFill>
              </a:rPr>
              <a:t>A</a:t>
            </a:r>
            <a:r>
              <a:rPr lang="en-US" altLang="zh-CN" b="1">
                <a:solidFill>
                  <a:srgbClr val="000099"/>
                </a:solidFill>
              </a:rPr>
              <a:t>15</a:t>
            </a:r>
            <a:r>
              <a:rPr lang="en-US" altLang="zh-CN" sz="2800" b="1">
                <a:solidFill>
                  <a:srgbClr val="000099"/>
                </a:solidFill>
              </a:rPr>
              <a:t>A</a:t>
            </a:r>
            <a:r>
              <a:rPr lang="en-US" altLang="zh-CN" b="1">
                <a:solidFill>
                  <a:srgbClr val="000099"/>
                </a:solidFill>
              </a:rPr>
              <a:t>14</a:t>
            </a:r>
            <a:r>
              <a:rPr lang="en-US" altLang="zh-CN" sz="2800" b="1">
                <a:solidFill>
                  <a:srgbClr val="000099"/>
                </a:solidFill>
              </a:rPr>
              <a:t>A</a:t>
            </a:r>
            <a:r>
              <a:rPr lang="en-US" altLang="zh-CN" b="1">
                <a:solidFill>
                  <a:srgbClr val="000099"/>
                </a:solidFill>
              </a:rPr>
              <a:t>13</a:t>
            </a:r>
            <a:r>
              <a:rPr lang="zh-CN" altLang="zh-CN" sz="2800" b="1">
                <a:solidFill>
                  <a:srgbClr val="000099"/>
                </a:solidFill>
              </a:rPr>
              <a:t>为全0</a:t>
            </a:r>
            <a:endParaRPr lang="zh-CN" altLang="en-US" sz="2800" b="1">
              <a:solidFill>
                <a:srgbClr val="000099"/>
              </a:solidFill>
            </a:endParaRPr>
          </a:p>
        </p:txBody>
      </p:sp>
      <p:grpSp>
        <p:nvGrpSpPr>
          <p:cNvPr id="19" name="Group 46"/>
          <p:cNvGrpSpPr>
            <a:grpSpLocks/>
          </p:cNvGrpSpPr>
          <p:nvPr/>
        </p:nvGrpSpPr>
        <p:grpSpPr bwMode="auto">
          <a:xfrm>
            <a:off x="803275" y="1352848"/>
            <a:ext cx="7196138" cy="536575"/>
            <a:chOff x="506" y="909"/>
            <a:chExt cx="4533" cy="338"/>
          </a:xfrm>
        </p:grpSpPr>
        <p:sp>
          <p:nvSpPr>
            <p:cNvPr id="20" name="Text Box 20"/>
            <p:cNvSpPr txBox="1">
              <a:spLocks noChangeArrowheads="1"/>
            </p:cNvSpPr>
            <p:nvPr/>
          </p:nvSpPr>
          <p:spPr bwMode="auto">
            <a:xfrm>
              <a:off x="506" y="920"/>
              <a:ext cx="668" cy="327"/>
            </a:xfrm>
            <a:prstGeom prst="rect">
              <a:avLst/>
            </a:prstGeom>
            <a:noFill/>
            <a:ln w="9525">
              <a:noFill/>
              <a:miter lim="800000"/>
              <a:headEnd/>
              <a:tailEnd/>
            </a:ln>
          </p:spPr>
          <p:txBody>
            <a:bodyPr>
              <a:spAutoFit/>
            </a:bodyPr>
            <a:lstStyle/>
            <a:p>
              <a:pPr algn="l"/>
              <a:r>
                <a:rPr lang="zh-CN" altLang="en-US" sz="2800" b="1"/>
                <a:t>2</a:t>
              </a:r>
              <a:r>
                <a:rPr lang="en-US" altLang="zh-CN" sz="2800" b="1"/>
                <a:t>K</a:t>
              </a:r>
            </a:p>
          </p:txBody>
        </p:sp>
        <p:sp>
          <p:nvSpPr>
            <p:cNvPr id="21" name="Text Box 21"/>
            <p:cNvSpPr txBox="1">
              <a:spLocks noChangeArrowheads="1"/>
            </p:cNvSpPr>
            <p:nvPr/>
          </p:nvSpPr>
          <p:spPr bwMode="auto">
            <a:xfrm>
              <a:off x="1373" y="909"/>
              <a:ext cx="1099" cy="327"/>
            </a:xfrm>
            <a:prstGeom prst="rect">
              <a:avLst/>
            </a:prstGeom>
            <a:noFill/>
            <a:ln w="9525">
              <a:noFill/>
              <a:miter lim="800000"/>
              <a:headEnd/>
              <a:tailEnd/>
            </a:ln>
          </p:spPr>
          <p:txBody>
            <a:bodyPr>
              <a:spAutoFit/>
            </a:bodyPr>
            <a:lstStyle/>
            <a:p>
              <a:pPr algn="l"/>
              <a:r>
                <a:rPr lang="en-US" altLang="zh-CN" sz="2800" b="1"/>
                <a:t>A</a:t>
              </a:r>
              <a:r>
                <a:rPr lang="en-US" altLang="zh-CN" sz="2400" b="1"/>
                <a:t>10～</a:t>
              </a:r>
              <a:r>
                <a:rPr lang="en-US" altLang="zh-CN" sz="2800" b="1"/>
                <a:t>A</a:t>
              </a:r>
              <a:r>
                <a:rPr lang="en-US" altLang="zh-CN" sz="2400" b="1"/>
                <a:t>0</a:t>
              </a:r>
            </a:p>
          </p:txBody>
        </p:sp>
        <p:sp>
          <p:nvSpPr>
            <p:cNvPr id="22" name="Text Box 22"/>
            <p:cNvSpPr txBox="1">
              <a:spLocks noChangeArrowheads="1"/>
            </p:cNvSpPr>
            <p:nvPr/>
          </p:nvSpPr>
          <p:spPr bwMode="auto">
            <a:xfrm>
              <a:off x="2856" y="919"/>
              <a:ext cx="675" cy="327"/>
            </a:xfrm>
            <a:prstGeom prst="rect">
              <a:avLst/>
            </a:prstGeom>
            <a:noFill/>
            <a:ln w="9525">
              <a:noFill/>
              <a:miter lim="800000"/>
              <a:headEnd/>
              <a:tailEnd/>
            </a:ln>
          </p:spPr>
          <p:txBody>
            <a:bodyPr>
              <a:spAutoFit/>
            </a:bodyPr>
            <a:lstStyle/>
            <a:p>
              <a:pPr algn="l"/>
              <a:r>
                <a:rPr lang="en-US" altLang="zh-CN" sz="2800" b="1"/>
                <a:t>CS</a:t>
              </a:r>
              <a:r>
                <a:rPr lang="en-US" altLang="zh-CN" sz="2400" b="1"/>
                <a:t>0</a:t>
              </a:r>
            </a:p>
          </p:txBody>
        </p:sp>
        <p:grpSp>
          <p:nvGrpSpPr>
            <p:cNvPr id="23" name="Group 45"/>
            <p:cNvGrpSpPr>
              <a:grpSpLocks/>
            </p:cNvGrpSpPr>
            <p:nvPr/>
          </p:nvGrpSpPr>
          <p:grpSpPr bwMode="auto">
            <a:xfrm>
              <a:off x="4132" y="915"/>
              <a:ext cx="907" cy="327"/>
              <a:chOff x="4132" y="939"/>
              <a:chExt cx="907" cy="327"/>
            </a:xfrm>
          </p:grpSpPr>
          <p:sp>
            <p:nvSpPr>
              <p:cNvPr id="24" name="Text Box 24"/>
              <p:cNvSpPr txBox="1">
                <a:spLocks noChangeArrowheads="1"/>
              </p:cNvSpPr>
              <p:nvPr/>
            </p:nvSpPr>
            <p:spPr bwMode="auto">
              <a:xfrm>
                <a:off x="4132" y="939"/>
                <a:ext cx="907" cy="327"/>
              </a:xfrm>
              <a:prstGeom prst="rect">
                <a:avLst/>
              </a:prstGeom>
              <a:noFill/>
              <a:ln w="9525">
                <a:noFill/>
                <a:miter lim="800000"/>
                <a:headEnd/>
                <a:tailEnd/>
              </a:ln>
            </p:spPr>
            <p:txBody>
              <a:bodyPr>
                <a:spAutoFit/>
              </a:bodyPr>
              <a:lstStyle/>
              <a:p>
                <a:pPr algn="l"/>
                <a:r>
                  <a:rPr lang="en-US" altLang="zh-CN" sz="2800" b="1"/>
                  <a:t>A</a:t>
                </a:r>
                <a:r>
                  <a:rPr lang="en-US" altLang="zh-CN" b="1"/>
                  <a:t>12</a:t>
                </a:r>
                <a:r>
                  <a:rPr lang="en-US" altLang="zh-CN" sz="2800" b="1"/>
                  <a:t>A</a:t>
                </a:r>
                <a:r>
                  <a:rPr lang="en-US" altLang="zh-CN" b="1"/>
                  <a:t>11</a:t>
                </a:r>
              </a:p>
            </p:txBody>
          </p:sp>
          <p:sp>
            <p:nvSpPr>
              <p:cNvPr id="25" name="Line 25"/>
              <p:cNvSpPr>
                <a:spLocks noChangeShapeType="1"/>
              </p:cNvSpPr>
              <p:nvPr/>
            </p:nvSpPr>
            <p:spPr bwMode="auto">
              <a:xfrm>
                <a:off x="4202" y="1005"/>
                <a:ext cx="125" cy="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26" name="Line 26"/>
              <p:cNvSpPr>
                <a:spLocks noChangeShapeType="1"/>
              </p:cNvSpPr>
              <p:nvPr/>
            </p:nvSpPr>
            <p:spPr bwMode="auto">
              <a:xfrm>
                <a:off x="4513" y="997"/>
                <a:ext cx="125" cy="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grpSp>
      </p:grpSp>
      <p:grpSp>
        <p:nvGrpSpPr>
          <p:cNvPr id="27" name="Group 43"/>
          <p:cNvGrpSpPr>
            <a:grpSpLocks/>
          </p:cNvGrpSpPr>
          <p:nvPr/>
        </p:nvGrpSpPr>
        <p:grpSpPr bwMode="auto">
          <a:xfrm>
            <a:off x="755650" y="800398"/>
            <a:ext cx="7497763" cy="533400"/>
            <a:chOff x="476" y="537"/>
            <a:chExt cx="4723" cy="336"/>
          </a:xfrm>
        </p:grpSpPr>
        <p:sp>
          <p:nvSpPr>
            <p:cNvPr id="28" name="Text Box 28"/>
            <p:cNvSpPr txBox="1">
              <a:spLocks noChangeArrowheads="1"/>
            </p:cNvSpPr>
            <p:nvPr/>
          </p:nvSpPr>
          <p:spPr bwMode="auto">
            <a:xfrm>
              <a:off x="480" y="537"/>
              <a:ext cx="4704" cy="336"/>
            </a:xfrm>
            <a:prstGeom prst="rect">
              <a:avLst/>
            </a:prstGeom>
            <a:noFill/>
            <a:ln w="9525">
              <a:noFill/>
              <a:miter lim="800000"/>
              <a:headEnd/>
              <a:tailEnd/>
            </a:ln>
          </p:spPr>
          <p:txBody>
            <a:bodyPr>
              <a:spAutoFit/>
            </a:bodyPr>
            <a:lstStyle/>
            <a:p>
              <a:pPr algn="l"/>
              <a:r>
                <a:rPr lang="zh-CN" altLang="en-US" sz="2900" b="1"/>
                <a:t>芯片      芯片地址      片选信号        片选逻辑</a:t>
              </a:r>
            </a:p>
          </p:txBody>
        </p:sp>
        <p:sp>
          <p:nvSpPr>
            <p:cNvPr id="29" name="Line 29"/>
            <p:cNvSpPr>
              <a:spLocks noChangeShapeType="1"/>
            </p:cNvSpPr>
            <p:nvPr/>
          </p:nvSpPr>
          <p:spPr bwMode="auto">
            <a:xfrm>
              <a:off x="476" y="555"/>
              <a:ext cx="4719" cy="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30" name="Line 30"/>
            <p:cNvSpPr>
              <a:spLocks noChangeShapeType="1"/>
            </p:cNvSpPr>
            <p:nvPr/>
          </p:nvSpPr>
          <p:spPr bwMode="auto">
            <a:xfrm>
              <a:off x="480" y="873"/>
              <a:ext cx="4719" cy="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grpSp>
      <p:sp>
        <p:nvSpPr>
          <p:cNvPr id="31" name="Text Box 31"/>
          <p:cNvSpPr txBox="1">
            <a:spLocks noChangeArrowheads="1"/>
          </p:cNvSpPr>
          <p:nvPr/>
        </p:nvSpPr>
        <p:spPr bwMode="auto">
          <a:xfrm>
            <a:off x="376238" y="3284984"/>
            <a:ext cx="2940050" cy="523220"/>
          </a:xfrm>
          <a:prstGeom prst="rect">
            <a:avLst/>
          </a:prstGeom>
          <a:noFill/>
          <a:ln w="9525">
            <a:noFill/>
            <a:miter lim="800000"/>
            <a:headEnd/>
            <a:tailEnd/>
          </a:ln>
        </p:spPr>
        <p:txBody>
          <a:bodyPr>
            <a:spAutoFit/>
          </a:bodyPr>
          <a:lstStyle/>
          <a:p>
            <a:pPr algn="l"/>
            <a:r>
              <a:rPr lang="zh-CN" altLang="en-US" sz="2800" b="1"/>
              <a:t>3. 连接方式</a:t>
            </a:r>
          </a:p>
        </p:txBody>
      </p:sp>
      <p:sp>
        <p:nvSpPr>
          <p:cNvPr id="32" name="Text Box 32"/>
          <p:cNvSpPr txBox="1">
            <a:spLocks noChangeArrowheads="1"/>
          </p:cNvSpPr>
          <p:nvPr/>
        </p:nvSpPr>
        <p:spPr bwMode="auto">
          <a:xfrm>
            <a:off x="852488" y="3903155"/>
            <a:ext cx="8215312" cy="2838213"/>
          </a:xfrm>
          <a:prstGeom prst="rect">
            <a:avLst/>
          </a:prstGeom>
          <a:noFill/>
          <a:ln w="9525">
            <a:noFill/>
            <a:miter lim="800000"/>
            <a:headEnd/>
            <a:tailEnd/>
          </a:ln>
        </p:spPr>
        <p:txBody>
          <a:bodyPr>
            <a:spAutoFit/>
          </a:bodyPr>
          <a:lstStyle/>
          <a:p>
            <a:pPr marL="282575" indent="-282575" algn="l">
              <a:lnSpc>
                <a:spcPts val="4200"/>
              </a:lnSpc>
              <a:spcBef>
                <a:spcPct val="15000"/>
              </a:spcBef>
            </a:pPr>
            <a:r>
              <a:rPr lang="zh-CN" altLang="en-US" sz="2000" b="1">
                <a:sym typeface="Wingdings" pitchFamily="2" charset="2"/>
              </a:rPr>
              <a:t></a:t>
            </a:r>
            <a:r>
              <a:rPr lang="zh-CN" altLang="en-US" sz="2800" b="1">
                <a:sym typeface="Wingdings" pitchFamily="2" charset="2"/>
              </a:rPr>
              <a:t> </a:t>
            </a:r>
            <a:r>
              <a:rPr lang="zh-CN" altLang="en-US" sz="2800" b="1"/>
              <a:t>芯片每个单元长度为1个字节。</a:t>
            </a:r>
          </a:p>
          <a:p>
            <a:pPr marL="282575" indent="-282575" algn="l">
              <a:lnSpc>
                <a:spcPts val="4200"/>
              </a:lnSpc>
              <a:spcBef>
                <a:spcPct val="15000"/>
              </a:spcBef>
            </a:pPr>
            <a:r>
              <a:rPr lang="zh-CN" altLang="en-US" sz="2000" b="1">
                <a:sym typeface="Wingdings" pitchFamily="2" charset="2"/>
              </a:rPr>
              <a:t></a:t>
            </a:r>
            <a:r>
              <a:rPr lang="zh-CN" altLang="en-US" sz="2800" b="1">
                <a:sym typeface="Wingdings" pitchFamily="2" charset="2"/>
              </a:rPr>
              <a:t> </a:t>
            </a:r>
            <a:r>
              <a:rPr lang="zh-CN" altLang="en-US" sz="2800" b="1"/>
              <a:t>片选信号低电平有效 (假设</a:t>
            </a:r>
            <a:r>
              <a:rPr lang="en-US" altLang="zh-CN" sz="2800" b="1"/>
              <a:t>ROM</a:t>
            </a:r>
            <a:r>
              <a:rPr lang="zh-CN" altLang="en-US" sz="2800" b="1"/>
              <a:t>的片选信号有效时,  便能实现读操作)。</a:t>
            </a:r>
          </a:p>
          <a:p>
            <a:pPr marL="282575" indent="-282575" algn="l">
              <a:lnSpc>
                <a:spcPts val="4200"/>
              </a:lnSpc>
              <a:spcBef>
                <a:spcPct val="10000"/>
              </a:spcBef>
            </a:pPr>
            <a:r>
              <a:rPr lang="zh-CN" altLang="en-US" sz="2000" b="1">
                <a:sym typeface="Wingdings" pitchFamily="2" charset="2"/>
              </a:rPr>
              <a:t></a:t>
            </a:r>
            <a:r>
              <a:rPr lang="zh-CN" altLang="en-US" sz="2800" b="1">
                <a:sym typeface="Wingdings" pitchFamily="2" charset="2"/>
              </a:rPr>
              <a:t> </a:t>
            </a:r>
            <a:r>
              <a:rPr lang="zh-CN" altLang="en-US" sz="2800" b="1"/>
              <a:t>由于</a:t>
            </a:r>
            <a:r>
              <a:rPr lang="en-US" altLang="zh-CN" sz="2800" b="1">
                <a:solidFill>
                  <a:srgbClr val="000099"/>
                </a:solidFill>
              </a:rPr>
              <a:t>A</a:t>
            </a:r>
            <a:r>
              <a:rPr lang="en-US" altLang="zh-CN" b="1">
                <a:solidFill>
                  <a:srgbClr val="000099"/>
                </a:solidFill>
              </a:rPr>
              <a:t>15</a:t>
            </a:r>
            <a:r>
              <a:rPr lang="en-US" altLang="zh-CN" sz="2800" b="1">
                <a:solidFill>
                  <a:srgbClr val="000099"/>
                </a:solidFill>
              </a:rPr>
              <a:t>A</a:t>
            </a:r>
            <a:r>
              <a:rPr lang="en-US" altLang="zh-CN" b="1">
                <a:solidFill>
                  <a:srgbClr val="000099"/>
                </a:solidFill>
              </a:rPr>
              <a:t>14</a:t>
            </a:r>
            <a:r>
              <a:rPr lang="en-US" altLang="zh-CN" sz="2800" b="1">
                <a:solidFill>
                  <a:srgbClr val="000099"/>
                </a:solidFill>
              </a:rPr>
              <a:t>A</a:t>
            </a:r>
            <a:r>
              <a:rPr lang="en-US" altLang="zh-CN" b="1">
                <a:solidFill>
                  <a:srgbClr val="000099"/>
                </a:solidFill>
              </a:rPr>
              <a:t>13</a:t>
            </a:r>
            <a:r>
              <a:rPr lang="zh-CN" altLang="zh-CN" sz="2800" b="1">
                <a:solidFill>
                  <a:srgbClr val="000099"/>
                </a:solidFill>
              </a:rPr>
              <a:t>为全0</a:t>
            </a:r>
            <a:r>
              <a:rPr lang="zh-CN" altLang="en-US" sz="2800" b="1"/>
              <a:t>, 在产生片选的译码电路</a:t>
            </a:r>
            <a:r>
              <a:rPr lang="zh-CN" altLang="en-US" sz="2800" b="1" smtClean="0"/>
              <a:t>中可以不</a:t>
            </a:r>
            <a:r>
              <a:rPr lang="zh-CN" altLang="en-US" sz="2800" b="1"/>
              <a:t>体</a:t>
            </a:r>
            <a:r>
              <a:rPr lang="zh-CN" altLang="en-US" sz="2800" b="1" smtClean="0"/>
              <a:t>现。（</a:t>
            </a:r>
            <a:r>
              <a:rPr lang="zh-CN" altLang="en-US" sz="2800" b="1" smtClean="0">
                <a:solidFill>
                  <a:srgbClr val="FF0000"/>
                </a:solidFill>
              </a:rPr>
              <a:t>有无影响？</a:t>
            </a:r>
            <a:r>
              <a:rPr lang="zh-CN" altLang="en-US" sz="2800" b="1" smtClean="0"/>
              <a:t>）</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xEl>
                                              <p:pRg st="0" end="0"/>
                                            </p:txEl>
                                          </p:spTgt>
                                        </p:tgtEl>
                                        <p:attrNameLst>
                                          <p:attrName>style.visibility</p:attrName>
                                        </p:attrNameLst>
                                      </p:cBhvr>
                                      <p:to>
                                        <p:strVal val="visible"/>
                                      </p:to>
                                    </p:set>
                                    <p:animEffect transition="in" filter="wipe(left)">
                                      <p:cBhvr>
                                        <p:cTn id="32" dur="500"/>
                                        <p:tgtEl>
                                          <p:spTgt spid="1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left)">
                                      <p:cBhvr>
                                        <p:cTn id="4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18" grpId="0" build="p" autoUpdateAnimBg="0"/>
      <p:bldP spid="31" grpId="0" autoUpdateAnimBg="0"/>
      <p:bldP spid="3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98488" y="383472"/>
            <a:ext cx="1058862" cy="1431161"/>
          </a:xfrm>
          <a:prstGeom prst="rect">
            <a:avLst/>
          </a:prstGeom>
          <a:solidFill>
            <a:srgbClr val="D9FFFF"/>
          </a:solidFill>
          <a:ln w="28575">
            <a:solidFill>
              <a:srgbClr val="006600"/>
            </a:solidFill>
            <a:miter lim="800000"/>
            <a:headEnd/>
            <a:tailEnd/>
          </a:ln>
        </p:spPr>
        <p:txBody>
          <a:bodyPr>
            <a:spAutoFit/>
          </a:bodyPr>
          <a:lstStyle/>
          <a:p>
            <a:pPr algn="l">
              <a:lnSpc>
                <a:spcPct val="85000"/>
              </a:lnSpc>
              <a:spcBef>
                <a:spcPct val="0"/>
              </a:spcBef>
            </a:pPr>
            <a:endParaRPr lang="en-US" altLang="zh-CN" sz="3000" b="1"/>
          </a:p>
          <a:p>
            <a:pPr algn="l">
              <a:lnSpc>
                <a:spcPct val="105000"/>
              </a:lnSpc>
              <a:spcBef>
                <a:spcPct val="0"/>
              </a:spcBef>
            </a:pPr>
            <a:r>
              <a:rPr lang="en-US" altLang="zh-CN" sz="3000" b="1"/>
              <a:t>CPU</a:t>
            </a:r>
          </a:p>
          <a:p>
            <a:pPr algn="l">
              <a:spcBef>
                <a:spcPct val="0"/>
              </a:spcBef>
            </a:pPr>
            <a:endParaRPr lang="en-US" altLang="zh-CN" sz="3000" b="1"/>
          </a:p>
        </p:txBody>
      </p:sp>
      <p:sp>
        <p:nvSpPr>
          <p:cNvPr id="3" name="Text Box 3"/>
          <p:cNvSpPr txBox="1">
            <a:spLocks noChangeArrowheads="1"/>
          </p:cNvSpPr>
          <p:nvPr/>
        </p:nvSpPr>
        <p:spPr bwMode="auto">
          <a:xfrm>
            <a:off x="7110413" y="3516089"/>
            <a:ext cx="1652587" cy="488950"/>
          </a:xfrm>
          <a:prstGeom prst="rect">
            <a:avLst/>
          </a:prstGeom>
          <a:noFill/>
          <a:ln w="9525">
            <a:noFill/>
            <a:miter lim="800000"/>
            <a:headEnd/>
            <a:tailEnd/>
          </a:ln>
        </p:spPr>
        <p:txBody>
          <a:bodyPr>
            <a:spAutoFit/>
          </a:bodyPr>
          <a:lstStyle/>
          <a:p>
            <a:pPr algn="l"/>
            <a:r>
              <a:rPr lang="zh-CN" altLang="en-US" sz="2600" b="1"/>
              <a:t>地址总线</a:t>
            </a:r>
          </a:p>
        </p:txBody>
      </p:sp>
      <p:grpSp>
        <p:nvGrpSpPr>
          <p:cNvPr id="4" name="Group 199"/>
          <p:cNvGrpSpPr>
            <a:grpSpLocks/>
          </p:cNvGrpSpPr>
          <p:nvPr/>
        </p:nvGrpSpPr>
        <p:grpSpPr bwMode="auto">
          <a:xfrm>
            <a:off x="2722563" y="1422177"/>
            <a:ext cx="5424487" cy="1193801"/>
            <a:chOff x="1715" y="1062"/>
            <a:chExt cx="3417" cy="752"/>
          </a:xfrm>
        </p:grpSpPr>
        <p:sp>
          <p:nvSpPr>
            <p:cNvPr id="5" name="Text Box 4"/>
            <p:cNvSpPr txBox="1">
              <a:spLocks noChangeArrowheads="1"/>
            </p:cNvSpPr>
            <p:nvPr/>
          </p:nvSpPr>
          <p:spPr bwMode="auto">
            <a:xfrm>
              <a:off x="3093" y="1067"/>
              <a:ext cx="657" cy="736"/>
            </a:xfrm>
            <a:prstGeom prst="rect">
              <a:avLst/>
            </a:prstGeom>
            <a:solidFill>
              <a:srgbClr val="FFFFCC"/>
            </a:solidFill>
            <a:ln w="25400">
              <a:solidFill>
                <a:srgbClr val="003C00"/>
              </a:solidFill>
              <a:miter lim="800000"/>
              <a:headEnd/>
              <a:tailEnd/>
            </a:ln>
          </p:spPr>
          <p:txBody>
            <a:bodyPr>
              <a:spAutoFit/>
            </a:bodyPr>
            <a:lstStyle/>
            <a:p>
              <a:pPr algn="l">
                <a:lnSpc>
                  <a:spcPct val="125000"/>
                </a:lnSpc>
                <a:spcBef>
                  <a:spcPct val="0"/>
                </a:spcBef>
              </a:pPr>
              <a:r>
                <a:rPr lang="zh-CN" altLang="en-US" sz="2800" b="1">
                  <a:ea typeface="黑体" pitchFamily="2" charset="-122"/>
                </a:rPr>
                <a:t>  2</a:t>
              </a:r>
              <a:r>
                <a:rPr lang="en-US" altLang="zh-CN" sz="2800" b="1">
                  <a:ea typeface="黑体" pitchFamily="2" charset="-122"/>
                </a:rPr>
                <a:t>K</a:t>
              </a:r>
            </a:p>
            <a:p>
              <a:pPr algn="l">
                <a:lnSpc>
                  <a:spcPct val="95000"/>
                </a:lnSpc>
                <a:spcBef>
                  <a:spcPct val="0"/>
                </a:spcBef>
              </a:pPr>
              <a:r>
                <a:rPr lang="en-US" altLang="zh-CN" sz="2600" b="1">
                  <a:ea typeface="黑体" pitchFamily="2" charset="-122"/>
                </a:rPr>
                <a:t>RAM</a:t>
              </a:r>
            </a:p>
            <a:p>
              <a:pPr algn="l">
                <a:lnSpc>
                  <a:spcPct val="35000"/>
                </a:lnSpc>
                <a:spcBef>
                  <a:spcPct val="0"/>
                </a:spcBef>
              </a:pPr>
              <a:endParaRPr lang="zh-CN" altLang="en-US" sz="2600" b="1">
                <a:ea typeface="黑体" pitchFamily="2" charset="-122"/>
              </a:endParaRPr>
            </a:p>
          </p:txBody>
        </p:sp>
        <p:sp>
          <p:nvSpPr>
            <p:cNvPr id="6" name="Text Box 5"/>
            <p:cNvSpPr txBox="1">
              <a:spLocks noChangeArrowheads="1"/>
            </p:cNvSpPr>
            <p:nvPr/>
          </p:nvSpPr>
          <p:spPr bwMode="auto">
            <a:xfrm>
              <a:off x="1715" y="1062"/>
              <a:ext cx="668" cy="752"/>
            </a:xfrm>
            <a:prstGeom prst="rect">
              <a:avLst/>
            </a:prstGeom>
            <a:solidFill>
              <a:srgbClr val="FFFFCC"/>
            </a:solidFill>
            <a:ln w="25400">
              <a:solidFill>
                <a:srgbClr val="003C00"/>
              </a:solidFill>
              <a:miter lim="800000"/>
              <a:headEnd/>
              <a:tailEnd/>
            </a:ln>
          </p:spPr>
          <p:txBody>
            <a:bodyPr>
              <a:spAutoFit/>
            </a:bodyPr>
            <a:lstStyle/>
            <a:p>
              <a:pPr algn="l">
                <a:lnSpc>
                  <a:spcPct val="125000"/>
                </a:lnSpc>
                <a:spcBef>
                  <a:spcPct val="0"/>
                </a:spcBef>
              </a:pPr>
              <a:r>
                <a:rPr lang="zh-CN" altLang="en-US" sz="2800" b="1">
                  <a:ea typeface="黑体" pitchFamily="2" charset="-122"/>
                </a:rPr>
                <a:t>  2</a:t>
              </a:r>
              <a:r>
                <a:rPr lang="en-US" altLang="zh-CN" sz="2800" b="1">
                  <a:ea typeface="黑体" pitchFamily="2" charset="-122"/>
                </a:rPr>
                <a:t>K</a:t>
              </a:r>
            </a:p>
            <a:p>
              <a:pPr algn="l">
                <a:lnSpc>
                  <a:spcPct val="95000"/>
                </a:lnSpc>
                <a:spcBef>
                  <a:spcPct val="0"/>
                </a:spcBef>
              </a:pPr>
              <a:r>
                <a:rPr lang="en-US" altLang="zh-CN" sz="2600" b="1">
                  <a:ea typeface="黑体" pitchFamily="2" charset="-122"/>
                </a:rPr>
                <a:t>ROM</a:t>
              </a:r>
            </a:p>
            <a:p>
              <a:pPr algn="l">
                <a:lnSpc>
                  <a:spcPct val="35000"/>
                </a:lnSpc>
                <a:spcBef>
                  <a:spcPct val="0"/>
                </a:spcBef>
              </a:pPr>
              <a:endParaRPr lang="zh-CN" altLang="en-US" sz="2600" b="1">
                <a:ea typeface="黑体" pitchFamily="2" charset="-122"/>
              </a:endParaRPr>
            </a:p>
          </p:txBody>
        </p:sp>
        <p:sp>
          <p:nvSpPr>
            <p:cNvPr id="7" name="Text Box 6"/>
            <p:cNvSpPr txBox="1">
              <a:spLocks noChangeArrowheads="1"/>
            </p:cNvSpPr>
            <p:nvPr/>
          </p:nvSpPr>
          <p:spPr bwMode="auto">
            <a:xfrm>
              <a:off x="4475" y="1069"/>
              <a:ext cx="657" cy="716"/>
            </a:xfrm>
            <a:prstGeom prst="rect">
              <a:avLst/>
            </a:prstGeom>
            <a:solidFill>
              <a:srgbClr val="FFFFCC"/>
            </a:solidFill>
            <a:ln w="25400">
              <a:solidFill>
                <a:srgbClr val="003C00"/>
              </a:solidFill>
              <a:miter lim="800000"/>
              <a:headEnd/>
              <a:tailEnd/>
            </a:ln>
          </p:spPr>
          <p:txBody>
            <a:bodyPr>
              <a:spAutoFit/>
            </a:bodyPr>
            <a:lstStyle/>
            <a:p>
              <a:pPr algn="l">
                <a:lnSpc>
                  <a:spcPct val="125000"/>
                </a:lnSpc>
                <a:spcBef>
                  <a:spcPct val="0"/>
                </a:spcBef>
              </a:pPr>
              <a:r>
                <a:rPr lang="zh-CN" altLang="en-US" sz="2800" b="1">
                  <a:ea typeface="黑体" pitchFamily="2" charset="-122"/>
                </a:rPr>
                <a:t>  1</a:t>
              </a:r>
              <a:r>
                <a:rPr lang="en-US" altLang="zh-CN" sz="2800" b="1">
                  <a:ea typeface="黑体" pitchFamily="2" charset="-122"/>
                </a:rPr>
                <a:t>K</a:t>
              </a:r>
            </a:p>
            <a:p>
              <a:pPr algn="l">
                <a:lnSpc>
                  <a:spcPct val="95000"/>
                </a:lnSpc>
                <a:spcBef>
                  <a:spcPct val="0"/>
                </a:spcBef>
              </a:pPr>
              <a:r>
                <a:rPr lang="en-US" altLang="zh-CN" sz="2600" b="1">
                  <a:ea typeface="黑体" pitchFamily="2" charset="-122"/>
                </a:rPr>
                <a:t>RAM</a:t>
              </a:r>
            </a:p>
            <a:p>
              <a:pPr algn="l">
                <a:lnSpc>
                  <a:spcPct val="27000"/>
                </a:lnSpc>
                <a:spcBef>
                  <a:spcPct val="0"/>
                </a:spcBef>
              </a:pPr>
              <a:endParaRPr lang="zh-CN" altLang="en-US" sz="2600" b="1">
                <a:ea typeface="黑体" pitchFamily="2" charset="-122"/>
              </a:endParaRPr>
            </a:p>
          </p:txBody>
        </p:sp>
      </p:grpSp>
      <p:grpSp>
        <p:nvGrpSpPr>
          <p:cNvPr id="8" name="Group 134"/>
          <p:cNvGrpSpPr>
            <a:grpSpLocks/>
          </p:cNvGrpSpPr>
          <p:nvPr/>
        </p:nvGrpSpPr>
        <p:grpSpPr bwMode="auto">
          <a:xfrm>
            <a:off x="1644650" y="195039"/>
            <a:ext cx="7321550" cy="1223962"/>
            <a:chOff x="1036" y="289"/>
            <a:chExt cx="4612" cy="771"/>
          </a:xfrm>
        </p:grpSpPr>
        <p:sp>
          <p:nvSpPr>
            <p:cNvPr id="9" name="Text Box 8"/>
            <p:cNvSpPr txBox="1">
              <a:spLocks noChangeArrowheads="1"/>
            </p:cNvSpPr>
            <p:nvPr/>
          </p:nvSpPr>
          <p:spPr bwMode="auto">
            <a:xfrm>
              <a:off x="2625" y="289"/>
              <a:ext cx="1079" cy="308"/>
            </a:xfrm>
            <a:prstGeom prst="rect">
              <a:avLst/>
            </a:prstGeom>
            <a:noFill/>
            <a:ln w="9525">
              <a:noFill/>
              <a:miter lim="800000"/>
              <a:headEnd/>
              <a:tailEnd/>
            </a:ln>
          </p:spPr>
          <p:txBody>
            <a:bodyPr>
              <a:spAutoFit/>
            </a:bodyPr>
            <a:lstStyle/>
            <a:p>
              <a:pPr algn="l"/>
              <a:r>
                <a:rPr lang="zh-CN" altLang="en-US" sz="2600" b="1"/>
                <a:t>数据总线</a:t>
              </a:r>
            </a:p>
          </p:txBody>
        </p:sp>
        <p:sp>
          <p:nvSpPr>
            <p:cNvPr id="10" name="AutoShape 9"/>
            <p:cNvSpPr>
              <a:spLocks noChangeArrowheads="1"/>
            </p:cNvSpPr>
            <p:nvPr/>
          </p:nvSpPr>
          <p:spPr bwMode="auto">
            <a:xfrm flipV="1">
              <a:off x="1978" y="667"/>
              <a:ext cx="97" cy="390"/>
            </a:xfrm>
            <a:prstGeom prst="downArrow">
              <a:avLst>
                <a:gd name="adj1" fmla="val 50000"/>
                <a:gd name="adj2" fmla="val 100515"/>
              </a:avLst>
            </a:prstGeom>
            <a:solidFill>
              <a:srgbClr val="003C00"/>
            </a:solidFill>
            <a:ln w="9525">
              <a:solidFill>
                <a:srgbClr val="003C00"/>
              </a:solidFill>
              <a:miter lim="800000"/>
              <a:headEnd/>
              <a:tailEnd/>
            </a:ln>
          </p:spPr>
          <p:txBody>
            <a:bodyPr vert="eaVert" wrap="none" anchor="ctr"/>
            <a:lstStyle/>
            <a:p>
              <a:endParaRPr lang="zh-CN" altLang="en-US" b="1"/>
            </a:p>
          </p:txBody>
        </p:sp>
        <p:grpSp>
          <p:nvGrpSpPr>
            <p:cNvPr id="11" name="Group 10"/>
            <p:cNvGrpSpPr>
              <a:grpSpLocks/>
            </p:cNvGrpSpPr>
            <p:nvPr/>
          </p:nvGrpSpPr>
          <p:grpSpPr bwMode="auto">
            <a:xfrm>
              <a:off x="1036" y="596"/>
              <a:ext cx="4224" cy="83"/>
              <a:chOff x="1036" y="377"/>
              <a:chExt cx="4275" cy="122"/>
            </a:xfrm>
          </p:grpSpPr>
          <p:sp>
            <p:nvSpPr>
              <p:cNvPr id="17" name="AutoShape 11"/>
              <p:cNvSpPr>
                <a:spLocks noChangeArrowheads="1"/>
              </p:cNvSpPr>
              <p:nvPr/>
            </p:nvSpPr>
            <p:spPr bwMode="auto">
              <a:xfrm>
                <a:off x="4639" y="377"/>
                <a:ext cx="672" cy="121"/>
              </a:xfrm>
              <a:prstGeom prst="rightArrow">
                <a:avLst>
                  <a:gd name="adj1" fmla="val 50000"/>
                  <a:gd name="adj2" fmla="val 138843"/>
                </a:avLst>
              </a:prstGeom>
              <a:solidFill>
                <a:srgbClr val="003C00"/>
              </a:solidFill>
              <a:ln w="9525">
                <a:solidFill>
                  <a:srgbClr val="003C00"/>
                </a:solidFill>
                <a:miter lim="800000"/>
                <a:headEnd/>
                <a:tailEnd/>
              </a:ln>
            </p:spPr>
            <p:txBody>
              <a:bodyPr wrap="none" anchor="ctr"/>
              <a:lstStyle/>
              <a:p>
                <a:endParaRPr lang="zh-CN" altLang="en-US" b="1"/>
              </a:p>
            </p:txBody>
          </p:sp>
          <p:sp>
            <p:nvSpPr>
              <p:cNvPr id="18" name="Rectangle 12"/>
              <p:cNvSpPr>
                <a:spLocks noChangeArrowheads="1"/>
              </p:cNvSpPr>
              <p:nvPr/>
            </p:nvSpPr>
            <p:spPr bwMode="auto">
              <a:xfrm>
                <a:off x="1568" y="407"/>
                <a:ext cx="3194" cy="64"/>
              </a:xfrm>
              <a:prstGeom prst="rect">
                <a:avLst/>
              </a:prstGeom>
              <a:solidFill>
                <a:srgbClr val="003C00"/>
              </a:solidFill>
              <a:ln w="9525">
                <a:solidFill>
                  <a:srgbClr val="003C00"/>
                </a:solidFill>
                <a:miter lim="800000"/>
                <a:headEnd/>
                <a:tailEnd/>
              </a:ln>
            </p:spPr>
            <p:txBody>
              <a:bodyPr wrap="none" anchor="ctr"/>
              <a:lstStyle/>
              <a:p>
                <a:endParaRPr lang="zh-CN" altLang="en-US" b="1"/>
              </a:p>
            </p:txBody>
          </p:sp>
          <p:sp>
            <p:nvSpPr>
              <p:cNvPr id="19" name="AutoShape 13"/>
              <p:cNvSpPr>
                <a:spLocks noChangeArrowheads="1"/>
              </p:cNvSpPr>
              <p:nvPr/>
            </p:nvSpPr>
            <p:spPr bwMode="auto">
              <a:xfrm flipH="1">
                <a:off x="1036" y="383"/>
                <a:ext cx="672" cy="116"/>
              </a:xfrm>
              <a:prstGeom prst="rightArrow">
                <a:avLst>
                  <a:gd name="adj1" fmla="val 50000"/>
                  <a:gd name="adj2" fmla="val 144828"/>
                </a:avLst>
              </a:prstGeom>
              <a:solidFill>
                <a:srgbClr val="003C00"/>
              </a:solidFill>
              <a:ln w="9525">
                <a:solidFill>
                  <a:srgbClr val="003C00"/>
                </a:solidFill>
                <a:miter lim="800000"/>
                <a:headEnd/>
                <a:tailEnd/>
              </a:ln>
            </p:spPr>
            <p:txBody>
              <a:bodyPr wrap="none" anchor="ctr"/>
              <a:lstStyle/>
              <a:p>
                <a:endParaRPr lang="zh-CN" altLang="en-US" b="1"/>
              </a:p>
            </p:txBody>
          </p:sp>
        </p:grpSp>
        <p:sp>
          <p:nvSpPr>
            <p:cNvPr id="12" name="AutoShape 14"/>
            <p:cNvSpPr>
              <a:spLocks noChangeArrowheads="1"/>
            </p:cNvSpPr>
            <p:nvPr/>
          </p:nvSpPr>
          <p:spPr bwMode="auto">
            <a:xfrm>
              <a:off x="3297" y="668"/>
              <a:ext cx="97" cy="392"/>
            </a:xfrm>
            <a:prstGeom prst="upDownArrow">
              <a:avLst>
                <a:gd name="adj1" fmla="val 50000"/>
                <a:gd name="adj2" fmla="val 80825"/>
              </a:avLst>
            </a:prstGeom>
            <a:solidFill>
              <a:srgbClr val="003C00"/>
            </a:solidFill>
            <a:ln w="9525">
              <a:solidFill>
                <a:srgbClr val="003C00"/>
              </a:solidFill>
              <a:miter lim="800000"/>
              <a:headEnd/>
              <a:tailEnd/>
            </a:ln>
          </p:spPr>
          <p:txBody>
            <a:bodyPr vert="eaVert" wrap="none" anchor="ctr"/>
            <a:lstStyle/>
            <a:p>
              <a:endParaRPr lang="zh-CN" altLang="en-US" b="1"/>
            </a:p>
          </p:txBody>
        </p:sp>
        <p:sp>
          <p:nvSpPr>
            <p:cNvPr id="13" name="AutoShape 15"/>
            <p:cNvSpPr>
              <a:spLocks noChangeArrowheads="1"/>
            </p:cNvSpPr>
            <p:nvPr/>
          </p:nvSpPr>
          <p:spPr bwMode="auto">
            <a:xfrm>
              <a:off x="4650" y="665"/>
              <a:ext cx="98" cy="392"/>
            </a:xfrm>
            <a:prstGeom prst="upDownArrow">
              <a:avLst>
                <a:gd name="adj1" fmla="val 50000"/>
                <a:gd name="adj2" fmla="val 80000"/>
              </a:avLst>
            </a:prstGeom>
            <a:solidFill>
              <a:srgbClr val="003C00"/>
            </a:solidFill>
            <a:ln w="9525">
              <a:solidFill>
                <a:srgbClr val="003C00"/>
              </a:solidFill>
              <a:miter lim="800000"/>
              <a:headEnd/>
              <a:tailEnd/>
            </a:ln>
          </p:spPr>
          <p:txBody>
            <a:bodyPr vert="eaVert" wrap="none" anchor="ctr"/>
            <a:lstStyle/>
            <a:p>
              <a:endParaRPr lang="zh-CN" altLang="en-US" b="1"/>
            </a:p>
          </p:txBody>
        </p:sp>
        <p:sp>
          <p:nvSpPr>
            <p:cNvPr id="14" name="Text Box 16"/>
            <p:cNvSpPr txBox="1">
              <a:spLocks noChangeArrowheads="1"/>
            </p:cNvSpPr>
            <p:nvPr/>
          </p:nvSpPr>
          <p:spPr bwMode="auto">
            <a:xfrm>
              <a:off x="2053" y="666"/>
              <a:ext cx="919" cy="365"/>
            </a:xfrm>
            <a:prstGeom prst="rect">
              <a:avLst/>
            </a:prstGeom>
            <a:noFill/>
            <a:ln w="9525">
              <a:noFill/>
              <a:miter lim="800000"/>
              <a:headEnd/>
              <a:tailEnd/>
            </a:ln>
          </p:spPr>
          <p:txBody>
            <a:bodyPr>
              <a:spAutoFit/>
            </a:bodyPr>
            <a:lstStyle/>
            <a:p>
              <a:pPr algn="l"/>
              <a:r>
                <a:rPr lang="en-US" altLang="zh-CN" sz="2500" b="1"/>
                <a:t>D</a:t>
              </a:r>
              <a:r>
                <a:rPr lang="en-US" altLang="zh-CN" sz="3200" b="1" baseline="-14000"/>
                <a:t>7</a:t>
              </a:r>
              <a:r>
                <a:rPr lang="en-US" altLang="zh-CN" sz="3200" b="1"/>
                <a:t>~</a:t>
              </a:r>
              <a:r>
                <a:rPr lang="en-US" altLang="zh-CN" sz="2500" b="1"/>
                <a:t>D</a:t>
              </a:r>
              <a:r>
                <a:rPr lang="en-US" altLang="zh-CN" sz="3200" b="1" baseline="-14000"/>
                <a:t>0</a:t>
              </a:r>
            </a:p>
          </p:txBody>
        </p:sp>
        <p:sp>
          <p:nvSpPr>
            <p:cNvPr id="15" name="Text Box 17"/>
            <p:cNvSpPr txBox="1">
              <a:spLocks noChangeArrowheads="1"/>
            </p:cNvSpPr>
            <p:nvPr/>
          </p:nvSpPr>
          <p:spPr bwMode="auto">
            <a:xfrm>
              <a:off x="3376" y="643"/>
              <a:ext cx="919" cy="365"/>
            </a:xfrm>
            <a:prstGeom prst="rect">
              <a:avLst/>
            </a:prstGeom>
            <a:noFill/>
            <a:ln w="9525">
              <a:noFill/>
              <a:miter lim="800000"/>
              <a:headEnd/>
              <a:tailEnd/>
            </a:ln>
          </p:spPr>
          <p:txBody>
            <a:bodyPr>
              <a:spAutoFit/>
            </a:bodyPr>
            <a:lstStyle/>
            <a:p>
              <a:pPr algn="l"/>
              <a:r>
                <a:rPr lang="en-US" altLang="zh-CN" sz="2500" b="1"/>
                <a:t>D</a:t>
              </a:r>
              <a:r>
                <a:rPr lang="en-US" altLang="zh-CN" sz="3200" b="1" baseline="-14000"/>
                <a:t>7 </a:t>
              </a:r>
              <a:r>
                <a:rPr lang="en-US" altLang="zh-CN" sz="3200" b="1"/>
                <a:t>~</a:t>
              </a:r>
              <a:r>
                <a:rPr lang="en-US" altLang="zh-CN" sz="2500" b="1"/>
                <a:t>D</a:t>
              </a:r>
              <a:r>
                <a:rPr lang="en-US" altLang="zh-CN" sz="3200" b="1" baseline="-14000"/>
                <a:t>0</a:t>
              </a:r>
            </a:p>
          </p:txBody>
        </p:sp>
        <p:sp>
          <p:nvSpPr>
            <p:cNvPr id="16" name="Text Box 18"/>
            <p:cNvSpPr txBox="1">
              <a:spLocks noChangeArrowheads="1"/>
            </p:cNvSpPr>
            <p:nvPr/>
          </p:nvSpPr>
          <p:spPr bwMode="auto">
            <a:xfrm>
              <a:off x="4729" y="673"/>
              <a:ext cx="919" cy="365"/>
            </a:xfrm>
            <a:prstGeom prst="rect">
              <a:avLst/>
            </a:prstGeom>
            <a:noFill/>
            <a:ln w="9525">
              <a:noFill/>
              <a:miter lim="800000"/>
              <a:headEnd/>
              <a:tailEnd/>
            </a:ln>
          </p:spPr>
          <p:txBody>
            <a:bodyPr>
              <a:spAutoFit/>
            </a:bodyPr>
            <a:lstStyle/>
            <a:p>
              <a:pPr algn="l"/>
              <a:r>
                <a:rPr lang="en-US" altLang="zh-CN" sz="2500" b="1"/>
                <a:t>D</a:t>
              </a:r>
              <a:r>
                <a:rPr lang="en-US" altLang="zh-CN" sz="3200" b="1" baseline="-14000"/>
                <a:t>7 </a:t>
              </a:r>
              <a:r>
                <a:rPr lang="en-US" altLang="zh-CN" sz="3200" b="1"/>
                <a:t>~</a:t>
              </a:r>
              <a:r>
                <a:rPr lang="en-US" altLang="zh-CN" sz="2500" b="1"/>
                <a:t>D</a:t>
              </a:r>
              <a:r>
                <a:rPr lang="en-US" altLang="zh-CN" sz="3200" b="1" baseline="-14000"/>
                <a:t>0</a:t>
              </a:r>
            </a:p>
          </p:txBody>
        </p:sp>
      </p:grpSp>
      <p:grpSp>
        <p:nvGrpSpPr>
          <p:cNvPr id="20" name="Group 196"/>
          <p:cNvGrpSpPr>
            <a:grpSpLocks/>
          </p:cNvGrpSpPr>
          <p:nvPr/>
        </p:nvGrpSpPr>
        <p:grpSpPr bwMode="auto">
          <a:xfrm>
            <a:off x="1546225" y="3714526"/>
            <a:ext cx="1765300" cy="1089025"/>
            <a:chOff x="942" y="2554"/>
            <a:chExt cx="1112" cy="737"/>
          </a:xfrm>
        </p:grpSpPr>
        <p:sp>
          <p:nvSpPr>
            <p:cNvPr id="21" name="Rectangle 21"/>
            <p:cNvSpPr>
              <a:spLocks noChangeArrowheads="1"/>
            </p:cNvSpPr>
            <p:nvPr/>
          </p:nvSpPr>
          <p:spPr bwMode="auto">
            <a:xfrm rot="-5400000">
              <a:off x="1297" y="2439"/>
              <a:ext cx="214" cy="443"/>
            </a:xfrm>
            <a:prstGeom prst="rect">
              <a:avLst/>
            </a:prstGeom>
            <a:noFill/>
            <a:ln w="28575">
              <a:solidFill>
                <a:srgbClr val="800000"/>
              </a:solidFill>
              <a:miter lim="800000"/>
              <a:headEnd/>
              <a:tailEnd/>
            </a:ln>
          </p:spPr>
          <p:txBody>
            <a:bodyPr wrap="none" anchor="ctr"/>
            <a:lstStyle/>
            <a:p>
              <a:endParaRPr lang="zh-CN" altLang="en-US" b="1"/>
            </a:p>
          </p:txBody>
        </p:sp>
        <p:grpSp>
          <p:nvGrpSpPr>
            <p:cNvPr id="22" name="Group 22"/>
            <p:cNvGrpSpPr>
              <a:grpSpLocks/>
            </p:cNvGrpSpPr>
            <p:nvPr/>
          </p:nvGrpSpPr>
          <p:grpSpPr bwMode="auto">
            <a:xfrm rot="-5400000">
              <a:off x="1342" y="2591"/>
              <a:ext cx="120" cy="135"/>
              <a:chOff x="1738" y="3001"/>
              <a:chExt cx="202" cy="202"/>
            </a:xfrm>
          </p:grpSpPr>
          <p:sp>
            <p:nvSpPr>
              <p:cNvPr id="26" name="Line 23"/>
              <p:cNvSpPr>
                <a:spLocks noChangeShapeType="1"/>
              </p:cNvSpPr>
              <p:nvPr/>
            </p:nvSpPr>
            <p:spPr bwMode="auto">
              <a:xfrm>
                <a:off x="1738" y="3102"/>
                <a:ext cx="202" cy="0"/>
              </a:xfrm>
              <a:prstGeom prst="line">
                <a:avLst/>
              </a:prstGeom>
              <a:noFill/>
              <a:ln w="25400">
                <a:solidFill>
                  <a:srgbClr val="800000"/>
                </a:solidFill>
                <a:round/>
                <a:headEnd/>
                <a:tailEnd/>
              </a:ln>
            </p:spPr>
            <p:txBody>
              <a:bodyPr wrap="none"/>
              <a:lstStyle/>
              <a:p>
                <a:endParaRPr lang="zh-CN" altLang="en-US" b="1"/>
              </a:p>
            </p:txBody>
          </p:sp>
          <p:sp>
            <p:nvSpPr>
              <p:cNvPr id="27" name="Line 24"/>
              <p:cNvSpPr>
                <a:spLocks noChangeShapeType="1"/>
              </p:cNvSpPr>
              <p:nvPr/>
            </p:nvSpPr>
            <p:spPr bwMode="auto">
              <a:xfrm>
                <a:off x="1839" y="3001"/>
                <a:ext cx="0" cy="202"/>
              </a:xfrm>
              <a:prstGeom prst="line">
                <a:avLst/>
              </a:prstGeom>
              <a:noFill/>
              <a:ln w="25400">
                <a:solidFill>
                  <a:srgbClr val="800000"/>
                </a:solidFill>
                <a:round/>
                <a:headEnd/>
                <a:tailEnd/>
              </a:ln>
            </p:spPr>
            <p:txBody>
              <a:bodyPr wrap="none"/>
              <a:lstStyle/>
              <a:p>
                <a:endParaRPr lang="zh-CN" altLang="en-US" b="1"/>
              </a:p>
            </p:txBody>
          </p:sp>
        </p:grpSp>
        <p:sp>
          <p:nvSpPr>
            <p:cNvPr id="23" name="Rectangle 25"/>
            <p:cNvSpPr>
              <a:spLocks noChangeArrowheads="1"/>
            </p:cNvSpPr>
            <p:nvPr/>
          </p:nvSpPr>
          <p:spPr bwMode="auto">
            <a:xfrm>
              <a:off x="942" y="2940"/>
              <a:ext cx="1112" cy="351"/>
            </a:xfrm>
            <a:prstGeom prst="rect">
              <a:avLst/>
            </a:prstGeom>
            <a:noFill/>
            <a:ln w="9525">
              <a:noFill/>
              <a:miter lim="800000"/>
              <a:headEnd/>
              <a:tailEnd/>
            </a:ln>
          </p:spPr>
          <p:txBody>
            <a:bodyPr>
              <a:spAutoFit/>
            </a:bodyPr>
            <a:lstStyle/>
            <a:p>
              <a:pPr algn="l"/>
              <a:r>
                <a:rPr lang="en-US" altLang="zh-CN" sz="2800" b="1">
                  <a:solidFill>
                    <a:srgbClr val="800000"/>
                  </a:solidFill>
                </a:rPr>
                <a:t>A</a:t>
              </a:r>
              <a:r>
                <a:rPr lang="en-US" altLang="zh-CN" sz="3200" b="1" baseline="-16000">
                  <a:solidFill>
                    <a:srgbClr val="800000"/>
                  </a:solidFill>
                </a:rPr>
                <a:t>12</a:t>
              </a:r>
              <a:r>
                <a:rPr lang="en-US" altLang="zh-CN" sz="2400" b="1">
                  <a:solidFill>
                    <a:srgbClr val="800000"/>
                  </a:solidFill>
                </a:rPr>
                <a:t>      </a:t>
              </a:r>
              <a:r>
                <a:rPr lang="en-US" altLang="zh-CN" sz="2800" b="1">
                  <a:solidFill>
                    <a:srgbClr val="800000"/>
                  </a:solidFill>
                </a:rPr>
                <a:t>A</a:t>
              </a:r>
              <a:r>
                <a:rPr lang="en-US" altLang="zh-CN" sz="3200" b="1" baseline="-14000">
                  <a:solidFill>
                    <a:srgbClr val="800000"/>
                  </a:solidFill>
                </a:rPr>
                <a:t>11</a:t>
              </a:r>
              <a:r>
                <a:rPr lang="en-US" altLang="zh-CN" sz="3200" b="1" baseline="2000">
                  <a:solidFill>
                    <a:srgbClr val="800000"/>
                  </a:solidFill>
                </a:rPr>
                <a:t> </a:t>
              </a:r>
            </a:p>
          </p:txBody>
        </p:sp>
        <p:sp>
          <p:nvSpPr>
            <p:cNvPr id="24" name="Freeform 26"/>
            <p:cNvSpPr>
              <a:spLocks/>
            </p:cNvSpPr>
            <p:nvPr/>
          </p:nvSpPr>
          <p:spPr bwMode="auto">
            <a:xfrm>
              <a:off x="1095" y="2763"/>
              <a:ext cx="202" cy="230"/>
            </a:xfrm>
            <a:custGeom>
              <a:avLst/>
              <a:gdLst>
                <a:gd name="T0" fmla="*/ 202 w 202"/>
                <a:gd name="T1" fmla="*/ 0 h 425"/>
                <a:gd name="T2" fmla="*/ 202 w 202"/>
                <a:gd name="T3" fmla="*/ 182 h 425"/>
                <a:gd name="T4" fmla="*/ 0 w 202"/>
                <a:gd name="T5" fmla="*/ 182 h 425"/>
                <a:gd name="T6" fmla="*/ 0 w 202"/>
                <a:gd name="T7" fmla="*/ 425 h 425"/>
                <a:gd name="T8" fmla="*/ 0 60000 65536"/>
                <a:gd name="T9" fmla="*/ 0 60000 65536"/>
                <a:gd name="T10" fmla="*/ 0 60000 65536"/>
                <a:gd name="T11" fmla="*/ 0 60000 65536"/>
                <a:gd name="T12" fmla="*/ 0 w 202"/>
                <a:gd name="T13" fmla="*/ 0 h 425"/>
                <a:gd name="T14" fmla="*/ 202 w 202"/>
                <a:gd name="T15" fmla="*/ 425 h 425"/>
              </a:gdLst>
              <a:ahLst/>
              <a:cxnLst>
                <a:cxn ang="T8">
                  <a:pos x="T0" y="T1"/>
                </a:cxn>
                <a:cxn ang="T9">
                  <a:pos x="T2" y="T3"/>
                </a:cxn>
                <a:cxn ang="T10">
                  <a:pos x="T4" y="T5"/>
                </a:cxn>
                <a:cxn ang="T11">
                  <a:pos x="T6" y="T7"/>
                </a:cxn>
              </a:cxnLst>
              <a:rect l="T12" t="T13" r="T14" b="T15"/>
              <a:pathLst>
                <a:path w="202" h="425">
                  <a:moveTo>
                    <a:pt x="202" y="0"/>
                  </a:moveTo>
                  <a:lnTo>
                    <a:pt x="202" y="182"/>
                  </a:lnTo>
                  <a:lnTo>
                    <a:pt x="0" y="182"/>
                  </a:lnTo>
                  <a:lnTo>
                    <a:pt x="0" y="425"/>
                  </a:lnTo>
                </a:path>
              </a:pathLst>
            </a:custGeom>
            <a:noFill/>
            <a:ln w="28575">
              <a:solidFill>
                <a:srgbClr val="800000"/>
              </a:solidFill>
              <a:round/>
              <a:headEnd/>
              <a:tailEnd/>
            </a:ln>
          </p:spPr>
          <p:txBody>
            <a:bodyPr wrap="none"/>
            <a:lstStyle/>
            <a:p>
              <a:endParaRPr lang="zh-CN" altLang="en-US" b="1"/>
            </a:p>
          </p:txBody>
        </p:sp>
        <p:sp>
          <p:nvSpPr>
            <p:cNvPr id="25" name="Freeform 27"/>
            <p:cNvSpPr>
              <a:spLocks/>
            </p:cNvSpPr>
            <p:nvPr/>
          </p:nvSpPr>
          <p:spPr bwMode="auto">
            <a:xfrm flipH="1">
              <a:off x="1525" y="2774"/>
              <a:ext cx="202" cy="230"/>
            </a:xfrm>
            <a:custGeom>
              <a:avLst/>
              <a:gdLst>
                <a:gd name="T0" fmla="*/ 202 w 202"/>
                <a:gd name="T1" fmla="*/ 0 h 425"/>
                <a:gd name="T2" fmla="*/ 202 w 202"/>
                <a:gd name="T3" fmla="*/ 182 h 425"/>
                <a:gd name="T4" fmla="*/ 0 w 202"/>
                <a:gd name="T5" fmla="*/ 182 h 425"/>
                <a:gd name="T6" fmla="*/ 0 w 202"/>
                <a:gd name="T7" fmla="*/ 425 h 425"/>
                <a:gd name="T8" fmla="*/ 0 60000 65536"/>
                <a:gd name="T9" fmla="*/ 0 60000 65536"/>
                <a:gd name="T10" fmla="*/ 0 60000 65536"/>
                <a:gd name="T11" fmla="*/ 0 60000 65536"/>
                <a:gd name="T12" fmla="*/ 0 w 202"/>
                <a:gd name="T13" fmla="*/ 0 h 425"/>
                <a:gd name="T14" fmla="*/ 202 w 202"/>
                <a:gd name="T15" fmla="*/ 425 h 425"/>
              </a:gdLst>
              <a:ahLst/>
              <a:cxnLst>
                <a:cxn ang="T8">
                  <a:pos x="T0" y="T1"/>
                </a:cxn>
                <a:cxn ang="T9">
                  <a:pos x="T2" y="T3"/>
                </a:cxn>
                <a:cxn ang="T10">
                  <a:pos x="T4" y="T5"/>
                </a:cxn>
                <a:cxn ang="T11">
                  <a:pos x="T6" y="T7"/>
                </a:cxn>
              </a:cxnLst>
              <a:rect l="T12" t="T13" r="T14" b="T15"/>
              <a:pathLst>
                <a:path w="202" h="425">
                  <a:moveTo>
                    <a:pt x="202" y="0"/>
                  </a:moveTo>
                  <a:lnTo>
                    <a:pt x="202" y="182"/>
                  </a:lnTo>
                  <a:lnTo>
                    <a:pt x="0" y="182"/>
                  </a:lnTo>
                  <a:lnTo>
                    <a:pt x="0" y="425"/>
                  </a:lnTo>
                </a:path>
              </a:pathLst>
            </a:custGeom>
            <a:noFill/>
            <a:ln w="28575">
              <a:solidFill>
                <a:srgbClr val="800000"/>
              </a:solidFill>
              <a:round/>
              <a:headEnd/>
              <a:tailEnd/>
            </a:ln>
          </p:spPr>
          <p:txBody>
            <a:bodyPr wrap="none"/>
            <a:lstStyle/>
            <a:p>
              <a:endParaRPr lang="zh-CN" altLang="en-US" b="1"/>
            </a:p>
          </p:txBody>
        </p:sp>
      </p:grpSp>
      <p:grpSp>
        <p:nvGrpSpPr>
          <p:cNvPr id="28" name="Group 198"/>
          <p:cNvGrpSpPr>
            <a:grpSpLocks/>
          </p:cNvGrpSpPr>
          <p:nvPr/>
        </p:nvGrpSpPr>
        <p:grpSpPr bwMode="auto">
          <a:xfrm>
            <a:off x="2081213" y="1717451"/>
            <a:ext cx="736600" cy="1989138"/>
            <a:chOff x="1311" y="1248"/>
            <a:chExt cx="464" cy="1270"/>
          </a:xfrm>
        </p:grpSpPr>
        <p:sp>
          <p:nvSpPr>
            <p:cNvPr id="29" name="Oval 37"/>
            <p:cNvSpPr>
              <a:spLocks noChangeArrowheads="1"/>
            </p:cNvSpPr>
            <p:nvPr/>
          </p:nvSpPr>
          <p:spPr bwMode="auto">
            <a:xfrm>
              <a:off x="1632" y="1527"/>
              <a:ext cx="66" cy="66"/>
            </a:xfrm>
            <a:prstGeom prst="ellipse">
              <a:avLst/>
            </a:prstGeom>
            <a:noFill/>
            <a:ln w="25400">
              <a:solidFill>
                <a:srgbClr val="800000"/>
              </a:solidFill>
              <a:round/>
              <a:headEnd/>
              <a:tailEnd/>
            </a:ln>
          </p:spPr>
          <p:txBody>
            <a:bodyPr wrap="none" anchor="ctr"/>
            <a:lstStyle/>
            <a:p>
              <a:endParaRPr lang="zh-CN" altLang="en-US" b="1"/>
            </a:p>
          </p:txBody>
        </p:sp>
        <p:sp>
          <p:nvSpPr>
            <p:cNvPr id="30" name="Freeform 38"/>
            <p:cNvSpPr>
              <a:spLocks/>
            </p:cNvSpPr>
            <p:nvPr/>
          </p:nvSpPr>
          <p:spPr bwMode="auto">
            <a:xfrm>
              <a:off x="1446" y="1555"/>
              <a:ext cx="184" cy="963"/>
            </a:xfrm>
            <a:custGeom>
              <a:avLst/>
              <a:gdLst>
                <a:gd name="T0" fmla="*/ 0 w 101"/>
                <a:gd name="T1" fmla="*/ 1041 h 1041"/>
                <a:gd name="T2" fmla="*/ 0 w 101"/>
                <a:gd name="T3" fmla="*/ 0 h 1041"/>
                <a:gd name="T4" fmla="*/ 101 w 101"/>
                <a:gd name="T5" fmla="*/ 0 h 1041"/>
                <a:gd name="T6" fmla="*/ 0 60000 65536"/>
                <a:gd name="T7" fmla="*/ 0 60000 65536"/>
                <a:gd name="T8" fmla="*/ 0 60000 65536"/>
                <a:gd name="T9" fmla="*/ 0 w 101"/>
                <a:gd name="T10" fmla="*/ 0 h 1041"/>
                <a:gd name="T11" fmla="*/ 101 w 101"/>
                <a:gd name="T12" fmla="*/ 1041 h 1041"/>
              </a:gdLst>
              <a:ahLst/>
              <a:cxnLst>
                <a:cxn ang="T6">
                  <a:pos x="T0" y="T1"/>
                </a:cxn>
                <a:cxn ang="T7">
                  <a:pos x="T2" y="T3"/>
                </a:cxn>
                <a:cxn ang="T8">
                  <a:pos x="T4" y="T5"/>
                </a:cxn>
              </a:cxnLst>
              <a:rect l="T9" t="T10" r="T11" b="T12"/>
              <a:pathLst>
                <a:path w="101" h="1041">
                  <a:moveTo>
                    <a:pt x="0" y="1041"/>
                  </a:moveTo>
                  <a:lnTo>
                    <a:pt x="0" y="0"/>
                  </a:lnTo>
                  <a:lnTo>
                    <a:pt x="101" y="0"/>
                  </a:lnTo>
                </a:path>
              </a:pathLst>
            </a:custGeom>
            <a:noFill/>
            <a:ln w="28575">
              <a:solidFill>
                <a:srgbClr val="800000"/>
              </a:solidFill>
              <a:round/>
              <a:headEnd/>
              <a:tailEnd/>
            </a:ln>
          </p:spPr>
          <p:txBody>
            <a:bodyPr wrap="none"/>
            <a:lstStyle/>
            <a:p>
              <a:endParaRPr lang="zh-CN" altLang="en-US" b="1"/>
            </a:p>
          </p:txBody>
        </p:sp>
        <p:grpSp>
          <p:nvGrpSpPr>
            <p:cNvPr id="31" name="Group 197"/>
            <p:cNvGrpSpPr>
              <a:grpSpLocks/>
            </p:cNvGrpSpPr>
            <p:nvPr/>
          </p:nvGrpSpPr>
          <p:grpSpPr bwMode="auto">
            <a:xfrm>
              <a:off x="1311" y="1248"/>
              <a:ext cx="464" cy="331"/>
              <a:chOff x="1271" y="1256"/>
              <a:chExt cx="464" cy="331"/>
            </a:xfrm>
          </p:grpSpPr>
          <p:sp>
            <p:nvSpPr>
              <p:cNvPr id="32" name="Text Box 40"/>
              <p:cNvSpPr txBox="1">
                <a:spLocks noChangeArrowheads="1"/>
              </p:cNvSpPr>
              <p:nvPr/>
            </p:nvSpPr>
            <p:spPr bwMode="auto">
              <a:xfrm>
                <a:off x="1271" y="1256"/>
                <a:ext cx="464" cy="331"/>
              </a:xfrm>
              <a:prstGeom prst="rect">
                <a:avLst/>
              </a:prstGeom>
              <a:noFill/>
              <a:ln w="9525">
                <a:noFill/>
                <a:miter lim="800000"/>
                <a:headEnd/>
                <a:tailEnd/>
              </a:ln>
            </p:spPr>
            <p:txBody>
              <a:bodyPr>
                <a:spAutoFit/>
              </a:bodyPr>
              <a:lstStyle/>
              <a:p>
                <a:pPr algn="l"/>
                <a:r>
                  <a:rPr lang="en-US" altLang="zh-CN" sz="2800" b="1">
                    <a:solidFill>
                      <a:srgbClr val="800000"/>
                    </a:solidFill>
                  </a:rPr>
                  <a:t>CS</a:t>
                </a:r>
              </a:p>
            </p:txBody>
          </p:sp>
          <p:sp>
            <p:nvSpPr>
              <p:cNvPr id="33" name="Line 41"/>
              <p:cNvSpPr>
                <a:spLocks noChangeShapeType="1"/>
              </p:cNvSpPr>
              <p:nvPr/>
            </p:nvSpPr>
            <p:spPr bwMode="auto">
              <a:xfrm>
                <a:off x="1369" y="1308"/>
                <a:ext cx="238" cy="0"/>
              </a:xfrm>
              <a:prstGeom prst="line">
                <a:avLst/>
              </a:prstGeom>
              <a:noFill/>
              <a:ln w="25400">
                <a:solidFill>
                  <a:srgbClr val="800000"/>
                </a:solidFill>
                <a:round/>
                <a:headEnd/>
                <a:tailEnd/>
              </a:ln>
            </p:spPr>
            <p:txBody>
              <a:bodyPr wrap="none"/>
              <a:lstStyle/>
              <a:p>
                <a:endParaRPr lang="zh-CN" altLang="en-US" b="1"/>
              </a:p>
            </p:txBody>
          </p:sp>
        </p:grpSp>
      </p:grpSp>
      <p:grpSp>
        <p:nvGrpSpPr>
          <p:cNvPr id="34" name="Group 202"/>
          <p:cNvGrpSpPr>
            <a:grpSpLocks/>
          </p:cNvGrpSpPr>
          <p:nvPr/>
        </p:nvGrpSpPr>
        <p:grpSpPr bwMode="auto">
          <a:xfrm>
            <a:off x="4160838" y="1777776"/>
            <a:ext cx="925512" cy="1912938"/>
            <a:chOff x="2621" y="1286"/>
            <a:chExt cx="583" cy="1230"/>
          </a:xfrm>
        </p:grpSpPr>
        <p:sp>
          <p:nvSpPr>
            <p:cNvPr id="35" name="Oval 43"/>
            <p:cNvSpPr>
              <a:spLocks noChangeArrowheads="1"/>
            </p:cNvSpPr>
            <p:nvPr/>
          </p:nvSpPr>
          <p:spPr bwMode="auto">
            <a:xfrm>
              <a:off x="3011" y="1552"/>
              <a:ext cx="66" cy="66"/>
            </a:xfrm>
            <a:prstGeom prst="ellipse">
              <a:avLst/>
            </a:prstGeom>
            <a:noFill/>
            <a:ln w="25400">
              <a:solidFill>
                <a:srgbClr val="800000"/>
              </a:solidFill>
              <a:round/>
              <a:headEnd/>
              <a:tailEnd/>
            </a:ln>
          </p:spPr>
          <p:txBody>
            <a:bodyPr wrap="none" anchor="ctr"/>
            <a:lstStyle/>
            <a:p>
              <a:endParaRPr lang="zh-CN" altLang="en-US" b="1"/>
            </a:p>
          </p:txBody>
        </p:sp>
        <p:sp>
          <p:nvSpPr>
            <p:cNvPr id="36" name="Freeform 44"/>
            <p:cNvSpPr>
              <a:spLocks/>
            </p:cNvSpPr>
            <p:nvPr/>
          </p:nvSpPr>
          <p:spPr bwMode="auto">
            <a:xfrm>
              <a:off x="2621" y="1579"/>
              <a:ext cx="389" cy="937"/>
            </a:xfrm>
            <a:custGeom>
              <a:avLst/>
              <a:gdLst>
                <a:gd name="T0" fmla="*/ 0 w 101"/>
                <a:gd name="T1" fmla="*/ 1041 h 1041"/>
                <a:gd name="T2" fmla="*/ 0 w 101"/>
                <a:gd name="T3" fmla="*/ 0 h 1041"/>
                <a:gd name="T4" fmla="*/ 101 w 101"/>
                <a:gd name="T5" fmla="*/ 0 h 1041"/>
                <a:gd name="T6" fmla="*/ 0 60000 65536"/>
                <a:gd name="T7" fmla="*/ 0 60000 65536"/>
                <a:gd name="T8" fmla="*/ 0 60000 65536"/>
                <a:gd name="T9" fmla="*/ 0 w 101"/>
                <a:gd name="T10" fmla="*/ 0 h 1041"/>
                <a:gd name="T11" fmla="*/ 101 w 101"/>
                <a:gd name="T12" fmla="*/ 1041 h 1041"/>
              </a:gdLst>
              <a:ahLst/>
              <a:cxnLst>
                <a:cxn ang="T6">
                  <a:pos x="T0" y="T1"/>
                </a:cxn>
                <a:cxn ang="T7">
                  <a:pos x="T2" y="T3"/>
                </a:cxn>
                <a:cxn ang="T8">
                  <a:pos x="T4" y="T5"/>
                </a:cxn>
              </a:cxnLst>
              <a:rect l="T9" t="T10" r="T11" b="T12"/>
              <a:pathLst>
                <a:path w="101" h="1041">
                  <a:moveTo>
                    <a:pt x="0" y="1041"/>
                  </a:moveTo>
                  <a:lnTo>
                    <a:pt x="0" y="0"/>
                  </a:lnTo>
                  <a:lnTo>
                    <a:pt x="101" y="0"/>
                  </a:lnTo>
                </a:path>
              </a:pathLst>
            </a:custGeom>
            <a:noFill/>
            <a:ln w="28575">
              <a:solidFill>
                <a:srgbClr val="800000"/>
              </a:solidFill>
              <a:round/>
              <a:headEnd/>
              <a:tailEnd/>
            </a:ln>
          </p:spPr>
          <p:txBody>
            <a:bodyPr wrap="none"/>
            <a:lstStyle/>
            <a:p>
              <a:endParaRPr lang="zh-CN" altLang="en-US" b="1"/>
            </a:p>
          </p:txBody>
        </p:sp>
        <p:grpSp>
          <p:nvGrpSpPr>
            <p:cNvPr id="37" name="Group 201"/>
            <p:cNvGrpSpPr>
              <a:grpSpLocks/>
            </p:cNvGrpSpPr>
            <p:nvPr/>
          </p:nvGrpSpPr>
          <p:grpSpPr bwMode="auto">
            <a:xfrm>
              <a:off x="2679" y="1286"/>
              <a:ext cx="525" cy="334"/>
              <a:chOff x="2679" y="1230"/>
              <a:chExt cx="525" cy="334"/>
            </a:xfrm>
          </p:grpSpPr>
          <p:sp>
            <p:nvSpPr>
              <p:cNvPr id="38" name="Text Box 46"/>
              <p:cNvSpPr txBox="1">
                <a:spLocks noChangeArrowheads="1"/>
              </p:cNvSpPr>
              <p:nvPr/>
            </p:nvSpPr>
            <p:spPr bwMode="auto">
              <a:xfrm>
                <a:off x="2679" y="1230"/>
                <a:ext cx="525" cy="334"/>
              </a:xfrm>
              <a:prstGeom prst="rect">
                <a:avLst/>
              </a:prstGeom>
              <a:noFill/>
              <a:ln w="9525">
                <a:noFill/>
                <a:miter lim="800000"/>
                <a:headEnd/>
                <a:tailEnd/>
              </a:ln>
            </p:spPr>
            <p:txBody>
              <a:bodyPr>
                <a:spAutoFit/>
              </a:bodyPr>
              <a:lstStyle/>
              <a:p>
                <a:pPr algn="l"/>
                <a:r>
                  <a:rPr lang="en-US" altLang="zh-CN" sz="2800" b="1">
                    <a:solidFill>
                      <a:srgbClr val="800000"/>
                    </a:solidFill>
                  </a:rPr>
                  <a:t>CS</a:t>
                </a:r>
              </a:p>
            </p:txBody>
          </p:sp>
          <p:sp>
            <p:nvSpPr>
              <p:cNvPr id="39" name="Line 47"/>
              <p:cNvSpPr>
                <a:spLocks noChangeShapeType="1"/>
              </p:cNvSpPr>
              <p:nvPr/>
            </p:nvSpPr>
            <p:spPr bwMode="auto">
              <a:xfrm>
                <a:off x="2767" y="1281"/>
                <a:ext cx="213" cy="0"/>
              </a:xfrm>
              <a:prstGeom prst="line">
                <a:avLst/>
              </a:prstGeom>
              <a:noFill/>
              <a:ln w="25400">
                <a:solidFill>
                  <a:srgbClr val="800000"/>
                </a:solidFill>
                <a:round/>
                <a:headEnd/>
                <a:tailEnd/>
              </a:ln>
            </p:spPr>
            <p:txBody>
              <a:bodyPr wrap="none"/>
              <a:lstStyle/>
              <a:p>
                <a:endParaRPr lang="zh-CN" altLang="en-US" b="1"/>
              </a:p>
            </p:txBody>
          </p:sp>
        </p:grpSp>
      </p:grpSp>
      <p:grpSp>
        <p:nvGrpSpPr>
          <p:cNvPr id="40" name="Group 204"/>
          <p:cNvGrpSpPr>
            <a:grpSpLocks/>
          </p:cNvGrpSpPr>
          <p:nvPr/>
        </p:nvGrpSpPr>
        <p:grpSpPr bwMode="auto">
          <a:xfrm>
            <a:off x="6308725" y="1753964"/>
            <a:ext cx="877888" cy="1933575"/>
            <a:chOff x="4015" y="1167"/>
            <a:chExt cx="512" cy="1299"/>
          </a:xfrm>
        </p:grpSpPr>
        <p:sp>
          <p:nvSpPr>
            <p:cNvPr id="41" name="Oval 49"/>
            <p:cNvSpPr>
              <a:spLocks noChangeArrowheads="1"/>
            </p:cNvSpPr>
            <p:nvPr/>
          </p:nvSpPr>
          <p:spPr bwMode="auto">
            <a:xfrm>
              <a:off x="4398" y="1436"/>
              <a:ext cx="66" cy="66"/>
            </a:xfrm>
            <a:prstGeom prst="ellipse">
              <a:avLst/>
            </a:prstGeom>
            <a:noFill/>
            <a:ln w="25400">
              <a:solidFill>
                <a:srgbClr val="800000"/>
              </a:solidFill>
              <a:round/>
              <a:headEnd/>
              <a:tailEnd/>
            </a:ln>
          </p:spPr>
          <p:txBody>
            <a:bodyPr wrap="none" anchor="ctr"/>
            <a:lstStyle/>
            <a:p>
              <a:endParaRPr lang="zh-CN" altLang="en-US" b="1"/>
            </a:p>
          </p:txBody>
        </p:sp>
        <p:sp>
          <p:nvSpPr>
            <p:cNvPr id="42" name="Freeform 50"/>
            <p:cNvSpPr>
              <a:spLocks/>
            </p:cNvSpPr>
            <p:nvPr/>
          </p:nvSpPr>
          <p:spPr bwMode="auto">
            <a:xfrm>
              <a:off x="4015" y="1480"/>
              <a:ext cx="390" cy="986"/>
            </a:xfrm>
            <a:custGeom>
              <a:avLst/>
              <a:gdLst>
                <a:gd name="T0" fmla="*/ 0 w 101"/>
                <a:gd name="T1" fmla="*/ 1041 h 1041"/>
                <a:gd name="T2" fmla="*/ 0 w 101"/>
                <a:gd name="T3" fmla="*/ 0 h 1041"/>
                <a:gd name="T4" fmla="*/ 101 w 101"/>
                <a:gd name="T5" fmla="*/ 0 h 1041"/>
                <a:gd name="T6" fmla="*/ 0 60000 65536"/>
                <a:gd name="T7" fmla="*/ 0 60000 65536"/>
                <a:gd name="T8" fmla="*/ 0 60000 65536"/>
                <a:gd name="T9" fmla="*/ 0 w 101"/>
                <a:gd name="T10" fmla="*/ 0 h 1041"/>
                <a:gd name="T11" fmla="*/ 101 w 101"/>
                <a:gd name="T12" fmla="*/ 1041 h 1041"/>
              </a:gdLst>
              <a:ahLst/>
              <a:cxnLst>
                <a:cxn ang="T6">
                  <a:pos x="T0" y="T1"/>
                </a:cxn>
                <a:cxn ang="T7">
                  <a:pos x="T2" y="T3"/>
                </a:cxn>
                <a:cxn ang="T8">
                  <a:pos x="T4" y="T5"/>
                </a:cxn>
              </a:cxnLst>
              <a:rect l="T9" t="T10" r="T11" b="T12"/>
              <a:pathLst>
                <a:path w="101" h="1041">
                  <a:moveTo>
                    <a:pt x="0" y="1041"/>
                  </a:moveTo>
                  <a:lnTo>
                    <a:pt x="0" y="0"/>
                  </a:lnTo>
                  <a:lnTo>
                    <a:pt x="101" y="0"/>
                  </a:lnTo>
                </a:path>
              </a:pathLst>
            </a:custGeom>
            <a:noFill/>
            <a:ln w="28575">
              <a:solidFill>
                <a:srgbClr val="800000"/>
              </a:solidFill>
              <a:round/>
              <a:headEnd/>
              <a:tailEnd/>
            </a:ln>
          </p:spPr>
          <p:txBody>
            <a:bodyPr wrap="none"/>
            <a:lstStyle/>
            <a:p>
              <a:endParaRPr lang="zh-CN" altLang="en-US" b="1"/>
            </a:p>
          </p:txBody>
        </p:sp>
        <p:grpSp>
          <p:nvGrpSpPr>
            <p:cNvPr id="43" name="Group 203"/>
            <p:cNvGrpSpPr>
              <a:grpSpLocks/>
            </p:cNvGrpSpPr>
            <p:nvPr/>
          </p:nvGrpSpPr>
          <p:grpSpPr bwMode="auto">
            <a:xfrm>
              <a:off x="4019" y="1167"/>
              <a:ext cx="508" cy="349"/>
              <a:chOff x="3979" y="1183"/>
              <a:chExt cx="508" cy="349"/>
            </a:xfrm>
          </p:grpSpPr>
          <p:sp>
            <p:nvSpPr>
              <p:cNvPr id="44" name="Text Box 52"/>
              <p:cNvSpPr txBox="1">
                <a:spLocks noChangeArrowheads="1"/>
              </p:cNvSpPr>
              <p:nvPr/>
            </p:nvSpPr>
            <p:spPr bwMode="auto">
              <a:xfrm>
                <a:off x="3979" y="1183"/>
                <a:ext cx="508" cy="349"/>
              </a:xfrm>
              <a:prstGeom prst="rect">
                <a:avLst/>
              </a:prstGeom>
              <a:noFill/>
              <a:ln w="9525">
                <a:noFill/>
                <a:miter lim="800000"/>
                <a:headEnd/>
                <a:tailEnd/>
              </a:ln>
            </p:spPr>
            <p:txBody>
              <a:bodyPr>
                <a:spAutoFit/>
              </a:bodyPr>
              <a:lstStyle/>
              <a:p>
                <a:pPr algn="l"/>
                <a:r>
                  <a:rPr lang="en-US" altLang="zh-CN" sz="2800" b="1">
                    <a:solidFill>
                      <a:srgbClr val="800000"/>
                    </a:solidFill>
                  </a:rPr>
                  <a:t>CS</a:t>
                </a:r>
              </a:p>
            </p:txBody>
          </p:sp>
          <p:sp>
            <p:nvSpPr>
              <p:cNvPr id="45" name="Line 53"/>
              <p:cNvSpPr>
                <a:spLocks noChangeShapeType="1"/>
              </p:cNvSpPr>
              <p:nvPr/>
            </p:nvSpPr>
            <p:spPr bwMode="auto">
              <a:xfrm>
                <a:off x="4072" y="1243"/>
                <a:ext cx="206" cy="0"/>
              </a:xfrm>
              <a:prstGeom prst="line">
                <a:avLst/>
              </a:prstGeom>
              <a:noFill/>
              <a:ln w="25400">
                <a:solidFill>
                  <a:srgbClr val="800000"/>
                </a:solidFill>
                <a:round/>
                <a:headEnd/>
                <a:tailEnd/>
              </a:ln>
            </p:spPr>
            <p:txBody>
              <a:bodyPr wrap="none"/>
              <a:lstStyle/>
              <a:p>
                <a:endParaRPr lang="zh-CN" altLang="en-US" b="1"/>
              </a:p>
            </p:txBody>
          </p:sp>
        </p:grpSp>
      </p:grpSp>
      <p:grpSp>
        <p:nvGrpSpPr>
          <p:cNvPr id="46" name="Group 200"/>
          <p:cNvGrpSpPr>
            <a:grpSpLocks/>
          </p:cNvGrpSpPr>
          <p:nvPr/>
        </p:nvGrpSpPr>
        <p:grpSpPr bwMode="auto">
          <a:xfrm>
            <a:off x="3594100" y="3700239"/>
            <a:ext cx="1284288" cy="1325562"/>
            <a:chOff x="2232" y="2529"/>
            <a:chExt cx="809" cy="884"/>
          </a:xfrm>
        </p:grpSpPr>
        <p:grpSp>
          <p:nvGrpSpPr>
            <p:cNvPr id="47" name="Group 64"/>
            <p:cNvGrpSpPr>
              <a:grpSpLocks/>
            </p:cNvGrpSpPr>
            <p:nvPr/>
          </p:nvGrpSpPr>
          <p:grpSpPr bwMode="auto">
            <a:xfrm rot="-5400000">
              <a:off x="2499" y="2436"/>
              <a:ext cx="197" cy="384"/>
              <a:chOff x="1223" y="2850"/>
              <a:chExt cx="283" cy="475"/>
            </a:xfrm>
          </p:grpSpPr>
          <p:sp>
            <p:nvSpPr>
              <p:cNvPr id="56" name="Rectangle 65"/>
              <p:cNvSpPr>
                <a:spLocks noChangeArrowheads="1"/>
              </p:cNvSpPr>
              <p:nvPr/>
            </p:nvSpPr>
            <p:spPr bwMode="auto">
              <a:xfrm>
                <a:off x="1223" y="2850"/>
                <a:ext cx="283" cy="475"/>
              </a:xfrm>
              <a:prstGeom prst="rect">
                <a:avLst/>
              </a:prstGeom>
              <a:noFill/>
              <a:ln w="28575">
                <a:solidFill>
                  <a:srgbClr val="800000"/>
                </a:solidFill>
                <a:miter lim="800000"/>
                <a:headEnd/>
                <a:tailEnd/>
              </a:ln>
            </p:spPr>
            <p:txBody>
              <a:bodyPr wrap="none" anchor="ctr"/>
              <a:lstStyle/>
              <a:p>
                <a:endParaRPr lang="zh-CN" altLang="en-US" b="1"/>
              </a:p>
            </p:txBody>
          </p:sp>
          <p:grpSp>
            <p:nvGrpSpPr>
              <p:cNvPr id="57" name="Group 66"/>
              <p:cNvGrpSpPr>
                <a:grpSpLocks/>
              </p:cNvGrpSpPr>
              <p:nvPr/>
            </p:nvGrpSpPr>
            <p:grpSpPr bwMode="auto">
              <a:xfrm>
                <a:off x="1273" y="2981"/>
                <a:ext cx="190" cy="190"/>
                <a:chOff x="1738" y="3001"/>
                <a:chExt cx="202" cy="202"/>
              </a:xfrm>
            </p:grpSpPr>
            <p:sp>
              <p:nvSpPr>
                <p:cNvPr id="58" name="Line 67"/>
                <p:cNvSpPr>
                  <a:spLocks noChangeShapeType="1"/>
                </p:cNvSpPr>
                <p:nvPr/>
              </p:nvSpPr>
              <p:spPr bwMode="auto">
                <a:xfrm>
                  <a:off x="1738" y="3102"/>
                  <a:ext cx="202" cy="0"/>
                </a:xfrm>
                <a:prstGeom prst="line">
                  <a:avLst/>
                </a:prstGeom>
                <a:noFill/>
                <a:ln w="25400">
                  <a:solidFill>
                    <a:srgbClr val="800000"/>
                  </a:solidFill>
                  <a:round/>
                  <a:headEnd/>
                  <a:tailEnd/>
                </a:ln>
              </p:spPr>
              <p:txBody>
                <a:bodyPr wrap="none"/>
                <a:lstStyle/>
                <a:p>
                  <a:endParaRPr lang="zh-CN" altLang="en-US" b="1"/>
                </a:p>
              </p:txBody>
            </p:sp>
            <p:sp>
              <p:nvSpPr>
                <p:cNvPr id="59" name="Line 68"/>
                <p:cNvSpPr>
                  <a:spLocks noChangeShapeType="1"/>
                </p:cNvSpPr>
                <p:nvPr/>
              </p:nvSpPr>
              <p:spPr bwMode="auto">
                <a:xfrm>
                  <a:off x="1839" y="3001"/>
                  <a:ext cx="0" cy="202"/>
                </a:xfrm>
                <a:prstGeom prst="line">
                  <a:avLst/>
                </a:prstGeom>
                <a:noFill/>
                <a:ln w="25400">
                  <a:solidFill>
                    <a:srgbClr val="800000"/>
                  </a:solidFill>
                  <a:round/>
                  <a:headEnd/>
                  <a:tailEnd/>
                </a:ln>
              </p:spPr>
              <p:txBody>
                <a:bodyPr wrap="none"/>
                <a:lstStyle/>
                <a:p>
                  <a:endParaRPr lang="zh-CN" altLang="en-US" b="1"/>
                </a:p>
              </p:txBody>
            </p:sp>
          </p:grpSp>
        </p:grpSp>
        <p:sp>
          <p:nvSpPr>
            <p:cNvPr id="48" name="Line 69"/>
            <p:cNvSpPr>
              <a:spLocks noChangeShapeType="1"/>
            </p:cNvSpPr>
            <p:nvPr/>
          </p:nvSpPr>
          <p:spPr bwMode="auto">
            <a:xfrm>
              <a:off x="2464" y="2725"/>
              <a:ext cx="0" cy="113"/>
            </a:xfrm>
            <a:prstGeom prst="line">
              <a:avLst/>
            </a:prstGeom>
            <a:noFill/>
            <a:ln w="28575">
              <a:solidFill>
                <a:srgbClr val="800000"/>
              </a:solidFill>
              <a:round/>
              <a:headEnd/>
              <a:tailEnd/>
            </a:ln>
          </p:spPr>
          <p:txBody>
            <a:bodyPr wrap="none"/>
            <a:lstStyle/>
            <a:p>
              <a:endParaRPr lang="zh-CN" altLang="en-US" b="1"/>
            </a:p>
          </p:txBody>
        </p:sp>
        <p:sp>
          <p:nvSpPr>
            <p:cNvPr id="49" name="Line 70"/>
            <p:cNvSpPr>
              <a:spLocks noChangeShapeType="1"/>
            </p:cNvSpPr>
            <p:nvPr/>
          </p:nvSpPr>
          <p:spPr bwMode="auto">
            <a:xfrm>
              <a:off x="2464" y="3055"/>
              <a:ext cx="0" cy="118"/>
            </a:xfrm>
            <a:prstGeom prst="line">
              <a:avLst/>
            </a:prstGeom>
            <a:noFill/>
            <a:ln w="28575">
              <a:solidFill>
                <a:srgbClr val="800000"/>
              </a:solidFill>
              <a:round/>
              <a:headEnd/>
              <a:tailEnd/>
            </a:ln>
          </p:spPr>
          <p:txBody>
            <a:bodyPr wrap="none"/>
            <a:lstStyle/>
            <a:p>
              <a:endParaRPr lang="zh-CN" altLang="en-US" b="1"/>
            </a:p>
          </p:txBody>
        </p:sp>
        <p:sp>
          <p:nvSpPr>
            <p:cNvPr id="50" name="Rectangle 71"/>
            <p:cNvSpPr>
              <a:spLocks noChangeArrowheads="1"/>
            </p:cNvSpPr>
            <p:nvPr/>
          </p:nvSpPr>
          <p:spPr bwMode="auto">
            <a:xfrm>
              <a:off x="2232" y="3095"/>
              <a:ext cx="446" cy="318"/>
            </a:xfrm>
            <a:prstGeom prst="rect">
              <a:avLst/>
            </a:prstGeom>
            <a:noFill/>
            <a:ln w="9525">
              <a:noFill/>
              <a:miter lim="800000"/>
              <a:headEnd/>
              <a:tailEnd/>
            </a:ln>
          </p:spPr>
          <p:txBody>
            <a:bodyPr wrap="none">
              <a:spAutoFit/>
            </a:bodyPr>
            <a:lstStyle/>
            <a:p>
              <a:pPr algn="l">
                <a:lnSpc>
                  <a:spcPct val="90000"/>
                </a:lnSpc>
                <a:spcBef>
                  <a:spcPct val="0"/>
                </a:spcBef>
              </a:pPr>
              <a:r>
                <a:rPr lang="en-US" altLang="zh-CN" sz="2800" b="1">
                  <a:solidFill>
                    <a:srgbClr val="800000"/>
                  </a:solidFill>
                </a:rPr>
                <a:t>A</a:t>
              </a:r>
              <a:r>
                <a:rPr lang="en-US" altLang="zh-CN" sz="3200" b="1" baseline="-16000">
                  <a:solidFill>
                    <a:srgbClr val="800000"/>
                  </a:solidFill>
                </a:rPr>
                <a:t>11</a:t>
              </a:r>
              <a:endParaRPr lang="zh-CN" altLang="en-US" sz="3200" b="1" baseline="-16000">
                <a:solidFill>
                  <a:srgbClr val="800000"/>
                </a:solidFill>
              </a:endParaRPr>
            </a:p>
          </p:txBody>
        </p:sp>
        <p:sp>
          <p:nvSpPr>
            <p:cNvPr id="51" name="Line 72"/>
            <p:cNvSpPr>
              <a:spLocks noChangeShapeType="1"/>
            </p:cNvSpPr>
            <p:nvPr/>
          </p:nvSpPr>
          <p:spPr bwMode="auto">
            <a:xfrm>
              <a:off x="2723" y="2726"/>
              <a:ext cx="0" cy="136"/>
            </a:xfrm>
            <a:prstGeom prst="line">
              <a:avLst/>
            </a:prstGeom>
            <a:noFill/>
            <a:ln w="28575">
              <a:solidFill>
                <a:srgbClr val="800000"/>
              </a:solidFill>
              <a:round/>
              <a:headEnd/>
              <a:tailEnd/>
            </a:ln>
          </p:spPr>
          <p:txBody>
            <a:bodyPr wrap="none"/>
            <a:lstStyle/>
            <a:p>
              <a:endParaRPr lang="zh-CN" altLang="en-US" b="1"/>
            </a:p>
          </p:txBody>
        </p:sp>
        <p:sp>
          <p:nvSpPr>
            <p:cNvPr id="52" name="Rectangle 73"/>
            <p:cNvSpPr>
              <a:spLocks noChangeArrowheads="1"/>
            </p:cNvSpPr>
            <p:nvPr/>
          </p:nvSpPr>
          <p:spPr bwMode="auto">
            <a:xfrm>
              <a:off x="2589" y="2810"/>
              <a:ext cx="452" cy="349"/>
            </a:xfrm>
            <a:prstGeom prst="rect">
              <a:avLst/>
            </a:prstGeom>
            <a:noFill/>
            <a:ln w="9525">
              <a:noFill/>
              <a:miter lim="800000"/>
              <a:headEnd/>
              <a:tailEnd/>
            </a:ln>
          </p:spPr>
          <p:txBody>
            <a:bodyPr wrap="none">
              <a:spAutoFit/>
            </a:bodyPr>
            <a:lstStyle/>
            <a:p>
              <a:pPr algn="l">
                <a:spcBef>
                  <a:spcPct val="0"/>
                </a:spcBef>
              </a:pPr>
              <a:r>
                <a:rPr lang="en-US" altLang="zh-CN" sz="2800" b="1">
                  <a:solidFill>
                    <a:srgbClr val="800000"/>
                  </a:solidFill>
                </a:rPr>
                <a:t>A</a:t>
              </a:r>
              <a:r>
                <a:rPr lang="en-US" altLang="zh-CN" sz="3200" b="1" baseline="-16000">
                  <a:solidFill>
                    <a:srgbClr val="800000"/>
                  </a:solidFill>
                </a:rPr>
                <a:t>12</a:t>
              </a:r>
              <a:endParaRPr lang="zh-CN" altLang="en-US" sz="3200" b="1" baseline="-16000">
                <a:solidFill>
                  <a:srgbClr val="800000"/>
                </a:solidFill>
              </a:endParaRPr>
            </a:p>
          </p:txBody>
        </p:sp>
        <p:grpSp>
          <p:nvGrpSpPr>
            <p:cNvPr id="53" name="Group 74"/>
            <p:cNvGrpSpPr>
              <a:grpSpLocks/>
            </p:cNvGrpSpPr>
            <p:nvPr/>
          </p:nvGrpSpPr>
          <p:grpSpPr bwMode="auto">
            <a:xfrm>
              <a:off x="2313" y="2830"/>
              <a:ext cx="293" cy="225"/>
              <a:chOff x="2233" y="3239"/>
              <a:chExt cx="384" cy="298"/>
            </a:xfrm>
          </p:grpSpPr>
          <p:sp>
            <p:nvSpPr>
              <p:cNvPr id="54" name="Oval 75"/>
              <p:cNvSpPr>
                <a:spLocks noChangeArrowheads="1"/>
              </p:cNvSpPr>
              <p:nvPr/>
            </p:nvSpPr>
            <p:spPr bwMode="auto">
              <a:xfrm>
                <a:off x="2390" y="3239"/>
                <a:ext cx="91" cy="91"/>
              </a:xfrm>
              <a:prstGeom prst="ellipse">
                <a:avLst/>
              </a:prstGeom>
              <a:noFill/>
              <a:ln w="25400">
                <a:solidFill>
                  <a:srgbClr val="800000"/>
                </a:solidFill>
                <a:round/>
                <a:headEnd/>
                <a:tailEnd/>
              </a:ln>
            </p:spPr>
            <p:txBody>
              <a:bodyPr wrap="none" anchor="ctr"/>
              <a:lstStyle/>
              <a:p>
                <a:endParaRPr lang="zh-CN" altLang="en-US" b="1"/>
              </a:p>
            </p:txBody>
          </p:sp>
          <p:sp>
            <p:nvSpPr>
              <p:cNvPr id="55" name="Rectangle 76"/>
              <p:cNvSpPr>
                <a:spLocks noChangeArrowheads="1"/>
              </p:cNvSpPr>
              <p:nvPr/>
            </p:nvSpPr>
            <p:spPr bwMode="auto">
              <a:xfrm>
                <a:off x="2233" y="3345"/>
                <a:ext cx="384" cy="192"/>
              </a:xfrm>
              <a:prstGeom prst="rect">
                <a:avLst/>
              </a:prstGeom>
              <a:noFill/>
              <a:ln w="28575">
                <a:solidFill>
                  <a:srgbClr val="800000"/>
                </a:solidFill>
                <a:miter lim="800000"/>
                <a:headEnd/>
                <a:tailEnd/>
              </a:ln>
            </p:spPr>
            <p:txBody>
              <a:bodyPr wrap="none" anchor="ctr"/>
              <a:lstStyle/>
              <a:p>
                <a:endParaRPr lang="zh-CN" altLang="en-US" b="1"/>
              </a:p>
            </p:txBody>
          </p:sp>
        </p:grpSp>
      </p:grpSp>
      <p:grpSp>
        <p:nvGrpSpPr>
          <p:cNvPr id="60" name="Group 205"/>
          <p:cNvGrpSpPr>
            <a:grpSpLocks/>
          </p:cNvGrpSpPr>
          <p:nvPr/>
        </p:nvGrpSpPr>
        <p:grpSpPr bwMode="auto">
          <a:xfrm>
            <a:off x="5278438" y="3685952"/>
            <a:ext cx="2398712" cy="1563688"/>
            <a:chOff x="3325" y="2416"/>
            <a:chExt cx="1511" cy="985"/>
          </a:xfrm>
        </p:grpSpPr>
        <p:grpSp>
          <p:nvGrpSpPr>
            <p:cNvPr id="61" name="Group 99"/>
            <p:cNvGrpSpPr>
              <a:grpSpLocks/>
            </p:cNvGrpSpPr>
            <p:nvPr/>
          </p:nvGrpSpPr>
          <p:grpSpPr bwMode="auto">
            <a:xfrm>
              <a:off x="3677" y="2416"/>
              <a:ext cx="573" cy="216"/>
              <a:chOff x="3677" y="2496"/>
              <a:chExt cx="573" cy="216"/>
            </a:xfrm>
          </p:grpSpPr>
          <p:sp>
            <p:nvSpPr>
              <p:cNvPr id="72" name="Rectangle 78"/>
              <p:cNvSpPr>
                <a:spLocks noChangeArrowheads="1"/>
              </p:cNvSpPr>
              <p:nvPr/>
            </p:nvSpPr>
            <p:spPr bwMode="auto">
              <a:xfrm rot="-5400000">
                <a:off x="3856" y="2317"/>
                <a:ext cx="216" cy="573"/>
              </a:xfrm>
              <a:prstGeom prst="rect">
                <a:avLst/>
              </a:prstGeom>
              <a:noFill/>
              <a:ln w="28575">
                <a:solidFill>
                  <a:srgbClr val="800000"/>
                </a:solidFill>
                <a:miter lim="800000"/>
                <a:headEnd/>
                <a:tailEnd/>
              </a:ln>
            </p:spPr>
            <p:txBody>
              <a:bodyPr wrap="none" anchor="ctr"/>
              <a:lstStyle/>
              <a:p>
                <a:endParaRPr lang="zh-CN" altLang="en-US" b="1"/>
              </a:p>
            </p:txBody>
          </p:sp>
          <p:grpSp>
            <p:nvGrpSpPr>
              <p:cNvPr id="73" name="Group 79"/>
              <p:cNvGrpSpPr>
                <a:grpSpLocks/>
              </p:cNvGrpSpPr>
              <p:nvPr/>
            </p:nvGrpSpPr>
            <p:grpSpPr bwMode="auto">
              <a:xfrm rot="-5400000">
                <a:off x="3904" y="2528"/>
                <a:ext cx="150" cy="156"/>
                <a:chOff x="1738" y="3001"/>
                <a:chExt cx="202" cy="202"/>
              </a:xfrm>
            </p:grpSpPr>
            <p:sp>
              <p:nvSpPr>
                <p:cNvPr id="74" name="Line 80"/>
                <p:cNvSpPr>
                  <a:spLocks noChangeShapeType="1"/>
                </p:cNvSpPr>
                <p:nvPr/>
              </p:nvSpPr>
              <p:spPr bwMode="auto">
                <a:xfrm>
                  <a:off x="1738" y="3102"/>
                  <a:ext cx="202" cy="0"/>
                </a:xfrm>
                <a:prstGeom prst="line">
                  <a:avLst/>
                </a:prstGeom>
                <a:noFill/>
                <a:ln w="25400">
                  <a:solidFill>
                    <a:srgbClr val="800000"/>
                  </a:solidFill>
                  <a:round/>
                  <a:headEnd/>
                  <a:tailEnd/>
                </a:ln>
              </p:spPr>
              <p:txBody>
                <a:bodyPr wrap="none"/>
                <a:lstStyle/>
                <a:p>
                  <a:endParaRPr lang="zh-CN" altLang="en-US" b="1"/>
                </a:p>
              </p:txBody>
            </p:sp>
            <p:sp>
              <p:nvSpPr>
                <p:cNvPr id="75" name="Line 81"/>
                <p:cNvSpPr>
                  <a:spLocks noChangeShapeType="1"/>
                </p:cNvSpPr>
                <p:nvPr/>
              </p:nvSpPr>
              <p:spPr bwMode="auto">
                <a:xfrm>
                  <a:off x="1839" y="3001"/>
                  <a:ext cx="0" cy="202"/>
                </a:xfrm>
                <a:prstGeom prst="line">
                  <a:avLst/>
                </a:prstGeom>
                <a:noFill/>
                <a:ln w="25400">
                  <a:solidFill>
                    <a:srgbClr val="800000"/>
                  </a:solidFill>
                  <a:round/>
                  <a:headEnd/>
                  <a:tailEnd/>
                </a:ln>
              </p:spPr>
              <p:txBody>
                <a:bodyPr wrap="none"/>
                <a:lstStyle/>
                <a:p>
                  <a:endParaRPr lang="zh-CN" altLang="en-US" b="1"/>
                </a:p>
              </p:txBody>
            </p:sp>
          </p:grpSp>
        </p:grpSp>
        <p:sp>
          <p:nvSpPr>
            <p:cNvPr id="62" name="Freeform 82"/>
            <p:cNvSpPr>
              <a:spLocks/>
            </p:cNvSpPr>
            <p:nvPr/>
          </p:nvSpPr>
          <p:spPr bwMode="auto">
            <a:xfrm>
              <a:off x="3464" y="2633"/>
              <a:ext cx="270" cy="183"/>
            </a:xfrm>
            <a:custGeom>
              <a:avLst/>
              <a:gdLst>
                <a:gd name="T0" fmla="*/ 202 w 202"/>
                <a:gd name="T1" fmla="*/ 0 h 425"/>
                <a:gd name="T2" fmla="*/ 202 w 202"/>
                <a:gd name="T3" fmla="*/ 182 h 425"/>
                <a:gd name="T4" fmla="*/ 0 w 202"/>
                <a:gd name="T5" fmla="*/ 182 h 425"/>
                <a:gd name="T6" fmla="*/ 0 w 202"/>
                <a:gd name="T7" fmla="*/ 425 h 425"/>
                <a:gd name="T8" fmla="*/ 0 60000 65536"/>
                <a:gd name="T9" fmla="*/ 0 60000 65536"/>
                <a:gd name="T10" fmla="*/ 0 60000 65536"/>
                <a:gd name="T11" fmla="*/ 0 60000 65536"/>
                <a:gd name="T12" fmla="*/ 0 w 202"/>
                <a:gd name="T13" fmla="*/ 0 h 425"/>
                <a:gd name="T14" fmla="*/ 202 w 202"/>
                <a:gd name="T15" fmla="*/ 425 h 425"/>
              </a:gdLst>
              <a:ahLst/>
              <a:cxnLst>
                <a:cxn ang="T8">
                  <a:pos x="T0" y="T1"/>
                </a:cxn>
                <a:cxn ang="T9">
                  <a:pos x="T2" y="T3"/>
                </a:cxn>
                <a:cxn ang="T10">
                  <a:pos x="T4" y="T5"/>
                </a:cxn>
                <a:cxn ang="T11">
                  <a:pos x="T6" y="T7"/>
                </a:cxn>
              </a:cxnLst>
              <a:rect l="T12" t="T13" r="T14" b="T15"/>
              <a:pathLst>
                <a:path w="202" h="425">
                  <a:moveTo>
                    <a:pt x="202" y="0"/>
                  </a:moveTo>
                  <a:lnTo>
                    <a:pt x="202" y="182"/>
                  </a:lnTo>
                  <a:lnTo>
                    <a:pt x="0" y="182"/>
                  </a:lnTo>
                  <a:lnTo>
                    <a:pt x="0" y="425"/>
                  </a:lnTo>
                </a:path>
              </a:pathLst>
            </a:custGeom>
            <a:noFill/>
            <a:ln w="28575">
              <a:solidFill>
                <a:srgbClr val="800000"/>
              </a:solidFill>
              <a:round/>
              <a:headEnd/>
              <a:tailEnd/>
            </a:ln>
          </p:spPr>
          <p:txBody>
            <a:bodyPr wrap="none"/>
            <a:lstStyle/>
            <a:p>
              <a:endParaRPr lang="zh-CN" altLang="en-US" b="1"/>
            </a:p>
          </p:txBody>
        </p:sp>
        <p:sp>
          <p:nvSpPr>
            <p:cNvPr id="63" name="Rectangle 83"/>
            <p:cNvSpPr>
              <a:spLocks noChangeArrowheads="1"/>
            </p:cNvSpPr>
            <p:nvPr/>
          </p:nvSpPr>
          <p:spPr bwMode="auto">
            <a:xfrm>
              <a:off x="3325" y="2754"/>
              <a:ext cx="452" cy="330"/>
            </a:xfrm>
            <a:prstGeom prst="rect">
              <a:avLst/>
            </a:prstGeom>
            <a:noFill/>
            <a:ln w="9525">
              <a:noFill/>
              <a:miter lim="800000"/>
              <a:headEnd/>
              <a:tailEnd/>
            </a:ln>
          </p:spPr>
          <p:txBody>
            <a:bodyPr wrap="none">
              <a:spAutoFit/>
            </a:bodyPr>
            <a:lstStyle/>
            <a:p>
              <a:pPr algn="l">
                <a:spcBef>
                  <a:spcPct val="0"/>
                </a:spcBef>
              </a:pPr>
              <a:r>
                <a:rPr lang="en-US" altLang="zh-CN" sz="2800" b="1">
                  <a:solidFill>
                    <a:srgbClr val="800000"/>
                  </a:solidFill>
                </a:rPr>
                <a:t>A</a:t>
              </a:r>
              <a:r>
                <a:rPr lang="en-US" altLang="zh-CN" sz="3200" b="1" baseline="-14000">
                  <a:solidFill>
                    <a:srgbClr val="800000"/>
                  </a:solidFill>
                </a:rPr>
                <a:t>10</a:t>
              </a:r>
              <a:endParaRPr lang="zh-CN" altLang="en-US" sz="3200" b="1" baseline="-14000">
                <a:solidFill>
                  <a:srgbClr val="800000"/>
                </a:solidFill>
              </a:endParaRPr>
            </a:p>
          </p:txBody>
        </p:sp>
        <p:sp>
          <p:nvSpPr>
            <p:cNvPr id="64" name="Line 84"/>
            <p:cNvSpPr>
              <a:spLocks noChangeShapeType="1"/>
            </p:cNvSpPr>
            <p:nvPr/>
          </p:nvSpPr>
          <p:spPr bwMode="auto">
            <a:xfrm>
              <a:off x="3978" y="2621"/>
              <a:ext cx="0" cy="220"/>
            </a:xfrm>
            <a:prstGeom prst="line">
              <a:avLst/>
            </a:prstGeom>
            <a:noFill/>
            <a:ln w="28575">
              <a:solidFill>
                <a:srgbClr val="800000"/>
              </a:solidFill>
              <a:round/>
              <a:headEnd/>
              <a:tailEnd/>
            </a:ln>
          </p:spPr>
          <p:txBody>
            <a:bodyPr wrap="none"/>
            <a:lstStyle/>
            <a:p>
              <a:endParaRPr lang="zh-CN" altLang="en-US" b="1"/>
            </a:p>
          </p:txBody>
        </p:sp>
        <p:sp>
          <p:nvSpPr>
            <p:cNvPr id="65" name="Rectangle 85"/>
            <p:cNvSpPr>
              <a:spLocks noChangeArrowheads="1"/>
            </p:cNvSpPr>
            <p:nvPr/>
          </p:nvSpPr>
          <p:spPr bwMode="auto">
            <a:xfrm>
              <a:off x="3836" y="2764"/>
              <a:ext cx="446" cy="327"/>
            </a:xfrm>
            <a:prstGeom prst="rect">
              <a:avLst/>
            </a:prstGeom>
            <a:noFill/>
            <a:ln w="9525">
              <a:noFill/>
              <a:miter lim="800000"/>
              <a:headEnd/>
              <a:tailEnd/>
            </a:ln>
          </p:spPr>
          <p:txBody>
            <a:bodyPr wrap="none">
              <a:spAutoFit/>
            </a:bodyPr>
            <a:lstStyle/>
            <a:p>
              <a:pPr algn="l">
                <a:spcBef>
                  <a:spcPct val="0"/>
                </a:spcBef>
              </a:pPr>
              <a:r>
                <a:rPr lang="en-US" altLang="zh-CN" sz="2800" b="1">
                  <a:solidFill>
                    <a:srgbClr val="800000"/>
                  </a:solidFill>
                </a:rPr>
                <a:t>A</a:t>
              </a:r>
              <a:r>
                <a:rPr lang="en-US" altLang="zh-CN" sz="3200" b="1" baseline="-16000">
                  <a:solidFill>
                    <a:srgbClr val="800000"/>
                  </a:solidFill>
                </a:rPr>
                <a:t>11</a:t>
              </a:r>
              <a:endParaRPr lang="zh-CN" altLang="en-US" sz="3200" b="1" baseline="-16000">
                <a:solidFill>
                  <a:srgbClr val="800000"/>
                </a:solidFill>
              </a:endParaRPr>
            </a:p>
          </p:txBody>
        </p:sp>
        <p:sp>
          <p:nvSpPr>
            <p:cNvPr id="66" name="Line 86"/>
            <p:cNvSpPr>
              <a:spLocks noChangeShapeType="1"/>
            </p:cNvSpPr>
            <p:nvPr/>
          </p:nvSpPr>
          <p:spPr bwMode="auto">
            <a:xfrm>
              <a:off x="4527" y="3008"/>
              <a:ext cx="0" cy="129"/>
            </a:xfrm>
            <a:prstGeom prst="line">
              <a:avLst/>
            </a:prstGeom>
            <a:noFill/>
            <a:ln w="28575">
              <a:solidFill>
                <a:srgbClr val="800000"/>
              </a:solidFill>
              <a:round/>
              <a:headEnd/>
              <a:tailEnd/>
            </a:ln>
          </p:spPr>
          <p:txBody>
            <a:bodyPr wrap="none"/>
            <a:lstStyle/>
            <a:p>
              <a:endParaRPr lang="zh-CN" altLang="en-US" b="1"/>
            </a:p>
          </p:txBody>
        </p:sp>
        <p:sp>
          <p:nvSpPr>
            <p:cNvPr id="67" name="Freeform 87"/>
            <p:cNvSpPr>
              <a:spLocks/>
            </p:cNvSpPr>
            <p:nvPr/>
          </p:nvSpPr>
          <p:spPr bwMode="auto">
            <a:xfrm flipH="1">
              <a:off x="4211" y="2630"/>
              <a:ext cx="313" cy="142"/>
            </a:xfrm>
            <a:custGeom>
              <a:avLst/>
              <a:gdLst>
                <a:gd name="T0" fmla="*/ 202 w 202"/>
                <a:gd name="T1" fmla="*/ 0 h 425"/>
                <a:gd name="T2" fmla="*/ 202 w 202"/>
                <a:gd name="T3" fmla="*/ 182 h 425"/>
                <a:gd name="T4" fmla="*/ 0 w 202"/>
                <a:gd name="T5" fmla="*/ 182 h 425"/>
                <a:gd name="T6" fmla="*/ 0 w 202"/>
                <a:gd name="T7" fmla="*/ 425 h 425"/>
                <a:gd name="T8" fmla="*/ 0 60000 65536"/>
                <a:gd name="T9" fmla="*/ 0 60000 65536"/>
                <a:gd name="T10" fmla="*/ 0 60000 65536"/>
                <a:gd name="T11" fmla="*/ 0 60000 65536"/>
                <a:gd name="T12" fmla="*/ 0 w 202"/>
                <a:gd name="T13" fmla="*/ 0 h 425"/>
                <a:gd name="T14" fmla="*/ 202 w 202"/>
                <a:gd name="T15" fmla="*/ 425 h 425"/>
              </a:gdLst>
              <a:ahLst/>
              <a:cxnLst>
                <a:cxn ang="T8">
                  <a:pos x="T0" y="T1"/>
                </a:cxn>
                <a:cxn ang="T9">
                  <a:pos x="T2" y="T3"/>
                </a:cxn>
                <a:cxn ang="T10">
                  <a:pos x="T4" y="T5"/>
                </a:cxn>
                <a:cxn ang="T11">
                  <a:pos x="T6" y="T7"/>
                </a:cxn>
              </a:cxnLst>
              <a:rect l="T12" t="T13" r="T14" b="T15"/>
              <a:pathLst>
                <a:path w="202" h="425">
                  <a:moveTo>
                    <a:pt x="202" y="0"/>
                  </a:moveTo>
                  <a:lnTo>
                    <a:pt x="202" y="182"/>
                  </a:lnTo>
                  <a:lnTo>
                    <a:pt x="0" y="182"/>
                  </a:lnTo>
                  <a:lnTo>
                    <a:pt x="0" y="425"/>
                  </a:lnTo>
                </a:path>
              </a:pathLst>
            </a:custGeom>
            <a:noFill/>
            <a:ln w="28575">
              <a:solidFill>
                <a:srgbClr val="800000"/>
              </a:solidFill>
              <a:round/>
              <a:headEnd/>
              <a:tailEnd/>
            </a:ln>
          </p:spPr>
          <p:txBody>
            <a:bodyPr wrap="none"/>
            <a:lstStyle/>
            <a:p>
              <a:endParaRPr lang="zh-CN" altLang="en-US" b="1"/>
            </a:p>
          </p:txBody>
        </p:sp>
        <p:sp>
          <p:nvSpPr>
            <p:cNvPr id="68" name="Rectangle 88"/>
            <p:cNvSpPr>
              <a:spLocks noChangeArrowheads="1"/>
            </p:cNvSpPr>
            <p:nvPr/>
          </p:nvSpPr>
          <p:spPr bwMode="auto">
            <a:xfrm>
              <a:off x="4384" y="3071"/>
              <a:ext cx="452" cy="330"/>
            </a:xfrm>
            <a:prstGeom prst="rect">
              <a:avLst/>
            </a:prstGeom>
            <a:noFill/>
            <a:ln w="9525">
              <a:noFill/>
              <a:miter lim="800000"/>
              <a:headEnd/>
              <a:tailEnd/>
            </a:ln>
          </p:spPr>
          <p:txBody>
            <a:bodyPr wrap="none">
              <a:spAutoFit/>
            </a:bodyPr>
            <a:lstStyle/>
            <a:p>
              <a:pPr algn="l">
                <a:spcBef>
                  <a:spcPct val="0"/>
                </a:spcBef>
              </a:pPr>
              <a:r>
                <a:rPr lang="en-US" altLang="zh-CN" sz="2800" b="1">
                  <a:solidFill>
                    <a:srgbClr val="800000"/>
                  </a:solidFill>
                </a:rPr>
                <a:t>A</a:t>
              </a:r>
              <a:r>
                <a:rPr lang="en-US" altLang="zh-CN" sz="3200" b="1" baseline="-14000">
                  <a:solidFill>
                    <a:srgbClr val="800000"/>
                  </a:solidFill>
                </a:rPr>
                <a:t>12</a:t>
              </a:r>
              <a:endParaRPr lang="zh-CN" altLang="en-US" sz="3200" b="1" baseline="-14000">
                <a:solidFill>
                  <a:srgbClr val="800000"/>
                </a:solidFill>
              </a:endParaRPr>
            </a:p>
          </p:txBody>
        </p:sp>
        <p:grpSp>
          <p:nvGrpSpPr>
            <p:cNvPr id="69" name="Group 89"/>
            <p:cNvGrpSpPr>
              <a:grpSpLocks/>
            </p:cNvGrpSpPr>
            <p:nvPr/>
          </p:nvGrpSpPr>
          <p:grpSpPr bwMode="auto">
            <a:xfrm>
              <a:off x="4369" y="2771"/>
              <a:ext cx="313" cy="237"/>
              <a:chOff x="2233" y="3239"/>
              <a:chExt cx="384" cy="298"/>
            </a:xfrm>
          </p:grpSpPr>
          <p:sp>
            <p:nvSpPr>
              <p:cNvPr id="70" name="Oval 90"/>
              <p:cNvSpPr>
                <a:spLocks noChangeArrowheads="1"/>
              </p:cNvSpPr>
              <p:nvPr/>
            </p:nvSpPr>
            <p:spPr bwMode="auto">
              <a:xfrm>
                <a:off x="2390" y="3239"/>
                <a:ext cx="91" cy="91"/>
              </a:xfrm>
              <a:prstGeom prst="ellipse">
                <a:avLst/>
              </a:prstGeom>
              <a:noFill/>
              <a:ln w="25400">
                <a:solidFill>
                  <a:srgbClr val="800000"/>
                </a:solidFill>
                <a:round/>
                <a:headEnd/>
                <a:tailEnd/>
              </a:ln>
            </p:spPr>
            <p:txBody>
              <a:bodyPr wrap="none" anchor="ctr"/>
              <a:lstStyle/>
              <a:p>
                <a:endParaRPr lang="zh-CN" altLang="en-US" b="1"/>
              </a:p>
            </p:txBody>
          </p:sp>
          <p:sp>
            <p:nvSpPr>
              <p:cNvPr id="71" name="Rectangle 91"/>
              <p:cNvSpPr>
                <a:spLocks noChangeArrowheads="1"/>
              </p:cNvSpPr>
              <p:nvPr/>
            </p:nvSpPr>
            <p:spPr bwMode="auto">
              <a:xfrm>
                <a:off x="2233" y="3345"/>
                <a:ext cx="384" cy="192"/>
              </a:xfrm>
              <a:prstGeom prst="rect">
                <a:avLst/>
              </a:prstGeom>
              <a:noFill/>
              <a:ln w="28575">
                <a:solidFill>
                  <a:srgbClr val="800000"/>
                </a:solidFill>
                <a:miter lim="800000"/>
                <a:headEnd/>
                <a:tailEnd/>
              </a:ln>
            </p:spPr>
            <p:txBody>
              <a:bodyPr wrap="none" anchor="ctr"/>
              <a:lstStyle/>
              <a:p>
                <a:endParaRPr lang="zh-CN" altLang="en-US" b="1"/>
              </a:p>
            </p:txBody>
          </p:sp>
        </p:grpSp>
      </p:grpSp>
      <p:grpSp>
        <p:nvGrpSpPr>
          <p:cNvPr id="76" name="Group 208"/>
          <p:cNvGrpSpPr>
            <a:grpSpLocks/>
          </p:cNvGrpSpPr>
          <p:nvPr/>
        </p:nvGrpSpPr>
        <p:grpSpPr bwMode="auto">
          <a:xfrm>
            <a:off x="1161553" y="5297264"/>
            <a:ext cx="7154863" cy="508000"/>
            <a:chOff x="496" y="3399"/>
            <a:chExt cx="4507" cy="320"/>
          </a:xfrm>
        </p:grpSpPr>
        <p:sp>
          <p:nvSpPr>
            <p:cNvPr id="77" name="Text Box 110"/>
            <p:cNvSpPr txBox="1">
              <a:spLocks noChangeArrowheads="1"/>
            </p:cNvSpPr>
            <p:nvPr/>
          </p:nvSpPr>
          <p:spPr bwMode="auto">
            <a:xfrm>
              <a:off x="496" y="3407"/>
              <a:ext cx="675" cy="308"/>
            </a:xfrm>
            <a:prstGeom prst="rect">
              <a:avLst/>
            </a:prstGeom>
            <a:noFill/>
            <a:ln w="9525">
              <a:noFill/>
              <a:miter lim="800000"/>
              <a:headEnd/>
              <a:tailEnd/>
            </a:ln>
          </p:spPr>
          <p:txBody>
            <a:bodyPr>
              <a:spAutoFit/>
            </a:bodyPr>
            <a:lstStyle/>
            <a:p>
              <a:pPr algn="l"/>
              <a:r>
                <a:rPr lang="en-US" altLang="zh-CN" sz="2600" b="1">
                  <a:solidFill>
                    <a:srgbClr val="000099"/>
                  </a:solidFill>
                </a:rPr>
                <a:t>CS</a:t>
              </a:r>
              <a:r>
                <a:rPr lang="en-US" altLang="zh-CN" sz="2400" b="1">
                  <a:solidFill>
                    <a:srgbClr val="000099"/>
                  </a:solidFill>
                </a:rPr>
                <a:t>0=</a:t>
              </a:r>
            </a:p>
          </p:txBody>
        </p:sp>
        <p:sp>
          <p:nvSpPr>
            <p:cNvPr id="78" name="Text Box 112"/>
            <p:cNvSpPr txBox="1">
              <a:spLocks noChangeArrowheads="1"/>
            </p:cNvSpPr>
            <p:nvPr/>
          </p:nvSpPr>
          <p:spPr bwMode="auto">
            <a:xfrm>
              <a:off x="1004" y="3411"/>
              <a:ext cx="907" cy="308"/>
            </a:xfrm>
            <a:prstGeom prst="rect">
              <a:avLst/>
            </a:prstGeom>
            <a:noFill/>
            <a:ln w="9525">
              <a:noFill/>
              <a:miter lim="800000"/>
              <a:headEnd/>
              <a:tailEnd/>
            </a:ln>
          </p:spPr>
          <p:txBody>
            <a:bodyPr>
              <a:spAutoFit/>
            </a:bodyPr>
            <a:lstStyle/>
            <a:p>
              <a:pPr algn="l"/>
              <a:r>
                <a:rPr lang="en-US" altLang="zh-CN" sz="2600" b="1">
                  <a:solidFill>
                    <a:srgbClr val="000099"/>
                  </a:solidFill>
                </a:rPr>
                <a:t>A</a:t>
              </a:r>
              <a:r>
                <a:rPr lang="en-US" altLang="zh-CN" b="1">
                  <a:solidFill>
                    <a:srgbClr val="000099"/>
                  </a:solidFill>
                </a:rPr>
                <a:t>12</a:t>
              </a:r>
              <a:r>
                <a:rPr lang="en-US" altLang="zh-CN" sz="2600" b="1">
                  <a:solidFill>
                    <a:srgbClr val="000099"/>
                  </a:solidFill>
                </a:rPr>
                <a:t>A</a:t>
              </a:r>
              <a:r>
                <a:rPr lang="en-US" altLang="zh-CN" b="1">
                  <a:solidFill>
                    <a:srgbClr val="000099"/>
                  </a:solidFill>
                </a:rPr>
                <a:t>11</a:t>
              </a:r>
            </a:p>
          </p:txBody>
        </p:sp>
        <p:sp>
          <p:nvSpPr>
            <p:cNvPr id="79" name="Line 113"/>
            <p:cNvSpPr>
              <a:spLocks noChangeShapeType="1"/>
            </p:cNvSpPr>
            <p:nvPr/>
          </p:nvSpPr>
          <p:spPr bwMode="auto">
            <a:xfrm>
              <a:off x="1082" y="3477"/>
              <a:ext cx="97" cy="0"/>
            </a:xfrm>
            <a:prstGeom prst="line">
              <a:avLst/>
            </a:prstGeom>
            <a:noFill/>
            <a:ln w="25400" cap="sq">
              <a:solidFill>
                <a:srgbClr val="000099"/>
              </a:solidFill>
              <a:round/>
              <a:headEnd type="none" w="sm" len="sm"/>
              <a:tailEnd type="none" w="sm" len="sm"/>
            </a:ln>
          </p:spPr>
          <p:txBody>
            <a:bodyPr wrap="none" anchor="ctr"/>
            <a:lstStyle/>
            <a:p>
              <a:endParaRPr lang="zh-CN" altLang="en-US" b="1"/>
            </a:p>
          </p:txBody>
        </p:sp>
        <p:sp>
          <p:nvSpPr>
            <p:cNvPr id="80" name="Line 114"/>
            <p:cNvSpPr>
              <a:spLocks noChangeShapeType="1"/>
            </p:cNvSpPr>
            <p:nvPr/>
          </p:nvSpPr>
          <p:spPr bwMode="auto">
            <a:xfrm>
              <a:off x="1383" y="3477"/>
              <a:ext cx="100" cy="0"/>
            </a:xfrm>
            <a:prstGeom prst="line">
              <a:avLst/>
            </a:prstGeom>
            <a:noFill/>
            <a:ln w="25400" cap="sq">
              <a:solidFill>
                <a:srgbClr val="000099"/>
              </a:solidFill>
              <a:round/>
              <a:headEnd type="none" w="sm" len="sm"/>
              <a:tailEnd type="none" w="sm" len="sm"/>
            </a:ln>
          </p:spPr>
          <p:txBody>
            <a:bodyPr wrap="none" anchor="ctr"/>
            <a:lstStyle/>
            <a:p>
              <a:endParaRPr lang="zh-CN" altLang="en-US" b="1"/>
            </a:p>
          </p:txBody>
        </p:sp>
        <p:sp>
          <p:nvSpPr>
            <p:cNvPr id="81" name="Text Box 117"/>
            <p:cNvSpPr txBox="1">
              <a:spLocks noChangeArrowheads="1"/>
            </p:cNvSpPr>
            <p:nvPr/>
          </p:nvSpPr>
          <p:spPr bwMode="auto">
            <a:xfrm>
              <a:off x="1880" y="3399"/>
              <a:ext cx="675" cy="308"/>
            </a:xfrm>
            <a:prstGeom prst="rect">
              <a:avLst/>
            </a:prstGeom>
            <a:noFill/>
            <a:ln w="9525">
              <a:noFill/>
              <a:miter lim="800000"/>
              <a:headEnd/>
              <a:tailEnd/>
            </a:ln>
          </p:spPr>
          <p:txBody>
            <a:bodyPr>
              <a:spAutoFit/>
            </a:bodyPr>
            <a:lstStyle/>
            <a:p>
              <a:pPr algn="l"/>
              <a:r>
                <a:rPr lang="en-US" altLang="zh-CN" sz="2600" b="1">
                  <a:solidFill>
                    <a:srgbClr val="000099"/>
                  </a:solidFill>
                </a:rPr>
                <a:t>CS</a:t>
              </a:r>
              <a:r>
                <a:rPr lang="en-US" altLang="zh-CN" sz="2400" b="1">
                  <a:solidFill>
                    <a:srgbClr val="000099"/>
                  </a:solidFill>
                </a:rPr>
                <a:t>1=</a:t>
              </a:r>
            </a:p>
          </p:txBody>
        </p:sp>
        <p:sp>
          <p:nvSpPr>
            <p:cNvPr id="82" name="Text Box 118"/>
            <p:cNvSpPr txBox="1">
              <a:spLocks noChangeArrowheads="1"/>
            </p:cNvSpPr>
            <p:nvPr/>
          </p:nvSpPr>
          <p:spPr bwMode="auto">
            <a:xfrm>
              <a:off x="2388" y="3411"/>
              <a:ext cx="907" cy="308"/>
            </a:xfrm>
            <a:prstGeom prst="rect">
              <a:avLst/>
            </a:prstGeom>
            <a:noFill/>
            <a:ln w="9525">
              <a:noFill/>
              <a:miter lim="800000"/>
              <a:headEnd/>
              <a:tailEnd/>
            </a:ln>
          </p:spPr>
          <p:txBody>
            <a:bodyPr>
              <a:spAutoFit/>
            </a:bodyPr>
            <a:lstStyle/>
            <a:p>
              <a:pPr algn="l"/>
              <a:r>
                <a:rPr lang="en-US" altLang="zh-CN" sz="2600" b="1">
                  <a:solidFill>
                    <a:srgbClr val="000099"/>
                  </a:solidFill>
                </a:rPr>
                <a:t>A</a:t>
              </a:r>
              <a:r>
                <a:rPr lang="en-US" altLang="zh-CN" b="1">
                  <a:solidFill>
                    <a:srgbClr val="000099"/>
                  </a:solidFill>
                </a:rPr>
                <a:t>12</a:t>
              </a:r>
              <a:r>
                <a:rPr lang="en-US" altLang="zh-CN" sz="2600" b="1">
                  <a:solidFill>
                    <a:srgbClr val="000099"/>
                  </a:solidFill>
                </a:rPr>
                <a:t>A</a:t>
              </a:r>
              <a:r>
                <a:rPr lang="en-US" altLang="zh-CN" b="1">
                  <a:solidFill>
                    <a:srgbClr val="000099"/>
                  </a:solidFill>
                </a:rPr>
                <a:t>11</a:t>
              </a:r>
            </a:p>
          </p:txBody>
        </p:sp>
        <p:sp>
          <p:nvSpPr>
            <p:cNvPr id="83" name="Line 119"/>
            <p:cNvSpPr>
              <a:spLocks noChangeShapeType="1"/>
            </p:cNvSpPr>
            <p:nvPr/>
          </p:nvSpPr>
          <p:spPr bwMode="auto">
            <a:xfrm>
              <a:off x="2474" y="3477"/>
              <a:ext cx="97" cy="0"/>
            </a:xfrm>
            <a:prstGeom prst="line">
              <a:avLst/>
            </a:prstGeom>
            <a:noFill/>
            <a:ln w="25400" cap="sq">
              <a:solidFill>
                <a:srgbClr val="000099"/>
              </a:solidFill>
              <a:round/>
              <a:headEnd type="none" w="sm" len="sm"/>
              <a:tailEnd type="none" w="sm" len="sm"/>
            </a:ln>
          </p:spPr>
          <p:txBody>
            <a:bodyPr wrap="none" anchor="ctr"/>
            <a:lstStyle/>
            <a:p>
              <a:endParaRPr lang="zh-CN" altLang="en-US" b="1"/>
            </a:p>
          </p:txBody>
        </p:sp>
        <p:sp>
          <p:nvSpPr>
            <p:cNvPr id="84" name="Text Box 123"/>
            <p:cNvSpPr txBox="1">
              <a:spLocks noChangeArrowheads="1"/>
            </p:cNvSpPr>
            <p:nvPr/>
          </p:nvSpPr>
          <p:spPr bwMode="auto">
            <a:xfrm>
              <a:off x="3264" y="3407"/>
              <a:ext cx="675" cy="308"/>
            </a:xfrm>
            <a:prstGeom prst="rect">
              <a:avLst/>
            </a:prstGeom>
            <a:noFill/>
            <a:ln w="9525">
              <a:noFill/>
              <a:miter lim="800000"/>
              <a:headEnd/>
              <a:tailEnd/>
            </a:ln>
          </p:spPr>
          <p:txBody>
            <a:bodyPr>
              <a:spAutoFit/>
            </a:bodyPr>
            <a:lstStyle/>
            <a:p>
              <a:pPr algn="l"/>
              <a:r>
                <a:rPr lang="en-US" altLang="zh-CN" sz="2600" b="1">
                  <a:solidFill>
                    <a:srgbClr val="000099"/>
                  </a:solidFill>
                </a:rPr>
                <a:t>CS</a:t>
              </a:r>
              <a:r>
                <a:rPr lang="en-US" altLang="zh-CN" sz="2400" b="1">
                  <a:solidFill>
                    <a:srgbClr val="000099"/>
                  </a:solidFill>
                </a:rPr>
                <a:t>2=</a:t>
              </a:r>
            </a:p>
          </p:txBody>
        </p:sp>
        <p:sp>
          <p:nvSpPr>
            <p:cNvPr id="85" name="Text Box 124"/>
            <p:cNvSpPr txBox="1">
              <a:spLocks noChangeArrowheads="1"/>
            </p:cNvSpPr>
            <p:nvPr/>
          </p:nvSpPr>
          <p:spPr bwMode="auto">
            <a:xfrm>
              <a:off x="3772" y="3411"/>
              <a:ext cx="1231" cy="308"/>
            </a:xfrm>
            <a:prstGeom prst="rect">
              <a:avLst/>
            </a:prstGeom>
            <a:noFill/>
            <a:ln w="9525">
              <a:noFill/>
              <a:miter lim="800000"/>
              <a:headEnd/>
              <a:tailEnd/>
            </a:ln>
          </p:spPr>
          <p:txBody>
            <a:bodyPr>
              <a:spAutoFit/>
            </a:bodyPr>
            <a:lstStyle/>
            <a:p>
              <a:pPr algn="l"/>
              <a:r>
                <a:rPr lang="en-US" altLang="zh-CN" sz="2600" b="1">
                  <a:solidFill>
                    <a:srgbClr val="000099"/>
                  </a:solidFill>
                </a:rPr>
                <a:t>A</a:t>
              </a:r>
              <a:r>
                <a:rPr lang="en-US" altLang="zh-CN" b="1">
                  <a:solidFill>
                    <a:srgbClr val="000099"/>
                  </a:solidFill>
                </a:rPr>
                <a:t>12</a:t>
              </a:r>
              <a:r>
                <a:rPr lang="en-US" altLang="zh-CN" sz="2600" b="1">
                  <a:solidFill>
                    <a:srgbClr val="000099"/>
                  </a:solidFill>
                </a:rPr>
                <a:t>A</a:t>
              </a:r>
              <a:r>
                <a:rPr lang="en-US" altLang="zh-CN" b="1">
                  <a:solidFill>
                    <a:srgbClr val="000099"/>
                  </a:solidFill>
                </a:rPr>
                <a:t>11</a:t>
              </a:r>
              <a:r>
                <a:rPr lang="en-US" altLang="zh-CN" sz="2600" b="1">
                  <a:solidFill>
                    <a:srgbClr val="000099"/>
                  </a:solidFill>
                </a:rPr>
                <a:t>A</a:t>
              </a:r>
              <a:r>
                <a:rPr lang="en-US" altLang="zh-CN" b="1">
                  <a:solidFill>
                    <a:srgbClr val="000099"/>
                  </a:solidFill>
                </a:rPr>
                <a:t>10</a:t>
              </a:r>
            </a:p>
          </p:txBody>
        </p:sp>
        <p:sp>
          <p:nvSpPr>
            <p:cNvPr id="86" name="Line 125"/>
            <p:cNvSpPr>
              <a:spLocks noChangeShapeType="1"/>
            </p:cNvSpPr>
            <p:nvPr/>
          </p:nvSpPr>
          <p:spPr bwMode="auto">
            <a:xfrm>
              <a:off x="4150" y="3477"/>
              <a:ext cx="97" cy="0"/>
            </a:xfrm>
            <a:prstGeom prst="line">
              <a:avLst/>
            </a:prstGeom>
            <a:noFill/>
            <a:ln w="25400" cap="sq">
              <a:solidFill>
                <a:srgbClr val="000099"/>
              </a:solidFill>
              <a:round/>
              <a:headEnd type="none" w="sm" len="sm"/>
              <a:tailEnd type="none" w="sm" len="sm"/>
            </a:ln>
          </p:spPr>
          <p:txBody>
            <a:bodyPr wrap="none" anchor="ctr"/>
            <a:lstStyle/>
            <a:p>
              <a:endParaRPr lang="zh-CN" altLang="en-US" b="1"/>
            </a:p>
          </p:txBody>
        </p:sp>
        <p:sp>
          <p:nvSpPr>
            <p:cNvPr id="87" name="Line 126"/>
            <p:cNvSpPr>
              <a:spLocks noChangeShapeType="1"/>
            </p:cNvSpPr>
            <p:nvPr/>
          </p:nvSpPr>
          <p:spPr bwMode="auto">
            <a:xfrm>
              <a:off x="4422" y="3477"/>
              <a:ext cx="97" cy="0"/>
            </a:xfrm>
            <a:prstGeom prst="line">
              <a:avLst/>
            </a:prstGeom>
            <a:noFill/>
            <a:ln w="25400" cap="sq">
              <a:solidFill>
                <a:srgbClr val="000099"/>
              </a:solidFill>
              <a:round/>
              <a:headEnd type="none" w="sm" len="sm"/>
              <a:tailEnd type="none" w="sm" len="sm"/>
            </a:ln>
          </p:spPr>
          <p:txBody>
            <a:bodyPr wrap="none" anchor="ctr"/>
            <a:lstStyle/>
            <a:p>
              <a:endParaRPr lang="zh-CN" altLang="en-US" b="1"/>
            </a:p>
          </p:txBody>
        </p:sp>
      </p:grpSp>
      <p:grpSp>
        <p:nvGrpSpPr>
          <p:cNvPr id="88" name="Group 177"/>
          <p:cNvGrpSpPr>
            <a:grpSpLocks/>
          </p:cNvGrpSpPr>
          <p:nvPr/>
        </p:nvGrpSpPr>
        <p:grpSpPr bwMode="auto">
          <a:xfrm>
            <a:off x="1385888" y="1866676"/>
            <a:ext cx="6030912" cy="1370013"/>
            <a:chOff x="873" y="1382"/>
            <a:chExt cx="3799" cy="863"/>
          </a:xfrm>
        </p:grpSpPr>
        <p:sp>
          <p:nvSpPr>
            <p:cNvPr id="89" name="Freeform 178"/>
            <p:cNvSpPr>
              <a:spLocks/>
            </p:cNvSpPr>
            <p:nvPr/>
          </p:nvSpPr>
          <p:spPr bwMode="auto">
            <a:xfrm>
              <a:off x="873" y="1382"/>
              <a:ext cx="3799" cy="835"/>
            </a:xfrm>
            <a:custGeom>
              <a:avLst/>
              <a:gdLst>
                <a:gd name="T0" fmla="*/ 0 w 3749"/>
                <a:gd name="T1" fmla="*/ 0 h 910"/>
                <a:gd name="T2" fmla="*/ 0 w 3749"/>
                <a:gd name="T3" fmla="*/ 910 h 910"/>
                <a:gd name="T4" fmla="*/ 2344 w 3749"/>
                <a:gd name="T5" fmla="*/ 910 h 910"/>
                <a:gd name="T6" fmla="*/ 2344 w 3749"/>
                <a:gd name="T7" fmla="*/ 536 h 910"/>
                <a:gd name="T8" fmla="*/ 2344 w 3749"/>
                <a:gd name="T9" fmla="*/ 910 h 910"/>
                <a:gd name="T10" fmla="*/ 3749 w 3749"/>
                <a:gd name="T11" fmla="*/ 910 h 910"/>
                <a:gd name="T12" fmla="*/ 3749 w 3749"/>
                <a:gd name="T13" fmla="*/ 556 h 910"/>
                <a:gd name="T14" fmla="*/ 0 60000 65536"/>
                <a:gd name="T15" fmla="*/ 0 60000 65536"/>
                <a:gd name="T16" fmla="*/ 0 60000 65536"/>
                <a:gd name="T17" fmla="*/ 0 60000 65536"/>
                <a:gd name="T18" fmla="*/ 0 60000 65536"/>
                <a:gd name="T19" fmla="*/ 0 60000 65536"/>
                <a:gd name="T20" fmla="*/ 0 60000 65536"/>
                <a:gd name="T21" fmla="*/ 0 w 3749"/>
                <a:gd name="T22" fmla="*/ 0 h 910"/>
                <a:gd name="T23" fmla="*/ 3749 w 3749"/>
                <a:gd name="T24" fmla="*/ 910 h 9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9" h="910">
                  <a:moveTo>
                    <a:pt x="0" y="0"/>
                  </a:moveTo>
                  <a:lnTo>
                    <a:pt x="0" y="910"/>
                  </a:lnTo>
                  <a:lnTo>
                    <a:pt x="2344" y="910"/>
                  </a:lnTo>
                  <a:lnTo>
                    <a:pt x="2344" y="536"/>
                  </a:lnTo>
                  <a:lnTo>
                    <a:pt x="2344" y="910"/>
                  </a:lnTo>
                  <a:lnTo>
                    <a:pt x="3749" y="910"/>
                  </a:lnTo>
                  <a:lnTo>
                    <a:pt x="3749" y="556"/>
                  </a:lnTo>
                </a:path>
              </a:pathLst>
            </a:custGeom>
            <a:noFill/>
            <a:ln w="25400" cmpd="sng">
              <a:solidFill>
                <a:srgbClr val="800000"/>
              </a:solidFill>
              <a:round/>
              <a:headEnd/>
              <a:tailEnd/>
            </a:ln>
          </p:spPr>
          <p:txBody>
            <a:bodyPr wrap="none"/>
            <a:lstStyle/>
            <a:p>
              <a:endParaRPr lang="zh-CN" altLang="en-US" b="1"/>
            </a:p>
          </p:txBody>
        </p:sp>
        <p:sp>
          <p:nvSpPr>
            <p:cNvPr id="90" name="Oval 179"/>
            <p:cNvSpPr>
              <a:spLocks noChangeArrowheads="1"/>
            </p:cNvSpPr>
            <p:nvPr/>
          </p:nvSpPr>
          <p:spPr bwMode="auto">
            <a:xfrm>
              <a:off x="3222" y="2186"/>
              <a:ext cx="59" cy="59"/>
            </a:xfrm>
            <a:prstGeom prst="ellipse">
              <a:avLst/>
            </a:prstGeom>
            <a:solidFill>
              <a:srgbClr val="800000"/>
            </a:solidFill>
            <a:ln w="9525">
              <a:solidFill>
                <a:srgbClr val="800000"/>
              </a:solidFill>
              <a:round/>
              <a:headEnd/>
              <a:tailEnd/>
            </a:ln>
          </p:spPr>
          <p:txBody>
            <a:bodyPr wrap="none" anchor="ctr"/>
            <a:lstStyle/>
            <a:p>
              <a:endParaRPr lang="zh-CN" altLang="en-US" b="1"/>
            </a:p>
          </p:txBody>
        </p:sp>
        <p:sp>
          <p:nvSpPr>
            <p:cNvPr id="91" name="Rectangle 180"/>
            <p:cNvSpPr>
              <a:spLocks noChangeArrowheads="1"/>
            </p:cNvSpPr>
            <p:nvPr/>
          </p:nvSpPr>
          <p:spPr bwMode="auto">
            <a:xfrm>
              <a:off x="882" y="1439"/>
              <a:ext cx="532" cy="308"/>
            </a:xfrm>
            <a:prstGeom prst="rect">
              <a:avLst/>
            </a:prstGeom>
            <a:noFill/>
            <a:ln w="9525">
              <a:noFill/>
              <a:miter lim="800000"/>
              <a:headEnd/>
              <a:tailEnd/>
            </a:ln>
          </p:spPr>
          <p:txBody>
            <a:bodyPr wrap="none">
              <a:spAutoFit/>
            </a:bodyPr>
            <a:lstStyle/>
            <a:p>
              <a:pPr algn="l">
                <a:spcBef>
                  <a:spcPct val="0"/>
                </a:spcBef>
              </a:pPr>
              <a:r>
                <a:rPr lang="en-US" altLang="zh-CN" sz="2600" b="1">
                  <a:solidFill>
                    <a:srgbClr val="800000"/>
                  </a:solidFill>
                  <a:ea typeface="黑体" pitchFamily="2" charset="-122"/>
                </a:rPr>
                <a:t>R/W</a:t>
              </a:r>
              <a:endParaRPr lang="zh-CN" altLang="en-US" sz="2600" b="1">
                <a:solidFill>
                  <a:srgbClr val="800000"/>
                </a:solidFill>
                <a:ea typeface="黑体" pitchFamily="2" charset="-122"/>
              </a:endParaRPr>
            </a:p>
          </p:txBody>
        </p:sp>
        <p:sp>
          <p:nvSpPr>
            <p:cNvPr id="92" name="Line 181"/>
            <p:cNvSpPr>
              <a:spLocks noChangeShapeType="1"/>
            </p:cNvSpPr>
            <p:nvPr/>
          </p:nvSpPr>
          <p:spPr bwMode="auto">
            <a:xfrm>
              <a:off x="1140" y="1496"/>
              <a:ext cx="204" cy="0"/>
            </a:xfrm>
            <a:prstGeom prst="line">
              <a:avLst/>
            </a:prstGeom>
            <a:noFill/>
            <a:ln w="25400">
              <a:solidFill>
                <a:srgbClr val="800000"/>
              </a:solidFill>
              <a:round/>
              <a:headEnd/>
              <a:tailEnd/>
            </a:ln>
          </p:spPr>
          <p:txBody>
            <a:bodyPr wrap="none"/>
            <a:lstStyle/>
            <a:p>
              <a:endParaRPr lang="zh-CN" altLang="en-US" b="1"/>
            </a:p>
          </p:txBody>
        </p:sp>
        <p:sp>
          <p:nvSpPr>
            <p:cNvPr id="93" name="Line 182"/>
            <p:cNvSpPr>
              <a:spLocks noChangeShapeType="1"/>
            </p:cNvSpPr>
            <p:nvPr/>
          </p:nvSpPr>
          <p:spPr bwMode="auto">
            <a:xfrm flipV="1">
              <a:off x="3256" y="1851"/>
              <a:ext cx="0" cy="162"/>
            </a:xfrm>
            <a:prstGeom prst="line">
              <a:avLst/>
            </a:prstGeom>
            <a:noFill/>
            <a:ln w="25400">
              <a:solidFill>
                <a:srgbClr val="800000"/>
              </a:solidFill>
              <a:round/>
              <a:headEnd/>
              <a:tailEnd/>
            </a:ln>
          </p:spPr>
          <p:txBody>
            <a:bodyPr wrap="none"/>
            <a:lstStyle/>
            <a:p>
              <a:endParaRPr lang="zh-CN" altLang="en-US" b="1"/>
            </a:p>
          </p:txBody>
        </p:sp>
        <p:sp>
          <p:nvSpPr>
            <p:cNvPr id="94" name="Line 183"/>
            <p:cNvSpPr>
              <a:spLocks noChangeShapeType="1"/>
            </p:cNvSpPr>
            <p:nvPr/>
          </p:nvSpPr>
          <p:spPr bwMode="auto">
            <a:xfrm flipV="1">
              <a:off x="4672" y="1819"/>
              <a:ext cx="0" cy="161"/>
            </a:xfrm>
            <a:prstGeom prst="line">
              <a:avLst/>
            </a:prstGeom>
            <a:noFill/>
            <a:ln w="25400">
              <a:solidFill>
                <a:srgbClr val="800000"/>
              </a:solidFill>
              <a:round/>
              <a:headEnd/>
              <a:tailEnd/>
            </a:ln>
          </p:spPr>
          <p:txBody>
            <a:bodyPr wrap="none"/>
            <a:lstStyle/>
            <a:p>
              <a:endParaRPr lang="zh-CN" altLang="en-US" b="1"/>
            </a:p>
          </p:txBody>
        </p:sp>
      </p:grpSp>
      <p:grpSp>
        <p:nvGrpSpPr>
          <p:cNvPr id="95" name="Group 184"/>
          <p:cNvGrpSpPr>
            <a:grpSpLocks/>
          </p:cNvGrpSpPr>
          <p:nvPr/>
        </p:nvGrpSpPr>
        <p:grpSpPr bwMode="auto">
          <a:xfrm>
            <a:off x="1004888" y="1833339"/>
            <a:ext cx="8015287" cy="1654175"/>
            <a:chOff x="633" y="1369"/>
            <a:chExt cx="5049" cy="1058"/>
          </a:xfrm>
        </p:grpSpPr>
        <p:grpSp>
          <p:nvGrpSpPr>
            <p:cNvPr id="96" name="Group 185"/>
            <p:cNvGrpSpPr>
              <a:grpSpLocks/>
            </p:cNvGrpSpPr>
            <p:nvPr/>
          </p:nvGrpSpPr>
          <p:grpSpPr bwMode="auto">
            <a:xfrm>
              <a:off x="633" y="1369"/>
              <a:ext cx="4777" cy="1058"/>
              <a:chOff x="633" y="1369"/>
              <a:chExt cx="4777" cy="1058"/>
            </a:xfrm>
          </p:grpSpPr>
          <p:sp>
            <p:nvSpPr>
              <p:cNvPr id="100" name="Rectangle 186"/>
              <p:cNvSpPr>
                <a:spLocks noChangeArrowheads="1"/>
              </p:cNvSpPr>
              <p:nvPr/>
            </p:nvSpPr>
            <p:spPr bwMode="auto">
              <a:xfrm>
                <a:off x="633" y="1369"/>
                <a:ext cx="52" cy="1022"/>
              </a:xfrm>
              <a:prstGeom prst="rect">
                <a:avLst/>
              </a:prstGeom>
              <a:solidFill>
                <a:srgbClr val="003C00"/>
              </a:solidFill>
              <a:ln w="9525">
                <a:solidFill>
                  <a:srgbClr val="003C00"/>
                </a:solidFill>
                <a:miter lim="800000"/>
                <a:headEnd/>
                <a:tailEnd/>
              </a:ln>
            </p:spPr>
            <p:txBody>
              <a:bodyPr wrap="none" anchor="ctr"/>
              <a:lstStyle/>
              <a:p>
                <a:endParaRPr lang="zh-CN" altLang="en-US" b="1"/>
              </a:p>
            </p:txBody>
          </p:sp>
          <p:sp>
            <p:nvSpPr>
              <p:cNvPr id="101" name="AutoShape 187"/>
              <p:cNvSpPr>
                <a:spLocks noChangeArrowheads="1"/>
              </p:cNvSpPr>
              <p:nvPr/>
            </p:nvSpPr>
            <p:spPr bwMode="auto">
              <a:xfrm>
                <a:off x="2012" y="1856"/>
                <a:ext cx="95" cy="522"/>
              </a:xfrm>
              <a:prstGeom prst="upArrow">
                <a:avLst>
                  <a:gd name="adj1" fmla="val 50000"/>
                  <a:gd name="adj2" fmla="val 137368"/>
                </a:avLst>
              </a:prstGeom>
              <a:solidFill>
                <a:srgbClr val="003C00"/>
              </a:solidFill>
              <a:ln w="9525">
                <a:solidFill>
                  <a:srgbClr val="003C00"/>
                </a:solidFill>
                <a:miter lim="800000"/>
                <a:headEnd/>
                <a:tailEnd/>
              </a:ln>
            </p:spPr>
            <p:txBody>
              <a:bodyPr vert="eaVert" wrap="none" anchor="ctr"/>
              <a:lstStyle/>
              <a:p>
                <a:endParaRPr lang="zh-CN" altLang="en-US" b="1"/>
              </a:p>
            </p:txBody>
          </p:sp>
          <p:sp>
            <p:nvSpPr>
              <p:cNvPr id="102" name="AutoShape 188"/>
              <p:cNvSpPr>
                <a:spLocks noChangeArrowheads="1"/>
              </p:cNvSpPr>
              <p:nvPr/>
            </p:nvSpPr>
            <p:spPr bwMode="auto">
              <a:xfrm>
                <a:off x="4723" y="1852"/>
                <a:ext cx="95" cy="532"/>
              </a:xfrm>
              <a:prstGeom prst="upArrow">
                <a:avLst>
                  <a:gd name="adj1" fmla="val 50000"/>
                  <a:gd name="adj2" fmla="val 140000"/>
                </a:avLst>
              </a:prstGeom>
              <a:solidFill>
                <a:srgbClr val="003C00"/>
              </a:solidFill>
              <a:ln w="9525">
                <a:solidFill>
                  <a:srgbClr val="003C00"/>
                </a:solidFill>
                <a:miter lim="800000"/>
                <a:headEnd/>
                <a:tailEnd/>
              </a:ln>
            </p:spPr>
            <p:txBody>
              <a:bodyPr vert="eaVert" wrap="none" anchor="ctr"/>
              <a:lstStyle/>
              <a:p>
                <a:endParaRPr lang="zh-CN" altLang="en-US" b="1"/>
              </a:p>
            </p:txBody>
          </p:sp>
          <p:sp>
            <p:nvSpPr>
              <p:cNvPr id="103" name="AutoShape 189"/>
              <p:cNvSpPr>
                <a:spLocks noChangeArrowheads="1"/>
              </p:cNvSpPr>
              <p:nvPr/>
            </p:nvSpPr>
            <p:spPr bwMode="auto">
              <a:xfrm>
                <a:off x="3346" y="1856"/>
                <a:ext cx="95" cy="514"/>
              </a:xfrm>
              <a:prstGeom prst="upArrow">
                <a:avLst>
                  <a:gd name="adj1" fmla="val 50000"/>
                  <a:gd name="adj2" fmla="val 135263"/>
                </a:avLst>
              </a:prstGeom>
              <a:solidFill>
                <a:srgbClr val="003C00"/>
              </a:solidFill>
              <a:ln w="9525">
                <a:solidFill>
                  <a:srgbClr val="003C00"/>
                </a:solidFill>
                <a:miter lim="800000"/>
                <a:headEnd/>
                <a:tailEnd/>
              </a:ln>
            </p:spPr>
            <p:txBody>
              <a:bodyPr vert="eaVert" wrap="none" anchor="ctr"/>
              <a:lstStyle/>
              <a:p>
                <a:endParaRPr lang="zh-CN" altLang="en-US" b="1"/>
              </a:p>
            </p:txBody>
          </p:sp>
          <p:sp>
            <p:nvSpPr>
              <p:cNvPr id="104" name="AutoShape 190"/>
              <p:cNvSpPr>
                <a:spLocks noChangeArrowheads="1"/>
              </p:cNvSpPr>
              <p:nvPr/>
            </p:nvSpPr>
            <p:spPr bwMode="auto">
              <a:xfrm>
                <a:off x="4744" y="2332"/>
                <a:ext cx="666" cy="95"/>
              </a:xfrm>
              <a:prstGeom prst="rightArrow">
                <a:avLst>
                  <a:gd name="adj1" fmla="val 50000"/>
                  <a:gd name="adj2" fmla="val 175263"/>
                </a:avLst>
              </a:prstGeom>
              <a:solidFill>
                <a:srgbClr val="003C00"/>
              </a:solidFill>
              <a:ln w="9525">
                <a:solidFill>
                  <a:srgbClr val="003C00"/>
                </a:solidFill>
                <a:miter lim="800000"/>
                <a:headEnd/>
                <a:tailEnd/>
              </a:ln>
            </p:spPr>
            <p:txBody>
              <a:bodyPr wrap="none" anchor="ctr"/>
              <a:lstStyle/>
              <a:p>
                <a:endParaRPr lang="zh-CN" altLang="en-US" b="1"/>
              </a:p>
            </p:txBody>
          </p:sp>
          <p:sp>
            <p:nvSpPr>
              <p:cNvPr id="105" name="Rectangle 191"/>
              <p:cNvSpPr>
                <a:spLocks noChangeArrowheads="1"/>
              </p:cNvSpPr>
              <p:nvPr/>
            </p:nvSpPr>
            <p:spPr bwMode="auto">
              <a:xfrm>
                <a:off x="636" y="2363"/>
                <a:ext cx="4313" cy="41"/>
              </a:xfrm>
              <a:prstGeom prst="rect">
                <a:avLst/>
              </a:prstGeom>
              <a:solidFill>
                <a:srgbClr val="003C00"/>
              </a:solidFill>
              <a:ln w="9525">
                <a:solidFill>
                  <a:srgbClr val="003C00"/>
                </a:solidFill>
                <a:miter lim="800000"/>
                <a:headEnd/>
                <a:tailEnd/>
              </a:ln>
            </p:spPr>
            <p:txBody>
              <a:bodyPr wrap="none" anchor="ctr"/>
              <a:lstStyle/>
              <a:p>
                <a:endParaRPr lang="zh-CN" altLang="en-US" b="1"/>
              </a:p>
            </p:txBody>
          </p:sp>
        </p:grpSp>
        <p:sp>
          <p:nvSpPr>
            <p:cNvPr id="97" name="Text Box 192"/>
            <p:cNvSpPr txBox="1">
              <a:spLocks noChangeArrowheads="1"/>
            </p:cNvSpPr>
            <p:nvPr/>
          </p:nvSpPr>
          <p:spPr bwMode="auto">
            <a:xfrm>
              <a:off x="1641" y="1878"/>
              <a:ext cx="1111" cy="332"/>
            </a:xfrm>
            <a:prstGeom prst="rect">
              <a:avLst/>
            </a:prstGeom>
            <a:noFill/>
            <a:ln w="9525">
              <a:noFill/>
              <a:miter lim="800000"/>
              <a:headEnd/>
              <a:tailEnd/>
            </a:ln>
          </p:spPr>
          <p:txBody>
            <a:bodyPr>
              <a:spAutoFit/>
            </a:bodyPr>
            <a:lstStyle/>
            <a:p>
              <a:pPr algn="l"/>
              <a:r>
                <a:rPr lang="en-US" altLang="zh-CN" sz="2600" b="1"/>
                <a:t>A</a:t>
              </a:r>
              <a:r>
                <a:rPr lang="en-US" altLang="zh-CN" sz="2200" b="1"/>
                <a:t>10</a:t>
              </a:r>
              <a:r>
                <a:rPr lang="en-US" altLang="zh-CN" sz="2800" b="1"/>
                <a:t>~</a:t>
              </a:r>
              <a:r>
                <a:rPr lang="en-US" altLang="zh-CN" sz="2600" b="1"/>
                <a:t>A</a:t>
              </a:r>
              <a:r>
                <a:rPr lang="en-US" altLang="zh-CN" sz="2200" b="1"/>
                <a:t>0</a:t>
              </a:r>
            </a:p>
          </p:txBody>
        </p:sp>
        <p:sp>
          <p:nvSpPr>
            <p:cNvPr id="98" name="Text Box 193"/>
            <p:cNvSpPr txBox="1">
              <a:spLocks noChangeArrowheads="1"/>
            </p:cNvSpPr>
            <p:nvPr/>
          </p:nvSpPr>
          <p:spPr bwMode="auto">
            <a:xfrm>
              <a:off x="2965" y="1858"/>
              <a:ext cx="1121" cy="332"/>
            </a:xfrm>
            <a:prstGeom prst="rect">
              <a:avLst/>
            </a:prstGeom>
            <a:noFill/>
            <a:ln w="9525">
              <a:noFill/>
              <a:miter lim="800000"/>
              <a:headEnd/>
              <a:tailEnd/>
            </a:ln>
          </p:spPr>
          <p:txBody>
            <a:bodyPr>
              <a:spAutoFit/>
            </a:bodyPr>
            <a:lstStyle/>
            <a:p>
              <a:pPr algn="l"/>
              <a:r>
                <a:rPr lang="en-US" altLang="zh-CN" sz="2600" b="1"/>
                <a:t>A</a:t>
              </a:r>
              <a:r>
                <a:rPr lang="en-US" altLang="zh-CN" sz="2200" b="1"/>
                <a:t>10</a:t>
              </a:r>
              <a:r>
                <a:rPr lang="en-US" altLang="zh-CN" sz="2800" b="1"/>
                <a:t>~</a:t>
              </a:r>
              <a:r>
                <a:rPr lang="en-US" altLang="zh-CN" sz="2600" b="1"/>
                <a:t>A</a:t>
              </a:r>
              <a:r>
                <a:rPr lang="en-US" altLang="zh-CN" sz="2200" b="1"/>
                <a:t>0</a:t>
              </a:r>
            </a:p>
          </p:txBody>
        </p:sp>
        <p:sp>
          <p:nvSpPr>
            <p:cNvPr id="99" name="Text Box 194"/>
            <p:cNvSpPr txBox="1">
              <a:spLocks noChangeArrowheads="1"/>
            </p:cNvSpPr>
            <p:nvPr/>
          </p:nvSpPr>
          <p:spPr bwMode="auto">
            <a:xfrm>
              <a:off x="4787" y="1893"/>
              <a:ext cx="895" cy="332"/>
            </a:xfrm>
            <a:prstGeom prst="rect">
              <a:avLst/>
            </a:prstGeom>
            <a:noFill/>
            <a:ln w="9525">
              <a:noFill/>
              <a:miter lim="800000"/>
              <a:headEnd/>
              <a:tailEnd/>
            </a:ln>
          </p:spPr>
          <p:txBody>
            <a:bodyPr>
              <a:spAutoFit/>
            </a:bodyPr>
            <a:lstStyle/>
            <a:p>
              <a:pPr algn="l"/>
              <a:r>
                <a:rPr lang="en-US" altLang="zh-CN" sz="2600" b="1"/>
                <a:t>A</a:t>
              </a:r>
              <a:r>
                <a:rPr lang="en-US" altLang="zh-CN" sz="2200" b="1"/>
                <a:t>9</a:t>
              </a:r>
              <a:r>
                <a:rPr lang="en-US" altLang="zh-CN" sz="2800" b="1"/>
                <a:t>~</a:t>
              </a:r>
              <a:r>
                <a:rPr lang="en-US" altLang="zh-CN" sz="2600" b="1"/>
                <a:t>A</a:t>
              </a:r>
              <a:r>
                <a:rPr lang="en-US" altLang="zh-CN" sz="2200" b="1"/>
                <a:t>0</a:t>
              </a:r>
            </a:p>
          </p:txBody>
        </p:sp>
      </p:grpSp>
      <p:sp>
        <p:nvSpPr>
          <p:cNvPr id="106" name="Rectangle 64"/>
          <p:cNvSpPr>
            <a:spLocks noChangeArrowheads="1"/>
          </p:cNvSpPr>
          <p:nvPr/>
        </p:nvSpPr>
        <p:spPr bwMode="auto">
          <a:xfrm>
            <a:off x="395536" y="5877272"/>
            <a:ext cx="849694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000" b="1">
                <a:solidFill>
                  <a:srgbClr val="003C00"/>
                </a:solidFill>
                <a:latin typeface="Times New Roman" panose="02020603050405020304" pitchFamily="18" charset="0"/>
                <a:ea typeface="宋体" panose="02010600030101010101" pitchFamily="2" charset="-122"/>
              </a:defRPr>
            </a:lvl1pPr>
            <a:lvl2pPr marL="742950" indent="-285750" eaLnBrk="0" hangingPunct="0">
              <a:defRPr kumimoji="1" sz="3000" b="1">
                <a:solidFill>
                  <a:srgbClr val="003C00"/>
                </a:solidFill>
                <a:latin typeface="Times New Roman" panose="02020603050405020304" pitchFamily="18" charset="0"/>
                <a:ea typeface="宋体" panose="02010600030101010101" pitchFamily="2" charset="-122"/>
              </a:defRPr>
            </a:lvl2pPr>
            <a:lvl3pPr marL="1143000" indent="-228600" eaLnBrk="0" hangingPunct="0">
              <a:defRPr kumimoji="1" sz="3000" b="1">
                <a:solidFill>
                  <a:srgbClr val="003C00"/>
                </a:solidFill>
                <a:latin typeface="Times New Roman" panose="02020603050405020304" pitchFamily="18" charset="0"/>
                <a:ea typeface="宋体" panose="02010600030101010101" pitchFamily="2" charset="-122"/>
              </a:defRPr>
            </a:lvl3pPr>
            <a:lvl4pPr marL="1600200" indent="-228600" eaLnBrk="0" hangingPunct="0">
              <a:defRPr kumimoji="1" sz="3000" b="1">
                <a:solidFill>
                  <a:srgbClr val="003C00"/>
                </a:solidFill>
                <a:latin typeface="Times New Roman" panose="02020603050405020304" pitchFamily="18" charset="0"/>
                <a:ea typeface="宋体" panose="02010600030101010101" pitchFamily="2" charset="-122"/>
              </a:defRPr>
            </a:lvl4pPr>
            <a:lvl5pPr marL="2057400" indent="-228600" eaLnBrk="0" hangingPunct="0">
              <a:defRPr kumimoji="1" sz="3000" b="1">
                <a:solidFill>
                  <a:srgbClr val="003C00"/>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9pPr>
          </a:lstStyle>
          <a:p>
            <a:pPr algn="l" eaLnBrk="1" hangingPunct="1"/>
            <a:r>
              <a:rPr lang="zh-CN" altLang="en-US" sz="2400">
                <a:solidFill>
                  <a:schemeClr val="tx1"/>
                </a:solidFill>
              </a:rPr>
              <a:t>将除了与芯片连接的地址外的部分高位地址用于译码产生片选信号, 称为</a:t>
            </a:r>
            <a:r>
              <a:rPr lang="zh-CN" altLang="en-US" sz="2400" u="sng">
                <a:solidFill>
                  <a:srgbClr val="FF0000"/>
                </a:solidFill>
              </a:rPr>
              <a:t>部分译码方式</a:t>
            </a:r>
            <a:r>
              <a:rPr lang="zh-CN" altLang="en-US" sz="240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wipe(left)">
                                      <p:cBhvr>
                                        <p:cTn id="22" dur="500"/>
                                        <p:tgtEl>
                                          <p:spTgt spid="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wipe(left)">
                                      <p:cBhvr>
                                        <p:cTn id="27" dur="500"/>
                                        <p:tgtEl>
                                          <p:spTgt spid="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down)">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down)">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left)">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wipe(down)">
                                      <p:cBhvr>
                                        <p:cTn id="57" dur="500"/>
                                        <p:tgtEl>
                                          <p:spTgt spid="6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down)">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wipe(left)">
                                      <p:cBhvr>
                                        <p:cTn id="67" dur="500"/>
                                        <p:tgtEl>
                                          <p:spTgt spid="7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6"/>
                                        </p:tgtEl>
                                        <p:attrNameLst>
                                          <p:attrName>style.visibility</p:attrName>
                                        </p:attrNameLst>
                                      </p:cBhvr>
                                      <p:to>
                                        <p:strVal val="visible"/>
                                      </p:to>
                                    </p:set>
                                    <p:animEffect transition="in" filter="wipe(left)">
                                      <p:cBhvr>
                                        <p:cTn id="72"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utoUpdateAnimBg="0"/>
      <p:bldP spid="10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8"/>
          <p:cNvGrpSpPr>
            <a:grpSpLocks/>
          </p:cNvGrpSpPr>
          <p:nvPr/>
        </p:nvGrpSpPr>
        <p:grpSpPr bwMode="auto">
          <a:xfrm>
            <a:off x="196850" y="611088"/>
            <a:ext cx="8720138" cy="5410200"/>
            <a:chOff x="124" y="51"/>
            <a:chExt cx="5493" cy="3408"/>
          </a:xfrm>
        </p:grpSpPr>
        <p:sp>
          <p:nvSpPr>
            <p:cNvPr id="3" name="Text Box 2"/>
            <p:cNvSpPr txBox="1">
              <a:spLocks noChangeArrowheads="1"/>
            </p:cNvSpPr>
            <p:nvPr/>
          </p:nvSpPr>
          <p:spPr bwMode="auto">
            <a:xfrm>
              <a:off x="124" y="307"/>
              <a:ext cx="667" cy="1026"/>
            </a:xfrm>
            <a:prstGeom prst="rect">
              <a:avLst/>
            </a:prstGeom>
            <a:solidFill>
              <a:srgbClr val="D9FFFF"/>
            </a:solidFill>
            <a:ln w="25400">
              <a:solidFill>
                <a:srgbClr val="003C00"/>
              </a:solidFill>
              <a:miter lim="800000"/>
              <a:headEnd/>
              <a:tailEnd/>
            </a:ln>
          </p:spPr>
          <p:txBody>
            <a:bodyPr>
              <a:spAutoFit/>
            </a:bodyPr>
            <a:lstStyle/>
            <a:p>
              <a:pPr algn="l">
                <a:spcBef>
                  <a:spcPct val="0"/>
                </a:spcBef>
              </a:pPr>
              <a:endParaRPr lang="en-US" altLang="zh-CN" sz="3200" b="1">
                <a:solidFill>
                  <a:srgbClr val="000099"/>
                </a:solidFill>
              </a:endParaRPr>
            </a:p>
            <a:p>
              <a:pPr algn="l">
                <a:spcBef>
                  <a:spcPct val="10000"/>
                </a:spcBef>
              </a:pPr>
              <a:r>
                <a:rPr lang="en-US" altLang="zh-CN" sz="3200" b="1">
                  <a:solidFill>
                    <a:srgbClr val="000099"/>
                  </a:solidFill>
                </a:rPr>
                <a:t>CPU</a:t>
              </a:r>
            </a:p>
            <a:p>
              <a:pPr algn="l">
                <a:spcBef>
                  <a:spcPct val="0"/>
                </a:spcBef>
              </a:pPr>
              <a:endParaRPr lang="en-US" altLang="zh-CN" sz="3200" b="1">
                <a:solidFill>
                  <a:srgbClr val="000099"/>
                </a:solidFill>
              </a:endParaRPr>
            </a:p>
          </p:txBody>
        </p:sp>
        <p:sp>
          <p:nvSpPr>
            <p:cNvPr id="4" name="Text Box 3"/>
            <p:cNvSpPr txBox="1">
              <a:spLocks noChangeArrowheads="1"/>
            </p:cNvSpPr>
            <p:nvPr/>
          </p:nvSpPr>
          <p:spPr bwMode="auto">
            <a:xfrm>
              <a:off x="1495" y="1418"/>
              <a:ext cx="759" cy="728"/>
            </a:xfrm>
            <a:prstGeom prst="rect">
              <a:avLst/>
            </a:prstGeom>
            <a:solidFill>
              <a:srgbClr val="FFFFCC"/>
            </a:solidFill>
            <a:ln w="25400">
              <a:solidFill>
                <a:srgbClr val="003C00"/>
              </a:solidFill>
              <a:miter lim="800000"/>
              <a:headEnd/>
              <a:tailEnd/>
            </a:ln>
          </p:spPr>
          <p:txBody>
            <a:bodyPr>
              <a:spAutoFit/>
            </a:bodyPr>
            <a:lstStyle/>
            <a:p>
              <a:pPr algn="l">
                <a:lnSpc>
                  <a:spcPct val="130000"/>
                </a:lnSpc>
                <a:spcBef>
                  <a:spcPct val="0"/>
                </a:spcBef>
              </a:pPr>
              <a:r>
                <a:rPr lang="zh-CN" altLang="en-US" sz="2800" b="1">
                  <a:solidFill>
                    <a:schemeClr val="hlink"/>
                  </a:solidFill>
                  <a:ea typeface="黑体" pitchFamily="2" charset="-122"/>
                </a:rPr>
                <a:t>  2</a:t>
              </a:r>
              <a:r>
                <a:rPr lang="en-US" altLang="zh-CN" sz="2800" b="1">
                  <a:solidFill>
                    <a:schemeClr val="hlink"/>
                  </a:solidFill>
                  <a:ea typeface="黑体" pitchFamily="2" charset="-122"/>
                </a:rPr>
                <a:t>K</a:t>
              </a:r>
            </a:p>
            <a:p>
              <a:pPr algn="l">
                <a:lnSpc>
                  <a:spcPct val="95000"/>
                </a:lnSpc>
                <a:spcBef>
                  <a:spcPct val="0"/>
                </a:spcBef>
              </a:pPr>
              <a:r>
                <a:rPr lang="en-US" altLang="zh-CN" sz="2600" b="1">
                  <a:solidFill>
                    <a:schemeClr val="hlink"/>
                  </a:solidFill>
                  <a:ea typeface="黑体" pitchFamily="2" charset="-122"/>
                </a:rPr>
                <a:t>ROM</a:t>
              </a:r>
            </a:p>
            <a:p>
              <a:pPr algn="l">
                <a:lnSpc>
                  <a:spcPct val="15000"/>
                </a:lnSpc>
                <a:spcBef>
                  <a:spcPct val="0"/>
                </a:spcBef>
              </a:pPr>
              <a:endParaRPr lang="zh-CN" altLang="en-US" sz="2600" b="1">
                <a:solidFill>
                  <a:schemeClr val="hlink"/>
                </a:solidFill>
                <a:ea typeface="黑体" pitchFamily="2" charset="-122"/>
              </a:endParaRPr>
            </a:p>
          </p:txBody>
        </p:sp>
        <p:sp>
          <p:nvSpPr>
            <p:cNvPr id="5" name="Text Box 4"/>
            <p:cNvSpPr txBox="1">
              <a:spLocks noChangeArrowheads="1"/>
            </p:cNvSpPr>
            <p:nvPr/>
          </p:nvSpPr>
          <p:spPr bwMode="auto">
            <a:xfrm>
              <a:off x="3071" y="1431"/>
              <a:ext cx="781" cy="698"/>
            </a:xfrm>
            <a:prstGeom prst="rect">
              <a:avLst/>
            </a:prstGeom>
            <a:solidFill>
              <a:srgbClr val="FFFFCC"/>
            </a:solidFill>
            <a:ln w="25400">
              <a:solidFill>
                <a:srgbClr val="003C00"/>
              </a:solidFill>
              <a:miter lim="800000"/>
              <a:headEnd/>
              <a:tailEnd/>
            </a:ln>
          </p:spPr>
          <p:txBody>
            <a:bodyPr>
              <a:spAutoFit/>
            </a:bodyPr>
            <a:lstStyle/>
            <a:p>
              <a:pPr algn="l">
                <a:lnSpc>
                  <a:spcPct val="125000"/>
                </a:lnSpc>
                <a:spcBef>
                  <a:spcPct val="0"/>
                </a:spcBef>
              </a:pPr>
              <a:r>
                <a:rPr lang="zh-CN" altLang="en-US" sz="2800" b="1">
                  <a:solidFill>
                    <a:schemeClr val="hlink"/>
                  </a:solidFill>
                  <a:ea typeface="黑体" pitchFamily="2" charset="-122"/>
                </a:rPr>
                <a:t>  2</a:t>
              </a:r>
              <a:r>
                <a:rPr lang="en-US" altLang="zh-CN" sz="2800" b="1">
                  <a:solidFill>
                    <a:schemeClr val="hlink"/>
                  </a:solidFill>
                  <a:ea typeface="黑体" pitchFamily="2" charset="-122"/>
                </a:rPr>
                <a:t>K</a:t>
              </a:r>
            </a:p>
            <a:p>
              <a:pPr algn="l">
                <a:spcBef>
                  <a:spcPct val="15000"/>
                </a:spcBef>
              </a:pPr>
              <a:r>
                <a:rPr lang="en-US" altLang="zh-CN" sz="2600" b="1">
                  <a:solidFill>
                    <a:schemeClr val="hlink"/>
                  </a:solidFill>
                  <a:ea typeface="黑体" pitchFamily="2" charset="-122"/>
                </a:rPr>
                <a:t> RAM</a:t>
              </a:r>
            </a:p>
          </p:txBody>
        </p:sp>
        <p:sp>
          <p:nvSpPr>
            <p:cNvPr id="6" name="Text Box 5"/>
            <p:cNvSpPr txBox="1">
              <a:spLocks noChangeArrowheads="1"/>
            </p:cNvSpPr>
            <p:nvPr/>
          </p:nvSpPr>
          <p:spPr bwMode="auto">
            <a:xfrm>
              <a:off x="4671" y="1405"/>
              <a:ext cx="738" cy="696"/>
            </a:xfrm>
            <a:prstGeom prst="rect">
              <a:avLst/>
            </a:prstGeom>
            <a:solidFill>
              <a:srgbClr val="FFFFCC"/>
            </a:solidFill>
            <a:ln w="25400">
              <a:solidFill>
                <a:srgbClr val="003C00"/>
              </a:solidFill>
              <a:miter lim="800000"/>
              <a:headEnd/>
              <a:tailEnd/>
            </a:ln>
          </p:spPr>
          <p:txBody>
            <a:bodyPr>
              <a:spAutoFit/>
            </a:bodyPr>
            <a:lstStyle/>
            <a:p>
              <a:pPr algn="l">
                <a:lnSpc>
                  <a:spcPct val="110000"/>
                </a:lnSpc>
                <a:spcBef>
                  <a:spcPct val="0"/>
                </a:spcBef>
              </a:pPr>
              <a:r>
                <a:rPr lang="zh-CN" altLang="en-US" sz="2800" b="1">
                  <a:solidFill>
                    <a:schemeClr val="hlink"/>
                  </a:solidFill>
                  <a:ea typeface="黑体" pitchFamily="2" charset="-122"/>
                </a:rPr>
                <a:t>  1</a:t>
              </a:r>
              <a:r>
                <a:rPr lang="en-US" altLang="zh-CN" sz="2800" b="1">
                  <a:solidFill>
                    <a:schemeClr val="hlink"/>
                  </a:solidFill>
                  <a:ea typeface="黑体" pitchFamily="2" charset="-122"/>
                </a:rPr>
                <a:t>K</a:t>
              </a:r>
            </a:p>
            <a:p>
              <a:pPr algn="l">
                <a:spcBef>
                  <a:spcPct val="0"/>
                </a:spcBef>
              </a:pPr>
              <a:r>
                <a:rPr lang="en-US" altLang="zh-CN" sz="2600" b="1">
                  <a:solidFill>
                    <a:schemeClr val="hlink"/>
                  </a:solidFill>
                  <a:ea typeface="黑体" pitchFamily="2" charset="-122"/>
                </a:rPr>
                <a:t>RAM</a:t>
              </a:r>
            </a:p>
            <a:p>
              <a:pPr algn="l">
                <a:lnSpc>
                  <a:spcPct val="20000"/>
                </a:lnSpc>
                <a:spcBef>
                  <a:spcPct val="0"/>
                </a:spcBef>
              </a:pPr>
              <a:endParaRPr lang="zh-CN" altLang="en-US" sz="2600" b="1">
                <a:solidFill>
                  <a:schemeClr val="hlink"/>
                </a:solidFill>
                <a:ea typeface="黑体" pitchFamily="2" charset="-122"/>
              </a:endParaRPr>
            </a:p>
          </p:txBody>
        </p:sp>
        <p:sp>
          <p:nvSpPr>
            <p:cNvPr id="7" name="Line 7"/>
            <p:cNvSpPr>
              <a:spLocks noChangeShapeType="1"/>
            </p:cNvSpPr>
            <p:nvPr/>
          </p:nvSpPr>
          <p:spPr bwMode="auto">
            <a:xfrm>
              <a:off x="789" y="355"/>
              <a:ext cx="4818" cy="0"/>
            </a:xfrm>
            <a:prstGeom prst="line">
              <a:avLst/>
            </a:prstGeom>
            <a:noFill/>
            <a:ln w="22225">
              <a:solidFill>
                <a:srgbClr val="003C00"/>
              </a:solidFill>
              <a:round/>
              <a:headEnd/>
              <a:tailEnd/>
            </a:ln>
          </p:spPr>
          <p:txBody>
            <a:bodyPr wrap="none"/>
            <a:lstStyle/>
            <a:p>
              <a:endParaRPr lang="zh-CN" altLang="en-US" b="1"/>
            </a:p>
          </p:txBody>
        </p:sp>
        <p:sp>
          <p:nvSpPr>
            <p:cNvPr id="8" name="Line 8"/>
            <p:cNvSpPr>
              <a:spLocks noChangeShapeType="1"/>
            </p:cNvSpPr>
            <p:nvPr/>
          </p:nvSpPr>
          <p:spPr bwMode="auto">
            <a:xfrm>
              <a:off x="783" y="472"/>
              <a:ext cx="4818" cy="0"/>
            </a:xfrm>
            <a:prstGeom prst="line">
              <a:avLst/>
            </a:prstGeom>
            <a:noFill/>
            <a:ln w="22225">
              <a:solidFill>
                <a:srgbClr val="003C00"/>
              </a:solidFill>
              <a:round/>
              <a:headEnd/>
              <a:tailEnd/>
            </a:ln>
          </p:spPr>
          <p:txBody>
            <a:bodyPr wrap="none"/>
            <a:lstStyle/>
            <a:p>
              <a:endParaRPr lang="zh-CN" altLang="en-US" b="1"/>
            </a:p>
          </p:txBody>
        </p:sp>
        <p:sp>
          <p:nvSpPr>
            <p:cNvPr id="9" name="Line 9"/>
            <p:cNvSpPr>
              <a:spLocks noChangeShapeType="1"/>
            </p:cNvSpPr>
            <p:nvPr/>
          </p:nvSpPr>
          <p:spPr bwMode="auto">
            <a:xfrm>
              <a:off x="789" y="1143"/>
              <a:ext cx="4818" cy="0"/>
            </a:xfrm>
            <a:prstGeom prst="line">
              <a:avLst/>
            </a:prstGeom>
            <a:noFill/>
            <a:ln w="22225">
              <a:solidFill>
                <a:srgbClr val="003C00"/>
              </a:solidFill>
              <a:round/>
              <a:headEnd/>
              <a:tailEnd/>
            </a:ln>
          </p:spPr>
          <p:txBody>
            <a:bodyPr wrap="none"/>
            <a:lstStyle/>
            <a:p>
              <a:endParaRPr lang="zh-CN" altLang="en-US" b="1"/>
            </a:p>
          </p:txBody>
        </p:sp>
        <p:sp>
          <p:nvSpPr>
            <p:cNvPr id="10" name="Line 10"/>
            <p:cNvSpPr>
              <a:spLocks noChangeShapeType="1"/>
            </p:cNvSpPr>
            <p:nvPr/>
          </p:nvSpPr>
          <p:spPr bwMode="auto">
            <a:xfrm>
              <a:off x="783" y="612"/>
              <a:ext cx="4818" cy="0"/>
            </a:xfrm>
            <a:prstGeom prst="line">
              <a:avLst/>
            </a:prstGeom>
            <a:noFill/>
            <a:ln w="22225">
              <a:solidFill>
                <a:srgbClr val="003C00"/>
              </a:solidFill>
              <a:round/>
              <a:headEnd/>
              <a:tailEnd/>
            </a:ln>
          </p:spPr>
          <p:txBody>
            <a:bodyPr wrap="none"/>
            <a:lstStyle/>
            <a:p>
              <a:endParaRPr lang="zh-CN" altLang="en-US" b="1"/>
            </a:p>
          </p:txBody>
        </p:sp>
        <p:sp>
          <p:nvSpPr>
            <p:cNvPr id="11" name="Line 11"/>
            <p:cNvSpPr>
              <a:spLocks noChangeShapeType="1"/>
            </p:cNvSpPr>
            <p:nvPr/>
          </p:nvSpPr>
          <p:spPr bwMode="auto">
            <a:xfrm>
              <a:off x="789" y="731"/>
              <a:ext cx="4818" cy="0"/>
            </a:xfrm>
            <a:prstGeom prst="line">
              <a:avLst/>
            </a:prstGeom>
            <a:noFill/>
            <a:ln w="22225">
              <a:solidFill>
                <a:srgbClr val="003C00"/>
              </a:solidFill>
              <a:round/>
              <a:headEnd/>
              <a:tailEnd/>
            </a:ln>
          </p:spPr>
          <p:txBody>
            <a:bodyPr wrap="none"/>
            <a:lstStyle/>
            <a:p>
              <a:endParaRPr lang="zh-CN" altLang="en-US" b="1"/>
            </a:p>
          </p:txBody>
        </p:sp>
        <p:sp>
          <p:nvSpPr>
            <p:cNvPr id="12" name="Line 12"/>
            <p:cNvSpPr>
              <a:spLocks noChangeShapeType="1"/>
            </p:cNvSpPr>
            <p:nvPr/>
          </p:nvSpPr>
          <p:spPr bwMode="auto">
            <a:xfrm>
              <a:off x="795" y="857"/>
              <a:ext cx="4818" cy="0"/>
            </a:xfrm>
            <a:prstGeom prst="line">
              <a:avLst/>
            </a:prstGeom>
            <a:noFill/>
            <a:ln w="22225">
              <a:solidFill>
                <a:srgbClr val="003C00"/>
              </a:solidFill>
              <a:round/>
              <a:headEnd/>
              <a:tailEnd/>
            </a:ln>
          </p:spPr>
          <p:txBody>
            <a:bodyPr wrap="none"/>
            <a:lstStyle/>
            <a:p>
              <a:endParaRPr lang="zh-CN" altLang="en-US" b="1"/>
            </a:p>
          </p:txBody>
        </p:sp>
        <p:sp>
          <p:nvSpPr>
            <p:cNvPr id="13" name="Line 13"/>
            <p:cNvSpPr>
              <a:spLocks noChangeShapeType="1"/>
            </p:cNvSpPr>
            <p:nvPr/>
          </p:nvSpPr>
          <p:spPr bwMode="auto">
            <a:xfrm>
              <a:off x="789" y="1271"/>
              <a:ext cx="4818" cy="0"/>
            </a:xfrm>
            <a:prstGeom prst="line">
              <a:avLst/>
            </a:prstGeom>
            <a:noFill/>
            <a:ln w="22225">
              <a:solidFill>
                <a:srgbClr val="003C00"/>
              </a:solidFill>
              <a:round/>
              <a:headEnd/>
              <a:tailEnd/>
            </a:ln>
          </p:spPr>
          <p:txBody>
            <a:bodyPr wrap="none"/>
            <a:lstStyle/>
            <a:p>
              <a:endParaRPr lang="zh-CN" altLang="en-US" b="1"/>
            </a:p>
          </p:txBody>
        </p:sp>
        <p:sp>
          <p:nvSpPr>
            <p:cNvPr id="14" name="Line 14"/>
            <p:cNvSpPr>
              <a:spLocks noChangeShapeType="1"/>
            </p:cNvSpPr>
            <p:nvPr/>
          </p:nvSpPr>
          <p:spPr bwMode="auto">
            <a:xfrm>
              <a:off x="789" y="986"/>
              <a:ext cx="4818" cy="0"/>
            </a:xfrm>
            <a:prstGeom prst="line">
              <a:avLst/>
            </a:prstGeom>
            <a:noFill/>
            <a:ln w="22225">
              <a:solidFill>
                <a:srgbClr val="003C00"/>
              </a:solidFill>
              <a:round/>
              <a:headEnd/>
              <a:tailEnd/>
            </a:ln>
          </p:spPr>
          <p:txBody>
            <a:bodyPr wrap="none"/>
            <a:lstStyle/>
            <a:p>
              <a:endParaRPr lang="zh-CN" altLang="en-US" b="1"/>
            </a:p>
          </p:txBody>
        </p:sp>
        <p:sp>
          <p:nvSpPr>
            <p:cNvPr id="15" name="Freeform 16"/>
            <p:cNvSpPr>
              <a:spLocks/>
            </p:cNvSpPr>
            <p:nvPr/>
          </p:nvSpPr>
          <p:spPr bwMode="auto">
            <a:xfrm>
              <a:off x="1363" y="1271"/>
              <a:ext cx="121" cy="246"/>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16" name="Freeform 17"/>
            <p:cNvSpPr>
              <a:spLocks/>
            </p:cNvSpPr>
            <p:nvPr/>
          </p:nvSpPr>
          <p:spPr bwMode="auto">
            <a:xfrm>
              <a:off x="1305" y="1133"/>
              <a:ext cx="182" cy="469"/>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17" name="Freeform 18"/>
            <p:cNvSpPr>
              <a:spLocks/>
            </p:cNvSpPr>
            <p:nvPr/>
          </p:nvSpPr>
          <p:spPr bwMode="auto">
            <a:xfrm>
              <a:off x="1229" y="980"/>
              <a:ext cx="266" cy="701"/>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18" name="Freeform 19"/>
            <p:cNvSpPr>
              <a:spLocks/>
            </p:cNvSpPr>
            <p:nvPr/>
          </p:nvSpPr>
          <p:spPr bwMode="auto">
            <a:xfrm>
              <a:off x="1164" y="849"/>
              <a:ext cx="327" cy="917"/>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19" name="Freeform 20"/>
            <p:cNvSpPr>
              <a:spLocks/>
            </p:cNvSpPr>
            <p:nvPr/>
          </p:nvSpPr>
          <p:spPr bwMode="auto">
            <a:xfrm>
              <a:off x="1092" y="718"/>
              <a:ext cx="403" cy="1131"/>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20" name="Freeform 21"/>
            <p:cNvSpPr>
              <a:spLocks/>
            </p:cNvSpPr>
            <p:nvPr/>
          </p:nvSpPr>
          <p:spPr bwMode="auto">
            <a:xfrm>
              <a:off x="1030" y="618"/>
              <a:ext cx="457" cy="1311"/>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21" name="Freeform 22"/>
            <p:cNvSpPr>
              <a:spLocks/>
            </p:cNvSpPr>
            <p:nvPr/>
          </p:nvSpPr>
          <p:spPr bwMode="auto">
            <a:xfrm>
              <a:off x="958" y="463"/>
              <a:ext cx="525" cy="1540"/>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22" name="Freeform 23"/>
            <p:cNvSpPr>
              <a:spLocks/>
            </p:cNvSpPr>
            <p:nvPr/>
          </p:nvSpPr>
          <p:spPr bwMode="auto">
            <a:xfrm>
              <a:off x="893" y="359"/>
              <a:ext cx="594" cy="1719"/>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23" name="Freeform 25"/>
            <p:cNvSpPr>
              <a:spLocks/>
            </p:cNvSpPr>
            <p:nvPr/>
          </p:nvSpPr>
          <p:spPr bwMode="auto">
            <a:xfrm>
              <a:off x="2961" y="1272"/>
              <a:ext cx="107" cy="241"/>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24" name="Freeform 26"/>
            <p:cNvSpPr>
              <a:spLocks/>
            </p:cNvSpPr>
            <p:nvPr/>
          </p:nvSpPr>
          <p:spPr bwMode="auto">
            <a:xfrm>
              <a:off x="2886" y="1140"/>
              <a:ext cx="185" cy="459"/>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25" name="Freeform 27"/>
            <p:cNvSpPr>
              <a:spLocks/>
            </p:cNvSpPr>
            <p:nvPr/>
          </p:nvSpPr>
          <p:spPr bwMode="auto">
            <a:xfrm>
              <a:off x="2809" y="984"/>
              <a:ext cx="254" cy="696"/>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26" name="Freeform 28"/>
            <p:cNvSpPr>
              <a:spLocks/>
            </p:cNvSpPr>
            <p:nvPr/>
          </p:nvSpPr>
          <p:spPr bwMode="auto">
            <a:xfrm>
              <a:off x="2743" y="860"/>
              <a:ext cx="332" cy="905"/>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27" name="Freeform 29"/>
            <p:cNvSpPr>
              <a:spLocks/>
            </p:cNvSpPr>
            <p:nvPr/>
          </p:nvSpPr>
          <p:spPr bwMode="auto">
            <a:xfrm>
              <a:off x="2670" y="721"/>
              <a:ext cx="401" cy="1129"/>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28" name="Freeform 30"/>
            <p:cNvSpPr>
              <a:spLocks/>
            </p:cNvSpPr>
            <p:nvPr/>
          </p:nvSpPr>
          <p:spPr bwMode="auto">
            <a:xfrm>
              <a:off x="2607" y="604"/>
              <a:ext cx="464" cy="1327"/>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29" name="Freeform 31"/>
            <p:cNvSpPr>
              <a:spLocks/>
            </p:cNvSpPr>
            <p:nvPr/>
          </p:nvSpPr>
          <p:spPr bwMode="auto">
            <a:xfrm>
              <a:off x="2534" y="469"/>
              <a:ext cx="533" cy="1537"/>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30" name="Freeform 32"/>
            <p:cNvSpPr>
              <a:spLocks/>
            </p:cNvSpPr>
            <p:nvPr/>
          </p:nvSpPr>
          <p:spPr bwMode="auto">
            <a:xfrm>
              <a:off x="2468" y="355"/>
              <a:ext cx="603" cy="1727"/>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31" name="Freeform 34"/>
            <p:cNvSpPr>
              <a:spLocks/>
            </p:cNvSpPr>
            <p:nvPr/>
          </p:nvSpPr>
          <p:spPr bwMode="auto">
            <a:xfrm>
              <a:off x="4559" y="1272"/>
              <a:ext cx="104" cy="244"/>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32" name="Freeform 35"/>
            <p:cNvSpPr>
              <a:spLocks/>
            </p:cNvSpPr>
            <p:nvPr/>
          </p:nvSpPr>
          <p:spPr bwMode="auto">
            <a:xfrm>
              <a:off x="4493" y="1133"/>
              <a:ext cx="181" cy="468"/>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33" name="Freeform 36"/>
            <p:cNvSpPr>
              <a:spLocks/>
            </p:cNvSpPr>
            <p:nvPr/>
          </p:nvSpPr>
          <p:spPr bwMode="auto">
            <a:xfrm>
              <a:off x="4419" y="979"/>
              <a:ext cx="254" cy="702"/>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34" name="Freeform 37"/>
            <p:cNvSpPr>
              <a:spLocks/>
            </p:cNvSpPr>
            <p:nvPr/>
          </p:nvSpPr>
          <p:spPr bwMode="auto">
            <a:xfrm>
              <a:off x="4354" y="854"/>
              <a:ext cx="315" cy="913"/>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35" name="Freeform 38"/>
            <p:cNvSpPr>
              <a:spLocks/>
            </p:cNvSpPr>
            <p:nvPr/>
          </p:nvSpPr>
          <p:spPr bwMode="auto">
            <a:xfrm>
              <a:off x="4283" y="732"/>
              <a:ext cx="382" cy="1119"/>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36" name="Freeform 39"/>
            <p:cNvSpPr>
              <a:spLocks/>
            </p:cNvSpPr>
            <p:nvPr/>
          </p:nvSpPr>
          <p:spPr bwMode="auto">
            <a:xfrm>
              <a:off x="4222" y="614"/>
              <a:ext cx="452" cy="1317"/>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37" name="Freeform 40"/>
            <p:cNvSpPr>
              <a:spLocks/>
            </p:cNvSpPr>
            <p:nvPr/>
          </p:nvSpPr>
          <p:spPr bwMode="auto">
            <a:xfrm>
              <a:off x="4150" y="466"/>
              <a:ext cx="519" cy="1541"/>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38" name="Freeform 41"/>
            <p:cNvSpPr>
              <a:spLocks/>
            </p:cNvSpPr>
            <p:nvPr/>
          </p:nvSpPr>
          <p:spPr bwMode="auto">
            <a:xfrm>
              <a:off x="4086" y="354"/>
              <a:ext cx="587" cy="1720"/>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39" name="Text Box 42"/>
            <p:cNvSpPr txBox="1">
              <a:spLocks noChangeArrowheads="1"/>
            </p:cNvSpPr>
            <p:nvPr/>
          </p:nvSpPr>
          <p:spPr bwMode="auto">
            <a:xfrm>
              <a:off x="2034" y="51"/>
              <a:ext cx="1694" cy="308"/>
            </a:xfrm>
            <a:prstGeom prst="rect">
              <a:avLst/>
            </a:prstGeom>
            <a:noFill/>
            <a:ln w="9525">
              <a:noFill/>
              <a:miter lim="800000"/>
              <a:headEnd/>
              <a:tailEnd/>
            </a:ln>
          </p:spPr>
          <p:txBody>
            <a:bodyPr>
              <a:spAutoFit/>
            </a:bodyPr>
            <a:lstStyle/>
            <a:p>
              <a:pPr algn="l"/>
              <a:r>
                <a:rPr lang="zh-CN" altLang="en-US" sz="2600" b="1"/>
                <a:t>数据总线 </a:t>
              </a:r>
              <a:r>
                <a:rPr lang="en-US" altLang="zh-CN" sz="2600" b="1"/>
                <a:t>D</a:t>
              </a:r>
              <a:r>
                <a:rPr lang="en-US" altLang="zh-CN" sz="2600" b="1" baseline="-14000"/>
                <a:t>7</a:t>
              </a:r>
              <a:r>
                <a:rPr lang="en-US" altLang="zh-CN" sz="2600" b="1"/>
                <a:t>~D</a:t>
              </a:r>
              <a:r>
                <a:rPr lang="en-US" altLang="zh-CN" sz="2600" b="1" baseline="-14000"/>
                <a:t>0</a:t>
              </a:r>
            </a:p>
          </p:txBody>
        </p:sp>
        <p:sp>
          <p:nvSpPr>
            <p:cNvPr id="40" name="Line 44"/>
            <p:cNvSpPr>
              <a:spLocks noChangeShapeType="1"/>
            </p:cNvSpPr>
            <p:nvPr/>
          </p:nvSpPr>
          <p:spPr bwMode="auto">
            <a:xfrm>
              <a:off x="1526" y="2157"/>
              <a:ext cx="0" cy="232"/>
            </a:xfrm>
            <a:prstGeom prst="line">
              <a:avLst/>
            </a:prstGeom>
            <a:noFill/>
            <a:ln w="22225">
              <a:solidFill>
                <a:srgbClr val="003C00"/>
              </a:solidFill>
              <a:round/>
              <a:headEnd/>
              <a:tailEnd type="oval" w="sm" len="sm"/>
            </a:ln>
          </p:spPr>
          <p:txBody>
            <a:bodyPr wrap="none"/>
            <a:lstStyle/>
            <a:p>
              <a:endParaRPr lang="zh-CN" altLang="en-US" b="1"/>
            </a:p>
          </p:txBody>
        </p:sp>
        <p:sp>
          <p:nvSpPr>
            <p:cNvPr id="41" name="Line 45"/>
            <p:cNvSpPr>
              <a:spLocks noChangeShapeType="1"/>
            </p:cNvSpPr>
            <p:nvPr/>
          </p:nvSpPr>
          <p:spPr bwMode="auto">
            <a:xfrm flipH="1">
              <a:off x="1594" y="2147"/>
              <a:ext cx="0" cy="346"/>
            </a:xfrm>
            <a:prstGeom prst="line">
              <a:avLst/>
            </a:prstGeom>
            <a:noFill/>
            <a:ln w="22225">
              <a:solidFill>
                <a:srgbClr val="003C00"/>
              </a:solidFill>
              <a:round/>
              <a:headEnd/>
              <a:tailEnd type="oval" w="sm" len="sm"/>
            </a:ln>
          </p:spPr>
          <p:txBody>
            <a:bodyPr wrap="none"/>
            <a:lstStyle/>
            <a:p>
              <a:endParaRPr lang="zh-CN" altLang="en-US" b="1"/>
            </a:p>
          </p:txBody>
        </p:sp>
        <p:sp>
          <p:nvSpPr>
            <p:cNvPr id="42" name="Line 46"/>
            <p:cNvSpPr>
              <a:spLocks noChangeShapeType="1"/>
            </p:cNvSpPr>
            <p:nvPr/>
          </p:nvSpPr>
          <p:spPr bwMode="auto">
            <a:xfrm flipH="1">
              <a:off x="1662" y="2150"/>
              <a:ext cx="0" cy="427"/>
            </a:xfrm>
            <a:prstGeom prst="line">
              <a:avLst/>
            </a:prstGeom>
            <a:noFill/>
            <a:ln w="22225">
              <a:solidFill>
                <a:srgbClr val="003C00"/>
              </a:solidFill>
              <a:round/>
              <a:headEnd/>
              <a:tailEnd type="oval" w="sm" len="sm"/>
            </a:ln>
          </p:spPr>
          <p:txBody>
            <a:bodyPr wrap="none"/>
            <a:lstStyle/>
            <a:p>
              <a:endParaRPr lang="zh-CN" altLang="en-US" b="1"/>
            </a:p>
          </p:txBody>
        </p:sp>
        <p:sp>
          <p:nvSpPr>
            <p:cNvPr id="43" name="Line 47"/>
            <p:cNvSpPr>
              <a:spLocks noChangeShapeType="1"/>
            </p:cNvSpPr>
            <p:nvPr/>
          </p:nvSpPr>
          <p:spPr bwMode="auto">
            <a:xfrm>
              <a:off x="1736" y="2146"/>
              <a:ext cx="0" cy="529"/>
            </a:xfrm>
            <a:prstGeom prst="line">
              <a:avLst/>
            </a:prstGeom>
            <a:noFill/>
            <a:ln w="22225">
              <a:solidFill>
                <a:srgbClr val="003C00"/>
              </a:solidFill>
              <a:round/>
              <a:headEnd/>
              <a:tailEnd type="oval" w="sm" len="sm"/>
            </a:ln>
          </p:spPr>
          <p:txBody>
            <a:bodyPr wrap="none"/>
            <a:lstStyle/>
            <a:p>
              <a:endParaRPr lang="zh-CN" altLang="en-US" b="1"/>
            </a:p>
          </p:txBody>
        </p:sp>
        <p:sp>
          <p:nvSpPr>
            <p:cNvPr id="44" name="Line 48"/>
            <p:cNvSpPr>
              <a:spLocks noChangeShapeType="1"/>
            </p:cNvSpPr>
            <p:nvPr/>
          </p:nvSpPr>
          <p:spPr bwMode="auto">
            <a:xfrm flipH="1">
              <a:off x="1803" y="2150"/>
              <a:ext cx="0" cy="634"/>
            </a:xfrm>
            <a:prstGeom prst="line">
              <a:avLst/>
            </a:prstGeom>
            <a:noFill/>
            <a:ln w="22225">
              <a:solidFill>
                <a:srgbClr val="003C00"/>
              </a:solidFill>
              <a:round/>
              <a:headEnd/>
              <a:tailEnd type="oval" w="sm" len="sm"/>
            </a:ln>
          </p:spPr>
          <p:txBody>
            <a:bodyPr wrap="none"/>
            <a:lstStyle/>
            <a:p>
              <a:endParaRPr lang="zh-CN" altLang="en-US" b="1"/>
            </a:p>
          </p:txBody>
        </p:sp>
        <p:sp>
          <p:nvSpPr>
            <p:cNvPr id="45" name="Line 49"/>
            <p:cNvSpPr>
              <a:spLocks noChangeShapeType="1"/>
            </p:cNvSpPr>
            <p:nvPr/>
          </p:nvSpPr>
          <p:spPr bwMode="auto">
            <a:xfrm>
              <a:off x="1875" y="2146"/>
              <a:ext cx="0" cy="726"/>
            </a:xfrm>
            <a:prstGeom prst="line">
              <a:avLst/>
            </a:prstGeom>
            <a:noFill/>
            <a:ln w="22225">
              <a:solidFill>
                <a:srgbClr val="003C00"/>
              </a:solidFill>
              <a:round/>
              <a:headEnd/>
              <a:tailEnd type="oval" w="sm" len="sm"/>
            </a:ln>
          </p:spPr>
          <p:txBody>
            <a:bodyPr wrap="none"/>
            <a:lstStyle/>
            <a:p>
              <a:endParaRPr lang="zh-CN" altLang="en-US" b="1"/>
            </a:p>
          </p:txBody>
        </p:sp>
        <p:sp>
          <p:nvSpPr>
            <p:cNvPr id="46" name="Line 50"/>
            <p:cNvSpPr>
              <a:spLocks noChangeShapeType="1"/>
            </p:cNvSpPr>
            <p:nvPr/>
          </p:nvSpPr>
          <p:spPr bwMode="auto">
            <a:xfrm flipH="1">
              <a:off x="1943" y="2150"/>
              <a:ext cx="0" cy="815"/>
            </a:xfrm>
            <a:prstGeom prst="line">
              <a:avLst/>
            </a:prstGeom>
            <a:noFill/>
            <a:ln w="22225">
              <a:solidFill>
                <a:srgbClr val="003C00"/>
              </a:solidFill>
              <a:round/>
              <a:headEnd/>
              <a:tailEnd type="oval" w="sm" len="sm"/>
            </a:ln>
          </p:spPr>
          <p:txBody>
            <a:bodyPr wrap="none"/>
            <a:lstStyle/>
            <a:p>
              <a:endParaRPr lang="zh-CN" altLang="en-US" b="1"/>
            </a:p>
          </p:txBody>
        </p:sp>
        <p:sp>
          <p:nvSpPr>
            <p:cNvPr id="47" name="Line 51"/>
            <p:cNvSpPr>
              <a:spLocks noChangeShapeType="1"/>
            </p:cNvSpPr>
            <p:nvPr/>
          </p:nvSpPr>
          <p:spPr bwMode="auto">
            <a:xfrm flipH="1">
              <a:off x="2025" y="2147"/>
              <a:ext cx="1" cy="900"/>
            </a:xfrm>
            <a:prstGeom prst="line">
              <a:avLst/>
            </a:prstGeom>
            <a:noFill/>
            <a:ln w="22225">
              <a:solidFill>
                <a:srgbClr val="003C00"/>
              </a:solidFill>
              <a:round/>
              <a:headEnd/>
              <a:tailEnd type="oval" w="sm" len="sm"/>
            </a:ln>
          </p:spPr>
          <p:txBody>
            <a:bodyPr wrap="none"/>
            <a:lstStyle/>
            <a:p>
              <a:endParaRPr lang="zh-CN" altLang="en-US" b="1"/>
            </a:p>
          </p:txBody>
        </p:sp>
        <p:sp>
          <p:nvSpPr>
            <p:cNvPr id="48" name="Line 52"/>
            <p:cNvSpPr>
              <a:spLocks noChangeShapeType="1"/>
            </p:cNvSpPr>
            <p:nvPr/>
          </p:nvSpPr>
          <p:spPr bwMode="auto">
            <a:xfrm flipH="1">
              <a:off x="2091" y="2150"/>
              <a:ext cx="1" cy="1007"/>
            </a:xfrm>
            <a:prstGeom prst="line">
              <a:avLst/>
            </a:prstGeom>
            <a:noFill/>
            <a:ln w="22225">
              <a:solidFill>
                <a:srgbClr val="003C00"/>
              </a:solidFill>
              <a:round/>
              <a:headEnd/>
              <a:tailEnd type="oval" w="sm" len="sm"/>
            </a:ln>
          </p:spPr>
          <p:txBody>
            <a:bodyPr wrap="none"/>
            <a:lstStyle/>
            <a:p>
              <a:endParaRPr lang="zh-CN" altLang="en-US" b="1"/>
            </a:p>
          </p:txBody>
        </p:sp>
        <p:sp>
          <p:nvSpPr>
            <p:cNvPr id="49" name="Line 53"/>
            <p:cNvSpPr>
              <a:spLocks noChangeShapeType="1"/>
            </p:cNvSpPr>
            <p:nvPr/>
          </p:nvSpPr>
          <p:spPr bwMode="auto">
            <a:xfrm>
              <a:off x="2158" y="2147"/>
              <a:ext cx="1" cy="1110"/>
            </a:xfrm>
            <a:prstGeom prst="line">
              <a:avLst/>
            </a:prstGeom>
            <a:noFill/>
            <a:ln w="22225">
              <a:solidFill>
                <a:srgbClr val="003C00"/>
              </a:solidFill>
              <a:round/>
              <a:headEnd/>
              <a:tailEnd type="oval" w="sm" len="sm"/>
            </a:ln>
          </p:spPr>
          <p:txBody>
            <a:bodyPr wrap="none"/>
            <a:lstStyle/>
            <a:p>
              <a:endParaRPr lang="zh-CN" altLang="en-US" b="1"/>
            </a:p>
          </p:txBody>
        </p:sp>
        <p:sp>
          <p:nvSpPr>
            <p:cNvPr id="50" name="Line 54"/>
            <p:cNvSpPr>
              <a:spLocks noChangeShapeType="1"/>
            </p:cNvSpPr>
            <p:nvPr/>
          </p:nvSpPr>
          <p:spPr bwMode="auto">
            <a:xfrm flipH="1">
              <a:off x="2233" y="2158"/>
              <a:ext cx="1" cy="1182"/>
            </a:xfrm>
            <a:prstGeom prst="line">
              <a:avLst/>
            </a:prstGeom>
            <a:noFill/>
            <a:ln w="22225">
              <a:solidFill>
                <a:srgbClr val="003C00"/>
              </a:solidFill>
              <a:round/>
              <a:headEnd/>
              <a:tailEnd type="oval" w="sm" len="sm"/>
            </a:ln>
          </p:spPr>
          <p:txBody>
            <a:bodyPr wrap="none"/>
            <a:lstStyle/>
            <a:p>
              <a:endParaRPr lang="zh-CN" altLang="en-US" b="1"/>
            </a:p>
          </p:txBody>
        </p:sp>
        <p:sp>
          <p:nvSpPr>
            <p:cNvPr id="51" name="Line 79"/>
            <p:cNvSpPr>
              <a:spLocks noChangeShapeType="1"/>
            </p:cNvSpPr>
            <p:nvPr/>
          </p:nvSpPr>
          <p:spPr bwMode="auto">
            <a:xfrm>
              <a:off x="799" y="2397"/>
              <a:ext cx="4818" cy="0"/>
            </a:xfrm>
            <a:prstGeom prst="line">
              <a:avLst/>
            </a:prstGeom>
            <a:noFill/>
            <a:ln w="22225">
              <a:solidFill>
                <a:srgbClr val="003C00"/>
              </a:solidFill>
              <a:round/>
              <a:headEnd/>
              <a:tailEnd/>
            </a:ln>
          </p:spPr>
          <p:txBody>
            <a:bodyPr wrap="none"/>
            <a:lstStyle/>
            <a:p>
              <a:endParaRPr lang="zh-CN" altLang="en-US" b="1"/>
            </a:p>
          </p:txBody>
        </p:sp>
        <p:sp>
          <p:nvSpPr>
            <p:cNvPr id="52" name="Line 80"/>
            <p:cNvSpPr>
              <a:spLocks noChangeShapeType="1"/>
            </p:cNvSpPr>
            <p:nvPr/>
          </p:nvSpPr>
          <p:spPr bwMode="auto">
            <a:xfrm>
              <a:off x="799" y="2497"/>
              <a:ext cx="4818" cy="0"/>
            </a:xfrm>
            <a:prstGeom prst="line">
              <a:avLst/>
            </a:prstGeom>
            <a:noFill/>
            <a:ln w="22225">
              <a:solidFill>
                <a:srgbClr val="003C00"/>
              </a:solidFill>
              <a:round/>
              <a:headEnd/>
              <a:tailEnd/>
            </a:ln>
          </p:spPr>
          <p:txBody>
            <a:bodyPr wrap="none"/>
            <a:lstStyle/>
            <a:p>
              <a:endParaRPr lang="zh-CN" altLang="en-US" b="1"/>
            </a:p>
          </p:txBody>
        </p:sp>
        <p:sp>
          <p:nvSpPr>
            <p:cNvPr id="53" name="Line 81"/>
            <p:cNvSpPr>
              <a:spLocks noChangeShapeType="1"/>
            </p:cNvSpPr>
            <p:nvPr/>
          </p:nvSpPr>
          <p:spPr bwMode="auto">
            <a:xfrm>
              <a:off x="799" y="2968"/>
              <a:ext cx="4818" cy="0"/>
            </a:xfrm>
            <a:prstGeom prst="line">
              <a:avLst/>
            </a:prstGeom>
            <a:noFill/>
            <a:ln w="22225">
              <a:solidFill>
                <a:srgbClr val="003C00"/>
              </a:solidFill>
              <a:round/>
              <a:headEnd/>
              <a:tailEnd/>
            </a:ln>
          </p:spPr>
          <p:txBody>
            <a:bodyPr wrap="none"/>
            <a:lstStyle/>
            <a:p>
              <a:endParaRPr lang="zh-CN" altLang="en-US" b="1"/>
            </a:p>
          </p:txBody>
        </p:sp>
        <p:sp>
          <p:nvSpPr>
            <p:cNvPr id="54" name="Line 82"/>
            <p:cNvSpPr>
              <a:spLocks noChangeShapeType="1"/>
            </p:cNvSpPr>
            <p:nvPr/>
          </p:nvSpPr>
          <p:spPr bwMode="auto">
            <a:xfrm>
              <a:off x="799" y="2588"/>
              <a:ext cx="4818" cy="0"/>
            </a:xfrm>
            <a:prstGeom prst="line">
              <a:avLst/>
            </a:prstGeom>
            <a:noFill/>
            <a:ln w="22225">
              <a:solidFill>
                <a:srgbClr val="003C00"/>
              </a:solidFill>
              <a:round/>
              <a:headEnd/>
              <a:tailEnd/>
            </a:ln>
          </p:spPr>
          <p:txBody>
            <a:bodyPr wrap="none"/>
            <a:lstStyle/>
            <a:p>
              <a:endParaRPr lang="zh-CN" altLang="en-US" b="1"/>
            </a:p>
          </p:txBody>
        </p:sp>
        <p:sp>
          <p:nvSpPr>
            <p:cNvPr id="55" name="Line 83"/>
            <p:cNvSpPr>
              <a:spLocks noChangeShapeType="1"/>
            </p:cNvSpPr>
            <p:nvPr/>
          </p:nvSpPr>
          <p:spPr bwMode="auto">
            <a:xfrm>
              <a:off x="799" y="2685"/>
              <a:ext cx="4818" cy="0"/>
            </a:xfrm>
            <a:prstGeom prst="line">
              <a:avLst/>
            </a:prstGeom>
            <a:noFill/>
            <a:ln w="22225">
              <a:solidFill>
                <a:srgbClr val="003C00"/>
              </a:solidFill>
              <a:round/>
              <a:headEnd/>
              <a:tailEnd/>
            </a:ln>
          </p:spPr>
          <p:txBody>
            <a:bodyPr wrap="none"/>
            <a:lstStyle/>
            <a:p>
              <a:endParaRPr lang="zh-CN" altLang="en-US" b="1"/>
            </a:p>
          </p:txBody>
        </p:sp>
        <p:sp>
          <p:nvSpPr>
            <p:cNvPr id="56" name="Line 84"/>
            <p:cNvSpPr>
              <a:spLocks noChangeShapeType="1"/>
            </p:cNvSpPr>
            <p:nvPr/>
          </p:nvSpPr>
          <p:spPr bwMode="auto">
            <a:xfrm>
              <a:off x="799" y="2778"/>
              <a:ext cx="4818" cy="0"/>
            </a:xfrm>
            <a:prstGeom prst="line">
              <a:avLst/>
            </a:prstGeom>
            <a:noFill/>
            <a:ln w="22225">
              <a:solidFill>
                <a:srgbClr val="003C00"/>
              </a:solidFill>
              <a:round/>
              <a:headEnd/>
              <a:tailEnd/>
            </a:ln>
          </p:spPr>
          <p:txBody>
            <a:bodyPr wrap="none"/>
            <a:lstStyle/>
            <a:p>
              <a:endParaRPr lang="zh-CN" altLang="en-US" b="1"/>
            </a:p>
          </p:txBody>
        </p:sp>
        <p:sp>
          <p:nvSpPr>
            <p:cNvPr id="57" name="Line 85"/>
            <p:cNvSpPr>
              <a:spLocks noChangeShapeType="1"/>
            </p:cNvSpPr>
            <p:nvPr/>
          </p:nvSpPr>
          <p:spPr bwMode="auto">
            <a:xfrm>
              <a:off x="799" y="3054"/>
              <a:ext cx="4818" cy="0"/>
            </a:xfrm>
            <a:prstGeom prst="line">
              <a:avLst/>
            </a:prstGeom>
            <a:noFill/>
            <a:ln w="22225">
              <a:solidFill>
                <a:srgbClr val="003C00"/>
              </a:solidFill>
              <a:round/>
              <a:headEnd/>
              <a:tailEnd/>
            </a:ln>
          </p:spPr>
          <p:txBody>
            <a:bodyPr wrap="none"/>
            <a:lstStyle/>
            <a:p>
              <a:endParaRPr lang="zh-CN" altLang="en-US" b="1"/>
            </a:p>
          </p:txBody>
        </p:sp>
        <p:sp>
          <p:nvSpPr>
            <p:cNvPr id="58" name="Line 86"/>
            <p:cNvSpPr>
              <a:spLocks noChangeShapeType="1"/>
            </p:cNvSpPr>
            <p:nvPr/>
          </p:nvSpPr>
          <p:spPr bwMode="auto">
            <a:xfrm>
              <a:off x="799" y="2868"/>
              <a:ext cx="4818" cy="0"/>
            </a:xfrm>
            <a:prstGeom prst="line">
              <a:avLst/>
            </a:prstGeom>
            <a:noFill/>
            <a:ln w="22225">
              <a:solidFill>
                <a:srgbClr val="003C00"/>
              </a:solidFill>
              <a:round/>
              <a:headEnd/>
              <a:tailEnd/>
            </a:ln>
          </p:spPr>
          <p:txBody>
            <a:bodyPr wrap="none"/>
            <a:lstStyle/>
            <a:p>
              <a:endParaRPr lang="zh-CN" altLang="en-US" b="1"/>
            </a:p>
          </p:txBody>
        </p:sp>
        <p:sp>
          <p:nvSpPr>
            <p:cNvPr id="59" name="Line 87"/>
            <p:cNvSpPr>
              <a:spLocks noChangeShapeType="1"/>
            </p:cNvSpPr>
            <p:nvPr/>
          </p:nvSpPr>
          <p:spPr bwMode="auto">
            <a:xfrm>
              <a:off x="799" y="3267"/>
              <a:ext cx="4818" cy="0"/>
            </a:xfrm>
            <a:prstGeom prst="line">
              <a:avLst/>
            </a:prstGeom>
            <a:noFill/>
            <a:ln w="22225">
              <a:solidFill>
                <a:srgbClr val="003C00"/>
              </a:solidFill>
              <a:round/>
              <a:headEnd/>
              <a:tailEnd/>
            </a:ln>
          </p:spPr>
          <p:txBody>
            <a:bodyPr wrap="none"/>
            <a:lstStyle/>
            <a:p>
              <a:endParaRPr lang="zh-CN" altLang="en-US" b="1"/>
            </a:p>
          </p:txBody>
        </p:sp>
        <p:sp>
          <p:nvSpPr>
            <p:cNvPr id="60" name="Line 88"/>
            <p:cNvSpPr>
              <a:spLocks noChangeShapeType="1"/>
            </p:cNvSpPr>
            <p:nvPr/>
          </p:nvSpPr>
          <p:spPr bwMode="auto">
            <a:xfrm>
              <a:off x="799" y="3354"/>
              <a:ext cx="4818" cy="0"/>
            </a:xfrm>
            <a:prstGeom prst="line">
              <a:avLst/>
            </a:prstGeom>
            <a:noFill/>
            <a:ln w="22225">
              <a:solidFill>
                <a:srgbClr val="003C00"/>
              </a:solidFill>
              <a:round/>
              <a:headEnd/>
              <a:tailEnd/>
            </a:ln>
          </p:spPr>
          <p:txBody>
            <a:bodyPr wrap="none"/>
            <a:lstStyle/>
            <a:p>
              <a:endParaRPr lang="zh-CN" altLang="en-US" b="1"/>
            </a:p>
          </p:txBody>
        </p:sp>
        <p:sp>
          <p:nvSpPr>
            <p:cNvPr id="61" name="Line 89"/>
            <p:cNvSpPr>
              <a:spLocks noChangeShapeType="1"/>
            </p:cNvSpPr>
            <p:nvPr/>
          </p:nvSpPr>
          <p:spPr bwMode="auto">
            <a:xfrm>
              <a:off x="799" y="3160"/>
              <a:ext cx="4818" cy="0"/>
            </a:xfrm>
            <a:prstGeom prst="line">
              <a:avLst/>
            </a:prstGeom>
            <a:noFill/>
            <a:ln w="22225">
              <a:solidFill>
                <a:srgbClr val="003C00"/>
              </a:solidFill>
              <a:round/>
              <a:headEnd/>
              <a:tailEnd/>
            </a:ln>
          </p:spPr>
          <p:txBody>
            <a:bodyPr wrap="none"/>
            <a:lstStyle/>
            <a:p>
              <a:endParaRPr lang="zh-CN" altLang="en-US" b="1"/>
            </a:p>
          </p:txBody>
        </p:sp>
        <p:sp>
          <p:nvSpPr>
            <p:cNvPr id="62" name="Text Box 91"/>
            <p:cNvSpPr txBox="1">
              <a:spLocks noChangeArrowheads="1"/>
            </p:cNvSpPr>
            <p:nvPr/>
          </p:nvSpPr>
          <p:spPr bwMode="auto">
            <a:xfrm>
              <a:off x="329" y="2215"/>
              <a:ext cx="616" cy="1244"/>
            </a:xfrm>
            <a:prstGeom prst="rect">
              <a:avLst/>
            </a:prstGeom>
            <a:noFill/>
            <a:ln w="9525">
              <a:noFill/>
              <a:miter lim="800000"/>
              <a:headEnd/>
              <a:tailEnd/>
            </a:ln>
          </p:spPr>
          <p:txBody>
            <a:bodyPr>
              <a:spAutoFit/>
            </a:bodyPr>
            <a:lstStyle/>
            <a:p>
              <a:pPr algn="l"/>
              <a:r>
                <a:rPr lang="en-US" altLang="zh-CN" sz="2600" b="1"/>
                <a:t>A</a:t>
              </a:r>
              <a:r>
                <a:rPr lang="en-US" altLang="zh-CN" sz="3200" b="1" baseline="-12000"/>
                <a:t>0</a:t>
              </a:r>
            </a:p>
            <a:p>
              <a:pPr algn="l">
                <a:lnSpc>
                  <a:spcPct val="80000"/>
                </a:lnSpc>
                <a:spcBef>
                  <a:spcPct val="0"/>
                </a:spcBef>
              </a:pPr>
              <a:endParaRPr lang="en-US" altLang="zh-CN" sz="2800" b="1"/>
            </a:p>
            <a:p>
              <a:pPr algn="l">
                <a:spcBef>
                  <a:spcPct val="0"/>
                </a:spcBef>
              </a:pPr>
              <a:endParaRPr lang="en-US" altLang="zh-CN" sz="2800" b="1"/>
            </a:p>
            <a:p>
              <a:pPr algn="l">
                <a:lnSpc>
                  <a:spcPct val="75000"/>
                </a:lnSpc>
                <a:spcBef>
                  <a:spcPct val="0"/>
                </a:spcBef>
              </a:pPr>
              <a:endParaRPr lang="en-US" altLang="zh-CN" sz="2800" b="1"/>
            </a:p>
            <a:p>
              <a:pPr algn="l">
                <a:spcBef>
                  <a:spcPct val="0"/>
                </a:spcBef>
              </a:pPr>
              <a:r>
                <a:rPr lang="en-US" altLang="zh-CN" sz="2600" b="1"/>
                <a:t>A</a:t>
              </a:r>
              <a:r>
                <a:rPr lang="en-US" altLang="zh-CN" sz="3200" b="1" baseline="-12000"/>
                <a:t>10</a:t>
              </a:r>
            </a:p>
          </p:txBody>
        </p:sp>
        <p:sp>
          <p:nvSpPr>
            <p:cNvPr id="63" name="Text Box 92"/>
            <p:cNvSpPr txBox="1">
              <a:spLocks noChangeArrowheads="1"/>
            </p:cNvSpPr>
            <p:nvPr/>
          </p:nvSpPr>
          <p:spPr bwMode="auto">
            <a:xfrm>
              <a:off x="393" y="2537"/>
              <a:ext cx="388" cy="675"/>
            </a:xfrm>
            <a:prstGeom prst="rect">
              <a:avLst/>
            </a:prstGeom>
            <a:noFill/>
            <a:ln w="9525">
              <a:noFill/>
              <a:miter lim="800000"/>
              <a:headEnd/>
              <a:tailEnd/>
            </a:ln>
          </p:spPr>
          <p:txBody>
            <a:bodyPr vert="eaVert">
              <a:spAutoFit/>
            </a:bodyPr>
            <a:lstStyle/>
            <a:p>
              <a:pPr algn="l"/>
              <a:r>
                <a:rPr lang="zh-CN" altLang="en-US" sz="2800" b="1"/>
                <a:t>......…</a:t>
              </a:r>
            </a:p>
          </p:txBody>
        </p:sp>
        <p:sp>
          <p:nvSpPr>
            <p:cNvPr id="64" name="Line 101"/>
            <p:cNvSpPr>
              <a:spLocks noChangeShapeType="1"/>
            </p:cNvSpPr>
            <p:nvPr/>
          </p:nvSpPr>
          <p:spPr bwMode="auto">
            <a:xfrm>
              <a:off x="3102" y="2125"/>
              <a:ext cx="0" cy="258"/>
            </a:xfrm>
            <a:prstGeom prst="line">
              <a:avLst/>
            </a:prstGeom>
            <a:noFill/>
            <a:ln w="22225">
              <a:solidFill>
                <a:srgbClr val="003C00"/>
              </a:solidFill>
              <a:round/>
              <a:headEnd/>
              <a:tailEnd type="oval" w="sm" len="sm"/>
            </a:ln>
          </p:spPr>
          <p:txBody>
            <a:bodyPr wrap="none"/>
            <a:lstStyle/>
            <a:p>
              <a:endParaRPr lang="zh-CN" altLang="en-US" b="1"/>
            </a:p>
          </p:txBody>
        </p:sp>
        <p:sp>
          <p:nvSpPr>
            <p:cNvPr id="65" name="Line 102"/>
            <p:cNvSpPr>
              <a:spLocks noChangeShapeType="1"/>
            </p:cNvSpPr>
            <p:nvPr/>
          </p:nvSpPr>
          <p:spPr bwMode="auto">
            <a:xfrm flipH="1">
              <a:off x="3170" y="2131"/>
              <a:ext cx="0" cy="356"/>
            </a:xfrm>
            <a:prstGeom prst="line">
              <a:avLst/>
            </a:prstGeom>
            <a:noFill/>
            <a:ln w="22225">
              <a:solidFill>
                <a:srgbClr val="003C00"/>
              </a:solidFill>
              <a:round/>
              <a:headEnd/>
              <a:tailEnd type="oval" w="sm" len="sm"/>
            </a:ln>
          </p:spPr>
          <p:txBody>
            <a:bodyPr wrap="none"/>
            <a:lstStyle/>
            <a:p>
              <a:endParaRPr lang="zh-CN" altLang="en-US" b="1"/>
            </a:p>
          </p:txBody>
        </p:sp>
        <p:sp>
          <p:nvSpPr>
            <p:cNvPr id="66" name="Line 103"/>
            <p:cNvSpPr>
              <a:spLocks noChangeShapeType="1"/>
            </p:cNvSpPr>
            <p:nvPr/>
          </p:nvSpPr>
          <p:spPr bwMode="auto">
            <a:xfrm>
              <a:off x="3246" y="2134"/>
              <a:ext cx="0" cy="445"/>
            </a:xfrm>
            <a:prstGeom prst="line">
              <a:avLst/>
            </a:prstGeom>
            <a:noFill/>
            <a:ln w="22225">
              <a:solidFill>
                <a:srgbClr val="003C00"/>
              </a:solidFill>
              <a:round/>
              <a:headEnd/>
              <a:tailEnd type="oval" w="sm" len="sm"/>
            </a:ln>
          </p:spPr>
          <p:txBody>
            <a:bodyPr wrap="none"/>
            <a:lstStyle/>
            <a:p>
              <a:endParaRPr lang="zh-CN" altLang="en-US" b="1"/>
            </a:p>
          </p:txBody>
        </p:sp>
        <p:sp>
          <p:nvSpPr>
            <p:cNvPr id="67" name="Line 104"/>
            <p:cNvSpPr>
              <a:spLocks noChangeShapeType="1"/>
            </p:cNvSpPr>
            <p:nvPr/>
          </p:nvSpPr>
          <p:spPr bwMode="auto">
            <a:xfrm>
              <a:off x="3312" y="2138"/>
              <a:ext cx="0" cy="548"/>
            </a:xfrm>
            <a:prstGeom prst="line">
              <a:avLst/>
            </a:prstGeom>
            <a:noFill/>
            <a:ln w="22225">
              <a:solidFill>
                <a:srgbClr val="003C00"/>
              </a:solidFill>
              <a:round/>
              <a:headEnd/>
              <a:tailEnd type="oval" w="sm" len="sm"/>
            </a:ln>
          </p:spPr>
          <p:txBody>
            <a:bodyPr wrap="none"/>
            <a:lstStyle/>
            <a:p>
              <a:endParaRPr lang="zh-CN" altLang="en-US" b="1"/>
            </a:p>
          </p:txBody>
        </p:sp>
        <p:sp>
          <p:nvSpPr>
            <p:cNvPr id="68" name="Line 105"/>
            <p:cNvSpPr>
              <a:spLocks noChangeShapeType="1"/>
            </p:cNvSpPr>
            <p:nvPr/>
          </p:nvSpPr>
          <p:spPr bwMode="auto">
            <a:xfrm flipH="1">
              <a:off x="3371" y="2134"/>
              <a:ext cx="0" cy="646"/>
            </a:xfrm>
            <a:prstGeom prst="line">
              <a:avLst/>
            </a:prstGeom>
            <a:noFill/>
            <a:ln w="22225">
              <a:solidFill>
                <a:srgbClr val="003C00"/>
              </a:solidFill>
              <a:round/>
              <a:headEnd/>
              <a:tailEnd type="oval" w="sm" len="sm"/>
            </a:ln>
          </p:spPr>
          <p:txBody>
            <a:bodyPr wrap="none"/>
            <a:lstStyle/>
            <a:p>
              <a:endParaRPr lang="zh-CN" altLang="en-US" b="1"/>
            </a:p>
          </p:txBody>
        </p:sp>
        <p:sp>
          <p:nvSpPr>
            <p:cNvPr id="69" name="Line 106"/>
            <p:cNvSpPr>
              <a:spLocks noChangeShapeType="1"/>
            </p:cNvSpPr>
            <p:nvPr/>
          </p:nvSpPr>
          <p:spPr bwMode="auto">
            <a:xfrm>
              <a:off x="3451" y="2130"/>
              <a:ext cx="0" cy="742"/>
            </a:xfrm>
            <a:prstGeom prst="line">
              <a:avLst/>
            </a:prstGeom>
            <a:noFill/>
            <a:ln w="22225">
              <a:solidFill>
                <a:srgbClr val="003C00"/>
              </a:solidFill>
              <a:round/>
              <a:headEnd/>
              <a:tailEnd type="oval" w="sm" len="sm"/>
            </a:ln>
          </p:spPr>
          <p:txBody>
            <a:bodyPr wrap="none"/>
            <a:lstStyle/>
            <a:p>
              <a:endParaRPr lang="zh-CN" altLang="en-US" b="1"/>
            </a:p>
          </p:txBody>
        </p:sp>
        <p:sp>
          <p:nvSpPr>
            <p:cNvPr id="70" name="Line 107"/>
            <p:cNvSpPr>
              <a:spLocks noChangeShapeType="1"/>
            </p:cNvSpPr>
            <p:nvPr/>
          </p:nvSpPr>
          <p:spPr bwMode="auto">
            <a:xfrm>
              <a:off x="3519" y="2134"/>
              <a:ext cx="0" cy="836"/>
            </a:xfrm>
            <a:prstGeom prst="line">
              <a:avLst/>
            </a:prstGeom>
            <a:noFill/>
            <a:ln w="22225">
              <a:solidFill>
                <a:srgbClr val="003C00"/>
              </a:solidFill>
              <a:round/>
              <a:headEnd/>
              <a:tailEnd type="oval" w="sm" len="sm"/>
            </a:ln>
          </p:spPr>
          <p:txBody>
            <a:bodyPr wrap="none"/>
            <a:lstStyle/>
            <a:p>
              <a:endParaRPr lang="zh-CN" altLang="en-US" b="1"/>
            </a:p>
          </p:txBody>
        </p:sp>
        <p:sp>
          <p:nvSpPr>
            <p:cNvPr id="71" name="Line 108"/>
            <p:cNvSpPr>
              <a:spLocks noChangeShapeType="1"/>
            </p:cNvSpPr>
            <p:nvPr/>
          </p:nvSpPr>
          <p:spPr bwMode="auto">
            <a:xfrm flipH="1">
              <a:off x="3593" y="2139"/>
              <a:ext cx="1" cy="907"/>
            </a:xfrm>
            <a:prstGeom prst="line">
              <a:avLst/>
            </a:prstGeom>
            <a:noFill/>
            <a:ln w="22225">
              <a:solidFill>
                <a:srgbClr val="003C00"/>
              </a:solidFill>
              <a:round/>
              <a:headEnd/>
              <a:tailEnd type="oval" w="sm" len="sm"/>
            </a:ln>
          </p:spPr>
          <p:txBody>
            <a:bodyPr wrap="none"/>
            <a:lstStyle/>
            <a:p>
              <a:endParaRPr lang="zh-CN" altLang="en-US" b="1"/>
            </a:p>
          </p:txBody>
        </p:sp>
        <p:sp>
          <p:nvSpPr>
            <p:cNvPr id="72" name="Line 109"/>
            <p:cNvSpPr>
              <a:spLocks noChangeShapeType="1"/>
            </p:cNvSpPr>
            <p:nvPr/>
          </p:nvSpPr>
          <p:spPr bwMode="auto">
            <a:xfrm flipH="1">
              <a:off x="3659" y="2134"/>
              <a:ext cx="1" cy="1023"/>
            </a:xfrm>
            <a:prstGeom prst="line">
              <a:avLst/>
            </a:prstGeom>
            <a:noFill/>
            <a:ln w="22225">
              <a:solidFill>
                <a:srgbClr val="003C00"/>
              </a:solidFill>
              <a:round/>
              <a:headEnd/>
              <a:tailEnd type="oval" w="sm" len="sm"/>
            </a:ln>
          </p:spPr>
          <p:txBody>
            <a:bodyPr wrap="none"/>
            <a:lstStyle/>
            <a:p>
              <a:endParaRPr lang="zh-CN" altLang="en-US" b="1"/>
            </a:p>
          </p:txBody>
        </p:sp>
        <p:sp>
          <p:nvSpPr>
            <p:cNvPr id="73" name="Line 110"/>
            <p:cNvSpPr>
              <a:spLocks noChangeShapeType="1"/>
            </p:cNvSpPr>
            <p:nvPr/>
          </p:nvSpPr>
          <p:spPr bwMode="auto">
            <a:xfrm>
              <a:off x="3726" y="2131"/>
              <a:ext cx="1" cy="1133"/>
            </a:xfrm>
            <a:prstGeom prst="line">
              <a:avLst/>
            </a:prstGeom>
            <a:noFill/>
            <a:ln w="22225">
              <a:solidFill>
                <a:srgbClr val="003C00"/>
              </a:solidFill>
              <a:round/>
              <a:headEnd/>
              <a:tailEnd type="oval" w="sm" len="sm"/>
            </a:ln>
          </p:spPr>
          <p:txBody>
            <a:bodyPr wrap="none"/>
            <a:lstStyle/>
            <a:p>
              <a:endParaRPr lang="zh-CN" altLang="en-US" b="1"/>
            </a:p>
          </p:txBody>
        </p:sp>
        <p:sp>
          <p:nvSpPr>
            <p:cNvPr id="74" name="Line 111"/>
            <p:cNvSpPr>
              <a:spLocks noChangeShapeType="1"/>
            </p:cNvSpPr>
            <p:nvPr/>
          </p:nvSpPr>
          <p:spPr bwMode="auto">
            <a:xfrm flipH="1">
              <a:off x="3785" y="2134"/>
              <a:ext cx="1" cy="1220"/>
            </a:xfrm>
            <a:prstGeom prst="line">
              <a:avLst/>
            </a:prstGeom>
            <a:noFill/>
            <a:ln w="22225">
              <a:solidFill>
                <a:srgbClr val="003C00"/>
              </a:solidFill>
              <a:round/>
              <a:headEnd/>
              <a:tailEnd type="oval" w="sm" len="sm"/>
            </a:ln>
          </p:spPr>
          <p:txBody>
            <a:bodyPr wrap="none"/>
            <a:lstStyle/>
            <a:p>
              <a:endParaRPr lang="zh-CN" altLang="en-US" b="1"/>
            </a:p>
          </p:txBody>
        </p:sp>
        <p:sp>
          <p:nvSpPr>
            <p:cNvPr id="75" name="Line 113"/>
            <p:cNvSpPr>
              <a:spLocks noChangeShapeType="1"/>
            </p:cNvSpPr>
            <p:nvPr/>
          </p:nvSpPr>
          <p:spPr bwMode="auto">
            <a:xfrm>
              <a:off x="4710" y="2101"/>
              <a:ext cx="0" cy="291"/>
            </a:xfrm>
            <a:prstGeom prst="line">
              <a:avLst/>
            </a:prstGeom>
            <a:noFill/>
            <a:ln w="22225">
              <a:solidFill>
                <a:srgbClr val="003C00"/>
              </a:solidFill>
              <a:round/>
              <a:headEnd/>
              <a:tailEnd type="oval" w="sm" len="sm"/>
            </a:ln>
          </p:spPr>
          <p:txBody>
            <a:bodyPr wrap="none"/>
            <a:lstStyle/>
            <a:p>
              <a:endParaRPr lang="zh-CN" altLang="en-US" b="1"/>
            </a:p>
          </p:txBody>
        </p:sp>
        <p:sp>
          <p:nvSpPr>
            <p:cNvPr id="76" name="Line 114"/>
            <p:cNvSpPr>
              <a:spLocks noChangeShapeType="1"/>
            </p:cNvSpPr>
            <p:nvPr/>
          </p:nvSpPr>
          <p:spPr bwMode="auto">
            <a:xfrm>
              <a:off x="4785" y="2099"/>
              <a:ext cx="1" cy="388"/>
            </a:xfrm>
            <a:prstGeom prst="line">
              <a:avLst/>
            </a:prstGeom>
            <a:noFill/>
            <a:ln w="22225">
              <a:solidFill>
                <a:srgbClr val="003C00"/>
              </a:solidFill>
              <a:round/>
              <a:headEnd/>
              <a:tailEnd type="oval" w="sm" len="sm"/>
            </a:ln>
          </p:spPr>
          <p:txBody>
            <a:bodyPr wrap="none"/>
            <a:lstStyle/>
            <a:p>
              <a:endParaRPr lang="zh-CN" altLang="en-US" b="1"/>
            </a:p>
          </p:txBody>
        </p:sp>
        <p:sp>
          <p:nvSpPr>
            <p:cNvPr id="77" name="Line 115"/>
            <p:cNvSpPr>
              <a:spLocks noChangeShapeType="1"/>
            </p:cNvSpPr>
            <p:nvPr/>
          </p:nvSpPr>
          <p:spPr bwMode="auto">
            <a:xfrm>
              <a:off x="4854" y="2102"/>
              <a:ext cx="0" cy="485"/>
            </a:xfrm>
            <a:prstGeom prst="line">
              <a:avLst/>
            </a:prstGeom>
            <a:noFill/>
            <a:ln w="22225">
              <a:solidFill>
                <a:srgbClr val="003C00"/>
              </a:solidFill>
              <a:round/>
              <a:headEnd/>
              <a:tailEnd type="oval" w="sm" len="sm"/>
            </a:ln>
          </p:spPr>
          <p:txBody>
            <a:bodyPr wrap="none"/>
            <a:lstStyle/>
            <a:p>
              <a:endParaRPr lang="zh-CN" altLang="en-US" b="1"/>
            </a:p>
          </p:txBody>
        </p:sp>
        <p:sp>
          <p:nvSpPr>
            <p:cNvPr id="78" name="Line 116"/>
            <p:cNvSpPr>
              <a:spLocks noChangeShapeType="1"/>
            </p:cNvSpPr>
            <p:nvPr/>
          </p:nvSpPr>
          <p:spPr bwMode="auto">
            <a:xfrm flipH="1">
              <a:off x="4928" y="2098"/>
              <a:ext cx="0" cy="580"/>
            </a:xfrm>
            <a:prstGeom prst="line">
              <a:avLst/>
            </a:prstGeom>
            <a:noFill/>
            <a:ln w="22225">
              <a:solidFill>
                <a:srgbClr val="003C00"/>
              </a:solidFill>
              <a:round/>
              <a:headEnd/>
              <a:tailEnd type="oval" w="sm" len="sm"/>
            </a:ln>
          </p:spPr>
          <p:txBody>
            <a:bodyPr wrap="none"/>
            <a:lstStyle/>
            <a:p>
              <a:endParaRPr lang="zh-CN" altLang="en-US" b="1"/>
            </a:p>
          </p:txBody>
        </p:sp>
        <p:sp>
          <p:nvSpPr>
            <p:cNvPr id="79" name="Line 117"/>
            <p:cNvSpPr>
              <a:spLocks noChangeShapeType="1"/>
            </p:cNvSpPr>
            <p:nvPr/>
          </p:nvSpPr>
          <p:spPr bwMode="auto">
            <a:xfrm flipH="1">
              <a:off x="4987" y="2102"/>
              <a:ext cx="0" cy="663"/>
            </a:xfrm>
            <a:prstGeom prst="line">
              <a:avLst/>
            </a:prstGeom>
            <a:noFill/>
            <a:ln w="22225">
              <a:solidFill>
                <a:srgbClr val="003C00"/>
              </a:solidFill>
              <a:round/>
              <a:headEnd/>
              <a:tailEnd type="oval" w="sm" len="sm"/>
            </a:ln>
          </p:spPr>
          <p:txBody>
            <a:bodyPr wrap="none"/>
            <a:lstStyle/>
            <a:p>
              <a:endParaRPr lang="zh-CN" altLang="en-US" b="1"/>
            </a:p>
          </p:txBody>
        </p:sp>
        <p:sp>
          <p:nvSpPr>
            <p:cNvPr id="80" name="Line 118"/>
            <p:cNvSpPr>
              <a:spLocks noChangeShapeType="1"/>
            </p:cNvSpPr>
            <p:nvPr/>
          </p:nvSpPr>
          <p:spPr bwMode="auto">
            <a:xfrm>
              <a:off x="5059" y="2098"/>
              <a:ext cx="0" cy="774"/>
            </a:xfrm>
            <a:prstGeom prst="line">
              <a:avLst/>
            </a:prstGeom>
            <a:noFill/>
            <a:ln w="22225">
              <a:solidFill>
                <a:srgbClr val="003C00"/>
              </a:solidFill>
              <a:round/>
              <a:headEnd/>
              <a:tailEnd type="oval" w="sm" len="sm"/>
            </a:ln>
          </p:spPr>
          <p:txBody>
            <a:bodyPr wrap="none"/>
            <a:lstStyle/>
            <a:p>
              <a:endParaRPr lang="zh-CN" altLang="en-US" b="1"/>
            </a:p>
          </p:txBody>
        </p:sp>
        <p:sp>
          <p:nvSpPr>
            <p:cNvPr id="81" name="Line 119"/>
            <p:cNvSpPr>
              <a:spLocks noChangeShapeType="1"/>
            </p:cNvSpPr>
            <p:nvPr/>
          </p:nvSpPr>
          <p:spPr bwMode="auto">
            <a:xfrm>
              <a:off x="5135" y="2102"/>
              <a:ext cx="0" cy="860"/>
            </a:xfrm>
            <a:prstGeom prst="line">
              <a:avLst/>
            </a:prstGeom>
            <a:noFill/>
            <a:ln w="22225">
              <a:solidFill>
                <a:srgbClr val="003C00"/>
              </a:solidFill>
              <a:round/>
              <a:headEnd/>
              <a:tailEnd type="oval" w="sm" len="sm"/>
            </a:ln>
          </p:spPr>
          <p:txBody>
            <a:bodyPr wrap="none"/>
            <a:lstStyle/>
            <a:p>
              <a:endParaRPr lang="zh-CN" altLang="en-US" b="1"/>
            </a:p>
          </p:txBody>
        </p:sp>
        <p:sp>
          <p:nvSpPr>
            <p:cNvPr id="82" name="Line 120"/>
            <p:cNvSpPr>
              <a:spLocks noChangeShapeType="1"/>
            </p:cNvSpPr>
            <p:nvPr/>
          </p:nvSpPr>
          <p:spPr bwMode="auto">
            <a:xfrm flipH="1">
              <a:off x="5209" y="2099"/>
              <a:ext cx="1" cy="954"/>
            </a:xfrm>
            <a:prstGeom prst="line">
              <a:avLst/>
            </a:prstGeom>
            <a:noFill/>
            <a:ln w="22225">
              <a:solidFill>
                <a:srgbClr val="003C00"/>
              </a:solidFill>
              <a:round/>
              <a:headEnd/>
              <a:tailEnd type="oval" w="sm" len="sm"/>
            </a:ln>
          </p:spPr>
          <p:txBody>
            <a:bodyPr wrap="none"/>
            <a:lstStyle/>
            <a:p>
              <a:endParaRPr lang="zh-CN" altLang="en-US" b="1"/>
            </a:p>
          </p:txBody>
        </p:sp>
        <p:sp>
          <p:nvSpPr>
            <p:cNvPr id="83" name="Line 121"/>
            <p:cNvSpPr>
              <a:spLocks noChangeShapeType="1"/>
            </p:cNvSpPr>
            <p:nvPr/>
          </p:nvSpPr>
          <p:spPr bwMode="auto">
            <a:xfrm flipH="1">
              <a:off x="5275" y="2102"/>
              <a:ext cx="1" cy="1063"/>
            </a:xfrm>
            <a:prstGeom prst="line">
              <a:avLst/>
            </a:prstGeom>
            <a:noFill/>
            <a:ln w="22225">
              <a:solidFill>
                <a:srgbClr val="003C00"/>
              </a:solidFill>
              <a:round/>
              <a:headEnd/>
              <a:tailEnd type="oval" w="sm" len="sm"/>
            </a:ln>
          </p:spPr>
          <p:txBody>
            <a:bodyPr wrap="none"/>
            <a:lstStyle/>
            <a:p>
              <a:endParaRPr lang="zh-CN" altLang="en-US" b="1"/>
            </a:p>
          </p:txBody>
        </p:sp>
        <p:sp>
          <p:nvSpPr>
            <p:cNvPr id="84" name="Line 122"/>
            <p:cNvSpPr>
              <a:spLocks noChangeShapeType="1"/>
            </p:cNvSpPr>
            <p:nvPr/>
          </p:nvSpPr>
          <p:spPr bwMode="auto">
            <a:xfrm flipH="1">
              <a:off x="5343" y="2099"/>
              <a:ext cx="0" cy="1158"/>
            </a:xfrm>
            <a:prstGeom prst="line">
              <a:avLst/>
            </a:prstGeom>
            <a:noFill/>
            <a:ln w="22225">
              <a:solidFill>
                <a:srgbClr val="003C00"/>
              </a:solidFill>
              <a:round/>
              <a:headEnd/>
              <a:tailEnd type="oval" w="sm" len="sm"/>
            </a:ln>
          </p:spPr>
          <p:txBody>
            <a:bodyPr wrap="none"/>
            <a:lstStyle/>
            <a:p>
              <a:endParaRPr lang="zh-CN" altLang="en-US" b="1"/>
            </a:p>
          </p:txBody>
        </p:sp>
      </p:grpSp>
      <p:sp>
        <p:nvSpPr>
          <p:cNvPr id="85" name="Text Box 42"/>
          <p:cNvSpPr txBox="1">
            <a:spLocks noChangeArrowheads="1"/>
          </p:cNvSpPr>
          <p:nvPr/>
        </p:nvSpPr>
        <p:spPr bwMode="auto">
          <a:xfrm>
            <a:off x="3381375" y="5949280"/>
            <a:ext cx="2689225" cy="488950"/>
          </a:xfrm>
          <a:prstGeom prst="rect">
            <a:avLst/>
          </a:prstGeom>
          <a:noFill/>
          <a:ln w="9525">
            <a:noFill/>
            <a:miter lim="800000"/>
            <a:headEnd/>
            <a:tailEnd/>
          </a:ln>
        </p:spPr>
        <p:txBody>
          <a:bodyPr>
            <a:spAutoFit/>
          </a:bodyPr>
          <a:lstStyle/>
          <a:p>
            <a:pPr algn="l"/>
            <a:r>
              <a:rPr lang="zh-CN" altLang="en-US" sz="2600" b="1" smtClean="0"/>
              <a:t>地址总线</a:t>
            </a:r>
            <a:endParaRPr lang="en-US" altLang="zh-CN" sz="2600" b="1" baseline="-140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0" y="692696"/>
            <a:ext cx="8834438"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55650" indent="-7556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1052513"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243013"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433513"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900" b="1" smtClean="0"/>
              <a:t>例</a:t>
            </a:r>
            <a:r>
              <a:rPr lang="en-US" altLang="zh-CN" sz="2900" b="1" smtClean="0"/>
              <a:t>3</a:t>
            </a:r>
            <a:r>
              <a:rPr lang="zh-CN" altLang="en-US" sz="2900" b="1" smtClean="0"/>
              <a:t>. </a:t>
            </a:r>
            <a:r>
              <a:rPr lang="en-US" altLang="zh-CN" sz="2900" b="1"/>
              <a:t>CPU</a:t>
            </a:r>
            <a:r>
              <a:rPr lang="zh-CN" altLang="en-US" sz="2900" b="1"/>
              <a:t>地址总线16条, 数据总线8条, 有以下存储器连接电路:</a:t>
            </a:r>
          </a:p>
        </p:txBody>
      </p:sp>
      <p:sp>
        <p:nvSpPr>
          <p:cNvPr id="3" name="Text Box 77"/>
          <p:cNvSpPr txBox="1">
            <a:spLocks noChangeArrowheads="1"/>
          </p:cNvSpPr>
          <p:nvPr/>
        </p:nvSpPr>
        <p:spPr bwMode="auto">
          <a:xfrm>
            <a:off x="301625" y="4704035"/>
            <a:ext cx="8624888"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6238" indent="-376238"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6731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
              </a:spcBef>
            </a:pPr>
            <a:r>
              <a:rPr lang="zh-CN" altLang="en-US" sz="3000" b="1">
                <a:solidFill>
                  <a:srgbClr val="000099"/>
                </a:solidFill>
              </a:rPr>
              <a:t>1. 写出每片芯片的地址范围;</a:t>
            </a:r>
          </a:p>
          <a:p>
            <a:pPr>
              <a:spcBef>
                <a:spcPct val="5000"/>
              </a:spcBef>
            </a:pPr>
            <a:r>
              <a:rPr lang="zh-CN" altLang="en-US" sz="3000" b="1">
                <a:solidFill>
                  <a:srgbClr val="000099"/>
                </a:solidFill>
              </a:rPr>
              <a:t>2. 分析芯片地址重叠情况;</a:t>
            </a:r>
          </a:p>
          <a:p>
            <a:pPr>
              <a:spcBef>
                <a:spcPct val="5000"/>
              </a:spcBef>
            </a:pPr>
            <a:r>
              <a:rPr lang="zh-CN" altLang="en-US" sz="3000" b="1">
                <a:solidFill>
                  <a:srgbClr val="000099"/>
                </a:solidFill>
              </a:rPr>
              <a:t>3. 利用已有线路且在尽可能少地改变已有线路基础上, 增加一片16</a:t>
            </a:r>
            <a:r>
              <a:rPr lang="en-US" altLang="zh-CN" sz="3000" b="1">
                <a:solidFill>
                  <a:srgbClr val="000099"/>
                </a:solidFill>
              </a:rPr>
              <a:t>KB</a:t>
            </a:r>
            <a:r>
              <a:rPr lang="zh-CN" altLang="en-US" sz="3000" b="1">
                <a:solidFill>
                  <a:srgbClr val="000099"/>
                </a:solidFill>
              </a:rPr>
              <a:t>存储器芯片。</a:t>
            </a:r>
          </a:p>
        </p:txBody>
      </p:sp>
      <p:grpSp>
        <p:nvGrpSpPr>
          <p:cNvPr id="4" name="Group 164"/>
          <p:cNvGrpSpPr>
            <a:grpSpLocks/>
          </p:cNvGrpSpPr>
          <p:nvPr/>
        </p:nvGrpSpPr>
        <p:grpSpPr bwMode="auto">
          <a:xfrm>
            <a:off x="79375" y="1535385"/>
            <a:ext cx="8869363" cy="3044825"/>
            <a:chOff x="50" y="452"/>
            <a:chExt cx="5587" cy="1918"/>
          </a:xfrm>
        </p:grpSpPr>
        <p:sp>
          <p:nvSpPr>
            <p:cNvPr id="5" name="Text Box 80"/>
            <p:cNvSpPr txBox="1">
              <a:spLocks noChangeArrowheads="1"/>
            </p:cNvSpPr>
            <p:nvPr/>
          </p:nvSpPr>
          <p:spPr bwMode="auto">
            <a:xfrm>
              <a:off x="788" y="645"/>
              <a:ext cx="848" cy="1725"/>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endParaRPr lang="zh-CN" altLang="en-US" sz="2800" b="1"/>
            </a:p>
            <a:p>
              <a:pPr>
                <a:lnSpc>
                  <a:spcPct val="135000"/>
                </a:lnSpc>
                <a:spcBef>
                  <a:spcPct val="25000"/>
                </a:spcBef>
              </a:pPr>
              <a:r>
                <a:rPr lang="zh-CN" altLang="en-US" sz="2800" b="1" smtClean="0"/>
                <a:t>   3</a:t>
              </a:r>
              <a:r>
                <a:rPr lang="zh-CN" altLang="en-US" sz="2800" b="1"/>
                <a:t>:8</a:t>
              </a:r>
            </a:p>
            <a:p>
              <a:pPr>
                <a:lnSpc>
                  <a:spcPct val="115000"/>
                </a:lnSpc>
                <a:spcBef>
                  <a:spcPct val="5000"/>
                </a:spcBef>
              </a:pPr>
              <a:r>
                <a:rPr lang="zh-CN" altLang="en-US" sz="2800" b="1"/>
                <a:t>译码器</a:t>
              </a:r>
            </a:p>
            <a:p>
              <a:pPr>
                <a:spcBef>
                  <a:spcPct val="35000"/>
                </a:spcBef>
              </a:pPr>
              <a:endParaRPr lang="zh-CN" altLang="en-US" sz="2800" b="1"/>
            </a:p>
            <a:p>
              <a:pPr>
                <a:spcBef>
                  <a:spcPct val="0"/>
                </a:spcBef>
              </a:pPr>
              <a:endParaRPr lang="zh-CN" altLang="en-US" sz="2800" b="1"/>
            </a:p>
          </p:txBody>
        </p:sp>
        <p:sp>
          <p:nvSpPr>
            <p:cNvPr id="6" name="Text Box 85"/>
            <p:cNvSpPr txBox="1">
              <a:spLocks noChangeArrowheads="1"/>
            </p:cNvSpPr>
            <p:nvPr/>
          </p:nvSpPr>
          <p:spPr bwMode="auto">
            <a:xfrm>
              <a:off x="764" y="1855"/>
              <a:ext cx="4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a:t>EN</a:t>
              </a:r>
            </a:p>
          </p:txBody>
        </p:sp>
        <p:grpSp>
          <p:nvGrpSpPr>
            <p:cNvPr id="7" name="Group 163"/>
            <p:cNvGrpSpPr>
              <a:grpSpLocks/>
            </p:cNvGrpSpPr>
            <p:nvPr/>
          </p:nvGrpSpPr>
          <p:grpSpPr bwMode="auto">
            <a:xfrm>
              <a:off x="50" y="550"/>
              <a:ext cx="754" cy="1564"/>
              <a:chOff x="50" y="550"/>
              <a:chExt cx="754" cy="1564"/>
            </a:xfrm>
          </p:grpSpPr>
          <p:sp>
            <p:nvSpPr>
              <p:cNvPr id="71" name="Text Box 79"/>
              <p:cNvSpPr txBox="1">
                <a:spLocks noChangeArrowheads="1"/>
              </p:cNvSpPr>
              <p:nvPr/>
            </p:nvSpPr>
            <p:spPr bwMode="auto">
              <a:xfrm>
                <a:off x="50" y="1826"/>
                <a:ext cx="7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t>VMA</a:t>
                </a:r>
              </a:p>
            </p:txBody>
          </p:sp>
          <p:sp>
            <p:nvSpPr>
              <p:cNvPr id="72" name="Line 81"/>
              <p:cNvSpPr>
                <a:spLocks noChangeShapeType="1"/>
              </p:cNvSpPr>
              <p:nvPr/>
            </p:nvSpPr>
            <p:spPr bwMode="auto">
              <a:xfrm>
                <a:off x="602" y="766"/>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3" name="Line 82"/>
              <p:cNvSpPr>
                <a:spLocks noChangeShapeType="1"/>
              </p:cNvSpPr>
              <p:nvPr/>
            </p:nvSpPr>
            <p:spPr bwMode="auto">
              <a:xfrm>
                <a:off x="598" y="981"/>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4" name="Line 83"/>
              <p:cNvSpPr>
                <a:spLocks noChangeShapeType="1"/>
              </p:cNvSpPr>
              <p:nvPr/>
            </p:nvSpPr>
            <p:spPr bwMode="auto">
              <a:xfrm>
                <a:off x="601" y="1186"/>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5" name="Line 84"/>
              <p:cNvSpPr>
                <a:spLocks noChangeShapeType="1"/>
              </p:cNvSpPr>
              <p:nvPr/>
            </p:nvSpPr>
            <p:spPr bwMode="auto">
              <a:xfrm>
                <a:off x="582" y="1982"/>
                <a:ext cx="204"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6" name="Text Box 86"/>
              <p:cNvSpPr txBox="1">
                <a:spLocks noChangeArrowheads="1"/>
              </p:cNvSpPr>
              <p:nvPr/>
            </p:nvSpPr>
            <p:spPr bwMode="auto">
              <a:xfrm>
                <a:off x="184" y="550"/>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t>A</a:t>
                </a:r>
                <a:r>
                  <a:rPr lang="en-US" altLang="zh-CN" sz="2800" b="1" baseline="-16000"/>
                  <a:t>15</a:t>
                </a:r>
              </a:p>
            </p:txBody>
          </p:sp>
          <p:sp>
            <p:nvSpPr>
              <p:cNvPr id="77" name="Text Box 87"/>
              <p:cNvSpPr txBox="1">
                <a:spLocks noChangeArrowheads="1"/>
              </p:cNvSpPr>
              <p:nvPr/>
            </p:nvSpPr>
            <p:spPr bwMode="auto">
              <a:xfrm>
                <a:off x="176" y="782"/>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t>A</a:t>
                </a:r>
                <a:r>
                  <a:rPr lang="en-US" altLang="zh-CN" sz="2800" b="1" baseline="-16000"/>
                  <a:t>14</a:t>
                </a:r>
              </a:p>
            </p:txBody>
          </p:sp>
          <p:sp>
            <p:nvSpPr>
              <p:cNvPr id="78" name="Text Box 88"/>
              <p:cNvSpPr txBox="1">
                <a:spLocks noChangeArrowheads="1"/>
              </p:cNvSpPr>
              <p:nvPr/>
            </p:nvSpPr>
            <p:spPr bwMode="auto">
              <a:xfrm>
                <a:off x="184" y="990"/>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t>A</a:t>
                </a:r>
                <a:r>
                  <a:rPr lang="en-US" altLang="zh-CN" sz="2800" b="1" baseline="-16000"/>
                  <a:t>13</a:t>
                </a:r>
              </a:p>
            </p:txBody>
          </p:sp>
        </p:grpSp>
        <p:sp>
          <p:nvSpPr>
            <p:cNvPr id="8" name="Oval 89"/>
            <p:cNvSpPr>
              <a:spLocks noChangeArrowheads="1"/>
            </p:cNvSpPr>
            <p:nvPr/>
          </p:nvSpPr>
          <p:spPr bwMode="auto">
            <a:xfrm>
              <a:off x="1643" y="707"/>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9" name="Oval 90"/>
            <p:cNvSpPr>
              <a:spLocks noChangeArrowheads="1"/>
            </p:cNvSpPr>
            <p:nvPr/>
          </p:nvSpPr>
          <p:spPr bwMode="auto">
            <a:xfrm>
              <a:off x="1645" y="890"/>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0" name="Oval 91"/>
            <p:cNvSpPr>
              <a:spLocks noChangeArrowheads="1"/>
            </p:cNvSpPr>
            <p:nvPr/>
          </p:nvSpPr>
          <p:spPr bwMode="auto">
            <a:xfrm>
              <a:off x="1640" y="1113"/>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 name="Oval 92"/>
            <p:cNvSpPr>
              <a:spLocks noChangeArrowheads="1"/>
            </p:cNvSpPr>
            <p:nvPr/>
          </p:nvSpPr>
          <p:spPr bwMode="auto">
            <a:xfrm>
              <a:off x="1643" y="1350"/>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 name="Oval 93"/>
            <p:cNvSpPr>
              <a:spLocks noChangeArrowheads="1"/>
            </p:cNvSpPr>
            <p:nvPr/>
          </p:nvSpPr>
          <p:spPr bwMode="auto">
            <a:xfrm>
              <a:off x="1647" y="1634"/>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 name="Oval 94"/>
            <p:cNvSpPr>
              <a:spLocks noChangeArrowheads="1"/>
            </p:cNvSpPr>
            <p:nvPr/>
          </p:nvSpPr>
          <p:spPr bwMode="auto">
            <a:xfrm>
              <a:off x="1647" y="1846"/>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 name="Oval 95"/>
            <p:cNvSpPr>
              <a:spLocks noChangeArrowheads="1"/>
            </p:cNvSpPr>
            <p:nvPr/>
          </p:nvSpPr>
          <p:spPr bwMode="auto">
            <a:xfrm>
              <a:off x="1638" y="2256"/>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 name="Oval 96"/>
            <p:cNvSpPr>
              <a:spLocks noChangeArrowheads="1"/>
            </p:cNvSpPr>
            <p:nvPr/>
          </p:nvSpPr>
          <p:spPr bwMode="auto">
            <a:xfrm>
              <a:off x="1640" y="2048"/>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16" name="Group 161"/>
            <p:cNvGrpSpPr>
              <a:grpSpLocks/>
            </p:cNvGrpSpPr>
            <p:nvPr/>
          </p:nvGrpSpPr>
          <p:grpSpPr bwMode="auto">
            <a:xfrm>
              <a:off x="2291" y="618"/>
              <a:ext cx="591" cy="452"/>
              <a:chOff x="2291" y="618"/>
              <a:chExt cx="591" cy="452"/>
            </a:xfrm>
          </p:grpSpPr>
          <p:sp>
            <p:nvSpPr>
              <p:cNvPr id="69" name="Text Box 97"/>
              <p:cNvSpPr txBox="1">
                <a:spLocks noChangeArrowheads="1"/>
              </p:cNvSpPr>
              <p:nvPr/>
            </p:nvSpPr>
            <p:spPr bwMode="auto">
              <a:xfrm>
                <a:off x="2372" y="618"/>
                <a:ext cx="510" cy="452"/>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30000"/>
                  </a:lnSpc>
                  <a:spcBef>
                    <a:spcPct val="0"/>
                  </a:spcBef>
                </a:pPr>
                <a:r>
                  <a:rPr lang="zh-CN" altLang="en-US" sz="2400" b="1"/>
                  <a:t> </a:t>
                </a:r>
              </a:p>
              <a:p>
                <a:pPr algn="l">
                  <a:spcBef>
                    <a:spcPct val="0"/>
                  </a:spcBef>
                </a:pPr>
                <a:r>
                  <a:rPr lang="zh-CN" altLang="en-US" sz="2400" b="1"/>
                  <a:t>8</a:t>
                </a:r>
                <a:r>
                  <a:rPr lang="en-US" altLang="zh-CN" sz="2400" b="1"/>
                  <a:t>KB</a:t>
                </a:r>
              </a:p>
              <a:p>
                <a:pPr algn="l">
                  <a:lnSpc>
                    <a:spcPct val="35000"/>
                  </a:lnSpc>
                  <a:spcBef>
                    <a:spcPct val="0"/>
                  </a:spcBef>
                </a:pPr>
                <a:endParaRPr lang="en-US" altLang="zh-CN" sz="2400" b="1"/>
              </a:p>
            </p:txBody>
          </p:sp>
          <p:sp>
            <p:nvSpPr>
              <p:cNvPr id="70" name="Oval 98"/>
              <p:cNvSpPr>
                <a:spLocks noChangeArrowheads="1"/>
              </p:cNvSpPr>
              <p:nvPr/>
            </p:nvSpPr>
            <p:spPr bwMode="auto">
              <a:xfrm>
                <a:off x="2291" y="711"/>
                <a:ext cx="68" cy="68"/>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7" name="Group 158"/>
            <p:cNvGrpSpPr>
              <a:grpSpLocks/>
            </p:cNvGrpSpPr>
            <p:nvPr/>
          </p:nvGrpSpPr>
          <p:grpSpPr bwMode="auto">
            <a:xfrm>
              <a:off x="3172" y="621"/>
              <a:ext cx="600" cy="452"/>
              <a:chOff x="3172" y="701"/>
              <a:chExt cx="600" cy="452"/>
            </a:xfrm>
          </p:grpSpPr>
          <p:sp>
            <p:nvSpPr>
              <p:cNvPr id="67" name="Text Box 99"/>
              <p:cNvSpPr txBox="1">
                <a:spLocks noChangeArrowheads="1"/>
              </p:cNvSpPr>
              <p:nvPr/>
            </p:nvSpPr>
            <p:spPr bwMode="auto">
              <a:xfrm>
                <a:off x="3253" y="701"/>
                <a:ext cx="519" cy="452"/>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30000"/>
                  </a:lnSpc>
                  <a:spcBef>
                    <a:spcPct val="0"/>
                  </a:spcBef>
                </a:pPr>
                <a:r>
                  <a:rPr lang="zh-CN" altLang="en-US" sz="2400" b="1"/>
                  <a:t> </a:t>
                </a:r>
              </a:p>
              <a:p>
                <a:pPr algn="l">
                  <a:spcBef>
                    <a:spcPct val="0"/>
                  </a:spcBef>
                </a:pPr>
                <a:r>
                  <a:rPr lang="zh-CN" altLang="en-US" sz="2400" b="1"/>
                  <a:t>4</a:t>
                </a:r>
                <a:r>
                  <a:rPr lang="en-US" altLang="zh-CN" sz="2400" b="1"/>
                  <a:t>KB</a:t>
                </a:r>
              </a:p>
              <a:p>
                <a:pPr algn="l">
                  <a:lnSpc>
                    <a:spcPct val="35000"/>
                  </a:lnSpc>
                  <a:spcBef>
                    <a:spcPct val="0"/>
                  </a:spcBef>
                </a:pPr>
                <a:endParaRPr lang="en-US" altLang="zh-CN" sz="2400" b="1"/>
              </a:p>
            </p:txBody>
          </p:sp>
          <p:sp>
            <p:nvSpPr>
              <p:cNvPr id="68" name="Oval 100"/>
              <p:cNvSpPr>
                <a:spLocks noChangeArrowheads="1"/>
              </p:cNvSpPr>
              <p:nvPr/>
            </p:nvSpPr>
            <p:spPr bwMode="auto">
              <a:xfrm>
                <a:off x="3172" y="762"/>
                <a:ext cx="68" cy="68"/>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8" name="Group 157"/>
            <p:cNvGrpSpPr>
              <a:grpSpLocks/>
            </p:cNvGrpSpPr>
            <p:nvPr/>
          </p:nvGrpSpPr>
          <p:grpSpPr bwMode="auto">
            <a:xfrm>
              <a:off x="4115" y="621"/>
              <a:ext cx="591" cy="452"/>
              <a:chOff x="4115" y="621"/>
              <a:chExt cx="591" cy="452"/>
            </a:xfrm>
          </p:grpSpPr>
          <p:sp>
            <p:nvSpPr>
              <p:cNvPr id="65" name="Text Box 101"/>
              <p:cNvSpPr txBox="1">
                <a:spLocks noChangeArrowheads="1"/>
              </p:cNvSpPr>
              <p:nvPr/>
            </p:nvSpPr>
            <p:spPr bwMode="auto">
              <a:xfrm>
                <a:off x="4196" y="621"/>
                <a:ext cx="510" cy="452"/>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30000"/>
                  </a:lnSpc>
                  <a:spcBef>
                    <a:spcPct val="0"/>
                  </a:spcBef>
                </a:pPr>
                <a:r>
                  <a:rPr lang="zh-CN" altLang="en-US" sz="2400" b="1"/>
                  <a:t> </a:t>
                </a:r>
              </a:p>
              <a:p>
                <a:pPr algn="l">
                  <a:spcBef>
                    <a:spcPct val="0"/>
                  </a:spcBef>
                </a:pPr>
                <a:r>
                  <a:rPr lang="en-US" altLang="zh-CN" sz="2400" b="1"/>
                  <a:t>2KB</a:t>
                </a:r>
              </a:p>
              <a:p>
                <a:pPr algn="l">
                  <a:lnSpc>
                    <a:spcPct val="35000"/>
                  </a:lnSpc>
                  <a:spcBef>
                    <a:spcPct val="0"/>
                  </a:spcBef>
                </a:pPr>
                <a:endParaRPr lang="en-US" altLang="zh-CN" sz="2400" b="1"/>
              </a:p>
            </p:txBody>
          </p:sp>
          <p:sp>
            <p:nvSpPr>
              <p:cNvPr id="66" name="Oval 102"/>
              <p:cNvSpPr>
                <a:spLocks noChangeArrowheads="1"/>
              </p:cNvSpPr>
              <p:nvPr/>
            </p:nvSpPr>
            <p:spPr bwMode="auto">
              <a:xfrm>
                <a:off x="4115" y="706"/>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9" name="Group 156"/>
            <p:cNvGrpSpPr>
              <a:grpSpLocks/>
            </p:cNvGrpSpPr>
            <p:nvPr/>
          </p:nvGrpSpPr>
          <p:grpSpPr bwMode="auto">
            <a:xfrm>
              <a:off x="5038" y="588"/>
              <a:ext cx="599" cy="452"/>
              <a:chOff x="5038" y="668"/>
              <a:chExt cx="599" cy="452"/>
            </a:xfrm>
          </p:grpSpPr>
          <p:sp>
            <p:nvSpPr>
              <p:cNvPr id="63" name="Text Box 103"/>
              <p:cNvSpPr txBox="1">
                <a:spLocks noChangeArrowheads="1"/>
              </p:cNvSpPr>
              <p:nvPr/>
            </p:nvSpPr>
            <p:spPr bwMode="auto">
              <a:xfrm>
                <a:off x="5119" y="668"/>
                <a:ext cx="518" cy="452"/>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30000"/>
                  </a:lnSpc>
                  <a:spcBef>
                    <a:spcPct val="0"/>
                  </a:spcBef>
                </a:pPr>
                <a:r>
                  <a:rPr lang="zh-CN" altLang="en-US" sz="2400" b="1"/>
                  <a:t> </a:t>
                </a:r>
              </a:p>
              <a:p>
                <a:pPr algn="l">
                  <a:spcBef>
                    <a:spcPct val="0"/>
                  </a:spcBef>
                </a:pPr>
                <a:r>
                  <a:rPr lang="zh-CN" altLang="en-US" sz="2400" b="1"/>
                  <a:t>2</a:t>
                </a:r>
                <a:r>
                  <a:rPr lang="en-US" altLang="zh-CN" sz="2400" b="1"/>
                  <a:t>KB</a:t>
                </a:r>
              </a:p>
              <a:p>
                <a:pPr algn="l">
                  <a:lnSpc>
                    <a:spcPct val="35000"/>
                  </a:lnSpc>
                  <a:spcBef>
                    <a:spcPct val="0"/>
                  </a:spcBef>
                </a:pPr>
                <a:endParaRPr lang="en-US" altLang="zh-CN" sz="2400" b="1"/>
              </a:p>
            </p:txBody>
          </p:sp>
          <p:sp>
            <p:nvSpPr>
              <p:cNvPr id="64" name="Oval 104"/>
              <p:cNvSpPr>
                <a:spLocks noChangeArrowheads="1"/>
              </p:cNvSpPr>
              <p:nvPr/>
            </p:nvSpPr>
            <p:spPr bwMode="auto">
              <a:xfrm>
                <a:off x="5038" y="753"/>
                <a:ext cx="68" cy="68"/>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20" name="Group 162"/>
            <p:cNvGrpSpPr>
              <a:grpSpLocks/>
            </p:cNvGrpSpPr>
            <p:nvPr/>
          </p:nvGrpSpPr>
          <p:grpSpPr bwMode="auto">
            <a:xfrm>
              <a:off x="2013" y="491"/>
              <a:ext cx="432" cy="269"/>
              <a:chOff x="2013" y="515"/>
              <a:chExt cx="432" cy="269"/>
            </a:xfrm>
          </p:grpSpPr>
          <p:sp>
            <p:nvSpPr>
              <p:cNvPr id="61" name="Text Box 106"/>
              <p:cNvSpPr txBox="1">
                <a:spLocks noChangeArrowheads="1"/>
              </p:cNvSpPr>
              <p:nvPr/>
            </p:nvSpPr>
            <p:spPr bwMode="auto">
              <a:xfrm>
                <a:off x="2013" y="515"/>
                <a:ext cx="43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b="1"/>
                  <a:t>CS</a:t>
                </a:r>
              </a:p>
            </p:txBody>
          </p:sp>
          <p:sp>
            <p:nvSpPr>
              <p:cNvPr id="62" name="Line 107"/>
              <p:cNvSpPr>
                <a:spLocks noChangeShapeType="1"/>
              </p:cNvSpPr>
              <p:nvPr/>
            </p:nvSpPr>
            <p:spPr bwMode="auto">
              <a:xfrm>
                <a:off x="2098" y="564"/>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21" name="Line 108"/>
            <p:cNvSpPr>
              <a:spLocks noChangeShapeType="1"/>
            </p:cNvSpPr>
            <p:nvPr/>
          </p:nvSpPr>
          <p:spPr bwMode="auto">
            <a:xfrm>
              <a:off x="1720" y="752"/>
              <a:ext cx="568"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nvGrpSpPr>
            <p:cNvPr id="22" name="Group 160"/>
            <p:cNvGrpSpPr>
              <a:grpSpLocks/>
            </p:cNvGrpSpPr>
            <p:nvPr/>
          </p:nvGrpSpPr>
          <p:grpSpPr bwMode="auto">
            <a:xfrm>
              <a:off x="4787" y="452"/>
              <a:ext cx="432" cy="269"/>
              <a:chOff x="4787" y="508"/>
              <a:chExt cx="432" cy="269"/>
            </a:xfrm>
          </p:grpSpPr>
          <p:sp>
            <p:nvSpPr>
              <p:cNvPr id="59" name="Text Box 110"/>
              <p:cNvSpPr txBox="1">
                <a:spLocks noChangeArrowheads="1"/>
              </p:cNvSpPr>
              <p:nvPr/>
            </p:nvSpPr>
            <p:spPr bwMode="auto">
              <a:xfrm>
                <a:off x="4787" y="508"/>
                <a:ext cx="43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b="1"/>
                  <a:t>CS</a:t>
                </a:r>
              </a:p>
            </p:txBody>
          </p:sp>
          <p:sp>
            <p:nvSpPr>
              <p:cNvPr id="60" name="Line 111"/>
              <p:cNvSpPr>
                <a:spLocks noChangeShapeType="1"/>
              </p:cNvSpPr>
              <p:nvPr/>
            </p:nvSpPr>
            <p:spPr bwMode="auto">
              <a:xfrm>
                <a:off x="4864" y="557"/>
                <a:ext cx="181" cy="0"/>
              </a:xfrm>
              <a:prstGeom prst="line">
                <a:avLst/>
              </a:prstGeom>
              <a:noFill/>
              <a:ln w="21590">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23" name="Text Box 113"/>
            <p:cNvSpPr txBox="1">
              <a:spLocks noChangeArrowheads="1"/>
            </p:cNvSpPr>
            <p:nvPr/>
          </p:nvSpPr>
          <p:spPr bwMode="auto">
            <a:xfrm>
              <a:off x="3848" y="496"/>
              <a:ext cx="43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b="1"/>
                <a:t>CS</a:t>
              </a:r>
            </a:p>
          </p:txBody>
        </p:sp>
        <p:sp>
          <p:nvSpPr>
            <p:cNvPr id="24" name="Line 114"/>
            <p:cNvSpPr>
              <a:spLocks noChangeShapeType="1"/>
            </p:cNvSpPr>
            <p:nvPr/>
          </p:nvSpPr>
          <p:spPr bwMode="auto">
            <a:xfrm>
              <a:off x="3925" y="545"/>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nvGrpSpPr>
            <p:cNvPr id="25" name="Group 159"/>
            <p:cNvGrpSpPr>
              <a:grpSpLocks/>
            </p:cNvGrpSpPr>
            <p:nvPr/>
          </p:nvGrpSpPr>
          <p:grpSpPr bwMode="auto">
            <a:xfrm>
              <a:off x="2927" y="456"/>
              <a:ext cx="390" cy="269"/>
              <a:chOff x="2927" y="544"/>
              <a:chExt cx="390" cy="269"/>
            </a:xfrm>
          </p:grpSpPr>
          <p:sp>
            <p:nvSpPr>
              <p:cNvPr id="57" name="Text Box 116"/>
              <p:cNvSpPr txBox="1">
                <a:spLocks noChangeArrowheads="1"/>
              </p:cNvSpPr>
              <p:nvPr/>
            </p:nvSpPr>
            <p:spPr bwMode="auto">
              <a:xfrm>
                <a:off x="2927" y="544"/>
                <a:ext cx="39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b="1"/>
                  <a:t>CS</a:t>
                </a:r>
              </a:p>
            </p:txBody>
          </p:sp>
          <p:sp>
            <p:nvSpPr>
              <p:cNvPr id="58" name="Line 117"/>
              <p:cNvSpPr>
                <a:spLocks noChangeShapeType="1"/>
              </p:cNvSpPr>
              <p:nvPr/>
            </p:nvSpPr>
            <p:spPr bwMode="auto">
              <a:xfrm>
                <a:off x="3004" y="593"/>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26" name="Text Box 118"/>
            <p:cNvSpPr txBox="1">
              <a:spLocks noChangeArrowheads="1"/>
            </p:cNvSpPr>
            <p:nvPr/>
          </p:nvSpPr>
          <p:spPr bwMode="auto">
            <a:xfrm>
              <a:off x="1652" y="508"/>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111</a:t>
              </a:r>
            </a:p>
          </p:txBody>
        </p:sp>
        <p:sp>
          <p:nvSpPr>
            <p:cNvPr id="27" name="Freeform 119"/>
            <p:cNvSpPr>
              <a:spLocks/>
            </p:cNvSpPr>
            <p:nvPr/>
          </p:nvSpPr>
          <p:spPr bwMode="auto">
            <a:xfrm>
              <a:off x="1720" y="733"/>
              <a:ext cx="1448" cy="498"/>
            </a:xfrm>
            <a:custGeom>
              <a:avLst/>
              <a:gdLst>
                <a:gd name="T0" fmla="*/ 0 w 1448"/>
                <a:gd name="T1" fmla="*/ 245 h 618"/>
                <a:gd name="T2" fmla="*/ 457 w 1448"/>
                <a:gd name="T3" fmla="*/ 245 h 618"/>
                <a:gd name="T4" fmla="*/ 457 w 1448"/>
                <a:gd name="T5" fmla="*/ 618 h 618"/>
                <a:gd name="T6" fmla="*/ 1338 w 1448"/>
                <a:gd name="T7" fmla="*/ 618 h 618"/>
                <a:gd name="T8" fmla="*/ 1338 w 1448"/>
                <a:gd name="T9" fmla="*/ 0 h 618"/>
                <a:gd name="T10" fmla="*/ 1448 w 1448"/>
                <a:gd name="T11" fmla="*/ 0 h 618"/>
              </a:gdLst>
              <a:ahLst/>
              <a:cxnLst>
                <a:cxn ang="0">
                  <a:pos x="T0" y="T1"/>
                </a:cxn>
                <a:cxn ang="0">
                  <a:pos x="T2" y="T3"/>
                </a:cxn>
                <a:cxn ang="0">
                  <a:pos x="T4" y="T5"/>
                </a:cxn>
                <a:cxn ang="0">
                  <a:pos x="T6" y="T7"/>
                </a:cxn>
                <a:cxn ang="0">
                  <a:pos x="T8" y="T9"/>
                </a:cxn>
                <a:cxn ang="0">
                  <a:pos x="T10" y="T11"/>
                </a:cxn>
              </a:cxnLst>
              <a:rect l="0" t="0" r="r" b="b"/>
              <a:pathLst>
                <a:path w="1448" h="618">
                  <a:moveTo>
                    <a:pt x="0" y="245"/>
                  </a:moveTo>
                  <a:lnTo>
                    <a:pt x="457" y="245"/>
                  </a:lnTo>
                  <a:lnTo>
                    <a:pt x="457" y="618"/>
                  </a:lnTo>
                  <a:lnTo>
                    <a:pt x="1338" y="618"/>
                  </a:lnTo>
                  <a:lnTo>
                    <a:pt x="1338" y="0"/>
                  </a:lnTo>
                  <a:lnTo>
                    <a:pt x="1448" y="0"/>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8" name="Freeform 120"/>
            <p:cNvSpPr>
              <a:spLocks/>
            </p:cNvSpPr>
            <p:nvPr/>
          </p:nvSpPr>
          <p:spPr bwMode="auto">
            <a:xfrm>
              <a:off x="1711" y="1153"/>
              <a:ext cx="1593" cy="180"/>
            </a:xfrm>
            <a:custGeom>
              <a:avLst/>
              <a:gdLst>
                <a:gd name="T0" fmla="*/ 0 w 1593"/>
                <a:gd name="T1" fmla="*/ 0 h 398"/>
                <a:gd name="T2" fmla="*/ 313 w 1593"/>
                <a:gd name="T3" fmla="*/ 0 h 398"/>
                <a:gd name="T4" fmla="*/ 313 w 1593"/>
                <a:gd name="T5" fmla="*/ 398 h 398"/>
                <a:gd name="T6" fmla="*/ 1593 w 1593"/>
                <a:gd name="T7" fmla="*/ 398 h 398"/>
              </a:gdLst>
              <a:ahLst/>
              <a:cxnLst>
                <a:cxn ang="0">
                  <a:pos x="T0" y="T1"/>
                </a:cxn>
                <a:cxn ang="0">
                  <a:pos x="T2" y="T3"/>
                </a:cxn>
                <a:cxn ang="0">
                  <a:pos x="T4" y="T5"/>
                </a:cxn>
                <a:cxn ang="0">
                  <a:pos x="T6" y="T7"/>
                </a:cxn>
              </a:cxnLst>
              <a:rect l="0" t="0" r="r" b="b"/>
              <a:pathLst>
                <a:path w="1593" h="398">
                  <a:moveTo>
                    <a:pt x="0" y="0"/>
                  </a:moveTo>
                  <a:lnTo>
                    <a:pt x="313" y="0"/>
                  </a:lnTo>
                  <a:lnTo>
                    <a:pt x="313" y="398"/>
                  </a:lnTo>
                  <a:lnTo>
                    <a:pt x="1593" y="398"/>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nvGrpSpPr>
            <p:cNvPr id="29" name="Group 150"/>
            <p:cNvGrpSpPr>
              <a:grpSpLocks/>
            </p:cNvGrpSpPr>
            <p:nvPr/>
          </p:nvGrpSpPr>
          <p:grpSpPr bwMode="auto">
            <a:xfrm>
              <a:off x="3304" y="1287"/>
              <a:ext cx="170" cy="245"/>
              <a:chOff x="3304" y="1576"/>
              <a:chExt cx="170" cy="220"/>
            </a:xfrm>
          </p:grpSpPr>
          <p:sp>
            <p:nvSpPr>
              <p:cNvPr id="54" name="Rectangle 122"/>
              <p:cNvSpPr>
                <a:spLocks noChangeArrowheads="1"/>
              </p:cNvSpPr>
              <p:nvPr/>
            </p:nvSpPr>
            <p:spPr bwMode="auto">
              <a:xfrm>
                <a:off x="3304" y="1576"/>
                <a:ext cx="170" cy="220"/>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5" name="Line 123"/>
              <p:cNvSpPr>
                <a:spLocks noChangeShapeType="1"/>
              </p:cNvSpPr>
              <p:nvPr/>
            </p:nvSpPr>
            <p:spPr bwMode="auto">
              <a:xfrm>
                <a:off x="3347" y="1686"/>
                <a:ext cx="9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6" name="Line 124"/>
              <p:cNvSpPr>
                <a:spLocks noChangeShapeType="1"/>
              </p:cNvSpPr>
              <p:nvPr/>
            </p:nvSpPr>
            <p:spPr bwMode="auto">
              <a:xfrm>
                <a:off x="3389" y="1644"/>
                <a:ext cx="0" cy="95"/>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30" name="Line 125"/>
            <p:cNvSpPr>
              <a:spLocks noChangeShapeType="1"/>
            </p:cNvSpPr>
            <p:nvPr/>
          </p:nvSpPr>
          <p:spPr bwMode="auto">
            <a:xfrm flipH="1">
              <a:off x="2829" y="1473"/>
              <a:ext cx="475"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1" name="Text Box 126"/>
            <p:cNvSpPr txBox="1">
              <a:spLocks noChangeArrowheads="1"/>
            </p:cNvSpPr>
            <p:nvPr/>
          </p:nvSpPr>
          <p:spPr bwMode="auto">
            <a:xfrm>
              <a:off x="2458" y="1311"/>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t>A</a:t>
              </a:r>
              <a:r>
                <a:rPr lang="en-US" altLang="zh-CN" sz="2800" b="1" baseline="-16000"/>
                <a:t>12</a:t>
              </a:r>
            </a:p>
          </p:txBody>
        </p:sp>
        <p:sp>
          <p:nvSpPr>
            <p:cNvPr id="32" name="Rectangle 128"/>
            <p:cNvSpPr>
              <a:spLocks noChangeArrowheads="1"/>
            </p:cNvSpPr>
            <p:nvPr/>
          </p:nvSpPr>
          <p:spPr bwMode="auto">
            <a:xfrm rot="5400000">
              <a:off x="2964" y="1554"/>
              <a:ext cx="125" cy="220"/>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3" name="Oval 129"/>
            <p:cNvSpPr>
              <a:spLocks noChangeArrowheads="1"/>
            </p:cNvSpPr>
            <p:nvPr/>
          </p:nvSpPr>
          <p:spPr bwMode="auto">
            <a:xfrm>
              <a:off x="2993" y="1726"/>
              <a:ext cx="68" cy="68"/>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4" name="Line 130"/>
            <p:cNvSpPr>
              <a:spLocks noChangeShapeType="1"/>
            </p:cNvSpPr>
            <p:nvPr/>
          </p:nvSpPr>
          <p:spPr bwMode="auto">
            <a:xfrm>
              <a:off x="3032" y="1465"/>
              <a:ext cx="0" cy="138"/>
            </a:xfrm>
            <a:prstGeom prst="line">
              <a:avLst/>
            </a:prstGeom>
            <a:noFill/>
            <a:ln w="22225">
              <a:solidFill>
                <a:srgbClr val="003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5" name="Freeform 131"/>
            <p:cNvSpPr>
              <a:spLocks/>
            </p:cNvSpPr>
            <p:nvPr/>
          </p:nvSpPr>
          <p:spPr bwMode="auto">
            <a:xfrm>
              <a:off x="3473" y="743"/>
              <a:ext cx="644" cy="668"/>
            </a:xfrm>
            <a:custGeom>
              <a:avLst/>
              <a:gdLst>
                <a:gd name="T0" fmla="*/ 0 w 644"/>
                <a:gd name="T1" fmla="*/ 898 h 898"/>
                <a:gd name="T2" fmla="*/ 449 w 644"/>
                <a:gd name="T3" fmla="*/ 898 h 898"/>
                <a:gd name="T4" fmla="*/ 449 w 644"/>
                <a:gd name="T5" fmla="*/ 0 h 898"/>
                <a:gd name="T6" fmla="*/ 644 w 644"/>
                <a:gd name="T7" fmla="*/ 0 h 898"/>
              </a:gdLst>
              <a:ahLst/>
              <a:cxnLst>
                <a:cxn ang="0">
                  <a:pos x="T0" y="T1"/>
                </a:cxn>
                <a:cxn ang="0">
                  <a:pos x="T2" y="T3"/>
                </a:cxn>
                <a:cxn ang="0">
                  <a:pos x="T4" y="T5"/>
                </a:cxn>
                <a:cxn ang="0">
                  <a:pos x="T6" y="T7"/>
                </a:cxn>
              </a:cxnLst>
              <a:rect l="0" t="0" r="r" b="b"/>
              <a:pathLst>
                <a:path w="644" h="898">
                  <a:moveTo>
                    <a:pt x="0" y="898"/>
                  </a:moveTo>
                  <a:lnTo>
                    <a:pt x="449" y="898"/>
                  </a:lnTo>
                  <a:lnTo>
                    <a:pt x="449" y="0"/>
                  </a:lnTo>
                  <a:lnTo>
                    <a:pt x="644" y="0"/>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6" name="Freeform 132"/>
            <p:cNvSpPr>
              <a:spLocks/>
            </p:cNvSpPr>
            <p:nvPr/>
          </p:nvSpPr>
          <p:spPr bwMode="auto">
            <a:xfrm>
              <a:off x="3032" y="1790"/>
              <a:ext cx="252" cy="110"/>
            </a:xfrm>
            <a:custGeom>
              <a:avLst/>
              <a:gdLst>
                <a:gd name="T0" fmla="*/ 0 w 263"/>
                <a:gd name="T1" fmla="*/ 0 h 110"/>
                <a:gd name="T2" fmla="*/ 0 w 263"/>
                <a:gd name="T3" fmla="*/ 110 h 110"/>
                <a:gd name="T4" fmla="*/ 263 w 263"/>
                <a:gd name="T5" fmla="*/ 110 h 110"/>
              </a:gdLst>
              <a:ahLst/>
              <a:cxnLst>
                <a:cxn ang="0">
                  <a:pos x="T0" y="T1"/>
                </a:cxn>
                <a:cxn ang="0">
                  <a:pos x="T2" y="T3"/>
                </a:cxn>
                <a:cxn ang="0">
                  <a:pos x="T4" y="T5"/>
                </a:cxn>
              </a:cxnLst>
              <a:rect l="0" t="0" r="r" b="b"/>
              <a:pathLst>
                <a:path w="263" h="110">
                  <a:moveTo>
                    <a:pt x="0" y="0"/>
                  </a:moveTo>
                  <a:lnTo>
                    <a:pt x="0" y="110"/>
                  </a:lnTo>
                  <a:lnTo>
                    <a:pt x="263" y="110"/>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nvGrpSpPr>
            <p:cNvPr id="37" name="Group 153"/>
            <p:cNvGrpSpPr>
              <a:grpSpLocks/>
            </p:cNvGrpSpPr>
            <p:nvPr/>
          </p:nvGrpSpPr>
          <p:grpSpPr bwMode="auto">
            <a:xfrm>
              <a:off x="3288" y="1854"/>
              <a:ext cx="170" cy="220"/>
              <a:chOff x="3280" y="1990"/>
              <a:chExt cx="170" cy="220"/>
            </a:xfrm>
          </p:grpSpPr>
          <p:sp>
            <p:nvSpPr>
              <p:cNvPr id="51" name="Rectangle 134"/>
              <p:cNvSpPr>
                <a:spLocks noChangeArrowheads="1"/>
              </p:cNvSpPr>
              <p:nvPr/>
            </p:nvSpPr>
            <p:spPr bwMode="auto">
              <a:xfrm>
                <a:off x="3280" y="1990"/>
                <a:ext cx="170" cy="220"/>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2" name="Line 135"/>
              <p:cNvSpPr>
                <a:spLocks noChangeShapeType="1"/>
              </p:cNvSpPr>
              <p:nvPr/>
            </p:nvSpPr>
            <p:spPr bwMode="auto">
              <a:xfrm>
                <a:off x="3331" y="2100"/>
                <a:ext cx="76"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3" name="Line 136"/>
              <p:cNvSpPr>
                <a:spLocks noChangeShapeType="1"/>
              </p:cNvSpPr>
              <p:nvPr/>
            </p:nvSpPr>
            <p:spPr bwMode="auto">
              <a:xfrm>
                <a:off x="3365" y="2058"/>
                <a:ext cx="0" cy="95"/>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38" name="Text Box 137"/>
            <p:cNvSpPr txBox="1">
              <a:spLocks noChangeArrowheads="1"/>
            </p:cNvSpPr>
            <p:nvPr/>
          </p:nvSpPr>
          <p:spPr bwMode="auto">
            <a:xfrm>
              <a:off x="1654" y="1153"/>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100</a:t>
              </a:r>
            </a:p>
          </p:txBody>
        </p:sp>
        <p:sp>
          <p:nvSpPr>
            <p:cNvPr id="39" name="Text Box 138"/>
            <p:cNvSpPr txBox="1">
              <a:spLocks noChangeArrowheads="1"/>
            </p:cNvSpPr>
            <p:nvPr/>
          </p:nvSpPr>
          <p:spPr bwMode="auto">
            <a:xfrm>
              <a:off x="1664" y="1659"/>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010</a:t>
              </a:r>
            </a:p>
          </p:txBody>
        </p:sp>
        <p:sp>
          <p:nvSpPr>
            <p:cNvPr id="40" name="Text Box 139"/>
            <p:cNvSpPr txBox="1">
              <a:spLocks noChangeArrowheads="1"/>
            </p:cNvSpPr>
            <p:nvPr/>
          </p:nvSpPr>
          <p:spPr bwMode="auto">
            <a:xfrm>
              <a:off x="1660" y="933"/>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101</a:t>
              </a:r>
            </a:p>
          </p:txBody>
        </p:sp>
        <p:sp>
          <p:nvSpPr>
            <p:cNvPr id="41" name="Text Box 140"/>
            <p:cNvSpPr txBox="1">
              <a:spLocks noChangeArrowheads="1"/>
            </p:cNvSpPr>
            <p:nvPr/>
          </p:nvSpPr>
          <p:spPr bwMode="auto">
            <a:xfrm>
              <a:off x="1655" y="718"/>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110</a:t>
              </a:r>
            </a:p>
          </p:txBody>
        </p:sp>
        <p:sp>
          <p:nvSpPr>
            <p:cNvPr id="42" name="Line 141"/>
            <p:cNvSpPr>
              <a:spLocks noChangeShapeType="1"/>
            </p:cNvSpPr>
            <p:nvPr/>
          </p:nvSpPr>
          <p:spPr bwMode="auto">
            <a:xfrm>
              <a:off x="1712" y="2286"/>
              <a:ext cx="165"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3" name="Line 142"/>
            <p:cNvSpPr>
              <a:spLocks noChangeShapeType="1"/>
            </p:cNvSpPr>
            <p:nvPr/>
          </p:nvSpPr>
          <p:spPr bwMode="auto">
            <a:xfrm>
              <a:off x="1723" y="1670"/>
              <a:ext cx="145"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4" name="Line 143"/>
            <p:cNvSpPr>
              <a:spLocks noChangeShapeType="1"/>
            </p:cNvSpPr>
            <p:nvPr/>
          </p:nvSpPr>
          <p:spPr bwMode="auto">
            <a:xfrm>
              <a:off x="1709" y="1884"/>
              <a:ext cx="165"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5" name="Line 144"/>
            <p:cNvSpPr>
              <a:spLocks noChangeShapeType="1"/>
            </p:cNvSpPr>
            <p:nvPr/>
          </p:nvSpPr>
          <p:spPr bwMode="auto">
            <a:xfrm>
              <a:off x="1704" y="2083"/>
              <a:ext cx="165"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6" name="Text Box 145"/>
            <p:cNvSpPr txBox="1">
              <a:spLocks noChangeArrowheads="1"/>
            </p:cNvSpPr>
            <p:nvPr/>
          </p:nvSpPr>
          <p:spPr bwMode="auto">
            <a:xfrm>
              <a:off x="1674" y="1865"/>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001</a:t>
              </a:r>
            </a:p>
          </p:txBody>
        </p:sp>
        <p:sp>
          <p:nvSpPr>
            <p:cNvPr id="47" name="Text Box 146"/>
            <p:cNvSpPr txBox="1">
              <a:spLocks noChangeArrowheads="1"/>
            </p:cNvSpPr>
            <p:nvPr/>
          </p:nvSpPr>
          <p:spPr bwMode="auto">
            <a:xfrm>
              <a:off x="1670" y="2072"/>
              <a:ext cx="4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000</a:t>
              </a:r>
            </a:p>
          </p:txBody>
        </p:sp>
        <p:sp>
          <p:nvSpPr>
            <p:cNvPr id="48" name="Text Box 147"/>
            <p:cNvSpPr txBox="1">
              <a:spLocks noChangeArrowheads="1"/>
            </p:cNvSpPr>
            <p:nvPr/>
          </p:nvSpPr>
          <p:spPr bwMode="auto">
            <a:xfrm>
              <a:off x="1665" y="1441"/>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011</a:t>
              </a:r>
            </a:p>
          </p:txBody>
        </p:sp>
        <p:sp>
          <p:nvSpPr>
            <p:cNvPr id="49" name="Freeform 148"/>
            <p:cNvSpPr>
              <a:spLocks/>
            </p:cNvSpPr>
            <p:nvPr/>
          </p:nvSpPr>
          <p:spPr bwMode="auto">
            <a:xfrm>
              <a:off x="3456" y="727"/>
              <a:ext cx="1592" cy="1244"/>
            </a:xfrm>
            <a:custGeom>
              <a:avLst/>
              <a:gdLst>
                <a:gd name="T0" fmla="*/ 0 w 1592"/>
                <a:gd name="T1" fmla="*/ 1635 h 1635"/>
                <a:gd name="T2" fmla="*/ 1398 w 1592"/>
                <a:gd name="T3" fmla="*/ 1635 h 1635"/>
                <a:gd name="T4" fmla="*/ 1398 w 1592"/>
                <a:gd name="T5" fmla="*/ 0 h 1635"/>
                <a:gd name="T6" fmla="*/ 1592 w 1592"/>
                <a:gd name="T7" fmla="*/ 0 h 1635"/>
              </a:gdLst>
              <a:ahLst/>
              <a:cxnLst>
                <a:cxn ang="0">
                  <a:pos x="T0" y="T1"/>
                </a:cxn>
                <a:cxn ang="0">
                  <a:pos x="T2" y="T3"/>
                </a:cxn>
                <a:cxn ang="0">
                  <a:pos x="T4" y="T5"/>
                </a:cxn>
                <a:cxn ang="0">
                  <a:pos x="T6" y="T7"/>
                </a:cxn>
              </a:cxnLst>
              <a:rect l="0" t="0" r="r" b="b"/>
              <a:pathLst>
                <a:path w="1592" h="1635">
                  <a:moveTo>
                    <a:pt x="0" y="1635"/>
                  </a:moveTo>
                  <a:lnTo>
                    <a:pt x="1398" y="1635"/>
                  </a:lnTo>
                  <a:lnTo>
                    <a:pt x="1398" y="0"/>
                  </a:lnTo>
                  <a:lnTo>
                    <a:pt x="1592" y="0"/>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0" name="Freeform 149"/>
            <p:cNvSpPr>
              <a:spLocks/>
            </p:cNvSpPr>
            <p:nvPr/>
          </p:nvSpPr>
          <p:spPr bwMode="auto">
            <a:xfrm>
              <a:off x="1718" y="1385"/>
              <a:ext cx="1565" cy="630"/>
            </a:xfrm>
            <a:custGeom>
              <a:avLst/>
              <a:gdLst>
                <a:gd name="T0" fmla="*/ 0 w 1565"/>
                <a:gd name="T1" fmla="*/ 0 h 729"/>
                <a:gd name="T2" fmla="*/ 221 w 1565"/>
                <a:gd name="T3" fmla="*/ 0 h 729"/>
                <a:gd name="T4" fmla="*/ 221 w 1565"/>
                <a:gd name="T5" fmla="*/ 105 h 729"/>
                <a:gd name="T6" fmla="*/ 644 w 1565"/>
                <a:gd name="T7" fmla="*/ 105 h 729"/>
                <a:gd name="T8" fmla="*/ 644 w 1565"/>
                <a:gd name="T9" fmla="*/ 729 h 729"/>
                <a:gd name="T10" fmla="*/ 1565 w 1565"/>
                <a:gd name="T11" fmla="*/ 729 h 729"/>
              </a:gdLst>
              <a:ahLst/>
              <a:cxnLst>
                <a:cxn ang="0">
                  <a:pos x="T0" y="T1"/>
                </a:cxn>
                <a:cxn ang="0">
                  <a:pos x="T2" y="T3"/>
                </a:cxn>
                <a:cxn ang="0">
                  <a:pos x="T4" y="T5"/>
                </a:cxn>
                <a:cxn ang="0">
                  <a:pos x="T6" y="T7"/>
                </a:cxn>
                <a:cxn ang="0">
                  <a:pos x="T8" y="T9"/>
                </a:cxn>
                <a:cxn ang="0">
                  <a:pos x="T10" y="T11"/>
                </a:cxn>
              </a:cxnLst>
              <a:rect l="0" t="0" r="r" b="b"/>
              <a:pathLst>
                <a:path w="1565" h="729">
                  <a:moveTo>
                    <a:pt x="0" y="0"/>
                  </a:moveTo>
                  <a:lnTo>
                    <a:pt x="221" y="0"/>
                  </a:lnTo>
                  <a:lnTo>
                    <a:pt x="221" y="105"/>
                  </a:lnTo>
                  <a:lnTo>
                    <a:pt x="644" y="105"/>
                  </a:lnTo>
                  <a:lnTo>
                    <a:pt x="644" y="729"/>
                  </a:lnTo>
                  <a:lnTo>
                    <a:pt x="1565" y="729"/>
                  </a:lnTo>
                </a:path>
              </a:pathLst>
            </a:cu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Tree>
    <p:extLst>
      <p:ext uri="{BB962C8B-B14F-4D97-AF65-F5344CB8AC3E}">
        <p14:creationId xmlns:p14="http://schemas.microsoft.com/office/powerpoint/2010/main" val="152417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left)">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95734" y="692696"/>
            <a:ext cx="4468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
              </a:spcBef>
            </a:pPr>
            <a:r>
              <a:rPr lang="zh-CN" altLang="en-US" sz="2800" b="1"/>
              <a:t>1. 写出每片芯片的地址范围</a:t>
            </a:r>
          </a:p>
        </p:txBody>
      </p:sp>
      <p:sp>
        <p:nvSpPr>
          <p:cNvPr id="3" name="Text Box 3"/>
          <p:cNvSpPr txBox="1">
            <a:spLocks noChangeArrowheads="1"/>
          </p:cNvSpPr>
          <p:nvPr/>
        </p:nvSpPr>
        <p:spPr bwMode="auto">
          <a:xfrm>
            <a:off x="1229171" y="1782464"/>
            <a:ext cx="5943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800000"/>
                </a:solidFill>
              </a:rPr>
              <a:t>1    1    1</a:t>
            </a:r>
            <a:r>
              <a:rPr lang="zh-CN" altLang="en-US" sz="2800" b="1">
                <a:solidFill>
                  <a:srgbClr val="CCFFFF"/>
                </a:solidFill>
              </a:rPr>
              <a:t>    </a:t>
            </a:r>
            <a:r>
              <a:rPr lang="zh-CN" altLang="en-US" sz="2800" b="1"/>
              <a:t>0    0    0    0  </a:t>
            </a:r>
            <a:r>
              <a:rPr lang="en-US" altLang="zh-CN" sz="3200" b="1" baseline="-14000"/>
              <a:t>….</a:t>
            </a:r>
            <a:r>
              <a:rPr lang="zh-CN" altLang="en-US" sz="2800" b="1"/>
              <a:t>  0   0   0</a:t>
            </a:r>
          </a:p>
          <a:p>
            <a:pPr algn="l">
              <a:spcBef>
                <a:spcPct val="0"/>
              </a:spcBef>
            </a:pPr>
            <a:r>
              <a:rPr lang="zh-CN" altLang="en-US" sz="2800" b="1">
                <a:solidFill>
                  <a:srgbClr val="800000"/>
                </a:solidFill>
              </a:rPr>
              <a:t>1    1    1</a:t>
            </a:r>
            <a:r>
              <a:rPr lang="zh-CN" altLang="en-US" sz="2800" b="1">
                <a:solidFill>
                  <a:srgbClr val="CCFFFF"/>
                </a:solidFill>
              </a:rPr>
              <a:t>    </a:t>
            </a:r>
            <a:r>
              <a:rPr lang="zh-CN" altLang="en-US" sz="2800" b="1"/>
              <a:t>1    1    1    1  </a:t>
            </a:r>
            <a:r>
              <a:rPr lang="en-US" altLang="zh-CN" sz="3200" b="1" baseline="-14000"/>
              <a:t>…. </a:t>
            </a:r>
            <a:r>
              <a:rPr lang="zh-CN" altLang="en-US" sz="2800" b="1"/>
              <a:t> 1   1   1</a:t>
            </a:r>
          </a:p>
        </p:txBody>
      </p:sp>
      <p:grpSp>
        <p:nvGrpSpPr>
          <p:cNvPr id="4" name="Group 36"/>
          <p:cNvGrpSpPr>
            <a:grpSpLocks/>
          </p:cNvGrpSpPr>
          <p:nvPr/>
        </p:nvGrpSpPr>
        <p:grpSpPr bwMode="auto">
          <a:xfrm>
            <a:off x="1167259" y="1255414"/>
            <a:ext cx="5472112" cy="519113"/>
            <a:chOff x="685" y="306"/>
            <a:chExt cx="3447" cy="327"/>
          </a:xfrm>
        </p:grpSpPr>
        <p:sp>
          <p:nvSpPr>
            <p:cNvPr id="5" name="Text Box 5"/>
            <p:cNvSpPr txBox="1">
              <a:spLocks noChangeArrowheads="1"/>
            </p:cNvSpPr>
            <p:nvPr/>
          </p:nvSpPr>
          <p:spPr bwMode="auto">
            <a:xfrm>
              <a:off x="685" y="306"/>
              <a:ext cx="34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t>A</a:t>
              </a:r>
              <a:r>
                <a:rPr lang="en-US" altLang="zh-CN" sz="3200" b="1" baseline="-14000"/>
                <a:t>15</a:t>
              </a:r>
              <a:r>
                <a:rPr lang="en-US" altLang="zh-CN" sz="2800" b="1"/>
                <a:t>A</a:t>
              </a:r>
              <a:r>
                <a:rPr lang="en-US" altLang="zh-CN" sz="3200" b="1" baseline="-14000"/>
                <a:t>14</a:t>
              </a:r>
              <a:r>
                <a:rPr lang="en-US" altLang="zh-CN" sz="2800" b="1"/>
                <a:t>A</a:t>
              </a:r>
              <a:r>
                <a:rPr lang="en-US" altLang="zh-CN" sz="3200" b="1" baseline="-14000"/>
                <a:t>13</a:t>
              </a:r>
              <a:r>
                <a:rPr lang="en-US" altLang="zh-CN" sz="2800" b="1"/>
                <a:t>A</a:t>
              </a:r>
              <a:r>
                <a:rPr lang="en-US" altLang="zh-CN" sz="3200" b="1" baseline="-14000"/>
                <a:t>12</a:t>
              </a:r>
              <a:r>
                <a:rPr lang="en-US" altLang="zh-CN" sz="2800" b="1"/>
                <a:t>A</a:t>
              </a:r>
              <a:r>
                <a:rPr lang="en-US" altLang="zh-CN" sz="3200" b="1" baseline="-14000"/>
                <a:t>11</a:t>
              </a:r>
              <a:r>
                <a:rPr lang="en-US" altLang="zh-CN" sz="2800" b="1"/>
                <a:t>A</a:t>
              </a:r>
              <a:r>
                <a:rPr lang="en-US" altLang="zh-CN" sz="3200" b="1" baseline="-14000"/>
                <a:t>10</a:t>
              </a:r>
              <a:r>
                <a:rPr lang="en-US" altLang="zh-CN" sz="1200" b="1" baseline="-14000"/>
                <a:t> </a:t>
              </a:r>
              <a:r>
                <a:rPr lang="en-US" altLang="zh-CN" sz="2800" b="1"/>
                <a:t>A</a:t>
              </a:r>
              <a:r>
                <a:rPr lang="en-US" altLang="zh-CN" sz="3200" b="1" baseline="-14000"/>
                <a:t>9….</a:t>
              </a:r>
              <a:r>
                <a:rPr lang="en-US" altLang="zh-CN" sz="2800" b="1"/>
                <a:t>A</a:t>
              </a:r>
              <a:r>
                <a:rPr lang="en-US" altLang="zh-CN" sz="3200" b="1" baseline="-14000"/>
                <a:t>2</a:t>
              </a:r>
              <a:r>
                <a:rPr lang="en-US" altLang="zh-CN" sz="2800" b="1"/>
                <a:t>A</a:t>
              </a:r>
              <a:r>
                <a:rPr lang="en-US" altLang="zh-CN" sz="3200" b="1" baseline="-14000"/>
                <a:t>1</a:t>
              </a:r>
              <a:r>
                <a:rPr lang="en-US" altLang="zh-CN" sz="2800" b="1"/>
                <a:t>A</a:t>
              </a:r>
              <a:r>
                <a:rPr lang="en-US" altLang="zh-CN" sz="3200" b="1" baseline="-14000"/>
                <a:t>0</a:t>
              </a:r>
            </a:p>
          </p:txBody>
        </p:sp>
        <p:sp>
          <p:nvSpPr>
            <p:cNvPr id="6" name="Line 6"/>
            <p:cNvSpPr>
              <a:spLocks noChangeShapeType="1"/>
            </p:cNvSpPr>
            <p:nvPr/>
          </p:nvSpPr>
          <p:spPr bwMode="auto">
            <a:xfrm>
              <a:off x="697" y="631"/>
              <a:ext cx="3435" cy="0"/>
            </a:xfrm>
            <a:prstGeom prst="line">
              <a:avLst/>
            </a:prstGeom>
            <a:noFill/>
            <a:ln w="19050">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7" name="AutoShape 7"/>
          <p:cNvSpPr>
            <a:spLocks/>
          </p:cNvSpPr>
          <p:nvPr/>
        </p:nvSpPr>
        <p:spPr bwMode="auto">
          <a:xfrm>
            <a:off x="1084709" y="1987252"/>
            <a:ext cx="128587" cy="604837"/>
          </a:xfrm>
          <a:prstGeom prst="leftBrace">
            <a:avLst>
              <a:gd name="adj1" fmla="val 39198"/>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8" name="Text Box 8"/>
          <p:cNvSpPr txBox="1">
            <a:spLocks noChangeArrowheads="1"/>
          </p:cNvSpPr>
          <p:nvPr/>
        </p:nvSpPr>
        <p:spPr bwMode="auto">
          <a:xfrm>
            <a:off x="348109" y="2030114"/>
            <a:ext cx="820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t>8</a:t>
            </a:r>
            <a:r>
              <a:rPr lang="en-US" altLang="zh-CN" sz="2400" b="1"/>
              <a:t>KB</a:t>
            </a:r>
          </a:p>
        </p:txBody>
      </p:sp>
      <p:sp>
        <p:nvSpPr>
          <p:cNvPr id="9" name="AutoShape 9"/>
          <p:cNvSpPr>
            <a:spLocks/>
          </p:cNvSpPr>
          <p:nvPr/>
        </p:nvSpPr>
        <p:spPr bwMode="auto">
          <a:xfrm>
            <a:off x="6569521" y="1977727"/>
            <a:ext cx="114300" cy="619125"/>
          </a:xfrm>
          <a:prstGeom prst="rightBrace">
            <a:avLst>
              <a:gd name="adj1" fmla="val 45139"/>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0" name="Text Box 10"/>
          <p:cNvSpPr txBox="1">
            <a:spLocks noChangeArrowheads="1"/>
          </p:cNvSpPr>
          <p:nvPr/>
        </p:nvSpPr>
        <p:spPr bwMode="auto">
          <a:xfrm>
            <a:off x="6701284" y="2039639"/>
            <a:ext cx="19542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600" b="1"/>
              <a:t>E000~FFFF</a:t>
            </a:r>
          </a:p>
        </p:txBody>
      </p:sp>
      <p:sp>
        <p:nvSpPr>
          <p:cNvPr id="11" name="Text Box 11"/>
          <p:cNvSpPr txBox="1">
            <a:spLocks noChangeArrowheads="1"/>
          </p:cNvSpPr>
          <p:nvPr/>
        </p:nvSpPr>
        <p:spPr bwMode="auto">
          <a:xfrm>
            <a:off x="317946" y="2960389"/>
            <a:ext cx="103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smtClean="0"/>
              <a:t>4</a:t>
            </a:r>
            <a:r>
              <a:rPr lang="en-US" altLang="zh-CN" sz="2400" b="1" smtClean="0"/>
              <a:t>KB</a:t>
            </a:r>
            <a:endParaRPr lang="en-US" altLang="zh-CN" sz="2400" b="1"/>
          </a:p>
        </p:txBody>
      </p:sp>
      <p:sp>
        <p:nvSpPr>
          <p:cNvPr id="12" name="AutoShape 12"/>
          <p:cNvSpPr>
            <a:spLocks/>
          </p:cNvSpPr>
          <p:nvPr/>
        </p:nvSpPr>
        <p:spPr bwMode="auto">
          <a:xfrm>
            <a:off x="1048196" y="2917527"/>
            <a:ext cx="128588" cy="604837"/>
          </a:xfrm>
          <a:prstGeom prst="leftBrace">
            <a:avLst>
              <a:gd name="adj1" fmla="val 39197"/>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 name="Text Box 13"/>
          <p:cNvSpPr txBox="1">
            <a:spLocks noChangeArrowheads="1"/>
          </p:cNvSpPr>
          <p:nvPr/>
        </p:nvSpPr>
        <p:spPr bwMode="auto">
          <a:xfrm>
            <a:off x="1229171" y="2709564"/>
            <a:ext cx="5943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800000"/>
                </a:solidFill>
              </a:rPr>
              <a:t>1    1    0</a:t>
            </a:r>
            <a:r>
              <a:rPr lang="zh-CN" altLang="en-US" sz="2800" b="1">
                <a:solidFill>
                  <a:srgbClr val="CCFFFF"/>
                </a:solidFill>
              </a:rPr>
              <a:t>    </a:t>
            </a:r>
            <a:r>
              <a:rPr lang="zh-CN" altLang="en-US" sz="2800" b="1">
                <a:solidFill>
                  <a:srgbClr val="FF0000"/>
                </a:solidFill>
              </a:rPr>
              <a:t>0</a:t>
            </a:r>
            <a:r>
              <a:rPr lang="zh-CN" altLang="en-US" sz="2800" b="1"/>
              <a:t>    0    0    0  </a:t>
            </a:r>
            <a:r>
              <a:rPr lang="en-US" altLang="zh-CN" sz="3200" b="1" baseline="-14000"/>
              <a:t>….</a:t>
            </a:r>
            <a:r>
              <a:rPr lang="zh-CN" altLang="en-US" sz="2800" b="1"/>
              <a:t> 0   0    0</a:t>
            </a:r>
          </a:p>
          <a:p>
            <a:pPr algn="l">
              <a:spcBef>
                <a:spcPct val="0"/>
              </a:spcBef>
            </a:pPr>
            <a:r>
              <a:rPr lang="zh-CN" altLang="en-US" sz="2800" b="1">
                <a:solidFill>
                  <a:srgbClr val="800000"/>
                </a:solidFill>
              </a:rPr>
              <a:t>1    1    0</a:t>
            </a:r>
            <a:r>
              <a:rPr lang="zh-CN" altLang="en-US" sz="2800" b="1">
                <a:solidFill>
                  <a:srgbClr val="CCFFFF"/>
                </a:solidFill>
              </a:rPr>
              <a:t>    </a:t>
            </a:r>
            <a:r>
              <a:rPr lang="zh-CN" altLang="en-US" sz="2800" b="1">
                <a:solidFill>
                  <a:srgbClr val="FF0000"/>
                </a:solidFill>
              </a:rPr>
              <a:t>1</a:t>
            </a:r>
            <a:r>
              <a:rPr lang="zh-CN" altLang="en-US" sz="2800" b="1"/>
              <a:t>    1    1    1  </a:t>
            </a:r>
            <a:r>
              <a:rPr lang="en-US" altLang="zh-CN" sz="3200" b="1" baseline="-14000"/>
              <a:t>….</a:t>
            </a:r>
            <a:r>
              <a:rPr lang="zh-CN" altLang="en-US" sz="2800" b="1"/>
              <a:t> 1   1    1</a:t>
            </a:r>
          </a:p>
        </p:txBody>
      </p:sp>
      <p:sp>
        <p:nvSpPr>
          <p:cNvPr id="14" name="Rectangle 14"/>
          <p:cNvSpPr>
            <a:spLocks noChangeArrowheads="1"/>
          </p:cNvSpPr>
          <p:nvPr/>
        </p:nvSpPr>
        <p:spPr bwMode="auto">
          <a:xfrm>
            <a:off x="2848421" y="2795289"/>
            <a:ext cx="496888" cy="820738"/>
          </a:xfrm>
          <a:prstGeom prst="rect">
            <a:avLst/>
          </a:prstGeom>
          <a:noFill/>
          <a:ln w="38100">
            <a:solidFill>
              <a:srgbClr val="0000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 name="AutoShape 15"/>
          <p:cNvSpPr>
            <a:spLocks/>
          </p:cNvSpPr>
          <p:nvPr/>
        </p:nvSpPr>
        <p:spPr bwMode="auto">
          <a:xfrm>
            <a:off x="6604446" y="2911177"/>
            <a:ext cx="114300" cy="619125"/>
          </a:xfrm>
          <a:prstGeom prst="rightBrace">
            <a:avLst>
              <a:gd name="adj1" fmla="val 45139"/>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 name="Text Box 16"/>
          <p:cNvSpPr txBox="1">
            <a:spLocks noChangeArrowheads="1"/>
          </p:cNvSpPr>
          <p:nvPr/>
        </p:nvSpPr>
        <p:spPr bwMode="auto">
          <a:xfrm>
            <a:off x="6701284" y="2976264"/>
            <a:ext cx="19542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600" b="1"/>
              <a:t>C000~DFFF</a:t>
            </a:r>
          </a:p>
        </p:txBody>
      </p:sp>
      <p:sp>
        <p:nvSpPr>
          <p:cNvPr id="17" name="Text Box 17"/>
          <p:cNvSpPr txBox="1">
            <a:spLocks noChangeArrowheads="1"/>
          </p:cNvSpPr>
          <p:nvPr/>
        </p:nvSpPr>
        <p:spPr bwMode="auto">
          <a:xfrm>
            <a:off x="89346" y="3849389"/>
            <a:ext cx="103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t>2</a:t>
            </a:r>
            <a:r>
              <a:rPr lang="en-US" altLang="zh-CN" sz="2400" b="1"/>
              <a:t>BK</a:t>
            </a:r>
            <a:r>
              <a:rPr lang="en-US" altLang="zh-CN" sz="2000" b="1">
                <a:cs typeface="Times New Roman" panose="02020603050405020304" pitchFamily="18" charset="0"/>
              </a:rPr>
              <a:t>①</a:t>
            </a:r>
            <a:endParaRPr lang="en-US" altLang="zh-CN" sz="2000" b="1"/>
          </a:p>
        </p:txBody>
      </p:sp>
      <p:sp>
        <p:nvSpPr>
          <p:cNvPr id="18" name="AutoShape 18"/>
          <p:cNvSpPr>
            <a:spLocks/>
          </p:cNvSpPr>
          <p:nvPr/>
        </p:nvSpPr>
        <p:spPr bwMode="auto">
          <a:xfrm>
            <a:off x="1086296" y="3806527"/>
            <a:ext cx="128588" cy="604837"/>
          </a:xfrm>
          <a:prstGeom prst="leftBrace">
            <a:avLst>
              <a:gd name="adj1" fmla="val 39197"/>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9" name="Text Box 19"/>
          <p:cNvSpPr txBox="1">
            <a:spLocks noChangeArrowheads="1"/>
          </p:cNvSpPr>
          <p:nvPr/>
        </p:nvSpPr>
        <p:spPr bwMode="auto">
          <a:xfrm>
            <a:off x="1241871" y="3598564"/>
            <a:ext cx="5943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800000"/>
                </a:solidFill>
              </a:rPr>
              <a:t>1    0    1    0</a:t>
            </a:r>
            <a:r>
              <a:rPr lang="zh-CN" altLang="en-US" sz="2800" b="1">
                <a:solidFill>
                  <a:srgbClr val="CCFFFF"/>
                </a:solidFill>
              </a:rPr>
              <a:t>    </a:t>
            </a:r>
            <a:r>
              <a:rPr lang="zh-CN" altLang="en-US" sz="2800" b="1">
                <a:solidFill>
                  <a:srgbClr val="FF0000"/>
                </a:solidFill>
              </a:rPr>
              <a:t>0</a:t>
            </a:r>
            <a:r>
              <a:rPr lang="zh-CN" altLang="en-US" sz="2800" b="1"/>
              <a:t>    0    0  </a:t>
            </a:r>
            <a:r>
              <a:rPr lang="en-US" altLang="zh-CN" sz="3200" b="1" baseline="-14000"/>
              <a:t>….</a:t>
            </a:r>
            <a:r>
              <a:rPr lang="zh-CN" altLang="en-US" sz="2800" b="1"/>
              <a:t> 0   0    0</a:t>
            </a:r>
          </a:p>
          <a:p>
            <a:pPr algn="l">
              <a:spcBef>
                <a:spcPct val="0"/>
              </a:spcBef>
            </a:pPr>
            <a:r>
              <a:rPr lang="zh-CN" altLang="en-US" sz="2800" b="1">
                <a:solidFill>
                  <a:srgbClr val="800000"/>
                </a:solidFill>
              </a:rPr>
              <a:t>1    0    1    0</a:t>
            </a:r>
            <a:r>
              <a:rPr lang="zh-CN" altLang="en-US" sz="2800" b="1">
                <a:solidFill>
                  <a:srgbClr val="CCFFFF"/>
                </a:solidFill>
              </a:rPr>
              <a:t>    </a:t>
            </a:r>
            <a:r>
              <a:rPr lang="zh-CN" altLang="en-US" sz="2800" b="1">
                <a:solidFill>
                  <a:srgbClr val="FF0000"/>
                </a:solidFill>
              </a:rPr>
              <a:t>1</a:t>
            </a:r>
            <a:r>
              <a:rPr lang="zh-CN" altLang="en-US" sz="2800" b="1"/>
              <a:t>    1    1  </a:t>
            </a:r>
            <a:r>
              <a:rPr lang="en-US" altLang="zh-CN" sz="3200" b="1" baseline="-14000"/>
              <a:t>….</a:t>
            </a:r>
            <a:r>
              <a:rPr lang="zh-CN" altLang="en-US" sz="2800" b="1"/>
              <a:t> 1   1    1</a:t>
            </a:r>
          </a:p>
        </p:txBody>
      </p:sp>
      <p:sp>
        <p:nvSpPr>
          <p:cNvPr id="20" name="Rectangle 20"/>
          <p:cNvSpPr>
            <a:spLocks noChangeArrowheads="1"/>
          </p:cNvSpPr>
          <p:nvPr/>
        </p:nvSpPr>
        <p:spPr bwMode="auto">
          <a:xfrm>
            <a:off x="3399284" y="3687464"/>
            <a:ext cx="496887" cy="820738"/>
          </a:xfrm>
          <a:prstGeom prst="rect">
            <a:avLst/>
          </a:prstGeom>
          <a:noFill/>
          <a:ln w="38100">
            <a:solidFill>
              <a:srgbClr val="0000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1" name="AutoShape 21"/>
          <p:cNvSpPr>
            <a:spLocks/>
          </p:cNvSpPr>
          <p:nvPr/>
        </p:nvSpPr>
        <p:spPr bwMode="auto">
          <a:xfrm>
            <a:off x="6591746" y="3774777"/>
            <a:ext cx="114300" cy="619125"/>
          </a:xfrm>
          <a:prstGeom prst="rightBrace">
            <a:avLst>
              <a:gd name="adj1" fmla="val 45139"/>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2" name="Text Box 22"/>
          <p:cNvSpPr txBox="1">
            <a:spLocks noChangeArrowheads="1"/>
          </p:cNvSpPr>
          <p:nvPr/>
        </p:nvSpPr>
        <p:spPr bwMode="auto">
          <a:xfrm>
            <a:off x="6701284" y="3798589"/>
            <a:ext cx="19542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600" b="1"/>
              <a:t>A000~AFFF</a:t>
            </a:r>
          </a:p>
        </p:txBody>
      </p:sp>
      <p:sp>
        <p:nvSpPr>
          <p:cNvPr id="23" name="Text Box 23"/>
          <p:cNvSpPr txBox="1">
            <a:spLocks noChangeArrowheads="1"/>
          </p:cNvSpPr>
          <p:nvPr/>
        </p:nvSpPr>
        <p:spPr bwMode="auto">
          <a:xfrm>
            <a:off x="105221" y="4836814"/>
            <a:ext cx="1211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t>2</a:t>
            </a:r>
            <a:r>
              <a:rPr lang="en-US" altLang="zh-CN" sz="2400" b="1"/>
              <a:t>BK</a:t>
            </a:r>
            <a:r>
              <a:rPr lang="en-US" altLang="zh-CN" sz="2000" b="1">
                <a:cs typeface="Times New Roman" panose="02020603050405020304" pitchFamily="18" charset="0"/>
              </a:rPr>
              <a:t>②</a:t>
            </a:r>
          </a:p>
        </p:txBody>
      </p:sp>
      <p:sp>
        <p:nvSpPr>
          <p:cNvPr id="24" name="AutoShape 24"/>
          <p:cNvSpPr>
            <a:spLocks/>
          </p:cNvSpPr>
          <p:nvPr/>
        </p:nvSpPr>
        <p:spPr bwMode="auto">
          <a:xfrm>
            <a:off x="1098996" y="4784427"/>
            <a:ext cx="128588" cy="604837"/>
          </a:xfrm>
          <a:prstGeom prst="leftBrace">
            <a:avLst>
              <a:gd name="adj1" fmla="val 39197"/>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5" name="Text Box 25"/>
          <p:cNvSpPr txBox="1">
            <a:spLocks noChangeArrowheads="1"/>
          </p:cNvSpPr>
          <p:nvPr/>
        </p:nvSpPr>
        <p:spPr bwMode="auto">
          <a:xfrm>
            <a:off x="1254571" y="4576464"/>
            <a:ext cx="56562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800000"/>
                </a:solidFill>
              </a:rPr>
              <a:t>1    0    0    1</a:t>
            </a:r>
            <a:r>
              <a:rPr lang="zh-CN" altLang="en-US" sz="2800" b="1">
                <a:solidFill>
                  <a:srgbClr val="CCFFFF"/>
                </a:solidFill>
              </a:rPr>
              <a:t>    </a:t>
            </a:r>
            <a:r>
              <a:rPr lang="zh-CN" altLang="en-US" sz="2800" b="1">
                <a:solidFill>
                  <a:srgbClr val="FF0000"/>
                </a:solidFill>
              </a:rPr>
              <a:t>0</a:t>
            </a:r>
            <a:r>
              <a:rPr lang="zh-CN" altLang="en-US" sz="2800" b="1"/>
              <a:t>    0    0  </a:t>
            </a:r>
            <a:r>
              <a:rPr lang="en-US" altLang="zh-CN" sz="3200" b="1" baseline="-14000"/>
              <a:t>…. </a:t>
            </a:r>
            <a:r>
              <a:rPr lang="zh-CN" altLang="en-US" sz="2800" b="1"/>
              <a:t>0   0    0</a:t>
            </a:r>
          </a:p>
          <a:p>
            <a:pPr algn="l">
              <a:spcBef>
                <a:spcPct val="0"/>
              </a:spcBef>
            </a:pPr>
            <a:r>
              <a:rPr lang="zh-CN" altLang="en-US" sz="2800" b="1">
                <a:solidFill>
                  <a:srgbClr val="800000"/>
                </a:solidFill>
              </a:rPr>
              <a:t>1    0    0    1</a:t>
            </a:r>
            <a:r>
              <a:rPr lang="zh-CN" altLang="en-US" sz="2800" b="1">
                <a:solidFill>
                  <a:srgbClr val="CCFFFF"/>
                </a:solidFill>
              </a:rPr>
              <a:t>    </a:t>
            </a:r>
            <a:r>
              <a:rPr lang="zh-CN" altLang="en-US" sz="2800" b="1">
                <a:solidFill>
                  <a:srgbClr val="FF0000"/>
                </a:solidFill>
              </a:rPr>
              <a:t>1</a:t>
            </a:r>
            <a:r>
              <a:rPr lang="zh-CN" altLang="en-US" sz="2800" b="1"/>
              <a:t>    1    1  </a:t>
            </a:r>
            <a:r>
              <a:rPr lang="en-US" altLang="zh-CN" sz="3200" b="1" baseline="-14000"/>
              <a:t>….</a:t>
            </a:r>
            <a:r>
              <a:rPr lang="zh-CN" altLang="en-US" sz="2800" b="1"/>
              <a:t> 1   1    1</a:t>
            </a:r>
          </a:p>
        </p:txBody>
      </p:sp>
      <p:sp>
        <p:nvSpPr>
          <p:cNvPr id="26" name="Rectangle 26"/>
          <p:cNvSpPr>
            <a:spLocks noChangeArrowheads="1"/>
          </p:cNvSpPr>
          <p:nvPr/>
        </p:nvSpPr>
        <p:spPr bwMode="auto">
          <a:xfrm>
            <a:off x="3427859" y="4665364"/>
            <a:ext cx="496887" cy="820738"/>
          </a:xfrm>
          <a:prstGeom prst="rect">
            <a:avLst/>
          </a:prstGeom>
          <a:noFill/>
          <a:ln w="38100">
            <a:solidFill>
              <a:srgbClr val="0000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7" name="AutoShape 27"/>
          <p:cNvSpPr>
            <a:spLocks/>
          </p:cNvSpPr>
          <p:nvPr/>
        </p:nvSpPr>
        <p:spPr bwMode="auto">
          <a:xfrm>
            <a:off x="6575871" y="4765377"/>
            <a:ext cx="114300" cy="619125"/>
          </a:xfrm>
          <a:prstGeom prst="rightBrace">
            <a:avLst>
              <a:gd name="adj1" fmla="val 45139"/>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8" name="Text Box 28"/>
          <p:cNvSpPr txBox="1">
            <a:spLocks noChangeArrowheads="1"/>
          </p:cNvSpPr>
          <p:nvPr/>
        </p:nvSpPr>
        <p:spPr bwMode="auto">
          <a:xfrm>
            <a:off x="6704459" y="4824114"/>
            <a:ext cx="19542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600" b="1"/>
              <a:t>9000~9FFF</a:t>
            </a:r>
          </a:p>
        </p:txBody>
      </p:sp>
      <p:sp>
        <p:nvSpPr>
          <p:cNvPr id="29" name="Freeform 29"/>
          <p:cNvSpPr>
            <a:spLocks/>
          </p:cNvSpPr>
          <p:nvPr/>
        </p:nvSpPr>
        <p:spPr bwMode="auto">
          <a:xfrm>
            <a:off x="7649021" y="3249314"/>
            <a:ext cx="1387475" cy="3078163"/>
          </a:xfrm>
          <a:custGeom>
            <a:avLst/>
            <a:gdLst>
              <a:gd name="T0" fmla="*/ 634 w 874"/>
              <a:gd name="T1" fmla="*/ 0 h 2054"/>
              <a:gd name="T2" fmla="*/ 874 w 874"/>
              <a:gd name="T3" fmla="*/ 0 h 2054"/>
              <a:gd name="T4" fmla="*/ 874 w 874"/>
              <a:gd name="T5" fmla="*/ 2054 h 2054"/>
              <a:gd name="T6" fmla="*/ 0 w 874"/>
              <a:gd name="T7" fmla="*/ 2054 h 2054"/>
            </a:gdLst>
            <a:ahLst/>
            <a:cxnLst>
              <a:cxn ang="0">
                <a:pos x="T0" y="T1"/>
              </a:cxn>
              <a:cxn ang="0">
                <a:pos x="T2" y="T3"/>
              </a:cxn>
              <a:cxn ang="0">
                <a:pos x="T4" y="T5"/>
              </a:cxn>
              <a:cxn ang="0">
                <a:pos x="T6" y="T7"/>
              </a:cxn>
            </a:cxnLst>
            <a:rect l="0" t="0" r="r" b="b"/>
            <a:pathLst>
              <a:path w="874" h="2054">
                <a:moveTo>
                  <a:pt x="634" y="0"/>
                </a:moveTo>
                <a:lnTo>
                  <a:pt x="874" y="0"/>
                </a:lnTo>
                <a:lnTo>
                  <a:pt x="874" y="2054"/>
                </a:lnTo>
                <a:lnTo>
                  <a:pt x="0" y="2054"/>
                </a:lnTo>
              </a:path>
            </a:pathLst>
          </a:custGeom>
          <a:noFill/>
          <a:ln w="22225">
            <a:solidFill>
              <a:srgbClr val="000099"/>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0" name="Text Box 31"/>
          <p:cNvSpPr txBox="1">
            <a:spLocks noChangeArrowheads="1"/>
          </p:cNvSpPr>
          <p:nvPr/>
        </p:nvSpPr>
        <p:spPr bwMode="auto">
          <a:xfrm>
            <a:off x="5631309" y="6078239"/>
            <a:ext cx="2347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000099"/>
                </a:solidFill>
              </a:rPr>
              <a:t>8</a:t>
            </a:r>
            <a:r>
              <a:rPr lang="en-US" altLang="zh-CN" sz="2800" b="1">
                <a:solidFill>
                  <a:srgbClr val="000099"/>
                </a:solidFill>
              </a:rPr>
              <a:t>K</a:t>
            </a:r>
            <a:r>
              <a:rPr lang="zh-CN" altLang="en-US" sz="2800" b="1">
                <a:solidFill>
                  <a:srgbClr val="000099"/>
                </a:solidFill>
              </a:rPr>
              <a:t>地址范围</a:t>
            </a:r>
          </a:p>
        </p:txBody>
      </p:sp>
      <p:grpSp>
        <p:nvGrpSpPr>
          <p:cNvPr id="31" name="Group 37"/>
          <p:cNvGrpSpPr>
            <a:grpSpLocks/>
          </p:cNvGrpSpPr>
          <p:nvPr/>
        </p:nvGrpSpPr>
        <p:grpSpPr bwMode="auto">
          <a:xfrm>
            <a:off x="7931596" y="4079577"/>
            <a:ext cx="927100" cy="1727200"/>
            <a:chOff x="4946" y="2085"/>
            <a:chExt cx="584" cy="1170"/>
          </a:xfrm>
        </p:grpSpPr>
        <p:sp>
          <p:nvSpPr>
            <p:cNvPr id="32" name="Freeform 32"/>
            <p:cNvSpPr>
              <a:spLocks/>
            </p:cNvSpPr>
            <p:nvPr/>
          </p:nvSpPr>
          <p:spPr bwMode="auto">
            <a:xfrm>
              <a:off x="4946" y="2085"/>
              <a:ext cx="584" cy="1170"/>
            </a:xfrm>
            <a:custGeom>
              <a:avLst/>
              <a:gdLst>
                <a:gd name="T0" fmla="*/ 634 w 874"/>
                <a:gd name="T1" fmla="*/ 0 h 2054"/>
                <a:gd name="T2" fmla="*/ 874 w 874"/>
                <a:gd name="T3" fmla="*/ 0 h 2054"/>
                <a:gd name="T4" fmla="*/ 874 w 874"/>
                <a:gd name="T5" fmla="*/ 2054 h 2054"/>
                <a:gd name="T6" fmla="*/ 0 w 874"/>
                <a:gd name="T7" fmla="*/ 2054 h 2054"/>
              </a:gdLst>
              <a:ahLst/>
              <a:cxnLst>
                <a:cxn ang="0">
                  <a:pos x="T0" y="T1"/>
                </a:cxn>
                <a:cxn ang="0">
                  <a:pos x="T2" y="T3"/>
                </a:cxn>
                <a:cxn ang="0">
                  <a:pos x="T4" y="T5"/>
                </a:cxn>
                <a:cxn ang="0">
                  <a:pos x="T6" y="T7"/>
                </a:cxn>
              </a:cxnLst>
              <a:rect l="0" t="0" r="r" b="b"/>
              <a:pathLst>
                <a:path w="874" h="2054">
                  <a:moveTo>
                    <a:pt x="634" y="0"/>
                  </a:moveTo>
                  <a:lnTo>
                    <a:pt x="874" y="0"/>
                  </a:lnTo>
                  <a:lnTo>
                    <a:pt x="874" y="2054"/>
                  </a:lnTo>
                  <a:lnTo>
                    <a:pt x="0" y="2054"/>
                  </a:lnTo>
                </a:path>
              </a:pathLst>
            </a:custGeom>
            <a:noFill/>
            <a:ln w="22225">
              <a:solidFill>
                <a:srgbClr val="000099"/>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3" name="Line 33"/>
            <p:cNvSpPr>
              <a:spLocks noChangeShapeType="1"/>
            </p:cNvSpPr>
            <p:nvPr/>
          </p:nvSpPr>
          <p:spPr bwMode="auto">
            <a:xfrm>
              <a:off x="5277" y="2704"/>
              <a:ext cx="245" cy="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34" name="Text Box 35"/>
          <p:cNvSpPr txBox="1">
            <a:spLocks noChangeArrowheads="1"/>
          </p:cNvSpPr>
          <p:nvPr/>
        </p:nvSpPr>
        <p:spPr bwMode="auto">
          <a:xfrm>
            <a:off x="5963096" y="5567064"/>
            <a:ext cx="2347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000099"/>
                </a:solidFill>
              </a:rPr>
              <a:t>4</a:t>
            </a:r>
            <a:r>
              <a:rPr lang="en-US" altLang="zh-CN" sz="2800" b="1">
                <a:solidFill>
                  <a:srgbClr val="000099"/>
                </a:solidFill>
              </a:rPr>
              <a:t>K</a:t>
            </a:r>
            <a:r>
              <a:rPr lang="zh-CN" altLang="en-US" sz="2800" b="1">
                <a:solidFill>
                  <a:srgbClr val="000099"/>
                </a:solidFill>
              </a:rPr>
              <a:t>地址范围</a:t>
            </a:r>
          </a:p>
        </p:txBody>
      </p:sp>
    </p:spTree>
    <p:extLst>
      <p:ext uri="{BB962C8B-B14F-4D97-AF65-F5344CB8AC3E}">
        <p14:creationId xmlns:p14="http://schemas.microsoft.com/office/powerpoint/2010/main" val="331737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wipe(left)">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wipe(left)">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wipe(left)">
                                      <p:cBhvr>
                                        <p:cTn id="42" dur="500"/>
                                        <p:tgtEl>
                                          <p:spTgt spid="1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wipe(left)">
                                      <p:cBhvr>
                                        <p:cTn id="47" dur="500"/>
                                        <p:tgtEl>
                                          <p:spTgt spid="1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
                                            <p:txEl>
                                              <p:pRg st="0" end="0"/>
                                            </p:txEl>
                                          </p:spTgt>
                                        </p:tgtEl>
                                        <p:attrNameLst>
                                          <p:attrName>style.visibility</p:attrName>
                                        </p:attrNameLst>
                                      </p:cBhvr>
                                      <p:to>
                                        <p:strVal val="visible"/>
                                      </p:to>
                                    </p:set>
                                    <p:animEffect transition="in" filter="wipe(left)">
                                      <p:cBhvr>
                                        <p:cTn id="57" dur="500"/>
                                        <p:tgtEl>
                                          <p:spTgt spid="1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
                                            <p:txEl>
                                              <p:pRg st="1" end="1"/>
                                            </p:txEl>
                                          </p:spTgt>
                                        </p:tgtEl>
                                        <p:attrNameLst>
                                          <p:attrName>style.visibility</p:attrName>
                                        </p:attrNameLst>
                                      </p:cBhvr>
                                      <p:to>
                                        <p:strVal val="visible"/>
                                      </p:to>
                                    </p:set>
                                    <p:animEffect transition="in" filter="wipe(left)">
                                      <p:cBhvr>
                                        <p:cTn id="62" dur="500"/>
                                        <p:tgtEl>
                                          <p:spTgt spid="13">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6">
                                            <p:txEl>
                                              <p:pRg st="0" end="0"/>
                                            </p:txEl>
                                          </p:spTgt>
                                        </p:tgtEl>
                                        <p:attrNameLst>
                                          <p:attrName>style.visibility</p:attrName>
                                        </p:attrNameLst>
                                      </p:cBhvr>
                                      <p:to>
                                        <p:strVal val="visible"/>
                                      </p:to>
                                    </p:set>
                                    <p:animEffect transition="in" filter="wipe(left)">
                                      <p:cBhvr>
                                        <p:cTn id="72" dur="500"/>
                                        <p:tgtEl>
                                          <p:spTgt spid="16">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42" fill="hold"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barn(outHorizontal)">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wipe(left)">
                                      <p:cBhvr>
                                        <p:cTn id="87" dur="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9">
                                            <p:txEl>
                                              <p:pRg st="0" end="0"/>
                                            </p:txEl>
                                          </p:spTgt>
                                        </p:tgtEl>
                                        <p:attrNameLst>
                                          <p:attrName>style.visibility</p:attrName>
                                        </p:attrNameLst>
                                      </p:cBhvr>
                                      <p:to>
                                        <p:strVal val="visible"/>
                                      </p:to>
                                    </p:set>
                                    <p:animEffect transition="in" filter="wipe(left)">
                                      <p:cBhvr>
                                        <p:cTn id="92" dur="500"/>
                                        <p:tgtEl>
                                          <p:spTgt spid="19">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9">
                                            <p:txEl>
                                              <p:pRg st="1" end="1"/>
                                            </p:txEl>
                                          </p:spTgt>
                                        </p:tgtEl>
                                        <p:attrNameLst>
                                          <p:attrName>style.visibility</p:attrName>
                                        </p:attrNameLst>
                                      </p:cBhvr>
                                      <p:to>
                                        <p:strVal val="visible"/>
                                      </p:to>
                                    </p:set>
                                    <p:animEffect transition="in" filter="wipe(left)">
                                      <p:cBhvr>
                                        <p:cTn id="97" dur="500"/>
                                        <p:tgtEl>
                                          <p:spTgt spid="19">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wipe(left)">
                                      <p:cBhvr>
                                        <p:cTn id="102" dur="500"/>
                                        <p:tgtEl>
                                          <p:spTgt spid="2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2">
                                            <p:txEl>
                                              <p:pRg st="0" end="0"/>
                                            </p:txEl>
                                          </p:spTgt>
                                        </p:tgtEl>
                                        <p:attrNameLst>
                                          <p:attrName>style.visibility</p:attrName>
                                        </p:attrNameLst>
                                      </p:cBhvr>
                                      <p:to>
                                        <p:strVal val="visible"/>
                                      </p:to>
                                    </p:set>
                                    <p:animEffect transition="in" filter="wipe(left)">
                                      <p:cBhvr>
                                        <p:cTn id="107" dur="500"/>
                                        <p:tgtEl>
                                          <p:spTgt spid="22">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42" fill="hold" nodeType="clickEffect">
                                  <p:stCondLst>
                                    <p:cond delay="0"/>
                                  </p:stCondLst>
                                  <p:childTnLst>
                                    <p:set>
                                      <p:cBhvr>
                                        <p:cTn id="111" dur="1" fill="hold">
                                          <p:stCondLst>
                                            <p:cond delay="0"/>
                                          </p:stCondLst>
                                        </p:cTn>
                                        <p:tgtEl>
                                          <p:spTgt spid="20"/>
                                        </p:tgtEl>
                                        <p:attrNameLst>
                                          <p:attrName>style.visibility</p:attrName>
                                        </p:attrNameLst>
                                      </p:cBhvr>
                                      <p:to>
                                        <p:strVal val="visible"/>
                                      </p:to>
                                    </p:set>
                                    <p:animEffect transition="in" filter="barn(outHorizontal)">
                                      <p:cBhvr>
                                        <p:cTn id="112" dur="500"/>
                                        <p:tgtEl>
                                          <p:spTgt spid="2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23">
                                            <p:txEl>
                                              <p:pRg st="0" end="0"/>
                                            </p:txEl>
                                          </p:spTgt>
                                        </p:tgtEl>
                                        <p:attrNameLst>
                                          <p:attrName>style.visibility</p:attrName>
                                        </p:attrNameLst>
                                      </p:cBhvr>
                                      <p:to>
                                        <p:strVal val="visible"/>
                                      </p:to>
                                    </p:set>
                                    <p:animEffect transition="in" filter="wipe(left)">
                                      <p:cBhvr>
                                        <p:cTn id="117" dur="500"/>
                                        <p:tgtEl>
                                          <p:spTgt spid="23">
                                            <p:txEl>
                                              <p:pRg st="0" end="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24"/>
                                        </p:tgtEl>
                                        <p:attrNameLst>
                                          <p:attrName>style.visibility</p:attrName>
                                        </p:attrNameLst>
                                      </p:cBhvr>
                                      <p:to>
                                        <p:strVal val="visible"/>
                                      </p:to>
                                    </p:set>
                                    <p:animEffect transition="in" filter="wipe(left)">
                                      <p:cBhvr>
                                        <p:cTn id="122" dur="500"/>
                                        <p:tgtEl>
                                          <p:spTgt spid="24"/>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5">
                                            <p:txEl>
                                              <p:pRg st="0" end="0"/>
                                            </p:txEl>
                                          </p:spTgt>
                                        </p:tgtEl>
                                        <p:attrNameLst>
                                          <p:attrName>style.visibility</p:attrName>
                                        </p:attrNameLst>
                                      </p:cBhvr>
                                      <p:to>
                                        <p:strVal val="visible"/>
                                      </p:to>
                                    </p:set>
                                    <p:animEffect transition="in" filter="wipe(left)">
                                      <p:cBhvr>
                                        <p:cTn id="127" dur="500"/>
                                        <p:tgtEl>
                                          <p:spTgt spid="25">
                                            <p:txEl>
                                              <p:pRg st="0" end="0"/>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5">
                                            <p:txEl>
                                              <p:pRg st="1" end="1"/>
                                            </p:txEl>
                                          </p:spTgt>
                                        </p:tgtEl>
                                        <p:attrNameLst>
                                          <p:attrName>style.visibility</p:attrName>
                                        </p:attrNameLst>
                                      </p:cBhvr>
                                      <p:to>
                                        <p:strVal val="visible"/>
                                      </p:to>
                                    </p:set>
                                    <p:animEffect transition="in" filter="wipe(left)">
                                      <p:cBhvr>
                                        <p:cTn id="132" dur="500"/>
                                        <p:tgtEl>
                                          <p:spTgt spid="25">
                                            <p:txEl>
                                              <p:pRg st="1" end="1"/>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27"/>
                                        </p:tgtEl>
                                        <p:attrNameLst>
                                          <p:attrName>style.visibility</p:attrName>
                                        </p:attrNameLst>
                                      </p:cBhvr>
                                      <p:to>
                                        <p:strVal val="visible"/>
                                      </p:to>
                                    </p:set>
                                    <p:animEffect transition="in" filter="wipe(left)">
                                      <p:cBhvr>
                                        <p:cTn id="137" dur="500"/>
                                        <p:tgtEl>
                                          <p:spTgt spid="27"/>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28">
                                            <p:txEl>
                                              <p:pRg st="0" end="0"/>
                                            </p:txEl>
                                          </p:spTgt>
                                        </p:tgtEl>
                                        <p:attrNameLst>
                                          <p:attrName>style.visibility</p:attrName>
                                        </p:attrNameLst>
                                      </p:cBhvr>
                                      <p:to>
                                        <p:strVal val="visible"/>
                                      </p:to>
                                    </p:set>
                                    <p:animEffect transition="in" filter="wipe(left)">
                                      <p:cBhvr>
                                        <p:cTn id="142" dur="500"/>
                                        <p:tgtEl>
                                          <p:spTgt spid="28">
                                            <p:txEl>
                                              <p:pRg st="0" end="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6" presetClass="entr" presetSubtype="42" fill="hold" nodeType="clickEffect">
                                  <p:stCondLst>
                                    <p:cond delay="0"/>
                                  </p:stCondLst>
                                  <p:childTnLst>
                                    <p:set>
                                      <p:cBhvr>
                                        <p:cTn id="146" dur="1" fill="hold">
                                          <p:stCondLst>
                                            <p:cond delay="0"/>
                                          </p:stCondLst>
                                        </p:cTn>
                                        <p:tgtEl>
                                          <p:spTgt spid="26"/>
                                        </p:tgtEl>
                                        <p:attrNameLst>
                                          <p:attrName>style.visibility</p:attrName>
                                        </p:attrNameLst>
                                      </p:cBhvr>
                                      <p:to>
                                        <p:strVal val="visible"/>
                                      </p:to>
                                    </p:set>
                                    <p:animEffect transition="in" filter="barn(outHorizontal)">
                                      <p:cBhvr>
                                        <p:cTn id="147" dur="500"/>
                                        <p:tgtEl>
                                          <p:spTgt spid="26"/>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2" fill="hold" nodeType="clickEffect">
                                  <p:stCondLst>
                                    <p:cond delay="0"/>
                                  </p:stCondLst>
                                  <p:childTnLst>
                                    <p:set>
                                      <p:cBhvr>
                                        <p:cTn id="151" dur="1" fill="hold">
                                          <p:stCondLst>
                                            <p:cond delay="0"/>
                                          </p:stCondLst>
                                        </p:cTn>
                                        <p:tgtEl>
                                          <p:spTgt spid="29"/>
                                        </p:tgtEl>
                                        <p:attrNameLst>
                                          <p:attrName>style.visibility</p:attrName>
                                        </p:attrNameLst>
                                      </p:cBhvr>
                                      <p:to>
                                        <p:strVal val="visible"/>
                                      </p:to>
                                    </p:set>
                                    <p:animEffect transition="in" filter="wipe(right)">
                                      <p:cBhvr>
                                        <p:cTn id="152" dur="500"/>
                                        <p:tgtEl>
                                          <p:spTgt spid="29"/>
                                        </p:tgtEl>
                                      </p:cBhvr>
                                    </p:animEffect>
                                  </p:childTnLst>
                                </p:cTn>
                              </p:par>
                            </p:childTnLst>
                          </p:cTn>
                        </p:par>
                        <p:par>
                          <p:cTn id="153" fill="hold">
                            <p:stCondLst>
                              <p:cond delay="500"/>
                            </p:stCondLst>
                            <p:childTnLst>
                              <p:par>
                                <p:cTn id="154" presetID="22" presetClass="entr" presetSubtype="2" fill="hold" grpId="0" nodeType="afterEffect">
                                  <p:stCondLst>
                                    <p:cond delay="1000"/>
                                  </p:stCondLst>
                                  <p:childTnLst>
                                    <p:set>
                                      <p:cBhvr>
                                        <p:cTn id="155" dur="1" fill="hold">
                                          <p:stCondLst>
                                            <p:cond delay="0"/>
                                          </p:stCondLst>
                                        </p:cTn>
                                        <p:tgtEl>
                                          <p:spTgt spid="30"/>
                                        </p:tgtEl>
                                        <p:attrNameLst>
                                          <p:attrName>style.visibility</p:attrName>
                                        </p:attrNameLst>
                                      </p:cBhvr>
                                      <p:to>
                                        <p:strVal val="visible"/>
                                      </p:to>
                                    </p:set>
                                    <p:animEffect transition="in" filter="wipe(right)">
                                      <p:cBhvr>
                                        <p:cTn id="156" dur="500"/>
                                        <p:tgtEl>
                                          <p:spTgt spid="30"/>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1" fill="hold" nodeType="clickEffect">
                                  <p:stCondLst>
                                    <p:cond delay="0"/>
                                  </p:stCondLst>
                                  <p:childTnLst>
                                    <p:set>
                                      <p:cBhvr>
                                        <p:cTn id="160" dur="1" fill="hold">
                                          <p:stCondLst>
                                            <p:cond delay="0"/>
                                          </p:stCondLst>
                                        </p:cTn>
                                        <p:tgtEl>
                                          <p:spTgt spid="31"/>
                                        </p:tgtEl>
                                        <p:attrNameLst>
                                          <p:attrName>style.visibility</p:attrName>
                                        </p:attrNameLst>
                                      </p:cBhvr>
                                      <p:to>
                                        <p:strVal val="visible"/>
                                      </p:to>
                                    </p:set>
                                    <p:animEffect transition="in" filter="wipe(up)">
                                      <p:cBhvr>
                                        <p:cTn id="161" dur="500"/>
                                        <p:tgtEl>
                                          <p:spTgt spid="31"/>
                                        </p:tgtEl>
                                      </p:cBhvr>
                                    </p:animEffect>
                                  </p:childTnLst>
                                </p:cTn>
                              </p:par>
                            </p:childTnLst>
                          </p:cTn>
                        </p:par>
                        <p:par>
                          <p:cTn id="162" fill="hold">
                            <p:stCondLst>
                              <p:cond delay="500"/>
                            </p:stCondLst>
                            <p:childTnLst>
                              <p:par>
                                <p:cTn id="163" presetID="22" presetClass="entr" presetSubtype="2" fill="hold" grpId="0" nodeType="afterEffect">
                                  <p:stCondLst>
                                    <p:cond delay="0"/>
                                  </p:stCondLst>
                                  <p:childTnLst>
                                    <p:set>
                                      <p:cBhvr>
                                        <p:cTn id="164" dur="1" fill="hold">
                                          <p:stCondLst>
                                            <p:cond delay="0"/>
                                          </p:stCondLst>
                                        </p:cTn>
                                        <p:tgtEl>
                                          <p:spTgt spid="34"/>
                                        </p:tgtEl>
                                        <p:attrNameLst>
                                          <p:attrName>style.visibility</p:attrName>
                                        </p:attrNameLst>
                                      </p:cBhvr>
                                      <p:to>
                                        <p:strVal val="visible"/>
                                      </p:to>
                                    </p:set>
                                    <p:animEffect transition="in" filter="wipe(right)">
                                      <p:cBhvr>
                                        <p:cTn id="16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8" grpId="0" build="p" autoUpdateAnimBg="0"/>
      <p:bldP spid="10" grpId="0" build="p" autoUpdateAnimBg="0"/>
      <p:bldP spid="11" grpId="0" build="p" autoUpdateAnimBg="0"/>
      <p:bldP spid="13" grpId="0" build="p" autoUpdateAnimBg="0"/>
      <p:bldP spid="16" grpId="0" build="p" autoUpdateAnimBg="0"/>
      <p:bldP spid="17" grpId="0" build="p" autoUpdateAnimBg="0"/>
      <p:bldP spid="19" grpId="0" build="p" autoUpdateAnimBg="0"/>
      <p:bldP spid="22" grpId="0" build="p" autoUpdateAnimBg="0"/>
      <p:bldP spid="23" grpId="0" build="p" autoUpdateAnimBg="0"/>
      <p:bldP spid="25" grpId="0" build="p" autoUpdateAnimBg="0"/>
      <p:bldP spid="28" grpId="0" build="p" autoUpdateAnimBg="0"/>
      <p:bldP spid="30" grpId="0" autoUpdateAnimBg="0"/>
      <p:bldP spid="3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79400" y="1052736"/>
            <a:ext cx="8839200" cy="1117550"/>
          </a:xfrm>
          <a:prstGeom prst="rect">
            <a:avLst/>
          </a:prstGeom>
          <a:noFill/>
          <a:ln w="9525">
            <a:noFill/>
            <a:miter lim="800000"/>
            <a:headEnd/>
            <a:tailEnd/>
          </a:ln>
        </p:spPr>
        <p:txBody>
          <a:bodyPr>
            <a:spAutoFit/>
          </a:bodyPr>
          <a:lstStyle/>
          <a:p>
            <a:pPr algn="l">
              <a:lnSpc>
                <a:spcPts val="4200"/>
              </a:lnSpc>
            </a:pPr>
            <a:r>
              <a:rPr lang="zh-CN" altLang="en-US" sz="2900" b="1"/>
              <a:t>假</a:t>
            </a:r>
            <a:r>
              <a:rPr lang="zh-CN" altLang="en-US" sz="2900" b="1" smtClean="0"/>
              <a:t>设教</a:t>
            </a:r>
            <a:r>
              <a:rPr lang="zh-CN" altLang="en-US" sz="2900" b="1"/>
              <a:t>学</a:t>
            </a:r>
            <a:r>
              <a:rPr lang="zh-CN" altLang="en-US" sz="2900" b="1" smtClean="0"/>
              <a:t>楼的其中一层, </a:t>
            </a:r>
            <a:r>
              <a:rPr lang="zh-CN" altLang="en-US" sz="2900" b="1"/>
              <a:t>最多可</a:t>
            </a:r>
            <a:r>
              <a:rPr lang="zh-CN" altLang="en-US" sz="2900" b="1" smtClean="0"/>
              <a:t>以设计64排座位, 并用6</a:t>
            </a:r>
            <a:r>
              <a:rPr lang="zh-CN" altLang="en-US" sz="2900" b="1"/>
              <a:t>位数(二进制)对每一排进行编号:</a:t>
            </a:r>
            <a:endParaRPr lang="en-US" altLang="zh-CN" sz="2900" b="1"/>
          </a:p>
        </p:txBody>
      </p:sp>
      <p:sp>
        <p:nvSpPr>
          <p:cNvPr id="3" name="Text Box 3"/>
          <p:cNvSpPr txBox="1">
            <a:spLocks noChangeArrowheads="1"/>
          </p:cNvSpPr>
          <p:nvPr/>
        </p:nvSpPr>
        <p:spPr bwMode="auto">
          <a:xfrm>
            <a:off x="2714625" y="2170286"/>
            <a:ext cx="3022600" cy="519113"/>
          </a:xfrm>
          <a:prstGeom prst="rect">
            <a:avLst/>
          </a:prstGeom>
          <a:noFill/>
          <a:ln w="9525">
            <a:noFill/>
            <a:miter lim="800000"/>
            <a:headEnd/>
            <a:tailEnd/>
          </a:ln>
        </p:spPr>
        <p:txBody>
          <a:bodyPr>
            <a:spAutoFit/>
          </a:bodyPr>
          <a:lstStyle/>
          <a:p>
            <a:pPr algn="l"/>
            <a:r>
              <a:rPr lang="en-US" altLang="zh-CN" sz="2800" b="1"/>
              <a:t>A</a:t>
            </a:r>
            <a:r>
              <a:rPr lang="en-US" altLang="zh-CN" sz="3200" b="1" baseline="-12000"/>
              <a:t>5</a:t>
            </a:r>
            <a:r>
              <a:rPr lang="en-US" altLang="zh-CN" sz="2400" b="1" baseline="-25000"/>
              <a:t> </a:t>
            </a:r>
            <a:r>
              <a:rPr lang="en-US" altLang="zh-CN" sz="2800" b="1"/>
              <a:t>A</a:t>
            </a:r>
            <a:r>
              <a:rPr lang="en-US" altLang="zh-CN" sz="3200" b="1" baseline="-12000"/>
              <a:t>4</a:t>
            </a:r>
            <a:r>
              <a:rPr lang="en-US" altLang="zh-CN" sz="2400" b="1" baseline="-16000"/>
              <a:t> </a:t>
            </a:r>
            <a:r>
              <a:rPr lang="en-US" altLang="zh-CN" sz="2800" b="1"/>
              <a:t>A</a:t>
            </a:r>
            <a:r>
              <a:rPr lang="en-US" altLang="zh-CN" sz="3200" b="1" baseline="-12000"/>
              <a:t>3</a:t>
            </a:r>
            <a:r>
              <a:rPr lang="en-US" altLang="zh-CN" sz="2400" b="1" baseline="-16000"/>
              <a:t> </a:t>
            </a:r>
            <a:r>
              <a:rPr lang="en-US" altLang="zh-CN" sz="2800" b="1"/>
              <a:t>A</a:t>
            </a:r>
            <a:r>
              <a:rPr lang="en-US" altLang="zh-CN" sz="3200" b="1" baseline="-12000"/>
              <a:t>2</a:t>
            </a:r>
            <a:r>
              <a:rPr lang="en-US" altLang="zh-CN" sz="2400" b="1" baseline="-16000"/>
              <a:t> </a:t>
            </a:r>
            <a:r>
              <a:rPr lang="en-US" altLang="zh-CN" sz="2800" b="1"/>
              <a:t>A</a:t>
            </a:r>
            <a:r>
              <a:rPr lang="en-US" altLang="zh-CN" sz="3200" b="1" baseline="-12000"/>
              <a:t>1</a:t>
            </a:r>
            <a:r>
              <a:rPr lang="en-US" altLang="zh-CN" sz="2400" b="1" baseline="-16000"/>
              <a:t> </a:t>
            </a:r>
            <a:r>
              <a:rPr lang="en-US" altLang="zh-CN" sz="2800" b="1"/>
              <a:t>A</a:t>
            </a:r>
            <a:r>
              <a:rPr lang="en-US" altLang="zh-CN" sz="3200" b="1" baseline="-12000"/>
              <a:t>0</a:t>
            </a:r>
          </a:p>
        </p:txBody>
      </p:sp>
      <p:sp>
        <p:nvSpPr>
          <p:cNvPr id="4" name="Text Box 4"/>
          <p:cNvSpPr txBox="1">
            <a:spLocks noChangeArrowheads="1"/>
          </p:cNvSpPr>
          <p:nvPr/>
        </p:nvSpPr>
        <p:spPr bwMode="auto">
          <a:xfrm>
            <a:off x="334342" y="2763505"/>
            <a:ext cx="8807450" cy="1169551"/>
          </a:xfrm>
          <a:prstGeom prst="rect">
            <a:avLst/>
          </a:prstGeom>
          <a:noFill/>
          <a:ln w="9525">
            <a:noFill/>
            <a:miter lim="800000"/>
            <a:headEnd/>
            <a:tailEnd/>
          </a:ln>
        </p:spPr>
        <p:txBody>
          <a:bodyPr>
            <a:spAutoFit/>
          </a:bodyPr>
          <a:lstStyle/>
          <a:p>
            <a:pPr>
              <a:lnSpc>
                <a:spcPts val="4200"/>
              </a:lnSpc>
            </a:pPr>
            <a:r>
              <a:rPr lang="zh-CN" altLang="en-US" sz="2800" b="1" smtClean="0"/>
              <a:t>现有4</a:t>
            </a:r>
            <a:r>
              <a:rPr lang="zh-CN" altLang="en-US" sz="2800" b="1"/>
              <a:t>间教室, 每间8排(共32排)。要</a:t>
            </a:r>
            <a:r>
              <a:rPr lang="zh-CN" altLang="en-US" sz="2800" b="1" smtClean="0"/>
              <a:t>从这64</a:t>
            </a:r>
            <a:r>
              <a:rPr lang="zh-CN" altLang="en-US" sz="2800" b="1"/>
              <a:t>个编号中为这32排座位</a:t>
            </a:r>
            <a:r>
              <a:rPr lang="zh-CN" altLang="en-US" sz="2800" b="1" smtClean="0"/>
              <a:t>进行连续编号。</a:t>
            </a:r>
            <a:r>
              <a:rPr lang="zh-CN" altLang="en-US" sz="2800" b="1"/>
              <a:t>假设选低32个编号:</a:t>
            </a:r>
            <a:endParaRPr lang="en-US" altLang="zh-CN" sz="2800" b="1"/>
          </a:p>
        </p:txBody>
      </p:sp>
      <p:grpSp>
        <p:nvGrpSpPr>
          <p:cNvPr id="5" name="Group 35"/>
          <p:cNvGrpSpPr>
            <a:grpSpLocks/>
          </p:cNvGrpSpPr>
          <p:nvPr/>
        </p:nvGrpSpPr>
        <p:grpSpPr bwMode="auto">
          <a:xfrm>
            <a:off x="1181100" y="3989660"/>
            <a:ext cx="1722438" cy="2679700"/>
            <a:chOff x="744" y="1945"/>
            <a:chExt cx="1085" cy="1688"/>
          </a:xfrm>
        </p:grpSpPr>
        <p:sp>
          <p:nvSpPr>
            <p:cNvPr id="6" name="Text Box 6"/>
            <p:cNvSpPr txBox="1">
              <a:spLocks noChangeArrowheads="1"/>
            </p:cNvSpPr>
            <p:nvPr/>
          </p:nvSpPr>
          <p:spPr bwMode="auto">
            <a:xfrm>
              <a:off x="744" y="2245"/>
              <a:ext cx="1027" cy="1388"/>
            </a:xfrm>
            <a:prstGeom prst="rect">
              <a:avLst/>
            </a:prstGeom>
            <a:noFill/>
            <a:ln w="19050">
              <a:solidFill>
                <a:srgbClr val="003800"/>
              </a:solidFill>
              <a:miter lim="800000"/>
              <a:headEnd/>
              <a:tailEnd/>
            </a:ln>
          </p:spPr>
          <p:txBody>
            <a:bodyPr>
              <a:spAutoFit/>
            </a:bodyPr>
            <a:lstStyle/>
            <a:p>
              <a:pPr algn="l">
                <a:spcBef>
                  <a:spcPct val="0"/>
                </a:spcBef>
              </a:pPr>
              <a:r>
                <a:rPr lang="zh-CN" altLang="en-US" sz="2800" b="1"/>
                <a:t>000  000 </a:t>
              </a:r>
            </a:p>
            <a:p>
              <a:pPr algn="l">
                <a:spcBef>
                  <a:spcPct val="0"/>
                </a:spcBef>
              </a:pPr>
              <a:r>
                <a:rPr lang="zh-CN" altLang="en-US" sz="2800" b="1"/>
                <a:t>000  001</a:t>
              </a:r>
            </a:p>
            <a:p>
              <a:pPr algn="l">
                <a:spcBef>
                  <a:spcPct val="0"/>
                </a:spcBef>
              </a:pPr>
              <a:r>
                <a:rPr lang="zh-CN" altLang="en-US" sz="2800" b="1"/>
                <a:t>000  010</a:t>
              </a:r>
            </a:p>
            <a:p>
              <a:pPr algn="l">
                <a:lnSpc>
                  <a:spcPct val="90000"/>
                </a:lnSpc>
                <a:spcBef>
                  <a:spcPct val="0"/>
                </a:spcBef>
              </a:pPr>
              <a:r>
                <a:rPr lang="zh-CN" altLang="en-US" sz="2800" b="1"/>
                <a:t>    .....</a:t>
              </a:r>
            </a:p>
            <a:p>
              <a:pPr algn="l">
                <a:spcBef>
                  <a:spcPct val="0"/>
                </a:spcBef>
              </a:pPr>
              <a:r>
                <a:rPr lang="zh-CN" altLang="en-US" sz="2800" b="1"/>
                <a:t>000  111</a:t>
              </a:r>
            </a:p>
          </p:txBody>
        </p:sp>
        <p:sp>
          <p:nvSpPr>
            <p:cNvPr id="7" name="Text Box 7"/>
            <p:cNvSpPr txBox="1">
              <a:spLocks noChangeArrowheads="1"/>
            </p:cNvSpPr>
            <p:nvPr/>
          </p:nvSpPr>
          <p:spPr bwMode="auto">
            <a:xfrm>
              <a:off x="907" y="1945"/>
              <a:ext cx="922" cy="327"/>
            </a:xfrm>
            <a:prstGeom prst="rect">
              <a:avLst/>
            </a:prstGeom>
            <a:noFill/>
            <a:ln w="9525">
              <a:noFill/>
              <a:miter lim="800000"/>
              <a:headEnd/>
              <a:tailEnd/>
            </a:ln>
          </p:spPr>
          <p:txBody>
            <a:bodyPr>
              <a:spAutoFit/>
            </a:bodyPr>
            <a:lstStyle/>
            <a:p>
              <a:pPr algn="l"/>
              <a:r>
                <a:rPr lang="zh-CN" altLang="en-US" sz="2800" b="1"/>
                <a:t>第1间</a:t>
              </a:r>
            </a:p>
          </p:txBody>
        </p:sp>
      </p:grpSp>
      <p:sp>
        <p:nvSpPr>
          <p:cNvPr id="8" name="Text Box 17"/>
          <p:cNvSpPr txBox="1">
            <a:spLocks noChangeArrowheads="1"/>
          </p:cNvSpPr>
          <p:nvPr/>
        </p:nvSpPr>
        <p:spPr bwMode="auto">
          <a:xfrm>
            <a:off x="1276995" y="188640"/>
            <a:ext cx="7183437" cy="533400"/>
          </a:xfrm>
          <a:prstGeom prst="rect">
            <a:avLst/>
          </a:prstGeom>
          <a:noFill/>
          <a:ln w="9525">
            <a:noFill/>
            <a:miter lim="800000"/>
            <a:headEnd/>
            <a:tailEnd/>
          </a:ln>
        </p:spPr>
        <p:txBody>
          <a:bodyPr>
            <a:spAutoFit/>
          </a:bodyPr>
          <a:lstStyle/>
          <a:p>
            <a:pPr algn="l"/>
            <a:r>
              <a:rPr lang="zh-CN" altLang="en-US" sz="2900" b="1" u="sng"/>
              <a:t>地址分配</a:t>
            </a:r>
            <a:r>
              <a:rPr lang="zh-CN" altLang="en-US" sz="2900" b="1"/>
              <a:t>、</a:t>
            </a:r>
            <a:r>
              <a:rPr lang="zh-CN" altLang="en-US" sz="2900" b="1" u="sng"/>
              <a:t>译码选片</a:t>
            </a:r>
            <a:r>
              <a:rPr lang="zh-CN" altLang="en-US" sz="2900" b="1"/>
              <a:t>和</a:t>
            </a:r>
            <a:r>
              <a:rPr lang="zh-CN" altLang="en-US" sz="2900" b="1" u="sng"/>
              <a:t>译码选单元</a:t>
            </a:r>
            <a:r>
              <a:rPr lang="zh-CN" altLang="en-US" sz="2900" b="1"/>
              <a:t>关系例:</a:t>
            </a:r>
          </a:p>
        </p:txBody>
      </p:sp>
      <p:grpSp>
        <p:nvGrpSpPr>
          <p:cNvPr id="9" name="Group 39"/>
          <p:cNvGrpSpPr>
            <a:grpSpLocks/>
          </p:cNvGrpSpPr>
          <p:nvPr/>
        </p:nvGrpSpPr>
        <p:grpSpPr bwMode="auto">
          <a:xfrm>
            <a:off x="3027363" y="3988072"/>
            <a:ext cx="1614487" cy="2679700"/>
            <a:chOff x="1907" y="1920"/>
            <a:chExt cx="1017" cy="1688"/>
          </a:xfrm>
        </p:grpSpPr>
        <p:sp>
          <p:nvSpPr>
            <p:cNvPr id="10" name="Text Box 9"/>
            <p:cNvSpPr txBox="1">
              <a:spLocks noChangeArrowheads="1"/>
            </p:cNvSpPr>
            <p:nvPr/>
          </p:nvSpPr>
          <p:spPr bwMode="auto">
            <a:xfrm>
              <a:off x="1907" y="2220"/>
              <a:ext cx="1017" cy="1388"/>
            </a:xfrm>
            <a:prstGeom prst="rect">
              <a:avLst/>
            </a:prstGeom>
            <a:noFill/>
            <a:ln w="19050">
              <a:solidFill>
                <a:srgbClr val="003800"/>
              </a:solidFill>
              <a:miter lim="800000"/>
              <a:headEnd/>
              <a:tailEnd/>
            </a:ln>
          </p:spPr>
          <p:txBody>
            <a:bodyPr>
              <a:spAutoFit/>
            </a:bodyPr>
            <a:lstStyle/>
            <a:p>
              <a:pPr algn="l">
                <a:spcBef>
                  <a:spcPct val="0"/>
                </a:spcBef>
              </a:pPr>
              <a:r>
                <a:rPr lang="zh-CN" altLang="en-US" sz="2800" b="1"/>
                <a:t>001  000</a:t>
              </a:r>
            </a:p>
            <a:p>
              <a:pPr algn="l">
                <a:spcBef>
                  <a:spcPct val="0"/>
                </a:spcBef>
              </a:pPr>
              <a:r>
                <a:rPr lang="zh-CN" altLang="en-US" sz="2800" b="1"/>
                <a:t>001  001</a:t>
              </a:r>
            </a:p>
            <a:p>
              <a:pPr algn="l">
                <a:spcBef>
                  <a:spcPct val="0"/>
                </a:spcBef>
              </a:pPr>
              <a:r>
                <a:rPr lang="zh-CN" altLang="en-US" sz="2800" b="1"/>
                <a:t>001  010</a:t>
              </a:r>
            </a:p>
            <a:p>
              <a:pPr algn="l">
                <a:lnSpc>
                  <a:spcPct val="90000"/>
                </a:lnSpc>
                <a:spcBef>
                  <a:spcPct val="0"/>
                </a:spcBef>
              </a:pPr>
              <a:r>
                <a:rPr lang="zh-CN" altLang="en-US" sz="2800" b="1"/>
                <a:t>    .....</a:t>
              </a:r>
            </a:p>
            <a:p>
              <a:pPr algn="l">
                <a:spcBef>
                  <a:spcPct val="0"/>
                </a:spcBef>
              </a:pPr>
              <a:r>
                <a:rPr lang="zh-CN" altLang="en-US" sz="2800" b="1"/>
                <a:t>001  111</a:t>
              </a:r>
            </a:p>
          </p:txBody>
        </p:sp>
        <p:sp>
          <p:nvSpPr>
            <p:cNvPr id="11" name="Text Box 10"/>
            <p:cNvSpPr txBox="1">
              <a:spLocks noChangeArrowheads="1"/>
            </p:cNvSpPr>
            <p:nvPr/>
          </p:nvSpPr>
          <p:spPr bwMode="auto">
            <a:xfrm>
              <a:off x="2090" y="1920"/>
              <a:ext cx="754" cy="327"/>
            </a:xfrm>
            <a:prstGeom prst="rect">
              <a:avLst/>
            </a:prstGeom>
            <a:noFill/>
            <a:ln w="9525">
              <a:noFill/>
              <a:miter lim="800000"/>
              <a:headEnd/>
              <a:tailEnd/>
            </a:ln>
          </p:spPr>
          <p:txBody>
            <a:bodyPr>
              <a:spAutoFit/>
            </a:bodyPr>
            <a:lstStyle/>
            <a:p>
              <a:pPr algn="l"/>
              <a:r>
                <a:rPr lang="zh-CN" altLang="en-US" sz="2800" b="1"/>
                <a:t>第2间</a:t>
              </a:r>
            </a:p>
          </p:txBody>
        </p:sp>
      </p:grpSp>
      <p:grpSp>
        <p:nvGrpSpPr>
          <p:cNvPr id="12" name="Group 40"/>
          <p:cNvGrpSpPr>
            <a:grpSpLocks/>
          </p:cNvGrpSpPr>
          <p:nvPr/>
        </p:nvGrpSpPr>
        <p:grpSpPr bwMode="auto">
          <a:xfrm>
            <a:off x="4876800" y="3970610"/>
            <a:ext cx="1584325" cy="2695575"/>
            <a:chOff x="3072" y="1909"/>
            <a:chExt cx="998" cy="1698"/>
          </a:xfrm>
        </p:grpSpPr>
        <p:sp>
          <p:nvSpPr>
            <p:cNvPr id="13" name="Text Box 12"/>
            <p:cNvSpPr txBox="1">
              <a:spLocks noChangeArrowheads="1"/>
            </p:cNvSpPr>
            <p:nvPr/>
          </p:nvSpPr>
          <p:spPr bwMode="auto">
            <a:xfrm>
              <a:off x="3072" y="2219"/>
              <a:ext cx="998" cy="1388"/>
            </a:xfrm>
            <a:prstGeom prst="rect">
              <a:avLst/>
            </a:prstGeom>
            <a:noFill/>
            <a:ln w="19050">
              <a:solidFill>
                <a:srgbClr val="003800"/>
              </a:solidFill>
              <a:miter lim="800000"/>
              <a:headEnd/>
              <a:tailEnd/>
            </a:ln>
          </p:spPr>
          <p:txBody>
            <a:bodyPr>
              <a:spAutoFit/>
            </a:bodyPr>
            <a:lstStyle/>
            <a:p>
              <a:pPr algn="l">
                <a:spcBef>
                  <a:spcPct val="0"/>
                </a:spcBef>
              </a:pPr>
              <a:r>
                <a:rPr lang="zh-CN" altLang="en-US" sz="2800" b="1"/>
                <a:t>010  000</a:t>
              </a:r>
            </a:p>
            <a:p>
              <a:pPr algn="l">
                <a:spcBef>
                  <a:spcPct val="0"/>
                </a:spcBef>
              </a:pPr>
              <a:r>
                <a:rPr lang="zh-CN" altLang="en-US" sz="2800" b="1"/>
                <a:t>010  001</a:t>
              </a:r>
            </a:p>
            <a:p>
              <a:pPr algn="l">
                <a:spcBef>
                  <a:spcPct val="0"/>
                </a:spcBef>
              </a:pPr>
              <a:r>
                <a:rPr lang="zh-CN" altLang="en-US" sz="2800" b="1"/>
                <a:t>010  010</a:t>
              </a:r>
            </a:p>
            <a:p>
              <a:pPr algn="l">
                <a:lnSpc>
                  <a:spcPct val="90000"/>
                </a:lnSpc>
                <a:spcBef>
                  <a:spcPct val="0"/>
                </a:spcBef>
              </a:pPr>
              <a:r>
                <a:rPr lang="zh-CN" altLang="en-US" sz="2800" b="1"/>
                <a:t>    .....</a:t>
              </a:r>
            </a:p>
            <a:p>
              <a:pPr algn="l">
                <a:spcBef>
                  <a:spcPct val="0"/>
                </a:spcBef>
              </a:pPr>
              <a:r>
                <a:rPr lang="zh-CN" altLang="en-US" sz="2800" b="1"/>
                <a:t>010  111</a:t>
              </a:r>
            </a:p>
          </p:txBody>
        </p:sp>
        <p:sp>
          <p:nvSpPr>
            <p:cNvPr id="14" name="Text Box 13"/>
            <p:cNvSpPr txBox="1">
              <a:spLocks noChangeArrowheads="1"/>
            </p:cNvSpPr>
            <p:nvPr/>
          </p:nvSpPr>
          <p:spPr bwMode="auto">
            <a:xfrm>
              <a:off x="3225" y="1909"/>
              <a:ext cx="759" cy="327"/>
            </a:xfrm>
            <a:prstGeom prst="rect">
              <a:avLst/>
            </a:prstGeom>
            <a:noFill/>
            <a:ln w="9525">
              <a:noFill/>
              <a:miter lim="800000"/>
              <a:headEnd/>
              <a:tailEnd/>
            </a:ln>
          </p:spPr>
          <p:txBody>
            <a:bodyPr>
              <a:spAutoFit/>
            </a:bodyPr>
            <a:lstStyle/>
            <a:p>
              <a:pPr algn="l"/>
              <a:r>
                <a:rPr lang="zh-CN" altLang="en-US" sz="2800" b="1"/>
                <a:t>第3间</a:t>
              </a:r>
            </a:p>
          </p:txBody>
        </p:sp>
      </p:grpSp>
      <p:grpSp>
        <p:nvGrpSpPr>
          <p:cNvPr id="15" name="Group 41"/>
          <p:cNvGrpSpPr>
            <a:grpSpLocks/>
          </p:cNvGrpSpPr>
          <p:nvPr/>
        </p:nvGrpSpPr>
        <p:grpSpPr bwMode="auto">
          <a:xfrm>
            <a:off x="6707188" y="3969022"/>
            <a:ext cx="1643062" cy="2695575"/>
            <a:chOff x="4225" y="1908"/>
            <a:chExt cx="1035" cy="1698"/>
          </a:xfrm>
        </p:grpSpPr>
        <p:sp>
          <p:nvSpPr>
            <p:cNvPr id="16" name="Text Box 15"/>
            <p:cNvSpPr txBox="1">
              <a:spLocks noChangeArrowheads="1"/>
            </p:cNvSpPr>
            <p:nvPr/>
          </p:nvSpPr>
          <p:spPr bwMode="auto">
            <a:xfrm>
              <a:off x="4225" y="2218"/>
              <a:ext cx="970" cy="1388"/>
            </a:xfrm>
            <a:prstGeom prst="rect">
              <a:avLst/>
            </a:prstGeom>
            <a:noFill/>
            <a:ln w="19050">
              <a:solidFill>
                <a:srgbClr val="003800"/>
              </a:solidFill>
              <a:miter lim="800000"/>
              <a:headEnd/>
              <a:tailEnd/>
            </a:ln>
          </p:spPr>
          <p:txBody>
            <a:bodyPr>
              <a:spAutoFit/>
            </a:bodyPr>
            <a:lstStyle/>
            <a:p>
              <a:pPr algn="l">
                <a:spcBef>
                  <a:spcPct val="0"/>
                </a:spcBef>
              </a:pPr>
              <a:r>
                <a:rPr lang="zh-CN" altLang="en-US" sz="2800" b="1"/>
                <a:t>011  000</a:t>
              </a:r>
            </a:p>
            <a:p>
              <a:pPr algn="l">
                <a:spcBef>
                  <a:spcPct val="0"/>
                </a:spcBef>
              </a:pPr>
              <a:r>
                <a:rPr lang="zh-CN" altLang="en-US" sz="2800" b="1"/>
                <a:t>011  001</a:t>
              </a:r>
            </a:p>
            <a:p>
              <a:pPr algn="l">
                <a:spcBef>
                  <a:spcPct val="0"/>
                </a:spcBef>
              </a:pPr>
              <a:r>
                <a:rPr lang="zh-CN" altLang="en-US" sz="2800" b="1"/>
                <a:t>011  010</a:t>
              </a:r>
            </a:p>
            <a:p>
              <a:pPr algn="l">
                <a:lnSpc>
                  <a:spcPct val="90000"/>
                </a:lnSpc>
                <a:spcBef>
                  <a:spcPct val="0"/>
                </a:spcBef>
              </a:pPr>
              <a:r>
                <a:rPr lang="zh-CN" altLang="en-US" sz="2800" b="1"/>
                <a:t>    .....</a:t>
              </a:r>
            </a:p>
            <a:p>
              <a:pPr algn="l">
                <a:spcBef>
                  <a:spcPct val="0"/>
                </a:spcBef>
              </a:pPr>
              <a:r>
                <a:rPr lang="zh-CN" altLang="en-US" sz="2800" b="1"/>
                <a:t>011  111</a:t>
              </a:r>
            </a:p>
          </p:txBody>
        </p:sp>
        <p:sp>
          <p:nvSpPr>
            <p:cNvPr id="17" name="Text Box 16"/>
            <p:cNvSpPr txBox="1">
              <a:spLocks noChangeArrowheads="1"/>
            </p:cNvSpPr>
            <p:nvPr/>
          </p:nvSpPr>
          <p:spPr bwMode="auto">
            <a:xfrm>
              <a:off x="4338" y="1908"/>
              <a:ext cx="922" cy="327"/>
            </a:xfrm>
            <a:prstGeom prst="rect">
              <a:avLst/>
            </a:prstGeom>
            <a:noFill/>
            <a:ln w="9525">
              <a:noFill/>
              <a:miter lim="800000"/>
              <a:headEnd/>
              <a:tailEnd/>
            </a:ln>
          </p:spPr>
          <p:txBody>
            <a:bodyPr>
              <a:spAutoFit/>
            </a:bodyPr>
            <a:lstStyle/>
            <a:p>
              <a:pPr algn="l"/>
              <a:r>
                <a:rPr lang="zh-CN" altLang="en-US" sz="2800" b="1"/>
                <a:t>第4间</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8"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5"/>
          <p:cNvSpPr>
            <a:spLocks noChangeArrowheads="1"/>
          </p:cNvSpPr>
          <p:nvPr/>
        </p:nvSpPr>
        <p:spPr bwMode="auto">
          <a:xfrm>
            <a:off x="323528" y="1196752"/>
            <a:ext cx="4346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
              </a:spcBef>
            </a:pPr>
            <a:r>
              <a:rPr lang="zh-CN" altLang="en-US" sz="2800" b="1"/>
              <a:t>2. 分析芯片地址重叠情况</a:t>
            </a:r>
          </a:p>
        </p:txBody>
      </p:sp>
      <p:sp>
        <p:nvSpPr>
          <p:cNvPr id="3" name="Text Box 16"/>
          <p:cNvSpPr txBox="1">
            <a:spLocks noChangeArrowheads="1"/>
          </p:cNvSpPr>
          <p:nvPr/>
        </p:nvSpPr>
        <p:spPr bwMode="auto">
          <a:xfrm>
            <a:off x="734690" y="2043584"/>
            <a:ext cx="8002588"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82600" indent="-4826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6731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05000"/>
              </a:lnSpc>
              <a:spcBef>
                <a:spcPct val="30000"/>
              </a:spcBef>
            </a:pPr>
            <a:r>
              <a:rPr lang="zh-CN" altLang="en-US" sz="2800" b="1">
                <a:solidFill>
                  <a:srgbClr val="003C00"/>
                </a:solidFill>
              </a:rPr>
              <a:t>(1) 8</a:t>
            </a:r>
            <a:r>
              <a:rPr lang="en-US" altLang="zh-CN" sz="2800" b="1">
                <a:solidFill>
                  <a:srgbClr val="003C00"/>
                </a:solidFill>
              </a:rPr>
              <a:t>KB</a:t>
            </a:r>
            <a:r>
              <a:rPr lang="zh-CN" altLang="en-US" sz="2800" b="1">
                <a:solidFill>
                  <a:srgbClr val="003C00"/>
                </a:solidFill>
              </a:rPr>
              <a:t>芯片地址空间</a:t>
            </a:r>
            <a:r>
              <a:rPr lang="en-US" altLang="zh-CN" sz="2600" b="1">
                <a:solidFill>
                  <a:srgbClr val="003C00"/>
                </a:solidFill>
              </a:rPr>
              <a:t>E000~FFFF, </a:t>
            </a:r>
            <a:r>
              <a:rPr lang="zh-CN" altLang="en-US" sz="2600" b="1">
                <a:solidFill>
                  <a:srgbClr val="003C00"/>
                </a:solidFill>
              </a:rPr>
              <a:t>没有地址重叠;</a:t>
            </a:r>
          </a:p>
          <a:p>
            <a:pPr>
              <a:lnSpc>
                <a:spcPct val="105000"/>
              </a:lnSpc>
              <a:spcBef>
                <a:spcPct val="30000"/>
              </a:spcBef>
            </a:pPr>
            <a:r>
              <a:rPr lang="zh-CN" altLang="en-US" sz="2800" b="1">
                <a:solidFill>
                  <a:srgbClr val="003C00"/>
                </a:solidFill>
              </a:rPr>
              <a:t>(2) 4</a:t>
            </a:r>
            <a:r>
              <a:rPr lang="en-US" altLang="zh-CN" sz="2800" b="1">
                <a:solidFill>
                  <a:srgbClr val="003C00"/>
                </a:solidFill>
              </a:rPr>
              <a:t>KB</a:t>
            </a:r>
            <a:r>
              <a:rPr lang="zh-CN" altLang="en-US" sz="2800" b="1">
                <a:solidFill>
                  <a:srgbClr val="003C00"/>
                </a:solidFill>
              </a:rPr>
              <a:t>芯片地址空间</a:t>
            </a:r>
            <a:r>
              <a:rPr lang="en-US" altLang="zh-CN" sz="2600" b="1">
                <a:solidFill>
                  <a:srgbClr val="003C00"/>
                </a:solidFill>
              </a:rPr>
              <a:t>C000~DFFF(</a:t>
            </a:r>
            <a:r>
              <a:rPr lang="zh-CN" altLang="en-US" sz="2600" b="1">
                <a:solidFill>
                  <a:srgbClr val="003C00"/>
                </a:solidFill>
              </a:rPr>
              <a:t>即两个4</a:t>
            </a:r>
            <a:r>
              <a:rPr lang="en-US" altLang="zh-CN" sz="2600" b="1">
                <a:solidFill>
                  <a:srgbClr val="003C00"/>
                </a:solidFill>
              </a:rPr>
              <a:t>K</a:t>
            </a:r>
            <a:r>
              <a:rPr lang="zh-CN" altLang="en-US" sz="2600" b="1">
                <a:solidFill>
                  <a:srgbClr val="003C00"/>
                </a:solidFill>
              </a:rPr>
              <a:t>空间: </a:t>
            </a:r>
            <a:r>
              <a:rPr lang="en-US" altLang="zh-CN" sz="2600" b="1">
                <a:solidFill>
                  <a:srgbClr val="003C00"/>
                </a:solidFill>
              </a:rPr>
              <a:t>C000~CFFF、D000~DFFF</a:t>
            </a:r>
            <a:r>
              <a:rPr lang="zh-CN" altLang="en-US" sz="2600" b="1">
                <a:solidFill>
                  <a:srgbClr val="003C00"/>
                </a:solidFill>
              </a:rPr>
              <a:t>), 有4</a:t>
            </a:r>
            <a:r>
              <a:rPr lang="en-US" altLang="zh-CN" sz="2600" b="1">
                <a:solidFill>
                  <a:srgbClr val="003C00"/>
                </a:solidFill>
              </a:rPr>
              <a:t>K</a:t>
            </a:r>
            <a:r>
              <a:rPr lang="zh-CN" altLang="en-US" sz="2600" b="1">
                <a:solidFill>
                  <a:srgbClr val="003C00"/>
                </a:solidFill>
              </a:rPr>
              <a:t>地址重叠;</a:t>
            </a:r>
          </a:p>
          <a:p>
            <a:pPr>
              <a:lnSpc>
                <a:spcPct val="105000"/>
              </a:lnSpc>
              <a:spcBef>
                <a:spcPct val="30000"/>
              </a:spcBef>
            </a:pPr>
            <a:r>
              <a:rPr lang="zh-CN" altLang="en-US" sz="2800" b="1">
                <a:solidFill>
                  <a:srgbClr val="003C00"/>
                </a:solidFill>
              </a:rPr>
              <a:t>(3) 2</a:t>
            </a:r>
            <a:r>
              <a:rPr lang="en-US" altLang="zh-CN" sz="2800" b="1">
                <a:solidFill>
                  <a:srgbClr val="003C00"/>
                </a:solidFill>
              </a:rPr>
              <a:t>KB </a:t>
            </a:r>
            <a:r>
              <a:rPr lang="en-US" altLang="zh-CN" b="1">
                <a:solidFill>
                  <a:srgbClr val="003C00"/>
                </a:solidFill>
                <a:cs typeface="Times New Roman" panose="02020603050405020304" pitchFamily="18" charset="0"/>
              </a:rPr>
              <a:t>①</a:t>
            </a:r>
            <a:r>
              <a:rPr lang="zh-CN" altLang="en-US" sz="2800" b="1">
                <a:solidFill>
                  <a:srgbClr val="003C00"/>
                </a:solidFill>
              </a:rPr>
              <a:t>芯片地址空间</a:t>
            </a:r>
            <a:r>
              <a:rPr lang="en-US" altLang="zh-CN" sz="2600" b="1">
                <a:solidFill>
                  <a:srgbClr val="003C00"/>
                </a:solidFill>
              </a:rPr>
              <a:t>A000~AFFF(</a:t>
            </a:r>
            <a:r>
              <a:rPr lang="zh-CN" altLang="en-US" sz="2600" b="1">
                <a:solidFill>
                  <a:srgbClr val="003C00"/>
                </a:solidFill>
              </a:rPr>
              <a:t>即两个2</a:t>
            </a:r>
            <a:r>
              <a:rPr lang="en-US" altLang="zh-CN" sz="2600" b="1">
                <a:solidFill>
                  <a:srgbClr val="003C00"/>
                </a:solidFill>
              </a:rPr>
              <a:t>K</a:t>
            </a:r>
            <a:r>
              <a:rPr lang="zh-CN" altLang="en-US" sz="2600" b="1">
                <a:solidFill>
                  <a:srgbClr val="003C00"/>
                </a:solidFill>
              </a:rPr>
              <a:t>空间: </a:t>
            </a:r>
            <a:r>
              <a:rPr lang="en-US" altLang="zh-CN" sz="2600" b="1">
                <a:solidFill>
                  <a:srgbClr val="003C00"/>
                </a:solidFill>
              </a:rPr>
              <a:t>A000~A7FF、A800~AFFF</a:t>
            </a:r>
            <a:r>
              <a:rPr lang="zh-CN" altLang="en-US" sz="2600" b="1">
                <a:solidFill>
                  <a:srgbClr val="003C00"/>
                </a:solidFill>
              </a:rPr>
              <a:t>), 有2</a:t>
            </a:r>
            <a:r>
              <a:rPr lang="en-US" altLang="zh-CN" sz="2600" b="1">
                <a:solidFill>
                  <a:srgbClr val="003C00"/>
                </a:solidFill>
              </a:rPr>
              <a:t>K</a:t>
            </a:r>
            <a:r>
              <a:rPr lang="zh-CN" altLang="en-US" sz="2600" b="1">
                <a:solidFill>
                  <a:srgbClr val="003C00"/>
                </a:solidFill>
              </a:rPr>
              <a:t>地址重叠;</a:t>
            </a:r>
          </a:p>
          <a:p>
            <a:pPr>
              <a:lnSpc>
                <a:spcPct val="105000"/>
              </a:lnSpc>
              <a:spcBef>
                <a:spcPct val="30000"/>
              </a:spcBef>
            </a:pPr>
            <a:r>
              <a:rPr lang="zh-CN" altLang="en-US" sz="2800" b="1">
                <a:solidFill>
                  <a:srgbClr val="003C00"/>
                </a:solidFill>
              </a:rPr>
              <a:t>(4) 2</a:t>
            </a:r>
            <a:r>
              <a:rPr lang="en-US" altLang="zh-CN" sz="2800" b="1">
                <a:solidFill>
                  <a:srgbClr val="003C00"/>
                </a:solidFill>
              </a:rPr>
              <a:t>KB </a:t>
            </a:r>
            <a:r>
              <a:rPr lang="en-US" altLang="zh-CN" b="1">
                <a:solidFill>
                  <a:srgbClr val="003C00"/>
                </a:solidFill>
                <a:cs typeface="Times New Roman" panose="02020603050405020304" pitchFamily="18" charset="0"/>
              </a:rPr>
              <a:t>②</a:t>
            </a:r>
            <a:r>
              <a:rPr lang="zh-CN" altLang="en-US" sz="2800" b="1">
                <a:solidFill>
                  <a:srgbClr val="003C00"/>
                </a:solidFill>
              </a:rPr>
              <a:t>芯片地址空间</a:t>
            </a:r>
            <a:r>
              <a:rPr lang="en-US" altLang="zh-CN" sz="2600" b="1">
                <a:solidFill>
                  <a:srgbClr val="003C00"/>
                </a:solidFill>
              </a:rPr>
              <a:t>9000~9FFF(</a:t>
            </a:r>
            <a:r>
              <a:rPr lang="zh-CN" altLang="en-US" sz="2600" b="1">
                <a:solidFill>
                  <a:srgbClr val="003C00"/>
                </a:solidFill>
              </a:rPr>
              <a:t>即两个2</a:t>
            </a:r>
            <a:r>
              <a:rPr lang="en-US" altLang="zh-CN" sz="2600" b="1">
                <a:solidFill>
                  <a:srgbClr val="003C00"/>
                </a:solidFill>
              </a:rPr>
              <a:t>K</a:t>
            </a:r>
            <a:r>
              <a:rPr lang="zh-CN" altLang="en-US" sz="2600" b="1">
                <a:solidFill>
                  <a:srgbClr val="003C00"/>
                </a:solidFill>
              </a:rPr>
              <a:t>空间: </a:t>
            </a:r>
            <a:r>
              <a:rPr lang="en-US" altLang="zh-CN" sz="2600" b="1">
                <a:solidFill>
                  <a:srgbClr val="003C00"/>
                </a:solidFill>
              </a:rPr>
              <a:t>9000~97FF、9800~9FFF</a:t>
            </a:r>
            <a:r>
              <a:rPr lang="zh-CN" altLang="en-US" sz="2600" b="1">
                <a:solidFill>
                  <a:srgbClr val="003C00"/>
                </a:solidFill>
              </a:rPr>
              <a:t>), 有2</a:t>
            </a:r>
            <a:r>
              <a:rPr lang="en-US" altLang="zh-CN" sz="2600" b="1">
                <a:solidFill>
                  <a:srgbClr val="003C00"/>
                </a:solidFill>
              </a:rPr>
              <a:t>K</a:t>
            </a:r>
            <a:r>
              <a:rPr lang="zh-CN" altLang="en-US" sz="2600" b="1">
                <a:solidFill>
                  <a:srgbClr val="003C00"/>
                </a:solidFill>
              </a:rPr>
              <a:t>地址重叠;</a:t>
            </a:r>
          </a:p>
        </p:txBody>
      </p:sp>
    </p:spTree>
    <p:extLst>
      <p:ext uri="{BB962C8B-B14F-4D97-AF65-F5344CB8AC3E}">
        <p14:creationId xmlns:p14="http://schemas.microsoft.com/office/powerpoint/2010/main" val="395793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23528" y="692696"/>
            <a:ext cx="85645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666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a:solidFill>
                  <a:srgbClr val="800000"/>
                </a:solidFill>
              </a:rPr>
              <a:t>3. 利用已有线路且在尽可能少地改变已有线路基础上, 增加一片16</a:t>
            </a:r>
            <a:r>
              <a:rPr lang="en-US" altLang="zh-CN" sz="2800" b="1">
                <a:solidFill>
                  <a:srgbClr val="800000"/>
                </a:solidFill>
              </a:rPr>
              <a:t>KB</a:t>
            </a:r>
            <a:r>
              <a:rPr lang="zh-CN" altLang="en-US" sz="2800" b="1">
                <a:solidFill>
                  <a:srgbClr val="800000"/>
                </a:solidFill>
              </a:rPr>
              <a:t>存储器芯片</a:t>
            </a:r>
          </a:p>
        </p:txBody>
      </p:sp>
      <p:sp>
        <p:nvSpPr>
          <p:cNvPr id="3" name="Rectangle 3"/>
          <p:cNvSpPr>
            <a:spLocks noChangeArrowheads="1"/>
          </p:cNvSpPr>
          <p:nvPr/>
        </p:nvSpPr>
        <p:spPr bwMode="auto">
          <a:xfrm>
            <a:off x="685478" y="1690762"/>
            <a:ext cx="84248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666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a:t>为尽可能少地改变已有线路基础上, 利用已有3:8译码器空闲的4个输出, 为新增16</a:t>
            </a:r>
            <a:r>
              <a:rPr lang="en-US" altLang="zh-CN" sz="2800" b="1"/>
              <a:t>KB</a:t>
            </a:r>
            <a:r>
              <a:rPr lang="zh-CN" altLang="en-US" sz="2800" b="1"/>
              <a:t>芯片分配如下地址:</a:t>
            </a:r>
          </a:p>
        </p:txBody>
      </p:sp>
      <p:sp>
        <p:nvSpPr>
          <p:cNvPr id="4" name="Text Box 4"/>
          <p:cNvSpPr txBox="1">
            <a:spLocks noChangeArrowheads="1"/>
          </p:cNvSpPr>
          <p:nvPr/>
        </p:nvSpPr>
        <p:spPr bwMode="auto">
          <a:xfrm>
            <a:off x="475928" y="3140794"/>
            <a:ext cx="125095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zh-CN" altLang="en-US" sz="2800" b="1"/>
              <a:t>0000~3</a:t>
            </a:r>
            <a:r>
              <a:rPr lang="en-US" altLang="zh-CN" sz="2800" b="1"/>
              <a:t>FFF</a:t>
            </a:r>
          </a:p>
        </p:txBody>
      </p:sp>
      <p:sp>
        <p:nvSpPr>
          <p:cNvPr id="5" name="Text Box 5"/>
          <p:cNvSpPr txBox="1">
            <a:spLocks noChangeArrowheads="1"/>
          </p:cNvSpPr>
          <p:nvPr/>
        </p:nvSpPr>
        <p:spPr bwMode="auto">
          <a:xfrm>
            <a:off x="1666553" y="3131269"/>
            <a:ext cx="6211887" cy="92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800000"/>
                </a:solidFill>
              </a:rPr>
              <a:t>0     0</a:t>
            </a:r>
            <a:r>
              <a:rPr lang="zh-CN" altLang="en-US" sz="2800" b="1">
                <a:solidFill>
                  <a:srgbClr val="CCFFFF"/>
                </a:solidFill>
              </a:rPr>
              <a:t>    </a:t>
            </a:r>
            <a:r>
              <a:rPr lang="zh-CN" altLang="en-US" sz="2800" b="1"/>
              <a:t>0     0    0     0    0   </a:t>
            </a:r>
            <a:r>
              <a:rPr lang="en-US" altLang="zh-CN" sz="3200" b="1" baseline="-14000"/>
              <a:t>……</a:t>
            </a:r>
            <a:r>
              <a:rPr lang="zh-CN" altLang="en-US" sz="2800" b="1"/>
              <a:t>  0   0   0</a:t>
            </a:r>
          </a:p>
          <a:p>
            <a:pPr algn="l">
              <a:lnSpc>
                <a:spcPct val="95000"/>
              </a:lnSpc>
              <a:spcBef>
                <a:spcPct val="0"/>
              </a:spcBef>
            </a:pPr>
            <a:r>
              <a:rPr lang="zh-CN" altLang="en-US" sz="2800" b="1">
                <a:solidFill>
                  <a:srgbClr val="800000"/>
                </a:solidFill>
              </a:rPr>
              <a:t>0     0</a:t>
            </a:r>
            <a:r>
              <a:rPr lang="zh-CN" altLang="en-US" sz="2800" b="1">
                <a:solidFill>
                  <a:srgbClr val="CCFFFF"/>
                </a:solidFill>
              </a:rPr>
              <a:t>    </a:t>
            </a:r>
            <a:r>
              <a:rPr lang="zh-CN" altLang="en-US" sz="2800" b="1"/>
              <a:t>1     1    1     1    1   </a:t>
            </a:r>
            <a:r>
              <a:rPr lang="en-US" altLang="zh-CN" sz="3200" b="1" baseline="-14000"/>
              <a:t>……  </a:t>
            </a:r>
            <a:r>
              <a:rPr lang="zh-CN" altLang="en-US" sz="2800" b="1"/>
              <a:t> 1   1   1</a:t>
            </a:r>
          </a:p>
        </p:txBody>
      </p:sp>
      <p:grpSp>
        <p:nvGrpSpPr>
          <p:cNvPr id="6" name="Group 76"/>
          <p:cNvGrpSpPr>
            <a:grpSpLocks/>
          </p:cNvGrpSpPr>
          <p:nvPr/>
        </p:nvGrpSpPr>
        <p:grpSpPr bwMode="auto">
          <a:xfrm>
            <a:off x="1588765" y="2635969"/>
            <a:ext cx="6372225" cy="519112"/>
            <a:chOff x="1022" y="1179"/>
            <a:chExt cx="4014" cy="327"/>
          </a:xfrm>
        </p:grpSpPr>
        <p:sp>
          <p:nvSpPr>
            <p:cNvPr id="7" name="Text Box 7"/>
            <p:cNvSpPr txBox="1">
              <a:spLocks noChangeArrowheads="1"/>
            </p:cNvSpPr>
            <p:nvPr/>
          </p:nvSpPr>
          <p:spPr bwMode="auto">
            <a:xfrm>
              <a:off x="1022" y="1179"/>
              <a:ext cx="40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t>A</a:t>
              </a:r>
              <a:r>
                <a:rPr lang="en-US" altLang="zh-CN" sz="3200" b="1" baseline="-14000"/>
                <a:t>15 </a:t>
              </a:r>
              <a:r>
                <a:rPr lang="en-US" altLang="zh-CN" sz="2800" b="1"/>
                <a:t>A</a:t>
              </a:r>
              <a:r>
                <a:rPr lang="en-US" altLang="zh-CN" sz="3200" b="1" baseline="-14000"/>
                <a:t>14 </a:t>
              </a:r>
              <a:r>
                <a:rPr lang="en-US" altLang="zh-CN" sz="2800" b="1"/>
                <a:t>A</a:t>
              </a:r>
              <a:r>
                <a:rPr lang="en-US" altLang="zh-CN" sz="3200" b="1" baseline="-14000"/>
                <a:t>13 </a:t>
              </a:r>
              <a:r>
                <a:rPr lang="en-US" altLang="zh-CN" sz="2800" b="1"/>
                <a:t>A</a:t>
              </a:r>
              <a:r>
                <a:rPr lang="en-US" altLang="zh-CN" sz="3200" b="1" baseline="-14000"/>
                <a:t>12 </a:t>
              </a:r>
              <a:r>
                <a:rPr lang="en-US" altLang="zh-CN" sz="2800" b="1"/>
                <a:t>A</a:t>
              </a:r>
              <a:r>
                <a:rPr lang="en-US" altLang="zh-CN" sz="3200" b="1" baseline="-14000"/>
                <a:t>11 </a:t>
              </a:r>
              <a:r>
                <a:rPr lang="en-US" altLang="zh-CN" sz="2800" b="1"/>
                <a:t>A</a:t>
              </a:r>
              <a:r>
                <a:rPr lang="en-US" altLang="zh-CN" sz="3200" b="1" baseline="-14000"/>
                <a:t>10 </a:t>
              </a:r>
              <a:r>
                <a:rPr lang="en-US" altLang="zh-CN" sz="2800" b="1"/>
                <a:t>A</a:t>
              </a:r>
              <a:r>
                <a:rPr lang="en-US" altLang="zh-CN" sz="3200" b="1" baseline="-14000"/>
                <a:t>9 …… </a:t>
              </a:r>
              <a:r>
                <a:rPr lang="en-US" altLang="zh-CN" sz="2800" b="1"/>
                <a:t>A</a:t>
              </a:r>
              <a:r>
                <a:rPr lang="en-US" altLang="zh-CN" sz="3200" b="1" baseline="-14000"/>
                <a:t>2 </a:t>
              </a:r>
              <a:r>
                <a:rPr lang="en-US" altLang="zh-CN" sz="2800" b="1"/>
                <a:t>A</a:t>
              </a:r>
              <a:r>
                <a:rPr lang="en-US" altLang="zh-CN" sz="3200" b="1" baseline="-14000"/>
                <a:t>1 </a:t>
              </a:r>
              <a:r>
                <a:rPr lang="en-US" altLang="zh-CN" sz="2800" b="1"/>
                <a:t>A</a:t>
              </a:r>
              <a:r>
                <a:rPr lang="en-US" altLang="zh-CN" sz="3200" b="1" baseline="-14000"/>
                <a:t>0</a:t>
              </a:r>
            </a:p>
          </p:txBody>
        </p:sp>
        <p:sp>
          <p:nvSpPr>
            <p:cNvPr id="8" name="Line 8"/>
            <p:cNvSpPr>
              <a:spLocks noChangeShapeType="1"/>
            </p:cNvSpPr>
            <p:nvPr/>
          </p:nvSpPr>
          <p:spPr bwMode="auto">
            <a:xfrm>
              <a:off x="1074" y="1504"/>
              <a:ext cx="3729" cy="0"/>
            </a:xfrm>
            <a:prstGeom prst="line">
              <a:avLst/>
            </a:prstGeom>
            <a:noFill/>
            <a:ln w="19050">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9" name="AutoShape 9"/>
          <p:cNvSpPr>
            <a:spLocks/>
          </p:cNvSpPr>
          <p:nvPr/>
        </p:nvSpPr>
        <p:spPr bwMode="auto">
          <a:xfrm>
            <a:off x="1574478" y="3315419"/>
            <a:ext cx="128587" cy="604837"/>
          </a:xfrm>
          <a:prstGeom prst="leftBrace">
            <a:avLst>
              <a:gd name="adj1" fmla="val 39198"/>
              <a:gd name="adj2" fmla="val 50000"/>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10" name="Group 81"/>
          <p:cNvGrpSpPr>
            <a:grpSpLocks/>
          </p:cNvGrpSpPr>
          <p:nvPr/>
        </p:nvGrpSpPr>
        <p:grpSpPr bwMode="auto">
          <a:xfrm>
            <a:off x="412428" y="4082181"/>
            <a:ext cx="8064500" cy="2443163"/>
            <a:chOff x="377" y="2114"/>
            <a:chExt cx="5080" cy="1539"/>
          </a:xfrm>
        </p:grpSpPr>
        <p:sp>
          <p:nvSpPr>
            <p:cNvPr id="11" name="Text Box 11"/>
            <p:cNvSpPr txBox="1">
              <a:spLocks noChangeArrowheads="1"/>
            </p:cNvSpPr>
            <p:nvPr/>
          </p:nvSpPr>
          <p:spPr bwMode="auto">
            <a:xfrm>
              <a:off x="4711" y="2121"/>
              <a:ext cx="3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800" b="1"/>
                <a:t>CS</a:t>
              </a:r>
            </a:p>
          </p:txBody>
        </p:sp>
        <p:sp>
          <p:nvSpPr>
            <p:cNvPr id="12" name="Text Box 12"/>
            <p:cNvSpPr txBox="1">
              <a:spLocks noChangeArrowheads="1"/>
            </p:cNvSpPr>
            <p:nvPr/>
          </p:nvSpPr>
          <p:spPr bwMode="auto">
            <a:xfrm>
              <a:off x="377" y="3141"/>
              <a:ext cx="6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a:t>VMA</a:t>
              </a:r>
            </a:p>
          </p:txBody>
        </p:sp>
        <p:sp>
          <p:nvSpPr>
            <p:cNvPr id="13" name="Text Box 13"/>
            <p:cNvSpPr txBox="1">
              <a:spLocks noChangeArrowheads="1"/>
            </p:cNvSpPr>
            <p:nvPr/>
          </p:nvSpPr>
          <p:spPr bwMode="auto">
            <a:xfrm>
              <a:off x="1032" y="2280"/>
              <a:ext cx="779" cy="1373"/>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endParaRPr lang="zh-CN" altLang="en-US" sz="2400" b="1"/>
            </a:p>
            <a:p>
              <a:pPr>
                <a:spcBef>
                  <a:spcPct val="25000"/>
                </a:spcBef>
              </a:pPr>
              <a:r>
                <a:rPr lang="zh-CN" altLang="en-US" sz="2400" b="1" smtClean="0"/>
                <a:t>   3</a:t>
              </a:r>
              <a:r>
                <a:rPr lang="zh-CN" altLang="en-US" sz="2400" b="1"/>
                <a:t>:8</a:t>
              </a:r>
            </a:p>
            <a:p>
              <a:pPr>
                <a:spcBef>
                  <a:spcPct val="5000"/>
                </a:spcBef>
              </a:pPr>
              <a:r>
                <a:rPr lang="zh-CN" altLang="en-US" sz="2400" b="1"/>
                <a:t>译码器</a:t>
              </a:r>
            </a:p>
            <a:p>
              <a:pPr>
                <a:spcBef>
                  <a:spcPct val="35000"/>
                </a:spcBef>
              </a:pPr>
              <a:endParaRPr lang="zh-CN" altLang="en-US" sz="2400" b="1"/>
            </a:p>
            <a:p>
              <a:pPr>
                <a:spcBef>
                  <a:spcPct val="0"/>
                </a:spcBef>
              </a:pPr>
              <a:endParaRPr lang="zh-CN" altLang="en-US" sz="2400" b="1"/>
            </a:p>
          </p:txBody>
        </p:sp>
        <p:sp>
          <p:nvSpPr>
            <p:cNvPr id="14" name="Line 14"/>
            <p:cNvSpPr>
              <a:spLocks noChangeShapeType="1"/>
            </p:cNvSpPr>
            <p:nvPr/>
          </p:nvSpPr>
          <p:spPr bwMode="auto">
            <a:xfrm>
              <a:off x="846" y="2399"/>
              <a:ext cx="188"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5" name="Line 15"/>
            <p:cNvSpPr>
              <a:spLocks noChangeShapeType="1"/>
            </p:cNvSpPr>
            <p:nvPr/>
          </p:nvSpPr>
          <p:spPr bwMode="auto">
            <a:xfrm>
              <a:off x="843" y="2576"/>
              <a:ext cx="187"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6" name="Line 16"/>
            <p:cNvSpPr>
              <a:spLocks noChangeShapeType="1"/>
            </p:cNvSpPr>
            <p:nvPr/>
          </p:nvSpPr>
          <p:spPr bwMode="auto">
            <a:xfrm>
              <a:off x="837" y="2745"/>
              <a:ext cx="188"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7" name="Line 17"/>
            <p:cNvSpPr>
              <a:spLocks noChangeShapeType="1"/>
            </p:cNvSpPr>
            <p:nvPr/>
          </p:nvSpPr>
          <p:spPr bwMode="auto">
            <a:xfrm>
              <a:off x="843" y="3268"/>
              <a:ext cx="187"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8" name="Text Box 18"/>
            <p:cNvSpPr txBox="1">
              <a:spLocks noChangeArrowheads="1"/>
            </p:cNvSpPr>
            <p:nvPr/>
          </p:nvSpPr>
          <p:spPr bwMode="auto">
            <a:xfrm>
              <a:off x="1010" y="3153"/>
              <a:ext cx="4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a:t>EN</a:t>
              </a:r>
            </a:p>
          </p:txBody>
        </p:sp>
        <p:sp>
          <p:nvSpPr>
            <p:cNvPr id="19" name="Text Box 19"/>
            <p:cNvSpPr txBox="1">
              <a:spLocks noChangeArrowheads="1"/>
            </p:cNvSpPr>
            <p:nvPr/>
          </p:nvSpPr>
          <p:spPr bwMode="auto">
            <a:xfrm>
              <a:off x="452" y="2227"/>
              <a:ext cx="4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t>A</a:t>
              </a:r>
              <a:r>
                <a:rPr lang="en-US" altLang="zh-CN" sz="2800" b="1" baseline="-12000"/>
                <a:t>15</a:t>
              </a:r>
            </a:p>
          </p:txBody>
        </p:sp>
        <p:sp>
          <p:nvSpPr>
            <p:cNvPr id="20" name="Text Box 20"/>
            <p:cNvSpPr txBox="1">
              <a:spLocks noChangeArrowheads="1"/>
            </p:cNvSpPr>
            <p:nvPr/>
          </p:nvSpPr>
          <p:spPr bwMode="auto">
            <a:xfrm>
              <a:off x="446" y="2404"/>
              <a:ext cx="4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t>A</a:t>
              </a:r>
              <a:r>
                <a:rPr lang="en-US" altLang="zh-CN" sz="2800" b="1" baseline="-12000"/>
                <a:t>14</a:t>
              </a:r>
            </a:p>
          </p:txBody>
        </p:sp>
        <p:sp>
          <p:nvSpPr>
            <p:cNvPr id="21" name="Text Box 21"/>
            <p:cNvSpPr txBox="1">
              <a:spLocks noChangeArrowheads="1"/>
            </p:cNvSpPr>
            <p:nvPr/>
          </p:nvSpPr>
          <p:spPr bwMode="auto">
            <a:xfrm>
              <a:off x="461" y="2583"/>
              <a:ext cx="4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t>A</a:t>
              </a:r>
              <a:r>
                <a:rPr lang="en-US" altLang="zh-CN" sz="2800" b="1" baseline="-12000"/>
                <a:t>13</a:t>
              </a:r>
            </a:p>
          </p:txBody>
        </p:sp>
        <p:sp>
          <p:nvSpPr>
            <p:cNvPr id="22" name="Oval 22"/>
            <p:cNvSpPr>
              <a:spLocks noChangeArrowheads="1"/>
            </p:cNvSpPr>
            <p:nvPr/>
          </p:nvSpPr>
          <p:spPr bwMode="auto">
            <a:xfrm>
              <a:off x="1819" y="2312"/>
              <a:ext cx="63" cy="63"/>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3" name="Oval 23"/>
            <p:cNvSpPr>
              <a:spLocks noChangeArrowheads="1"/>
            </p:cNvSpPr>
            <p:nvPr/>
          </p:nvSpPr>
          <p:spPr bwMode="auto">
            <a:xfrm>
              <a:off x="1821" y="2512"/>
              <a:ext cx="63" cy="63"/>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4" name="Oval 24"/>
            <p:cNvSpPr>
              <a:spLocks noChangeArrowheads="1"/>
            </p:cNvSpPr>
            <p:nvPr/>
          </p:nvSpPr>
          <p:spPr bwMode="auto">
            <a:xfrm>
              <a:off x="1816" y="2687"/>
              <a:ext cx="63" cy="63"/>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5" name="Oval 25"/>
            <p:cNvSpPr>
              <a:spLocks noChangeArrowheads="1"/>
            </p:cNvSpPr>
            <p:nvPr/>
          </p:nvSpPr>
          <p:spPr bwMode="auto">
            <a:xfrm>
              <a:off x="1819" y="2861"/>
              <a:ext cx="63" cy="63"/>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6" name="Oval 26"/>
            <p:cNvSpPr>
              <a:spLocks noChangeArrowheads="1"/>
            </p:cNvSpPr>
            <p:nvPr/>
          </p:nvSpPr>
          <p:spPr bwMode="auto">
            <a:xfrm>
              <a:off x="1822" y="3043"/>
              <a:ext cx="63" cy="63"/>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7" name="Oval 27"/>
            <p:cNvSpPr>
              <a:spLocks noChangeArrowheads="1"/>
            </p:cNvSpPr>
            <p:nvPr/>
          </p:nvSpPr>
          <p:spPr bwMode="auto">
            <a:xfrm>
              <a:off x="1822" y="3218"/>
              <a:ext cx="63" cy="63"/>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8" name="Oval 28"/>
            <p:cNvSpPr>
              <a:spLocks noChangeArrowheads="1"/>
            </p:cNvSpPr>
            <p:nvPr/>
          </p:nvSpPr>
          <p:spPr bwMode="auto">
            <a:xfrm>
              <a:off x="1814" y="3556"/>
              <a:ext cx="63" cy="63"/>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9" name="Oval 29"/>
            <p:cNvSpPr>
              <a:spLocks noChangeArrowheads="1"/>
            </p:cNvSpPr>
            <p:nvPr/>
          </p:nvSpPr>
          <p:spPr bwMode="auto">
            <a:xfrm>
              <a:off x="1816" y="3385"/>
              <a:ext cx="63" cy="63"/>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 name="Text Box 30"/>
            <p:cNvSpPr txBox="1">
              <a:spLocks noChangeArrowheads="1"/>
            </p:cNvSpPr>
            <p:nvPr/>
          </p:nvSpPr>
          <p:spPr bwMode="auto">
            <a:xfrm>
              <a:off x="2531" y="2251"/>
              <a:ext cx="459" cy="446"/>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50000"/>
                </a:lnSpc>
                <a:spcBef>
                  <a:spcPct val="0"/>
                </a:spcBef>
              </a:pPr>
              <a:r>
                <a:rPr lang="zh-CN" altLang="en-US" sz="2000" b="1"/>
                <a:t> </a:t>
              </a:r>
            </a:p>
            <a:p>
              <a:pPr algn="l">
                <a:spcBef>
                  <a:spcPct val="0"/>
                </a:spcBef>
              </a:pPr>
              <a:r>
                <a:rPr lang="zh-CN" altLang="en-US" sz="2000" b="1"/>
                <a:t>8</a:t>
              </a:r>
              <a:r>
                <a:rPr lang="en-US" altLang="zh-CN" sz="2000" b="1"/>
                <a:t>KB</a:t>
              </a:r>
            </a:p>
            <a:p>
              <a:pPr algn="l">
                <a:lnSpc>
                  <a:spcPct val="45000"/>
                </a:lnSpc>
                <a:spcBef>
                  <a:spcPct val="0"/>
                </a:spcBef>
              </a:pPr>
              <a:endParaRPr lang="en-US" altLang="zh-CN" sz="2000" b="1"/>
            </a:p>
          </p:txBody>
        </p:sp>
        <p:sp>
          <p:nvSpPr>
            <p:cNvPr id="31" name="Oval 31"/>
            <p:cNvSpPr>
              <a:spLocks noChangeArrowheads="1"/>
            </p:cNvSpPr>
            <p:nvPr/>
          </p:nvSpPr>
          <p:spPr bwMode="auto">
            <a:xfrm>
              <a:off x="2455" y="2302"/>
              <a:ext cx="62" cy="61"/>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 name="Text Box 32"/>
            <p:cNvSpPr txBox="1">
              <a:spLocks noChangeArrowheads="1"/>
            </p:cNvSpPr>
            <p:nvPr/>
          </p:nvSpPr>
          <p:spPr bwMode="auto">
            <a:xfrm>
              <a:off x="3300" y="2254"/>
              <a:ext cx="465" cy="446"/>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50000"/>
                </a:lnSpc>
                <a:spcBef>
                  <a:spcPct val="0"/>
                </a:spcBef>
              </a:pPr>
              <a:r>
                <a:rPr lang="zh-CN" altLang="en-US" sz="2000" b="1"/>
                <a:t> </a:t>
              </a:r>
            </a:p>
            <a:p>
              <a:pPr algn="l">
                <a:spcBef>
                  <a:spcPct val="0"/>
                </a:spcBef>
              </a:pPr>
              <a:r>
                <a:rPr lang="zh-CN" altLang="en-US" sz="2000" b="1"/>
                <a:t>4</a:t>
              </a:r>
              <a:r>
                <a:rPr lang="en-US" altLang="zh-CN" sz="2000" b="1"/>
                <a:t>KB</a:t>
              </a:r>
            </a:p>
            <a:p>
              <a:pPr algn="l">
                <a:lnSpc>
                  <a:spcPct val="45000"/>
                </a:lnSpc>
                <a:spcBef>
                  <a:spcPct val="0"/>
                </a:spcBef>
              </a:pPr>
              <a:endParaRPr lang="en-US" altLang="zh-CN" sz="2000" b="1"/>
            </a:p>
          </p:txBody>
        </p:sp>
        <p:sp>
          <p:nvSpPr>
            <p:cNvPr id="33" name="Oval 33"/>
            <p:cNvSpPr>
              <a:spLocks noChangeArrowheads="1"/>
            </p:cNvSpPr>
            <p:nvPr/>
          </p:nvSpPr>
          <p:spPr bwMode="auto">
            <a:xfrm>
              <a:off x="3225" y="2304"/>
              <a:ext cx="63" cy="63"/>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4" name="Text Box 34"/>
            <p:cNvSpPr txBox="1">
              <a:spLocks noChangeArrowheads="1"/>
            </p:cNvSpPr>
            <p:nvPr/>
          </p:nvSpPr>
          <p:spPr bwMode="auto">
            <a:xfrm>
              <a:off x="4167" y="2247"/>
              <a:ext cx="467" cy="446"/>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50000"/>
                </a:lnSpc>
                <a:spcBef>
                  <a:spcPct val="0"/>
                </a:spcBef>
              </a:pPr>
              <a:r>
                <a:rPr lang="zh-CN" altLang="en-US" sz="2000" b="1"/>
                <a:t> </a:t>
              </a:r>
            </a:p>
            <a:p>
              <a:pPr algn="l">
                <a:spcBef>
                  <a:spcPct val="0"/>
                </a:spcBef>
              </a:pPr>
              <a:r>
                <a:rPr lang="en-US" altLang="zh-CN" sz="2000" b="1"/>
                <a:t>2KB</a:t>
              </a:r>
            </a:p>
            <a:p>
              <a:pPr algn="l">
                <a:lnSpc>
                  <a:spcPct val="45000"/>
                </a:lnSpc>
                <a:spcBef>
                  <a:spcPct val="0"/>
                </a:spcBef>
              </a:pPr>
              <a:endParaRPr lang="en-US" altLang="zh-CN" sz="2000" b="1"/>
            </a:p>
          </p:txBody>
        </p:sp>
        <p:sp>
          <p:nvSpPr>
            <p:cNvPr id="35" name="Oval 35"/>
            <p:cNvSpPr>
              <a:spLocks noChangeArrowheads="1"/>
            </p:cNvSpPr>
            <p:nvPr/>
          </p:nvSpPr>
          <p:spPr bwMode="auto">
            <a:xfrm>
              <a:off x="4093" y="2298"/>
              <a:ext cx="62" cy="61"/>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6" name="Text Box 36"/>
            <p:cNvSpPr txBox="1">
              <a:spLocks noChangeArrowheads="1"/>
            </p:cNvSpPr>
            <p:nvPr/>
          </p:nvSpPr>
          <p:spPr bwMode="auto">
            <a:xfrm>
              <a:off x="5009" y="2247"/>
              <a:ext cx="448" cy="446"/>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50000"/>
                </a:lnSpc>
                <a:spcBef>
                  <a:spcPct val="0"/>
                </a:spcBef>
              </a:pPr>
              <a:r>
                <a:rPr lang="zh-CN" altLang="en-US" sz="2000" b="1"/>
                <a:t> </a:t>
              </a:r>
            </a:p>
            <a:p>
              <a:pPr algn="l">
                <a:spcBef>
                  <a:spcPct val="0"/>
                </a:spcBef>
              </a:pPr>
              <a:r>
                <a:rPr lang="zh-CN" altLang="en-US" sz="2000" b="1"/>
                <a:t>2</a:t>
              </a:r>
              <a:r>
                <a:rPr lang="en-US" altLang="zh-CN" sz="2000" b="1"/>
                <a:t>KB</a:t>
              </a:r>
            </a:p>
            <a:p>
              <a:pPr algn="l">
                <a:lnSpc>
                  <a:spcPct val="45000"/>
                </a:lnSpc>
                <a:spcBef>
                  <a:spcPct val="0"/>
                </a:spcBef>
              </a:pPr>
              <a:endParaRPr lang="en-US" altLang="zh-CN" sz="2000" b="1"/>
            </a:p>
          </p:txBody>
        </p:sp>
        <p:sp>
          <p:nvSpPr>
            <p:cNvPr id="37" name="Oval 37"/>
            <p:cNvSpPr>
              <a:spLocks noChangeArrowheads="1"/>
            </p:cNvSpPr>
            <p:nvPr/>
          </p:nvSpPr>
          <p:spPr bwMode="auto">
            <a:xfrm>
              <a:off x="4942" y="2297"/>
              <a:ext cx="63" cy="61"/>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8" name="Text Box 38"/>
            <p:cNvSpPr txBox="1">
              <a:spLocks noChangeArrowheads="1"/>
            </p:cNvSpPr>
            <p:nvPr/>
          </p:nvSpPr>
          <p:spPr bwMode="auto">
            <a:xfrm>
              <a:off x="2160" y="2147"/>
              <a:ext cx="3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800" b="1"/>
                <a:t>CS</a:t>
              </a:r>
            </a:p>
          </p:txBody>
        </p:sp>
        <p:sp>
          <p:nvSpPr>
            <p:cNvPr id="39" name="Line 39"/>
            <p:cNvSpPr>
              <a:spLocks noChangeShapeType="1"/>
            </p:cNvSpPr>
            <p:nvPr/>
          </p:nvSpPr>
          <p:spPr bwMode="auto">
            <a:xfrm>
              <a:off x="2238" y="2173"/>
              <a:ext cx="141" cy="0"/>
            </a:xfrm>
            <a:prstGeom prst="line">
              <a:avLst/>
            </a:prstGeom>
            <a:noFill/>
            <a:ln w="21590">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0" name="Line 40"/>
            <p:cNvSpPr>
              <a:spLocks noChangeShapeType="1"/>
            </p:cNvSpPr>
            <p:nvPr/>
          </p:nvSpPr>
          <p:spPr bwMode="auto">
            <a:xfrm>
              <a:off x="1890" y="2336"/>
              <a:ext cx="567"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1" name="Line 41"/>
            <p:cNvSpPr>
              <a:spLocks noChangeShapeType="1"/>
            </p:cNvSpPr>
            <p:nvPr/>
          </p:nvSpPr>
          <p:spPr bwMode="auto">
            <a:xfrm>
              <a:off x="4782" y="2155"/>
              <a:ext cx="141" cy="0"/>
            </a:xfrm>
            <a:prstGeom prst="line">
              <a:avLst/>
            </a:prstGeom>
            <a:noFill/>
            <a:ln w="21590">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2" name="Text Box 42"/>
            <p:cNvSpPr txBox="1">
              <a:spLocks noChangeArrowheads="1"/>
            </p:cNvSpPr>
            <p:nvPr/>
          </p:nvSpPr>
          <p:spPr bwMode="auto">
            <a:xfrm>
              <a:off x="3847" y="2114"/>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800" b="1"/>
                <a:t>CS</a:t>
              </a:r>
            </a:p>
          </p:txBody>
        </p:sp>
        <p:sp>
          <p:nvSpPr>
            <p:cNvPr id="43" name="Line 43"/>
            <p:cNvSpPr>
              <a:spLocks noChangeShapeType="1"/>
            </p:cNvSpPr>
            <p:nvPr/>
          </p:nvSpPr>
          <p:spPr bwMode="auto">
            <a:xfrm>
              <a:off x="3935" y="2147"/>
              <a:ext cx="141" cy="0"/>
            </a:xfrm>
            <a:prstGeom prst="line">
              <a:avLst/>
            </a:prstGeom>
            <a:noFill/>
            <a:ln w="21590">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4" name="Text Box 44"/>
            <p:cNvSpPr txBox="1">
              <a:spLocks noChangeArrowheads="1"/>
            </p:cNvSpPr>
            <p:nvPr/>
          </p:nvSpPr>
          <p:spPr bwMode="auto">
            <a:xfrm>
              <a:off x="3000" y="2123"/>
              <a:ext cx="3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800" b="1"/>
                <a:t>CS</a:t>
              </a:r>
            </a:p>
          </p:txBody>
        </p:sp>
        <p:sp>
          <p:nvSpPr>
            <p:cNvPr id="45" name="Line 45"/>
            <p:cNvSpPr>
              <a:spLocks noChangeShapeType="1"/>
            </p:cNvSpPr>
            <p:nvPr/>
          </p:nvSpPr>
          <p:spPr bwMode="auto">
            <a:xfrm>
              <a:off x="3071" y="2157"/>
              <a:ext cx="141" cy="0"/>
            </a:xfrm>
            <a:prstGeom prst="line">
              <a:avLst/>
            </a:prstGeom>
            <a:noFill/>
            <a:ln w="21590">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6" name="Text Box 46"/>
            <p:cNvSpPr txBox="1">
              <a:spLocks noChangeArrowheads="1"/>
            </p:cNvSpPr>
            <p:nvPr/>
          </p:nvSpPr>
          <p:spPr bwMode="auto">
            <a:xfrm>
              <a:off x="1834" y="2131"/>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b="1"/>
                <a:t>111</a:t>
              </a:r>
            </a:p>
          </p:txBody>
        </p:sp>
        <p:sp>
          <p:nvSpPr>
            <p:cNvPr id="47" name="Freeform 48"/>
            <p:cNvSpPr>
              <a:spLocks/>
            </p:cNvSpPr>
            <p:nvPr/>
          </p:nvSpPr>
          <p:spPr bwMode="auto">
            <a:xfrm>
              <a:off x="1881" y="2713"/>
              <a:ext cx="1466" cy="201"/>
            </a:xfrm>
            <a:custGeom>
              <a:avLst/>
              <a:gdLst>
                <a:gd name="T0" fmla="*/ 0 w 1593"/>
                <a:gd name="T1" fmla="*/ 0 h 398"/>
                <a:gd name="T2" fmla="*/ 313 w 1593"/>
                <a:gd name="T3" fmla="*/ 0 h 398"/>
                <a:gd name="T4" fmla="*/ 313 w 1593"/>
                <a:gd name="T5" fmla="*/ 398 h 398"/>
                <a:gd name="T6" fmla="*/ 1593 w 1593"/>
                <a:gd name="T7" fmla="*/ 398 h 398"/>
              </a:gdLst>
              <a:ahLst/>
              <a:cxnLst>
                <a:cxn ang="0">
                  <a:pos x="T0" y="T1"/>
                </a:cxn>
                <a:cxn ang="0">
                  <a:pos x="T2" y="T3"/>
                </a:cxn>
                <a:cxn ang="0">
                  <a:pos x="T4" y="T5"/>
                </a:cxn>
                <a:cxn ang="0">
                  <a:pos x="T6" y="T7"/>
                </a:cxn>
              </a:cxnLst>
              <a:rect l="0" t="0" r="r" b="b"/>
              <a:pathLst>
                <a:path w="1593" h="398">
                  <a:moveTo>
                    <a:pt x="0" y="0"/>
                  </a:moveTo>
                  <a:lnTo>
                    <a:pt x="313" y="0"/>
                  </a:lnTo>
                  <a:lnTo>
                    <a:pt x="313" y="398"/>
                  </a:lnTo>
                  <a:lnTo>
                    <a:pt x="1593" y="398"/>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nvGrpSpPr>
            <p:cNvPr id="48" name="Group 77"/>
            <p:cNvGrpSpPr>
              <a:grpSpLocks/>
            </p:cNvGrpSpPr>
            <p:nvPr/>
          </p:nvGrpSpPr>
          <p:grpSpPr bwMode="auto">
            <a:xfrm>
              <a:off x="3347" y="2865"/>
              <a:ext cx="156" cy="206"/>
              <a:chOff x="3347" y="3073"/>
              <a:chExt cx="156" cy="182"/>
            </a:xfrm>
          </p:grpSpPr>
          <p:sp>
            <p:nvSpPr>
              <p:cNvPr id="74" name="Rectangle 49"/>
              <p:cNvSpPr>
                <a:spLocks noChangeArrowheads="1"/>
              </p:cNvSpPr>
              <p:nvPr/>
            </p:nvSpPr>
            <p:spPr bwMode="auto">
              <a:xfrm>
                <a:off x="3347" y="3073"/>
                <a:ext cx="156" cy="182"/>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5" name="Line 50"/>
              <p:cNvSpPr>
                <a:spLocks noChangeShapeType="1"/>
              </p:cNvSpPr>
              <p:nvPr/>
            </p:nvSpPr>
            <p:spPr bwMode="auto">
              <a:xfrm>
                <a:off x="3394" y="3164"/>
                <a:ext cx="70"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6" name="Line 51"/>
              <p:cNvSpPr>
                <a:spLocks noChangeShapeType="1"/>
              </p:cNvSpPr>
              <p:nvPr/>
            </p:nvSpPr>
            <p:spPr bwMode="auto">
              <a:xfrm>
                <a:off x="3425" y="3129"/>
                <a:ext cx="0" cy="79"/>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49" name="Line 52"/>
            <p:cNvSpPr>
              <a:spLocks noChangeShapeType="1"/>
            </p:cNvSpPr>
            <p:nvPr/>
          </p:nvSpPr>
          <p:spPr bwMode="auto">
            <a:xfrm flipH="1">
              <a:off x="2910" y="3029"/>
              <a:ext cx="437"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0" name="Text Box 53"/>
            <p:cNvSpPr txBox="1">
              <a:spLocks noChangeArrowheads="1"/>
            </p:cNvSpPr>
            <p:nvPr/>
          </p:nvSpPr>
          <p:spPr bwMode="auto">
            <a:xfrm>
              <a:off x="2554" y="2891"/>
              <a:ext cx="41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b="1"/>
                <a:t>A</a:t>
              </a:r>
              <a:r>
                <a:rPr lang="en-US" altLang="zh-CN" sz="2800" b="1" baseline="-12000"/>
                <a:t>12</a:t>
              </a:r>
            </a:p>
          </p:txBody>
        </p:sp>
        <p:sp>
          <p:nvSpPr>
            <p:cNvPr id="51" name="Rectangle 54"/>
            <p:cNvSpPr>
              <a:spLocks noChangeArrowheads="1"/>
            </p:cNvSpPr>
            <p:nvPr/>
          </p:nvSpPr>
          <p:spPr bwMode="auto">
            <a:xfrm rot="5400000">
              <a:off x="3043" y="3129"/>
              <a:ext cx="113" cy="202"/>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2" name="Oval 55"/>
            <p:cNvSpPr>
              <a:spLocks noChangeArrowheads="1"/>
            </p:cNvSpPr>
            <p:nvPr/>
          </p:nvSpPr>
          <p:spPr bwMode="auto">
            <a:xfrm>
              <a:off x="3061" y="3279"/>
              <a:ext cx="62" cy="61"/>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3" name="Line 56"/>
            <p:cNvSpPr>
              <a:spLocks noChangeShapeType="1"/>
            </p:cNvSpPr>
            <p:nvPr/>
          </p:nvSpPr>
          <p:spPr bwMode="auto">
            <a:xfrm>
              <a:off x="3096" y="3021"/>
              <a:ext cx="0" cy="159"/>
            </a:xfrm>
            <a:prstGeom prst="line">
              <a:avLst/>
            </a:prstGeom>
            <a:noFill/>
            <a:ln w="22225">
              <a:solidFill>
                <a:srgbClr val="003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4" name="Freeform 57"/>
            <p:cNvSpPr>
              <a:spLocks/>
            </p:cNvSpPr>
            <p:nvPr/>
          </p:nvSpPr>
          <p:spPr bwMode="auto">
            <a:xfrm>
              <a:off x="3502" y="2328"/>
              <a:ext cx="593" cy="635"/>
            </a:xfrm>
            <a:custGeom>
              <a:avLst/>
              <a:gdLst>
                <a:gd name="T0" fmla="*/ 0 w 644"/>
                <a:gd name="T1" fmla="*/ 898 h 898"/>
                <a:gd name="T2" fmla="*/ 449 w 644"/>
                <a:gd name="T3" fmla="*/ 898 h 898"/>
                <a:gd name="T4" fmla="*/ 449 w 644"/>
                <a:gd name="T5" fmla="*/ 0 h 898"/>
                <a:gd name="T6" fmla="*/ 644 w 644"/>
                <a:gd name="T7" fmla="*/ 0 h 898"/>
              </a:gdLst>
              <a:ahLst/>
              <a:cxnLst>
                <a:cxn ang="0">
                  <a:pos x="T0" y="T1"/>
                </a:cxn>
                <a:cxn ang="0">
                  <a:pos x="T2" y="T3"/>
                </a:cxn>
                <a:cxn ang="0">
                  <a:pos x="T4" y="T5"/>
                </a:cxn>
                <a:cxn ang="0">
                  <a:pos x="T6" y="T7"/>
                </a:cxn>
              </a:cxnLst>
              <a:rect l="0" t="0" r="r" b="b"/>
              <a:pathLst>
                <a:path w="644" h="898">
                  <a:moveTo>
                    <a:pt x="0" y="898"/>
                  </a:moveTo>
                  <a:lnTo>
                    <a:pt x="449" y="898"/>
                  </a:lnTo>
                  <a:lnTo>
                    <a:pt x="449" y="0"/>
                  </a:lnTo>
                  <a:lnTo>
                    <a:pt x="644" y="0"/>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5" name="Freeform 58"/>
            <p:cNvSpPr>
              <a:spLocks/>
            </p:cNvSpPr>
            <p:nvPr/>
          </p:nvSpPr>
          <p:spPr bwMode="auto">
            <a:xfrm>
              <a:off x="3097" y="3340"/>
              <a:ext cx="234" cy="74"/>
            </a:xfrm>
            <a:custGeom>
              <a:avLst/>
              <a:gdLst>
                <a:gd name="T0" fmla="*/ 0 w 263"/>
                <a:gd name="T1" fmla="*/ 0 h 110"/>
                <a:gd name="T2" fmla="*/ 0 w 263"/>
                <a:gd name="T3" fmla="*/ 110 h 110"/>
                <a:gd name="T4" fmla="*/ 263 w 263"/>
                <a:gd name="T5" fmla="*/ 110 h 110"/>
              </a:gdLst>
              <a:ahLst/>
              <a:cxnLst>
                <a:cxn ang="0">
                  <a:pos x="T0" y="T1"/>
                </a:cxn>
                <a:cxn ang="0">
                  <a:pos x="T2" y="T3"/>
                </a:cxn>
                <a:cxn ang="0">
                  <a:pos x="T4" y="T5"/>
                </a:cxn>
              </a:cxnLst>
              <a:rect l="0" t="0" r="r" b="b"/>
              <a:pathLst>
                <a:path w="263" h="110">
                  <a:moveTo>
                    <a:pt x="0" y="0"/>
                  </a:moveTo>
                  <a:lnTo>
                    <a:pt x="0" y="110"/>
                  </a:lnTo>
                  <a:lnTo>
                    <a:pt x="263" y="110"/>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nvGrpSpPr>
            <p:cNvPr id="56" name="Group 79"/>
            <p:cNvGrpSpPr>
              <a:grpSpLocks/>
            </p:cNvGrpSpPr>
            <p:nvPr/>
          </p:nvGrpSpPr>
          <p:grpSpPr bwMode="auto">
            <a:xfrm>
              <a:off x="3334" y="3368"/>
              <a:ext cx="156" cy="207"/>
              <a:chOff x="3334" y="3504"/>
              <a:chExt cx="156" cy="207"/>
            </a:xfrm>
          </p:grpSpPr>
          <p:sp>
            <p:nvSpPr>
              <p:cNvPr id="71" name="Rectangle 59"/>
              <p:cNvSpPr>
                <a:spLocks noChangeArrowheads="1"/>
              </p:cNvSpPr>
              <p:nvPr/>
            </p:nvSpPr>
            <p:spPr bwMode="auto">
              <a:xfrm>
                <a:off x="3334" y="3504"/>
                <a:ext cx="156" cy="207"/>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2" name="Line 60"/>
              <p:cNvSpPr>
                <a:spLocks noChangeShapeType="1"/>
              </p:cNvSpPr>
              <p:nvPr/>
            </p:nvSpPr>
            <p:spPr bwMode="auto">
              <a:xfrm>
                <a:off x="3373" y="3611"/>
                <a:ext cx="79"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3" name="Line 61"/>
              <p:cNvSpPr>
                <a:spLocks noChangeShapeType="1"/>
              </p:cNvSpPr>
              <p:nvPr/>
            </p:nvSpPr>
            <p:spPr bwMode="auto">
              <a:xfrm>
                <a:off x="3412" y="3568"/>
                <a:ext cx="0" cy="79"/>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57" name="Text Box 62"/>
            <p:cNvSpPr txBox="1">
              <a:spLocks noChangeArrowheads="1"/>
            </p:cNvSpPr>
            <p:nvPr/>
          </p:nvSpPr>
          <p:spPr bwMode="auto">
            <a:xfrm>
              <a:off x="1836" y="2695"/>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b="1"/>
                <a:t>100</a:t>
              </a:r>
            </a:p>
          </p:txBody>
        </p:sp>
        <p:sp>
          <p:nvSpPr>
            <p:cNvPr id="58" name="Text Box 63"/>
            <p:cNvSpPr txBox="1">
              <a:spLocks noChangeArrowheads="1"/>
            </p:cNvSpPr>
            <p:nvPr/>
          </p:nvSpPr>
          <p:spPr bwMode="auto">
            <a:xfrm>
              <a:off x="1830" y="3059"/>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b="1"/>
                <a:t>010</a:t>
              </a:r>
            </a:p>
          </p:txBody>
        </p:sp>
        <p:sp>
          <p:nvSpPr>
            <p:cNvPr id="59" name="Text Box 64"/>
            <p:cNvSpPr txBox="1">
              <a:spLocks noChangeArrowheads="1"/>
            </p:cNvSpPr>
            <p:nvPr/>
          </p:nvSpPr>
          <p:spPr bwMode="auto">
            <a:xfrm>
              <a:off x="1827" y="2515"/>
              <a:ext cx="3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b="1"/>
                <a:t>101</a:t>
              </a:r>
            </a:p>
          </p:txBody>
        </p:sp>
        <p:sp>
          <p:nvSpPr>
            <p:cNvPr id="60" name="Text Box 65"/>
            <p:cNvSpPr txBox="1">
              <a:spLocks noChangeArrowheads="1"/>
            </p:cNvSpPr>
            <p:nvPr/>
          </p:nvSpPr>
          <p:spPr bwMode="auto">
            <a:xfrm>
              <a:off x="1822" y="2331"/>
              <a:ext cx="4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b="1"/>
                <a:t>110</a:t>
              </a:r>
            </a:p>
          </p:txBody>
        </p:sp>
        <p:sp>
          <p:nvSpPr>
            <p:cNvPr id="61" name="Line 66"/>
            <p:cNvSpPr>
              <a:spLocks noChangeShapeType="1"/>
            </p:cNvSpPr>
            <p:nvPr/>
          </p:nvSpPr>
          <p:spPr bwMode="auto">
            <a:xfrm>
              <a:off x="1882" y="3588"/>
              <a:ext cx="194" cy="0"/>
            </a:xfrm>
            <a:prstGeom prst="line">
              <a:avLst/>
            </a:prstGeom>
            <a:noFill/>
            <a:ln w="19050">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2" name="Line 67"/>
            <p:cNvSpPr>
              <a:spLocks noChangeShapeType="1"/>
            </p:cNvSpPr>
            <p:nvPr/>
          </p:nvSpPr>
          <p:spPr bwMode="auto">
            <a:xfrm>
              <a:off x="1892" y="3072"/>
              <a:ext cx="63"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3" name="Line 68"/>
            <p:cNvSpPr>
              <a:spLocks noChangeShapeType="1"/>
            </p:cNvSpPr>
            <p:nvPr/>
          </p:nvSpPr>
          <p:spPr bwMode="auto">
            <a:xfrm>
              <a:off x="1879" y="3249"/>
              <a:ext cx="194" cy="0"/>
            </a:xfrm>
            <a:prstGeom prst="line">
              <a:avLst/>
            </a:prstGeom>
            <a:noFill/>
            <a:ln w="19050">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4" name="Line 69"/>
            <p:cNvSpPr>
              <a:spLocks noChangeShapeType="1"/>
            </p:cNvSpPr>
            <p:nvPr/>
          </p:nvSpPr>
          <p:spPr bwMode="auto">
            <a:xfrm>
              <a:off x="1874" y="3414"/>
              <a:ext cx="194" cy="0"/>
            </a:xfrm>
            <a:prstGeom prst="line">
              <a:avLst/>
            </a:prstGeom>
            <a:noFill/>
            <a:ln w="19050">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5" name="Freeform 70"/>
            <p:cNvSpPr>
              <a:spLocks/>
            </p:cNvSpPr>
            <p:nvPr/>
          </p:nvSpPr>
          <p:spPr bwMode="auto">
            <a:xfrm>
              <a:off x="1890" y="2888"/>
              <a:ext cx="1441" cy="633"/>
            </a:xfrm>
            <a:custGeom>
              <a:avLst/>
              <a:gdLst>
                <a:gd name="T0" fmla="*/ 0 w 1567"/>
                <a:gd name="T1" fmla="*/ 0 h 1042"/>
                <a:gd name="T2" fmla="*/ 220 w 1567"/>
                <a:gd name="T3" fmla="*/ 0 h 1042"/>
                <a:gd name="T4" fmla="*/ 220 w 1567"/>
                <a:gd name="T5" fmla="*/ 305 h 1042"/>
                <a:gd name="T6" fmla="*/ 567 w 1567"/>
                <a:gd name="T7" fmla="*/ 305 h 1042"/>
                <a:gd name="T8" fmla="*/ 643 w 1567"/>
                <a:gd name="T9" fmla="*/ 305 h 1042"/>
                <a:gd name="T10" fmla="*/ 643 w 1567"/>
                <a:gd name="T11" fmla="*/ 1042 h 1042"/>
                <a:gd name="T12" fmla="*/ 1567 w 1567"/>
                <a:gd name="T13" fmla="*/ 1042 h 1042"/>
              </a:gdLst>
              <a:ahLst/>
              <a:cxnLst>
                <a:cxn ang="0">
                  <a:pos x="T0" y="T1"/>
                </a:cxn>
                <a:cxn ang="0">
                  <a:pos x="T2" y="T3"/>
                </a:cxn>
                <a:cxn ang="0">
                  <a:pos x="T4" y="T5"/>
                </a:cxn>
                <a:cxn ang="0">
                  <a:pos x="T6" y="T7"/>
                </a:cxn>
                <a:cxn ang="0">
                  <a:pos x="T8" y="T9"/>
                </a:cxn>
                <a:cxn ang="0">
                  <a:pos x="T10" y="T11"/>
                </a:cxn>
                <a:cxn ang="0">
                  <a:pos x="T12" y="T13"/>
                </a:cxn>
              </a:cxnLst>
              <a:rect l="0" t="0" r="r" b="b"/>
              <a:pathLst>
                <a:path w="1567" h="1042">
                  <a:moveTo>
                    <a:pt x="0" y="0"/>
                  </a:moveTo>
                  <a:lnTo>
                    <a:pt x="220" y="0"/>
                  </a:lnTo>
                  <a:lnTo>
                    <a:pt x="220" y="305"/>
                  </a:lnTo>
                  <a:lnTo>
                    <a:pt x="567" y="305"/>
                  </a:lnTo>
                  <a:lnTo>
                    <a:pt x="643" y="305"/>
                  </a:lnTo>
                  <a:lnTo>
                    <a:pt x="643" y="1042"/>
                  </a:lnTo>
                  <a:lnTo>
                    <a:pt x="1567" y="1042"/>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6" name="Text Box 71"/>
            <p:cNvSpPr txBox="1">
              <a:spLocks noChangeArrowheads="1"/>
            </p:cNvSpPr>
            <p:nvPr/>
          </p:nvSpPr>
          <p:spPr bwMode="auto">
            <a:xfrm>
              <a:off x="1835" y="3234"/>
              <a:ext cx="3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b="1"/>
                <a:t>001</a:t>
              </a:r>
            </a:p>
          </p:txBody>
        </p:sp>
        <p:sp>
          <p:nvSpPr>
            <p:cNvPr id="67" name="Text Box 72"/>
            <p:cNvSpPr txBox="1">
              <a:spLocks noChangeArrowheads="1"/>
            </p:cNvSpPr>
            <p:nvPr/>
          </p:nvSpPr>
          <p:spPr bwMode="auto">
            <a:xfrm>
              <a:off x="1829" y="3403"/>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b="1"/>
                <a:t>000</a:t>
              </a:r>
            </a:p>
          </p:txBody>
        </p:sp>
        <p:sp>
          <p:nvSpPr>
            <p:cNvPr id="68" name="Text Box 73"/>
            <p:cNvSpPr txBox="1">
              <a:spLocks noChangeArrowheads="1"/>
            </p:cNvSpPr>
            <p:nvPr/>
          </p:nvSpPr>
          <p:spPr bwMode="auto">
            <a:xfrm>
              <a:off x="1816" y="2882"/>
              <a:ext cx="3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b="1"/>
                <a:t>011</a:t>
              </a:r>
            </a:p>
          </p:txBody>
        </p:sp>
        <p:sp>
          <p:nvSpPr>
            <p:cNvPr id="69" name="Freeform 74"/>
            <p:cNvSpPr>
              <a:spLocks/>
            </p:cNvSpPr>
            <p:nvPr/>
          </p:nvSpPr>
          <p:spPr bwMode="auto">
            <a:xfrm>
              <a:off x="3487" y="2328"/>
              <a:ext cx="1464" cy="1128"/>
            </a:xfrm>
            <a:custGeom>
              <a:avLst/>
              <a:gdLst>
                <a:gd name="T0" fmla="*/ 0 w 1592"/>
                <a:gd name="T1" fmla="*/ 1635 h 1635"/>
                <a:gd name="T2" fmla="*/ 1398 w 1592"/>
                <a:gd name="T3" fmla="*/ 1635 h 1635"/>
                <a:gd name="T4" fmla="*/ 1398 w 1592"/>
                <a:gd name="T5" fmla="*/ 0 h 1635"/>
                <a:gd name="T6" fmla="*/ 1592 w 1592"/>
                <a:gd name="T7" fmla="*/ 0 h 1635"/>
              </a:gdLst>
              <a:ahLst/>
              <a:cxnLst>
                <a:cxn ang="0">
                  <a:pos x="T0" y="T1"/>
                </a:cxn>
                <a:cxn ang="0">
                  <a:pos x="T2" y="T3"/>
                </a:cxn>
                <a:cxn ang="0">
                  <a:pos x="T4" y="T5"/>
                </a:cxn>
                <a:cxn ang="0">
                  <a:pos x="T6" y="T7"/>
                </a:cxn>
              </a:cxnLst>
              <a:rect l="0" t="0" r="r" b="b"/>
              <a:pathLst>
                <a:path w="1592" h="1635">
                  <a:moveTo>
                    <a:pt x="0" y="1635"/>
                  </a:moveTo>
                  <a:lnTo>
                    <a:pt x="1398" y="1635"/>
                  </a:lnTo>
                  <a:lnTo>
                    <a:pt x="1398" y="0"/>
                  </a:lnTo>
                  <a:lnTo>
                    <a:pt x="1592" y="0"/>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0" name="Freeform 78"/>
            <p:cNvSpPr>
              <a:spLocks/>
            </p:cNvSpPr>
            <p:nvPr/>
          </p:nvSpPr>
          <p:spPr bwMode="auto">
            <a:xfrm>
              <a:off x="1893" y="2339"/>
              <a:ext cx="1341" cy="461"/>
            </a:xfrm>
            <a:custGeom>
              <a:avLst/>
              <a:gdLst>
                <a:gd name="T0" fmla="*/ 0 w 1341"/>
                <a:gd name="T1" fmla="*/ 206 h 461"/>
                <a:gd name="T2" fmla="*/ 469 w 1341"/>
                <a:gd name="T3" fmla="*/ 206 h 461"/>
                <a:gd name="T4" fmla="*/ 469 w 1341"/>
                <a:gd name="T5" fmla="*/ 461 h 461"/>
                <a:gd name="T6" fmla="*/ 1226 w 1341"/>
                <a:gd name="T7" fmla="*/ 461 h 461"/>
                <a:gd name="T8" fmla="*/ 1226 w 1341"/>
                <a:gd name="T9" fmla="*/ 0 h 461"/>
                <a:gd name="T10" fmla="*/ 1341 w 1341"/>
                <a:gd name="T11" fmla="*/ 0 h 461"/>
              </a:gdLst>
              <a:ahLst/>
              <a:cxnLst>
                <a:cxn ang="0">
                  <a:pos x="T0" y="T1"/>
                </a:cxn>
                <a:cxn ang="0">
                  <a:pos x="T2" y="T3"/>
                </a:cxn>
                <a:cxn ang="0">
                  <a:pos x="T4" y="T5"/>
                </a:cxn>
                <a:cxn ang="0">
                  <a:pos x="T6" y="T7"/>
                </a:cxn>
                <a:cxn ang="0">
                  <a:pos x="T8" y="T9"/>
                </a:cxn>
                <a:cxn ang="0">
                  <a:pos x="T10" y="T11"/>
                </a:cxn>
              </a:cxnLst>
              <a:rect l="0" t="0" r="r" b="b"/>
              <a:pathLst>
                <a:path w="1341" h="461">
                  <a:moveTo>
                    <a:pt x="0" y="206"/>
                  </a:moveTo>
                  <a:lnTo>
                    <a:pt x="469" y="206"/>
                  </a:lnTo>
                  <a:lnTo>
                    <a:pt x="469" y="461"/>
                  </a:lnTo>
                  <a:lnTo>
                    <a:pt x="1226" y="461"/>
                  </a:lnTo>
                  <a:lnTo>
                    <a:pt x="1226" y="0"/>
                  </a:lnTo>
                  <a:lnTo>
                    <a:pt x="1341" y="0"/>
                  </a:lnTo>
                </a:path>
              </a:pathLst>
            </a:custGeom>
            <a:noFill/>
            <a:ln w="22225" cap="flat" cmpd="sng">
              <a:solidFill>
                <a:srgbClr val="003C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Tree>
    <p:extLst>
      <p:ext uri="{BB962C8B-B14F-4D97-AF65-F5344CB8AC3E}">
        <p14:creationId xmlns:p14="http://schemas.microsoft.com/office/powerpoint/2010/main" val="157360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wipe(left)">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wipe(left)">
                                      <p:cBhvr>
                                        <p:cTn id="37" dur="500"/>
                                        <p:tgtEl>
                                          <p:spTgt spid="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47663" y="898674"/>
            <a:ext cx="85248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t>可看出, 图中3:8译码器当</a:t>
            </a:r>
            <a:r>
              <a:rPr lang="en-US" altLang="zh-CN" sz="2800" b="1"/>
              <a:t>A</a:t>
            </a:r>
            <a:r>
              <a:rPr lang="en-US" altLang="zh-CN" sz="2800" b="1" baseline="-16000"/>
              <a:t>15</a:t>
            </a:r>
            <a:r>
              <a:rPr lang="en-US" altLang="zh-CN" sz="2800" b="1"/>
              <a:t>A</a:t>
            </a:r>
            <a:r>
              <a:rPr lang="en-US" altLang="zh-CN" sz="2800" b="1" baseline="-16000"/>
              <a:t>14</a:t>
            </a:r>
            <a:r>
              <a:rPr lang="en-US" altLang="zh-CN" sz="2800" b="1"/>
              <a:t>A</a:t>
            </a:r>
            <a:r>
              <a:rPr lang="en-US" altLang="zh-CN" sz="2800" b="1" baseline="-16000"/>
              <a:t>13</a:t>
            </a:r>
            <a:r>
              <a:rPr lang="zh-CN" altLang="en-US" sz="2800" b="1"/>
              <a:t>为001和000是空闲输出</a:t>
            </a:r>
            <a:r>
              <a:rPr lang="en-US" altLang="zh-CN" sz="2800" b="1"/>
              <a:t>, </a:t>
            </a:r>
            <a:r>
              <a:rPr lang="zh-CN" altLang="en-US" sz="2800" b="1"/>
              <a:t>每一个输出代表8</a:t>
            </a:r>
            <a:r>
              <a:rPr lang="en-US" altLang="zh-CN" sz="2800" b="1"/>
              <a:t>K</a:t>
            </a:r>
            <a:r>
              <a:rPr lang="zh-CN" altLang="en-US" sz="2800" b="1"/>
              <a:t>空间, 两个输出共16</a:t>
            </a:r>
            <a:r>
              <a:rPr lang="en-US" altLang="zh-CN" sz="2800" b="1"/>
              <a:t>K</a:t>
            </a:r>
            <a:r>
              <a:rPr lang="zh-CN" altLang="en-US" sz="2800" b="1"/>
              <a:t>范围。</a:t>
            </a:r>
            <a:endParaRPr lang="en-US" altLang="zh-CN" sz="2800" b="1"/>
          </a:p>
        </p:txBody>
      </p:sp>
      <p:sp>
        <p:nvSpPr>
          <p:cNvPr id="3" name="Text Box 3"/>
          <p:cNvSpPr txBox="1">
            <a:spLocks noChangeArrowheads="1"/>
          </p:cNvSpPr>
          <p:nvPr/>
        </p:nvSpPr>
        <p:spPr bwMode="auto">
          <a:xfrm>
            <a:off x="366713" y="1988840"/>
            <a:ext cx="6684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t>可以分析这两个引脚表示的地址范围:</a:t>
            </a:r>
          </a:p>
        </p:txBody>
      </p:sp>
      <p:sp>
        <p:nvSpPr>
          <p:cNvPr id="4" name="Text Box 4"/>
          <p:cNvSpPr txBox="1">
            <a:spLocks noChangeArrowheads="1"/>
          </p:cNvSpPr>
          <p:nvPr/>
        </p:nvSpPr>
        <p:spPr bwMode="auto">
          <a:xfrm>
            <a:off x="2286000" y="3132212"/>
            <a:ext cx="53594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zh-CN" altLang="en-US" sz="2800" b="1">
                <a:solidFill>
                  <a:srgbClr val="800000"/>
                </a:solidFill>
              </a:rPr>
              <a:t>0   0    0</a:t>
            </a:r>
            <a:r>
              <a:rPr lang="zh-CN" altLang="en-US" sz="2800" b="1">
                <a:solidFill>
                  <a:srgbClr val="CCFFFF"/>
                </a:solidFill>
              </a:rPr>
              <a:t>    </a:t>
            </a:r>
            <a:r>
              <a:rPr lang="zh-CN" altLang="en-US" sz="2800" b="1"/>
              <a:t>0    0   0   0  </a:t>
            </a:r>
            <a:r>
              <a:rPr lang="en-US" altLang="zh-CN" sz="2800" b="1" baseline="-14000"/>
              <a:t>……</a:t>
            </a:r>
            <a:r>
              <a:rPr lang="zh-CN" altLang="en-US" sz="2800" b="1"/>
              <a:t> 0   0  0</a:t>
            </a:r>
          </a:p>
          <a:p>
            <a:pPr algn="l">
              <a:lnSpc>
                <a:spcPct val="95000"/>
              </a:lnSpc>
              <a:spcBef>
                <a:spcPct val="0"/>
              </a:spcBef>
            </a:pPr>
            <a:r>
              <a:rPr lang="zh-CN" altLang="en-US" sz="2800" b="1">
                <a:solidFill>
                  <a:srgbClr val="800000"/>
                </a:solidFill>
              </a:rPr>
              <a:t>0   0    0</a:t>
            </a:r>
            <a:r>
              <a:rPr lang="zh-CN" altLang="en-US" sz="2800" b="1">
                <a:solidFill>
                  <a:srgbClr val="CCFFFF"/>
                </a:solidFill>
              </a:rPr>
              <a:t>    </a:t>
            </a:r>
            <a:r>
              <a:rPr lang="zh-CN" altLang="en-US" sz="2800" b="1"/>
              <a:t>1    1   1   1  </a:t>
            </a:r>
            <a:r>
              <a:rPr lang="en-US" altLang="zh-CN" sz="2800" b="1" baseline="-14000"/>
              <a:t>……  </a:t>
            </a:r>
            <a:r>
              <a:rPr lang="zh-CN" altLang="en-US" sz="2800" b="1"/>
              <a:t>1   1  1</a:t>
            </a:r>
          </a:p>
        </p:txBody>
      </p:sp>
      <p:grpSp>
        <p:nvGrpSpPr>
          <p:cNvPr id="5" name="Group 23"/>
          <p:cNvGrpSpPr>
            <a:grpSpLocks/>
          </p:cNvGrpSpPr>
          <p:nvPr/>
        </p:nvGrpSpPr>
        <p:grpSpPr bwMode="auto">
          <a:xfrm>
            <a:off x="2208213" y="2636912"/>
            <a:ext cx="5427662" cy="519113"/>
            <a:chOff x="1391" y="914"/>
            <a:chExt cx="3419" cy="327"/>
          </a:xfrm>
        </p:grpSpPr>
        <p:sp>
          <p:nvSpPr>
            <p:cNvPr id="6" name="Text Box 6"/>
            <p:cNvSpPr txBox="1">
              <a:spLocks noChangeArrowheads="1"/>
            </p:cNvSpPr>
            <p:nvPr/>
          </p:nvSpPr>
          <p:spPr bwMode="auto">
            <a:xfrm>
              <a:off x="1391" y="914"/>
              <a:ext cx="34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t>A</a:t>
              </a:r>
              <a:r>
                <a:rPr lang="en-US" altLang="zh-CN" sz="3100" b="1" baseline="-12000"/>
                <a:t>15</a:t>
              </a:r>
              <a:r>
                <a:rPr lang="en-US" altLang="zh-CN" sz="2800" b="1"/>
                <a:t>A</a:t>
              </a:r>
              <a:r>
                <a:rPr lang="en-US" altLang="zh-CN" sz="3100" b="1" baseline="-12000"/>
                <a:t>14</a:t>
              </a:r>
              <a:r>
                <a:rPr lang="en-US" altLang="zh-CN" sz="2800" b="1"/>
                <a:t>A</a:t>
              </a:r>
              <a:r>
                <a:rPr lang="en-US" altLang="zh-CN" sz="3100" b="1" baseline="-12000"/>
                <a:t>13</a:t>
              </a:r>
              <a:r>
                <a:rPr lang="en-US" altLang="zh-CN" sz="2800" b="1"/>
                <a:t>A</a:t>
              </a:r>
              <a:r>
                <a:rPr lang="en-US" altLang="zh-CN" sz="3100" b="1" baseline="-12000"/>
                <a:t>12</a:t>
              </a:r>
              <a:r>
                <a:rPr lang="en-US" altLang="zh-CN" sz="2800" b="1"/>
                <a:t>A</a:t>
              </a:r>
              <a:r>
                <a:rPr lang="en-US" altLang="zh-CN" sz="3100" b="1" baseline="-12000"/>
                <a:t>11</a:t>
              </a:r>
              <a:r>
                <a:rPr lang="en-US" altLang="zh-CN" sz="2800" b="1"/>
                <a:t>A</a:t>
              </a:r>
              <a:r>
                <a:rPr lang="en-US" altLang="zh-CN" sz="3100" b="1" baseline="-12000"/>
                <a:t>10</a:t>
              </a:r>
              <a:r>
                <a:rPr lang="en-US" altLang="zh-CN" sz="2800" b="1"/>
                <a:t>A</a:t>
              </a:r>
              <a:r>
                <a:rPr lang="en-US" altLang="zh-CN" sz="3100" b="1" baseline="-14000"/>
                <a:t>9</a:t>
              </a:r>
              <a:r>
                <a:rPr lang="en-US" altLang="zh-CN" sz="2800" b="1" baseline="-14000"/>
                <a:t>……</a:t>
              </a:r>
              <a:r>
                <a:rPr lang="en-US" altLang="zh-CN" sz="2800" b="1"/>
                <a:t>A</a:t>
              </a:r>
              <a:r>
                <a:rPr lang="en-US" altLang="zh-CN" sz="3100" b="1" baseline="-14000"/>
                <a:t>2</a:t>
              </a:r>
              <a:r>
                <a:rPr lang="en-US" altLang="zh-CN" sz="2800" b="1"/>
                <a:t>A</a:t>
              </a:r>
              <a:r>
                <a:rPr lang="en-US" altLang="zh-CN" sz="3100" b="1" baseline="-14000"/>
                <a:t>1</a:t>
              </a:r>
              <a:r>
                <a:rPr lang="en-US" altLang="zh-CN" sz="2800" b="1"/>
                <a:t>A</a:t>
              </a:r>
              <a:r>
                <a:rPr lang="en-US" altLang="zh-CN" sz="3100" b="1" baseline="-14000"/>
                <a:t>0</a:t>
              </a:r>
            </a:p>
          </p:txBody>
        </p:sp>
        <p:sp>
          <p:nvSpPr>
            <p:cNvPr id="7" name="Line 7"/>
            <p:cNvSpPr>
              <a:spLocks noChangeShapeType="1"/>
            </p:cNvSpPr>
            <p:nvPr/>
          </p:nvSpPr>
          <p:spPr bwMode="auto">
            <a:xfrm>
              <a:off x="1443" y="1231"/>
              <a:ext cx="3253" cy="0"/>
            </a:xfrm>
            <a:prstGeom prst="line">
              <a:avLst/>
            </a:prstGeom>
            <a:noFill/>
            <a:ln w="19050">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8" name="AutoShape 8"/>
          <p:cNvSpPr>
            <a:spLocks/>
          </p:cNvSpPr>
          <p:nvPr/>
        </p:nvSpPr>
        <p:spPr bwMode="auto">
          <a:xfrm>
            <a:off x="2193925" y="3316362"/>
            <a:ext cx="128588" cy="550863"/>
          </a:xfrm>
          <a:prstGeom prst="leftBrace">
            <a:avLst>
              <a:gd name="adj1" fmla="val 35699"/>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9" name="Rectangle 10"/>
          <p:cNvSpPr>
            <a:spLocks noChangeArrowheads="1"/>
          </p:cNvSpPr>
          <p:nvPr/>
        </p:nvSpPr>
        <p:spPr bwMode="auto">
          <a:xfrm>
            <a:off x="519113" y="4073600"/>
            <a:ext cx="142539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800" b="1"/>
              <a:t>A</a:t>
            </a:r>
            <a:r>
              <a:rPr lang="en-US" altLang="zh-CN" b="1" baseline="-12000"/>
              <a:t>15</a:t>
            </a:r>
            <a:r>
              <a:rPr lang="en-US" altLang="zh-CN" sz="2800" b="1"/>
              <a:t>A</a:t>
            </a:r>
            <a:r>
              <a:rPr lang="en-US" altLang="zh-CN" b="1" baseline="-16000"/>
              <a:t>14</a:t>
            </a:r>
            <a:r>
              <a:rPr lang="en-US" altLang="zh-CN" sz="2800" b="1"/>
              <a:t>A</a:t>
            </a:r>
            <a:r>
              <a:rPr lang="en-US" altLang="zh-CN" b="1" baseline="-16000"/>
              <a:t>13</a:t>
            </a:r>
          </a:p>
          <a:p>
            <a:pPr algn="l">
              <a:spcBef>
                <a:spcPct val="0"/>
              </a:spcBef>
            </a:pPr>
            <a:r>
              <a:rPr lang="zh-CN" altLang="en-US" sz="2400" b="1" baseline="-16000"/>
              <a:t>       </a:t>
            </a:r>
            <a:r>
              <a:rPr lang="zh-CN" altLang="en-US" sz="2800" b="1">
                <a:sym typeface="Symbol" panose="05050102010706020507" pitchFamily="18" charset="2"/>
              </a:rPr>
              <a:t></a:t>
            </a:r>
            <a:r>
              <a:rPr lang="zh-CN" altLang="en-US" sz="2800" b="1"/>
              <a:t>001</a:t>
            </a:r>
          </a:p>
        </p:txBody>
      </p:sp>
      <p:sp>
        <p:nvSpPr>
          <p:cNvPr id="10" name="AutoShape 11"/>
          <p:cNvSpPr>
            <a:spLocks/>
          </p:cNvSpPr>
          <p:nvPr/>
        </p:nvSpPr>
        <p:spPr bwMode="auto">
          <a:xfrm>
            <a:off x="2173288" y="4335537"/>
            <a:ext cx="128587" cy="550863"/>
          </a:xfrm>
          <a:prstGeom prst="leftBrace">
            <a:avLst>
              <a:gd name="adj1" fmla="val 35700"/>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 name="Text Box 12"/>
          <p:cNvSpPr txBox="1">
            <a:spLocks noChangeArrowheads="1"/>
          </p:cNvSpPr>
          <p:nvPr/>
        </p:nvSpPr>
        <p:spPr bwMode="auto">
          <a:xfrm>
            <a:off x="2282825" y="4200600"/>
            <a:ext cx="5357813"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0"/>
              </a:spcBef>
            </a:pPr>
            <a:r>
              <a:rPr lang="zh-CN" altLang="en-US" sz="2800" b="1">
                <a:solidFill>
                  <a:srgbClr val="800000"/>
                </a:solidFill>
              </a:rPr>
              <a:t>0   0    1</a:t>
            </a:r>
            <a:r>
              <a:rPr lang="zh-CN" altLang="en-US" sz="2800" b="1">
                <a:solidFill>
                  <a:srgbClr val="CCFFFF"/>
                </a:solidFill>
              </a:rPr>
              <a:t>    </a:t>
            </a:r>
            <a:r>
              <a:rPr lang="zh-CN" altLang="en-US" sz="2800" b="1"/>
              <a:t>0    0   0   0  </a:t>
            </a:r>
            <a:r>
              <a:rPr lang="en-US" altLang="zh-CN" sz="2800" b="1" baseline="-14000"/>
              <a:t>……</a:t>
            </a:r>
            <a:r>
              <a:rPr lang="zh-CN" altLang="en-US" sz="2000" b="1"/>
              <a:t>  </a:t>
            </a:r>
            <a:r>
              <a:rPr lang="zh-CN" altLang="en-US" sz="2800" b="1"/>
              <a:t>0   0  0</a:t>
            </a:r>
          </a:p>
          <a:p>
            <a:pPr algn="l">
              <a:lnSpc>
                <a:spcPct val="95000"/>
              </a:lnSpc>
              <a:spcBef>
                <a:spcPct val="0"/>
              </a:spcBef>
            </a:pPr>
            <a:r>
              <a:rPr lang="zh-CN" altLang="en-US" sz="2800" b="1">
                <a:solidFill>
                  <a:srgbClr val="800000"/>
                </a:solidFill>
              </a:rPr>
              <a:t>0   0    1</a:t>
            </a:r>
            <a:r>
              <a:rPr lang="zh-CN" altLang="en-US" sz="2800" b="1">
                <a:solidFill>
                  <a:srgbClr val="CCFFFF"/>
                </a:solidFill>
              </a:rPr>
              <a:t>    </a:t>
            </a:r>
            <a:r>
              <a:rPr lang="zh-CN" altLang="en-US" sz="2800" b="1"/>
              <a:t>1    1   1   1  </a:t>
            </a:r>
            <a:r>
              <a:rPr lang="en-US" altLang="zh-CN" sz="2800" b="1" baseline="-14000"/>
              <a:t>……</a:t>
            </a:r>
            <a:r>
              <a:rPr lang="en-US" altLang="zh-CN" sz="2000" b="1" baseline="-14000"/>
              <a:t>   </a:t>
            </a:r>
            <a:r>
              <a:rPr lang="zh-CN" altLang="en-US" sz="2800" b="1"/>
              <a:t>1   1  1</a:t>
            </a:r>
          </a:p>
        </p:txBody>
      </p:sp>
      <p:sp>
        <p:nvSpPr>
          <p:cNvPr id="12" name="Rectangle 13"/>
          <p:cNvSpPr>
            <a:spLocks noChangeArrowheads="1"/>
          </p:cNvSpPr>
          <p:nvPr/>
        </p:nvSpPr>
        <p:spPr bwMode="auto">
          <a:xfrm>
            <a:off x="503238" y="3084587"/>
            <a:ext cx="142539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800" b="1"/>
              <a:t>A</a:t>
            </a:r>
            <a:r>
              <a:rPr lang="en-US" altLang="zh-CN" b="1" baseline="-12000"/>
              <a:t>15</a:t>
            </a:r>
            <a:r>
              <a:rPr lang="en-US" altLang="zh-CN" sz="2800" b="1"/>
              <a:t>A</a:t>
            </a:r>
            <a:r>
              <a:rPr lang="en-US" altLang="zh-CN" b="1" baseline="-16000"/>
              <a:t>14</a:t>
            </a:r>
            <a:r>
              <a:rPr lang="en-US" altLang="zh-CN" sz="2800" b="1"/>
              <a:t>A</a:t>
            </a:r>
            <a:r>
              <a:rPr lang="en-US" altLang="zh-CN" b="1" baseline="-16000"/>
              <a:t>13</a:t>
            </a:r>
            <a:endParaRPr lang="en-US" altLang="zh-CN" sz="2400" b="1" baseline="-16000"/>
          </a:p>
          <a:p>
            <a:pPr algn="l">
              <a:spcBef>
                <a:spcPct val="0"/>
              </a:spcBef>
            </a:pPr>
            <a:r>
              <a:rPr lang="zh-CN" altLang="en-US" sz="2400" b="1" baseline="-16000"/>
              <a:t>     </a:t>
            </a:r>
            <a:r>
              <a:rPr lang="zh-CN" altLang="en-US" sz="2800" b="1">
                <a:sym typeface="Symbol" panose="05050102010706020507" pitchFamily="18" charset="2"/>
              </a:rPr>
              <a:t></a:t>
            </a:r>
            <a:r>
              <a:rPr lang="zh-CN" altLang="en-US" sz="2800" b="1"/>
              <a:t>000</a:t>
            </a:r>
          </a:p>
        </p:txBody>
      </p:sp>
      <p:sp>
        <p:nvSpPr>
          <p:cNvPr id="13" name="Text Box 14"/>
          <p:cNvSpPr txBox="1">
            <a:spLocks noChangeArrowheads="1"/>
          </p:cNvSpPr>
          <p:nvPr/>
        </p:nvSpPr>
        <p:spPr bwMode="auto">
          <a:xfrm>
            <a:off x="349250" y="5381005"/>
            <a:ext cx="8782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t>总范围: 0000</a:t>
            </a:r>
            <a:r>
              <a:rPr lang="en-US" altLang="zh-CN" sz="2800" b="1"/>
              <a:t>H~3FFFH, </a:t>
            </a:r>
            <a:r>
              <a:rPr lang="zh-CN" altLang="en-US" sz="2800" b="1"/>
              <a:t>即为16</a:t>
            </a:r>
            <a:r>
              <a:rPr lang="en-US" altLang="zh-CN" sz="2800" b="1"/>
              <a:t>K</a:t>
            </a:r>
            <a:r>
              <a:rPr lang="zh-CN" altLang="en-US" sz="2800" b="1"/>
              <a:t>芯片分配的地址范围。</a:t>
            </a:r>
          </a:p>
        </p:txBody>
      </p:sp>
      <p:grpSp>
        <p:nvGrpSpPr>
          <p:cNvPr id="14" name="Group 24"/>
          <p:cNvGrpSpPr>
            <a:grpSpLocks/>
          </p:cNvGrpSpPr>
          <p:nvPr/>
        </p:nvGrpSpPr>
        <p:grpSpPr bwMode="auto">
          <a:xfrm>
            <a:off x="7350125" y="3094112"/>
            <a:ext cx="1635125" cy="946150"/>
            <a:chOff x="4630" y="1202"/>
            <a:chExt cx="1030" cy="596"/>
          </a:xfrm>
        </p:grpSpPr>
        <p:sp>
          <p:nvSpPr>
            <p:cNvPr id="15" name="Rectangle 15"/>
            <p:cNvSpPr>
              <a:spLocks noChangeArrowheads="1"/>
            </p:cNvSpPr>
            <p:nvPr/>
          </p:nvSpPr>
          <p:spPr bwMode="auto">
            <a:xfrm>
              <a:off x="4697" y="1202"/>
              <a:ext cx="963"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800" b="1"/>
                <a:t>0000</a:t>
              </a:r>
              <a:r>
                <a:rPr lang="en-US" altLang="zh-CN" sz="2800" b="1"/>
                <a:t>H～</a:t>
              </a:r>
            </a:p>
            <a:p>
              <a:pPr algn="l">
                <a:spcBef>
                  <a:spcPct val="0"/>
                </a:spcBef>
              </a:pPr>
              <a:r>
                <a:rPr lang="en-US" altLang="zh-CN" sz="2800" b="1"/>
                <a:t>1FFFH</a:t>
              </a:r>
              <a:endParaRPr lang="zh-CN" altLang="en-US" sz="2800" b="1"/>
            </a:p>
          </p:txBody>
        </p:sp>
        <p:sp>
          <p:nvSpPr>
            <p:cNvPr id="16" name="AutoShape 17"/>
            <p:cNvSpPr>
              <a:spLocks/>
            </p:cNvSpPr>
            <p:nvPr/>
          </p:nvSpPr>
          <p:spPr bwMode="auto">
            <a:xfrm>
              <a:off x="4630" y="1331"/>
              <a:ext cx="96" cy="384"/>
            </a:xfrm>
            <a:prstGeom prst="rightBrace">
              <a:avLst>
                <a:gd name="adj1" fmla="val 33333"/>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7" name="Group 25"/>
          <p:cNvGrpSpPr>
            <a:grpSpLocks/>
          </p:cNvGrpSpPr>
          <p:nvPr/>
        </p:nvGrpSpPr>
        <p:grpSpPr bwMode="auto">
          <a:xfrm>
            <a:off x="7351713" y="4143450"/>
            <a:ext cx="1635125" cy="946150"/>
            <a:chOff x="4631" y="1863"/>
            <a:chExt cx="1030" cy="596"/>
          </a:xfrm>
        </p:grpSpPr>
        <p:sp>
          <p:nvSpPr>
            <p:cNvPr id="18" name="Rectangle 20"/>
            <p:cNvSpPr>
              <a:spLocks noChangeArrowheads="1"/>
            </p:cNvSpPr>
            <p:nvPr/>
          </p:nvSpPr>
          <p:spPr bwMode="auto">
            <a:xfrm>
              <a:off x="4698" y="1863"/>
              <a:ext cx="963"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800" b="1"/>
                <a:t>2000</a:t>
              </a:r>
              <a:r>
                <a:rPr lang="en-US" altLang="zh-CN" sz="2800" b="1"/>
                <a:t>H～</a:t>
              </a:r>
            </a:p>
            <a:p>
              <a:pPr algn="l">
                <a:spcBef>
                  <a:spcPct val="0"/>
                </a:spcBef>
              </a:pPr>
              <a:r>
                <a:rPr lang="en-US" altLang="zh-CN" sz="2800" b="1"/>
                <a:t>3FFFH</a:t>
              </a:r>
              <a:endParaRPr lang="zh-CN" altLang="en-US" sz="2800" b="1"/>
            </a:p>
          </p:txBody>
        </p:sp>
        <p:sp>
          <p:nvSpPr>
            <p:cNvPr id="19" name="AutoShape 21"/>
            <p:cNvSpPr>
              <a:spLocks/>
            </p:cNvSpPr>
            <p:nvPr/>
          </p:nvSpPr>
          <p:spPr bwMode="auto">
            <a:xfrm>
              <a:off x="4631" y="2000"/>
              <a:ext cx="96" cy="384"/>
            </a:xfrm>
            <a:prstGeom prst="rightBrace">
              <a:avLst>
                <a:gd name="adj1" fmla="val 33333"/>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20" name="文本框 19"/>
          <p:cNvSpPr txBox="1"/>
          <p:nvPr/>
        </p:nvSpPr>
        <p:spPr>
          <a:xfrm flipH="1">
            <a:off x="1619671" y="6093296"/>
            <a:ext cx="5400601" cy="523220"/>
          </a:xfrm>
          <a:prstGeom prst="rect">
            <a:avLst/>
          </a:prstGeom>
          <a:noFill/>
        </p:spPr>
        <p:txBody>
          <a:bodyPr wrap="square" rtlCol="0">
            <a:spAutoFit/>
          </a:bodyPr>
          <a:lstStyle/>
          <a:p>
            <a:r>
              <a:rPr lang="zh-CN" altLang="en-US" sz="2800" b="1" smtClean="0"/>
              <a:t>低</a:t>
            </a:r>
            <a:r>
              <a:rPr lang="en-US" altLang="zh-CN" sz="2800" b="1" smtClean="0"/>
              <a:t>14</a:t>
            </a:r>
            <a:r>
              <a:rPr lang="zh-CN" altLang="en-US" sz="2800" b="1" smtClean="0"/>
              <a:t>位地址同时给片内译码单元</a:t>
            </a:r>
            <a:endParaRPr lang="zh-CN" altLang="en-US" sz="2800" b="1"/>
          </a:p>
        </p:txBody>
      </p:sp>
    </p:spTree>
    <p:extLst>
      <p:ext uri="{BB962C8B-B14F-4D97-AF65-F5344CB8AC3E}">
        <p14:creationId xmlns:p14="http://schemas.microsoft.com/office/powerpoint/2010/main" val="30010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left)">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
                                            <p:txEl>
                                              <p:pRg st="0" end="0"/>
                                            </p:txEl>
                                          </p:spTgt>
                                        </p:tgtEl>
                                        <p:attrNameLst>
                                          <p:attrName>style.visibility</p:attrName>
                                        </p:attrNameLst>
                                      </p:cBhvr>
                                      <p:to>
                                        <p:strVal val="visible"/>
                                      </p:to>
                                    </p:set>
                                    <p:animEffect transition="in" filter="wipe(left)">
                                      <p:cBhvr>
                                        <p:cTn id="62" dur="500"/>
                                        <p:tgtEl>
                                          <p:spTgt spid="13">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up)">
                                      <p:cBhvr>
                                        <p:cTn id="6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autoUpdateAnimBg="0"/>
      <p:bldP spid="9" grpId="0" autoUpdateAnimBg="0"/>
      <p:bldP spid="11" grpId="0" autoUpdateAnimBg="0"/>
      <p:bldP spid="12" grpId="0" autoUpdateAnimBg="0"/>
      <p:bldP spid="13" grpId="0" build="p" autoUpdateAnimBg="0"/>
      <p:bldP spid="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5"/>
          <p:cNvGrpSpPr>
            <a:grpSpLocks/>
          </p:cNvGrpSpPr>
          <p:nvPr/>
        </p:nvGrpSpPr>
        <p:grpSpPr bwMode="auto">
          <a:xfrm>
            <a:off x="611560" y="1628800"/>
            <a:ext cx="8077200" cy="2635250"/>
            <a:chOff x="436" y="453"/>
            <a:chExt cx="5088" cy="1660"/>
          </a:xfrm>
        </p:grpSpPr>
        <p:sp>
          <p:nvSpPr>
            <p:cNvPr id="3" name="Text Box 3"/>
            <p:cNvSpPr txBox="1">
              <a:spLocks noChangeArrowheads="1"/>
            </p:cNvSpPr>
            <p:nvPr/>
          </p:nvSpPr>
          <p:spPr bwMode="auto">
            <a:xfrm>
              <a:off x="4770" y="468"/>
              <a:ext cx="3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800" b="1"/>
                <a:t>CS</a:t>
              </a:r>
            </a:p>
          </p:txBody>
        </p:sp>
        <p:sp>
          <p:nvSpPr>
            <p:cNvPr id="4" name="Text Box 4"/>
            <p:cNvSpPr txBox="1">
              <a:spLocks noChangeArrowheads="1"/>
            </p:cNvSpPr>
            <p:nvPr/>
          </p:nvSpPr>
          <p:spPr bwMode="auto">
            <a:xfrm>
              <a:off x="436" y="1488"/>
              <a:ext cx="6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a:t>VMA</a:t>
              </a:r>
            </a:p>
          </p:txBody>
        </p:sp>
        <p:sp>
          <p:nvSpPr>
            <p:cNvPr id="5" name="Text Box 5"/>
            <p:cNvSpPr txBox="1">
              <a:spLocks noChangeArrowheads="1"/>
            </p:cNvSpPr>
            <p:nvPr/>
          </p:nvSpPr>
          <p:spPr bwMode="auto">
            <a:xfrm>
              <a:off x="1091" y="627"/>
              <a:ext cx="779" cy="1373"/>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endParaRPr lang="zh-CN" altLang="en-US" sz="2400" b="1"/>
            </a:p>
            <a:p>
              <a:pPr>
                <a:spcBef>
                  <a:spcPct val="25000"/>
                </a:spcBef>
              </a:pPr>
              <a:r>
                <a:rPr lang="zh-CN" altLang="en-US" sz="2400" b="1"/>
                <a:t>3:8</a:t>
              </a:r>
            </a:p>
            <a:p>
              <a:pPr>
                <a:spcBef>
                  <a:spcPct val="5000"/>
                </a:spcBef>
              </a:pPr>
              <a:r>
                <a:rPr lang="zh-CN" altLang="en-US" sz="2400" b="1"/>
                <a:t>译码器</a:t>
              </a:r>
            </a:p>
            <a:p>
              <a:pPr>
                <a:spcBef>
                  <a:spcPct val="35000"/>
                </a:spcBef>
              </a:pPr>
              <a:endParaRPr lang="zh-CN" altLang="en-US" sz="2400" b="1"/>
            </a:p>
            <a:p>
              <a:pPr>
                <a:spcBef>
                  <a:spcPct val="0"/>
                </a:spcBef>
              </a:pPr>
              <a:endParaRPr lang="zh-CN" altLang="en-US" sz="2400" b="1"/>
            </a:p>
          </p:txBody>
        </p:sp>
        <p:sp>
          <p:nvSpPr>
            <p:cNvPr id="6" name="Line 6"/>
            <p:cNvSpPr>
              <a:spLocks noChangeShapeType="1"/>
            </p:cNvSpPr>
            <p:nvPr/>
          </p:nvSpPr>
          <p:spPr bwMode="auto">
            <a:xfrm>
              <a:off x="905" y="746"/>
              <a:ext cx="188"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 name="Line 7"/>
            <p:cNvSpPr>
              <a:spLocks noChangeShapeType="1"/>
            </p:cNvSpPr>
            <p:nvPr/>
          </p:nvSpPr>
          <p:spPr bwMode="auto">
            <a:xfrm>
              <a:off x="902" y="923"/>
              <a:ext cx="187"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8" name="Line 8"/>
            <p:cNvSpPr>
              <a:spLocks noChangeShapeType="1"/>
            </p:cNvSpPr>
            <p:nvPr/>
          </p:nvSpPr>
          <p:spPr bwMode="auto">
            <a:xfrm>
              <a:off x="904" y="1092"/>
              <a:ext cx="188"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9" name="Line 9"/>
            <p:cNvSpPr>
              <a:spLocks noChangeShapeType="1"/>
            </p:cNvSpPr>
            <p:nvPr/>
          </p:nvSpPr>
          <p:spPr bwMode="auto">
            <a:xfrm>
              <a:off x="902" y="1639"/>
              <a:ext cx="187"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0" name="Text Box 10"/>
            <p:cNvSpPr txBox="1">
              <a:spLocks noChangeArrowheads="1"/>
            </p:cNvSpPr>
            <p:nvPr/>
          </p:nvSpPr>
          <p:spPr bwMode="auto">
            <a:xfrm>
              <a:off x="1069" y="1500"/>
              <a:ext cx="4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a:t>EN</a:t>
              </a:r>
            </a:p>
          </p:txBody>
        </p:sp>
        <p:sp>
          <p:nvSpPr>
            <p:cNvPr id="11" name="Text Box 11"/>
            <p:cNvSpPr txBox="1">
              <a:spLocks noChangeArrowheads="1"/>
            </p:cNvSpPr>
            <p:nvPr/>
          </p:nvSpPr>
          <p:spPr bwMode="auto">
            <a:xfrm>
              <a:off x="511" y="574"/>
              <a:ext cx="4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t>A</a:t>
              </a:r>
              <a:r>
                <a:rPr lang="en-US" altLang="zh-CN" sz="2400" b="1" baseline="-16000"/>
                <a:t>15</a:t>
              </a:r>
            </a:p>
          </p:txBody>
        </p:sp>
        <p:sp>
          <p:nvSpPr>
            <p:cNvPr id="12" name="Text Box 12"/>
            <p:cNvSpPr txBox="1">
              <a:spLocks noChangeArrowheads="1"/>
            </p:cNvSpPr>
            <p:nvPr/>
          </p:nvSpPr>
          <p:spPr bwMode="auto">
            <a:xfrm>
              <a:off x="505" y="751"/>
              <a:ext cx="4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t>A</a:t>
              </a:r>
              <a:r>
                <a:rPr lang="en-US" altLang="zh-CN" sz="2400" b="1" baseline="-16000"/>
                <a:t>14</a:t>
              </a:r>
            </a:p>
          </p:txBody>
        </p:sp>
        <p:sp>
          <p:nvSpPr>
            <p:cNvPr id="13" name="Text Box 13"/>
            <p:cNvSpPr txBox="1">
              <a:spLocks noChangeArrowheads="1"/>
            </p:cNvSpPr>
            <p:nvPr/>
          </p:nvSpPr>
          <p:spPr bwMode="auto">
            <a:xfrm>
              <a:off x="520" y="930"/>
              <a:ext cx="4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t>A</a:t>
              </a:r>
              <a:r>
                <a:rPr lang="en-US" altLang="zh-CN" sz="2400" b="1" baseline="-16000"/>
                <a:t>13</a:t>
              </a:r>
            </a:p>
          </p:txBody>
        </p:sp>
        <p:sp>
          <p:nvSpPr>
            <p:cNvPr id="14" name="Oval 14"/>
            <p:cNvSpPr>
              <a:spLocks noChangeArrowheads="1"/>
            </p:cNvSpPr>
            <p:nvPr/>
          </p:nvSpPr>
          <p:spPr bwMode="auto">
            <a:xfrm>
              <a:off x="1878" y="659"/>
              <a:ext cx="62" cy="56"/>
            </a:xfrm>
            <a:prstGeom prst="ellipse">
              <a:avLst/>
            </a:prstGeom>
            <a:noFill/>
            <a:ln w="1905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 name="Oval 15"/>
            <p:cNvSpPr>
              <a:spLocks noChangeArrowheads="1"/>
            </p:cNvSpPr>
            <p:nvPr/>
          </p:nvSpPr>
          <p:spPr bwMode="auto">
            <a:xfrm>
              <a:off x="1880" y="843"/>
              <a:ext cx="62" cy="57"/>
            </a:xfrm>
            <a:prstGeom prst="ellipse">
              <a:avLst/>
            </a:prstGeom>
            <a:noFill/>
            <a:ln w="1905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 name="Oval 16"/>
            <p:cNvSpPr>
              <a:spLocks noChangeArrowheads="1"/>
            </p:cNvSpPr>
            <p:nvPr/>
          </p:nvSpPr>
          <p:spPr bwMode="auto">
            <a:xfrm>
              <a:off x="1875" y="1010"/>
              <a:ext cx="62" cy="61"/>
            </a:xfrm>
            <a:prstGeom prst="ellipse">
              <a:avLst/>
            </a:prstGeom>
            <a:noFill/>
            <a:ln w="1905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7" name="Oval 17"/>
            <p:cNvSpPr>
              <a:spLocks noChangeArrowheads="1"/>
            </p:cNvSpPr>
            <p:nvPr/>
          </p:nvSpPr>
          <p:spPr bwMode="auto">
            <a:xfrm>
              <a:off x="1878" y="1192"/>
              <a:ext cx="62" cy="56"/>
            </a:xfrm>
            <a:prstGeom prst="ellipse">
              <a:avLst/>
            </a:prstGeom>
            <a:noFill/>
            <a:ln w="1905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 name="Oval 18"/>
            <p:cNvSpPr>
              <a:spLocks noChangeArrowheads="1"/>
            </p:cNvSpPr>
            <p:nvPr/>
          </p:nvSpPr>
          <p:spPr bwMode="auto">
            <a:xfrm>
              <a:off x="1881" y="1390"/>
              <a:ext cx="63" cy="56"/>
            </a:xfrm>
            <a:prstGeom prst="ellipse">
              <a:avLst/>
            </a:prstGeom>
            <a:noFill/>
            <a:ln w="1905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9" name="Oval 19"/>
            <p:cNvSpPr>
              <a:spLocks noChangeArrowheads="1"/>
            </p:cNvSpPr>
            <p:nvPr/>
          </p:nvSpPr>
          <p:spPr bwMode="auto">
            <a:xfrm>
              <a:off x="1881" y="1565"/>
              <a:ext cx="63" cy="56"/>
            </a:xfrm>
            <a:prstGeom prst="ellipse">
              <a:avLst/>
            </a:prstGeom>
            <a:noFill/>
            <a:ln w="1905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0" name="Oval 20"/>
            <p:cNvSpPr>
              <a:spLocks noChangeArrowheads="1"/>
            </p:cNvSpPr>
            <p:nvPr/>
          </p:nvSpPr>
          <p:spPr bwMode="auto">
            <a:xfrm>
              <a:off x="1873" y="1903"/>
              <a:ext cx="63" cy="61"/>
            </a:xfrm>
            <a:prstGeom prst="ellipse">
              <a:avLst/>
            </a:prstGeom>
            <a:noFill/>
            <a:ln w="1905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1" name="Oval 21"/>
            <p:cNvSpPr>
              <a:spLocks noChangeArrowheads="1"/>
            </p:cNvSpPr>
            <p:nvPr/>
          </p:nvSpPr>
          <p:spPr bwMode="auto">
            <a:xfrm>
              <a:off x="1875" y="1732"/>
              <a:ext cx="62" cy="61"/>
            </a:xfrm>
            <a:prstGeom prst="ellipse">
              <a:avLst/>
            </a:prstGeom>
            <a:noFill/>
            <a:ln w="1905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2" name="Text Box 22"/>
            <p:cNvSpPr txBox="1">
              <a:spLocks noChangeArrowheads="1"/>
            </p:cNvSpPr>
            <p:nvPr/>
          </p:nvSpPr>
          <p:spPr bwMode="auto">
            <a:xfrm>
              <a:off x="2590" y="598"/>
              <a:ext cx="459" cy="446"/>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50000"/>
                </a:lnSpc>
                <a:spcBef>
                  <a:spcPct val="0"/>
                </a:spcBef>
              </a:pPr>
              <a:r>
                <a:rPr lang="zh-CN" altLang="en-US" sz="2000" b="1"/>
                <a:t> </a:t>
              </a:r>
            </a:p>
            <a:p>
              <a:pPr algn="l">
                <a:spcBef>
                  <a:spcPct val="0"/>
                </a:spcBef>
              </a:pPr>
              <a:r>
                <a:rPr lang="zh-CN" altLang="en-US" sz="2000" b="1"/>
                <a:t>8</a:t>
              </a:r>
              <a:r>
                <a:rPr lang="en-US" altLang="zh-CN" sz="2000" b="1"/>
                <a:t>KB</a:t>
              </a:r>
            </a:p>
            <a:p>
              <a:pPr algn="l">
                <a:lnSpc>
                  <a:spcPct val="45000"/>
                </a:lnSpc>
                <a:spcBef>
                  <a:spcPct val="0"/>
                </a:spcBef>
              </a:pPr>
              <a:endParaRPr lang="en-US" altLang="zh-CN" sz="2000" b="1"/>
            </a:p>
          </p:txBody>
        </p:sp>
        <p:sp>
          <p:nvSpPr>
            <p:cNvPr id="23" name="Oval 23"/>
            <p:cNvSpPr>
              <a:spLocks noChangeArrowheads="1"/>
            </p:cNvSpPr>
            <p:nvPr/>
          </p:nvSpPr>
          <p:spPr bwMode="auto">
            <a:xfrm>
              <a:off x="2514" y="649"/>
              <a:ext cx="62" cy="61"/>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4" name="Text Box 24"/>
            <p:cNvSpPr txBox="1">
              <a:spLocks noChangeArrowheads="1"/>
            </p:cNvSpPr>
            <p:nvPr/>
          </p:nvSpPr>
          <p:spPr bwMode="auto">
            <a:xfrm>
              <a:off x="3359" y="601"/>
              <a:ext cx="465" cy="446"/>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50000"/>
                </a:lnSpc>
                <a:spcBef>
                  <a:spcPct val="0"/>
                </a:spcBef>
              </a:pPr>
              <a:r>
                <a:rPr lang="zh-CN" altLang="en-US" sz="2000" b="1"/>
                <a:t> </a:t>
              </a:r>
            </a:p>
            <a:p>
              <a:pPr algn="l">
                <a:spcBef>
                  <a:spcPct val="0"/>
                </a:spcBef>
              </a:pPr>
              <a:r>
                <a:rPr lang="zh-CN" altLang="en-US" sz="2000" b="1"/>
                <a:t>4</a:t>
              </a:r>
              <a:r>
                <a:rPr lang="en-US" altLang="zh-CN" sz="2000" b="1"/>
                <a:t>KB</a:t>
              </a:r>
            </a:p>
            <a:p>
              <a:pPr algn="l">
                <a:lnSpc>
                  <a:spcPct val="45000"/>
                </a:lnSpc>
                <a:spcBef>
                  <a:spcPct val="0"/>
                </a:spcBef>
              </a:pPr>
              <a:endParaRPr lang="en-US" altLang="zh-CN" sz="2000" b="1"/>
            </a:p>
          </p:txBody>
        </p:sp>
        <p:sp>
          <p:nvSpPr>
            <p:cNvPr id="25" name="Oval 25"/>
            <p:cNvSpPr>
              <a:spLocks noChangeArrowheads="1"/>
            </p:cNvSpPr>
            <p:nvPr/>
          </p:nvSpPr>
          <p:spPr bwMode="auto">
            <a:xfrm>
              <a:off x="3284" y="635"/>
              <a:ext cx="63" cy="63"/>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6" name="Text Box 26"/>
            <p:cNvSpPr txBox="1">
              <a:spLocks noChangeArrowheads="1"/>
            </p:cNvSpPr>
            <p:nvPr/>
          </p:nvSpPr>
          <p:spPr bwMode="auto">
            <a:xfrm>
              <a:off x="4226" y="594"/>
              <a:ext cx="467" cy="446"/>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50000"/>
                </a:lnSpc>
                <a:spcBef>
                  <a:spcPct val="0"/>
                </a:spcBef>
              </a:pPr>
              <a:r>
                <a:rPr lang="zh-CN" altLang="en-US" sz="2000" b="1"/>
                <a:t> </a:t>
              </a:r>
            </a:p>
            <a:p>
              <a:pPr algn="l">
                <a:spcBef>
                  <a:spcPct val="0"/>
                </a:spcBef>
              </a:pPr>
              <a:r>
                <a:rPr lang="en-US" altLang="zh-CN" sz="2000" b="1"/>
                <a:t>2KB</a:t>
              </a:r>
            </a:p>
            <a:p>
              <a:pPr algn="l">
                <a:lnSpc>
                  <a:spcPct val="45000"/>
                </a:lnSpc>
                <a:spcBef>
                  <a:spcPct val="0"/>
                </a:spcBef>
              </a:pPr>
              <a:endParaRPr lang="en-US" altLang="zh-CN" sz="2000" b="1"/>
            </a:p>
          </p:txBody>
        </p:sp>
        <p:sp>
          <p:nvSpPr>
            <p:cNvPr id="27" name="Oval 27"/>
            <p:cNvSpPr>
              <a:spLocks noChangeArrowheads="1"/>
            </p:cNvSpPr>
            <p:nvPr/>
          </p:nvSpPr>
          <p:spPr bwMode="auto">
            <a:xfrm>
              <a:off x="4152" y="645"/>
              <a:ext cx="62" cy="61"/>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8" name="Text Box 28"/>
            <p:cNvSpPr txBox="1">
              <a:spLocks noChangeArrowheads="1"/>
            </p:cNvSpPr>
            <p:nvPr/>
          </p:nvSpPr>
          <p:spPr bwMode="auto">
            <a:xfrm>
              <a:off x="5076" y="594"/>
              <a:ext cx="448" cy="446"/>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50000"/>
                </a:lnSpc>
                <a:spcBef>
                  <a:spcPct val="0"/>
                </a:spcBef>
              </a:pPr>
              <a:r>
                <a:rPr lang="zh-CN" altLang="en-US" sz="2000" b="1"/>
                <a:t> </a:t>
              </a:r>
            </a:p>
            <a:p>
              <a:pPr algn="l">
                <a:spcBef>
                  <a:spcPct val="0"/>
                </a:spcBef>
              </a:pPr>
              <a:r>
                <a:rPr lang="zh-CN" altLang="en-US" sz="2000" b="1"/>
                <a:t>2</a:t>
              </a:r>
              <a:r>
                <a:rPr lang="en-US" altLang="zh-CN" sz="2000" b="1"/>
                <a:t>KB</a:t>
              </a:r>
            </a:p>
            <a:p>
              <a:pPr algn="l">
                <a:lnSpc>
                  <a:spcPct val="45000"/>
                </a:lnSpc>
                <a:spcBef>
                  <a:spcPct val="0"/>
                </a:spcBef>
              </a:pPr>
              <a:endParaRPr lang="en-US" altLang="zh-CN" sz="2000" b="1"/>
            </a:p>
          </p:txBody>
        </p:sp>
        <p:sp>
          <p:nvSpPr>
            <p:cNvPr id="29" name="Oval 29"/>
            <p:cNvSpPr>
              <a:spLocks noChangeArrowheads="1"/>
            </p:cNvSpPr>
            <p:nvPr/>
          </p:nvSpPr>
          <p:spPr bwMode="auto">
            <a:xfrm>
              <a:off x="5001" y="644"/>
              <a:ext cx="63" cy="63"/>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 name="Text Box 30"/>
            <p:cNvSpPr txBox="1">
              <a:spLocks noChangeArrowheads="1"/>
            </p:cNvSpPr>
            <p:nvPr/>
          </p:nvSpPr>
          <p:spPr bwMode="auto">
            <a:xfrm>
              <a:off x="2219" y="478"/>
              <a:ext cx="3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800" b="1"/>
                <a:t>CS</a:t>
              </a:r>
            </a:p>
          </p:txBody>
        </p:sp>
        <p:sp>
          <p:nvSpPr>
            <p:cNvPr id="31" name="Line 31"/>
            <p:cNvSpPr>
              <a:spLocks noChangeShapeType="1"/>
            </p:cNvSpPr>
            <p:nvPr/>
          </p:nvSpPr>
          <p:spPr bwMode="auto">
            <a:xfrm>
              <a:off x="2305" y="520"/>
              <a:ext cx="14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2" name="Line 32"/>
            <p:cNvSpPr>
              <a:spLocks noChangeShapeType="1"/>
            </p:cNvSpPr>
            <p:nvPr/>
          </p:nvSpPr>
          <p:spPr bwMode="auto">
            <a:xfrm>
              <a:off x="1949" y="683"/>
              <a:ext cx="567"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3" name="Line 33"/>
            <p:cNvSpPr>
              <a:spLocks noChangeShapeType="1"/>
            </p:cNvSpPr>
            <p:nvPr/>
          </p:nvSpPr>
          <p:spPr bwMode="auto">
            <a:xfrm>
              <a:off x="4857" y="502"/>
              <a:ext cx="14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nvGrpSpPr>
            <p:cNvPr id="34" name="Group 84"/>
            <p:cNvGrpSpPr>
              <a:grpSpLocks/>
            </p:cNvGrpSpPr>
            <p:nvPr/>
          </p:nvGrpSpPr>
          <p:grpSpPr bwMode="auto">
            <a:xfrm>
              <a:off x="3922" y="453"/>
              <a:ext cx="399" cy="231"/>
              <a:chOff x="3914" y="333"/>
              <a:chExt cx="399" cy="231"/>
            </a:xfrm>
          </p:grpSpPr>
          <p:sp>
            <p:nvSpPr>
              <p:cNvPr id="66" name="Text Box 34"/>
              <p:cNvSpPr txBox="1">
                <a:spLocks noChangeArrowheads="1"/>
              </p:cNvSpPr>
              <p:nvPr/>
            </p:nvSpPr>
            <p:spPr bwMode="auto">
              <a:xfrm>
                <a:off x="3914" y="333"/>
                <a:ext cx="3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800" b="1"/>
                  <a:t>CS</a:t>
                </a:r>
              </a:p>
            </p:txBody>
          </p:sp>
          <p:sp>
            <p:nvSpPr>
              <p:cNvPr id="67" name="Line 35"/>
              <p:cNvSpPr>
                <a:spLocks noChangeShapeType="1"/>
              </p:cNvSpPr>
              <p:nvPr/>
            </p:nvSpPr>
            <p:spPr bwMode="auto">
              <a:xfrm>
                <a:off x="3994" y="366"/>
                <a:ext cx="14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35" name="Text Box 36"/>
            <p:cNvSpPr txBox="1">
              <a:spLocks noChangeArrowheads="1"/>
            </p:cNvSpPr>
            <p:nvPr/>
          </p:nvSpPr>
          <p:spPr bwMode="auto">
            <a:xfrm>
              <a:off x="3067" y="462"/>
              <a:ext cx="3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800" b="1"/>
                <a:t>CS</a:t>
              </a:r>
            </a:p>
          </p:txBody>
        </p:sp>
        <p:sp>
          <p:nvSpPr>
            <p:cNvPr id="36" name="Line 37"/>
            <p:cNvSpPr>
              <a:spLocks noChangeShapeType="1"/>
            </p:cNvSpPr>
            <p:nvPr/>
          </p:nvSpPr>
          <p:spPr bwMode="auto">
            <a:xfrm>
              <a:off x="3154" y="504"/>
              <a:ext cx="14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7" name="Text Box 38"/>
            <p:cNvSpPr txBox="1">
              <a:spLocks noChangeArrowheads="1"/>
            </p:cNvSpPr>
            <p:nvPr/>
          </p:nvSpPr>
          <p:spPr bwMode="auto">
            <a:xfrm>
              <a:off x="1877" y="478"/>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b="1"/>
                <a:t>111</a:t>
              </a:r>
            </a:p>
          </p:txBody>
        </p:sp>
        <p:sp>
          <p:nvSpPr>
            <p:cNvPr id="38" name="Freeform 39"/>
            <p:cNvSpPr>
              <a:spLocks/>
            </p:cNvSpPr>
            <p:nvPr/>
          </p:nvSpPr>
          <p:spPr bwMode="auto">
            <a:xfrm>
              <a:off x="1949" y="667"/>
              <a:ext cx="1332" cy="510"/>
            </a:xfrm>
            <a:custGeom>
              <a:avLst/>
              <a:gdLst>
                <a:gd name="T0" fmla="*/ 0 w 1448"/>
                <a:gd name="T1" fmla="*/ 245 h 618"/>
                <a:gd name="T2" fmla="*/ 457 w 1448"/>
                <a:gd name="T3" fmla="*/ 245 h 618"/>
                <a:gd name="T4" fmla="*/ 457 w 1448"/>
                <a:gd name="T5" fmla="*/ 618 h 618"/>
                <a:gd name="T6" fmla="*/ 1338 w 1448"/>
                <a:gd name="T7" fmla="*/ 618 h 618"/>
                <a:gd name="T8" fmla="*/ 1338 w 1448"/>
                <a:gd name="T9" fmla="*/ 0 h 618"/>
                <a:gd name="T10" fmla="*/ 1448 w 1448"/>
                <a:gd name="T11" fmla="*/ 0 h 618"/>
              </a:gdLst>
              <a:ahLst/>
              <a:cxnLst>
                <a:cxn ang="0">
                  <a:pos x="T0" y="T1"/>
                </a:cxn>
                <a:cxn ang="0">
                  <a:pos x="T2" y="T3"/>
                </a:cxn>
                <a:cxn ang="0">
                  <a:pos x="T4" y="T5"/>
                </a:cxn>
                <a:cxn ang="0">
                  <a:pos x="T6" y="T7"/>
                </a:cxn>
                <a:cxn ang="0">
                  <a:pos x="T8" y="T9"/>
                </a:cxn>
                <a:cxn ang="0">
                  <a:pos x="T10" y="T11"/>
                </a:cxn>
              </a:cxnLst>
              <a:rect l="0" t="0" r="r" b="b"/>
              <a:pathLst>
                <a:path w="1448" h="618">
                  <a:moveTo>
                    <a:pt x="0" y="245"/>
                  </a:moveTo>
                  <a:lnTo>
                    <a:pt x="457" y="245"/>
                  </a:lnTo>
                  <a:lnTo>
                    <a:pt x="457" y="618"/>
                  </a:lnTo>
                  <a:lnTo>
                    <a:pt x="1338" y="618"/>
                  </a:lnTo>
                  <a:lnTo>
                    <a:pt x="1338" y="0"/>
                  </a:lnTo>
                  <a:lnTo>
                    <a:pt x="1448" y="0"/>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9" name="Freeform 40"/>
            <p:cNvSpPr>
              <a:spLocks/>
            </p:cNvSpPr>
            <p:nvPr/>
          </p:nvSpPr>
          <p:spPr bwMode="auto">
            <a:xfrm>
              <a:off x="1940" y="1044"/>
              <a:ext cx="1466" cy="315"/>
            </a:xfrm>
            <a:custGeom>
              <a:avLst/>
              <a:gdLst>
                <a:gd name="T0" fmla="*/ 0 w 1593"/>
                <a:gd name="T1" fmla="*/ 0 h 398"/>
                <a:gd name="T2" fmla="*/ 313 w 1593"/>
                <a:gd name="T3" fmla="*/ 0 h 398"/>
                <a:gd name="T4" fmla="*/ 313 w 1593"/>
                <a:gd name="T5" fmla="*/ 398 h 398"/>
                <a:gd name="T6" fmla="*/ 1593 w 1593"/>
                <a:gd name="T7" fmla="*/ 398 h 398"/>
              </a:gdLst>
              <a:ahLst/>
              <a:cxnLst>
                <a:cxn ang="0">
                  <a:pos x="T0" y="T1"/>
                </a:cxn>
                <a:cxn ang="0">
                  <a:pos x="T2" y="T3"/>
                </a:cxn>
                <a:cxn ang="0">
                  <a:pos x="T4" y="T5"/>
                </a:cxn>
                <a:cxn ang="0">
                  <a:pos x="T6" y="T7"/>
                </a:cxn>
              </a:cxnLst>
              <a:rect l="0" t="0" r="r" b="b"/>
              <a:pathLst>
                <a:path w="1593" h="398">
                  <a:moveTo>
                    <a:pt x="0" y="0"/>
                  </a:moveTo>
                  <a:lnTo>
                    <a:pt x="313" y="0"/>
                  </a:lnTo>
                  <a:lnTo>
                    <a:pt x="313" y="398"/>
                  </a:lnTo>
                  <a:lnTo>
                    <a:pt x="1593" y="398"/>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0" name="Rectangle 41"/>
            <p:cNvSpPr>
              <a:spLocks noChangeArrowheads="1"/>
            </p:cNvSpPr>
            <p:nvPr/>
          </p:nvSpPr>
          <p:spPr bwMode="auto">
            <a:xfrm>
              <a:off x="3406" y="1340"/>
              <a:ext cx="156" cy="182"/>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1" name="Line 42"/>
            <p:cNvSpPr>
              <a:spLocks noChangeShapeType="1"/>
            </p:cNvSpPr>
            <p:nvPr/>
          </p:nvSpPr>
          <p:spPr bwMode="auto">
            <a:xfrm>
              <a:off x="3453" y="1431"/>
              <a:ext cx="70"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2" name="Line 43"/>
            <p:cNvSpPr>
              <a:spLocks noChangeShapeType="1"/>
            </p:cNvSpPr>
            <p:nvPr/>
          </p:nvSpPr>
          <p:spPr bwMode="auto">
            <a:xfrm>
              <a:off x="3484" y="1396"/>
              <a:ext cx="0" cy="79"/>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3" name="Line 44"/>
            <p:cNvSpPr>
              <a:spLocks noChangeShapeType="1"/>
            </p:cNvSpPr>
            <p:nvPr/>
          </p:nvSpPr>
          <p:spPr bwMode="auto">
            <a:xfrm flipH="1">
              <a:off x="2969" y="1480"/>
              <a:ext cx="437"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4" name="Text Box 45"/>
            <p:cNvSpPr txBox="1">
              <a:spLocks noChangeArrowheads="1"/>
            </p:cNvSpPr>
            <p:nvPr/>
          </p:nvSpPr>
          <p:spPr bwMode="auto">
            <a:xfrm>
              <a:off x="2597" y="1342"/>
              <a:ext cx="41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b="1"/>
                <a:t>A</a:t>
              </a:r>
              <a:r>
                <a:rPr lang="en-US" altLang="zh-CN" b="1" baseline="-12000"/>
                <a:t>12</a:t>
              </a:r>
            </a:p>
          </p:txBody>
        </p:sp>
        <p:sp>
          <p:nvSpPr>
            <p:cNvPr id="45" name="Rectangle 46"/>
            <p:cNvSpPr>
              <a:spLocks noChangeArrowheads="1"/>
            </p:cNvSpPr>
            <p:nvPr/>
          </p:nvSpPr>
          <p:spPr bwMode="auto">
            <a:xfrm rot="5400000">
              <a:off x="3102" y="1660"/>
              <a:ext cx="113" cy="202"/>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6" name="Oval 47"/>
            <p:cNvSpPr>
              <a:spLocks noChangeArrowheads="1"/>
            </p:cNvSpPr>
            <p:nvPr/>
          </p:nvSpPr>
          <p:spPr bwMode="auto">
            <a:xfrm>
              <a:off x="3120" y="1818"/>
              <a:ext cx="62" cy="61"/>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7" name="Line 48"/>
            <p:cNvSpPr>
              <a:spLocks noChangeShapeType="1"/>
            </p:cNvSpPr>
            <p:nvPr/>
          </p:nvSpPr>
          <p:spPr bwMode="auto">
            <a:xfrm>
              <a:off x="3155" y="1480"/>
              <a:ext cx="0" cy="226"/>
            </a:xfrm>
            <a:prstGeom prst="line">
              <a:avLst/>
            </a:prstGeom>
            <a:noFill/>
            <a:ln w="22225">
              <a:solidFill>
                <a:srgbClr val="003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8" name="Freeform 49"/>
            <p:cNvSpPr>
              <a:spLocks/>
            </p:cNvSpPr>
            <p:nvPr/>
          </p:nvSpPr>
          <p:spPr bwMode="auto">
            <a:xfrm>
              <a:off x="3561" y="675"/>
              <a:ext cx="593" cy="742"/>
            </a:xfrm>
            <a:custGeom>
              <a:avLst/>
              <a:gdLst>
                <a:gd name="T0" fmla="*/ 0 w 644"/>
                <a:gd name="T1" fmla="*/ 898 h 898"/>
                <a:gd name="T2" fmla="*/ 449 w 644"/>
                <a:gd name="T3" fmla="*/ 898 h 898"/>
                <a:gd name="T4" fmla="*/ 449 w 644"/>
                <a:gd name="T5" fmla="*/ 0 h 898"/>
                <a:gd name="T6" fmla="*/ 644 w 644"/>
                <a:gd name="T7" fmla="*/ 0 h 898"/>
              </a:gdLst>
              <a:ahLst/>
              <a:cxnLst>
                <a:cxn ang="0">
                  <a:pos x="T0" y="T1"/>
                </a:cxn>
                <a:cxn ang="0">
                  <a:pos x="T2" y="T3"/>
                </a:cxn>
                <a:cxn ang="0">
                  <a:pos x="T4" y="T5"/>
                </a:cxn>
                <a:cxn ang="0">
                  <a:pos x="T6" y="T7"/>
                </a:cxn>
              </a:cxnLst>
              <a:rect l="0" t="0" r="r" b="b"/>
              <a:pathLst>
                <a:path w="644" h="898">
                  <a:moveTo>
                    <a:pt x="0" y="898"/>
                  </a:moveTo>
                  <a:lnTo>
                    <a:pt x="449" y="898"/>
                  </a:lnTo>
                  <a:lnTo>
                    <a:pt x="449" y="0"/>
                  </a:lnTo>
                  <a:lnTo>
                    <a:pt x="644" y="0"/>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9" name="Freeform 50"/>
            <p:cNvSpPr>
              <a:spLocks/>
            </p:cNvSpPr>
            <p:nvPr/>
          </p:nvSpPr>
          <p:spPr bwMode="auto">
            <a:xfrm>
              <a:off x="3148" y="1879"/>
              <a:ext cx="242" cy="90"/>
            </a:xfrm>
            <a:custGeom>
              <a:avLst/>
              <a:gdLst>
                <a:gd name="T0" fmla="*/ 0 w 263"/>
                <a:gd name="T1" fmla="*/ 0 h 110"/>
                <a:gd name="T2" fmla="*/ 0 w 263"/>
                <a:gd name="T3" fmla="*/ 110 h 110"/>
                <a:gd name="T4" fmla="*/ 263 w 263"/>
                <a:gd name="T5" fmla="*/ 110 h 110"/>
              </a:gdLst>
              <a:ahLst/>
              <a:cxnLst>
                <a:cxn ang="0">
                  <a:pos x="T0" y="T1"/>
                </a:cxn>
                <a:cxn ang="0">
                  <a:pos x="T2" y="T3"/>
                </a:cxn>
                <a:cxn ang="0">
                  <a:pos x="T4" y="T5"/>
                </a:cxn>
              </a:cxnLst>
              <a:rect l="0" t="0" r="r" b="b"/>
              <a:pathLst>
                <a:path w="263" h="110">
                  <a:moveTo>
                    <a:pt x="0" y="0"/>
                  </a:moveTo>
                  <a:lnTo>
                    <a:pt x="0" y="110"/>
                  </a:lnTo>
                  <a:lnTo>
                    <a:pt x="263" y="110"/>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0" name="Rectangle 51"/>
            <p:cNvSpPr>
              <a:spLocks noChangeArrowheads="1"/>
            </p:cNvSpPr>
            <p:nvPr/>
          </p:nvSpPr>
          <p:spPr bwMode="auto">
            <a:xfrm>
              <a:off x="3393" y="1931"/>
              <a:ext cx="156" cy="182"/>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 name="Line 52"/>
            <p:cNvSpPr>
              <a:spLocks noChangeShapeType="1"/>
            </p:cNvSpPr>
            <p:nvPr/>
          </p:nvSpPr>
          <p:spPr bwMode="auto">
            <a:xfrm>
              <a:off x="3440" y="2022"/>
              <a:ext cx="70"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2" name="Line 53"/>
            <p:cNvSpPr>
              <a:spLocks noChangeShapeType="1"/>
            </p:cNvSpPr>
            <p:nvPr/>
          </p:nvSpPr>
          <p:spPr bwMode="auto">
            <a:xfrm>
              <a:off x="3471" y="1987"/>
              <a:ext cx="0" cy="79"/>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3" name="Text Box 54"/>
            <p:cNvSpPr txBox="1">
              <a:spLocks noChangeArrowheads="1"/>
            </p:cNvSpPr>
            <p:nvPr/>
          </p:nvSpPr>
          <p:spPr bwMode="auto">
            <a:xfrm>
              <a:off x="1887" y="102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b="1"/>
                <a:t>100</a:t>
              </a:r>
            </a:p>
          </p:txBody>
        </p:sp>
        <p:sp>
          <p:nvSpPr>
            <p:cNvPr id="54" name="Text Box 55"/>
            <p:cNvSpPr txBox="1">
              <a:spLocks noChangeArrowheads="1"/>
            </p:cNvSpPr>
            <p:nvPr/>
          </p:nvSpPr>
          <p:spPr bwMode="auto">
            <a:xfrm>
              <a:off x="1889" y="140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b="1"/>
                <a:t>010</a:t>
              </a:r>
            </a:p>
          </p:txBody>
        </p:sp>
        <p:sp>
          <p:nvSpPr>
            <p:cNvPr id="55" name="Text Box 56"/>
            <p:cNvSpPr txBox="1">
              <a:spLocks noChangeArrowheads="1"/>
            </p:cNvSpPr>
            <p:nvPr/>
          </p:nvSpPr>
          <p:spPr bwMode="auto">
            <a:xfrm>
              <a:off x="1891" y="846"/>
              <a:ext cx="3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b="1"/>
                <a:t>101</a:t>
              </a:r>
            </a:p>
          </p:txBody>
        </p:sp>
        <p:sp>
          <p:nvSpPr>
            <p:cNvPr id="56" name="Text Box 57"/>
            <p:cNvSpPr txBox="1">
              <a:spLocks noChangeArrowheads="1"/>
            </p:cNvSpPr>
            <p:nvPr/>
          </p:nvSpPr>
          <p:spPr bwMode="auto">
            <a:xfrm>
              <a:off x="1881" y="670"/>
              <a:ext cx="4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b="1"/>
                <a:t>110</a:t>
              </a:r>
            </a:p>
          </p:txBody>
        </p:sp>
        <p:sp>
          <p:nvSpPr>
            <p:cNvPr id="57" name="Line 58"/>
            <p:cNvSpPr>
              <a:spLocks noChangeShapeType="1"/>
            </p:cNvSpPr>
            <p:nvPr/>
          </p:nvSpPr>
          <p:spPr bwMode="auto">
            <a:xfrm>
              <a:off x="1941" y="1935"/>
              <a:ext cx="194" cy="0"/>
            </a:xfrm>
            <a:prstGeom prst="line">
              <a:avLst/>
            </a:prstGeom>
            <a:noFill/>
            <a:ln w="19050">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8" name="Line 59"/>
            <p:cNvSpPr>
              <a:spLocks noChangeShapeType="1"/>
            </p:cNvSpPr>
            <p:nvPr/>
          </p:nvSpPr>
          <p:spPr bwMode="auto">
            <a:xfrm>
              <a:off x="1951" y="1419"/>
              <a:ext cx="70" cy="0"/>
            </a:xfrm>
            <a:prstGeom prst="line">
              <a:avLst/>
            </a:prstGeom>
            <a:noFill/>
            <a:ln w="19050">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9" name="Line 60"/>
            <p:cNvSpPr>
              <a:spLocks noChangeShapeType="1"/>
            </p:cNvSpPr>
            <p:nvPr/>
          </p:nvSpPr>
          <p:spPr bwMode="auto">
            <a:xfrm>
              <a:off x="1938" y="1596"/>
              <a:ext cx="194" cy="0"/>
            </a:xfrm>
            <a:prstGeom prst="line">
              <a:avLst/>
            </a:prstGeom>
            <a:noFill/>
            <a:ln w="19050">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0" name="Line 61"/>
            <p:cNvSpPr>
              <a:spLocks noChangeShapeType="1"/>
            </p:cNvSpPr>
            <p:nvPr/>
          </p:nvSpPr>
          <p:spPr bwMode="auto">
            <a:xfrm>
              <a:off x="1941" y="1761"/>
              <a:ext cx="194" cy="0"/>
            </a:xfrm>
            <a:prstGeom prst="line">
              <a:avLst/>
            </a:prstGeom>
            <a:noFill/>
            <a:ln w="19050">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1" name="Freeform 62"/>
            <p:cNvSpPr>
              <a:spLocks/>
            </p:cNvSpPr>
            <p:nvPr/>
          </p:nvSpPr>
          <p:spPr bwMode="auto">
            <a:xfrm>
              <a:off x="1949" y="1227"/>
              <a:ext cx="1441" cy="839"/>
            </a:xfrm>
            <a:custGeom>
              <a:avLst/>
              <a:gdLst>
                <a:gd name="T0" fmla="*/ 0 w 1567"/>
                <a:gd name="T1" fmla="*/ 0 h 1042"/>
                <a:gd name="T2" fmla="*/ 220 w 1567"/>
                <a:gd name="T3" fmla="*/ 0 h 1042"/>
                <a:gd name="T4" fmla="*/ 220 w 1567"/>
                <a:gd name="T5" fmla="*/ 305 h 1042"/>
                <a:gd name="T6" fmla="*/ 567 w 1567"/>
                <a:gd name="T7" fmla="*/ 305 h 1042"/>
                <a:gd name="T8" fmla="*/ 643 w 1567"/>
                <a:gd name="T9" fmla="*/ 305 h 1042"/>
                <a:gd name="T10" fmla="*/ 643 w 1567"/>
                <a:gd name="T11" fmla="*/ 1042 h 1042"/>
                <a:gd name="T12" fmla="*/ 1567 w 1567"/>
                <a:gd name="T13" fmla="*/ 1042 h 1042"/>
              </a:gdLst>
              <a:ahLst/>
              <a:cxnLst>
                <a:cxn ang="0">
                  <a:pos x="T0" y="T1"/>
                </a:cxn>
                <a:cxn ang="0">
                  <a:pos x="T2" y="T3"/>
                </a:cxn>
                <a:cxn ang="0">
                  <a:pos x="T4" y="T5"/>
                </a:cxn>
                <a:cxn ang="0">
                  <a:pos x="T6" y="T7"/>
                </a:cxn>
                <a:cxn ang="0">
                  <a:pos x="T8" y="T9"/>
                </a:cxn>
                <a:cxn ang="0">
                  <a:pos x="T10" y="T11"/>
                </a:cxn>
                <a:cxn ang="0">
                  <a:pos x="T12" y="T13"/>
                </a:cxn>
              </a:cxnLst>
              <a:rect l="0" t="0" r="r" b="b"/>
              <a:pathLst>
                <a:path w="1567" h="1042">
                  <a:moveTo>
                    <a:pt x="0" y="0"/>
                  </a:moveTo>
                  <a:lnTo>
                    <a:pt x="220" y="0"/>
                  </a:lnTo>
                  <a:lnTo>
                    <a:pt x="220" y="305"/>
                  </a:lnTo>
                  <a:lnTo>
                    <a:pt x="567" y="305"/>
                  </a:lnTo>
                  <a:lnTo>
                    <a:pt x="643" y="305"/>
                  </a:lnTo>
                  <a:lnTo>
                    <a:pt x="643" y="1042"/>
                  </a:lnTo>
                  <a:lnTo>
                    <a:pt x="1567" y="1042"/>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2" name="Text Box 63"/>
            <p:cNvSpPr txBox="1">
              <a:spLocks noChangeArrowheads="1"/>
            </p:cNvSpPr>
            <p:nvPr/>
          </p:nvSpPr>
          <p:spPr bwMode="auto">
            <a:xfrm>
              <a:off x="1891" y="1565"/>
              <a:ext cx="3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b="1"/>
                <a:t>001</a:t>
              </a:r>
            </a:p>
          </p:txBody>
        </p:sp>
        <p:sp>
          <p:nvSpPr>
            <p:cNvPr id="63" name="Text Box 64"/>
            <p:cNvSpPr txBox="1">
              <a:spLocks noChangeArrowheads="1"/>
            </p:cNvSpPr>
            <p:nvPr/>
          </p:nvSpPr>
          <p:spPr bwMode="auto">
            <a:xfrm>
              <a:off x="1909" y="1737"/>
              <a:ext cx="4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b="1"/>
                <a:t>000</a:t>
              </a:r>
            </a:p>
          </p:txBody>
        </p:sp>
        <p:sp>
          <p:nvSpPr>
            <p:cNvPr id="64" name="Text Box 65"/>
            <p:cNvSpPr txBox="1">
              <a:spLocks noChangeArrowheads="1"/>
            </p:cNvSpPr>
            <p:nvPr/>
          </p:nvSpPr>
          <p:spPr bwMode="auto">
            <a:xfrm>
              <a:off x="1867" y="1221"/>
              <a:ext cx="3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b="1"/>
                <a:t>011</a:t>
              </a:r>
            </a:p>
          </p:txBody>
        </p:sp>
        <p:sp>
          <p:nvSpPr>
            <p:cNvPr id="65" name="Freeform 66"/>
            <p:cNvSpPr>
              <a:spLocks/>
            </p:cNvSpPr>
            <p:nvPr/>
          </p:nvSpPr>
          <p:spPr bwMode="auto">
            <a:xfrm>
              <a:off x="3546" y="675"/>
              <a:ext cx="1464" cy="1351"/>
            </a:xfrm>
            <a:custGeom>
              <a:avLst/>
              <a:gdLst>
                <a:gd name="T0" fmla="*/ 0 w 1592"/>
                <a:gd name="T1" fmla="*/ 1635 h 1635"/>
                <a:gd name="T2" fmla="*/ 1398 w 1592"/>
                <a:gd name="T3" fmla="*/ 1635 h 1635"/>
                <a:gd name="T4" fmla="*/ 1398 w 1592"/>
                <a:gd name="T5" fmla="*/ 0 h 1635"/>
                <a:gd name="T6" fmla="*/ 1592 w 1592"/>
                <a:gd name="T7" fmla="*/ 0 h 1635"/>
              </a:gdLst>
              <a:ahLst/>
              <a:cxnLst>
                <a:cxn ang="0">
                  <a:pos x="T0" y="T1"/>
                </a:cxn>
                <a:cxn ang="0">
                  <a:pos x="T2" y="T3"/>
                </a:cxn>
                <a:cxn ang="0">
                  <a:pos x="T4" y="T5"/>
                </a:cxn>
                <a:cxn ang="0">
                  <a:pos x="T6" y="T7"/>
                </a:cxn>
              </a:cxnLst>
              <a:rect l="0" t="0" r="r" b="b"/>
              <a:pathLst>
                <a:path w="1592" h="1635">
                  <a:moveTo>
                    <a:pt x="0" y="1635"/>
                  </a:moveTo>
                  <a:lnTo>
                    <a:pt x="1398" y="1635"/>
                  </a:lnTo>
                  <a:lnTo>
                    <a:pt x="1398" y="0"/>
                  </a:lnTo>
                  <a:lnTo>
                    <a:pt x="1592" y="0"/>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68" name="Text Box 67"/>
          <p:cNvSpPr txBox="1">
            <a:spLocks noChangeArrowheads="1"/>
          </p:cNvSpPr>
          <p:nvPr/>
        </p:nvSpPr>
        <p:spPr bwMode="auto">
          <a:xfrm>
            <a:off x="268661" y="839813"/>
            <a:ext cx="3173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0"/>
              </a:spcBef>
              <a:tabLst>
                <a:tab pos="2576513" algn="l"/>
              </a:tabLst>
              <a:defRPr kumimoji="1" sz="2400">
                <a:solidFill>
                  <a:schemeClr val="tx1"/>
                </a:solidFill>
                <a:latin typeface="Times New Roman" panose="02020603050405020304" pitchFamily="18" charset="0"/>
                <a:ea typeface="宋体" panose="02010600030101010101" pitchFamily="2" charset="-122"/>
              </a:defRPr>
            </a:lvl1pPr>
            <a:lvl2pPr algn="l">
              <a:spcBef>
                <a:spcPct val="0"/>
              </a:spcBef>
              <a:tabLst>
                <a:tab pos="2576513" algn="l"/>
              </a:tabLst>
              <a:defRPr kumimoji="1" sz="2400">
                <a:solidFill>
                  <a:schemeClr val="tx1"/>
                </a:solidFill>
                <a:latin typeface="Times New Roman" panose="02020603050405020304" pitchFamily="18" charset="0"/>
                <a:ea typeface="宋体" panose="02010600030101010101" pitchFamily="2" charset="-122"/>
              </a:defRPr>
            </a:lvl2pPr>
            <a:lvl3pPr algn="l">
              <a:spcBef>
                <a:spcPct val="0"/>
              </a:spcBef>
              <a:tabLst>
                <a:tab pos="2576513" algn="l"/>
              </a:tabLst>
              <a:defRPr kumimoji="1" sz="2400">
                <a:solidFill>
                  <a:schemeClr val="tx1"/>
                </a:solidFill>
                <a:latin typeface="Times New Roman" panose="02020603050405020304" pitchFamily="18" charset="0"/>
                <a:ea typeface="宋体" panose="02010600030101010101" pitchFamily="2" charset="-122"/>
              </a:defRPr>
            </a:lvl3pPr>
            <a:lvl4pPr algn="l">
              <a:spcBef>
                <a:spcPct val="0"/>
              </a:spcBef>
              <a:tabLst>
                <a:tab pos="2576513" algn="l"/>
              </a:tabLst>
              <a:defRPr kumimoji="1" sz="2400">
                <a:solidFill>
                  <a:schemeClr val="tx1"/>
                </a:solidFill>
                <a:latin typeface="Times New Roman" panose="02020603050405020304" pitchFamily="18" charset="0"/>
                <a:ea typeface="宋体" panose="02010600030101010101" pitchFamily="2" charset="-122"/>
              </a:defRPr>
            </a:lvl4pPr>
            <a:lvl5pPr algn="l">
              <a:spcBef>
                <a:spcPct val="0"/>
              </a:spcBef>
              <a:tabLst>
                <a:tab pos="2576513"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576513"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576513"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576513"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576513" algn="l"/>
              </a:tabLs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t>因此有以下连接:</a:t>
            </a:r>
          </a:p>
        </p:txBody>
      </p:sp>
      <p:sp>
        <p:nvSpPr>
          <p:cNvPr id="69" name="Freeform 68"/>
          <p:cNvSpPr>
            <a:spLocks/>
          </p:cNvSpPr>
          <p:nvPr/>
        </p:nvSpPr>
        <p:spPr bwMode="auto">
          <a:xfrm>
            <a:off x="3297610" y="3700487"/>
            <a:ext cx="1963738" cy="1049338"/>
          </a:xfrm>
          <a:custGeom>
            <a:avLst/>
            <a:gdLst>
              <a:gd name="T0" fmla="*/ 0 w 1237"/>
              <a:gd name="T1" fmla="*/ 0 h 661"/>
              <a:gd name="T2" fmla="*/ 246 w 1237"/>
              <a:gd name="T3" fmla="*/ 0 h 661"/>
              <a:gd name="T4" fmla="*/ 246 w 1237"/>
              <a:gd name="T5" fmla="*/ 661 h 661"/>
              <a:gd name="T6" fmla="*/ 1237 w 1237"/>
              <a:gd name="T7" fmla="*/ 661 h 661"/>
            </a:gdLst>
            <a:ahLst/>
            <a:cxnLst>
              <a:cxn ang="0">
                <a:pos x="T0" y="T1"/>
              </a:cxn>
              <a:cxn ang="0">
                <a:pos x="T2" y="T3"/>
              </a:cxn>
              <a:cxn ang="0">
                <a:pos x="T4" y="T5"/>
              </a:cxn>
              <a:cxn ang="0">
                <a:pos x="T6" y="T7"/>
              </a:cxn>
            </a:cxnLst>
            <a:rect l="0" t="0" r="r" b="b"/>
            <a:pathLst>
              <a:path w="1237" h="661">
                <a:moveTo>
                  <a:pt x="0" y="0"/>
                </a:moveTo>
                <a:lnTo>
                  <a:pt x="246" y="0"/>
                </a:lnTo>
                <a:lnTo>
                  <a:pt x="246" y="661"/>
                </a:lnTo>
                <a:lnTo>
                  <a:pt x="1237" y="661"/>
                </a:lnTo>
              </a:path>
            </a:pathLst>
          </a:custGeom>
          <a:noFill/>
          <a:ln w="21590" cmpd="sng">
            <a:solidFill>
              <a:srgbClr val="8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0" name="Freeform 69"/>
          <p:cNvSpPr>
            <a:spLocks/>
          </p:cNvSpPr>
          <p:nvPr/>
        </p:nvSpPr>
        <p:spPr bwMode="auto">
          <a:xfrm>
            <a:off x="3269035" y="3983062"/>
            <a:ext cx="1989138" cy="1022350"/>
          </a:xfrm>
          <a:custGeom>
            <a:avLst/>
            <a:gdLst>
              <a:gd name="T0" fmla="*/ 0 w 1236"/>
              <a:gd name="T1" fmla="*/ 0 h 644"/>
              <a:gd name="T2" fmla="*/ 93 w 1236"/>
              <a:gd name="T3" fmla="*/ 0 h 644"/>
              <a:gd name="T4" fmla="*/ 93 w 1236"/>
              <a:gd name="T5" fmla="*/ 644 h 644"/>
              <a:gd name="T6" fmla="*/ 1236 w 1236"/>
              <a:gd name="T7" fmla="*/ 644 h 644"/>
            </a:gdLst>
            <a:ahLst/>
            <a:cxnLst>
              <a:cxn ang="0">
                <a:pos x="T0" y="T1"/>
              </a:cxn>
              <a:cxn ang="0">
                <a:pos x="T2" y="T3"/>
              </a:cxn>
              <a:cxn ang="0">
                <a:pos x="T4" y="T5"/>
              </a:cxn>
              <a:cxn ang="0">
                <a:pos x="T6" y="T7"/>
              </a:cxn>
            </a:cxnLst>
            <a:rect l="0" t="0" r="r" b="b"/>
            <a:pathLst>
              <a:path w="1236" h="644">
                <a:moveTo>
                  <a:pt x="0" y="0"/>
                </a:moveTo>
                <a:lnTo>
                  <a:pt x="93" y="0"/>
                </a:lnTo>
                <a:lnTo>
                  <a:pt x="93" y="644"/>
                </a:lnTo>
                <a:lnTo>
                  <a:pt x="1236" y="644"/>
                </a:lnTo>
              </a:path>
            </a:pathLst>
          </a:custGeom>
          <a:noFill/>
          <a:ln w="21590" cmpd="sng">
            <a:solidFill>
              <a:srgbClr val="8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1" name="Rectangle 71"/>
          <p:cNvSpPr>
            <a:spLocks noChangeArrowheads="1"/>
          </p:cNvSpPr>
          <p:nvPr/>
        </p:nvSpPr>
        <p:spPr bwMode="auto">
          <a:xfrm>
            <a:off x="5256585" y="4667275"/>
            <a:ext cx="268288" cy="392112"/>
          </a:xfrm>
          <a:prstGeom prst="rect">
            <a:avLst/>
          </a:prstGeom>
          <a:noFill/>
          <a:ln w="21590">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2" name="Line 74"/>
          <p:cNvSpPr>
            <a:spLocks noChangeShapeType="1"/>
          </p:cNvSpPr>
          <p:nvPr/>
        </p:nvSpPr>
        <p:spPr bwMode="auto">
          <a:xfrm>
            <a:off x="5528048" y="4870475"/>
            <a:ext cx="698500" cy="0"/>
          </a:xfrm>
          <a:prstGeom prst="line">
            <a:avLst/>
          </a:prstGeom>
          <a:noFill/>
          <a:ln w="2159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nvGrpSpPr>
          <p:cNvPr id="73" name="Group 87"/>
          <p:cNvGrpSpPr>
            <a:grpSpLocks/>
          </p:cNvGrpSpPr>
          <p:nvPr/>
        </p:nvGrpSpPr>
        <p:grpSpPr bwMode="auto">
          <a:xfrm>
            <a:off x="5820148" y="4468837"/>
            <a:ext cx="1592262" cy="1098550"/>
            <a:chOff x="3717" y="2242"/>
            <a:chExt cx="1003" cy="692"/>
          </a:xfrm>
        </p:grpSpPr>
        <p:sp>
          <p:nvSpPr>
            <p:cNvPr id="74" name="Text Box 77"/>
            <p:cNvSpPr txBox="1">
              <a:spLocks noChangeArrowheads="1"/>
            </p:cNvSpPr>
            <p:nvPr/>
          </p:nvSpPr>
          <p:spPr bwMode="auto">
            <a:xfrm>
              <a:off x="4034" y="2402"/>
              <a:ext cx="686" cy="532"/>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60000"/>
                </a:lnSpc>
              </a:pPr>
              <a:r>
                <a:rPr lang="zh-CN" altLang="en-US" sz="2400" b="1"/>
                <a:t>16</a:t>
              </a:r>
              <a:r>
                <a:rPr lang="en-US" altLang="zh-CN" sz="2400" b="1"/>
                <a:t>KB</a:t>
              </a:r>
            </a:p>
            <a:p>
              <a:pPr algn="l">
                <a:lnSpc>
                  <a:spcPct val="40000"/>
                </a:lnSpc>
                <a:spcBef>
                  <a:spcPct val="0"/>
                </a:spcBef>
              </a:pPr>
              <a:endParaRPr lang="en-US" altLang="zh-CN" sz="2400" b="1"/>
            </a:p>
          </p:txBody>
        </p:sp>
        <p:sp>
          <p:nvSpPr>
            <p:cNvPr id="75" name="Oval 78"/>
            <p:cNvSpPr>
              <a:spLocks noChangeArrowheads="1"/>
            </p:cNvSpPr>
            <p:nvPr/>
          </p:nvSpPr>
          <p:spPr bwMode="auto">
            <a:xfrm>
              <a:off x="3960" y="2461"/>
              <a:ext cx="63" cy="63"/>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76" name="Group 86"/>
            <p:cNvGrpSpPr>
              <a:grpSpLocks/>
            </p:cNvGrpSpPr>
            <p:nvPr/>
          </p:nvGrpSpPr>
          <p:grpSpPr bwMode="auto">
            <a:xfrm>
              <a:off x="3717" y="2242"/>
              <a:ext cx="440" cy="269"/>
              <a:chOff x="3693" y="2170"/>
              <a:chExt cx="440" cy="269"/>
            </a:xfrm>
          </p:grpSpPr>
          <p:sp>
            <p:nvSpPr>
              <p:cNvPr id="77" name="Text Box 80"/>
              <p:cNvSpPr txBox="1">
                <a:spLocks noChangeArrowheads="1"/>
              </p:cNvSpPr>
              <p:nvPr/>
            </p:nvSpPr>
            <p:spPr bwMode="auto">
              <a:xfrm>
                <a:off x="3693" y="2170"/>
                <a:ext cx="44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b="1"/>
                  <a:t>CS</a:t>
                </a:r>
              </a:p>
            </p:txBody>
          </p:sp>
          <p:sp>
            <p:nvSpPr>
              <p:cNvPr id="78" name="Line 81"/>
              <p:cNvSpPr>
                <a:spLocks noChangeShapeType="1"/>
              </p:cNvSpPr>
              <p:nvPr/>
            </p:nvSpPr>
            <p:spPr bwMode="auto">
              <a:xfrm>
                <a:off x="3769" y="2220"/>
                <a:ext cx="186"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sp>
        <p:nvSpPr>
          <p:cNvPr id="79" name="Text Box 82"/>
          <p:cNvSpPr txBox="1">
            <a:spLocks noChangeArrowheads="1"/>
          </p:cNvSpPr>
          <p:nvPr/>
        </p:nvSpPr>
        <p:spPr bwMode="auto">
          <a:xfrm>
            <a:off x="551235" y="5085184"/>
            <a:ext cx="1398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000099"/>
                </a:solidFill>
              </a:rPr>
              <a:t>说明: </a:t>
            </a:r>
          </a:p>
        </p:txBody>
      </p:sp>
      <p:sp>
        <p:nvSpPr>
          <p:cNvPr id="80" name="Text Box 83"/>
          <p:cNvSpPr txBox="1">
            <a:spLocks noChangeArrowheads="1"/>
          </p:cNvSpPr>
          <p:nvPr/>
        </p:nvSpPr>
        <p:spPr bwMode="auto">
          <a:xfrm>
            <a:off x="876673" y="5602709"/>
            <a:ext cx="36195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5000"/>
              </a:spcBef>
            </a:pPr>
            <a:r>
              <a:rPr lang="zh-CN" altLang="en-US" sz="2800" b="1">
                <a:solidFill>
                  <a:srgbClr val="000099"/>
                </a:solidFill>
              </a:rPr>
              <a:t>(1) 利用了原有线路</a:t>
            </a:r>
          </a:p>
          <a:p>
            <a:pPr algn="l">
              <a:spcBef>
                <a:spcPct val="15000"/>
              </a:spcBef>
            </a:pPr>
            <a:r>
              <a:rPr lang="zh-CN" altLang="en-US" sz="2800" b="1">
                <a:solidFill>
                  <a:srgbClr val="000099"/>
                </a:solidFill>
              </a:rPr>
              <a:t>(2) 未改变原有线路</a:t>
            </a:r>
          </a:p>
        </p:txBody>
      </p:sp>
    </p:spTree>
    <p:extLst>
      <p:ext uri="{BB962C8B-B14F-4D97-AF65-F5344CB8AC3E}">
        <p14:creationId xmlns:p14="http://schemas.microsoft.com/office/powerpoint/2010/main" val="282944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wipe(left)">
                                      <p:cBhvr>
                                        <p:cTn id="7" dur="500"/>
                                        <p:tgtEl>
                                          <p:spTgt spid="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left)">
                                      <p:cBhvr>
                                        <p:cTn id="17" dur="50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left)">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left)">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wipe(left)">
                                      <p:cBhvr>
                                        <p:cTn id="32" dur="500"/>
                                        <p:tgtEl>
                                          <p:spTgt spid="7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wipe(left)">
                                      <p:cBhvr>
                                        <p:cTn id="37" dur="500"/>
                                        <p:tgtEl>
                                          <p:spTgt spid="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9">
                                            <p:txEl>
                                              <p:pRg st="0" end="0"/>
                                            </p:txEl>
                                          </p:spTgt>
                                        </p:tgtEl>
                                        <p:attrNameLst>
                                          <p:attrName>style.visibility</p:attrName>
                                        </p:attrNameLst>
                                      </p:cBhvr>
                                      <p:to>
                                        <p:strVal val="visible"/>
                                      </p:to>
                                    </p:set>
                                    <p:animEffect transition="in" filter="wipe(left)">
                                      <p:cBhvr>
                                        <p:cTn id="42" dur="500"/>
                                        <p:tgtEl>
                                          <p:spTgt spid="7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0">
                                            <p:txEl>
                                              <p:pRg st="0" end="0"/>
                                            </p:txEl>
                                          </p:spTgt>
                                        </p:tgtEl>
                                        <p:attrNameLst>
                                          <p:attrName>style.visibility</p:attrName>
                                        </p:attrNameLst>
                                      </p:cBhvr>
                                      <p:to>
                                        <p:strVal val="visible"/>
                                      </p:to>
                                    </p:set>
                                    <p:animEffect transition="in" filter="wipe(left)">
                                      <p:cBhvr>
                                        <p:cTn id="47" dur="500"/>
                                        <p:tgtEl>
                                          <p:spTgt spid="8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0">
                                            <p:txEl>
                                              <p:pRg st="1" end="1"/>
                                            </p:txEl>
                                          </p:spTgt>
                                        </p:tgtEl>
                                        <p:attrNameLst>
                                          <p:attrName>style.visibility</p:attrName>
                                        </p:attrNameLst>
                                      </p:cBhvr>
                                      <p:to>
                                        <p:strVal val="visible"/>
                                      </p:to>
                                    </p:set>
                                    <p:animEffect transition="in" filter="wipe(left)">
                                      <p:cBhvr>
                                        <p:cTn id="52" dur="500"/>
                                        <p:tgtEl>
                                          <p:spTgt spid="8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uild="p" autoUpdateAnimBg="0"/>
      <p:bldP spid="79" grpId="0" build="p" autoUpdateAnimBg="0"/>
      <p:bldP spid="80"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37380" y="141408"/>
            <a:ext cx="795989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77825" indent="-377825"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1052513"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243013"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433513"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b="1" smtClean="0">
                <a:solidFill>
                  <a:srgbClr val="0000FF"/>
                </a:solidFill>
              </a:rPr>
              <a:t> 思考题：地址总线</a:t>
            </a:r>
            <a:r>
              <a:rPr lang="zh-CN" altLang="en-US" sz="2200" b="1">
                <a:solidFill>
                  <a:srgbClr val="0000FF"/>
                </a:solidFill>
              </a:rPr>
              <a:t>16条, 数据总线8条, 有以下存储器连接电路:</a:t>
            </a:r>
          </a:p>
        </p:txBody>
      </p:sp>
      <p:sp>
        <p:nvSpPr>
          <p:cNvPr id="5" name="Text Box 4"/>
          <p:cNvSpPr txBox="1">
            <a:spLocks noChangeArrowheads="1"/>
          </p:cNvSpPr>
          <p:nvPr/>
        </p:nvSpPr>
        <p:spPr bwMode="auto">
          <a:xfrm>
            <a:off x="1354138" y="999084"/>
            <a:ext cx="1281113" cy="1668149"/>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
              </a:spcBef>
            </a:pPr>
            <a:r>
              <a:rPr lang="zh-CN" altLang="en-US" sz="2800" b="1" smtClean="0"/>
              <a:t>2</a:t>
            </a:r>
            <a:r>
              <a:rPr lang="zh-CN" altLang="en-US" sz="2800" b="1"/>
              <a:t>:4</a:t>
            </a:r>
          </a:p>
          <a:p>
            <a:pPr>
              <a:lnSpc>
                <a:spcPct val="115000"/>
              </a:lnSpc>
              <a:spcBef>
                <a:spcPct val="5000"/>
              </a:spcBef>
            </a:pPr>
            <a:r>
              <a:rPr lang="zh-CN" altLang="en-US" sz="2700" b="1"/>
              <a:t>译码器</a:t>
            </a:r>
          </a:p>
          <a:p>
            <a:pPr>
              <a:lnSpc>
                <a:spcPct val="50000"/>
              </a:lnSpc>
              <a:spcBef>
                <a:spcPct val="0"/>
              </a:spcBef>
            </a:pPr>
            <a:endParaRPr lang="zh-CN" altLang="en-US" sz="2800" b="1"/>
          </a:p>
          <a:p>
            <a:pPr>
              <a:spcBef>
                <a:spcPct val="0"/>
              </a:spcBef>
            </a:pPr>
            <a:endParaRPr lang="zh-CN" altLang="en-US" sz="2800" b="1"/>
          </a:p>
        </p:txBody>
      </p:sp>
      <p:sp>
        <p:nvSpPr>
          <p:cNvPr id="6" name="Text Box 5"/>
          <p:cNvSpPr txBox="1">
            <a:spLocks noChangeArrowheads="1"/>
          </p:cNvSpPr>
          <p:nvPr/>
        </p:nvSpPr>
        <p:spPr bwMode="auto">
          <a:xfrm>
            <a:off x="427782" y="2267194"/>
            <a:ext cx="739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t>EN</a:t>
            </a:r>
          </a:p>
        </p:txBody>
      </p:sp>
      <p:sp>
        <p:nvSpPr>
          <p:cNvPr id="8" name="Line 7"/>
          <p:cNvSpPr>
            <a:spLocks noChangeShapeType="1"/>
          </p:cNvSpPr>
          <p:nvPr/>
        </p:nvSpPr>
        <p:spPr bwMode="auto">
          <a:xfrm>
            <a:off x="1069975" y="1191171"/>
            <a:ext cx="287338"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9" name="Line 8"/>
          <p:cNvSpPr>
            <a:spLocks noChangeShapeType="1"/>
          </p:cNvSpPr>
          <p:nvPr/>
        </p:nvSpPr>
        <p:spPr bwMode="auto">
          <a:xfrm>
            <a:off x="1063625" y="1532484"/>
            <a:ext cx="287338"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1" name="Line 10"/>
          <p:cNvSpPr>
            <a:spLocks noChangeShapeType="1"/>
          </p:cNvSpPr>
          <p:nvPr/>
        </p:nvSpPr>
        <p:spPr bwMode="auto">
          <a:xfrm>
            <a:off x="961661" y="2501049"/>
            <a:ext cx="323850"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2" name="Text Box 11"/>
          <p:cNvSpPr txBox="1">
            <a:spLocks noChangeArrowheads="1"/>
          </p:cNvSpPr>
          <p:nvPr/>
        </p:nvSpPr>
        <p:spPr bwMode="auto">
          <a:xfrm>
            <a:off x="419100" y="848271"/>
            <a:ext cx="712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t>A</a:t>
            </a:r>
            <a:r>
              <a:rPr lang="en-US" altLang="zh-CN" sz="2800" b="1" baseline="-16000"/>
              <a:t>15</a:t>
            </a:r>
          </a:p>
        </p:txBody>
      </p:sp>
      <p:sp>
        <p:nvSpPr>
          <p:cNvPr id="13" name="Text Box 12"/>
          <p:cNvSpPr txBox="1">
            <a:spLocks noChangeArrowheads="1"/>
          </p:cNvSpPr>
          <p:nvPr/>
        </p:nvSpPr>
        <p:spPr bwMode="auto">
          <a:xfrm>
            <a:off x="419100" y="1216571"/>
            <a:ext cx="712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t>A</a:t>
            </a:r>
            <a:r>
              <a:rPr lang="en-US" altLang="zh-CN" sz="2800" b="1" baseline="-16000"/>
              <a:t>14</a:t>
            </a:r>
          </a:p>
        </p:txBody>
      </p:sp>
      <p:sp>
        <p:nvSpPr>
          <p:cNvPr id="14" name="Oval 13"/>
          <p:cNvSpPr>
            <a:spLocks noChangeArrowheads="1"/>
          </p:cNvSpPr>
          <p:nvPr/>
        </p:nvSpPr>
        <p:spPr bwMode="auto">
          <a:xfrm>
            <a:off x="2646363" y="1097509"/>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 name="Oval 14"/>
          <p:cNvSpPr>
            <a:spLocks noChangeArrowheads="1"/>
          </p:cNvSpPr>
          <p:nvPr/>
        </p:nvSpPr>
        <p:spPr bwMode="auto">
          <a:xfrm>
            <a:off x="2649538" y="1388021"/>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 name="Oval 15"/>
          <p:cNvSpPr>
            <a:spLocks noChangeArrowheads="1"/>
          </p:cNvSpPr>
          <p:nvPr/>
        </p:nvSpPr>
        <p:spPr bwMode="auto">
          <a:xfrm>
            <a:off x="2641600" y="1742034"/>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7" name="Oval 16"/>
          <p:cNvSpPr>
            <a:spLocks noChangeArrowheads="1"/>
          </p:cNvSpPr>
          <p:nvPr/>
        </p:nvSpPr>
        <p:spPr bwMode="auto">
          <a:xfrm>
            <a:off x="2646363" y="2118271"/>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18" name="Group 17"/>
          <p:cNvGrpSpPr>
            <a:grpSpLocks/>
          </p:cNvGrpSpPr>
          <p:nvPr/>
        </p:nvGrpSpPr>
        <p:grpSpPr bwMode="auto">
          <a:xfrm>
            <a:off x="3675065" y="692696"/>
            <a:ext cx="1009651" cy="600075"/>
            <a:chOff x="2291" y="618"/>
            <a:chExt cx="636" cy="378"/>
          </a:xfrm>
        </p:grpSpPr>
        <p:sp>
          <p:nvSpPr>
            <p:cNvPr id="63" name="Text Box 18"/>
            <p:cNvSpPr txBox="1">
              <a:spLocks noChangeArrowheads="1"/>
            </p:cNvSpPr>
            <p:nvPr/>
          </p:nvSpPr>
          <p:spPr bwMode="auto">
            <a:xfrm>
              <a:off x="2372" y="618"/>
              <a:ext cx="555" cy="378"/>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30000"/>
                </a:lnSpc>
                <a:spcBef>
                  <a:spcPct val="0"/>
                </a:spcBef>
              </a:pPr>
              <a:r>
                <a:rPr lang="zh-CN" altLang="en-US" sz="2000" b="1"/>
                <a:t> </a:t>
              </a:r>
            </a:p>
            <a:p>
              <a:pPr algn="l">
                <a:spcBef>
                  <a:spcPct val="0"/>
                </a:spcBef>
              </a:pPr>
              <a:r>
                <a:rPr lang="en-US" altLang="zh-CN" sz="2000" b="1" smtClean="0"/>
                <a:t>16KB</a:t>
              </a:r>
              <a:endParaRPr lang="en-US" altLang="zh-CN" sz="2000" b="1"/>
            </a:p>
            <a:p>
              <a:pPr algn="l">
                <a:lnSpc>
                  <a:spcPct val="35000"/>
                </a:lnSpc>
                <a:spcBef>
                  <a:spcPct val="0"/>
                </a:spcBef>
              </a:pPr>
              <a:endParaRPr lang="en-US" altLang="zh-CN" sz="2000" b="1"/>
            </a:p>
          </p:txBody>
        </p:sp>
        <p:sp>
          <p:nvSpPr>
            <p:cNvPr id="64" name="Oval 19"/>
            <p:cNvSpPr>
              <a:spLocks noChangeArrowheads="1"/>
            </p:cNvSpPr>
            <p:nvPr/>
          </p:nvSpPr>
          <p:spPr bwMode="auto">
            <a:xfrm>
              <a:off x="2291" y="868"/>
              <a:ext cx="68" cy="68"/>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22" name="Group 29"/>
          <p:cNvGrpSpPr>
            <a:grpSpLocks/>
          </p:cNvGrpSpPr>
          <p:nvPr/>
        </p:nvGrpSpPr>
        <p:grpSpPr bwMode="auto">
          <a:xfrm>
            <a:off x="3233738" y="697706"/>
            <a:ext cx="685800" cy="427038"/>
            <a:chOff x="2013" y="515"/>
            <a:chExt cx="432" cy="269"/>
          </a:xfrm>
        </p:grpSpPr>
        <p:sp>
          <p:nvSpPr>
            <p:cNvPr id="55" name="Text Box 30"/>
            <p:cNvSpPr txBox="1">
              <a:spLocks noChangeArrowheads="1"/>
            </p:cNvSpPr>
            <p:nvPr/>
          </p:nvSpPr>
          <p:spPr bwMode="auto">
            <a:xfrm>
              <a:off x="2013" y="515"/>
              <a:ext cx="43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b="1"/>
                <a:t>CS</a:t>
              </a:r>
            </a:p>
          </p:txBody>
        </p:sp>
        <p:sp>
          <p:nvSpPr>
            <p:cNvPr id="56" name="Line 31"/>
            <p:cNvSpPr>
              <a:spLocks noChangeShapeType="1"/>
            </p:cNvSpPr>
            <p:nvPr/>
          </p:nvSpPr>
          <p:spPr bwMode="auto">
            <a:xfrm>
              <a:off x="2098" y="564"/>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23" name="Line 32"/>
          <p:cNvSpPr>
            <a:spLocks noChangeShapeType="1"/>
          </p:cNvSpPr>
          <p:nvPr/>
        </p:nvSpPr>
        <p:spPr bwMode="auto">
          <a:xfrm>
            <a:off x="2768600" y="1149068"/>
            <a:ext cx="901700"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nvGrpSpPr>
          <p:cNvPr id="102" name="组合 101"/>
          <p:cNvGrpSpPr/>
          <p:nvPr/>
        </p:nvGrpSpPr>
        <p:grpSpPr>
          <a:xfrm>
            <a:off x="6732539" y="1057946"/>
            <a:ext cx="1439861" cy="712787"/>
            <a:chOff x="6129760" y="1636093"/>
            <a:chExt cx="1439861" cy="712787"/>
          </a:xfrm>
        </p:grpSpPr>
        <p:grpSp>
          <p:nvGrpSpPr>
            <p:cNvPr id="19" name="Group 20"/>
            <p:cNvGrpSpPr>
              <a:grpSpLocks/>
            </p:cNvGrpSpPr>
            <p:nvPr/>
          </p:nvGrpSpPr>
          <p:grpSpPr bwMode="auto">
            <a:xfrm>
              <a:off x="6617121" y="1748805"/>
              <a:ext cx="952500" cy="600075"/>
              <a:chOff x="3172" y="701"/>
              <a:chExt cx="600" cy="378"/>
            </a:xfrm>
          </p:grpSpPr>
          <p:sp>
            <p:nvSpPr>
              <p:cNvPr id="61" name="Text Box 21"/>
              <p:cNvSpPr txBox="1">
                <a:spLocks noChangeArrowheads="1"/>
              </p:cNvSpPr>
              <p:nvPr/>
            </p:nvSpPr>
            <p:spPr bwMode="auto">
              <a:xfrm>
                <a:off x="3253" y="701"/>
                <a:ext cx="519" cy="378"/>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30000"/>
                  </a:lnSpc>
                  <a:spcBef>
                    <a:spcPct val="0"/>
                  </a:spcBef>
                </a:pPr>
                <a:r>
                  <a:rPr lang="zh-CN" altLang="en-US" sz="2000" b="1"/>
                  <a:t> </a:t>
                </a:r>
              </a:p>
              <a:p>
                <a:pPr algn="l">
                  <a:spcBef>
                    <a:spcPct val="0"/>
                  </a:spcBef>
                </a:pPr>
                <a:r>
                  <a:rPr lang="zh-CN" altLang="en-US" sz="2000" b="1"/>
                  <a:t>8</a:t>
                </a:r>
                <a:r>
                  <a:rPr lang="en-US" altLang="zh-CN" sz="2000" b="1"/>
                  <a:t>KB</a:t>
                </a:r>
              </a:p>
              <a:p>
                <a:pPr algn="l">
                  <a:lnSpc>
                    <a:spcPct val="35000"/>
                  </a:lnSpc>
                  <a:spcBef>
                    <a:spcPct val="0"/>
                  </a:spcBef>
                </a:pPr>
                <a:endParaRPr lang="en-US" altLang="zh-CN" sz="2000" b="1"/>
              </a:p>
            </p:txBody>
          </p:sp>
          <p:sp>
            <p:nvSpPr>
              <p:cNvPr id="62" name="Oval 22"/>
              <p:cNvSpPr>
                <a:spLocks noChangeArrowheads="1"/>
              </p:cNvSpPr>
              <p:nvPr/>
            </p:nvSpPr>
            <p:spPr bwMode="auto">
              <a:xfrm>
                <a:off x="3172" y="831"/>
                <a:ext cx="68" cy="68"/>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27" name="Group 38"/>
            <p:cNvGrpSpPr>
              <a:grpSpLocks/>
            </p:cNvGrpSpPr>
            <p:nvPr/>
          </p:nvGrpSpPr>
          <p:grpSpPr bwMode="auto">
            <a:xfrm>
              <a:off x="6129760" y="1636093"/>
              <a:ext cx="619125" cy="427038"/>
              <a:chOff x="2865" y="638"/>
              <a:chExt cx="390" cy="269"/>
            </a:xfrm>
          </p:grpSpPr>
          <p:sp>
            <p:nvSpPr>
              <p:cNvPr id="51" name="Text Box 39"/>
              <p:cNvSpPr txBox="1">
                <a:spLocks noChangeArrowheads="1"/>
              </p:cNvSpPr>
              <p:nvPr/>
            </p:nvSpPr>
            <p:spPr bwMode="auto">
              <a:xfrm>
                <a:off x="2865" y="638"/>
                <a:ext cx="39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b="1"/>
                  <a:t>CS</a:t>
                </a:r>
              </a:p>
            </p:txBody>
          </p:sp>
          <p:sp>
            <p:nvSpPr>
              <p:cNvPr id="52" name="Line 40"/>
              <p:cNvSpPr>
                <a:spLocks noChangeShapeType="1"/>
              </p:cNvSpPr>
              <p:nvPr/>
            </p:nvSpPr>
            <p:spPr bwMode="auto">
              <a:xfrm>
                <a:off x="2942" y="687"/>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sp>
        <p:nvSpPr>
          <p:cNvPr id="28" name="Text Box 41"/>
          <p:cNvSpPr txBox="1">
            <a:spLocks noChangeArrowheads="1"/>
          </p:cNvSpPr>
          <p:nvPr/>
        </p:nvSpPr>
        <p:spPr bwMode="auto">
          <a:xfrm>
            <a:off x="2660650" y="781596"/>
            <a:ext cx="577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11</a:t>
            </a:r>
          </a:p>
        </p:txBody>
      </p:sp>
      <p:grpSp>
        <p:nvGrpSpPr>
          <p:cNvPr id="31" name="Group 44"/>
          <p:cNvGrpSpPr>
            <a:grpSpLocks/>
          </p:cNvGrpSpPr>
          <p:nvPr/>
        </p:nvGrpSpPr>
        <p:grpSpPr bwMode="auto">
          <a:xfrm>
            <a:off x="5670277" y="2132856"/>
            <a:ext cx="269875" cy="388938"/>
            <a:chOff x="3304" y="1576"/>
            <a:chExt cx="170" cy="220"/>
          </a:xfrm>
        </p:grpSpPr>
        <p:sp>
          <p:nvSpPr>
            <p:cNvPr id="48" name="Rectangle 45"/>
            <p:cNvSpPr>
              <a:spLocks noChangeArrowheads="1"/>
            </p:cNvSpPr>
            <p:nvPr/>
          </p:nvSpPr>
          <p:spPr bwMode="auto">
            <a:xfrm>
              <a:off x="3304" y="1576"/>
              <a:ext cx="170" cy="220"/>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9" name="Line 46"/>
            <p:cNvSpPr>
              <a:spLocks noChangeShapeType="1"/>
            </p:cNvSpPr>
            <p:nvPr/>
          </p:nvSpPr>
          <p:spPr bwMode="auto">
            <a:xfrm>
              <a:off x="3347" y="1686"/>
              <a:ext cx="9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0" name="Line 47"/>
            <p:cNvSpPr>
              <a:spLocks noChangeShapeType="1"/>
            </p:cNvSpPr>
            <p:nvPr/>
          </p:nvSpPr>
          <p:spPr bwMode="auto">
            <a:xfrm>
              <a:off x="3389" y="1644"/>
              <a:ext cx="0" cy="95"/>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32" name="Text Box 48"/>
          <p:cNvSpPr txBox="1">
            <a:spLocks noChangeArrowheads="1"/>
          </p:cNvSpPr>
          <p:nvPr/>
        </p:nvSpPr>
        <p:spPr bwMode="auto">
          <a:xfrm>
            <a:off x="3617365" y="1395651"/>
            <a:ext cx="7127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a:t>A</a:t>
            </a:r>
            <a:r>
              <a:rPr lang="en-US" altLang="zh-CN" sz="2000" b="1" baseline="-16000"/>
              <a:t>13</a:t>
            </a:r>
          </a:p>
        </p:txBody>
      </p:sp>
      <p:sp>
        <p:nvSpPr>
          <p:cNvPr id="33" name="Rectangle 49"/>
          <p:cNvSpPr>
            <a:spLocks noChangeArrowheads="1"/>
          </p:cNvSpPr>
          <p:nvPr/>
        </p:nvSpPr>
        <p:spPr bwMode="auto">
          <a:xfrm>
            <a:off x="4959162" y="2780928"/>
            <a:ext cx="198438" cy="277813"/>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endParaRPr lang="zh-CN" altLang="en-US" b="1">
              <a:solidFill>
                <a:srgbClr val="CCFFFF"/>
              </a:solidFill>
            </a:endParaRPr>
          </a:p>
        </p:txBody>
      </p:sp>
      <p:sp>
        <p:nvSpPr>
          <p:cNvPr id="34" name="Oval 50"/>
          <p:cNvSpPr>
            <a:spLocks noChangeArrowheads="1"/>
          </p:cNvSpPr>
          <p:nvPr/>
        </p:nvSpPr>
        <p:spPr bwMode="auto">
          <a:xfrm rot="16200000">
            <a:off x="5167039" y="2871168"/>
            <a:ext cx="96838" cy="96838"/>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5" name="Line 51"/>
          <p:cNvSpPr>
            <a:spLocks noChangeShapeType="1"/>
          </p:cNvSpPr>
          <p:nvPr/>
        </p:nvSpPr>
        <p:spPr bwMode="auto">
          <a:xfrm rot="16200000" flipH="1">
            <a:off x="4472356" y="1356690"/>
            <a:ext cx="1869" cy="802208"/>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nvGrpSpPr>
          <p:cNvPr id="38" name="Group 54"/>
          <p:cNvGrpSpPr>
            <a:grpSpLocks/>
          </p:cNvGrpSpPr>
          <p:nvPr/>
        </p:nvGrpSpPr>
        <p:grpSpPr bwMode="auto">
          <a:xfrm>
            <a:off x="5644877" y="2863726"/>
            <a:ext cx="269875" cy="349250"/>
            <a:chOff x="3280" y="1990"/>
            <a:chExt cx="170" cy="220"/>
          </a:xfrm>
        </p:grpSpPr>
        <p:sp>
          <p:nvSpPr>
            <p:cNvPr id="45" name="Rectangle 55"/>
            <p:cNvSpPr>
              <a:spLocks noChangeArrowheads="1"/>
            </p:cNvSpPr>
            <p:nvPr/>
          </p:nvSpPr>
          <p:spPr bwMode="auto">
            <a:xfrm>
              <a:off x="3280" y="1990"/>
              <a:ext cx="170" cy="220"/>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6" name="Line 56"/>
            <p:cNvSpPr>
              <a:spLocks noChangeShapeType="1"/>
            </p:cNvSpPr>
            <p:nvPr/>
          </p:nvSpPr>
          <p:spPr bwMode="auto">
            <a:xfrm>
              <a:off x="3331" y="2100"/>
              <a:ext cx="76"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7" name="Line 57"/>
            <p:cNvSpPr>
              <a:spLocks noChangeShapeType="1"/>
            </p:cNvSpPr>
            <p:nvPr/>
          </p:nvSpPr>
          <p:spPr bwMode="auto">
            <a:xfrm>
              <a:off x="3365" y="2058"/>
              <a:ext cx="0" cy="95"/>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39" name="Text Box 58"/>
          <p:cNvSpPr txBox="1">
            <a:spLocks noChangeArrowheads="1"/>
          </p:cNvSpPr>
          <p:nvPr/>
        </p:nvSpPr>
        <p:spPr bwMode="auto">
          <a:xfrm>
            <a:off x="2663687" y="1805534"/>
            <a:ext cx="577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000" b="1"/>
              <a:t>00</a:t>
            </a:r>
          </a:p>
        </p:txBody>
      </p:sp>
      <p:sp>
        <p:nvSpPr>
          <p:cNvPr id="40" name="Text Box 59"/>
          <p:cNvSpPr txBox="1">
            <a:spLocks noChangeArrowheads="1"/>
          </p:cNvSpPr>
          <p:nvPr/>
        </p:nvSpPr>
        <p:spPr bwMode="auto">
          <a:xfrm>
            <a:off x="2673350" y="1456284"/>
            <a:ext cx="577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01</a:t>
            </a:r>
          </a:p>
        </p:txBody>
      </p:sp>
      <p:sp>
        <p:nvSpPr>
          <p:cNvPr id="41" name="Text Box 60"/>
          <p:cNvSpPr txBox="1">
            <a:spLocks noChangeArrowheads="1"/>
          </p:cNvSpPr>
          <p:nvPr/>
        </p:nvSpPr>
        <p:spPr bwMode="auto">
          <a:xfrm>
            <a:off x="2665413" y="1114971"/>
            <a:ext cx="577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10</a:t>
            </a:r>
          </a:p>
        </p:txBody>
      </p:sp>
      <p:sp>
        <p:nvSpPr>
          <p:cNvPr id="43" name="Line 62"/>
          <p:cNvSpPr>
            <a:spLocks noChangeShapeType="1"/>
          </p:cNvSpPr>
          <p:nvPr/>
        </p:nvSpPr>
        <p:spPr bwMode="auto">
          <a:xfrm>
            <a:off x="5273315" y="2919586"/>
            <a:ext cx="360461" cy="4483"/>
          </a:xfrm>
          <a:prstGeom prst="line">
            <a:avLst/>
          </a:prstGeom>
          <a:noFill/>
          <a:ln w="20320">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5" name="Rectangle 64"/>
          <p:cNvSpPr>
            <a:spLocks noChangeArrowheads="1"/>
          </p:cNvSpPr>
          <p:nvPr/>
        </p:nvSpPr>
        <p:spPr bwMode="auto">
          <a:xfrm>
            <a:off x="823913" y="4869160"/>
            <a:ext cx="7942262"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82600" indent="-482600" algn="l" defTabSz="952500">
              <a:spcBef>
                <a:spcPct val="0"/>
              </a:spcBef>
              <a:defRPr kumimoji="1" sz="2400">
                <a:solidFill>
                  <a:schemeClr val="tx1"/>
                </a:solidFill>
                <a:latin typeface="Times New Roman" panose="02020603050405020304" pitchFamily="18" charset="0"/>
                <a:ea typeface="宋体" panose="02010600030101010101" pitchFamily="2" charset="-122"/>
              </a:defRPr>
            </a:lvl1pPr>
            <a:lvl2pPr marL="765175" algn="l" defTabSz="952500">
              <a:spcBef>
                <a:spcPct val="0"/>
              </a:spcBef>
              <a:defRPr kumimoji="1" sz="2400">
                <a:solidFill>
                  <a:schemeClr val="tx1"/>
                </a:solidFill>
                <a:latin typeface="Times New Roman" panose="02020603050405020304" pitchFamily="18" charset="0"/>
                <a:ea typeface="宋体" panose="02010600030101010101" pitchFamily="2" charset="-122"/>
              </a:defRPr>
            </a:lvl2pPr>
            <a:lvl3pPr marL="955675" algn="l" defTabSz="952500">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952500">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952500">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9525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525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525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525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10000"/>
              </a:spcBef>
            </a:pPr>
            <a:r>
              <a:rPr lang="zh-CN" altLang="en-US" sz="2800" b="1">
                <a:solidFill>
                  <a:srgbClr val="003800"/>
                </a:solidFill>
              </a:rPr>
              <a:t>(1) 写出每片芯片的地址范围;</a:t>
            </a:r>
          </a:p>
          <a:p>
            <a:pPr>
              <a:spcBef>
                <a:spcPct val="10000"/>
              </a:spcBef>
            </a:pPr>
            <a:r>
              <a:rPr lang="zh-CN" altLang="en-US" sz="2800" b="1">
                <a:solidFill>
                  <a:srgbClr val="003800"/>
                </a:solidFill>
              </a:rPr>
              <a:t>(2) 分析芯片地址重叠情况;</a:t>
            </a:r>
          </a:p>
          <a:p>
            <a:pPr>
              <a:spcBef>
                <a:spcPct val="10000"/>
              </a:spcBef>
            </a:pPr>
            <a:r>
              <a:rPr lang="zh-CN" altLang="en-US" sz="2800" b="1">
                <a:solidFill>
                  <a:srgbClr val="003800"/>
                </a:solidFill>
              </a:rPr>
              <a:t>(3) 用两</a:t>
            </a:r>
            <a:r>
              <a:rPr lang="zh-CN" altLang="en-US" sz="2800" b="1" smtClean="0">
                <a:solidFill>
                  <a:srgbClr val="003800"/>
                </a:solidFill>
              </a:rPr>
              <a:t>片</a:t>
            </a:r>
            <a:r>
              <a:rPr lang="en-US" altLang="zh-CN" sz="2800" b="1" smtClean="0">
                <a:solidFill>
                  <a:srgbClr val="003800"/>
                </a:solidFill>
              </a:rPr>
              <a:t>4KB</a:t>
            </a:r>
            <a:r>
              <a:rPr lang="zh-CN" altLang="en-US" sz="2800" b="1">
                <a:solidFill>
                  <a:srgbClr val="003800"/>
                </a:solidFill>
              </a:rPr>
              <a:t>芯片直接替换图中的两</a:t>
            </a:r>
            <a:r>
              <a:rPr lang="zh-CN" altLang="en-US" sz="2800" b="1" smtClean="0">
                <a:solidFill>
                  <a:srgbClr val="003800"/>
                </a:solidFill>
              </a:rPr>
              <a:t>片</a:t>
            </a:r>
            <a:r>
              <a:rPr lang="en-US" altLang="zh-CN" sz="2800" b="1" smtClean="0">
                <a:solidFill>
                  <a:srgbClr val="003C00"/>
                </a:solidFill>
              </a:rPr>
              <a:t>2KB</a:t>
            </a:r>
            <a:r>
              <a:rPr lang="zh-CN" altLang="en-US" sz="2800" b="1">
                <a:solidFill>
                  <a:srgbClr val="003C00"/>
                </a:solidFill>
              </a:rPr>
              <a:t>芯片, 不做其他任何改动, 是否可行? 为什么?</a:t>
            </a:r>
          </a:p>
        </p:txBody>
      </p:sp>
      <p:sp>
        <p:nvSpPr>
          <p:cNvPr id="68" name="Oval 16"/>
          <p:cNvSpPr>
            <a:spLocks noChangeArrowheads="1"/>
          </p:cNvSpPr>
          <p:nvPr/>
        </p:nvSpPr>
        <p:spPr bwMode="auto">
          <a:xfrm>
            <a:off x="1259632" y="2455168"/>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9" name="Line 10"/>
          <p:cNvSpPr>
            <a:spLocks noChangeShapeType="1"/>
          </p:cNvSpPr>
          <p:nvPr/>
        </p:nvSpPr>
        <p:spPr bwMode="auto">
          <a:xfrm>
            <a:off x="539552" y="2314842"/>
            <a:ext cx="323850"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0" name="Text Box 4"/>
          <p:cNvSpPr txBox="1">
            <a:spLocks noChangeArrowheads="1"/>
          </p:cNvSpPr>
          <p:nvPr/>
        </p:nvSpPr>
        <p:spPr bwMode="auto">
          <a:xfrm>
            <a:off x="1526114" y="2984987"/>
            <a:ext cx="1281113" cy="1668149"/>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
              </a:spcBef>
            </a:pPr>
            <a:r>
              <a:rPr lang="zh-CN" altLang="en-US" sz="2800" b="1" smtClean="0"/>
              <a:t>2</a:t>
            </a:r>
            <a:r>
              <a:rPr lang="zh-CN" altLang="en-US" sz="2800" b="1"/>
              <a:t>:4</a:t>
            </a:r>
          </a:p>
          <a:p>
            <a:pPr>
              <a:lnSpc>
                <a:spcPct val="115000"/>
              </a:lnSpc>
              <a:spcBef>
                <a:spcPct val="5000"/>
              </a:spcBef>
            </a:pPr>
            <a:r>
              <a:rPr lang="zh-CN" altLang="en-US" sz="2700" b="1"/>
              <a:t>译码器</a:t>
            </a:r>
          </a:p>
          <a:p>
            <a:pPr>
              <a:lnSpc>
                <a:spcPct val="50000"/>
              </a:lnSpc>
              <a:spcBef>
                <a:spcPct val="0"/>
              </a:spcBef>
            </a:pPr>
            <a:endParaRPr lang="zh-CN" altLang="en-US" sz="2800" b="1"/>
          </a:p>
          <a:p>
            <a:pPr>
              <a:spcBef>
                <a:spcPct val="0"/>
              </a:spcBef>
            </a:pPr>
            <a:endParaRPr lang="zh-CN" altLang="en-US" sz="2800" b="1"/>
          </a:p>
        </p:txBody>
      </p:sp>
      <p:sp>
        <p:nvSpPr>
          <p:cNvPr id="71" name="Text Box 5"/>
          <p:cNvSpPr txBox="1">
            <a:spLocks noChangeArrowheads="1"/>
          </p:cNvSpPr>
          <p:nvPr/>
        </p:nvSpPr>
        <p:spPr bwMode="auto">
          <a:xfrm>
            <a:off x="323528" y="2996952"/>
            <a:ext cx="739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t>EN</a:t>
            </a:r>
          </a:p>
        </p:txBody>
      </p:sp>
      <p:sp>
        <p:nvSpPr>
          <p:cNvPr id="72" name="Line 7"/>
          <p:cNvSpPr>
            <a:spLocks noChangeShapeType="1"/>
          </p:cNvSpPr>
          <p:nvPr/>
        </p:nvSpPr>
        <p:spPr bwMode="auto">
          <a:xfrm>
            <a:off x="1222375" y="3717032"/>
            <a:ext cx="287338"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3" name="Line 8"/>
          <p:cNvSpPr>
            <a:spLocks noChangeShapeType="1"/>
          </p:cNvSpPr>
          <p:nvPr/>
        </p:nvSpPr>
        <p:spPr bwMode="auto">
          <a:xfrm>
            <a:off x="1216025" y="4058345"/>
            <a:ext cx="287338"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5" name="Line 10"/>
          <p:cNvSpPr>
            <a:spLocks noChangeShapeType="1"/>
          </p:cNvSpPr>
          <p:nvPr/>
        </p:nvSpPr>
        <p:spPr bwMode="auto">
          <a:xfrm>
            <a:off x="1114061" y="3240636"/>
            <a:ext cx="323850"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6" name="Text Box 11"/>
          <p:cNvSpPr txBox="1">
            <a:spLocks noChangeArrowheads="1"/>
          </p:cNvSpPr>
          <p:nvPr/>
        </p:nvSpPr>
        <p:spPr bwMode="auto">
          <a:xfrm>
            <a:off x="571500" y="3341935"/>
            <a:ext cx="712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smtClean="0"/>
              <a:t>A</a:t>
            </a:r>
            <a:r>
              <a:rPr lang="en-US" altLang="zh-CN" sz="2800" b="1" baseline="-16000" smtClean="0"/>
              <a:t>13</a:t>
            </a:r>
            <a:endParaRPr lang="en-US" altLang="zh-CN" sz="2800" b="1" baseline="-16000"/>
          </a:p>
        </p:txBody>
      </p:sp>
      <p:sp>
        <p:nvSpPr>
          <p:cNvPr id="77" name="Text Box 12"/>
          <p:cNvSpPr txBox="1">
            <a:spLocks noChangeArrowheads="1"/>
          </p:cNvSpPr>
          <p:nvPr/>
        </p:nvSpPr>
        <p:spPr bwMode="auto">
          <a:xfrm>
            <a:off x="571500" y="3697868"/>
            <a:ext cx="7127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smtClean="0"/>
              <a:t>A</a:t>
            </a:r>
            <a:r>
              <a:rPr lang="en-US" altLang="zh-CN" sz="2800" b="1" baseline="-16000" smtClean="0"/>
              <a:t>12</a:t>
            </a:r>
            <a:endParaRPr lang="en-US" altLang="zh-CN" sz="2800" b="1" baseline="-16000"/>
          </a:p>
        </p:txBody>
      </p:sp>
      <p:sp>
        <p:nvSpPr>
          <p:cNvPr id="80" name="Oval 15"/>
          <p:cNvSpPr>
            <a:spLocks noChangeArrowheads="1"/>
          </p:cNvSpPr>
          <p:nvPr/>
        </p:nvSpPr>
        <p:spPr bwMode="auto">
          <a:xfrm>
            <a:off x="2794000" y="3731933"/>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81" name="Oval 16"/>
          <p:cNvSpPr>
            <a:spLocks noChangeArrowheads="1"/>
          </p:cNvSpPr>
          <p:nvPr/>
        </p:nvSpPr>
        <p:spPr bwMode="auto">
          <a:xfrm>
            <a:off x="2798763" y="4437112"/>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82" name="Oval 16"/>
          <p:cNvSpPr>
            <a:spLocks noChangeArrowheads="1"/>
          </p:cNvSpPr>
          <p:nvPr/>
        </p:nvSpPr>
        <p:spPr bwMode="auto">
          <a:xfrm>
            <a:off x="1412032" y="3194755"/>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83" name="Line 10"/>
          <p:cNvSpPr>
            <a:spLocks noChangeShapeType="1"/>
          </p:cNvSpPr>
          <p:nvPr/>
        </p:nvSpPr>
        <p:spPr bwMode="auto">
          <a:xfrm>
            <a:off x="445497" y="3054429"/>
            <a:ext cx="323850"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nvGrpSpPr>
          <p:cNvPr id="96" name="组合 95"/>
          <p:cNvGrpSpPr/>
          <p:nvPr/>
        </p:nvGrpSpPr>
        <p:grpSpPr>
          <a:xfrm>
            <a:off x="1114061" y="2172246"/>
            <a:ext cx="1957786" cy="1068390"/>
            <a:chOff x="1114061" y="2172246"/>
            <a:chExt cx="1957786" cy="1068390"/>
          </a:xfrm>
        </p:grpSpPr>
        <p:cxnSp>
          <p:nvCxnSpPr>
            <p:cNvPr id="86" name="直接连接符 85"/>
            <p:cNvCxnSpPr/>
            <p:nvPr/>
          </p:nvCxnSpPr>
          <p:spPr>
            <a:xfrm>
              <a:off x="2703513" y="2172246"/>
              <a:ext cx="368334" cy="8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3071847" y="2172246"/>
              <a:ext cx="0" cy="608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1131888" y="2780928"/>
              <a:ext cx="193995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endCxn id="75" idx="0"/>
            </p:cNvCxnSpPr>
            <p:nvPr/>
          </p:nvCxnSpPr>
          <p:spPr>
            <a:xfrm>
              <a:off x="1114061" y="2780928"/>
              <a:ext cx="0" cy="4597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7" name="Text Box 41"/>
          <p:cNvSpPr txBox="1">
            <a:spLocks noChangeArrowheads="1"/>
          </p:cNvSpPr>
          <p:nvPr/>
        </p:nvSpPr>
        <p:spPr bwMode="auto">
          <a:xfrm>
            <a:off x="2844941" y="3392165"/>
            <a:ext cx="577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11</a:t>
            </a:r>
          </a:p>
        </p:txBody>
      </p:sp>
      <p:sp>
        <p:nvSpPr>
          <p:cNvPr id="98" name="Text Box 60"/>
          <p:cNvSpPr txBox="1">
            <a:spLocks noChangeArrowheads="1"/>
          </p:cNvSpPr>
          <p:nvPr/>
        </p:nvSpPr>
        <p:spPr bwMode="auto">
          <a:xfrm>
            <a:off x="2843808" y="4040237"/>
            <a:ext cx="577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10</a:t>
            </a:r>
          </a:p>
        </p:txBody>
      </p:sp>
      <p:sp>
        <p:nvSpPr>
          <p:cNvPr id="99" name="Rectangle 49"/>
          <p:cNvSpPr>
            <a:spLocks noChangeArrowheads="1"/>
          </p:cNvSpPr>
          <p:nvPr/>
        </p:nvSpPr>
        <p:spPr bwMode="auto">
          <a:xfrm>
            <a:off x="4887069" y="1618753"/>
            <a:ext cx="198438" cy="277813"/>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endParaRPr lang="zh-CN" altLang="en-US" b="1">
              <a:solidFill>
                <a:srgbClr val="CCFFFF"/>
              </a:solidFill>
            </a:endParaRPr>
          </a:p>
        </p:txBody>
      </p:sp>
      <p:sp>
        <p:nvSpPr>
          <p:cNvPr id="100" name="Oval 50"/>
          <p:cNvSpPr>
            <a:spLocks noChangeArrowheads="1"/>
          </p:cNvSpPr>
          <p:nvPr/>
        </p:nvSpPr>
        <p:spPr bwMode="auto">
          <a:xfrm rot="16200000">
            <a:off x="5095031" y="1700808"/>
            <a:ext cx="96838" cy="96838"/>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01" name="Line 62"/>
          <p:cNvSpPr>
            <a:spLocks noChangeShapeType="1"/>
          </p:cNvSpPr>
          <p:nvPr/>
        </p:nvSpPr>
        <p:spPr bwMode="auto">
          <a:xfrm>
            <a:off x="5191869" y="1750070"/>
            <a:ext cx="486345" cy="4663"/>
          </a:xfrm>
          <a:prstGeom prst="line">
            <a:avLst/>
          </a:prstGeom>
          <a:noFill/>
          <a:ln w="20320">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nvGrpSpPr>
          <p:cNvPr id="103" name="组合 102"/>
          <p:cNvGrpSpPr/>
          <p:nvPr/>
        </p:nvGrpSpPr>
        <p:grpSpPr>
          <a:xfrm>
            <a:off x="6659786" y="1962746"/>
            <a:ext cx="1485899" cy="600075"/>
            <a:chOff x="6083722" y="1748805"/>
            <a:chExt cx="1485899" cy="600075"/>
          </a:xfrm>
        </p:grpSpPr>
        <p:grpSp>
          <p:nvGrpSpPr>
            <p:cNvPr id="104" name="Group 20"/>
            <p:cNvGrpSpPr>
              <a:grpSpLocks/>
            </p:cNvGrpSpPr>
            <p:nvPr/>
          </p:nvGrpSpPr>
          <p:grpSpPr bwMode="auto">
            <a:xfrm>
              <a:off x="6617121" y="1748805"/>
              <a:ext cx="952500" cy="600075"/>
              <a:chOff x="3172" y="701"/>
              <a:chExt cx="600" cy="378"/>
            </a:xfrm>
          </p:grpSpPr>
          <p:sp>
            <p:nvSpPr>
              <p:cNvPr id="108" name="Text Box 21"/>
              <p:cNvSpPr txBox="1">
                <a:spLocks noChangeArrowheads="1"/>
              </p:cNvSpPr>
              <p:nvPr/>
            </p:nvSpPr>
            <p:spPr bwMode="auto">
              <a:xfrm>
                <a:off x="3253" y="701"/>
                <a:ext cx="519" cy="378"/>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30000"/>
                  </a:lnSpc>
                  <a:spcBef>
                    <a:spcPct val="0"/>
                  </a:spcBef>
                </a:pPr>
                <a:r>
                  <a:rPr lang="zh-CN" altLang="en-US" sz="2000" b="1"/>
                  <a:t> </a:t>
                </a:r>
              </a:p>
              <a:p>
                <a:pPr algn="l">
                  <a:spcBef>
                    <a:spcPct val="0"/>
                  </a:spcBef>
                </a:pPr>
                <a:r>
                  <a:rPr lang="zh-CN" altLang="en-US" sz="2000" b="1"/>
                  <a:t>8</a:t>
                </a:r>
                <a:r>
                  <a:rPr lang="en-US" altLang="zh-CN" sz="2000" b="1"/>
                  <a:t>KB</a:t>
                </a:r>
              </a:p>
              <a:p>
                <a:pPr algn="l">
                  <a:lnSpc>
                    <a:spcPct val="35000"/>
                  </a:lnSpc>
                  <a:spcBef>
                    <a:spcPct val="0"/>
                  </a:spcBef>
                </a:pPr>
                <a:endParaRPr lang="en-US" altLang="zh-CN" sz="2000" b="1"/>
              </a:p>
            </p:txBody>
          </p:sp>
          <p:sp>
            <p:nvSpPr>
              <p:cNvPr id="109" name="Oval 22"/>
              <p:cNvSpPr>
                <a:spLocks noChangeArrowheads="1"/>
              </p:cNvSpPr>
              <p:nvPr/>
            </p:nvSpPr>
            <p:spPr bwMode="auto">
              <a:xfrm>
                <a:off x="3172" y="902"/>
                <a:ext cx="68" cy="68"/>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05" name="Group 38"/>
            <p:cNvGrpSpPr>
              <a:grpSpLocks/>
            </p:cNvGrpSpPr>
            <p:nvPr/>
          </p:nvGrpSpPr>
          <p:grpSpPr bwMode="auto">
            <a:xfrm>
              <a:off x="6083722" y="1780555"/>
              <a:ext cx="619125" cy="427038"/>
              <a:chOff x="2836" y="729"/>
              <a:chExt cx="390" cy="269"/>
            </a:xfrm>
          </p:grpSpPr>
          <p:sp>
            <p:nvSpPr>
              <p:cNvPr id="106" name="Text Box 39"/>
              <p:cNvSpPr txBox="1">
                <a:spLocks noChangeArrowheads="1"/>
              </p:cNvSpPr>
              <p:nvPr/>
            </p:nvSpPr>
            <p:spPr bwMode="auto">
              <a:xfrm>
                <a:off x="2836" y="729"/>
                <a:ext cx="39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b="1"/>
                  <a:t>CS</a:t>
                </a:r>
              </a:p>
            </p:txBody>
          </p:sp>
          <p:sp>
            <p:nvSpPr>
              <p:cNvPr id="107" name="Line 40"/>
              <p:cNvSpPr>
                <a:spLocks noChangeShapeType="1"/>
              </p:cNvSpPr>
              <p:nvPr/>
            </p:nvSpPr>
            <p:spPr bwMode="auto">
              <a:xfrm>
                <a:off x="2913" y="771"/>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grpSp>
        <p:nvGrpSpPr>
          <p:cNvPr id="110" name="组合 109"/>
          <p:cNvGrpSpPr/>
          <p:nvPr/>
        </p:nvGrpSpPr>
        <p:grpSpPr>
          <a:xfrm>
            <a:off x="6689949" y="2714054"/>
            <a:ext cx="1455736" cy="642938"/>
            <a:chOff x="6113885" y="1705942"/>
            <a:chExt cx="1455736" cy="642938"/>
          </a:xfrm>
        </p:grpSpPr>
        <p:grpSp>
          <p:nvGrpSpPr>
            <p:cNvPr id="111" name="Group 20"/>
            <p:cNvGrpSpPr>
              <a:grpSpLocks/>
            </p:cNvGrpSpPr>
            <p:nvPr/>
          </p:nvGrpSpPr>
          <p:grpSpPr bwMode="auto">
            <a:xfrm>
              <a:off x="6617121" y="1748805"/>
              <a:ext cx="952500" cy="600075"/>
              <a:chOff x="3172" y="701"/>
              <a:chExt cx="600" cy="378"/>
            </a:xfrm>
          </p:grpSpPr>
          <p:sp>
            <p:nvSpPr>
              <p:cNvPr id="115" name="Text Box 21"/>
              <p:cNvSpPr txBox="1">
                <a:spLocks noChangeArrowheads="1"/>
              </p:cNvSpPr>
              <p:nvPr/>
            </p:nvSpPr>
            <p:spPr bwMode="auto">
              <a:xfrm>
                <a:off x="3253" y="701"/>
                <a:ext cx="519" cy="378"/>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30000"/>
                  </a:lnSpc>
                  <a:spcBef>
                    <a:spcPct val="0"/>
                  </a:spcBef>
                </a:pPr>
                <a:r>
                  <a:rPr lang="zh-CN" altLang="en-US" sz="2000" b="1"/>
                  <a:t> </a:t>
                </a:r>
              </a:p>
              <a:p>
                <a:pPr algn="l">
                  <a:spcBef>
                    <a:spcPct val="0"/>
                  </a:spcBef>
                </a:pPr>
                <a:r>
                  <a:rPr lang="zh-CN" altLang="en-US" sz="2000" b="1"/>
                  <a:t>8</a:t>
                </a:r>
                <a:r>
                  <a:rPr lang="en-US" altLang="zh-CN" sz="2000" b="1"/>
                  <a:t>KB</a:t>
                </a:r>
              </a:p>
              <a:p>
                <a:pPr algn="l">
                  <a:lnSpc>
                    <a:spcPct val="35000"/>
                  </a:lnSpc>
                  <a:spcBef>
                    <a:spcPct val="0"/>
                  </a:spcBef>
                </a:pPr>
                <a:endParaRPr lang="en-US" altLang="zh-CN" sz="2000" b="1"/>
              </a:p>
            </p:txBody>
          </p:sp>
          <p:sp>
            <p:nvSpPr>
              <p:cNvPr id="116" name="Oval 22"/>
              <p:cNvSpPr>
                <a:spLocks noChangeArrowheads="1"/>
              </p:cNvSpPr>
              <p:nvPr/>
            </p:nvSpPr>
            <p:spPr bwMode="auto">
              <a:xfrm>
                <a:off x="3172" y="852"/>
                <a:ext cx="68" cy="68"/>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12" name="Group 38"/>
            <p:cNvGrpSpPr>
              <a:grpSpLocks/>
            </p:cNvGrpSpPr>
            <p:nvPr/>
          </p:nvGrpSpPr>
          <p:grpSpPr bwMode="auto">
            <a:xfrm>
              <a:off x="6113885" y="1705942"/>
              <a:ext cx="619125" cy="427038"/>
              <a:chOff x="2855" y="682"/>
              <a:chExt cx="390" cy="269"/>
            </a:xfrm>
          </p:grpSpPr>
          <p:sp>
            <p:nvSpPr>
              <p:cNvPr id="113" name="Text Box 39"/>
              <p:cNvSpPr txBox="1">
                <a:spLocks noChangeArrowheads="1"/>
              </p:cNvSpPr>
              <p:nvPr/>
            </p:nvSpPr>
            <p:spPr bwMode="auto">
              <a:xfrm>
                <a:off x="2855" y="682"/>
                <a:ext cx="39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b="1"/>
                  <a:t>CS</a:t>
                </a:r>
              </a:p>
            </p:txBody>
          </p:sp>
          <p:sp>
            <p:nvSpPr>
              <p:cNvPr id="114" name="Line 40"/>
              <p:cNvSpPr>
                <a:spLocks noChangeShapeType="1"/>
              </p:cNvSpPr>
              <p:nvPr/>
            </p:nvSpPr>
            <p:spPr bwMode="auto">
              <a:xfrm>
                <a:off x="2927" y="724"/>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grpSp>
        <p:nvGrpSpPr>
          <p:cNvPr id="117" name="组合 116"/>
          <p:cNvGrpSpPr/>
          <p:nvPr/>
        </p:nvGrpSpPr>
        <p:grpSpPr>
          <a:xfrm>
            <a:off x="6659786" y="3434704"/>
            <a:ext cx="1485905" cy="714376"/>
            <a:chOff x="6083722" y="1634504"/>
            <a:chExt cx="1485905" cy="714376"/>
          </a:xfrm>
        </p:grpSpPr>
        <p:grpSp>
          <p:nvGrpSpPr>
            <p:cNvPr id="118" name="Group 20"/>
            <p:cNvGrpSpPr>
              <a:grpSpLocks/>
            </p:cNvGrpSpPr>
            <p:nvPr/>
          </p:nvGrpSpPr>
          <p:grpSpPr bwMode="auto">
            <a:xfrm>
              <a:off x="6617126" y="1748805"/>
              <a:ext cx="952501" cy="600075"/>
              <a:chOff x="3172" y="701"/>
              <a:chExt cx="600" cy="378"/>
            </a:xfrm>
          </p:grpSpPr>
          <p:sp>
            <p:nvSpPr>
              <p:cNvPr id="122" name="Text Box 21"/>
              <p:cNvSpPr txBox="1">
                <a:spLocks noChangeArrowheads="1"/>
              </p:cNvSpPr>
              <p:nvPr/>
            </p:nvSpPr>
            <p:spPr bwMode="auto">
              <a:xfrm>
                <a:off x="3253" y="701"/>
                <a:ext cx="519" cy="378"/>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30000"/>
                  </a:lnSpc>
                  <a:spcBef>
                    <a:spcPct val="0"/>
                  </a:spcBef>
                </a:pPr>
                <a:r>
                  <a:rPr lang="zh-CN" altLang="en-US" sz="2000" b="1"/>
                  <a:t> </a:t>
                </a:r>
              </a:p>
              <a:p>
                <a:pPr algn="l">
                  <a:spcBef>
                    <a:spcPct val="0"/>
                  </a:spcBef>
                </a:pPr>
                <a:r>
                  <a:rPr lang="en-US" altLang="zh-CN" sz="2000" b="1" smtClean="0"/>
                  <a:t>2KB</a:t>
                </a:r>
                <a:endParaRPr lang="en-US" altLang="zh-CN" sz="2000" b="1"/>
              </a:p>
              <a:p>
                <a:pPr algn="l">
                  <a:lnSpc>
                    <a:spcPct val="35000"/>
                  </a:lnSpc>
                  <a:spcBef>
                    <a:spcPct val="0"/>
                  </a:spcBef>
                </a:pPr>
                <a:endParaRPr lang="en-US" altLang="zh-CN" sz="2000" b="1"/>
              </a:p>
            </p:txBody>
          </p:sp>
          <p:sp>
            <p:nvSpPr>
              <p:cNvPr id="123" name="Oval 22"/>
              <p:cNvSpPr>
                <a:spLocks noChangeArrowheads="1"/>
              </p:cNvSpPr>
              <p:nvPr/>
            </p:nvSpPr>
            <p:spPr bwMode="auto">
              <a:xfrm>
                <a:off x="3172" y="830"/>
                <a:ext cx="68" cy="68"/>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19" name="Group 38"/>
            <p:cNvGrpSpPr>
              <a:grpSpLocks/>
            </p:cNvGrpSpPr>
            <p:nvPr/>
          </p:nvGrpSpPr>
          <p:grpSpPr bwMode="auto">
            <a:xfrm>
              <a:off x="6083722" y="1634504"/>
              <a:ext cx="619125" cy="427038"/>
              <a:chOff x="2836" y="637"/>
              <a:chExt cx="390" cy="269"/>
            </a:xfrm>
          </p:grpSpPr>
          <p:sp>
            <p:nvSpPr>
              <p:cNvPr id="120" name="Text Box 39"/>
              <p:cNvSpPr txBox="1">
                <a:spLocks noChangeArrowheads="1"/>
              </p:cNvSpPr>
              <p:nvPr/>
            </p:nvSpPr>
            <p:spPr bwMode="auto">
              <a:xfrm>
                <a:off x="2836" y="637"/>
                <a:ext cx="39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b="1"/>
                  <a:t>CS</a:t>
                </a:r>
              </a:p>
            </p:txBody>
          </p:sp>
          <p:sp>
            <p:nvSpPr>
              <p:cNvPr id="121" name="Line 40"/>
              <p:cNvSpPr>
                <a:spLocks noChangeShapeType="1"/>
              </p:cNvSpPr>
              <p:nvPr/>
            </p:nvSpPr>
            <p:spPr bwMode="auto">
              <a:xfrm>
                <a:off x="2927" y="679"/>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grpSp>
        <p:nvGrpSpPr>
          <p:cNvPr id="124" name="组合 123"/>
          <p:cNvGrpSpPr/>
          <p:nvPr/>
        </p:nvGrpSpPr>
        <p:grpSpPr>
          <a:xfrm>
            <a:off x="6732540" y="4154680"/>
            <a:ext cx="1439861" cy="782638"/>
            <a:chOff x="6129760" y="1566242"/>
            <a:chExt cx="1439861" cy="782638"/>
          </a:xfrm>
        </p:grpSpPr>
        <p:grpSp>
          <p:nvGrpSpPr>
            <p:cNvPr id="125" name="Group 20"/>
            <p:cNvGrpSpPr>
              <a:grpSpLocks/>
            </p:cNvGrpSpPr>
            <p:nvPr/>
          </p:nvGrpSpPr>
          <p:grpSpPr bwMode="auto">
            <a:xfrm>
              <a:off x="6617121" y="1748805"/>
              <a:ext cx="952500" cy="600075"/>
              <a:chOff x="3172" y="701"/>
              <a:chExt cx="600" cy="378"/>
            </a:xfrm>
          </p:grpSpPr>
          <p:sp>
            <p:nvSpPr>
              <p:cNvPr id="129" name="Text Box 21"/>
              <p:cNvSpPr txBox="1">
                <a:spLocks noChangeArrowheads="1"/>
              </p:cNvSpPr>
              <p:nvPr/>
            </p:nvSpPr>
            <p:spPr bwMode="auto">
              <a:xfrm>
                <a:off x="3253" y="701"/>
                <a:ext cx="519" cy="378"/>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30000"/>
                  </a:lnSpc>
                  <a:spcBef>
                    <a:spcPct val="0"/>
                  </a:spcBef>
                </a:pPr>
                <a:r>
                  <a:rPr lang="zh-CN" altLang="en-US" sz="2000" b="1"/>
                  <a:t> </a:t>
                </a:r>
              </a:p>
              <a:p>
                <a:pPr algn="l">
                  <a:spcBef>
                    <a:spcPct val="0"/>
                  </a:spcBef>
                </a:pPr>
                <a:r>
                  <a:rPr lang="en-US" altLang="zh-CN" sz="2000" b="1" smtClean="0"/>
                  <a:t>2KB</a:t>
                </a:r>
                <a:endParaRPr lang="en-US" altLang="zh-CN" sz="2000" b="1"/>
              </a:p>
              <a:p>
                <a:pPr algn="l">
                  <a:lnSpc>
                    <a:spcPct val="35000"/>
                  </a:lnSpc>
                  <a:spcBef>
                    <a:spcPct val="0"/>
                  </a:spcBef>
                </a:pPr>
                <a:endParaRPr lang="en-US" altLang="zh-CN" sz="2000" b="1"/>
              </a:p>
            </p:txBody>
          </p:sp>
          <p:sp>
            <p:nvSpPr>
              <p:cNvPr id="130" name="Oval 22"/>
              <p:cNvSpPr>
                <a:spLocks noChangeArrowheads="1"/>
              </p:cNvSpPr>
              <p:nvPr/>
            </p:nvSpPr>
            <p:spPr bwMode="auto">
              <a:xfrm>
                <a:off x="3172" y="774"/>
                <a:ext cx="68" cy="68"/>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6" name="Group 38"/>
            <p:cNvGrpSpPr>
              <a:grpSpLocks/>
            </p:cNvGrpSpPr>
            <p:nvPr/>
          </p:nvGrpSpPr>
          <p:grpSpPr bwMode="auto">
            <a:xfrm>
              <a:off x="6129760" y="1566242"/>
              <a:ext cx="619125" cy="427038"/>
              <a:chOff x="2865" y="594"/>
              <a:chExt cx="390" cy="269"/>
            </a:xfrm>
          </p:grpSpPr>
          <p:sp>
            <p:nvSpPr>
              <p:cNvPr id="127" name="Text Box 39"/>
              <p:cNvSpPr txBox="1">
                <a:spLocks noChangeArrowheads="1"/>
              </p:cNvSpPr>
              <p:nvPr/>
            </p:nvSpPr>
            <p:spPr bwMode="auto">
              <a:xfrm>
                <a:off x="2865" y="594"/>
                <a:ext cx="39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b="1"/>
                  <a:t>CS</a:t>
                </a:r>
              </a:p>
            </p:txBody>
          </p:sp>
          <p:sp>
            <p:nvSpPr>
              <p:cNvPr id="128" name="Line 40"/>
              <p:cNvSpPr>
                <a:spLocks noChangeShapeType="1"/>
              </p:cNvSpPr>
              <p:nvPr/>
            </p:nvSpPr>
            <p:spPr bwMode="auto">
              <a:xfrm>
                <a:off x="2956" y="636"/>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grpSp>
        <p:nvGrpSpPr>
          <p:cNvPr id="131" name="Group 44"/>
          <p:cNvGrpSpPr>
            <a:grpSpLocks/>
          </p:cNvGrpSpPr>
          <p:nvPr/>
        </p:nvGrpSpPr>
        <p:grpSpPr bwMode="auto">
          <a:xfrm>
            <a:off x="5670277" y="1412776"/>
            <a:ext cx="269875" cy="388938"/>
            <a:chOff x="3304" y="1576"/>
            <a:chExt cx="170" cy="220"/>
          </a:xfrm>
        </p:grpSpPr>
        <p:sp>
          <p:nvSpPr>
            <p:cNvPr id="132" name="Rectangle 45"/>
            <p:cNvSpPr>
              <a:spLocks noChangeArrowheads="1"/>
            </p:cNvSpPr>
            <p:nvPr/>
          </p:nvSpPr>
          <p:spPr bwMode="auto">
            <a:xfrm>
              <a:off x="3304" y="1576"/>
              <a:ext cx="170" cy="220"/>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 name="Line 46"/>
            <p:cNvSpPr>
              <a:spLocks noChangeShapeType="1"/>
            </p:cNvSpPr>
            <p:nvPr/>
          </p:nvSpPr>
          <p:spPr bwMode="auto">
            <a:xfrm>
              <a:off x="3347" y="1686"/>
              <a:ext cx="9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34" name="Line 47"/>
            <p:cNvSpPr>
              <a:spLocks noChangeShapeType="1"/>
            </p:cNvSpPr>
            <p:nvPr/>
          </p:nvSpPr>
          <p:spPr bwMode="auto">
            <a:xfrm>
              <a:off x="3389" y="1644"/>
              <a:ext cx="0" cy="95"/>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cxnSp>
        <p:nvCxnSpPr>
          <p:cNvPr id="136" name="直接连接符 135"/>
          <p:cNvCxnSpPr/>
          <p:nvPr/>
        </p:nvCxnSpPr>
        <p:spPr>
          <a:xfrm>
            <a:off x="2749550" y="1456284"/>
            <a:ext cx="2920727" cy="266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4283968" y="1758975"/>
            <a:ext cx="7243" cy="1160612"/>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endCxn id="48" idx="1"/>
          </p:cNvCxnSpPr>
          <p:nvPr/>
        </p:nvCxnSpPr>
        <p:spPr>
          <a:xfrm>
            <a:off x="4291211" y="2321797"/>
            <a:ext cx="1379066" cy="5528"/>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endCxn id="33" idx="1"/>
          </p:cNvCxnSpPr>
          <p:nvPr/>
        </p:nvCxnSpPr>
        <p:spPr>
          <a:xfrm>
            <a:off x="4283968" y="2912444"/>
            <a:ext cx="675194" cy="7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32" idx="3"/>
          </p:cNvCxnSpPr>
          <p:nvPr/>
        </p:nvCxnSpPr>
        <p:spPr>
          <a:xfrm>
            <a:off x="5940152" y="1607245"/>
            <a:ext cx="7920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flipV="1">
            <a:off x="6732240" y="1398068"/>
            <a:ext cx="0" cy="2192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flipH="1" flipV="1">
            <a:off x="6732240" y="1411965"/>
            <a:ext cx="487660" cy="91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5438216" y="1482924"/>
            <a:ext cx="0" cy="697625"/>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5438216" y="2172246"/>
            <a:ext cx="239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2768600" y="1796009"/>
            <a:ext cx="887414"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3656014" y="1805534"/>
            <a:ext cx="0" cy="13169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3656014" y="3118624"/>
            <a:ext cx="1988863" cy="204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48" idx="3"/>
            <a:endCxn id="109" idx="2"/>
          </p:cNvCxnSpPr>
          <p:nvPr/>
        </p:nvCxnSpPr>
        <p:spPr>
          <a:xfrm>
            <a:off x="5940152" y="2327325"/>
            <a:ext cx="1253033" cy="84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45" idx="3"/>
            <a:endCxn id="116" idx="2"/>
          </p:cNvCxnSpPr>
          <p:nvPr/>
        </p:nvCxnSpPr>
        <p:spPr>
          <a:xfrm>
            <a:off x="5914752" y="3038351"/>
            <a:ext cx="1278433" cy="122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a:stCxn id="80" idx="6"/>
            <a:endCxn id="123" idx="2"/>
          </p:cNvCxnSpPr>
          <p:nvPr/>
        </p:nvCxnSpPr>
        <p:spPr>
          <a:xfrm>
            <a:off x="2901950" y="3785908"/>
            <a:ext cx="4291240" cy="218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81" idx="6"/>
            <a:endCxn id="130" idx="2"/>
          </p:cNvCxnSpPr>
          <p:nvPr/>
        </p:nvCxnSpPr>
        <p:spPr>
          <a:xfrm>
            <a:off x="2906713" y="4491087"/>
            <a:ext cx="4313188" cy="160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109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971600" y="116632"/>
            <a:ext cx="5470525" cy="579437"/>
          </a:xfrm>
          <a:prstGeom prst="rect">
            <a:avLst/>
          </a:prstGeom>
          <a:noFill/>
          <a:ln w="9525">
            <a:noFill/>
            <a:miter lim="800000"/>
            <a:headEnd/>
            <a:tailEnd/>
          </a:ln>
        </p:spPr>
        <p:txBody>
          <a:bodyPr>
            <a:spAutoFit/>
          </a:bodyPr>
          <a:lstStyle/>
          <a:p>
            <a:pPr algn="l">
              <a:spcBef>
                <a:spcPct val="0"/>
              </a:spcBef>
            </a:pPr>
            <a:r>
              <a:rPr lang="zh-CN" altLang="en-US" sz="3200" b="1"/>
              <a:t>4.4  动态存储器的刷新</a:t>
            </a:r>
          </a:p>
        </p:txBody>
      </p:sp>
      <p:sp>
        <p:nvSpPr>
          <p:cNvPr id="3" name="Text Box 3"/>
          <p:cNvSpPr txBox="1">
            <a:spLocks noChangeArrowheads="1"/>
          </p:cNvSpPr>
          <p:nvPr/>
        </p:nvSpPr>
        <p:spPr bwMode="auto">
          <a:xfrm>
            <a:off x="485775" y="980728"/>
            <a:ext cx="4648200" cy="553998"/>
          </a:xfrm>
          <a:prstGeom prst="rect">
            <a:avLst/>
          </a:prstGeom>
          <a:noFill/>
          <a:ln w="9525">
            <a:noFill/>
            <a:miter lim="800000"/>
            <a:headEnd/>
            <a:tailEnd/>
          </a:ln>
        </p:spPr>
        <p:txBody>
          <a:bodyPr>
            <a:spAutoFit/>
          </a:bodyPr>
          <a:lstStyle/>
          <a:p>
            <a:pPr algn="l">
              <a:spcBef>
                <a:spcPct val="0"/>
              </a:spcBef>
            </a:pPr>
            <a:r>
              <a:rPr lang="zh-CN" altLang="en-US" sz="3000" b="1"/>
              <a:t>1. 刷新定义和原因</a:t>
            </a:r>
          </a:p>
        </p:txBody>
      </p:sp>
      <p:sp>
        <p:nvSpPr>
          <p:cNvPr id="4" name="Text Box 4"/>
          <p:cNvSpPr txBox="1">
            <a:spLocks noChangeArrowheads="1"/>
          </p:cNvSpPr>
          <p:nvPr/>
        </p:nvSpPr>
        <p:spPr bwMode="auto">
          <a:xfrm>
            <a:off x="2327275" y="1737320"/>
            <a:ext cx="4232275" cy="553998"/>
          </a:xfrm>
          <a:prstGeom prst="rect">
            <a:avLst/>
          </a:prstGeom>
          <a:noFill/>
          <a:ln w="9525">
            <a:noFill/>
            <a:miter lim="800000"/>
            <a:headEnd/>
            <a:tailEnd/>
          </a:ln>
        </p:spPr>
        <p:txBody>
          <a:bodyPr>
            <a:spAutoFit/>
          </a:bodyPr>
          <a:lstStyle/>
          <a:p>
            <a:pPr algn="l">
              <a:spcBef>
                <a:spcPct val="0"/>
              </a:spcBef>
            </a:pPr>
            <a:r>
              <a:rPr lang="zh-CN" altLang="en-US" sz="3000" b="1"/>
              <a:t>定期向电容补充电荷</a:t>
            </a:r>
          </a:p>
        </p:txBody>
      </p:sp>
      <p:sp>
        <p:nvSpPr>
          <p:cNvPr id="5" name="Line 5"/>
          <p:cNvSpPr>
            <a:spLocks noChangeShapeType="1"/>
          </p:cNvSpPr>
          <p:nvPr/>
        </p:nvSpPr>
        <p:spPr bwMode="auto">
          <a:xfrm>
            <a:off x="1774825" y="2024658"/>
            <a:ext cx="625475" cy="0"/>
          </a:xfrm>
          <a:prstGeom prst="line">
            <a:avLst/>
          </a:prstGeom>
          <a:noFill/>
          <a:ln w="22225" cap="sq">
            <a:solidFill>
              <a:srgbClr val="003C00"/>
            </a:solidFill>
            <a:round/>
            <a:headEnd type="none" w="sm" len="sm"/>
            <a:tailEnd type="triangle" w="med" len="med"/>
          </a:ln>
        </p:spPr>
        <p:txBody>
          <a:bodyPr wrap="none" anchor="ctr"/>
          <a:lstStyle/>
          <a:p>
            <a:endParaRPr lang="zh-CN" altLang="en-US" sz="3000" b="1"/>
          </a:p>
        </p:txBody>
      </p:sp>
      <p:sp>
        <p:nvSpPr>
          <p:cNvPr id="6" name="Text Box 6"/>
          <p:cNvSpPr txBox="1">
            <a:spLocks noChangeArrowheads="1"/>
          </p:cNvSpPr>
          <p:nvPr/>
        </p:nvSpPr>
        <p:spPr bwMode="auto">
          <a:xfrm>
            <a:off x="833438" y="1722874"/>
            <a:ext cx="1216025" cy="553998"/>
          </a:xfrm>
          <a:prstGeom prst="rect">
            <a:avLst/>
          </a:prstGeom>
          <a:noFill/>
          <a:ln w="9525">
            <a:noFill/>
            <a:miter lim="800000"/>
            <a:headEnd/>
            <a:tailEnd/>
          </a:ln>
        </p:spPr>
        <p:txBody>
          <a:bodyPr>
            <a:spAutoFit/>
          </a:bodyPr>
          <a:lstStyle/>
          <a:p>
            <a:pPr algn="l">
              <a:spcBef>
                <a:spcPct val="0"/>
              </a:spcBef>
            </a:pPr>
            <a:r>
              <a:rPr lang="zh-CN" altLang="en-US" sz="3000" b="1"/>
              <a:t>刷新</a:t>
            </a:r>
          </a:p>
        </p:txBody>
      </p:sp>
      <p:sp>
        <p:nvSpPr>
          <p:cNvPr id="7" name="Text Box 7"/>
          <p:cNvSpPr txBox="1">
            <a:spLocks noChangeArrowheads="1"/>
          </p:cNvSpPr>
          <p:nvPr/>
        </p:nvSpPr>
        <p:spPr bwMode="auto">
          <a:xfrm>
            <a:off x="617538" y="2404269"/>
            <a:ext cx="8175625" cy="1477328"/>
          </a:xfrm>
          <a:prstGeom prst="rect">
            <a:avLst/>
          </a:prstGeom>
          <a:noFill/>
          <a:ln w="9525">
            <a:noFill/>
            <a:miter lim="800000"/>
            <a:headEnd/>
            <a:tailEnd/>
          </a:ln>
        </p:spPr>
        <p:txBody>
          <a:bodyPr>
            <a:spAutoFit/>
          </a:bodyPr>
          <a:lstStyle/>
          <a:p>
            <a:pPr algn="l">
              <a:spcBef>
                <a:spcPct val="5000"/>
              </a:spcBef>
            </a:pPr>
            <a:r>
              <a:rPr lang="zh-CN" altLang="en-US" sz="3000" b="1"/>
              <a:t>动态存储器依靠电容电荷存储信息。电容电荷随时间推移将缓慢释放(泄漏), 因此需要</a:t>
            </a:r>
            <a:r>
              <a:rPr lang="zh-CN" altLang="en-US" sz="3000" b="1" smtClean="0"/>
              <a:t>定期对原存信息为</a:t>
            </a:r>
            <a:r>
              <a:rPr lang="en-US" altLang="zh-CN" sz="3000" b="1" smtClean="0"/>
              <a:t>1</a:t>
            </a:r>
            <a:r>
              <a:rPr lang="zh-CN" altLang="en-US" sz="3000" b="1" smtClean="0"/>
              <a:t>的电容</a:t>
            </a:r>
            <a:r>
              <a:rPr lang="zh-CN" altLang="en-US" sz="3000" b="1"/>
              <a:t>补充</a:t>
            </a:r>
            <a:r>
              <a:rPr lang="zh-CN" altLang="en-US" sz="3000" b="1" smtClean="0"/>
              <a:t>电荷。</a:t>
            </a:r>
            <a:endParaRPr lang="zh-CN" altLang="en-US" sz="3000" b="1"/>
          </a:p>
        </p:txBody>
      </p:sp>
      <p:sp>
        <p:nvSpPr>
          <p:cNvPr id="8" name="Text Box 8"/>
          <p:cNvSpPr txBox="1">
            <a:spLocks noChangeArrowheads="1"/>
          </p:cNvSpPr>
          <p:nvPr/>
        </p:nvSpPr>
        <p:spPr bwMode="auto">
          <a:xfrm>
            <a:off x="649288" y="4197861"/>
            <a:ext cx="4648200" cy="553998"/>
          </a:xfrm>
          <a:prstGeom prst="rect">
            <a:avLst/>
          </a:prstGeom>
          <a:noFill/>
          <a:ln w="9525">
            <a:noFill/>
            <a:miter lim="800000"/>
            <a:headEnd/>
            <a:tailEnd/>
          </a:ln>
        </p:spPr>
        <p:txBody>
          <a:bodyPr>
            <a:spAutoFit/>
          </a:bodyPr>
          <a:lstStyle/>
          <a:p>
            <a:pPr algn="l">
              <a:spcBef>
                <a:spcPct val="5000"/>
              </a:spcBef>
            </a:pPr>
            <a:r>
              <a:rPr lang="zh-CN" altLang="en-US" sz="3000" b="1"/>
              <a:t>注意</a:t>
            </a:r>
            <a:r>
              <a:rPr lang="zh-CN" altLang="en-US" sz="3000" b="1" u="sng">
                <a:solidFill>
                  <a:srgbClr val="0000FF"/>
                </a:solidFill>
              </a:rPr>
              <a:t>刷新</a:t>
            </a:r>
            <a:r>
              <a:rPr lang="zh-CN" altLang="en-US" sz="3000" b="1"/>
              <a:t>与</a:t>
            </a:r>
            <a:r>
              <a:rPr lang="zh-CN" altLang="en-US" sz="3000" b="1" u="sng">
                <a:solidFill>
                  <a:srgbClr val="0000FF"/>
                </a:solidFill>
              </a:rPr>
              <a:t>重写</a:t>
            </a:r>
            <a:r>
              <a:rPr lang="zh-CN" altLang="en-US" sz="3000" b="1"/>
              <a:t>的区别。</a:t>
            </a:r>
          </a:p>
        </p:txBody>
      </p:sp>
      <p:sp>
        <p:nvSpPr>
          <p:cNvPr id="9" name="Text Box 9"/>
          <p:cNvSpPr txBox="1">
            <a:spLocks noChangeArrowheads="1"/>
          </p:cNvSpPr>
          <p:nvPr/>
        </p:nvSpPr>
        <p:spPr bwMode="auto">
          <a:xfrm>
            <a:off x="2408238" y="4975736"/>
            <a:ext cx="6624637" cy="553998"/>
          </a:xfrm>
          <a:prstGeom prst="rect">
            <a:avLst/>
          </a:prstGeom>
          <a:noFill/>
          <a:ln w="9525">
            <a:noFill/>
            <a:miter lim="800000"/>
            <a:headEnd/>
            <a:tailEnd/>
          </a:ln>
        </p:spPr>
        <p:txBody>
          <a:bodyPr>
            <a:spAutoFit/>
          </a:bodyPr>
          <a:lstStyle/>
          <a:p>
            <a:pPr algn="l">
              <a:spcBef>
                <a:spcPct val="5000"/>
              </a:spcBef>
            </a:pPr>
            <a:r>
              <a:rPr lang="zh-CN" altLang="en-US" sz="3000" b="1"/>
              <a:t>破坏性读出后重写, 以恢复原来的信息</a:t>
            </a:r>
          </a:p>
        </p:txBody>
      </p:sp>
      <p:sp>
        <p:nvSpPr>
          <p:cNvPr id="10" name="Line 10"/>
          <p:cNvSpPr>
            <a:spLocks noChangeShapeType="1"/>
          </p:cNvSpPr>
          <p:nvPr/>
        </p:nvSpPr>
        <p:spPr bwMode="auto">
          <a:xfrm>
            <a:off x="3087688" y="4704273"/>
            <a:ext cx="171450" cy="265113"/>
          </a:xfrm>
          <a:prstGeom prst="line">
            <a:avLst/>
          </a:prstGeom>
          <a:noFill/>
          <a:ln w="22225" cap="sq">
            <a:solidFill>
              <a:srgbClr val="003C00"/>
            </a:solidFill>
            <a:round/>
            <a:headEnd type="none" w="sm" len="sm"/>
            <a:tailEnd type="triangle" w="med" len="med"/>
          </a:ln>
        </p:spPr>
        <p:txBody>
          <a:bodyPr wrap="none" anchor="ctr"/>
          <a:lstStyle/>
          <a:p>
            <a:endParaRPr lang="zh-CN" altLang="en-US" sz="3000" b="1"/>
          </a:p>
        </p:txBody>
      </p:sp>
      <p:sp>
        <p:nvSpPr>
          <p:cNvPr id="11" name="Line 11"/>
          <p:cNvSpPr>
            <a:spLocks noChangeShapeType="1"/>
          </p:cNvSpPr>
          <p:nvPr/>
        </p:nvSpPr>
        <p:spPr bwMode="auto">
          <a:xfrm flipH="1">
            <a:off x="1517650" y="4707448"/>
            <a:ext cx="366713" cy="863600"/>
          </a:xfrm>
          <a:prstGeom prst="line">
            <a:avLst/>
          </a:prstGeom>
          <a:noFill/>
          <a:ln w="22225" cap="sq">
            <a:solidFill>
              <a:srgbClr val="003C00"/>
            </a:solidFill>
            <a:round/>
            <a:headEnd type="none" w="sm" len="sm"/>
            <a:tailEnd type="triangle" w="med" len="med"/>
          </a:ln>
        </p:spPr>
        <p:txBody>
          <a:bodyPr wrap="none" anchor="ctr"/>
          <a:lstStyle/>
          <a:p>
            <a:endParaRPr lang="zh-CN" altLang="en-US" sz="3000" b="1"/>
          </a:p>
        </p:txBody>
      </p:sp>
      <p:sp>
        <p:nvSpPr>
          <p:cNvPr id="12" name="Text Box 12"/>
          <p:cNvSpPr txBox="1">
            <a:spLocks noChangeArrowheads="1"/>
          </p:cNvSpPr>
          <p:nvPr/>
        </p:nvSpPr>
        <p:spPr bwMode="auto">
          <a:xfrm>
            <a:off x="722313" y="5539298"/>
            <a:ext cx="7954143" cy="553998"/>
          </a:xfrm>
          <a:prstGeom prst="rect">
            <a:avLst/>
          </a:prstGeom>
          <a:noFill/>
          <a:ln w="9525">
            <a:noFill/>
            <a:miter lim="800000"/>
            <a:headEnd/>
            <a:tailEnd/>
          </a:ln>
        </p:spPr>
        <p:txBody>
          <a:bodyPr wrap="square">
            <a:spAutoFit/>
          </a:bodyPr>
          <a:lstStyle/>
          <a:p>
            <a:pPr algn="l">
              <a:spcBef>
                <a:spcPct val="5000"/>
              </a:spcBef>
            </a:pPr>
            <a:r>
              <a:rPr lang="zh-CN" altLang="en-US" sz="3000" b="1"/>
              <a:t>动态存储器, </a:t>
            </a:r>
            <a:r>
              <a:rPr lang="zh-CN" altLang="en-US" sz="3000" b="1" smtClean="0"/>
              <a:t>需定期补充</a:t>
            </a:r>
            <a:r>
              <a:rPr lang="zh-CN" altLang="en-US" sz="3000" b="1"/>
              <a:t>电荷以保持原来信息</a:t>
            </a:r>
          </a:p>
        </p:txBody>
      </p:sp>
      <p:sp>
        <p:nvSpPr>
          <p:cNvPr id="13" name="Text Box 20"/>
          <p:cNvSpPr txBox="1">
            <a:spLocks noChangeArrowheads="1"/>
          </p:cNvSpPr>
          <p:nvPr/>
        </p:nvSpPr>
        <p:spPr bwMode="auto">
          <a:xfrm>
            <a:off x="7766472" y="195492"/>
            <a:ext cx="1231478" cy="553998"/>
          </a:xfrm>
          <a:prstGeom prst="rect">
            <a:avLst/>
          </a:prstGeom>
          <a:noFill/>
          <a:ln w="9525">
            <a:noFill/>
            <a:miter lim="800000"/>
            <a:headEnd/>
            <a:tailEnd/>
          </a:ln>
          <a:effectLst/>
        </p:spPr>
        <p:txBody>
          <a:bodyPr wrap="square">
            <a:spAutoFit/>
          </a:bodyPr>
          <a:lstStyle/>
          <a:p>
            <a:r>
              <a:rPr lang="en-US" altLang="zh-CN" sz="3000" b="1" smtClean="0">
                <a:solidFill>
                  <a:srgbClr val="800000"/>
                </a:solidFill>
              </a:rPr>
              <a:t>P268</a:t>
            </a:r>
            <a:endParaRPr lang="zh-CN" altLang="en-US" sz="3000" b="1">
              <a:solidFill>
                <a:srgbClr val="8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wipe(left)">
                                      <p:cBhvr>
                                        <p:cTn id="21" dur="500"/>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wipe(left)">
                                      <p:cBhvr>
                                        <p:cTn id="31" dur="500"/>
                                        <p:tgtEl>
                                          <p:spTgt spid="4">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wipe(left)">
                                      <p:cBhvr>
                                        <p:cTn id="36" dur="500"/>
                                        <p:tgtEl>
                                          <p:spTgt spid="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xEl>
                                              <p:pRg st="0" end="0"/>
                                            </p:txEl>
                                          </p:spTgt>
                                        </p:tgtEl>
                                        <p:attrNameLst>
                                          <p:attrName>style.visibility</p:attrName>
                                        </p:attrNameLst>
                                      </p:cBhvr>
                                      <p:to>
                                        <p:strVal val="visible"/>
                                      </p:to>
                                    </p:set>
                                    <p:animEffect transition="in" filter="wipe(left)">
                                      <p:cBhvr>
                                        <p:cTn id="41" dur="500"/>
                                        <p:tgtEl>
                                          <p:spTgt spid="8">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up)">
                                      <p:cBhvr>
                                        <p:cTn id="46" dur="500"/>
                                        <p:tgtEl>
                                          <p:spTgt spid="10"/>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up)">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up)">
                                      <p:cBhvr>
                                        <p:cTn id="55" dur="500"/>
                                        <p:tgtEl>
                                          <p:spTgt spid="11"/>
                                        </p:tgtEl>
                                      </p:cBhvr>
                                    </p:animEffect>
                                  </p:childTnLst>
                                </p:cTn>
                              </p:par>
                            </p:childTnLst>
                          </p:cTn>
                        </p:par>
                        <p:par>
                          <p:cTn id="56" fill="hold">
                            <p:stCondLst>
                              <p:cond delay="500"/>
                            </p:stCondLst>
                            <p:childTnLst>
                              <p:par>
                                <p:cTn id="57" presetID="22" presetClass="entr" presetSubtype="1"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up)">
                                      <p:cBhvr>
                                        <p:cTn id="5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animBg="1"/>
      <p:bldP spid="6" grpId="0" build="p" autoUpdateAnimBg="0" advAuto="0"/>
      <p:bldP spid="7" grpId="0" build="p" autoUpdateAnimBg="0"/>
      <p:bldP spid="8" grpId="0" build="p" autoUpdateAnimBg="0"/>
      <p:bldP spid="9" grpId="0" autoUpdateAnimBg="0"/>
      <p:bldP spid="10" grpId="0" animBg="1"/>
      <p:bldP spid="11" grpId="0" animBg="1"/>
      <p:bldP spid="12" grpId="0" autoUpdateAnimBg="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68300" y="692696"/>
            <a:ext cx="3478213" cy="523220"/>
          </a:xfrm>
          <a:prstGeom prst="rect">
            <a:avLst/>
          </a:prstGeom>
          <a:noFill/>
          <a:ln w="9525">
            <a:noFill/>
            <a:miter lim="800000"/>
            <a:headEnd/>
            <a:tailEnd/>
          </a:ln>
        </p:spPr>
        <p:txBody>
          <a:bodyPr>
            <a:spAutoFit/>
          </a:bodyPr>
          <a:lstStyle/>
          <a:p>
            <a:pPr algn="l">
              <a:spcBef>
                <a:spcPct val="5000"/>
              </a:spcBef>
            </a:pPr>
            <a:r>
              <a:rPr lang="zh-CN" altLang="en-US" sz="2800" b="1"/>
              <a:t>2. 最大刷新间隔</a:t>
            </a:r>
          </a:p>
        </p:txBody>
      </p:sp>
      <p:sp>
        <p:nvSpPr>
          <p:cNvPr id="3" name="Text Box 3"/>
          <p:cNvSpPr txBox="1">
            <a:spLocks noChangeArrowheads="1"/>
          </p:cNvSpPr>
          <p:nvPr/>
        </p:nvSpPr>
        <p:spPr bwMode="auto">
          <a:xfrm>
            <a:off x="738188" y="1168946"/>
            <a:ext cx="8405812" cy="523220"/>
          </a:xfrm>
          <a:prstGeom prst="rect">
            <a:avLst/>
          </a:prstGeom>
          <a:noFill/>
          <a:ln w="9525">
            <a:noFill/>
            <a:miter lim="800000"/>
            <a:headEnd/>
            <a:tailEnd/>
          </a:ln>
        </p:spPr>
        <p:txBody>
          <a:bodyPr>
            <a:spAutoFit/>
          </a:bodyPr>
          <a:lstStyle/>
          <a:p>
            <a:pPr algn="l">
              <a:spcBef>
                <a:spcPct val="5000"/>
              </a:spcBef>
            </a:pPr>
            <a:r>
              <a:rPr lang="zh-CN" altLang="en-US" sz="2800" b="1"/>
              <a:t>大多数</a:t>
            </a:r>
            <a:r>
              <a:rPr lang="en-US" altLang="zh-CN" sz="2800" b="1"/>
              <a:t>DRAM</a:t>
            </a:r>
            <a:r>
              <a:rPr lang="zh-CN" altLang="en-US" sz="2800" b="1"/>
              <a:t>要求: 2</a:t>
            </a:r>
            <a:r>
              <a:rPr lang="en-US" altLang="zh-CN" sz="2800" b="1"/>
              <a:t>ms</a:t>
            </a:r>
            <a:r>
              <a:rPr lang="zh-CN" altLang="en-US" sz="2800" b="1"/>
              <a:t>内须对所有单元刷新一遍</a:t>
            </a:r>
          </a:p>
        </p:txBody>
      </p:sp>
      <p:sp>
        <p:nvSpPr>
          <p:cNvPr id="4" name="Text Box 4"/>
          <p:cNvSpPr txBox="1">
            <a:spLocks noChangeArrowheads="1"/>
          </p:cNvSpPr>
          <p:nvPr/>
        </p:nvSpPr>
        <p:spPr bwMode="auto">
          <a:xfrm>
            <a:off x="854075" y="2654846"/>
            <a:ext cx="8232775" cy="523220"/>
          </a:xfrm>
          <a:prstGeom prst="rect">
            <a:avLst/>
          </a:prstGeom>
          <a:noFill/>
          <a:ln w="9525">
            <a:noFill/>
            <a:miter lim="800000"/>
            <a:headEnd/>
            <a:tailEnd/>
          </a:ln>
        </p:spPr>
        <p:txBody>
          <a:bodyPr>
            <a:spAutoFit/>
          </a:bodyPr>
          <a:lstStyle/>
          <a:p>
            <a:pPr algn="l">
              <a:spcBef>
                <a:spcPct val="5000"/>
              </a:spcBef>
            </a:pPr>
            <a:r>
              <a:rPr lang="zh-CN" altLang="en-US" sz="2800" b="1">
                <a:solidFill>
                  <a:srgbClr val="FF0000"/>
                </a:solidFill>
              </a:rPr>
              <a:t>各动态芯片可同时刷新, 片内按行刷新(按行读)。</a:t>
            </a:r>
          </a:p>
        </p:txBody>
      </p:sp>
      <p:sp>
        <p:nvSpPr>
          <p:cNvPr id="5" name="Text Box 5"/>
          <p:cNvSpPr txBox="1">
            <a:spLocks noChangeArrowheads="1"/>
          </p:cNvSpPr>
          <p:nvPr/>
        </p:nvSpPr>
        <p:spPr bwMode="auto">
          <a:xfrm>
            <a:off x="400050" y="1680121"/>
            <a:ext cx="3965575" cy="523220"/>
          </a:xfrm>
          <a:prstGeom prst="rect">
            <a:avLst/>
          </a:prstGeom>
          <a:noFill/>
          <a:ln w="9525">
            <a:noFill/>
            <a:miter lim="800000"/>
            <a:headEnd/>
            <a:tailEnd/>
          </a:ln>
        </p:spPr>
        <p:txBody>
          <a:bodyPr>
            <a:spAutoFit/>
          </a:bodyPr>
          <a:lstStyle/>
          <a:p>
            <a:pPr algn="l">
              <a:spcBef>
                <a:spcPct val="5000"/>
              </a:spcBef>
            </a:pPr>
            <a:r>
              <a:rPr lang="zh-CN" altLang="en-US" sz="2800" b="1"/>
              <a:t>3. 刷新方法</a:t>
            </a:r>
          </a:p>
        </p:txBody>
      </p:sp>
      <p:sp>
        <p:nvSpPr>
          <p:cNvPr id="6" name="Text Box 6"/>
          <p:cNvSpPr txBox="1">
            <a:spLocks noChangeArrowheads="1"/>
          </p:cNvSpPr>
          <p:nvPr/>
        </p:nvSpPr>
        <p:spPr bwMode="auto">
          <a:xfrm>
            <a:off x="4454525" y="3664496"/>
            <a:ext cx="4175125" cy="523220"/>
          </a:xfrm>
          <a:prstGeom prst="rect">
            <a:avLst/>
          </a:prstGeom>
          <a:noFill/>
          <a:ln w="9525">
            <a:noFill/>
            <a:miter lim="800000"/>
            <a:headEnd/>
            <a:tailEnd/>
          </a:ln>
        </p:spPr>
        <p:txBody>
          <a:bodyPr>
            <a:spAutoFit/>
          </a:bodyPr>
          <a:lstStyle/>
          <a:p>
            <a:pPr algn="l">
              <a:spcBef>
                <a:spcPct val="5000"/>
              </a:spcBef>
            </a:pPr>
            <a:r>
              <a:rPr lang="zh-CN" altLang="en-US" sz="2800" b="1"/>
              <a:t>刷新一行所用的时间。</a:t>
            </a:r>
          </a:p>
        </p:txBody>
      </p:sp>
      <p:sp>
        <p:nvSpPr>
          <p:cNvPr id="7" name="Text Box 7"/>
          <p:cNvSpPr txBox="1">
            <a:spLocks noChangeArrowheads="1"/>
          </p:cNvSpPr>
          <p:nvPr/>
        </p:nvSpPr>
        <p:spPr bwMode="auto">
          <a:xfrm>
            <a:off x="776288" y="3650209"/>
            <a:ext cx="4770437" cy="523220"/>
          </a:xfrm>
          <a:prstGeom prst="rect">
            <a:avLst/>
          </a:prstGeom>
          <a:noFill/>
          <a:ln w="9525">
            <a:noFill/>
            <a:miter lim="800000"/>
            <a:headEnd/>
            <a:tailEnd/>
          </a:ln>
        </p:spPr>
        <p:txBody>
          <a:bodyPr>
            <a:spAutoFit/>
          </a:bodyPr>
          <a:lstStyle/>
          <a:p>
            <a:pPr algn="l">
              <a:spcBef>
                <a:spcPct val="5000"/>
              </a:spcBef>
            </a:pPr>
            <a:r>
              <a:rPr lang="zh-CN" altLang="en-US" b="1">
                <a:sym typeface="Wingdings" pitchFamily="2" charset="2"/>
              </a:rPr>
              <a:t></a:t>
            </a:r>
            <a:r>
              <a:rPr lang="zh-CN" altLang="en-US" sz="2800" b="1">
                <a:cs typeface="Tahoma" pitchFamily="34" charset="0"/>
                <a:sym typeface="Wingdings" pitchFamily="2" charset="2"/>
              </a:rPr>
              <a:t> </a:t>
            </a:r>
            <a:r>
              <a:rPr lang="zh-CN" altLang="en-US" sz="2800" b="1"/>
              <a:t>刷新周期(存取周期):</a:t>
            </a:r>
          </a:p>
        </p:txBody>
      </p:sp>
      <p:sp>
        <p:nvSpPr>
          <p:cNvPr id="8" name="Text Box 8"/>
          <p:cNvSpPr txBox="1">
            <a:spLocks noChangeArrowheads="1"/>
          </p:cNvSpPr>
          <p:nvPr/>
        </p:nvSpPr>
        <p:spPr bwMode="auto">
          <a:xfrm>
            <a:off x="796925" y="4161384"/>
            <a:ext cx="3071813" cy="523220"/>
          </a:xfrm>
          <a:prstGeom prst="rect">
            <a:avLst/>
          </a:prstGeom>
          <a:noFill/>
          <a:ln w="9525">
            <a:noFill/>
            <a:miter lim="800000"/>
            <a:headEnd/>
            <a:tailEnd/>
          </a:ln>
        </p:spPr>
        <p:txBody>
          <a:bodyPr>
            <a:spAutoFit/>
          </a:bodyPr>
          <a:lstStyle/>
          <a:p>
            <a:pPr algn="l">
              <a:spcBef>
                <a:spcPct val="5000"/>
              </a:spcBef>
            </a:pPr>
            <a:r>
              <a:rPr lang="zh-CN" altLang="en-US" b="1">
                <a:sym typeface="Wingdings" pitchFamily="2" charset="2"/>
              </a:rPr>
              <a:t></a:t>
            </a:r>
            <a:r>
              <a:rPr lang="zh-CN" altLang="en-US" b="1">
                <a:cs typeface="Tahoma" pitchFamily="34" charset="0"/>
                <a:sym typeface="Wingdings" pitchFamily="2" charset="2"/>
              </a:rPr>
              <a:t> </a:t>
            </a:r>
            <a:r>
              <a:rPr lang="zh-CN" altLang="en-US" sz="2800" b="1"/>
              <a:t>刷新周期数:</a:t>
            </a:r>
          </a:p>
        </p:txBody>
      </p:sp>
      <p:sp>
        <p:nvSpPr>
          <p:cNvPr id="9" name="Rectangle 9"/>
          <p:cNvSpPr>
            <a:spLocks noChangeArrowheads="1"/>
          </p:cNvSpPr>
          <p:nvPr/>
        </p:nvSpPr>
        <p:spPr bwMode="auto">
          <a:xfrm>
            <a:off x="3182938" y="4158209"/>
            <a:ext cx="5754687" cy="954107"/>
          </a:xfrm>
          <a:prstGeom prst="rect">
            <a:avLst/>
          </a:prstGeom>
          <a:noFill/>
          <a:ln w="9525">
            <a:noFill/>
            <a:miter lim="800000"/>
            <a:headEnd/>
            <a:tailEnd/>
          </a:ln>
        </p:spPr>
        <p:txBody>
          <a:bodyPr>
            <a:spAutoFit/>
          </a:bodyPr>
          <a:lstStyle/>
          <a:p>
            <a:pPr algn="l">
              <a:spcBef>
                <a:spcPct val="5000"/>
              </a:spcBef>
            </a:pPr>
            <a:r>
              <a:rPr lang="zh-CN" altLang="en-US" sz="2800" b="1"/>
              <a:t>刷新一片芯片所需的周期数由芯片矩阵的</a:t>
            </a:r>
            <a:r>
              <a:rPr lang="zh-CN" altLang="en-US" sz="2800" b="1" u="sng">
                <a:solidFill>
                  <a:srgbClr val="0000FF"/>
                </a:solidFill>
              </a:rPr>
              <a:t>行数</a:t>
            </a:r>
            <a:r>
              <a:rPr lang="zh-CN" altLang="en-US" sz="2800" b="1"/>
              <a:t>决定。</a:t>
            </a:r>
          </a:p>
        </p:txBody>
      </p:sp>
      <p:sp>
        <p:nvSpPr>
          <p:cNvPr id="10" name="Text Box 16"/>
          <p:cNvSpPr txBox="1">
            <a:spLocks noChangeArrowheads="1"/>
          </p:cNvSpPr>
          <p:nvPr/>
        </p:nvSpPr>
        <p:spPr bwMode="auto">
          <a:xfrm>
            <a:off x="800100" y="2173834"/>
            <a:ext cx="8153400" cy="523220"/>
          </a:xfrm>
          <a:prstGeom prst="rect">
            <a:avLst/>
          </a:prstGeom>
          <a:noFill/>
          <a:ln w="9525">
            <a:noFill/>
            <a:miter lim="800000"/>
            <a:headEnd/>
            <a:tailEnd/>
          </a:ln>
        </p:spPr>
        <p:txBody>
          <a:bodyPr>
            <a:spAutoFit/>
          </a:bodyPr>
          <a:lstStyle/>
          <a:p>
            <a:pPr algn="l">
              <a:spcBef>
                <a:spcPct val="10000"/>
              </a:spcBef>
            </a:pPr>
            <a:r>
              <a:rPr lang="zh-CN" altLang="en-US" sz="2800" b="1"/>
              <a:t>(注: 单管动态存储器, 读出时能自动重写补充电荷)</a:t>
            </a:r>
          </a:p>
        </p:txBody>
      </p:sp>
      <p:sp>
        <p:nvSpPr>
          <p:cNvPr id="11" name="Text Box 17"/>
          <p:cNvSpPr txBox="1">
            <a:spLocks noChangeArrowheads="1"/>
          </p:cNvSpPr>
          <p:nvPr/>
        </p:nvSpPr>
        <p:spPr bwMode="auto">
          <a:xfrm>
            <a:off x="741363" y="3175546"/>
            <a:ext cx="5181600" cy="523220"/>
          </a:xfrm>
          <a:prstGeom prst="rect">
            <a:avLst/>
          </a:prstGeom>
          <a:noFill/>
          <a:ln w="9525">
            <a:noFill/>
            <a:miter lim="800000"/>
            <a:headEnd/>
            <a:tailEnd/>
          </a:ln>
        </p:spPr>
        <p:txBody>
          <a:bodyPr>
            <a:spAutoFit/>
          </a:bodyPr>
          <a:lstStyle/>
          <a:p>
            <a:pPr algn="l">
              <a:spcBef>
                <a:spcPct val="5000"/>
              </a:spcBef>
            </a:pPr>
            <a:r>
              <a:rPr lang="zh-CN" altLang="en-US" sz="2800" b="1"/>
              <a:t>刷新时的几个基本概念:</a:t>
            </a:r>
          </a:p>
        </p:txBody>
      </p:sp>
      <p:sp>
        <p:nvSpPr>
          <p:cNvPr id="12" name="Text Box 18"/>
          <p:cNvSpPr txBox="1">
            <a:spLocks noChangeArrowheads="1"/>
          </p:cNvSpPr>
          <p:nvPr/>
        </p:nvSpPr>
        <p:spPr bwMode="auto">
          <a:xfrm>
            <a:off x="790575" y="5075784"/>
            <a:ext cx="3027363" cy="523220"/>
          </a:xfrm>
          <a:prstGeom prst="rect">
            <a:avLst/>
          </a:prstGeom>
          <a:noFill/>
          <a:ln w="9525">
            <a:noFill/>
            <a:miter lim="800000"/>
            <a:headEnd/>
            <a:tailEnd/>
          </a:ln>
        </p:spPr>
        <p:txBody>
          <a:bodyPr>
            <a:spAutoFit/>
          </a:bodyPr>
          <a:lstStyle/>
          <a:p>
            <a:pPr algn="l"/>
            <a:r>
              <a:rPr lang="zh-CN" altLang="en-US" b="1">
                <a:sym typeface="Wingdings" pitchFamily="2" charset="2"/>
              </a:rPr>
              <a:t></a:t>
            </a:r>
            <a:r>
              <a:rPr lang="zh-CN" altLang="en-US" b="1">
                <a:cs typeface="Tahoma" pitchFamily="34" charset="0"/>
                <a:sym typeface="Wingdings" pitchFamily="2" charset="2"/>
              </a:rPr>
              <a:t> </a:t>
            </a:r>
            <a:r>
              <a:rPr lang="zh-CN" altLang="en-US" sz="2800" b="1"/>
              <a:t>对主存的访问:</a:t>
            </a:r>
          </a:p>
        </p:txBody>
      </p:sp>
      <p:sp>
        <p:nvSpPr>
          <p:cNvPr id="13" name="Text Box 19"/>
          <p:cNvSpPr txBox="1">
            <a:spLocks noChangeArrowheads="1"/>
          </p:cNvSpPr>
          <p:nvPr/>
        </p:nvSpPr>
        <p:spPr bwMode="auto">
          <a:xfrm>
            <a:off x="2560638" y="5567909"/>
            <a:ext cx="6175375" cy="523220"/>
          </a:xfrm>
          <a:prstGeom prst="rect">
            <a:avLst/>
          </a:prstGeom>
          <a:noFill/>
          <a:ln w="9525">
            <a:noFill/>
            <a:miter lim="800000"/>
            <a:headEnd/>
            <a:tailEnd/>
          </a:ln>
        </p:spPr>
        <p:txBody>
          <a:bodyPr>
            <a:spAutoFit/>
          </a:bodyPr>
          <a:lstStyle/>
          <a:p>
            <a:pPr algn="l"/>
            <a:r>
              <a:rPr lang="zh-CN" altLang="en-US" sz="2800" b="1">
                <a:solidFill>
                  <a:srgbClr val="0000FF"/>
                </a:solidFill>
              </a:rPr>
              <a:t>由</a:t>
            </a:r>
            <a:r>
              <a:rPr lang="en-US" altLang="zh-CN" sz="2800" b="1">
                <a:solidFill>
                  <a:srgbClr val="0000FF"/>
                </a:solidFill>
              </a:rPr>
              <a:t>CPU</a:t>
            </a:r>
            <a:r>
              <a:rPr lang="zh-CN" altLang="en-US" sz="2800" b="1">
                <a:solidFill>
                  <a:srgbClr val="0000FF"/>
                </a:solidFill>
              </a:rPr>
              <a:t>提供行、列地址随机访问</a:t>
            </a:r>
          </a:p>
        </p:txBody>
      </p:sp>
      <p:sp>
        <p:nvSpPr>
          <p:cNvPr id="14" name="Text Box 20"/>
          <p:cNvSpPr txBox="1">
            <a:spLocks noChangeArrowheads="1"/>
          </p:cNvSpPr>
          <p:nvPr/>
        </p:nvSpPr>
        <p:spPr bwMode="auto">
          <a:xfrm>
            <a:off x="850900" y="5564734"/>
            <a:ext cx="2060575" cy="523220"/>
          </a:xfrm>
          <a:prstGeom prst="rect">
            <a:avLst/>
          </a:prstGeom>
          <a:noFill/>
          <a:ln w="9525">
            <a:noFill/>
            <a:miter lim="800000"/>
            <a:headEnd/>
            <a:tailEnd/>
          </a:ln>
        </p:spPr>
        <p:txBody>
          <a:bodyPr>
            <a:spAutoFit/>
          </a:bodyPr>
          <a:lstStyle/>
          <a:p>
            <a:pPr algn="l"/>
            <a:r>
              <a:rPr lang="en-US" altLang="zh-CN" sz="2800" b="1"/>
              <a:t>CPU</a:t>
            </a:r>
            <a:r>
              <a:rPr lang="zh-CN" altLang="en-US" sz="2800" b="1"/>
              <a:t>访存:</a:t>
            </a:r>
          </a:p>
        </p:txBody>
      </p:sp>
      <p:sp>
        <p:nvSpPr>
          <p:cNvPr id="15" name="AutoShape 21"/>
          <p:cNvSpPr>
            <a:spLocks/>
          </p:cNvSpPr>
          <p:nvPr/>
        </p:nvSpPr>
        <p:spPr bwMode="auto">
          <a:xfrm>
            <a:off x="655638" y="5742534"/>
            <a:ext cx="180975" cy="744537"/>
          </a:xfrm>
          <a:prstGeom prst="leftBrace">
            <a:avLst>
              <a:gd name="adj1" fmla="val 34284"/>
              <a:gd name="adj2" fmla="val 50000"/>
            </a:avLst>
          </a:prstGeom>
          <a:noFill/>
          <a:ln w="22225" cap="sq">
            <a:solidFill>
              <a:srgbClr val="003C00"/>
            </a:solidFill>
            <a:round/>
            <a:headEnd type="none" w="sm" len="sm"/>
            <a:tailEnd type="none" w="sm" len="sm"/>
          </a:ln>
        </p:spPr>
        <p:txBody>
          <a:bodyPr wrap="none" anchor="ctr"/>
          <a:lstStyle/>
          <a:p>
            <a:endParaRPr lang="zh-CN" altLang="en-US" sz="2800" b="1"/>
          </a:p>
        </p:txBody>
      </p:sp>
      <p:sp>
        <p:nvSpPr>
          <p:cNvPr id="16" name="Text Box 22"/>
          <p:cNvSpPr txBox="1">
            <a:spLocks noChangeArrowheads="1"/>
          </p:cNvSpPr>
          <p:nvPr/>
        </p:nvSpPr>
        <p:spPr bwMode="auto">
          <a:xfrm>
            <a:off x="820738" y="6069559"/>
            <a:ext cx="2887662" cy="523220"/>
          </a:xfrm>
          <a:prstGeom prst="rect">
            <a:avLst/>
          </a:prstGeom>
          <a:noFill/>
          <a:ln w="9525">
            <a:noFill/>
            <a:miter lim="800000"/>
            <a:headEnd/>
            <a:tailEnd/>
          </a:ln>
        </p:spPr>
        <p:txBody>
          <a:bodyPr>
            <a:spAutoFit/>
          </a:bodyPr>
          <a:lstStyle/>
          <a:p>
            <a:pPr algn="l"/>
            <a:r>
              <a:rPr lang="zh-CN" altLang="en-US" sz="2800" b="1"/>
              <a:t>芯片刷新</a:t>
            </a:r>
            <a:r>
              <a:rPr lang="en-US" altLang="zh-CN" sz="2800" b="1"/>
              <a:t>:</a:t>
            </a:r>
          </a:p>
        </p:txBody>
      </p:sp>
      <p:sp>
        <p:nvSpPr>
          <p:cNvPr id="17" name="Text Box 23"/>
          <p:cNvSpPr txBox="1">
            <a:spLocks noChangeArrowheads="1"/>
          </p:cNvSpPr>
          <p:nvPr/>
        </p:nvSpPr>
        <p:spPr bwMode="auto">
          <a:xfrm>
            <a:off x="2547938" y="6036221"/>
            <a:ext cx="6784975" cy="523220"/>
          </a:xfrm>
          <a:prstGeom prst="rect">
            <a:avLst/>
          </a:prstGeom>
          <a:noFill/>
          <a:ln w="9525">
            <a:noFill/>
            <a:miter lim="800000"/>
            <a:headEnd/>
            <a:tailEnd/>
          </a:ln>
        </p:spPr>
        <p:txBody>
          <a:bodyPr>
            <a:spAutoFit/>
          </a:bodyPr>
          <a:lstStyle/>
          <a:p>
            <a:pPr algn="l"/>
            <a:r>
              <a:rPr lang="zh-CN" altLang="en-US" sz="2800" b="1">
                <a:solidFill>
                  <a:srgbClr val="FF0000"/>
                </a:solidFill>
              </a:rPr>
              <a:t>由刷新地址计数器提供行地址定时刷新。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left)">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500"/>
                                        <p:tgtEl>
                                          <p:spTgt spid="11">
                                            <p:txEl>
                                              <p:pRg st="0" end="0"/>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wipe(left)">
                                      <p:cBhvr>
                                        <p:cTn id="36" dur="500"/>
                                        <p:tgtEl>
                                          <p:spTgt spid="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wipe(left)">
                                      <p:cBhvr>
                                        <p:cTn id="41" dur="500"/>
                                        <p:tgtEl>
                                          <p:spTgt spid="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wipe(left)">
                                      <p:cBhvr>
                                        <p:cTn id="46" dur="500"/>
                                        <p:tgtEl>
                                          <p:spTgt spid="8">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
                                            <p:txEl>
                                              <p:pRg st="0" end="0"/>
                                            </p:txEl>
                                          </p:spTgt>
                                        </p:tgtEl>
                                        <p:attrNameLst>
                                          <p:attrName>style.visibility</p:attrName>
                                        </p:attrNameLst>
                                      </p:cBhvr>
                                      <p:to>
                                        <p:strVal val="visible"/>
                                      </p:to>
                                    </p:set>
                                    <p:animEffect transition="in" filter="wipe(left)">
                                      <p:cBhvr>
                                        <p:cTn id="51" dur="500"/>
                                        <p:tgtEl>
                                          <p:spTgt spid="9">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2">
                                            <p:txEl>
                                              <p:pRg st="0" end="0"/>
                                            </p:txEl>
                                          </p:spTgt>
                                        </p:tgtEl>
                                        <p:attrNameLst>
                                          <p:attrName>style.visibility</p:attrName>
                                        </p:attrNameLst>
                                      </p:cBhvr>
                                      <p:to>
                                        <p:strVal val="visible"/>
                                      </p:to>
                                    </p:set>
                                    <p:animEffect transition="in" filter="wipe(left)">
                                      <p:cBhvr>
                                        <p:cTn id="56" dur="500"/>
                                        <p:tgtEl>
                                          <p:spTgt spid="12">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up)">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Effect transition="in" filter="wipe(left)">
                                      <p:cBhvr>
                                        <p:cTn id="66" dur="500"/>
                                        <p:tgtEl>
                                          <p:spTgt spid="14">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6">
                                            <p:txEl>
                                              <p:pRg st="0" end="0"/>
                                            </p:txEl>
                                          </p:spTgt>
                                        </p:tgtEl>
                                        <p:attrNameLst>
                                          <p:attrName>style.visibility</p:attrName>
                                        </p:attrNameLst>
                                      </p:cBhvr>
                                      <p:to>
                                        <p:strVal val="visible"/>
                                      </p:to>
                                    </p:set>
                                    <p:animEffect transition="in" filter="wipe(left)">
                                      <p:cBhvr>
                                        <p:cTn id="76" dur="500"/>
                                        <p:tgtEl>
                                          <p:spTgt spid="16">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7">
                                            <p:txEl>
                                              <p:pRg st="0" end="0"/>
                                            </p:txEl>
                                          </p:spTgt>
                                        </p:tgtEl>
                                        <p:attrNameLst>
                                          <p:attrName>style.visibility</p:attrName>
                                        </p:attrNameLst>
                                      </p:cBhvr>
                                      <p:to>
                                        <p:strVal val="visible"/>
                                      </p:to>
                                    </p:set>
                                    <p:animEffect transition="in" filter="wipe(left)">
                                      <p:cBhvr>
                                        <p:cTn id="8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build="p" autoUpdateAnimBg="0"/>
      <p:bldP spid="6" grpId="0" build="p" autoUpdateAnimBg="0"/>
      <p:bldP spid="7" grpId="0" build="p" autoUpdateAnimBg="0" advAuto="0"/>
      <p:bldP spid="8" grpId="0" build="p" autoUpdateAnimBg="0"/>
      <p:bldP spid="9" grpId="0" build="p" autoUpdateAnimBg="0"/>
      <p:bldP spid="10" grpId="0" autoUpdateAnimBg="0"/>
      <p:bldP spid="11" grpId="0" build="p" autoUpdateAnimBg="0"/>
      <p:bldP spid="12" grpId="0" build="p" autoUpdateAnimBg="0"/>
      <p:bldP spid="13" grpId="0" build="p" autoUpdateAnimBg="0"/>
      <p:bldP spid="14" grpId="0" build="p" autoUpdateAnimBg="0"/>
      <p:bldP spid="15" grpId="0" animBg="1"/>
      <p:bldP spid="16" grpId="0" build="p" autoUpdateAnimBg="0"/>
      <p:bldP spid="1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3022600" y="1218818"/>
            <a:ext cx="5915025" cy="553998"/>
          </a:xfrm>
          <a:prstGeom prst="rect">
            <a:avLst/>
          </a:prstGeom>
          <a:noFill/>
          <a:ln w="9525">
            <a:noFill/>
            <a:miter lim="800000"/>
            <a:headEnd/>
            <a:tailEnd/>
          </a:ln>
        </p:spPr>
        <p:txBody>
          <a:bodyPr>
            <a:spAutoFit/>
          </a:bodyPr>
          <a:lstStyle/>
          <a:p>
            <a:pPr algn="l">
              <a:spcBef>
                <a:spcPct val="5000"/>
              </a:spcBef>
            </a:pPr>
            <a:r>
              <a:rPr lang="zh-CN" altLang="en-US" sz="3000" b="1"/>
              <a:t>2</a:t>
            </a:r>
            <a:r>
              <a:rPr lang="en-US" altLang="zh-CN" sz="3000" b="1"/>
              <a:t>ms</a:t>
            </a:r>
            <a:r>
              <a:rPr lang="zh-CN" altLang="en-US" sz="3000" b="1"/>
              <a:t>内集中安排所有刷新周期。</a:t>
            </a:r>
          </a:p>
        </p:txBody>
      </p:sp>
      <p:sp>
        <p:nvSpPr>
          <p:cNvPr id="3" name="Text Box 9"/>
          <p:cNvSpPr txBox="1">
            <a:spLocks noChangeArrowheads="1"/>
          </p:cNvSpPr>
          <p:nvPr/>
        </p:nvSpPr>
        <p:spPr bwMode="auto">
          <a:xfrm>
            <a:off x="438150" y="620688"/>
            <a:ext cx="4968875" cy="553998"/>
          </a:xfrm>
          <a:prstGeom prst="rect">
            <a:avLst/>
          </a:prstGeom>
          <a:noFill/>
          <a:ln w="9525">
            <a:noFill/>
            <a:miter lim="800000"/>
            <a:headEnd/>
            <a:tailEnd/>
          </a:ln>
        </p:spPr>
        <p:txBody>
          <a:bodyPr>
            <a:spAutoFit/>
          </a:bodyPr>
          <a:lstStyle/>
          <a:p>
            <a:pPr algn="l">
              <a:spcBef>
                <a:spcPct val="5000"/>
              </a:spcBef>
            </a:pPr>
            <a:r>
              <a:rPr lang="zh-CN" altLang="en-US" sz="3000" b="1"/>
              <a:t>4. 刷新周期的安排方式</a:t>
            </a:r>
          </a:p>
        </p:txBody>
      </p:sp>
      <p:sp>
        <p:nvSpPr>
          <p:cNvPr id="4" name="Text Box 10"/>
          <p:cNvSpPr txBox="1">
            <a:spLocks noChangeArrowheads="1"/>
          </p:cNvSpPr>
          <p:nvPr/>
        </p:nvSpPr>
        <p:spPr bwMode="auto">
          <a:xfrm>
            <a:off x="4910138" y="3035920"/>
            <a:ext cx="1055687" cy="519113"/>
          </a:xfrm>
          <a:prstGeom prst="rect">
            <a:avLst/>
          </a:prstGeom>
          <a:noFill/>
          <a:ln w="9525">
            <a:noFill/>
            <a:miter lim="800000"/>
            <a:headEnd/>
            <a:tailEnd/>
          </a:ln>
        </p:spPr>
        <p:txBody>
          <a:bodyPr>
            <a:spAutoFit/>
          </a:bodyPr>
          <a:lstStyle/>
          <a:p>
            <a:pPr algn="l">
              <a:spcBef>
                <a:spcPct val="5000"/>
              </a:spcBef>
            </a:pPr>
            <a:r>
              <a:rPr lang="zh-CN" altLang="en-US" sz="2800" b="1"/>
              <a:t>死区</a:t>
            </a:r>
          </a:p>
        </p:txBody>
      </p:sp>
      <p:sp>
        <p:nvSpPr>
          <p:cNvPr id="5" name="Text Box 11"/>
          <p:cNvSpPr txBox="1">
            <a:spLocks noChangeArrowheads="1"/>
          </p:cNvSpPr>
          <p:nvPr/>
        </p:nvSpPr>
        <p:spPr bwMode="auto">
          <a:xfrm>
            <a:off x="6958013" y="2070720"/>
            <a:ext cx="2157412" cy="1373188"/>
          </a:xfrm>
          <a:prstGeom prst="rect">
            <a:avLst/>
          </a:prstGeom>
          <a:noFill/>
          <a:ln w="9525">
            <a:noFill/>
            <a:miter lim="800000"/>
            <a:headEnd/>
            <a:tailEnd/>
          </a:ln>
        </p:spPr>
        <p:txBody>
          <a:bodyPr>
            <a:spAutoFit/>
          </a:bodyPr>
          <a:lstStyle/>
          <a:p>
            <a:pPr algn="l">
              <a:spcBef>
                <a:spcPct val="5000"/>
              </a:spcBef>
            </a:pPr>
            <a:r>
              <a:rPr lang="zh-CN" altLang="en-US" sz="2800" b="1" u="sng">
                <a:solidFill>
                  <a:srgbClr val="000099"/>
                </a:solidFill>
              </a:rPr>
              <a:t>集中刷新</a:t>
            </a:r>
            <a:r>
              <a:rPr lang="zh-CN" altLang="en-US" sz="2800" b="1">
                <a:solidFill>
                  <a:srgbClr val="000099"/>
                </a:solidFill>
              </a:rPr>
              <a:t>用于实时要求不高的场合.</a:t>
            </a:r>
          </a:p>
        </p:txBody>
      </p:sp>
      <p:sp>
        <p:nvSpPr>
          <p:cNvPr id="6" name="Text Box 12"/>
          <p:cNvSpPr txBox="1">
            <a:spLocks noChangeArrowheads="1"/>
          </p:cNvSpPr>
          <p:nvPr/>
        </p:nvSpPr>
        <p:spPr bwMode="auto">
          <a:xfrm>
            <a:off x="357907" y="1218818"/>
            <a:ext cx="2701925" cy="553998"/>
          </a:xfrm>
          <a:prstGeom prst="rect">
            <a:avLst/>
          </a:prstGeom>
          <a:noFill/>
          <a:ln w="9525">
            <a:noFill/>
            <a:miter lim="800000"/>
            <a:headEnd/>
            <a:tailEnd/>
          </a:ln>
        </p:spPr>
        <p:txBody>
          <a:bodyPr>
            <a:spAutoFit/>
          </a:bodyPr>
          <a:lstStyle/>
          <a:p>
            <a:pPr algn="l">
              <a:spcBef>
                <a:spcPct val="5000"/>
              </a:spcBef>
            </a:pPr>
            <a:r>
              <a:rPr lang="zh-CN" altLang="en-US" sz="3000" b="1"/>
              <a:t>(1) 集中刷新</a:t>
            </a:r>
          </a:p>
        </p:txBody>
      </p:sp>
      <p:grpSp>
        <p:nvGrpSpPr>
          <p:cNvPr id="7" name="Group 67"/>
          <p:cNvGrpSpPr>
            <a:grpSpLocks/>
          </p:cNvGrpSpPr>
          <p:nvPr/>
        </p:nvGrpSpPr>
        <p:grpSpPr bwMode="auto">
          <a:xfrm>
            <a:off x="862013" y="2013570"/>
            <a:ext cx="6008687" cy="966788"/>
            <a:chOff x="543" y="926"/>
            <a:chExt cx="3810" cy="609"/>
          </a:xfrm>
        </p:grpSpPr>
        <p:sp>
          <p:nvSpPr>
            <p:cNvPr id="8" name="Line 14"/>
            <p:cNvSpPr>
              <a:spLocks noChangeShapeType="1"/>
            </p:cNvSpPr>
            <p:nvPr/>
          </p:nvSpPr>
          <p:spPr bwMode="auto">
            <a:xfrm>
              <a:off x="1872" y="1128"/>
              <a:ext cx="528" cy="0"/>
            </a:xfrm>
            <a:prstGeom prst="line">
              <a:avLst/>
            </a:prstGeom>
            <a:noFill/>
            <a:ln w="28575">
              <a:solidFill>
                <a:srgbClr val="003C00"/>
              </a:solidFill>
              <a:prstDash val="sysDot"/>
              <a:round/>
              <a:headEnd type="none" w="sm" len="sm"/>
              <a:tailEnd type="none" w="sm" len="sm"/>
            </a:ln>
          </p:spPr>
          <p:txBody>
            <a:bodyPr wrap="none" anchor="ctr"/>
            <a:lstStyle/>
            <a:p>
              <a:endParaRPr lang="zh-CN" altLang="en-US" b="1"/>
            </a:p>
          </p:txBody>
        </p:sp>
        <p:sp>
          <p:nvSpPr>
            <p:cNvPr id="9" name="Line 15"/>
            <p:cNvSpPr>
              <a:spLocks noChangeShapeType="1"/>
            </p:cNvSpPr>
            <p:nvPr/>
          </p:nvSpPr>
          <p:spPr bwMode="auto">
            <a:xfrm>
              <a:off x="543" y="982"/>
              <a:ext cx="0" cy="533"/>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10" name="Line 16"/>
            <p:cNvSpPr>
              <a:spLocks noChangeShapeType="1"/>
            </p:cNvSpPr>
            <p:nvPr/>
          </p:nvSpPr>
          <p:spPr bwMode="auto">
            <a:xfrm>
              <a:off x="543" y="1272"/>
              <a:ext cx="3799" cy="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11" name="Text Box 17"/>
            <p:cNvSpPr txBox="1">
              <a:spLocks noChangeArrowheads="1"/>
            </p:cNvSpPr>
            <p:nvPr/>
          </p:nvSpPr>
          <p:spPr bwMode="auto">
            <a:xfrm>
              <a:off x="1184" y="936"/>
              <a:ext cx="644" cy="327"/>
            </a:xfrm>
            <a:prstGeom prst="rect">
              <a:avLst/>
            </a:prstGeom>
            <a:noFill/>
            <a:ln w="9525">
              <a:noFill/>
              <a:miter lim="800000"/>
              <a:headEnd/>
              <a:tailEnd/>
            </a:ln>
          </p:spPr>
          <p:txBody>
            <a:bodyPr>
              <a:spAutoFit/>
            </a:bodyPr>
            <a:lstStyle/>
            <a:p>
              <a:pPr algn="l">
                <a:spcBef>
                  <a:spcPct val="5000"/>
                </a:spcBef>
              </a:pPr>
              <a:r>
                <a:rPr lang="en-US" altLang="zh-CN" sz="2800" b="1"/>
                <a:t>R/W</a:t>
              </a:r>
            </a:p>
          </p:txBody>
        </p:sp>
        <p:sp>
          <p:nvSpPr>
            <p:cNvPr id="12" name="Line 18"/>
            <p:cNvSpPr>
              <a:spLocks noChangeShapeType="1"/>
            </p:cNvSpPr>
            <p:nvPr/>
          </p:nvSpPr>
          <p:spPr bwMode="auto">
            <a:xfrm>
              <a:off x="1776" y="992"/>
              <a:ext cx="0" cy="28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13" name="Text Box 19"/>
            <p:cNvSpPr txBox="1">
              <a:spLocks noChangeArrowheads="1"/>
            </p:cNvSpPr>
            <p:nvPr/>
          </p:nvSpPr>
          <p:spPr bwMode="auto">
            <a:xfrm>
              <a:off x="2495" y="926"/>
              <a:ext cx="654" cy="327"/>
            </a:xfrm>
            <a:prstGeom prst="rect">
              <a:avLst/>
            </a:prstGeom>
            <a:noFill/>
            <a:ln w="9525">
              <a:noFill/>
              <a:miter lim="800000"/>
              <a:headEnd/>
              <a:tailEnd/>
            </a:ln>
          </p:spPr>
          <p:txBody>
            <a:bodyPr>
              <a:spAutoFit/>
            </a:bodyPr>
            <a:lstStyle/>
            <a:p>
              <a:pPr algn="l">
                <a:spcBef>
                  <a:spcPct val="5000"/>
                </a:spcBef>
              </a:pPr>
              <a:r>
                <a:rPr lang="zh-CN" altLang="en-US" sz="2800" b="1"/>
                <a:t>刷新</a:t>
              </a:r>
            </a:p>
          </p:txBody>
        </p:sp>
        <p:sp>
          <p:nvSpPr>
            <p:cNvPr id="14" name="Line 20"/>
            <p:cNvSpPr>
              <a:spLocks noChangeShapeType="1"/>
            </p:cNvSpPr>
            <p:nvPr/>
          </p:nvSpPr>
          <p:spPr bwMode="auto">
            <a:xfrm>
              <a:off x="2486" y="991"/>
              <a:ext cx="0" cy="281"/>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15" name="Line 21"/>
            <p:cNvSpPr>
              <a:spLocks noChangeShapeType="1"/>
            </p:cNvSpPr>
            <p:nvPr/>
          </p:nvSpPr>
          <p:spPr bwMode="auto">
            <a:xfrm>
              <a:off x="3648" y="981"/>
              <a:ext cx="0" cy="291"/>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16" name="Text Box 22"/>
            <p:cNvSpPr txBox="1">
              <a:spLocks noChangeArrowheads="1"/>
            </p:cNvSpPr>
            <p:nvPr/>
          </p:nvSpPr>
          <p:spPr bwMode="auto">
            <a:xfrm>
              <a:off x="563" y="926"/>
              <a:ext cx="674" cy="327"/>
            </a:xfrm>
            <a:prstGeom prst="rect">
              <a:avLst/>
            </a:prstGeom>
            <a:noFill/>
            <a:ln w="9525">
              <a:noFill/>
              <a:miter lim="800000"/>
              <a:headEnd/>
              <a:tailEnd/>
            </a:ln>
          </p:spPr>
          <p:txBody>
            <a:bodyPr>
              <a:spAutoFit/>
            </a:bodyPr>
            <a:lstStyle/>
            <a:p>
              <a:pPr algn="l">
                <a:spcBef>
                  <a:spcPct val="5000"/>
                </a:spcBef>
              </a:pPr>
              <a:r>
                <a:rPr lang="en-US" altLang="zh-CN" sz="2800" b="1"/>
                <a:t>R/W</a:t>
              </a:r>
            </a:p>
          </p:txBody>
        </p:sp>
        <p:sp>
          <p:nvSpPr>
            <p:cNvPr id="17" name="Line 23"/>
            <p:cNvSpPr>
              <a:spLocks noChangeShapeType="1"/>
            </p:cNvSpPr>
            <p:nvPr/>
          </p:nvSpPr>
          <p:spPr bwMode="auto">
            <a:xfrm>
              <a:off x="1155" y="981"/>
              <a:ext cx="0" cy="281"/>
            </a:xfrm>
            <a:prstGeom prst="line">
              <a:avLst/>
            </a:prstGeom>
            <a:noFill/>
            <a:ln w="28575" cap="sq">
              <a:solidFill>
                <a:srgbClr val="003C00"/>
              </a:solidFill>
              <a:round/>
              <a:headEnd type="none" w="sm" len="sm"/>
              <a:tailEnd type="none" w="sm" len="sm"/>
            </a:ln>
          </p:spPr>
          <p:txBody>
            <a:bodyPr wrap="none" anchor="ctr"/>
            <a:lstStyle/>
            <a:p>
              <a:endParaRPr lang="zh-CN" altLang="en-US" b="1"/>
            </a:p>
          </p:txBody>
        </p:sp>
        <p:sp>
          <p:nvSpPr>
            <p:cNvPr id="18" name="Text Box 24"/>
            <p:cNvSpPr txBox="1">
              <a:spLocks noChangeArrowheads="1"/>
            </p:cNvSpPr>
            <p:nvPr/>
          </p:nvSpPr>
          <p:spPr bwMode="auto">
            <a:xfrm>
              <a:off x="3082" y="936"/>
              <a:ext cx="614" cy="327"/>
            </a:xfrm>
            <a:prstGeom prst="rect">
              <a:avLst/>
            </a:prstGeom>
            <a:noFill/>
            <a:ln w="9525">
              <a:noFill/>
              <a:miter lim="800000"/>
              <a:headEnd/>
              <a:tailEnd/>
            </a:ln>
          </p:spPr>
          <p:txBody>
            <a:bodyPr>
              <a:spAutoFit/>
            </a:bodyPr>
            <a:lstStyle/>
            <a:p>
              <a:pPr algn="l">
                <a:spcBef>
                  <a:spcPct val="5000"/>
                </a:spcBef>
              </a:pPr>
              <a:r>
                <a:rPr lang="zh-CN" altLang="en-US" sz="2800" b="1"/>
                <a:t>刷新</a:t>
              </a:r>
            </a:p>
          </p:txBody>
        </p:sp>
        <p:sp>
          <p:nvSpPr>
            <p:cNvPr id="19" name="Line 25"/>
            <p:cNvSpPr>
              <a:spLocks noChangeShapeType="1"/>
            </p:cNvSpPr>
            <p:nvPr/>
          </p:nvSpPr>
          <p:spPr bwMode="auto">
            <a:xfrm flipH="1">
              <a:off x="3082" y="990"/>
              <a:ext cx="0" cy="281"/>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20" name="Line 26"/>
            <p:cNvSpPr>
              <a:spLocks noChangeShapeType="1"/>
            </p:cNvSpPr>
            <p:nvPr/>
          </p:nvSpPr>
          <p:spPr bwMode="auto">
            <a:xfrm>
              <a:off x="3754" y="1128"/>
              <a:ext cx="528" cy="0"/>
            </a:xfrm>
            <a:prstGeom prst="line">
              <a:avLst/>
            </a:prstGeom>
            <a:noFill/>
            <a:ln w="28575" cap="rnd">
              <a:solidFill>
                <a:srgbClr val="CCFFFF"/>
              </a:solidFill>
              <a:prstDash val="sysDot"/>
              <a:round/>
              <a:headEnd type="none" w="sm" len="sm"/>
              <a:tailEnd type="none" w="sm" len="sm"/>
            </a:ln>
          </p:spPr>
          <p:txBody>
            <a:bodyPr wrap="none" anchor="ctr"/>
            <a:lstStyle/>
            <a:p>
              <a:endParaRPr lang="zh-CN" altLang="en-US" b="1"/>
            </a:p>
          </p:txBody>
        </p:sp>
        <p:sp>
          <p:nvSpPr>
            <p:cNvPr id="21" name="Line 27"/>
            <p:cNvSpPr>
              <a:spLocks noChangeShapeType="1"/>
            </p:cNvSpPr>
            <p:nvPr/>
          </p:nvSpPr>
          <p:spPr bwMode="auto">
            <a:xfrm>
              <a:off x="4353" y="971"/>
              <a:ext cx="0" cy="564"/>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grpSp>
      <p:grpSp>
        <p:nvGrpSpPr>
          <p:cNvPr id="22" name="Group 28"/>
          <p:cNvGrpSpPr>
            <a:grpSpLocks/>
          </p:cNvGrpSpPr>
          <p:nvPr/>
        </p:nvGrpSpPr>
        <p:grpSpPr bwMode="auto">
          <a:xfrm>
            <a:off x="877888" y="2832720"/>
            <a:ext cx="6003925" cy="15875"/>
            <a:chOff x="649" y="2179"/>
            <a:chExt cx="3782" cy="10"/>
          </a:xfrm>
        </p:grpSpPr>
        <p:sp>
          <p:nvSpPr>
            <p:cNvPr id="23" name="Line 29"/>
            <p:cNvSpPr>
              <a:spLocks noChangeShapeType="1"/>
            </p:cNvSpPr>
            <p:nvPr/>
          </p:nvSpPr>
          <p:spPr bwMode="auto">
            <a:xfrm>
              <a:off x="2827" y="2189"/>
              <a:ext cx="1604" cy="0"/>
            </a:xfrm>
            <a:prstGeom prst="line">
              <a:avLst/>
            </a:prstGeom>
            <a:noFill/>
            <a:ln w="22225" cap="sq">
              <a:solidFill>
                <a:srgbClr val="003C00"/>
              </a:solidFill>
              <a:round/>
              <a:headEnd type="none" w="sm" len="sm"/>
              <a:tailEnd type="triangle" w="med" len="med"/>
            </a:ln>
          </p:spPr>
          <p:txBody>
            <a:bodyPr wrap="none" anchor="ctr"/>
            <a:lstStyle/>
            <a:p>
              <a:endParaRPr lang="zh-CN" altLang="en-US" b="1"/>
            </a:p>
          </p:txBody>
        </p:sp>
        <p:sp>
          <p:nvSpPr>
            <p:cNvPr id="24" name="Line 30"/>
            <p:cNvSpPr>
              <a:spLocks noChangeShapeType="1"/>
            </p:cNvSpPr>
            <p:nvPr/>
          </p:nvSpPr>
          <p:spPr bwMode="auto">
            <a:xfrm flipH="1">
              <a:off x="649" y="2179"/>
              <a:ext cx="1574" cy="0"/>
            </a:xfrm>
            <a:prstGeom prst="line">
              <a:avLst/>
            </a:prstGeom>
            <a:noFill/>
            <a:ln w="22225" cap="sq">
              <a:solidFill>
                <a:srgbClr val="003C00"/>
              </a:solidFill>
              <a:round/>
              <a:headEnd/>
              <a:tailEnd type="triangle" w="med" len="med"/>
            </a:ln>
          </p:spPr>
          <p:txBody>
            <a:bodyPr wrap="none" anchor="ctr"/>
            <a:lstStyle/>
            <a:p>
              <a:endParaRPr lang="zh-CN" altLang="en-US" b="1"/>
            </a:p>
          </p:txBody>
        </p:sp>
      </p:grpSp>
      <p:sp>
        <p:nvSpPr>
          <p:cNvPr id="25" name="Text Box 31"/>
          <p:cNvSpPr txBox="1">
            <a:spLocks noChangeArrowheads="1"/>
          </p:cNvSpPr>
          <p:nvPr/>
        </p:nvSpPr>
        <p:spPr bwMode="auto">
          <a:xfrm>
            <a:off x="3354388" y="2558083"/>
            <a:ext cx="1208087" cy="533400"/>
          </a:xfrm>
          <a:prstGeom prst="rect">
            <a:avLst/>
          </a:prstGeom>
          <a:noFill/>
          <a:ln w="9525">
            <a:noFill/>
            <a:miter lim="800000"/>
            <a:headEnd/>
            <a:tailEnd/>
          </a:ln>
        </p:spPr>
        <p:txBody>
          <a:bodyPr>
            <a:spAutoFit/>
          </a:bodyPr>
          <a:lstStyle/>
          <a:p>
            <a:pPr algn="l">
              <a:spcBef>
                <a:spcPct val="5000"/>
              </a:spcBef>
            </a:pPr>
            <a:r>
              <a:rPr lang="zh-CN" altLang="en-US" sz="2900" b="1"/>
              <a:t> 2</a:t>
            </a:r>
            <a:r>
              <a:rPr lang="en-US" altLang="zh-CN" sz="2900" b="1"/>
              <a:t>ms</a:t>
            </a:r>
          </a:p>
        </p:txBody>
      </p:sp>
      <p:sp>
        <p:nvSpPr>
          <p:cNvPr id="26" name="Text Box 32"/>
          <p:cNvSpPr txBox="1">
            <a:spLocks noChangeArrowheads="1"/>
          </p:cNvSpPr>
          <p:nvPr/>
        </p:nvSpPr>
        <p:spPr bwMode="auto">
          <a:xfrm>
            <a:off x="909638" y="2972420"/>
            <a:ext cx="893762" cy="519113"/>
          </a:xfrm>
          <a:prstGeom prst="rect">
            <a:avLst/>
          </a:prstGeom>
          <a:noFill/>
          <a:ln w="9525">
            <a:noFill/>
            <a:miter lim="800000"/>
            <a:headEnd/>
            <a:tailEnd/>
          </a:ln>
        </p:spPr>
        <p:txBody>
          <a:bodyPr>
            <a:spAutoFit/>
          </a:bodyPr>
          <a:lstStyle/>
          <a:p>
            <a:pPr algn="l">
              <a:spcBef>
                <a:spcPct val="5000"/>
              </a:spcBef>
            </a:pPr>
            <a:r>
              <a:rPr lang="zh-CN" altLang="en-US" sz="2800" b="1"/>
              <a:t>50</a:t>
            </a:r>
            <a:r>
              <a:rPr lang="en-US" altLang="zh-CN" sz="2800" b="1"/>
              <a:t>ns</a:t>
            </a:r>
          </a:p>
        </p:txBody>
      </p:sp>
      <p:grpSp>
        <p:nvGrpSpPr>
          <p:cNvPr id="27" name="Group 33"/>
          <p:cNvGrpSpPr>
            <a:grpSpLocks/>
          </p:cNvGrpSpPr>
          <p:nvPr/>
        </p:nvGrpSpPr>
        <p:grpSpPr bwMode="auto">
          <a:xfrm>
            <a:off x="295275" y="3081958"/>
            <a:ext cx="2066925" cy="382587"/>
            <a:chOff x="272" y="2537"/>
            <a:chExt cx="1302" cy="241"/>
          </a:xfrm>
        </p:grpSpPr>
        <p:sp>
          <p:nvSpPr>
            <p:cNvPr id="28" name="Line 34"/>
            <p:cNvSpPr>
              <a:spLocks noChangeShapeType="1"/>
            </p:cNvSpPr>
            <p:nvPr/>
          </p:nvSpPr>
          <p:spPr bwMode="auto">
            <a:xfrm>
              <a:off x="629" y="2537"/>
              <a:ext cx="1" cy="240"/>
            </a:xfrm>
            <a:prstGeom prst="line">
              <a:avLst/>
            </a:prstGeom>
            <a:noFill/>
            <a:ln w="22225" cap="sq">
              <a:solidFill>
                <a:srgbClr val="003C00"/>
              </a:solidFill>
              <a:round/>
              <a:headEnd type="none" w="sm" len="sm"/>
              <a:tailEnd type="none" w="sm" len="sm"/>
            </a:ln>
          </p:spPr>
          <p:txBody>
            <a:bodyPr wrap="none" anchor="ctr"/>
            <a:lstStyle/>
            <a:p>
              <a:endParaRPr lang="zh-CN" altLang="en-US" b="1"/>
            </a:p>
          </p:txBody>
        </p:sp>
        <p:sp>
          <p:nvSpPr>
            <p:cNvPr id="29" name="Line 35"/>
            <p:cNvSpPr>
              <a:spLocks noChangeShapeType="1"/>
            </p:cNvSpPr>
            <p:nvPr/>
          </p:nvSpPr>
          <p:spPr bwMode="auto">
            <a:xfrm>
              <a:off x="1241" y="2538"/>
              <a:ext cx="1" cy="240"/>
            </a:xfrm>
            <a:prstGeom prst="line">
              <a:avLst/>
            </a:prstGeom>
            <a:noFill/>
            <a:ln w="22225" cap="sq">
              <a:solidFill>
                <a:srgbClr val="003C00"/>
              </a:solidFill>
              <a:round/>
              <a:headEnd type="none" w="sm" len="sm"/>
              <a:tailEnd type="none" w="sm" len="sm"/>
            </a:ln>
          </p:spPr>
          <p:txBody>
            <a:bodyPr wrap="none" anchor="ctr"/>
            <a:lstStyle/>
            <a:p>
              <a:endParaRPr lang="zh-CN" altLang="en-US" b="1"/>
            </a:p>
          </p:txBody>
        </p:sp>
        <p:sp>
          <p:nvSpPr>
            <p:cNvPr id="30" name="Line 36"/>
            <p:cNvSpPr>
              <a:spLocks noChangeShapeType="1"/>
            </p:cNvSpPr>
            <p:nvPr/>
          </p:nvSpPr>
          <p:spPr bwMode="auto">
            <a:xfrm>
              <a:off x="272" y="2623"/>
              <a:ext cx="324" cy="1"/>
            </a:xfrm>
            <a:prstGeom prst="line">
              <a:avLst/>
            </a:prstGeom>
            <a:noFill/>
            <a:ln w="22225" cap="sq">
              <a:solidFill>
                <a:srgbClr val="003C00"/>
              </a:solidFill>
              <a:round/>
              <a:headEnd type="none" w="sm" len="sm"/>
              <a:tailEnd type="triangle" w="med" len="med"/>
            </a:ln>
          </p:spPr>
          <p:txBody>
            <a:bodyPr wrap="none" anchor="ctr"/>
            <a:lstStyle/>
            <a:p>
              <a:endParaRPr lang="zh-CN" altLang="en-US" b="1"/>
            </a:p>
          </p:txBody>
        </p:sp>
        <p:sp>
          <p:nvSpPr>
            <p:cNvPr id="31" name="Line 37"/>
            <p:cNvSpPr>
              <a:spLocks noChangeShapeType="1"/>
            </p:cNvSpPr>
            <p:nvPr/>
          </p:nvSpPr>
          <p:spPr bwMode="auto">
            <a:xfrm>
              <a:off x="1250" y="2633"/>
              <a:ext cx="324" cy="1"/>
            </a:xfrm>
            <a:prstGeom prst="line">
              <a:avLst/>
            </a:prstGeom>
            <a:noFill/>
            <a:ln w="22225" cap="sq">
              <a:solidFill>
                <a:srgbClr val="003C00"/>
              </a:solidFill>
              <a:round/>
              <a:headEnd type="triangle" w="med" len="med"/>
              <a:tailEnd/>
            </a:ln>
          </p:spPr>
          <p:txBody>
            <a:bodyPr wrap="none" anchor="ctr"/>
            <a:lstStyle/>
            <a:p>
              <a:endParaRPr lang="zh-CN" altLang="en-US" b="1"/>
            </a:p>
          </p:txBody>
        </p:sp>
      </p:grpSp>
      <p:grpSp>
        <p:nvGrpSpPr>
          <p:cNvPr id="32" name="Group 38"/>
          <p:cNvGrpSpPr>
            <a:grpSpLocks/>
          </p:cNvGrpSpPr>
          <p:nvPr/>
        </p:nvGrpSpPr>
        <p:grpSpPr bwMode="auto">
          <a:xfrm>
            <a:off x="3962400" y="3089895"/>
            <a:ext cx="2946400" cy="476250"/>
            <a:chOff x="2602" y="2052"/>
            <a:chExt cx="1856" cy="300"/>
          </a:xfrm>
        </p:grpSpPr>
        <p:sp>
          <p:nvSpPr>
            <p:cNvPr id="33" name="Line 39"/>
            <p:cNvSpPr>
              <a:spLocks noChangeShapeType="1"/>
            </p:cNvSpPr>
            <p:nvPr/>
          </p:nvSpPr>
          <p:spPr bwMode="auto">
            <a:xfrm flipH="1">
              <a:off x="2602" y="2052"/>
              <a:ext cx="0" cy="300"/>
            </a:xfrm>
            <a:prstGeom prst="line">
              <a:avLst/>
            </a:prstGeom>
            <a:noFill/>
            <a:ln w="22225" cap="sq">
              <a:solidFill>
                <a:srgbClr val="003C00"/>
              </a:solidFill>
              <a:round/>
              <a:headEnd type="none" w="sm" len="sm"/>
              <a:tailEnd type="none" w="sm" len="sm"/>
            </a:ln>
          </p:spPr>
          <p:txBody>
            <a:bodyPr wrap="none" anchor="ctr"/>
            <a:lstStyle/>
            <a:p>
              <a:endParaRPr lang="zh-CN" altLang="en-US" b="1"/>
            </a:p>
          </p:txBody>
        </p:sp>
        <p:sp>
          <p:nvSpPr>
            <p:cNvPr id="34" name="Line 40"/>
            <p:cNvSpPr>
              <a:spLocks noChangeShapeType="1"/>
            </p:cNvSpPr>
            <p:nvPr/>
          </p:nvSpPr>
          <p:spPr bwMode="auto">
            <a:xfrm>
              <a:off x="4458" y="2083"/>
              <a:ext cx="0" cy="240"/>
            </a:xfrm>
            <a:prstGeom prst="line">
              <a:avLst/>
            </a:prstGeom>
            <a:noFill/>
            <a:ln w="22225" cap="sq">
              <a:solidFill>
                <a:srgbClr val="003C00"/>
              </a:solidFill>
              <a:round/>
              <a:headEnd type="none" w="sm" len="sm"/>
              <a:tailEnd type="none" w="sm" len="sm"/>
            </a:ln>
          </p:spPr>
          <p:txBody>
            <a:bodyPr wrap="none" anchor="ctr"/>
            <a:lstStyle/>
            <a:p>
              <a:endParaRPr lang="zh-CN" altLang="en-US" b="1"/>
            </a:p>
          </p:txBody>
        </p:sp>
        <p:sp>
          <p:nvSpPr>
            <p:cNvPr id="35" name="Line 41"/>
            <p:cNvSpPr>
              <a:spLocks noChangeShapeType="1"/>
            </p:cNvSpPr>
            <p:nvPr/>
          </p:nvSpPr>
          <p:spPr bwMode="auto">
            <a:xfrm>
              <a:off x="2619" y="2199"/>
              <a:ext cx="591" cy="0"/>
            </a:xfrm>
            <a:prstGeom prst="line">
              <a:avLst/>
            </a:prstGeom>
            <a:noFill/>
            <a:ln w="22225" cap="sq">
              <a:solidFill>
                <a:srgbClr val="003C00"/>
              </a:solidFill>
              <a:round/>
              <a:headEnd type="triangle" w="med" len="med"/>
              <a:tailEnd/>
            </a:ln>
          </p:spPr>
          <p:txBody>
            <a:bodyPr wrap="none" anchor="ctr"/>
            <a:lstStyle/>
            <a:p>
              <a:endParaRPr lang="zh-CN" altLang="en-US" b="1"/>
            </a:p>
          </p:txBody>
        </p:sp>
        <p:sp>
          <p:nvSpPr>
            <p:cNvPr id="36" name="Line 42"/>
            <p:cNvSpPr>
              <a:spLocks noChangeShapeType="1"/>
            </p:cNvSpPr>
            <p:nvPr/>
          </p:nvSpPr>
          <p:spPr bwMode="auto">
            <a:xfrm>
              <a:off x="3798" y="2209"/>
              <a:ext cx="640" cy="0"/>
            </a:xfrm>
            <a:prstGeom prst="line">
              <a:avLst/>
            </a:prstGeom>
            <a:noFill/>
            <a:ln w="22225" cap="sq">
              <a:solidFill>
                <a:srgbClr val="003C00"/>
              </a:solidFill>
              <a:round/>
              <a:headEnd type="none" w="sm" len="sm"/>
              <a:tailEnd type="triangle" w="med" len="med"/>
            </a:ln>
          </p:spPr>
          <p:txBody>
            <a:bodyPr wrap="none" anchor="ctr"/>
            <a:lstStyle/>
            <a:p>
              <a:endParaRPr lang="zh-CN" altLang="en-US" b="1"/>
            </a:p>
          </p:txBody>
        </p:sp>
      </p:grpSp>
      <p:sp>
        <p:nvSpPr>
          <p:cNvPr id="37" name="Line 65"/>
          <p:cNvSpPr>
            <a:spLocks noChangeShapeType="1"/>
          </p:cNvSpPr>
          <p:nvPr/>
        </p:nvSpPr>
        <p:spPr bwMode="auto">
          <a:xfrm>
            <a:off x="5526088" y="3578845"/>
            <a:ext cx="1284287" cy="273050"/>
          </a:xfrm>
          <a:prstGeom prst="line">
            <a:avLst/>
          </a:prstGeom>
          <a:noFill/>
          <a:ln w="19050">
            <a:solidFill>
              <a:srgbClr val="000099"/>
            </a:solidFill>
            <a:round/>
            <a:headEnd/>
            <a:tailEnd type="triangle" w="med" len="med"/>
          </a:ln>
        </p:spPr>
        <p:txBody>
          <a:bodyPr wrap="none"/>
          <a:lstStyle/>
          <a:p>
            <a:endParaRPr lang="zh-CN" altLang="en-US" b="1"/>
          </a:p>
        </p:txBody>
      </p:sp>
      <p:sp>
        <p:nvSpPr>
          <p:cNvPr id="38" name="Text Box 66"/>
          <p:cNvSpPr txBox="1">
            <a:spLocks noChangeArrowheads="1"/>
          </p:cNvSpPr>
          <p:nvPr/>
        </p:nvSpPr>
        <p:spPr bwMode="auto">
          <a:xfrm>
            <a:off x="6777038" y="3562970"/>
            <a:ext cx="2414587" cy="946150"/>
          </a:xfrm>
          <a:prstGeom prst="rect">
            <a:avLst/>
          </a:prstGeom>
          <a:noFill/>
          <a:ln w="9525">
            <a:noFill/>
            <a:miter lim="800000"/>
            <a:headEnd/>
            <a:tailEnd/>
          </a:ln>
        </p:spPr>
        <p:txBody>
          <a:bodyPr>
            <a:spAutoFit/>
          </a:bodyPr>
          <a:lstStyle/>
          <a:p>
            <a:pPr algn="l"/>
            <a:r>
              <a:rPr lang="zh-CN" altLang="en-US" sz="2800" b="1">
                <a:solidFill>
                  <a:srgbClr val="000099"/>
                </a:solidFill>
              </a:rPr>
              <a:t>在此期间, 不能使用存储器</a:t>
            </a:r>
          </a:p>
        </p:txBody>
      </p:sp>
      <p:sp>
        <p:nvSpPr>
          <p:cNvPr id="39" name="Text Box 10"/>
          <p:cNvSpPr txBox="1">
            <a:spLocks noChangeArrowheads="1"/>
          </p:cNvSpPr>
          <p:nvPr/>
        </p:nvSpPr>
        <p:spPr bwMode="auto">
          <a:xfrm>
            <a:off x="444500" y="4077072"/>
            <a:ext cx="2559050" cy="553998"/>
          </a:xfrm>
          <a:prstGeom prst="rect">
            <a:avLst/>
          </a:prstGeom>
          <a:noFill/>
          <a:ln w="9525">
            <a:noFill/>
            <a:miter lim="800000"/>
            <a:headEnd/>
            <a:tailEnd/>
          </a:ln>
        </p:spPr>
        <p:txBody>
          <a:bodyPr>
            <a:spAutoFit/>
          </a:bodyPr>
          <a:lstStyle/>
          <a:p>
            <a:pPr algn="l">
              <a:spcBef>
                <a:spcPct val="5000"/>
              </a:spcBef>
            </a:pPr>
            <a:r>
              <a:rPr lang="zh-CN" altLang="en-US" sz="3000" b="1"/>
              <a:t>(2) 分散刷新</a:t>
            </a:r>
          </a:p>
        </p:txBody>
      </p:sp>
      <p:sp>
        <p:nvSpPr>
          <p:cNvPr id="40" name="Text Box 11"/>
          <p:cNvSpPr txBox="1">
            <a:spLocks noChangeArrowheads="1"/>
          </p:cNvSpPr>
          <p:nvPr/>
        </p:nvSpPr>
        <p:spPr bwMode="auto">
          <a:xfrm>
            <a:off x="709613" y="4619997"/>
            <a:ext cx="6781800" cy="553998"/>
          </a:xfrm>
          <a:prstGeom prst="rect">
            <a:avLst/>
          </a:prstGeom>
          <a:noFill/>
          <a:ln w="9525">
            <a:noFill/>
            <a:miter lim="800000"/>
            <a:headEnd/>
            <a:tailEnd/>
          </a:ln>
        </p:spPr>
        <p:txBody>
          <a:bodyPr>
            <a:spAutoFit/>
          </a:bodyPr>
          <a:lstStyle/>
          <a:p>
            <a:pPr algn="l">
              <a:spcBef>
                <a:spcPct val="5000"/>
              </a:spcBef>
            </a:pPr>
            <a:r>
              <a:rPr lang="zh-CN" altLang="en-US" sz="3000" b="1"/>
              <a:t>各刷新周期分散安排在存取周期中。</a:t>
            </a:r>
          </a:p>
        </p:txBody>
      </p:sp>
      <p:grpSp>
        <p:nvGrpSpPr>
          <p:cNvPr id="41" name="Group 89"/>
          <p:cNvGrpSpPr>
            <a:grpSpLocks/>
          </p:cNvGrpSpPr>
          <p:nvPr/>
        </p:nvGrpSpPr>
        <p:grpSpPr bwMode="auto">
          <a:xfrm>
            <a:off x="1093788" y="5258174"/>
            <a:ext cx="5081587" cy="592138"/>
            <a:chOff x="689" y="972"/>
            <a:chExt cx="3201" cy="373"/>
          </a:xfrm>
        </p:grpSpPr>
        <p:sp>
          <p:nvSpPr>
            <p:cNvPr id="42" name="Text Box 13"/>
            <p:cNvSpPr txBox="1">
              <a:spLocks noChangeArrowheads="1"/>
            </p:cNvSpPr>
            <p:nvPr/>
          </p:nvSpPr>
          <p:spPr bwMode="auto">
            <a:xfrm>
              <a:off x="712" y="996"/>
              <a:ext cx="643" cy="349"/>
            </a:xfrm>
            <a:prstGeom prst="rect">
              <a:avLst/>
            </a:prstGeom>
            <a:noFill/>
            <a:ln w="9525">
              <a:noFill/>
              <a:miter lim="800000"/>
              <a:headEnd/>
              <a:tailEnd/>
            </a:ln>
          </p:spPr>
          <p:txBody>
            <a:bodyPr>
              <a:spAutoFit/>
            </a:bodyPr>
            <a:lstStyle/>
            <a:p>
              <a:pPr algn="l">
                <a:spcBef>
                  <a:spcPct val="5000"/>
                </a:spcBef>
              </a:pPr>
              <a:r>
                <a:rPr lang="en-US" altLang="zh-CN" sz="3000" b="1"/>
                <a:t>R/W</a:t>
              </a:r>
            </a:p>
          </p:txBody>
        </p:sp>
        <p:sp>
          <p:nvSpPr>
            <p:cNvPr id="43" name="Line 15"/>
            <p:cNvSpPr>
              <a:spLocks noChangeShapeType="1"/>
            </p:cNvSpPr>
            <p:nvPr/>
          </p:nvSpPr>
          <p:spPr bwMode="auto">
            <a:xfrm>
              <a:off x="692" y="1020"/>
              <a:ext cx="0" cy="301"/>
            </a:xfrm>
            <a:prstGeom prst="line">
              <a:avLst/>
            </a:prstGeom>
            <a:noFill/>
            <a:ln w="25400" cap="sq">
              <a:solidFill>
                <a:srgbClr val="003C00"/>
              </a:solidFill>
              <a:round/>
              <a:headEnd type="none" w="sm" len="sm"/>
              <a:tailEnd type="none" w="sm" len="sm"/>
            </a:ln>
          </p:spPr>
          <p:txBody>
            <a:bodyPr wrap="none" anchor="ctr"/>
            <a:lstStyle/>
            <a:p>
              <a:endParaRPr lang="zh-CN" altLang="en-US" sz="3000" b="1"/>
            </a:p>
          </p:txBody>
        </p:sp>
        <p:sp>
          <p:nvSpPr>
            <p:cNvPr id="44" name="Line 16"/>
            <p:cNvSpPr>
              <a:spLocks noChangeShapeType="1"/>
            </p:cNvSpPr>
            <p:nvPr/>
          </p:nvSpPr>
          <p:spPr bwMode="auto">
            <a:xfrm>
              <a:off x="689" y="1328"/>
              <a:ext cx="3201" cy="0"/>
            </a:xfrm>
            <a:prstGeom prst="line">
              <a:avLst/>
            </a:prstGeom>
            <a:noFill/>
            <a:ln w="25400" cap="sq">
              <a:solidFill>
                <a:srgbClr val="003C00"/>
              </a:solidFill>
              <a:round/>
              <a:headEnd type="none" w="sm" len="sm"/>
              <a:tailEnd type="none" w="sm" len="sm"/>
            </a:ln>
          </p:spPr>
          <p:txBody>
            <a:bodyPr wrap="none" anchor="ctr"/>
            <a:lstStyle/>
            <a:p>
              <a:endParaRPr lang="zh-CN" altLang="en-US" sz="3000" b="1"/>
            </a:p>
          </p:txBody>
        </p:sp>
        <p:sp>
          <p:nvSpPr>
            <p:cNvPr id="45" name="Text Box 17"/>
            <p:cNvSpPr txBox="1">
              <a:spLocks noChangeArrowheads="1"/>
            </p:cNvSpPr>
            <p:nvPr/>
          </p:nvSpPr>
          <p:spPr bwMode="auto">
            <a:xfrm>
              <a:off x="1908" y="992"/>
              <a:ext cx="644" cy="349"/>
            </a:xfrm>
            <a:prstGeom prst="rect">
              <a:avLst/>
            </a:prstGeom>
            <a:noFill/>
            <a:ln w="9525">
              <a:noFill/>
              <a:miter lim="800000"/>
              <a:headEnd/>
              <a:tailEnd/>
            </a:ln>
          </p:spPr>
          <p:txBody>
            <a:bodyPr>
              <a:spAutoFit/>
            </a:bodyPr>
            <a:lstStyle/>
            <a:p>
              <a:pPr algn="l">
                <a:spcBef>
                  <a:spcPct val="5000"/>
                </a:spcBef>
              </a:pPr>
              <a:r>
                <a:rPr lang="en-US" altLang="zh-CN" sz="3000" b="1"/>
                <a:t>R/W</a:t>
              </a:r>
            </a:p>
          </p:txBody>
        </p:sp>
        <p:sp>
          <p:nvSpPr>
            <p:cNvPr id="46" name="Text Box 18"/>
            <p:cNvSpPr txBox="1">
              <a:spLocks noChangeArrowheads="1"/>
            </p:cNvSpPr>
            <p:nvPr/>
          </p:nvSpPr>
          <p:spPr bwMode="auto">
            <a:xfrm>
              <a:off x="1311" y="972"/>
              <a:ext cx="614" cy="349"/>
            </a:xfrm>
            <a:prstGeom prst="rect">
              <a:avLst/>
            </a:prstGeom>
            <a:noFill/>
            <a:ln w="9525">
              <a:noFill/>
              <a:miter lim="800000"/>
              <a:headEnd/>
              <a:tailEnd/>
            </a:ln>
          </p:spPr>
          <p:txBody>
            <a:bodyPr>
              <a:spAutoFit/>
            </a:bodyPr>
            <a:lstStyle/>
            <a:p>
              <a:pPr algn="l">
                <a:spcBef>
                  <a:spcPct val="5000"/>
                </a:spcBef>
              </a:pPr>
              <a:r>
                <a:rPr lang="zh-CN" altLang="en-US" sz="3000" b="1"/>
                <a:t>刷新</a:t>
              </a:r>
            </a:p>
          </p:txBody>
        </p:sp>
        <p:sp>
          <p:nvSpPr>
            <p:cNvPr id="47" name="Line 19"/>
            <p:cNvSpPr>
              <a:spLocks noChangeShapeType="1"/>
            </p:cNvSpPr>
            <p:nvPr/>
          </p:nvSpPr>
          <p:spPr bwMode="auto">
            <a:xfrm>
              <a:off x="1300" y="1020"/>
              <a:ext cx="0" cy="290"/>
            </a:xfrm>
            <a:prstGeom prst="line">
              <a:avLst/>
            </a:prstGeom>
            <a:noFill/>
            <a:ln w="25400" cap="sq">
              <a:solidFill>
                <a:srgbClr val="003C00"/>
              </a:solidFill>
              <a:round/>
              <a:headEnd type="none" w="sm" len="sm"/>
              <a:tailEnd type="none" w="sm" len="sm"/>
            </a:ln>
          </p:spPr>
          <p:txBody>
            <a:bodyPr wrap="none" anchor="ctr"/>
            <a:lstStyle/>
            <a:p>
              <a:endParaRPr lang="zh-CN" altLang="en-US" sz="3000" b="1"/>
            </a:p>
          </p:txBody>
        </p:sp>
        <p:sp>
          <p:nvSpPr>
            <p:cNvPr id="48" name="Line 20"/>
            <p:cNvSpPr>
              <a:spLocks noChangeShapeType="1"/>
            </p:cNvSpPr>
            <p:nvPr/>
          </p:nvSpPr>
          <p:spPr bwMode="auto">
            <a:xfrm>
              <a:off x="1890" y="1030"/>
              <a:ext cx="0" cy="290"/>
            </a:xfrm>
            <a:prstGeom prst="line">
              <a:avLst/>
            </a:prstGeom>
            <a:noFill/>
            <a:ln w="25400" cap="sq">
              <a:solidFill>
                <a:srgbClr val="003C00"/>
              </a:solidFill>
              <a:round/>
              <a:headEnd type="none" w="sm" len="sm"/>
              <a:tailEnd type="none" w="sm" len="sm"/>
            </a:ln>
          </p:spPr>
          <p:txBody>
            <a:bodyPr wrap="none" anchor="ctr"/>
            <a:lstStyle/>
            <a:p>
              <a:endParaRPr lang="zh-CN" altLang="en-US" sz="3000" b="1"/>
            </a:p>
          </p:txBody>
        </p:sp>
        <p:sp>
          <p:nvSpPr>
            <p:cNvPr id="49" name="Text Box 21"/>
            <p:cNvSpPr txBox="1">
              <a:spLocks noChangeArrowheads="1"/>
            </p:cNvSpPr>
            <p:nvPr/>
          </p:nvSpPr>
          <p:spPr bwMode="auto">
            <a:xfrm>
              <a:off x="2506" y="972"/>
              <a:ext cx="644" cy="349"/>
            </a:xfrm>
            <a:prstGeom prst="rect">
              <a:avLst/>
            </a:prstGeom>
            <a:noFill/>
            <a:ln w="9525">
              <a:noFill/>
              <a:miter lim="800000"/>
              <a:headEnd/>
              <a:tailEnd/>
            </a:ln>
          </p:spPr>
          <p:txBody>
            <a:bodyPr>
              <a:spAutoFit/>
            </a:bodyPr>
            <a:lstStyle/>
            <a:p>
              <a:pPr algn="l">
                <a:spcBef>
                  <a:spcPct val="5000"/>
                </a:spcBef>
              </a:pPr>
              <a:r>
                <a:rPr lang="zh-CN" altLang="en-US" sz="3000" b="1"/>
                <a:t>刷新</a:t>
              </a:r>
            </a:p>
          </p:txBody>
        </p:sp>
        <p:sp>
          <p:nvSpPr>
            <p:cNvPr id="50" name="Line 22"/>
            <p:cNvSpPr>
              <a:spLocks noChangeShapeType="1"/>
            </p:cNvSpPr>
            <p:nvPr/>
          </p:nvSpPr>
          <p:spPr bwMode="auto">
            <a:xfrm>
              <a:off x="2483" y="1038"/>
              <a:ext cx="0" cy="280"/>
            </a:xfrm>
            <a:prstGeom prst="line">
              <a:avLst/>
            </a:prstGeom>
            <a:noFill/>
            <a:ln w="25400" cap="sq">
              <a:solidFill>
                <a:srgbClr val="003C00"/>
              </a:solidFill>
              <a:round/>
              <a:headEnd type="none" w="sm" len="sm"/>
              <a:tailEnd type="none" w="sm" len="sm"/>
            </a:ln>
          </p:spPr>
          <p:txBody>
            <a:bodyPr wrap="none" anchor="ctr"/>
            <a:lstStyle/>
            <a:p>
              <a:endParaRPr lang="zh-CN" altLang="en-US" sz="3000" b="1"/>
            </a:p>
          </p:txBody>
        </p:sp>
        <p:sp>
          <p:nvSpPr>
            <p:cNvPr id="51" name="Line 23"/>
            <p:cNvSpPr>
              <a:spLocks noChangeShapeType="1"/>
            </p:cNvSpPr>
            <p:nvPr/>
          </p:nvSpPr>
          <p:spPr bwMode="auto">
            <a:xfrm>
              <a:off x="3171" y="1174"/>
              <a:ext cx="528" cy="0"/>
            </a:xfrm>
            <a:prstGeom prst="line">
              <a:avLst/>
            </a:prstGeom>
            <a:noFill/>
            <a:ln w="28575" cap="rnd">
              <a:solidFill>
                <a:schemeClr val="tx1"/>
              </a:solidFill>
              <a:prstDash val="sysDot"/>
              <a:round/>
              <a:headEnd type="none" w="sm" len="sm"/>
              <a:tailEnd type="none" w="sm" len="sm"/>
            </a:ln>
          </p:spPr>
          <p:txBody>
            <a:bodyPr wrap="none" anchor="ctr"/>
            <a:lstStyle/>
            <a:p>
              <a:endParaRPr lang="zh-CN" altLang="en-US" sz="3000" b="1"/>
            </a:p>
          </p:txBody>
        </p:sp>
        <p:sp>
          <p:nvSpPr>
            <p:cNvPr id="52" name="Line 24"/>
            <p:cNvSpPr>
              <a:spLocks noChangeShapeType="1"/>
            </p:cNvSpPr>
            <p:nvPr/>
          </p:nvSpPr>
          <p:spPr bwMode="auto">
            <a:xfrm>
              <a:off x="3089" y="1040"/>
              <a:ext cx="0" cy="280"/>
            </a:xfrm>
            <a:prstGeom prst="line">
              <a:avLst/>
            </a:prstGeom>
            <a:noFill/>
            <a:ln w="25400" cap="sq">
              <a:solidFill>
                <a:srgbClr val="003C00"/>
              </a:solidFill>
              <a:round/>
              <a:headEnd type="none" w="sm" len="sm"/>
              <a:tailEnd type="none" w="sm" len="sm"/>
            </a:ln>
          </p:spPr>
          <p:txBody>
            <a:bodyPr wrap="none" anchor="ctr"/>
            <a:lstStyle/>
            <a:p>
              <a:endParaRPr lang="zh-CN" altLang="en-US" sz="3000" b="1"/>
            </a:p>
          </p:txBody>
        </p:sp>
      </p:grpSp>
      <p:sp>
        <p:nvSpPr>
          <p:cNvPr id="53" name="Text Box 25"/>
          <p:cNvSpPr txBox="1">
            <a:spLocks noChangeArrowheads="1"/>
          </p:cNvSpPr>
          <p:nvPr/>
        </p:nvSpPr>
        <p:spPr bwMode="auto">
          <a:xfrm>
            <a:off x="1500188" y="5937622"/>
            <a:ext cx="1295400" cy="553998"/>
          </a:xfrm>
          <a:prstGeom prst="rect">
            <a:avLst/>
          </a:prstGeom>
          <a:noFill/>
          <a:ln w="9525">
            <a:noFill/>
            <a:miter lim="800000"/>
            <a:headEnd/>
            <a:tailEnd/>
          </a:ln>
        </p:spPr>
        <p:txBody>
          <a:bodyPr>
            <a:spAutoFit/>
          </a:bodyPr>
          <a:lstStyle/>
          <a:p>
            <a:pPr algn="l">
              <a:spcBef>
                <a:spcPct val="5000"/>
              </a:spcBef>
            </a:pPr>
            <a:r>
              <a:rPr lang="zh-CN" altLang="en-US" sz="3000" b="1"/>
              <a:t>100</a:t>
            </a:r>
            <a:r>
              <a:rPr lang="en-US" altLang="zh-CN" sz="3000" b="1"/>
              <a:t>ns</a:t>
            </a:r>
          </a:p>
        </p:txBody>
      </p:sp>
      <p:grpSp>
        <p:nvGrpSpPr>
          <p:cNvPr id="54" name="Group 26"/>
          <p:cNvGrpSpPr>
            <a:grpSpLocks/>
          </p:cNvGrpSpPr>
          <p:nvPr/>
        </p:nvGrpSpPr>
        <p:grpSpPr bwMode="auto">
          <a:xfrm>
            <a:off x="1098550" y="5910635"/>
            <a:ext cx="1900238" cy="477837"/>
            <a:chOff x="678" y="3793"/>
            <a:chExt cx="1188" cy="301"/>
          </a:xfrm>
        </p:grpSpPr>
        <p:sp>
          <p:nvSpPr>
            <p:cNvPr id="55" name="Line 27"/>
            <p:cNvSpPr>
              <a:spLocks noChangeShapeType="1"/>
            </p:cNvSpPr>
            <p:nvPr/>
          </p:nvSpPr>
          <p:spPr bwMode="auto">
            <a:xfrm>
              <a:off x="1866" y="3821"/>
              <a:ext cx="0" cy="270"/>
            </a:xfrm>
            <a:prstGeom prst="line">
              <a:avLst/>
            </a:prstGeom>
            <a:noFill/>
            <a:ln w="22225" cap="sq">
              <a:solidFill>
                <a:srgbClr val="003C00"/>
              </a:solidFill>
              <a:round/>
              <a:headEnd type="none" w="sm" len="sm"/>
              <a:tailEnd type="none" w="sm" len="sm"/>
            </a:ln>
          </p:spPr>
          <p:txBody>
            <a:bodyPr wrap="none" anchor="ctr"/>
            <a:lstStyle/>
            <a:p>
              <a:endParaRPr lang="zh-CN" altLang="en-US" sz="3000" b="1"/>
            </a:p>
          </p:txBody>
        </p:sp>
        <p:sp>
          <p:nvSpPr>
            <p:cNvPr id="56" name="Line 28"/>
            <p:cNvSpPr>
              <a:spLocks noChangeShapeType="1"/>
            </p:cNvSpPr>
            <p:nvPr/>
          </p:nvSpPr>
          <p:spPr bwMode="auto">
            <a:xfrm>
              <a:off x="689" y="3998"/>
              <a:ext cx="286" cy="0"/>
            </a:xfrm>
            <a:prstGeom prst="line">
              <a:avLst/>
            </a:prstGeom>
            <a:noFill/>
            <a:ln w="22225" cap="sq">
              <a:solidFill>
                <a:srgbClr val="003C00"/>
              </a:solidFill>
              <a:round/>
              <a:headEnd type="triangle" w="med" len="med"/>
              <a:tailEnd/>
            </a:ln>
          </p:spPr>
          <p:txBody>
            <a:bodyPr wrap="none" anchor="ctr"/>
            <a:lstStyle/>
            <a:p>
              <a:endParaRPr lang="zh-CN" altLang="en-US" sz="3000" b="1"/>
            </a:p>
          </p:txBody>
        </p:sp>
        <p:sp>
          <p:nvSpPr>
            <p:cNvPr id="57" name="Line 29"/>
            <p:cNvSpPr>
              <a:spLocks noChangeShapeType="1"/>
            </p:cNvSpPr>
            <p:nvPr/>
          </p:nvSpPr>
          <p:spPr bwMode="auto">
            <a:xfrm>
              <a:off x="1588" y="3998"/>
              <a:ext cx="265" cy="0"/>
            </a:xfrm>
            <a:prstGeom prst="line">
              <a:avLst/>
            </a:prstGeom>
            <a:noFill/>
            <a:ln w="22225" cap="sq">
              <a:solidFill>
                <a:srgbClr val="003C00"/>
              </a:solidFill>
              <a:round/>
              <a:headEnd type="none" w="sm" len="sm"/>
              <a:tailEnd type="triangle" w="med" len="med"/>
            </a:ln>
          </p:spPr>
          <p:txBody>
            <a:bodyPr wrap="none" anchor="ctr"/>
            <a:lstStyle/>
            <a:p>
              <a:endParaRPr lang="zh-CN" altLang="en-US" sz="3000" b="1"/>
            </a:p>
          </p:txBody>
        </p:sp>
        <p:sp>
          <p:nvSpPr>
            <p:cNvPr id="58" name="Line 30"/>
            <p:cNvSpPr>
              <a:spLocks noChangeShapeType="1"/>
            </p:cNvSpPr>
            <p:nvPr/>
          </p:nvSpPr>
          <p:spPr bwMode="auto">
            <a:xfrm>
              <a:off x="678" y="3793"/>
              <a:ext cx="0" cy="301"/>
            </a:xfrm>
            <a:prstGeom prst="line">
              <a:avLst/>
            </a:prstGeom>
            <a:noFill/>
            <a:ln w="22225" cap="sq">
              <a:solidFill>
                <a:srgbClr val="003C00"/>
              </a:solidFill>
              <a:round/>
              <a:headEnd type="none" w="sm" len="sm"/>
              <a:tailEnd type="none" w="sm" len="sm"/>
            </a:ln>
          </p:spPr>
          <p:txBody>
            <a:bodyPr wrap="none" anchor="ctr"/>
            <a:lstStyle/>
            <a:p>
              <a:endParaRPr lang="zh-CN" altLang="en-US" sz="3000" b="1"/>
            </a:p>
          </p:txBody>
        </p:sp>
      </p:grpSp>
      <p:sp>
        <p:nvSpPr>
          <p:cNvPr id="59" name="Text Box 31"/>
          <p:cNvSpPr txBox="1">
            <a:spLocks noChangeArrowheads="1"/>
          </p:cNvSpPr>
          <p:nvPr/>
        </p:nvSpPr>
        <p:spPr bwMode="auto">
          <a:xfrm>
            <a:off x="6180138" y="5285160"/>
            <a:ext cx="2746375" cy="1477328"/>
          </a:xfrm>
          <a:prstGeom prst="rect">
            <a:avLst/>
          </a:prstGeom>
          <a:noFill/>
          <a:ln w="9525">
            <a:noFill/>
            <a:miter lim="800000"/>
            <a:headEnd/>
            <a:tailEnd/>
          </a:ln>
        </p:spPr>
        <p:txBody>
          <a:bodyPr>
            <a:spAutoFit/>
          </a:bodyPr>
          <a:lstStyle/>
          <a:p>
            <a:pPr algn="l">
              <a:spcBef>
                <a:spcPct val="5000"/>
              </a:spcBef>
            </a:pPr>
            <a:r>
              <a:rPr lang="zh-CN" altLang="en-US" sz="3000" b="1">
                <a:solidFill>
                  <a:srgbClr val="000099"/>
                </a:solidFill>
              </a:rPr>
              <a:t>造成主存利用率降低, 用在低速系统中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wipe(left)">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wipe(left)">
                                      <p:cBhvr>
                                        <p:cTn id="32" dur="500"/>
                                        <p:tgtEl>
                                          <p:spTgt spid="2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wipe(left)">
                                      <p:cBhvr>
                                        <p:cTn id="42" dur="500"/>
                                        <p:tgtEl>
                                          <p:spTgt spid="2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wipe(left)">
                                      <p:cBhvr>
                                        <p:cTn id="52" dur="500"/>
                                        <p:tgtEl>
                                          <p:spTgt spid="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left)">
                                      <p:cBhvr>
                                        <p:cTn id="57" dur="500"/>
                                        <p:tgtEl>
                                          <p:spTgt spid="37"/>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wipe(left)">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wipe(up)">
                                      <p:cBhvr>
                                        <p:cTn id="66" dur="500"/>
                                        <p:tgtEl>
                                          <p:spTgt spid="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9">
                                            <p:txEl>
                                              <p:pRg st="0" end="0"/>
                                            </p:txEl>
                                          </p:spTgt>
                                        </p:tgtEl>
                                        <p:attrNameLst>
                                          <p:attrName>style.visibility</p:attrName>
                                        </p:attrNameLst>
                                      </p:cBhvr>
                                      <p:to>
                                        <p:strVal val="visible"/>
                                      </p:to>
                                    </p:set>
                                    <p:animEffect transition="in" filter="wipe(left)">
                                      <p:cBhvr>
                                        <p:cTn id="71" dur="500"/>
                                        <p:tgtEl>
                                          <p:spTgt spid="39">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40">
                                            <p:txEl>
                                              <p:pRg st="0" end="0"/>
                                            </p:txEl>
                                          </p:spTgt>
                                        </p:tgtEl>
                                        <p:attrNameLst>
                                          <p:attrName>style.visibility</p:attrName>
                                        </p:attrNameLst>
                                      </p:cBhvr>
                                      <p:to>
                                        <p:strVal val="visible"/>
                                      </p:to>
                                    </p:set>
                                    <p:animEffect transition="in" filter="wipe(left)">
                                      <p:cBhvr>
                                        <p:cTn id="76" dur="500"/>
                                        <p:tgtEl>
                                          <p:spTgt spid="40">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wipe(left)">
                                      <p:cBhvr>
                                        <p:cTn id="81" dur="500"/>
                                        <p:tgtEl>
                                          <p:spTgt spid="4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wipe(left)">
                                      <p:cBhvr>
                                        <p:cTn id="86" dur="500"/>
                                        <p:tgtEl>
                                          <p:spTgt spid="5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53">
                                            <p:txEl>
                                              <p:pRg st="0" end="0"/>
                                            </p:txEl>
                                          </p:spTgt>
                                        </p:tgtEl>
                                        <p:attrNameLst>
                                          <p:attrName>style.visibility</p:attrName>
                                        </p:attrNameLst>
                                      </p:cBhvr>
                                      <p:to>
                                        <p:strVal val="visible"/>
                                      </p:to>
                                    </p:set>
                                    <p:animEffect transition="in" filter="wipe(left)">
                                      <p:cBhvr>
                                        <p:cTn id="91" dur="500"/>
                                        <p:tgtEl>
                                          <p:spTgt spid="53">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59"/>
                                        </p:tgtEl>
                                        <p:attrNameLst>
                                          <p:attrName>style.visibility</p:attrName>
                                        </p:attrNameLst>
                                      </p:cBhvr>
                                      <p:to>
                                        <p:strVal val="visible"/>
                                      </p:to>
                                    </p:set>
                                    <p:animEffect transition="in" filter="wipe(up)">
                                      <p:cBhvr>
                                        <p:cTn id="9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autoUpdateAnimBg="0"/>
      <p:bldP spid="6" grpId="0" build="p" autoUpdateAnimBg="0"/>
      <p:bldP spid="25" grpId="0" build="p" autoUpdateAnimBg="0"/>
      <p:bldP spid="26" grpId="0" build="p" autoUpdateAnimBg="0"/>
      <p:bldP spid="37" grpId="0" animBg="1"/>
      <p:bldP spid="38" grpId="0" autoUpdateAnimBg="0"/>
      <p:bldP spid="39" grpId="0" build="p" autoUpdateAnimBg="0"/>
      <p:bldP spid="40" grpId="0" build="p" autoUpdateAnimBg="0"/>
      <p:bldP spid="53" grpId="0" build="p" autoUpdateAnimBg="0"/>
      <p:bldP spid="5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06400" y="638487"/>
            <a:ext cx="2911475" cy="553998"/>
          </a:xfrm>
          <a:prstGeom prst="rect">
            <a:avLst/>
          </a:prstGeom>
          <a:noFill/>
          <a:ln w="9525">
            <a:noFill/>
            <a:miter lim="800000"/>
            <a:headEnd/>
            <a:tailEnd/>
          </a:ln>
        </p:spPr>
        <p:txBody>
          <a:bodyPr>
            <a:spAutoFit/>
          </a:bodyPr>
          <a:lstStyle/>
          <a:p>
            <a:pPr algn="l">
              <a:spcBef>
                <a:spcPct val="5000"/>
              </a:spcBef>
            </a:pPr>
            <a:r>
              <a:rPr lang="zh-CN" altLang="en-US" sz="3000" b="1"/>
              <a:t>(3) 异步刷新</a:t>
            </a:r>
          </a:p>
        </p:txBody>
      </p:sp>
      <p:sp>
        <p:nvSpPr>
          <p:cNvPr id="3" name="Text Box 3"/>
          <p:cNvSpPr txBox="1">
            <a:spLocks noChangeArrowheads="1"/>
          </p:cNvSpPr>
          <p:nvPr/>
        </p:nvSpPr>
        <p:spPr bwMode="auto">
          <a:xfrm>
            <a:off x="676275" y="1668774"/>
            <a:ext cx="5491163" cy="553998"/>
          </a:xfrm>
          <a:prstGeom prst="rect">
            <a:avLst/>
          </a:prstGeom>
          <a:noFill/>
          <a:ln w="9525">
            <a:noFill/>
            <a:miter lim="800000"/>
            <a:headEnd/>
            <a:tailEnd/>
          </a:ln>
        </p:spPr>
        <p:txBody>
          <a:bodyPr>
            <a:spAutoFit/>
          </a:bodyPr>
          <a:lstStyle/>
          <a:p>
            <a:pPr algn="l">
              <a:spcBef>
                <a:spcPct val="5000"/>
              </a:spcBef>
            </a:pPr>
            <a:r>
              <a:rPr lang="zh-CN" altLang="en-US" sz="3000" b="1"/>
              <a:t>例. 一片动态存储芯片共128行</a:t>
            </a:r>
          </a:p>
        </p:txBody>
      </p:sp>
      <p:sp>
        <p:nvSpPr>
          <p:cNvPr id="4" name="Text Box 4"/>
          <p:cNvSpPr txBox="1">
            <a:spLocks noChangeArrowheads="1"/>
          </p:cNvSpPr>
          <p:nvPr/>
        </p:nvSpPr>
        <p:spPr bwMode="auto">
          <a:xfrm>
            <a:off x="692150" y="1159187"/>
            <a:ext cx="5140325" cy="553998"/>
          </a:xfrm>
          <a:prstGeom prst="rect">
            <a:avLst/>
          </a:prstGeom>
          <a:noFill/>
          <a:ln w="9525">
            <a:noFill/>
            <a:miter lim="800000"/>
            <a:headEnd/>
            <a:tailEnd/>
          </a:ln>
        </p:spPr>
        <p:txBody>
          <a:bodyPr>
            <a:spAutoFit/>
          </a:bodyPr>
          <a:lstStyle/>
          <a:p>
            <a:pPr algn="l">
              <a:spcBef>
                <a:spcPct val="5000"/>
              </a:spcBef>
            </a:pPr>
            <a:r>
              <a:rPr lang="zh-CN" altLang="en-US" sz="3000" b="1"/>
              <a:t>刷新周期分散安排在2</a:t>
            </a:r>
            <a:r>
              <a:rPr lang="en-US" altLang="zh-CN" sz="3000" b="1"/>
              <a:t>ms</a:t>
            </a:r>
            <a:r>
              <a:rPr lang="zh-CN" altLang="en-US" sz="3000" b="1"/>
              <a:t>内。</a:t>
            </a:r>
          </a:p>
        </p:txBody>
      </p:sp>
      <p:grpSp>
        <p:nvGrpSpPr>
          <p:cNvPr id="6" name="Group 54"/>
          <p:cNvGrpSpPr>
            <a:grpSpLocks/>
          </p:cNvGrpSpPr>
          <p:nvPr/>
        </p:nvGrpSpPr>
        <p:grpSpPr bwMode="auto">
          <a:xfrm>
            <a:off x="1809750" y="2108513"/>
            <a:ext cx="1295400" cy="1022350"/>
            <a:chOff x="1140" y="1073"/>
            <a:chExt cx="816" cy="644"/>
          </a:xfrm>
        </p:grpSpPr>
        <p:sp>
          <p:nvSpPr>
            <p:cNvPr id="7" name="Text Box 7"/>
            <p:cNvSpPr txBox="1">
              <a:spLocks noChangeArrowheads="1"/>
            </p:cNvSpPr>
            <p:nvPr/>
          </p:nvSpPr>
          <p:spPr bwMode="auto">
            <a:xfrm>
              <a:off x="1247" y="1073"/>
              <a:ext cx="624" cy="349"/>
            </a:xfrm>
            <a:prstGeom prst="rect">
              <a:avLst/>
            </a:prstGeom>
            <a:noFill/>
            <a:ln w="9525">
              <a:noFill/>
              <a:miter lim="800000"/>
              <a:headEnd/>
              <a:tailEnd/>
            </a:ln>
          </p:spPr>
          <p:txBody>
            <a:bodyPr>
              <a:spAutoFit/>
            </a:bodyPr>
            <a:lstStyle/>
            <a:p>
              <a:pPr algn="l">
                <a:spcBef>
                  <a:spcPct val="0"/>
                </a:spcBef>
              </a:pPr>
              <a:r>
                <a:rPr lang="zh-CN" altLang="en-US" sz="3000" b="1"/>
                <a:t>2</a:t>
              </a:r>
              <a:r>
                <a:rPr lang="en-US" altLang="zh-CN" sz="3000" b="1"/>
                <a:t>ms</a:t>
              </a:r>
            </a:p>
          </p:txBody>
        </p:sp>
        <p:sp>
          <p:nvSpPr>
            <p:cNvPr id="8" name="Line 8"/>
            <p:cNvSpPr>
              <a:spLocks noChangeShapeType="1"/>
            </p:cNvSpPr>
            <p:nvPr/>
          </p:nvSpPr>
          <p:spPr bwMode="auto">
            <a:xfrm>
              <a:off x="1197" y="1396"/>
              <a:ext cx="628" cy="0"/>
            </a:xfrm>
            <a:prstGeom prst="line">
              <a:avLst/>
            </a:prstGeom>
            <a:noFill/>
            <a:ln w="25400" cap="sq">
              <a:solidFill>
                <a:srgbClr val="003C00"/>
              </a:solidFill>
              <a:round/>
              <a:headEnd type="none" w="sm" len="sm"/>
              <a:tailEnd type="none" w="sm" len="sm"/>
            </a:ln>
          </p:spPr>
          <p:txBody>
            <a:bodyPr wrap="none" anchor="ctr"/>
            <a:lstStyle/>
            <a:p>
              <a:endParaRPr lang="zh-CN" altLang="en-US" sz="3000" b="1"/>
            </a:p>
          </p:txBody>
        </p:sp>
        <p:sp>
          <p:nvSpPr>
            <p:cNvPr id="9" name="Text Box 9"/>
            <p:cNvSpPr txBox="1">
              <a:spLocks noChangeArrowheads="1"/>
            </p:cNvSpPr>
            <p:nvPr/>
          </p:nvSpPr>
          <p:spPr bwMode="auto">
            <a:xfrm>
              <a:off x="1140" y="1368"/>
              <a:ext cx="816" cy="349"/>
            </a:xfrm>
            <a:prstGeom prst="rect">
              <a:avLst/>
            </a:prstGeom>
            <a:noFill/>
            <a:ln w="9525">
              <a:noFill/>
              <a:miter lim="800000"/>
              <a:headEnd/>
              <a:tailEnd/>
            </a:ln>
          </p:spPr>
          <p:txBody>
            <a:bodyPr>
              <a:spAutoFit/>
            </a:bodyPr>
            <a:lstStyle/>
            <a:p>
              <a:pPr algn="l">
                <a:spcBef>
                  <a:spcPct val="5000"/>
                </a:spcBef>
              </a:pPr>
              <a:r>
                <a:rPr lang="zh-CN" altLang="en-US" sz="3000" b="1"/>
                <a:t>128行</a:t>
              </a:r>
            </a:p>
          </p:txBody>
        </p:sp>
      </p:grpSp>
      <p:sp>
        <p:nvSpPr>
          <p:cNvPr id="10" name="Text Box 10"/>
          <p:cNvSpPr txBox="1">
            <a:spLocks noChangeArrowheads="1"/>
          </p:cNvSpPr>
          <p:nvPr/>
        </p:nvSpPr>
        <p:spPr bwMode="auto">
          <a:xfrm>
            <a:off x="2863850" y="2343462"/>
            <a:ext cx="2532063" cy="553998"/>
          </a:xfrm>
          <a:prstGeom prst="rect">
            <a:avLst/>
          </a:prstGeom>
          <a:noFill/>
          <a:ln w="9525">
            <a:noFill/>
            <a:miter lim="800000"/>
            <a:headEnd/>
            <a:tailEnd/>
          </a:ln>
        </p:spPr>
        <p:txBody>
          <a:bodyPr>
            <a:spAutoFit/>
          </a:bodyPr>
          <a:lstStyle/>
          <a:p>
            <a:pPr algn="l">
              <a:spcBef>
                <a:spcPct val="5000"/>
              </a:spcBef>
            </a:pPr>
            <a:r>
              <a:rPr lang="zh-CN" altLang="en-US" sz="3000" b="1"/>
              <a:t>≈15.6 微秒</a:t>
            </a:r>
          </a:p>
        </p:txBody>
      </p:sp>
      <p:sp>
        <p:nvSpPr>
          <p:cNvPr id="11" name="Text Box 11"/>
          <p:cNvSpPr txBox="1">
            <a:spLocks noChangeArrowheads="1"/>
          </p:cNvSpPr>
          <p:nvPr/>
        </p:nvSpPr>
        <p:spPr bwMode="auto">
          <a:xfrm>
            <a:off x="790575" y="3156262"/>
            <a:ext cx="7964488" cy="1015663"/>
          </a:xfrm>
          <a:prstGeom prst="rect">
            <a:avLst/>
          </a:prstGeom>
          <a:noFill/>
          <a:ln w="9525">
            <a:noFill/>
            <a:miter lim="800000"/>
            <a:headEnd/>
            <a:tailEnd/>
          </a:ln>
        </p:spPr>
        <p:txBody>
          <a:bodyPr>
            <a:spAutoFit/>
          </a:bodyPr>
          <a:lstStyle/>
          <a:p>
            <a:pPr marL="661988" indent="-661988" algn="l">
              <a:spcBef>
                <a:spcPct val="5000"/>
              </a:spcBef>
            </a:pPr>
            <a:r>
              <a:rPr lang="zh-CN" altLang="en-US" sz="3000" b="1"/>
              <a:t>即: 每隔15.6微秒提一次刷新请求, 刷新一行; 2</a:t>
            </a:r>
            <a:r>
              <a:rPr lang="en-US" altLang="zh-CN" sz="3000" b="1"/>
              <a:t>ms</a:t>
            </a:r>
            <a:r>
              <a:rPr lang="zh-CN" altLang="en-US" sz="3000" b="1"/>
              <a:t>内刷新完所有行。</a:t>
            </a:r>
          </a:p>
        </p:txBody>
      </p:sp>
      <p:grpSp>
        <p:nvGrpSpPr>
          <p:cNvPr id="12" name="Group 12"/>
          <p:cNvGrpSpPr>
            <a:grpSpLocks/>
          </p:cNvGrpSpPr>
          <p:nvPr/>
        </p:nvGrpSpPr>
        <p:grpSpPr bwMode="auto">
          <a:xfrm>
            <a:off x="536575" y="4675499"/>
            <a:ext cx="2560638" cy="460375"/>
            <a:chOff x="432" y="3084"/>
            <a:chExt cx="1629" cy="290"/>
          </a:xfrm>
        </p:grpSpPr>
        <p:sp>
          <p:nvSpPr>
            <p:cNvPr id="13" name="Line 13"/>
            <p:cNvSpPr>
              <a:spLocks noChangeShapeType="1"/>
            </p:cNvSpPr>
            <p:nvPr/>
          </p:nvSpPr>
          <p:spPr bwMode="auto">
            <a:xfrm>
              <a:off x="2061" y="3084"/>
              <a:ext cx="0" cy="290"/>
            </a:xfrm>
            <a:prstGeom prst="line">
              <a:avLst/>
            </a:prstGeom>
            <a:noFill/>
            <a:ln w="22225" cap="sq">
              <a:solidFill>
                <a:srgbClr val="003C00"/>
              </a:solidFill>
              <a:round/>
              <a:headEnd type="triangle" w="med" len="med"/>
              <a:tailEnd/>
            </a:ln>
          </p:spPr>
          <p:txBody>
            <a:bodyPr wrap="none" anchor="ctr"/>
            <a:lstStyle/>
            <a:p>
              <a:endParaRPr lang="zh-CN" altLang="en-US" sz="3000" b="1"/>
            </a:p>
          </p:txBody>
        </p:sp>
        <p:sp>
          <p:nvSpPr>
            <p:cNvPr id="14" name="Line 14"/>
            <p:cNvSpPr>
              <a:spLocks noChangeShapeType="1"/>
            </p:cNvSpPr>
            <p:nvPr/>
          </p:nvSpPr>
          <p:spPr bwMode="auto">
            <a:xfrm>
              <a:off x="1693" y="3258"/>
              <a:ext cx="354" cy="0"/>
            </a:xfrm>
            <a:prstGeom prst="line">
              <a:avLst/>
            </a:prstGeom>
            <a:noFill/>
            <a:ln w="22225" cap="sq">
              <a:solidFill>
                <a:srgbClr val="003C00"/>
              </a:solidFill>
              <a:round/>
              <a:headEnd type="none" w="sm" len="sm"/>
              <a:tailEnd type="triangle" w="med" len="med"/>
            </a:ln>
          </p:spPr>
          <p:txBody>
            <a:bodyPr wrap="none" anchor="ctr"/>
            <a:lstStyle/>
            <a:p>
              <a:endParaRPr lang="zh-CN" altLang="en-US" sz="3000" b="1"/>
            </a:p>
          </p:txBody>
        </p:sp>
        <p:sp>
          <p:nvSpPr>
            <p:cNvPr id="15" name="Line 15"/>
            <p:cNvSpPr>
              <a:spLocks noChangeShapeType="1"/>
            </p:cNvSpPr>
            <p:nvPr/>
          </p:nvSpPr>
          <p:spPr bwMode="auto">
            <a:xfrm>
              <a:off x="432" y="3259"/>
              <a:ext cx="311" cy="0"/>
            </a:xfrm>
            <a:prstGeom prst="line">
              <a:avLst/>
            </a:prstGeom>
            <a:noFill/>
            <a:ln w="22225" cap="sq">
              <a:solidFill>
                <a:srgbClr val="003C00"/>
              </a:solidFill>
              <a:round/>
              <a:headEnd type="triangle" w="med" len="med"/>
              <a:tailEnd/>
            </a:ln>
          </p:spPr>
          <p:txBody>
            <a:bodyPr wrap="none" anchor="ctr"/>
            <a:lstStyle/>
            <a:p>
              <a:endParaRPr lang="zh-CN" altLang="en-US" sz="3000" b="1"/>
            </a:p>
          </p:txBody>
        </p:sp>
      </p:grpSp>
      <p:grpSp>
        <p:nvGrpSpPr>
          <p:cNvPr id="16" name="Group 55"/>
          <p:cNvGrpSpPr>
            <a:grpSpLocks/>
          </p:cNvGrpSpPr>
          <p:nvPr/>
        </p:nvGrpSpPr>
        <p:grpSpPr bwMode="auto">
          <a:xfrm>
            <a:off x="508000" y="4075424"/>
            <a:ext cx="8353425" cy="998538"/>
            <a:chOff x="328" y="2264"/>
            <a:chExt cx="5262" cy="629"/>
          </a:xfrm>
        </p:grpSpPr>
        <p:sp>
          <p:nvSpPr>
            <p:cNvPr id="17" name="Line 17"/>
            <p:cNvSpPr>
              <a:spLocks noChangeShapeType="1"/>
            </p:cNvSpPr>
            <p:nvPr/>
          </p:nvSpPr>
          <p:spPr bwMode="auto">
            <a:xfrm>
              <a:off x="328" y="2380"/>
              <a:ext cx="0" cy="513"/>
            </a:xfrm>
            <a:prstGeom prst="line">
              <a:avLst/>
            </a:prstGeom>
            <a:noFill/>
            <a:ln w="25400" cap="sq">
              <a:solidFill>
                <a:srgbClr val="003C00"/>
              </a:solidFill>
              <a:round/>
              <a:headEnd type="none" w="sm" len="sm"/>
              <a:tailEnd type="none" w="sm" len="sm"/>
            </a:ln>
          </p:spPr>
          <p:txBody>
            <a:bodyPr wrap="none" anchor="ctr"/>
            <a:lstStyle/>
            <a:p>
              <a:endParaRPr lang="zh-CN" altLang="en-US" sz="3000" b="1"/>
            </a:p>
          </p:txBody>
        </p:sp>
        <p:sp>
          <p:nvSpPr>
            <p:cNvPr id="18" name="Line 18"/>
            <p:cNvSpPr>
              <a:spLocks noChangeShapeType="1"/>
            </p:cNvSpPr>
            <p:nvPr/>
          </p:nvSpPr>
          <p:spPr bwMode="auto">
            <a:xfrm>
              <a:off x="1576" y="2476"/>
              <a:ext cx="320" cy="0"/>
            </a:xfrm>
            <a:prstGeom prst="line">
              <a:avLst/>
            </a:prstGeom>
            <a:noFill/>
            <a:ln w="28575">
              <a:solidFill>
                <a:srgbClr val="003C00"/>
              </a:solidFill>
              <a:prstDash val="sysDot"/>
              <a:round/>
              <a:headEnd type="none" w="sm" len="sm"/>
              <a:tailEnd type="none" w="sm" len="sm"/>
            </a:ln>
          </p:spPr>
          <p:txBody>
            <a:bodyPr wrap="none" anchor="ctr"/>
            <a:lstStyle/>
            <a:p>
              <a:endParaRPr lang="zh-CN" altLang="en-US" sz="3000" b="1"/>
            </a:p>
          </p:txBody>
        </p:sp>
        <p:sp>
          <p:nvSpPr>
            <p:cNvPr id="19" name="Line 19"/>
            <p:cNvSpPr>
              <a:spLocks noChangeShapeType="1"/>
            </p:cNvSpPr>
            <p:nvPr/>
          </p:nvSpPr>
          <p:spPr bwMode="auto">
            <a:xfrm>
              <a:off x="328" y="2620"/>
              <a:ext cx="5184" cy="0"/>
            </a:xfrm>
            <a:prstGeom prst="line">
              <a:avLst/>
            </a:prstGeom>
            <a:noFill/>
            <a:ln w="25400" cap="sq">
              <a:solidFill>
                <a:srgbClr val="003C00"/>
              </a:solidFill>
              <a:round/>
              <a:headEnd type="none" w="sm" len="sm"/>
              <a:tailEnd type="none" w="sm" len="sm"/>
            </a:ln>
          </p:spPr>
          <p:txBody>
            <a:bodyPr wrap="none" anchor="ctr"/>
            <a:lstStyle/>
            <a:p>
              <a:endParaRPr lang="zh-CN" altLang="en-US" sz="3000" b="1"/>
            </a:p>
          </p:txBody>
        </p:sp>
        <p:sp>
          <p:nvSpPr>
            <p:cNvPr id="20" name="Text Box 20"/>
            <p:cNvSpPr txBox="1">
              <a:spLocks noChangeArrowheads="1"/>
            </p:cNvSpPr>
            <p:nvPr/>
          </p:nvSpPr>
          <p:spPr bwMode="auto">
            <a:xfrm>
              <a:off x="909" y="2284"/>
              <a:ext cx="614" cy="349"/>
            </a:xfrm>
            <a:prstGeom prst="rect">
              <a:avLst/>
            </a:prstGeom>
            <a:noFill/>
            <a:ln w="9525">
              <a:noFill/>
              <a:miter lim="800000"/>
              <a:headEnd/>
              <a:tailEnd/>
            </a:ln>
          </p:spPr>
          <p:txBody>
            <a:bodyPr>
              <a:spAutoFit/>
            </a:bodyPr>
            <a:lstStyle/>
            <a:p>
              <a:pPr algn="l">
                <a:spcBef>
                  <a:spcPct val="5000"/>
                </a:spcBef>
              </a:pPr>
              <a:r>
                <a:rPr lang="en-US" altLang="zh-CN" sz="3000" b="1"/>
                <a:t>R/W</a:t>
              </a:r>
            </a:p>
          </p:txBody>
        </p:sp>
        <p:sp>
          <p:nvSpPr>
            <p:cNvPr id="21" name="Line 21"/>
            <p:cNvSpPr>
              <a:spLocks noChangeShapeType="1"/>
            </p:cNvSpPr>
            <p:nvPr/>
          </p:nvSpPr>
          <p:spPr bwMode="auto">
            <a:xfrm>
              <a:off x="1511" y="2370"/>
              <a:ext cx="0" cy="240"/>
            </a:xfrm>
            <a:prstGeom prst="line">
              <a:avLst/>
            </a:prstGeom>
            <a:noFill/>
            <a:ln w="25400" cap="sq">
              <a:solidFill>
                <a:srgbClr val="003C00"/>
              </a:solidFill>
              <a:round/>
              <a:headEnd type="none" w="sm" len="sm"/>
              <a:tailEnd type="none" w="sm" len="sm"/>
            </a:ln>
          </p:spPr>
          <p:txBody>
            <a:bodyPr wrap="none" anchor="ctr"/>
            <a:lstStyle/>
            <a:p>
              <a:endParaRPr lang="zh-CN" altLang="en-US" sz="3000" b="1"/>
            </a:p>
          </p:txBody>
        </p:sp>
        <p:sp>
          <p:nvSpPr>
            <p:cNvPr id="22" name="Text Box 22"/>
            <p:cNvSpPr txBox="1">
              <a:spLocks noChangeArrowheads="1"/>
            </p:cNvSpPr>
            <p:nvPr/>
          </p:nvSpPr>
          <p:spPr bwMode="auto">
            <a:xfrm>
              <a:off x="1927" y="2264"/>
              <a:ext cx="614" cy="349"/>
            </a:xfrm>
            <a:prstGeom prst="rect">
              <a:avLst/>
            </a:prstGeom>
            <a:noFill/>
            <a:ln w="9525">
              <a:noFill/>
              <a:miter lim="800000"/>
              <a:headEnd/>
              <a:tailEnd/>
            </a:ln>
          </p:spPr>
          <p:txBody>
            <a:bodyPr>
              <a:spAutoFit/>
            </a:bodyPr>
            <a:lstStyle/>
            <a:p>
              <a:pPr algn="l">
                <a:spcBef>
                  <a:spcPct val="5000"/>
                </a:spcBef>
              </a:pPr>
              <a:r>
                <a:rPr lang="zh-CN" altLang="en-US" sz="3000" b="1"/>
                <a:t>刷新</a:t>
              </a:r>
            </a:p>
          </p:txBody>
        </p:sp>
        <p:sp>
          <p:nvSpPr>
            <p:cNvPr id="23" name="Line 23"/>
            <p:cNvSpPr>
              <a:spLocks noChangeShapeType="1"/>
            </p:cNvSpPr>
            <p:nvPr/>
          </p:nvSpPr>
          <p:spPr bwMode="auto">
            <a:xfrm>
              <a:off x="1958" y="2380"/>
              <a:ext cx="0" cy="240"/>
            </a:xfrm>
            <a:prstGeom prst="line">
              <a:avLst/>
            </a:prstGeom>
            <a:noFill/>
            <a:ln w="25400" cap="sq">
              <a:solidFill>
                <a:srgbClr val="003C00"/>
              </a:solidFill>
              <a:round/>
              <a:headEnd type="none" w="sm" len="sm"/>
              <a:tailEnd type="none" w="sm" len="sm"/>
            </a:ln>
          </p:spPr>
          <p:txBody>
            <a:bodyPr wrap="none" anchor="ctr"/>
            <a:lstStyle/>
            <a:p>
              <a:endParaRPr lang="zh-CN" altLang="en-US" sz="3000" b="1"/>
            </a:p>
          </p:txBody>
        </p:sp>
        <p:sp>
          <p:nvSpPr>
            <p:cNvPr id="24" name="Line 24"/>
            <p:cNvSpPr>
              <a:spLocks noChangeShapeType="1"/>
            </p:cNvSpPr>
            <p:nvPr/>
          </p:nvSpPr>
          <p:spPr bwMode="auto">
            <a:xfrm>
              <a:off x="2544" y="2368"/>
              <a:ext cx="0" cy="240"/>
            </a:xfrm>
            <a:prstGeom prst="line">
              <a:avLst/>
            </a:prstGeom>
            <a:noFill/>
            <a:ln w="28575" cap="sq">
              <a:solidFill>
                <a:srgbClr val="003C00"/>
              </a:solidFill>
              <a:round/>
              <a:headEnd type="none" w="sm" len="sm"/>
              <a:tailEnd type="none" w="sm" len="sm"/>
            </a:ln>
          </p:spPr>
          <p:txBody>
            <a:bodyPr wrap="none" anchor="ctr"/>
            <a:lstStyle/>
            <a:p>
              <a:endParaRPr lang="zh-CN" altLang="en-US" sz="3000" b="1"/>
            </a:p>
          </p:txBody>
        </p:sp>
        <p:sp>
          <p:nvSpPr>
            <p:cNvPr id="25" name="Text Box 25"/>
            <p:cNvSpPr txBox="1">
              <a:spLocks noChangeArrowheads="1"/>
            </p:cNvSpPr>
            <p:nvPr/>
          </p:nvSpPr>
          <p:spPr bwMode="auto">
            <a:xfrm>
              <a:off x="328" y="2284"/>
              <a:ext cx="644" cy="349"/>
            </a:xfrm>
            <a:prstGeom prst="rect">
              <a:avLst/>
            </a:prstGeom>
            <a:noFill/>
            <a:ln w="9525">
              <a:noFill/>
              <a:miter lim="800000"/>
              <a:headEnd/>
              <a:tailEnd/>
            </a:ln>
          </p:spPr>
          <p:txBody>
            <a:bodyPr>
              <a:spAutoFit/>
            </a:bodyPr>
            <a:lstStyle/>
            <a:p>
              <a:pPr algn="l">
                <a:spcBef>
                  <a:spcPct val="5000"/>
                </a:spcBef>
              </a:pPr>
              <a:r>
                <a:rPr lang="en-US" altLang="zh-CN" sz="3000" b="1"/>
                <a:t>R/W</a:t>
              </a:r>
            </a:p>
          </p:txBody>
        </p:sp>
        <p:sp>
          <p:nvSpPr>
            <p:cNvPr id="26" name="Line 26"/>
            <p:cNvSpPr>
              <a:spLocks noChangeShapeType="1"/>
            </p:cNvSpPr>
            <p:nvPr/>
          </p:nvSpPr>
          <p:spPr bwMode="auto">
            <a:xfrm>
              <a:off x="920" y="2370"/>
              <a:ext cx="0" cy="240"/>
            </a:xfrm>
            <a:prstGeom prst="line">
              <a:avLst/>
            </a:prstGeom>
            <a:noFill/>
            <a:ln w="25400" cap="sq">
              <a:solidFill>
                <a:srgbClr val="003C00"/>
              </a:solidFill>
              <a:round/>
              <a:headEnd type="none" w="sm" len="sm"/>
              <a:tailEnd type="none" w="sm" len="sm"/>
            </a:ln>
          </p:spPr>
          <p:txBody>
            <a:bodyPr wrap="none" anchor="ctr"/>
            <a:lstStyle/>
            <a:p>
              <a:endParaRPr lang="zh-CN" altLang="en-US" sz="3000" b="1"/>
            </a:p>
          </p:txBody>
        </p:sp>
        <p:sp>
          <p:nvSpPr>
            <p:cNvPr id="27" name="Text Box 27"/>
            <p:cNvSpPr txBox="1">
              <a:spLocks noChangeArrowheads="1"/>
            </p:cNvSpPr>
            <p:nvPr/>
          </p:nvSpPr>
          <p:spPr bwMode="auto">
            <a:xfrm>
              <a:off x="4155" y="2275"/>
              <a:ext cx="634" cy="349"/>
            </a:xfrm>
            <a:prstGeom prst="rect">
              <a:avLst/>
            </a:prstGeom>
            <a:noFill/>
            <a:ln w="9525">
              <a:noFill/>
              <a:miter lim="800000"/>
              <a:headEnd/>
              <a:tailEnd/>
            </a:ln>
          </p:spPr>
          <p:txBody>
            <a:bodyPr>
              <a:spAutoFit/>
            </a:bodyPr>
            <a:lstStyle/>
            <a:p>
              <a:pPr algn="l">
                <a:spcBef>
                  <a:spcPct val="5000"/>
                </a:spcBef>
              </a:pPr>
              <a:r>
                <a:rPr lang="zh-CN" altLang="en-US" sz="3000" b="1"/>
                <a:t>刷新</a:t>
              </a:r>
            </a:p>
          </p:txBody>
        </p:sp>
        <p:sp>
          <p:nvSpPr>
            <p:cNvPr id="28" name="Line 28"/>
            <p:cNvSpPr>
              <a:spLocks noChangeShapeType="1"/>
            </p:cNvSpPr>
            <p:nvPr/>
          </p:nvSpPr>
          <p:spPr bwMode="auto">
            <a:xfrm>
              <a:off x="4165" y="2360"/>
              <a:ext cx="0" cy="240"/>
            </a:xfrm>
            <a:prstGeom prst="line">
              <a:avLst/>
            </a:prstGeom>
            <a:noFill/>
            <a:ln w="25400" cap="sq">
              <a:solidFill>
                <a:srgbClr val="003C00"/>
              </a:solidFill>
              <a:round/>
              <a:headEnd type="none" w="sm" len="sm"/>
              <a:tailEnd type="none" w="sm" len="sm"/>
            </a:ln>
          </p:spPr>
          <p:txBody>
            <a:bodyPr wrap="none" anchor="ctr"/>
            <a:lstStyle/>
            <a:p>
              <a:endParaRPr lang="zh-CN" altLang="en-US" sz="3000" b="1"/>
            </a:p>
          </p:txBody>
        </p:sp>
        <p:sp>
          <p:nvSpPr>
            <p:cNvPr id="29" name="Line 29"/>
            <p:cNvSpPr>
              <a:spLocks noChangeShapeType="1"/>
            </p:cNvSpPr>
            <p:nvPr/>
          </p:nvSpPr>
          <p:spPr bwMode="auto">
            <a:xfrm>
              <a:off x="3166" y="2476"/>
              <a:ext cx="354" cy="0"/>
            </a:xfrm>
            <a:prstGeom prst="line">
              <a:avLst/>
            </a:prstGeom>
            <a:noFill/>
            <a:ln w="28575">
              <a:solidFill>
                <a:srgbClr val="003C00"/>
              </a:solidFill>
              <a:prstDash val="sysDot"/>
              <a:round/>
              <a:headEnd type="none" w="sm" len="sm"/>
              <a:tailEnd type="none" w="sm" len="sm"/>
            </a:ln>
          </p:spPr>
          <p:txBody>
            <a:bodyPr wrap="none" anchor="ctr"/>
            <a:lstStyle/>
            <a:p>
              <a:endParaRPr lang="zh-CN" altLang="en-US" sz="3000" b="1"/>
            </a:p>
          </p:txBody>
        </p:sp>
        <p:sp>
          <p:nvSpPr>
            <p:cNvPr id="30" name="Text Box 30"/>
            <p:cNvSpPr txBox="1">
              <a:spLocks noChangeArrowheads="1"/>
            </p:cNvSpPr>
            <p:nvPr/>
          </p:nvSpPr>
          <p:spPr bwMode="auto">
            <a:xfrm>
              <a:off x="2524" y="2284"/>
              <a:ext cx="624" cy="349"/>
            </a:xfrm>
            <a:prstGeom prst="rect">
              <a:avLst/>
            </a:prstGeom>
            <a:noFill/>
            <a:ln w="9525">
              <a:noFill/>
              <a:miter lim="800000"/>
              <a:headEnd/>
              <a:tailEnd/>
            </a:ln>
          </p:spPr>
          <p:txBody>
            <a:bodyPr>
              <a:spAutoFit/>
            </a:bodyPr>
            <a:lstStyle/>
            <a:p>
              <a:pPr algn="l">
                <a:spcBef>
                  <a:spcPct val="5000"/>
                </a:spcBef>
              </a:pPr>
              <a:r>
                <a:rPr lang="en-US" altLang="zh-CN" sz="3000" b="1"/>
                <a:t>R/W</a:t>
              </a:r>
            </a:p>
          </p:txBody>
        </p:sp>
        <p:sp>
          <p:nvSpPr>
            <p:cNvPr id="31" name="Line 31"/>
            <p:cNvSpPr>
              <a:spLocks noChangeShapeType="1"/>
            </p:cNvSpPr>
            <p:nvPr/>
          </p:nvSpPr>
          <p:spPr bwMode="auto">
            <a:xfrm>
              <a:off x="3104" y="2380"/>
              <a:ext cx="0" cy="240"/>
            </a:xfrm>
            <a:prstGeom prst="line">
              <a:avLst/>
            </a:prstGeom>
            <a:noFill/>
            <a:ln w="25400" cap="sq">
              <a:solidFill>
                <a:srgbClr val="003C00"/>
              </a:solidFill>
              <a:round/>
              <a:headEnd type="none" w="sm" len="sm"/>
              <a:tailEnd type="none" w="sm" len="sm"/>
            </a:ln>
          </p:spPr>
          <p:txBody>
            <a:bodyPr wrap="none" anchor="ctr"/>
            <a:lstStyle/>
            <a:p>
              <a:endParaRPr lang="zh-CN" altLang="en-US" sz="3000" b="1"/>
            </a:p>
          </p:txBody>
        </p:sp>
        <p:sp>
          <p:nvSpPr>
            <p:cNvPr id="32" name="Line 32"/>
            <p:cNvSpPr>
              <a:spLocks noChangeShapeType="1"/>
            </p:cNvSpPr>
            <p:nvPr/>
          </p:nvSpPr>
          <p:spPr bwMode="auto">
            <a:xfrm>
              <a:off x="3584" y="2370"/>
              <a:ext cx="0" cy="240"/>
            </a:xfrm>
            <a:prstGeom prst="line">
              <a:avLst/>
            </a:prstGeom>
            <a:noFill/>
            <a:ln w="25400" cap="sq">
              <a:solidFill>
                <a:srgbClr val="003C00"/>
              </a:solidFill>
              <a:round/>
              <a:headEnd type="none" w="sm" len="sm"/>
              <a:tailEnd type="none" w="sm" len="sm"/>
            </a:ln>
          </p:spPr>
          <p:txBody>
            <a:bodyPr wrap="none" anchor="ctr"/>
            <a:lstStyle/>
            <a:p>
              <a:endParaRPr lang="zh-CN" altLang="en-US" sz="3000" b="1"/>
            </a:p>
          </p:txBody>
        </p:sp>
        <p:sp>
          <p:nvSpPr>
            <p:cNvPr id="33" name="Text Box 33"/>
            <p:cNvSpPr txBox="1">
              <a:spLocks noChangeArrowheads="1"/>
            </p:cNvSpPr>
            <p:nvPr/>
          </p:nvSpPr>
          <p:spPr bwMode="auto">
            <a:xfrm>
              <a:off x="3578" y="2294"/>
              <a:ext cx="634" cy="349"/>
            </a:xfrm>
            <a:prstGeom prst="rect">
              <a:avLst/>
            </a:prstGeom>
            <a:noFill/>
            <a:ln w="9525">
              <a:noFill/>
              <a:miter lim="800000"/>
              <a:headEnd/>
              <a:tailEnd/>
            </a:ln>
          </p:spPr>
          <p:txBody>
            <a:bodyPr>
              <a:spAutoFit/>
            </a:bodyPr>
            <a:lstStyle/>
            <a:p>
              <a:pPr algn="l">
                <a:spcBef>
                  <a:spcPct val="5000"/>
                </a:spcBef>
              </a:pPr>
              <a:r>
                <a:rPr lang="en-US" altLang="zh-CN" sz="3000" b="1"/>
                <a:t>R/W</a:t>
              </a:r>
            </a:p>
          </p:txBody>
        </p:sp>
        <p:sp>
          <p:nvSpPr>
            <p:cNvPr id="34" name="Line 34"/>
            <p:cNvSpPr>
              <a:spLocks noChangeShapeType="1"/>
            </p:cNvSpPr>
            <p:nvPr/>
          </p:nvSpPr>
          <p:spPr bwMode="auto">
            <a:xfrm>
              <a:off x="4762" y="2372"/>
              <a:ext cx="0" cy="240"/>
            </a:xfrm>
            <a:prstGeom prst="line">
              <a:avLst/>
            </a:prstGeom>
            <a:noFill/>
            <a:ln w="25400" cap="sq">
              <a:solidFill>
                <a:srgbClr val="003C00"/>
              </a:solidFill>
              <a:round/>
              <a:headEnd type="none" w="sm" len="sm"/>
              <a:tailEnd type="none" w="sm" len="sm"/>
            </a:ln>
          </p:spPr>
          <p:txBody>
            <a:bodyPr wrap="none" anchor="ctr"/>
            <a:lstStyle/>
            <a:p>
              <a:endParaRPr lang="zh-CN" altLang="en-US" sz="3000" b="1"/>
            </a:p>
          </p:txBody>
        </p:sp>
        <p:sp>
          <p:nvSpPr>
            <p:cNvPr id="35" name="Text Box 35"/>
            <p:cNvSpPr txBox="1">
              <a:spLocks noChangeArrowheads="1"/>
            </p:cNvSpPr>
            <p:nvPr/>
          </p:nvSpPr>
          <p:spPr bwMode="auto">
            <a:xfrm>
              <a:off x="4761" y="2283"/>
              <a:ext cx="659" cy="349"/>
            </a:xfrm>
            <a:prstGeom prst="rect">
              <a:avLst/>
            </a:prstGeom>
            <a:noFill/>
            <a:ln w="9525">
              <a:noFill/>
              <a:miter lim="800000"/>
              <a:headEnd/>
              <a:tailEnd/>
            </a:ln>
          </p:spPr>
          <p:txBody>
            <a:bodyPr>
              <a:spAutoFit/>
            </a:bodyPr>
            <a:lstStyle/>
            <a:p>
              <a:pPr algn="l">
                <a:spcBef>
                  <a:spcPct val="5000"/>
                </a:spcBef>
              </a:pPr>
              <a:r>
                <a:rPr lang="en-US" altLang="zh-CN" sz="3000" b="1"/>
                <a:t>R/W</a:t>
              </a:r>
            </a:p>
          </p:txBody>
        </p:sp>
        <p:sp>
          <p:nvSpPr>
            <p:cNvPr id="36" name="Line 36"/>
            <p:cNvSpPr>
              <a:spLocks noChangeShapeType="1"/>
            </p:cNvSpPr>
            <p:nvPr/>
          </p:nvSpPr>
          <p:spPr bwMode="auto">
            <a:xfrm>
              <a:off x="5323" y="2372"/>
              <a:ext cx="0" cy="240"/>
            </a:xfrm>
            <a:prstGeom prst="line">
              <a:avLst/>
            </a:prstGeom>
            <a:noFill/>
            <a:ln w="25400" cap="sq">
              <a:solidFill>
                <a:srgbClr val="003C00"/>
              </a:solidFill>
              <a:round/>
              <a:headEnd type="none" w="sm" len="sm"/>
              <a:tailEnd type="none" w="sm" len="sm"/>
            </a:ln>
          </p:spPr>
          <p:txBody>
            <a:bodyPr wrap="none" anchor="ctr"/>
            <a:lstStyle/>
            <a:p>
              <a:endParaRPr lang="zh-CN" altLang="en-US" sz="3000" b="1"/>
            </a:p>
          </p:txBody>
        </p:sp>
        <p:sp>
          <p:nvSpPr>
            <p:cNvPr id="37" name="Line 37"/>
            <p:cNvSpPr>
              <a:spLocks noChangeShapeType="1"/>
            </p:cNvSpPr>
            <p:nvPr/>
          </p:nvSpPr>
          <p:spPr bwMode="auto">
            <a:xfrm flipV="1">
              <a:off x="5350" y="2476"/>
              <a:ext cx="240" cy="0"/>
            </a:xfrm>
            <a:prstGeom prst="line">
              <a:avLst/>
            </a:prstGeom>
            <a:noFill/>
            <a:ln w="25400">
              <a:solidFill>
                <a:srgbClr val="003C00"/>
              </a:solidFill>
              <a:prstDash val="sysDot"/>
              <a:round/>
              <a:headEnd type="none" w="sm" len="sm"/>
              <a:tailEnd type="none" w="sm" len="sm"/>
            </a:ln>
          </p:spPr>
          <p:txBody>
            <a:bodyPr wrap="none" anchor="ctr"/>
            <a:lstStyle/>
            <a:p>
              <a:endParaRPr lang="zh-CN" altLang="en-US" sz="3000" b="1"/>
            </a:p>
          </p:txBody>
        </p:sp>
      </p:grpSp>
      <p:sp>
        <p:nvSpPr>
          <p:cNvPr id="38" name="Text Box 38"/>
          <p:cNvSpPr txBox="1">
            <a:spLocks noChangeArrowheads="1"/>
          </p:cNvSpPr>
          <p:nvPr/>
        </p:nvSpPr>
        <p:spPr bwMode="auto">
          <a:xfrm>
            <a:off x="966788" y="4665974"/>
            <a:ext cx="1695450" cy="523220"/>
          </a:xfrm>
          <a:prstGeom prst="rect">
            <a:avLst/>
          </a:prstGeom>
          <a:noFill/>
          <a:ln w="9525">
            <a:noFill/>
            <a:miter lim="800000"/>
            <a:headEnd/>
            <a:tailEnd/>
          </a:ln>
        </p:spPr>
        <p:txBody>
          <a:bodyPr>
            <a:spAutoFit/>
          </a:bodyPr>
          <a:lstStyle/>
          <a:p>
            <a:pPr algn="l">
              <a:spcBef>
                <a:spcPct val="5000"/>
              </a:spcBef>
            </a:pPr>
            <a:r>
              <a:rPr lang="zh-CN" altLang="en-US" sz="2800" b="1"/>
              <a:t>15.6 微秒</a:t>
            </a:r>
          </a:p>
        </p:txBody>
      </p:sp>
      <p:sp>
        <p:nvSpPr>
          <p:cNvPr id="39" name="Text Box 39"/>
          <p:cNvSpPr txBox="1">
            <a:spLocks noChangeArrowheads="1"/>
          </p:cNvSpPr>
          <p:nvPr/>
        </p:nvSpPr>
        <p:spPr bwMode="auto">
          <a:xfrm>
            <a:off x="3511550" y="4680262"/>
            <a:ext cx="1744663" cy="523220"/>
          </a:xfrm>
          <a:prstGeom prst="rect">
            <a:avLst/>
          </a:prstGeom>
          <a:noFill/>
          <a:ln w="9525">
            <a:noFill/>
            <a:miter lim="800000"/>
            <a:headEnd/>
            <a:tailEnd/>
          </a:ln>
        </p:spPr>
        <p:txBody>
          <a:bodyPr>
            <a:spAutoFit/>
          </a:bodyPr>
          <a:lstStyle/>
          <a:p>
            <a:pPr algn="l">
              <a:spcBef>
                <a:spcPct val="5000"/>
              </a:spcBef>
            </a:pPr>
            <a:r>
              <a:rPr lang="zh-CN" altLang="en-US" sz="2800" b="1"/>
              <a:t>15.6 微秒</a:t>
            </a:r>
          </a:p>
        </p:txBody>
      </p:sp>
      <p:grpSp>
        <p:nvGrpSpPr>
          <p:cNvPr id="40" name="Group 40"/>
          <p:cNvGrpSpPr>
            <a:grpSpLocks/>
          </p:cNvGrpSpPr>
          <p:nvPr/>
        </p:nvGrpSpPr>
        <p:grpSpPr bwMode="auto">
          <a:xfrm>
            <a:off x="3133725" y="4707249"/>
            <a:ext cx="2551113" cy="461963"/>
            <a:chOff x="2078" y="3094"/>
            <a:chExt cx="1615" cy="291"/>
          </a:xfrm>
        </p:grpSpPr>
        <p:sp>
          <p:nvSpPr>
            <p:cNvPr id="41" name="Line 41"/>
            <p:cNvSpPr>
              <a:spLocks noChangeShapeType="1"/>
            </p:cNvSpPr>
            <p:nvPr/>
          </p:nvSpPr>
          <p:spPr bwMode="auto">
            <a:xfrm>
              <a:off x="3693" y="3094"/>
              <a:ext cx="0" cy="291"/>
            </a:xfrm>
            <a:prstGeom prst="line">
              <a:avLst/>
            </a:prstGeom>
            <a:noFill/>
            <a:ln w="22225" cap="sq">
              <a:solidFill>
                <a:srgbClr val="003C00"/>
              </a:solidFill>
              <a:round/>
              <a:headEnd type="triangle" w="med" len="med"/>
              <a:tailEnd/>
            </a:ln>
          </p:spPr>
          <p:txBody>
            <a:bodyPr wrap="none" anchor="ctr"/>
            <a:lstStyle/>
            <a:p>
              <a:endParaRPr lang="zh-CN" altLang="en-US" sz="3000" b="1"/>
            </a:p>
          </p:txBody>
        </p:sp>
        <p:sp>
          <p:nvSpPr>
            <p:cNvPr id="42" name="Line 42"/>
            <p:cNvSpPr>
              <a:spLocks noChangeShapeType="1"/>
            </p:cNvSpPr>
            <p:nvPr/>
          </p:nvSpPr>
          <p:spPr bwMode="auto">
            <a:xfrm>
              <a:off x="2078" y="3258"/>
              <a:ext cx="288" cy="0"/>
            </a:xfrm>
            <a:prstGeom prst="line">
              <a:avLst/>
            </a:prstGeom>
            <a:noFill/>
            <a:ln w="22225" cap="sq">
              <a:solidFill>
                <a:srgbClr val="003C00"/>
              </a:solidFill>
              <a:round/>
              <a:headEnd type="triangle" w="med" len="med"/>
              <a:tailEnd/>
            </a:ln>
          </p:spPr>
          <p:txBody>
            <a:bodyPr wrap="none" anchor="ctr"/>
            <a:lstStyle/>
            <a:p>
              <a:endParaRPr lang="zh-CN" altLang="en-US" sz="3000" b="1"/>
            </a:p>
          </p:txBody>
        </p:sp>
        <p:sp>
          <p:nvSpPr>
            <p:cNvPr id="43" name="Line 43"/>
            <p:cNvSpPr>
              <a:spLocks noChangeShapeType="1"/>
            </p:cNvSpPr>
            <p:nvPr/>
          </p:nvSpPr>
          <p:spPr bwMode="auto">
            <a:xfrm>
              <a:off x="3327" y="3269"/>
              <a:ext cx="356" cy="0"/>
            </a:xfrm>
            <a:prstGeom prst="line">
              <a:avLst/>
            </a:prstGeom>
            <a:noFill/>
            <a:ln w="22225" cap="sq">
              <a:solidFill>
                <a:srgbClr val="003C00"/>
              </a:solidFill>
              <a:round/>
              <a:headEnd type="none" w="sm" len="sm"/>
              <a:tailEnd type="triangle" w="med" len="med"/>
            </a:ln>
          </p:spPr>
          <p:txBody>
            <a:bodyPr wrap="none" anchor="ctr"/>
            <a:lstStyle/>
            <a:p>
              <a:endParaRPr lang="zh-CN" altLang="en-US" sz="3000" b="1"/>
            </a:p>
          </p:txBody>
        </p:sp>
      </p:grpSp>
      <p:sp>
        <p:nvSpPr>
          <p:cNvPr id="44" name="Text Box 44"/>
          <p:cNvSpPr txBox="1">
            <a:spLocks noChangeArrowheads="1"/>
          </p:cNvSpPr>
          <p:nvPr/>
        </p:nvSpPr>
        <p:spPr bwMode="auto">
          <a:xfrm>
            <a:off x="6230938" y="4731062"/>
            <a:ext cx="1711325" cy="523220"/>
          </a:xfrm>
          <a:prstGeom prst="rect">
            <a:avLst/>
          </a:prstGeom>
          <a:noFill/>
          <a:ln w="9525">
            <a:noFill/>
            <a:miter lim="800000"/>
            <a:headEnd/>
            <a:tailEnd/>
          </a:ln>
        </p:spPr>
        <p:txBody>
          <a:bodyPr>
            <a:spAutoFit/>
          </a:bodyPr>
          <a:lstStyle/>
          <a:p>
            <a:pPr algn="l">
              <a:spcBef>
                <a:spcPct val="5000"/>
              </a:spcBef>
            </a:pPr>
            <a:r>
              <a:rPr lang="zh-CN" altLang="en-US" sz="2800" b="1"/>
              <a:t>15.6 微秒</a:t>
            </a:r>
          </a:p>
        </p:txBody>
      </p:sp>
      <p:grpSp>
        <p:nvGrpSpPr>
          <p:cNvPr id="45" name="Group 45"/>
          <p:cNvGrpSpPr>
            <a:grpSpLocks/>
          </p:cNvGrpSpPr>
          <p:nvPr/>
        </p:nvGrpSpPr>
        <p:grpSpPr bwMode="auto">
          <a:xfrm>
            <a:off x="5694363" y="5000937"/>
            <a:ext cx="2732087" cy="1587"/>
            <a:chOff x="3711" y="3278"/>
            <a:chExt cx="1721" cy="1"/>
          </a:xfrm>
        </p:grpSpPr>
        <p:sp>
          <p:nvSpPr>
            <p:cNvPr id="46" name="Line 46"/>
            <p:cNvSpPr>
              <a:spLocks noChangeShapeType="1"/>
            </p:cNvSpPr>
            <p:nvPr/>
          </p:nvSpPr>
          <p:spPr bwMode="auto">
            <a:xfrm>
              <a:off x="3711" y="3278"/>
              <a:ext cx="368" cy="0"/>
            </a:xfrm>
            <a:prstGeom prst="line">
              <a:avLst/>
            </a:prstGeom>
            <a:noFill/>
            <a:ln w="22225" cap="sq">
              <a:solidFill>
                <a:srgbClr val="003C00"/>
              </a:solidFill>
              <a:round/>
              <a:headEnd type="triangle" w="med" len="med"/>
              <a:tailEnd/>
            </a:ln>
          </p:spPr>
          <p:txBody>
            <a:bodyPr wrap="none" anchor="ctr"/>
            <a:lstStyle/>
            <a:p>
              <a:endParaRPr lang="zh-CN" altLang="en-US" sz="3000" b="1"/>
            </a:p>
          </p:txBody>
        </p:sp>
        <p:sp>
          <p:nvSpPr>
            <p:cNvPr id="47" name="Line 47"/>
            <p:cNvSpPr>
              <a:spLocks noChangeShapeType="1"/>
            </p:cNvSpPr>
            <p:nvPr/>
          </p:nvSpPr>
          <p:spPr bwMode="auto">
            <a:xfrm>
              <a:off x="5104" y="3279"/>
              <a:ext cx="328" cy="0"/>
            </a:xfrm>
            <a:prstGeom prst="line">
              <a:avLst/>
            </a:prstGeom>
            <a:noFill/>
            <a:ln w="22225" cap="sq">
              <a:solidFill>
                <a:srgbClr val="003C00"/>
              </a:solidFill>
              <a:round/>
              <a:headEnd type="none" w="sm" len="sm"/>
              <a:tailEnd type="triangle" w="med" len="med"/>
            </a:ln>
          </p:spPr>
          <p:txBody>
            <a:bodyPr wrap="none" anchor="ctr"/>
            <a:lstStyle/>
            <a:p>
              <a:endParaRPr lang="zh-CN" altLang="en-US" sz="3000" b="1"/>
            </a:p>
          </p:txBody>
        </p:sp>
      </p:grpSp>
      <p:sp>
        <p:nvSpPr>
          <p:cNvPr id="48" name="Text Box 48"/>
          <p:cNvSpPr txBox="1">
            <a:spLocks noChangeArrowheads="1"/>
          </p:cNvSpPr>
          <p:nvPr/>
        </p:nvSpPr>
        <p:spPr bwMode="auto">
          <a:xfrm>
            <a:off x="2281238" y="5121587"/>
            <a:ext cx="1909762" cy="553998"/>
          </a:xfrm>
          <a:prstGeom prst="rect">
            <a:avLst/>
          </a:prstGeom>
          <a:noFill/>
          <a:ln w="9525">
            <a:noFill/>
            <a:miter lim="800000"/>
            <a:headEnd/>
            <a:tailEnd/>
          </a:ln>
        </p:spPr>
        <p:txBody>
          <a:bodyPr>
            <a:spAutoFit/>
          </a:bodyPr>
          <a:lstStyle/>
          <a:p>
            <a:pPr algn="l">
              <a:spcBef>
                <a:spcPct val="5000"/>
              </a:spcBef>
            </a:pPr>
            <a:r>
              <a:rPr lang="zh-CN" altLang="en-US" sz="3000" b="1"/>
              <a:t>刷新请求</a:t>
            </a:r>
          </a:p>
        </p:txBody>
      </p:sp>
      <p:sp>
        <p:nvSpPr>
          <p:cNvPr id="49" name="Text Box 49"/>
          <p:cNvSpPr txBox="1">
            <a:spLocks noChangeArrowheads="1"/>
          </p:cNvSpPr>
          <p:nvPr/>
        </p:nvSpPr>
        <p:spPr bwMode="auto">
          <a:xfrm>
            <a:off x="4840288" y="5139049"/>
            <a:ext cx="2020887" cy="553998"/>
          </a:xfrm>
          <a:prstGeom prst="rect">
            <a:avLst/>
          </a:prstGeom>
          <a:noFill/>
          <a:ln w="9525">
            <a:noFill/>
            <a:miter lim="800000"/>
            <a:headEnd/>
            <a:tailEnd/>
          </a:ln>
        </p:spPr>
        <p:txBody>
          <a:bodyPr>
            <a:spAutoFit/>
          </a:bodyPr>
          <a:lstStyle/>
          <a:p>
            <a:pPr algn="l">
              <a:spcBef>
                <a:spcPct val="5000"/>
              </a:spcBef>
            </a:pPr>
            <a:r>
              <a:rPr lang="zh-CN" altLang="en-US" sz="3000" b="1"/>
              <a:t>刷新请求</a:t>
            </a:r>
          </a:p>
        </p:txBody>
      </p:sp>
      <p:sp>
        <p:nvSpPr>
          <p:cNvPr id="50" name="Text Box 50"/>
          <p:cNvSpPr txBox="1">
            <a:spLocks noChangeArrowheads="1"/>
          </p:cNvSpPr>
          <p:nvPr/>
        </p:nvSpPr>
        <p:spPr bwMode="auto">
          <a:xfrm>
            <a:off x="1617663" y="5755322"/>
            <a:ext cx="3348037" cy="553998"/>
          </a:xfrm>
          <a:prstGeom prst="rect">
            <a:avLst/>
          </a:prstGeom>
          <a:noFill/>
          <a:ln w="9525">
            <a:noFill/>
            <a:miter lim="800000"/>
            <a:headEnd/>
            <a:tailEnd/>
          </a:ln>
        </p:spPr>
        <p:txBody>
          <a:bodyPr>
            <a:spAutoFit/>
          </a:bodyPr>
          <a:lstStyle/>
          <a:p>
            <a:pPr algn="l">
              <a:spcBef>
                <a:spcPct val="5000"/>
              </a:spcBef>
            </a:pPr>
            <a:r>
              <a:rPr lang="zh-CN" altLang="en-US" sz="3000" b="1"/>
              <a:t>(可作为</a:t>
            </a:r>
            <a:r>
              <a:rPr lang="en-US" altLang="zh-CN" sz="3000" b="1"/>
              <a:t>DMA</a:t>
            </a:r>
            <a:r>
              <a:rPr lang="zh-CN" altLang="en-US" sz="3000" b="1"/>
              <a:t>请求)</a:t>
            </a:r>
          </a:p>
        </p:txBody>
      </p:sp>
      <p:sp>
        <p:nvSpPr>
          <p:cNvPr id="51" name="Text Box 51"/>
          <p:cNvSpPr txBox="1">
            <a:spLocks noChangeArrowheads="1"/>
          </p:cNvSpPr>
          <p:nvPr/>
        </p:nvSpPr>
        <p:spPr bwMode="auto">
          <a:xfrm>
            <a:off x="4708525" y="5755322"/>
            <a:ext cx="3203575" cy="553998"/>
          </a:xfrm>
          <a:prstGeom prst="rect">
            <a:avLst/>
          </a:prstGeom>
          <a:noFill/>
          <a:ln w="9525">
            <a:noFill/>
            <a:miter lim="800000"/>
            <a:headEnd/>
            <a:tailEnd/>
          </a:ln>
        </p:spPr>
        <p:txBody>
          <a:bodyPr>
            <a:spAutoFit/>
          </a:bodyPr>
          <a:lstStyle/>
          <a:p>
            <a:pPr algn="l">
              <a:spcBef>
                <a:spcPct val="5000"/>
              </a:spcBef>
            </a:pPr>
            <a:r>
              <a:rPr lang="zh-CN" altLang="en-US" sz="3000" b="1"/>
              <a:t>(可作为</a:t>
            </a:r>
            <a:r>
              <a:rPr lang="en-US" altLang="zh-CN" sz="3000" b="1"/>
              <a:t>DMA</a:t>
            </a:r>
            <a:r>
              <a:rPr lang="zh-CN" altLang="en-US" sz="3000" b="1"/>
              <a:t>请求)</a:t>
            </a:r>
          </a:p>
        </p:txBody>
      </p:sp>
      <p:sp>
        <p:nvSpPr>
          <p:cNvPr id="52" name="Line 52"/>
          <p:cNvSpPr>
            <a:spLocks noChangeShapeType="1"/>
          </p:cNvSpPr>
          <p:nvPr/>
        </p:nvSpPr>
        <p:spPr bwMode="auto">
          <a:xfrm>
            <a:off x="8450263" y="4705662"/>
            <a:ext cx="0" cy="465137"/>
          </a:xfrm>
          <a:prstGeom prst="line">
            <a:avLst/>
          </a:prstGeom>
          <a:noFill/>
          <a:ln w="22225">
            <a:solidFill>
              <a:srgbClr val="003C00"/>
            </a:solidFill>
            <a:round/>
            <a:headEnd/>
            <a:tailEnd/>
          </a:ln>
        </p:spPr>
        <p:txBody>
          <a:bodyPr wrap="none"/>
          <a:lstStyle/>
          <a:p>
            <a:endParaRPr lang="zh-CN" altLang="en-US" sz="3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wipe(left)">
                                      <p:cBhvr>
                                        <p:cTn id="47" dur="500"/>
                                        <p:tgtEl>
                                          <p:spTgt spid="3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8">
                                            <p:txEl>
                                              <p:pRg st="0" end="0"/>
                                            </p:txEl>
                                          </p:spTgt>
                                        </p:tgtEl>
                                        <p:attrNameLst>
                                          <p:attrName>style.visibility</p:attrName>
                                        </p:attrNameLst>
                                      </p:cBhvr>
                                      <p:to>
                                        <p:strVal val="visible"/>
                                      </p:to>
                                    </p:set>
                                    <p:animEffect transition="in" filter="wipe(left)">
                                      <p:cBhvr>
                                        <p:cTn id="52" dur="500"/>
                                        <p:tgtEl>
                                          <p:spTgt spid="48">
                                            <p:txEl>
                                              <p:pRg st="0" end="0"/>
                                            </p:txEl>
                                          </p:spTgt>
                                        </p:tgtEl>
                                      </p:cBhvr>
                                    </p:animEffect>
                                  </p:childTnLst>
                                </p:cTn>
                              </p:par>
                            </p:childTnLst>
                          </p:cTn>
                        </p:par>
                        <p:par>
                          <p:cTn id="53" fill="hold">
                            <p:stCondLst>
                              <p:cond delay="500"/>
                            </p:stCondLst>
                            <p:childTnLst>
                              <p:par>
                                <p:cTn id="54" presetID="22" presetClass="entr" presetSubtype="8" fill="hold" grpId="0" nodeType="afterEffect">
                                  <p:stCondLst>
                                    <p:cond delay="1000"/>
                                  </p:stCondLst>
                                  <p:childTnLst>
                                    <p:set>
                                      <p:cBhvr>
                                        <p:cTn id="55" dur="1" fill="hold">
                                          <p:stCondLst>
                                            <p:cond delay="0"/>
                                          </p:stCondLst>
                                        </p:cTn>
                                        <p:tgtEl>
                                          <p:spTgt spid="50">
                                            <p:txEl>
                                              <p:pRg st="0" end="0"/>
                                            </p:txEl>
                                          </p:spTgt>
                                        </p:tgtEl>
                                        <p:attrNameLst>
                                          <p:attrName>style.visibility</p:attrName>
                                        </p:attrNameLst>
                                      </p:cBhvr>
                                      <p:to>
                                        <p:strVal val="visible"/>
                                      </p:to>
                                    </p:set>
                                    <p:animEffect transition="in" filter="wipe(left)">
                                      <p:cBhvr>
                                        <p:cTn id="56" dur="500"/>
                                        <p:tgtEl>
                                          <p:spTgt spid="50">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wipe(left)">
                                      <p:cBhvr>
                                        <p:cTn id="61" dur="500"/>
                                        <p:tgtEl>
                                          <p:spTgt spid="4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wipe(left)">
                                      <p:cBhvr>
                                        <p:cTn id="66" dur="500"/>
                                        <p:tgtEl>
                                          <p:spTgt spid="39">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9">
                                            <p:txEl>
                                              <p:pRg st="0" end="0"/>
                                            </p:txEl>
                                          </p:spTgt>
                                        </p:tgtEl>
                                        <p:attrNameLst>
                                          <p:attrName>style.visibility</p:attrName>
                                        </p:attrNameLst>
                                      </p:cBhvr>
                                      <p:to>
                                        <p:strVal val="visible"/>
                                      </p:to>
                                    </p:set>
                                    <p:animEffect transition="in" filter="wipe(left)">
                                      <p:cBhvr>
                                        <p:cTn id="71" dur="500"/>
                                        <p:tgtEl>
                                          <p:spTgt spid="49">
                                            <p:txEl>
                                              <p:pRg st="0" end="0"/>
                                            </p:txEl>
                                          </p:spTgt>
                                        </p:tgtEl>
                                      </p:cBhvr>
                                    </p:animEffect>
                                  </p:childTnLst>
                                </p:cTn>
                              </p:par>
                            </p:childTnLst>
                          </p:cTn>
                        </p:par>
                        <p:par>
                          <p:cTn id="72" fill="hold">
                            <p:stCondLst>
                              <p:cond delay="500"/>
                            </p:stCondLst>
                            <p:childTnLst>
                              <p:par>
                                <p:cTn id="73" presetID="22" presetClass="entr" presetSubtype="8" fill="hold" grpId="0" nodeType="afterEffect">
                                  <p:stCondLst>
                                    <p:cond delay="1000"/>
                                  </p:stCondLst>
                                  <p:childTnLst>
                                    <p:set>
                                      <p:cBhvr>
                                        <p:cTn id="74" dur="1" fill="hold">
                                          <p:stCondLst>
                                            <p:cond delay="0"/>
                                          </p:stCondLst>
                                        </p:cTn>
                                        <p:tgtEl>
                                          <p:spTgt spid="51">
                                            <p:txEl>
                                              <p:pRg st="0" end="0"/>
                                            </p:txEl>
                                          </p:spTgt>
                                        </p:tgtEl>
                                        <p:attrNameLst>
                                          <p:attrName>style.visibility</p:attrName>
                                        </p:attrNameLst>
                                      </p:cBhvr>
                                      <p:to>
                                        <p:strVal val="visible"/>
                                      </p:to>
                                    </p:set>
                                    <p:animEffect transition="in" filter="wipe(left)">
                                      <p:cBhvr>
                                        <p:cTn id="75" dur="500"/>
                                        <p:tgtEl>
                                          <p:spTgt spid="51">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wipe(left)">
                                      <p:cBhvr>
                                        <p:cTn id="80" dur="500"/>
                                        <p:tgtEl>
                                          <p:spTgt spid="4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44">
                                            <p:txEl>
                                              <p:pRg st="0" end="0"/>
                                            </p:txEl>
                                          </p:spTgt>
                                        </p:tgtEl>
                                        <p:attrNameLst>
                                          <p:attrName>style.visibility</p:attrName>
                                        </p:attrNameLst>
                                      </p:cBhvr>
                                      <p:to>
                                        <p:strVal val="visible"/>
                                      </p:to>
                                    </p:set>
                                    <p:animEffect transition="in" filter="wipe(left)">
                                      <p:cBhvr>
                                        <p:cTn id="85" dur="500"/>
                                        <p:tgtEl>
                                          <p:spTgt spid="44">
                                            <p:txEl>
                                              <p:pRg st="0" end="0"/>
                                            </p:txEl>
                                          </p:spTgt>
                                        </p:tgtEl>
                                      </p:cBhvr>
                                    </p:animEffect>
                                  </p:childTnLst>
                                </p:cTn>
                              </p:par>
                            </p:childTnLst>
                          </p:cTn>
                        </p:par>
                        <p:par>
                          <p:cTn id="86" fill="hold">
                            <p:stCondLst>
                              <p:cond delay="500"/>
                            </p:stCondLst>
                            <p:childTnLst>
                              <p:par>
                                <p:cTn id="87" presetID="22" presetClass="entr" presetSubtype="1" fill="hold" grpId="0" nodeType="after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wipe(up)">
                                      <p:cBhvr>
                                        <p:cTn id="8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10" grpId="0" build="p" autoUpdateAnimBg="0"/>
      <p:bldP spid="11" grpId="0" build="p" autoUpdateAnimBg="0"/>
      <p:bldP spid="38" grpId="0" build="p" autoUpdateAnimBg="0"/>
      <p:bldP spid="39" grpId="0" build="p" autoUpdateAnimBg="0"/>
      <p:bldP spid="44" grpId="0" build="p" autoUpdateAnimBg="0"/>
      <p:bldP spid="48" grpId="0" build="p" autoUpdateAnimBg="0"/>
      <p:bldP spid="49" grpId="0" build="p" autoUpdateAnimBg="0"/>
      <p:bldP spid="50" grpId="0" build="p" autoUpdateAnimBg="0" advAuto="1000"/>
      <p:bldP spid="51" grpId="0" build="p" autoUpdateAnimBg="0" advAuto="1000"/>
      <p:bldP spid="5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971600" y="116632"/>
            <a:ext cx="5470525" cy="579437"/>
          </a:xfrm>
          <a:prstGeom prst="rect">
            <a:avLst/>
          </a:prstGeom>
          <a:noFill/>
          <a:ln w="9525">
            <a:noFill/>
            <a:miter lim="800000"/>
            <a:headEnd/>
            <a:tailEnd/>
          </a:ln>
        </p:spPr>
        <p:txBody>
          <a:bodyPr>
            <a:spAutoFit/>
          </a:bodyPr>
          <a:lstStyle/>
          <a:p>
            <a:pPr algn="l">
              <a:spcBef>
                <a:spcPct val="0"/>
              </a:spcBef>
            </a:pPr>
            <a:r>
              <a:rPr lang="zh-CN" altLang="en-US" sz="3200" b="1"/>
              <a:t>4</a:t>
            </a:r>
            <a:r>
              <a:rPr lang="zh-CN" altLang="en-US" sz="3200" b="1" smtClean="0"/>
              <a:t>.</a:t>
            </a:r>
            <a:r>
              <a:rPr lang="en-US" altLang="zh-CN" sz="3200" b="1" smtClean="0"/>
              <a:t>5</a:t>
            </a:r>
            <a:r>
              <a:rPr lang="zh-CN" altLang="en-US" sz="3200" b="1" smtClean="0"/>
              <a:t>  数据校验</a:t>
            </a:r>
            <a:endParaRPr lang="zh-CN" altLang="en-US" sz="3200" b="1"/>
          </a:p>
        </p:txBody>
      </p:sp>
      <p:sp>
        <p:nvSpPr>
          <p:cNvPr id="3" name="Text Box 16"/>
          <p:cNvSpPr txBox="1">
            <a:spLocks noChangeArrowheads="1"/>
          </p:cNvSpPr>
          <p:nvPr/>
        </p:nvSpPr>
        <p:spPr bwMode="auto">
          <a:xfrm>
            <a:off x="401224" y="764704"/>
            <a:ext cx="2805112" cy="549275"/>
          </a:xfrm>
          <a:prstGeom prst="rect">
            <a:avLst/>
          </a:prstGeom>
          <a:noFill/>
          <a:ln w="9525">
            <a:noFill/>
            <a:miter lim="800000"/>
            <a:headEnd/>
            <a:tailEnd/>
          </a:ln>
          <a:effectLst/>
        </p:spPr>
        <p:txBody>
          <a:bodyPr>
            <a:spAutoFit/>
          </a:bodyPr>
          <a:lstStyle/>
          <a:p>
            <a:pPr>
              <a:spcBef>
                <a:spcPct val="50000"/>
              </a:spcBef>
            </a:pPr>
            <a:r>
              <a:rPr lang="zh-CN" altLang="en-US" sz="3000" b="1">
                <a:solidFill>
                  <a:srgbClr val="990000"/>
                </a:solidFill>
              </a:rPr>
              <a:t>1、奇偶校验</a:t>
            </a:r>
          </a:p>
        </p:txBody>
      </p:sp>
      <p:sp>
        <p:nvSpPr>
          <p:cNvPr id="4" name="Rectangle 40"/>
          <p:cNvSpPr>
            <a:spLocks noChangeArrowheads="1"/>
          </p:cNvSpPr>
          <p:nvPr/>
        </p:nvSpPr>
        <p:spPr bwMode="auto">
          <a:xfrm>
            <a:off x="556766" y="1367557"/>
            <a:ext cx="4159250" cy="549275"/>
          </a:xfrm>
          <a:prstGeom prst="rect">
            <a:avLst/>
          </a:prstGeom>
          <a:noFill/>
          <a:ln w="9525">
            <a:noFill/>
            <a:miter lim="800000"/>
            <a:headEnd/>
            <a:tailEnd/>
          </a:ln>
          <a:effectLst/>
        </p:spPr>
        <p:txBody>
          <a:bodyPr>
            <a:spAutoFit/>
          </a:bodyPr>
          <a:lstStyle/>
          <a:p>
            <a:r>
              <a:rPr lang="zh-CN" altLang="en-US" sz="3000" b="1"/>
              <a:t>(1) 奇校验</a:t>
            </a:r>
            <a:endParaRPr lang="zh-CN" altLang="en-US" sz="2800" b="1"/>
          </a:p>
        </p:txBody>
      </p:sp>
      <p:sp>
        <p:nvSpPr>
          <p:cNvPr id="5" name="Text Box 42"/>
          <p:cNvSpPr txBox="1">
            <a:spLocks noChangeArrowheads="1"/>
          </p:cNvSpPr>
          <p:nvPr/>
        </p:nvSpPr>
        <p:spPr bwMode="auto">
          <a:xfrm>
            <a:off x="492125" y="1916832"/>
            <a:ext cx="8626475" cy="1403350"/>
          </a:xfrm>
          <a:prstGeom prst="rect">
            <a:avLst/>
          </a:prstGeom>
          <a:noFill/>
          <a:ln w="9525">
            <a:noFill/>
            <a:miter lim="800000"/>
            <a:headEnd/>
            <a:tailEnd/>
          </a:ln>
          <a:effectLst/>
        </p:spPr>
        <p:txBody>
          <a:bodyPr>
            <a:spAutoFit/>
          </a:bodyPr>
          <a:lstStyle/>
          <a:p>
            <a:pPr>
              <a:spcBef>
                <a:spcPct val="50000"/>
              </a:spcBef>
            </a:pPr>
            <a:r>
              <a:rPr lang="zh-CN" altLang="en-US" sz="2800" b="1"/>
              <a:t>对给定的一个需传送的</a:t>
            </a:r>
            <a:r>
              <a:rPr lang="zh-CN" altLang="en-US" sz="2800" b="1">
                <a:solidFill>
                  <a:srgbClr val="0000FF"/>
                </a:solidFill>
              </a:rPr>
              <a:t>代码</a:t>
            </a:r>
            <a:r>
              <a:rPr lang="en-US" altLang="zh-CN" sz="2800" b="1"/>
              <a:t>D</a:t>
            </a:r>
            <a:r>
              <a:rPr lang="en-US" altLang="zh-CN" sz="3200" b="1" baseline="-14000"/>
              <a:t>n</a:t>
            </a:r>
            <a:r>
              <a:rPr lang="en-US" altLang="zh-CN" sz="3200" b="1" baseline="-14000">
                <a:cs typeface="Times New Roman" pitchFamily="18" charset="0"/>
              </a:rPr>
              <a:t>–1</a:t>
            </a:r>
            <a:r>
              <a:rPr lang="en-US" altLang="zh-CN" sz="2800" b="1">
                <a:ea typeface="Batang" pitchFamily="18" charset="-127"/>
              </a:rPr>
              <a:t>∼</a:t>
            </a:r>
            <a:r>
              <a:rPr lang="en-US" altLang="zh-CN" sz="2800" b="1"/>
              <a:t>D</a:t>
            </a:r>
            <a:r>
              <a:rPr lang="en-US" altLang="zh-CN" sz="3200" b="1" baseline="-14000"/>
              <a:t>0 </a:t>
            </a:r>
            <a:r>
              <a:rPr lang="en-US" altLang="zh-CN" sz="3000" b="1"/>
              <a:t>, </a:t>
            </a:r>
            <a:r>
              <a:rPr lang="zh-CN" altLang="en-US" sz="2800" b="1"/>
              <a:t>设置一个</a:t>
            </a:r>
            <a:r>
              <a:rPr lang="zh-CN" altLang="en-US" sz="2800" b="1">
                <a:solidFill>
                  <a:srgbClr val="0000FF"/>
                </a:solidFill>
              </a:rPr>
              <a:t>校验位</a:t>
            </a:r>
            <a:r>
              <a:rPr lang="en-US" altLang="zh-CN" sz="2800" b="1"/>
              <a:t>P, </a:t>
            </a:r>
            <a:r>
              <a:rPr lang="zh-CN" altLang="en-US" sz="2800" b="1"/>
              <a:t>要求</a:t>
            </a:r>
            <a:r>
              <a:rPr lang="en-US" altLang="zh-CN" sz="2800" b="1"/>
              <a:t>PD</a:t>
            </a:r>
            <a:r>
              <a:rPr lang="en-US" altLang="zh-CN" sz="3200" b="1" baseline="-14000"/>
              <a:t>n</a:t>
            </a:r>
            <a:r>
              <a:rPr lang="en-US" altLang="zh-CN" sz="3200" b="1" baseline="-14000">
                <a:cs typeface="Times New Roman" pitchFamily="18" charset="0"/>
              </a:rPr>
              <a:t>–1</a:t>
            </a:r>
            <a:r>
              <a:rPr lang="en-US" altLang="zh-CN" sz="2800" b="1">
                <a:ea typeface="Batang" pitchFamily="18" charset="-127"/>
              </a:rPr>
              <a:t>∼</a:t>
            </a:r>
            <a:r>
              <a:rPr lang="en-US" altLang="zh-CN" sz="2800" b="1"/>
              <a:t>D</a:t>
            </a:r>
            <a:r>
              <a:rPr lang="en-US" altLang="zh-CN" sz="3200" b="1" baseline="-14000"/>
              <a:t>0</a:t>
            </a:r>
            <a:r>
              <a:rPr lang="en-US" altLang="zh-CN" sz="2800" b="1"/>
              <a:t>(</a:t>
            </a:r>
            <a:r>
              <a:rPr lang="zh-CN" altLang="en-US" sz="2800" b="1"/>
              <a:t>共</a:t>
            </a:r>
            <a:r>
              <a:rPr lang="en-US" altLang="zh-CN" sz="2800" b="1"/>
              <a:t>n+1</a:t>
            </a:r>
            <a:r>
              <a:rPr lang="zh-CN" altLang="en-US" sz="2800" b="1"/>
              <a:t>位)中</a:t>
            </a:r>
            <a:r>
              <a:rPr lang="en-US" altLang="zh-CN" sz="2800" b="1"/>
              <a:t>, </a:t>
            </a:r>
            <a:r>
              <a:rPr lang="zh-CN" altLang="en-US" sz="2800" b="1"/>
              <a:t>“1”的个数须为奇数。校验位</a:t>
            </a:r>
            <a:r>
              <a:rPr lang="en-US" altLang="zh-CN" sz="2800" b="1"/>
              <a:t>P</a:t>
            </a:r>
            <a:r>
              <a:rPr lang="zh-CN" altLang="en-US" sz="2800" b="1"/>
              <a:t>连同代码</a:t>
            </a:r>
            <a:r>
              <a:rPr lang="en-US" altLang="zh-CN" sz="2800" b="1"/>
              <a:t>D</a:t>
            </a:r>
            <a:r>
              <a:rPr lang="en-US" altLang="zh-CN" sz="3200" b="1" baseline="-14000"/>
              <a:t>n</a:t>
            </a:r>
            <a:r>
              <a:rPr lang="en-US" altLang="zh-CN" sz="3200" b="1" baseline="-14000">
                <a:cs typeface="Times New Roman" pitchFamily="18" charset="0"/>
              </a:rPr>
              <a:t>–1</a:t>
            </a:r>
            <a:r>
              <a:rPr lang="en-US" altLang="zh-CN" sz="2800" b="1"/>
              <a:t>～D</a:t>
            </a:r>
            <a:r>
              <a:rPr lang="en-US" altLang="zh-CN" sz="3200" b="1" baseline="-14000"/>
              <a:t>0</a:t>
            </a:r>
            <a:r>
              <a:rPr lang="zh-CN" altLang="en-US" sz="2800" b="1"/>
              <a:t>一起传送。</a:t>
            </a:r>
          </a:p>
        </p:txBody>
      </p:sp>
      <p:sp>
        <p:nvSpPr>
          <p:cNvPr id="6" name="Text Box 43"/>
          <p:cNvSpPr txBox="1">
            <a:spLocks noChangeArrowheads="1"/>
          </p:cNvSpPr>
          <p:nvPr/>
        </p:nvSpPr>
        <p:spPr bwMode="auto">
          <a:xfrm>
            <a:off x="468313" y="3534494"/>
            <a:ext cx="8497887" cy="519112"/>
          </a:xfrm>
          <a:prstGeom prst="rect">
            <a:avLst/>
          </a:prstGeom>
          <a:noFill/>
          <a:ln w="9525">
            <a:noFill/>
            <a:miter lim="800000"/>
            <a:headEnd/>
            <a:tailEnd/>
          </a:ln>
          <a:effectLst/>
        </p:spPr>
        <p:txBody>
          <a:bodyPr>
            <a:spAutoFit/>
          </a:bodyPr>
          <a:lstStyle/>
          <a:p>
            <a:pPr>
              <a:spcBef>
                <a:spcPct val="50000"/>
              </a:spcBef>
            </a:pPr>
            <a:r>
              <a:rPr lang="zh-CN" altLang="en-US" sz="2800" b="1"/>
              <a:t>比如: 代码串10001101, 则</a:t>
            </a:r>
            <a:r>
              <a:rPr lang="en-US" altLang="zh-CN" sz="2800" b="1"/>
              <a:t>P</a:t>
            </a:r>
            <a:r>
              <a:rPr lang="zh-CN" altLang="en-US" sz="2800" b="1"/>
              <a:t>应为1,  形成110001101</a:t>
            </a:r>
          </a:p>
        </p:txBody>
      </p:sp>
      <p:sp>
        <p:nvSpPr>
          <p:cNvPr id="7" name="Text Box 45"/>
          <p:cNvSpPr txBox="1">
            <a:spLocks noChangeArrowheads="1"/>
          </p:cNvSpPr>
          <p:nvPr/>
        </p:nvSpPr>
        <p:spPr bwMode="auto">
          <a:xfrm>
            <a:off x="452438" y="4012331"/>
            <a:ext cx="1841500" cy="519113"/>
          </a:xfrm>
          <a:prstGeom prst="rect">
            <a:avLst/>
          </a:prstGeom>
          <a:noFill/>
          <a:ln w="9525">
            <a:noFill/>
            <a:miter lim="800000"/>
            <a:headEnd/>
            <a:tailEnd/>
          </a:ln>
          <a:effectLst/>
        </p:spPr>
        <p:txBody>
          <a:bodyPr>
            <a:spAutoFit/>
          </a:bodyPr>
          <a:lstStyle/>
          <a:p>
            <a:pPr>
              <a:spcBef>
                <a:spcPct val="50000"/>
              </a:spcBef>
            </a:pPr>
            <a:r>
              <a:rPr lang="zh-CN" altLang="en-US" sz="2800" b="1"/>
              <a:t>电路:</a:t>
            </a:r>
          </a:p>
        </p:txBody>
      </p:sp>
      <p:sp>
        <p:nvSpPr>
          <p:cNvPr id="8" name="Text Box 46"/>
          <p:cNvSpPr txBox="1">
            <a:spLocks noChangeArrowheads="1"/>
          </p:cNvSpPr>
          <p:nvPr/>
        </p:nvSpPr>
        <p:spPr bwMode="auto">
          <a:xfrm>
            <a:off x="1404938" y="4013919"/>
            <a:ext cx="5421312" cy="519112"/>
          </a:xfrm>
          <a:prstGeom prst="rect">
            <a:avLst/>
          </a:prstGeom>
          <a:noFill/>
          <a:ln w="9525">
            <a:noFill/>
            <a:miter lim="800000"/>
            <a:headEnd/>
            <a:tailEnd/>
          </a:ln>
          <a:effectLst/>
        </p:spPr>
        <p:txBody>
          <a:bodyPr>
            <a:spAutoFit/>
          </a:bodyPr>
          <a:lstStyle/>
          <a:p>
            <a:pPr>
              <a:spcBef>
                <a:spcPct val="50000"/>
              </a:spcBef>
            </a:pPr>
            <a:r>
              <a:rPr lang="zh-CN" altLang="en-US" sz="2800" b="1"/>
              <a:t>对一个八位的数据</a:t>
            </a:r>
            <a:r>
              <a:rPr lang="en-US" altLang="zh-CN" sz="2800" b="1"/>
              <a:t>D</a:t>
            </a:r>
            <a:r>
              <a:rPr lang="en-US" altLang="zh-CN" sz="3200" b="1" baseline="-14000"/>
              <a:t>7</a:t>
            </a:r>
            <a:r>
              <a:rPr lang="en-US" altLang="zh-CN" sz="2800" b="1"/>
              <a:t>～D</a:t>
            </a:r>
            <a:r>
              <a:rPr lang="en-US" altLang="zh-CN" sz="3200" b="1" baseline="-14000"/>
              <a:t>0 </a:t>
            </a:r>
            <a:r>
              <a:rPr lang="zh-CN" altLang="en-US" sz="2800" b="1"/>
              <a:t>, 则:</a:t>
            </a:r>
          </a:p>
        </p:txBody>
      </p:sp>
      <p:grpSp>
        <p:nvGrpSpPr>
          <p:cNvPr id="20" name="Group 119"/>
          <p:cNvGrpSpPr>
            <a:grpSpLocks/>
          </p:cNvGrpSpPr>
          <p:nvPr/>
        </p:nvGrpSpPr>
        <p:grpSpPr bwMode="auto">
          <a:xfrm>
            <a:off x="2123728" y="4551635"/>
            <a:ext cx="5238750" cy="2117725"/>
            <a:chOff x="2142" y="2345"/>
            <a:chExt cx="3300" cy="1334"/>
          </a:xfrm>
        </p:grpSpPr>
        <p:sp>
          <p:nvSpPr>
            <p:cNvPr id="21" name="Rectangle 59"/>
            <p:cNvSpPr>
              <a:spLocks noChangeArrowheads="1"/>
            </p:cNvSpPr>
            <p:nvPr/>
          </p:nvSpPr>
          <p:spPr bwMode="auto">
            <a:xfrm>
              <a:off x="2152" y="2345"/>
              <a:ext cx="524" cy="569"/>
            </a:xfrm>
            <a:prstGeom prst="rect">
              <a:avLst/>
            </a:prstGeom>
            <a:noFill/>
            <a:ln w="9525">
              <a:noFill/>
              <a:miter lim="800000"/>
              <a:headEnd/>
              <a:tailEnd/>
            </a:ln>
            <a:effectLst/>
          </p:spPr>
          <p:txBody>
            <a:bodyPr>
              <a:spAutoFit/>
            </a:bodyPr>
            <a:lstStyle/>
            <a:p>
              <a:r>
                <a:rPr lang="en-US" altLang="zh-CN" sz="2500" b="1"/>
                <a:t>D</a:t>
              </a:r>
              <a:r>
                <a:rPr lang="en-US" altLang="zh-CN" sz="3200" b="1" baseline="-14000"/>
                <a:t>7</a:t>
              </a:r>
              <a:endParaRPr lang="en-US" altLang="zh-CN" sz="2800" b="1"/>
            </a:p>
            <a:p>
              <a:pPr>
                <a:lnSpc>
                  <a:spcPct val="85000"/>
                </a:lnSpc>
              </a:pPr>
              <a:r>
                <a:rPr lang="en-US" altLang="zh-CN" sz="2500" b="1"/>
                <a:t>D</a:t>
              </a:r>
              <a:r>
                <a:rPr lang="en-US" altLang="zh-CN" sz="3200" b="1" baseline="-14000"/>
                <a:t>6</a:t>
              </a:r>
              <a:endParaRPr lang="zh-CN" altLang="en-US" sz="3200" b="1" baseline="-14000"/>
            </a:p>
          </p:txBody>
        </p:sp>
        <p:sp>
          <p:nvSpPr>
            <p:cNvPr id="22" name="Line 61"/>
            <p:cNvSpPr>
              <a:spLocks noChangeShapeType="1"/>
            </p:cNvSpPr>
            <p:nvPr/>
          </p:nvSpPr>
          <p:spPr bwMode="auto">
            <a:xfrm>
              <a:off x="2937" y="2674"/>
              <a:ext cx="220" cy="0"/>
            </a:xfrm>
            <a:prstGeom prst="line">
              <a:avLst/>
            </a:prstGeom>
            <a:noFill/>
            <a:ln w="22225">
              <a:solidFill>
                <a:srgbClr val="003C00"/>
              </a:solidFill>
              <a:round/>
              <a:headEnd/>
              <a:tailEnd/>
            </a:ln>
            <a:effectLst/>
          </p:spPr>
          <p:txBody>
            <a:bodyPr wrap="none"/>
            <a:lstStyle/>
            <a:p>
              <a:endParaRPr lang="zh-CN" altLang="en-US" b="1"/>
            </a:p>
          </p:txBody>
        </p:sp>
        <p:sp>
          <p:nvSpPr>
            <p:cNvPr id="23" name="Rectangle 66"/>
            <p:cNvSpPr>
              <a:spLocks noChangeArrowheads="1"/>
            </p:cNvSpPr>
            <p:nvPr/>
          </p:nvSpPr>
          <p:spPr bwMode="auto">
            <a:xfrm>
              <a:off x="2142" y="3314"/>
              <a:ext cx="524" cy="365"/>
            </a:xfrm>
            <a:prstGeom prst="rect">
              <a:avLst/>
            </a:prstGeom>
            <a:noFill/>
            <a:ln w="9525">
              <a:noFill/>
              <a:miter lim="800000"/>
              <a:headEnd/>
              <a:tailEnd/>
            </a:ln>
            <a:effectLst/>
          </p:spPr>
          <p:txBody>
            <a:bodyPr>
              <a:spAutoFit/>
            </a:bodyPr>
            <a:lstStyle/>
            <a:p>
              <a:r>
                <a:rPr lang="en-US" altLang="zh-CN" sz="2500" b="1"/>
                <a:t>D</a:t>
              </a:r>
              <a:r>
                <a:rPr lang="en-US" altLang="zh-CN" sz="3200" b="1" baseline="-14000"/>
                <a:t>0</a:t>
              </a:r>
              <a:endParaRPr lang="en-US" altLang="zh-CN" sz="2800" b="1"/>
            </a:p>
          </p:txBody>
        </p:sp>
        <p:sp>
          <p:nvSpPr>
            <p:cNvPr id="24" name="Line 69"/>
            <p:cNvSpPr>
              <a:spLocks noChangeShapeType="1"/>
            </p:cNvSpPr>
            <p:nvPr/>
          </p:nvSpPr>
          <p:spPr bwMode="auto">
            <a:xfrm>
              <a:off x="2485" y="3200"/>
              <a:ext cx="490" cy="0"/>
            </a:xfrm>
            <a:prstGeom prst="line">
              <a:avLst/>
            </a:prstGeom>
            <a:noFill/>
            <a:ln w="22225">
              <a:solidFill>
                <a:srgbClr val="003C00"/>
              </a:solidFill>
              <a:round/>
              <a:headEnd/>
              <a:tailEnd/>
            </a:ln>
            <a:effectLst/>
          </p:spPr>
          <p:txBody>
            <a:bodyPr wrap="none"/>
            <a:lstStyle/>
            <a:p>
              <a:endParaRPr lang="zh-CN" altLang="en-US" b="1"/>
            </a:p>
          </p:txBody>
        </p:sp>
        <p:sp>
          <p:nvSpPr>
            <p:cNvPr id="25" name="Line 70"/>
            <p:cNvSpPr>
              <a:spLocks noChangeShapeType="1"/>
            </p:cNvSpPr>
            <p:nvPr/>
          </p:nvSpPr>
          <p:spPr bwMode="auto">
            <a:xfrm>
              <a:off x="3825" y="2667"/>
              <a:ext cx="172" cy="0"/>
            </a:xfrm>
            <a:prstGeom prst="line">
              <a:avLst/>
            </a:prstGeom>
            <a:noFill/>
            <a:ln w="22225">
              <a:solidFill>
                <a:srgbClr val="003C00"/>
              </a:solidFill>
              <a:round/>
              <a:headEnd/>
              <a:tailEnd/>
            </a:ln>
            <a:effectLst/>
          </p:spPr>
          <p:txBody>
            <a:bodyPr wrap="none"/>
            <a:lstStyle/>
            <a:p>
              <a:endParaRPr lang="zh-CN" altLang="en-US" b="1"/>
            </a:p>
          </p:txBody>
        </p:sp>
        <p:sp>
          <p:nvSpPr>
            <p:cNvPr id="26" name="Rectangle 71"/>
            <p:cNvSpPr>
              <a:spLocks noChangeArrowheads="1"/>
            </p:cNvSpPr>
            <p:nvPr/>
          </p:nvSpPr>
          <p:spPr bwMode="auto">
            <a:xfrm>
              <a:off x="2144" y="3036"/>
              <a:ext cx="524" cy="298"/>
            </a:xfrm>
            <a:prstGeom prst="rect">
              <a:avLst/>
            </a:prstGeom>
            <a:noFill/>
            <a:ln w="9525">
              <a:noFill/>
              <a:miter lim="800000"/>
              <a:headEnd/>
              <a:tailEnd/>
            </a:ln>
            <a:effectLst/>
          </p:spPr>
          <p:txBody>
            <a:bodyPr>
              <a:spAutoFit/>
            </a:bodyPr>
            <a:lstStyle/>
            <a:p>
              <a:r>
                <a:rPr lang="en-US" altLang="zh-CN" sz="2500" b="1"/>
                <a:t>D</a:t>
              </a:r>
              <a:r>
                <a:rPr lang="en-US" altLang="zh-CN" sz="3200" b="1" baseline="-14000"/>
                <a:t>4</a:t>
              </a:r>
              <a:endParaRPr lang="zh-CN" altLang="en-US" sz="3200" b="1" baseline="-14000"/>
            </a:p>
          </p:txBody>
        </p:sp>
        <p:sp>
          <p:nvSpPr>
            <p:cNvPr id="27" name="Freeform 73"/>
            <p:cNvSpPr>
              <a:spLocks/>
            </p:cNvSpPr>
            <p:nvPr/>
          </p:nvSpPr>
          <p:spPr bwMode="auto">
            <a:xfrm>
              <a:off x="2470" y="2776"/>
              <a:ext cx="677" cy="226"/>
            </a:xfrm>
            <a:custGeom>
              <a:avLst/>
              <a:gdLst/>
              <a:ahLst/>
              <a:cxnLst>
                <a:cxn ang="0">
                  <a:pos x="784" y="0"/>
                </a:cxn>
                <a:cxn ang="0">
                  <a:pos x="659" y="0"/>
                </a:cxn>
                <a:cxn ang="0">
                  <a:pos x="659" y="192"/>
                </a:cxn>
                <a:cxn ang="0">
                  <a:pos x="0" y="192"/>
                </a:cxn>
              </a:cxnLst>
              <a:rect l="0" t="0" r="r" b="b"/>
              <a:pathLst>
                <a:path w="784" h="192">
                  <a:moveTo>
                    <a:pt x="784" y="0"/>
                  </a:moveTo>
                  <a:lnTo>
                    <a:pt x="659" y="0"/>
                  </a:lnTo>
                  <a:lnTo>
                    <a:pt x="659" y="192"/>
                  </a:lnTo>
                  <a:lnTo>
                    <a:pt x="0" y="192"/>
                  </a:lnTo>
                </a:path>
              </a:pathLst>
            </a:custGeom>
            <a:noFill/>
            <a:ln w="22225">
              <a:solidFill>
                <a:srgbClr val="003C00"/>
              </a:solidFill>
              <a:round/>
              <a:headEnd/>
              <a:tailEnd/>
            </a:ln>
            <a:effectLst/>
          </p:spPr>
          <p:txBody>
            <a:bodyPr wrap="none"/>
            <a:lstStyle/>
            <a:p>
              <a:endParaRPr lang="zh-CN" altLang="en-US" b="1"/>
            </a:p>
          </p:txBody>
        </p:sp>
        <p:sp>
          <p:nvSpPr>
            <p:cNvPr id="28" name="Rectangle 74"/>
            <p:cNvSpPr>
              <a:spLocks noChangeArrowheads="1"/>
            </p:cNvSpPr>
            <p:nvPr/>
          </p:nvSpPr>
          <p:spPr bwMode="auto">
            <a:xfrm>
              <a:off x="2148" y="2828"/>
              <a:ext cx="348" cy="301"/>
            </a:xfrm>
            <a:prstGeom prst="rect">
              <a:avLst/>
            </a:prstGeom>
            <a:noFill/>
            <a:ln w="9525">
              <a:noFill/>
              <a:miter lim="800000"/>
              <a:headEnd/>
              <a:tailEnd/>
            </a:ln>
            <a:effectLst/>
          </p:spPr>
          <p:txBody>
            <a:bodyPr wrap="none">
              <a:spAutoFit/>
            </a:bodyPr>
            <a:lstStyle/>
            <a:p>
              <a:r>
                <a:rPr lang="en-US" altLang="zh-CN" sz="2500" b="1"/>
                <a:t>D</a:t>
              </a:r>
              <a:r>
                <a:rPr lang="en-US" altLang="zh-CN" sz="3200" b="1" baseline="-14000"/>
                <a:t>5</a:t>
              </a:r>
              <a:endParaRPr lang="zh-CN" altLang="en-US" sz="3200" b="1" baseline="-14000"/>
            </a:p>
          </p:txBody>
        </p:sp>
        <p:sp>
          <p:nvSpPr>
            <p:cNvPr id="29" name="Line 75"/>
            <p:cNvSpPr>
              <a:spLocks noChangeShapeType="1"/>
            </p:cNvSpPr>
            <p:nvPr/>
          </p:nvSpPr>
          <p:spPr bwMode="auto">
            <a:xfrm>
              <a:off x="3389" y="2670"/>
              <a:ext cx="181" cy="0"/>
            </a:xfrm>
            <a:prstGeom prst="line">
              <a:avLst/>
            </a:prstGeom>
            <a:noFill/>
            <a:ln w="22225">
              <a:solidFill>
                <a:srgbClr val="003C00"/>
              </a:solidFill>
              <a:round/>
              <a:headEnd/>
              <a:tailEnd/>
            </a:ln>
            <a:effectLst/>
          </p:spPr>
          <p:txBody>
            <a:bodyPr wrap="none"/>
            <a:lstStyle/>
            <a:p>
              <a:endParaRPr lang="zh-CN" altLang="en-US" b="1"/>
            </a:p>
          </p:txBody>
        </p:sp>
        <p:sp>
          <p:nvSpPr>
            <p:cNvPr id="30" name="Freeform 77"/>
            <p:cNvSpPr>
              <a:spLocks/>
            </p:cNvSpPr>
            <p:nvPr/>
          </p:nvSpPr>
          <p:spPr bwMode="auto">
            <a:xfrm>
              <a:off x="2771" y="2764"/>
              <a:ext cx="802" cy="436"/>
            </a:xfrm>
            <a:custGeom>
              <a:avLst/>
              <a:gdLst/>
              <a:ahLst/>
              <a:cxnLst>
                <a:cxn ang="0">
                  <a:pos x="784" y="0"/>
                </a:cxn>
                <a:cxn ang="0">
                  <a:pos x="659" y="0"/>
                </a:cxn>
                <a:cxn ang="0">
                  <a:pos x="659" y="192"/>
                </a:cxn>
                <a:cxn ang="0">
                  <a:pos x="0" y="192"/>
                </a:cxn>
              </a:cxnLst>
              <a:rect l="0" t="0" r="r" b="b"/>
              <a:pathLst>
                <a:path w="784" h="192">
                  <a:moveTo>
                    <a:pt x="784" y="0"/>
                  </a:moveTo>
                  <a:lnTo>
                    <a:pt x="659" y="0"/>
                  </a:lnTo>
                  <a:lnTo>
                    <a:pt x="659" y="192"/>
                  </a:lnTo>
                  <a:lnTo>
                    <a:pt x="0" y="192"/>
                  </a:lnTo>
                </a:path>
              </a:pathLst>
            </a:custGeom>
            <a:noFill/>
            <a:ln w="22225">
              <a:solidFill>
                <a:srgbClr val="003C00"/>
              </a:solidFill>
              <a:round/>
              <a:headEnd/>
              <a:tailEnd/>
            </a:ln>
            <a:effectLst/>
          </p:spPr>
          <p:txBody>
            <a:bodyPr wrap="none"/>
            <a:lstStyle/>
            <a:p>
              <a:endParaRPr lang="zh-CN" altLang="en-US" b="1"/>
            </a:p>
          </p:txBody>
        </p:sp>
        <p:sp>
          <p:nvSpPr>
            <p:cNvPr id="31" name="Line 78"/>
            <p:cNvSpPr>
              <a:spLocks noChangeShapeType="1"/>
            </p:cNvSpPr>
            <p:nvPr/>
          </p:nvSpPr>
          <p:spPr bwMode="auto">
            <a:xfrm>
              <a:off x="4020" y="2666"/>
              <a:ext cx="136" cy="0"/>
            </a:xfrm>
            <a:prstGeom prst="line">
              <a:avLst/>
            </a:prstGeom>
            <a:noFill/>
            <a:ln w="22225">
              <a:solidFill>
                <a:srgbClr val="003C00"/>
              </a:solidFill>
              <a:prstDash val="sysDot"/>
              <a:round/>
              <a:headEnd/>
              <a:tailEnd/>
            </a:ln>
            <a:effectLst/>
          </p:spPr>
          <p:txBody>
            <a:bodyPr wrap="none"/>
            <a:lstStyle/>
            <a:p>
              <a:endParaRPr lang="zh-CN" altLang="en-US" b="1"/>
            </a:p>
          </p:txBody>
        </p:sp>
        <p:sp>
          <p:nvSpPr>
            <p:cNvPr id="32" name="Line 80"/>
            <p:cNvSpPr>
              <a:spLocks noChangeShapeType="1"/>
            </p:cNvSpPr>
            <p:nvPr/>
          </p:nvSpPr>
          <p:spPr bwMode="auto">
            <a:xfrm>
              <a:off x="4198" y="2662"/>
              <a:ext cx="197" cy="0"/>
            </a:xfrm>
            <a:prstGeom prst="line">
              <a:avLst/>
            </a:prstGeom>
            <a:noFill/>
            <a:ln w="22225">
              <a:solidFill>
                <a:srgbClr val="003C00"/>
              </a:solidFill>
              <a:round/>
              <a:headEnd/>
              <a:tailEnd/>
            </a:ln>
            <a:effectLst/>
          </p:spPr>
          <p:txBody>
            <a:bodyPr wrap="none"/>
            <a:lstStyle/>
            <a:p>
              <a:endParaRPr lang="zh-CN" altLang="en-US" b="1"/>
            </a:p>
          </p:txBody>
        </p:sp>
        <p:sp>
          <p:nvSpPr>
            <p:cNvPr id="33" name="Line 81"/>
            <p:cNvSpPr>
              <a:spLocks noChangeShapeType="1"/>
            </p:cNvSpPr>
            <p:nvPr/>
          </p:nvSpPr>
          <p:spPr bwMode="auto">
            <a:xfrm>
              <a:off x="2274" y="3287"/>
              <a:ext cx="0" cy="147"/>
            </a:xfrm>
            <a:prstGeom prst="line">
              <a:avLst/>
            </a:prstGeom>
            <a:noFill/>
            <a:ln w="22225">
              <a:solidFill>
                <a:srgbClr val="003C00"/>
              </a:solidFill>
              <a:prstDash val="sysDot"/>
              <a:round/>
              <a:headEnd/>
              <a:tailEnd/>
            </a:ln>
            <a:effectLst/>
          </p:spPr>
          <p:txBody>
            <a:bodyPr wrap="none"/>
            <a:lstStyle/>
            <a:p>
              <a:endParaRPr lang="zh-CN" altLang="en-US" b="1"/>
            </a:p>
          </p:txBody>
        </p:sp>
        <p:sp>
          <p:nvSpPr>
            <p:cNvPr id="34" name="Freeform 82"/>
            <p:cNvSpPr>
              <a:spLocks/>
            </p:cNvSpPr>
            <p:nvPr/>
          </p:nvSpPr>
          <p:spPr bwMode="auto">
            <a:xfrm>
              <a:off x="2452" y="2775"/>
              <a:ext cx="1945" cy="769"/>
            </a:xfrm>
            <a:custGeom>
              <a:avLst/>
              <a:gdLst/>
              <a:ahLst/>
              <a:cxnLst>
                <a:cxn ang="0">
                  <a:pos x="2446" y="0"/>
                </a:cxn>
                <a:cxn ang="0">
                  <a:pos x="2212" y="0"/>
                </a:cxn>
                <a:cxn ang="0">
                  <a:pos x="2212" y="860"/>
                </a:cxn>
                <a:cxn ang="0">
                  <a:pos x="0" y="860"/>
                </a:cxn>
              </a:cxnLst>
              <a:rect l="0" t="0" r="r" b="b"/>
              <a:pathLst>
                <a:path w="2446" h="860">
                  <a:moveTo>
                    <a:pt x="2446" y="0"/>
                  </a:moveTo>
                  <a:lnTo>
                    <a:pt x="2212" y="0"/>
                  </a:lnTo>
                  <a:lnTo>
                    <a:pt x="2212" y="860"/>
                  </a:lnTo>
                  <a:lnTo>
                    <a:pt x="0" y="860"/>
                  </a:lnTo>
                </a:path>
              </a:pathLst>
            </a:custGeom>
            <a:noFill/>
            <a:ln w="22225">
              <a:solidFill>
                <a:srgbClr val="003C00"/>
              </a:solidFill>
              <a:round/>
              <a:headEnd/>
              <a:tailEnd/>
            </a:ln>
            <a:effectLst/>
          </p:spPr>
          <p:txBody>
            <a:bodyPr wrap="none"/>
            <a:lstStyle/>
            <a:p>
              <a:endParaRPr lang="zh-CN" altLang="en-US" b="1"/>
            </a:p>
          </p:txBody>
        </p:sp>
        <p:sp>
          <p:nvSpPr>
            <p:cNvPr id="35" name="Line 83"/>
            <p:cNvSpPr>
              <a:spLocks noChangeShapeType="1"/>
            </p:cNvSpPr>
            <p:nvPr/>
          </p:nvSpPr>
          <p:spPr bwMode="auto">
            <a:xfrm>
              <a:off x="5062" y="2658"/>
              <a:ext cx="163" cy="0"/>
            </a:xfrm>
            <a:prstGeom prst="line">
              <a:avLst/>
            </a:prstGeom>
            <a:noFill/>
            <a:ln w="22225">
              <a:solidFill>
                <a:srgbClr val="003C00"/>
              </a:solidFill>
              <a:round/>
              <a:headEnd/>
              <a:tailEnd/>
            </a:ln>
            <a:effectLst/>
          </p:spPr>
          <p:txBody>
            <a:bodyPr wrap="none"/>
            <a:lstStyle/>
            <a:p>
              <a:endParaRPr lang="zh-CN" altLang="en-US" b="1"/>
            </a:p>
          </p:txBody>
        </p:sp>
        <p:sp>
          <p:nvSpPr>
            <p:cNvPr id="36" name="Rectangle 84"/>
            <p:cNvSpPr>
              <a:spLocks noChangeArrowheads="1"/>
            </p:cNvSpPr>
            <p:nvPr/>
          </p:nvSpPr>
          <p:spPr bwMode="auto">
            <a:xfrm>
              <a:off x="5187" y="2485"/>
              <a:ext cx="255" cy="330"/>
            </a:xfrm>
            <a:prstGeom prst="rect">
              <a:avLst/>
            </a:prstGeom>
            <a:noFill/>
            <a:ln w="9525">
              <a:noFill/>
              <a:miter lim="800000"/>
              <a:headEnd/>
              <a:tailEnd/>
            </a:ln>
            <a:effectLst/>
          </p:spPr>
          <p:txBody>
            <a:bodyPr wrap="none">
              <a:spAutoFit/>
            </a:bodyPr>
            <a:lstStyle/>
            <a:p>
              <a:r>
                <a:rPr lang="en-US" altLang="zh-CN" sz="2800" b="1"/>
                <a:t>P</a:t>
              </a:r>
              <a:endParaRPr lang="zh-CN" altLang="en-US" sz="2800" b="1"/>
            </a:p>
          </p:txBody>
        </p:sp>
        <p:sp>
          <p:nvSpPr>
            <p:cNvPr id="37" name="Line 91"/>
            <p:cNvSpPr>
              <a:spLocks noChangeShapeType="1"/>
            </p:cNvSpPr>
            <p:nvPr/>
          </p:nvSpPr>
          <p:spPr bwMode="auto">
            <a:xfrm>
              <a:off x="4640" y="2669"/>
              <a:ext cx="167" cy="0"/>
            </a:xfrm>
            <a:prstGeom prst="line">
              <a:avLst/>
            </a:prstGeom>
            <a:noFill/>
            <a:ln w="22225">
              <a:solidFill>
                <a:srgbClr val="003C00"/>
              </a:solidFill>
              <a:round/>
              <a:headEnd/>
              <a:tailEnd/>
            </a:ln>
            <a:effectLst/>
          </p:spPr>
          <p:txBody>
            <a:bodyPr wrap="none"/>
            <a:lstStyle/>
            <a:p>
              <a:endParaRPr lang="zh-CN" altLang="en-US" b="1"/>
            </a:p>
          </p:txBody>
        </p:sp>
        <p:sp>
          <p:nvSpPr>
            <p:cNvPr id="38" name="Rectangle 92"/>
            <p:cNvSpPr>
              <a:spLocks noChangeArrowheads="1"/>
            </p:cNvSpPr>
            <p:nvPr/>
          </p:nvSpPr>
          <p:spPr bwMode="auto">
            <a:xfrm>
              <a:off x="4806" y="2530"/>
              <a:ext cx="184" cy="282"/>
            </a:xfrm>
            <a:prstGeom prst="rect">
              <a:avLst/>
            </a:prstGeom>
            <a:noFill/>
            <a:ln w="22225">
              <a:solidFill>
                <a:srgbClr val="003C00"/>
              </a:solidFill>
              <a:miter lim="800000"/>
              <a:headEnd/>
              <a:tailEnd/>
            </a:ln>
            <a:effectLst/>
          </p:spPr>
          <p:txBody>
            <a:bodyPr wrap="none" anchor="ctr"/>
            <a:lstStyle/>
            <a:p>
              <a:endParaRPr lang="zh-CN" altLang="en-US" b="1"/>
            </a:p>
          </p:txBody>
        </p:sp>
        <p:sp>
          <p:nvSpPr>
            <p:cNvPr id="39" name="Oval 93"/>
            <p:cNvSpPr>
              <a:spLocks noChangeArrowheads="1"/>
            </p:cNvSpPr>
            <p:nvPr/>
          </p:nvSpPr>
          <p:spPr bwMode="auto">
            <a:xfrm>
              <a:off x="4998" y="2620"/>
              <a:ext cx="68" cy="68"/>
            </a:xfrm>
            <a:prstGeom prst="ellipse">
              <a:avLst/>
            </a:prstGeom>
            <a:noFill/>
            <a:ln w="22225">
              <a:solidFill>
                <a:srgbClr val="003C00"/>
              </a:solidFill>
              <a:round/>
              <a:headEnd/>
              <a:tailEnd/>
            </a:ln>
            <a:effectLst/>
          </p:spPr>
          <p:txBody>
            <a:bodyPr wrap="none" anchor="ctr"/>
            <a:lstStyle/>
            <a:p>
              <a:endParaRPr lang="zh-CN" altLang="en-US" b="1"/>
            </a:p>
          </p:txBody>
        </p:sp>
        <p:grpSp>
          <p:nvGrpSpPr>
            <p:cNvPr id="40" name="Group 103"/>
            <p:cNvGrpSpPr>
              <a:grpSpLocks/>
            </p:cNvGrpSpPr>
            <p:nvPr/>
          </p:nvGrpSpPr>
          <p:grpSpPr bwMode="auto">
            <a:xfrm>
              <a:off x="2539" y="2512"/>
              <a:ext cx="415" cy="327"/>
              <a:chOff x="2539" y="2512"/>
              <a:chExt cx="415" cy="327"/>
            </a:xfrm>
          </p:grpSpPr>
          <p:sp>
            <p:nvSpPr>
              <p:cNvPr id="50" name="Text Box 55"/>
              <p:cNvSpPr txBox="1">
                <a:spLocks noChangeArrowheads="1"/>
              </p:cNvSpPr>
              <p:nvPr/>
            </p:nvSpPr>
            <p:spPr bwMode="auto">
              <a:xfrm>
                <a:off x="2671" y="2512"/>
                <a:ext cx="283" cy="327"/>
              </a:xfrm>
              <a:prstGeom prst="rect">
                <a:avLst/>
              </a:prstGeom>
              <a:noFill/>
              <a:ln w="22225">
                <a:noFill/>
                <a:miter lim="800000"/>
                <a:headEnd/>
                <a:tailEnd/>
              </a:ln>
              <a:effectLst/>
            </p:spPr>
            <p:txBody>
              <a:bodyPr>
                <a:spAutoFit/>
              </a:bodyPr>
              <a:lstStyle/>
              <a:p>
                <a:r>
                  <a:rPr lang="zh-CN" altLang="en-US" sz="2800" b="1">
                    <a:ea typeface="Batang" pitchFamily="18" charset="-127"/>
                    <a:sym typeface="Symbol" pitchFamily="18" charset="2"/>
                  </a:rPr>
                  <a:t></a:t>
                </a:r>
                <a:endParaRPr lang="zh-CN" altLang="en-US" sz="2800" b="1"/>
              </a:p>
            </p:txBody>
          </p:sp>
          <p:sp>
            <p:nvSpPr>
              <p:cNvPr id="51" name="Line 56"/>
              <p:cNvSpPr>
                <a:spLocks noChangeShapeType="1"/>
              </p:cNvSpPr>
              <p:nvPr/>
            </p:nvSpPr>
            <p:spPr bwMode="auto">
              <a:xfrm>
                <a:off x="2543" y="2572"/>
                <a:ext cx="159" cy="0"/>
              </a:xfrm>
              <a:prstGeom prst="line">
                <a:avLst/>
              </a:prstGeom>
              <a:noFill/>
              <a:ln w="22225">
                <a:solidFill>
                  <a:srgbClr val="003C00"/>
                </a:solidFill>
                <a:round/>
                <a:headEnd/>
                <a:tailEnd/>
              </a:ln>
              <a:effectLst/>
            </p:spPr>
            <p:txBody>
              <a:bodyPr wrap="none"/>
              <a:lstStyle/>
              <a:p>
                <a:endParaRPr lang="zh-CN" altLang="en-US" b="1"/>
              </a:p>
            </p:txBody>
          </p:sp>
          <p:sp>
            <p:nvSpPr>
              <p:cNvPr id="52" name="Line 58"/>
              <p:cNvSpPr>
                <a:spLocks noChangeShapeType="1"/>
              </p:cNvSpPr>
              <p:nvPr/>
            </p:nvSpPr>
            <p:spPr bwMode="auto">
              <a:xfrm>
                <a:off x="2539" y="2771"/>
                <a:ext cx="159" cy="0"/>
              </a:xfrm>
              <a:prstGeom prst="line">
                <a:avLst/>
              </a:prstGeom>
              <a:noFill/>
              <a:ln w="22225">
                <a:solidFill>
                  <a:srgbClr val="003C00"/>
                </a:solidFill>
                <a:round/>
                <a:headEnd/>
                <a:tailEnd/>
              </a:ln>
              <a:effectLst/>
            </p:spPr>
            <p:txBody>
              <a:bodyPr wrap="none"/>
              <a:lstStyle/>
              <a:p>
                <a:endParaRPr lang="zh-CN" altLang="en-US" b="1"/>
              </a:p>
            </p:txBody>
          </p:sp>
          <p:sp>
            <p:nvSpPr>
              <p:cNvPr id="53" name="Rectangle 102"/>
              <p:cNvSpPr>
                <a:spLocks noChangeArrowheads="1"/>
              </p:cNvSpPr>
              <p:nvPr/>
            </p:nvSpPr>
            <p:spPr bwMode="auto">
              <a:xfrm>
                <a:off x="2696" y="2538"/>
                <a:ext cx="242" cy="292"/>
              </a:xfrm>
              <a:prstGeom prst="rect">
                <a:avLst/>
              </a:prstGeom>
              <a:noFill/>
              <a:ln w="22225">
                <a:solidFill>
                  <a:srgbClr val="003C00"/>
                </a:solidFill>
                <a:miter lim="800000"/>
                <a:headEnd/>
                <a:tailEnd/>
              </a:ln>
              <a:effectLst/>
            </p:spPr>
            <p:txBody>
              <a:bodyPr wrap="none" anchor="ctr"/>
              <a:lstStyle/>
              <a:p>
                <a:endParaRPr lang="zh-CN" altLang="en-US" b="1"/>
              </a:p>
            </p:txBody>
          </p:sp>
        </p:grpSp>
        <p:grpSp>
          <p:nvGrpSpPr>
            <p:cNvPr id="41" name="Group 109"/>
            <p:cNvGrpSpPr>
              <a:grpSpLocks/>
            </p:cNvGrpSpPr>
            <p:nvPr/>
          </p:nvGrpSpPr>
          <p:grpSpPr bwMode="auto">
            <a:xfrm>
              <a:off x="3127" y="2493"/>
              <a:ext cx="283" cy="327"/>
              <a:chOff x="4963" y="3426"/>
              <a:chExt cx="283" cy="327"/>
            </a:xfrm>
          </p:grpSpPr>
          <p:sp>
            <p:nvSpPr>
              <p:cNvPr id="48" name="Text Box 105"/>
              <p:cNvSpPr txBox="1">
                <a:spLocks noChangeArrowheads="1"/>
              </p:cNvSpPr>
              <p:nvPr/>
            </p:nvSpPr>
            <p:spPr bwMode="auto">
              <a:xfrm>
                <a:off x="4963" y="3426"/>
                <a:ext cx="283" cy="327"/>
              </a:xfrm>
              <a:prstGeom prst="rect">
                <a:avLst/>
              </a:prstGeom>
              <a:noFill/>
              <a:ln w="22225">
                <a:noFill/>
                <a:miter lim="800000"/>
                <a:headEnd/>
                <a:tailEnd/>
              </a:ln>
              <a:effectLst/>
            </p:spPr>
            <p:txBody>
              <a:bodyPr>
                <a:spAutoFit/>
              </a:bodyPr>
              <a:lstStyle/>
              <a:p>
                <a:r>
                  <a:rPr lang="zh-CN" altLang="en-US" sz="2800" b="1">
                    <a:ea typeface="Batang" pitchFamily="18" charset="-127"/>
                    <a:sym typeface="Symbol" pitchFamily="18" charset="2"/>
                  </a:rPr>
                  <a:t></a:t>
                </a:r>
                <a:endParaRPr lang="zh-CN" altLang="en-US" sz="2800" b="1"/>
              </a:p>
            </p:txBody>
          </p:sp>
          <p:sp>
            <p:nvSpPr>
              <p:cNvPr id="49" name="Rectangle 108"/>
              <p:cNvSpPr>
                <a:spLocks noChangeArrowheads="1"/>
              </p:cNvSpPr>
              <p:nvPr/>
            </p:nvSpPr>
            <p:spPr bwMode="auto">
              <a:xfrm>
                <a:off x="4988" y="3452"/>
                <a:ext cx="242" cy="292"/>
              </a:xfrm>
              <a:prstGeom prst="rect">
                <a:avLst/>
              </a:prstGeom>
              <a:noFill/>
              <a:ln w="22225">
                <a:solidFill>
                  <a:srgbClr val="003C00"/>
                </a:solidFill>
                <a:miter lim="800000"/>
                <a:headEnd/>
                <a:tailEnd/>
              </a:ln>
              <a:effectLst/>
            </p:spPr>
            <p:txBody>
              <a:bodyPr wrap="none" anchor="ctr"/>
              <a:lstStyle/>
              <a:p>
                <a:endParaRPr lang="zh-CN" altLang="en-US" b="1"/>
              </a:p>
            </p:txBody>
          </p:sp>
        </p:grpSp>
        <p:grpSp>
          <p:nvGrpSpPr>
            <p:cNvPr id="42" name="Group 115"/>
            <p:cNvGrpSpPr>
              <a:grpSpLocks/>
            </p:cNvGrpSpPr>
            <p:nvPr/>
          </p:nvGrpSpPr>
          <p:grpSpPr bwMode="auto">
            <a:xfrm>
              <a:off x="3554" y="2509"/>
              <a:ext cx="283" cy="327"/>
              <a:chOff x="3626" y="2509"/>
              <a:chExt cx="283" cy="327"/>
            </a:xfrm>
          </p:grpSpPr>
          <p:sp>
            <p:nvSpPr>
              <p:cNvPr id="46" name="Text Box 111"/>
              <p:cNvSpPr txBox="1">
                <a:spLocks noChangeArrowheads="1"/>
              </p:cNvSpPr>
              <p:nvPr/>
            </p:nvSpPr>
            <p:spPr bwMode="auto">
              <a:xfrm>
                <a:off x="3626" y="2509"/>
                <a:ext cx="283" cy="327"/>
              </a:xfrm>
              <a:prstGeom prst="rect">
                <a:avLst/>
              </a:prstGeom>
              <a:noFill/>
              <a:ln w="22225">
                <a:noFill/>
                <a:miter lim="800000"/>
                <a:headEnd/>
                <a:tailEnd/>
              </a:ln>
              <a:effectLst/>
            </p:spPr>
            <p:txBody>
              <a:bodyPr>
                <a:spAutoFit/>
              </a:bodyPr>
              <a:lstStyle/>
              <a:p>
                <a:r>
                  <a:rPr lang="zh-CN" altLang="en-US" sz="2800" b="1">
                    <a:ea typeface="Batang" pitchFamily="18" charset="-127"/>
                    <a:sym typeface="Symbol" pitchFamily="18" charset="2"/>
                  </a:rPr>
                  <a:t></a:t>
                </a:r>
                <a:endParaRPr lang="zh-CN" altLang="en-US" sz="2800" b="1"/>
              </a:p>
            </p:txBody>
          </p:sp>
          <p:sp>
            <p:nvSpPr>
              <p:cNvPr id="47" name="Rectangle 114"/>
              <p:cNvSpPr>
                <a:spLocks noChangeArrowheads="1"/>
              </p:cNvSpPr>
              <p:nvPr/>
            </p:nvSpPr>
            <p:spPr bwMode="auto">
              <a:xfrm>
                <a:off x="3652" y="2517"/>
                <a:ext cx="242" cy="292"/>
              </a:xfrm>
              <a:prstGeom prst="rect">
                <a:avLst/>
              </a:prstGeom>
              <a:noFill/>
              <a:ln w="22225">
                <a:solidFill>
                  <a:srgbClr val="003C00"/>
                </a:solidFill>
                <a:miter lim="800000"/>
                <a:headEnd/>
                <a:tailEnd/>
              </a:ln>
              <a:effectLst/>
            </p:spPr>
            <p:txBody>
              <a:bodyPr wrap="none" anchor="ctr"/>
              <a:lstStyle/>
              <a:p>
                <a:endParaRPr lang="zh-CN" altLang="en-US" b="1"/>
              </a:p>
            </p:txBody>
          </p:sp>
        </p:grpSp>
        <p:grpSp>
          <p:nvGrpSpPr>
            <p:cNvPr id="43" name="Group 116"/>
            <p:cNvGrpSpPr>
              <a:grpSpLocks/>
            </p:cNvGrpSpPr>
            <p:nvPr/>
          </p:nvGrpSpPr>
          <p:grpSpPr bwMode="auto">
            <a:xfrm>
              <a:off x="4370" y="2514"/>
              <a:ext cx="283" cy="327"/>
              <a:chOff x="3626" y="2509"/>
              <a:chExt cx="283" cy="327"/>
            </a:xfrm>
          </p:grpSpPr>
          <p:sp>
            <p:nvSpPr>
              <p:cNvPr id="44" name="Text Box 117"/>
              <p:cNvSpPr txBox="1">
                <a:spLocks noChangeArrowheads="1"/>
              </p:cNvSpPr>
              <p:nvPr/>
            </p:nvSpPr>
            <p:spPr bwMode="auto">
              <a:xfrm>
                <a:off x="3626" y="2509"/>
                <a:ext cx="283" cy="327"/>
              </a:xfrm>
              <a:prstGeom prst="rect">
                <a:avLst/>
              </a:prstGeom>
              <a:noFill/>
              <a:ln w="22225">
                <a:noFill/>
                <a:miter lim="800000"/>
                <a:headEnd/>
                <a:tailEnd/>
              </a:ln>
              <a:effectLst/>
            </p:spPr>
            <p:txBody>
              <a:bodyPr>
                <a:spAutoFit/>
              </a:bodyPr>
              <a:lstStyle/>
              <a:p>
                <a:r>
                  <a:rPr lang="zh-CN" altLang="en-US" sz="2800" b="1">
                    <a:ea typeface="Batang" pitchFamily="18" charset="-127"/>
                    <a:sym typeface="Symbol" pitchFamily="18" charset="2"/>
                  </a:rPr>
                  <a:t></a:t>
                </a:r>
                <a:endParaRPr lang="zh-CN" altLang="en-US" sz="2800" b="1"/>
              </a:p>
            </p:txBody>
          </p:sp>
          <p:sp>
            <p:nvSpPr>
              <p:cNvPr id="45" name="Rectangle 118"/>
              <p:cNvSpPr>
                <a:spLocks noChangeArrowheads="1"/>
              </p:cNvSpPr>
              <p:nvPr/>
            </p:nvSpPr>
            <p:spPr bwMode="auto">
              <a:xfrm>
                <a:off x="3652" y="2517"/>
                <a:ext cx="242" cy="292"/>
              </a:xfrm>
              <a:prstGeom prst="rect">
                <a:avLst/>
              </a:prstGeom>
              <a:noFill/>
              <a:ln w="22225">
                <a:solidFill>
                  <a:srgbClr val="003C00"/>
                </a:solidFill>
                <a:miter lim="800000"/>
                <a:headEnd/>
                <a:tailEnd/>
              </a:ln>
              <a:effectLst/>
            </p:spPr>
            <p:txBody>
              <a:bodyPr wrap="none" anchor="ctr"/>
              <a:lstStyle/>
              <a:p>
                <a:endParaRPr lang="zh-CN" altLang="en-US" b="1"/>
              </a:p>
            </p:txBody>
          </p:sp>
        </p:grpSp>
      </p:grpSp>
      <p:sp>
        <p:nvSpPr>
          <p:cNvPr id="54" name="Text Box 20"/>
          <p:cNvSpPr txBox="1">
            <a:spLocks noChangeArrowheads="1"/>
          </p:cNvSpPr>
          <p:nvPr/>
        </p:nvSpPr>
        <p:spPr bwMode="auto">
          <a:xfrm>
            <a:off x="7766472" y="195492"/>
            <a:ext cx="1231478" cy="553998"/>
          </a:xfrm>
          <a:prstGeom prst="rect">
            <a:avLst/>
          </a:prstGeom>
          <a:noFill/>
          <a:ln w="9525">
            <a:noFill/>
            <a:miter lim="800000"/>
            <a:headEnd/>
            <a:tailEnd/>
          </a:ln>
          <a:effectLst/>
        </p:spPr>
        <p:txBody>
          <a:bodyPr wrap="square">
            <a:spAutoFit/>
          </a:bodyPr>
          <a:lstStyle/>
          <a:p>
            <a:r>
              <a:rPr lang="en-US" altLang="zh-CN" sz="3000" b="1" smtClean="0">
                <a:solidFill>
                  <a:srgbClr val="800000"/>
                </a:solidFill>
              </a:rPr>
              <a:t>P270</a:t>
            </a:r>
            <a:endParaRPr lang="zh-CN" altLang="en-US" sz="3000" b="1">
              <a:solidFill>
                <a:srgbClr val="800000"/>
              </a:solidFill>
            </a:endParaRPr>
          </a:p>
        </p:txBody>
      </p:sp>
      <p:grpSp>
        <p:nvGrpSpPr>
          <p:cNvPr id="18" name="组合 17"/>
          <p:cNvGrpSpPr/>
          <p:nvPr/>
        </p:nvGrpSpPr>
        <p:grpSpPr>
          <a:xfrm>
            <a:off x="4589909" y="1021671"/>
            <a:ext cx="3792302" cy="967169"/>
            <a:chOff x="4589909" y="1021671"/>
            <a:chExt cx="3792302" cy="967169"/>
          </a:xfrm>
        </p:grpSpPr>
        <p:sp>
          <p:nvSpPr>
            <p:cNvPr id="9" name="文本框 8"/>
            <p:cNvSpPr txBox="1"/>
            <p:nvPr/>
          </p:nvSpPr>
          <p:spPr>
            <a:xfrm>
              <a:off x="5973996" y="1021671"/>
              <a:ext cx="1341863" cy="523220"/>
            </a:xfrm>
            <a:prstGeom prst="rect">
              <a:avLst/>
            </a:prstGeom>
            <a:noFill/>
          </p:spPr>
          <p:txBody>
            <a:bodyPr wrap="square" rtlCol="0">
              <a:spAutoFit/>
            </a:bodyPr>
            <a:lstStyle/>
            <a:p>
              <a:r>
                <a:rPr lang="zh-CN" altLang="en-US" sz="2800" b="1" smtClean="0"/>
                <a:t>校验码</a:t>
              </a:r>
              <a:endParaRPr lang="zh-CN" altLang="en-US" sz="2800" b="1"/>
            </a:p>
          </p:txBody>
        </p:sp>
        <p:cxnSp>
          <p:nvCxnSpPr>
            <p:cNvPr id="15" name="直接箭头连接符 14"/>
            <p:cNvCxnSpPr/>
            <p:nvPr/>
          </p:nvCxnSpPr>
          <p:spPr>
            <a:xfrm flipV="1">
              <a:off x="4589909" y="1367557"/>
              <a:ext cx="1384087" cy="62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7160072" y="1367557"/>
              <a:ext cx="1222139" cy="62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30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
                                            <p:txEl>
                                              <p:pRg st="0" end="0"/>
                                            </p:txEl>
                                          </p:spTgt>
                                        </p:tgtEl>
                                        <p:attrNameLst>
                                          <p:attrName>style.visibility</p:attrName>
                                        </p:attrNameLst>
                                      </p:cBhvr>
                                      <p:to>
                                        <p:strVal val="visible"/>
                                      </p:to>
                                    </p:set>
                                    <p:animEffect transition="in" filter="wipe(left)">
                                      <p:cBhvr>
                                        <p:cTn id="12" dur="500"/>
                                        <p:tgtEl>
                                          <p:spTgt spid="5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left)">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wipe(left)">
                                      <p:cBhvr>
                                        <p:cTn id="42" dur="50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wipe(left)">
                                      <p:cBhvr>
                                        <p:cTn id="47" dur="500"/>
                                        <p:tgtEl>
                                          <p:spTgt spid="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build="p" autoUpdateAnimBg="0"/>
      <p:bldP spid="6" grpId="0" build="p" autoUpdateAnimBg="0"/>
      <p:bldP spid="7" grpId="0" build="p" autoUpdateAnimBg="0"/>
      <p:bldP spid="8" grpId="0" build="p" autoUpdateAnimBg="0"/>
      <p:bldP spid="54"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06375" y="4382117"/>
            <a:ext cx="8777288" cy="1630254"/>
          </a:xfrm>
          <a:prstGeom prst="rect">
            <a:avLst/>
          </a:prstGeom>
          <a:noFill/>
          <a:ln w="9525">
            <a:noFill/>
            <a:miter lim="800000"/>
            <a:headEnd/>
            <a:tailEnd/>
          </a:ln>
        </p:spPr>
        <p:txBody>
          <a:bodyPr>
            <a:spAutoFit/>
          </a:bodyPr>
          <a:lstStyle/>
          <a:p>
            <a:pPr marL="574675" indent="-574675" algn="l">
              <a:lnSpc>
                <a:spcPts val="4000"/>
              </a:lnSpc>
              <a:spcBef>
                <a:spcPct val="10000"/>
              </a:spcBef>
            </a:pPr>
            <a:r>
              <a:rPr lang="zh-CN" altLang="en-US" sz="2900" b="1" smtClean="0"/>
              <a:t>   </a:t>
            </a:r>
            <a:r>
              <a:rPr lang="zh-CN" altLang="en-US" sz="2900" b="1"/>
              <a:t>(1) </a:t>
            </a:r>
            <a:r>
              <a:rPr lang="zh-CN" altLang="en-US" sz="2900" b="1" smtClean="0"/>
              <a:t>如果低</a:t>
            </a:r>
            <a:r>
              <a:rPr lang="en-US" altLang="zh-CN" sz="2900" b="1" smtClean="0"/>
              <a:t>3</a:t>
            </a:r>
            <a:r>
              <a:rPr lang="zh-CN" altLang="en-US" sz="2900" b="1" smtClean="0"/>
              <a:t>位用于</a:t>
            </a:r>
            <a:r>
              <a:rPr lang="zh-CN" altLang="en-US" sz="2900" b="1"/>
              <a:t>每排</a:t>
            </a:r>
            <a:r>
              <a:rPr lang="zh-CN" altLang="en-US" sz="2900" b="1" smtClean="0"/>
              <a:t>编号，每</a:t>
            </a:r>
            <a:r>
              <a:rPr lang="zh-CN" altLang="en-US" sz="2900" b="1"/>
              <a:t>间教室内</a:t>
            </a:r>
            <a:r>
              <a:rPr lang="zh-CN" altLang="en-US" sz="2900" b="1" smtClean="0"/>
              <a:t>的编号</a:t>
            </a:r>
            <a:r>
              <a:rPr lang="zh-CN" altLang="en-US" sz="2900" b="1"/>
              <a:t>都相</a:t>
            </a:r>
            <a:r>
              <a:rPr lang="zh-CN" altLang="en-US" sz="2900" b="1" smtClean="0"/>
              <a:t>同</a:t>
            </a:r>
            <a:r>
              <a:rPr lang="en-US" altLang="zh-CN" sz="2900" b="1" smtClean="0"/>
              <a:t>;</a:t>
            </a:r>
            <a:endParaRPr lang="en-US" altLang="zh-CN" sz="2900" b="1"/>
          </a:p>
          <a:p>
            <a:pPr marL="574675" indent="-574675" algn="l">
              <a:lnSpc>
                <a:spcPts val="4000"/>
              </a:lnSpc>
              <a:spcBef>
                <a:spcPct val="10000"/>
              </a:spcBef>
            </a:pPr>
            <a:r>
              <a:rPr lang="zh-CN" altLang="en-US" sz="2900" b="1"/>
              <a:t>   (2) 高3位用</a:t>
            </a:r>
            <a:r>
              <a:rPr lang="zh-CN" altLang="en-US" sz="2900" b="1" smtClean="0"/>
              <a:t>于教室编号。</a:t>
            </a:r>
            <a:endParaRPr lang="zh-CN" altLang="en-US" sz="2900" b="1"/>
          </a:p>
        </p:txBody>
      </p:sp>
      <p:grpSp>
        <p:nvGrpSpPr>
          <p:cNvPr id="3" name="Group 38"/>
          <p:cNvGrpSpPr>
            <a:grpSpLocks/>
          </p:cNvGrpSpPr>
          <p:nvPr/>
        </p:nvGrpSpPr>
        <p:grpSpPr bwMode="auto">
          <a:xfrm>
            <a:off x="1181100" y="1005433"/>
            <a:ext cx="7169150" cy="2700338"/>
            <a:chOff x="744" y="124"/>
            <a:chExt cx="4516" cy="1701"/>
          </a:xfrm>
        </p:grpSpPr>
        <p:grpSp>
          <p:nvGrpSpPr>
            <p:cNvPr id="4" name="Group 26"/>
            <p:cNvGrpSpPr>
              <a:grpSpLocks/>
            </p:cNvGrpSpPr>
            <p:nvPr/>
          </p:nvGrpSpPr>
          <p:grpSpPr bwMode="auto">
            <a:xfrm>
              <a:off x="744" y="137"/>
              <a:ext cx="1085" cy="1688"/>
              <a:chOff x="744" y="1945"/>
              <a:chExt cx="1085" cy="1688"/>
            </a:xfrm>
          </p:grpSpPr>
          <p:sp>
            <p:nvSpPr>
              <p:cNvPr id="14" name="Text Box 27"/>
              <p:cNvSpPr txBox="1">
                <a:spLocks noChangeArrowheads="1"/>
              </p:cNvSpPr>
              <p:nvPr/>
            </p:nvSpPr>
            <p:spPr bwMode="auto">
              <a:xfrm>
                <a:off x="744" y="2245"/>
                <a:ext cx="1027" cy="1388"/>
              </a:xfrm>
              <a:prstGeom prst="rect">
                <a:avLst/>
              </a:prstGeom>
              <a:noFill/>
              <a:ln w="19050">
                <a:solidFill>
                  <a:srgbClr val="003800"/>
                </a:solidFill>
                <a:miter lim="800000"/>
                <a:headEnd/>
                <a:tailEnd/>
              </a:ln>
            </p:spPr>
            <p:txBody>
              <a:bodyPr>
                <a:spAutoFit/>
              </a:bodyPr>
              <a:lstStyle/>
              <a:p>
                <a:pPr algn="l">
                  <a:spcBef>
                    <a:spcPct val="0"/>
                  </a:spcBef>
                </a:pPr>
                <a:r>
                  <a:rPr lang="zh-CN" altLang="en-US" sz="2800" b="1"/>
                  <a:t>000  000 </a:t>
                </a:r>
              </a:p>
              <a:p>
                <a:pPr algn="l">
                  <a:spcBef>
                    <a:spcPct val="0"/>
                  </a:spcBef>
                </a:pPr>
                <a:r>
                  <a:rPr lang="zh-CN" altLang="en-US" sz="2800" b="1"/>
                  <a:t>000  001</a:t>
                </a:r>
              </a:p>
              <a:p>
                <a:pPr algn="l">
                  <a:spcBef>
                    <a:spcPct val="0"/>
                  </a:spcBef>
                </a:pPr>
                <a:r>
                  <a:rPr lang="zh-CN" altLang="en-US" sz="2800" b="1"/>
                  <a:t>000  010</a:t>
                </a:r>
              </a:p>
              <a:p>
                <a:pPr algn="l">
                  <a:lnSpc>
                    <a:spcPct val="90000"/>
                  </a:lnSpc>
                  <a:spcBef>
                    <a:spcPct val="0"/>
                  </a:spcBef>
                </a:pPr>
                <a:r>
                  <a:rPr lang="zh-CN" altLang="en-US" sz="2800" b="1"/>
                  <a:t>    .....</a:t>
                </a:r>
              </a:p>
              <a:p>
                <a:pPr algn="l">
                  <a:spcBef>
                    <a:spcPct val="0"/>
                  </a:spcBef>
                </a:pPr>
                <a:r>
                  <a:rPr lang="zh-CN" altLang="en-US" sz="2800" b="1"/>
                  <a:t>000  111</a:t>
                </a:r>
              </a:p>
            </p:txBody>
          </p:sp>
          <p:sp>
            <p:nvSpPr>
              <p:cNvPr id="15" name="Text Box 28"/>
              <p:cNvSpPr txBox="1">
                <a:spLocks noChangeArrowheads="1"/>
              </p:cNvSpPr>
              <p:nvPr/>
            </p:nvSpPr>
            <p:spPr bwMode="auto">
              <a:xfrm>
                <a:off x="907" y="1945"/>
                <a:ext cx="922" cy="327"/>
              </a:xfrm>
              <a:prstGeom prst="rect">
                <a:avLst/>
              </a:prstGeom>
              <a:noFill/>
              <a:ln w="9525">
                <a:noFill/>
                <a:miter lim="800000"/>
                <a:headEnd/>
                <a:tailEnd/>
              </a:ln>
            </p:spPr>
            <p:txBody>
              <a:bodyPr>
                <a:spAutoFit/>
              </a:bodyPr>
              <a:lstStyle/>
              <a:p>
                <a:pPr algn="l"/>
                <a:r>
                  <a:rPr lang="zh-CN" altLang="en-US" sz="2800" b="1"/>
                  <a:t>第1间</a:t>
                </a:r>
              </a:p>
            </p:txBody>
          </p:sp>
        </p:grpSp>
        <p:grpSp>
          <p:nvGrpSpPr>
            <p:cNvPr id="5" name="Group 29"/>
            <p:cNvGrpSpPr>
              <a:grpSpLocks/>
            </p:cNvGrpSpPr>
            <p:nvPr/>
          </p:nvGrpSpPr>
          <p:grpSpPr bwMode="auto">
            <a:xfrm>
              <a:off x="1907" y="136"/>
              <a:ext cx="1017" cy="1688"/>
              <a:chOff x="1907" y="1920"/>
              <a:chExt cx="1017" cy="1688"/>
            </a:xfrm>
          </p:grpSpPr>
          <p:sp>
            <p:nvSpPr>
              <p:cNvPr id="12" name="Text Box 30"/>
              <p:cNvSpPr txBox="1">
                <a:spLocks noChangeArrowheads="1"/>
              </p:cNvSpPr>
              <p:nvPr/>
            </p:nvSpPr>
            <p:spPr bwMode="auto">
              <a:xfrm>
                <a:off x="1907" y="2220"/>
                <a:ext cx="1017" cy="1388"/>
              </a:xfrm>
              <a:prstGeom prst="rect">
                <a:avLst/>
              </a:prstGeom>
              <a:noFill/>
              <a:ln w="19050">
                <a:solidFill>
                  <a:srgbClr val="003800"/>
                </a:solidFill>
                <a:miter lim="800000"/>
                <a:headEnd/>
                <a:tailEnd/>
              </a:ln>
            </p:spPr>
            <p:txBody>
              <a:bodyPr>
                <a:spAutoFit/>
              </a:bodyPr>
              <a:lstStyle/>
              <a:p>
                <a:pPr algn="l">
                  <a:spcBef>
                    <a:spcPct val="0"/>
                  </a:spcBef>
                </a:pPr>
                <a:r>
                  <a:rPr lang="zh-CN" altLang="en-US" sz="2800" b="1"/>
                  <a:t>001  000</a:t>
                </a:r>
              </a:p>
              <a:p>
                <a:pPr algn="l">
                  <a:spcBef>
                    <a:spcPct val="0"/>
                  </a:spcBef>
                </a:pPr>
                <a:r>
                  <a:rPr lang="zh-CN" altLang="en-US" sz="2800" b="1"/>
                  <a:t>001  001</a:t>
                </a:r>
              </a:p>
              <a:p>
                <a:pPr algn="l">
                  <a:spcBef>
                    <a:spcPct val="0"/>
                  </a:spcBef>
                </a:pPr>
                <a:r>
                  <a:rPr lang="zh-CN" altLang="en-US" sz="2800" b="1"/>
                  <a:t>001  010</a:t>
                </a:r>
              </a:p>
              <a:p>
                <a:pPr algn="l">
                  <a:lnSpc>
                    <a:spcPct val="90000"/>
                  </a:lnSpc>
                  <a:spcBef>
                    <a:spcPct val="0"/>
                  </a:spcBef>
                </a:pPr>
                <a:r>
                  <a:rPr lang="zh-CN" altLang="en-US" sz="2800" b="1"/>
                  <a:t>    .....</a:t>
                </a:r>
              </a:p>
              <a:p>
                <a:pPr algn="l">
                  <a:spcBef>
                    <a:spcPct val="0"/>
                  </a:spcBef>
                </a:pPr>
                <a:r>
                  <a:rPr lang="zh-CN" altLang="en-US" sz="2800" b="1"/>
                  <a:t>001  111</a:t>
                </a:r>
              </a:p>
            </p:txBody>
          </p:sp>
          <p:sp>
            <p:nvSpPr>
              <p:cNvPr id="13" name="Text Box 31"/>
              <p:cNvSpPr txBox="1">
                <a:spLocks noChangeArrowheads="1"/>
              </p:cNvSpPr>
              <p:nvPr/>
            </p:nvSpPr>
            <p:spPr bwMode="auto">
              <a:xfrm>
                <a:off x="2090" y="1920"/>
                <a:ext cx="754" cy="327"/>
              </a:xfrm>
              <a:prstGeom prst="rect">
                <a:avLst/>
              </a:prstGeom>
              <a:noFill/>
              <a:ln w="9525">
                <a:noFill/>
                <a:miter lim="800000"/>
                <a:headEnd/>
                <a:tailEnd/>
              </a:ln>
            </p:spPr>
            <p:txBody>
              <a:bodyPr>
                <a:spAutoFit/>
              </a:bodyPr>
              <a:lstStyle/>
              <a:p>
                <a:pPr algn="l"/>
                <a:r>
                  <a:rPr lang="zh-CN" altLang="en-US" sz="2800" b="1"/>
                  <a:t>第2间</a:t>
                </a:r>
              </a:p>
            </p:txBody>
          </p:sp>
        </p:grpSp>
        <p:grpSp>
          <p:nvGrpSpPr>
            <p:cNvPr id="6" name="Group 32"/>
            <p:cNvGrpSpPr>
              <a:grpSpLocks/>
            </p:cNvGrpSpPr>
            <p:nvPr/>
          </p:nvGrpSpPr>
          <p:grpSpPr bwMode="auto">
            <a:xfrm>
              <a:off x="3072" y="125"/>
              <a:ext cx="998" cy="1698"/>
              <a:chOff x="3072" y="1909"/>
              <a:chExt cx="998" cy="1698"/>
            </a:xfrm>
          </p:grpSpPr>
          <p:sp>
            <p:nvSpPr>
              <p:cNvPr id="10" name="Text Box 33"/>
              <p:cNvSpPr txBox="1">
                <a:spLocks noChangeArrowheads="1"/>
              </p:cNvSpPr>
              <p:nvPr/>
            </p:nvSpPr>
            <p:spPr bwMode="auto">
              <a:xfrm>
                <a:off x="3072" y="2219"/>
                <a:ext cx="998" cy="1388"/>
              </a:xfrm>
              <a:prstGeom prst="rect">
                <a:avLst/>
              </a:prstGeom>
              <a:noFill/>
              <a:ln w="19050">
                <a:solidFill>
                  <a:srgbClr val="003800"/>
                </a:solidFill>
                <a:miter lim="800000"/>
                <a:headEnd/>
                <a:tailEnd/>
              </a:ln>
            </p:spPr>
            <p:txBody>
              <a:bodyPr>
                <a:spAutoFit/>
              </a:bodyPr>
              <a:lstStyle/>
              <a:p>
                <a:pPr algn="l">
                  <a:spcBef>
                    <a:spcPct val="0"/>
                  </a:spcBef>
                </a:pPr>
                <a:r>
                  <a:rPr lang="zh-CN" altLang="en-US" sz="2800" b="1"/>
                  <a:t>010  000</a:t>
                </a:r>
              </a:p>
              <a:p>
                <a:pPr algn="l">
                  <a:spcBef>
                    <a:spcPct val="0"/>
                  </a:spcBef>
                </a:pPr>
                <a:r>
                  <a:rPr lang="zh-CN" altLang="en-US" sz="2800" b="1"/>
                  <a:t>010  001</a:t>
                </a:r>
              </a:p>
              <a:p>
                <a:pPr algn="l">
                  <a:spcBef>
                    <a:spcPct val="0"/>
                  </a:spcBef>
                </a:pPr>
                <a:r>
                  <a:rPr lang="zh-CN" altLang="en-US" sz="2800" b="1"/>
                  <a:t>010  010</a:t>
                </a:r>
              </a:p>
              <a:p>
                <a:pPr algn="l">
                  <a:lnSpc>
                    <a:spcPct val="90000"/>
                  </a:lnSpc>
                  <a:spcBef>
                    <a:spcPct val="0"/>
                  </a:spcBef>
                </a:pPr>
                <a:r>
                  <a:rPr lang="zh-CN" altLang="en-US" sz="2800" b="1"/>
                  <a:t>    .....</a:t>
                </a:r>
              </a:p>
              <a:p>
                <a:pPr algn="l">
                  <a:spcBef>
                    <a:spcPct val="0"/>
                  </a:spcBef>
                </a:pPr>
                <a:r>
                  <a:rPr lang="zh-CN" altLang="en-US" sz="2800" b="1"/>
                  <a:t>010  111</a:t>
                </a:r>
              </a:p>
            </p:txBody>
          </p:sp>
          <p:sp>
            <p:nvSpPr>
              <p:cNvPr id="11" name="Text Box 34"/>
              <p:cNvSpPr txBox="1">
                <a:spLocks noChangeArrowheads="1"/>
              </p:cNvSpPr>
              <p:nvPr/>
            </p:nvSpPr>
            <p:spPr bwMode="auto">
              <a:xfrm>
                <a:off x="3225" y="1909"/>
                <a:ext cx="759" cy="327"/>
              </a:xfrm>
              <a:prstGeom prst="rect">
                <a:avLst/>
              </a:prstGeom>
              <a:noFill/>
              <a:ln w="9525">
                <a:noFill/>
                <a:miter lim="800000"/>
                <a:headEnd/>
                <a:tailEnd/>
              </a:ln>
            </p:spPr>
            <p:txBody>
              <a:bodyPr>
                <a:spAutoFit/>
              </a:bodyPr>
              <a:lstStyle/>
              <a:p>
                <a:pPr algn="l"/>
                <a:r>
                  <a:rPr lang="zh-CN" altLang="en-US" sz="2800" b="1"/>
                  <a:t>第3间</a:t>
                </a:r>
              </a:p>
            </p:txBody>
          </p:sp>
        </p:grpSp>
        <p:grpSp>
          <p:nvGrpSpPr>
            <p:cNvPr id="7" name="Group 35"/>
            <p:cNvGrpSpPr>
              <a:grpSpLocks/>
            </p:cNvGrpSpPr>
            <p:nvPr/>
          </p:nvGrpSpPr>
          <p:grpSpPr bwMode="auto">
            <a:xfrm>
              <a:off x="4225" y="124"/>
              <a:ext cx="1035" cy="1698"/>
              <a:chOff x="4225" y="1908"/>
              <a:chExt cx="1035" cy="1698"/>
            </a:xfrm>
          </p:grpSpPr>
          <p:sp>
            <p:nvSpPr>
              <p:cNvPr id="8" name="Text Box 36"/>
              <p:cNvSpPr txBox="1">
                <a:spLocks noChangeArrowheads="1"/>
              </p:cNvSpPr>
              <p:nvPr/>
            </p:nvSpPr>
            <p:spPr bwMode="auto">
              <a:xfrm>
                <a:off x="4225" y="2218"/>
                <a:ext cx="970" cy="1388"/>
              </a:xfrm>
              <a:prstGeom prst="rect">
                <a:avLst/>
              </a:prstGeom>
              <a:noFill/>
              <a:ln w="19050">
                <a:solidFill>
                  <a:srgbClr val="003800"/>
                </a:solidFill>
                <a:miter lim="800000"/>
                <a:headEnd/>
                <a:tailEnd/>
              </a:ln>
            </p:spPr>
            <p:txBody>
              <a:bodyPr>
                <a:spAutoFit/>
              </a:bodyPr>
              <a:lstStyle/>
              <a:p>
                <a:pPr algn="l">
                  <a:spcBef>
                    <a:spcPct val="0"/>
                  </a:spcBef>
                </a:pPr>
                <a:r>
                  <a:rPr lang="zh-CN" altLang="en-US" sz="2800" b="1"/>
                  <a:t>011  000</a:t>
                </a:r>
              </a:p>
              <a:p>
                <a:pPr algn="l">
                  <a:spcBef>
                    <a:spcPct val="0"/>
                  </a:spcBef>
                </a:pPr>
                <a:r>
                  <a:rPr lang="zh-CN" altLang="en-US" sz="2800" b="1"/>
                  <a:t>011  001</a:t>
                </a:r>
              </a:p>
              <a:p>
                <a:pPr algn="l">
                  <a:spcBef>
                    <a:spcPct val="0"/>
                  </a:spcBef>
                </a:pPr>
                <a:r>
                  <a:rPr lang="zh-CN" altLang="en-US" sz="2800" b="1"/>
                  <a:t>011  010</a:t>
                </a:r>
              </a:p>
              <a:p>
                <a:pPr algn="l">
                  <a:lnSpc>
                    <a:spcPct val="90000"/>
                  </a:lnSpc>
                  <a:spcBef>
                    <a:spcPct val="0"/>
                  </a:spcBef>
                </a:pPr>
                <a:r>
                  <a:rPr lang="zh-CN" altLang="en-US" sz="2800" b="1"/>
                  <a:t>    .....</a:t>
                </a:r>
              </a:p>
              <a:p>
                <a:pPr algn="l">
                  <a:spcBef>
                    <a:spcPct val="0"/>
                  </a:spcBef>
                </a:pPr>
                <a:r>
                  <a:rPr lang="zh-CN" altLang="en-US" sz="2800" b="1"/>
                  <a:t>011  111</a:t>
                </a:r>
              </a:p>
            </p:txBody>
          </p:sp>
          <p:sp>
            <p:nvSpPr>
              <p:cNvPr id="9" name="Text Box 37"/>
              <p:cNvSpPr txBox="1">
                <a:spLocks noChangeArrowheads="1"/>
              </p:cNvSpPr>
              <p:nvPr/>
            </p:nvSpPr>
            <p:spPr bwMode="auto">
              <a:xfrm>
                <a:off x="4338" y="1908"/>
                <a:ext cx="922" cy="327"/>
              </a:xfrm>
              <a:prstGeom prst="rect">
                <a:avLst/>
              </a:prstGeom>
              <a:noFill/>
              <a:ln w="9525">
                <a:noFill/>
                <a:miter lim="800000"/>
                <a:headEnd/>
                <a:tailEnd/>
              </a:ln>
            </p:spPr>
            <p:txBody>
              <a:bodyPr>
                <a:spAutoFit/>
              </a:bodyPr>
              <a:lstStyle/>
              <a:p>
                <a:pPr algn="l"/>
                <a:r>
                  <a:rPr lang="zh-CN" altLang="en-US" sz="2800" b="1"/>
                  <a:t>第4间</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27038" y="3533923"/>
            <a:ext cx="4491037" cy="553998"/>
          </a:xfrm>
          <a:prstGeom prst="rect">
            <a:avLst/>
          </a:prstGeom>
          <a:noFill/>
          <a:ln w="9525">
            <a:noFill/>
            <a:miter lim="800000"/>
            <a:headEnd/>
            <a:tailEnd/>
          </a:ln>
          <a:effectLst/>
        </p:spPr>
        <p:txBody>
          <a:bodyPr wrap="square">
            <a:spAutoFit/>
          </a:bodyPr>
          <a:lstStyle/>
          <a:p>
            <a:pPr>
              <a:spcBef>
                <a:spcPct val="35000"/>
              </a:spcBef>
            </a:pPr>
            <a:r>
              <a:rPr lang="zh-CN" altLang="en-US" sz="3000" b="1"/>
              <a:t>(2) </a:t>
            </a:r>
            <a:r>
              <a:rPr lang="zh-CN" altLang="en-US" sz="2800" b="1"/>
              <a:t>偶</a:t>
            </a:r>
            <a:r>
              <a:rPr lang="zh-CN" altLang="en-US" sz="2800" b="1" smtClean="0"/>
              <a:t>校验（教材</a:t>
            </a:r>
            <a:r>
              <a:rPr lang="en-US" altLang="zh-CN" sz="2800" b="1" smtClean="0"/>
              <a:t>P271</a:t>
            </a:r>
            <a:r>
              <a:rPr lang="zh-CN" altLang="en-US" sz="2800" b="1" smtClean="0"/>
              <a:t>）</a:t>
            </a:r>
            <a:endParaRPr lang="zh-CN" altLang="en-US" sz="2800" b="1"/>
          </a:p>
        </p:txBody>
      </p:sp>
      <p:sp>
        <p:nvSpPr>
          <p:cNvPr id="3" name="Text Box 30"/>
          <p:cNvSpPr txBox="1">
            <a:spLocks noChangeArrowheads="1"/>
          </p:cNvSpPr>
          <p:nvPr/>
        </p:nvSpPr>
        <p:spPr bwMode="auto">
          <a:xfrm>
            <a:off x="268288" y="681186"/>
            <a:ext cx="3154362" cy="519112"/>
          </a:xfrm>
          <a:prstGeom prst="rect">
            <a:avLst/>
          </a:prstGeom>
          <a:noFill/>
          <a:ln w="9525">
            <a:noFill/>
            <a:miter lim="800000"/>
            <a:headEnd/>
            <a:tailEnd/>
          </a:ln>
          <a:effectLst/>
        </p:spPr>
        <p:txBody>
          <a:bodyPr>
            <a:spAutoFit/>
          </a:bodyPr>
          <a:lstStyle/>
          <a:p>
            <a:pPr>
              <a:spcBef>
                <a:spcPct val="50000"/>
              </a:spcBef>
            </a:pPr>
            <a:r>
              <a:rPr lang="zh-CN" altLang="en-US" sz="2800" b="1"/>
              <a:t>对代码的接收方:</a:t>
            </a:r>
          </a:p>
        </p:txBody>
      </p:sp>
      <p:sp>
        <p:nvSpPr>
          <p:cNvPr id="4" name="Line 37"/>
          <p:cNvSpPr>
            <a:spLocks noChangeShapeType="1"/>
          </p:cNvSpPr>
          <p:nvPr/>
        </p:nvSpPr>
        <p:spPr bwMode="auto">
          <a:xfrm flipH="1" flipV="1">
            <a:off x="6327775" y="1709886"/>
            <a:ext cx="542925" cy="630237"/>
          </a:xfrm>
          <a:prstGeom prst="line">
            <a:avLst/>
          </a:prstGeom>
          <a:noFill/>
          <a:ln w="20955">
            <a:solidFill>
              <a:schemeClr val="bg1"/>
            </a:solidFill>
            <a:round/>
            <a:headEnd type="triangle" w="med" len="med"/>
            <a:tailEnd/>
          </a:ln>
          <a:effectLst/>
        </p:spPr>
        <p:txBody>
          <a:bodyPr wrap="none"/>
          <a:lstStyle/>
          <a:p>
            <a:endParaRPr lang="zh-CN" altLang="en-US" b="1"/>
          </a:p>
        </p:txBody>
      </p:sp>
      <p:sp>
        <p:nvSpPr>
          <p:cNvPr id="5" name="Text Box 38"/>
          <p:cNvSpPr txBox="1">
            <a:spLocks noChangeArrowheads="1"/>
          </p:cNvSpPr>
          <p:nvPr/>
        </p:nvSpPr>
        <p:spPr bwMode="auto">
          <a:xfrm>
            <a:off x="6327775" y="2060848"/>
            <a:ext cx="2708721" cy="1018740"/>
          </a:xfrm>
          <a:prstGeom prst="rect">
            <a:avLst/>
          </a:prstGeom>
          <a:noFill/>
          <a:ln w="9525">
            <a:noFill/>
            <a:miter lim="800000"/>
            <a:headEnd/>
            <a:tailEnd/>
          </a:ln>
          <a:effectLst/>
        </p:spPr>
        <p:txBody>
          <a:bodyPr wrap="square">
            <a:spAutoFit/>
          </a:bodyPr>
          <a:lstStyle/>
          <a:p>
            <a:pPr>
              <a:spcBef>
                <a:spcPct val="15000"/>
              </a:spcBef>
            </a:pPr>
            <a:r>
              <a:rPr lang="zh-CN" altLang="en-US" sz="2800" b="1">
                <a:solidFill>
                  <a:srgbClr val="0000FF"/>
                </a:solidFill>
              </a:rPr>
              <a:t>“1” 则正确</a:t>
            </a:r>
          </a:p>
          <a:p>
            <a:pPr>
              <a:spcBef>
                <a:spcPct val="15000"/>
              </a:spcBef>
            </a:pPr>
            <a:r>
              <a:rPr lang="zh-CN" altLang="en-US" sz="2800" b="1">
                <a:solidFill>
                  <a:srgbClr val="0000FF"/>
                </a:solidFill>
              </a:rPr>
              <a:t>“0” 则错误</a:t>
            </a:r>
          </a:p>
        </p:txBody>
      </p:sp>
      <p:sp>
        <p:nvSpPr>
          <p:cNvPr id="6" name="Text Box 41"/>
          <p:cNvSpPr txBox="1">
            <a:spLocks noChangeArrowheads="1"/>
          </p:cNvSpPr>
          <p:nvPr/>
        </p:nvSpPr>
        <p:spPr bwMode="auto">
          <a:xfrm>
            <a:off x="966788" y="3935561"/>
            <a:ext cx="8056562" cy="1493837"/>
          </a:xfrm>
          <a:prstGeom prst="rect">
            <a:avLst/>
          </a:prstGeom>
          <a:noFill/>
          <a:ln w="9525">
            <a:noFill/>
            <a:miter lim="800000"/>
            <a:headEnd/>
            <a:tailEnd/>
          </a:ln>
          <a:effectLst/>
        </p:spPr>
        <p:txBody>
          <a:bodyPr>
            <a:spAutoFit/>
          </a:bodyPr>
          <a:lstStyle/>
          <a:p>
            <a:pPr>
              <a:spcBef>
                <a:spcPct val="50000"/>
              </a:spcBef>
            </a:pPr>
            <a:r>
              <a:rPr lang="zh-CN" altLang="en-US" sz="2800" b="1"/>
              <a:t>对给定的一个需传送的代码</a:t>
            </a:r>
            <a:r>
              <a:rPr lang="en-US" altLang="zh-CN" sz="2800" b="1"/>
              <a:t>D</a:t>
            </a:r>
            <a:r>
              <a:rPr lang="en-US" altLang="zh-CN" sz="3200" b="1" baseline="-14000"/>
              <a:t>n</a:t>
            </a:r>
            <a:r>
              <a:rPr lang="en-US" altLang="zh-CN" sz="3200" b="1" baseline="-14000">
                <a:cs typeface="Times New Roman" pitchFamily="18" charset="0"/>
              </a:rPr>
              <a:t>–1</a:t>
            </a:r>
            <a:r>
              <a:rPr lang="en-US" altLang="zh-CN" sz="1200" b="1" baseline="-14000">
                <a:cs typeface="Times New Roman" pitchFamily="18" charset="0"/>
              </a:rPr>
              <a:t> </a:t>
            </a:r>
            <a:r>
              <a:rPr lang="en-US" altLang="zh-CN" sz="3200" b="1">
                <a:cs typeface="Times New Roman" pitchFamily="18" charset="0"/>
                <a:sym typeface="Symbol" pitchFamily="18" charset="2"/>
              </a:rPr>
              <a:t></a:t>
            </a:r>
            <a:r>
              <a:rPr lang="en-US" altLang="zh-CN" sz="1000" b="1"/>
              <a:t> </a:t>
            </a:r>
            <a:r>
              <a:rPr lang="en-US" altLang="zh-CN" sz="2800" b="1"/>
              <a:t>D</a:t>
            </a:r>
            <a:r>
              <a:rPr lang="en-US" altLang="zh-CN" sz="3200" b="1" baseline="-14000"/>
              <a:t>0</a:t>
            </a:r>
            <a:r>
              <a:rPr lang="en-US" altLang="zh-CN" sz="1200" b="1" baseline="-14000"/>
              <a:t> </a:t>
            </a:r>
            <a:r>
              <a:rPr lang="en-US" altLang="zh-CN" sz="3000" b="1"/>
              <a:t>, </a:t>
            </a:r>
            <a:r>
              <a:rPr lang="zh-CN" altLang="en-US" sz="2800" b="1"/>
              <a:t>设置一个校验位</a:t>
            </a:r>
            <a:r>
              <a:rPr lang="en-US" altLang="zh-CN" sz="2800" b="1"/>
              <a:t>P, </a:t>
            </a:r>
            <a:r>
              <a:rPr lang="zh-CN" altLang="en-US" sz="2800" b="1"/>
              <a:t>要求</a:t>
            </a:r>
            <a:r>
              <a:rPr lang="en-US" altLang="zh-CN" sz="2800" b="1"/>
              <a:t>PD</a:t>
            </a:r>
            <a:r>
              <a:rPr lang="en-US" altLang="zh-CN" sz="3200" b="1" baseline="-14000"/>
              <a:t>n</a:t>
            </a:r>
            <a:r>
              <a:rPr lang="en-US" altLang="zh-CN" sz="3200" b="1" baseline="-14000">
                <a:cs typeface="Times New Roman" pitchFamily="18" charset="0"/>
              </a:rPr>
              <a:t>–1</a:t>
            </a:r>
            <a:r>
              <a:rPr lang="en-US" altLang="zh-CN" sz="3200" b="1">
                <a:cs typeface="Times New Roman" pitchFamily="18" charset="0"/>
                <a:sym typeface="Symbol" pitchFamily="18" charset="2"/>
              </a:rPr>
              <a:t></a:t>
            </a:r>
            <a:r>
              <a:rPr lang="en-US" altLang="zh-CN" sz="2800" b="1"/>
              <a:t>D</a:t>
            </a:r>
            <a:r>
              <a:rPr lang="en-US" altLang="zh-CN" sz="3200" b="1" baseline="-14000"/>
              <a:t>0</a:t>
            </a:r>
            <a:r>
              <a:rPr lang="en-US" altLang="zh-CN" sz="2800" b="1"/>
              <a:t>(</a:t>
            </a:r>
            <a:r>
              <a:rPr lang="zh-CN" altLang="en-US" sz="2800" b="1"/>
              <a:t>共</a:t>
            </a:r>
            <a:r>
              <a:rPr lang="en-US" altLang="zh-CN" sz="2800" b="1"/>
              <a:t>n+1</a:t>
            </a:r>
            <a:r>
              <a:rPr lang="zh-CN" altLang="en-US" sz="2800" b="1"/>
              <a:t>位)中</a:t>
            </a:r>
            <a:r>
              <a:rPr lang="en-US" altLang="zh-CN" sz="2800" b="1"/>
              <a:t>, </a:t>
            </a:r>
            <a:r>
              <a:rPr lang="zh-CN" altLang="en-US" sz="2800" b="1"/>
              <a:t>“1”的个数须为偶数。校验位</a:t>
            </a:r>
            <a:r>
              <a:rPr lang="en-US" altLang="zh-CN" sz="2800" b="1"/>
              <a:t>P</a:t>
            </a:r>
            <a:r>
              <a:rPr lang="zh-CN" altLang="en-US" sz="2800" b="1"/>
              <a:t>连同代码</a:t>
            </a:r>
            <a:r>
              <a:rPr lang="en-US" altLang="zh-CN" sz="2800" b="1"/>
              <a:t>D</a:t>
            </a:r>
            <a:r>
              <a:rPr lang="en-US" altLang="zh-CN" sz="3200" b="1" baseline="-14000"/>
              <a:t>n</a:t>
            </a:r>
            <a:r>
              <a:rPr lang="en-US" altLang="zh-CN" sz="3200" b="1" baseline="-14000">
                <a:cs typeface="Times New Roman" pitchFamily="18" charset="0"/>
              </a:rPr>
              <a:t>–1</a:t>
            </a:r>
            <a:r>
              <a:rPr lang="en-US" altLang="zh-CN" sz="2800" b="1"/>
              <a:t>～D</a:t>
            </a:r>
            <a:r>
              <a:rPr lang="en-US" altLang="zh-CN" sz="3200" b="1" baseline="-14000"/>
              <a:t>0</a:t>
            </a:r>
            <a:r>
              <a:rPr lang="zh-CN" altLang="en-US" sz="2800" b="1"/>
              <a:t>一起传送。</a:t>
            </a:r>
          </a:p>
        </p:txBody>
      </p:sp>
      <p:sp>
        <p:nvSpPr>
          <p:cNvPr id="7" name="Text Box 42"/>
          <p:cNvSpPr txBox="1">
            <a:spLocks noChangeArrowheads="1"/>
          </p:cNvSpPr>
          <p:nvPr/>
        </p:nvSpPr>
        <p:spPr bwMode="auto">
          <a:xfrm>
            <a:off x="1716088" y="5638502"/>
            <a:ext cx="6310312" cy="958850"/>
          </a:xfrm>
          <a:prstGeom prst="rect">
            <a:avLst/>
          </a:prstGeom>
          <a:solidFill>
            <a:srgbClr val="EAFFD5"/>
          </a:solidFill>
          <a:ln w="12700">
            <a:solidFill>
              <a:srgbClr val="003C00"/>
            </a:solidFill>
            <a:miter lim="800000"/>
            <a:headEnd/>
            <a:tailEnd/>
          </a:ln>
          <a:effectLst/>
        </p:spPr>
        <p:txBody>
          <a:bodyPr>
            <a:spAutoFit/>
          </a:bodyPr>
          <a:lstStyle/>
          <a:p>
            <a:pPr>
              <a:spcBef>
                <a:spcPct val="50000"/>
              </a:spcBef>
            </a:pPr>
            <a:r>
              <a:rPr lang="zh-CN" altLang="en-US" sz="2800" b="1">
                <a:solidFill>
                  <a:srgbClr val="000099"/>
                </a:solidFill>
              </a:rPr>
              <a:t>奇偶校验简单, 但是只能校验一位错误, 且不能指出</a:t>
            </a:r>
            <a:r>
              <a:rPr lang="zh-CN" altLang="en-US" sz="2800" b="1" smtClean="0">
                <a:solidFill>
                  <a:srgbClr val="000099"/>
                </a:solidFill>
              </a:rPr>
              <a:t>错误位置。</a:t>
            </a:r>
            <a:endParaRPr lang="zh-CN" altLang="en-US" sz="2800" b="1">
              <a:solidFill>
                <a:srgbClr val="000099"/>
              </a:solidFill>
            </a:endParaRPr>
          </a:p>
        </p:txBody>
      </p:sp>
      <p:grpSp>
        <p:nvGrpSpPr>
          <p:cNvPr id="8" name="Group 67"/>
          <p:cNvGrpSpPr>
            <a:grpSpLocks/>
          </p:cNvGrpSpPr>
          <p:nvPr/>
        </p:nvGrpSpPr>
        <p:grpSpPr bwMode="auto">
          <a:xfrm>
            <a:off x="1533525" y="1081236"/>
            <a:ext cx="5027613" cy="2412999"/>
            <a:chOff x="966" y="369"/>
            <a:chExt cx="3167" cy="1520"/>
          </a:xfrm>
        </p:grpSpPr>
        <p:sp>
          <p:nvSpPr>
            <p:cNvPr id="9" name="Rectangle 7"/>
            <p:cNvSpPr>
              <a:spLocks noChangeArrowheads="1"/>
            </p:cNvSpPr>
            <p:nvPr/>
          </p:nvSpPr>
          <p:spPr bwMode="auto">
            <a:xfrm>
              <a:off x="970" y="369"/>
              <a:ext cx="524" cy="569"/>
            </a:xfrm>
            <a:prstGeom prst="rect">
              <a:avLst/>
            </a:prstGeom>
            <a:noFill/>
            <a:ln w="9525">
              <a:noFill/>
              <a:miter lim="800000"/>
              <a:headEnd/>
              <a:tailEnd/>
            </a:ln>
            <a:effectLst/>
          </p:spPr>
          <p:txBody>
            <a:bodyPr>
              <a:spAutoFit/>
            </a:bodyPr>
            <a:lstStyle/>
            <a:p>
              <a:r>
                <a:rPr lang="en-US" altLang="zh-CN" sz="2500" b="1"/>
                <a:t>D</a:t>
              </a:r>
              <a:r>
                <a:rPr lang="en-US" altLang="zh-CN" sz="3200" b="1" baseline="-14000"/>
                <a:t>7</a:t>
              </a:r>
              <a:endParaRPr lang="en-US" altLang="zh-CN" sz="2800" b="1"/>
            </a:p>
            <a:p>
              <a:pPr>
                <a:lnSpc>
                  <a:spcPct val="85000"/>
                </a:lnSpc>
              </a:pPr>
              <a:r>
                <a:rPr lang="en-US" altLang="zh-CN" sz="2500" b="1"/>
                <a:t>D</a:t>
              </a:r>
              <a:r>
                <a:rPr lang="en-US" altLang="zh-CN" sz="3200" b="1" baseline="-14000"/>
                <a:t>6</a:t>
              </a:r>
              <a:endParaRPr lang="zh-CN" altLang="en-US" sz="3200" b="1" baseline="-14000"/>
            </a:p>
          </p:txBody>
        </p:sp>
        <p:sp>
          <p:nvSpPr>
            <p:cNvPr id="10" name="Line 5"/>
            <p:cNvSpPr>
              <a:spLocks noChangeShapeType="1"/>
            </p:cNvSpPr>
            <p:nvPr/>
          </p:nvSpPr>
          <p:spPr bwMode="auto">
            <a:xfrm>
              <a:off x="1305" y="591"/>
              <a:ext cx="172" cy="0"/>
            </a:xfrm>
            <a:prstGeom prst="line">
              <a:avLst/>
            </a:prstGeom>
            <a:noFill/>
            <a:ln w="22225">
              <a:solidFill>
                <a:srgbClr val="003C00"/>
              </a:solidFill>
              <a:round/>
              <a:headEnd/>
              <a:tailEnd/>
            </a:ln>
            <a:effectLst/>
          </p:spPr>
          <p:txBody>
            <a:bodyPr wrap="none"/>
            <a:lstStyle/>
            <a:p>
              <a:endParaRPr lang="zh-CN" altLang="en-US" b="1"/>
            </a:p>
          </p:txBody>
        </p:sp>
        <p:sp>
          <p:nvSpPr>
            <p:cNvPr id="11" name="Line 6"/>
            <p:cNvSpPr>
              <a:spLocks noChangeShapeType="1"/>
            </p:cNvSpPr>
            <p:nvPr/>
          </p:nvSpPr>
          <p:spPr bwMode="auto">
            <a:xfrm>
              <a:off x="1309" y="808"/>
              <a:ext cx="172" cy="0"/>
            </a:xfrm>
            <a:prstGeom prst="line">
              <a:avLst/>
            </a:prstGeom>
            <a:noFill/>
            <a:ln w="22225">
              <a:solidFill>
                <a:srgbClr val="003C00"/>
              </a:solidFill>
              <a:round/>
              <a:headEnd/>
              <a:tailEnd/>
            </a:ln>
            <a:effectLst/>
          </p:spPr>
          <p:txBody>
            <a:bodyPr wrap="none"/>
            <a:lstStyle/>
            <a:p>
              <a:endParaRPr lang="zh-CN" altLang="en-US" b="1"/>
            </a:p>
          </p:txBody>
        </p:sp>
        <p:sp>
          <p:nvSpPr>
            <p:cNvPr id="12" name="Line 8"/>
            <p:cNvSpPr>
              <a:spLocks noChangeShapeType="1"/>
            </p:cNvSpPr>
            <p:nvPr/>
          </p:nvSpPr>
          <p:spPr bwMode="auto">
            <a:xfrm>
              <a:off x="1699" y="693"/>
              <a:ext cx="220" cy="0"/>
            </a:xfrm>
            <a:prstGeom prst="line">
              <a:avLst/>
            </a:prstGeom>
            <a:noFill/>
            <a:ln w="22225">
              <a:solidFill>
                <a:srgbClr val="003C00"/>
              </a:solidFill>
              <a:round/>
              <a:headEnd/>
              <a:tailEnd/>
            </a:ln>
            <a:effectLst/>
          </p:spPr>
          <p:txBody>
            <a:bodyPr wrap="none"/>
            <a:lstStyle/>
            <a:p>
              <a:endParaRPr lang="zh-CN" altLang="en-US" b="1"/>
            </a:p>
          </p:txBody>
        </p:sp>
        <p:sp>
          <p:nvSpPr>
            <p:cNvPr id="13" name="Rectangle 9"/>
            <p:cNvSpPr>
              <a:spLocks noChangeArrowheads="1"/>
            </p:cNvSpPr>
            <p:nvPr/>
          </p:nvSpPr>
          <p:spPr bwMode="auto">
            <a:xfrm>
              <a:off x="992" y="1308"/>
              <a:ext cx="524" cy="365"/>
            </a:xfrm>
            <a:prstGeom prst="rect">
              <a:avLst/>
            </a:prstGeom>
            <a:noFill/>
            <a:ln w="9525">
              <a:noFill/>
              <a:miter lim="800000"/>
              <a:headEnd/>
              <a:tailEnd/>
            </a:ln>
            <a:effectLst/>
          </p:spPr>
          <p:txBody>
            <a:bodyPr>
              <a:spAutoFit/>
            </a:bodyPr>
            <a:lstStyle/>
            <a:p>
              <a:r>
                <a:rPr lang="en-US" altLang="zh-CN" sz="2500" b="1"/>
                <a:t>D</a:t>
              </a:r>
              <a:r>
                <a:rPr lang="en-US" altLang="zh-CN" sz="3200" b="1" baseline="-14000"/>
                <a:t>0</a:t>
              </a:r>
              <a:endParaRPr lang="en-US" altLang="zh-CN" sz="2800" b="1"/>
            </a:p>
          </p:txBody>
        </p:sp>
        <p:sp>
          <p:nvSpPr>
            <p:cNvPr id="14" name="Line 12"/>
            <p:cNvSpPr>
              <a:spLocks noChangeShapeType="1"/>
            </p:cNvSpPr>
            <p:nvPr/>
          </p:nvSpPr>
          <p:spPr bwMode="auto">
            <a:xfrm>
              <a:off x="2563" y="671"/>
              <a:ext cx="172" cy="0"/>
            </a:xfrm>
            <a:prstGeom prst="line">
              <a:avLst/>
            </a:prstGeom>
            <a:noFill/>
            <a:ln w="22225">
              <a:solidFill>
                <a:srgbClr val="003C00"/>
              </a:solidFill>
              <a:round/>
              <a:headEnd/>
              <a:tailEnd/>
            </a:ln>
            <a:effectLst/>
          </p:spPr>
          <p:txBody>
            <a:bodyPr wrap="none"/>
            <a:lstStyle/>
            <a:p>
              <a:endParaRPr lang="zh-CN" altLang="en-US" b="1"/>
            </a:p>
          </p:txBody>
        </p:sp>
        <p:sp>
          <p:nvSpPr>
            <p:cNvPr id="15" name="Rectangle 13"/>
            <p:cNvSpPr>
              <a:spLocks noChangeArrowheads="1"/>
            </p:cNvSpPr>
            <p:nvPr/>
          </p:nvSpPr>
          <p:spPr bwMode="auto">
            <a:xfrm>
              <a:off x="972" y="1020"/>
              <a:ext cx="432" cy="298"/>
            </a:xfrm>
            <a:prstGeom prst="rect">
              <a:avLst/>
            </a:prstGeom>
            <a:noFill/>
            <a:ln w="9525">
              <a:noFill/>
              <a:miter lim="800000"/>
              <a:headEnd/>
              <a:tailEnd/>
            </a:ln>
            <a:effectLst/>
          </p:spPr>
          <p:txBody>
            <a:bodyPr>
              <a:spAutoFit/>
            </a:bodyPr>
            <a:lstStyle/>
            <a:p>
              <a:r>
                <a:rPr lang="en-US" altLang="zh-CN" sz="2500" b="1"/>
                <a:t>D</a:t>
              </a:r>
              <a:r>
                <a:rPr lang="en-US" altLang="zh-CN" sz="3200" b="1" baseline="-14000"/>
                <a:t>4</a:t>
              </a:r>
              <a:endParaRPr lang="zh-CN" altLang="en-US" sz="3200" b="1" baseline="-14000"/>
            </a:p>
          </p:txBody>
        </p:sp>
        <p:sp>
          <p:nvSpPr>
            <p:cNvPr id="16" name="Freeform 14"/>
            <p:cNvSpPr>
              <a:spLocks/>
            </p:cNvSpPr>
            <p:nvPr/>
          </p:nvSpPr>
          <p:spPr bwMode="auto">
            <a:xfrm>
              <a:off x="1312" y="784"/>
              <a:ext cx="611" cy="221"/>
            </a:xfrm>
            <a:custGeom>
              <a:avLst/>
              <a:gdLst/>
              <a:ahLst/>
              <a:cxnLst>
                <a:cxn ang="0">
                  <a:pos x="784" y="0"/>
                </a:cxn>
                <a:cxn ang="0">
                  <a:pos x="659" y="0"/>
                </a:cxn>
                <a:cxn ang="0">
                  <a:pos x="659" y="192"/>
                </a:cxn>
                <a:cxn ang="0">
                  <a:pos x="0" y="192"/>
                </a:cxn>
              </a:cxnLst>
              <a:rect l="0" t="0" r="r" b="b"/>
              <a:pathLst>
                <a:path w="784" h="192">
                  <a:moveTo>
                    <a:pt x="784" y="0"/>
                  </a:moveTo>
                  <a:lnTo>
                    <a:pt x="659" y="0"/>
                  </a:lnTo>
                  <a:lnTo>
                    <a:pt x="659" y="192"/>
                  </a:lnTo>
                  <a:lnTo>
                    <a:pt x="0" y="192"/>
                  </a:lnTo>
                </a:path>
              </a:pathLst>
            </a:custGeom>
            <a:noFill/>
            <a:ln w="22225">
              <a:solidFill>
                <a:srgbClr val="003C00"/>
              </a:solidFill>
              <a:round/>
              <a:headEnd/>
              <a:tailEnd/>
            </a:ln>
            <a:effectLst/>
          </p:spPr>
          <p:txBody>
            <a:bodyPr wrap="none"/>
            <a:lstStyle/>
            <a:p>
              <a:endParaRPr lang="zh-CN" altLang="en-US" b="1"/>
            </a:p>
          </p:txBody>
        </p:sp>
        <p:sp>
          <p:nvSpPr>
            <p:cNvPr id="17" name="Rectangle 15"/>
            <p:cNvSpPr>
              <a:spLocks noChangeArrowheads="1"/>
            </p:cNvSpPr>
            <p:nvPr/>
          </p:nvSpPr>
          <p:spPr bwMode="auto">
            <a:xfrm>
              <a:off x="966" y="838"/>
              <a:ext cx="348" cy="301"/>
            </a:xfrm>
            <a:prstGeom prst="rect">
              <a:avLst/>
            </a:prstGeom>
            <a:noFill/>
            <a:ln w="9525">
              <a:noFill/>
              <a:miter lim="800000"/>
              <a:headEnd/>
              <a:tailEnd/>
            </a:ln>
            <a:effectLst/>
          </p:spPr>
          <p:txBody>
            <a:bodyPr wrap="none">
              <a:spAutoFit/>
            </a:bodyPr>
            <a:lstStyle/>
            <a:p>
              <a:r>
                <a:rPr lang="en-US" altLang="zh-CN" sz="2500" b="1"/>
                <a:t>D</a:t>
              </a:r>
              <a:r>
                <a:rPr lang="en-US" altLang="zh-CN" sz="3200" b="1" baseline="-12000"/>
                <a:t>5</a:t>
              </a:r>
              <a:endParaRPr lang="zh-CN" altLang="en-US" sz="3200" b="1" baseline="-12000"/>
            </a:p>
          </p:txBody>
        </p:sp>
        <p:sp>
          <p:nvSpPr>
            <p:cNvPr id="18" name="Line 16"/>
            <p:cNvSpPr>
              <a:spLocks noChangeShapeType="1"/>
            </p:cNvSpPr>
            <p:nvPr/>
          </p:nvSpPr>
          <p:spPr bwMode="auto">
            <a:xfrm>
              <a:off x="2151" y="673"/>
              <a:ext cx="181" cy="0"/>
            </a:xfrm>
            <a:prstGeom prst="line">
              <a:avLst/>
            </a:prstGeom>
            <a:noFill/>
            <a:ln w="22225">
              <a:solidFill>
                <a:srgbClr val="003C00"/>
              </a:solidFill>
              <a:round/>
              <a:headEnd/>
              <a:tailEnd/>
            </a:ln>
            <a:effectLst/>
          </p:spPr>
          <p:txBody>
            <a:bodyPr wrap="none"/>
            <a:lstStyle/>
            <a:p>
              <a:endParaRPr lang="zh-CN" altLang="en-US" b="1"/>
            </a:p>
          </p:txBody>
        </p:sp>
        <p:sp>
          <p:nvSpPr>
            <p:cNvPr id="19" name="Line 19"/>
            <p:cNvSpPr>
              <a:spLocks noChangeShapeType="1"/>
            </p:cNvSpPr>
            <p:nvPr/>
          </p:nvSpPr>
          <p:spPr bwMode="auto">
            <a:xfrm>
              <a:off x="2758" y="670"/>
              <a:ext cx="159" cy="0"/>
            </a:xfrm>
            <a:prstGeom prst="line">
              <a:avLst/>
            </a:prstGeom>
            <a:noFill/>
            <a:ln w="22225">
              <a:solidFill>
                <a:srgbClr val="003C00"/>
              </a:solidFill>
              <a:prstDash val="sysDot"/>
              <a:round/>
              <a:headEnd/>
              <a:tailEnd/>
            </a:ln>
            <a:effectLst/>
          </p:spPr>
          <p:txBody>
            <a:bodyPr wrap="none"/>
            <a:lstStyle/>
            <a:p>
              <a:endParaRPr lang="zh-CN" altLang="en-US" b="1"/>
            </a:p>
          </p:txBody>
        </p:sp>
        <p:sp>
          <p:nvSpPr>
            <p:cNvPr id="20" name="Line 21"/>
            <p:cNvSpPr>
              <a:spLocks noChangeShapeType="1"/>
            </p:cNvSpPr>
            <p:nvPr/>
          </p:nvSpPr>
          <p:spPr bwMode="auto">
            <a:xfrm>
              <a:off x="2912" y="666"/>
              <a:ext cx="175" cy="0"/>
            </a:xfrm>
            <a:prstGeom prst="line">
              <a:avLst/>
            </a:prstGeom>
            <a:noFill/>
            <a:ln w="22225">
              <a:solidFill>
                <a:srgbClr val="003C00"/>
              </a:solidFill>
              <a:round/>
              <a:headEnd/>
              <a:tailEnd/>
            </a:ln>
            <a:effectLst/>
          </p:spPr>
          <p:txBody>
            <a:bodyPr wrap="none"/>
            <a:lstStyle/>
            <a:p>
              <a:endParaRPr lang="zh-CN" altLang="en-US" b="1"/>
            </a:p>
          </p:txBody>
        </p:sp>
        <p:sp>
          <p:nvSpPr>
            <p:cNvPr id="21" name="Line 22"/>
            <p:cNvSpPr>
              <a:spLocks noChangeShapeType="1"/>
            </p:cNvSpPr>
            <p:nvPr/>
          </p:nvSpPr>
          <p:spPr bwMode="auto">
            <a:xfrm>
              <a:off x="1100" y="1271"/>
              <a:ext cx="0" cy="159"/>
            </a:xfrm>
            <a:prstGeom prst="line">
              <a:avLst/>
            </a:prstGeom>
            <a:noFill/>
            <a:ln w="22225">
              <a:solidFill>
                <a:srgbClr val="003C00"/>
              </a:solidFill>
              <a:prstDash val="sysDot"/>
              <a:round/>
              <a:headEnd/>
              <a:tailEnd/>
            </a:ln>
            <a:effectLst/>
          </p:spPr>
          <p:txBody>
            <a:bodyPr wrap="none"/>
            <a:lstStyle/>
            <a:p>
              <a:endParaRPr lang="zh-CN" altLang="en-US" b="1"/>
            </a:p>
          </p:txBody>
        </p:sp>
        <p:sp>
          <p:nvSpPr>
            <p:cNvPr id="22" name="Freeform 23"/>
            <p:cNvSpPr>
              <a:spLocks/>
            </p:cNvSpPr>
            <p:nvPr/>
          </p:nvSpPr>
          <p:spPr bwMode="auto">
            <a:xfrm>
              <a:off x="1336" y="776"/>
              <a:ext cx="1762" cy="784"/>
            </a:xfrm>
            <a:custGeom>
              <a:avLst/>
              <a:gdLst/>
              <a:ahLst/>
              <a:cxnLst>
                <a:cxn ang="0">
                  <a:pos x="2446" y="0"/>
                </a:cxn>
                <a:cxn ang="0">
                  <a:pos x="2212" y="0"/>
                </a:cxn>
                <a:cxn ang="0">
                  <a:pos x="2212" y="860"/>
                </a:cxn>
                <a:cxn ang="0">
                  <a:pos x="0" y="860"/>
                </a:cxn>
              </a:cxnLst>
              <a:rect l="0" t="0" r="r" b="b"/>
              <a:pathLst>
                <a:path w="2446" h="860">
                  <a:moveTo>
                    <a:pt x="2446" y="0"/>
                  </a:moveTo>
                  <a:lnTo>
                    <a:pt x="2212" y="0"/>
                  </a:lnTo>
                  <a:lnTo>
                    <a:pt x="2212" y="860"/>
                  </a:lnTo>
                  <a:lnTo>
                    <a:pt x="0" y="860"/>
                  </a:lnTo>
                </a:path>
              </a:pathLst>
            </a:custGeom>
            <a:noFill/>
            <a:ln w="22225">
              <a:solidFill>
                <a:srgbClr val="003C00"/>
              </a:solidFill>
              <a:round/>
              <a:headEnd/>
              <a:tailEnd/>
            </a:ln>
            <a:effectLst/>
          </p:spPr>
          <p:txBody>
            <a:bodyPr wrap="none"/>
            <a:lstStyle/>
            <a:p>
              <a:endParaRPr lang="zh-CN" altLang="en-US" b="1"/>
            </a:p>
          </p:txBody>
        </p:sp>
        <p:sp>
          <p:nvSpPr>
            <p:cNvPr id="23" name="Rectangle 25"/>
            <p:cNvSpPr>
              <a:spLocks noChangeArrowheads="1"/>
            </p:cNvSpPr>
            <p:nvPr/>
          </p:nvSpPr>
          <p:spPr bwMode="auto">
            <a:xfrm>
              <a:off x="996" y="1559"/>
              <a:ext cx="255" cy="330"/>
            </a:xfrm>
            <a:prstGeom prst="rect">
              <a:avLst/>
            </a:prstGeom>
            <a:noFill/>
            <a:ln w="9525">
              <a:noFill/>
              <a:miter lim="800000"/>
              <a:headEnd/>
              <a:tailEnd/>
            </a:ln>
            <a:effectLst/>
          </p:spPr>
          <p:txBody>
            <a:bodyPr wrap="none">
              <a:spAutoFit/>
            </a:bodyPr>
            <a:lstStyle/>
            <a:p>
              <a:r>
                <a:rPr lang="en-US" altLang="zh-CN" sz="2800" b="1"/>
                <a:t>P</a:t>
              </a:r>
              <a:endParaRPr lang="zh-CN" altLang="en-US" sz="2800" b="1"/>
            </a:p>
          </p:txBody>
        </p:sp>
        <p:sp>
          <p:nvSpPr>
            <p:cNvPr id="24" name="Line 31"/>
            <p:cNvSpPr>
              <a:spLocks noChangeShapeType="1"/>
            </p:cNvSpPr>
            <p:nvPr/>
          </p:nvSpPr>
          <p:spPr bwMode="auto">
            <a:xfrm>
              <a:off x="3321" y="702"/>
              <a:ext cx="302" cy="0"/>
            </a:xfrm>
            <a:prstGeom prst="line">
              <a:avLst/>
            </a:prstGeom>
            <a:noFill/>
            <a:ln w="22225">
              <a:solidFill>
                <a:srgbClr val="003C00"/>
              </a:solidFill>
              <a:round/>
              <a:headEnd/>
              <a:tailEnd/>
            </a:ln>
            <a:effectLst/>
          </p:spPr>
          <p:txBody>
            <a:bodyPr wrap="none"/>
            <a:lstStyle/>
            <a:p>
              <a:endParaRPr lang="zh-CN" altLang="en-US" b="1"/>
            </a:p>
          </p:txBody>
        </p:sp>
        <p:sp>
          <p:nvSpPr>
            <p:cNvPr id="25" name="Freeform 34"/>
            <p:cNvSpPr>
              <a:spLocks/>
            </p:cNvSpPr>
            <p:nvPr/>
          </p:nvSpPr>
          <p:spPr bwMode="auto">
            <a:xfrm>
              <a:off x="1223" y="801"/>
              <a:ext cx="2397" cy="937"/>
            </a:xfrm>
            <a:custGeom>
              <a:avLst/>
              <a:gdLst/>
              <a:ahLst/>
              <a:cxnLst>
                <a:cxn ang="0">
                  <a:pos x="2605" y="0"/>
                </a:cxn>
                <a:cxn ang="0">
                  <a:pos x="2488" y="0"/>
                </a:cxn>
                <a:cxn ang="0">
                  <a:pos x="2488" y="1085"/>
                </a:cxn>
                <a:cxn ang="0">
                  <a:pos x="0" y="1085"/>
                </a:cxn>
              </a:cxnLst>
              <a:rect l="0" t="0" r="r" b="b"/>
              <a:pathLst>
                <a:path w="2605" h="1085">
                  <a:moveTo>
                    <a:pt x="2605" y="0"/>
                  </a:moveTo>
                  <a:lnTo>
                    <a:pt x="2488" y="0"/>
                  </a:lnTo>
                  <a:lnTo>
                    <a:pt x="2488" y="1085"/>
                  </a:lnTo>
                  <a:lnTo>
                    <a:pt x="0" y="1085"/>
                  </a:lnTo>
                </a:path>
              </a:pathLst>
            </a:custGeom>
            <a:noFill/>
            <a:ln w="22225">
              <a:solidFill>
                <a:srgbClr val="003C00"/>
              </a:solidFill>
              <a:round/>
              <a:headEnd/>
              <a:tailEnd/>
            </a:ln>
            <a:effectLst/>
          </p:spPr>
          <p:txBody>
            <a:bodyPr wrap="none"/>
            <a:lstStyle/>
            <a:p>
              <a:endParaRPr lang="zh-CN" altLang="en-US" b="1"/>
            </a:p>
          </p:txBody>
        </p:sp>
        <p:sp>
          <p:nvSpPr>
            <p:cNvPr id="26" name="Line 39"/>
            <p:cNvSpPr>
              <a:spLocks noChangeShapeType="1"/>
            </p:cNvSpPr>
            <p:nvPr/>
          </p:nvSpPr>
          <p:spPr bwMode="auto">
            <a:xfrm>
              <a:off x="3847" y="695"/>
              <a:ext cx="286" cy="0"/>
            </a:xfrm>
            <a:prstGeom prst="line">
              <a:avLst/>
            </a:prstGeom>
            <a:noFill/>
            <a:ln w="22225">
              <a:solidFill>
                <a:srgbClr val="003C00"/>
              </a:solidFill>
              <a:round/>
              <a:headEnd/>
              <a:tailEnd type="triangle" w="med" len="med"/>
            </a:ln>
            <a:effectLst/>
          </p:spPr>
          <p:txBody>
            <a:bodyPr wrap="none"/>
            <a:lstStyle/>
            <a:p>
              <a:endParaRPr lang="zh-CN" altLang="en-US" b="1"/>
            </a:p>
          </p:txBody>
        </p:sp>
        <p:sp>
          <p:nvSpPr>
            <p:cNvPr id="27" name="Rectangle 43"/>
            <p:cNvSpPr>
              <a:spLocks noChangeArrowheads="1"/>
            </p:cNvSpPr>
            <p:nvPr/>
          </p:nvSpPr>
          <p:spPr bwMode="auto">
            <a:xfrm>
              <a:off x="1441" y="524"/>
              <a:ext cx="288" cy="327"/>
            </a:xfrm>
            <a:prstGeom prst="rect">
              <a:avLst/>
            </a:prstGeom>
            <a:noFill/>
            <a:ln w="9525">
              <a:noFill/>
              <a:miter lim="800000"/>
              <a:headEnd/>
              <a:tailEnd/>
            </a:ln>
            <a:effectLst/>
          </p:spPr>
          <p:txBody>
            <a:bodyPr wrap="none">
              <a:spAutoFit/>
            </a:bodyPr>
            <a:lstStyle/>
            <a:p>
              <a:r>
                <a:rPr lang="zh-CN" altLang="en-US" sz="2800" b="1">
                  <a:ea typeface="Batang" pitchFamily="18" charset="-127"/>
                  <a:sym typeface="Symbol" pitchFamily="18" charset="2"/>
                </a:rPr>
                <a:t></a:t>
              </a:r>
            </a:p>
          </p:txBody>
        </p:sp>
        <p:sp>
          <p:nvSpPr>
            <p:cNvPr id="28" name="Rectangle 44"/>
            <p:cNvSpPr>
              <a:spLocks noChangeArrowheads="1"/>
            </p:cNvSpPr>
            <p:nvPr/>
          </p:nvSpPr>
          <p:spPr bwMode="auto">
            <a:xfrm>
              <a:off x="1475" y="540"/>
              <a:ext cx="225" cy="306"/>
            </a:xfrm>
            <a:prstGeom prst="rect">
              <a:avLst/>
            </a:prstGeom>
            <a:noFill/>
            <a:ln w="22225">
              <a:solidFill>
                <a:srgbClr val="003C00"/>
              </a:solidFill>
              <a:miter lim="800000"/>
              <a:headEnd/>
              <a:tailEnd/>
            </a:ln>
            <a:effectLst/>
          </p:spPr>
          <p:txBody>
            <a:bodyPr wrap="none" anchor="ctr"/>
            <a:lstStyle/>
            <a:p>
              <a:endParaRPr lang="zh-CN" altLang="en-US" b="1"/>
            </a:p>
          </p:txBody>
        </p:sp>
        <p:sp>
          <p:nvSpPr>
            <p:cNvPr id="29" name="Rectangle 47"/>
            <p:cNvSpPr>
              <a:spLocks noChangeArrowheads="1"/>
            </p:cNvSpPr>
            <p:nvPr/>
          </p:nvSpPr>
          <p:spPr bwMode="auto">
            <a:xfrm>
              <a:off x="1891" y="513"/>
              <a:ext cx="288" cy="327"/>
            </a:xfrm>
            <a:prstGeom prst="rect">
              <a:avLst/>
            </a:prstGeom>
            <a:noFill/>
            <a:ln w="9525">
              <a:noFill/>
              <a:miter lim="800000"/>
              <a:headEnd/>
              <a:tailEnd/>
            </a:ln>
            <a:effectLst/>
          </p:spPr>
          <p:txBody>
            <a:bodyPr wrap="none">
              <a:spAutoFit/>
            </a:bodyPr>
            <a:lstStyle/>
            <a:p>
              <a:r>
                <a:rPr lang="zh-CN" altLang="en-US" sz="2800" b="1">
                  <a:ea typeface="Batang" pitchFamily="18" charset="-127"/>
                  <a:sym typeface="Symbol" pitchFamily="18" charset="2"/>
                </a:rPr>
                <a:t></a:t>
              </a:r>
            </a:p>
          </p:txBody>
        </p:sp>
        <p:sp>
          <p:nvSpPr>
            <p:cNvPr id="30" name="Rectangle 48"/>
            <p:cNvSpPr>
              <a:spLocks noChangeArrowheads="1"/>
            </p:cNvSpPr>
            <p:nvPr/>
          </p:nvSpPr>
          <p:spPr bwMode="auto">
            <a:xfrm>
              <a:off x="1925" y="529"/>
              <a:ext cx="225" cy="306"/>
            </a:xfrm>
            <a:prstGeom prst="rect">
              <a:avLst/>
            </a:prstGeom>
            <a:noFill/>
            <a:ln w="22225">
              <a:solidFill>
                <a:srgbClr val="003C00"/>
              </a:solidFill>
              <a:miter lim="800000"/>
              <a:headEnd/>
              <a:tailEnd/>
            </a:ln>
            <a:effectLst/>
          </p:spPr>
          <p:txBody>
            <a:bodyPr wrap="none" anchor="ctr"/>
            <a:lstStyle/>
            <a:p>
              <a:endParaRPr lang="zh-CN" altLang="en-US" b="1"/>
            </a:p>
          </p:txBody>
        </p:sp>
        <p:sp>
          <p:nvSpPr>
            <p:cNvPr id="31" name="Rectangle 50"/>
            <p:cNvSpPr>
              <a:spLocks noChangeArrowheads="1"/>
            </p:cNvSpPr>
            <p:nvPr/>
          </p:nvSpPr>
          <p:spPr bwMode="auto">
            <a:xfrm>
              <a:off x="2302" y="516"/>
              <a:ext cx="288" cy="327"/>
            </a:xfrm>
            <a:prstGeom prst="rect">
              <a:avLst/>
            </a:prstGeom>
            <a:noFill/>
            <a:ln w="9525">
              <a:noFill/>
              <a:miter lim="800000"/>
              <a:headEnd/>
              <a:tailEnd/>
            </a:ln>
            <a:effectLst/>
          </p:spPr>
          <p:txBody>
            <a:bodyPr wrap="none">
              <a:spAutoFit/>
            </a:bodyPr>
            <a:lstStyle/>
            <a:p>
              <a:r>
                <a:rPr lang="zh-CN" altLang="en-US" sz="2800" b="1">
                  <a:ea typeface="Batang" pitchFamily="18" charset="-127"/>
                  <a:sym typeface="Symbol" pitchFamily="18" charset="2"/>
                </a:rPr>
                <a:t></a:t>
              </a:r>
            </a:p>
          </p:txBody>
        </p:sp>
        <p:sp>
          <p:nvSpPr>
            <p:cNvPr id="32" name="Rectangle 51"/>
            <p:cNvSpPr>
              <a:spLocks noChangeArrowheads="1"/>
            </p:cNvSpPr>
            <p:nvPr/>
          </p:nvSpPr>
          <p:spPr bwMode="auto">
            <a:xfrm>
              <a:off x="2336" y="532"/>
              <a:ext cx="225" cy="306"/>
            </a:xfrm>
            <a:prstGeom prst="rect">
              <a:avLst/>
            </a:prstGeom>
            <a:noFill/>
            <a:ln w="22225">
              <a:solidFill>
                <a:srgbClr val="003C00"/>
              </a:solidFill>
              <a:miter lim="800000"/>
              <a:headEnd/>
              <a:tailEnd/>
            </a:ln>
            <a:effectLst/>
          </p:spPr>
          <p:txBody>
            <a:bodyPr wrap="none" anchor="ctr"/>
            <a:lstStyle/>
            <a:p>
              <a:endParaRPr lang="zh-CN" altLang="en-US" b="1"/>
            </a:p>
          </p:txBody>
        </p:sp>
        <p:sp>
          <p:nvSpPr>
            <p:cNvPr id="33" name="Rectangle 53"/>
            <p:cNvSpPr>
              <a:spLocks noChangeArrowheads="1"/>
            </p:cNvSpPr>
            <p:nvPr/>
          </p:nvSpPr>
          <p:spPr bwMode="auto">
            <a:xfrm>
              <a:off x="3588" y="536"/>
              <a:ext cx="288" cy="327"/>
            </a:xfrm>
            <a:prstGeom prst="rect">
              <a:avLst/>
            </a:prstGeom>
            <a:noFill/>
            <a:ln w="9525">
              <a:noFill/>
              <a:miter lim="800000"/>
              <a:headEnd/>
              <a:tailEnd/>
            </a:ln>
            <a:effectLst/>
          </p:spPr>
          <p:txBody>
            <a:bodyPr wrap="none">
              <a:spAutoFit/>
            </a:bodyPr>
            <a:lstStyle/>
            <a:p>
              <a:r>
                <a:rPr lang="zh-CN" altLang="en-US" sz="2800" b="1">
                  <a:ea typeface="Batang" pitchFamily="18" charset="-127"/>
                  <a:sym typeface="Symbol" pitchFamily="18" charset="2"/>
                </a:rPr>
                <a:t></a:t>
              </a:r>
            </a:p>
          </p:txBody>
        </p:sp>
        <p:sp>
          <p:nvSpPr>
            <p:cNvPr id="34" name="Rectangle 54"/>
            <p:cNvSpPr>
              <a:spLocks noChangeArrowheads="1"/>
            </p:cNvSpPr>
            <p:nvPr/>
          </p:nvSpPr>
          <p:spPr bwMode="auto">
            <a:xfrm>
              <a:off x="3622" y="552"/>
              <a:ext cx="225" cy="306"/>
            </a:xfrm>
            <a:prstGeom prst="rect">
              <a:avLst/>
            </a:prstGeom>
            <a:noFill/>
            <a:ln w="22225">
              <a:solidFill>
                <a:srgbClr val="003C00"/>
              </a:solidFill>
              <a:miter lim="800000"/>
              <a:headEnd/>
              <a:tailEnd/>
            </a:ln>
            <a:effectLst/>
          </p:spPr>
          <p:txBody>
            <a:bodyPr wrap="none" anchor="ctr"/>
            <a:lstStyle/>
            <a:p>
              <a:endParaRPr lang="zh-CN" altLang="en-US" b="1"/>
            </a:p>
          </p:txBody>
        </p:sp>
        <p:sp>
          <p:nvSpPr>
            <p:cNvPr id="35" name="Rectangle 56"/>
            <p:cNvSpPr>
              <a:spLocks noChangeArrowheads="1"/>
            </p:cNvSpPr>
            <p:nvPr/>
          </p:nvSpPr>
          <p:spPr bwMode="auto">
            <a:xfrm>
              <a:off x="3058" y="531"/>
              <a:ext cx="288" cy="327"/>
            </a:xfrm>
            <a:prstGeom prst="rect">
              <a:avLst/>
            </a:prstGeom>
            <a:noFill/>
            <a:ln w="9525">
              <a:noFill/>
              <a:miter lim="800000"/>
              <a:headEnd/>
              <a:tailEnd/>
            </a:ln>
            <a:effectLst/>
          </p:spPr>
          <p:txBody>
            <a:bodyPr wrap="none">
              <a:spAutoFit/>
            </a:bodyPr>
            <a:lstStyle/>
            <a:p>
              <a:r>
                <a:rPr lang="zh-CN" altLang="en-US" sz="2800" b="1">
                  <a:ea typeface="Batang" pitchFamily="18" charset="-127"/>
                  <a:sym typeface="Symbol" pitchFamily="18" charset="2"/>
                </a:rPr>
                <a:t></a:t>
              </a:r>
            </a:p>
          </p:txBody>
        </p:sp>
        <p:sp>
          <p:nvSpPr>
            <p:cNvPr id="36" name="Rectangle 57"/>
            <p:cNvSpPr>
              <a:spLocks noChangeArrowheads="1"/>
            </p:cNvSpPr>
            <p:nvPr/>
          </p:nvSpPr>
          <p:spPr bwMode="auto">
            <a:xfrm>
              <a:off x="3092" y="547"/>
              <a:ext cx="225" cy="306"/>
            </a:xfrm>
            <a:prstGeom prst="rect">
              <a:avLst/>
            </a:prstGeom>
            <a:noFill/>
            <a:ln w="22225">
              <a:solidFill>
                <a:srgbClr val="003C00"/>
              </a:solidFill>
              <a:miter lim="800000"/>
              <a:headEnd/>
              <a:tailEnd/>
            </a:ln>
            <a:effectLst/>
          </p:spPr>
          <p:txBody>
            <a:bodyPr wrap="none" anchor="ctr"/>
            <a:lstStyle/>
            <a:p>
              <a:endParaRPr lang="zh-CN" altLang="en-US" b="1"/>
            </a:p>
          </p:txBody>
        </p:sp>
        <p:sp>
          <p:nvSpPr>
            <p:cNvPr id="37" name="Freeform 66"/>
            <p:cNvSpPr>
              <a:spLocks/>
            </p:cNvSpPr>
            <p:nvPr/>
          </p:nvSpPr>
          <p:spPr bwMode="auto">
            <a:xfrm>
              <a:off x="1311" y="785"/>
              <a:ext cx="1018" cy="392"/>
            </a:xfrm>
            <a:custGeom>
              <a:avLst/>
              <a:gdLst/>
              <a:ahLst/>
              <a:cxnLst>
                <a:cxn ang="0">
                  <a:pos x="1018" y="0"/>
                </a:cxn>
                <a:cxn ang="0">
                  <a:pos x="918" y="0"/>
                </a:cxn>
                <a:cxn ang="0">
                  <a:pos x="918" y="392"/>
                </a:cxn>
                <a:cxn ang="0">
                  <a:pos x="0" y="392"/>
                </a:cxn>
              </a:cxnLst>
              <a:rect l="0" t="0" r="r" b="b"/>
              <a:pathLst>
                <a:path w="1018" h="392">
                  <a:moveTo>
                    <a:pt x="1018" y="0"/>
                  </a:moveTo>
                  <a:lnTo>
                    <a:pt x="918" y="0"/>
                  </a:lnTo>
                  <a:lnTo>
                    <a:pt x="918" y="392"/>
                  </a:lnTo>
                  <a:lnTo>
                    <a:pt x="0" y="392"/>
                  </a:lnTo>
                </a:path>
              </a:pathLst>
            </a:custGeom>
            <a:noFill/>
            <a:ln w="22225">
              <a:solidFill>
                <a:srgbClr val="003C00"/>
              </a:solidFill>
              <a:round/>
              <a:headEnd/>
              <a:tailEnd/>
            </a:ln>
            <a:effectLst/>
          </p:spPr>
          <p:txBody>
            <a:bodyPr wrap="none"/>
            <a:lstStyle/>
            <a:p>
              <a:endParaRPr lang="zh-CN" altLang="en-US" b="1"/>
            </a:p>
          </p:txBody>
        </p:sp>
      </p:grpSp>
    </p:spTree>
    <p:extLst>
      <p:ext uri="{BB962C8B-B14F-4D97-AF65-F5344CB8AC3E}">
        <p14:creationId xmlns:p14="http://schemas.microsoft.com/office/powerpoint/2010/main" val="357237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wipe(left)">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wipe(left)">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left)">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animBg="1"/>
      <p:bldP spid="5" grpId="0" build="p" autoUpdateAnimBg="0"/>
      <p:bldP spid="6" grpId="0" build="p" autoUpdateAnimBg="0"/>
      <p:bldP spid="7"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41350" y="1412776"/>
            <a:ext cx="2225675" cy="549275"/>
          </a:xfrm>
          <a:prstGeom prst="rect">
            <a:avLst/>
          </a:prstGeom>
          <a:noFill/>
          <a:ln w="9525">
            <a:noFill/>
            <a:miter lim="800000"/>
            <a:headEnd/>
            <a:tailEnd/>
          </a:ln>
          <a:effectLst/>
        </p:spPr>
        <p:txBody>
          <a:bodyPr>
            <a:spAutoFit/>
          </a:bodyPr>
          <a:lstStyle/>
          <a:p>
            <a:r>
              <a:rPr lang="zh-CN" altLang="en-US" sz="3000" b="1"/>
              <a:t>检测依据：</a:t>
            </a:r>
          </a:p>
        </p:txBody>
      </p:sp>
      <p:sp>
        <p:nvSpPr>
          <p:cNvPr id="3" name="Text Box 3"/>
          <p:cNvSpPr txBox="1">
            <a:spLocks noChangeArrowheads="1"/>
          </p:cNvSpPr>
          <p:nvPr/>
        </p:nvSpPr>
        <p:spPr bwMode="auto">
          <a:xfrm>
            <a:off x="2489200" y="1412776"/>
            <a:ext cx="3032125" cy="549275"/>
          </a:xfrm>
          <a:prstGeom prst="rect">
            <a:avLst/>
          </a:prstGeom>
          <a:noFill/>
          <a:ln w="9525">
            <a:noFill/>
            <a:miter lim="800000"/>
            <a:headEnd/>
            <a:tailEnd/>
          </a:ln>
          <a:effectLst/>
        </p:spPr>
        <p:txBody>
          <a:bodyPr>
            <a:spAutoFit/>
          </a:bodyPr>
          <a:lstStyle/>
          <a:p>
            <a:r>
              <a:rPr lang="zh-CN" altLang="en-US" sz="3000" b="1"/>
              <a:t>多重奇偶校验。</a:t>
            </a:r>
          </a:p>
        </p:txBody>
      </p:sp>
      <p:sp>
        <p:nvSpPr>
          <p:cNvPr id="4" name="Text Box 4"/>
          <p:cNvSpPr txBox="1">
            <a:spLocks noChangeArrowheads="1"/>
          </p:cNvSpPr>
          <p:nvPr/>
        </p:nvSpPr>
        <p:spPr bwMode="auto">
          <a:xfrm>
            <a:off x="612775" y="2060029"/>
            <a:ext cx="1905000" cy="549275"/>
          </a:xfrm>
          <a:prstGeom prst="rect">
            <a:avLst/>
          </a:prstGeom>
          <a:noFill/>
          <a:ln w="9525">
            <a:noFill/>
            <a:miter lim="800000"/>
            <a:headEnd/>
            <a:tailEnd/>
          </a:ln>
          <a:effectLst/>
        </p:spPr>
        <p:txBody>
          <a:bodyPr>
            <a:spAutoFit/>
          </a:bodyPr>
          <a:lstStyle/>
          <a:p>
            <a:r>
              <a:rPr lang="zh-CN" altLang="en-US" sz="3000" b="1"/>
              <a:t>代码分组</a:t>
            </a:r>
          </a:p>
        </p:txBody>
      </p:sp>
      <p:sp>
        <p:nvSpPr>
          <p:cNvPr id="5" name="Line 5"/>
          <p:cNvSpPr>
            <a:spLocks noChangeShapeType="1"/>
          </p:cNvSpPr>
          <p:nvPr/>
        </p:nvSpPr>
        <p:spPr bwMode="auto">
          <a:xfrm>
            <a:off x="2298700" y="2380704"/>
            <a:ext cx="403225" cy="0"/>
          </a:xfrm>
          <a:prstGeom prst="line">
            <a:avLst/>
          </a:prstGeom>
          <a:noFill/>
          <a:ln w="25400">
            <a:solidFill>
              <a:srgbClr val="003C00"/>
            </a:solidFill>
            <a:round/>
            <a:headEnd/>
            <a:tailEnd type="triangle" w="med" len="med"/>
          </a:ln>
          <a:effectLst/>
        </p:spPr>
        <p:txBody>
          <a:bodyPr wrap="none" anchor="ctr"/>
          <a:lstStyle/>
          <a:p>
            <a:endParaRPr lang="zh-CN" altLang="en-US" b="1"/>
          </a:p>
        </p:txBody>
      </p:sp>
      <p:sp>
        <p:nvSpPr>
          <p:cNvPr id="6" name="Text Box 6"/>
          <p:cNvSpPr txBox="1">
            <a:spLocks noChangeArrowheads="1"/>
          </p:cNvSpPr>
          <p:nvPr/>
        </p:nvSpPr>
        <p:spPr bwMode="auto">
          <a:xfrm>
            <a:off x="2667000" y="2060029"/>
            <a:ext cx="3717925" cy="549275"/>
          </a:xfrm>
          <a:prstGeom prst="rect">
            <a:avLst/>
          </a:prstGeom>
          <a:noFill/>
          <a:ln w="9525">
            <a:noFill/>
            <a:miter lim="800000"/>
            <a:headEnd/>
            <a:tailEnd/>
          </a:ln>
          <a:effectLst/>
        </p:spPr>
        <p:txBody>
          <a:bodyPr>
            <a:spAutoFit/>
          </a:bodyPr>
          <a:lstStyle/>
          <a:p>
            <a:r>
              <a:rPr lang="zh-CN" altLang="en-US" sz="3000" b="1"/>
              <a:t>各组进行奇偶校验</a:t>
            </a:r>
          </a:p>
        </p:txBody>
      </p:sp>
      <p:sp>
        <p:nvSpPr>
          <p:cNvPr id="7" name="Line 7"/>
          <p:cNvSpPr>
            <a:spLocks noChangeShapeType="1"/>
          </p:cNvSpPr>
          <p:nvPr/>
        </p:nvSpPr>
        <p:spPr bwMode="auto">
          <a:xfrm>
            <a:off x="5889625" y="2396579"/>
            <a:ext cx="403225" cy="0"/>
          </a:xfrm>
          <a:prstGeom prst="line">
            <a:avLst/>
          </a:prstGeom>
          <a:noFill/>
          <a:ln w="25400">
            <a:solidFill>
              <a:srgbClr val="003C00"/>
            </a:solidFill>
            <a:round/>
            <a:headEnd/>
            <a:tailEnd type="triangle" w="med" len="med"/>
          </a:ln>
          <a:effectLst/>
        </p:spPr>
        <p:txBody>
          <a:bodyPr wrap="none" anchor="ctr"/>
          <a:lstStyle/>
          <a:p>
            <a:endParaRPr lang="zh-CN" altLang="en-US" b="1"/>
          </a:p>
        </p:txBody>
      </p:sp>
      <p:sp>
        <p:nvSpPr>
          <p:cNvPr id="8" name="Text Box 8"/>
          <p:cNvSpPr txBox="1">
            <a:spLocks noChangeArrowheads="1"/>
          </p:cNvSpPr>
          <p:nvPr/>
        </p:nvSpPr>
        <p:spPr bwMode="auto">
          <a:xfrm>
            <a:off x="6272213" y="2069554"/>
            <a:ext cx="2725737" cy="549275"/>
          </a:xfrm>
          <a:prstGeom prst="rect">
            <a:avLst/>
          </a:prstGeom>
          <a:noFill/>
          <a:ln w="9525">
            <a:noFill/>
            <a:miter lim="800000"/>
            <a:headEnd/>
            <a:tailEnd/>
          </a:ln>
          <a:effectLst/>
        </p:spPr>
        <p:txBody>
          <a:bodyPr>
            <a:spAutoFit/>
          </a:bodyPr>
          <a:lstStyle/>
          <a:p>
            <a:r>
              <a:rPr lang="zh-CN" altLang="en-US" sz="3000" b="1"/>
              <a:t>形成多位校验</a:t>
            </a:r>
          </a:p>
        </p:txBody>
      </p:sp>
      <p:sp>
        <p:nvSpPr>
          <p:cNvPr id="9" name="Text Box 9"/>
          <p:cNvSpPr txBox="1">
            <a:spLocks noChangeArrowheads="1"/>
          </p:cNvSpPr>
          <p:nvPr/>
        </p:nvSpPr>
        <p:spPr bwMode="auto">
          <a:xfrm>
            <a:off x="692150" y="2844254"/>
            <a:ext cx="1492250" cy="549275"/>
          </a:xfrm>
          <a:prstGeom prst="rect">
            <a:avLst/>
          </a:prstGeom>
          <a:noFill/>
          <a:ln w="9525">
            <a:noFill/>
            <a:miter lim="800000"/>
            <a:headEnd/>
            <a:tailEnd/>
          </a:ln>
          <a:effectLst/>
        </p:spPr>
        <p:txBody>
          <a:bodyPr>
            <a:spAutoFit/>
          </a:bodyPr>
          <a:lstStyle/>
          <a:p>
            <a:r>
              <a:rPr lang="zh-CN" altLang="en-US" sz="3000" b="1"/>
              <a:t>指误字</a:t>
            </a:r>
          </a:p>
        </p:txBody>
      </p:sp>
      <p:sp>
        <p:nvSpPr>
          <p:cNvPr id="10" name="AutoShape 10"/>
          <p:cNvSpPr>
            <a:spLocks/>
          </p:cNvSpPr>
          <p:nvPr/>
        </p:nvSpPr>
        <p:spPr bwMode="auto">
          <a:xfrm>
            <a:off x="2047875" y="2823617"/>
            <a:ext cx="152400" cy="690562"/>
          </a:xfrm>
          <a:prstGeom prst="leftBrace">
            <a:avLst>
              <a:gd name="adj1" fmla="val 37760"/>
              <a:gd name="adj2" fmla="val 50000"/>
            </a:avLst>
          </a:prstGeom>
          <a:noFill/>
          <a:ln w="25400">
            <a:solidFill>
              <a:srgbClr val="003C00"/>
            </a:solidFill>
            <a:round/>
            <a:headEnd/>
            <a:tailEnd/>
          </a:ln>
          <a:effectLst/>
        </p:spPr>
        <p:txBody>
          <a:bodyPr wrap="none" anchor="ctr"/>
          <a:lstStyle/>
          <a:p>
            <a:endParaRPr lang="zh-CN" altLang="en-US" b="1"/>
          </a:p>
        </p:txBody>
      </p:sp>
      <p:sp>
        <p:nvSpPr>
          <p:cNvPr id="11" name="Text Box 11"/>
          <p:cNvSpPr txBox="1">
            <a:spLocks noChangeArrowheads="1"/>
          </p:cNvSpPr>
          <p:nvPr/>
        </p:nvSpPr>
        <p:spPr bwMode="auto">
          <a:xfrm>
            <a:off x="2239963" y="2641054"/>
            <a:ext cx="2273300" cy="549275"/>
          </a:xfrm>
          <a:prstGeom prst="rect">
            <a:avLst/>
          </a:prstGeom>
          <a:noFill/>
          <a:ln w="9525">
            <a:noFill/>
            <a:miter lim="800000"/>
            <a:headEnd/>
            <a:tailEnd/>
          </a:ln>
          <a:effectLst/>
        </p:spPr>
        <p:txBody>
          <a:bodyPr>
            <a:spAutoFit/>
          </a:bodyPr>
          <a:lstStyle/>
          <a:p>
            <a:r>
              <a:rPr lang="zh-CN" altLang="en-US" sz="3000" b="1"/>
              <a:t>=全0   无错</a:t>
            </a:r>
          </a:p>
        </p:txBody>
      </p:sp>
      <p:sp>
        <p:nvSpPr>
          <p:cNvPr id="12" name="Text Box 12"/>
          <p:cNvSpPr txBox="1">
            <a:spLocks noChangeArrowheads="1"/>
          </p:cNvSpPr>
          <p:nvPr/>
        </p:nvSpPr>
        <p:spPr bwMode="auto">
          <a:xfrm>
            <a:off x="2272977" y="3160167"/>
            <a:ext cx="2659063" cy="549275"/>
          </a:xfrm>
          <a:prstGeom prst="rect">
            <a:avLst/>
          </a:prstGeom>
          <a:noFill/>
          <a:ln w="9525">
            <a:noFill/>
            <a:miter lim="800000"/>
            <a:headEnd/>
            <a:tailEnd/>
          </a:ln>
          <a:effectLst/>
        </p:spPr>
        <p:txBody>
          <a:bodyPr>
            <a:spAutoFit/>
          </a:bodyPr>
          <a:lstStyle/>
          <a:p>
            <a:r>
              <a:rPr lang="zh-CN" altLang="en-US" sz="3000" b="1"/>
              <a:t>≠全0  </a:t>
            </a:r>
            <a:r>
              <a:rPr lang="zh-CN" altLang="en-US" sz="3000" b="1" smtClean="0"/>
              <a:t> 有错</a:t>
            </a:r>
            <a:endParaRPr lang="zh-CN" altLang="en-US" sz="3000" b="1"/>
          </a:p>
        </p:txBody>
      </p:sp>
      <p:sp>
        <p:nvSpPr>
          <p:cNvPr id="13" name="Text Box 13"/>
          <p:cNvSpPr txBox="1">
            <a:spLocks noChangeArrowheads="1"/>
          </p:cNvSpPr>
          <p:nvPr/>
        </p:nvSpPr>
        <p:spPr bwMode="auto">
          <a:xfrm>
            <a:off x="4429125" y="2634704"/>
            <a:ext cx="4727575" cy="1006475"/>
          </a:xfrm>
          <a:prstGeom prst="rect">
            <a:avLst/>
          </a:prstGeom>
          <a:noFill/>
          <a:ln w="9525">
            <a:noFill/>
            <a:miter lim="800000"/>
            <a:headEnd/>
            <a:tailEnd/>
          </a:ln>
          <a:effectLst/>
        </p:spPr>
        <p:txBody>
          <a:bodyPr>
            <a:spAutoFit/>
          </a:bodyPr>
          <a:lstStyle/>
          <a:p>
            <a:r>
              <a:rPr lang="zh-CN" altLang="en-US" sz="3000" b="1" u="sng"/>
              <a:t>指误字</a:t>
            </a:r>
            <a:r>
              <a:rPr lang="zh-CN" altLang="en-US" sz="3000" b="1"/>
              <a:t>状态对应出错位序号, 将出错位变反即可纠错</a:t>
            </a:r>
          </a:p>
        </p:txBody>
      </p:sp>
      <p:sp>
        <p:nvSpPr>
          <p:cNvPr id="14" name="Text Box 14"/>
          <p:cNvSpPr txBox="1">
            <a:spLocks noChangeArrowheads="1"/>
          </p:cNvSpPr>
          <p:nvPr/>
        </p:nvSpPr>
        <p:spPr bwMode="auto">
          <a:xfrm>
            <a:off x="679450" y="4009157"/>
            <a:ext cx="3527425" cy="549275"/>
          </a:xfrm>
          <a:prstGeom prst="rect">
            <a:avLst/>
          </a:prstGeom>
          <a:noFill/>
          <a:ln w="9525">
            <a:noFill/>
            <a:miter lim="800000"/>
            <a:headEnd/>
            <a:tailEnd/>
          </a:ln>
          <a:effectLst/>
        </p:spPr>
        <p:txBody>
          <a:bodyPr>
            <a:spAutoFit/>
          </a:bodyPr>
          <a:lstStyle/>
          <a:p>
            <a:pPr>
              <a:spcBef>
                <a:spcPct val="50000"/>
              </a:spcBef>
            </a:pPr>
            <a:r>
              <a:rPr lang="zh-CN" altLang="en-US" sz="3000" b="1"/>
              <a:t>如: 海明8421码</a:t>
            </a:r>
          </a:p>
        </p:txBody>
      </p:sp>
      <p:sp>
        <p:nvSpPr>
          <p:cNvPr id="15" name="Text Box 15"/>
          <p:cNvSpPr txBox="1">
            <a:spLocks noChangeArrowheads="1"/>
          </p:cNvSpPr>
          <p:nvPr/>
        </p:nvSpPr>
        <p:spPr bwMode="auto">
          <a:xfrm>
            <a:off x="885825" y="4523507"/>
            <a:ext cx="3530600" cy="549275"/>
          </a:xfrm>
          <a:prstGeom prst="rect">
            <a:avLst/>
          </a:prstGeom>
          <a:noFill/>
          <a:ln w="9525">
            <a:noFill/>
            <a:miter lim="800000"/>
            <a:headEnd/>
            <a:tailEnd/>
          </a:ln>
          <a:effectLst/>
        </p:spPr>
        <p:txBody>
          <a:bodyPr>
            <a:spAutoFit/>
          </a:bodyPr>
          <a:lstStyle/>
          <a:p>
            <a:pPr>
              <a:spcBef>
                <a:spcPct val="50000"/>
              </a:spcBef>
            </a:pPr>
            <a:r>
              <a:rPr lang="en-US" altLang="zh-CN" sz="3000" b="1"/>
              <a:t>I</a:t>
            </a:r>
            <a:r>
              <a:rPr lang="en-US" altLang="zh-CN" sz="3200" b="1" baseline="-12000"/>
              <a:t>4</a:t>
            </a:r>
            <a:r>
              <a:rPr lang="en-US" altLang="zh-CN" sz="4000" b="1" baseline="-25000"/>
              <a:t> </a:t>
            </a:r>
            <a:r>
              <a:rPr lang="en-US" altLang="zh-CN" sz="3000" b="1"/>
              <a:t>I</a:t>
            </a:r>
            <a:r>
              <a:rPr lang="en-US" altLang="zh-CN" sz="3200" b="1" baseline="-12000"/>
              <a:t>3</a:t>
            </a:r>
            <a:r>
              <a:rPr lang="en-US" altLang="zh-CN" sz="4000" b="1" baseline="-25000"/>
              <a:t> </a:t>
            </a:r>
            <a:r>
              <a:rPr lang="en-US" altLang="zh-CN" sz="3000" b="1"/>
              <a:t>I</a:t>
            </a:r>
            <a:r>
              <a:rPr lang="en-US" altLang="zh-CN" sz="3200" b="1" baseline="-12000"/>
              <a:t>2</a:t>
            </a:r>
            <a:r>
              <a:rPr lang="en-US" altLang="zh-CN" sz="4000" b="1" baseline="-25000"/>
              <a:t> </a:t>
            </a:r>
            <a:r>
              <a:rPr lang="en-US" altLang="zh-CN" sz="3000" b="1"/>
              <a:t>P</a:t>
            </a:r>
            <a:r>
              <a:rPr lang="en-US" altLang="zh-CN" sz="3200" b="1" baseline="-12000"/>
              <a:t>3</a:t>
            </a:r>
            <a:r>
              <a:rPr lang="en-US" altLang="zh-CN" sz="4000" b="1" baseline="-25000"/>
              <a:t> </a:t>
            </a:r>
            <a:r>
              <a:rPr lang="en-US" altLang="zh-CN" sz="3000" b="1"/>
              <a:t>I</a:t>
            </a:r>
            <a:r>
              <a:rPr lang="en-US" altLang="zh-CN" sz="3200" b="1" baseline="-12000"/>
              <a:t>1</a:t>
            </a:r>
            <a:r>
              <a:rPr lang="en-US" altLang="zh-CN" sz="4000" b="1" baseline="-25000"/>
              <a:t> </a:t>
            </a:r>
            <a:r>
              <a:rPr lang="en-US" altLang="zh-CN" sz="3000" b="1"/>
              <a:t>P</a:t>
            </a:r>
            <a:r>
              <a:rPr lang="en-US" altLang="zh-CN" sz="3200" b="1" baseline="-12000"/>
              <a:t>2</a:t>
            </a:r>
            <a:r>
              <a:rPr lang="en-US" altLang="zh-CN" sz="4000" b="1" baseline="-25000"/>
              <a:t> </a:t>
            </a:r>
            <a:r>
              <a:rPr lang="en-US" altLang="zh-CN" sz="3000" b="1"/>
              <a:t>P</a:t>
            </a:r>
            <a:r>
              <a:rPr lang="en-US" altLang="zh-CN" sz="3200" b="1" baseline="-12000"/>
              <a:t>1</a:t>
            </a:r>
          </a:p>
        </p:txBody>
      </p:sp>
      <p:sp>
        <p:nvSpPr>
          <p:cNvPr id="16" name="Text Box 16"/>
          <p:cNvSpPr txBox="1">
            <a:spLocks noChangeArrowheads="1"/>
          </p:cNvSpPr>
          <p:nvPr/>
        </p:nvSpPr>
        <p:spPr bwMode="auto">
          <a:xfrm>
            <a:off x="4560888" y="4523507"/>
            <a:ext cx="3548062" cy="1006475"/>
          </a:xfrm>
          <a:prstGeom prst="rect">
            <a:avLst/>
          </a:prstGeom>
          <a:noFill/>
          <a:ln w="9525">
            <a:noFill/>
            <a:miter lim="800000"/>
            <a:headEnd/>
            <a:tailEnd/>
          </a:ln>
          <a:effectLst/>
        </p:spPr>
        <p:txBody>
          <a:bodyPr>
            <a:spAutoFit/>
          </a:bodyPr>
          <a:lstStyle/>
          <a:p>
            <a:pPr>
              <a:spcBef>
                <a:spcPct val="50000"/>
              </a:spcBef>
            </a:pPr>
            <a:r>
              <a:rPr lang="zh-CN" altLang="en-US" sz="3000" b="1"/>
              <a:t>(</a:t>
            </a:r>
            <a:r>
              <a:rPr lang="en-US" altLang="zh-CN" sz="3000" b="1"/>
              <a:t>I</a:t>
            </a:r>
            <a:r>
              <a:rPr lang="en-US" altLang="zh-CN" sz="3200" b="1" baseline="-12000"/>
              <a:t>4</a:t>
            </a:r>
            <a:r>
              <a:rPr lang="en-US" altLang="zh-CN" sz="3000" b="1" baseline="-25000"/>
              <a:t> </a:t>
            </a:r>
            <a:r>
              <a:rPr lang="en-US" altLang="zh-CN" sz="3000" b="1"/>
              <a:t>I</a:t>
            </a:r>
            <a:r>
              <a:rPr lang="en-US" altLang="zh-CN" sz="3200" b="1" baseline="-12000"/>
              <a:t>3</a:t>
            </a:r>
            <a:r>
              <a:rPr lang="en-US" altLang="zh-CN" sz="3000" b="1" baseline="-25000"/>
              <a:t> </a:t>
            </a:r>
            <a:r>
              <a:rPr lang="en-US" altLang="zh-CN" sz="3000" b="1"/>
              <a:t>I</a:t>
            </a:r>
            <a:r>
              <a:rPr lang="en-US" altLang="zh-CN" sz="3200" b="1" baseline="-12000"/>
              <a:t>2</a:t>
            </a:r>
            <a:r>
              <a:rPr lang="en-US" altLang="zh-CN" sz="3000" b="1" baseline="-25000"/>
              <a:t> </a:t>
            </a:r>
            <a:r>
              <a:rPr lang="en-US" altLang="zh-CN" sz="3000" b="1"/>
              <a:t>I</a:t>
            </a:r>
            <a:r>
              <a:rPr lang="en-US" altLang="zh-CN" sz="3200" b="1" baseline="-12000"/>
              <a:t>1</a:t>
            </a:r>
            <a:r>
              <a:rPr lang="zh-CN" altLang="en-US" sz="3000" b="1"/>
              <a:t>是信息位,   </a:t>
            </a:r>
          </a:p>
          <a:p>
            <a:r>
              <a:rPr lang="en-US" altLang="zh-CN" sz="3000" b="1"/>
              <a:t> P</a:t>
            </a:r>
            <a:r>
              <a:rPr lang="en-US" altLang="zh-CN" sz="3200" b="1" baseline="-12000"/>
              <a:t>3</a:t>
            </a:r>
            <a:r>
              <a:rPr lang="en-US" altLang="zh-CN" sz="3000" b="1" baseline="-25000"/>
              <a:t> </a:t>
            </a:r>
            <a:r>
              <a:rPr lang="en-US" altLang="zh-CN" sz="3000" b="1"/>
              <a:t>P</a:t>
            </a:r>
            <a:r>
              <a:rPr lang="en-US" altLang="zh-CN" sz="3200" b="1" baseline="-12000"/>
              <a:t>2</a:t>
            </a:r>
            <a:r>
              <a:rPr lang="en-US" altLang="zh-CN" sz="3000" b="1" baseline="-25000"/>
              <a:t> </a:t>
            </a:r>
            <a:r>
              <a:rPr lang="en-US" altLang="zh-CN" sz="3000" b="1"/>
              <a:t>P</a:t>
            </a:r>
            <a:r>
              <a:rPr lang="en-US" altLang="zh-CN" sz="3200" b="1" baseline="-12000"/>
              <a:t>1</a:t>
            </a:r>
            <a:r>
              <a:rPr lang="zh-CN" altLang="en-US" sz="3000" b="1" baseline="-25000"/>
              <a:t> </a:t>
            </a:r>
            <a:r>
              <a:rPr lang="zh-CN" altLang="en-US" sz="3000" b="1"/>
              <a:t>是校验位)</a:t>
            </a:r>
          </a:p>
        </p:txBody>
      </p:sp>
      <p:sp>
        <p:nvSpPr>
          <p:cNvPr id="17" name="Rectangle 17"/>
          <p:cNvSpPr>
            <a:spLocks noChangeArrowheads="1"/>
          </p:cNvSpPr>
          <p:nvPr/>
        </p:nvSpPr>
        <p:spPr bwMode="auto">
          <a:xfrm>
            <a:off x="985838" y="5002932"/>
            <a:ext cx="2470548" cy="553998"/>
          </a:xfrm>
          <a:prstGeom prst="rect">
            <a:avLst/>
          </a:prstGeom>
          <a:noFill/>
          <a:ln w="9525">
            <a:noFill/>
            <a:miter lim="800000"/>
            <a:headEnd/>
            <a:tailEnd/>
          </a:ln>
          <a:effectLst/>
        </p:spPr>
        <p:txBody>
          <a:bodyPr wrap="none">
            <a:spAutoFit/>
          </a:bodyPr>
          <a:lstStyle/>
          <a:p>
            <a:r>
              <a:rPr lang="en-US" altLang="zh-CN" sz="3000" b="1"/>
              <a:t> P</a:t>
            </a:r>
            <a:r>
              <a:rPr lang="en-US" altLang="zh-CN" sz="3200" b="1" baseline="-12000"/>
              <a:t>3</a:t>
            </a:r>
            <a:r>
              <a:rPr lang="en-US" altLang="zh-CN" sz="3000" b="1" baseline="-25000"/>
              <a:t> </a:t>
            </a:r>
            <a:r>
              <a:rPr lang="en-US" altLang="zh-CN" sz="3000" b="1">
                <a:cs typeface="Times New Roman" pitchFamily="18" charset="0"/>
                <a:sym typeface="Symbol" pitchFamily="18" charset="2"/>
              </a:rPr>
              <a:t> </a:t>
            </a:r>
            <a:r>
              <a:rPr lang="en-US" altLang="zh-CN" sz="3000" b="1"/>
              <a:t>I</a:t>
            </a:r>
            <a:r>
              <a:rPr lang="en-US" altLang="zh-CN" sz="3200" b="1" baseline="-12000"/>
              <a:t>4</a:t>
            </a:r>
            <a:r>
              <a:rPr lang="en-US" altLang="zh-CN" sz="3000" b="1">
                <a:cs typeface="Times New Roman" pitchFamily="18" charset="0"/>
                <a:sym typeface="Symbol" pitchFamily="18" charset="2"/>
              </a:rPr>
              <a:t></a:t>
            </a:r>
            <a:r>
              <a:rPr lang="en-US" altLang="zh-CN" sz="3000" b="1"/>
              <a:t>I</a:t>
            </a:r>
            <a:r>
              <a:rPr lang="en-US" altLang="zh-CN" sz="3200" b="1" baseline="-12000"/>
              <a:t>3</a:t>
            </a:r>
            <a:r>
              <a:rPr lang="en-US" altLang="zh-CN" sz="3000" b="1">
                <a:cs typeface="Times New Roman" pitchFamily="18" charset="0"/>
                <a:sym typeface="Symbol" pitchFamily="18" charset="2"/>
              </a:rPr>
              <a:t></a:t>
            </a:r>
            <a:r>
              <a:rPr lang="en-US" altLang="zh-CN" sz="3000" b="1"/>
              <a:t>I</a:t>
            </a:r>
            <a:r>
              <a:rPr lang="en-US" altLang="zh-CN" sz="3200" b="1" baseline="-12000"/>
              <a:t>2</a:t>
            </a:r>
            <a:endParaRPr lang="zh-CN" altLang="en-US" sz="3200" b="1" baseline="-12000"/>
          </a:p>
        </p:txBody>
      </p:sp>
      <p:sp>
        <p:nvSpPr>
          <p:cNvPr id="18" name="Rectangle 18"/>
          <p:cNvSpPr>
            <a:spLocks noChangeArrowheads="1"/>
          </p:cNvSpPr>
          <p:nvPr/>
        </p:nvSpPr>
        <p:spPr bwMode="auto">
          <a:xfrm>
            <a:off x="977900" y="5477594"/>
            <a:ext cx="2576513" cy="549275"/>
          </a:xfrm>
          <a:prstGeom prst="rect">
            <a:avLst/>
          </a:prstGeom>
          <a:noFill/>
          <a:ln w="9525">
            <a:noFill/>
            <a:miter lim="800000"/>
            <a:headEnd/>
            <a:tailEnd/>
          </a:ln>
          <a:effectLst/>
        </p:spPr>
        <p:txBody>
          <a:bodyPr>
            <a:spAutoFit/>
          </a:bodyPr>
          <a:lstStyle/>
          <a:p>
            <a:r>
              <a:rPr lang="en-US" altLang="zh-CN" sz="3000" b="1"/>
              <a:t> P</a:t>
            </a:r>
            <a:r>
              <a:rPr lang="en-US" altLang="zh-CN" sz="3200" b="1" baseline="-12000"/>
              <a:t>2</a:t>
            </a:r>
            <a:r>
              <a:rPr lang="en-US" altLang="zh-CN" sz="3000" b="1" baseline="-25000"/>
              <a:t> </a:t>
            </a:r>
            <a:r>
              <a:rPr lang="en-US" altLang="zh-CN" sz="3000" b="1">
                <a:cs typeface="Times New Roman" pitchFamily="18" charset="0"/>
                <a:sym typeface="Symbol" pitchFamily="18" charset="2"/>
              </a:rPr>
              <a:t> </a:t>
            </a:r>
            <a:r>
              <a:rPr lang="en-US" altLang="zh-CN" sz="3000" b="1"/>
              <a:t>I</a:t>
            </a:r>
            <a:r>
              <a:rPr lang="en-US" altLang="zh-CN" sz="3200" b="1" baseline="-16000"/>
              <a:t>4</a:t>
            </a:r>
            <a:r>
              <a:rPr lang="en-US" altLang="zh-CN" sz="3000" b="1">
                <a:cs typeface="Times New Roman" pitchFamily="18" charset="0"/>
                <a:sym typeface="Symbol" pitchFamily="18" charset="2"/>
              </a:rPr>
              <a:t></a:t>
            </a:r>
            <a:r>
              <a:rPr lang="en-US" altLang="zh-CN" sz="3000" b="1"/>
              <a:t>I</a:t>
            </a:r>
            <a:r>
              <a:rPr lang="en-US" altLang="zh-CN" sz="3200" b="1" baseline="-16000"/>
              <a:t>3</a:t>
            </a:r>
            <a:r>
              <a:rPr lang="en-US" altLang="zh-CN" sz="3000" b="1">
                <a:cs typeface="Times New Roman" pitchFamily="18" charset="0"/>
                <a:sym typeface="Symbol" pitchFamily="18" charset="2"/>
              </a:rPr>
              <a:t></a:t>
            </a:r>
            <a:r>
              <a:rPr lang="en-US" altLang="zh-CN" sz="3000" b="1"/>
              <a:t>I</a:t>
            </a:r>
            <a:r>
              <a:rPr lang="en-US" altLang="zh-CN" sz="3200" b="1" baseline="-12000"/>
              <a:t>1</a:t>
            </a:r>
            <a:endParaRPr lang="zh-CN" altLang="en-US" sz="3200" b="1" baseline="-12000"/>
          </a:p>
        </p:txBody>
      </p:sp>
      <p:sp>
        <p:nvSpPr>
          <p:cNvPr id="19" name="Rectangle 19"/>
          <p:cNvSpPr>
            <a:spLocks noChangeArrowheads="1"/>
          </p:cNvSpPr>
          <p:nvPr/>
        </p:nvSpPr>
        <p:spPr bwMode="auto">
          <a:xfrm>
            <a:off x="977900" y="5976069"/>
            <a:ext cx="2543175" cy="549275"/>
          </a:xfrm>
          <a:prstGeom prst="rect">
            <a:avLst/>
          </a:prstGeom>
          <a:noFill/>
          <a:ln w="9525">
            <a:noFill/>
            <a:miter lim="800000"/>
            <a:headEnd/>
            <a:tailEnd/>
          </a:ln>
          <a:effectLst/>
        </p:spPr>
        <p:txBody>
          <a:bodyPr>
            <a:spAutoFit/>
          </a:bodyPr>
          <a:lstStyle/>
          <a:p>
            <a:r>
              <a:rPr lang="en-US" altLang="zh-CN" sz="3000" b="1"/>
              <a:t> P</a:t>
            </a:r>
            <a:r>
              <a:rPr lang="en-US" altLang="zh-CN" sz="3200" b="1" baseline="-12000"/>
              <a:t>1</a:t>
            </a:r>
            <a:r>
              <a:rPr lang="en-US" altLang="zh-CN" sz="3000" b="1" baseline="-25000"/>
              <a:t> </a:t>
            </a:r>
            <a:r>
              <a:rPr lang="en-US" altLang="zh-CN" sz="3000" b="1">
                <a:cs typeface="Times New Roman" pitchFamily="18" charset="0"/>
                <a:sym typeface="Symbol" pitchFamily="18" charset="2"/>
              </a:rPr>
              <a:t> </a:t>
            </a:r>
            <a:r>
              <a:rPr lang="en-US" altLang="zh-CN" sz="3000" b="1"/>
              <a:t>I</a:t>
            </a:r>
            <a:r>
              <a:rPr lang="en-US" altLang="zh-CN" sz="3200" b="1" baseline="-12000"/>
              <a:t>4</a:t>
            </a:r>
            <a:r>
              <a:rPr lang="en-US" altLang="zh-CN" sz="3000" b="1">
                <a:cs typeface="Times New Roman" pitchFamily="18" charset="0"/>
                <a:sym typeface="Symbol" pitchFamily="18" charset="2"/>
              </a:rPr>
              <a:t></a:t>
            </a:r>
            <a:r>
              <a:rPr lang="en-US" altLang="zh-CN" sz="3000" b="1"/>
              <a:t>I</a:t>
            </a:r>
            <a:r>
              <a:rPr lang="en-US" altLang="zh-CN" sz="3200" b="1" baseline="-12000"/>
              <a:t>2</a:t>
            </a:r>
            <a:r>
              <a:rPr lang="en-US" altLang="zh-CN" sz="3000" b="1">
                <a:cs typeface="Times New Roman" pitchFamily="18" charset="0"/>
                <a:sym typeface="Symbol" pitchFamily="18" charset="2"/>
              </a:rPr>
              <a:t></a:t>
            </a:r>
            <a:r>
              <a:rPr lang="en-US" altLang="zh-CN" sz="3000" b="1"/>
              <a:t>I</a:t>
            </a:r>
            <a:r>
              <a:rPr lang="en-US" altLang="zh-CN" sz="3200" b="1" baseline="-12000"/>
              <a:t>1</a:t>
            </a:r>
            <a:endParaRPr lang="zh-CN" altLang="en-US" sz="3200" b="1" baseline="-12000"/>
          </a:p>
        </p:txBody>
      </p:sp>
      <p:sp>
        <p:nvSpPr>
          <p:cNvPr id="20" name="Text Box 20"/>
          <p:cNvSpPr txBox="1">
            <a:spLocks noChangeArrowheads="1"/>
          </p:cNvSpPr>
          <p:nvPr/>
        </p:nvSpPr>
        <p:spPr bwMode="auto">
          <a:xfrm>
            <a:off x="368300" y="764704"/>
            <a:ext cx="4563740" cy="553998"/>
          </a:xfrm>
          <a:prstGeom prst="rect">
            <a:avLst/>
          </a:prstGeom>
          <a:noFill/>
          <a:ln w="9525">
            <a:noFill/>
            <a:miter lim="800000"/>
            <a:headEnd/>
            <a:tailEnd/>
          </a:ln>
          <a:effectLst/>
        </p:spPr>
        <p:txBody>
          <a:bodyPr wrap="square">
            <a:spAutoFit/>
          </a:bodyPr>
          <a:lstStyle/>
          <a:p>
            <a:r>
              <a:rPr lang="zh-CN" altLang="en-US" sz="3000" b="1">
                <a:solidFill>
                  <a:srgbClr val="800000"/>
                </a:solidFill>
              </a:rPr>
              <a:t>2</a:t>
            </a:r>
            <a:r>
              <a:rPr lang="zh-CN" altLang="en-US" sz="3000" b="1" smtClean="0">
                <a:solidFill>
                  <a:srgbClr val="800000"/>
                </a:solidFill>
              </a:rPr>
              <a:t>、海明（汉明）校验</a:t>
            </a:r>
            <a:endParaRPr lang="zh-CN" altLang="en-US" sz="3000" b="1">
              <a:solidFill>
                <a:srgbClr val="800000"/>
              </a:solidFill>
            </a:endParaRPr>
          </a:p>
        </p:txBody>
      </p:sp>
      <p:sp>
        <p:nvSpPr>
          <p:cNvPr id="21" name="Text Box 20"/>
          <p:cNvSpPr txBox="1">
            <a:spLocks noChangeArrowheads="1"/>
          </p:cNvSpPr>
          <p:nvPr/>
        </p:nvSpPr>
        <p:spPr bwMode="auto">
          <a:xfrm>
            <a:off x="7766472" y="195492"/>
            <a:ext cx="1231478" cy="553998"/>
          </a:xfrm>
          <a:prstGeom prst="rect">
            <a:avLst/>
          </a:prstGeom>
          <a:noFill/>
          <a:ln w="9525">
            <a:noFill/>
            <a:miter lim="800000"/>
            <a:headEnd/>
            <a:tailEnd/>
          </a:ln>
          <a:effectLst/>
        </p:spPr>
        <p:txBody>
          <a:bodyPr wrap="square">
            <a:spAutoFit/>
          </a:bodyPr>
          <a:lstStyle/>
          <a:p>
            <a:r>
              <a:rPr lang="en-US" altLang="zh-CN" sz="3000" b="1" smtClean="0">
                <a:solidFill>
                  <a:srgbClr val="800000"/>
                </a:solidFill>
              </a:rPr>
              <a:t>P281</a:t>
            </a:r>
            <a:endParaRPr lang="zh-CN" altLang="en-US" sz="3000" b="1">
              <a:solidFill>
                <a:srgbClr val="800000"/>
              </a:solidFill>
            </a:endParaRPr>
          </a:p>
        </p:txBody>
      </p:sp>
      <p:sp>
        <p:nvSpPr>
          <p:cNvPr id="22" name="文本框 21"/>
          <p:cNvSpPr txBox="1"/>
          <p:nvPr/>
        </p:nvSpPr>
        <p:spPr>
          <a:xfrm>
            <a:off x="5321531" y="5661248"/>
            <a:ext cx="1266693" cy="523220"/>
          </a:xfrm>
          <a:prstGeom prst="rect">
            <a:avLst/>
          </a:prstGeom>
          <a:noFill/>
        </p:spPr>
        <p:txBody>
          <a:bodyPr wrap="none" rtlCol="0">
            <a:spAutoFit/>
          </a:bodyPr>
          <a:lstStyle/>
          <a:p>
            <a:r>
              <a:rPr lang="zh-CN" altLang="en-US" sz="2800" b="1"/>
              <a:t>偶校验</a:t>
            </a:r>
          </a:p>
        </p:txBody>
      </p:sp>
    </p:spTree>
    <p:extLst>
      <p:ext uri="{BB962C8B-B14F-4D97-AF65-F5344CB8AC3E}">
        <p14:creationId xmlns:p14="http://schemas.microsoft.com/office/powerpoint/2010/main" val="62735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left)">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wipe(left)">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wipe(left)">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left)">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wipe(left)">
                                      <p:cBhvr>
                                        <p:cTn id="36" dur="500"/>
                                        <p:tgtEl>
                                          <p:spTgt spid="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animEffect transition="in" filter="wipe(left)">
                                      <p:cBhvr>
                                        <p:cTn id="45" dur="500"/>
                                        <p:tgtEl>
                                          <p:spTgt spid="8">
                                            <p:txEl>
                                              <p:pRg st="0" end="0"/>
                                            </p:txEl>
                                          </p:spTgt>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9">
                                            <p:txEl>
                                              <p:pRg st="0" end="0"/>
                                            </p:txEl>
                                          </p:spTgt>
                                        </p:tgtEl>
                                        <p:attrNameLst>
                                          <p:attrName>style.visibility</p:attrName>
                                        </p:attrNameLst>
                                      </p:cBhvr>
                                      <p:to>
                                        <p:strVal val="visible"/>
                                      </p:to>
                                    </p:set>
                                    <p:animEffect transition="in" filter="wipe(left)">
                                      <p:cBhvr>
                                        <p:cTn id="49" dur="500"/>
                                        <p:tgtEl>
                                          <p:spTgt spid="9">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up)">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1">
                                            <p:txEl>
                                              <p:pRg st="0" end="0"/>
                                            </p:txEl>
                                          </p:spTgt>
                                        </p:tgtEl>
                                        <p:attrNameLst>
                                          <p:attrName>style.visibility</p:attrName>
                                        </p:attrNameLst>
                                      </p:cBhvr>
                                      <p:to>
                                        <p:strVal val="visible"/>
                                      </p:to>
                                    </p:set>
                                    <p:animEffect transition="in" filter="wipe(left)">
                                      <p:cBhvr>
                                        <p:cTn id="59" dur="500"/>
                                        <p:tgtEl>
                                          <p:spTgt spid="11">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2">
                                            <p:txEl>
                                              <p:pRg st="0" end="0"/>
                                            </p:txEl>
                                          </p:spTgt>
                                        </p:tgtEl>
                                        <p:attrNameLst>
                                          <p:attrName>style.visibility</p:attrName>
                                        </p:attrNameLst>
                                      </p:cBhvr>
                                      <p:to>
                                        <p:strVal val="visible"/>
                                      </p:to>
                                    </p:set>
                                    <p:animEffect transition="in" filter="wipe(left)">
                                      <p:cBhvr>
                                        <p:cTn id="64" dur="500"/>
                                        <p:tgtEl>
                                          <p:spTgt spid="12">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3">
                                            <p:txEl>
                                              <p:pRg st="0" end="0"/>
                                            </p:txEl>
                                          </p:spTgt>
                                        </p:tgtEl>
                                        <p:attrNameLst>
                                          <p:attrName>style.visibility</p:attrName>
                                        </p:attrNameLst>
                                      </p:cBhvr>
                                      <p:to>
                                        <p:strVal val="visible"/>
                                      </p:to>
                                    </p:set>
                                    <p:animEffect transition="in" filter="wipe(left)">
                                      <p:cBhvr>
                                        <p:cTn id="69" dur="500"/>
                                        <p:tgtEl>
                                          <p:spTgt spid="13">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wipe(left)">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500"/>
                                        <p:tgtEl>
                                          <p:spTgt spid="1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wipe(up)">
                                      <p:cBhvr>
                                        <p:cTn id="89" dur="500"/>
                                        <p:tgtEl>
                                          <p:spTgt spid="22"/>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wipe(left)">
                                      <p:cBhvr>
                                        <p:cTn id="94" dur="500"/>
                                        <p:tgtEl>
                                          <p:spTgt spid="1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wipe(left)">
                                      <p:cBhvr>
                                        <p:cTn id="99" dur="500"/>
                                        <p:tgtEl>
                                          <p:spTgt spid="18"/>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9"/>
                                        </p:tgtEl>
                                        <p:attrNameLst>
                                          <p:attrName>style.visibility</p:attrName>
                                        </p:attrNameLst>
                                      </p:cBhvr>
                                      <p:to>
                                        <p:strVal val="visible"/>
                                      </p:to>
                                    </p:set>
                                    <p:animEffect transition="in" filter="wipe(left)">
                                      <p:cBhvr>
                                        <p:cTn id="10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animBg="1"/>
      <p:bldP spid="6" grpId="0" build="p" autoUpdateAnimBg="0" advAuto="0"/>
      <p:bldP spid="7" grpId="0" animBg="1"/>
      <p:bldP spid="8" grpId="0" build="p" autoUpdateAnimBg="0" advAuto="0"/>
      <p:bldP spid="9" grpId="0" build="p" autoUpdateAnimBg="0" advAuto="0"/>
      <p:bldP spid="10" grpId="0" animBg="1"/>
      <p:bldP spid="11" grpId="0" build="p" autoUpdateAnimBg="0"/>
      <p:bldP spid="12" grpId="0" build="p" autoUpdateAnimBg="0"/>
      <p:bldP spid="13" grpId="0" build="p" autoUpdateAnimBg="0"/>
      <p:bldP spid="14" grpId="0" autoUpdateAnimBg="0"/>
      <p:bldP spid="15" grpId="0" autoUpdateAnimBg="0"/>
      <p:bldP spid="16" grpId="0" autoUpdateAnimBg="0"/>
      <p:bldP spid="17" grpId="0" autoUpdateAnimBg="0"/>
      <p:bldP spid="18" grpId="0" autoUpdateAnimBg="0"/>
      <p:bldP spid="19" grpId="0" autoUpdateAnimBg="0"/>
      <p:bldP spid="20" grpId="0" build="p" autoUpdateAnimBg="0"/>
      <p:bldP spid="21" grpId="0" build="p" autoUpdateAnimBg="0"/>
      <p:bldP spid="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1"/>
          <p:cNvSpPr txBox="1">
            <a:spLocks noChangeArrowheads="1"/>
          </p:cNvSpPr>
          <p:nvPr/>
        </p:nvSpPr>
        <p:spPr bwMode="auto">
          <a:xfrm>
            <a:off x="404813" y="908720"/>
            <a:ext cx="3449637" cy="549275"/>
          </a:xfrm>
          <a:prstGeom prst="rect">
            <a:avLst/>
          </a:prstGeom>
          <a:noFill/>
          <a:ln w="9525">
            <a:noFill/>
            <a:miter lim="800000"/>
            <a:headEnd/>
            <a:tailEnd/>
          </a:ln>
          <a:effectLst/>
        </p:spPr>
        <p:txBody>
          <a:bodyPr>
            <a:spAutoFit/>
          </a:bodyPr>
          <a:lstStyle/>
          <a:p>
            <a:r>
              <a:rPr lang="zh-CN" altLang="en-US" sz="3000" b="1"/>
              <a:t>指误字:  </a:t>
            </a:r>
            <a:r>
              <a:rPr lang="en-US" altLang="zh-CN" sz="3000" b="1"/>
              <a:t>G</a:t>
            </a:r>
            <a:r>
              <a:rPr lang="en-US" altLang="zh-CN" sz="3200" b="1" baseline="-12000"/>
              <a:t>2</a:t>
            </a:r>
            <a:r>
              <a:rPr lang="en-US" altLang="zh-CN" sz="3000" b="1" baseline="-25000"/>
              <a:t> </a:t>
            </a:r>
            <a:r>
              <a:rPr lang="en-US" altLang="zh-CN" sz="3000" b="1"/>
              <a:t>G</a:t>
            </a:r>
            <a:r>
              <a:rPr lang="en-US" altLang="zh-CN" sz="3200" b="1" baseline="-12000"/>
              <a:t>1</a:t>
            </a:r>
            <a:r>
              <a:rPr lang="en-US" altLang="zh-CN" sz="3000" b="1" baseline="-25000"/>
              <a:t> </a:t>
            </a:r>
            <a:r>
              <a:rPr lang="en-US" altLang="zh-CN" sz="3000" b="1"/>
              <a:t>G</a:t>
            </a:r>
            <a:r>
              <a:rPr lang="en-US" altLang="zh-CN" sz="3200" b="1" baseline="-12000"/>
              <a:t>0</a:t>
            </a:r>
            <a:endParaRPr lang="zh-CN" altLang="en-US" sz="3200" b="1" baseline="-12000"/>
          </a:p>
        </p:txBody>
      </p:sp>
      <p:sp>
        <p:nvSpPr>
          <p:cNvPr id="3" name="Rectangle 22"/>
          <p:cNvSpPr>
            <a:spLocks noChangeArrowheads="1"/>
          </p:cNvSpPr>
          <p:nvPr/>
        </p:nvSpPr>
        <p:spPr bwMode="auto">
          <a:xfrm>
            <a:off x="1062038" y="1443707"/>
            <a:ext cx="3860800" cy="549275"/>
          </a:xfrm>
          <a:prstGeom prst="rect">
            <a:avLst/>
          </a:prstGeom>
          <a:noFill/>
          <a:ln w="9525">
            <a:noFill/>
            <a:miter lim="800000"/>
            <a:headEnd/>
            <a:tailEnd/>
          </a:ln>
          <a:effectLst/>
        </p:spPr>
        <p:txBody>
          <a:bodyPr>
            <a:spAutoFit/>
          </a:bodyPr>
          <a:lstStyle/>
          <a:p>
            <a:r>
              <a:rPr lang="en-US" altLang="zh-CN" sz="3000" b="1"/>
              <a:t>G</a:t>
            </a:r>
            <a:r>
              <a:rPr lang="en-US" altLang="zh-CN" sz="3200" b="1" baseline="-16000"/>
              <a:t>2</a:t>
            </a:r>
            <a:r>
              <a:rPr lang="en-US" altLang="zh-CN" sz="3000" b="1" baseline="-25000"/>
              <a:t> </a:t>
            </a:r>
            <a:r>
              <a:rPr lang="en-US" altLang="zh-CN" sz="3000" b="1">
                <a:cs typeface="Times New Roman" pitchFamily="18" charset="0"/>
                <a:sym typeface="Symbol" pitchFamily="18" charset="2"/>
              </a:rPr>
              <a:t> </a:t>
            </a:r>
            <a:r>
              <a:rPr lang="en-US" altLang="zh-CN" sz="3000" b="1"/>
              <a:t>I</a:t>
            </a:r>
            <a:r>
              <a:rPr lang="en-US" altLang="zh-CN" sz="3200" b="1" baseline="-16000"/>
              <a:t>4</a:t>
            </a:r>
            <a:r>
              <a:rPr lang="en-US" altLang="zh-CN" sz="3000" b="1">
                <a:cs typeface="Times New Roman" pitchFamily="18" charset="0"/>
                <a:sym typeface="Symbol" pitchFamily="18" charset="2"/>
              </a:rPr>
              <a:t></a:t>
            </a:r>
            <a:r>
              <a:rPr lang="en-US" altLang="zh-CN" sz="3000" b="1"/>
              <a:t>I</a:t>
            </a:r>
            <a:r>
              <a:rPr lang="en-US" altLang="zh-CN" sz="3200" b="1" baseline="-16000"/>
              <a:t>3</a:t>
            </a:r>
            <a:r>
              <a:rPr lang="en-US" altLang="zh-CN" sz="3000" b="1">
                <a:cs typeface="Times New Roman" pitchFamily="18" charset="0"/>
                <a:sym typeface="Symbol" pitchFamily="18" charset="2"/>
              </a:rPr>
              <a:t></a:t>
            </a:r>
            <a:r>
              <a:rPr lang="en-US" altLang="zh-CN" sz="3000" b="1"/>
              <a:t>I</a:t>
            </a:r>
            <a:r>
              <a:rPr lang="en-US" altLang="zh-CN" sz="3200" b="1" baseline="-16000"/>
              <a:t>2</a:t>
            </a:r>
            <a:r>
              <a:rPr lang="en-US" altLang="zh-CN" sz="3000" b="1">
                <a:cs typeface="Times New Roman" pitchFamily="18" charset="0"/>
                <a:sym typeface="Symbol" pitchFamily="18" charset="2"/>
              </a:rPr>
              <a:t></a:t>
            </a:r>
            <a:r>
              <a:rPr lang="en-US" altLang="zh-CN" sz="3000" b="1"/>
              <a:t>P</a:t>
            </a:r>
            <a:r>
              <a:rPr lang="en-US" altLang="zh-CN" sz="3200" b="1" baseline="-16000"/>
              <a:t>3</a:t>
            </a:r>
            <a:r>
              <a:rPr lang="en-US" altLang="zh-CN" sz="3000" b="1" baseline="-25000"/>
              <a:t> </a:t>
            </a:r>
            <a:endParaRPr lang="zh-CN" altLang="en-US" sz="3000" b="1" baseline="-25000"/>
          </a:p>
        </p:txBody>
      </p:sp>
      <p:sp>
        <p:nvSpPr>
          <p:cNvPr id="4" name="Rectangle 23"/>
          <p:cNvSpPr>
            <a:spLocks noChangeArrowheads="1"/>
          </p:cNvSpPr>
          <p:nvPr/>
        </p:nvSpPr>
        <p:spPr bwMode="auto">
          <a:xfrm>
            <a:off x="1038225" y="1969170"/>
            <a:ext cx="3679825" cy="549275"/>
          </a:xfrm>
          <a:prstGeom prst="rect">
            <a:avLst/>
          </a:prstGeom>
          <a:noFill/>
          <a:ln w="9525">
            <a:noFill/>
            <a:miter lim="800000"/>
            <a:headEnd/>
            <a:tailEnd/>
          </a:ln>
          <a:effectLst/>
        </p:spPr>
        <p:txBody>
          <a:bodyPr>
            <a:spAutoFit/>
          </a:bodyPr>
          <a:lstStyle/>
          <a:p>
            <a:r>
              <a:rPr lang="en-US" altLang="zh-CN" sz="3000" b="1"/>
              <a:t>G</a:t>
            </a:r>
            <a:r>
              <a:rPr lang="en-US" altLang="zh-CN" sz="3200" b="1" baseline="-16000"/>
              <a:t>1</a:t>
            </a:r>
            <a:r>
              <a:rPr lang="en-US" altLang="zh-CN" sz="3000" b="1" baseline="-25000"/>
              <a:t> </a:t>
            </a:r>
            <a:r>
              <a:rPr lang="en-US" altLang="zh-CN" sz="3000" b="1">
                <a:cs typeface="Times New Roman" pitchFamily="18" charset="0"/>
                <a:sym typeface="Symbol" pitchFamily="18" charset="2"/>
              </a:rPr>
              <a:t> </a:t>
            </a:r>
            <a:r>
              <a:rPr lang="en-US" altLang="zh-CN" sz="3000" b="1"/>
              <a:t>I</a:t>
            </a:r>
            <a:r>
              <a:rPr lang="en-US" altLang="zh-CN" sz="3200" b="1" baseline="-16000"/>
              <a:t>4</a:t>
            </a:r>
            <a:r>
              <a:rPr lang="en-US" altLang="zh-CN" sz="3000" b="1">
                <a:cs typeface="Times New Roman" pitchFamily="18" charset="0"/>
                <a:sym typeface="Symbol" pitchFamily="18" charset="2"/>
              </a:rPr>
              <a:t></a:t>
            </a:r>
            <a:r>
              <a:rPr lang="en-US" altLang="zh-CN" sz="3000" b="1"/>
              <a:t>I</a:t>
            </a:r>
            <a:r>
              <a:rPr lang="en-US" altLang="zh-CN" sz="3200" b="1" baseline="-16000"/>
              <a:t>3</a:t>
            </a:r>
            <a:r>
              <a:rPr lang="en-US" altLang="zh-CN" sz="3000" b="1">
                <a:cs typeface="Times New Roman" pitchFamily="18" charset="0"/>
                <a:sym typeface="Symbol" pitchFamily="18" charset="2"/>
              </a:rPr>
              <a:t></a:t>
            </a:r>
            <a:r>
              <a:rPr lang="en-US" altLang="zh-CN" sz="3000" b="1"/>
              <a:t>I</a:t>
            </a:r>
            <a:r>
              <a:rPr lang="en-US" altLang="zh-CN" sz="3200" b="1" baseline="-16000"/>
              <a:t>1</a:t>
            </a:r>
            <a:r>
              <a:rPr lang="en-US" altLang="zh-CN" sz="3000" b="1">
                <a:cs typeface="Times New Roman" pitchFamily="18" charset="0"/>
                <a:sym typeface="Symbol" pitchFamily="18" charset="2"/>
              </a:rPr>
              <a:t></a:t>
            </a:r>
            <a:r>
              <a:rPr lang="en-US" altLang="zh-CN" sz="3000" b="1"/>
              <a:t>P</a:t>
            </a:r>
            <a:r>
              <a:rPr lang="en-US" altLang="zh-CN" sz="3200" b="1" baseline="-16000"/>
              <a:t>2 </a:t>
            </a:r>
            <a:endParaRPr lang="zh-CN" altLang="en-US" sz="3200" b="1" baseline="-16000"/>
          </a:p>
        </p:txBody>
      </p:sp>
      <p:sp>
        <p:nvSpPr>
          <p:cNvPr id="5" name="Rectangle 24"/>
          <p:cNvSpPr>
            <a:spLocks noChangeArrowheads="1"/>
          </p:cNvSpPr>
          <p:nvPr/>
        </p:nvSpPr>
        <p:spPr bwMode="auto">
          <a:xfrm>
            <a:off x="1054100" y="2491457"/>
            <a:ext cx="3740150" cy="549275"/>
          </a:xfrm>
          <a:prstGeom prst="rect">
            <a:avLst/>
          </a:prstGeom>
          <a:noFill/>
          <a:ln w="9525">
            <a:noFill/>
            <a:miter lim="800000"/>
            <a:headEnd/>
            <a:tailEnd/>
          </a:ln>
          <a:effectLst/>
        </p:spPr>
        <p:txBody>
          <a:bodyPr>
            <a:spAutoFit/>
          </a:bodyPr>
          <a:lstStyle/>
          <a:p>
            <a:r>
              <a:rPr lang="en-US" altLang="zh-CN" sz="3000" b="1"/>
              <a:t>G</a:t>
            </a:r>
            <a:r>
              <a:rPr lang="en-US" altLang="zh-CN" sz="3200" b="1" baseline="-16000"/>
              <a:t>0</a:t>
            </a:r>
            <a:r>
              <a:rPr lang="en-US" altLang="zh-CN" sz="3000" b="1" baseline="-25000"/>
              <a:t> </a:t>
            </a:r>
            <a:r>
              <a:rPr lang="en-US" altLang="zh-CN" sz="3000" b="1">
                <a:cs typeface="Times New Roman" pitchFamily="18" charset="0"/>
                <a:sym typeface="Symbol" pitchFamily="18" charset="2"/>
              </a:rPr>
              <a:t> </a:t>
            </a:r>
            <a:r>
              <a:rPr lang="en-US" altLang="zh-CN" sz="3000" b="1"/>
              <a:t>I</a:t>
            </a:r>
            <a:r>
              <a:rPr lang="en-US" altLang="zh-CN" sz="3200" b="1" baseline="-16000"/>
              <a:t>4</a:t>
            </a:r>
            <a:r>
              <a:rPr lang="en-US" altLang="zh-CN" sz="3000" b="1">
                <a:cs typeface="Times New Roman" pitchFamily="18" charset="0"/>
                <a:sym typeface="Symbol" pitchFamily="18" charset="2"/>
              </a:rPr>
              <a:t></a:t>
            </a:r>
            <a:r>
              <a:rPr lang="en-US" altLang="zh-CN" sz="3000" b="1"/>
              <a:t>I</a:t>
            </a:r>
            <a:r>
              <a:rPr lang="en-US" altLang="zh-CN" sz="3200" b="1" baseline="-16000"/>
              <a:t>2</a:t>
            </a:r>
            <a:r>
              <a:rPr lang="en-US" altLang="zh-CN" sz="3000" b="1">
                <a:cs typeface="Times New Roman" pitchFamily="18" charset="0"/>
                <a:sym typeface="Symbol" pitchFamily="18" charset="2"/>
              </a:rPr>
              <a:t></a:t>
            </a:r>
            <a:r>
              <a:rPr lang="en-US" altLang="zh-CN" sz="3000" b="1"/>
              <a:t>I</a:t>
            </a:r>
            <a:r>
              <a:rPr lang="en-US" altLang="zh-CN" sz="3200" b="1" baseline="-16000"/>
              <a:t>1</a:t>
            </a:r>
            <a:r>
              <a:rPr lang="en-US" altLang="zh-CN" sz="3000" b="1">
                <a:cs typeface="Times New Roman" pitchFamily="18" charset="0"/>
                <a:sym typeface="Symbol" pitchFamily="18" charset="2"/>
              </a:rPr>
              <a:t></a:t>
            </a:r>
            <a:r>
              <a:rPr lang="en-US" altLang="zh-CN" sz="3000" b="1"/>
              <a:t>P</a:t>
            </a:r>
            <a:r>
              <a:rPr lang="en-US" altLang="zh-CN" sz="3200" b="1" baseline="-16000"/>
              <a:t>1</a:t>
            </a:r>
            <a:r>
              <a:rPr lang="en-US" altLang="zh-CN" sz="3000" b="1" baseline="-25000"/>
              <a:t> </a:t>
            </a:r>
            <a:endParaRPr lang="zh-CN" altLang="en-US" sz="3000" b="1" baseline="-25000"/>
          </a:p>
        </p:txBody>
      </p:sp>
      <p:sp>
        <p:nvSpPr>
          <p:cNvPr id="6" name="Text Box 25"/>
          <p:cNvSpPr txBox="1">
            <a:spLocks noChangeArrowheads="1"/>
          </p:cNvSpPr>
          <p:nvPr/>
        </p:nvSpPr>
        <p:spPr bwMode="auto">
          <a:xfrm>
            <a:off x="447675" y="3356992"/>
            <a:ext cx="6883400" cy="549275"/>
          </a:xfrm>
          <a:prstGeom prst="rect">
            <a:avLst/>
          </a:prstGeom>
          <a:noFill/>
          <a:ln w="9525">
            <a:noFill/>
            <a:miter lim="800000"/>
            <a:headEnd/>
            <a:tailEnd/>
          </a:ln>
          <a:effectLst/>
        </p:spPr>
        <p:txBody>
          <a:bodyPr>
            <a:spAutoFit/>
          </a:bodyPr>
          <a:lstStyle/>
          <a:p>
            <a:r>
              <a:rPr lang="zh-CN" altLang="en-US" sz="3000" b="1"/>
              <a:t>由 </a:t>
            </a:r>
            <a:r>
              <a:rPr lang="en-US" altLang="zh-CN" sz="3000" b="1"/>
              <a:t>G</a:t>
            </a:r>
            <a:r>
              <a:rPr lang="en-US" altLang="zh-CN" sz="3200" b="1" baseline="-16000"/>
              <a:t>2</a:t>
            </a:r>
            <a:r>
              <a:rPr lang="en-US" altLang="zh-CN" sz="3000" b="1" baseline="-25000"/>
              <a:t> </a:t>
            </a:r>
            <a:r>
              <a:rPr lang="en-US" altLang="zh-CN" sz="3000" b="1"/>
              <a:t>G</a:t>
            </a:r>
            <a:r>
              <a:rPr lang="en-US" altLang="zh-CN" sz="3200" b="1" baseline="-16000"/>
              <a:t>1</a:t>
            </a:r>
            <a:r>
              <a:rPr lang="en-US" altLang="zh-CN" sz="3000" b="1" baseline="-25000"/>
              <a:t> </a:t>
            </a:r>
            <a:r>
              <a:rPr lang="en-US" altLang="zh-CN" sz="3000" b="1"/>
              <a:t>G</a:t>
            </a:r>
            <a:r>
              <a:rPr lang="en-US" altLang="zh-CN" sz="3200" b="1" baseline="-16000"/>
              <a:t>0</a:t>
            </a:r>
            <a:r>
              <a:rPr lang="zh-CN" altLang="en-US" sz="3000" b="1"/>
              <a:t>将指明错误代码所在位置。</a:t>
            </a:r>
          </a:p>
        </p:txBody>
      </p:sp>
      <p:sp>
        <p:nvSpPr>
          <p:cNvPr id="7" name="Text Box 26"/>
          <p:cNvSpPr txBox="1">
            <a:spLocks noChangeArrowheads="1"/>
          </p:cNvSpPr>
          <p:nvPr/>
        </p:nvSpPr>
        <p:spPr bwMode="auto">
          <a:xfrm>
            <a:off x="444500" y="5066754"/>
            <a:ext cx="8610600" cy="1098550"/>
          </a:xfrm>
          <a:prstGeom prst="rect">
            <a:avLst/>
          </a:prstGeom>
          <a:noFill/>
          <a:ln w="9525">
            <a:noFill/>
            <a:miter lim="800000"/>
            <a:headEnd/>
            <a:tailEnd/>
          </a:ln>
          <a:effectLst/>
        </p:spPr>
        <p:txBody>
          <a:bodyPr>
            <a:spAutoFit/>
          </a:bodyPr>
          <a:lstStyle/>
          <a:p>
            <a:pPr>
              <a:lnSpc>
                <a:spcPct val="110000"/>
              </a:lnSpc>
            </a:pPr>
            <a:r>
              <a:rPr lang="zh-CN" altLang="en-US" sz="3000" b="1"/>
              <a:t>又如, </a:t>
            </a:r>
            <a:r>
              <a:rPr lang="en-US" altLang="zh-CN" sz="3000" b="1"/>
              <a:t>G</a:t>
            </a:r>
            <a:r>
              <a:rPr lang="en-US" altLang="zh-CN" sz="3200" b="1" baseline="-12000"/>
              <a:t>2</a:t>
            </a:r>
            <a:r>
              <a:rPr lang="en-US" altLang="zh-CN" sz="1400" b="1" baseline="-25000"/>
              <a:t> </a:t>
            </a:r>
            <a:r>
              <a:rPr lang="en-US" altLang="zh-CN" sz="3000" b="1"/>
              <a:t>G</a:t>
            </a:r>
            <a:r>
              <a:rPr lang="en-US" altLang="zh-CN" sz="3200" b="1" baseline="-12000"/>
              <a:t>1</a:t>
            </a:r>
            <a:r>
              <a:rPr lang="en-US" altLang="zh-CN" sz="1400" b="1" baseline="-25000"/>
              <a:t> </a:t>
            </a:r>
            <a:r>
              <a:rPr lang="en-US" altLang="zh-CN" sz="3000" b="1"/>
              <a:t>G</a:t>
            </a:r>
            <a:r>
              <a:rPr lang="en-US" altLang="zh-CN" sz="3200" b="1" baseline="-12000"/>
              <a:t>0</a:t>
            </a:r>
            <a:r>
              <a:rPr lang="en-US" altLang="zh-CN" sz="3000" b="1" baseline="-25000"/>
              <a:t> </a:t>
            </a:r>
            <a:r>
              <a:rPr lang="en-US" altLang="zh-CN" sz="3000" b="1">
                <a:cs typeface="Times New Roman" pitchFamily="18" charset="0"/>
                <a:sym typeface="Symbol" pitchFamily="18" charset="2"/>
              </a:rPr>
              <a:t>110</a:t>
            </a:r>
            <a:r>
              <a:rPr lang="en-US" altLang="zh-CN" sz="3000" b="1">
                <a:sym typeface="Symbol" pitchFamily="18" charset="2"/>
              </a:rPr>
              <a:t>,  </a:t>
            </a:r>
            <a:r>
              <a:rPr lang="zh-CN" altLang="en-US" sz="3000" b="1">
                <a:sym typeface="Symbol" pitchFamily="18" charset="2"/>
              </a:rPr>
              <a:t>表示错误发生在第六位, 将其变反即可修正。(</a:t>
            </a:r>
            <a:r>
              <a:rPr lang="en-US" altLang="zh-CN" sz="3000" b="1"/>
              <a:t>G</a:t>
            </a:r>
            <a:r>
              <a:rPr lang="en-US" altLang="zh-CN" sz="3200" b="1" baseline="-16000"/>
              <a:t>2</a:t>
            </a:r>
            <a:r>
              <a:rPr lang="en-US" altLang="zh-CN" sz="3000" b="1"/>
              <a:t>G</a:t>
            </a:r>
            <a:r>
              <a:rPr lang="en-US" altLang="zh-CN" sz="3200" b="1" baseline="-16000"/>
              <a:t>1</a:t>
            </a:r>
            <a:r>
              <a:rPr lang="en-US" altLang="zh-CN" sz="3000" b="1"/>
              <a:t>G</a:t>
            </a:r>
            <a:r>
              <a:rPr lang="en-US" altLang="zh-CN" sz="3200" b="1" baseline="-16000"/>
              <a:t>0</a:t>
            </a:r>
            <a:r>
              <a:rPr lang="en-US" altLang="zh-CN" sz="3000" b="1" baseline="-25000"/>
              <a:t> </a:t>
            </a:r>
            <a:r>
              <a:rPr lang="en-US" altLang="zh-CN" sz="3000" b="1">
                <a:cs typeface="Times New Roman" pitchFamily="18" charset="0"/>
                <a:sym typeface="Symbol" pitchFamily="18" charset="2"/>
              </a:rPr>
              <a:t>000</a:t>
            </a:r>
            <a:r>
              <a:rPr lang="zh-CN" altLang="en-US" sz="3000" b="1">
                <a:sym typeface="Symbol" pitchFamily="18" charset="2"/>
              </a:rPr>
              <a:t>时, 无错误)</a:t>
            </a:r>
          </a:p>
        </p:txBody>
      </p:sp>
      <p:sp>
        <p:nvSpPr>
          <p:cNvPr id="8" name="Text Box 28"/>
          <p:cNvSpPr txBox="1">
            <a:spLocks noChangeArrowheads="1"/>
          </p:cNvSpPr>
          <p:nvPr/>
        </p:nvSpPr>
        <p:spPr bwMode="auto">
          <a:xfrm>
            <a:off x="420688" y="3890392"/>
            <a:ext cx="8723312" cy="1098550"/>
          </a:xfrm>
          <a:prstGeom prst="rect">
            <a:avLst/>
          </a:prstGeom>
          <a:noFill/>
          <a:ln w="9525">
            <a:noFill/>
            <a:miter lim="800000"/>
            <a:headEnd/>
            <a:tailEnd/>
          </a:ln>
          <a:effectLst/>
        </p:spPr>
        <p:txBody>
          <a:bodyPr>
            <a:spAutoFit/>
          </a:bodyPr>
          <a:lstStyle/>
          <a:p>
            <a:pPr marL="1046163" indent="-1046163">
              <a:lnSpc>
                <a:spcPct val="110000"/>
              </a:lnSpc>
              <a:spcBef>
                <a:spcPct val="50000"/>
              </a:spcBef>
            </a:pPr>
            <a:r>
              <a:rPr lang="zh-CN" altLang="en-US" sz="3000" b="1"/>
              <a:t>比如: </a:t>
            </a:r>
            <a:r>
              <a:rPr lang="en-US" altLang="zh-CN" sz="3000" b="1"/>
              <a:t>I</a:t>
            </a:r>
            <a:r>
              <a:rPr lang="en-US" altLang="zh-CN" sz="3200" b="1" baseline="-12000"/>
              <a:t>2</a:t>
            </a:r>
            <a:r>
              <a:rPr lang="zh-CN" altLang="en-US" sz="3000" b="1">
                <a:sym typeface="Symbol" pitchFamily="18" charset="2"/>
              </a:rPr>
              <a:t>出错, </a:t>
            </a:r>
            <a:r>
              <a:rPr lang="zh-CN" altLang="en-US" sz="3000" b="1" smtClean="0">
                <a:sym typeface="Symbol" pitchFamily="18" charset="2"/>
              </a:rPr>
              <a:t>则</a:t>
            </a:r>
            <a:r>
              <a:rPr lang="en-US" altLang="zh-CN" sz="3000" b="1" smtClean="0"/>
              <a:t>G</a:t>
            </a:r>
            <a:r>
              <a:rPr lang="en-US" altLang="zh-CN" sz="3200" b="1" baseline="-12000" smtClean="0"/>
              <a:t>2</a:t>
            </a:r>
            <a:r>
              <a:rPr lang="zh-CN" altLang="en-US" sz="3000" b="1">
                <a:sym typeface="Symbol" pitchFamily="18" charset="2"/>
              </a:rPr>
              <a:t>和</a:t>
            </a:r>
            <a:r>
              <a:rPr lang="en-US" altLang="zh-CN" sz="3000" b="1"/>
              <a:t>G</a:t>
            </a:r>
            <a:r>
              <a:rPr lang="en-US" altLang="zh-CN" sz="3200" b="1" baseline="-12000"/>
              <a:t>0</a:t>
            </a:r>
            <a:r>
              <a:rPr lang="zh-CN" altLang="en-US" sz="3000" b="1">
                <a:sym typeface="Symbol" pitchFamily="18" charset="2"/>
              </a:rPr>
              <a:t>为1, </a:t>
            </a:r>
            <a:r>
              <a:rPr lang="en-US" altLang="zh-CN" sz="3000" b="1"/>
              <a:t>G</a:t>
            </a:r>
            <a:r>
              <a:rPr lang="en-US" altLang="zh-CN" sz="3200" b="1" baseline="-12000"/>
              <a:t>1</a:t>
            </a:r>
            <a:r>
              <a:rPr lang="zh-CN" altLang="en-US" sz="3000" b="1">
                <a:sym typeface="Symbol" pitchFamily="18" charset="2"/>
              </a:rPr>
              <a:t>为0, </a:t>
            </a:r>
            <a:r>
              <a:rPr lang="zh-CN" altLang="en-US" sz="3000" b="1" smtClean="0">
                <a:sym typeface="Symbol" pitchFamily="18" charset="2"/>
              </a:rPr>
              <a:t>即</a:t>
            </a:r>
            <a:r>
              <a:rPr lang="en-US" altLang="zh-CN" sz="3000" b="1" smtClean="0"/>
              <a:t>G</a:t>
            </a:r>
            <a:r>
              <a:rPr lang="en-US" altLang="zh-CN" sz="3200" b="1" baseline="-12000" smtClean="0"/>
              <a:t>2</a:t>
            </a:r>
            <a:r>
              <a:rPr lang="en-US" altLang="zh-CN" sz="3000" b="1" smtClean="0"/>
              <a:t>G</a:t>
            </a:r>
            <a:r>
              <a:rPr lang="en-US" altLang="zh-CN" sz="3200" b="1" baseline="-12000" smtClean="0"/>
              <a:t>1</a:t>
            </a:r>
            <a:r>
              <a:rPr lang="en-US" altLang="zh-CN" sz="3000" b="1" smtClean="0"/>
              <a:t>G</a:t>
            </a:r>
            <a:r>
              <a:rPr lang="en-US" altLang="zh-CN" sz="3200" b="1" baseline="-12000" smtClean="0"/>
              <a:t>0</a:t>
            </a:r>
            <a:r>
              <a:rPr lang="en-US" altLang="zh-CN" sz="3000" b="1" baseline="-25000" smtClean="0"/>
              <a:t> </a:t>
            </a:r>
            <a:r>
              <a:rPr lang="en-US" altLang="zh-CN" sz="3000" b="1">
                <a:cs typeface="Times New Roman" pitchFamily="18" charset="0"/>
                <a:sym typeface="Symbol" pitchFamily="18" charset="2"/>
              </a:rPr>
              <a:t>101</a:t>
            </a:r>
            <a:r>
              <a:rPr lang="en-US" altLang="zh-CN" sz="3000" b="1">
                <a:sym typeface="Symbol" pitchFamily="18" charset="2"/>
              </a:rPr>
              <a:t>, </a:t>
            </a:r>
            <a:r>
              <a:rPr lang="zh-CN" altLang="en-US" sz="3000" b="1">
                <a:sym typeface="Symbol" pitchFamily="18" charset="2"/>
              </a:rPr>
              <a:t>表明第5位出错。</a:t>
            </a:r>
          </a:p>
        </p:txBody>
      </p:sp>
      <p:grpSp>
        <p:nvGrpSpPr>
          <p:cNvPr id="9" name="Group 38"/>
          <p:cNvGrpSpPr>
            <a:grpSpLocks/>
          </p:cNvGrpSpPr>
          <p:nvPr/>
        </p:nvGrpSpPr>
        <p:grpSpPr bwMode="auto">
          <a:xfrm>
            <a:off x="5756275" y="986507"/>
            <a:ext cx="3638550" cy="2030413"/>
            <a:chOff x="3674" y="98"/>
            <a:chExt cx="2292" cy="1279"/>
          </a:xfrm>
        </p:grpSpPr>
        <p:sp>
          <p:nvSpPr>
            <p:cNvPr id="10" name="Text Box 29"/>
            <p:cNvSpPr txBox="1">
              <a:spLocks noChangeArrowheads="1"/>
            </p:cNvSpPr>
            <p:nvPr/>
          </p:nvSpPr>
          <p:spPr bwMode="auto">
            <a:xfrm>
              <a:off x="3742" y="98"/>
              <a:ext cx="2224" cy="346"/>
            </a:xfrm>
            <a:prstGeom prst="rect">
              <a:avLst/>
            </a:prstGeom>
            <a:noFill/>
            <a:ln w="9525">
              <a:noFill/>
              <a:miter lim="800000"/>
              <a:headEnd/>
              <a:tailEnd/>
            </a:ln>
            <a:effectLst/>
          </p:spPr>
          <p:txBody>
            <a:bodyPr>
              <a:spAutoFit/>
            </a:bodyPr>
            <a:lstStyle/>
            <a:p>
              <a:pPr>
                <a:spcBef>
                  <a:spcPct val="50000"/>
                </a:spcBef>
              </a:pPr>
              <a:r>
                <a:rPr lang="en-US" altLang="zh-CN" sz="3000" b="1"/>
                <a:t>I</a:t>
              </a:r>
              <a:r>
                <a:rPr lang="en-US" altLang="zh-CN" sz="3200" b="1" baseline="-12000"/>
                <a:t>4</a:t>
              </a:r>
              <a:r>
                <a:rPr lang="en-US" altLang="zh-CN" sz="3200" b="1" baseline="-25000"/>
                <a:t> </a:t>
              </a:r>
              <a:r>
                <a:rPr lang="en-US" altLang="zh-CN" sz="3000" b="1"/>
                <a:t>I</a:t>
              </a:r>
              <a:r>
                <a:rPr lang="en-US" altLang="zh-CN" sz="3200" b="1" baseline="-12000"/>
                <a:t>3</a:t>
              </a:r>
              <a:r>
                <a:rPr lang="en-US" altLang="zh-CN" sz="3200" b="1" baseline="-25000"/>
                <a:t> </a:t>
              </a:r>
              <a:r>
                <a:rPr lang="en-US" altLang="zh-CN" sz="3000" b="1"/>
                <a:t>I</a:t>
              </a:r>
              <a:r>
                <a:rPr lang="en-US" altLang="zh-CN" sz="3200" b="1" baseline="-14000"/>
                <a:t>2</a:t>
              </a:r>
              <a:r>
                <a:rPr lang="en-US" altLang="zh-CN" sz="3200" b="1" baseline="-25000"/>
                <a:t> </a:t>
              </a:r>
              <a:r>
                <a:rPr lang="en-US" altLang="zh-CN" sz="3000" b="1"/>
                <a:t>P</a:t>
              </a:r>
              <a:r>
                <a:rPr lang="en-US" altLang="zh-CN" sz="3200" b="1" baseline="-12000"/>
                <a:t>3</a:t>
              </a:r>
              <a:r>
                <a:rPr lang="en-US" altLang="zh-CN" sz="3200" b="1" baseline="-25000"/>
                <a:t> </a:t>
              </a:r>
              <a:r>
                <a:rPr lang="en-US" altLang="zh-CN" sz="3000" b="1"/>
                <a:t>I</a:t>
              </a:r>
              <a:r>
                <a:rPr lang="en-US" altLang="zh-CN" sz="3200" b="1" baseline="-14000"/>
                <a:t>1</a:t>
              </a:r>
              <a:r>
                <a:rPr lang="en-US" altLang="zh-CN" sz="3200" b="1" baseline="-25000"/>
                <a:t> </a:t>
              </a:r>
              <a:r>
                <a:rPr lang="en-US" altLang="zh-CN" sz="3000" b="1"/>
                <a:t>P</a:t>
              </a:r>
              <a:r>
                <a:rPr lang="en-US" altLang="zh-CN" sz="3200" b="1" baseline="-12000"/>
                <a:t>2</a:t>
              </a:r>
              <a:r>
                <a:rPr lang="en-US" altLang="zh-CN" sz="3200" b="1" baseline="-25000"/>
                <a:t> </a:t>
              </a:r>
              <a:r>
                <a:rPr lang="en-US" altLang="zh-CN" sz="3000" b="1"/>
                <a:t>P</a:t>
              </a:r>
              <a:r>
                <a:rPr lang="en-US" altLang="zh-CN" sz="3200" b="1" baseline="-14000"/>
                <a:t>1</a:t>
              </a:r>
            </a:p>
          </p:txBody>
        </p:sp>
        <p:sp>
          <p:nvSpPr>
            <p:cNvPr id="11" name="Rectangle 30"/>
            <p:cNvSpPr>
              <a:spLocks noChangeArrowheads="1"/>
            </p:cNvSpPr>
            <p:nvPr/>
          </p:nvSpPr>
          <p:spPr bwMode="auto">
            <a:xfrm>
              <a:off x="3805" y="392"/>
              <a:ext cx="1596" cy="346"/>
            </a:xfrm>
            <a:prstGeom prst="rect">
              <a:avLst/>
            </a:prstGeom>
            <a:noFill/>
            <a:ln w="9525">
              <a:noFill/>
              <a:miter lim="800000"/>
              <a:headEnd/>
              <a:tailEnd/>
            </a:ln>
            <a:effectLst/>
          </p:spPr>
          <p:txBody>
            <a:bodyPr>
              <a:spAutoFit/>
            </a:bodyPr>
            <a:lstStyle/>
            <a:p>
              <a:r>
                <a:rPr lang="en-US" altLang="zh-CN" sz="3000" b="1"/>
                <a:t> P</a:t>
              </a:r>
              <a:r>
                <a:rPr lang="en-US" altLang="zh-CN" sz="3200" b="1" baseline="-12000"/>
                <a:t>3</a:t>
              </a:r>
              <a:r>
                <a:rPr lang="en-US" altLang="zh-CN" sz="3000" b="1" baseline="-25000"/>
                <a:t> </a:t>
              </a:r>
              <a:r>
                <a:rPr lang="en-US" altLang="zh-CN" sz="3000" b="1">
                  <a:cs typeface="Times New Roman" pitchFamily="18" charset="0"/>
                  <a:sym typeface="Symbol" pitchFamily="18" charset="2"/>
                </a:rPr>
                <a:t> </a:t>
              </a:r>
              <a:r>
                <a:rPr lang="en-US" altLang="zh-CN" sz="3000" b="1"/>
                <a:t>I</a:t>
              </a:r>
              <a:r>
                <a:rPr lang="en-US" altLang="zh-CN" sz="3200" b="1" baseline="-12000"/>
                <a:t>4</a:t>
              </a:r>
              <a:r>
                <a:rPr lang="en-US" altLang="zh-CN" sz="3000" b="1">
                  <a:cs typeface="Times New Roman" pitchFamily="18" charset="0"/>
                  <a:sym typeface="Symbol" pitchFamily="18" charset="2"/>
                </a:rPr>
                <a:t></a:t>
              </a:r>
              <a:r>
                <a:rPr lang="en-US" altLang="zh-CN" sz="3000" b="1"/>
                <a:t>I</a:t>
              </a:r>
              <a:r>
                <a:rPr lang="en-US" altLang="zh-CN" sz="3200" b="1" baseline="-12000"/>
                <a:t>3</a:t>
              </a:r>
              <a:r>
                <a:rPr lang="en-US" altLang="zh-CN" sz="3000" b="1">
                  <a:cs typeface="Times New Roman" pitchFamily="18" charset="0"/>
                  <a:sym typeface="Symbol" pitchFamily="18" charset="2"/>
                </a:rPr>
                <a:t></a:t>
              </a:r>
              <a:r>
                <a:rPr lang="en-US" altLang="zh-CN" sz="3000" b="1"/>
                <a:t>I</a:t>
              </a:r>
              <a:r>
                <a:rPr lang="en-US" altLang="zh-CN" sz="3200" b="1" baseline="-12000"/>
                <a:t>2</a:t>
              </a:r>
              <a:endParaRPr lang="zh-CN" altLang="en-US" sz="3200" b="1" baseline="-12000"/>
            </a:p>
          </p:txBody>
        </p:sp>
        <p:sp>
          <p:nvSpPr>
            <p:cNvPr id="12" name="Rectangle 31"/>
            <p:cNvSpPr>
              <a:spLocks noChangeArrowheads="1"/>
            </p:cNvSpPr>
            <p:nvPr/>
          </p:nvSpPr>
          <p:spPr bwMode="auto">
            <a:xfrm>
              <a:off x="3800" y="683"/>
              <a:ext cx="1623" cy="346"/>
            </a:xfrm>
            <a:prstGeom prst="rect">
              <a:avLst/>
            </a:prstGeom>
            <a:noFill/>
            <a:ln w="9525">
              <a:noFill/>
              <a:miter lim="800000"/>
              <a:headEnd/>
              <a:tailEnd/>
            </a:ln>
            <a:effectLst/>
          </p:spPr>
          <p:txBody>
            <a:bodyPr>
              <a:spAutoFit/>
            </a:bodyPr>
            <a:lstStyle/>
            <a:p>
              <a:r>
                <a:rPr lang="en-US" altLang="zh-CN" sz="3000" b="1"/>
                <a:t> P</a:t>
              </a:r>
              <a:r>
                <a:rPr lang="en-US" altLang="zh-CN" sz="3200" b="1" baseline="-12000"/>
                <a:t>2</a:t>
              </a:r>
              <a:r>
                <a:rPr lang="en-US" altLang="zh-CN" sz="3000" b="1" baseline="-25000"/>
                <a:t> </a:t>
              </a:r>
              <a:r>
                <a:rPr lang="en-US" altLang="zh-CN" sz="3000" b="1">
                  <a:cs typeface="Times New Roman" pitchFamily="18" charset="0"/>
                  <a:sym typeface="Symbol" pitchFamily="18" charset="2"/>
                </a:rPr>
                <a:t> </a:t>
              </a:r>
              <a:r>
                <a:rPr lang="en-US" altLang="zh-CN" sz="3000" b="1"/>
                <a:t>I</a:t>
              </a:r>
              <a:r>
                <a:rPr lang="en-US" altLang="zh-CN" sz="3200" b="1" baseline="-12000"/>
                <a:t>4</a:t>
              </a:r>
              <a:r>
                <a:rPr lang="en-US" altLang="zh-CN" sz="3000" b="1">
                  <a:cs typeface="Times New Roman" pitchFamily="18" charset="0"/>
                  <a:sym typeface="Symbol" pitchFamily="18" charset="2"/>
                </a:rPr>
                <a:t></a:t>
              </a:r>
              <a:r>
                <a:rPr lang="en-US" altLang="zh-CN" sz="3000" b="1"/>
                <a:t>I</a:t>
              </a:r>
              <a:r>
                <a:rPr lang="en-US" altLang="zh-CN" sz="3200" b="1" baseline="-12000"/>
                <a:t>3</a:t>
              </a:r>
              <a:r>
                <a:rPr lang="en-US" altLang="zh-CN" sz="3000" b="1">
                  <a:cs typeface="Times New Roman" pitchFamily="18" charset="0"/>
                  <a:sym typeface="Symbol" pitchFamily="18" charset="2"/>
                </a:rPr>
                <a:t></a:t>
              </a:r>
              <a:r>
                <a:rPr lang="en-US" altLang="zh-CN" sz="3000" b="1"/>
                <a:t>I</a:t>
              </a:r>
              <a:r>
                <a:rPr lang="en-US" altLang="zh-CN" sz="3200" b="1" baseline="-12000"/>
                <a:t>1</a:t>
              </a:r>
              <a:endParaRPr lang="zh-CN" altLang="en-US" sz="3200" b="1" baseline="-12000"/>
            </a:p>
          </p:txBody>
        </p:sp>
        <p:sp>
          <p:nvSpPr>
            <p:cNvPr id="13" name="Rectangle 32"/>
            <p:cNvSpPr>
              <a:spLocks noChangeArrowheads="1"/>
            </p:cNvSpPr>
            <p:nvPr/>
          </p:nvSpPr>
          <p:spPr bwMode="auto">
            <a:xfrm>
              <a:off x="3800" y="981"/>
              <a:ext cx="1602" cy="346"/>
            </a:xfrm>
            <a:prstGeom prst="rect">
              <a:avLst/>
            </a:prstGeom>
            <a:noFill/>
            <a:ln w="9525">
              <a:noFill/>
              <a:miter lim="800000"/>
              <a:headEnd/>
              <a:tailEnd/>
            </a:ln>
            <a:effectLst/>
          </p:spPr>
          <p:txBody>
            <a:bodyPr>
              <a:spAutoFit/>
            </a:bodyPr>
            <a:lstStyle/>
            <a:p>
              <a:r>
                <a:rPr lang="en-US" altLang="zh-CN" sz="3000" b="1"/>
                <a:t> P</a:t>
              </a:r>
              <a:r>
                <a:rPr lang="en-US" altLang="zh-CN" sz="3200" b="1" baseline="-12000"/>
                <a:t>1</a:t>
              </a:r>
              <a:r>
                <a:rPr lang="en-US" altLang="zh-CN" sz="3000" b="1" baseline="-25000"/>
                <a:t> </a:t>
              </a:r>
              <a:r>
                <a:rPr lang="en-US" altLang="zh-CN" sz="3000" b="1">
                  <a:cs typeface="Times New Roman" pitchFamily="18" charset="0"/>
                  <a:sym typeface="Symbol" pitchFamily="18" charset="2"/>
                </a:rPr>
                <a:t> </a:t>
              </a:r>
              <a:r>
                <a:rPr lang="en-US" altLang="zh-CN" sz="3000" b="1"/>
                <a:t>I</a:t>
              </a:r>
              <a:r>
                <a:rPr lang="en-US" altLang="zh-CN" sz="3200" b="1" baseline="-12000"/>
                <a:t>4</a:t>
              </a:r>
              <a:r>
                <a:rPr lang="en-US" altLang="zh-CN" sz="3000" b="1">
                  <a:cs typeface="Times New Roman" pitchFamily="18" charset="0"/>
                  <a:sym typeface="Symbol" pitchFamily="18" charset="2"/>
                </a:rPr>
                <a:t></a:t>
              </a:r>
              <a:r>
                <a:rPr lang="en-US" altLang="zh-CN" sz="3000" b="1"/>
                <a:t>I</a:t>
              </a:r>
              <a:r>
                <a:rPr lang="en-US" altLang="zh-CN" sz="3200" b="1" baseline="-12000"/>
                <a:t>2</a:t>
              </a:r>
              <a:r>
                <a:rPr lang="en-US" altLang="zh-CN" sz="3000" b="1">
                  <a:cs typeface="Times New Roman" pitchFamily="18" charset="0"/>
                  <a:sym typeface="Symbol" pitchFamily="18" charset="2"/>
                </a:rPr>
                <a:t></a:t>
              </a:r>
              <a:r>
                <a:rPr lang="en-US" altLang="zh-CN" sz="3000" b="1"/>
                <a:t>I</a:t>
              </a:r>
              <a:r>
                <a:rPr lang="en-US" altLang="zh-CN" sz="3200" b="1" baseline="-12000"/>
                <a:t>1</a:t>
              </a:r>
              <a:endParaRPr lang="zh-CN" altLang="en-US" sz="3200" b="1" baseline="-12000"/>
            </a:p>
          </p:txBody>
        </p:sp>
        <p:sp>
          <p:nvSpPr>
            <p:cNvPr id="14" name="Rectangle 34"/>
            <p:cNvSpPr>
              <a:spLocks noChangeArrowheads="1"/>
            </p:cNvSpPr>
            <p:nvPr/>
          </p:nvSpPr>
          <p:spPr bwMode="auto">
            <a:xfrm>
              <a:off x="3674" y="104"/>
              <a:ext cx="1933" cy="1273"/>
            </a:xfrm>
            <a:prstGeom prst="rect">
              <a:avLst/>
            </a:prstGeom>
            <a:noFill/>
            <a:ln w="21590">
              <a:solidFill>
                <a:srgbClr val="003C00"/>
              </a:solidFill>
              <a:miter lim="800000"/>
              <a:headEnd/>
              <a:tailEnd/>
            </a:ln>
            <a:effectLst/>
          </p:spPr>
          <p:txBody>
            <a:bodyPr wrap="none" anchor="ctr"/>
            <a:lstStyle/>
            <a:p>
              <a:endParaRPr lang="zh-CN" altLang="en-US"/>
            </a:p>
          </p:txBody>
        </p:sp>
      </p:grpSp>
    </p:spTree>
    <p:extLst>
      <p:ext uri="{BB962C8B-B14F-4D97-AF65-F5344CB8AC3E}">
        <p14:creationId xmlns:p14="http://schemas.microsoft.com/office/powerpoint/2010/main" val="159157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left)">
                                      <p:cBhvr>
                                        <p:cTn id="32" dur="5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wipe(left)">
                                      <p:cBhvr>
                                        <p:cTn id="3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P spid="4" grpId="0" build="p" autoUpdateAnimBg="0"/>
      <p:bldP spid="5" grpId="0" build="p" autoUpdateAnimBg="0"/>
      <p:bldP spid="6" grpId="0" build="p" autoUpdateAnimBg="0"/>
      <p:bldP spid="7" grpId="0" build="p" autoUpdateAnimBg="0"/>
      <p:bldP spid="8"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892" y="116632"/>
            <a:ext cx="8845550" cy="4508927"/>
          </a:xfrm>
          <a:prstGeom prst="rect">
            <a:avLst/>
          </a:prstGeom>
          <a:noFill/>
          <a:ln w="9525">
            <a:noFill/>
            <a:miter lim="800000"/>
            <a:headEnd/>
            <a:tailEnd/>
          </a:ln>
        </p:spPr>
        <p:txBody>
          <a:bodyPr>
            <a:spAutoFit/>
          </a:bodyPr>
          <a:lstStyle/>
          <a:p>
            <a:pPr marL="377825" indent="-377825" algn="l">
              <a:lnSpc>
                <a:spcPts val="4200"/>
              </a:lnSpc>
            </a:pPr>
            <a:r>
              <a:rPr lang="zh-CN" altLang="en-US" sz="2800" b="1" smtClean="0"/>
              <a:t>                             与</a:t>
            </a:r>
            <a:r>
              <a:rPr lang="zh-CN" altLang="en-US" sz="2800" b="1"/>
              <a:t>存储器相对应: </a:t>
            </a:r>
          </a:p>
          <a:p>
            <a:pPr marL="377825" indent="-377825" algn="l">
              <a:lnSpc>
                <a:spcPts val="4200"/>
              </a:lnSpc>
              <a:spcBef>
                <a:spcPct val="10000"/>
              </a:spcBef>
            </a:pPr>
            <a:r>
              <a:rPr lang="zh-CN" altLang="en-US" sz="2800" b="1"/>
              <a:t>    </a:t>
            </a:r>
            <a:r>
              <a:rPr lang="zh-CN" altLang="en-US" sz="2800" b="1" smtClean="0"/>
              <a:t>    </a:t>
            </a:r>
            <a:r>
              <a:rPr lang="zh-CN" altLang="en-US" sz="2800" b="1" u="sng" smtClean="0">
                <a:solidFill>
                  <a:srgbClr val="0000FF"/>
                </a:solidFill>
              </a:rPr>
              <a:t>选</a:t>
            </a:r>
            <a:r>
              <a:rPr lang="zh-CN" altLang="en-US" sz="2800" b="1" u="sng">
                <a:solidFill>
                  <a:srgbClr val="0000FF"/>
                </a:solidFill>
              </a:rPr>
              <a:t>片</a:t>
            </a:r>
            <a:r>
              <a:rPr lang="zh-CN" altLang="en-US" sz="2800" b="1"/>
              <a:t>相当于选教室, 由地址的</a:t>
            </a:r>
            <a:r>
              <a:rPr lang="zh-CN" altLang="en-US" sz="2800" b="1" u="sng">
                <a:solidFill>
                  <a:srgbClr val="0000FF"/>
                </a:solidFill>
              </a:rPr>
              <a:t>高位部分</a:t>
            </a:r>
            <a:r>
              <a:rPr lang="zh-CN" altLang="en-US" sz="2800" b="1"/>
              <a:t>译码产生片选信号; </a:t>
            </a:r>
            <a:r>
              <a:rPr lang="zh-CN" altLang="en-US" sz="2800" b="1" u="sng">
                <a:solidFill>
                  <a:srgbClr val="0000FF"/>
                </a:solidFill>
              </a:rPr>
              <a:t>选单元</a:t>
            </a:r>
            <a:r>
              <a:rPr lang="zh-CN" altLang="en-US" sz="2800" b="1"/>
              <a:t>相当于选哪一</a:t>
            </a:r>
            <a:r>
              <a:rPr lang="zh-CN" altLang="en-US" sz="2800" b="1" smtClean="0"/>
              <a:t>排座位, </a:t>
            </a:r>
            <a:r>
              <a:rPr lang="zh-CN" altLang="en-US" sz="2800" b="1"/>
              <a:t>由芯片接收地址的</a:t>
            </a:r>
            <a:r>
              <a:rPr lang="zh-CN" altLang="en-US" sz="2800" b="1" u="sng"/>
              <a:t>低位部分</a:t>
            </a:r>
            <a:r>
              <a:rPr lang="zh-CN" altLang="en-US" sz="2800" b="1"/>
              <a:t>在</a:t>
            </a:r>
            <a:r>
              <a:rPr lang="zh-CN" altLang="en-US" sz="2800" b="1">
                <a:solidFill>
                  <a:srgbClr val="FF0000"/>
                </a:solidFill>
              </a:rPr>
              <a:t>芯片内译码</a:t>
            </a:r>
            <a:r>
              <a:rPr lang="zh-CN" altLang="en-US" sz="2800" b="1"/>
              <a:t>来选择哪一</a:t>
            </a:r>
            <a:r>
              <a:rPr lang="zh-CN" altLang="en-US" sz="2800" b="1" smtClean="0"/>
              <a:t>个存储单元（每个存储单元有多位）。</a:t>
            </a:r>
            <a:endParaRPr lang="en-US" altLang="zh-CN" sz="2800" b="1" smtClean="0"/>
          </a:p>
          <a:p>
            <a:pPr marL="377825" indent="-377825" algn="l">
              <a:lnSpc>
                <a:spcPts val="4200"/>
              </a:lnSpc>
              <a:spcBef>
                <a:spcPct val="15000"/>
              </a:spcBef>
            </a:pPr>
            <a:r>
              <a:rPr lang="zh-CN" altLang="en-US" sz="2800" b="1" smtClean="0"/>
              <a:t>        这里</a:t>
            </a:r>
            <a:r>
              <a:rPr lang="zh-CN" altLang="en-US" sz="2800" b="1"/>
              <a:t>的</a:t>
            </a:r>
            <a:r>
              <a:rPr lang="zh-CN" altLang="en-US" sz="2800" b="1" u="sng">
                <a:solidFill>
                  <a:srgbClr val="0000FF"/>
                </a:solidFill>
              </a:rPr>
              <a:t>地址的高位部分</a:t>
            </a:r>
            <a:r>
              <a:rPr lang="zh-CN" altLang="en-US" sz="2800" b="1"/>
              <a:t>和</a:t>
            </a:r>
            <a:r>
              <a:rPr lang="zh-CN" altLang="en-US" sz="2800" b="1" u="sng">
                <a:solidFill>
                  <a:srgbClr val="0000FF"/>
                </a:solidFill>
              </a:rPr>
              <a:t>地址低位部分</a:t>
            </a:r>
            <a:r>
              <a:rPr lang="zh-CN" altLang="en-US" sz="2800" b="1"/>
              <a:t>的具体位数由芯片的容量、</a:t>
            </a:r>
            <a:r>
              <a:rPr lang="en-US" altLang="zh-CN" sz="2800" b="1"/>
              <a:t>CPU</a:t>
            </a:r>
            <a:r>
              <a:rPr lang="zh-CN" altLang="en-US" sz="2800" b="1"/>
              <a:t>提供的地址位数、以及拟构成的存储器的容量来决定。</a:t>
            </a:r>
          </a:p>
        </p:txBody>
      </p:sp>
      <p:sp>
        <p:nvSpPr>
          <p:cNvPr id="3" name="Text Box 3"/>
          <p:cNvSpPr txBox="1">
            <a:spLocks noChangeArrowheads="1"/>
          </p:cNvSpPr>
          <p:nvPr/>
        </p:nvSpPr>
        <p:spPr bwMode="auto">
          <a:xfrm>
            <a:off x="622300" y="4625559"/>
            <a:ext cx="8521700" cy="2246769"/>
          </a:xfrm>
          <a:prstGeom prst="rect">
            <a:avLst/>
          </a:prstGeom>
          <a:noFill/>
          <a:ln w="9525">
            <a:noFill/>
            <a:miter lim="800000"/>
            <a:headEnd/>
            <a:tailEnd/>
          </a:ln>
        </p:spPr>
        <p:txBody>
          <a:bodyPr>
            <a:spAutoFit/>
          </a:bodyPr>
          <a:lstStyle/>
          <a:p>
            <a:pPr>
              <a:lnSpc>
                <a:spcPts val="4200"/>
              </a:lnSpc>
            </a:pPr>
            <a:r>
              <a:rPr lang="zh-CN" altLang="en-US" sz="2800" b="1" smtClean="0"/>
              <a:t>   存储器</a:t>
            </a:r>
            <a:r>
              <a:rPr lang="zh-CN" altLang="en-US" sz="2800" b="1"/>
              <a:t>组织者需要</a:t>
            </a:r>
            <a:r>
              <a:rPr lang="zh-CN" altLang="en-US" sz="2800" b="1" smtClean="0"/>
              <a:t>为</a:t>
            </a:r>
            <a:r>
              <a:rPr lang="zh-CN" altLang="en-US" sz="2800" b="1" smtClean="0">
                <a:solidFill>
                  <a:srgbClr val="0000FF"/>
                </a:solidFill>
              </a:rPr>
              <a:t>每组芯片</a:t>
            </a:r>
            <a:r>
              <a:rPr lang="zh-CN" altLang="en-US" sz="2800" b="1"/>
              <a:t>分配地址, 并根据所分配的地址来</a:t>
            </a:r>
            <a:r>
              <a:rPr lang="zh-CN" altLang="en-US" sz="2800" b="1">
                <a:solidFill>
                  <a:srgbClr val="0000FF"/>
                </a:solidFill>
              </a:rPr>
              <a:t>设计译码器</a:t>
            </a:r>
            <a:r>
              <a:rPr lang="zh-CN" altLang="en-US" sz="2800" b="1"/>
              <a:t>以产生</a:t>
            </a:r>
            <a:r>
              <a:rPr lang="zh-CN" altLang="en-US" sz="2800" b="1" u="sng">
                <a:solidFill>
                  <a:srgbClr val="FF0000"/>
                </a:solidFill>
              </a:rPr>
              <a:t>片选信号</a:t>
            </a:r>
            <a:r>
              <a:rPr lang="zh-CN" altLang="en-US" sz="2800" b="1"/>
              <a:t>; 而</a:t>
            </a:r>
            <a:r>
              <a:rPr lang="zh-CN" altLang="en-US" sz="2800" b="1" smtClean="0"/>
              <a:t>选择</a:t>
            </a:r>
            <a:r>
              <a:rPr lang="zh-CN" altLang="en-US" sz="2800" b="1"/>
              <a:t>存储</a:t>
            </a:r>
            <a:r>
              <a:rPr lang="zh-CN" altLang="en-US" sz="2800" b="1" smtClean="0"/>
              <a:t>单元</a:t>
            </a:r>
            <a:r>
              <a:rPr lang="zh-CN" altLang="en-US" sz="2800" b="1"/>
              <a:t>是由存储芯片内置的译码器完成, 但组织者需要将相应的</a:t>
            </a:r>
            <a:r>
              <a:rPr lang="zh-CN" altLang="en-US" sz="2800" b="1" smtClean="0"/>
              <a:t>地址</a:t>
            </a:r>
            <a:r>
              <a:rPr lang="zh-CN" altLang="en-US" sz="2800" b="1" smtClean="0"/>
              <a:t>线</a:t>
            </a:r>
            <a:r>
              <a:rPr lang="zh-CN" altLang="en-US" sz="2800" b="1" smtClean="0"/>
              <a:t>连接</a:t>
            </a:r>
            <a:r>
              <a:rPr lang="zh-CN" altLang="en-US" sz="2800" b="1"/>
              <a:t>到存储芯片上。</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87325" y="720427"/>
            <a:ext cx="8918575" cy="946150"/>
          </a:xfrm>
          <a:prstGeom prst="rect">
            <a:avLst/>
          </a:prstGeom>
          <a:noFill/>
          <a:ln w="9525">
            <a:noFill/>
            <a:miter lim="800000"/>
            <a:headEnd/>
            <a:tailEnd/>
          </a:ln>
        </p:spPr>
        <p:txBody>
          <a:bodyPr>
            <a:spAutoFit/>
          </a:bodyPr>
          <a:lstStyle/>
          <a:p>
            <a:pPr marL="482600" indent="-482600" algn="l">
              <a:spcBef>
                <a:spcPct val="25000"/>
              </a:spcBef>
            </a:pPr>
            <a:r>
              <a:rPr lang="zh-CN" altLang="en-US" sz="2800" b="1"/>
              <a:t>(3) 如果一个教室有8排, 每排仅4个座位, 现需要一个有16排、每排有8个座位的教室; </a:t>
            </a:r>
          </a:p>
        </p:txBody>
      </p:sp>
      <p:sp>
        <p:nvSpPr>
          <p:cNvPr id="3" name="Text Box 7"/>
          <p:cNvSpPr txBox="1">
            <a:spLocks noChangeArrowheads="1"/>
          </p:cNvSpPr>
          <p:nvPr/>
        </p:nvSpPr>
        <p:spPr bwMode="auto">
          <a:xfrm>
            <a:off x="1981200" y="1607840"/>
            <a:ext cx="6262688" cy="519112"/>
          </a:xfrm>
          <a:prstGeom prst="rect">
            <a:avLst/>
          </a:prstGeom>
          <a:noFill/>
          <a:ln w="9525">
            <a:noFill/>
            <a:miter lim="800000"/>
            <a:headEnd/>
            <a:tailEnd/>
          </a:ln>
        </p:spPr>
        <p:txBody>
          <a:bodyPr>
            <a:spAutoFit/>
          </a:bodyPr>
          <a:lstStyle/>
          <a:p>
            <a:pPr algn="l"/>
            <a:r>
              <a:rPr lang="zh-CN" altLang="en-US" sz="2800" b="1"/>
              <a:t>先拼成16排, 再凑齐每排8个座位:</a:t>
            </a:r>
            <a:endParaRPr lang="en-US" altLang="zh-CN" sz="2800" b="1"/>
          </a:p>
        </p:txBody>
      </p:sp>
      <p:grpSp>
        <p:nvGrpSpPr>
          <p:cNvPr id="4" name="Group 638"/>
          <p:cNvGrpSpPr>
            <a:grpSpLocks/>
          </p:cNvGrpSpPr>
          <p:nvPr/>
        </p:nvGrpSpPr>
        <p:grpSpPr bwMode="auto">
          <a:xfrm>
            <a:off x="425607" y="2139652"/>
            <a:ext cx="2619218" cy="2203450"/>
            <a:chOff x="388" y="926"/>
            <a:chExt cx="1706" cy="1388"/>
          </a:xfrm>
        </p:grpSpPr>
        <p:sp>
          <p:nvSpPr>
            <p:cNvPr id="5" name="Text Box 4"/>
            <p:cNvSpPr txBox="1">
              <a:spLocks noChangeArrowheads="1"/>
            </p:cNvSpPr>
            <p:nvPr/>
          </p:nvSpPr>
          <p:spPr bwMode="auto">
            <a:xfrm>
              <a:off x="642" y="926"/>
              <a:ext cx="1452" cy="1388"/>
            </a:xfrm>
            <a:prstGeom prst="rect">
              <a:avLst/>
            </a:prstGeom>
            <a:noFill/>
            <a:ln w="19050">
              <a:solidFill>
                <a:srgbClr val="003800"/>
              </a:solidFill>
              <a:miter lim="800000"/>
              <a:headEnd/>
              <a:tailEnd/>
            </a:ln>
          </p:spPr>
          <p:txBody>
            <a:bodyPr>
              <a:spAutoFit/>
            </a:bodyPr>
            <a:lstStyle/>
            <a:p>
              <a:pPr algn="l">
                <a:lnSpc>
                  <a:spcPct val="90000"/>
                </a:lnSpc>
                <a:spcBef>
                  <a:spcPct val="0"/>
                </a:spcBef>
              </a:pPr>
              <a:r>
                <a:rPr lang="zh-CN" altLang="en-US" sz="2800" b="1"/>
                <a:t>       </a:t>
              </a:r>
            </a:p>
            <a:p>
              <a:pPr algn="l">
                <a:lnSpc>
                  <a:spcPct val="90000"/>
                </a:lnSpc>
                <a:spcBef>
                  <a:spcPct val="0"/>
                </a:spcBef>
              </a:pPr>
              <a:endParaRPr lang="zh-CN" altLang="en-US" sz="2800" b="1"/>
            </a:p>
            <a:p>
              <a:pPr algn="l">
                <a:lnSpc>
                  <a:spcPct val="75000"/>
                </a:lnSpc>
                <a:spcBef>
                  <a:spcPct val="0"/>
                </a:spcBef>
              </a:pPr>
              <a:endParaRPr lang="zh-CN" altLang="en-US" sz="2800" b="1"/>
            </a:p>
            <a:p>
              <a:pPr algn="l">
                <a:lnSpc>
                  <a:spcPct val="75000"/>
                </a:lnSpc>
                <a:spcBef>
                  <a:spcPct val="0"/>
                </a:spcBef>
              </a:pPr>
              <a:endParaRPr lang="zh-CN" altLang="en-US" sz="2800" b="1"/>
            </a:p>
            <a:p>
              <a:pPr algn="l">
                <a:lnSpc>
                  <a:spcPct val="90000"/>
                </a:lnSpc>
                <a:spcBef>
                  <a:spcPct val="0"/>
                </a:spcBef>
              </a:pPr>
              <a:endParaRPr lang="zh-CN" altLang="en-US" sz="2800" b="1"/>
            </a:p>
            <a:p>
              <a:pPr algn="l">
                <a:lnSpc>
                  <a:spcPct val="70000"/>
                </a:lnSpc>
                <a:spcBef>
                  <a:spcPct val="0"/>
                </a:spcBef>
              </a:pPr>
              <a:endParaRPr lang="zh-CN" altLang="en-US" sz="2800" b="1"/>
            </a:p>
          </p:txBody>
        </p:sp>
        <p:grpSp>
          <p:nvGrpSpPr>
            <p:cNvPr id="6" name="Group 22"/>
            <p:cNvGrpSpPr>
              <a:grpSpLocks/>
            </p:cNvGrpSpPr>
            <p:nvPr/>
          </p:nvGrpSpPr>
          <p:grpSpPr bwMode="auto">
            <a:xfrm>
              <a:off x="803" y="995"/>
              <a:ext cx="249" cy="227"/>
              <a:chOff x="1679" y="2832"/>
              <a:chExt cx="337" cy="269"/>
            </a:xfrm>
          </p:grpSpPr>
          <p:sp>
            <p:nvSpPr>
              <p:cNvPr id="118" name="Freeform 14"/>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119" name="Line 17"/>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120" name="Line 18"/>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121" name="Line 19"/>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122" name="Line 20"/>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123" name="AutoShape 21"/>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7" name="Group 23"/>
            <p:cNvGrpSpPr>
              <a:grpSpLocks/>
            </p:cNvGrpSpPr>
            <p:nvPr/>
          </p:nvGrpSpPr>
          <p:grpSpPr bwMode="auto">
            <a:xfrm>
              <a:off x="1770" y="974"/>
              <a:ext cx="249" cy="227"/>
              <a:chOff x="1679" y="2832"/>
              <a:chExt cx="337" cy="269"/>
            </a:xfrm>
          </p:grpSpPr>
          <p:sp>
            <p:nvSpPr>
              <p:cNvPr id="112" name="Freeform 24"/>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113" name="Line 25"/>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114" name="Line 26"/>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115" name="Line 27"/>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116" name="Line 28"/>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117" name="AutoShape 29"/>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8" name="Group 30"/>
            <p:cNvGrpSpPr>
              <a:grpSpLocks/>
            </p:cNvGrpSpPr>
            <p:nvPr/>
          </p:nvGrpSpPr>
          <p:grpSpPr bwMode="auto">
            <a:xfrm>
              <a:off x="1433" y="984"/>
              <a:ext cx="249" cy="227"/>
              <a:chOff x="1679" y="2832"/>
              <a:chExt cx="337" cy="269"/>
            </a:xfrm>
          </p:grpSpPr>
          <p:sp>
            <p:nvSpPr>
              <p:cNvPr id="106" name="Freeform 31"/>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107" name="Line 32"/>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108" name="Line 33"/>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109" name="Line 34"/>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110" name="Line 35"/>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111" name="AutoShape 36"/>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9" name="Group 37"/>
            <p:cNvGrpSpPr>
              <a:grpSpLocks/>
            </p:cNvGrpSpPr>
            <p:nvPr/>
          </p:nvGrpSpPr>
          <p:grpSpPr bwMode="auto">
            <a:xfrm>
              <a:off x="1107" y="995"/>
              <a:ext cx="249" cy="227"/>
              <a:chOff x="1679" y="2832"/>
              <a:chExt cx="337" cy="269"/>
            </a:xfrm>
          </p:grpSpPr>
          <p:sp>
            <p:nvSpPr>
              <p:cNvPr id="100" name="Freeform 38"/>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101" name="Line 39"/>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102" name="Line 40"/>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103" name="Line 41"/>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104" name="Line 42"/>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105" name="AutoShape 43"/>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0" name="Group 46"/>
            <p:cNvGrpSpPr>
              <a:grpSpLocks/>
            </p:cNvGrpSpPr>
            <p:nvPr/>
          </p:nvGrpSpPr>
          <p:grpSpPr bwMode="auto">
            <a:xfrm>
              <a:off x="789" y="1257"/>
              <a:ext cx="227" cy="249"/>
              <a:chOff x="1679" y="2832"/>
              <a:chExt cx="337" cy="269"/>
            </a:xfrm>
          </p:grpSpPr>
          <p:sp>
            <p:nvSpPr>
              <p:cNvPr id="94" name="Freeform 47"/>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95" name="Line 48"/>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96" name="Line 49"/>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97" name="Line 50"/>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98" name="Line 51"/>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99" name="AutoShape 52"/>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1" name="Group 53"/>
            <p:cNvGrpSpPr>
              <a:grpSpLocks/>
            </p:cNvGrpSpPr>
            <p:nvPr/>
          </p:nvGrpSpPr>
          <p:grpSpPr bwMode="auto">
            <a:xfrm>
              <a:off x="1772" y="1236"/>
              <a:ext cx="227" cy="249"/>
              <a:chOff x="1679" y="2832"/>
              <a:chExt cx="337" cy="269"/>
            </a:xfrm>
          </p:grpSpPr>
          <p:sp>
            <p:nvSpPr>
              <p:cNvPr id="88" name="Freeform 54"/>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89" name="Line 55"/>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90" name="Line 56"/>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91" name="Line 57"/>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92" name="Line 58"/>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93" name="AutoShape 59"/>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2" name="Group 60"/>
            <p:cNvGrpSpPr>
              <a:grpSpLocks/>
            </p:cNvGrpSpPr>
            <p:nvPr/>
          </p:nvGrpSpPr>
          <p:grpSpPr bwMode="auto">
            <a:xfrm>
              <a:off x="1419" y="1246"/>
              <a:ext cx="227" cy="249"/>
              <a:chOff x="1679" y="2832"/>
              <a:chExt cx="337" cy="269"/>
            </a:xfrm>
          </p:grpSpPr>
          <p:sp>
            <p:nvSpPr>
              <p:cNvPr id="82" name="Freeform 61"/>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83" name="Line 62"/>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84" name="Line 63"/>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85" name="Line 64"/>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86" name="Line 65"/>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87" name="AutoShape 66"/>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3" name="Group 67"/>
            <p:cNvGrpSpPr>
              <a:grpSpLocks/>
            </p:cNvGrpSpPr>
            <p:nvPr/>
          </p:nvGrpSpPr>
          <p:grpSpPr bwMode="auto">
            <a:xfrm>
              <a:off x="1093" y="1257"/>
              <a:ext cx="227" cy="249"/>
              <a:chOff x="1679" y="2832"/>
              <a:chExt cx="337" cy="269"/>
            </a:xfrm>
          </p:grpSpPr>
          <p:sp>
            <p:nvSpPr>
              <p:cNvPr id="76" name="Freeform 68"/>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77" name="Line 69"/>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78" name="Line 70"/>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79" name="Line 71"/>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80" name="Line 72"/>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81" name="AutoShape 73"/>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4" name="Group 75"/>
            <p:cNvGrpSpPr>
              <a:grpSpLocks/>
            </p:cNvGrpSpPr>
            <p:nvPr/>
          </p:nvGrpSpPr>
          <p:grpSpPr bwMode="auto">
            <a:xfrm>
              <a:off x="769" y="1567"/>
              <a:ext cx="227" cy="249"/>
              <a:chOff x="1679" y="2832"/>
              <a:chExt cx="337" cy="269"/>
            </a:xfrm>
          </p:grpSpPr>
          <p:sp>
            <p:nvSpPr>
              <p:cNvPr id="70" name="Freeform 76"/>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71" name="Line 77"/>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72" name="Line 78"/>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73" name="Line 79"/>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74" name="Line 80"/>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75" name="AutoShape 81"/>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5" name="Group 82"/>
            <p:cNvGrpSpPr>
              <a:grpSpLocks/>
            </p:cNvGrpSpPr>
            <p:nvPr/>
          </p:nvGrpSpPr>
          <p:grpSpPr bwMode="auto">
            <a:xfrm>
              <a:off x="1752" y="1546"/>
              <a:ext cx="227" cy="249"/>
              <a:chOff x="1679" y="2832"/>
              <a:chExt cx="337" cy="269"/>
            </a:xfrm>
          </p:grpSpPr>
          <p:sp>
            <p:nvSpPr>
              <p:cNvPr id="64" name="Freeform 83"/>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65" name="Line 84"/>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66" name="Line 85"/>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67" name="Line 86"/>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68" name="Line 87"/>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69" name="AutoShape 88"/>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6" name="Group 89"/>
            <p:cNvGrpSpPr>
              <a:grpSpLocks/>
            </p:cNvGrpSpPr>
            <p:nvPr/>
          </p:nvGrpSpPr>
          <p:grpSpPr bwMode="auto">
            <a:xfrm>
              <a:off x="1399" y="1556"/>
              <a:ext cx="227" cy="249"/>
              <a:chOff x="1679" y="2832"/>
              <a:chExt cx="337" cy="269"/>
            </a:xfrm>
          </p:grpSpPr>
          <p:sp>
            <p:nvSpPr>
              <p:cNvPr id="58" name="Freeform 90"/>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59" name="Line 91"/>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60" name="Line 92"/>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61" name="Line 93"/>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62" name="Line 94"/>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63" name="AutoShape 95"/>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7" name="Group 96"/>
            <p:cNvGrpSpPr>
              <a:grpSpLocks/>
            </p:cNvGrpSpPr>
            <p:nvPr/>
          </p:nvGrpSpPr>
          <p:grpSpPr bwMode="auto">
            <a:xfrm>
              <a:off x="1073" y="1567"/>
              <a:ext cx="227" cy="249"/>
              <a:chOff x="1679" y="2832"/>
              <a:chExt cx="337" cy="269"/>
            </a:xfrm>
          </p:grpSpPr>
          <p:sp>
            <p:nvSpPr>
              <p:cNvPr id="52" name="Freeform 97"/>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53" name="Line 98"/>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54" name="Line 99"/>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55" name="Line 100"/>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56" name="Line 101"/>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57" name="AutoShape 102"/>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8" name="Group 104"/>
            <p:cNvGrpSpPr>
              <a:grpSpLocks/>
            </p:cNvGrpSpPr>
            <p:nvPr/>
          </p:nvGrpSpPr>
          <p:grpSpPr bwMode="auto">
            <a:xfrm>
              <a:off x="765" y="2023"/>
              <a:ext cx="227" cy="249"/>
              <a:chOff x="1679" y="2832"/>
              <a:chExt cx="337" cy="269"/>
            </a:xfrm>
          </p:grpSpPr>
          <p:sp>
            <p:nvSpPr>
              <p:cNvPr id="46" name="Freeform 105"/>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47" name="Line 106"/>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48" name="Line 107"/>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49" name="Line 108"/>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50" name="Line 109"/>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51" name="AutoShape 110"/>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9" name="Group 111"/>
            <p:cNvGrpSpPr>
              <a:grpSpLocks/>
            </p:cNvGrpSpPr>
            <p:nvPr/>
          </p:nvGrpSpPr>
          <p:grpSpPr bwMode="auto">
            <a:xfrm>
              <a:off x="1748" y="2002"/>
              <a:ext cx="227" cy="249"/>
              <a:chOff x="1679" y="2832"/>
              <a:chExt cx="337" cy="269"/>
            </a:xfrm>
          </p:grpSpPr>
          <p:sp>
            <p:nvSpPr>
              <p:cNvPr id="40" name="Freeform 112"/>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41" name="Line 113"/>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42" name="Line 114"/>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43" name="Line 115"/>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44" name="Line 116"/>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45" name="AutoShape 117"/>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20" name="Group 118"/>
            <p:cNvGrpSpPr>
              <a:grpSpLocks/>
            </p:cNvGrpSpPr>
            <p:nvPr/>
          </p:nvGrpSpPr>
          <p:grpSpPr bwMode="auto">
            <a:xfrm>
              <a:off x="1395" y="2012"/>
              <a:ext cx="227" cy="249"/>
              <a:chOff x="1679" y="2832"/>
              <a:chExt cx="337" cy="269"/>
            </a:xfrm>
          </p:grpSpPr>
          <p:sp>
            <p:nvSpPr>
              <p:cNvPr id="34" name="Freeform 119"/>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35" name="Line 120"/>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36" name="Line 121"/>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37" name="Line 122"/>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38" name="Line 123"/>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39" name="AutoShape 124"/>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21" name="Group 125"/>
            <p:cNvGrpSpPr>
              <a:grpSpLocks/>
            </p:cNvGrpSpPr>
            <p:nvPr/>
          </p:nvGrpSpPr>
          <p:grpSpPr bwMode="auto">
            <a:xfrm>
              <a:off x="1069" y="2023"/>
              <a:ext cx="227" cy="249"/>
              <a:chOff x="1679" y="2832"/>
              <a:chExt cx="337" cy="269"/>
            </a:xfrm>
          </p:grpSpPr>
          <p:sp>
            <p:nvSpPr>
              <p:cNvPr id="28" name="Freeform 126"/>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29" name="Line 127"/>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30" name="Line 128"/>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31" name="Line 129"/>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32" name="Line 130"/>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33" name="AutoShape 131"/>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sp>
          <p:nvSpPr>
            <p:cNvPr id="22" name="Text Box 132"/>
            <p:cNvSpPr txBox="1">
              <a:spLocks noChangeArrowheads="1"/>
            </p:cNvSpPr>
            <p:nvPr/>
          </p:nvSpPr>
          <p:spPr bwMode="auto">
            <a:xfrm>
              <a:off x="1136" y="1656"/>
              <a:ext cx="711" cy="356"/>
            </a:xfrm>
            <a:prstGeom prst="rect">
              <a:avLst/>
            </a:prstGeom>
            <a:noFill/>
            <a:ln w="9525">
              <a:noFill/>
              <a:miter lim="800000"/>
              <a:headEnd/>
              <a:tailEnd/>
            </a:ln>
          </p:spPr>
          <p:txBody>
            <a:bodyPr>
              <a:spAutoFit/>
            </a:bodyPr>
            <a:lstStyle/>
            <a:p>
              <a:pPr algn="l"/>
              <a:r>
                <a:rPr lang="zh-CN" altLang="en-US" sz="3100" b="1"/>
                <a:t>.....</a:t>
              </a:r>
            </a:p>
          </p:txBody>
        </p:sp>
        <p:sp>
          <p:nvSpPr>
            <p:cNvPr id="23" name="Text Box 133"/>
            <p:cNvSpPr txBox="1">
              <a:spLocks noChangeArrowheads="1"/>
            </p:cNvSpPr>
            <p:nvPr/>
          </p:nvSpPr>
          <p:spPr bwMode="auto">
            <a:xfrm>
              <a:off x="426" y="956"/>
              <a:ext cx="289" cy="288"/>
            </a:xfrm>
            <a:prstGeom prst="rect">
              <a:avLst/>
            </a:prstGeom>
            <a:noFill/>
            <a:ln w="9525">
              <a:noFill/>
              <a:miter lim="800000"/>
              <a:headEnd/>
              <a:tailEnd/>
            </a:ln>
          </p:spPr>
          <p:txBody>
            <a:bodyPr>
              <a:spAutoFit/>
            </a:bodyPr>
            <a:lstStyle/>
            <a:p>
              <a:pPr algn="l"/>
              <a:r>
                <a:rPr lang="zh-CN" altLang="en-US" sz="2400" b="1"/>
                <a:t>0</a:t>
              </a:r>
            </a:p>
          </p:txBody>
        </p:sp>
        <p:sp>
          <p:nvSpPr>
            <p:cNvPr id="24" name="Text Box 134"/>
            <p:cNvSpPr txBox="1">
              <a:spLocks noChangeArrowheads="1"/>
            </p:cNvSpPr>
            <p:nvPr/>
          </p:nvSpPr>
          <p:spPr bwMode="auto">
            <a:xfrm>
              <a:off x="440" y="1212"/>
              <a:ext cx="289" cy="288"/>
            </a:xfrm>
            <a:prstGeom prst="rect">
              <a:avLst/>
            </a:prstGeom>
            <a:noFill/>
            <a:ln w="9525">
              <a:noFill/>
              <a:miter lim="800000"/>
              <a:headEnd/>
              <a:tailEnd/>
            </a:ln>
          </p:spPr>
          <p:txBody>
            <a:bodyPr>
              <a:spAutoFit/>
            </a:bodyPr>
            <a:lstStyle/>
            <a:p>
              <a:pPr algn="l"/>
              <a:r>
                <a:rPr lang="zh-CN" altLang="en-US" sz="2400" b="1"/>
                <a:t>1</a:t>
              </a:r>
            </a:p>
          </p:txBody>
        </p:sp>
        <p:sp>
          <p:nvSpPr>
            <p:cNvPr id="25" name="Text Box 135"/>
            <p:cNvSpPr txBox="1">
              <a:spLocks noChangeArrowheads="1"/>
            </p:cNvSpPr>
            <p:nvPr/>
          </p:nvSpPr>
          <p:spPr bwMode="auto">
            <a:xfrm>
              <a:off x="412" y="2006"/>
              <a:ext cx="289" cy="288"/>
            </a:xfrm>
            <a:prstGeom prst="rect">
              <a:avLst/>
            </a:prstGeom>
            <a:noFill/>
            <a:ln w="9525">
              <a:noFill/>
              <a:miter lim="800000"/>
              <a:headEnd/>
              <a:tailEnd/>
            </a:ln>
          </p:spPr>
          <p:txBody>
            <a:bodyPr>
              <a:spAutoFit/>
            </a:bodyPr>
            <a:lstStyle/>
            <a:p>
              <a:pPr algn="l"/>
              <a:r>
                <a:rPr lang="zh-CN" altLang="en-US" sz="2400" b="1"/>
                <a:t>7</a:t>
              </a:r>
            </a:p>
          </p:txBody>
        </p:sp>
        <p:sp>
          <p:nvSpPr>
            <p:cNvPr id="26" name="Text Box 136"/>
            <p:cNvSpPr txBox="1">
              <a:spLocks noChangeArrowheads="1"/>
            </p:cNvSpPr>
            <p:nvPr/>
          </p:nvSpPr>
          <p:spPr bwMode="auto">
            <a:xfrm>
              <a:off x="427" y="1510"/>
              <a:ext cx="289" cy="288"/>
            </a:xfrm>
            <a:prstGeom prst="rect">
              <a:avLst/>
            </a:prstGeom>
            <a:noFill/>
            <a:ln w="9525">
              <a:noFill/>
              <a:miter lim="800000"/>
              <a:headEnd/>
              <a:tailEnd/>
            </a:ln>
          </p:spPr>
          <p:txBody>
            <a:bodyPr>
              <a:spAutoFit/>
            </a:bodyPr>
            <a:lstStyle/>
            <a:p>
              <a:pPr algn="l"/>
              <a:r>
                <a:rPr lang="zh-CN" altLang="en-US" sz="2400" b="1"/>
                <a:t>2</a:t>
              </a:r>
            </a:p>
          </p:txBody>
        </p:sp>
        <p:sp>
          <p:nvSpPr>
            <p:cNvPr id="27" name="Text Box 138"/>
            <p:cNvSpPr txBox="1">
              <a:spLocks noChangeArrowheads="1"/>
            </p:cNvSpPr>
            <p:nvPr/>
          </p:nvSpPr>
          <p:spPr bwMode="auto">
            <a:xfrm>
              <a:off x="388" y="1799"/>
              <a:ext cx="431" cy="296"/>
            </a:xfrm>
            <a:prstGeom prst="rect">
              <a:avLst/>
            </a:prstGeom>
            <a:noFill/>
            <a:ln w="9525">
              <a:noFill/>
              <a:miter lim="800000"/>
              <a:headEnd/>
              <a:tailEnd/>
            </a:ln>
          </p:spPr>
          <p:txBody>
            <a:bodyPr vert="eaVert">
              <a:spAutoFit/>
            </a:bodyPr>
            <a:lstStyle/>
            <a:p>
              <a:pPr algn="l"/>
              <a:r>
                <a:rPr lang="zh-CN" altLang="en-US" sz="3100" b="1"/>
                <a:t>...</a:t>
              </a:r>
            </a:p>
          </p:txBody>
        </p:sp>
      </p:grpSp>
      <p:sp>
        <p:nvSpPr>
          <p:cNvPr id="124" name="Text Box 514"/>
          <p:cNvSpPr txBox="1">
            <a:spLocks noChangeArrowheads="1"/>
          </p:cNvSpPr>
          <p:nvPr/>
        </p:nvSpPr>
        <p:spPr bwMode="auto">
          <a:xfrm>
            <a:off x="5503863" y="2276872"/>
            <a:ext cx="3360737" cy="946150"/>
          </a:xfrm>
          <a:prstGeom prst="rect">
            <a:avLst/>
          </a:prstGeom>
          <a:noFill/>
          <a:ln w="9525">
            <a:noFill/>
            <a:miter lim="800000"/>
            <a:headEnd/>
            <a:tailEnd/>
          </a:ln>
        </p:spPr>
        <p:txBody>
          <a:bodyPr>
            <a:spAutoFit/>
          </a:bodyPr>
          <a:lstStyle/>
          <a:p>
            <a:pPr algn="l"/>
            <a:r>
              <a:rPr lang="zh-CN" altLang="en-US" sz="2800" b="1"/>
              <a:t>也可以先拼成每排8个座位, 再凑齐16排</a:t>
            </a:r>
            <a:endParaRPr lang="en-US" altLang="zh-CN" sz="2800" b="1"/>
          </a:p>
        </p:txBody>
      </p:sp>
      <p:sp>
        <p:nvSpPr>
          <p:cNvPr id="125" name="Text Box 515"/>
          <p:cNvSpPr txBox="1">
            <a:spLocks noChangeArrowheads="1"/>
          </p:cNvSpPr>
          <p:nvPr/>
        </p:nvSpPr>
        <p:spPr bwMode="auto">
          <a:xfrm>
            <a:off x="5435600" y="3501008"/>
            <a:ext cx="3543300" cy="2227263"/>
          </a:xfrm>
          <a:prstGeom prst="rect">
            <a:avLst/>
          </a:prstGeom>
          <a:noFill/>
          <a:ln w="9525">
            <a:noFill/>
            <a:miter lim="800000"/>
            <a:headEnd/>
            <a:tailEnd/>
          </a:ln>
        </p:spPr>
        <p:txBody>
          <a:bodyPr>
            <a:spAutoFit/>
          </a:bodyPr>
          <a:lstStyle/>
          <a:p>
            <a:pPr algn="l"/>
            <a:r>
              <a:rPr lang="zh-CN" altLang="en-US" sz="2800" b="1"/>
              <a:t>可将每个教室看作一片存储芯片, 一排看作一个编址单元, 一个座位看作单元中的一位。</a:t>
            </a:r>
            <a:endParaRPr lang="en-US" altLang="zh-CN" sz="2800" b="1"/>
          </a:p>
        </p:txBody>
      </p:sp>
      <p:sp>
        <p:nvSpPr>
          <p:cNvPr id="126" name="Text Box 516"/>
          <p:cNvSpPr txBox="1">
            <a:spLocks noChangeArrowheads="1"/>
          </p:cNvSpPr>
          <p:nvPr/>
        </p:nvSpPr>
        <p:spPr bwMode="auto">
          <a:xfrm>
            <a:off x="5741851" y="1160165"/>
            <a:ext cx="2884760" cy="519112"/>
          </a:xfrm>
          <a:prstGeom prst="rect">
            <a:avLst/>
          </a:prstGeom>
          <a:noFill/>
          <a:ln w="9525">
            <a:noFill/>
            <a:miter lim="800000"/>
            <a:headEnd/>
            <a:tailEnd/>
          </a:ln>
        </p:spPr>
        <p:txBody>
          <a:bodyPr wrap="square">
            <a:spAutoFit/>
          </a:bodyPr>
          <a:lstStyle/>
          <a:p>
            <a:pPr algn="l">
              <a:spcBef>
                <a:spcPct val="25000"/>
              </a:spcBef>
            </a:pPr>
            <a:r>
              <a:rPr lang="zh-CN" altLang="en-US" sz="2800" b="1" smtClean="0">
                <a:solidFill>
                  <a:srgbClr val="FF00FF"/>
                </a:solidFill>
              </a:rPr>
              <a:t>假设可以拼接</a:t>
            </a:r>
            <a:r>
              <a:rPr lang="zh-CN" altLang="en-US" sz="2800" b="1">
                <a:solidFill>
                  <a:srgbClr val="FF00FF"/>
                </a:solidFill>
              </a:rPr>
              <a:t>:</a:t>
            </a:r>
            <a:endParaRPr lang="zh-CN" altLang="en-US" b="1">
              <a:solidFill>
                <a:srgbClr val="FF00FF"/>
              </a:solidFill>
            </a:endParaRPr>
          </a:p>
        </p:txBody>
      </p:sp>
      <p:grpSp>
        <p:nvGrpSpPr>
          <p:cNvPr id="127" name="Group 639"/>
          <p:cNvGrpSpPr>
            <a:grpSpLocks/>
          </p:cNvGrpSpPr>
          <p:nvPr/>
        </p:nvGrpSpPr>
        <p:grpSpPr bwMode="auto">
          <a:xfrm>
            <a:off x="311150" y="4425652"/>
            <a:ext cx="2720975" cy="2162175"/>
            <a:chOff x="316" y="2366"/>
            <a:chExt cx="1770" cy="1362"/>
          </a:xfrm>
        </p:grpSpPr>
        <p:sp>
          <p:nvSpPr>
            <p:cNvPr id="128" name="Text Box 519"/>
            <p:cNvSpPr txBox="1">
              <a:spLocks noChangeArrowheads="1"/>
            </p:cNvSpPr>
            <p:nvPr/>
          </p:nvSpPr>
          <p:spPr bwMode="auto">
            <a:xfrm>
              <a:off x="634" y="2366"/>
              <a:ext cx="1452" cy="1362"/>
            </a:xfrm>
            <a:prstGeom prst="rect">
              <a:avLst/>
            </a:prstGeom>
            <a:noFill/>
            <a:ln w="19050">
              <a:solidFill>
                <a:srgbClr val="003800"/>
              </a:solidFill>
              <a:miter lim="800000"/>
              <a:headEnd/>
              <a:tailEnd/>
            </a:ln>
          </p:spPr>
          <p:txBody>
            <a:bodyPr>
              <a:spAutoFit/>
            </a:bodyPr>
            <a:lstStyle/>
            <a:p>
              <a:pPr algn="l">
                <a:lnSpc>
                  <a:spcPct val="85000"/>
                </a:lnSpc>
                <a:spcBef>
                  <a:spcPct val="0"/>
                </a:spcBef>
              </a:pPr>
              <a:r>
                <a:rPr lang="zh-CN" altLang="en-US" sz="2800" b="1"/>
                <a:t>       </a:t>
              </a:r>
            </a:p>
            <a:p>
              <a:pPr algn="l">
                <a:lnSpc>
                  <a:spcPct val="85000"/>
                </a:lnSpc>
                <a:spcBef>
                  <a:spcPct val="0"/>
                </a:spcBef>
              </a:pPr>
              <a:endParaRPr lang="zh-CN" altLang="en-US" sz="2800" b="1"/>
            </a:p>
            <a:p>
              <a:pPr algn="l">
                <a:lnSpc>
                  <a:spcPct val="90000"/>
                </a:lnSpc>
                <a:spcBef>
                  <a:spcPct val="0"/>
                </a:spcBef>
              </a:pPr>
              <a:endParaRPr lang="zh-CN" altLang="en-US" sz="2800" b="1"/>
            </a:p>
            <a:p>
              <a:pPr algn="l">
                <a:lnSpc>
                  <a:spcPct val="75000"/>
                </a:lnSpc>
                <a:spcBef>
                  <a:spcPct val="0"/>
                </a:spcBef>
              </a:pPr>
              <a:endParaRPr lang="zh-CN" altLang="en-US" sz="2800" b="1"/>
            </a:p>
            <a:p>
              <a:pPr algn="l">
                <a:lnSpc>
                  <a:spcPct val="75000"/>
                </a:lnSpc>
                <a:spcBef>
                  <a:spcPct val="0"/>
                </a:spcBef>
              </a:pPr>
              <a:endParaRPr lang="zh-CN" altLang="en-US" sz="2800" b="1"/>
            </a:p>
            <a:p>
              <a:pPr algn="l">
                <a:lnSpc>
                  <a:spcPct val="70000"/>
                </a:lnSpc>
                <a:spcBef>
                  <a:spcPct val="0"/>
                </a:spcBef>
              </a:pPr>
              <a:endParaRPr lang="zh-CN" altLang="en-US" sz="2800" b="1"/>
            </a:p>
          </p:txBody>
        </p:sp>
        <p:grpSp>
          <p:nvGrpSpPr>
            <p:cNvPr id="129" name="Group 520"/>
            <p:cNvGrpSpPr>
              <a:grpSpLocks/>
            </p:cNvGrpSpPr>
            <p:nvPr/>
          </p:nvGrpSpPr>
          <p:grpSpPr bwMode="auto">
            <a:xfrm>
              <a:off x="795" y="2435"/>
              <a:ext cx="249" cy="227"/>
              <a:chOff x="1679" y="2832"/>
              <a:chExt cx="337" cy="269"/>
            </a:xfrm>
          </p:grpSpPr>
          <p:sp>
            <p:nvSpPr>
              <p:cNvPr id="241" name="Freeform 521"/>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242" name="Line 522"/>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243" name="Line 523"/>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244" name="Line 524"/>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245" name="Line 525"/>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246" name="AutoShape 526"/>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30" name="Group 527"/>
            <p:cNvGrpSpPr>
              <a:grpSpLocks/>
            </p:cNvGrpSpPr>
            <p:nvPr/>
          </p:nvGrpSpPr>
          <p:grpSpPr bwMode="auto">
            <a:xfrm>
              <a:off x="1762" y="2414"/>
              <a:ext cx="249" cy="227"/>
              <a:chOff x="1679" y="2832"/>
              <a:chExt cx="337" cy="269"/>
            </a:xfrm>
          </p:grpSpPr>
          <p:sp>
            <p:nvSpPr>
              <p:cNvPr id="235" name="Freeform 528"/>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236" name="Line 529"/>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237" name="Line 530"/>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238" name="Line 531"/>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239" name="Line 532"/>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240" name="AutoShape 533"/>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31" name="Group 534"/>
            <p:cNvGrpSpPr>
              <a:grpSpLocks/>
            </p:cNvGrpSpPr>
            <p:nvPr/>
          </p:nvGrpSpPr>
          <p:grpSpPr bwMode="auto">
            <a:xfrm>
              <a:off x="1425" y="2424"/>
              <a:ext cx="249" cy="227"/>
              <a:chOff x="1679" y="2832"/>
              <a:chExt cx="337" cy="269"/>
            </a:xfrm>
          </p:grpSpPr>
          <p:sp>
            <p:nvSpPr>
              <p:cNvPr id="229" name="Freeform 535"/>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230" name="Line 536"/>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231" name="Line 537"/>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232" name="Line 538"/>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233" name="Line 539"/>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234" name="AutoShape 540"/>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32" name="Group 541"/>
            <p:cNvGrpSpPr>
              <a:grpSpLocks/>
            </p:cNvGrpSpPr>
            <p:nvPr/>
          </p:nvGrpSpPr>
          <p:grpSpPr bwMode="auto">
            <a:xfrm>
              <a:off x="1099" y="2435"/>
              <a:ext cx="249" cy="227"/>
              <a:chOff x="1679" y="2832"/>
              <a:chExt cx="337" cy="269"/>
            </a:xfrm>
          </p:grpSpPr>
          <p:sp>
            <p:nvSpPr>
              <p:cNvPr id="223" name="Freeform 542"/>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224" name="Line 543"/>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225" name="Line 544"/>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226" name="Line 545"/>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227" name="Line 546"/>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228" name="AutoShape 547"/>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33" name="Group 548"/>
            <p:cNvGrpSpPr>
              <a:grpSpLocks/>
            </p:cNvGrpSpPr>
            <p:nvPr/>
          </p:nvGrpSpPr>
          <p:grpSpPr bwMode="auto">
            <a:xfrm>
              <a:off x="781" y="2705"/>
              <a:ext cx="227" cy="249"/>
              <a:chOff x="1679" y="2832"/>
              <a:chExt cx="337" cy="269"/>
            </a:xfrm>
          </p:grpSpPr>
          <p:sp>
            <p:nvSpPr>
              <p:cNvPr id="217" name="Freeform 549"/>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218" name="Line 550"/>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219" name="Line 551"/>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220" name="Line 552"/>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221" name="Line 553"/>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222" name="AutoShape 554"/>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34" name="Group 555"/>
            <p:cNvGrpSpPr>
              <a:grpSpLocks/>
            </p:cNvGrpSpPr>
            <p:nvPr/>
          </p:nvGrpSpPr>
          <p:grpSpPr bwMode="auto">
            <a:xfrm>
              <a:off x="1764" y="2684"/>
              <a:ext cx="227" cy="249"/>
              <a:chOff x="1679" y="2832"/>
              <a:chExt cx="337" cy="269"/>
            </a:xfrm>
          </p:grpSpPr>
          <p:sp>
            <p:nvSpPr>
              <p:cNvPr id="211" name="Freeform 556"/>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212" name="Line 557"/>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213" name="Line 558"/>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214" name="Line 559"/>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215" name="Line 560"/>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216" name="AutoShape 561"/>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35" name="Group 562"/>
            <p:cNvGrpSpPr>
              <a:grpSpLocks/>
            </p:cNvGrpSpPr>
            <p:nvPr/>
          </p:nvGrpSpPr>
          <p:grpSpPr bwMode="auto">
            <a:xfrm>
              <a:off x="1411" y="2694"/>
              <a:ext cx="227" cy="249"/>
              <a:chOff x="1679" y="2832"/>
              <a:chExt cx="337" cy="269"/>
            </a:xfrm>
          </p:grpSpPr>
          <p:sp>
            <p:nvSpPr>
              <p:cNvPr id="205" name="Freeform 563"/>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206" name="Line 564"/>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207" name="Line 565"/>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208" name="Line 566"/>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209" name="Line 567"/>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210" name="AutoShape 568"/>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36" name="Group 569"/>
            <p:cNvGrpSpPr>
              <a:grpSpLocks/>
            </p:cNvGrpSpPr>
            <p:nvPr/>
          </p:nvGrpSpPr>
          <p:grpSpPr bwMode="auto">
            <a:xfrm>
              <a:off x="1085" y="2705"/>
              <a:ext cx="227" cy="249"/>
              <a:chOff x="1679" y="2832"/>
              <a:chExt cx="337" cy="269"/>
            </a:xfrm>
          </p:grpSpPr>
          <p:sp>
            <p:nvSpPr>
              <p:cNvPr id="199" name="Freeform 570"/>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200" name="Line 571"/>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201" name="Line 572"/>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202" name="Line 573"/>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203" name="Line 574"/>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204" name="AutoShape 575"/>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37" name="Group 576"/>
            <p:cNvGrpSpPr>
              <a:grpSpLocks/>
            </p:cNvGrpSpPr>
            <p:nvPr/>
          </p:nvGrpSpPr>
          <p:grpSpPr bwMode="auto">
            <a:xfrm>
              <a:off x="761" y="2991"/>
              <a:ext cx="227" cy="249"/>
              <a:chOff x="1679" y="2832"/>
              <a:chExt cx="337" cy="269"/>
            </a:xfrm>
          </p:grpSpPr>
          <p:sp>
            <p:nvSpPr>
              <p:cNvPr id="193" name="Freeform 577"/>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194" name="Line 578"/>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195" name="Line 579"/>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196" name="Line 580"/>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197" name="Line 581"/>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198" name="AutoShape 582"/>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38" name="Group 583"/>
            <p:cNvGrpSpPr>
              <a:grpSpLocks/>
            </p:cNvGrpSpPr>
            <p:nvPr/>
          </p:nvGrpSpPr>
          <p:grpSpPr bwMode="auto">
            <a:xfrm>
              <a:off x="1744" y="2970"/>
              <a:ext cx="227" cy="249"/>
              <a:chOff x="1679" y="2832"/>
              <a:chExt cx="337" cy="269"/>
            </a:xfrm>
          </p:grpSpPr>
          <p:sp>
            <p:nvSpPr>
              <p:cNvPr id="187" name="Freeform 584"/>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188" name="Line 585"/>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189" name="Line 586"/>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190" name="Line 587"/>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191" name="Line 588"/>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192" name="AutoShape 589"/>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39" name="Group 590"/>
            <p:cNvGrpSpPr>
              <a:grpSpLocks/>
            </p:cNvGrpSpPr>
            <p:nvPr/>
          </p:nvGrpSpPr>
          <p:grpSpPr bwMode="auto">
            <a:xfrm>
              <a:off x="1391" y="2980"/>
              <a:ext cx="227" cy="249"/>
              <a:chOff x="1679" y="2832"/>
              <a:chExt cx="337" cy="269"/>
            </a:xfrm>
          </p:grpSpPr>
          <p:sp>
            <p:nvSpPr>
              <p:cNvPr id="181" name="Freeform 591"/>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182" name="Line 592"/>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183" name="Line 593"/>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184" name="Line 594"/>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185" name="Line 595"/>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186" name="AutoShape 596"/>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40" name="Group 597"/>
            <p:cNvGrpSpPr>
              <a:grpSpLocks/>
            </p:cNvGrpSpPr>
            <p:nvPr/>
          </p:nvGrpSpPr>
          <p:grpSpPr bwMode="auto">
            <a:xfrm>
              <a:off x="1065" y="2991"/>
              <a:ext cx="227" cy="249"/>
              <a:chOff x="1679" y="2832"/>
              <a:chExt cx="337" cy="269"/>
            </a:xfrm>
          </p:grpSpPr>
          <p:sp>
            <p:nvSpPr>
              <p:cNvPr id="175" name="Freeform 598"/>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176" name="Line 599"/>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177" name="Line 600"/>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178" name="Line 601"/>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179" name="Line 602"/>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180" name="AutoShape 603"/>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41" name="Group 604"/>
            <p:cNvGrpSpPr>
              <a:grpSpLocks/>
            </p:cNvGrpSpPr>
            <p:nvPr/>
          </p:nvGrpSpPr>
          <p:grpSpPr bwMode="auto">
            <a:xfrm>
              <a:off x="757" y="3431"/>
              <a:ext cx="227" cy="249"/>
              <a:chOff x="1679" y="2832"/>
              <a:chExt cx="337" cy="269"/>
            </a:xfrm>
          </p:grpSpPr>
          <p:sp>
            <p:nvSpPr>
              <p:cNvPr id="169" name="Freeform 605"/>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170" name="Line 606"/>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171" name="Line 607"/>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172" name="Line 608"/>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173" name="Line 609"/>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174" name="AutoShape 610"/>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42" name="Group 611"/>
            <p:cNvGrpSpPr>
              <a:grpSpLocks/>
            </p:cNvGrpSpPr>
            <p:nvPr/>
          </p:nvGrpSpPr>
          <p:grpSpPr bwMode="auto">
            <a:xfrm>
              <a:off x="1740" y="3410"/>
              <a:ext cx="227" cy="249"/>
              <a:chOff x="1679" y="2832"/>
              <a:chExt cx="337" cy="269"/>
            </a:xfrm>
          </p:grpSpPr>
          <p:sp>
            <p:nvSpPr>
              <p:cNvPr id="163" name="Freeform 612"/>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164" name="Line 613"/>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165" name="Line 614"/>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166" name="Line 615"/>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167" name="Line 616"/>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168" name="AutoShape 617"/>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43" name="Group 618"/>
            <p:cNvGrpSpPr>
              <a:grpSpLocks/>
            </p:cNvGrpSpPr>
            <p:nvPr/>
          </p:nvGrpSpPr>
          <p:grpSpPr bwMode="auto">
            <a:xfrm>
              <a:off x="1387" y="3420"/>
              <a:ext cx="227" cy="249"/>
              <a:chOff x="1679" y="2832"/>
              <a:chExt cx="337" cy="269"/>
            </a:xfrm>
          </p:grpSpPr>
          <p:sp>
            <p:nvSpPr>
              <p:cNvPr id="157" name="Freeform 619"/>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158" name="Line 620"/>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159" name="Line 621"/>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160" name="Line 622"/>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161" name="Line 623"/>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162" name="AutoShape 624"/>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144" name="Group 625"/>
            <p:cNvGrpSpPr>
              <a:grpSpLocks/>
            </p:cNvGrpSpPr>
            <p:nvPr/>
          </p:nvGrpSpPr>
          <p:grpSpPr bwMode="auto">
            <a:xfrm>
              <a:off x="1061" y="3431"/>
              <a:ext cx="227" cy="249"/>
              <a:chOff x="1679" y="2832"/>
              <a:chExt cx="337" cy="269"/>
            </a:xfrm>
          </p:grpSpPr>
          <p:sp>
            <p:nvSpPr>
              <p:cNvPr id="151" name="Freeform 626"/>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152" name="Line 627"/>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153" name="Line 628"/>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154" name="Line 629"/>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155" name="Line 630"/>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156" name="AutoShape 631"/>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sp>
          <p:nvSpPr>
            <p:cNvPr id="145" name="Text Box 632"/>
            <p:cNvSpPr txBox="1">
              <a:spLocks noChangeArrowheads="1"/>
            </p:cNvSpPr>
            <p:nvPr/>
          </p:nvSpPr>
          <p:spPr bwMode="auto">
            <a:xfrm>
              <a:off x="1128" y="3080"/>
              <a:ext cx="711" cy="356"/>
            </a:xfrm>
            <a:prstGeom prst="rect">
              <a:avLst/>
            </a:prstGeom>
            <a:noFill/>
            <a:ln w="9525">
              <a:noFill/>
              <a:miter lim="800000"/>
              <a:headEnd/>
              <a:tailEnd/>
            </a:ln>
          </p:spPr>
          <p:txBody>
            <a:bodyPr>
              <a:spAutoFit/>
            </a:bodyPr>
            <a:lstStyle/>
            <a:p>
              <a:pPr algn="l"/>
              <a:r>
                <a:rPr lang="zh-CN" altLang="en-US" sz="3100" b="1"/>
                <a:t>.....</a:t>
              </a:r>
            </a:p>
          </p:txBody>
        </p:sp>
        <p:sp>
          <p:nvSpPr>
            <p:cNvPr id="146" name="Text Box 633"/>
            <p:cNvSpPr txBox="1">
              <a:spLocks noChangeArrowheads="1"/>
            </p:cNvSpPr>
            <p:nvPr/>
          </p:nvSpPr>
          <p:spPr bwMode="auto">
            <a:xfrm>
              <a:off x="418" y="2396"/>
              <a:ext cx="289" cy="288"/>
            </a:xfrm>
            <a:prstGeom prst="rect">
              <a:avLst/>
            </a:prstGeom>
            <a:noFill/>
            <a:ln w="9525">
              <a:noFill/>
              <a:miter lim="800000"/>
              <a:headEnd/>
              <a:tailEnd/>
            </a:ln>
          </p:spPr>
          <p:txBody>
            <a:bodyPr>
              <a:spAutoFit/>
            </a:bodyPr>
            <a:lstStyle/>
            <a:p>
              <a:pPr algn="l"/>
              <a:r>
                <a:rPr lang="zh-CN" altLang="en-US" sz="2400" b="1"/>
                <a:t>8</a:t>
              </a:r>
            </a:p>
          </p:txBody>
        </p:sp>
        <p:sp>
          <p:nvSpPr>
            <p:cNvPr id="147" name="Text Box 634"/>
            <p:cNvSpPr txBox="1">
              <a:spLocks noChangeArrowheads="1"/>
            </p:cNvSpPr>
            <p:nvPr/>
          </p:nvSpPr>
          <p:spPr bwMode="auto">
            <a:xfrm>
              <a:off x="432" y="2660"/>
              <a:ext cx="289" cy="288"/>
            </a:xfrm>
            <a:prstGeom prst="rect">
              <a:avLst/>
            </a:prstGeom>
            <a:noFill/>
            <a:ln w="9525">
              <a:noFill/>
              <a:miter lim="800000"/>
              <a:headEnd/>
              <a:tailEnd/>
            </a:ln>
          </p:spPr>
          <p:txBody>
            <a:bodyPr>
              <a:spAutoFit/>
            </a:bodyPr>
            <a:lstStyle/>
            <a:p>
              <a:pPr algn="l"/>
              <a:r>
                <a:rPr lang="zh-CN" altLang="en-US" sz="2400" b="1"/>
                <a:t>9</a:t>
              </a:r>
            </a:p>
          </p:txBody>
        </p:sp>
        <p:sp>
          <p:nvSpPr>
            <p:cNvPr id="148" name="Text Box 635"/>
            <p:cNvSpPr txBox="1">
              <a:spLocks noChangeArrowheads="1"/>
            </p:cNvSpPr>
            <p:nvPr/>
          </p:nvSpPr>
          <p:spPr bwMode="auto">
            <a:xfrm>
              <a:off x="316" y="3414"/>
              <a:ext cx="377" cy="288"/>
            </a:xfrm>
            <a:prstGeom prst="rect">
              <a:avLst/>
            </a:prstGeom>
            <a:noFill/>
            <a:ln w="9525">
              <a:noFill/>
              <a:miter lim="800000"/>
              <a:headEnd/>
              <a:tailEnd/>
            </a:ln>
          </p:spPr>
          <p:txBody>
            <a:bodyPr>
              <a:spAutoFit/>
            </a:bodyPr>
            <a:lstStyle/>
            <a:p>
              <a:pPr algn="l"/>
              <a:r>
                <a:rPr lang="zh-CN" altLang="en-US" sz="2400" b="1"/>
                <a:t>15</a:t>
              </a:r>
            </a:p>
          </p:txBody>
        </p:sp>
        <p:sp>
          <p:nvSpPr>
            <p:cNvPr id="149" name="Text Box 636"/>
            <p:cNvSpPr txBox="1">
              <a:spLocks noChangeArrowheads="1"/>
            </p:cNvSpPr>
            <p:nvPr/>
          </p:nvSpPr>
          <p:spPr bwMode="auto">
            <a:xfrm>
              <a:off x="347" y="2934"/>
              <a:ext cx="337" cy="288"/>
            </a:xfrm>
            <a:prstGeom prst="rect">
              <a:avLst/>
            </a:prstGeom>
            <a:noFill/>
            <a:ln w="9525">
              <a:noFill/>
              <a:miter lim="800000"/>
              <a:headEnd/>
              <a:tailEnd/>
            </a:ln>
          </p:spPr>
          <p:txBody>
            <a:bodyPr>
              <a:spAutoFit/>
            </a:bodyPr>
            <a:lstStyle/>
            <a:p>
              <a:pPr algn="l"/>
              <a:r>
                <a:rPr lang="zh-CN" altLang="en-US" sz="2400" b="1"/>
                <a:t>10</a:t>
              </a:r>
            </a:p>
          </p:txBody>
        </p:sp>
        <p:sp>
          <p:nvSpPr>
            <p:cNvPr id="150" name="Text Box 637"/>
            <p:cNvSpPr txBox="1">
              <a:spLocks noChangeArrowheads="1"/>
            </p:cNvSpPr>
            <p:nvPr/>
          </p:nvSpPr>
          <p:spPr bwMode="auto">
            <a:xfrm>
              <a:off x="381" y="3207"/>
              <a:ext cx="430" cy="296"/>
            </a:xfrm>
            <a:prstGeom prst="rect">
              <a:avLst/>
            </a:prstGeom>
            <a:noFill/>
            <a:ln w="9525">
              <a:noFill/>
              <a:miter lim="800000"/>
              <a:headEnd/>
              <a:tailEnd/>
            </a:ln>
          </p:spPr>
          <p:txBody>
            <a:bodyPr vert="eaVert">
              <a:spAutoFit/>
            </a:bodyPr>
            <a:lstStyle/>
            <a:p>
              <a:pPr algn="l"/>
              <a:r>
                <a:rPr lang="zh-CN" altLang="en-US" sz="3100" b="1"/>
                <a:t>...</a:t>
              </a:r>
            </a:p>
          </p:txBody>
        </p:sp>
      </p:grpSp>
      <p:grpSp>
        <p:nvGrpSpPr>
          <p:cNvPr id="247" name="Group 640"/>
          <p:cNvGrpSpPr>
            <a:grpSpLocks/>
          </p:cNvGrpSpPr>
          <p:nvPr/>
        </p:nvGrpSpPr>
        <p:grpSpPr bwMode="auto">
          <a:xfrm>
            <a:off x="2765560" y="2152352"/>
            <a:ext cx="2628765" cy="2185988"/>
            <a:chOff x="390" y="926"/>
            <a:chExt cx="1704" cy="1377"/>
          </a:xfrm>
        </p:grpSpPr>
        <p:sp>
          <p:nvSpPr>
            <p:cNvPr id="248" name="Text Box 641"/>
            <p:cNvSpPr txBox="1">
              <a:spLocks noChangeArrowheads="1"/>
            </p:cNvSpPr>
            <p:nvPr/>
          </p:nvSpPr>
          <p:spPr bwMode="auto">
            <a:xfrm>
              <a:off x="642" y="926"/>
              <a:ext cx="1452" cy="1377"/>
            </a:xfrm>
            <a:prstGeom prst="rect">
              <a:avLst/>
            </a:prstGeom>
            <a:noFill/>
            <a:ln w="19050">
              <a:solidFill>
                <a:srgbClr val="003800"/>
              </a:solidFill>
              <a:miter lim="800000"/>
              <a:headEnd/>
              <a:tailEnd/>
            </a:ln>
          </p:spPr>
          <p:txBody>
            <a:bodyPr>
              <a:spAutoFit/>
            </a:bodyPr>
            <a:lstStyle/>
            <a:p>
              <a:pPr algn="l">
                <a:lnSpc>
                  <a:spcPct val="90000"/>
                </a:lnSpc>
                <a:spcBef>
                  <a:spcPct val="0"/>
                </a:spcBef>
              </a:pPr>
              <a:r>
                <a:rPr lang="zh-CN" altLang="en-US" sz="2800" b="1"/>
                <a:t>       </a:t>
              </a:r>
            </a:p>
            <a:p>
              <a:pPr algn="l">
                <a:lnSpc>
                  <a:spcPct val="90000"/>
                </a:lnSpc>
                <a:spcBef>
                  <a:spcPct val="0"/>
                </a:spcBef>
              </a:pPr>
              <a:endParaRPr lang="zh-CN" altLang="en-US" sz="2800" b="1"/>
            </a:p>
            <a:p>
              <a:pPr algn="l">
                <a:lnSpc>
                  <a:spcPct val="75000"/>
                </a:lnSpc>
                <a:spcBef>
                  <a:spcPct val="0"/>
                </a:spcBef>
              </a:pPr>
              <a:endParaRPr lang="zh-CN" altLang="en-US" sz="2800" b="1"/>
            </a:p>
            <a:p>
              <a:pPr algn="l">
                <a:lnSpc>
                  <a:spcPct val="75000"/>
                </a:lnSpc>
                <a:spcBef>
                  <a:spcPct val="0"/>
                </a:spcBef>
              </a:pPr>
              <a:endParaRPr lang="zh-CN" altLang="en-US" sz="2800" b="1"/>
            </a:p>
            <a:p>
              <a:pPr algn="l">
                <a:lnSpc>
                  <a:spcPct val="86000"/>
                </a:lnSpc>
                <a:spcBef>
                  <a:spcPct val="0"/>
                </a:spcBef>
              </a:pPr>
              <a:endParaRPr lang="zh-CN" altLang="en-US" sz="2800" b="1"/>
            </a:p>
            <a:p>
              <a:pPr algn="l">
                <a:lnSpc>
                  <a:spcPct val="70000"/>
                </a:lnSpc>
                <a:spcBef>
                  <a:spcPct val="0"/>
                </a:spcBef>
              </a:pPr>
              <a:endParaRPr lang="zh-CN" altLang="en-US" sz="2800" b="1"/>
            </a:p>
          </p:txBody>
        </p:sp>
        <p:grpSp>
          <p:nvGrpSpPr>
            <p:cNvPr id="249" name="Group 642"/>
            <p:cNvGrpSpPr>
              <a:grpSpLocks/>
            </p:cNvGrpSpPr>
            <p:nvPr/>
          </p:nvGrpSpPr>
          <p:grpSpPr bwMode="auto">
            <a:xfrm>
              <a:off x="803" y="995"/>
              <a:ext cx="249" cy="227"/>
              <a:chOff x="1679" y="2832"/>
              <a:chExt cx="337" cy="269"/>
            </a:xfrm>
          </p:grpSpPr>
          <p:sp>
            <p:nvSpPr>
              <p:cNvPr id="361" name="Freeform 643"/>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362" name="Line 644"/>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363" name="Line 645"/>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364" name="Line 646"/>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365" name="Line 647"/>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366" name="AutoShape 648"/>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250" name="Group 649"/>
            <p:cNvGrpSpPr>
              <a:grpSpLocks/>
            </p:cNvGrpSpPr>
            <p:nvPr/>
          </p:nvGrpSpPr>
          <p:grpSpPr bwMode="auto">
            <a:xfrm>
              <a:off x="1770" y="974"/>
              <a:ext cx="249" cy="227"/>
              <a:chOff x="1679" y="2832"/>
              <a:chExt cx="337" cy="269"/>
            </a:xfrm>
          </p:grpSpPr>
          <p:sp>
            <p:nvSpPr>
              <p:cNvPr id="355" name="Freeform 650"/>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356" name="Line 651"/>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357" name="Line 652"/>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358" name="Line 653"/>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359" name="Line 654"/>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360" name="AutoShape 655"/>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251" name="Group 656"/>
            <p:cNvGrpSpPr>
              <a:grpSpLocks/>
            </p:cNvGrpSpPr>
            <p:nvPr/>
          </p:nvGrpSpPr>
          <p:grpSpPr bwMode="auto">
            <a:xfrm>
              <a:off x="1433" y="984"/>
              <a:ext cx="249" cy="227"/>
              <a:chOff x="1679" y="2832"/>
              <a:chExt cx="337" cy="269"/>
            </a:xfrm>
          </p:grpSpPr>
          <p:sp>
            <p:nvSpPr>
              <p:cNvPr id="349" name="Freeform 657"/>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350" name="Line 658"/>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351" name="Line 659"/>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352" name="Line 660"/>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353" name="Line 661"/>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354" name="AutoShape 662"/>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252" name="Group 663"/>
            <p:cNvGrpSpPr>
              <a:grpSpLocks/>
            </p:cNvGrpSpPr>
            <p:nvPr/>
          </p:nvGrpSpPr>
          <p:grpSpPr bwMode="auto">
            <a:xfrm>
              <a:off x="1107" y="995"/>
              <a:ext cx="249" cy="227"/>
              <a:chOff x="1679" y="2832"/>
              <a:chExt cx="337" cy="269"/>
            </a:xfrm>
          </p:grpSpPr>
          <p:sp>
            <p:nvSpPr>
              <p:cNvPr id="343" name="Freeform 664"/>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344" name="Line 665"/>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345" name="Line 666"/>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346" name="Line 667"/>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347" name="Line 668"/>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348" name="AutoShape 669"/>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253" name="Group 670"/>
            <p:cNvGrpSpPr>
              <a:grpSpLocks/>
            </p:cNvGrpSpPr>
            <p:nvPr/>
          </p:nvGrpSpPr>
          <p:grpSpPr bwMode="auto">
            <a:xfrm>
              <a:off x="789" y="1257"/>
              <a:ext cx="227" cy="249"/>
              <a:chOff x="1679" y="2832"/>
              <a:chExt cx="337" cy="269"/>
            </a:xfrm>
          </p:grpSpPr>
          <p:sp>
            <p:nvSpPr>
              <p:cNvPr id="337" name="Freeform 671"/>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338" name="Line 672"/>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339" name="Line 673"/>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340" name="Line 674"/>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341" name="Line 675"/>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342" name="AutoShape 676"/>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254" name="Group 677"/>
            <p:cNvGrpSpPr>
              <a:grpSpLocks/>
            </p:cNvGrpSpPr>
            <p:nvPr/>
          </p:nvGrpSpPr>
          <p:grpSpPr bwMode="auto">
            <a:xfrm>
              <a:off x="1772" y="1236"/>
              <a:ext cx="227" cy="249"/>
              <a:chOff x="1679" y="2832"/>
              <a:chExt cx="337" cy="269"/>
            </a:xfrm>
          </p:grpSpPr>
          <p:sp>
            <p:nvSpPr>
              <p:cNvPr id="331" name="Freeform 678"/>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332" name="Line 679"/>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333" name="Line 680"/>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334" name="Line 681"/>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335" name="Line 682"/>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336" name="AutoShape 683"/>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255" name="Group 684"/>
            <p:cNvGrpSpPr>
              <a:grpSpLocks/>
            </p:cNvGrpSpPr>
            <p:nvPr/>
          </p:nvGrpSpPr>
          <p:grpSpPr bwMode="auto">
            <a:xfrm>
              <a:off x="1419" y="1246"/>
              <a:ext cx="227" cy="249"/>
              <a:chOff x="1679" y="2832"/>
              <a:chExt cx="337" cy="269"/>
            </a:xfrm>
          </p:grpSpPr>
          <p:sp>
            <p:nvSpPr>
              <p:cNvPr id="325" name="Freeform 685"/>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326" name="Line 686"/>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327" name="Line 687"/>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328" name="Line 688"/>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329" name="Line 689"/>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330" name="AutoShape 690"/>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256" name="Group 691"/>
            <p:cNvGrpSpPr>
              <a:grpSpLocks/>
            </p:cNvGrpSpPr>
            <p:nvPr/>
          </p:nvGrpSpPr>
          <p:grpSpPr bwMode="auto">
            <a:xfrm>
              <a:off x="1093" y="1257"/>
              <a:ext cx="227" cy="249"/>
              <a:chOff x="1679" y="2832"/>
              <a:chExt cx="337" cy="269"/>
            </a:xfrm>
          </p:grpSpPr>
          <p:sp>
            <p:nvSpPr>
              <p:cNvPr id="319" name="Freeform 692"/>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320" name="Line 693"/>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321" name="Line 694"/>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322" name="Line 695"/>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323" name="Line 696"/>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324" name="AutoShape 697"/>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257" name="Group 698"/>
            <p:cNvGrpSpPr>
              <a:grpSpLocks/>
            </p:cNvGrpSpPr>
            <p:nvPr/>
          </p:nvGrpSpPr>
          <p:grpSpPr bwMode="auto">
            <a:xfrm>
              <a:off x="769" y="1567"/>
              <a:ext cx="227" cy="249"/>
              <a:chOff x="1679" y="2832"/>
              <a:chExt cx="337" cy="269"/>
            </a:xfrm>
          </p:grpSpPr>
          <p:sp>
            <p:nvSpPr>
              <p:cNvPr id="313" name="Freeform 699"/>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314" name="Line 700"/>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315" name="Line 701"/>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316" name="Line 702"/>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317" name="Line 703"/>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318" name="AutoShape 704"/>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258" name="Group 705"/>
            <p:cNvGrpSpPr>
              <a:grpSpLocks/>
            </p:cNvGrpSpPr>
            <p:nvPr/>
          </p:nvGrpSpPr>
          <p:grpSpPr bwMode="auto">
            <a:xfrm>
              <a:off x="1752" y="1546"/>
              <a:ext cx="227" cy="249"/>
              <a:chOff x="1679" y="2832"/>
              <a:chExt cx="337" cy="269"/>
            </a:xfrm>
          </p:grpSpPr>
          <p:sp>
            <p:nvSpPr>
              <p:cNvPr id="307" name="Freeform 706"/>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308" name="Line 707"/>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309" name="Line 708"/>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310" name="Line 709"/>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311" name="Line 710"/>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312" name="AutoShape 711"/>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259" name="Group 712"/>
            <p:cNvGrpSpPr>
              <a:grpSpLocks/>
            </p:cNvGrpSpPr>
            <p:nvPr/>
          </p:nvGrpSpPr>
          <p:grpSpPr bwMode="auto">
            <a:xfrm>
              <a:off x="1399" y="1556"/>
              <a:ext cx="227" cy="249"/>
              <a:chOff x="1679" y="2832"/>
              <a:chExt cx="337" cy="269"/>
            </a:xfrm>
          </p:grpSpPr>
          <p:sp>
            <p:nvSpPr>
              <p:cNvPr id="301" name="Freeform 713"/>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302" name="Line 714"/>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303" name="Line 715"/>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304" name="Line 716"/>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305" name="Line 717"/>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306" name="AutoShape 718"/>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260" name="Group 719"/>
            <p:cNvGrpSpPr>
              <a:grpSpLocks/>
            </p:cNvGrpSpPr>
            <p:nvPr/>
          </p:nvGrpSpPr>
          <p:grpSpPr bwMode="auto">
            <a:xfrm>
              <a:off x="1073" y="1567"/>
              <a:ext cx="227" cy="249"/>
              <a:chOff x="1679" y="2832"/>
              <a:chExt cx="337" cy="269"/>
            </a:xfrm>
          </p:grpSpPr>
          <p:sp>
            <p:nvSpPr>
              <p:cNvPr id="295" name="Freeform 720"/>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296" name="Line 721"/>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297" name="Line 722"/>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298" name="Line 723"/>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299" name="Line 724"/>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300" name="AutoShape 725"/>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261" name="Group 726"/>
            <p:cNvGrpSpPr>
              <a:grpSpLocks/>
            </p:cNvGrpSpPr>
            <p:nvPr/>
          </p:nvGrpSpPr>
          <p:grpSpPr bwMode="auto">
            <a:xfrm>
              <a:off x="765" y="2023"/>
              <a:ext cx="227" cy="249"/>
              <a:chOff x="1679" y="2832"/>
              <a:chExt cx="337" cy="269"/>
            </a:xfrm>
          </p:grpSpPr>
          <p:sp>
            <p:nvSpPr>
              <p:cNvPr id="289" name="Freeform 727"/>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290" name="Line 728"/>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291" name="Line 729"/>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292" name="Line 730"/>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293" name="Line 731"/>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294" name="AutoShape 732"/>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262" name="Group 733"/>
            <p:cNvGrpSpPr>
              <a:grpSpLocks/>
            </p:cNvGrpSpPr>
            <p:nvPr/>
          </p:nvGrpSpPr>
          <p:grpSpPr bwMode="auto">
            <a:xfrm>
              <a:off x="1748" y="2002"/>
              <a:ext cx="227" cy="249"/>
              <a:chOff x="1679" y="2832"/>
              <a:chExt cx="337" cy="269"/>
            </a:xfrm>
          </p:grpSpPr>
          <p:sp>
            <p:nvSpPr>
              <p:cNvPr id="283" name="Freeform 734"/>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284" name="Line 735"/>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285" name="Line 736"/>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286" name="Line 737"/>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287" name="Line 738"/>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288" name="AutoShape 739"/>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263" name="Group 740"/>
            <p:cNvGrpSpPr>
              <a:grpSpLocks/>
            </p:cNvGrpSpPr>
            <p:nvPr/>
          </p:nvGrpSpPr>
          <p:grpSpPr bwMode="auto">
            <a:xfrm>
              <a:off x="1395" y="2012"/>
              <a:ext cx="227" cy="249"/>
              <a:chOff x="1679" y="2832"/>
              <a:chExt cx="337" cy="269"/>
            </a:xfrm>
          </p:grpSpPr>
          <p:sp>
            <p:nvSpPr>
              <p:cNvPr id="277" name="Freeform 741"/>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278" name="Line 742"/>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279" name="Line 743"/>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280" name="Line 744"/>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281" name="Line 745"/>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282" name="AutoShape 746"/>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264" name="Group 747"/>
            <p:cNvGrpSpPr>
              <a:grpSpLocks/>
            </p:cNvGrpSpPr>
            <p:nvPr/>
          </p:nvGrpSpPr>
          <p:grpSpPr bwMode="auto">
            <a:xfrm>
              <a:off x="1069" y="2023"/>
              <a:ext cx="227" cy="249"/>
              <a:chOff x="1679" y="2832"/>
              <a:chExt cx="337" cy="269"/>
            </a:xfrm>
          </p:grpSpPr>
          <p:sp>
            <p:nvSpPr>
              <p:cNvPr id="271" name="Freeform 748"/>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272" name="Line 749"/>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273" name="Line 750"/>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274" name="Line 751"/>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275" name="Line 752"/>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276" name="AutoShape 753"/>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sp>
          <p:nvSpPr>
            <p:cNvPr id="265" name="Text Box 754"/>
            <p:cNvSpPr txBox="1">
              <a:spLocks noChangeArrowheads="1"/>
            </p:cNvSpPr>
            <p:nvPr/>
          </p:nvSpPr>
          <p:spPr bwMode="auto">
            <a:xfrm>
              <a:off x="1136" y="1656"/>
              <a:ext cx="711" cy="356"/>
            </a:xfrm>
            <a:prstGeom prst="rect">
              <a:avLst/>
            </a:prstGeom>
            <a:noFill/>
            <a:ln w="9525">
              <a:noFill/>
              <a:miter lim="800000"/>
              <a:headEnd/>
              <a:tailEnd/>
            </a:ln>
          </p:spPr>
          <p:txBody>
            <a:bodyPr>
              <a:spAutoFit/>
            </a:bodyPr>
            <a:lstStyle/>
            <a:p>
              <a:pPr algn="l"/>
              <a:r>
                <a:rPr lang="zh-CN" altLang="en-US" sz="3100" b="1"/>
                <a:t>.....</a:t>
              </a:r>
            </a:p>
          </p:txBody>
        </p:sp>
        <p:sp>
          <p:nvSpPr>
            <p:cNvPr id="266" name="Text Box 755"/>
            <p:cNvSpPr txBox="1">
              <a:spLocks noChangeArrowheads="1"/>
            </p:cNvSpPr>
            <p:nvPr/>
          </p:nvSpPr>
          <p:spPr bwMode="auto">
            <a:xfrm>
              <a:off x="426" y="956"/>
              <a:ext cx="289" cy="288"/>
            </a:xfrm>
            <a:prstGeom prst="rect">
              <a:avLst/>
            </a:prstGeom>
            <a:noFill/>
            <a:ln w="9525">
              <a:noFill/>
              <a:miter lim="800000"/>
              <a:headEnd/>
              <a:tailEnd/>
            </a:ln>
          </p:spPr>
          <p:txBody>
            <a:bodyPr>
              <a:spAutoFit/>
            </a:bodyPr>
            <a:lstStyle/>
            <a:p>
              <a:pPr algn="l"/>
              <a:endParaRPr lang="zh-CN" altLang="en-US" sz="2400" b="1"/>
            </a:p>
          </p:txBody>
        </p:sp>
        <p:sp>
          <p:nvSpPr>
            <p:cNvPr id="267" name="Text Box 756"/>
            <p:cNvSpPr txBox="1">
              <a:spLocks noChangeArrowheads="1"/>
            </p:cNvSpPr>
            <p:nvPr/>
          </p:nvSpPr>
          <p:spPr bwMode="auto">
            <a:xfrm>
              <a:off x="440" y="1212"/>
              <a:ext cx="289" cy="288"/>
            </a:xfrm>
            <a:prstGeom prst="rect">
              <a:avLst/>
            </a:prstGeom>
            <a:noFill/>
            <a:ln w="9525">
              <a:noFill/>
              <a:miter lim="800000"/>
              <a:headEnd/>
              <a:tailEnd/>
            </a:ln>
          </p:spPr>
          <p:txBody>
            <a:bodyPr>
              <a:spAutoFit/>
            </a:bodyPr>
            <a:lstStyle/>
            <a:p>
              <a:pPr algn="l"/>
              <a:endParaRPr lang="zh-CN" altLang="en-US" sz="2400" b="1"/>
            </a:p>
          </p:txBody>
        </p:sp>
        <p:sp>
          <p:nvSpPr>
            <p:cNvPr id="268" name="Text Box 757"/>
            <p:cNvSpPr txBox="1">
              <a:spLocks noChangeArrowheads="1"/>
            </p:cNvSpPr>
            <p:nvPr/>
          </p:nvSpPr>
          <p:spPr bwMode="auto">
            <a:xfrm>
              <a:off x="412" y="2006"/>
              <a:ext cx="289" cy="288"/>
            </a:xfrm>
            <a:prstGeom prst="rect">
              <a:avLst/>
            </a:prstGeom>
            <a:noFill/>
            <a:ln w="9525">
              <a:noFill/>
              <a:miter lim="800000"/>
              <a:headEnd/>
              <a:tailEnd/>
            </a:ln>
          </p:spPr>
          <p:txBody>
            <a:bodyPr>
              <a:spAutoFit/>
            </a:bodyPr>
            <a:lstStyle/>
            <a:p>
              <a:pPr algn="l"/>
              <a:endParaRPr lang="zh-CN" altLang="en-US" sz="2400" b="1"/>
            </a:p>
          </p:txBody>
        </p:sp>
        <p:sp>
          <p:nvSpPr>
            <p:cNvPr id="269" name="Text Box 758"/>
            <p:cNvSpPr txBox="1">
              <a:spLocks noChangeArrowheads="1"/>
            </p:cNvSpPr>
            <p:nvPr/>
          </p:nvSpPr>
          <p:spPr bwMode="auto">
            <a:xfrm>
              <a:off x="427" y="1510"/>
              <a:ext cx="289" cy="288"/>
            </a:xfrm>
            <a:prstGeom prst="rect">
              <a:avLst/>
            </a:prstGeom>
            <a:noFill/>
            <a:ln w="9525">
              <a:noFill/>
              <a:miter lim="800000"/>
              <a:headEnd/>
              <a:tailEnd/>
            </a:ln>
          </p:spPr>
          <p:txBody>
            <a:bodyPr>
              <a:spAutoFit/>
            </a:bodyPr>
            <a:lstStyle/>
            <a:p>
              <a:pPr algn="l"/>
              <a:endParaRPr lang="zh-CN" altLang="en-US" sz="2400" b="1"/>
            </a:p>
          </p:txBody>
        </p:sp>
        <p:sp>
          <p:nvSpPr>
            <p:cNvPr id="270" name="Text Box 759"/>
            <p:cNvSpPr txBox="1">
              <a:spLocks noChangeArrowheads="1"/>
            </p:cNvSpPr>
            <p:nvPr/>
          </p:nvSpPr>
          <p:spPr bwMode="auto">
            <a:xfrm>
              <a:off x="390" y="1799"/>
              <a:ext cx="429" cy="296"/>
            </a:xfrm>
            <a:prstGeom prst="rect">
              <a:avLst/>
            </a:prstGeom>
            <a:noFill/>
            <a:ln w="9525">
              <a:noFill/>
              <a:miter lim="800000"/>
              <a:headEnd/>
              <a:tailEnd/>
            </a:ln>
          </p:spPr>
          <p:txBody>
            <a:bodyPr vert="eaVert">
              <a:spAutoFit/>
            </a:bodyPr>
            <a:lstStyle/>
            <a:p>
              <a:pPr algn="l"/>
              <a:endParaRPr lang="zh-CN" altLang="en-US" sz="3100" b="1"/>
            </a:p>
          </p:txBody>
        </p:sp>
      </p:grpSp>
      <p:grpSp>
        <p:nvGrpSpPr>
          <p:cNvPr id="367" name="Group 760"/>
          <p:cNvGrpSpPr>
            <a:grpSpLocks/>
          </p:cNvGrpSpPr>
          <p:nvPr/>
        </p:nvGrpSpPr>
        <p:grpSpPr bwMode="auto">
          <a:xfrm>
            <a:off x="2765563" y="4425652"/>
            <a:ext cx="2628762" cy="2171700"/>
            <a:chOff x="389" y="926"/>
            <a:chExt cx="1705" cy="1368"/>
          </a:xfrm>
        </p:grpSpPr>
        <p:sp>
          <p:nvSpPr>
            <p:cNvPr id="368" name="Text Box 761"/>
            <p:cNvSpPr txBox="1">
              <a:spLocks noChangeArrowheads="1"/>
            </p:cNvSpPr>
            <p:nvPr/>
          </p:nvSpPr>
          <p:spPr bwMode="auto">
            <a:xfrm>
              <a:off x="642" y="926"/>
              <a:ext cx="1452" cy="1360"/>
            </a:xfrm>
            <a:prstGeom prst="rect">
              <a:avLst/>
            </a:prstGeom>
            <a:noFill/>
            <a:ln w="19050">
              <a:solidFill>
                <a:srgbClr val="003800"/>
              </a:solidFill>
              <a:miter lim="800000"/>
              <a:headEnd/>
              <a:tailEnd/>
            </a:ln>
          </p:spPr>
          <p:txBody>
            <a:bodyPr>
              <a:spAutoFit/>
            </a:bodyPr>
            <a:lstStyle/>
            <a:p>
              <a:pPr algn="l">
                <a:lnSpc>
                  <a:spcPct val="90000"/>
                </a:lnSpc>
                <a:spcBef>
                  <a:spcPct val="0"/>
                </a:spcBef>
              </a:pPr>
              <a:r>
                <a:rPr lang="zh-CN" altLang="en-US" sz="2800" b="1"/>
                <a:t>       </a:t>
              </a:r>
            </a:p>
            <a:p>
              <a:pPr algn="l">
                <a:lnSpc>
                  <a:spcPct val="90000"/>
                </a:lnSpc>
                <a:spcBef>
                  <a:spcPct val="0"/>
                </a:spcBef>
              </a:pPr>
              <a:endParaRPr lang="zh-CN" altLang="en-US" sz="2800" b="1"/>
            </a:p>
            <a:p>
              <a:pPr algn="l">
                <a:lnSpc>
                  <a:spcPct val="70000"/>
                </a:lnSpc>
                <a:spcBef>
                  <a:spcPct val="0"/>
                </a:spcBef>
              </a:pPr>
              <a:endParaRPr lang="zh-CN" altLang="en-US" sz="2800" b="1"/>
            </a:p>
            <a:p>
              <a:pPr algn="l">
                <a:lnSpc>
                  <a:spcPct val="70000"/>
                </a:lnSpc>
                <a:spcBef>
                  <a:spcPct val="0"/>
                </a:spcBef>
              </a:pPr>
              <a:endParaRPr lang="zh-CN" altLang="en-US" sz="2800" b="1"/>
            </a:p>
            <a:p>
              <a:pPr algn="l">
                <a:lnSpc>
                  <a:spcPct val="90000"/>
                </a:lnSpc>
                <a:spcBef>
                  <a:spcPct val="0"/>
                </a:spcBef>
              </a:pPr>
              <a:endParaRPr lang="zh-CN" altLang="en-US" sz="2800" b="1"/>
            </a:p>
            <a:p>
              <a:pPr algn="l">
                <a:lnSpc>
                  <a:spcPct val="70000"/>
                </a:lnSpc>
                <a:spcBef>
                  <a:spcPct val="0"/>
                </a:spcBef>
              </a:pPr>
              <a:endParaRPr lang="zh-CN" altLang="en-US" sz="2800" b="1"/>
            </a:p>
          </p:txBody>
        </p:sp>
        <p:grpSp>
          <p:nvGrpSpPr>
            <p:cNvPr id="369" name="Group 762"/>
            <p:cNvGrpSpPr>
              <a:grpSpLocks/>
            </p:cNvGrpSpPr>
            <p:nvPr/>
          </p:nvGrpSpPr>
          <p:grpSpPr bwMode="auto">
            <a:xfrm>
              <a:off x="803" y="995"/>
              <a:ext cx="249" cy="227"/>
              <a:chOff x="1679" y="2832"/>
              <a:chExt cx="337" cy="269"/>
            </a:xfrm>
          </p:grpSpPr>
          <p:sp>
            <p:nvSpPr>
              <p:cNvPr id="481" name="Freeform 763"/>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482" name="Line 764"/>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483" name="Line 765"/>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484" name="Line 766"/>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485" name="Line 767"/>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486" name="AutoShape 768"/>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370" name="Group 769"/>
            <p:cNvGrpSpPr>
              <a:grpSpLocks/>
            </p:cNvGrpSpPr>
            <p:nvPr/>
          </p:nvGrpSpPr>
          <p:grpSpPr bwMode="auto">
            <a:xfrm>
              <a:off x="1770" y="974"/>
              <a:ext cx="249" cy="227"/>
              <a:chOff x="1679" y="2832"/>
              <a:chExt cx="337" cy="269"/>
            </a:xfrm>
          </p:grpSpPr>
          <p:sp>
            <p:nvSpPr>
              <p:cNvPr id="475" name="Freeform 770"/>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476" name="Line 771"/>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477" name="Line 772"/>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478" name="Line 773"/>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479" name="Line 774"/>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480" name="AutoShape 775"/>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371" name="Group 776"/>
            <p:cNvGrpSpPr>
              <a:grpSpLocks/>
            </p:cNvGrpSpPr>
            <p:nvPr/>
          </p:nvGrpSpPr>
          <p:grpSpPr bwMode="auto">
            <a:xfrm>
              <a:off x="1433" y="984"/>
              <a:ext cx="249" cy="227"/>
              <a:chOff x="1679" y="2832"/>
              <a:chExt cx="337" cy="269"/>
            </a:xfrm>
          </p:grpSpPr>
          <p:sp>
            <p:nvSpPr>
              <p:cNvPr id="469" name="Freeform 777"/>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470" name="Line 778"/>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471" name="Line 779"/>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472" name="Line 780"/>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473" name="Line 781"/>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474" name="AutoShape 782"/>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372" name="Group 783"/>
            <p:cNvGrpSpPr>
              <a:grpSpLocks/>
            </p:cNvGrpSpPr>
            <p:nvPr/>
          </p:nvGrpSpPr>
          <p:grpSpPr bwMode="auto">
            <a:xfrm>
              <a:off x="1107" y="995"/>
              <a:ext cx="249" cy="227"/>
              <a:chOff x="1679" y="2832"/>
              <a:chExt cx="337" cy="269"/>
            </a:xfrm>
          </p:grpSpPr>
          <p:sp>
            <p:nvSpPr>
              <p:cNvPr id="463" name="Freeform 784"/>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464" name="Line 785"/>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465" name="Line 786"/>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466" name="Line 787"/>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467" name="Line 788"/>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468" name="AutoShape 789"/>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373" name="Group 790"/>
            <p:cNvGrpSpPr>
              <a:grpSpLocks/>
            </p:cNvGrpSpPr>
            <p:nvPr/>
          </p:nvGrpSpPr>
          <p:grpSpPr bwMode="auto">
            <a:xfrm>
              <a:off x="789" y="1257"/>
              <a:ext cx="227" cy="249"/>
              <a:chOff x="1679" y="2832"/>
              <a:chExt cx="337" cy="269"/>
            </a:xfrm>
          </p:grpSpPr>
          <p:sp>
            <p:nvSpPr>
              <p:cNvPr id="457" name="Freeform 791"/>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458" name="Line 792"/>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459" name="Line 793"/>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460" name="Line 794"/>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461" name="Line 795"/>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462" name="AutoShape 796"/>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374" name="Group 797"/>
            <p:cNvGrpSpPr>
              <a:grpSpLocks/>
            </p:cNvGrpSpPr>
            <p:nvPr/>
          </p:nvGrpSpPr>
          <p:grpSpPr bwMode="auto">
            <a:xfrm>
              <a:off x="1772" y="1236"/>
              <a:ext cx="227" cy="249"/>
              <a:chOff x="1679" y="2832"/>
              <a:chExt cx="337" cy="269"/>
            </a:xfrm>
          </p:grpSpPr>
          <p:sp>
            <p:nvSpPr>
              <p:cNvPr id="451" name="Freeform 798"/>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452" name="Line 799"/>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453" name="Line 800"/>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454" name="Line 801"/>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455" name="Line 802"/>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456" name="AutoShape 803"/>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375" name="Group 804"/>
            <p:cNvGrpSpPr>
              <a:grpSpLocks/>
            </p:cNvGrpSpPr>
            <p:nvPr/>
          </p:nvGrpSpPr>
          <p:grpSpPr bwMode="auto">
            <a:xfrm>
              <a:off x="1419" y="1246"/>
              <a:ext cx="227" cy="249"/>
              <a:chOff x="1679" y="2832"/>
              <a:chExt cx="337" cy="269"/>
            </a:xfrm>
          </p:grpSpPr>
          <p:sp>
            <p:nvSpPr>
              <p:cNvPr id="445" name="Freeform 805"/>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446" name="Line 806"/>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447" name="Line 807"/>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448" name="Line 808"/>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449" name="Line 809"/>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450" name="AutoShape 810"/>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376" name="Group 811"/>
            <p:cNvGrpSpPr>
              <a:grpSpLocks/>
            </p:cNvGrpSpPr>
            <p:nvPr/>
          </p:nvGrpSpPr>
          <p:grpSpPr bwMode="auto">
            <a:xfrm>
              <a:off x="1093" y="1257"/>
              <a:ext cx="227" cy="249"/>
              <a:chOff x="1679" y="2832"/>
              <a:chExt cx="337" cy="269"/>
            </a:xfrm>
          </p:grpSpPr>
          <p:sp>
            <p:nvSpPr>
              <p:cNvPr id="439" name="Freeform 812"/>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440" name="Line 813"/>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441" name="Line 814"/>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442" name="Line 815"/>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443" name="Line 816"/>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444" name="AutoShape 817"/>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377" name="Group 818"/>
            <p:cNvGrpSpPr>
              <a:grpSpLocks/>
            </p:cNvGrpSpPr>
            <p:nvPr/>
          </p:nvGrpSpPr>
          <p:grpSpPr bwMode="auto">
            <a:xfrm>
              <a:off x="769" y="1567"/>
              <a:ext cx="227" cy="249"/>
              <a:chOff x="1679" y="2832"/>
              <a:chExt cx="337" cy="269"/>
            </a:xfrm>
          </p:grpSpPr>
          <p:sp>
            <p:nvSpPr>
              <p:cNvPr id="433" name="Freeform 819"/>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434" name="Line 820"/>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435" name="Line 821"/>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436" name="Line 822"/>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437" name="Line 823"/>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438" name="AutoShape 824"/>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378" name="Group 825"/>
            <p:cNvGrpSpPr>
              <a:grpSpLocks/>
            </p:cNvGrpSpPr>
            <p:nvPr/>
          </p:nvGrpSpPr>
          <p:grpSpPr bwMode="auto">
            <a:xfrm>
              <a:off x="1752" y="1546"/>
              <a:ext cx="227" cy="249"/>
              <a:chOff x="1679" y="2832"/>
              <a:chExt cx="337" cy="269"/>
            </a:xfrm>
          </p:grpSpPr>
          <p:sp>
            <p:nvSpPr>
              <p:cNvPr id="427" name="Freeform 826"/>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428" name="Line 827"/>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429" name="Line 828"/>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430" name="Line 829"/>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431" name="Line 830"/>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432" name="AutoShape 831"/>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379" name="Group 832"/>
            <p:cNvGrpSpPr>
              <a:grpSpLocks/>
            </p:cNvGrpSpPr>
            <p:nvPr/>
          </p:nvGrpSpPr>
          <p:grpSpPr bwMode="auto">
            <a:xfrm>
              <a:off x="1399" y="1556"/>
              <a:ext cx="227" cy="249"/>
              <a:chOff x="1679" y="2832"/>
              <a:chExt cx="337" cy="269"/>
            </a:xfrm>
          </p:grpSpPr>
          <p:sp>
            <p:nvSpPr>
              <p:cNvPr id="421" name="Freeform 833"/>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422" name="Line 834"/>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423" name="Line 835"/>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424" name="Line 836"/>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425" name="Line 837"/>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426" name="AutoShape 838"/>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380" name="Group 839"/>
            <p:cNvGrpSpPr>
              <a:grpSpLocks/>
            </p:cNvGrpSpPr>
            <p:nvPr/>
          </p:nvGrpSpPr>
          <p:grpSpPr bwMode="auto">
            <a:xfrm>
              <a:off x="1073" y="1567"/>
              <a:ext cx="227" cy="249"/>
              <a:chOff x="1679" y="2832"/>
              <a:chExt cx="337" cy="269"/>
            </a:xfrm>
          </p:grpSpPr>
          <p:sp>
            <p:nvSpPr>
              <p:cNvPr id="415" name="Freeform 840"/>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416" name="Line 841"/>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417" name="Line 842"/>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418" name="Line 843"/>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419" name="Line 844"/>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420" name="AutoShape 845"/>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381" name="Group 846"/>
            <p:cNvGrpSpPr>
              <a:grpSpLocks/>
            </p:cNvGrpSpPr>
            <p:nvPr/>
          </p:nvGrpSpPr>
          <p:grpSpPr bwMode="auto">
            <a:xfrm>
              <a:off x="765" y="2023"/>
              <a:ext cx="227" cy="249"/>
              <a:chOff x="1679" y="2832"/>
              <a:chExt cx="337" cy="269"/>
            </a:xfrm>
          </p:grpSpPr>
          <p:sp>
            <p:nvSpPr>
              <p:cNvPr id="409" name="Freeform 847"/>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410" name="Line 848"/>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411" name="Line 849"/>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412" name="Line 850"/>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413" name="Line 851"/>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414" name="AutoShape 852"/>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382" name="Group 853"/>
            <p:cNvGrpSpPr>
              <a:grpSpLocks/>
            </p:cNvGrpSpPr>
            <p:nvPr/>
          </p:nvGrpSpPr>
          <p:grpSpPr bwMode="auto">
            <a:xfrm>
              <a:off x="1748" y="2002"/>
              <a:ext cx="227" cy="249"/>
              <a:chOff x="1679" y="2832"/>
              <a:chExt cx="337" cy="269"/>
            </a:xfrm>
          </p:grpSpPr>
          <p:sp>
            <p:nvSpPr>
              <p:cNvPr id="403" name="Freeform 854"/>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404" name="Line 855"/>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405" name="Line 856"/>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406" name="Line 857"/>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407" name="Line 858"/>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408" name="AutoShape 859"/>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383" name="Group 860"/>
            <p:cNvGrpSpPr>
              <a:grpSpLocks/>
            </p:cNvGrpSpPr>
            <p:nvPr/>
          </p:nvGrpSpPr>
          <p:grpSpPr bwMode="auto">
            <a:xfrm>
              <a:off x="1395" y="2012"/>
              <a:ext cx="227" cy="249"/>
              <a:chOff x="1679" y="2832"/>
              <a:chExt cx="337" cy="269"/>
            </a:xfrm>
          </p:grpSpPr>
          <p:sp>
            <p:nvSpPr>
              <p:cNvPr id="397" name="Freeform 861"/>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398" name="Line 862"/>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399" name="Line 863"/>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400" name="Line 864"/>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401" name="Line 865"/>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402" name="AutoShape 866"/>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grpSp>
          <p:nvGrpSpPr>
            <p:cNvPr id="384" name="Group 867"/>
            <p:cNvGrpSpPr>
              <a:grpSpLocks/>
            </p:cNvGrpSpPr>
            <p:nvPr/>
          </p:nvGrpSpPr>
          <p:grpSpPr bwMode="auto">
            <a:xfrm>
              <a:off x="1069" y="2023"/>
              <a:ext cx="227" cy="249"/>
              <a:chOff x="1679" y="2832"/>
              <a:chExt cx="337" cy="269"/>
            </a:xfrm>
          </p:grpSpPr>
          <p:sp>
            <p:nvSpPr>
              <p:cNvPr id="391" name="Freeform 868"/>
              <p:cNvSpPr>
                <a:spLocks/>
              </p:cNvSpPr>
              <p:nvPr/>
            </p:nvSpPr>
            <p:spPr bwMode="auto">
              <a:xfrm>
                <a:off x="1679" y="2909"/>
                <a:ext cx="307" cy="57"/>
              </a:xfrm>
              <a:custGeom>
                <a:avLst/>
                <a:gdLst>
                  <a:gd name="T0" fmla="*/ 57 w 326"/>
                  <a:gd name="T1" fmla="*/ 57 h 57"/>
                  <a:gd name="T2" fmla="*/ 0 w 326"/>
                  <a:gd name="T3" fmla="*/ 0 h 57"/>
                  <a:gd name="T4" fmla="*/ 105 w 326"/>
                  <a:gd name="T5" fmla="*/ 0 h 57"/>
                  <a:gd name="T6" fmla="*/ 326 w 326"/>
                  <a:gd name="T7" fmla="*/ 0 h 57"/>
                  <a:gd name="T8" fmla="*/ 278 w 326"/>
                  <a:gd name="T9" fmla="*/ 57 h 57"/>
                  <a:gd name="T10" fmla="*/ 57 w 326"/>
                  <a:gd name="T11" fmla="*/ 57 h 57"/>
                  <a:gd name="T12" fmla="*/ 0 60000 65536"/>
                  <a:gd name="T13" fmla="*/ 0 60000 65536"/>
                  <a:gd name="T14" fmla="*/ 0 60000 65536"/>
                  <a:gd name="T15" fmla="*/ 0 60000 65536"/>
                  <a:gd name="T16" fmla="*/ 0 60000 65536"/>
                  <a:gd name="T17" fmla="*/ 0 60000 65536"/>
                  <a:gd name="T18" fmla="*/ 0 w 326"/>
                  <a:gd name="T19" fmla="*/ 0 h 57"/>
                  <a:gd name="T20" fmla="*/ 326 w 3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26" h="57">
                    <a:moveTo>
                      <a:pt x="57" y="57"/>
                    </a:moveTo>
                    <a:lnTo>
                      <a:pt x="0" y="0"/>
                    </a:lnTo>
                    <a:lnTo>
                      <a:pt x="105" y="0"/>
                    </a:lnTo>
                    <a:lnTo>
                      <a:pt x="326" y="0"/>
                    </a:lnTo>
                    <a:lnTo>
                      <a:pt x="278" y="57"/>
                    </a:lnTo>
                    <a:lnTo>
                      <a:pt x="57" y="57"/>
                    </a:lnTo>
                    <a:close/>
                  </a:path>
                </a:pathLst>
              </a:custGeom>
              <a:solidFill>
                <a:srgbClr val="003800"/>
              </a:solidFill>
              <a:ln w="19050">
                <a:solidFill>
                  <a:srgbClr val="003800"/>
                </a:solidFill>
                <a:round/>
                <a:headEnd/>
                <a:tailEnd/>
              </a:ln>
            </p:spPr>
            <p:txBody>
              <a:bodyPr wrap="none"/>
              <a:lstStyle/>
              <a:p>
                <a:endParaRPr lang="zh-CN" altLang="en-US" b="1"/>
              </a:p>
            </p:txBody>
          </p:sp>
          <p:sp>
            <p:nvSpPr>
              <p:cNvPr id="392" name="Line 869"/>
              <p:cNvSpPr>
                <a:spLocks noChangeShapeType="1"/>
              </p:cNvSpPr>
              <p:nvPr/>
            </p:nvSpPr>
            <p:spPr bwMode="auto">
              <a:xfrm>
                <a:off x="1689" y="2919"/>
                <a:ext cx="0" cy="134"/>
              </a:xfrm>
              <a:prstGeom prst="line">
                <a:avLst/>
              </a:prstGeom>
              <a:noFill/>
              <a:ln w="22225">
                <a:solidFill>
                  <a:srgbClr val="003800"/>
                </a:solidFill>
                <a:round/>
                <a:headEnd/>
                <a:tailEnd/>
              </a:ln>
            </p:spPr>
            <p:txBody>
              <a:bodyPr wrap="none"/>
              <a:lstStyle/>
              <a:p>
                <a:endParaRPr lang="zh-CN" altLang="en-US" b="1"/>
              </a:p>
            </p:txBody>
          </p:sp>
          <p:sp>
            <p:nvSpPr>
              <p:cNvPr id="393" name="Line 870"/>
              <p:cNvSpPr>
                <a:spLocks noChangeShapeType="1"/>
              </p:cNvSpPr>
              <p:nvPr/>
            </p:nvSpPr>
            <p:spPr bwMode="auto">
              <a:xfrm>
                <a:off x="1776" y="2967"/>
                <a:ext cx="0" cy="134"/>
              </a:xfrm>
              <a:prstGeom prst="line">
                <a:avLst/>
              </a:prstGeom>
              <a:noFill/>
              <a:ln w="22225">
                <a:solidFill>
                  <a:srgbClr val="003800"/>
                </a:solidFill>
                <a:round/>
                <a:headEnd/>
                <a:tailEnd/>
              </a:ln>
            </p:spPr>
            <p:txBody>
              <a:bodyPr wrap="none"/>
              <a:lstStyle/>
              <a:p>
                <a:endParaRPr lang="zh-CN" altLang="en-US" b="1"/>
              </a:p>
            </p:txBody>
          </p:sp>
          <p:sp>
            <p:nvSpPr>
              <p:cNvPr id="394" name="Line 871"/>
              <p:cNvSpPr>
                <a:spLocks noChangeShapeType="1"/>
              </p:cNvSpPr>
              <p:nvPr/>
            </p:nvSpPr>
            <p:spPr bwMode="auto">
              <a:xfrm>
                <a:off x="1948" y="2967"/>
                <a:ext cx="0" cy="134"/>
              </a:xfrm>
              <a:prstGeom prst="line">
                <a:avLst/>
              </a:prstGeom>
              <a:noFill/>
              <a:ln w="22225">
                <a:solidFill>
                  <a:srgbClr val="003800"/>
                </a:solidFill>
                <a:round/>
                <a:headEnd/>
                <a:tailEnd/>
              </a:ln>
            </p:spPr>
            <p:txBody>
              <a:bodyPr wrap="none"/>
              <a:lstStyle/>
              <a:p>
                <a:endParaRPr lang="zh-CN" altLang="en-US" b="1"/>
              </a:p>
            </p:txBody>
          </p:sp>
          <p:sp>
            <p:nvSpPr>
              <p:cNvPr id="395" name="Line 872"/>
              <p:cNvSpPr>
                <a:spLocks noChangeShapeType="1"/>
              </p:cNvSpPr>
              <p:nvPr/>
            </p:nvSpPr>
            <p:spPr bwMode="auto">
              <a:xfrm>
                <a:off x="1905" y="2917"/>
                <a:ext cx="0" cy="134"/>
              </a:xfrm>
              <a:prstGeom prst="line">
                <a:avLst/>
              </a:prstGeom>
              <a:noFill/>
              <a:ln w="22225">
                <a:solidFill>
                  <a:srgbClr val="003800"/>
                </a:solidFill>
                <a:round/>
                <a:headEnd/>
                <a:tailEnd/>
              </a:ln>
            </p:spPr>
            <p:txBody>
              <a:bodyPr wrap="none"/>
              <a:lstStyle/>
              <a:p>
                <a:endParaRPr lang="zh-CN" altLang="en-US" b="1"/>
              </a:p>
            </p:txBody>
          </p:sp>
          <p:sp>
            <p:nvSpPr>
              <p:cNvPr id="396" name="AutoShape 873"/>
              <p:cNvSpPr>
                <a:spLocks noChangeArrowheads="1"/>
              </p:cNvSpPr>
              <p:nvPr/>
            </p:nvSpPr>
            <p:spPr bwMode="auto">
              <a:xfrm>
                <a:off x="1776" y="2832"/>
                <a:ext cx="240" cy="134"/>
              </a:xfrm>
              <a:prstGeom prst="parallelogram">
                <a:avLst>
                  <a:gd name="adj" fmla="val 44776"/>
                </a:avLst>
              </a:prstGeom>
              <a:solidFill>
                <a:srgbClr val="003800"/>
              </a:solidFill>
              <a:ln w="19050">
                <a:solidFill>
                  <a:srgbClr val="003800"/>
                </a:solidFill>
                <a:miter lim="800000"/>
                <a:headEnd/>
                <a:tailEnd/>
              </a:ln>
            </p:spPr>
            <p:txBody>
              <a:bodyPr wrap="none" anchor="ctr"/>
              <a:lstStyle/>
              <a:p>
                <a:endParaRPr lang="zh-CN" altLang="en-US" b="1"/>
              </a:p>
            </p:txBody>
          </p:sp>
        </p:grpSp>
        <p:sp>
          <p:nvSpPr>
            <p:cNvPr id="385" name="Text Box 874"/>
            <p:cNvSpPr txBox="1">
              <a:spLocks noChangeArrowheads="1"/>
            </p:cNvSpPr>
            <p:nvPr/>
          </p:nvSpPr>
          <p:spPr bwMode="auto">
            <a:xfrm>
              <a:off x="1136" y="1656"/>
              <a:ext cx="711" cy="356"/>
            </a:xfrm>
            <a:prstGeom prst="rect">
              <a:avLst/>
            </a:prstGeom>
            <a:noFill/>
            <a:ln w="9525">
              <a:noFill/>
              <a:miter lim="800000"/>
              <a:headEnd/>
              <a:tailEnd/>
            </a:ln>
          </p:spPr>
          <p:txBody>
            <a:bodyPr>
              <a:spAutoFit/>
            </a:bodyPr>
            <a:lstStyle/>
            <a:p>
              <a:pPr algn="l"/>
              <a:r>
                <a:rPr lang="zh-CN" altLang="en-US" sz="3100" b="1"/>
                <a:t>.....</a:t>
              </a:r>
            </a:p>
          </p:txBody>
        </p:sp>
        <p:sp>
          <p:nvSpPr>
            <p:cNvPr id="386" name="Text Box 875"/>
            <p:cNvSpPr txBox="1">
              <a:spLocks noChangeArrowheads="1"/>
            </p:cNvSpPr>
            <p:nvPr/>
          </p:nvSpPr>
          <p:spPr bwMode="auto">
            <a:xfrm>
              <a:off x="426" y="956"/>
              <a:ext cx="289" cy="288"/>
            </a:xfrm>
            <a:prstGeom prst="rect">
              <a:avLst/>
            </a:prstGeom>
            <a:noFill/>
            <a:ln w="9525">
              <a:noFill/>
              <a:miter lim="800000"/>
              <a:headEnd/>
              <a:tailEnd/>
            </a:ln>
          </p:spPr>
          <p:txBody>
            <a:bodyPr>
              <a:spAutoFit/>
            </a:bodyPr>
            <a:lstStyle/>
            <a:p>
              <a:pPr algn="l"/>
              <a:endParaRPr lang="zh-CN" altLang="en-US" sz="2400" b="1"/>
            </a:p>
          </p:txBody>
        </p:sp>
        <p:sp>
          <p:nvSpPr>
            <p:cNvPr id="387" name="Text Box 876"/>
            <p:cNvSpPr txBox="1">
              <a:spLocks noChangeArrowheads="1"/>
            </p:cNvSpPr>
            <p:nvPr/>
          </p:nvSpPr>
          <p:spPr bwMode="auto">
            <a:xfrm>
              <a:off x="440" y="1212"/>
              <a:ext cx="289" cy="288"/>
            </a:xfrm>
            <a:prstGeom prst="rect">
              <a:avLst/>
            </a:prstGeom>
            <a:noFill/>
            <a:ln w="9525">
              <a:noFill/>
              <a:miter lim="800000"/>
              <a:headEnd/>
              <a:tailEnd/>
            </a:ln>
          </p:spPr>
          <p:txBody>
            <a:bodyPr>
              <a:spAutoFit/>
            </a:bodyPr>
            <a:lstStyle/>
            <a:p>
              <a:pPr algn="l"/>
              <a:endParaRPr lang="zh-CN" altLang="en-US" sz="2400" b="1"/>
            </a:p>
          </p:txBody>
        </p:sp>
        <p:sp>
          <p:nvSpPr>
            <p:cNvPr id="388" name="Text Box 877"/>
            <p:cNvSpPr txBox="1">
              <a:spLocks noChangeArrowheads="1"/>
            </p:cNvSpPr>
            <p:nvPr/>
          </p:nvSpPr>
          <p:spPr bwMode="auto">
            <a:xfrm>
              <a:off x="412" y="2006"/>
              <a:ext cx="289" cy="288"/>
            </a:xfrm>
            <a:prstGeom prst="rect">
              <a:avLst/>
            </a:prstGeom>
            <a:noFill/>
            <a:ln w="9525">
              <a:noFill/>
              <a:miter lim="800000"/>
              <a:headEnd/>
              <a:tailEnd/>
            </a:ln>
          </p:spPr>
          <p:txBody>
            <a:bodyPr>
              <a:spAutoFit/>
            </a:bodyPr>
            <a:lstStyle/>
            <a:p>
              <a:pPr algn="l"/>
              <a:endParaRPr lang="zh-CN" altLang="en-US" sz="2400" b="1"/>
            </a:p>
          </p:txBody>
        </p:sp>
        <p:sp>
          <p:nvSpPr>
            <p:cNvPr id="389" name="Text Box 878"/>
            <p:cNvSpPr txBox="1">
              <a:spLocks noChangeArrowheads="1"/>
            </p:cNvSpPr>
            <p:nvPr/>
          </p:nvSpPr>
          <p:spPr bwMode="auto">
            <a:xfrm>
              <a:off x="427" y="1510"/>
              <a:ext cx="289" cy="288"/>
            </a:xfrm>
            <a:prstGeom prst="rect">
              <a:avLst/>
            </a:prstGeom>
            <a:noFill/>
            <a:ln w="9525">
              <a:noFill/>
              <a:miter lim="800000"/>
              <a:headEnd/>
              <a:tailEnd/>
            </a:ln>
          </p:spPr>
          <p:txBody>
            <a:bodyPr>
              <a:spAutoFit/>
            </a:bodyPr>
            <a:lstStyle/>
            <a:p>
              <a:pPr algn="l"/>
              <a:endParaRPr lang="zh-CN" altLang="en-US" sz="2400" b="1"/>
            </a:p>
          </p:txBody>
        </p:sp>
        <p:sp>
          <p:nvSpPr>
            <p:cNvPr id="390" name="Text Box 879"/>
            <p:cNvSpPr txBox="1">
              <a:spLocks noChangeArrowheads="1"/>
            </p:cNvSpPr>
            <p:nvPr/>
          </p:nvSpPr>
          <p:spPr bwMode="auto">
            <a:xfrm>
              <a:off x="389" y="1799"/>
              <a:ext cx="429" cy="296"/>
            </a:xfrm>
            <a:prstGeom prst="rect">
              <a:avLst/>
            </a:prstGeom>
            <a:noFill/>
            <a:ln w="9525">
              <a:noFill/>
              <a:miter lim="800000"/>
              <a:headEnd/>
              <a:tailEnd/>
            </a:ln>
          </p:spPr>
          <p:txBody>
            <a:bodyPr vert="eaVert">
              <a:spAutoFit/>
            </a:bodyPr>
            <a:lstStyle/>
            <a:p>
              <a:pPr algn="l"/>
              <a:endParaRPr lang="zh-CN" altLang="en-US" sz="3100" b="1"/>
            </a:p>
          </p:txBody>
        </p:sp>
      </p:grpSp>
      <p:sp>
        <p:nvSpPr>
          <p:cNvPr id="487" name="文本框 486"/>
          <p:cNvSpPr txBox="1"/>
          <p:nvPr/>
        </p:nvSpPr>
        <p:spPr>
          <a:xfrm>
            <a:off x="5752639" y="5949280"/>
            <a:ext cx="3068469" cy="523220"/>
          </a:xfrm>
          <a:prstGeom prst="rect">
            <a:avLst/>
          </a:prstGeom>
          <a:noFill/>
        </p:spPr>
        <p:txBody>
          <a:bodyPr wrap="none" rtlCol="0">
            <a:spAutoFit/>
          </a:bodyPr>
          <a:lstStyle/>
          <a:p>
            <a:r>
              <a:rPr lang="zh-CN" altLang="en-US" sz="2800" b="1" smtClean="0"/>
              <a:t>总座位数→总容量</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wipe(left)">
                                      <p:cBhvr>
                                        <p:cTn id="12" dur="500"/>
                                        <p:tgtEl>
                                          <p:spTgt spid="1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27"/>
                                        </p:tgtEl>
                                        <p:attrNameLst>
                                          <p:attrName>style.visibility</p:attrName>
                                        </p:attrNameLst>
                                      </p:cBhvr>
                                      <p:to>
                                        <p:strVal val="visible"/>
                                      </p:to>
                                    </p:set>
                                    <p:animEffect transition="in" filter="wipe(up)">
                                      <p:cBhvr>
                                        <p:cTn id="27" dur="500"/>
                                        <p:tgtEl>
                                          <p:spTgt spid="1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7"/>
                                        </p:tgtEl>
                                        <p:attrNameLst>
                                          <p:attrName>style.visibility</p:attrName>
                                        </p:attrNameLst>
                                      </p:cBhvr>
                                      <p:to>
                                        <p:strVal val="visible"/>
                                      </p:to>
                                    </p:set>
                                    <p:animEffect transition="in" filter="wipe(left)">
                                      <p:cBhvr>
                                        <p:cTn id="32" dur="500"/>
                                        <p:tgtEl>
                                          <p:spTgt spid="2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67"/>
                                        </p:tgtEl>
                                        <p:attrNameLst>
                                          <p:attrName>style.visibility</p:attrName>
                                        </p:attrNameLst>
                                      </p:cBhvr>
                                      <p:to>
                                        <p:strVal val="visible"/>
                                      </p:to>
                                    </p:set>
                                    <p:animEffect transition="in" filter="wipe(left)">
                                      <p:cBhvr>
                                        <p:cTn id="37" dur="500"/>
                                        <p:tgtEl>
                                          <p:spTgt spid="36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4">
                                            <p:txEl>
                                              <p:pRg st="0" end="0"/>
                                            </p:txEl>
                                          </p:spTgt>
                                        </p:tgtEl>
                                        <p:attrNameLst>
                                          <p:attrName>style.visibility</p:attrName>
                                        </p:attrNameLst>
                                      </p:cBhvr>
                                      <p:to>
                                        <p:strVal val="visible"/>
                                      </p:to>
                                    </p:set>
                                    <p:animEffect transition="in" filter="wipe(left)">
                                      <p:cBhvr>
                                        <p:cTn id="42" dur="500"/>
                                        <p:tgtEl>
                                          <p:spTgt spid="12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5">
                                            <p:txEl>
                                              <p:pRg st="0" end="0"/>
                                            </p:txEl>
                                          </p:spTgt>
                                        </p:tgtEl>
                                        <p:attrNameLst>
                                          <p:attrName>style.visibility</p:attrName>
                                        </p:attrNameLst>
                                      </p:cBhvr>
                                      <p:to>
                                        <p:strVal val="visible"/>
                                      </p:to>
                                    </p:set>
                                    <p:animEffect transition="in" filter="wipe(left)">
                                      <p:cBhvr>
                                        <p:cTn id="47" dur="500"/>
                                        <p:tgtEl>
                                          <p:spTgt spid="12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87"/>
                                        </p:tgtEl>
                                        <p:attrNameLst>
                                          <p:attrName>style.visibility</p:attrName>
                                        </p:attrNameLst>
                                      </p:cBhvr>
                                      <p:to>
                                        <p:strVal val="visible"/>
                                      </p:to>
                                    </p:set>
                                    <p:animEffect transition="in" filter="wipe(left)">
                                      <p:cBhvr>
                                        <p:cTn id="52" dur="500"/>
                                        <p:tgtEl>
                                          <p:spTgt spid="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autoUpdateAnimBg="0"/>
      <p:bldP spid="124" grpId="0" build="p" autoUpdateAnimBg="0"/>
      <p:bldP spid="125" grpId="0" build="p" autoUpdateAnimBg="0"/>
      <p:bldP spid="126" grpId="0" autoUpdateAnimBg="0"/>
      <p:bldP spid="4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116632"/>
            <a:ext cx="3607078" cy="523220"/>
          </a:xfrm>
          <a:prstGeom prst="rect">
            <a:avLst/>
          </a:prstGeom>
          <a:noFill/>
        </p:spPr>
        <p:txBody>
          <a:bodyPr wrap="none" rtlCol="0">
            <a:spAutoFit/>
          </a:bodyPr>
          <a:lstStyle/>
          <a:p>
            <a:r>
              <a:rPr lang="en-US" altLang="zh-CN" sz="2800" b="1" smtClean="0"/>
              <a:t>4.3.1  </a:t>
            </a:r>
            <a:r>
              <a:rPr lang="zh-CN" altLang="en-US" sz="2800" b="1" smtClean="0"/>
              <a:t>主存容量的扩展</a:t>
            </a:r>
            <a:endParaRPr lang="zh-CN" altLang="en-US" sz="2800" b="1"/>
          </a:p>
        </p:txBody>
      </p:sp>
      <p:grpSp>
        <p:nvGrpSpPr>
          <p:cNvPr id="7" name="组合 6"/>
          <p:cNvGrpSpPr/>
          <p:nvPr/>
        </p:nvGrpSpPr>
        <p:grpSpPr>
          <a:xfrm>
            <a:off x="755576" y="1340768"/>
            <a:ext cx="4067139" cy="523220"/>
            <a:chOff x="755576" y="1628800"/>
            <a:chExt cx="4067139" cy="523220"/>
          </a:xfrm>
        </p:grpSpPr>
        <p:sp>
          <p:nvSpPr>
            <p:cNvPr id="5" name="文本框 4"/>
            <p:cNvSpPr txBox="1"/>
            <p:nvPr/>
          </p:nvSpPr>
          <p:spPr>
            <a:xfrm>
              <a:off x="755576" y="1628800"/>
              <a:ext cx="4067139" cy="523220"/>
            </a:xfrm>
            <a:prstGeom prst="rect">
              <a:avLst/>
            </a:prstGeom>
            <a:noFill/>
          </p:spPr>
          <p:txBody>
            <a:bodyPr wrap="none" rtlCol="0">
              <a:spAutoFit/>
            </a:bodyPr>
            <a:lstStyle/>
            <a:p>
              <a:r>
                <a:rPr lang="zh-CN" altLang="en-US" sz="2800" b="1" smtClean="0"/>
                <a:t>主存容量</a:t>
              </a:r>
              <a:r>
                <a:rPr lang="en-US" altLang="zh-CN" sz="2800" b="1" smtClean="0"/>
                <a:t>=</a:t>
              </a:r>
              <a:r>
                <a:rPr lang="zh-CN" altLang="en-US" sz="2800" b="1" smtClean="0"/>
                <a:t>字数      </a:t>
              </a:r>
              <a:r>
                <a:rPr lang="zh-CN" altLang="en-US" sz="2800" b="1" smtClean="0"/>
                <a:t>  </a:t>
              </a:r>
              <a:r>
                <a:rPr lang="zh-CN" altLang="en-US" sz="2800" b="1" smtClean="0"/>
                <a:t>位数</a:t>
              </a:r>
              <a:endParaRPr lang="zh-CN" altLang="en-US" sz="2800" b="1"/>
            </a:p>
          </p:txBody>
        </p:sp>
        <mc:AlternateContent xmlns:mc="http://schemas.openxmlformats.org/markup-compatibility/2006" xmlns:a14="http://schemas.microsoft.com/office/drawing/2010/main">
          <mc:Choice Requires="a14">
            <p:sp>
              <p:nvSpPr>
                <p:cNvPr id="6" name="矩形 5"/>
                <p:cNvSpPr/>
                <p:nvPr/>
              </p:nvSpPr>
              <p:spPr>
                <a:xfrm>
                  <a:off x="3275856" y="1628800"/>
                  <a:ext cx="491774"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b="1">
                            <a:latin typeface="Cambria Math" panose="02040503050406030204" pitchFamily="18" charset="0"/>
                          </a:rPr>
                          <m:t>×</m:t>
                        </m:r>
                      </m:oMath>
                    </m:oMathPara>
                  </a14:m>
                  <a:endParaRPr lang="zh-CN" altLang="en-US" sz="2800" b="1"/>
                </a:p>
              </p:txBody>
            </p:sp>
          </mc:Choice>
          <mc:Fallback xmlns="">
            <p:sp>
              <p:nvSpPr>
                <p:cNvPr id="6" name="矩形 5"/>
                <p:cNvSpPr>
                  <a:spLocks noRot="1" noChangeAspect="1" noMove="1" noResize="1" noEditPoints="1" noAdjustHandles="1" noChangeArrowheads="1" noChangeShapeType="1" noTextEdit="1"/>
                </p:cNvSpPr>
                <p:nvPr/>
              </p:nvSpPr>
              <p:spPr>
                <a:xfrm>
                  <a:off x="3275856" y="1628800"/>
                  <a:ext cx="491774" cy="523220"/>
                </a:xfrm>
                <a:prstGeom prst="rect">
                  <a:avLst/>
                </a:prstGeom>
                <a:blipFill>
                  <a:blip r:embed="rId2"/>
                  <a:stretch>
                    <a:fillRect/>
                  </a:stretch>
                </a:blipFill>
              </p:spPr>
              <p:txBody>
                <a:bodyPr/>
                <a:lstStyle/>
                <a:p>
                  <a:r>
                    <a:rPr lang="zh-CN" altLang="en-US">
                      <a:noFill/>
                    </a:rPr>
                    <a:t> </a:t>
                  </a:r>
                </a:p>
              </p:txBody>
            </p:sp>
          </mc:Fallback>
        </mc:AlternateContent>
      </p:grpSp>
      <p:sp>
        <p:nvSpPr>
          <p:cNvPr id="8" name="文本框 7"/>
          <p:cNvSpPr txBox="1"/>
          <p:nvPr/>
        </p:nvSpPr>
        <p:spPr>
          <a:xfrm>
            <a:off x="755576" y="2060848"/>
            <a:ext cx="4134465" cy="523220"/>
          </a:xfrm>
          <a:prstGeom prst="rect">
            <a:avLst/>
          </a:prstGeom>
          <a:noFill/>
        </p:spPr>
        <p:txBody>
          <a:bodyPr wrap="none" rtlCol="0">
            <a:spAutoFit/>
          </a:bodyPr>
          <a:lstStyle/>
          <a:p>
            <a:r>
              <a:rPr lang="zh-CN" altLang="en-US" sz="2800" b="1" smtClean="0"/>
              <a:t>字数指可编址存储单元数</a:t>
            </a:r>
            <a:endParaRPr lang="zh-CN" altLang="en-US" sz="2800" b="1"/>
          </a:p>
        </p:txBody>
      </p:sp>
      <p:sp>
        <p:nvSpPr>
          <p:cNvPr id="9" name="文本框 8"/>
          <p:cNvSpPr txBox="1"/>
          <p:nvPr/>
        </p:nvSpPr>
        <p:spPr>
          <a:xfrm>
            <a:off x="779941" y="2780928"/>
            <a:ext cx="5234125" cy="523220"/>
          </a:xfrm>
          <a:prstGeom prst="rect">
            <a:avLst/>
          </a:prstGeom>
          <a:noFill/>
        </p:spPr>
        <p:txBody>
          <a:bodyPr wrap="none" rtlCol="0">
            <a:spAutoFit/>
          </a:bodyPr>
          <a:lstStyle/>
          <a:p>
            <a:r>
              <a:rPr lang="zh-CN" altLang="en-US" sz="2800" b="1"/>
              <a:t>位</a:t>
            </a:r>
            <a:r>
              <a:rPr lang="zh-CN" altLang="en-US" sz="2800" b="1" smtClean="0"/>
              <a:t>数指每个</a:t>
            </a:r>
            <a:r>
              <a:rPr lang="zh-CN" altLang="en-US" sz="2800" b="1" smtClean="0">
                <a:solidFill>
                  <a:srgbClr val="0000FF"/>
                </a:solidFill>
              </a:rPr>
              <a:t>编址</a:t>
            </a:r>
            <a:r>
              <a:rPr lang="zh-CN" altLang="en-US" sz="2800" b="1">
                <a:solidFill>
                  <a:srgbClr val="0000FF"/>
                </a:solidFill>
              </a:rPr>
              <a:t>存储</a:t>
            </a:r>
            <a:r>
              <a:rPr lang="zh-CN" altLang="en-US" sz="2800" b="1" smtClean="0">
                <a:solidFill>
                  <a:srgbClr val="0000FF"/>
                </a:solidFill>
              </a:rPr>
              <a:t>单元</a:t>
            </a:r>
            <a:r>
              <a:rPr lang="zh-CN" altLang="en-US" sz="2800" b="1" smtClean="0"/>
              <a:t>的位数</a:t>
            </a:r>
            <a:endParaRPr lang="zh-CN" altLang="en-US" sz="2800" b="1"/>
          </a:p>
        </p:txBody>
      </p:sp>
      <p:grpSp>
        <p:nvGrpSpPr>
          <p:cNvPr id="63" name="组合 62"/>
          <p:cNvGrpSpPr/>
          <p:nvPr/>
        </p:nvGrpSpPr>
        <p:grpSpPr>
          <a:xfrm>
            <a:off x="475175" y="3812369"/>
            <a:ext cx="3015330" cy="2361521"/>
            <a:chOff x="475175" y="3812369"/>
            <a:chExt cx="3015330" cy="2361521"/>
          </a:xfrm>
        </p:grpSpPr>
        <p:grpSp>
          <p:nvGrpSpPr>
            <p:cNvPr id="60" name="组合 59"/>
            <p:cNvGrpSpPr/>
            <p:nvPr/>
          </p:nvGrpSpPr>
          <p:grpSpPr>
            <a:xfrm>
              <a:off x="1371574" y="3812369"/>
              <a:ext cx="2118931" cy="2361521"/>
              <a:chOff x="1371574" y="3812369"/>
              <a:chExt cx="2118931" cy="2361521"/>
            </a:xfrm>
          </p:grpSpPr>
          <p:grpSp>
            <p:nvGrpSpPr>
              <p:cNvPr id="10" name="组合 9"/>
              <p:cNvGrpSpPr/>
              <p:nvPr/>
            </p:nvGrpSpPr>
            <p:grpSpPr>
              <a:xfrm>
                <a:off x="2077884" y="4389956"/>
                <a:ext cx="1412621" cy="1783934"/>
                <a:chOff x="6096649" y="2051556"/>
                <a:chExt cx="2448272" cy="1809492"/>
              </a:xfrm>
            </p:grpSpPr>
            <p:grpSp>
              <p:nvGrpSpPr>
                <p:cNvPr id="11" name="组合 64"/>
                <p:cNvGrpSpPr/>
                <p:nvPr/>
              </p:nvGrpSpPr>
              <p:grpSpPr>
                <a:xfrm>
                  <a:off x="6096649" y="3491716"/>
                  <a:ext cx="2448272" cy="369332"/>
                  <a:chOff x="2195736" y="4941168"/>
                  <a:chExt cx="2304256" cy="369332"/>
                </a:xfrm>
              </p:grpSpPr>
              <p:sp>
                <p:nvSpPr>
                  <p:cNvPr id="48"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49" name="直接连接符 48"/>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组合 77"/>
                <p:cNvGrpSpPr/>
                <p:nvPr/>
              </p:nvGrpSpPr>
              <p:grpSpPr>
                <a:xfrm>
                  <a:off x="6096649" y="3131676"/>
                  <a:ext cx="2448272" cy="369332"/>
                  <a:chOff x="2195736" y="4941168"/>
                  <a:chExt cx="2304256" cy="369332"/>
                </a:xfrm>
              </p:grpSpPr>
              <p:sp>
                <p:nvSpPr>
                  <p:cNvPr id="40"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41" name="直接连接符 40"/>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86"/>
                <p:cNvGrpSpPr/>
                <p:nvPr/>
              </p:nvGrpSpPr>
              <p:grpSpPr>
                <a:xfrm>
                  <a:off x="6096649" y="2771636"/>
                  <a:ext cx="2448272" cy="369332"/>
                  <a:chOff x="2195736" y="4941168"/>
                  <a:chExt cx="2304256" cy="369332"/>
                </a:xfrm>
              </p:grpSpPr>
              <p:sp>
                <p:nvSpPr>
                  <p:cNvPr id="32"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33" name="直接连接符 32"/>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95"/>
                <p:cNvGrpSpPr/>
                <p:nvPr/>
              </p:nvGrpSpPr>
              <p:grpSpPr>
                <a:xfrm>
                  <a:off x="6096649" y="2411596"/>
                  <a:ext cx="2448272" cy="369332"/>
                  <a:chOff x="2195736" y="4941168"/>
                  <a:chExt cx="2304256" cy="369332"/>
                </a:xfrm>
              </p:grpSpPr>
              <p:sp>
                <p:nvSpPr>
                  <p:cNvPr id="24"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5" name="直接连接符 24"/>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组合 104"/>
                <p:cNvGrpSpPr/>
                <p:nvPr/>
              </p:nvGrpSpPr>
              <p:grpSpPr>
                <a:xfrm>
                  <a:off x="6096649" y="2051556"/>
                  <a:ext cx="2448272" cy="369332"/>
                  <a:chOff x="2195736" y="4941168"/>
                  <a:chExt cx="2304256" cy="369332"/>
                </a:xfrm>
              </p:grpSpPr>
              <p:sp>
                <p:nvSpPr>
                  <p:cNvPr id="16"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17" name="直接连接符 16"/>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7" name="直接箭头连接符 56"/>
              <p:cNvCxnSpPr>
                <a:endCxn id="16" idx="1"/>
              </p:cNvCxnSpPr>
              <p:nvPr/>
            </p:nvCxnSpPr>
            <p:spPr>
              <a:xfrm>
                <a:off x="1371574" y="4565143"/>
                <a:ext cx="706310" cy="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2217514" y="3812369"/>
                <a:ext cx="1217000" cy="400110"/>
              </a:xfrm>
              <a:prstGeom prst="rect">
                <a:avLst/>
              </a:prstGeom>
              <a:noFill/>
            </p:spPr>
            <p:txBody>
              <a:bodyPr wrap="none" rtlCol="0">
                <a:spAutoFit/>
              </a:bodyPr>
              <a:lstStyle/>
              <a:p>
                <a:r>
                  <a:rPr lang="zh-CN" altLang="en-US" sz="2000" b="1" smtClean="0"/>
                  <a:t>字节</a:t>
                </a:r>
                <a:r>
                  <a:rPr lang="zh-CN" altLang="en-US" sz="2000" b="1"/>
                  <a:t>编</a:t>
                </a:r>
                <a:r>
                  <a:rPr lang="zh-CN" altLang="en-US" sz="2000" b="1" smtClean="0"/>
                  <a:t>址</a:t>
                </a:r>
                <a:endParaRPr lang="zh-CN" altLang="en-US" sz="2000" b="1"/>
              </a:p>
            </p:txBody>
          </p:sp>
        </p:grpSp>
        <p:sp>
          <p:nvSpPr>
            <p:cNvPr id="61" name="文本框 60"/>
            <p:cNvSpPr txBox="1"/>
            <p:nvPr/>
          </p:nvSpPr>
          <p:spPr>
            <a:xfrm>
              <a:off x="475175" y="4338894"/>
              <a:ext cx="896399" cy="400110"/>
            </a:xfrm>
            <a:prstGeom prst="rect">
              <a:avLst/>
            </a:prstGeom>
            <a:noFill/>
          </p:spPr>
          <p:txBody>
            <a:bodyPr wrap="none" rtlCol="0">
              <a:spAutoFit/>
            </a:bodyPr>
            <a:lstStyle/>
            <a:p>
              <a:r>
                <a:rPr lang="en-US" altLang="zh-CN" sz="2000" b="1" smtClean="0"/>
                <a:t>0000H</a:t>
              </a:r>
              <a:endParaRPr lang="zh-CN" altLang="en-US" sz="2000" b="1"/>
            </a:p>
          </p:txBody>
        </p:sp>
        <p:sp>
          <p:nvSpPr>
            <p:cNvPr id="62" name="文本框 61"/>
            <p:cNvSpPr txBox="1"/>
            <p:nvPr/>
          </p:nvSpPr>
          <p:spPr>
            <a:xfrm>
              <a:off x="487422" y="4746650"/>
              <a:ext cx="896399" cy="400110"/>
            </a:xfrm>
            <a:prstGeom prst="rect">
              <a:avLst/>
            </a:prstGeom>
            <a:noFill/>
          </p:spPr>
          <p:txBody>
            <a:bodyPr wrap="none" rtlCol="0">
              <a:spAutoFit/>
            </a:bodyPr>
            <a:lstStyle/>
            <a:p>
              <a:r>
                <a:rPr lang="en-US" altLang="zh-CN" sz="2000" b="1" smtClean="0"/>
                <a:t>0001H</a:t>
              </a:r>
              <a:endParaRPr lang="zh-CN" altLang="en-US" sz="2000" b="1"/>
            </a:p>
          </p:txBody>
        </p:sp>
      </p:grpSp>
      <p:grpSp>
        <p:nvGrpSpPr>
          <p:cNvPr id="212" name="组合 211"/>
          <p:cNvGrpSpPr/>
          <p:nvPr/>
        </p:nvGrpSpPr>
        <p:grpSpPr>
          <a:xfrm>
            <a:off x="4539697" y="3861596"/>
            <a:ext cx="3230016" cy="2375716"/>
            <a:chOff x="4539697" y="3798173"/>
            <a:chExt cx="3230016" cy="2375716"/>
          </a:xfrm>
        </p:grpSpPr>
        <p:grpSp>
          <p:nvGrpSpPr>
            <p:cNvPr id="68" name="组合 67"/>
            <p:cNvGrpSpPr/>
            <p:nvPr/>
          </p:nvGrpSpPr>
          <p:grpSpPr>
            <a:xfrm>
              <a:off x="6117785" y="4329732"/>
              <a:ext cx="1651928" cy="1844157"/>
              <a:chOff x="6096649" y="2051556"/>
              <a:chExt cx="2448272" cy="1809492"/>
            </a:xfrm>
          </p:grpSpPr>
          <p:sp>
            <p:nvSpPr>
              <p:cNvPr id="108" name="Text Box 5"/>
              <p:cNvSpPr txBox="1">
                <a:spLocks noChangeArrowheads="1"/>
              </p:cNvSpPr>
              <p:nvPr/>
            </p:nvSpPr>
            <p:spPr bwMode="auto">
              <a:xfrm>
                <a:off x="6096649" y="349171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00" name="Text Box 5"/>
              <p:cNvSpPr txBox="1">
                <a:spLocks noChangeArrowheads="1"/>
              </p:cNvSpPr>
              <p:nvPr/>
            </p:nvSpPr>
            <p:spPr bwMode="auto">
              <a:xfrm>
                <a:off x="6096649" y="313167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92" name="Text Box 5"/>
              <p:cNvSpPr txBox="1">
                <a:spLocks noChangeArrowheads="1"/>
              </p:cNvSpPr>
              <p:nvPr/>
            </p:nvSpPr>
            <p:spPr bwMode="auto">
              <a:xfrm>
                <a:off x="6096649" y="277163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84" name="Text Box 5"/>
              <p:cNvSpPr txBox="1">
                <a:spLocks noChangeArrowheads="1"/>
              </p:cNvSpPr>
              <p:nvPr/>
            </p:nvSpPr>
            <p:spPr bwMode="auto">
              <a:xfrm>
                <a:off x="6096649" y="241159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76" name="Text Box 5"/>
              <p:cNvSpPr txBox="1">
                <a:spLocks noChangeArrowheads="1"/>
              </p:cNvSpPr>
              <p:nvPr/>
            </p:nvSpPr>
            <p:spPr bwMode="auto">
              <a:xfrm>
                <a:off x="6096649" y="2051556"/>
                <a:ext cx="2448272" cy="40770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r>
                  <a:rPr lang="en-US" altLang="zh-CN" b="1" smtClean="0">
                    <a:solidFill>
                      <a:srgbClr val="0000FF"/>
                    </a:solidFill>
                    <a:latin typeface="Times New Roman" pitchFamily="18" charset="0"/>
                    <a:ea typeface="仿宋_GB2312" pitchFamily="49" charset="-122"/>
                  </a:rPr>
                  <a:t>16/32/64….</a:t>
                </a:r>
                <a:endParaRPr lang="zh-CN" altLang="en-US" b="1" dirty="0">
                  <a:solidFill>
                    <a:srgbClr val="0000FF"/>
                  </a:solidFill>
                  <a:latin typeface="Times New Roman" pitchFamily="18" charset="0"/>
                  <a:ea typeface="仿宋_GB2312" pitchFamily="49" charset="-122"/>
                </a:endParaRPr>
              </a:p>
            </p:txBody>
          </p:sp>
        </p:grpSp>
        <p:cxnSp>
          <p:nvCxnSpPr>
            <p:cNvPr id="69" name="直接箭头连接符 68"/>
            <p:cNvCxnSpPr/>
            <p:nvPr/>
          </p:nvCxnSpPr>
          <p:spPr>
            <a:xfrm>
              <a:off x="5364088" y="4481688"/>
              <a:ext cx="706312" cy="153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6444208" y="3798173"/>
              <a:ext cx="1217000" cy="400110"/>
            </a:xfrm>
            <a:prstGeom prst="rect">
              <a:avLst/>
            </a:prstGeom>
            <a:noFill/>
          </p:spPr>
          <p:txBody>
            <a:bodyPr wrap="none" rtlCol="0">
              <a:spAutoFit/>
            </a:bodyPr>
            <a:lstStyle/>
            <a:p>
              <a:r>
                <a:rPr lang="zh-CN" altLang="en-US" sz="2000" b="1" smtClean="0"/>
                <a:t>字编址址</a:t>
              </a:r>
              <a:endParaRPr lang="zh-CN" altLang="en-US" sz="2000" b="1"/>
            </a:p>
          </p:txBody>
        </p:sp>
        <p:sp>
          <p:nvSpPr>
            <p:cNvPr id="66" name="文本框 65"/>
            <p:cNvSpPr txBox="1"/>
            <p:nvPr/>
          </p:nvSpPr>
          <p:spPr>
            <a:xfrm>
              <a:off x="4539697" y="4253026"/>
              <a:ext cx="896399" cy="400110"/>
            </a:xfrm>
            <a:prstGeom prst="rect">
              <a:avLst/>
            </a:prstGeom>
            <a:noFill/>
          </p:spPr>
          <p:txBody>
            <a:bodyPr wrap="none" rtlCol="0">
              <a:spAutoFit/>
            </a:bodyPr>
            <a:lstStyle/>
            <a:p>
              <a:r>
                <a:rPr lang="en-US" altLang="zh-CN" sz="2000" b="1" smtClean="0"/>
                <a:t>0000H</a:t>
              </a:r>
              <a:endParaRPr lang="zh-CN" altLang="en-US" sz="2000" b="1"/>
            </a:p>
          </p:txBody>
        </p:sp>
        <p:sp>
          <p:nvSpPr>
            <p:cNvPr id="67" name="文本框 66"/>
            <p:cNvSpPr txBox="1"/>
            <p:nvPr/>
          </p:nvSpPr>
          <p:spPr>
            <a:xfrm>
              <a:off x="4539697" y="4653136"/>
              <a:ext cx="896399" cy="400110"/>
            </a:xfrm>
            <a:prstGeom prst="rect">
              <a:avLst/>
            </a:prstGeom>
            <a:noFill/>
          </p:spPr>
          <p:txBody>
            <a:bodyPr wrap="none" rtlCol="0">
              <a:spAutoFit/>
            </a:bodyPr>
            <a:lstStyle/>
            <a:p>
              <a:r>
                <a:rPr lang="en-US" altLang="zh-CN" sz="2000" b="1" smtClean="0"/>
                <a:t>0001H</a:t>
              </a:r>
              <a:endParaRPr lang="zh-CN" altLang="en-US" sz="20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wipe(left)">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2"/>
                                        </p:tgtEl>
                                        <p:attrNameLst>
                                          <p:attrName>style.visibility</p:attrName>
                                        </p:attrNameLst>
                                      </p:cBhvr>
                                      <p:to>
                                        <p:strVal val="visible"/>
                                      </p:to>
                                    </p:set>
                                    <p:animEffect transition="in" filter="wipe(left)">
                                      <p:cBhvr>
                                        <p:cTn id="27" dur="5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5536" y="908720"/>
            <a:ext cx="8283575" cy="4070647"/>
          </a:xfrm>
          <a:prstGeom prst="rect">
            <a:avLst/>
          </a:prstGeom>
        </p:spPr>
        <p:txBody>
          <a:bodyPr/>
          <a:lstStyle/>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en-US" altLang="zh-CN" sz="2800" b="1" i="0" u="none" strike="noStrike" kern="1200" cap="none" spc="0" normalizeH="0" baseline="0" noProof="0" smtClean="0">
                <a:ln>
                  <a:noFill/>
                </a:ln>
                <a:solidFill>
                  <a:schemeClr val="tx1"/>
                </a:solidFill>
                <a:effectLst/>
                <a:uLnTx/>
                <a:uFillTx/>
              </a:rPr>
              <a:t>1.</a:t>
            </a:r>
            <a:r>
              <a:rPr kumimoji="0" lang="zh-CN" altLang="en-US" sz="2800" b="1" i="0" u="none" strike="noStrike" kern="1200" cap="none" spc="0" normalizeH="0" baseline="0" noProof="0" smtClean="0">
                <a:ln>
                  <a:noFill/>
                </a:ln>
                <a:solidFill>
                  <a:schemeClr val="tx1"/>
                </a:solidFill>
                <a:effectLst/>
                <a:uLnTx/>
                <a:uFillTx/>
              </a:rPr>
              <a:t>位扩展</a:t>
            </a:r>
            <a:endParaRPr kumimoji="0" lang="en-US" altLang="zh-CN" sz="2800" b="1" i="0" u="none" strike="noStrike" kern="1200" cap="none" spc="0" normalizeH="0" baseline="0" noProof="0" smtClean="0">
              <a:ln>
                <a:noFill/>
              </a:ln>
              <a:solidFill>
                <a:schemeClr val="tx1"/>
              </a:solidFill>
              <a:effectLst/>
              <a:uLnTx/>
              <a:uFillTx/>
            </a:endParaRPr>
          </a:p>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zh-CN" altLang="en-US" sz="2800" b="1" i="0" u="none" strike="noStrike" kern="1200" cap="none" spc="0" normalizeH="0" baseline="0" noProof="0" smtClean="0">
                <a:ln>
                  <a:noFill/>
                </a:ln>
                <a:solidFill>
                  <a:schemeClr val="tx1"/>
                </a:solidFill>
                <a:effectLst/>
                <a:uLnTx/>
                <a:uFillTx/>
              </a:rPr>
              <a:t>        位</a:t>
            </a:r>
            <a:r>
              <a:rPr kumimoji="0" lang="zh-CN" altLang="en-US" sz="2800" b="1" i="0" u="none" strike="noStrike" kern="1200" cap="none" spc="0" normalizeH="0" baseline="0" noProof="0" smtClean="0">
                <a:ln>
                  <a:noFill/>
                </a:ln>
                <a:solidFill>
                  <a:schemeClr val="tx1"/>
                </a:solidFill>
                <a:effectLst/>
                <a:uLnTx/>
                <a:uFillTx/>
              </a:rPr>
              <a:t>扩展指只</a:t>
            </a:r>
            <a:r>
              <a:rPr kumimoji="0" lang="zh-CN" altLang="en-US" sz="2800" b="1" i="0" u="none" strike="noStrike" kern="1200" cap="none" spc="0" normalizeH="0" baseline="0" noProof="0" smtClean="0">
                <a:ln>
                  <a:noFill/>
                </a:ln>
                <a:effectLst/>
                <a:uLnTx/>
                <a:uFillTx/>
              </a:rPr>
              <a:t>在</a:t>
            </a:r>
            <a:r>
              <a:rPr kumimoji="0" lang="zh-CN" altLang="en-US" sz="2800" b="1" i="0" u="none" strike="noStrike" kern="1200" cap="none" spc="0" normalizeH="0" baseline="0" noProof="0" smtClean="0">
                <a:ln>
                  <a:noFill/>
                </a:ln>
                <a:solidFill>
                  <a:srgbClr val="FF0000"/>
                </a:solidFill>
                <a:effectLst/>
                <a:uLnTx/>
                <a:uFillTx/>
              </a:rPr>
              <a:t>位数方向</a:t>
            </a:r>
            <a:r>
              <a:rPr kumimoji="0" lang="zh-CN" altLang="en-US" sz="2800" b="1" i="0" u="none" strike="noStrike" kern="1200" cap="none" spc="0" normalizeH="0" baseline="0" noProof="0" smtClean="0">
                <a:ln>
                  <a:noFill/>
                </a:ln>
                <a:effectLst/>
                <a:uLnTx/>
                <a:uFillTx/>
              </a:rPr>
              <a:t>扩展</a:t>
            </a:r>
            <a:r>
              <a:rPr kumimoji="0" lang="zh-CN" altLang="en-US" sz="2800" b="1" i="0" u="none" strike="noStrike" kern="1200" cap="none" spc="0" normalizeH="0" baseline="0" noProof="0" smtClean="0">
                <a:ln>
                  <a:noFill/>
                </a:ln>
                <a:solidFill>
                  <a:schemeClr val="tx1"/>
                </a:solidFill>
                <a:effectLst/>
                <a:uLnTx/>
                <a:uFillTx/>
              </a:rPr>
              <a:t>。位扩展的连接方式是将各存储芯片的</a:t>
            </a:r>
            <a:r>
              <a:rPr kumimoji="0" lang="zh-CN" altLang="en-US" sz="2800" b="1" i="0" u="none" strike="noStrike" kern="1200" cap="none" spc="0" normalizeH="0" baseline="0" noProof="0" smtClean="0">
                <a:ln>
                  <a:noFill/>
                </a:ln>
                <a:solidFill>
                  <a:srgbClr val="0000FF"/>
                </a:solidFill>
                <a:effectLst/>
                <a:uLnTx/>
                <a:uFillTx/>
              </a:rPr>
              <a:t>地址线、片选线和读</a:t>
            </a:r>
            <a:r>
              <a:rPr kumimoji="0" lang="en-US" altLang="zh-CN" sz="2800" b="1" i="0" u="none" strike="noStrike" kern="1200" cap="none" spc="0" normalizeH="0" baseline="0" noProof="0" smtClean="0">
                <a:ln>
                  <a:noFill/>
                </a:ln>
                <a:solidFill>
                  <a:srgbClr val="0000FF"/>
                </a:solidFill>
                <a:effectLst/>
                <a:uLnTx/>
                <a:uFillTx/>
              </a:rPr>
              <a:t>/</a:t>
            </a:r>
            <a:r>
              <a:rPr kumimoji="0" lang="zh-CN" altLang="en-US" sz="2800" b="1" i="0" u="none" strike="noStrike" kern="1200" cap="none" spc="0" normalizeH="0" baseline="0" noProof="0" smtClean="0">
                <a:ln>
                  <a:noFill/>
                </a:ln>
                <a:solidFill>
                  <a:srgbClr val="0000FF"/>
                </a:solidFill>
                <a:effectLst/>
                <a:uLnTx/>
                <a:uFillTx/>
              </a:rPr>
              <a:t>写线</a:t>
            </a:r>
            <a:r>
              <a:rPr kumimoji="0" lang="zh-CN" altLang="en-US" sz="2800" b="1" i="0" u="none" strike="noStrike" kern="1200" cap="none" spc="0" normalizeH="0" baseline="0" noProof="0" smtClean="0">
                <a:ln>
                  <a:noFill/>
                </a:ln>
                <a:solidFill>
                  <a:schemeClr val="tx1"/>
                </a:solidFill>
                <a:effectLst/>
                <a:uLnTx/>
                <a:uFillTx/>
              </a:rPr>
              <a:t>相应地并联起来，而将各芯片的数据线单独列出。</a:t>
            </a:r>
            <a:endParaRPr kumimoji="0" lang="en-US" altLang="zh-CN" sz="2800" b="1" i="0" u="none" strike="noStrike" kern="1200" cap="none" spc="0" normalizeH="0" baseline="0" noProof="0" smtClean="0">
              <a:ln>
                <a:noFill/>
              </a:ln>
              <a:solidFill>
                <a:schemeClr val="tx1"/>
              </a:solidFill>
              <a:effectLst/>
              <a:uLnTx/>
              <a:uFillTx/>
            </a:endParaRPr>
          </a:p>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zh-CN" altLang="en-US" sz="2800" b="1" i="0" u="none" strike="noStrike" kern="1200" cap="none" spc="0" normalizeH="0" baseline="0" noProof="0" smtClean="0">
                <a:ln>
                  <a:noFill/>
                </a:ln>
                <a:solidFill>
                  <a:schemeClr val="tx1"/>
                </a:solidFill>
                <a:effectLst/>
                <a:uLnTx/>
                <a:uFillTx/>
              </a:rPr>
              <a:t>        如</a:t>
            </a:r>
            <a:r>
              <a:rPr kumimoji="0" lang="zh-CN" altLang="en-US" sz="2800" b="1" i="0" u="none" strike="noStrike" kern="1200" cap="none" spc="0" normalizeH="0" baseline="0" noProof="0" smtClean="0">
                <a:ln>
                  <a:noFill/>
                </a:ln>
                <a:solidFill>
                  <a:schemeClr val="tx1"/>
                </a:solidFill>
                <a:effectLst/>
                <a:uLnTx/>
                <a:uFillTx/>
              </a:rPr>
              <a:t>用</a:t>
            </a:r>
            <a:r>
              <a:rPr kumimoji="0" lang="en-US" altLang="zh-CN" sz="2800" b="1" i="0" u="none" strike="noStrike" kern="1200" cap="none" spc="0" normalizeH="0" baseline="0" noProof="0" smtClean="0">
                <a:ln>
                  <a:noFill/>
                </a:ln>
                <a:solidFill>
                  <a:schemeClr val="tx1"/>
                </a:solidFill>
                <a:effectLst/>
                <a:uLnTx/>
                <a:uFillTx/>
              </a:rPr>
              <a:t>64K×1</a:t>
            </a:r>
            <a:r>
              <a:rPr kumimoji="0" lang="zh-CN" altLang="en-US" sz="2800" b="1" i="0" u="none" strike="noStrike" kern="1200" cap="none" spc="0" normalizeH="0" baseline="0" noProof="0" smtClean="0">
                <a:ln>
                  <a:noFill/>
                </a:ln>
                <a:solidFill>
                  <a:schemeClr val="tx1"/>
                </a:solidFill>
                <a:effectLst/>
                <a:uLnTx/>
                <a:uFillTx/>
              </a:rPr>
              <a:t>的</a:t>
            </a:r>
            <a:r>
              <a:rPr kumimoji="0" lang="en-US" altLang="zh-CN" sz="2800" b="1" i="0" u="none" strike="noStrike" kern="1200" cap="none" spc="0" normalizeH="0" baseline="0" noProof="0" smtClean="0">
                <a:ln>
                  <a:noFill/>
                </a:ln>
                <a:solidFill>
                  <a:schemeClr val="tx1"/>
                </a:solidFill>
                <a:effectLst/>
                <a:uLnTx/>
                <a:uFillTx/>
              </a:rPr>
              <a:t>SRAM</a:t>
            </a:r>
            <a:r>
              <a:rPr kumimoji="0" lang="zh-CN" altLang="en-US" sz="2800" b="1" i="0" u="none" strike="noStrike" kern="1200" cap="none" spc="0" normalizeH="0" baseline="0" noProof="0" smtClean="0">
                <a:ln>
                  <a:noFill/>
                </a:ln>
                <a:solidFill>
                  <a:srgbClr val="0000FF"/>
                </a:solidFill>
                <a:effectLst/>
                <a:uLnTx/>
                <a:uFillTx/>
              </a:rPr>
              <a:t>存储芯片</a:t>
            </a:r>
            <a:r>
              <a:rPr kumimoji="0" lang="zh-CN" altLang="en-US" sz="2800" b="1" i="0" u="none" strike="noStrike" kern="1200" cap="none" spc="0" normalizeH="0" baseline="0" noProof="0" smtClean="0">
                <a:ln>
                  <a:noFill/>
                </a:ln>
                <a:solidFill>
                  <a:schemeClr val="tx1"/>
                </a:solidFill>
                <a:effectLst/>
                <a:uLnTx/>
                <a:uFillTx/>
              </a:rPr>
              <a:t>组成</a:t>
            </a:r>
            <a:r>
              <a:rPr kumimoji="0" lang="en-US" altLang="zh-CN" sz="2800" b="1" i="0" u="none" strike="noStrike" kern="1200" cap="none" spc="0" normalizeH="0" baseline="0" noProof="0" smtClean="0">
                <a:ln>
                  <a:noFill/>
                </a:ln>
                <a:solidFill>
                  <a:schemeClr val="tx1"/>
                </a:solidFill>
                <a:effectLst/>
                <a:uLnTx/>
                <a:uFillTx/>
              </a:rPr>
              <a:t>64K×8</a:t>
            </a:r>
            <a:r>
              <a:rPr kumimoji="0" lang="zh-CN" altLang="en-US" sz="2800" b="1" i="0" u="none" strike="noStrike" kern="1200" cap="none" spc="0" normalizeH="0" baseline="0" noProof="0" smtClean="0">
                <a:ln>
                  <a:noFill/>
                </a:ln>
                <a:solidFill>
                  <a:schemeClr val="tx1"/>
                </a:solidFill>
                <a:effectLst/>
                <a:uLnTx/>
                <a:uFillTx/>
              </a:rPr>
              <a:t>的</a:t>
            </a:r>
            <a:r>
              <a:rPr kumimoji="0" lang="zh-CN" altLang="en-US" sz="2800" b="1" i="0" u="none" strike="noStrike" kern="1200" cap="none" spc="0" normalizeH="0" baseline="0" noProof="0" smtClean="0">
                <a:ln>
                  <a:noFill/>
                </a:ln>
                <a:solidFill>
                  <a:srgbClr val="0000FF"/>
                </a:solidFill>
                <a:effectLst/>
                <a:uLnTx/>
                <a:uFillTx/>
              </a:rPr>
              <a:t>存储器</a:t>
            </a:r>
            <a:r>
              <a:rPr kumimoji="0" lang="zh-CN" altLang="en-US" sz="2800" b="1" i="0" u="none" strike="noStrike" kern="1200" cap="none" spc="0" normalizeH="0" baseline="0" noProof="0" smtClean="0">
                <a:ln>
                  <a:noFill/>
                </a:ln>
                <a:solidFill>
                  <a:schemeClr val="tx1"/>
                </a:solidFill>
                <a:effectLst/>
                <a:uLnTx/>
                <a:uFillTx/>
              </a:rPr>
              <a:t>，需要</a:t>
            </a:r>
            <a:r>
              <a:rPr kumimoji="0" lang="en-US" altLang="zh-CN" sz="2800" b="1" i="0" u="none" strike="noStrike" kern="1200" cap="none" spc="0" normalizeH="0" baseline="0" noProof="0" smtClean="0">
                <a:ln>
                  <a:noFill/>
                </a:ln>
                <a:solidFill>
                  <a:schemeClr val="tx1"/>
                </a:solidFill>
                <a:effectLst/>
                <a:uLnTx/>
                <a:uFillTx/>
              </a:rPr>
              <a:t>8</a:t>
            </a:r>
            <a:r>
              <a:rPr lang="zh-CN" altLang="en-US" sz="2800" b="1"/>
              <a:t>块</a:t>
            </a:r>
            <a:r>
              <a:rPr kumimoji="0" lang="zh-CN" altLang="en-US" sz="2800" b="1" i="0" u="none" strike="noStrike" kern="1200" cap="none" spc="0" normalizeH="0" baseline="0" noProof="0" smtClean="0">
                <a:ln>
                  <a:noFill/>
                </a:ln>
                <a:solidFill>
                  <a:schemeClr val="tx1"/>
                </a:solidFill>
                <a:effectLst/>
                <a:uLnTx/>
                <a:uFillTx/>
              </a:rPr>
              <a:t>芯片。</a:t>
            </a:r>
          </a:p>
        </p:txBody>
      </p:sp>
      <p:sp>
        <p:nvSpPr>
          <p:cNvPr id="3" name="Text Box 4"/>
          <p:cNvSpPr txBox="1">
            <a:spLocks noChangeArrowheads="1"/>
          </p:cNvSpPr>
          <p:nvPr/>
        </p:nvSpPr>
        <p:spPr bwMode="auto">
          <a:xfrm>
            <a:off x="539552" y="4795059"/>
            <a:ext cx="8274546" cy="1540165"/>
          </a:xfrm>
          <a:prstGeom prst="rect">
            <a:avLst/>
          </a:prstGeom>
          <a:noFill/>
          <a:ln w="57150" cap="sq">
            <a:noFill/>
            <a:miter lim="800000"/>
            <a:headEnd type="none" w="sm" len="sm"/>
            <a:tailEnd type="none" w="sm" len="sm"/>
          </a:ln>
          <a:effectLst/>
        </p:spPr>
        <p:txBody>
          <a:bodyPr wrap="square">
            <a:spAutoFit/>
          </a:bodyPr>
          <a:lstStyle/>
          <a:p>
            <a:pPr>
              <a:spcBef>
                <a:spcPct val="50000"/>
              </a:spcBef>
            </a:pPr>
            <a:r>
              <a:rPr lang="en-US" altLang="zh-CN" sz="2800" b="1"/>
              <a:t> </a:t>
            </a:r>
            <a:r>
              <a:rPr lang="en-US" altLang="zh-CN" sz="2800" b="1" smtClean="0"/>
              <a:t>             </a:t>
            </a:r>
            <a:r>
              <a:rPr lang="en-US" altLang="zh-CN" sz="2800" b="1" smtClean="0"/>
              <a:t>          </a:t>
            </a:r>
            <a:r>
              <a:rPr lang="zh-CN" altLang="en-US" sz="2800" b="1" smtClean="0">
                <a:solidFill>
                  <a:srgbClr val="FF0000"/>
                </a:solidFill>
              </a:rPr>
              <a:t>容量             </a:t>
            </a:r>
            <a:r>
              <a:rPr lang="zh-CN" altLang="en-US" sz="2800" b="1">
                <a:solidFill>
                  <a:srgbClr val="FF0000"/>
                </a:solidFill>
              </a:rPr>
              <a:t>地址  </a:t>
            </a:r>
            <a:r>
              <a:rPr lang="zh-CN" altLang="en-US" sz="2800" b="1" smtClean="0">
                <a:solidFill>
                  <a:srgbClr val="FF0000"/>
                </a:solidFill>
              </a:rPr>
              <a:t>     </a:t>
            </a:r>
            <a:r>
              <a:rPr lang="zh-CN" altLang="en-US" sz="2800" b="1">
                <a:solidFill>
                  <a:srgbClr val="FF0000"/>
                </a:solidFill>
              </a:rPr>
              <a:t>数据</a:t>
            </a:r>
          </a:p>
          <a:p>
            <a:pPr>
              <a:lnSpc>
                <a:spcPct val="80000"/>
              </a:lnSpc>
              <a:spcBef>
                <a:spcPct val="50000"/>
              </a:spcBef>
            </a:pPr>
            <a:r>
              <a:rPr lang="zh-CN" altLang="en-US" sz="2800" b="1"/>
              <a:t> 存储</a:t>
            </a:r>
            <a:r>
              <a:rPr lang="zh-CN" altLang="en-US" sz="2800" b="1" smtClean="0"/>
              <a:t>器    </a:t>
            </a:r>
            <a:r>
              <a:rPr lang="zh-CN" altLang="en-US" sz="2800" b="1" smtClean="0"/>
              <a:t>       </a:t>
            </a:r>
            <a:r>
              <a:rPr lang="en-US" altLang="zh-CN" sz="2800" b="1"/>
              <a:t>64K×8 </a:t>
            </a:r>
            <a:r>
              <a:rPr lang="en-US" altLang="zh-CN" sz="2800" b="1" smtClean="0"/>
              <a:t>   </a:t>
            </a:r>
            <a:r>
              <a:rPr lang="en-US" altLang="zh-CN" sz="2800" b="1" smtClean="0"/>
              <a:t>     </a:t>
            </a:r>
            <a:r>
              <a:rPr lang="en-US" altLang="zh-CN" sz="2800" b="1"/>
              <a:t>16 </a:t>
            </a:r>
            <a:r>
              <a:rPr lang="en-US" altLang="zh-CN" sz="2800" b="1" smtClean="0"/>
              <a:t>       </a:t>
            </a:r>
            <a:r>
              <a:rPr lang="en-US" altLang="zh-CN" sz="2800" b="1" smtClean="0"/>
              <a:t>    </a:t>
            </a:r>
            <a:r>
              <a:rPr lang="en-US" altLang="zh-CN" sz="2800" b="1"/>
              <a:t>8</a:t>
            </a:r>
          </a:p>
          <a:p>
            <a:pPr>
              <a:lnSpc>
                <a:spcPct val="50000"/>
              </a:lnSpc>
              <a:spcBef>
                <a:spcPct val="50000"/>
              </a:spcBef>
            </a:pPr>
            <a:r>
              <a:rPr lang="en-US" altLang="zh-CN" sz="2800" b="1"/>
              <a:t> </a:t>
            </a:r>
            <a:r>
              <a:rPr lang="zh-CN" altLang="en-US" sz="2800" b="1"/>
              <a:t>存储芯</a:t>
            </a:r>
            <a:r>
              <a:rPr lang="zh-CN" altLang="en-US" sz="2800" b="1" smtClean="0"/>
              <a:t>片  </a:t>
            </a:r>
            <a:r>
              <a:rPr lang="zh-CN" altLang="en-US" sz="2800" b="1" smtClean="0"/>
              <a:t>     </a:t>
            </a:r>
            <a:r>
              <a:rPr lang="en-US" altLang="zh-CN" sz="2800" b="1"/>
              <a:t>64K×1 </a:t>
            </a:r>
            <a:r>
              <a:rPr lang="en-US" altLang="zh-CN" sz="2800" b="1" smtClean="0"/>
              <a:t>    </a:t>
            </a:r>
            <a:r>
              <a:rPr lang="en-US" altLang="zh-CN" sz="2800" b="1" smtClean="0"/>
              <a:t>    </a:t>
            </a:r>
            <a:r>
              <a:rPr lang="en-US" altLang="zh-CN" sz="2800" b="1"/>
              <a:t>16   </a:t>
            </a:r>
            <a:r>
              <a:rPr lang="en-US" altLang="zh-CN" sz="2800" b="1" smtClean="0"/>
              <a:t>     </a:t>
            </a:r>
            <a:r>
              <a:rPr lang="en-US" altLang="zh-CN" sz="2800" b="1" smtClean="0"/>
              <a:t>    </a:t>
            </a:r>
            <a:r>
              <a:rPr lang="en-US" altLang="zh-CN" sz="2800" b="1"/>
              <a:t>1</a:t>
            </a:r>
          </a:p>
        </p:txBody>
      </p:sp>
      <p:sp>
        <p:nvSpPr>
          <p:cNvPr id="4" name="TextBox 3"/>
          <p:cNvSpPr txBox="1"/>
          <p:nvPr/>
        </p:nvSpPr>
        <p:spPr>
          <a:xfrm>
            <a:off x="1043608" y="116632"/>
            <a:ext cx="3607078" cy="523220"/>
          </a:xfrm>
          <a:prstGeom prst="rect">
            <a:avLst/>
          </a:prstGeom>
          <a:noFill/>
        </p:spPr>
        <p:txBody>
          <a:bodyPr wrap="none" rtlCol="0">
            <a:spAutoFit/>
          </a:bodyPr>
          <a:lstStyle/>
          <a:p>
            <a:r>
              <a:rPr lang="en-US" altLang="zh-CN" sz="2800" b="1" smtClean="0"/>
              <a:t>4.3.1  </a:t>
            </a:r>
            <a:r>
              <a:rPr lang="zh-CN" altLang="en-US" sz="2800" b="1" smtClean="0"/>
              <a:t>主存容量的扩展</a:t>
            </a:r>
            <a:endParaRPr lang="zh-CN" altLang="en-US" sz="2800" b="1"/>
          </a:p>
        </p:txBody>
      </p:sp>
    </p:spTree>
    <p:extLst>
      <p:ext uri="{BB962C8B-B14F-4D97-AF65-F5344CB8AC3E}">
        <p14:creationId xmlns:p14="http://schemas.microsoft.com/office/powerpoint/2010/main" val="312117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rrowheads="1"/>
          </p:cNvSpPr>
          <p:nvPr/>
        </p:nvSpPr>
        <p:spPr bwMode="auto">
          <a:xfrm rot="5400000">
            <a:off x="4453731" y="4352132"/>
            <a:ext cx="519113" cy="361950"/>
          </a:xfrm>
          <a:prstGeom prst="rightArrow">
            <a:avLst>
              <a:gd name="adj1" fmla="val 50000"/>
              <a:gd name="adj2" fmla="val 35855"/>
            </a:avLst>
          </a:prstGeom>
          <a:solidFill>
            <a:srgbClr val="66FF33"/>
          </a:solidFill>
          <a:ln w="9525">
            <a:solidFill>
              <a:schemeClr val="tx1"/>
            </a:solidFill>
            <a:miter lim="800000"/>
            <a:headEnd/>
            <a:tailEnd/>
          </a:ln>
          <a:effectLst/>
        </p:spPr>
        <p:txBody>
          <a:bodyPr wrap="none" anchor="ctr"/>
          <a:lstStyle/>
          <a:p>
            <a:pPr eaLnBrk="1" hangingPunct="1"/>
            <a:endParaRPr lang="zh-CN" altLang="en-US"/>
          </a:p>
        </p:txBody>
      </p:sp>
      <p:grpSp>
        <p:nvGrpSpPr>
          <p:cNvPr id="3" name="Group 4"/>
          <p:cNvGrpSpPr>
            <a:grpSpLocks/>
          </p:cNvGrpSpPr>
          <p:nvPr/>
        </p:nvGrpSpPr>
        <p:grpSpPr bwMode="auto">
          <a:xfrm>
            <a:off x="2871788" y="4754587"/>
            <a:ext cx="3324225" cy="1482725"/>
            <a:chOff x="1809" y="2978"/>
            <a:chExt cx="2094" cy="934"/>
          </a:xfrm>
        </p:grpSpPr>
        <p:sp>
          <p:nvSpPr>
            <p:cNvPr id="4" name="Rectangle 5"/>
            <p:cNvSpPr>
              <a:spLocks noChangeArrowheads="1"/>
            </p:cNvSpPr>
            <p:nvPr/>
          </p:nvSpPr>
          <p:spPr bwMode="auto">
            <a:xfrm>
              <a:off x="2715" y="3048"/>
              <a:ext cx="543" cy="864"/>
            </a:xfrm>
            <a:prstGeom prst="rect">
              <a:avLst/>
            </a:prstGeom>
            <a:solidFill>
              <a:srgbClr val="F6D3B0"/>
            </a:solidFill>
            <a:ln w="9525">
              <a:solidFill>
                <a:schemeClr val="tx1"/>
              </a:solidFill>
              <a:miter lim="800000"/>
              <a:headEnd/>
              <a:tailEnd/>
            </a:ln>
            <a:effectLst/>
          </p:spPr>
          <p:txBody>
            <a:bodyPr wrap="none" anchor="ctr"/>
            <a:lstStyle/>
            <a:p>
              <a:pPr algn="ctr"/>
              <a:r>
                <a:rPr lang="en-US" altLang="zh-CN" sz="2000"/>
                <a:t>64K×8</a:t>
              </a:r>
            </a:p>
            <a:p>
              <a:pPr algn="ctr"/>
              <a:r>
                <a:rPr lang="en-US" altLang="zh-CN" sz="2000"/>
                <a:t> </a:t>
              </a:r>
              <a:r>
                <a:rPr lang="zh-CN" altLang="en-US" sz="2000"/>
                <a:t>芯片组 </a:t>
              </a:r>
            </a:p>
          </p:txBody>
        </p:sp>
        <p:sp>
          <p:nvSpPr>
            <p:cNvPr id="5" name="Line 6"/>
            <p:cNvSpPr>
              <a:spLocks noChangeShapeType="1"/>
            </p:cNvSpPr>
            <p:nvPr/>
          </p:nvSpPr>
          <p:spPr bwMode="auto">
            <a:xfrm flipH="1">
              <a:off x="3266" y="3247"/>
              <a:ext cx="260" cy="0"/>
            </a:xfrm>
            <a:prstGeom prst="line">
              <a:avLst/>
            </a:prstGeom>
            <a:noFill/>
            <a:ln w="19050">
              <a:solidFill>
                <a:srgbClr val="FF3300"/>
              </a:solidFill>
              <a:round/>
              <a:headEnd/>
              <a:tailEnd type="stealth" w="sm" len="lg"/>
            </a:ln>
            <a:effectLst/>
          </p:spPr>
          <p:txBody>
            <a:bodyPr wrap="none" anchor="ctr"/>
            <a:lstStyle/>
            <a:p>
              <a:endParaRPr lang="zh-CN" altLang="en-US"/>
            </a:p>
          </p:txBody>
        </p:sp>
        <p:sp>
          <p:nvSpPr>
            <p:cNvPr id="6" name="Line 7"/>
            <p:cNvSpPr>
              <a:spLocks noChangeShapeType="1"/>
            </p:cNvSpPr>
            <p:nvPr/>
          </p:nvSpPr>
          <p:spPr bwMode="auto">
            <a:xfrm rot="10800000">
              <a:off x="3266" y="3713"/>
              <a:ext cx="260" cy="0"/>
            </a:xfrm>
            <a:prstGeom prst="line">
              <a:avLst/>
            </a:prstGeom>
            <a:noFill/>
            <a:ln w="19050">
              <a:solidFill>
                <a:srgbClr val="FF3300"/>
              </a:solidFill>
              <a:round/>
              <a:headEnd/>
              <a:tailEnd type="stealth" w="sm" len="lg"/>
            </a:ln>
            <a:effectLst/>
          </p:spPr>
          <p:txBody>
            <a:bodyPr wrap="none" anchor="ctr"/>
            <a:lstStyle/>
            <a:p>
              <a:endParaRPr lang="zh-CN" altLang="en-US"/>
            </a:p>
          </p:txBody>
        </p:sp>
        <p:sp>
          <p:nvSpPr>
            <p:cNvPr id="7" name="AutoShape 8"/>
            <p:cNvSpPr>
              <a:spLocks noChangeArrowheads="1"/>
            </p:cNvSpPr>
            <p:nvPr/>
          </p:nvSpPr>
          <p:spPr bwMode="auto">
            <a:xfrm>
              <a:off x="2455" y="3181"/>
              <a:ext cx="256" cy="133"/>
            </a:xfrm>
            <a:prstGeom prst="rightArrow">
              <a:avLst>
                <a:gd name="adj1" fmla="val 50000"/>
                <a:gd name="adj2" fmla="val 48120"/>
              </a:avLst>
            </a:prstGeom>
            <a:solidFill>
              <a:srgbClr val="FFCC66"/>
            </a:solidFill>
            <a:ln w="9525">
              <a:solidFill>
                <a:schemeClr val="tx1"/>
              </a:solidFill>
              <a:miter lim="800000"/>
              <a:headEnd/>
              <a:tailEnd/>
            </a:ln>
            <a:effectLst/>
          </p:spPr>
          <p:txBody>
            <a:bodyPr wrap="none" anchor="ctr"/>
            <a:lstStyle/>
            <a:p>
              <a:pPr eaLnBrk="1" hangingPunct="1"/>
              <a:endParaRPr lang="zh-CN" altLang="en-US"/>
            </a:p>
          </p:txBody>
        </p:sp>
        <p:sp>
          <p:nvSpPr>
            <p:cNvPr id="8" name="AutoShape 9"/>
            <p:cNvSpPr>
              <a:spLocks noChangeArrowheads="1"/>
            </p:cNvSpPr>
            <p:nvPr/>
          </p:nvSpPr>
          <p:spPr bwMode="auto">
            <a:xfrm>
              <a:off x="2455" y="3646"/>
              <a:ext cx="260" cy="133"/>
            </a:xfrm>
            <a:prstGeom prst="leftRightArrow">
              <a:avLst>
                <a:gd name="adj1" fmla="val 50000"/>
                <a:gd name="adj2" fmla="val 39098"/>
              </a:avLst>
            </a:prstGeom>
            <a:solidFill>
              <a:srgbClr val="FFCC66"/>
            </a:solidFill>
            <a:ln w="9525">
              <a:solidFill>
                <a:schemeClr val="tx1"/>
              </a:solidFill>
              <a:miter lim="800000"/>
              <a:headEnd/>
              <a:tailEnd/>
            </a:ln>
            <a:effectLst/>
          </p:spPr>
          <p:txBody>
            <a:bodyPr wrap="none" anchor="ctr"/>
            <a:lstStyle/>
            <a:p>
              <a:pPr eaLnBrk="1" hangingPunct="1"/>
              <a:endParaRPr lang="zh-CN" altLang="en-US"/>
            </a:p>
          </p:txBody>
        </p:sp>
        <p:sp>
          <p:nvSpPr>
            <p:cNvPr id="9" name="Text Box 10"/>
            <p:cNvSpPr txBox="1">
              <a:spLocks noChangeArrowheads="1"/>
            </p:cNvSpPr>
            <p:nvPr/>
          </p:nvSpPr>
          <p:spPr bwMode="auto">
            <a:xfrm>
              <a:off x="1809" y="3116"/>
              <a:ext cx="715" cy="250"/>
            </a:xfrm>
            <a:prstGeom prst="rect">
              <a:avLst/>
            </a:prstGeom>
            <a:noFill/>
            <a:ln w="9525">
              <a:noFill/>
              <a:miter lim="800000"/>
              <a:headEnd/>
              <a:tailEnd/>
            </a:ln>
            <a:effectLst/>
          </p:spPr>
          <p:txBody>
            <a:bodyPr>
              <a:spAutoFit/>
            </a:bodyPr>
            <a:lstStyle/>
            <a:p>
              <a:pPr>
                <a:spcBef>
                  <a:spcPct val="50000"/>
                </a:spcBef>
              </a:pPr>
              <a:r>
                <a:rPr lang="en-US" altLang="zh-CN" sz="2000" b="1"/>
                <a:t>A</a:t>
              </a:r>
              <a:r>
                <a:rPr lang="en-US" altLang="zh-CN" sz="2000" b="1" baseline="-10000"/>
                <a:t>15</a:t>
              </a:r>
              <a:r>
                <a:rPr lang="zh-CN" altLang="en-US" sz="2000" b="1"/>
                <a:t>～</a:t>
              </a:r>
              <a:r>
                <a:rPr lang="en-US" altLang="zh-CN" sz="2000" b="1"/>
                <a:t>A</a:t>
              </a:r>
              <a:r>
                <a:rPr lang="en-US" altLang="zh-CN" sz="2000" b="1" baseline="-10000"/>
                <a:t>0</a:t>
              </a:r>
              <a:endParaRPr lang="en-US" altLang="zh-CN" sz="2000" b="1"/>
            </a:p>
          </p:txBody>
        </p:sp>
        <p:sp>
          <p:nvSpPr>
            <p:cNvPr id="10" name="Text Box 11"/>
            <p:cNvSpPr txBox="1">
              <a:spLocks noChangeArrowheads="1"/>
            </p:cNvSpPr>
            <p:nvPr/>
          </p:nvSpPr>
          <p:spPr bwMode="auto">
            <a:xfrm>
              <a:off x="1833" y="3573"/>
              <a:ext cx="715" cy="250"/>
            </a:xfrm>
            <a:prstGeom prst="rect">
              <a:avLst/>
            </a:prstGeom>
            <a:noFill/>
            <a:ln w="9525">
              <a:noFill/>
              <a:miter lim="800000"/>
              <a:headEnd/>
              <a:tailEnd/>
            </a:ln>
            <a:effectLst/>
          </p:spPr>
          <p:txBody>
            <a:bodyPr>
              <a:spAutoFit/>
            </a:bodyPr>
            <a:lstStyle/>
            <a:p>
              <a:pPr>
                <a:spcBef>
                  <a:spcPct val="50000"/>
                </a:spcBef>
              </a:pPr>
              <a:r>
                <a:rPr lang="en-US" altLang="zh-CN" sz="2000" b="1"/>
                <a:t>D</a:t>
              </a:r>
              <a:r>
                <a:rPr lang="en-US" altLang="zh-CN" sz="2000" b="1" baseline="-10000"/>
                <a:t>7</a:t>
              </a:r>
              <a:r>
                <a:rPr lang="zh-CN" altLang="en-US" sz="2000" b="1"/>
                <a:t>～</a:t>
              </a:r>
              <a:r>
                <a:rPr lang="en-US" altLang="zh-CN" sz="2000" b="1"/>
                <a:t>D</a:t>
              </a:r>
              <a:r>
                <a:rPr lang="en-US" altLang="zh-CN" sz="2000" b="1" baseline="-10000"/>
                <a:t>0</a:t>
              </a:r>
              <a:endParaRPr lang="en-US" altLang="zh-CN" sz="2000" b="1"/>
            </a:p>
          </p:txBody>
        </p:sp>
        <p:sp>
          <p:nvSpPr>
            <p:cNvPr id="11" name="Text Box 12"/>
            <p:cNvSpPr txBox="1">
              <a:spLocks noChangeArrowheads="1"/>
            </p:cNvSpPr>
            <p:nvPr/>
          </p:nvSpPr>
          <p:spPr bwMode="auto">
            <a:xfrm>
              <a:off x="3513" y="2978"/>
              <a:ext cx="390" cy="384"/>
            </a:xfrm>
            <a:prstGeom prst="rect">
              <a:avLst/>
            </a:prstGeom>
            <a:noFill/>
            <a:ln w="9525">
              <a:noFill/>
              <a:miter lim="800000"/>
              <a:headEnd/>
              <a:tailEnd/>
            </a:ln>
            <a:effectLst/>
          </p:spPr>
          <p:txBody>
            <a:bodyPr>
              <a:spAutoFit/>
            </a:bodyPr>
            <a:lstStyle/>
            <a:p>
              <a:pPr>
                <a:spcBef>
                  <a:spcPct val="50000"/>
                </a:spcBef>
              </a:pPr>
              <a:r>
                <a:rPr lang="en-US" altLang="zh-CN" sz="2000" b="1"/>
                <a:t>__</a:t>
              </a:r>
            </a:p>
            <a:p>
              <a:pPr>
                <a:lnSpc>
                  <a:spcPct val="20000"/>
                </a:lnSpc>
                <a:spcBef>
                  <a:spcPct val="50000"/>
                </a:spcBef>
              </a:pPr>
              <a:r>
                <a:rPr lang="en-US" altLang="zh-CN" sz="2000" b="1"/>
                <a:t>CS</a:t>
              </a:r>
            </a:p>
          </p:txBody>
        </p:sp>
        <p:sp>
          <p:nvSpPr>
            <p:cNvPr id="12" name="Text Box 13"/>
            <p:cNvSpPr txBox="1">
              <a:spLocks noChangeArrowheads="1"/>
            </p:cNvSpPr>
            <p:nvPr/>
          </p:nvSpPr>
          <p:spPr bwMode="auto">
            <a:xfrm>
              <a:off x="3513" y="3443"/>
              <a:ext cx="390" cy="384"/>
            </a:xfrm>
            <a:prstGeom prst="rect">
              <a:avLst/>
            </a:prstGeom>
            <a:noFill/>
            <a:ln w="9525">
              <a:noFill/>
              <a:miter lim="800000"/>
              <a:headEnd/>
              <a:tailEnd/>
            </a:ln>
            <a:effectLst/>
          </p:spPr>
          <p:txBody>
            <a:bodyPr>
              <a:spAutoFit/>
            </a:bodyPr>
            <a:lstStyle/>
            <a:p>
              <a:pPr>
                <a:spcBef>
                  <a:spcPct val="50000"/>
                </a:spcBef>
              </a:pPr>
              <a:r>
                <a:rPr lang="en-US" altLang="zh-CN" sz="2000" b="1"/>
                <a:t>___</a:t>
              </a:r>
            </a:p>
            <a:p>
              <a:pPr>
                <a:lnSpc>
                  <a:spcPct val="20000"/>
                </a:lnSpc>
                <a:spcBef>
                  <a:spcPct val="50000"/>
                </a:spcBef>
              </a:pPr>
              <a:r>
                <a:rPr lang="en-US" altLang="zh-CN" sz="2000" b="1"/>
                <a:t>WE</a:t>
              </a:r>
            </a:p>
          </p:txBody>
        </p:sp>
      </p:grpSp>
      <p:grpSp>
        <p:nvGrpSpPr>
          <p:cNvPr id="106" name="组合 105"/>
          <p:cNvGrpSpPr/>
          <p:nvPr/>
        </p:nvGrpSpPr>
        <p:grpSpPr>
          <a:xfrm>
            <a:off x="971551" y="647700"/>
            <a:ext cx="7167564" cy="3729038"/>
            <a:chOff x="971551" y="647700"/>
            <a:chExt cx="7167564" cy="3729038"/>
          </a:xfrm>
        </p:grpSpPr>
        <p:grpSp>
          <p:nvGrpSpPr>
            <p:cNvPr id="13" name="Group 14"/>
            <p:cNvGrpSpPr>
              <a:grpSpLocks/>
            </p:cNvGrpSpPr>
            <p:nvPr/>
          </p:nvGrpSpPr>
          <p:grpSpPr bwMode="auto">
            <a:xfrm>
              <a:off x="971551" y="647700"/>
              <a:ext cx="7167564" cy="3729038"/>
              <a:chOff x="612" y="408"/>
              <a:chExt cx="4515" cy="2349"/>
            </a:xfrm>
          </p:grpSpPr>
          <p:sp>
            <p:nvSpPr>
              <p:cNvPr id="14" name="Text Box 15"/>
              <p:cNvSpPr txBox="1">
                <a:spLocks noChangeArrowheads="1"/>
              </p:cNvSpPr>
              <p:nvPr/>
            </p:nvSpPr>
            <p:spPr bwMode="auto">
              <a:xfrm>
                <a:off x="4648" y="419"/>
                <a:ext cx="479" cy="384"/>
              </a:xfrm>
              <a:prstGeom prst="rect">
                <a:avLst/>
              </a:prstGeom>
              <a:noFill/>
              <a:ln w="9525">
                <a:noFill/>
                <a:miter lim="800000"/>
                <a:headEnd/>
                <a:tailEnd/>
              </a:ln>
              <a:effectLst/>
            </p:spPr>
            <p:txBody>
              <a:bodyPr>
                <a:spAutoFit/>
              </a:bodyPr>
              <a:lstStyle/>
              <a:p>
                <a:pPr>
                  <a:spcBef>
                    <a:spcPct val="50000"/>
                  </a:spcBef>
                </a:pPr>
                <a:r>
                  <a:rPr lang="en-US" altLang="zh-CN" sz="2000" b="1"/>
                  <a:t>__</a:t>
                </a:r>
              </a:p>
              <a:p>
                <a:pPr>
                  <a:lnSpc>
                    <a:spcPct val="20000"/>
                  </a:lnSpc>
                  <a:spcBef>
                    <a:spcPct val="50000"/>
                  </a:spcBef>
                </a:pPr>
                <a:r>
                  <a:rPr lang="en-US" altLang="zh-CN" sz="2000" b="1"/>
                  <a:t>CS</a:t>
                </a:r>
              </a:p>
            </p:txBody>
          </p:sp>
          <p:sp>
            <p:nvSpPr>
              <p:cNvPr id="15" name="Text Box 16"/>
              <p:cNvSpPr txBox="1">
                <a:spLocks noChangeArrowheads="1"/>
              </p:cNvSpPr>
              <p:nvPr/>
            </p:nvSpPr>
            <p:spPr bwMode="auto">
              <a:xfrm>
                <a:off x="3941" y="796"/>
                <a:ext cx="319" cy="289"/>
              </a:xfrm>
              <a:prstGeom prst="rect">
                <a:avLst/>
              </a:prstGeom>
              <a:noFill/>
              <a:ln w="9525">
                <a:noFill/>
                <a:miter lim="800000"/>
                <a:headEnd/>
                <a:tailEnd/>
              </a:ln>
              <a:effectLst/>
            </p:spPr>
            <p:txBody>
              <a:bodyPr>
                <a:spAutoFit/>
              </a:bodyPr>
              <a:lstStyle/>
              <a:p>
                <a:pPr>
                  <a:spcBef>
                    <a:spcPct val="50000"/>
                  </a:spcBef>
                </a:pPr>
                <a:endParaRPr lang="zh-CN" altLang="zh-CN" sz="2400"/>
              </a:p>
            </p:txBody>
          </p:sp>
          <p:sp>
            <p:nvSpPr>
              <p:cNvPr id="16" name="Rectangle 17"/>
              <p:cNvSpPr>
                <a:spLocks noChangeArrowheads="1"/>
              </p:cNvSpPr>
              <p:nvPr/>
            </p:nvSpPr>
            <p:spPr bwMode="auto">
              <a:xfrm>
                <a:off x="3941" y="613"/>
                <a:ext cx="559" cy="457"/>
              </a:xfrm>
              <a:prstGeom prst="rect">
                <a:avLst/>
              </a:prstGeom>
              <a:solidFill>
                <a:schemeClr val="bg1"/>
              </a:solidFill>
              <a:ln w="9525">
                <a:solidFill>
                  <a:schemeClr val="tx1"/>
                </a:solidFill>
                <a:miter lim="800000"/>
                <a:headEnd/>
                <a:tailEnd/>
              </a:ln>
              <a:effectLst/>
            </p:spPr>
            <p:txBody>
              <a:bodyPr wrap="none" anchor="ctr"/>
              <a:lstStyle/>
              <a:p>
                <a:pPr eaLnBrk="1" hangingPunct="1"/>
                <a:endParaRPr lang="zh-CN" altLang="en-US"/>
              </a:p>
            </p:txBody>
          </p:sp>
          <p:sp>
            <p:nvSpPr>
              <p:cNvPr id="17" name="Rectangle 18"/>
              <p:cNvSpPr>
                <a:spLocks noChangeArrowheads="1"/>
              </p:cNvSpPr>
              <p:nvPr/>
            </p:nvSpPr>
            <p:spPr bwMode="auto">
              <a:xfrm>
                <a:off x="3622" y="705"/>
                <a:ext cx="559" cy="456"/>
              </a:xfrm>
              <a:prstGeom prst="rect">
                <a:avLst/>
              </a:prstGeom>
              <a:solidFill>
                <a:schemeClr val="bg1"/>
              </a:solidFill>
              <a:ln w="9525">
                <a:solidFill>
                  <a:schemeClr val="tx1"/>
                </a:solidFill>
                <a:miter lim="800000"/>
                <a:headEnd/>
                <a:tailEnd/>
              </a:ln>
              <a:effectLst/>
            </p:spPr>
            <p:txBody>
              <a:bodyPr wrap="none" anchor="ctr"/>
              <a:lstStyle/>
              <a:p>
                <a:pPr eaLnBrk="1" hangingPunct="1"/>
                <a:endParaRPr lang="zh-CN" altLang="en-US"/>
              </a:p>
            </p:txBody>
          </p:sp>
          <p:sp>
            <p:nvSpPr>
              <p:cNvPr id="18" name="Rectangle 19"/>
              <p:cNvSpPr>
                <a:spLocks noChangeArrowheads="1"/>
              </p:cNvSpPr>
              <p:nvPr/>
            </p:nvSpPr>
            <p:spPr bwMode="auto">
              <a:xfrm>
                <a:off x="3302" y="796"/>
                <a:ext cx="559" cy="456"/>
              </a:xfrm>
              <a:prstGeom prst="rect">
                <a:avLst/>
              </a:prstGeom>
              <a:solidFill>
                <a:schemeClr val="bg1"/>
              </a:solidFill>
              <a:ln w="9525">
                <a:solidFill>
                  <a:schemeClr val="tx1"/>
                </a:solidFill>
                <a:miter lim="800000"/>
                <a:headEnd/>
                <a:tailEnd/>
              </a:ln>
              <a:effectLst/>
            </p:spPr>
            <p:txBody>
              <a:bodyPr wrap="none" anchor="ctr"/>
              <a:lstStyle/>
              <a:p>
                <a:pPr eaLnBrk="1" hangingPunct="1"/>
                <a:endParaRPr lang="zh-CN" altLang="en-US"/>
              </a:p>
            </p:txBody>
          </p:sp>
          <p:sp>
            <p:nvSpPr>
              <p:cNvPr id="19" name="Rectangle 20"/>
              <p:cNvSpPr>
                <a:spLocks noChangeArrowheads="1"/>
              </p:cNvSpPr>
              <p:nvPr/>
            </p:nvSpPr>
            <p:spPr bwMode="auto">
              <a:xfrm>
                <a:off x="2983" y="887"/>
                <a:ext cx="559" cy="457"/>
              </a:xfrm>
              <a:prstGeom prst="rect">
                <a:avLst/>
              </a:prstGeom>
              <a:solidFill>
                <a:schemeClr val="bg1"/>
              </a:solidFill>
              <a:ln w="9525">
                <a:solidFill>
                  <a:schemeClr val="tx1"/>
                </a:solidFill>
                <a:miter lim="800000"/>
                <a:headEnd/>
                <a:tailEnd/>
              </a:ln>
              <a:effectLst/>
            </p:spPr>
            <p:txBody>
              <a:bodyPr wrap="none" anchor="ctr"/>
              <a:lstStyle/>
              <a:p>
                <a:pPr eaLnBrk="1" hangingPunct="1"/>
                <a:endParaRPr lang="zh-CN" altLang="en-US"/>
              </a:p>
            </p:txBody>
          </p:sp>
          <p:sp>
            <p:nvSpPr>
              <p:cNvPr id="20" name="Rectangle 21"/>
              <p:cNvSpPr>
                <a:spLocks noChangeArrowheads="1"/>
              </p:cNvSpPr>
              <p:nvPr/>
            </p:nvSpPr>
            <p:spPr bwMode="auto">
              <a:xfrm>
                <a:off x="2663" y="978"/>
                <a:ext cx="559" cy="457"/>
              </a:xfrm>
              <a:prstGeom prst="rect">
                <a:avLst/>
              </a:prstGeom>
              <a:solidFill>
                <a:schemeClr val="bg1"/>
              </a:solidFill>
              <a:ln w="9525">
                <a:solidFill>
                  <a:schemeClr val="tx1"/>
                </a:solidFill>
                <a:miter lim="800000"/>
                <a:headEnd/>
                <a:tailEnd/>
              </a:ln>
              <a:effectLst/>
            </p:spPr>
            <p:txBody>
              <a:bodyPr wrap="none" anchor="ctr"/>
              <a:lstStyle/>
              <a:p>
                <a:pPr eaLnBrk="1" hangingPunct="1"/>
                <a:endParaRPr lang="zh-CN" altLang="en-US"/>
              </a:p>
            </p:txBody>
          </p:sp>
          <p:sp>
            <p:nvSpPr>
              <p:cNvPr id="21" name="Rectangle 22"/>
              <p:cNvSpPr>
                <a:spLocks noChangeArrowheads="1"/>
              </p:cNvSpPr>
              <p:nvPr/>
            </p:nvSpPr>
            <p:spPr bwMode="auto">
              <a:xfrm>
                <a:off x="2344" y="1070"/>
                <a:ext cx="559" cy="456"/>
              </a:xfrm>
              <a:prstGeom prst="rect">
                <a:avLst/>
              </a:prstGeom>
              <a:solidFill>
                <a:schemeClr val="bg1"/>
              </a:solidFill>
              <a:ln w="9525">
                <a:solidFill>
                  <a:schemeClr val="tx1"/>
                </a:solidFill>
                <a:miter lim="800000"/>
                <a:headEnd/>
                <a:tailEnd/>
              </a:ln>
              <a:effectLst/>
            </p:spPr>
            <p:txBody>
              <a:bodyPr wrap="none" anchor="ctr"/>
              <a:lstStyle/>
              <a:p>
                <a:pPr eaLnBrk="1" hangingPunct="1"/>
                <a:endParaRPr lang="zh-CN" altLang="en-US"/>
              </a:p>
            </p:txBody>
          </p:sp>
          <p:sp>
            <p:nvSpPr>
              <p:cNvPr id="22" name="Rectangle 23"/>
              <p:cNvSpPr>
                <a:spLocks noChangeArrowheads="1"/>
              </p:cNvSpPr>
              <p:nvPr/>
            </p:nvSpPr>
            <p:spPr bwMode="auto">
              <a:xfrm>
                <a:off x="2024" y="1161"/>
                <a:ext cx="559" cy="456"/>
              </a:xfrm>
              <a:prstGeom prst="rect">
                <a:avLst/>
              </a:prstGeom>
              <a:solidFill>
                <a:schemeClr val="bg1"/>
              </a:solidFill>
              <a:ln w="9525">
                <a:solidFill>
                  <a:schemeClr val="tx1"/>
                </a:solidFill>
                <a:miter lim="800000"/>
                <a:headEnd/>
                <a:tailEnd/>
              </a:ln>
              <a:effectLst/>
            </p:spPr>
            <p:txBody>
              <a:bodyPr wrap="none" anchor="ctr"/>
              <a:lstStyle/>
              <a:p>
                <a:pPr eaLnBrk="1" hangingPunct="1"/>
                <a:endParaRPr lang="zh-CN" altLang="en-US"/>
              </a:p>
            </p:txBody>
          </p:sp>
          <p:sp>
            <p:nvSpPr>
              <p:cNvPr id="23" name="Rectangle 24"/>
              <p:cNvSpPr>
                <a:spLocks noChangeArrowheads="1"/>
              </p:cNvSpPr>
              <p:nvPr/>
            </p:nvSpPr>
            <p:spPr bwMode="auto">
              <a:xfrm>
                <a:off x="1705" y="1252"/>
                <a:ext cx="559" cy="457"/>
              </a:xfrm>
              <a:prstGeom prst="rect">
                <a:avLst/>
              </a:prstGeom>
              <a:solidFill>
                <a:schemeClr val="bg1"/>
              </a:solidFill>
              <a:ln w="9525">
                <a:solidFill>
                  <a:schemeClr val="tx1"/>
                </a:solidFill>
                <a:miter lim="800000"/>
                <a:headEnd/>
                <a:tailEnd/>
              </a:ln>
              <a:effectLst/>
            </p:spPr>
            <p:txBody>
              <a:bodyPr wrap="none" anchor="ctr"/>
              <a:lstStyle/>
              <a:p>
                <a:pPr eaLnBrk="1" hangingPunct="1"/>
                <a:endParaRPr lang="zh-CN" altLang="en-US"/>
              </a:p>
            </p:txBody>
          </p:sp>
          <p:sp>
            <p:nvSpPr>
              <p:cNvPr id="24" name="Line 25"/>
              <p:cNvSpPr>
                <a:spLocks noChangeShapeType="1"/>
              </p:cNvSpPr>
              <p:nvPr/>
            </p:nvSpPr>
            <p:spPr bwMode="auto">
              <a:xfrm>
                <a:off x="1226" y="1344"/>
                <a:ext cx="479" cy="0"/>
              </a:xfrm>
              <a:prstGeom prst="line">
                <a:avLst/>
              </a:prstGeom>
              <a:noFill/>
              <a:ln w="19050">
                <a:solidFill>
                  <a:schemeClr val="tx1"/>
                </a:solidFill>
                <a:round/>
                <a:headEnd/>
                <a:tailEnd type="stealth" w="sm" len="lg"/>
              </a:ln>
              <a:effectLst/>
            </p:spPr>
            <p:txBody>
              <a:bodyPr wrap="none" anchor="ctr"/>
              <a:lstStyle/>
              <a:p>
                <a:endParaRPr lang="zh-CN" altLang="en-US"/>
              </a:p>
            </p:txBody>
          </p:sp>
          <p:sp>
            <p:nvSpPr>
              <p:cNvPr id="25" name="Line 26"/>
              <p:cNvSpPr>
                <a:spLocks noChangeShapeType="1"/>
              </p:cNvSpPr>
              <p:nvPr/>
            </p:nvSpPr>
            <p:spPr bwMode="auto">
              <a:xfrm>
                <a:off x="1226" y="1617"/>
                <a:ext cx="479" cy="0"/>
              </a:xfrm>
              <a:prstGeom prst="line">
                <a:avLst/>
              </a:prstGeom>
              <a:noFill/>
              <a:ln w="19050">
                <a:solidFill>
                  <a:schemeClr val="tx1"/>
                </a:solidFill>
                <a:round/>
                <a:headEnd/>
                <a:tailEnd type="stealth" w="sm" len="lg"/>
              </a:ln>
              <a:effectLst/>
            </p:spPr>
            <p:txBody>
              <a:bodyPr wrap="none" anchor="ctr"/>
              <a:lstStyle/>
              <a:p>
                <a:endParaRPr lang="zh-CN" altLang="en-US"/>
              </a:p>
            </p:txBody>
          </p:sp>
          <p:sp>
            <p:nvSpPr>
              <p:cNvPr id="26" name="Line 27"/>
              <p:cNvSpPr>
                <a:spLocks noChangeShapeType="1"/>
              </p:cNvSpPr>
              <p:nvPr/>
            </p:nvSpPr>
            <p:spPr bwMode="auto">
              <a:xfrm>
                <a:off x="1226" y="1982"/>
                <a:ext cx="3434" cy="0"/>
              </a:xfrm>
              <a:prstGeom prst="line">
                <a:avLst/>
              </a:prstGeom>
              <a:noFill/>
              <a:ln w="19050">
                <a:solidFill>
                  <a:schemeClr val="tx1"/>
                </a:solidFill>
                <a:round/>
                <a:headEnd/>
                <a:tailEnd/>
              </a:ln>
              <a:effectLst/>
            </p:spPr>
            <p:txBody>
              <a:bodyPr wrap="none" anchor="ctr"/>
              <a:lstStyle/>
              <a:p>
                <a:endParaRPr lang="zh-CN" altLang="en-US"/>
              </a:p>
            </p:txBody>
          </p:sp>
          <p:sp>
            <p:nvSpPr>
              <p:cNvPr id="27" name="Line 28"/>
              <p:cNvSpPr>
                <a:spLocks noChangeShapeType="1"/>
              </p:cNvSpPr>
              <p:nvPr/>
            </p:nvSpPr>
            <p:spPr bwMode="auto">
              <a:xfrm>
                <a:off x="1226" y="2074"/>
                <a:ext cx="3434" cy="0"/>
              </a:xfrm>
              <a:prstGeom prst="line">
                <a:avLst/>
              </a:prstGeom>
              <a:noFill/>
              <a:ln w="19050">
                <a:solidFill>
                  <a:schemeClr val="tx1"/>
                </a:solidFill>
                <a:round/>
                <a:headEnd/>
                <a:tailEnd/>
              </a:ln>
              <a:effectLst/>
            </p:spPr>
            <p:txBody>
              <a:bodyPr wrap="none" anchor="ctr"/>
              <a:lstStyle/>
              <a:p>
                <a:endParaRPr lang="zh-CN" altLang="en-US"/>
              </a:p>
            </p:txBody>
          </p:sp>
          <p:sp>
            <p:nvSpPr>
              <p:cNvPr id="28" name="Line 29"/>
              <p:cNvSpPr>
                <a:spLocks noChangeShapeType="1"/>
              </p:cNvSpPr>
              <p:nvPr/>
            </p:nvSpPr>
            <p:spPr bwMode="auto">
              <a:xfrm>
                <a:off x="1226" y="2165"/>
                <a:ext cx="3434" cy="0"/>
              </a:xfrm>
              <a:prstGeom prst="line">
                <a:avLst/>
              </a:prstGeom>
              <a:noFill/>
              <a:ln w="19050">
                <a:solidFill>
                  <a:schemeClr val="tx1"/>
                </a:solidFill>
                <a:round/>
                <a:headEnd/>
                <a:tailEnd/>
              </a:ln>
              <a:effectLst/>
            </p:spPr>
            <p:txBody>
              <a:bodyPr wrap="none" anchor="ctr"/>
              <a:lstStyle/>
              <a:p>
                <a:endParaRPr lang="zh-CN" altLang="en-US"/>
              </a:p>
            </p:txBody>
          </p:sp>
          <p:sp>
            <p:nvSpPr>
              <p:cNvPr id="29" name="Line 30"/>
              <p:cNvSpPr>
                <a:spLocks noChangeShapeType="1"/>
              </p:cNvSpPr>
              <p:nvPr/>
            </p:nvSpPr>
            <p:spPr bwMode="auto">
              <a:xfrm>
                <a:off x="1226" y="2256"/>
                <a:ext cx="3434" cy="0"/>
              </a:xfrm>
              <a:prstGeom prst="line">
                <a:avLst/>
              </a:prstGeom>
              <a:noFill/>
              <a:ln w="19050">
                <a:solidFill>
                  <a:schemeClr val="tx1"/>
                </a:solidFill>
                <a:round/>
                <a:headEnd/>
                <a:tailEnd/>
              </a:ln>
              <a:effectLst/>
            </p:spPr>
            <p:txBody>
              <a:bodyPr wrap="none" anchor="ctr"/>
              <a:lstStyle/>
              <a:p>
                <a:endParaRPr lang="zh-CN" altLang="en-US"/>
              </a:p>
            </p:txBody>
          </p:sp>
          <p:sp>
            <p:nvSpPr>
              <p:cNvPr id="30" name="Line 31"/>
              <p:cNvSpPr>
                <a:spLocks noChangeShapeType="1"/>
              </p:cNvSpPr>
              <p:nvPr/>
            </p:nvSpPr>
            <p:spPr bwMode="auto">
              <a:xfrm>
                <a:off x="1226" y="2348"/>
                <a:ext cx="3434" cy="0"/>
              </a:xfrm>
              <a:prstGeom prst="line">
                <a:avLst/>
              </a:prstGeom>
              <a:noFill/>
              <a:ln w="19050">
                <a:solidFill>
                  <a:schemeClr val="tx1"/>
                </a:solidFill>
                <a:round/>
                <a:headEnd/>
                <a:tailEnd/>
              </a:ln>
              <a:effectLst/>
            </p:spPr>
            <p:txBody>
              <a:bodyPr wrap="none" anchor="ctr"/>
              <a:lstStyle/>
              <a:p>
                <a:endParaRPr lang="zh-CN" altLang="en-US"/>
              </a:p>
            </p:txBody>
          </p:sp>
          <p:sp>
            <p:nvSpPr>
              <p:cNvPr id="31" name="Line 32"/>
              <p:cNvSpPr>
                <a:spLocks noChangeShapeType="1"/>
              </p:cNvSpPr>
              <p:nvPr/>
            </p:nvSpPr>
            <p:spPr bwMode="auto">
              <a:xfrm>
                <a:off x="1226" y="2439"/>
                <a:ext cx="3434" cy="0"/>
              </a:xfrm>
              <a:prstGeom prst="line">
                <a:avLst/>
              </a:prstGeom>
              <a:noFill/>
              <a:ln w="19050">
                <a:solidFill>
                  <a:schemeClr val="tx1"/>
                </a:solidFill>
                <a:round/>
                <a:headEnd/>
                <a:tailEnd/>
              </a:ln>
              <a:effectLst/>
            </p:spPr>
            <p:txBody>
              <a:bodyPr wrap="none" anchor="ctr"/>
              <a:lstStyle/>
              <a:p>
                <a:endParaRPr lang="zh-CN" altLang="en-US"/>
              </a:p>
            </p:txBody>
          </p:sp>
          <p:sp>
            <p:nvSpPr>
              <p:cNvPr id="32" name="Line 33"/>
              <p:cNvSpPr>
                <a:spLocks noChangeShapeType="1"/>
              </p:cNvSpPr>
              <p:nvPr/>
            </p:nvSpPr>
            <p:spPr bwMode="auto">
              <a:xfrm>
                <a:off x="1226" y="2530"/>
                <a:ext cx="3434" cy="0"/>
              </a:xfrm>
              <a:prstGeom prst="line">
                <a:avLst/>
              </a:prstGeom>
              <a:noFill/>
              <a:ln w="19050">
                <a:solidFill>
                  <a:schemeClr val="tx1"/>
                </a:solidFill>
                <a:round/>
                <a:headEnd/>
                <a:tailEnd/>
              </a:ln>
              <a:effectLst/>
            </p:spPr>
            <p:txBody>
              <a:bodyPr wrap="none" anchor="ctr"/>
              <a:lstStyle/>
              <a:p>
                <a:endParaRPr lang="zh-CN" altLang="en-US"/>
              </a:p>
            </p:txBody>
          </p:sp>
          <p:sp>
            <p:nvSpPr>
              <p:cNvPr id="33" name="Line 34"/>
              <p:cNvSpPr>
                <a:spLocks noChangeShapeType="1"/>
              </p:cNvSpPr>
              <p:nvPr/>
            </p:nvSpPr>
            <p:spPr bwMode="auto">
              <a:xfrm>
                <a:off x="1226" y="2621"/>
                <a:ext cx="3434" cy="0"/>
              </a:xfrm>
              <a:prstGeom prst="line">
                <a:avLst/>
              </a:prstGeom>
              <a:noFill/>
              <a:ln w="19050">
                <a:solidFill>
                  <a:schemeClr val="tx1"/>
                </a:solidFill>
                <a:round/>
                <a:headEnd/>
                <a:tailEnd/>
              </a:ln>
              <a:effectLst/>
            </p:spPr>
            <p:txBody>
              <a:bodyPr wrap="none" anchor="ctr"/>
              <a:lstStyle/>
              <a:p>
                <a:endParaRPr lang="zh-CN" altLang="en-US"/>
              </a:p>
            </p:txBody>
          </p:sp>
          <p:sp>
            <p:nvSpPr>
              <p:cNvPr id="34" name="Line 35"/>
              <p:cNvSpPr>
                <a:spLocks noChangeShapeType="1"/>
              </p:cNvSpPr>
              <p:nvPr/>
            </p:nvSpPr>
            <p:spPr bwMode="auto">
              <a:xfrm flipV="1">
                <a:off x="2264" y="705"/>
                <a:ext cx="2236" cy="639"/>
              </a:xfrm>
              <a:prstGeom prst="line">
                <a:avLst/>
              </a:prstGeom>
              <a:noFill/>
              <a:ln w="19050">
                <a:solidFill>
                  <a:schemeClr val="tx1"/>
                </a:solidFill>
                <a:round/>
                <a:headEnd/>
                <a:tailEnd/>
              </a:ln>
              <a:effectLst/>
            </p:spPr>
            <p:txBody>
              <a:bodyPr wrap="none" anchor="ctr"/>
              <a:lstStyle/>
              <a:p>
                <a:endParaRPr lang="zh-CN" altLang="en-US"/>
              </a:p>
            </p:txBody>
          </p:sp>
          <p:sp>
            <p:nvSpPr>
              <p:cNvPr id="35" name="Line 36"/>
              <p:cNvSpPr>
                <a:spLocks noChangeShapeType="1"/>
              </p:cNvSpPr>
              <p:nvPr/>
            </p:nvSpPr>
            <p:spPr bwMode="auto">
              <a:xfrm flipV="1">
                <a:off x="2264" y="796"/>
                <a:ext cx="2236" cy="639"/>
              </a:xfrm>
              <a:prstGeom prst="line">
                <a:avLst/>
              </a:prstGeom>
              <a:noFill/>
              <a:ln w="19050">
                <a:solidFill>
                  <a:schemeClr val="tx1"/>
                </a:solidFill>
                <a:round/>
                <a:headEnd/>
                <a:tailEnd/>
              </a:ln>
              <a:effectLst/>
            </p:spPr>
            <p:txBody>
              <a:bodyPr wrap="none" anchor="ctr"/>
              <a:lstStyle/>
              <a:p>
                <a:endParaRPr lang="zh-CN" altLang="en-US"/>
              </a:p>
            </p:txBody>
          </p:sp>
          <p:sp>
            <p:nvSpPr>
              <p:cNvPr id="36" name="Line 37"/>
              <p:cNvSpPr>
                <a:spLocks noChangeShapeType="1"/>
              </p:cNvSpPr>
              <p:nvPr/>
            </p:nvSpPr>
            <p:spPr bwMode="auto">
              <a:xfrm>
                <a:off x="4500" y="705"/>
                <a:ext cx="160" cy="0"/>
              </a:xfrm>
              <a:prstGeom prst="line">
                <a:avLst/>
              </a:prstGeom>
              <a:noFill/>
              <a:ln w="19050">
                <a:solidFill>
                  <a:schemeClr val="tx1"/>
                </a:solidFill>
                <a:round/>
                <a:headEnd/>
                <a:tailEnd/>
              </a:ln>
              <a:effectLst/>
            </p:spPr>
            <p:txBody>
              <a:bodyPr wrap="none" anchor="ctr"/>
              <a:lstStyle/>
              <a:p>
                <a:endParaRPr lang="zh-CN" altLang="en-US"/>
              </a:p>
            </p:txBody>
          </p:sp>
          <p:sp>
            <p:nvSpPr>
              <p:cNvPr id="37" name="Line 38"/>
              <p:cNvSpPr>
                <a:spLocks noChangeShapeType="1"/>
              </p:cNvSpPr>
              <p:nvPr/>
            </p:nvSpPr>
            <p:spPr bwMode="auto">
              <a:xfrm>
                <a:off x="4500" y="796"/>
                <a:ext cx="160" cy="0"/>
              </a:xfrm>
              <a:prstGeom prst="line">
                <a:avLst/>
              </a:prstGeom>
              <a:noFill/>
              <a:ln w="19050">
                <a:solidFill>
                  <a:schemeClr val="tx1"/>
                </a:solidFill>
                <a:round/>
                <a:headEnd/>
                <a:tailEnd/>
              </a:ln>
              <a:effectLst/>
            </p:spPr>
            <p:txBody>
              <a:bodyPr wrap="none" anchor="ctr"/>
              <a:lstStyle/>
              <a:p>
                <a:endParaRPr lang="zh-CN" altLang="en-US"/>
              </a:p>
            </p:txBody>
          </p:sp>
          <p:sp>
            <p:nvSpPr>
              <p:cNvPr id="38" name="Line 39"/>
              <p:cNvSpPr>
                <a:spLocks noChangeShapeType="1"/>
              </p:cNvSpPr>
              <p:nvPr/>
            </p:nvSpPr>
            <p:spPr bwMode="auto">
              <a:xfrm flipV="1">
                <a:off x="1216" y="682"/>
                <a:ext cx="2186" cy="662"/>
              </a:xfrm>
              <a:prstGeom prst="line">
                <a:avLst/>
              </a:prstGeom>
              <a:noFill/>
              <a:ln w="19050">
                <a:solidFill>
                  <a:schemeClr val="tx1"/>
                </a:solidFill>
                <a:round/>
                <a:headEnd/>
                <a:tailEnd/>
              </a:ln>
              <a:effectLst/>
            </p:spPr>
            <p:txBody>
              <a:bodyPr wrap="none" anchor="ctr"/>
              <a:lstStyle/>
              <a:p>
                <a:endParaRPr lang="zh-CN" altLang="en-US"/>
              </a:p>
            </p:txBody>
          </p:sp>
          <p:sp>
            <p:nvSpPr>
              <p:cNvPr id="39" name="Line 40"/>
              <p:cNvSpPr>
                <a:spLocks noChangeShapeType="1"/>
              </p:cNvSpPr>
              <p:nvPr/>
            </p:nvSpPr>
            <p:spPr bwMode="auto">
              <a:xfrm>
                <a:off x="3382" y="682"/>
                <a:ext cx="559" cy="0"/>
              </a:xfrm>
              <a:prstGeom prst="line">
                <a:avLst/>
              </a:prstGeom>
              <a:noFill/>
              <a:ln w="19050">
                <a:solidFill>
                  <a:schemeClr val="tx1"/>
                </a:solidFill>
                <a:round/>
                <a:headEnd/>
                <a:tailEnd/>
              </a:ln>
              <a:effectLst/>
            </p:spPr>
            <p:txBody>
              <a:bodyPr wrap="none" anchor="ctr"/>
              <a:lstStyle/>
              <a:p>
                <a:endParaRPr lang="zh-CN" altLang="en-US"/>
              </a:p>
            </p:txBody>
          </p:sp>
          <p:sp>
            <p:nvSpPr>
              <p:cNvPr id="40" name="Line 41"/>
              <p:cNvSpPr>
                <a:spLocks noChangeShapeType="1"/>
              </p:cNvSpPr>
              <p:nvPr/>
            </p:nvSpPr>
            <p:spPr bwMode="auto">
              <a:xfrm>
                <a:off x="3088" y="773"/>
                <a:ext cx="534" cy="0"/>
              </a:xfrm>
              <a:prstGeom prst="line">
                <a:avLst/>
              </a:prstGeom>
              <a:noFill/>
              <a:ln w="19050">
                <a:solidFill>
                  <a:schemeClr val="tx1"/>
                </a:solidFill>
                <a:round/>
                <a:headEnd/>
                <a:tailEnd/>
              </a:ln>
              <a:effectLst/>
            </p:spPr>
            <p:txBody>
              <a:bodyPr wrap="none" anchor="ctr"/>
              <a:lstStyle/>
              <a:p>
                <a:endParaRPr lang="zh-CN" altLang="en-US"/>
              </a:p>
            </p:txBody>
          </p:sp>
          <p:sp>
            <p:nvSpPr>
              <p:cNvPr id="41" name="Line 42"/>
              <p:cNvSpPr>
                <a:spLocks noChangeShapeType="1"/>
              </p:cNvSpPr>
              <p:nvPr/>
            </p:nvSpPr>
            <p:spPr bwMode="auto">
              <a:xfrm>
                <a:off x="2793" y="864"/>
                <a:ext cx="509" cy="0"/>
              </a:xfrm>
              <a:prstGeom prst="line">
                <a:avLst/>
              </a:prstGeom>
              <a:noFill/>
              <a:ln w="19050">
                <a:solidFill>
                  <a:schemeClr val="tx1"/>
                </a:solidFill>
                <a:round/>
                <a:headEnd/>
                <a:tailEnd/>
              </a:ln>
              <a:effectLst/>
            </p:spPr>
            <p:txBody>
              <a:bodyPr wrap="none" anchor="ctr"/>
              <a:lstStyle/>
              <a:p>
                <a:endParaRPr lang="zh-CN" altLang="en-US"/>
              </a:p>
            </p:txBody>
          </p:sp>
          <p:sp>
            <p:nvSpPr>
              <p:cNvPr id="42" name="Line 43"/>
              <p:cNvSpPr>
                <a:spLocks noChangeShapeType="1"/>
              </p:cNvSpPr>
              <p:nvPr/>
            </p:nvSpPr>
            <p:spPr bwMode="auto">
              <a:xfrm>
                <a:off x="1595" y="1229"/>
                <a:ext cx="429" cy="0"/>
              </a:xfrm>
              <a:prstGeom prst="line">
                <a:avLst/>
              </a:prstGeom>
              <a:noFill/>
              <a:ln w="19050">
                <a:solidFill>
                  <a:schemeClr val="tx1"/>
                </a:solidFill>
                <a:round/>
                <a:headEnd/>
                <a:tailEnd/>
              </a:ln>
              <a:effectLst/>
            </p:spPr>
            <p:txBody>
              <a:bodyPr wrap="none" anchor="ctr"/>
              <a:lstStyle/>
              <a:p>
                <a:endParaRPr lang="zh-CN" altLang="en-US"/>
              </a:p>
            </p:txBody>
          </p:sp>
          <p:sp>
            <p:nvSpPr>
              <p:cNvPr id="43" name="Line 44"/>
              <p:cNvSpPr>
                <a:spLocks noChangeShapeType="1"/>
              </p:cNvSpPr>
              <p:nvPr/>
            </p:nvSpPr>
            <p:spPr bwMode="auto">
              <a:xfrm>
                <a:off x="1885" y="1138"/>
                <a:ext cx="459" cy="0"/>
              </a:xfrm>
              <a:prstGeom prst="line">
                <a:avLst/>
              </a:prstGeom>
              <a:noFill/>
              <a:ln w="19050">
                <a:solidFill>
                  <a:schemeClr val="tx1"/>
                </a:solidFill>
                <a:round/>
                <a:headEnd/>
                <a:tailEnd/>
              </a:ln>
              <a:effectLst/>
            </p:spPr>
            <p:txBody>
              <a:bodyPr wrap="none" anchor="ctr"/>
              <a:lstStyle/>
              <a:p>
                <a:endParaRPr lang="zh-CN" altLang="en-US"/>
              </a:p>
            </p:txBody>
          </p:sp>
          <p:sp>
            <p:nvSpPr>
              <p:cNvPr id="44" name="Line 45"/>
              <p:cNvSpPr>
                <a:spLocks noChangeShapeType="1"/>
              </p:cNvSpPr>
              <p:nvPr/>
            </p:nvSpPr>
            <p:spPr bwMode="auto">
              <a:xfrm>
                <a:off x="2194" y="1047"/>
                <a:ext cx="471" cy="0"/>
              </a:xfrm>
              <a:prstGeom prst="line">
                <a:avLst/>
              </a:prstGeom>
              <a:noFill/>
              <a:ln w="19050">
                <a:solidFill>
                  <a:schemeClr val="tx1"/>
                </a:solidFill>
                <a:round/>
                <a:headEnd/>
                <a:tailEnd/>
              </a:ln>
              <a:effectLst/>
            </p:spPr>
            <p:txBody>
              <a:bodyPr wrap="none" anchor="ctr"/>
              <a:lstStyle/>
              <a:p>
                <a:endParaRPr lang="zh-CN" altLang="en-US"/>
              </a:p>
            </p:txBody>
          </p:sp>
          <p:sp>
            <p:nvSpPr>
              <p:cNvPr id="45" name="Line 46"/>
              <p:cNvSpPr>
                <a:spLocks noChangeShapeType="1"/>
              </p:cNvSpPr>
              <p:nvPr/>
            </p:nvSpPr>
            <p:spPr bwMode="auto">
              <a:xfrm>
                <a:off x="2504" y="956"/>
                <a:ext cx="479" cy="0"/>
              </a:xfrm>
              <a:prstGeom prst="line">
                <a:avLst/>
              </a:prstGeom>
              <a:noFill/>
              <a:ln w="19050">
                <a:solidFill>
                  <a:schemeClr val="tx1"/>
                </a:solidFill>
                <a:round/>
                <a:headEnd/>
                <a:tailEnd/>
              </a:ln>
              <a:effectLst/>
            </p:spPr>
            <p:txBody>
              <a:bodyPr wrap="none" anchor="ctr"/>
              <a:lstStyle/>
              <a:p>
                <a:endParaRPr lang="zh-CN" altLang="en-US"/>
              </a:p>
            </p:txBody>
          </p:sp>
          <p:sp>
            <p:nvSpPr>
              <p:cNvPr id="46" name="Text Box 47"/>
              <p:cNvSpPr txBox="1">
                <a:spLocks noChangeArrowheads="1"/>
              </p:cNvSpPr>
              <p:nvPr/>
            </p:nvSpPr>
            <p:spPr bwMode="auto">
              <a:xfrm>
                <a:off x="946" y="1195"/>
                <a:ext cx="879" cy="250"/>
              </a:xfrm>
              <a:prstGeom prst="rect">
                <a:avLst/>
              </a:prstGeom>
              <a:noFill/>
              <a:ln w="9525">
                <a:noFill/>
                <a:miter lim="800000"/>
                <a:headEnd/>
                <a:tailEnd/>
              </a:ln>
              <a:effectLst/>
            </p:spPr>
            <p:txBody>
              <a:bodyPr>
                <a:spAutoFit/>
              </a:bodyPr>
              <a:lstStyle/>
              <a:p>
                <a:pPr>
                  <a:spcBef>
                    <a:spcPct val="50000"/>
                  </a:spcBef>
                </a:pPr>
                <a:r>
                  <a:rPr lang="en-US" altLang="zh-CN" sz="2000" b="1"/>
                  <a:t>A</a:t>
                </a:r>
                <a:r>
                  <a:rPr lang="en-US" altLang="zh-CN" sz="2000" b="1" baseline="-10000"/>
                  <a:t>0</a:t>
                </a:r>
                <a:endParaRPr lang="en-US" altLang="zh-CN" sz="2000" b="1"/>
              </a:p>
            </p:txBody>
          </p:sp>
          <p:sp>
            <p:nvSpPr>
              <p:cNvPr id="47" name="Text Box 48"/>
              <p:cNvSpPr txBox="1">
                <a:spLocks noChangeArrowheads="1"/>
              </p:cNvSpPr>
              <p:nvPr/>
            </p:nvSpPr>
            <p:spPr bwMode="auto">
              <a:xfrm>
                <a:off x="916" y="1469"/>
                <a:ext cx="879" cy="250"/>
              </a:xfrm>
              <a:prstGeom prst="rect">
                <a:avLst/>
              </a:prstGeom>
              <a:noFill/>
              <a:ln w="9525">
                <a:noFill/>
                <a:miter lim="800000"/>
                <a:headEnd/>
                <a:tailEnd/>
              </a:ln>
              <a:effectLst/>
            </p:spPr>
            <p:txBody>
              <a:bodyPr>
                <a:spAutoFit/>
              </a:bodyPr>
              <a:lstStyle/>
              <a:p>
                <a:pPr>
                  <a:spcBef>
                    <a:spcPct val="50000"/>
                  </a:spcBef>
                </a:pPr>
                <a:r>
                  <a:rPr lang="en-US" altLang="zh-CN" sz="2000" b="1"/>
                  <a:t>A</a:t>
                </a:r>
                <a:r>
                  <a:rPr lang="en-US" altLang="zh-CN" sz="2000" b="1" baseline="-10000"/>
                  <a:t>15</a:t>
                </a:r>
                <a:endParaRPr lang="en-US" altLang="zh-CN" sz="2000" b="1"/>
              </a:p>
            </p:txBody>
          </p:sp>
          <p:sp>
            <p:nvSpPr>
              <p:cNvPr id="48" name="Text Box 49"/>
              <p:cNvSpPr txBox="1">
                <a:spLocks noChangeArrowheads="1"/>
              </p:cNvSpPr>
              <p:nvPr/>
            </p:nvSpPr>
            <p:spPr bwMode="auto">
              <a:xfrm>
                <a:off x="956" y="1857"/>
                <a:ext cx="879" cy="250"/>
              </a:xfrm>
              <a:prstGeom prst="rect">
                <a:avLst/>
              </a:prstGeom>
              <a:noFill/>
              <a:ln w="9525">
                <a:noFill/>
                <a:miter lim="800000"/>
                <a:headEnd/>
                <a:tailEnd/>
              </a:ln>
              <a:effectLst/>
            </p:spPr>
            <p:txBody>
              <a:bodyPr>
                <a:spAutoFit/>
              </a:bodyPr>
              <a:lstStyle/>
              <a:p>
                <a:pPr>
                  <a:spcBef>
                    <a:spcPct val="50000"/>
                  </a:spcBef>
                </a:pPr>
                <a:r>
                  <a:rPr lang="en-US" altLang="zh-CN" sz="2000" b="1"/>
                  <a:t>D</a:t>
                </a:r>
                <a:r>
                  <a:rPr lang="en-US" altLang="zh-CN" sz="2000" b="1" baseline="-10000"/>
                  <a:t>0</a:t>
                </a:r>
                <a:endParaRPr lang="en-US" altLang="zh-CN" sz="2000" b="1"/>
              </a:p>
            </p:txBody>
          </p:sp>
          <p:sp>
            <p:nvSpPr>
              <p:cNvPr id="49" name="Text Box 50"/>
              <p:cNvSpPr txBox="1">
                <a:spLocks noChangeArrowheads="1"/>
              </p:cNvSpPr>
              <p:nvPr/>
            </p:nvSpPr>
            <p:spPr bwMode="auto">
              <a:xfrm>
                <a:off x="966" y="2507"/>
                <a:ext cx="879" cy="250"/>
              </a:xfrm>
              <a:prstGeom prst="rect">
                <a:avLst/>
              </a:prstGeom>
              <a:noFill/>
              <a:ln w="9525">
                <a:noFill/>
                <a:miter lim="800000"/>
                <a:headEnd/>
                <a:tailEnd/>
              </a:ln>
              <a:effectLst/>
            </p:spPr>
            <p:txBody>
              <a:bodyPr>
                <a:spAutoFit/>
              </a:bodyPr>
              <a:lstStyle/>
              <a:p>
                <a:pPr>
                  <a:spcBef>
                    <a:spcPct val="50000"/>
                  </a:spcBef>
                </a:pPr>
                <a:r>
                  <a:rPr lang="en-US" altLang="zh-CN" sz="2000" b="1"/>
                  <a:t>D</a:t>
                </a:r>
                <a:r>
                  <a:rPr lang="en-US" altLang="zh-CN" sz="2000" b="1" baseline="-10000"/>
                  <a:t>7</a:t>
                </a:r>
                <a:endParaRPr lang="en-US" altLang="zh-CN" sz="2000" b="1"/>
              </a:p>
            </p:txBody>
          </p:sp>
          <p:sp>
            <p:nvSpPr>
              <p:cNvPr id="50" name="Text Box 51"/>
              <p:cNvSpPr txBox="1">
                <a:spLocks noChangeArrowheads="1"/>
              </p:cNvSpPr>
              <p:nvPr/>
            </p:nvSpPr>
            <p:spPr bwMode="auto">
              <a:xfrm>
                <a:off x="4626" y="592"/>
                <a:ext cx="479" cy="384"/>
              </a:xfrm>
              <a:prstGeom prst="rect">
                <a:avLst/>
              </a:prstGeom>
              <a:noFill/>
              <a:ln w="9525">
                <a:noFill/>
                <a:miter lim="800000"/>
                <a:headEnd/>
                <a:tailEnd/>
              </a:ln>
              <a:effectLst/>
            </p:spPr>
            <p:txBody>
              <a:bodyPr>
                <a:spAutoFit/>
              </a:bodyPr>
              <a:lstStyle/>
              <a:p>
                <a:pPr>
                  <a:spcBef>
                    <a:spcPct val="50000"/>
                  </a:spcBef>
                </a:pPr>
                <a:r>
                  <a:rPr lang="en-US" altLang="zh-CN" sz="2000" b="1"/>
                  <a:t>___</a:t>
                </a:r>
              </a:p>
              <a:p>
                <a:pPr>
                  <a:lnSpc>
                    <a:spcPct val="20000"/>
                  </a:lnSpc>
                  <a:spcBef>
                    <a:spcPct val="50000"/>
                  </a:spcBef>
                </a:pPr>
                <a:r>
                  <a:rPr lang="en-US" altLang="zh-CN" sz="2000" b="1"/>
                  <a:t>WE</a:t>
                </a:r>
              </a:p>
            </p:txBody>
          </p:sp>
          <p:sp>
            <p:nvSpPr>
              <p:cNvPr id="51" name="Text Box 52"/>
              <p:cNvSpPr txBox="1">
                <a:spLocks noChangeArrowheads="1"/>
              </p:cNvSpPr>
              <p:nvPr/>
            </p:nvSpPr>
            <p:spPr bwMode="auto">
              <a:xfrm>
                <a:off x="1655" y="1344"/>
                <a:ext cx="789" cy="250"/>
              </a:xfrm>
              <a:prstGeom prst="rect">
                <a:avLst/>
              </a:prstGeom>
              <a:noFill/>
              <a:ln w="9525">
                <a:noFill/>
                <a:miter lim="800000"/>
                <a:headEnd/>
                <a:tailEnd/>
              </a:ln>
              <a:effectLst/>
            </p:spPr>
            <p:txBody>
              <a:bodyPr>
                <a:spAutoFit/>
              </a:bodyPr>
              <a:lstStyle/>
              <a:p>
                <a:pPr>
                  <a:spcBef>
                    <a:spcPct val="50000"/>
                  </a:spcBef>
                </a:pPr>
                <a:r>
                  <a:rPr lang="en-US" altLang="zh-CN" sz="2000" b="1"/>
                  <a:t>64K×1</a:t>
                </a:r>
              </a:p>
            </p:txBody>
          </p:sp>
          <p:sp>
            <p:nvSpPr>
              <p:cNvPr id="52" name="Text Box 53"/>
              <p:cNvSpPr txBox="1">
                <a:spLocks noChangeArrowheads="1"/>
              </p:cNvSpPr>
              <p:nvPr/>
            </p:nvSpPr>
            <p:spPr bwMode="auto">
              <a:xfrm>
                <a:off x="2073" y="1195"/>
                <a:ext cx="193" cy="250"/>
              </a:xfrm>
              <a:prstGeom prst="rect">
                <a:avLst/>
              </a:prstGeom>
              <a:noFill/>
              <a:ln w="9525">
                <a:noFill/>
                <a:miter lim="800000"/>
                <a:headEnd/>
                <a:tailEnd/>
              </a:ln>
              <a:effectLst/>
            </p:spPr>
            <p:txBody>
              <a:bodyPr>
                <a:spAutoFit/>
              </a:bodyPr>
              <a:lstStyle/>
              <a:p>
                <a:pPr>
                  <a:spcBef>
                    <a:spcPct val="50000"/>
                  </a:spcBef>
                </a:pPr>
                <a:r>
                  <a:rPr lang="en-US" altLang="zh-CN" sz="2000"/>
                  <a:t>1</a:t>
                </a:r>
              </a:p>
            </p:txBody>
          </p:sp>
          <p:sp>
            <p:nvSpPr>
              <p:cNvPr id="53" name="Text Box 54"/>
              <p:cNvSpPr txBox="1">
                <a:spLocks noChangeArrowheads="1"/>
              </p:cNvSpPr>
              <p:nvPr/>
            </p:nvSpPr>
            <p:spPr bwMode="auto">
              <a:xfrm>
                <a:off x="2382" y="1104"/>
                <a:ext cx="193" cy="250"/>
              </a:xfrm>
              <a:prstGeom prst="rect">
                <a:avLst/>
              </a:prstGeom>
              <a:noFill/>
              <a:ln w="9525">
                <a:noFill/>
                <a:miter lim="800000"/>
                <a:headEnd/>
                <a:tailEnd/>
              </a:ln>
              <a:effectLst/>
            </p:spPr>
            <p:txBody>
              <a:bodyPr>
                <a:spAutoFit/>
              </a:bodyPr>
              <a:lstStyle/>
              <a:p>
                <a:pPr>
                  <a:spcBef>
                    <a:spcPct val="50000"/>
                  </a:spcBef>
                </a:pPr>
                <a:r>
                  <a:rPr lang="en-US" altLang="zh-CN" sz="2000"/>
                  <a:t>2</a:t>
                </a:r>
              </a:p>
            </p:txBody>
          </p:sp>
          <p:sp>
            <p:nvSpPr>
              <p:cNvPr id="54" name="Text Box 55"/>
              <p:cNvSpPr txBox="1">
                <a:spLocks noChangeArrowheads="1"/>
              </p:cNvSpPr>
              <p:nvPr/>
            </p:nvSpPr>
            <p:spPr bwMode="auto">
              <a:xfrm>
                <a:off x="2692" y="1013"/>
                <a:ext cx="193" cy="250"/>
              </a:xfrm>
              <a:prstGeom prst="rect">
                <a:avLst/>
              </a:prstGeom>
              <a:noFill/>
              <a:ln w="9525">
                <a:noFill/>
                <a:miter lim="800000"/>
                <a:headEnd/>
                <a:tailEnd/>
              </a:ln>
              <a:effectLst/>
            </p:spPr>
            <p:txBody>
              <a:bodyPr>
                <a:spAutoFit/>
              </a:bodyPr>
              <a:lstStyle/>
              <a:p>
                <a:pPr>
                  <a:spcBef>
                    <a:spcPct val="50000"/>
                  </a:spcBef>
                </a:pPr>
                <a:r>
                  <a:rPr lang="en-US" altLang="zh-CN" sz="2000"/>
                  <a:t>3</a:t>
                </a:r>
              </a:p>
            </p:txBody>
          </p:sp>
          <p:sp>
            <p:nvSpPr>
              <p:cNvPr id="55" name="Text Box 56"/>
              <p:cNvSpPr txBox="1">
                <a:spLocks noChangeArrowheads="1"/>
              </p:cNvSpPr>
              <p:nvPr/>
            </p:nvSpPr>
            <p:spPr bwMode="auto">
              <a:xfrm>
                <a:off x="3001" y="921"/>
                <a:ext cx="193" cy="250"/>
              </a:xfrm>
              <a:prstGeom prst="rect">
                <a:avLst/>
              </a:prstGeom>
              <a:noFill/>
              <a:ln w="9525">
                <a:noFill/>
                <a:miter lim="800000"/>
                <a:headEnd/>
                <a:tailEnd/>
              </a:ln>
              <a:effectLst/>
            </p:spPr>
            <p:txBody>
              <a:bodyPr>
                <a:spAutoFit/>
              </a:bodyPr>
              <a:lstStyle/>
              <a:p>
                <a:pPr>
                  <a:spcBef>
                    <a:spcPct val="50000"/>
                  </a:spcBef>
                </a:pPr>
                <a:r>
                  <a:rPr lang="en-US" altLang="zh-CN" sz="2000"/>
                  <a:t>4</a:t>
                </a:r>
              </a:p>
            </p:txBody>
          </p:sp>
          <p:sp>
            <p:nvSpPr>
              <p:cNvPr id="56" name="Text Box 57"/>
              <p:cNvSpPr txBox="1">
                <a:spLocks noChangeArrowheads="1"/>
              </p:cNvSpPr>
              <p:nvPr/>
            </p:nvSpPr>
            <p:spPr bwMode="auto">
              <a:xfrm>
                <a:off x="3330" y="830"/>
                <a:ext cx="193" cy="250"/>
              </a:xfrm>
              <a:prstGeom prst="rect">
                <a:avLst/>
              </a:prstGeom>
              <a:noFill/>
              <a:ln w="9525">
                <a:noFill/>
                <a:miter lim="800000"/>
                <a:headEnd/>
                <a:tailEnd/>
              </a:ln>
              <a:effectLst/>
            </p:spPr>
            <p:txBody>
              <a:bodyPr>
                <a:spAutoFit/>
              </a:bodyPr>
              <a:lstStyle/>
              <a:p>
                <a:pPr>
                  <a:spcBef>
                    <a:spcPct val="50000"/>
                  </a:spcBef>
                </a:pPr>
                <a:r>
                  <a:rPr lang="en-US" altLang="zh-CN" sz="2000"/>
                  <a:t>5</a:t>
                </a:r>
              </a:p>
            </p:txBody>
          </p:sp>
          <p:sp>
            <p:nvSpPr>
              <p:cNvPr id="57" name="Text Box 58"/>
              <p:cNvSpPr txBox="1">
                <a:spLocks noChangeArrowheads="1"/>
              </p:cNvSpPr>
              <p:nvPr/>
            </p:nvSpPr>
            <p:spPr bwMode="auto">
              <a:xfrm>
                <a:off x="3630" y="739"/>
                <a:ext cx="193" cy="250"/>
              </a:xfrm>
              <a:prstGeom prst="rect">
                <a:avLst/>
              </a:prstGeom>
              <a:noFill/>
              <a:ln w="9525">
                <a:noFill/>
                <a:miter lim="800000"/>
                <a:headEnd/>
                <a:tailEnd/>
              </a:ln>
              <a:effectLst/>
            </p:spPr>
            <p:txBody>
              <a:bodyPr>
                <a:spAutoFit/>
              </a:bodyPr>
              <a:lstStyle/>
              <a:p>
                <a:pPr>
                  <a:spcBef>
                    <a:spcPct val="50000"/>
                  </a:spcBef>
                </a:pPr>
                <a:r>
                  <a:rPr lang="en-US" altLang="zh-CN" sz="2000"/>
                  <a:t>6</a:t>
                </a:r>
              </a:p>
            </p:txBody>
          </p:sp>
          <p:sp>
            <p:nvSpPr>
              <p:cNvPr id="58" name="Text Box 59"/>
              <p:cNvSpPr txBox="1">
                <a:spLocks noChangeArrowheads="1"/>
              </p:cNvSpPr>
              <p:nvPr/>
            </p:nvSpPr>
            <p:spPr bwMode="auto">
              <a:xfrm>
                <a:off x="3959" y="648"/>
                <a:ext cx="193" cy="250"/>
              </a:xfrm>
              <a:prstGeom prst="rect">
                <a:avLst/>
              </a:prstGeom>
              <a:noFill/>
              <a:ln w="9525">
                <a:noFill/>
                <a:miter lim="800000"/>
                <a:headEnd/>
                <a:tailEnd/>
              </a:ln>
              <a:effectLst/>
            </p:spPr>
            <p:txBody>
              <a:bodyPr>
                <a:spAutoFit/>
              </a:bodyPr>
              <a:lstStyle/>
              <a:p>
                <a:pPr>
                  <a:spcBef>
                    <a:spcPct val="50000"/>
                  </a:spcBef>
                </a:pPr>
                <a:r>
                  <a:rPr lang="en-US" altLang="zh-CN" sz="2000"/>
                  <a:t>7</a:t>
                </a:r>
              </a:p>
            </p:txBody>
          </p:sp>
          <p:sp>
            <p:nvSpPr>
              <p:cNvPr id="59" name="Text Box 60"/>
              <p:cNvSpPr txBox="1">
                <a:spLocks noChangeArrowheads="1"/>
              </p:cNvSpPr>
              <p:nvPr/>
            </p:nvSpPr>
            <p:spPr bwMode="auto">
              <a:xfrm>
                <a:off x="4279" y="556"/>
                <a:ext cx="193" cy="250"/>
              </a:xfrm>
              <a:prstGeom prst="rect">
                <a:avLst/>
              </a:prstGeom>
              <a:noFill/>
              <a:ln w="9525">
                <a:noFill/>
                <a:miter lim="800000"/>
                <a:headEnd/>
                <a:tailEnd/>
              </a:ln>
              <a:effectLst/>
            </p:spPr>
            <p:txBody>
              <a:bodyPr>
                <a:spAutoFit/>
              </a:bodyPr>
              <a:lstStyle/>
              <a:p>
                <a:pPr>
                  <a:spcBef>
                    <a:spcPct val="50000"/>
                  </a:spcBef>
                </a:pPr>
                <a:r>
                  <a:rPr lang="en-US" altLang="zh-CN" sz="2000"/>
                  <a:t>8</a:t>
                </a:r>
              </a:p>
            </p:txBody>
          </p:sp>
          <p:sp>
            <p:nvSpPr>
              <p:cNvPr id="60" name="Text Box 61"/>
              <p:cNvSpPr txBox="1">
                <a:spLocks noChangeArrowheads="1"/>
              </p:cNvSpPr>
              <p:nvPr/>
            </p:nvSpPr>
            <p:spPr bwMode="auto">
              <a:xfrm>
                <a:off x="2004" y="1515"/>
                <a:ext cx="510" cy="250"/>
              </a:xfrm>
              <a:prstGeom prst="rect">
                <a:avLst/>
              </a:prstGeom>
              <a:noFill/>
              <a:ln w="9525">
                <a:noFill/>
                <a:miter lim="800000"/>
                <a:headEnd/>
                <a:tailEnd/>
              </a:ln>
              <a:effectLst/>
            </p:spPr>
            <p:txBody>
              <a:bodyPr>
                <a:spAutoFit/>
              </a:bodyPr>
              <a:lstStyle/>
              <a:p>
                <a:pPr>
                  <a:spcBef>
                    <a:spcPct val="50000"/>
                  </a:spcBef>
                </a:pPr>
                <a:r>
                  <a:rPr lang="en-US" altLang="zh-CN" sz="2000"/>
                  <a:t>I/O</a:t>
                </a:r>
              </a:p>
            </p:txBody>
          </p:sp>
          <p:sp>
            <p:nvSpPr>
              <p:cNvPr id="61" name="Text Box 62"/>
              <p:cNvSpPr txBox="1">
                <a:spLocks noChangeArrowheads="1"/>
              </p:cNvSpPr>
              <p:nvPr/>
            </p:nvSpPr>
            <p:spPr bwMode="auto">
              <a:xfrm>
                <a:off x="2324" y="1423"/>
                <a:ext cx="509" cy="250"/>
              </a:xfrm>
              <a:prstGeom prst="rect">
                <a:avLst/>
              </a:prstGeom>
              <a:noFill/>
              <a:ln w="9525">
                <a:noFill/>
                <a:miter lim="800000"/>
                <a:headEnd/>
                <a:tailEnd/>
              </a:ln>
              <a:effectLst/>
            </p:spPr>
            <p:txBody>
              <a:bodyPr>
                <a:spAutoFit/>
              </a:bodyPr>
              <a:lstStyle/>
              <a:p>
                <a:pPr>
                  <a:spcBef>
                    <a:spcPct val="50000"/>
                  </a:spcBef>
                </a:pPr>
                <a:r>
                  <a:rPr lang="en-US" altLang="zh-CN" sz="2000"/>
                  <a:t>I/O</a:t>
                </a:r>
              </a:p>
            </p:txBody>
          </p:sp>
          <p:sp>
            <p:nvSpPr>
              <p:cNvPr id="62" name="Text Box 63"/>
              <p:cNvSpPr txBox="1">
                <a:spLocks noChangeArrowheads="1"/>
              </p:cNvSpPr>
              <p:nvPr/>
            </p:nvSpPr>
            <p:spPr bwMode="auto">
              <a:xfrm>
                <a:off x="2643" y="1332"/>
                <a:ext cx="509" cy="250"/>
              </a:xfrm>
              <a:prstGeom prst="rect">
                <a:avLst/>
              </a:prstGeom>
              <a:noFill/>
              <a:ln w="9525">
                <a:noFill/>
                <a:miter lim="800000"/>
                <a:headEnd/>
                <a:tailEnd/>
              </a:ln>
              <a:effectLst/>
            </p:spPr>
            <p:txBody>
              <a:bodyPr>
                <a:spAutoFit/>
              </a:bodyPr>
              <a:lstStyle/>
              <a:p>
                <a:pPr>
                  <a:spcBef>
                    <a:spcPct val="50000"/>
                  </a:spcBef>
                </a:pPr>
                <a:r>
                  <a:rPr lang="en-US" altLang="zh-CN" sz="2000"/>
                  <a:t>I/O</a:t>
                </a:r>
              </a:p>
            </p:txBody>
          </p:sp>
          <p:sp>
            <p:nvSpPr>
              <p:cNvPr id="63" name="Text Box 64"/>
              <p:cNvSpPr txBox="1">
                <a:spLocks noChangeArrowheads="1"/>
              </p:cNvSpPr>
              <p:nvPr/>
            </p:nvSpPr>
            <p:spPr bwMode="auto">
              <a:xfrm>
                <a:off x="2973" y="1241"/>
                <a:ext cx="509" cy="250"/>
              </a:xfrm>
              <a:prstGeom prst="rect">
                <a:avLst/>
              </a:prstGeom>
              <a:noFill/>
              <a:ln w="9525">
                <a:noFill/>
                <a:miter lim="800000"/>
                <a:headEnd/>
                <a:tailEnd/>
              </a:ln>
              <a:effectLst/>
            </p:spPr>
            <p:txBody>
              <a:bodyPr>
                <a:spAutoFit/>
              </a:bodyPr>
              <a:lstStyle/>
              <a:p>
                <a:pPr>
                  <a:spcBef>
                    <a:spcPct val="50000"/>
                  </a:spcBef>
                </a:pPr>
                <a:r>
                  <a:rPr lang="en-US" altLang="zh-CN" sz="2000"/>
                  <a:t>I/O</a:t>
                </a:r>
              </a:p>
            </p:txBody>
          </p:sp>
          <p:sp>
            <p:nvSpPr>
              <p:cNvPr id="64" name="Text Box 65"/>
              <p:cNvSpPr txBox="1">
                <a:spLocks noChangeArrowheads="1"/>
              </p:cNvSpPr>
              <p:nvPr/>
            </p:nvSpPr>
            <p:spPr bwMode="auto">
              <a:xfrm>
                <a:off x="3282" y="1150"/>
                <a:ext cx="509" cy="250"/>
              </a:xfrm>
              <a:prstGeom prst="rect">
                <a:avLst/>
              </a:prstGeom>
              <a:noFill/>
              <a:ln w="9525">
                <a:noFill/>
                <a:miter lim="800000"/>
                <a:headEnd/>
                <a:tailEnd/>
              </a:ln>
              <a:effectLst/>
            </p:spPr>
            <p:txBody>
              <a:bodyPr>
                <a:spAutoFit/>
              </a:bodyPr>
              <a:lstStyle/>
              <a:p>
                <a:pPr>
                  <a:spcBef>
                    <a:spcPct val="50000"/>
                  </a:spcBef>
                </a:pPr>
                <a:r>
                  <a:rPr lang="en-US" altLang="zh-CN" sz="2000"/>
                  <a:t>I/O</a:t>
                </a:r>
              </a:p>
            </p:txBody>
          </p:sp>
          <p:sp>
            <p:nvSpPr>
              <p:cNvPr id="65" name="Text Box 66"/>
              <p:cNvSpPr txBox="1">
                <a:spLocks noChangeArrowheads="1"/>
              </p:cNvSpPr>
              <p:nvPr/>
            </p:nvSpPr>
            <p:spPr bwMode="auto">
              <a:xfrm>
                <a:off x="3612" y="1058"/>
                <a:ext cx="509" cy="250"/>
              </a:xfrm>
              <a:prstGeom prst="rect">
                <a:avLst/>
              </a:prstGeom>
              <a:noFill/>
              <a:ln w="9525">
                <a:noFill/>
                <a:miter lim="800000"/>
                <a:headEnd/>
                <a:tailEnd/>
              </a:ln>
              <a:effectLst/>
            </p:spPr>
            <p:txBody>
              <a:bodyPr>
                <a:spAutoFit/>
              </a:bodyPr>
              <a:lstStyle/>
              <a:p>
                <a:pPr>
                  <a:spcBef>
                    <a:spcPct val="50000"/>
                  </a:spcBef>
                </a:pPr>
                <a:r>
                  <a:rPr lang="en-US" altLang="zh-CN" sz="2000"/>
                  <a:t>I/O</a:t>
                </a:r>
              </a:p>
            </p:txBody>
          </p:sp>
          <p:sp>
            <p:nvSpPr>
              <p:cNvPr id="66" name="Text Box 67"/>
              <p:cNvSpPr txBox="1">
                <a:spLocks noChangeArrowheads="1"/>
              </p:cNvSpPr>
              <p:nvPr/>
            </p:nvSpPr>
            <p:spPr bwMode="auto">
              <a:xfrm>
                <a:off x="3921" y="967"/>
                <a:ext cx="509" cy="250"/>
              </a:xfrm>
              <a:prstGeom prst="rect">
                <a:avLst/>
              </a:prstGeom>
              <a:noFill/>
              <a:ln w="9525">
                <a:noFill/>
                <a:miter lim="800000"/>
                <a:headEnd/>
                <a:tailEnd/>
              </a:ln>
              <a:effectLst/>
            </p:spPr>
            <p:txBody>
              <a:bodyPr>
                <a:spAutoFit/>
              </a:bodyPr>
              <a:lstStyle/>
              <a:p>
                <a:pPr>
                  <a:spcBef>
                    <a:spcPct val="50000"/>
                  </a:spcBef>
                </a:pPr>
                <a:r>
                  <a:rPr lang="en-US" altLang="zh-CN" sz="2000"/>
                  <a:t>I/O</a:t>
                </a:r>
              </a:p>
            </p:txBody>
          </p:sp>
          <p:sp>
            <p:nvSpPr>
              <p:cNvPr id="67" name="Text Box 68"/>
              <p:cNvSpPr txBox="1">
                <a:spLocks noChangeArrowheads="1"/>
              </p:cNvSpPr>
              <p:nvPr/>
            </p:nvSpPr>
            <p:spPr bwMode="auto">
              <a:xfrm>
                <a:off x="4240" y="876"/>
                <a:ext cx="510" cy="250"/>
              </a:xfrm>
              <a:prstGeom prst="rect">
                <a:avLst/>
              </a:prstGeom>
              <a:noFill/>
              <a:ln w="9525">
                <a:noFill/>
                <a:miter lim="800000"/>
                <a:headEnd/>
                <a:tailEnd/>
              </a:ln>
              <a:effectLst/>
            </p:spPr>
            <p:txBody>
              <a:bodyPr>
                <a:spAutoFit/>
              </a:bodyPr>
              <a:lstStyle/>
              <a:p>
                <a:pPr>
                  <a:spcBef>
                    <a:spcPct val="50000"/>
                  </a:spcBef>
                </a:pPr>
                <a:r>
                  <a:rPr lang="en-US" altLang="zh-CN" sz="2000"/>
                  <a:t>I/O</a:t>
                </a:r>
              </a:p>
            </p:txBody>
          </p:sp>
          <p:sp>
            <p:nvSpPr>
              <p:cNvPr id="68" name="Text Box 69"/>
              <p:cNvSpPr txBox="1">
                <a:spLocks noChangeArrowheads="1"/>
              </p:cNvSpPr>
              <p:nvPr/>
            </p:nvSpPr>
            <p:spPr bwMode="auto">
              <a:xfrm>
                <a:off x="3688" y="1843"/>
                <a:ext cx="239"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69" name="Text Box 70"/>
              <p:cNvSpPr txBox="1">
                <a:spLocks noChangeArrowheads="1"/>
              </p:cNvSpPr>
              <p:nvPr/>
            </p:nvSpPr>
            <p:spPr bwMode="auto">
              <a:xfrm>
                <a:off x="4007" y="1751"/>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0" name="Text Box 71"/>
              <p:cNvSpPr txBox="1">
                <a:spLocks noChangeArrowheads="1"/>
              </p:cNvSpPr>
              <p:nvPr/>
            </p:nvSpPr>
            <p:spPr bwMode="auto">
              <a:xfrm>
                <a:off x="4326" y="1660"/>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1" name="Text Box 72"/>
              <p:cNvSpPr txBox="1">
                <a:spLocks noChangeArrowheads="1"/>
              </p:cNvSpPr>
              <p:nvPr/>
            </p:nvSpPr>
            <p:spPr bwMode="auto">
              <a:xfrm>
                <a:off x="3368" y="1934"/>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2" name="Text Box 73"/>
              <p:cNvSpPr txBox="1">
                <a:spLocks noChangeArrowheads="1"/>
              </p:cNvSpPr>
              <p:nvPr/>
            </p:nvSpPr>
            <p:spPr bwMode="auto">
              <a:xfrm>
                <a:off x="3049" y="2025"/>
                <a:ext cx="239"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3" name="Text Box 74"/>
              <p:cNvSpPr txBox="1">
                <a:spLocks noChangeArrowheads="1"/>
              </p:cNvSpPr>
              <p:nvPr/>
            </p:nvSpPr>
            <p:spPr bwMode="auto">
              <a:xfrm>
                <a:off x="2729" y="2117"/>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4" name="Text Box 75"/>
              <p:cNvSpPr txBox="1">
                <a:spLocks noChangeArrowheads="1"/>
              </p:cNvSpPr>
              <p:nvPr/>
            </p:nvSpPr>
            <p:spPr bwMode="auto">
              <a:xfrm>
                <a:off x="2410" y="2208"/>
                <a:ext cx="239"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5" name="Text Box 76"/>
              <p:cNvSpPr txBox="1">
                <a:spLocks noChangeArrowheads="1"/>
              </p:cNvSpPr>
              <p:nvPr/>
            </p:nvSpPr>
            <p:spPr bwMode="auto">
              <a:xfrm>
                <a:off x="2090" y="2299"/>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6" name="Text Box 77"/>
              <p:cNvSpPr txBox="1">
                <a:spLocks noChangeArrowheads="1"/>
              </p:cNvSpPr>
              <p:nvPr/>
            </p:nvSpPr>
            <p:spPr bwMode="auto">
              <a:xfrm>
                <a:off x="2490" y="1044"/>
                <a:ext cx="239"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7" name="Text Box 78"/>
              <p:cNvSpPr txBox="1">
                <a:spLocks noChangeArrowheads="1"/>
              </p:cNvSpPr>
              <p:nvPr/>
            </p:nvSpPr>
            <p:spPr bwMode="auto">
              <a:xfrm>
                <a:off x="3448" y="758"/>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8" name="Text Box 79"/>
              <p:cNvSpPr txBox="1">
                <a:spLocks noChangeArrowheads="1"/>
              </p:cNvSpPr>
              <p:nvPr/>
            </p:nvSpPr>
            <p:spPr bwMode="auto">
              <a:xfrm>
                <a:off x="3133" y="844"/>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9" name="Text Box 80"/>
              <p:cNvSpPr txBox="1">
                <a:spLocks noChangeArrowheads="1"/>
              </p:cNvSpPr>
              <p:nvPr/>
            </p:nvSpPr>
            <p:spPr bwMode="auto">
              <a:xfrm>
                <a:off x="4091" y="571"/>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80" name="Text Box 81"/>
              <p:cNvSpPr txBox="1">
                <a:spLocks noChangeArrowheads="1"/>
              </p:cNvSpPr>
              <p:nvPr/>
            </p:nvSpPr>
            <p:spPr bwMode="auto">
              <a:xfrm>
                <a:off x="4411" y="408"/>
                <a:ext cx="239"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81" name="Text Box 82"/>
              <p:cNvSpPr txBox="1">
                <a:spLocks noChangeArrowheads="1"/>
              </p:cNvSpPr>
              <p:nvPr/>
            </p:nvSpPr>
            <p:spPr bwMode="auto">
              <a:xfrm>
                <a:off x="3448" y="669"/>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82" name="Text Box 83"/>
              <p:cNvSpPr txBox="1">
                <a:spLocks noChangeArrowheads="1"/>
              </p:cNvSpPr>
              <p:nvPr/>
            </p:nvSpPr>
            <p:spPr bwMode="auto">
              <a:xfrm>
                <a:off x="3764" y="681"/>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83" name="Text Box 84"/>
              <p:cNvSpPr txBox="1">
                <a:spLocks noChangeArrowheads="1"/>
              </p:cNvSpPr>
              <p:nvPr/>
            </p:nvSpPr>
            <p:spPr bwMode="auto">
              <a:xfrm>
                <a:off x="2170" y="1136"/>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84" name="Text Box 85"/>
              <p:cNvSpPr txBox="1">
                <a:spLocks noChangeArrowheads="1"/>
              </p:cNvSpPr>
              <p:nvPr/>
            </p:nvSpPr>
            <p:spPr bwMode="auto">
              <a:xfrm>
                <a:off x="2804" y="832"/>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85" name="Text Box 86"/>
              <p:cNvSpPr txBox="1">
                <a:spLocks noChangeArrowheads="1"/>
              </p:cNvSpPr>
              <p:nvPr/>
            </p:nvSpPr>
            <p:spPr bwMode="auto">
              <a:xfrm>
                <a:off x="3767" y="572"/>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86" name="Text Box 87"/>
              <p:cNvSpPr txBox="1">
                <a:spLocks noChangeArrowheads="1"/>
              </p:cNvSpPr>
              <p:nvPr/>
            </p:nvSpPr>
            <p:spPr bwMode="auto">
              <a:xfrm>
                <a:off x="4099" y="475"/>
                <a:ext cx="239"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87" name="Text Box 88"/>
              <p:cNvSpPr txBox="1">
                <a:spLocks noChangeArrowheads="1"/>
              </p:cNvSpPr>
              <p:nvPr/>
            </p:nvSpPr>
            <p:spPr bwMode="auto">
              <a:xfrm>
                <a:off x="2170" y="1029"/>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88" name="Text Box 89"/>
              <p:cNvSpPr txBox="1">
                <a:spLocks noChangeArrowheads="1"/>
              </p:cNvSpPr>
              <p:nvPr/>
            </p:nvSpPr>
            <p:spPr bwMode="auto">
              <a:xfrm>
                <a:off x="2490" y="943"/>
                <a:ext cx="239"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89" name="Text Box 90"/>
              <p:cNvSpPr txBox="1">
                <a:spLocks noChangeArrowheads="1"/>
              </p:cNvSpPr>
              <p:nvPr/>
            </p:nvSpPr>
            <p:spPr bwMode="auto">
              <a:xfrm>
                <a:off x="2809" y="948"/>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90" name="Text Box 91"/>
              <p:cNvSpPr txBox="1">
                <a:spLocks noChangeArrowheads="1"/>
              </p:cNvSpPr>
              <p:nvPr/>
            </p:nvSpPr>
            <p:spPr bwMode="auto">
              <a:xfrm>
                <a:off x="971" y="1334"/>
                <a:ext cx="385" cy="399"/>
              </a:xfrm>
              <a:prstGeom prst="rect">
                <a:avLst/>
              </a:prstGeom>
              <a:noFill/>
              <a:ln w="9525">
                <a:noFill/>
                <a:miter lim="800000"/>
                <a:headEnd/>
                <a:tailEnd/>
              </a:ln>
              <a:effectLst/>
            </p:spPr>
            <p:txBody>
              <a:bodyPr vert="eaVert">
                <a:spAutoFit/>
              </a:bodyPr>
              <a:lstStyle/>
              <a:p>
                <a:pPr>
                  <a:spcBef>
                    <a:spcPct val="50000"/>
                  </a:spcBef>
                </a:pPr>
                <a:r>
                  <a:rPr lang="zh-CN" altLang="zh-CN" sz="2800"/>
                  <a:t>…</a:t>
                </a:r>
                <a:endParaRPr lang="en-US" altLang="zh-CN" sz="2800"/>
              </a:p>
            </p:txBody>
          </p:sp>
          <p:sp>
            <p:nvSpPr>
              <p:cNvPr id="91" name="Text Box 92"/>
              <p:cNvSpPr txBox="1">
                <a:spLocks noChangeArrowheads="1"/>
              </p:cNvSpPr>
              <p:nvPr/>
            </p:nvSpPr>
            <p:spPr bwMode="auto">
              <a:xfrm>
                <a:off x="991" y="2167"/>
                <a:ext cx="385" cy="399"/>
              </a:xfrm>
              <a:prstGeom prst="rect">
                <a:avLst/>
              </a:prstGeom>
              <a:noFill/>
              <a:ln w="9525">
                <a:noFill/>
                <a:miter lim="800000"/>
                <a:headEnd/>
                <a:tailEnd/>
              </a:ln>
              <a:effectLst/>
            </p:spPr>
            <p:txBody>
              <a:bodyPr vert="eaVert">
                <a:spAutoFit/>
              </a:bodyPr>
              <a:lstStyle/>
              <a:p>
                <a:pPr>
                  <a:spcBef>
                    <a:spcPct val="50000"/>
                  </a:spcBef>
                </a:pPr>
                <a:r>
                  <a:rPr lang="zh-CN" altLang="zh-CN" sz="2800"/>
                  <a:t>…</a:t>
                </a:r>
                <a:endParaRPr lang="en-US" altLang="zh-CN" sz="2800"/>
              </a:p>
            </p:txBody>
          </p:sp>
          <p:sp>
            <p:nvSpPr>
              <p:cNvPr id="92" name="Text Box 93"/>
              <p:cNvSpPr txBox="1">
                <a:spLocks noChangeArrowheads="1"/>
              </p:cNvSpPr>
              <p:nvPr/>
            </p:nvSpPr>
            <p:spPr bwMode="auto">
              <a:xfrm>
                <a:off x="612" y="1138"/>
                <a:ext cx="308" cy="742"/>
              </a:xfrm>
              <a:prstGeom prst="rect">
                <a:avLst/>
              </a:prstGeom>
              <a:noFill/>
              <a:ln w="9525">
                <a:noFill/>
                <a:miter lim="800000"/>
                <a:headEnd/>
                <a:tailEnd/>
              </a:ln>
              <a:effectLst/>
            </p:spPr>
            <p:txBody>
              <a:bodyPr vert="eaVert">
                <a:spAutoFit/>
              </a:bodyPr>
              <a:lstStyle/>
              <a:p>
                <a:pPr>
                  <a:spcBef>
                    <a:spcPct val="50000"/>
                  </a:spcBef>
                </a:pPr>
                <a:r>
                  <a:rPr lang="zh-CN" altLang="en-US" sz="2000" b="1"/>
                  <a:t>地址总线</a:t>
                </a:r>
              </a:p>
            </p:txBody>
          </p:sp>
          <p:sp>
            <p:nvSpPr>
              <p:cNvPr id="93" name="Text Box 94"/>
              <p:cNvSpPr txBox="1">
                <a:spLocks noChangeArrowheads="1"/>
              </p:cNvSpPr>
              <p:nvPr/>
            </p:nvSpPr>
            <p:spPr bwMode="auto">
              <a:xfrm>
                <a:off x="612" y="1982"/>
                <a:ext cx="308" cy="742"/>
              </a:xfrm>
              <a:prstGeom prst="rect">
                <a:avLst/>
              </a:prstGeom>
              <a:noFill/>
              <a:ln w="9525">
                <a:noFill/>
                <a:miter lim="800000"/>
                <a:headEnd/>
                <a:tailEnd/>
              </a:ln>
              <a:effectLst/>
            </p:spPr>
            <p:txBody>
              <a:bodyPr vert="eaVert">
                <a:spAutoFit/>
              </a:bodyPr>
              <a:lstStyle/>
              <a:p>
                <a:pPr>
                  <a:spcBef>
                    <a:spcPct val="50000"/>
                  </a:spcBef>
                </a:pPr>
                <a:r>
                  <a:rPr lang="zh-CN" altLang="en-US" sz="2000" b="1"/>
                  <a:t>数据总线</a:t>
                </a:r>
              </a:p>
            </p:txBody>
          </p:sp>
          <p:sp>
            <p:nvSpPr>
              <p:cNvPr id="94" name="Line 95"/>
              <p:cNvSpPr>
                <a:spLocks noChangeShapeType="1"/>
              </p:cNvSpPr>
              <p:nvPr/>
            </p:nvSpPr>
            <p:spPr bwMode="auto">
              <a:xfrm flipV="1">
                <a:off x="4415" y="1070"/>
                <a:ext cx="0" cy="912"/>
              </a:xfrm>
              <a:prstGeom prst="line">
                <a:avLst/>
              </a:prstGeom>
              <a:noFill/>
              <a:ln w="19050">
                <a:solidFill>
                  <a:schemeClr val="tx1"/>
                </a:solidFill>
                <a:round/>
                <a:headEnd/>
                <a:tailEnd/>
              </a:ln>
            </p:spPr>
            <p:txBody>
              <a:bodyPr wrap="none" anchor="ctr"/>
              <a:lstStyle/>
              <a:p>
                <a:endParaRPr lang="zh-CN" altLang="en-US"/>
              </a:p>
            </p:txBody>
          </p:sp>
          <p:sp>
            <p:nvSpPr>
              <p:cNvPr id="95" name="Line 96"/>
              <p:cNvSpPr>
                <a:spLocks noChangeShapeType="1"/>
              </p:cNvSpPr>
              <p:nvPr/>
            </p:nvSpPr>
            <p:spPr bwMode="auto">
              <a:xfrm flipV="1">
                <a:off x="4096" y="1161"/>
                <a:ext cx="0" cy="913"/>
              </a:xfrm>
              <a:prstGeom prst="line">
                <a:avLst/>
              </a:prstGeom>
              <a:noFill/>
              <a:ln w="19050">
                <a:solidFill>
                  <a:schemeClr val="tx1"/>
                </a:solidFill>
                <a:round/>
                <a:headEnd/>
                <a:tailEnd/>
              </a:ln>
            </p:spPr>
            <p:txBody>
              <a:bodyPr wrap="none" anchor="ctr"/>
              <a:lstStyle/>
              <a:p>
                <a:endParaRPr lang="zh-CN" altLang="en-US"/>
              </a:p>
            </p:txBody>
          </p:sp>
          <p:sp>
            <p:nvSpPr>
              <p:cNvPr id="96" name="Line 97"/>
              <p:cNvSpPr>
                <a:spLocks noChangeShapeType="1"/>
              </p:cNvSpPr>
              <p:nvPr/>
            </p:nvSpPr>
            <p:spPr bwMode="auto">
              <a:xfrm flipV="1">
                <a:off x="3776" y="1252"/>
                <a:ext cx="0" cy="913"/>
              </a:xfrm>
              <a:prstGeom prst="line">
                <a:avLst/>
              </a:prstGeom>
              <a:noFill/>
              <a:ln w="19050">
                <a:solidFill>
                  <a:schemeClr val="tx1"/>
                </a:solidFill>
                <a:round/>
                <a:headEnd/>
                <a:tailEnd/>
              </a:ln>
            </p:spPr>
            <p:txBody>
              <a:bodyPr wrap="none" anchor="ctr"/>
              <a:lstStyle/>
              <a:p>
                <a:endParaRPr lang="zh-CN" altLang="en-US"/>
              </a:p>
            </p:txBody>
          </p:sp>
          <p:sp>
            <p:nvSpPr>
              <p:cNvPr id="97" name="Line 98"/>
              <p:cNvSpPr>
                <a:spLocks noChangeShapeType="1"/>
              </p:cNvSpPr>
              <p:nvPr/>
            </p:nvSpPr>
            <p:spPr bwMode="auto">
              <a:xfrm flipV="1">
                <a:off x="3457" y="1344"/>
                <a:ext cx="0" cy="912"/>
              </a:xfrm>
              <a:prstGeom prst="line">
                <a:avLst/>
              </a:prstGeom>
              <a:noFill/>
              <a:ln w="19050">
                <a:solidFill>
                  <a:schemeClr val="tx1"/>
                </a:solidFill>
                <a:round/>
                <a:headEnd/>
                <a:tailEnd/>
              </a:ln>
            </p:spPr>
            <p:txBody>
              <a:bodyPr wrap="none" anchor="ctr"/>
              <a:lstStyle/>
              <a:p>
                <a:endParaRPr lang="zh-CN" altLang="en-US"/>
              </a:p>
            </p:txBody>
          </p:sp>
          <p:sp>
            <p:nvSpPr>
              <p:cNvPr id="98" name="Line 99"/>
              <p:cNvSpPr>
                <a:spLocks noChangeShapeType="1"/>
              </p:cNvSpPr>
              <p:nvPr/>
            </p:nvSpPr>
            <p:spPr bwMode="auto">
              <a:xfrm flipV="1">
                <a:off x="3137" y="1435"/>
                <a:ext cx="0" cy="901"/>
              </a:xfrm>
              <a:prstGeom prst="line">
                <a:avLst/>
              </a:prstGeom>
              <a:noFill/>
              <a:ln w="19050">
                <a:solidFill>
                  <a:schemeClr val="tx1"/>
                </a:solidFill>
                <a:round/>
                <a:headEnd/>
                <a:tailEnd/>
              </a:ln>
            </p:spPr>
            <p:txBody>
              <a:bodyPr wrap="none" anchor="ctr"/>
              <a:lstStyle/>
              <a:p>
                <a:endParaRPr lang="zh-CN" altLang="en-US"/>
              </a:p>
            </p:txBody>
          </p:sp>
          <p:sp>
            <p:nvSpPr>
              <p:cNvPr id="99" name="Line 100"/>
              <p:cNvSpPr>
                <a:spLocks noChangeShapeType="1"/>
              </p:cNvSpPr>
              <p:nvPr/>
            </p:nvSpPr>
            <p:spPr bwMode="auto">
              <a:xfrm flipV="1">
                <a:off x="2818" y="1526"/>
                <a:ext cx="0" cy="901"/>
              </a:xfrm>
              <a:prstGeom prst="line">
                <a:avLst/>
              </a:prstGeom>
              <a:noFill/>
              <a:ln w="19050">
                <a:solidFill>
                  <a:schemeClr val="tx1"/>
                </a:solidFill>
                <a:round/>
                <a:headEnd/>
                <a:tailEnd/>
              </a:ln>
            </p:spPr>
            <p:txBody>
              <a:bodyPr wrap="none" anchor="ctr"/>
              <a:lstStyle/>
              <a:p>
                <a:endParaRPr lang="zh-CN" altLang="en-US"/>
              </a:p>
            </p:txBody>
          </p:sp>
          <p:sp>
            <p:nvSpPr>
              <p:cNvPr id="100" name="Line 101"/>
              <p:cNvSpPr>
                <a:spLocks noChangeShapeType="1"/>
              </p:cNvSpPr>
              <p:nvPr/>
            </p:nvSpPr>
            <p:spPr bwMode="auto">
              <a:xfrm flipV="1">
                <a:off x="2499" y="1617"/>
                <a:ext cx="0" cy="924"/>
              </a:xfrm>
              <a:prstGeom prst="line">
                <a:avLst/>
              </a:prstGeom>
              <a:noFill/>
              <a:ln w="19050">
                <a:solidFill>
                  <a:schemeClr val="tx1"/>
                </a:solidFill>
                <a:round/>
                <a:headEnd/>
                <a:tailEnd/>
              </a:ln>
            </p:spPr>
            <p:txBody>
              <a:bodyPr wrap="none" anchor="ctr"/>
              <a:lstStyle/>
              <a:p>
                <a:endParaRPr lang="zh-CN" altLang="en-US"/>
              </a:p>
            </p:txBody>
          </p:sp>
          <p:sp>
            <p:nvSpPr>
              <p:cNvPr id="101" name="Line 102"/>
              <p:cNvSpPr>
                <a:spLocks noChangeShapeType="1"/>
              </p:cNvSpPr>
              <p:nvPr/>
            </p:nvSpPr>
            <p:spPr bwMode="auto">
              <a:xfrm flipV="1">
                <a:off x="2179" y="1709"/>
                <a:ext cx="0" cy="912"/>
              </a:xfrm>
              <a:prstGeom prst="line">
                <a:avLst/>
              </a:prstGeom>
              <a:noFill/>
              <a:ln w="19050">
                <a:solidFill>
                  <a:schemeClr val="tx1"/>
                </a:solidFill>
                <a:round/>
                <a:headEnd/>
                <a:tailEnd/>
              </a:ln>
            </p:spPr>
            <p:txBody>
              <a:bodyPr wrap="none" anchor="ctr"/>
              <a:lstStyle/>
              <a:p>
                <a:endParaRPr lang="zh-CN" altLang="en-US"/>
              </a:p>
            </p:txBody>
          </p:sp>
          <p:sp>
            <p:nvSpPr>
              <p:cNvPr id="102" name="Text Box 103"/>
              <p:cNvSpPr txBox="1">
                <a:spLocks noChangeArrowheads="1"/>
              </p:cNvSpPr>
              <p:nvPr/>
            </p:nvSpPr>
            <p:spPr bwMode="auto">
              <a:xfrm>
                <a:off x="3129" y="750"/>
                <a:ext cx="144"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103" name="Text Box 104"/>
              <p:cNvSpPr txBox="1">
                <a:spLocks noChangeArrowheads="1"/>
              </p:cNvSpPr>
              <p:nvPr/>
            </p:nvSpPr>
            <p:spPr bwMode="auto">
              <a:xfrm>
                <a:off x="4406" y="491"/>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grpSp>
        <p:sp>
          <p:nvSpPr>
            <p:cNvPr id="105" name="Line 39"/>
            <p:cNvSpPr>
              <a:spLocks noChangeShapeType="1"/>
            </p:cNvSpPr>
            <p:nvPr/>
          </p:nvSpPr>
          <p:spPr bwMode="auto">
            <a:xfrm flipV="1">
              <a:off x="1907704" y="2378075"/>
              <a:ext cx="689000" cy="186829"/>
            </a:xfrm>
            <a:prstGeom prst="line">
              <a:avLst/>
            </a:prstGeom>
            <a:noFill/>
            <a:ln w="19050">
              <a:solidFill>
                <a:schemeClr val="tx1"/>
              </a:solidFill>
              <a:prstDash val="sysDot"/>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mp">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2204</TotalTime>
  <Words>4185</Words>
  <Application>Microsoft Office PowerPoint</Application>
  <PresentationFormat>全屏显示(4:3)</PresentationFormat>
  <Paragraphs>927</Paragraphs>
  <Slides>42</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42</vt:i4>
      </vt:variant>
    </vt:vector>
  </HeadingPairs>
  <TitlesOfParts>
    <vt:vector size="55" baseType="lpstr">
      <vt:lpstr>Batang</vt:lpstr>
      <vt:lpstr>仿宋_GB2312</vt:lpstr>
      <vt:lpstr>黑体</vt:lpstr>
      <vt:lpstr>宋体</vt:lpstr>
      <vt:lpstr>Arial</vt:lpstr>
      <vt:lpstr>Calibri</vt:lpstr>
      <vt:lpstr>Cambria Math</vt:lpstr>
      <vt:lpstr>Symbol</vt:lpstr>
      <vt:lpstr>Tahoma</vt:lpstr>
      <vt:lpstr>Times New Roman</vt:lpstr>
      <vt:lpstr>Wingdings</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fmp</dc:creator>
  <cp:lastModifiedBy>fmp</cp:lastModifiedBy>
  <cp:revision>315</cp:revision>
  <dcterms:created xsi:type="dcterms:W3CDTF">2017-01-15T07:54:50Z</dcterms:created>
  <dcterms:modified xsi:type="dcterms:W3CDTF">2018-07-08T15:59:50Z</dcterms:modified>
</cp:coreProperties>
</file>