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77" r:id="rId3"/>
    <p:sldId id="300" r:id="rId4"/>
    <p:sldId id="278" r:id="rId5"/>
    <p:sldId id="279" r:id="rId6"/>
    <p:sldId id="280" r:id="rId7"/>
    <p:sldId id="281" r:id="rId8"/>
    <p:sldId id="302" r:id="rId9"/>
    <p:sldId id="284" r:id="rId10"/>
    <p:sldId id="285" r:id="rId11"/>
    <p:sldId id="286" r:id="rId12"/>
    <p:sldId id="304" r:id="rId13"/>
    <p:sldId id="287" r:id="rId14"/>
    <p:sldId id="305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301" r:id="rId24"/>
    <p:sldId id="296" r:id="rId25"/>
    <p:sldId id="298" r:id="rId26"/>
    <p:sldId id="29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5EEFB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2018/7/22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2018/7/22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73A4-FF0A-445A-A3D9-21E3B1F6790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73A4-FF0A-445A-A3D9-21E3B1F6790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1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71600" y="1196752"/>
            <a:ext cx="73989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800" b="1" smtClean="0">
                <a:solidFill>
                  <a:srgbClr val="0000FF"/>
                </a:solidFill>
                <a:latin typeface="+mn-ea"/>
              </a:rPr>
              <a:t>第五章  输入输出系统</a:t>
            </a:r>
            <a:endParaRPr lang="zh-CN" altLang="en-US" sz="4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81597" y="2484185"/>
            <a:ext cx="40865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smtClean="0">
                <a:ea typeface="黑体" pitchFamily="2" charset="-122"/>
              </a:rPr>
              <a:t>5.1  </a:t>
            </a:r>
            <a:r>
              <a:rPr lang="zh-CN" altLang="en-US" sz="3200" b="1" smtClean="0">
                <a:ea typeface="黑体" pitchFamily="2" charset="-122"/>
              </a:rPr>
              <a:t>总线</a:t>
            </a:r>
            <a:r>
              <a:rPr lang="en-US" altLang="zh-CN" sz="3200" b="1" smtClean="0">
                <a:ea typeface="黑体" pitchFamily="2" charset="-122"/>
              </a:rPr>
              <a:t>  </a:t>
            </a:r>
            <a:r>
              <a:rPr lang="zh-CN" altLang="en-US" sz="3200" b="1" smtClean="0"/>
              <a:t>  </a:t>
            </a:r>
            <a:endParaRPr lang="zh-CN" altLang="en-US" sz="32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81597" y="3212976"/>
            <a:ext cx="40865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smtClean="0">
                <a:ea typeface="黑体" pitchFamily="2" charset="-122"/>
              </a:rPr>
              <a:t>5.2  </a:t>
            </a:r>
            <a:r>
              <a:rPr lang="zh-CN" altLang="en-US" sz="3200" b="1">
                <a:ea typeface="黑体" pitchFamily="2" charset="-122"/>
              </a:rPr>
              <a:t>接口</a:t>
            </a:r>
            <a:r>
              <a:rPr lang="en-US" altLang="zh-CN" sz="3200" b="1" smtClean="0">
                <a:ea typeface="黑体" pitchFamily="2" charset="-122"/>
              </a:rPr>
              <a:t>  </a:t>
            </a:r>
            <a:r>
              <a:rPr lang="zh-CN" altLang="en-US" sz="3200" b="1" smtClean="0"/>
              <a:t>  </a:t>
            </a:r>
            <a:endParaRPr lang="zh-CN" altLang="en-US" sz="3200" b="1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81597" y="3996353"/>
            <a:ext cx="58147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smtClean="0">
                <a:ea typeface="黑体" pitchFamily="2" charset="-122"/>
              </a:rPr>
              <a:t>5.3  </a:t>
            </a:r>
            <a:r>
              <a:rPr lang="zh-CN" altLang="en-US" sz="3200" b="1" smtClean="0">
                <a:ea typeface="黑体" pitchFamily="2" charset="-122"/>
              </a:rPr>
              <a:t>程序直接控制传送</a:t>
            </a:r>
            <a:r>
              <a:rPr lang="en-US" altLang="zh-CN" sz="3200" b="1" smtClean="0">
                <a:ea typeface="黑体" pitchFamily="2" charset="-122"/>
              </a:rPr>
              <a:t>  </a:t>
            </a:r>
            <a:r>
              <a:rPr lang="zh-CN" altLang="en-US" sz="3200" b="1" smtClean="0"/>
              <a:t>  </a:t>
            </a:r>
            <a:endParaRPr lang="zh-CN" altLang="en-US" sz="3200" b="1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81597" y="4788441"/>
            <a:ext cx="40865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smtClean="0">
                <a:ea typeface="黑体" pitchFamily="2" charset="-122"/>
              </a:rPr>
              <a:t>5.4  </a:t>
            </a:r>
            <a:r>
              <a:rPr lang="zh-CN" altLang="en-US" sz="3200" b="1" smtClean="0">
                <a:ea typeface="黑体" pitchFamily="2" charset="-122"/>
              </a:rPr>
              <a:t>中断方式与接口</a:t>
            </a:r>
            <a:r>
              <a:rPr lang="en-US" altLang="zh-CN" sz="3200" b="1" smtClean="0">
                <a:ea typeface="黑体" pitchFamily="2" charset="-122"/>
              </a:rPr>
              <a:t>  </a:t>
            </a:r>
            <a:r>
              <a:rPr lang="zh-CN" altLang="en-US" sz="3200" b="1" smtClean="0"/>
              <a:t>  </a:t>
            </a:r>
            <a:endParaRPr lang="zh-CN" altLang="en-US" sz="3200" b="1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763688" y="5517232"/>
            <a:ext cx="40865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smtClean="0">
                <a:ea typeface="黑体" pitchFamily="2" charset="-122"/>
              </a:rPr>
              <a:t>5.5  DMA</a:t>
            </a:r>
            <a:r>
              <a:rPr lang="zh-CN" altLang="en-US" sz="3200" b="1" smtClean="0">
                <a:ea typeface="黑体" pitchFamily="2" charset="-122"/>
              </a:rPr>
              <a:t>方式与接口</a:t>
            </a:r>
            <a:r>
              <a:rPr lang="en-US" altLang="zh-CN" sz="3200" b="1" smtClean="0">
                <a:ea typeface="黑体" pitchFamily="2" charset="-122"/>
              </a:rPr>
              <a:t>  </a:t>
            </a:r>
            <a:r>
              <a:rPr lang="zh-CN" altLang="en-US" sz="3200" b="1" smtClean="0"/>
              <a:t>  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28588" y="298450"/>
            <a:ext cx="84248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常见的总线标准 </a:t>
            </a:r>
          </a:p>
        </p:txBody>
      </p:sp>
      <p:graphicFrame>
        <p:nvGraphicFramePr>
          <p:cNvPr id="3" name="Group 1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960625"/>
              </p:ext>
            </p:extLst>
          </p:nvPr>
        </p:nvGraphicFramePr>
        <p:xfrm>
          <a:off x="35496" y="1258888"/>
          <a:ext cx="9036050" cy="4943476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总线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开发者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宽度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频率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传输率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ISA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IBM </a:t>
                      </a:r>
                      <a:r>
                        <a:rPr kumimoji="1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1984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8/16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8.33M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8.33/16.66MB/s</a:t>
                      </a:r>
                      <a:endParaRPr kumimoji="1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EISA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Compaq</a:t>
                      </a:r>
                      <a:r>
                        <a:rPr kumimoji="1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等</a:t>
                      </a: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1988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8.33M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33.3MB/s</a:t>
                      </a:r>
                      <a:endParaRPr kumimoji="1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AGP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Intel</a:t>
                      </a:r>
                      <a:r>
                        <a:rPr kumimoji="1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，</a:t>
                      </a: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1996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66.6M</a:t>
                      </a: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×</a:t>
                      </a: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1/2/4/8</a:t>
                      </a:r>
                      <a:endParaRPr kumimoji="1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266.4MB/s…</a:t>
                      </a:r>
                      <a:endParaRPr kumimoji="1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PCI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Intel</a:t>
                      </a:r>
                      <a:r>
                        <a:rPr kumimoji="1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，</a:t>
                      </a: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1991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32/64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33/66/133M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132MB/s…</a:t>
                      </a:r>
                      <a:endParaRPr kumimoji="1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USB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Intel</a:t>
                      </a:r>
                      <a:r>
                        <a:rPr kumimoji="1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，</a:t>
                      </a: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IBM</a:t>
                      </a:r>
                      <a:r>
                        <a:rPr kumimoji="1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等，</a:t>
                      </a: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1994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1.5/12/480/4000M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0.2/1.5/60/500MB/s</a:t>
                      </a:r>
                      <a:endParaRPr kumimoji="1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19138" y="2105893"/>
            <a:ext cx="751681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下列选项中的英文缩写均为总线标准的是:</a:t>
            </a:r>
          </a:p>
          <a:p>
            <a:pPr>
              <a:spcBef>
                <a:spcPct val="25000"/>
              </a:spcBef>
            </a:pPr>
            <a:r>
              <a:rPr lang="en-US" altLang="zh-CN" sz="2800" b="1"/>
              <a:t>  A.  PCI、CRT、USB、EISA                  </a:t>
            </a:r>
          </a:p>
          <a:p>
            <a:pPr>
              <a:spcBef>
                <a:spcPct val="25000"/>
              </a:spcBef>
            </a:pPr>
            <a:r>
              <a:rPr lang="en-US" altLang="zh-CN" sz="2800" b="1"/>
              <a:t>  B.  ISA、CPI、VESA、EISA</a:t>
            </a:r>
          </a:p>
          <a:p>
            <a:pPr>
              <a:spcBef>
                <a:spcPct val="25000"/>
              </a:spcBef>
            </a:pPr>
            <a:r>
              <a:rPr lang="en-US" altLang="zh-CN" sz="2800" b="1"/>
              <a:t>  C.  ISA、SCSI、RAM、MIPS     </a:t>
            </a:r>
          </a:p>
          <a:p>
            <a:pPr>
              <a:spcBef>
                <a:spcPct val="25000"/>
              </a:spcBef>
            </a:pPr>
            <a:r>
              <a:rPr lang="en-US" altLang="zh-CN" sz="2800" b="1"/>
              <a:t>  D.  ISA、EISA、PCI、PCI-Express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57188" y="1052736"/>
            <a:ext cx="1239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例题:</a:t>
            </a:r>
          </a:p>
        </p:txBody>
      </p:sp>
    </p:spTree>
    <p:extLst>
      <p:ext uri="{BB962C8B-B14F-4D97-AF65-F5344CB8AC3E}">
        <p14:creationId xmlns:p14="http://schemas.microsoft.com/office/powerpoint/2010/main" val="240903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3485" y="116632"/>
            <a:ext cx="73989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FF"/>
                </a:solidFill>
              </a:rPr>
              <a:t>5.2   </a:t>
            </a:r>
            <a:r>
              <a:rPr lang="zh-CN" altLang="en-US" sz="2800" b="1" smtClean="0">
                <a:solidFill>
                  <a:srgbClr val="0000FF"/>
                </a:solidFill>
              </a:rPr>
              <a:t>接口</a:t>
            </a:r>
            <a:r>
              <a:rPr lang="en-US" altLang="zh-CN" sz="2800" b="1" smtClean="0">
                <a:solidFill>
                  <a:srgbClr val="0000FF"/>
                </a:solidFill>
              </a:rPr>
              <a:t>  </a:t>
            </a:r>
            <a:r>
              <a:rPr lang="zh-CN" altLang="en-US" sz="2800" b="1" smtClean="0">
                <a:solidFill>
                  <a:srgbClr val="0000FF"/>
                </a:solidFill>
              </a:rPr>
              <a:t>  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498330" y="2607295"/>
            <a:ext cx="1443782" cy="461665"/>
          </a:xfrm>
          <a:prstGeom prst="rect">
            <a:avLst/>
          </a:prstGeom>
          <a:solidFill>
            <a:srgbClr val="00B050"/>
          </a:solidFill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</a:rPr>
              <a:t>  I/O</a:t>
            </a:r>
            <a:r>
              <a:rPr lang="zh-CN" altLang="en-US" sz="2400" b="1">
                <a:solidFill>
                  <a:schemeClr val="bg1"/>
                </a:solidFill>
              </a:rPr>
              <a:t>接口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6358037" y="2253432"/>
            <a:ext cx="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072037" y="2253432"/>
            <a:ext cx="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32711" y="2405832"/>
            <a:ext cx="615553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外设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486646" y="2036440"/>
            <a:ext cx="615553" cy="175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系统总线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4072037" y="2863032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900837" y="2863032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54000" y="1340768"/>
            <a:ext cx="7975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/>
              <a:t>外设与系统总线之间的逻辑电路称为输入输出接口，简称</a:t>
            </a:r>
            <a:r>
              <a:rPr lang="en-US" altLang="zh-CN" sz="2800" b="1" smtClean="0">
                <a:solidFill>
                  <a:srgbClr val="0000FF"/>
                </a:solidFill>
              </a:rPr>
              <a:t>I/O</a:t>
            </a:r>
            <a:r>
              <a:rPr lang="zh-CN" altLang="en-US" sz="2800" b="1" smtClean="0">
                <a:solidFill>
                  <a:srgbClr val="0000FF"/>
                </a:solidFill>
              </a:rPr>
              <a:t>接口。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06400" y="764704"/>
            <a:ext cx="797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/>
              <a:t>输入输出设备也称外部设备，简称</a:t>
            </a:r>
            <a:r>
              <a:rPr lang="zh-CN" altLang="en-US" sz="2800" b="1" smtClean="0">
                <a:solidFill>
                  <a:srgbClr val="0000FF"/>
                </a:solidFill>
              </a:rPr>
              <a:t>外设。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58800" y="3861048"/>
            <a:ext cx="39411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/>
              <a:t>为什么需要</a:t>
            </a:r>
            <a:r>
              <a:rPr lang="en-US" altLang="zh-CN" sz="2800" b="1" smtClean="0"/>
              <a:t>I/O</a:t>
            </a:r>
            <a:r>
              <a:rPr lang="zh-CN" altLang="en-US" sz="2800" b="1" smtClean="0"/>
              <a:t>接口？</a:t>
            </a:r>
            <a:endParaRPr lang="zh-CN" altLang="en-US" sz="2800" b="1"/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467544" y="4581128"/>
            <a:ext cx="207645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" panose="05000000000000000000" pitchFamily="2" charset="2"/>
              </a:rPr>
              <a:t> </a:t>
            </a:r>
            <a:r>
              <a:rPr lang="zh-CN" altLang="en-US" sz="2800" b="1" smtClean="0">
                <a:sym typeface="Wingdings" panose="05000000000000000000" pitchFamily="2" charset="2"/>
              </a:rPr>
              <a:t>工作速度</a:t>
            </a:r>
            <a:endParaRPr lang="zh-CN" altLang="en-US" sz="2800" b="1"/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2411760" y="4581128"/>
            <a:ext cx="57606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FF"/>
                </a:solidFill>
              </a:rPr>
              <a:t>，不同</a:t>
            </a:r>
            <a:r>
              <a:rPr lang="zh-CN" altLang="en-US" sz="2800" b="1">
                <a:solidFill>
                  <a:srgbClr val="0000FF"/>
                </a:solidFill>
              </a:rPr>
              <a:t>速度外设与</a:t>
            </a:r>
            <a:r>
              <a:rPr lang="en-US" altLang="zh-CN" sz="2800" b="1" smtClean="0">
                <a:solidFill>
                  <a:srgbClr val="0000FF"/>
                </a:solidFill>
              </a:rPr>
              <a:t>CPU</a:t>
            </a:r>
            <a:r>
              <a:rPr lang="zh-CN" altLang="en-US" sz="2800" b="1" smtClean="0">
                <a:solidFill>
                  <a:srgbClr val="0000FF"/>
                </a:solidFill>
              </a:rPr>
              <a:t>连接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477069" y="5078016"/>
            <a:ext cx="336232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" panose="05000000000000000000" pitchFamily="2" charset="2"/>
              </a:rPr>
              <a:t> </a:t>
            </a:r>
            <a:r>
              <a:rPr lang="zh-CN" altLang="en-US" sz="2800" b="1"/>
              <a:t>数据格式的转换</a:t>
            </a:r>
            <a:endParaRPr lang="en-US" altLang="zh-CN" sz="2800" b="1"/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3491880" y="5085184"/>
            <a:ext cx="55935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FF"/>
                </a:solidFill>
              </a:rPr>
              <a:t>，外设</a:t>
            </a:r>
            <a:r>
              <a:rPr lang="zh-CN" altLang="en-US" sz="2800" b="1">
                <a:solidFill>
                  <a:srgbClr val="0000FF"/>
                </a:solidFill>
              </a:rPr>
              <a:t>与</a:t>
            </a:r>
            <a:r>
              <a:rPr lang="en-US" altLang="zh-CN" sz="2800" b="1">
                <a:solidFill>
                  <a:srgbClr val="0000FF"/>
                </a:solidFill>
              </a:rPr>
              <a:t>CPU</a:t>
            </a:r>
            <a:r>
              <a:rPr lang="zh-CN" altLang="en-US" sz="2800" b="1">
                <a:solidFill>
                  <a:srgbClr val="0000FF"/>
                </a:solidFill>
              </a:rPr>
              <a:t>的数据格式可能不同</a:t>
            </a:r>
          </a:p>
        </p:txBody>
      </p:sp>
      <p:sp>
        <p:nvSpPr>
          <p:cNvPr id="20" name="Text Box 39"/>
          <p:cNvSpPr txBox="1">
            <a:spLocks noChangeArrowheads="1"/>
          </p:cNvSpPr>
          <p:nvPr/>
        </p:nvSpPr>
        <p:spPr bwMode="auto">
          <a:xfrm>
            <a:off x="473894" y="5619353"/>
            <a:ext cx="45513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" panose="05000000000000000000" pitchFamily="2" charset="2"/>
              </a:rPr>
              <a:t> 一次数据传送量的控制</a:t>
            </a:r>
          </a:p>
        </p:txBody>
      </p: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510406" y="6135291"/>
            <a:ext cx="436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" panose="05000000000000000000" pitchFamily="2" charset="2"/>
              </a:rPr>
              <a:t> 其它因素(如电平转换</a:t>
            </a:r>
            <a:r>
              <a:rPr lang="en-US" altLang="zh-CN" sz="2800" b="1">
                <a:sym typeface="Wingdings" panose="05000000000000000000" pitchFamily="2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/>
      <p:bldP spid="6" grpId="0" animBg="1"/>
      <p:bldP spid="7" grpId="0" build="p" autoUpdateAnimBg="0" advAuto="0"/>
      <p:bldP spid="8" grpId="0" build="p" autoUpdateAnimBg="0" advAuto="0"/>
      <p:bldP spid="9" grpId="0" animBg="1"/>
      <p:bldP spid="10" grpId="0" animBg="1"/>
      <p:bldP spid="12" grpId="0"/>
      <p:bldP spid="13" grpId="0"/>
      <p:bldP spid="14" grpId="0"/>
      <p:bldP spid="16" grpId="0" build="p" autoUpdateAnimBg="0"/>
      <p:bldP spid="17" grpId="0" build="p" autoUpdateAnimBg="0"/>
      <p:bldP spid="18" grpId="0" build="p" autoUpdateAnimBg="0"/>
      <p:bldP spid="19" grpId="0" build="p" autoUpdateAnimBg="0"/>
      <p:bldP spid="20" grpId="0" build="p" autoUpdateAnimBg="0"/>
      <p:bldP spid="2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699511" y="1370776"/>
            <a:ext cx="179785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接口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模型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551363" y="2924646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2411413" y="2297584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4551363" y="2419821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859338" y="2546821"/>
            <a:ext cx="0" cy="304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411413" y="1916584"/>
            <a:ext cx="11715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地址线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530600" y="2240434"/>
            <a:ext cx="989013" cy="830997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smtClean="0"/>
              <a:t>控制逻辑</a:t>
            </a:r>
            <a:endParaRPr lang="zh-CN" altLang="en-US" sz="2400" b="1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511550" y="3539009"/>
            <a:ext cx="1828800" cy="46166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命令寄存器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511550" y="4367684"/>
            <a:ext cx="1830388" cy="46166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状态寄存器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444750" y="3351684"/>
            <a:ext cx="1676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数据线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44750" y="4216871"/>
            <a:ext cx="1676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数据线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444750" y="3767609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2444750" y="4596284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5340350" y="3767609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416550" y="3392165"/>
            <a:ext cx="1295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命令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340350" y="4596284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416550" y="4216871"/>
            <a:ext cx="1295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状态</a:t>
            </a:r>
          </a:p>
        </p:txBody>
      </p: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2444750" y="5045548"/>
            <a:ext cx="4267200" cy="614363"/>
            <a:chOff x="2879" y="1488"/>
            <a:chExt cx="2688" cy="387"/>
          </a:xfrm>
        </p:grpSpPr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551" y="1584"/>
              <a:ext cx="1152" cy="29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数据寄存器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879" y="172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879" y="1488"/>
              <a:ext cx="105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数据线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4703" y="172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751" y="1488"/>
              <a:ext cx="81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数据</a:t>
              </a:r>
            </a:p>
          </p:txBody>
        </p:sp>
      </p:grp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100888" y="3461221"/>
            <a:ext cx="639762" cy="12192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外设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835150" y="3462809"/>
            <a:ext cx="611188" cy="1905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系统总线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411413" y="1660996"/>
            <a:ext cx="0" cy="4432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2411413" y="2692871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411413" y="2311871"/>
            <a:ext cx="11715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IOR</a:t>
            </a: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411413" y="3053234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411413" y="2672234"/>
            <a:ext cx="11715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IOW</a:t>
            </a: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6227763" y="1660996"/>
            <a:ext cx="0" cy="4432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6300788" y="4037484"/>
            <a:ext cx="792162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0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717674" y="113259"/>
            <a:ext cx="407035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1</a:t>
            </a:r>
            <a:r>
              <a:rPr lang="zh-CN" altLang="en-US" sz="2800" b="1"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ea typeface="宋体" panose="02010600030101010101" pitchFamily="2" charset="-122"/>
              </a:rPr>
              <a:t>I/O</a:t>
            </a:r>
            <a:r>
              <a:rPr lang="zh-CN" altLang="en-US" sz="2800" b="1">
                <a:ea typeface="宋体" panose="02010600030101010101" pitchFamily="2" charset="-122"/>
              </a:rPr>
              <a:t>接口主要功能</a:t>
            </a: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1455117" y="1929567"/>
            <a:ext cx="518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接收</a:t>
            </a:r>
            <a:r>
              <a:rPr lang="en-US" altLang="zh-CN" sz="2800" b="1">
                <a:ea typeface="宋体" panose="02010600030101010101" pitchFamily="2" charset="-122"/>
              </a:rPr>
              <a:t>CPU</a:t>
            </a:r>
            <a:r>
              <a:rPr lang="zh-CN" altLang="en-US" sz="2800" b="1">
                <a:ea typeface="宋体" panose="02010600030101010101" pitchFamily="2" charset="-122"/>
              </a:rPr>
              <a:t>送来的地址码，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915367" y="1273929"/>
            <a:ext cx="3048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(1)</a:t>
            </a:r>
            <a:r>
              <a:rPr lang="zh-CN" altLang="en-US" sz="2800" b="1">
                <a:ea typeface="宋体" panose="02010600030101010101" pitchFamily="2" charset="-122"/>
              </a:rPr>
              <a:t>寻址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1426542" y="2553454"/>
            <a:ext cx="667385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选择接口中的寄存器供</a:t>
            </a:r>
            <a:r>
              <a:rPr lang="en-US" altLang="zh-CN" sz="2800" b="1">
                <a:ea typeface="宋体" panose="02010600030101010101" pitchFamily="2" charset="-122"/>
              </a:rPr>
              <a:t>CPU</a:t>
            </a:r>
            <a:r>
              <a:rPr lang="zh-CN" altLang="en-US" sz="2800" b="1">
                <a:ea typeface="宋体" panose="02010600030101010101" pitchFamily="2" charset="-122"/>
              </a:rPr>
              <a:t>访问。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99492" y="3434517"/>
            <a:ext cx="3048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(2)</a:t>
            </a:r>
            <a:r>
              <a:rPr lang="zh-CN" altLang="en-US" sz="2800" b="1">
                <a:ea typeface="宋体" panose="02010600030101010101" pitchFamily="2" charset="-122"/>
              </a:rPr>
              <a:t>数据缓冲</a:t>
            </a: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444005" y="4237792"/>
            <a:ext cx="6019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实现主机与外设的</a:t>
            </a:r>
            <a:r>
              <a:rPr lang="zh-CN" altLang="en-US" sz="2800" b="1">
                <a:solidFill>
                  <a:schemeClr val="folHlink"/>
                </a:solidFill>
                <a:ea typeface="宋体" panose="02010600030101010101" pitchFamily="2" charset="-122"/>
              </a:rPr>
              <a:t>速度匹配</a:t>
            </a:r>
            <a:r>
              <a:rPr lang="zh-CN" altLang="en-US" sz="2800" b="1"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1431305" y="4922004"/>
            <a:ext cx="6019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folHlink"/>
                </a:solidFill>
                <a:ea typeface="宋体" panose="02010600030101010101" pitchFamily="2" charset="-122"/>
              </a:rPr>
              <a:t>缓冲深度</a:t>
            </a:r>
            <a:r>
              <a:rPr lang="zh-CN" altLang="en-US" sz="2800" b="1">
                <a:ea typeface="宋体" panose="02010600030101010101" pitchFamily="2" charset="-122"/>
              </a:rPr>
              <a:t>与传送的数据量有关。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20180" y="1788319"/>
            <a:ext cx="518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串</a:t>
            </a:r>
            <a:r>
              <a:rPr lang="en-US" altLang="zh-CN" sz="2800" b="1">
                <a:ea typeface="宋体" panose="02010600030101010101" pitchFamily="2" charset="-122"/>
              </a:rPr>
              <a:t>-</a:t>
            </a:r>
            <a:r>
              <a:rPr lang="zh-CN" altLang="en-US" sz="2800" b="1">
                <a:ea typeface="宋体" panose="02010600030101010101" pitchFamily="2" charset="-122"/>
              </a:rPr>
              <a:t>并格式转换（串口</a:t>
            </a:r>
            <a:r>
              <a:rPr lang="zh-CN" altLang="en-US" sz="2800" b="1" smtClean="0">
                <a:ea typeface="宋体" panose="02010600030101010101" pitchFamily="2" charset="-122"/>
              </a:rPr>
              <a:t>）；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902642" y="1124744"/>
            <a:ext cx="3048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(3)</a:t>
            </a:r>
            <a:r>
              <a:rPr lang="zh-CN" altLang="en-US" sz="2800" b="1">
                <a:ea typeface="宋体" panose="02010600030101010101" pitchFamily="2" charset="-122"/>
              </a:rPr>
              <a:t>预处理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440805" y="4644425"/>
            <a:ext cx="737966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传送控制命令与状态信息，实现</a:t>
            </a:r>
            <a:r>
              <a:rPr lang="en-US" altLang="zh-CN" sz="2800" b="1">
                <a:ea typeface="宋体" panose="02010600030101010101" pitchFamily="2" charset="-122"/>
              </a:rPr>
              <a:t>I/O</a:t>
            </a:r>
            <a:r>
              <a:rPr lang="zh-CN" altLang="en-US" sz="2800" b="1">
                <a:ea typeface="宋体" panose="02010600030101010101" pitchFamily="2" charset="-122"/>
              </a:rPr>
              <a:t>传送</a:t>
            </a:r>
            <a:r>
              <a:rPr lang="zh-CN" altLang="en-US" sz="2800" b="1" smtClean="0">
                <a:ea typeface="宋体" panose="02010600030101010101" pitchFamily="2" charset="-122"/>
              </a:rPr>
              <a:t>控制。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0180" y="2388394"/>
            <a:ext cx="518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数据</a:t>
            </a:r>
            <a:r>
              <a:rPr lang="zh-CN" altLang="en-US" sz="2800" b="1" smtClean="0">
                <a:ea typeface="宋体" panose="02010600030101010101" pitchFamily="2" charset="-122"/>
              </a:rPr>
              <a:t>通路宽度</a:t>
            </a:r>
            <a:r>
              <a:rPr lang="zh-CN" altLang="en-US" sz="2800" b="1">
                <a:ea typeface="宋体" panose="02010600030101010101" pitchFamily="2" charset="-122"/>
              </a:rPr>
              <a:t>转换（并口</a:t>
            </a:r>
            <a:r>
              <a:rPr lang="zh-CN" altLang="en-US" sz="2800" b="1" smtClean="0">
                <a:ea typeface="宋体" panose="02010600030101010101" pitchFamily="2" charset="-122"/>
              </a:rPr>
              <a:t>）；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520180" y="2956719"/>
            <a:ext cx="518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电平转</a:t>
            </a:r>
            <a:r>
              <a:rPr lang="zh-CN" altLang="en-US" sz="2800" b="1" smtClean="0">
                <a:ea typeface="宋体" panose="02010600030101010101" pitchFamily="2" charset="-122"/>
              </a:rPr>
              <a:t>换。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02642" y="3901475"/>
            <a:ext cx="3048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(4)</a:t>
            </a:r>
            <a:r>
              <a:rPr lang="zh-CN" altLang="en-US" sz="2800" b="1">
                <a:ea typeface="宋体" panose="02010600030101010101" pitchFamily="2" charset="-122"/>
              </a:rPr>
              <a:t>控制功能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971601" y="108496"/>
            <a:ext cx="30243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/>
              <a:t>2</a:t>
            </a:r>
            <a:r>
              <a:rPr lang="zh-CN" altLang="en-US" sz="2800" b="1" smtClean="0"/>
              <a:t>、</a:t>
            </a:r>
            <a:r>
              <a:rPr lang="zh-CN" altLang="en-US" sz="2800" b="1"/>
              <a:t>接口编址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7563" y="2768774"/>
            <a:ext cx="713263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单独编址：编址到设备端口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838200" y="1300336"/>
            <a:ext cx="732313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统一编址：为每个端口分配总线地址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43213" y="3481844"/>
            <a:ext cx="53181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有专门的</a:t>
            </a:r>
            <a:r>
              <a:rPr lang="en-US" altLang="zh-CN" sz="2800" b="1"/>
              <a:t>I/O</a:t>
            </a:r>
            <a:r>
              <a:rPr lang="zh-CN" altLang="en-US" sz="2800" b="1"/>
              <a:t>指令</a:t>
            </a:r>
            <a:r>
              <a:rPr lang="en-US" altLang="zh-CN" sz="2800" b="1"/>
              <a:t>,</a:t>
            </a:r>
            <a:r>
              <a:rPr lang="zh-CN" altLang="en-US" sz="2800" b="1"/>
              <a:t>例如：</a:t>
            </a:r>
          </a:p>
        </p:txBody>
      </p:sp>
      <p:sp>
        <p:nvSpPr>
          <p:cNvPr id="6" name="左大括号 5"/>
          <p:cNvSpPr>
            <a:spLocks/>
          </p:cNvSpPr>
          <p:nvPr/>
        </p:nvSpPr>
        <p:spPr bwMode="auto">
          <a:xfrm>
            <a:off x="539304" y="1594024"/>
            <a:ext cx="288280" cy="1466850"/>
          </a:xfrm>
          <a:prstGeom prst="leftBrace">
            <a:avLst>
              <a:gd name="adj1" fmla="val 56278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2941638" y="1844824"/>
            <a:ext cx="4851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通用的传送类指令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846388" y="4027661"/>
            <a:ext cx="4205287" cy="13075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/>
              <a:t>IN   AL, 61H</a:t>
            </a:r>
          </a:p>
          <a:p>
            <a:pPr>
              <a:lnSpc>
                <a:spcPct val="150000"/>
              </a:lnSpc>
            </a:pPr>
            <a:r>
              <a:rPr lang="en-US" altLang="zh-CN" sz="2800" b="1"/>
              <a:t>OUT  62H, AL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nimBg="1"/>
      <p:bldP spid="7" grpId="0" autoUpdateAnimBg="0"/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55576" y="169476"/>
            <a:ext cx="391795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 3</a:t>
            </a:r>
            <a:r>
              <a:rPr lang="zh-CN" altLang="en-US" sz="2800" b="1">
                <a:ea typeface="宋体" panose="02010600030101010101" pitchFamily="2" charset="-122"/>
              </a:rPr>
              <a:t>、接口分类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0960" y="1537628"/>
            <a:ext cx="46390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ea typeface="宋体" panose="02010600030101010101" pitchFamily="2" charset="-122"/>
              </a:rPr>
              <a:t>1</a:t>
            </a:r>
            <a:r>
              <a:rPr lang="zh-CN" altLang="en-US" sz="2800" b="1">
                <a:ea typeface="宋体" panose="02010600030101010101" pitchFamily="2" charset="-122"/>
              </a:rPr>
              <a:t>）按数据传送格式划分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34975" y="2781632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并行接口</a:t>
            </a:r>
            <a:r>
              <a:rPr lang="en-US" altLang="zh-CN" sz="2800" b="1"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159375" y="428142"/>
            <a:ext cx="3587749" cy="1752600"/>
            <a:chOff x="3117" y="3120"/>
            <a:chExt cx="2260" cy="1104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792" y="3408"/>
              <a:ext cx="864" cy="330"/>
            </a:xfrm>
            <a:prstGeom prst="rect">
              <a:avLst/>
            </a:prstGeom>
            <a:solidFill>
              <a:srgbClr val="00CC99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FFFF00"/>
                  </a:solidFill>
                  <a:ea typeface="黑体" pitchFamily="2" charset="-122"/>
                </a:rPr>
                <a:t>  </a:t>
              </a:r>
              <a:r>
                <a:rPr lang="zh-CN" altLang="en-US" sz="2800">
                  <a:solidFill>
                    <a:srgbClr val="990033"/>
                  </a:solidFill>
                  <a:ea typeface="黑体" pitchFamily="2" charset="-122"/>
                </a:rPr>
                <a:t>接口</a:t>
              </a:r>
              <a:endParaRPr lang="zh-CN" altLang="en-US" sz="2800">
                <a:solidFill>
                  <a:srgbClr val="FFFF00"/>
                </a:solidFill>
                <a:ea typeface="黑体" pitchFamily="2" charset="-122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944" y="3216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504" y="3216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989" y="3312"/>
              <a:ext cx="388" cy="6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117" y="3120"/>
              <a:ext cx="388" cy="11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系统总线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504" y="3600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656" y="3600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362200" y="2784807"/>
            <a:ext cx="5838825" cy="11146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接口与系统总线、接口与外设均按</a:t>
            </a:r>
            <a:r>
              <a:rPr lang="zh-CN" altLang="en-US" sz="2800" b="1">
                <a:solidFill>
                  <a:schemeClr val="folHlink"/>
                </a:solidFill>
                <a:ea typeface="宋体" panose="02010600030101010101" pitchFamily="2" charset="-122"/>
              </a:rPr>
              <a:t>并行方式</a:t>
            </a:r>
            <a:r>
              <a:rPr lang="zh-CN" altLang="en-US" sz="2800" b="1">
                <a:ea typeface="宋体" panose="02010600030101010101" pitchFamily="2" charset="-122"/>
              </a:rPr>
              <a:t>传送数据；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775325" y="733425"/>
            <a:ext cx="10668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并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527925" y="733425"/>
            <a:ext cx="10668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并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388938" y="5044926"/>
            <a:ext cx="2971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串行接口</a:t>
            </a:r>
            <a:r>
              <a:rPr lang="en-US" altLang="zh-CN" sz="2800" b="1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7527925" y="733425"/>
            <a:ext cx="10668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并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7527925" y="733425"/>
            <a:ext cx="12192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串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2393950" y="5013176"/>
            <a:ext cx="6386513" cy="11695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接口与系统总线</a:t>
            </a:r>
            <a:r>
              <a:rPr lang="zh-CN" altLang="en-US" sz="2800" b="1">
                <a:solidFill>
                  <a:schemeClr val="folHlink"/>
                </a:solidFill>
                <a:ea typeface="宋体" panose="02010600030101010101" pitchFamily="2" charset="-122"/>
              </a:rPr>
              <a:t>并行</a:t>
            </a:r>
            <a:r>
              <a:rPr lang="zh-CN" altLang="en-US" sz="2800" b="1">
                <a:ea typeface="宋体" panose="02010600030101010101" pitchFamily="2" charset="-122"/>
              </a:rPr>
              <a:t>传送，接口与外设</a:t>
            </a:r>
            <a:r>
              <a:rPr lang="zh-CN" altLang="en-US" sz="2800" b="1">
                <a:solidFill>
                  <a:schemeClr val="folHlink"/>
                </a:solidFill>
                <a:ea typeface="宋体" panose="02010600030101010101" pitchFamily="2" charset="-122"/>
              </a:rPr>
              <a:t>串行</a:t>
            </a:r>
            <a:r>
              <a:rPr lang="zh-CN" altLang="en-US" sz="2800" b="1" smtClean="0">
                <a:ea typeface="宋体" panose="02010600030101010101" pitchFamily="2" charset="-122"/>
              </a:rPr>
              <a:t>传送；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5526633" y="3409836"/>
            <a:ext cx="3437856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数据各位同时</a:t>
            </a:r>
            <a:r>
              <a:rPr lang="zh-CN" altLang="en-US" sz="2800" b="1" smtClean="0">
                <a:ea typeface="宋体" panose="02010600030101010101" pitchFamily="2" charset="-122"/>
              </a:rPr>
              <a:t>传送。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899592" y="4149080"/>
            <a:ext cx="730143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适合设备本身并行工作，距主机较近的场合。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4094569" y="5576709"/>
            <a:ext cx="41068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数据逐位分时传送。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13" grpId="0" autoUpdateAnimBg="0"/>
      <p:bldP spid="14" grpId="0" build="p" autoUpdateAnimBg="0"/>
      <p:bldP spid="15" grpId="0" build="p" autoUpdateAnimBg="0"/>
      <p:bldP spid="16" grpId="0" autoUpdateAnimBg="0"/>
      <p:bldP spid="17" grpId="0" build="p" autoUpdateAnimBg="0"/>
      <p:bldP spid="18" grpId="0" build="p" autoUpdateAnimBg="0" advAuto="0"/>
      <p:bldP spid="19" grpId="0" autoUpdateAnimBg="0"/>
      <p:bldP spid="20" grpId="0" autoUpdateAnimBg="0"/>
      <p:bldP spid="21" grpId="0" autoUpdateAnimBg="0"/>
      <p:bldP spid="2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4638" y="3394124"/>
            <a:ext cx="245903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异步接口</a:t>
            </a:r>
            <a:r>
              <a:rPr lang="zh-CN" altLang="en-US" sz="2800" b="1"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2384425" y="3284984"/>
            <a:ext cx="6445250" cy="13031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连接异步总线，接口与系统总线的信息传送采用异步应答方式。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784448" y="169476"/>
            <a:ext cx="6019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(2)</a:t>
            </a:r>
            <a:r>
              <a:rPr lang="zh-CN" altLang="en-US" sz="2800" b="1">
                <a:ea typeface="宋体" panose="02010600030101010101" pitchFamily="2" charset="-122"/>
              </a:rPr>
              <a:t>按时序控制方式划分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307975" y="1772816"/>
            <a:ext cx="258603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同步接口</a:t>
            </a:r>
            <a:r>
              <a:rPr lang="zh-CN" altLang="en-US" sz="2800" b="1"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2444750" y="1628800"/>
            <a:ext cx="6335713" cy="13031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连接同步总线，接口与系统总线的信息传送由统一时序信号控制。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  <p:bldP spid="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538163" y="1124744"/>
            <a:ext cx="3917950" cy="57605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smtClean="0">
                <a:ea typeface="宋体" panose="02010600030101010101" pitchFamily="2" charset="-122"/>
              </a:rPr>
              <a:t>直接程序控制接口：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712440" y="169476"/>
            <a:ext cx="6019800" cy="57605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(3)</a:t>
            </a:r>
            <a:r>
              <a:rPr lang="zh-CN" altLang="en-US" sz="2800" b="1" smtClean="0">
                <a:ea typeface="宋体" panose="02010600030101010101" pitchFamily="2" charset="-122"/>
              </a:rPr>
              <a:t>按信息传输的控</a:t>
            </a:r>
            <a:r>
              <a:rPr lang="zh-CN" altLang="en-US" sz="2800" b="1">
                <a:ea typeface="宋体" panose="02010600030101010101" pitchFamily="2" charset="-122"/>
              </a:rPr>
              <a:t>制方式划分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463550" y="3014082"/>
            <a:ext cx="4267200" cy="63094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中断接口：</a:t>
            </a: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500063" y="5102314"/>
            <a:ext cx="4267200" cy="63094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>
                <a:ea typeface="宋体" panose="02010600030101010101" pitchFamily="2" charset="-122"/>
              </a:rPr>
              <a:t>DMA</a:t>
            </a:r>
            <a:r>
              <a:rPr lang="zh-CN" altLang="en-US" sz="2800" b="1">
                <a:ea typeface="宋体" panose="02010600030101010101" pitchFamily="2" charset="-122"/>
              </a:rPr>
              <a:t>接口：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115616" y="1795463"/>
            <a:ext cx="7704856" cy="11695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通过硬件或软件方式按指定优先级查询各设备是否要进行输入</a:t>
            </a:r>
            <a:r>
              <a:rPr lang="en-US" altLang="zh-CN" sz="2800" b="1">
                <a:ea typeface="宋体" panose="02010600030101010101" pitchFamily="2" charset="-122"/>
              </a:rPr>
              <a:t>/</a:t>
            </a:r>
            <a:r>
              <a:rPr lang="zh-CN" altLang="en-US" sz="2800" b="1">
                <a:ea typeface="宋体" panose="02010600030101010101" pitchFamily="2" charset="-122"/>
              </a:rPr>
              <a:t>输</a:t>
            </a:r>
            <a:r>
              <a:rPr lang="zh-CN" altLang="en-US" sz="2800" b="1" smtClean="0">
                <a:ea typeface="宋体" panose="02010600030101010101" pitchFamily="2" charset="-122"/>
              </a:rPr>
              <a:t>出。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1062682" y="3699609"/>
            <a:ext cx="7685782" cy="11695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设备提出中断请求，主机响应后与设备交换信息，接口中包含中断控制逻</a:t>
            </a:r>
            <a:r>
              <a:rPr lang="zh-CN" altLang="en-US" sz="2800" b="1" smtClean="0">
                <a:ea typeface="宋体" panose="02010600030101010101" pitchFamily="2" charset="-122"/>
              </a:rPr>
              <a:t>辑。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1043608" y="5822394"/>
            <a:ext cx="7864425" cy="63094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支持高速外设</a:t>
            </a:r>
            <a:r>
              <a:rPr lang="zh-CN" altLang="en-US" sz="2800" b="1" smtClean="0">
                <a:ea typeface="宋体" panose="02010600030101010101" pitchFamily="2" charset="-122"/>
              </a:rPr>
              <a:t>与主存之间</a:t>
            </a:r>
            <a:r>
              <a:rPr lang="zh-CN" altLang="en-US" sz="2800" b="1">
                <a:ea typeface="宋体" panose="02010600030101010101" pitchFamily="2" charset="-122"/>
              </a:rPr>
              <a:t>进行</a:t>
            </a:r>
            <a:r>
              <a:rPr lang="en-US" altLang="zh-CN" sz="2800" b="1">
                <a:ea typeface="宋体" panose="02010600030101010101" pitchFamily="2" charset="-122"/>
              </a:rPr>
              <a:t>DMA</a:t>
            </a:r>
            <a:r>
              <a:rPr lang="zh-CN" altLang="en-US" sz="2800" b="1">
                <a:ea typeface="宋体" panose="02010600030101010101" pitchFamily="2" charset="-122"/>
              </a:rPr>
              <a:t>方式交换数</a:t>
            </a:r>
            <a:r>
              <a:rPr lang="zh-CN" altLang="en-US" sz="2800" b="1" smtClean="0">
                <a:ea typeface="宋体" panose="02010600030101010101" pitchFamily="2" charset="-122"/>
              </a:rPr>
              <a:t>据。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17501" y="116632"/>
            <a:ext cx="19263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FF"/>
                </a:solidFill>
              </a:rPr>
              <a:t>5.1   </a:t>
            </a:r>
            <a:r>
              <a:rPr lang="zh-CN" altLang="en-US" sz="2800" b="1" smtClean="0">
                <a:solidFill>
                  <a:srgbClr val="0000FF"/>
                </a:solidFill>
              </a:rPr>
              <a:t>总线</a:t>
            </a:r>
            <a:r>
              <a:rPr lang="en-US" altLang="zh-CN" sz="2800" b="1" smtClean="0">
                <a:solidFill>
                  <a:srgbClr val="0000FF"/>
                </a:solidFill>
              </a:rPr>
              <a:t>  </a:t>
            </a:r>
            <a:r>
              <a:rPr lang="zh-CN" altLang="en-US" sz="2800" b="1" smtClean="0">
                <a:solidFill>
                  <a:srgbClr val="0000FF"/>
                </a:solidFill>
              </a:rPr>
              <a:t>  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372575"/>
              </p:ext>
            </p:extLst>
          </p:nvPr>
        </p:nvGraphicFramePr>
        <p:xfrm>
          <a:off x="220663" y="3375025"/>
          <a:ext cx="8640762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Visio" r:id="rId3" imgW="4171820" imgH="1524139" progId="Visio.Drawing.11">
                  <p:embed/>
                </p:oleObj>
              </mc:Choice>
              <mc:Fallback>
                <p:oleObj name="Visio" r:id="rId3" imgW="4171820" imgH="1524139" progId="Visio.Drawing.11">
                  <p:embed/>
                  <p:pic>
                    <p:nvPicPr>
                      <p:cNvPr id="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3375025"/>
                        <a:ext cx="8640762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95288" y="1052736"/>
            <a:ext cx="8466137" cy="18158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总线：一组为多个部件</a:t>
            </a:r>
            <a:r>
              <a:rPr lang="zh-CN" altLang="en-US" sz="2800" b="1">
                <a:solidFill>
                  <a:schemeClr val="folHlink"/>
                </a:solidFill>
              </a:rPr>
              <a:t>分时共享</a:t>
            </a:r>
            <a:r>
              <a:rPr lang="zh-CN" altLang="en-US" sz="2800" b="1"/>
              <a:t>的信息</a:t>
            </a:r>
            <a:r>
              <a:rPr lang="zh-CN" altLang="en-US" sz="2800" b="1">
                <a:solidFill>
                  <a:schemeClr val="folHlink"/>
                </a:solidFill>
              </a:rPr>
              <a:t>传送线路</a:t>
            </a:r>
            <a:endParaRPr lang="en-US" altLang="zh-CN" sz="2800" b="1">
              <a:solidFill>
                <a:schemeClr val="folHlink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800" b="1"/>
              <a:t>特点：分时共享</a:t>
            </a:r>
            <a:endParaRPr lang="en-US" altLang="zh-CN" sz="2800" b="1"/>
          </a:p>
          <a:p>
            <a:pPr>
              <a:spcBef>
                <a:spcPct val="50000"/>
              </a:spcBef>
            </a:pPr>
            <a:r>
              <a:rPr lang="en-US" altLang="zh-CN" sz="2800" b="1"/>
              <a:t>             </a:t>
            </a:r>
            <a:r>
              <a:rPr lang="zh-CN" altLang="en-US" sz="2800" b="1"/>
              <a:t>特定时刻只允许一个部件送出数据到总线上</a:t>
            </a:r>
          </a:p>
        </p:txBody>
      </p:sp>
    </p:spTree>
    <p:extLst>
      <p:ext uri="{BB962C8B-B14F-4D97-AF65-F5344CB8AC3E}">
        <p14:creationId xmlns:p14="http://schemas.microsoft.com/office/powerpoint/2010/main" val="202553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882352" y="169476"/>
            <a:ext cx="41937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/>
              <a:t>4</a:t>
            </a:r>
            <a:r>
              <a:rPr lang="zh-CN" altLang="en-US" sz="2800" b="1" smtClean="0"/>
              <a:t>、</a:t>
            </a:r>
            <a:r>
              <a:rPr lang="zh-CN" altLang="en-US" sz="2800" b="1"/>
              <a:t>信息传送控制方式</a:t>
            </a:r>
          </a:p>
        </p:txBody>
      </p:sp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355600" y="1091208"/>
            <a:ext cx="8207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/>
              <a:t>1</a:t>
            </a:r>
            <a:r>
              <a:rPr lang="zh-CN" altLang="en-US" sz="2800" b="1" smtClean="0"/>
              <a:t>）主</a:t>
            </a:r>
            <a:r>
              <a:rPr lang="zh-CN" altLang="en-US" sz="2800" b="1"/>
              <a:t>机与外设的信息交换过程</a:t>
            </a:r>
          </a:p>
        </p:txBody>
      </p:sp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287338" y="2564408"/>
            <a:ext cx="1231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输入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87525" y="2769195"/>
            <a:ext cx="65754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CPU</a:t>
            </a:r>
            <a:r>
              <a:rPr lang="zh-CN" altLang="en-US" sz="2800"/>
              <a:t>等候输入设备的</a:t>
            </a:r>
            <a:r>
              <a:rPr lang="zh-CN" altLang="en-US" sz="2800" b="1">
                <a:solidFill>
                  <a:srgbClr val="7030A0"/>
                </a:solidFill>
              </a:rPr>
              <a:t>数据</a:t>
            </a:r>
            <a:r>
              <a:rPr lang="zh-CN" altLang="en-US" sz="2800" b="1"/>
              <a:t>成为</a:t>
            </a:r>
            <a:r>
              <a:rPr lang="zh-CN" altLang="en-US" sz="2800" b="1">
                <a:solidFill>
                  <a:srgbClr val="7030A0"/>
                </a:solidFill>
              </a:rPr>
              <a:t>有效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1787525" y="3475633"/>
            <a:ext cx="6781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CPU</a:t>
            </a:r>
            <a:r>
              <a:rPr lang="zh-CN" altLang="en-US" sz="2800"/>
              <a:t>从数据总线读取数据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85938" y="2038945"/>
            <a:ext cx="70485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CPU</a:t>
            </a:r>
            <a:r>
              <a:rPr lang="zh-CN" altLang="en-US" sz="2800"/>
              <a:t>送地址到地址总线，选择</a:t>
            </a:r>
            <a:r>
              <a:rPr lang="zh-CN" altLang="en-US" sz="2800" b="1">
                <a:solidFill>
                  <a:srgbClr val="7030A0"/>
                </a:solidFill>
              </a:rPr>
              <a:t>输入</a:t>
            </a:r>
            <a:r>
              <a:rPr lang="zh-CN" altLang="en-US" sz="2800"/>
              <a:t>设备</a:t>
            </a:r>
          </a:p>
        </p:txBody>
      </p:sp>
      <p:sp>
        <p:nvSpPr>
          <p:cNvPr id="8" name="左大括号 7"/>
          <p:cNvSpPr>
            <a:spLocks/>
          </p:cNvSpPr>
          <p:nvPr/>
        </p:nvSpPr>
        <p:spPr bwMode="auto">
          <a:xfrm>
            <a:off x="1344613" y="2316337"/>
            <a:ext cx="354012" cy="1392658"/>
          </a:xfrm>
          <a:prstGeom prst="leftBrace">
            <a:avLst>
              <a:gd name="adj1" fmla="val 30846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292100" y="4840883"/>
            <a:ext cx="1231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输出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97050" y="5725120"/>
            <a:ext cx="65754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/>
              <a:t>输出设备获知</a:t>
            </a:r>
            <a:r>
              <a:rPr lang="zh-CN" altLang="en-US" sz="2800" b="1">
                <a:solidFill>
                  <a:srgbClr val="7030A0"/>
                </a:solidFill>
              </a:rPr>
              <a:t>数据有效</a:t>
            </a:r>
            <a:r>
              <a:rPr lang="zh-CN" altLang="en-US" sz="2800"/>
              <a:t>，取走数据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1792288" y="5031383"/>
            <a:ext cx="6781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CPU</a:t>
            </a:r>
            <a:r>
              <a:rPr lang="zh-CN" altLang="en-US" sz="2800"/>
              <a:t>将数据送到数据总线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90700" y="4313833"/>
            <a:ext cx="70485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CPU</a:t>
            </a:r>
            <a:r>
              <a:rPr lang="zh-CN" altLang="en-US" sz="2800"/>
              <a:t>送地址到地址总线，选择</a:t>
            </a:r>
            <a:r>
              <a:rPr lang="zh-CN" altLang="en-US" sz="2800" b="1">
                <a:solidFill>
                  <a:srgbClr val="7030A0"/>
                </a:solidFill>
              </a:rPr>
              <a:t>输出</a:t>
            </a:r>
            <a:r>
              <a:rPr lang="zh-CN" altLang="en-US" sz="2800"/>
              <a:t>设备</a:t>
            </a:r>
          </a:p>
        </p:txBody>
      </p:sp>
      <p:sp>
        <p:nvSpPr>
          <p:cNvPr id="13" name="左大括号 12"/>
          <p:cNvSpPr>
            <a:spLocks/>
          </p:cNvSpPr>
          <p:nvPr/>
        </p:nvSpPr>
        <p:spPr bwMode="auto">
          <a:xfrm>
            <a:off x="1349375" y="4601170"/>
            <a:ext cx="349250" cy="1382713"/>
          </a:xfrm>
          <a:prstGeom prst="leftBrace">
            <a:avLst>
              <a:gd name="adj1" fmla="val 39680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14" name="文本框 13"/>
          <p:cNvSpPr txBox="1"/>
          <p:nvPr/>
        </p:nvSpPr>
        <p:spPr>
          <a:xfrm>
            <a:off x="7300886" y="188640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</a:rPr>
              <a:t>P103</a:t>
            </a:r>
            <a:r>
              <a:rPr lang="zh-CN" altLang="en-US" sz="2800" b="1" smtClean="0">
                <a:solidFill>
                  <a:srgbClr val="FF0000"/>
                </a:solidFill>
              </a:rPr>
              <a:t>页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nimBg="1"/>
      <p:bldP spid="9" grpId="0" autoUpdateAnimBg="0"/>
      <p:bldP spid="10" grpId="0" autoUpdateAnimBg="0"/>
      <p:bldP spid="11" grpId="0" autoUpdateAnimBg="0"/>
      <p:bldP spid="12" grpId="0" autoUpdateAnimBg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"/>
          <p:cNvSpPr txBox="1">
            <a:spLocks noChangeArrowheads="1"/>
          </p:cNvSpPr>
          <p:nvPr/>
        </p:nvSpPr>
        <p:spPr bwMode="auto">
          <a:xfrm>
            <a:off x="611609" y="1052745"/>
            <a:ext cx="5616575" cy="57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(1</a:t>
            </a:r>
            <a:r>
              <a:rPr lang="en-US" altLang="zh-CN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程序直接控制传送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方式</a:t>
            </a:r>
          </a:p>
        </p:txBody>
      </p:sp>
      <p:sp>
        <p:nvSpPr>
          <p:cNvPr id="3" name="Text Box 30"/>
          <p:cNvSpPr txBox="1">
            <a:spLocks noChangeArrowheads="1"/>
          </p:cNvSpPr>
          <p:nvPr/>
        </p:nvSpPr>
        <p:spPr bwMode="auto">
          <a:xfrm>
            <a:off x="522907" y="3014082"/>
            <a:ext cx="5129213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 (2)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程序中断方式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611560" y="4886290"/>
            <a:ext cx="64008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(3)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直接存储器访问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(DMA)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方式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1073150" y="1683385"/>
            <a:ext cx="7399338" cy="11695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>
                <a:ea typeface="宋体" panose="02010600030101010101" pitchFamily="2" charset="-122"/>
              </a:rPr>
              <a:t>CPU</a:t>
            </a:r>
            <a:r>
              <a:rPr lang="zh-CN" altLang="en-US" sz="2800" b="1">
                <a:ea typeface="宋体" panose="02010600030101010101" pitchFamily="2" charset="-122"/>
              </a:rPr>
              <a:t>通过在现行程序中直接执行</a:t>
            </a:r>
            <a:r>
              <a:rPr lang="en-US" altLang="zh-CN" sz="2800" b="1">
                <a:ea typeface="宋体" panose="02010600030101010101" pitchFamily="2" charset="-122"/>
              </a:rPr>
              <a:t>I/O</a:t>
            </a:r>
            <a:r>
              <a:rPr lang="zh-CN" altLang="en-US" sz="2800" b="1">
                <a:ea typeface="宋体" panose="02010600030101010101" pitchFamily="2" charset="-122"/>
              </a:rPr>
              <a:t>指令实现数据传</a:t>
            </a:r>
            <a:r>
              <a:rPr lang="zh-CN" altLang="en-US" sz="2800" b="1" smtClean="0">
                <a:ea typeface="宋体" panose="02010600030101010101" pitchFamily="2" charset="-122"/>
              </a:rPr>
              <a:t>送。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108075" y="3627601"/>
            <a:ext cx="7399338" cy="11695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启动设备后，</a:t>
            </a:r>
            <a:r>
              <a:rPr lang="en-US" altLang="zh-CN" sz="2800" b="1">
                <a:ea typeface="宋体" panose="02010600030101010101" pitchFamily="2" charset="-122"/>
              </a:rPr>
              <a:t>CPU</a:t>
            </a:r>
            <a:r>
              <a:rPr lang="zh-CN" altLang="en-US" sz="2800" b="1">
                <a:ea typeface="宋体" panose="02010600030101010101" pitchFamily="2" charset="-122"/>
              </a:rPr>
              <a:t>执行自身程序，设备准备好后发中断请求，</a:t>
            </a:r>
            <a:r>
              <a:rPr lang="en-US" altLang="zh-CN" sz="2800" b="1">
                <a:ea typeface="宋体" panose="02010600030101010101" pitchFamily="2" charset="-122"/>
              </a:rPr>
              <a:t>CPU</a:t>
            </a:r>
            <a:r>
              <a:rPr lang="zh-CN" altLang="en-US" sz="2800" b="1">
                <a:ea typeface="宋体" panose="02010600030101010101" pitchFamily="2" charset="-122"/>
              </a:rPr>
              <a:t>再响</a:t>
            </a:r>
            <a:r>
              <a:rPr lang="zh-CN" altLang="en-US" sz="2800" b="1" smtClean="0">
                <a:ea typeface="宋体" panose="02010600030101010101" pitchFamily="2" charset="-122"/>
              </a:rPr>
              <a:t>应。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1100138" y="5571817"/>
            <a:ext cx="7399337" cy="11695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设备准备好后发</a:t>
            </a:r>
            <a:r>
              <a:rPr lang="en-US" altLang="zh-CN" sz="2800" b="1">
                <a:ea typeface="宋体" panose="02010600030101010101" pitchFamily="2" charset="-122"/>
              </a:rPr>
              <a:t>DMA</a:t>
            </a:r>
            <a:r>
              <a:rPr lang="zh-CN" altLang="en-US" sz="2800" b="1">
                <a:ea typeface="宋体" panose="02010600030101010101" pitchFamily="2" charset="-122"/>
              </a:rPr>
              <a:t>请求，</a:t>
            </a:r>
            <a:r>
              <a:rPr lang="en-US" altLang="zh-CN" sz="2800" b="1">
                <a:ea typeface="宋体" panose="02010600030101010101" pitchFamily="2" charset="-122"/>
              </a:rPr>
              <a:t>DMA</a:t>
            </a:r>
            <a:r>
              <a:rPr lang="zh-CN" altLang="en-US" sz="2800" b="1">
                <a:ea typeface="宋体" panose="02010600030101010101" pitchFamily="2" charset="-122"/>
              </a:rPr>
              <a:t>控制器控制总线权，控制外设与主存之间直接数据传</a:t>
            </a:r>
            <a:r>
              <a:rPr lang="zh-CN" altLang="en-US" sz="2800" b="1" smtClean="0">
                <a:ea typeface="宋体" panose="02010600030101010101" pitchFamily="2" charset="-122"/>
              </a:rPr>
              <a:t>送。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899641" y="116641"/>
            <a:ext cx="5616575" cy="57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en-US" altLang="zh-CN" sz="2800" b="1" smtClean="0">
                <a:ea typeface="宋体" panose="02010600030101010101" pitchFamily="2" charset="-122"/>
              </a:rPr>
              <a:t>2</a:t>
            </a:r>
            <a:r>
              <a:rPr lang="zh-CN" altLang="en-US" sz="2800" b="1" smtClean="0">
                <a:ea typeface="宋体" panose="02010600030101010101" pitchFamily="2" charset="-122"/>
              </a:rPr>
              <a:t>）</a:t>
            </a:r>
            <a:r>
              <a:rPr lang="en-US" altLang="zh-CN" sz="2800" b="1" smtClean="0">
                <a:ea typeface="宋体" panose="02010600030101010101" pitchFamily="2" charset="-122"/>
              </a:rPr>
              <a:t>3</a:t>
            </a:r>
            <a:r>
              <a:rPr lang="zh-CN" altLang="en-US" sz="2800" b="1" smtClean="0">
                <a:ea typeface="宋体" panose="02010600030101010101" pitchFamily="2" charset="-122"/>
              </a:rPr>
              <a:t>种</a:t>
            </a:r>
            <a:r>
              <a:rPr lang="zh-CN" altLang="en-US" sz="2800" b="1">
                <a:ea typeface="宋体" panose="02010600030101010101" pitchFamily="2" charset="-122"/>
              </a:rPr>
              <a:t>控制传送方</a:t>
            </a:r>
            <a:r>
              <a:rPr lang="zh-CN" altLang="en-US" sz="2800" b="1" smtClean="0">
                <a:ea typeface="宋体" panose="02010600030101010101" pitchFamily="2" charset="-122"/>
              </a:rPr>
              <a:t>式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27584" y="116632"/>
            <a:ext cx="754221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5.3  </a:t>
            </a:r>
            <a:r>
              <a:rPr lang="zh-CN" altLang="en-US" sz="2800" b="1" smtClean="0">
                <a:ea typeface="宋体" panose="02010600030101010101" pitchFamily="2" charset="-122"/>
              </a:rPr>
              <a:t>程序直接传送</a:t>
            </a:r>
            <a:r>
              <a:rPr lang="zh-CN" altLang="en-US" sz="2800" b="1">
                <a:ea typeface="宋体" panose="02010600030101010101" pitchFamily="2" charset="-122"/>
              </a:rPr>
              <a:t>及接口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08285" y="980728"/>
            <a:ext cx="8068171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+mn-lt"/>
              </a:rPr>
              <a:t>执行</a:t>
            </a:r>
            <a:r>
              <a:rPr lang="en-US" altLang="zh-CN" sz="2800" b="1">
                <a:latin typeface="+mn-lt"/>
              </a:rPr>
              <a:t>I/O</a:t>
            </a:r>
            <a:r>
              <a:rPr lang="zh-CN" altLang="en-US" sz="2800" b="1">
                <a:latin typeface="+mn-lt"/>
              </a:rPr>
              <a:t>操作时，</a:t>
            </a:r>
            <a:r>
              <a:rPr lang="en-US" altLang="zh-CN" sz="2800" b="1">
                <a:latin typeface="+mn-lt"/>
              </a:rPr>
              <a:t>CPU</a:t>
            </a:r>
            <a:r>
              <a:rPr lang="zh-CN" altLang="en-US" sz="2800" b="1">
                <a:latin typeface="+mn-lt"/>
              </a:rPr>
              <a:t>直接访问</a:t>
            </a:r>
            <a:r>
              <a:rPr lang="en-US" altLang="zh-CN" sz="2800" b="1">
                <a:latin typeface="+mn-lt"/>
              </a:rPr>
              <a:t>I/O</a:t>
            </a:r>
            <a:r>
              <a:rPr lang="zh-CN" altLang="en-US" sz="2800" b="1">
                <a:latin typeface="+mn-lt"/>
              </a:rPr>
              <a:t>接口，输入或</a:t>
            </a:r>
            <a:r>
              <a:rPr lang="zh-CN" altLang="en-US" sz="2800" b="1" smtClean="0">
                <a:latin typeface="+mn-lt"/>
              </a:rPr>
              <a:t>输出数据。</a:t>
            </a:r>
            <a:endParaRPr lang="en-US" altLang="zh-CN" sz="2800" b="1">
              <a:latin typeface="+mn-lt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41313" y="2636912"/>
            <a:ext cx="8577262" cy="3698875"/>
            <a:chOff x="341313" y="2790825"/>
            <a:chExt cx="8577262" cy="3698875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246313" y="3432175"/>
              <a:ext cx="1533525" cy="1198563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端口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译码器</a:t>
              </a: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41313" y="3630613"/>
              <a:ext cx="1171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AB</a:t>
              </a: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404813" y="4183063"/>
              <a:ext cx="1171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M/IO</a:t>
              </a: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1506538" y="3813175"/>
              <a:ext cx="7223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1474788" y="4306060"/>
              <a:ext cx="674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147888" y="4278313"/>
              <a:ext cx="76200" cy="714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6022975" y="2790825"/>
              <a:ext cx="1533525" cy="1198563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输入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缓冲器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5056188" y="3346450"/>
              <a:ext cx="465137" cy="7381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&amp;</a:t>
              </a: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538788" y="3602038"/>
              <a:ext cx="76200" cy="714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5600700" y="3635375"/>
              <a:ext cx="401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5146675" y="3722688"/>
              <a:ext cx="1171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CS</a:t>
              </a: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4446588" y="357187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4591050" y="3843338"/>
              <a:ext cx="465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5060950" y="5256213"/>
              <a:ext cx="465138" cy="738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&amp;</a:t>
              </a: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5543550" y="5511800"/>
              <a:ext cx="76200" cy="714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5605463" y="5545138"/>
              <a:ext cx="401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5151438" y="5632450"/>
              <a:ext cx="1171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CS</a:t>
              </a: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4451350" y="549751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4595813" y="5753100"/>
              <a:ext cx="465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6011863" y="4716463"/>
              <a:ext cx="1533525" cy="11985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输出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寄存器</a:t>
              </a:r>
            </a:p>
          </p:txBody>
        </p:sp>
        <p:sp>
          <p:nvSpPr>
            <p:cNvPr id="26" name="AutoShape 29"/>
            <p:cNvSpPr>
              <a:spLocks noChangeArrowheads="1"/>
            </p:cNvSpPr>
            <p:nvPr/>
          </p:nvSpPr>
          <p:spPr bwMode="auto">
            <a:xfrm rot="5400000">
              <a:off x="2174875" y="5122863"/>
              <a:ext cx="496888" cy="35401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2609850" y="5267325"/>
              <a:ext cx="76200" cy="714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1484313" y="5257800"/>
              <a:ext cx="754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4430713" y="3551238"/>
              <a:ext cx="0" cy="1941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>
              <a:off x="4606925" y="3840163"/>
              <a:ext cx="0" cy="144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2698750" y="5284788"/>
              <a:ext cx="1908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AutoShape 36"/>
            <p:cNvSpPr>
              <a:spLocks noChangeArrowheads="1"/>
            </p:cNvSpPr>
            <p:nvPr/>
          </p:nvSpPr>
          <p:spPr bwMode="auto">
            <a:xfrm rot="5400000">
              <a:off x="2163763" y="6064250"/>
              <a:ext cx="496887" cy="35401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auto">
            <a:xfrm>
              <a:off x="2598738" y="6208713"/>
              <a:ext cx="76200" cy="714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1473200" y="6199188"/>
              <a:ext cx="754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2687638" y="6226175"/>
              <a:ext cx="1908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4606925" y="5764213"/>
              <a:ext cx="0" cy="465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3771900" y="4016375"/>
              <a:ext cx="658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1462088" y="3005138"/>
              <a:ext cx="454025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4173538" y="2989263"/>
              <a:ext cx="0" cy="18938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>
              <a:off x="4173538" y="4883150"/>
              <a:ext cx="181292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Text Box 45"/>
            <p:cNvSpPr txBox="1">
              <a:spLocks noChangeArrowheads="1"/>
            </p:cNvSpPr>
            <p:nvPr/>
          </p:nvSpPr>
          <p:spPr bwMode="auto">
            <a:xfrm>
              <a:off x="361950" y="2847975"/>
              <a:ext cx="1171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DB</a:t>
              </a:r>
            </a:p>
          </p:txBody>
        </p: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>
              <a:off x="984995" y="4221088"/>
              <a:ext cx="274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393700" y="5045075"/>
              <a:ext cx="1171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RD</a:t>
              </a:r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auto">
            <a:xfrm>
              <a:off x="398463" y="5986463"/>
              <a:ext cx="1171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WR</a:t>
              </a:r>
            </a:p>
          </p:txBody>
        </p:sp>
        <p:sp>
          <p:nvSpPr>
            <p:cNvPr id="47" name="Line 51"/>
            <p:cNvSpPr>
              <a:spLocks noChangeShapeType="1"/>
            </p:cNvSpPr>
            <p:nvPr/>
          </p:nvSpPr>
          <p:spPr bwMode="auto">
            <a:xfrm flipH="1">
              <a:off x="7573963" y="3376613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Text Box 52"/>
            <p:cNvSpPr txBox="1">
              <a:spLocks noChangeArrowheads="1"/>
            </p:cNvSpPr>
            <p:nvPr/>
          </p:nvSpPr>
          <p:spPr bwMode="auto">
            <a:xfrm>
              <a:off x="8020050" y="3009900"/>
              <a:ext cx="89852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输入设备</a:t>
              </a:r>
            </a:p>
          </p:txBody>
        </p:sp>
        <p:sp>
          <p:nvSpPr>
            <p:cNvPr id="49" name="Line 53"/>
            <p:cNvSpPr>
              <a:spLocks noChangeShapeType="1"/>
            </p:cNvSpPr>
            <p:nvPr/>
          </p:nvSpPr>
          <p:spPr bwMode="auto">
            <a:xfrm flipH="1">
              <a:off x="7578725" y="5365750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Text Box 54"/>
            <p:cNvSpPr txBox="1">
              <a:spLocks noChangeArrowheads="1"/>
            </p:cNvSpPr>
            <p:nvPr/>
          </p:nvSpPr>
          <p:spPr bwMode="auto">
            <a:xfrm>
              <a:off x="8008938" y="4999038"/>
              <a:ext cx="89852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输出设备</a:t>
              </a: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827584" y="5085184"/>
              <a:ext cx="274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>
              <a:off x="842168" y="6029325"/>
              <a:ext cx="274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>
              <a:off x="5593507" y="3789040"/>
              <a:ext cx="274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46"/>
            <p:cNvSpPr>
              <a:spLocks noChangeShapeType="1"/>
            </p:cNvSpPr>
            <p:nvPr/>
          </p:nvSpPr>
          <p:spPr bwMode="auto">
            <a:xfrm>
              <a:off x="5593507" y="5661248"/>
              <a:ext cx="274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740352" y="116632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</a:rPr>
              <a:t>P393</a:t>
            </a:r>
            <a:r>
              <a:rPr lang="zh-CN" altLang="en-US" sz="2800" b="1" smtClean="0">
                <a:solidFill>
                  <a:srgbClr val="FF0000"/>
                </a:solidFill>
              </a:rPr>
              <a:t>页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82479" y="44624"/>
            <a:ext cx="3173065" cy="553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smtClean="0">
                <a:solidFill>
                  <a:srgbClr val="FF0000"/>
                </a:solidFill>
              </a:rPr>
              <a:t>教材</a:t>
            </a:r>
            <a:r>
              <a:rPr lang="en-US" altLang="zh-CN" sz="2000" b="1" smtClean="0">
                <a:solidFill>
                  <a:srgbClr val="FF0000"/>
                </a:solidFill>
              </a:rPr>
              <a:t>6.3 </a:t>
            </a:r>
            <a:r>
              <a:rPr lang="zh-CN" altLang="en-US" sz="2000" b="1" smtClean="0">
                <a:solidFill>
                  <a:srgbClr val="FF0000"/>
                </a:solidFill>
              </a:rPr>
              <a:t>和 </a:t>
            </a:r>
            <a:r>
              <a:rPr lang="en-US" altLang="zh-CN" sz="2000" b="1" smtClean="0">
                <a:solidFill>
                  <a:srgbClr val="FF0000"/>
                </a:solidFill>
              </a:rPr>
              <a:t>P106-108 </a:t>
            </a:r>
            <a:r>
              <a:rPr lang="zh-CN" altLang="en-US" sz="2000" b="1" smtClean="0">
                <a:solidFill>
                  <a:srgbClr val="FF0000"/>
                </a:solidFill>
              </a:rPr>
              <a:t>综合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114550" y="3671888"/>
            <a:ext cx="1584325" cy="1008062"/>
            <a:chOff x="1392" y="1968"/>
            <a:chExt cx="1296" cy="816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392" y="1968"/>
              <a:ext cx="1152" cy="81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632" y="2159"/>
              <a:ext cx="105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bg2"/>
                  </a:solidFill>
                </a:rPr>
                <a:t>空闲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354638" y="3748088"/>
            <a:ext cx="1954193" cy="860425"/>
            <a:chOff x="1392" y="1968"/>
            <a:chExt cx="1352" cy="816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392" y="1968"/>
              <a:ext cx="1152" cy="81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688" y="2143"/>
              <a:ext cx="1056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bg2"/>
                  </a:solidFill>
                </a:rPr>
                <a:t>工作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559175" y="5329238"/>
            <a:ext cx="2093618" cy="874712"/>
            <a:chOff x="1392" y="1968"/>
            <a:chExt cx="1349" cy="816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1392" y="1968"/>
              <a:ext cx="1152" cy="81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685" y="2143"/>
              <a:ext cx="1056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bg2"/>
                  </a:solidFill>
                </a:rPr>
                <a:t>结束</a:t>
              </a:r>
            </a:p>
          </p:txBody>
        </p:sp>
      </p:grp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491879" y="4124599"/>
            <a:ext cx="1851645" cy="1125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873946" y="3590032"/>
            <a:ext cx="1130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启动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5387975" y="4649643"/>
            <a:ext cx="1066800" cy="11083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944073" y="5085184"/>
            <a:ext cx="21961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完成一</a:t>
            </a:r>
            <a:r>
              <a:rPr lang="zh-CN" altLang="en-US" sz="2400" b="1" smtClean="0"/>
              <a:t>次操作</a:t>
            </a:r>
            <a:endParaRPr lang="zh-CN" altLang="en-US" sz="2400" b="1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 flipV="1">
            <a:off x="3138488" y="4670425"/>
            <a:ext cx="560387" cy="803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506663" y="4929188"/>
            <a:ext cx="13255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清除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5097463" y="4578639"/>
            <a:ext cx="762000" cy="8312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319588" y="4623519"/>
            <a:ext cx="1323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再请求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867525" y="3567113"/>
            <a:ext cx="7191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01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051175" y="5654675"/>
            <a:ext cx="647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10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1682750" y="3638550"/>
            <a:ext cx="649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00</a:t>
            </a:r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7152977" y="4017963"/>
            <a:ext cx="5873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忙</a:t>
            </a:r>
          </a:p>
        </p:txBody>
      </p:sp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5038501" y="5949280"/>
            <a:ext cx="1909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smtClean="0"/>
              <a:t>完成</a:t>
            </a:r>
            <a:endParaRPr lang="zh-CN" altLang="en-US" sz="2400" b="1"/>
          </a:p>
        </p:txBody>
      </p:sp>
      <p:sp>
        <p:nvSpPr>
          <p:cNvPr id="32" name="Text Box 57"/>
          <p:cNvSpPr txBox="1">
            <a:spLocks noChangeArrowheads="1"/>
          </p:cNvSpPr>
          <p:nvPr/>
        </p:nvSpPr>
        <p:spPr bwMode="auto">
          <a:xfrm>
            <a:off x="665931" y="548680"/>
            <a:ext cx="801052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执行</a:t>
            </a:r>
            <a:r>
              <a:rPr lang="en-US" altLang="zh-CN" sz="2800" b="1"/>
              <a:t>I/O</a:t>
            </a:r>
            <a:r>
              <a:rPr lang="zh-CN" altLang="en-US" sz="2800" b="1"/>
              <a:t>指令之前，先</a:t>
            </a:r>
            <a:r>
              <a:rPr lang="zh-CN" altLang="en-US" sz="2800" b="1">
                <a:solidFill>
                  <a:schemeClr val="folHlink"/>
                </a:solidFill>
              </a:rPr>
              <a:t>查询设备状态</a:t>
            </a:r>
            <a:r>
              <a:rPr lang="zh-CN" altLang="en-US" sz="2800" b="1"/>
              <a:t>，等待外设</a:t>
            </a:r>
            <a:r>
              <a:rPr lang="zh-CN" altLang="en-US" sz="2800" b="1">
                <a:solidFill>
                  <a:schemeClr val="folHlink"/>
                </a:solidFill>
              </a:rPr>
              <a:t>准备好</a:t>
            </a:r>
            <a:r>
              <a:rPr lang="zh-CN" altLang="en-US" sz="2800" b="1"/>
              <a:t>、或</a:t>
            </a:r>
            <a:r>
              <a:rPr lang="zh-CN" altLang="en-US" sz="2800" b="1">
                <a:solidFill>
                  <a:schemeClr val="folHlink"/>
                </a:solidFill>
              </a:rPr>
              <a:t>完成一次操作</a:t>
            </a:r>
            <a:r>
              <a:rPr lang="zh-CN" altLang="en-US" sz="2800" b="1"/>
              <a:t>，</a:t>
            </a:r>
            <a:r>
              <a:rPr lang="en-US" altLang="zh-CN" sz="2800" b="1"/>
              <a:t>CPU</a:t>
            </a:r>
            <a:r>
              <a:rPr lang="zh-CN" altLang="en-US" sz="2800" b="1"/>
              <a:t>再执行</a:t>
            </a:r>
            <a:r>
              <a:rPr lang="en-US" altLang="zh-CN" sz="2800" b="1"/>
              <a:t>I/O</a:t>
            </a:r>
            <a:r>
              <a:rPr lang="zh-CN" altLang="en-US" sz="2800" b="1"/>
              <a:t>指令与外设交换信息。</a:t>
            </a:r>
          </a:p>
        </p:txBody>
      </p:sp>
      <p:sp>
        <p:nvSpPr>
          <p:cNvPr id="33" name="Text Box 58"/>
          <p:cNvSpPr txBox="1">
            <a:spLocks noChangeArrowheads="1"/>
          </p:cNvSpPr>
          <p:nvPr/>
        </p:nvSpPr>
        <p:spPr bwMode="auto">
          <a:xfrm>
            <a:off x="215900" y="2530475"/>
            <a:ext cx="25669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/>
              <a:t>1</a:t>
            </a:r>
            <a:r>
              <a:rPr lang="zh-CN" altLang="en-US" sz="2800" b="1"/>
              <a:t>、设备状态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utoUpdateAnimBg="0"/>
      <p:bldP spid="20" grpId="0" animBg="1"/>
      <p:bldP spid="21" grpId="0" autoUpdateAnimBg="0"/>
      <p:bldP spid="22" grpId="0" animBg="1"/>
      <p:bldP spid="23" grpId="0" autoUpdateAnimBg="0"/>
      <p:bldP spid="24" grpId="0" animBg="1"/>
      <p:bldP spid="25" grpId="0" autoUpdateAnimBg="0"/>
      <p:bldP spid="26" grpId="0" build="p" autoUpdateAnimBg="0"/>
      <p:bldP spid="27" grpId="0" build="p" autoUpdateAnimBg="0"/>
      <p:bldP spid="28" grpId="0" build="p" autoUpdateAnimBg="0"/>
      <p:bldP spid="30" grpId="0" build="p" autoUpdateAnimBg="0"/>
      <p:bldP spid="31" grpId="0" build="p" autoUpdateAnimBg="0"/>
      <p:bldP spid="32" grpId="0" autoUpdateAnimBg="0"/>
      <p:bldP spid="3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56456" y="116632"/>
            <a:ext cx="6019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</a:t>
            </a:r>
            <a:r>
              <a:rPr lang="zh-CN" altLang="en-US" sz="2800" b="1" smtClean="0"/>
              <a:t>、</a:t>
            </a:r>
            <a:r>
              <a:rPr lang="zh-CN" altLang="en-US" sz="2800" b="1"/>
              <a:t>查询方式的程序流程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6794500" y="227559"/>
            <a:ext cx="11113" cy="465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930900" y="693857"/>
            <a:ext cx="1855788" cy="369332"/>
          </a:xfrm>
          <a:prstGeom prst="rect">
            <a:avLst/>
          </a:prstGeom>
          <a:solidFill>
            <a:srgbClr val="75EEFB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/>
              <a:t>启动外设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805613" y="11461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929188" y="1658938"/>
            <a:ext cx="3733800" cy="1143000"/>
            <a:chOff x="2400" y="1344"/>
            <a:chExt cx="2352" cy="720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400" y="1344"/>
              <a:ext cx="2352" cy="720"/>
            </a:xfrm>
            <a:prstGeom prst="flowChartDecision">
              <a:avLst/>
            </a:prstGeom>
            <a:solidFill>
              <a:srgbClr val="75EE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640" y="1578"/>
              <a:ext cx="20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/>
                <a:t>外设工作完成？</a:t>
              </a:r>
            </a:p>
          </p:txBody>
        </p:sp>
      </p:grp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562475" y="2235200"/>
            <a:ext cx="341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4562475" y="1400172"/>
            <a:ext cx="0" cy="8349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4562475" y="1412776"/>
            <a:ext cx="2095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568825" y="1658938"/>
            <a:ext cx="68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194550" y="2663825"/>
            <a:ext cx="68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805613" y="28225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510213" y="3355975"/>
            <a:ext cx="2514600" cy="461665"/>
          </a:xfrm>
          <a:prstGeom prst="rect">
            <a:avLst/>
          </a:prstGeom>
          <a:solidFill>
            <a:srgbClr val="75EEFB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  </a:t>
            </a:r>
            <a:r>
              <a:rPr lang="zh-CN" altLang="en-US" sz="2400" b="1" smtClean="0"/>
              <a:t>读</a:t>
            </a:r>
            <a:r>
              <a:rPr lang="en-US" altLang="zh-CN" sz="2400" b="1"/>
              <a:t>/</a:t>
            </a:r>
            <a:r>
              <a:rPr lang="zh-CN" altLang="en-US" sz="2400" b="1"/>
              <a:t>写数据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6794500" y="3965575"/>
            <a:ext cx="6350" cy="612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4929188" y="4579938"/>
            <a:ext cx="3594100" cy="935037"/>
            <a:chOff x="2400" y="1344"/>
            <a:chExt cx="2352" cy="720"/>
          </a:xfrm>
        </p:grpSpPr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2400" y="1344"/>
              <a:ext cx="2352" cy="720"/>
            </a:xfrm>
            <a:prstGeom prst="flowChartDecision">
              <a:avLst/>
            </a:prstGeom>
            <a:solidFill>
              <a:srgbClr val="75EE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640" y="1544"/>
              <a:ext cx="2016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/>
                <a:t>全部完成？</a:t>
              </a:r>
            </a:p>
          </p:txBody>
        </p:sp>
      </p:grp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6796088" y="1338263"/>
            <a:ext cx="2232025" cy="3743325"/>
            <a:chOff x="4332" y="709"/>
            <a:chExt cx="1406" cy="2358"/>
          </a:xfrm>
        </p:grpSpPr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5391" y="3055"/>
              <a:ext cx="3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5215" y="2657"/>
              <a:ext cx="43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N</a:t>
              </a: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 flipV="1">
              <a:off x="5738" y="709"/>
              <a:ext cx="0" cy="23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 flipH="1">
              <a:off x="4332" y="709"/>
              <a:ext cx="14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899592" y="746125"/>
            <a:ext cx="43561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00000"/>
                </a:solidFill>
              </a:rPr>
              <a:t>输出指令设置启动信号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971600" y="1881188"/>
            <a:ext cx="280035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00000"/>
                </a:solidFill>
              </a:rPr>
              <a:t>输入指令读取状态信息并判断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971600" y="3362325"/>
            <a:ext cx="34750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00000"/>
                </a:solidFill>
              </a:rPr>
              <a:t>I/O</a:t>
            </a:r>
            <a:r>
              <a:rPr lang="zh-CN" altLang="en-US" sz="2800" b="1">
                <a:solidFill>
                  <a:srgbClr val="C00000"/>
                </a:solidFill>
              </a:rPr>
              <a:t>指令读</a:t>
            </a:r>
            <a:r>
              <a:rPr lang="en-US" altLang="zh-CN" sz="2800" b="1">
                <a:solidFill>
                  <a:srgbClr val="C00000"/>
                </a:solidFill>
              </a:rPr>
              <a:t>/</a:t>
            </a:r>
            <a:r>
              <a:rPr lang="zh-CN" altLang="en-US" sz="2800" b="1">
                <a:solidFill>
                  <a:srgbClr val="C00000"/>
                </a:solidFill>
              </a:rPr>
              <a:t>写数据</a:t>
            </a:r>
          </a:p>
        </p:txBody>
      </p:sp>
      <p:grpSp>
        <p:nvGrpSpPr>
          <p:cNvPr id="28" name="Group 31"/>
          <p:cNvGrpSpPr>
            <a:grpSpLocks/>
          </p:cNvGrpSpPr>
          <p:nvPr/>
        </p:nvGrpSpPr>
        <p:grpSpPr bwMode="auto">
          <a:xfrm>
            <a:off x="5230813" y="5399920"/>
            <a:ext cx="3024187" cy="1363663"/>
            <a:chOff x="3379" y="3317"/>
            <a:chExt cx="1905" cy="859"/>
          </a:xfrm>
        </p:grpSpPr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4377" y="3317"/>
              <a:ext cx="43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 flipH="1">
              <a:off x="4329" y="3417"/>
              <a:ext cx="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3379" y="3657"/>
              <a:ext cx="1905" cy="291"/>
            </a:xfrm>
            <a:prstGeom prst="rect">
              <a:avLst/>
            </a:prstGeom>
            <a:solidFill>
              <a:srgbClr val="75EE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CPU</a:t>
              </a:r>
              <a:r>
                <a:rPr lang="zh-CN" altLang="en-US" sz="2400" b="1"/>
                <a:t>清除外设</a:t>
              </a: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 flipH="1">
              <a:off x="4329" y="3993"/>
              <a:ext cx="2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 autoUpdateAnimBg="0"/>
      <p:bldP spid="5" grpId="0" animBg="1"/>
      <p:bldP spid="9" grpId="0" animBg="1"/>
      <p:bldP spid="10" grpId="0" animBg="1"/>
      <p:bldP spid="11" grpId="0" animBg="1"/>
      <p:bldP spid="12" grpId="0" build="p" autoUpdateAnimBg="0"/>
      <p:bldP spid="13" grpId="0" build="p" autoUpdateAnimBg="0"/>
      <p:bldP spid="14" grpId="0" animBg="1"/>
      <p:bldP spid="15" grpId="0" animBg="1" autoUpdateAnimBg="0"/>
      <p:bldP spid="16" grpId="0" animBg="1"/>
      <p:bldP spid="25" grpId="0" autoUpdateAnimBg="0"/>
      <p:bldP spid="26" grpId="0" autoUpdateAnimBg="0"/>
      <p:bldP spid="2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97582" y="765969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3</a:t>
            </a:r>
            <a:r>
              <a:rPr lang="zh-CN" altLang="en-US" sz="2800" b="1" smtClean="0">
                <a:ea typeface="宋体" panose="02010600030101010101" pitchFamily="2" charset="-122"/>
              </a:rPr>
              <a:t>、</a:t>
            </a:r>
            <a:r>
              <a:rPr lang="zh-CN" altLang="en-US" sz="2800" b="1">
                <a:ea typeface="宋体" panose="02010600030101010101" pitchFamily="2" charset="-122"/>
              </a:rPr>
              <a:t>优缺点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23057" y="1543844"/>
            <a:ext cx="3367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硬件开销小；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475432" y="2272506"/>
            <a:ext cx="5502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并行程度</a:t>
            </a:r>
            <a:r>
              <a:rPr lang="zh-CN" altLang="en-US" sz="2800" b="1" smtClean="0">
                <a:ea typeface="宋体" panose="02010600030101010101" pitchFamily="2" charset="-122"/>
              </a:rPr>
              <a:t>低</a:t>
            </a:r>
            <a:r>
              <a:rPr lang="zh-CN" altLang="en-US" sz="2800" b="1">
                <a:ea typeface="宋体" panose="02010600030101010101" pitchFamily="2" charset="-122"/>
              </a:rPr>
              <a:t>，</a:t>
            </a:r>
            <a:r>
              <a:rPr lang="zh-CN" altLang="en-US" sz="2800" b="1" smtClean="0">
                <a:ea typeface="宋体" panose="02010600030101010101" pitchFamily="2" charset="-122"/>
              </a:rPr>
              <a:t>实时</a:t>
            </a:r>
            <a:r>
              <a:rPr lang="zh-CN" altLang="en-US" sz="2800" b="1">
                <a:ea typeface="宋体" panose="02010600030101010101" pitchFamily="2" charset="-122"/>
              </a:rPr>
              <a:t>性</a:t>
            </a:r>
            <a:r>
              <a:rPr lang="zh-CN" altLang="en-US" sz="2800" b="1" smtClean="0">
                <a:ea typeface="宋体" panose="02010600030101010101" pitchFamily="2" charset="-122"/>
              </a:rPr>
              <a:t>差。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29332" y="3269456"/>
            <a:ext cx="2808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4</a:t>
            </a:r>
            <a:r>
              <a:rPr lang="zh-CN" altLang="en-US" sz="2800" b="1" smtClean="0">
                <a:ea typeface="宋体" panose="02010600030101010101" pitchFamily="2" charset="-122"/>
              </a:rPr>
              <a:t>、</a:t>
            </a:r>
            <a:r>
              <a:rPr lang="zh-CN" altLang="en-US" sz="2800" b="1">
                <a:ea typeface="宋体" panose="02010600030101010101" pitchFamily="2" charset="-122"/>
              </a:rPr>
              <a:t>应用场合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542107" y="4267994"/>
            <a:ext cx="691832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对</a:t>
            </a:r>
            <a:r>
              <a:rPr lang="en-US" altLang="zh-CN" sz="2800" b="1">
                <a:ea typeface="宋体" panose="02010600030101010101" pitchFamily="2" charset="-122"/>
              </a:rPr>
              <a:t>CPU</a:t>
            </a:r>
            <a:r>
              <a:rPr lang="zh-CN" altLang="en-US" sz="2800" b="1">
                <a:ea typeface="宋体" panose="02010600030101010101" pitchFamily="2" charset="-122"/>
              </a:rPr>
              <a:t>效率要求不高的场</a:t>
            </a:r>
            <a:r>
              <a:rPr lang="zh-CN" altLang="en-US" sz="2800" b="1" smtClean="0">
                <a:ea typeface="宋体" panose="02010600030101010101" pitchFamily="2" charset="-122"/>
              </a:rPr>
              <a:t>合；</a:t>
            </a:r>
            <a:endParaRPr lang="en-US" altLang="zh-CN" sz="2800" b="1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或诊断、调试过</a:t>
            </a:r>
            <a:r>
              <a:rPr lang="zh-CN" altLang="en-US" sz="2800" b="1" smtClean="0">
                <a:ea typeface="宋体" panose="02010600030101010101" pitchFamily="2" charset="-122"/>
              </a:rPr>
              <a:t>程。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27112" y="116632"/>
            <a:ext cx="6553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ea typeface="宋体" panose="02010600030101010101" pitchFamily="2" charset="-122"/>
              </a:rPr>
              <a:t>1</a:t>
            </a:r>
            <a:r>
              <a:rPr lang="zh-CN" altLang="en-US" sz="2800" b="1" smtClean="0">
                <a:ea typeface="宋体" panose="02010600030101010101" pitchFamily="2" charset="-122"/>
              </a:rPr>
              <a:t>、</a:t>
            </a:r>
            <a:r>
              <a:rPr lang="zh-CN" altLang="en-US" sz="2800" b="1">
                <a:ea typeface="宋体" panose="02010600030101010101" pitchFamily="2" charset="-122"/>
              </a:rPr>
              <a:t>总线的分类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79512" y="836712"/>
            <a:ext cx="7315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ea typeface="宋体" panose="02010600030101010101" pitchFamily="2" charset="-122"/>
              </a:rPr>
              <a:t>1</a:t>
            </a:r>
            <a:r>
              <a:rPr lang="zh-CN" altLang="en-US" sz="2800" b="1" smtClean="0">
                <a:ea typeface="宋体" panose="02010600030101010101" pitchFamily="2" charset="-122"/>
              </a:rPr>
              <a:t>）按</a:t>
            </a:r>
            <a:r>
              <a:rPr lang="zh-CN" altLang="en-US" sz="2800" b="1">
                <a:ea typeface="宋体" panose="02010600030101010101" pitchFamily="2" charset="-122"/>
              </a:rPr>
              <a:t>传输信号的类型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9612" y="2392388"/>
            <a:ext cx="75406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地址总线</a:t>
            </a:r>
            <a:r>
              <a:rPr lang="zh-CN" altLang="en-US" sz="2800" b="1">
                <a:ea typeface="宋体" panose="02010600030101010101" pitchFamily="2" charset="-122"/>
              </a:rPr>
              <a:t>：传输地址信息，决定寻址能力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979612" y="1628800"/>
            <a:ext cx="7984876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数据总线</a:t>
            </a:r>
            <a:r>
              <a:rPr lang="zh-CN" altLang="en-US" sz="2800" b="1">
                <a:ea typeface="宋体" panose="02010600030101010101" pitchFamily="2" charset="-122"/>
              </a:rPr>
              <a:t>：传输数据</a:t>
            </a:r>
            <a:r>
              <a:rPr lang="zh-CN" altLang="en-US" sz="2800" b="1" smtClean="0">
                <a:ea typeface="宋体" panose="02010600030101010101" pitchFamily="2" charset="-122"/>
              </a:rPr>
              <a:t>信息，决定总线宽度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01837" y="3105175"/>
            <a:ext cx="7518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控制总线</a:t>
            </a:r>
            <a:r>
              <a:rPr lang="zh-CN" altLang="en-US" sz="2800" b="1">
                <a:ea typeface="宋体" panose="02010600030101010101" pitchFamily="2" charset="-122"/>
              </a:rPr>
              <a:t>：传输控制信息和状态信息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65237" y="4063132"/>
            <a:ext cx="5257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ea typeface="宋体" panose="02010600030101010101" pitchFamily="2" charset="-122"/>
              </a:rPr>
              <a:t>2</a:t>
            </a:r>
            <a:r>
              <a:rPr lang="zh-CN" altLang="en-US" sz="2800" b="1" smtClean="0">
                <a:ea typeface="宋体" panose="02010600030101010101" pitchFamily="2" charset="-122"/>
              </a:rPr>
              <a:t>）按</a:t>
            </a:r>
            <a:r>
              <a:rPr lang="zh-CN" altLang="en-US" sz="2800" b="1">
                <a:ea typeface="宋体" panose="02010600030101010101" pitchFamily="2" charset="-122"/>
              </a:rPr>
              <a:t>数据传送格式划分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81199" y="4855294"/>
            <a:ext cx="4343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并行总线：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843808" y="4872757"/>
            <a:ext cx="597217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多条数据线，并行传送各位信息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54212" y="5539914"/>
            <a:ext cx="4343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串行总线：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843808" y="5570076"/>
            <a:ext cx="597217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一条数据线，分时逐位传送各位信息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929208" y="107921"/>
            <a:ext cx="7315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ea typeface="宋体" panose="02010600030101010101" pitchFamily="2" charset="-122"/>
              </a:rPr>
              <a:t>3</a:t>
            </a:r>
            <a:r>
              <a:rPr lang="zh-CN" altLang="en-US" sz="2800" b="1" smtClean="0">
                <a:ea typeface="宋体" panose="02010600030101010101" pitchFamily="2" charset="-122"/>
              </a:rPr>
              <a:t>）按</a:t>
            </a:r>
            <a:r>
              <a:rPr lang="zh-CN" altLang="en-US" sz="2800" b="1">
                <a:ea typeface="宋体" panose="02010600030101010101" pitchFamily="2" charset="-122"/>
              </a:rPr>
              <a:t>功能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zh-CN" altLang="en-US" sz="2800" b="1">
                <a:ea typeface="宋体" panose="02010600030101010101" pitchFamily="2" charset="-122"/>
              </a:rPr>
              <a:t>层次结构）划分</a:t>
            </a: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993279" y="692696"/>
            <a:ext cx="7323137" cy="5222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 smtClean="0">
                <a:ea typeface="宋体" panose="02010600030101010101" pitchFamily="2" charset="-122"/>
              </a:rPr>
              <a:t>片内</a:t>
            </a:r>
            <a:r>
              <a:rPr lang="zh-CN" altLang="en-US" sz="2800" b="1">
                <a:ea typeface="宋体" panose="02010600030101010101" pitchFamily="2" charset="-122"/>
              </a:rPr>
              <a:t>总线</a:t>
            </a:r>
            <a:r>
              <a:rPr lang="zh-CN" altLang="en-US" sz="2800" b="1" smtClean="0">
                <a:ea typeface="宋体" panose="02010600030101010101" pitchFamily="2" charset="-122"/>
              </a:rPr>
              <a:t>、</a:t>
            </a:r>
            <a:r>
              <a:rPr lang="zh-CN" altLang="en-US" sz="2800" b="1">
                <a:ea typeface="宋体" panose="02010600030101010101" pitchFamily="2" charset="-122"/>
              </a:rPr>
              <a:t>局部</a:t>
            </a:r>
            <a:r>
              <a:rPr lang="zh-CN" altLang="en-US" sz="2800" b="1" smtClean="0">
                <a:ea typeface="宋体" panose="02010600030101010101" pitchFamily="2" charset="-122"/>
              </a:rPr>
              <a:t>总线、</a:t>
            </a:r>
            <a:r>
              <a:rPr lang="zh-CN" altLang="en-US" sz="2800" b="1">
                <a:ea typeface="宋体" panose="02010600030101010101" pitchFamily="2" charset="-122"/>
              </a:rPr>
              <a:t>板级</a:t>
            </a:r>
            <a:r>
              <a:rPr lang="zh-CN" altLang="en-US" sz="2800" b="1" smtClean="0">
                <a:ea typeface="宋体" panose="02010600030101010101" pitchFamily="2" charset="-122"/>
              </a:rPr>
              <a:t>总线</a:t>
            </a:r>
            <a:r>
              <a:rPr lang="zh-CN" altLang="en-US" sz="2800" b="1">
                <a:ea typeface="宋体" panose="02010600030101010101" pitchFamily="2" charset="-122"/>
              </a:rPr>
              <a:t>、</a:t>
            </a:r>
            <a:r>
              <a:rPr lang="zh-CN" altLang="en-US" sz="2800" b="1" smtClean="0">
                <a:ea typeface="宋体" panose="02010600030101010101" pitchFamily="2" charset="-122"/>
              </a:rPr>
              <a:t>外总线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508104" y="5568950"/>
            <a:ext cx="1584847" cy="540767"/>
            <a:chOff x="5508104" y="5568950"/>
            <a:chExt cx="2736304" cy="540767"/>
          </a:xfrm>
        </p:grpSpPr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5723458" y="5568950"/>
              <a:ext cx="2520950" cy="40011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smtClean="0"/>
                <a:t>外总线</a:t>
              </a:r>
              <a:endParaRPr lang="zh-CN" altLang="en-US" sz="2000" b="1"/>
            </a:p>
          </p:txBody>
        </p:sp>
        <p:sp>
          <p:nvSpPr>
            <p:cNvPr id="33" name="左右箭头 32"/>
            <p:cNvSpPr>
              <a:spLocks noChangeArrowheads="1"/>
            </p:cNvSpPr>
            <p:nvPr/>
          </p:nvSpPr>
          <p:spPr bwMode="auto">
            <a:xfrm>
              <a:off x="5508104" y="5949280"/>
              <a:ext cx="2520950" cy="160437"/>
            </a:xfrm>
            <a:prstGeom prst="leftRightArrow">
              <a:avLst>
                <a:gd name="adj1" fmla="val 50000"/>
                <a:gd name="adj2" fmla="val 50204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23850" y="1581150"/>
            <a:ext cx="8081963" cy="2879725"/>
            <a:chOff x="323850" y="1581150"/>
            <a:chExt cx="8081963" cy="2879725"/>
          </a:xfrm>
        </p:grpSpPr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323850" y="1581150"/>
              <a:ext cx="8081963" cy="28797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468313" y="1724025"/>
              <a:ext cx="3744912" cy="2592388"/>
              <a:chOff x="468313" y="1724025"/>
              <a:chExt cx="3744912" cy="2592388"/>
            </a:xfrm>
          </p:grpSpPr>
          <p:grpSp>
            <p:nvGrpSpPr>
              <p:cNvPr id="2" name="Group 34"/>
              <p:cNvGrpSpPr>
                <a:grpSpLocks/>
              </p:cNvGrpSpPr>
              <p:nvPr/>
            </p:nvGrpSpPr>
            <p:grpSpPr bwMode="auto">
              <a:xfrm>
                <a:off x="468313" y="1724025"/>
                <a:ext cx="3744912" cy="2592388"/>
                <a:chOff x="295" y="454"/>
                <a:chExt cx="2359" cy="1633"/>
              </a:xfrm>
            </p:grpSpPr>
            <p:sp>
              <p:nvSpPr>
                <p:cNvPr id="4" name="Rectangle 6"/>
                <p:cNvSpPr>
                  <a:spLocks noChangeArrowheads="1"/>
                </p:cNvSpPr>
                <p:nvPr/>
              </p:nvSpPr>
              <p:spPr bwMode="auto">
                <a:xfrm>
                  <a:off x="1066" y="699"/>
                  <a:ext cx="556" cy="252"/>
                </a:xfrm>
                <a:prstGeom prst="rect">
                  <a:avLst/>
                </a:prstGeom>
                <a:solidFill>
                  <a:srgbClr val="75EEFB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sz="2000"/>
                    <a:t>ALU</a:t>
                  </a:r>
                </a:p>
              </p:txBody>
            </p:sp>
            <p:sp>
              <p:nvSpPr>
                <p:cNvPr id="5" name="AutoShape 7"/>
                <p:cNvSpPr>
                  <a:spLocks noChangeArrowheads="1"/>
                </p:cNvSpPr>
                <p:nvPr/>
              </p:nvSpPr>
              <p:spPr bwMode="auto">
                <a:xfrm>
                  <a:off x="1293" y="974"/>
                  <a:ext cx="46" cy="318"/>
                </a:xfrm>
                <a:prstGeom prst="upDownArrow">
                  <a:avLst>
                    <a:gd name="adj1" fmla="val 50000"/>
                    <a:gd name="adj2" fmla="val 138261"/>
                  </a:avLst>
                </a:prstGeom>
                <a:solidFill>
                  <a:schemeClr val="tx1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" name="AutoShape 8"/>
                <p:cNvSpPr>
                  <a:spLocks noChangeArrowheads="1"/>
                </p:cNvSpPr>
                <p:nvPr/>
              </p:nvSpPr>
              <p:spPr bwMode="auto">
                <a:xfrm>
                  <a:off x="1067" y="1337"/>
                  <a:ext cx="46" cy="318"/>
                </a:xfrm>
                <a:prstGeom prst="upDownArrow">
                  <a:avLst>
                    <a:gd name="adj1" fmla="val 50000"/>
                    <a:gd name="adj2" fmla="val 138261"/>
                  </a:avLst>
                </a:prstGeom>
                <a:solidFill>
                  <a:schemeClr val="tx1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" name="AutoShape 9"/>
                <p:cNvSpPr>
                  <a:spLocks noChangeArrowheads="1"/>
                </p:cNvSpPr>
                <p:nvPr/>
              </p:nvSpPr>
              <p:spPr bwMode="auto">
                <a:xfrm>
                  <a:off x="1746" y="1337"/>
                  <a:ext cx="46" cy="318"/>
                </a:xfrm>
                <a:prstGeom prst="upDownArrow">
                  <a:avLst>
                    <a:gd name="adj1" fmla="val 50000"/>
                    <a:gd name="adj2" fmla="val 138261"/>
                  </a:avLst>
                </a:prstGeom>
                <a:solidFill>
                  <a:schemeClr val="tx1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" name="Rectangle 10"/>
                <p:cNvSpPr>
                  <a:spLocks noChangeArrowheads="1"/>
                </p:cNvSpPr>
                <p:nvPr/>
              </p:nvSpPr>
              <p:spPr bwMode="auto">
                <a:xfrm>
                  <a:off x="619" y="1687"/>
                  <a:ext cx="698" cy="233"/>
                </a:xfrm>
                <a:prstGeom prst="rect">
                  <a:avLst/>
                </a:prstGeom>
                <a:solidFill>
                  <a:srgbClr val="75EEFB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zh-CN" altLang="en-US" b="1"/>
                    <a:t>寄存器组</a:t>
                  </a:r>
                </a:p>
              </p:txBody>
            </p:sp>
            <p:sp>
              <p:nvSpPr>
                <p:cNvPr id="9" name="Rectangle 11"/>
                <p:cNvSpPr>
                  <a:spLocks noChangeArrowheads="1"/>
                </p:cNvSpPr>
                <p:nvPr/>
              </p:nvSpPr>
              <p:spPr bwMode="auto">
                <a:xfrm>
                  <a:off x="1566" y="1687"/>
                  <a:ext cx="702" cy="233"/>
                </a:xfrm>
                <a:prstGeom prst="rect">
                  <a:avLst/>
                </a:prstGeom>
                <a:solidFill>
                  <a:srgbClr val="75EEFB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 b="1"/>
                    <a:t>控制部件</a:t>
                  </a:r>
                </a:p>
              </p:txBody>
            </p:sp>
            <p:sp>
              <p:nvSpPr>
                <p:cNvPr id="1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565" y="1028"/>
                  <a:ext cx="771" cy="25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/>
                    <a:t>内总线</a:t>
                  </a:r>
                </a:p>
              </p:txBody>
            </p:sp>
            <p:sp>
              <p:nvSpPr>
                <p:cNvPr id="11" name="Rectangle 13"/>
                <p:cNvSpPr>
                  <a:spLocks noChangeArrowheads="1"/>
                </p:cNvSpPr>
                <p:nvPr/>
              </p:nvSpPr>
              <p:spPr bwMode="auto">
                <a:xfrm>
                  <a:off x="295" y="454"/>
                  <a:ext cx="2359" cy="163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5" name="左右箭头 34"/>
              <p:cNvSpPr>
                <a:spLocks noChangeArrowheads="1"/>
              </p:cNvSpPr>
              <p:nvPr/>
            </p:nvSpPr>
            <p:spPr bwMode="auto">
              <a:xfrm>
                <a:off x="971600" y="2996952"/>
                <a:ext cx="2520950" cy="144016"/>
              </a:xfrm>
              <a:prstGeom prst="leftRightArrow">
                <a:avLst>
                  <a:gd name="adj1" fmla="val 50000"/>
                  <a:gd name="adj2" fmla="val 50204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1547813" y="4503738"/>
            <a:ext cx="6192838" cy="1849437"/>
            <a:chOff x="1547813" y="4503738"/>
            <a:chExt cx="6192838" cy="1849437"/>
          </a:xfrm>
        </p:grpSpPr>
        <p:grpSp>
          <p:nvGrpSpPr>
            <p:cNvPr id="21" name="Group 36"/>
            <p:cNvGrpSpPr>
              <a:grpSpLocks/>
            </p:cNvGrpSpPr>
            <p:nvPr/>
          </p:nvGrpSpPr>
          <p:grpSpPr bwMode="auto">
            <a:xfrm>
              <a:off x="1547813" y="4503738"/>
              <a:ext cx="6192838" cy="1849437"/>
              <a:chOff x="975" y="2205"/>
              <a:chExt cx="3901" cy="1165"/>
            </a:xfrm>
          </p:grpSpPr>
          <p:sp>
            <p:nvSpPr>
              <p:cNvPr id="22" name="AutoShape 23"/>
              <p:cNvSpPr>
                <a:spLocks noChangeArrowheads="1"/>
              </p:cNvSpPr>
              <p:nvPr/>
            </p:nvSpPr>
            <p:spPr bwMode="auto">
              <a:xfrm>
                <a:off x="2699" y="2205"/>
                <a:ext cx="46" cy="318"/>
              </a:xfrm>
              <a:prstGeom prst="upDownArrow">
                <a:avLst>
                  <a:gd name="adj1" fmla="val 50000"/>
                  <a:gd name="adj2" fmla="val 138261"/>
                </a:avLst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AutoShape 25"/>
              <p:cNvSpPr>
                <a:spLocks noChangeArrowheads="1"/>
              </p:cNvSpPr>
              <p:nvPr/>
            </p:nvSpPr>
            <p:spPr bwMode="auto">
              <a:xfrm>
                <a:off x="1429" y="2586"/>
                <a:ext cx="46" cy="318"/>
              </a:xfrm>
              <a:prstGeom prst="upDownArrow">
                <a:avLst>
                  <a:gd name="adj1" fmla="val 50000"/>
                  <a:gd name="adj2" fmla="val 138261"/>
                </a:avLst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AutoShape 26"/>
              <p:cNvSpPr>
                <a:spLocks noChangeArrowheads="1"/>
              </p:cNvSpPr>
              <p:nvPr/>
            </p:nvSpPr>
            <p:spPr bwMode="auto">
              <a:xfrm>
                <a:off x="3061" y="2586"/>
                <a:ext cx="46" cy="318"/>
              </a:xfrm>
              <a:prstGeom prst="upDownArrow">
                <a:avLst>
                  <a:gd name="adj1" fmla="val 50000"/>
                  <a:gd name="adj2" fmla="val 138261"/>
                </a:avLst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975" y="2963"/>
                <a:ext cx="771" cy="407"/>
              </a:xfrm>
              <a:prstGeom prst="rect">
                <a:avLst/>
              </a:prstGeom>
              <a:solidFill>
                <a:srgbClr val="75EEFB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lang="zh-CN" altLang="en-US" b="1"/>
                  <a:t>存储器扩展板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2699" y="2963"/>
                <a:ext cx="759" cy="407"/>
              </a:xfrm>
              <a:prstGeom prst="rect">
                <a:avLst/>
              </a:prstGeom>
              <a:solidFill>
                <a:srgbClr val="75EEFB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 smtClean="0"/>
                  <a:t>I/O</a:t>
                </a:r>
              </a:p>
              <a:p>
                <a:pPr algn="ctr"/>
                <a:r>
                  <a:rPr lang="zh-CN" altLang="en-US" b="1" smtClean="0"/>
                  <a:t>处理板</a:t>
                </a:r>
                <a:endParaRPr lang="zh-CN" altLang="en-US" b="1"/>
              </a:p>
            </p:txBody>
          </p:sp>
          <p:sp>
            <p:nvSpPr>
              <p:cNvPr id="28" name="AutoShape 29"/>
              <p:cNvSpPr>
                <a:spLocks noChangeArrowheads="1"/>
              </p:cNvSpPr>
              <p:nvPr/>
            </p:nvSpPr>
            <p:spPr bwMode="auto">
              <a:xfrm>
                <a:off x="2154" y="2586"/>
                <a:ext cx="46" cy="318"/>
              </a:xfrm>
              <a:prstGeom prst="upDownArrow">
                <a:avLst>
                  <a:gd name="adj1" fmla="val 50000"/>
                  <a:gd name="adj2" fmla="val 138261"/>
                </a:avLst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837" y="2963"/>
                <a:ext cx="744" cy="407"/>
              </a:xfrm>
              <a:prstGeom prst="rect">
                <a:avLst/>
              </a:prstGeom>
              <a:solidFill>
                <a:srgbClr val="75EEFB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lang="zh-CN" altLang="en-US" b="1"/>
                  <a:t>图</a:t>
                </a:r>
                <a:r>
                  <a:rPr lang="zh-CN" altLang="en-US" b="1" smtClean="0"/>
                  <a:t>形</a:t>
                </a:r>
                <a:endParaRPr lang="en-US" altLang="zh-CN" b="1" smtClean="0"/>
              </a:p>
              <a:p>
                <a:pPr algn="ctr"/>
                <a:r>
                  <a:rPr lang="zh-CN" altLang="en-US" b="1" smtClean="0"/>
                  <a:t>处理卡</a:t>
                </a:r>
                <a:endParaRPr lang="zh-CN" altLang="en-US" b="1"/>
              </a:p>
            </p:txBody>
          </p:sp>
          <p:sp>
            <p:nvSpPr>
              <p:cNvPr id="30" name="Text Box 33"/>
              <p:cNvSpPr txBox="1">
                <a:spLocks noChangeArrowheads="1"/>
              </p:cNvSpPr>
              <p:nvPr/>
            </p:nvSpPr>
            <p:spPr bwMode="auto">
              <a:xfrm>
                <a:off x="2836" y="2296"/>
                <a:ext cx="2040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板</a:t>
                </a:r>
                <a:r>
                  <a:rPr lang="zh-CN" altLang="en-US" sz="2000" b="1" smtClean="0"/>
                  <a:t>级总线（系统总线</a:t>
                </a:r>
                <a:r>
                  <a:rPr lang="zh-CN" altLang="en-US" sz="2000" b="1"/>
                  <a:t>）</a:t>
                </a:r>
              </a:p>
            </p:txBody>
          </p:sp>
        </p:grpSp>
        <p:sp>
          <p:nvSpPr>
            <p:cNvPr id="38" name="左右箭头 37"/>
            <p:cNvSpPr>
              <a:spLocks noChangeArrowheads="1"/>
            </p:cNvSpPr>
            <p:nvPr/>
          </p:nvSpPr>
          <p:spPr bwMode="auto">
            <a:xfrm>
              <a:off x="1619002" y="5002543"/>
              <a:ext cx="5761310" cy="144016"/>
            </a:xfrm>
            <a:prstGeom prst="leftRightArrow">
              <a:avLst>
                <a:gd name="adj1" fmla="val 50000"/>
                <a:gd name="adj2" fmla="val 50204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7156359" y="5538173"/>
            <a:ext cx="127412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</a:rPr>
              <a:t>RS-232C</a:t>
            </a:r>
          </a:p>
          <a:p>
            <a:pPr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</a:rPr>
              <a:t>IEEE488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4890327"/>
            <a:ext cx="1401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>
                <a:solidFill>
                  <a:srgbClr val="0000FF"/>
                </a:solidFill>
              </a:rPr>
              <a:t>如</a:t>
            </a:r>
            <a:r>
              <a:rPr lang="en-US" altLang="zh-CN" sz="2000" b="1" smtClean="0">
                <a:solidFill>
                  <a:srgbClr val="0000FF"/>
                </a:solidFill>
              </a:rPr>
              <a:t>PCI</a:t>
            </a:r>
            <a:r>
              <a:rPr lang="zh-CN" altLang="en-US" sz="2000" b="1">
                <a:solidFill>
                  <a:srgbClr val="0000FF"/>
                </a:solidFill>
              </a:rPr>
              <a:t>总线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499992" y="2522713"/>
            <a:ext cx="3707673" cy="1514475"/>
            <a:chOff x="4722812" y="2141538"/>
            <a:chExt cx="3707673" cy="1514475"/>
          </a:xfrm>
        </p:grpSpPr>
        <p:grpSp>
          <p:nvGrpSpPr>
            <p:cNvPr id="40" name="组合 39"/>
            <p:cNvGrpSpPr/>
            <p:nvPr/>
          </p:nvGrpSpPr>
          <p:grpSpPr>
            <a:xfrm>
              <a:off x="4722812" y="2141538"/>
              <a:ext cx="3707673" cy="1514475"/>
              <a:chOff x="4722813" y="2141538"/>
              <a:chExt cx="3683000" cy="1514475"/>
            </a:xfrm>
          </p:grpSpPr>
          <p:grpSp>
            <p:nvGrpSpPr>
              <p:cNvPr id="12" name="Group 35"/>
              <p:cNvGrpSpPr>
                <a:grpSpLocks/>
              </p:cNvGrpSpPr>
              <p:nvPr/>
            </p:nvGrpSpPr>
            <p:grpSpPr bwMode="auto">
              <a:xfrm>
                <a:off x="4722813" y="2141538"/>
                <a:ext cx="3683000" cy="1514475"/>
                <a:chOff x="2975" y="717"/>
                <a:chExt cx="2320" cy="954"/>
              </a:xfrm>
            </p:grpSpPr>
            <p:sp>
              <p:nvSpPr>
                <p:cNvPr id="14" name="AutoShape 15"/>
                <p:cNvSpPr>
                  <a:spLocks noChangeArrowheads="1"/>
                </p:cNvSpPr>
                <p:nvPr/>
              </p:nvSpPr>
              <p:spPr bwMode="auto">
                <a:xfrm>
                  <a:off x="3331" y="1081"/>
                  <a:ext cx="46" cy="318"/>
                </a:xfrm>
                <a:prstGeom prst="upDownArrow">
                  <a:avLst>
                    <a:gd name="adj1" fmla="val 50000"/>
                    <a:gd name="adj2" fmla="val 138261"/>
                  </a:avLst>
                </a:prstGeom>
                <a:solidFill>
                  <a:schemeClr val="tx1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Rectangle 17"/>
                <p:cNvSpPr>
                  <a:spLocks noChangeArrowheads="1"/>
                </p:cNvSpPr>
                <p:nvPr/>
              </p:nvSpPr>
              <p:spPr bwMode="auto">
                <a:xfrm>
                  <a:off x="3012" y="1431"/>
                  <a:ext cx="680" cy="233"/>
                </a:xfrm>
                <a:prstGeom prst="rect">
                  <a:avLst/>
                </a:prstGeom>
                <a:solidFill>
                  <a:srgbClr val="75EEFB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ROM</a:t>
                  </a:r>
                </a:p>
              </p:txBody>
            </p:sp>
            <p:sp>
              <p:nvSpPr>
                <p:cNvPr id="1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975" y="717"/>
                  <a:ext cx="2320" cy="25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/>
                    <a:t>局部总线</a:t>
                  </a:r>
                  <a:r>
                    <a:rPr lang="en-US" altLang="zh-CN" sz="2000" b="1" smtClean="0"/>
                    <a:t>(CPU</a:t>
                  </a:r>
                  <a:r>
                    <a:rPr lang="zh-CN" altLang="en-US" sz="2000" b="1" smtClean="0"/>
                    <a:t>总线、片级总线</a:t>
                  </a:r>
                  <a:r>
                    <a:rPr lang="en-US" altLang="zh-CN" sz="2000" b="1" smtClean="0"/>
                    <a:t>)</a:t>
                  </a:r>
                  <a:endParaRPr lang="zh-CN" altLang="en-US" sz="2000" b="1"/>
                </a:p>
              </p:txBody>
            </p:sp>
            <p:sp>
              <p:nvSpPr>
                <p:cNvPr id="17" name="AutoShape 20"/>
                <p:cNvSpPr>
                  <a:spLocks noChangeArrowheads="1"/>
                </p:cNvSpPr>
                <p:nvPr/>
              </p:nvSpPr>
              <p:spPr bwMode="auto">
                <a:xfrm>
                  <a:off x="4096" y="1089"/>
                  <a:ext cx="46" cy="318"/>
                </a:xfrm>
                <a:prstGeom prst="upDownArrow">
                  <a:avLst>
                    <a:gd name="adj1" fmla="val 50000"/>
                    <a:gd name="adj2" fmla="val 138261"/>
                  </a:avLst>
                </a:prstGeom>
                <a:solidFill>
                  <a:schemeClr val="tx1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Rectangle 21"/>
                <p:cNvSpPr>
                  <a:spLocks noChangeArrowheads="1"/>
                </p:cNvSpPr>
                <p:nvPr/>
              </p:nvSpPr>
              <p:spPr bwMode="auto">
                <a:xfrm>
                  <a:off x="3827" y="1438"/>
                  <a:ext cx="619" cy="233"/>
                </a:xfrm>
                <a:prstGeom prst="rect">
                  <a:avLst/>
                </a:prstGeom>
                <a:solidFill>
                  <a:srgbClr val="75EEFB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RAM</a:t>
                  </a:r>
                </a:p>
              </p:txBody>
            </p:sp>
          </p:grpSp>
          <p:sp>
            <p:nvSpPr>
              <p:cNvPr id="37" name="左右箭头 36"/>
              <p:cNvSpPr>
                <a:spLocks noChangeArrowheads="1"/>
              </p:cNvSpPr>
              <p:nvPr/>
            </p:nvSpPr>
            <p:spPr bwMode="auto">
              <a:xfrm>
                <a:off x="4787353" y="2636911"/>
                <a:ext cx="3433621" cy="149153"/>
              </a:xfrm>
              <a:prstGeom prst="leftRightArrow">
                <a:avLst>
                  <a:gd name="adj1" fmla="val 50000"/>
                  <a:gd name="adj2" fmla="val 50204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" name="Rectangle 21"/>
            <p:cNvSpPr>
              <a:spLocks noChangeArrowheads="1"/>
            </p:cNvSpPr>
            <p:nvPr/>
          </p:nvSpPr>
          <p:spPr bwMode="auto">
            <a:xfrm>
              <a:off x="7380312" y="3284984"/>
              <a:ext cx="982663" cy="369888"/>
            </a:xfrm>
            <a:prstGeom prst="rect">
              <a:avLst/>
            </a:prstGeom>
            <a:solidFill>
              <a:srgbClr val="75EEFB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 smtClean="0"/>
                <a:t>IO</a:t>
              </a:r>
              <a:r>
                <a:rPr lang="zh-CN" altLang="en-US" b="1" smtClean="0"/>
                <a:t>接口</a:t>
              </a:r>
              <a:endParaRPr lang="en-US" altLang="zh-CN" b="1"/>
            </a:p>
          </p:txBody>
        </p:sp>
        <p:sp>
          <p:nvSpPr>
            <p:cNvPr id="46" name="AutoShape 20"/>
            <p:cNvSpPr>
              <a:spLocks noChangeArrowheads="1"/>
            </p:cNvSpPr>
            <p:nvPr/>
          </p:nvSpPr>
          <p:spPr bwMode="auto">
            <a:xfrm>
              <a:off x="7801633" y="2708920"/>
              <a:ext cx="73514" cy="504825"/>
            </a:xfrm>
            <a:prstGeom prst="upDownArrow">
              <a:avLst>
                <a:gd name="adj1" fmla="val 50000"/>
                <a:gd name="adj2" fmla="val 138261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2656389" y="189540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0000FF"/>
                </a:solidFill>
              </a:rPr>
              <a:t>CPU</a:t>
            </a:r>
            <a:r>
              <a:rPr lang="zh-CN" altLang="en-US" b="1" smtClean="0">
                <a:solidFill>
                  <a:srgbClr val="0000FF"/>
                </a:solidFill>
              </a:rPr>
              <a:t>内部部件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10002" y="190754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0000FF"/>
                </a:solidFill>
              </a:rPr>
              <a:t>主板各芯片之间互连的总线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51361" y="4575482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0000FF"/>
                </a:solidFill>
              </a:rPr>
              <a:t>主板与插件板之间互连的总线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72000" y="6456105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0000FF"/>
                </a:solidFill>
              </a:rPr>
              <a:t>计算机系统与外部设备之间互连的总线</a:t>
            </a:r>
            <a:endParaRPr lang="zh-CN" altLang="en-US" b="1">
              <a:solidFill>
                <a:srgbClr val="0000FF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916238" y="1124744"/>
            <a:ext cx="3095922" cy="400110"/>
            <a:chOff x="2916238" y="1124744"/>
            <a:chExt cx="3095922" cy="400110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2916238" y="1177228"/>
              <a:ext cx="309592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780123" y="1124744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70C0"/>
                  </a:solidFill>
                </a:rPr>
                <a:t>系统总线</a:t>
              </a:r>
              <a:endParaRPr lang="zh-CN" altLang="en-US" sz="200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4" grpId="0" build="p" autoUpdateAnimBg="0"/>
      <p:bldP spid="3" grpId="0"/>
      <p:bldP spid="36" grpId="0"/>
      <p:bldP spid="47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26368" y="101576"/>
            <a:ext cx="5257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/>
              <a:t>4</a:t>
            </a:r>
            <a:r>
              <a:rPr lang="zh-CN" altLang="en-US" sz="2800" b="1" smtClean="0"/>
              <a:t>）按</a:t>
            </a:r>
            <a:r>
              <a:rPr lang="zh-CN" altLang="en-US" sz="2800" b="1"/>
              <a:t>时序控制方式划分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1062261"/>
            <a:ext cx="4343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 </a:t>
            </a:r>
            <a:r>
              <a:rPr lang="zh-CN" altLang="en-US" sz="2800" b="1" smtClean="0">
                <a:solidFill>
                  <a:srgbClr val="0000FF"/>
                </a:solidFill>
              </a:rPr>
              <a:t>①同步总线</a:t>
            </a:r>
            <a:r>
              <a:rPr lang="en-US" altLang="zh-CN" sz="2800" b="1"/>
              <a:t>:</a:t>
            </a:r>
            <a:endParaRPr lang="zh-CN" altLang="en-US" sz="2800" b="1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621855" y="1052736"/>
            <a:ext cx="6270625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由统一时序信号控制总线传送操作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812105" y="1628800"/>
            <a:ext cx="7597775" cy="13849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在固定时钟周期内完成数据传送，由同步脉冲定时</a:t>
            </a:r>
            <a:r>
              <a:rPr lang="zh-CN" altLang="en-US" sz="2800" b="1" smtClean="0"/>
              <a:t>打入。</a:t>
            </a:r>
            <a:endParaRPr lang="zh-CN" altLang="en-US" sz="2800" b="1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840680" y="3250540"/>
            <a:ext cx="33210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/>
              <a:t>例： </a:t>
            </a:r>
            <a:r>
              <a:rPr lang="en-US" altLang="zh-CN" sz="2800" b="1"/>
              <a:t>CPU</a:t>
            </a:r>
            <a:r>
              <a:rPr lang="zh-CN" altLang="en-US" sz="2800" b="1"/>
              <a:t>读数</a:t>
            </a:r>
            <a:r>
              <a:rPr lang="zh-CN" altLang="en-US" sz="2800" b="1" smtClean="0"/>
              <a:t>据</a:t>
            </a:r>
            <a:endParaRPr lang="en-US" altLang="zh-CN" sz="2800" b="1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7419280" y="3936340"/>
            <a:ext cx="0" cy="14478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3152080" y="3936340"/>
            <a:ext cx="0" cy="14478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3685480" y="4850740"/>
            <a:ext cx="0" cy="14478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075880" y="6146140"/>
            <a:ext cx="1905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打入地址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5209480" y="6165304"/>
            <a:ext cx="1905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打入数据</a:t>
            </a:r>
          </a:p>
        </p:txBody>
      </p: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1399480" y="3936340"/>
            <a:ext cx="6553200" cy="2271713"/>
            <a:chOff x="336" y="0"/>
            <a:chExt cx="4128" cy="1431"/>
          </a:xfrm>
        </p:grpSpPr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1632" y="672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1440" y="336"/>
              <a:ext cx="3024" cy="288"/>
              <a:chOff x="624" y="3552"/>
              <a:chExt cx="3024" cy="288"/>
            </a:xfrm>
          </p:grpSpPr>
          <p:grpSp>
            <p:nvGrpSpPr>
              <p:cNvPr id="40" name="Group 19"/>
              <p:cNvGrpSpPr>
                <a:grpSpLocks/>
              </p:cNvGrpSpPr>
              <p:nvPr/>
            </p:nvGrpSpPr>
            <p:grpSpPr bwMode="auto">
              <a:xfrm>
                <a:off x="624" y="3552"/>
                <a:ext cx="672" cy="288"/>
                <a:chOff x="624" y="3552"/>
                <a:chExt cx="672" cy="288"/>
              </a:xfrm>
            </p:grpSpPr>
            <p:sp>
              <p:nvSpPr>
                <p:cNvPr id="57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9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60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41" name="Group 24"/>
              <p:cNvGrpSpPr>
                <a:grpSpLocks/>
              </p:cNvGrpSpPr>
              <p:nvPr/>
            </p:nvGrpSpPr>
            <p:grpSpPr bwMode="auto">
              <a:xfrm>
                <a:off x="1296" y="3552"/>
                <a:ext cx="672" cy="288"/>
                <a:chOff x="624" y="3552"/>
                <a:chExt cx="672" cy="288"/>
              </a:xfrm>
            </p:grpSpPr>
            <p:sp>
              <p:nvSpPr>
                <p:cNvPr id="53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5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42" name="Group 29"/>
              <p:cNvGrpSpPr>
                <a:grpSpLocks/>
              </p:cNvGrpSpPr>
              <p:nvPr/>
            </p:nvGrpSpPr>
            <p:grpSpPr bwMode="auto">
              <a:xfrm>
                <a:off x="1968" y="3552"/>
                <a:ext cx="672" cy="288"/>
                <a:chOff x="624" y="3552"/>
                <a:chExt cx="672" cy="288"/>
              </a:xfrm>
            </p:grpSpPr>
            <p:sp>
              <p:nvSpPr>
                <p:cNvPr id="49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1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2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43" name="Group 34"/>
              <p:cNvGrpSpPr>
                <a:grpSpLocks/>
              </p:cNvGrpSpPr>
              <p:nvPr/>
            </p:nvGrpSpPr>
            <p:grpSpPr bwMode="auto">
              <a:xfrm>
                <a:off x="2640" y="3552"/>
                <a:ext cx="672" cy="288"/>
                <a:chOff x="624" y="3552"/>
                <a:chExt cx="672" cy="288"/>
              </a:xfrm>
            </p:grpSpPr>
            <p:sp>
              <p:nvSpPr>
                <p:cNvPr id="45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6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7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8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 flipH="1">
                <a:off x="3312" y="384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sp>
          <p:nvSpPr>
            <p:cNvPr id="15" name="Text Box 40"/>
            <p:cNvSpPr txBox="1">
              <a:spLocks noChangeArrowheads="1"/>
            </p:cNvSpPr>
            <p:nvPr/>
          </p:nvSpPr>
          <p:spPr bwMode="auto">
            <a:xfrm>
              <a:off x="768" y="336"/>
              <a:ext cx="86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时钟</a:t>
              </a:r>
            </a:p>
          </p:txBody>
        </p:sp>
        <p:sp>
          <p:nvSpPr>
            <p:cNvPr id="16" name="Text Box 41"/>
            <p:cNvSpPr txBox="1">
              <a:spLocks noChangeArrowheads="1"/>
            </p:cNvSpPr>
            <p:nvPr/>
          </p:nvSpPr>
          <p:spPr bwMode="auto">
            <a:xfrm>
              <a:off x="1584" y="0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T1</a:t>
              </a:r>
            </a:p>
          </p:txBody>
        </p:sp>
        <p:sp>
          <p:nvSpPr>
            <p:cNvPr id="17" name="Text Box 42"/>
            <p:cNvSpPr txBox="1">
              <a:spLocks noChangeArrowheads="1"/>
            </p:cNvSpPr>
            <p:nvPr/>
          </p:nvSpPr>
          <p:spPr bwMode="auto">
            <a:xfrm>
              <a:off x="2976" y="0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T3</a:t>
              </a:r>
            </a:p>
          </p:txBody>
        </p:sp>
        <p:sp>
          <p:nvSpPr>
            <p:cNvPr id="18" name="Text Box 43"/>
            <p:cNvSpPr txBox="1">
              <a:spLocks noChangeArrowheads="1"/>
            </p:cNvSpPr>
            <p:nvPr/>
          </p:nvSpPr>
          <p:spPr bwMode="auto">
            <a:xfrm>
              <a:off x="2256" y="0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T2</a:t>
              </a:r>
            </a:p>
          </p:txBody>
        </p:sp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3648" y="0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T4</a:t>
              </a:r>
            </a:p>
          </p:txBody>
        </p:sp>
        <p:sp>
          <p:nvSpPr>
            <p:cNvPr id="20" name="Text Box 45"/>
            <p:cNvSpPr txBox="1">
              <a:spLocks noChangeArrowheads="1"/>
            </p:cNvSpPr>
            <p:nvPr/>
          </p:nvSpPr>
          <p:spPr bwMode="auto">
            <a:xfrm>
              <a:off x="768" y="720"/>
              <a:ext cx="86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地址</a:t>
              </a:r>
            </a:p>
          </p:txBody>
        </p:sp>
        <p:sp>
          <p:nvSpPr>
            <p:cNvPr id="21" name="Line 46"/>
            <p:cNvSpPr>
              <a:spLocks noChangeShapeType="1"/>
            </p:cNvSpPr>
            <p:nvPr/>
          </p:nvSpPr>
          <p:spPr bwMode="auto">
            <a:xfrm>
              <a:off x="1440" y="768"/>
              <a:ext cx="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2" name="Line 47"/>
            <p:cNvSpPr>
              <a:spLocks noChangeShapeType="1"/>
            </p:cNvSpPr>
            <p:nvPr/>
          </p:nvSpPr>
          <p:spPr bwMode="auto">
            <a:xfrm>
              <a:off x="1440" y="1008"/>
              <a:ext cx="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3" name="Line 48"/>
            <p:cNvSpPr>
              <a:spLocks noChangeShapeType="1"/>
            </p:cNvSpPr>
            <p:nvPr/>
          </p:nvSpPr>
          <p:spPr bwMode="auto">
            <a:xfrm>
              <a:off x="1536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4" name="Line 49"/>
            <p:cNvSpPr>
              <a:spLocks noChangeShapeType="1"/>
            </p:cNvSpPr>
            <p:nvPr/>
          </p:nvSpPr>
          <p:spPr bwMode="auto">
            <a:xfrm>
              <a:off x="1680" y="1008"/>
              <a:ext cx="21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5" name="Line 50"/>
            <p:cNvSpPr>
              <a:spLocks noChangeShapeType="1"/>
            </p:cNvSpPr>
            <p:nvPr/>
          </p:nvSpPr>
          <p:spPr bwMode="auto">
            <a:xfrm>
              <a:off x="1680" y="768"/>
              <a:ext cx="21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6" name="Line 51"/>
            <p:cNvSpPr>
              <a:spLocks noChangeShapeType="1"/>
            </p:cNvSpPr>
            <p:nvPr/>
          </p:nvSpPr>
          <p:spPr bwMode="auto">
            <a:xfrm flipH="1">
              <a:off x="1536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7" name="Line 52"/>
            <p:cNvSpPr>
              <a:spLocks noChangeShapeType="1"/>
            </p:cNvSpPr>
            <p:nvPr/>
          </p:nvSpPr>
          <p:spPr bwMode="auto">
            <a:xfrm flipH="1">
              <a:off x="3792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8" name="Line 53"/>
            <p:cNvSpPr>
              <a:spLocks noChangeShapeType="1"/>
            </p:cNvSpPr>
            <p:nvPr/>
          </p:nvSpPr>
          <p:spPr bwMode="auto">
            <a:xfrm>
              <a:off x="3792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9" name="Line 54"/>
            <p:cNvSpPr>
              <a:spLocks noChangeShapeType="1"/>
            </p:cNvSpPr>
            <p:nvPr/>
          </p:nvSpPr>
          <p:spPr bwMode="auto">
            <a:xfrm>
              <a:off x="3936" y="1008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0" name="Line 55"/>
            <p:cNvSpPr>
              <a:spLocks noChangeShapeType="1"/>
            </p:cNvSpPr>
            <p:nvPr/>
          </p:nvSpPr>
          <p:spPr bwMode="auto">
            <a:xfrm>
              <a:off x="3936" y="768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1" name="Text Box 56"/>
            <p:cNvSpPr txBox="1">
              <a:spLocks noChangeArrowheads="1"/>
            </p:cNvSpPr>
            <p:nvPr/>
          </p:nvSpPr>
          <p:spPr bwMode="auto">
            <a:xfrm>
              <a:off x="336" y="1104"/>
              <a:ext cx="120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读出数据</a:t>
              </a:r>
            </a:p>
          </p:txBody>
        </p:sp>
        <p:sp>
          <p:nvSpPr>
            <p:cNvPr id="32" name="Line 57"/>
            <p:cNvSpPr>
              <a:spLocks noChangeShapeType="1"/>
            </p:cNvSpPr>
            <p:nvPr/>
          </p:nvSpPr>
          <p:spPr bwMode="auto">
            <a:xfrm>
              <a:off x="3792" y="1152"/>
              <a:ext cx="96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3" name="Line 58"/>
            <p:cNvSpPr>
              <a:spLocks noChangeShapeType="1"/>
            </p:cNvSpPr>
            <p:nvPr/>
          </p:nvSpPr>
          <p:spPr bwMode="auto">
            <a:xfrm>
              <a:off x="2928" y="1392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4" name="Line 59"/>
            <p:cNvSpPr>
              <a:spLocks noChangeShapeType="1"/>
            </p:cNvSpPr>
            <p:nvPr/>
          </p:nvSpPr>
          <p:spPr bwMode="auto">
            <a:xfrm>
              <a:off x="2928" y="1152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5" name="Line 60"/>
            <p:cNvSpPr>
              <a:spLocks noChangeShapeType="1"/>
            </p:cNvSpPr>
            <p:nvPr/>
          </p:nvSpPr>
          <p:spPr bwMode="auto">
            <a:xfrm flipH="1">
              <a:off x="2832" y="1152"/>
              <a:ext cx="96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6" name="Line 61"/>
            <p:cNvSpPr>
              <a:spLocks noChangeShapeType="1"/>
            </p:cNvSpPr>
            <p:nvPr/>
          </p:nvSpPr>
          <p:spPr bwMode="auto">
            <a:xfrm>
              <a:off x="2832" y="1296"/>
              <a:ext cx="96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7" name="Line 62"/>
            <p:cNvSpPr>
              <a:spLocks noChangeShapeType="1"/>
            </p:cNvSpPr>
            <p:nvPr/>
          </p:nvSpPr>
          <p:spPr bwMode="auto">
            <a:xfrm>
              <a:off x="3888" y="1296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8" name="Line 63"/>
            <p:cNvSpPr>
              <a:spLocks noChangeShapeType="1"/>
            </p:cNvSpPr>
            <p:nvPr/>
          </p:nvSpPr>
          <p:spPr bwMode="auto">
            <a:xfrm flipV="1">
              <a:off x="1474" y="1287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9" name="Line 64"/>
            <p:cNvSpPr>
              <a:spLocks noChangeShapeType="1"/>
            </p:cNvSpPr>
            <p:nvPr/>
          </p:nvSpPr>
          <p:spPr bwMode="auto">
            <a:xfrm flipH="1">
              <a:off x="3792" y="1296"/>
              <a:ext cx="96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61" name="Line 65"/>
          <p:cNvSpPr>
            <a:spLocks noChangeShapeType="1"/>
          </p:cNvSpPr>
          <p:nvPr/>
        </p:nvSpPr>
        <p:spPr bwMode="auto">
          <a:xfrm>
            <a:off x="5817402" y="5003140"/>
            <a:ext cx="0" cy="12954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nimBg="1"/>
      <p:bldP spid="8" grpId="0" animBg="1"/>
      <p:bldP spid="9" grpId="0" animBg="1"/>
      <p:bldP spid="10" grpId="0" build="p" autoUpdateAnimBg="0" advAuto="0"/>
      <p:bldP spid="11" grpId="0" build="p" autoUpdateAnimBg="0" advAuto="0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771525" y="158229"/>
            <a:ext cx="4343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FF"/>
                </a:solidFill>
              </a:rPr>
              <a:t>②异步总线</a:t>
            </a:r>
            <a:r>
              <a:rPr lang="en-US" altLang="zh-CN" sz="2800" b="1">
                <a:solidFill>
                  <a:srgbClr val="0000FF"/>
                </a:solidFill>
              </a:rPr>
              <a:t>: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996847" y="902264"/>
            <a:ext cx="7991475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无固定时钟周期划分，以异步应答方式控制</a:t>
            </a:r>
            <a:r>
              <a:rPr lang="zh-CN" altLang="en-US" sz="2800" b="1" smtClean="0"/>
              <a:t>传送。</a:t>
            </a:r>
            <a:endParaRPr lang="zh-CN" altLang="en-US" sz="2800" b="1"/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511175" y="1821236"/>
            <a:ext cx="3182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800"/>
                </a:solidFill>
              </a:rPr>
              <a:t>例. </a:t>
            </a:r>
            <a:r>
              <a:rPr lang="en-US" altLang="zh-CN" sz="2800" b="1">
                <a:solidFill>
                  <a:srgbClr val="003800"/>
                </a:solidFill>
              </a:rPr>
              <a:t>CPU</a:t>
            </a:r>
            <a:r>
              <a:rPr lang="zh-CN" altLang="en-US" sz="2800" b="1">
                <a:solidFill>
                  <a:srgbClr val="003800"/>
                </a:solidFill>
              </a:rPr>
              <a:t>读数据</a:t>
            </a:r>
          </a:p>
        </p:txBody>
      </p:sp>
      <p:sp>
        <p:nvSpPr>
          <p:cNvPr id="48" name="Line 76"/>
          <p:cNvSpPr>
            <a:spLocks noChangeShapeType="1"/>
          </p:cNvSpPr>
          <p:nvPr/>
        </p:nvSpPr>
        <p:spPr bwMode="auto">
          <a:xfrm>
            <a:off x="4859338" y="2905150"/>
            <a:ext cx="0" cy="1987550"/>
          </a:xfrm>
          <a:prstGeom prst="line">
            <a:avLst/>
          </a:prstGeom>
          <a:noFill/>
          <a:ln w="1587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grpSp>
        <p:nvGrpSpPr>
          <p:cNvPr id="49" name="Group 77"/>
          <p:cNvGrpSpPr>
            <a:grpSpLocks/>
          </p:cNvGrpSpPr>
          <p:nvPr/>
        </p:nvGrpSpPr>
        <p:grpSpPr bwMode="auto">
          <a:xfrm>
            <a:off x="2397125" y="3249637"/>
            <a:ext cx="3851275" cy="392113"/>
            <a:chOff x="1048" y="777"/>
            <a:chExt cx="2426" cy="201"/>
          </a:xfrm>
        </p:grpSpPr>
        <p:grpSp>
          <p:nvGrpSpPr>
            <p:cNvPr id="50" name="Group 78"/>
            <p:cNvGrpSpPr>
              <a:grpSpLocks/>
            </p:cNvGrpSpPr>
            <p:nvPr/>
          </p:nvGrpSpPr>
          <p:grpSpPr bwMode="auto">
            <a:xfrm>
              <a:off x="1048" y="786"/>
              <a:ext cx="1924" cy="188"/>
              <a:chOff x="1048" y="786"/>
              <a:chExt cx="1997" cy="188"/>
            </a:xfrm>
          </p:grpSpPr>
          <p:sp>
            <p:nvSpPr>
              <p:cNvPr id="53" name="Freeform 79"/>
              <p:cNvSpPr>
                <a:spLocks/>
              </p:cNvSpPr>
              <p:nvPr/>
            </p:nvSpPr>
            <p:spPr bwMode="auto">
              <a:xfrm>
                <a:off x="1051" y="786"/>
                <a:ext cx="1994" cy="92"/>
              </a:xfrm>
              <a:custGeom>
                <a:avLst/>
                <a:gdLst>
                  <a:gd name="T0" fmla="*/ 0 w 1994"/>
                  <a:gd name="T1" fmla="*/ 110 h 110"/>
                  <a:gd name="T2" fmla="*/ 293 w 1994"/>
                  <a:gd name="T3" fmla="*/ 110 h 110"/>
                  <a:gd name="T4" fmla="*/ 384 w 1994"/>
                  <a:gd name="T5" fmla="*/ 0 h 110"/>
                  <a:gd name="T6" fmla="*/ 1994 w 1994"/>
                  <a:gd name="T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94" h="110">
                    <a:moveTo>
                      <a:pt x="0" y="110"/>
                    </a:moveTo>
                    <a:lnTo>
                      <a:pt x="293" y="110"/>
                    </a:lnTo>
                    <a:lnTo>
                      <a:pt x="384" y="0"/>
                    </a:lnTo>
                    <a:lnTo>
                      <a:pt x="1994" y="0"/>
                    </a:lnTo>
                  </a:path>
                </a:pathLst>
              </a:custGeom>
              <a:noFill/>
              <a:ln w="25400" cmpd="sng">
                <a:solidFill>
                  <a:srgbClr val="0038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54" name="Freeform 80"/>
              <p:cNvSpPr>
                <a:spLocks/>
              </p:cNvSpPr>
              <p:nvPr/>
            </p:nvSpPr>
            <p:spPr bwMode="auto">
              <a:xfrm flipV="1">
                <a:off x="1048" y="882"/>
                <a:ext cx="1994" cy="92"/>
              </a:xfrm>
              <a:custGeom>
                <a:avLst/>
                <a:gdLst>
                  <a:gd name="T0" fmla="*/ 0 w 1994"/>
                  <a:gd name="T1" fmla="*/ 110 h 110"/>
                  <a:gd name="T2" fmla="*/ 293 w 1994"/>
                  <a:gd name="T3" fmla="*/ 110 h 110"/>
                  <a:gd name="T4" fmla="*/ 384 w 1994"/>
                  <a:gd name="T5" fmla="*/ 0 h 110"/>
                  <a:gd name="T6" fmla="*/ 1994 w 1994"/>
                  <a:gd name="T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94" h="110">
                    <a:moveTo>
                      <a:pt x="0" y="110"/>
                    </a:moveTo>
                    <a:lnTo>
                      <a:pt x="293" y="110"/>
                    </a:lnTo>
                    <a:lnTo>
                      <a:pt x="384" y="0"/>
                    </a:lnTo>
                    <a:lnTo>
                      <a:pt x="1994" y="0"/>
                    </a:lnTo>
                  </a:path>
                </a:pathLst>
              </a:custGeom>
              <a:noFill/>
              <a:ln w="25400" cmpd="sng">
                <a:solidFill>
                  <a:srgbClr val="0038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</p:grpSp>
        <p:sp>
          <p:nvSpPr>
            <p:cNvPr id="51" name="Freeform 81"/>
            <p:cNvSpPr>
              <a:spLocks/>
            </p:cNvSpPr>
            <p:nvPr/>
          </p:nvSpPr>
          <p:spPr bwMode="auto">
            <a:xfrm>
              <a:off x="2953" y="777"/>
              <a:ext cx="128" cy="201"/>
            </a:xfrm>
            <a:custGeom>
              <a:avLst/>
              <a:gdLst>
                <a:gd name="T0" fmla="*/ 9 w 101"/>
                <a:gd name="T1" fmla="*/ 0 h 201"/>
                <a:gd name="T2" fmla="*/ 101 w 101"/>
                <a:gd name="T3" fmla="*/ 101 h 201"/>
                <a:gd name="T4" fmla="*/ 0 w 101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" h="201">
                  <a:moveTo>
                    <a:pt x="9" y="0"/>
                  </a:moveTo>
                  <a:lnTo>
                    <a:pt x="101" y="101"/>
                  </a:lnTo>
                  <a:lnTo>
                    <a:pt x="0" y="201"/>
                  </a:lnTo>
                </a:path>
              </a:pathLst>
            </a:custGeom>
            <a:noFill/>
            <a:ln w="25400" cmpd="sng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52" name="Line 82"/>
            <p:cNvSpPr>
              <a:spLocks noChangeShapeType="1"/>
            </p:cNvSpPr>
            <p:nvPr/>
          </p:nvSpPr>
          <p:spPr bwMode="auto">
            <a:xfrm>
              <a:off x="3081" y="878"/>
              <a:ext cx="393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55" name="Group 83"/>
          <p:cNvGrpSpPr>
            <a:grpSpLocks/>
          </p:cNvGrpSpPr>
          <p:nvPr/>
        </p:nvGrpSpPr>
        <p:grpSpPr bwMode="auto">
          <a:xfrm>
            <a:off x="4127500" y="3786212"/>
            <a:ext cx="2308225" cy="361950"/>
            <a:chOff x="1929" y="2249"/>
            <a:chExt cx="1417" cy="192"/>
          </a:xfrm>
        </p:grpSpPr>
        <p:sp>
          <p:nvSpPr>
            <p:cNvPr id="56" name="Freeform 84"/>
            <p:cNvSpPr>
              <a:spLocks/>
            </p:cNvSpPr>
            <p:nvPr/>
          </p:nvSpPr>
          <p:spPr bwMode="auto">
            <a:xfrm>
              <a:off x="1929" y="2249"/>
              <a:ext cx="1161" cy="192"/>
            </a:xfrm>
            <a:custGeom>
              <a:avLst/>
              <a:gdLst>
                <a:gd name="T0" fmla="*/ 0 w 1161"/>
                <a:gd name="T1" fmla="*/ 100 h 192"/>
                <a:gd name="T2" fmla="*/ 265 w 1161"/>
                <a:gd name="T3" fmla="*/ 100 h 192"/>
                <a:gd name="T4" fmla="*/ 374 w 1161"/>
                <a:gd name="T5" fmla="*/ 0 h 192"/>
                <a:gd name="T6" fmla="*/ 1060 w 1161"/>
                <a:gd name="T7" fmla="*/ 0 h 192"/>
                <a:gd name="T8" fmla="*/ 1161 w 1161"/>
                <a:gd name="T9" fmla="*/ 100 h 192"/>
                <a:gd name="T10" fmla="*/ 1060 w 1161"/>
                <a:gd name="T11" fmla="*/ 192 h 192"/>
                <a:gd name="T12" fmla="*/ 356 w 1161"/>
                <a:gd name="T13" fmla="*/ 192 h 192"/>
                <a:gd name="T14" fmla="*/ 265 w 1161"/>
                <a:gd name="T15" fmla="*/ 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1" h="192">
                  <a:moveTo>
                    <a:pt x="0" y="100"/>
                  </a:moveTo>
                  <a:lnTo>
                    <a:pt x="265" y="100"/>
                  </a:lnTo>
                  <a:lnTo>
                    <a:pt x="374" y="0"/>
                  </a:lnTo>
                  <a:lnTo>
                    <a:pt x="1060" y="0"/>
                  </a:lnTo>
                  <a:lnTo>
                    <a:pt x="1161" y="100"/>
                  </a:lnTo>
                  <a:lnTo>
                    <a:pt x="1060" y="192"/>
                  </a:lnTo>
                  <a:lnTo>
                    <a:pt x="356" y="192"/>
                  </a:lnTo>
                  <a:lnTo>
                    <a:pt x="265" y="91"/>
                  </a:lnTo>
                </a:path>
              </a:pathLst>
            </a:custGeom>
            <a:noFill/>
            <a:ln w="25400" cmpd="sng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57" name="Line 85"/>
            <p:cNvSpPr>
              <a:spLocks noChangeShapeType="1"/>
            </p:cNvSpPr>
            <p:nvPr/>
          </p:nvSpPr>
          <p:spPr bwMode="auto">
            <a:xfrm>
              <a:off x="3090" y="2350"/>
              <a:ext cx="256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58" name="Text Box 87"/>
          <p:cNvSpPr txBox="1">
            <a:spLocks noChangeArrowheads="1"/>
          </p:cNvSpPr>
          <p:nvPr/>
        </p:nvSpPr>
        <p:spPr bwMode="auto">
          <a:xfrm>
            <a:off x="6434138" y="3694137"/>
            <a:ext cx="104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3800"/>
                </a:solidFill>
              </a:rPr>
              <a:t>Data</a:t>
            </a:r>
          </a:p>
        </p:txBody>
      </p:sp>
      <p:sp>
        <p:nvSpPr>
          <p:cNvPr id="61" name="Line 88"/>
          <p:cNvSpPr>
            <a:spLocks noChangeShapeType="1"/>
          </p:cNvSpPr>
          <p:nvPr/>
        </p:nvSpPr>
        <p:spPr bwMode="auto">
          <a:xfrm>
            <a:off x="1619672" y="3645024"/>
            <a:ext cx="495300" cy="0"/>
          </a:xfrm>
          <a:prstGeom prst="line">
            <a:avLst/>
          </a:prstGeom>
          <a:noFill/>
          <a:ln w="22225">
            <a:solidFill>
              <a:srgbClr val="0038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63" name="Line 89"/>
          <p:cNvSpPr>
            <a:spLocks noChangeShapeType="1"/>
          </p:cNvSpPr>
          <p:nvPr/>
        </p:nvSpPr>
        <p:spPr bwMode="auto">
          <a:xfrm>
            <a:off x="2932113" y="2911500"/>
            <a:ext cx="0" cy="1987550"/>
          </a:xfrm>
          <a:prstGeom prst="line">
            <a:avLst/>
          </a:prstGeom>
          <a:noFill/>
          <a:ln w="1587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grpSp>
        <p:nvGrpSpPr>
          <p:cNvPr id="65" name="Group 118"/>
          <p:cNvGrpSpPr>
            <a:grpSpLocks/>
          </p:cNvGrpSpPr>
          <p:nvPr/>
        </p:nvGrpSpPr>
        <p:grpSpPr bwMode="auto">
          <a:xfrm>
            <a:off x="2932113" y="2747987"/>
            <a:ext cx="1925637" cy="519113"/>
            <a:chOff x="1847" y="1390"/>
            <a:chExt cx="1213" cy="327"/>
          </a:xfrm>
        </p:grpSpPr>
        <p:sp>
          <p:nvSpPr>
            <p:cNvPr id="67" name="Text Box 91"/>
            <p:cNvSpPr txBox="1">
              <a:spLocks noChangeArrowheads="1"/>
            </p:cNvSpPr>
            <p:nvPr/>
          </p:nvSpPr>
          <p:spPr bwMode="auto">
            <a:xfrm>
              <a:off x="2162" y="1390"/>
              <a:ext cx="6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</a:rPr>
                <a:t>时延</a:t>
              </a:r>
            </a:p>
          </p:txBody>
        </p:sp>
        <p:sp>
          <p:nvSpPr>
            <p:cNvPr id="69" name="Line 92"/>
            <p:cNvSpPr>
              <a:spLocks noChangeShapeType="1"/>
            </p:cNvSpPr>
            <p:nvPr/>
          </p:nvSpPr>
          <p:spPr bwMode="auto">
            <a:xfrm>
              <a:off x="2703" y="1580"/>
              <a:ext cx="357" cy="0"/>
            </a:xfrm>
            <a:prstGeom prst="line">
              <a:avLst/>
            </a:prstGeom>
            <a:noFill/>
            <a:ln w="1778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FF"/>
                </a:solidFill>
              </a:endParaRPr>
            </a:p>
          </p:txBody>
        </p:sp>
        <p:sp>
          <p:nvSpPr>
            <p:cNvPr id="82" name="Line 93"/>
            <p:cNvSpPr>
              <a:spLocks noChangeShapeType="1"/>
            </p:cNvSpPr>
            <p:nvPr/>
          </p:nvSpPr>
          <p:spPr bwMode="auto">
            <a:xfrm rot="10800000" flipV="1">
              <a:off x="1847" y="1576"/>
              <a:ext cx="320" cy="0"/>
            </a:xfrm>
            <a:prstGeom prst="line">
              <a:avLst/>
            </a:prstGeom>
            <a:noFill/>
            <a:ln w="1778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FF"/>
                </a:solidFill>
              </a:endParaRPr>
            </a:p>
          </p:txBody>
        </p:sp>
      </p:grpSp>
      <p:sp>
        <p:nvSpPr>
          <p:cNvPr id="83" name="Line 94"/>
          <p:cNvSpPr>
            <a:spLocks noChangeShapeType="1"/>
          </p:cNvSpPr>
          <p:nvPr/>
        </p:nvSpPr>
        <p:spPr bwMode="auto">
          <a:xfrm flipH="1">
            <a:off x="7604075" y="3973537"/>
            <a:ext cx="568325" cy="0"/>
          </a:xfrm>
          <a:prstGeom prst="line">
            <a:avLst/>
          </a:prstGeom>
          <a:noFill/>
          <a:ln w="22225">
            <a:solidFill>
              <a:srgbClr val="0038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84" name="Freeform 95"/>
          <p:cNvSpPr>
            <a:spLocks/>
          </p:cNvSpPr>
          <p:nvPr/>
        </p:nvSpPr>
        <p:spPr bwMode="auto">
          <a:xfrm>
            <a:off x="4216400" y="4303737"/>
            <a:ext cx="2460625" cy="234950"/>
          </a:xfrm>
          <a:custGeom>
            <a:avLst/>
            <a:gdLst>
              <a:gd name="T0" fmla="*/ 0 w 1609"/>
              <a:gd name="T1" fmla="*/ 164 h 173"/>
              <a:gd name="T2" fmla="*/ 384 w 1609"/>
              <a:gd name="T3" fmla="*/ 164 h 173"/>
              <a:gd name="T4" fmla="*/ 502 w 1609"/>
              <a:gd name="T5" fmla="*/ 0 h 173"/>
              <a:gd name="T6" fmla="*/ 1133 w 1609"/>
              <a:gd name="T7" fmla="*/ 0 h 173"/>
              <a:gd name="T8" fmla="*/ 1270 w 1609"/>
              <a:gd name="T9" fmla="*/ 173 h 173"/>
              <a:gd name="T10" fmla="*/ 1609 w 1609"/>
              <a:gd name="T11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9" h="173">
                <a:moveTo>
                  <a:pt x="0" y="164"/>
                </a:moveTo>
                <a:lnTo>
                  <a:pt x="384" y="164"/>
                </a:lnTo>
                <a:lnTo>
                  <a:pt x="502" y="0"/>
                </a:lnTo>
                <a:lnTo>
                  <a:pt x="1133" y="0"/>
                </a:lnTo>
                <a:lnTo>
                  <a:pt x="1270" y="173"/>
                </a:lnTo>
                <a:lnTo>
                  <a:pt x="1609" y="173"/>
                </a:lnTo>
              </a:path>
            </a:pathLst>
          </a:custGeom>
          <a:noFill/>
          <a:ln w="25400" cmpd="sng">
            <a:solidFill>
              <a:srgbClr val="0038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85" name="Line 96"/>
          <p:cNvSpPr>
            <a:spLocks noChangeShapeType="1"/>
          </p:cNvSpPr>
          <p:nvPr/>
        </p:nvSpPr>
        <p:spPr bwMode="auto">
          <a:xfrm>
            <a:off x="5114925" y="2911500"/>
            <a:ext cx="0" cy="1987550"/>
          </a:xfrm>
          <a:prstGeom prst="line">
            <a:avLst/>
          </a:prstGeom>
          <a:noFill/>
          <a:ln w="1587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86" name="Line 97"/>
          <p:cNvSpPr>
            <a:spLocks noChangeShapeType="1"/>
          </p:cNvSpPr>
          <p:nvPr/>
        </p:nvSpPr>
        <p:spPr bwMode="auto">
          <a:xfrm flipH="1">
            <a:off x="7746950" y="4549800"/>
            <a:ext cx="425450" cy="0"/>
          </a:xfrm>
          <a:prstGeom prst="line">
            <a:avLst/>
          </a:prstGeom>
          <a:noFill/>
          <a:ln w="22225">
            <a:solidFill>
              <a:srgbClr val="0038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88" name="Text Box 98"/>
          <p:cNvSpPr txBox="1">
            <a:spLocks noChangeArrowheads="1"/>
          </p:cNvSpPr>
          <p:nvPr/>
        </p:nvSpPr>
        <p:spPr bwMode="auto">
          <a:xfrm>
            <a:off x="6588224" y="4245000"/>
            <a:ext cx="106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3800"/>
                </a:solidFill>
              </a:rPr>
              <a:t>ACK</a:t>
            </a:r>
          </a:p>
        </p:txBody>
      </p:sp>
      <p:sp>
        <p:nvSpPr>
          <p:cNvPr id="89" name="Line 99"/>
          <p:cNvSpPr>
            <a:spLocks noChangeShapeType="1"/>
          </p:cNvSpPr>
          <p:nvPr/>
        </p:nvSpPr>
        <p:spPr bwMode="auto">
          <a:xfrm flipH="1">
            <a:off x="4075113" y="4624412"/>
            <a:ext cx="1012825" cy="75565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90" name="Text Box 100"/>
          <p:cNvSpPr txBox="1">
            <a:spLocks noChangeArrowheads="1"/>
          </p:cNvSpPr>
          <p:nvPr/>
        </p:nvSpPr>
        <p:spPr bwMode="auto">
          <a:xfrm>
            <a:off x="977776" y="5363170"/>
            <a:ext cx="337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800"/>
                </a:solidFill>
              </a:rPr>
              <a:t>主设备检测到</a:t>
            </a:r>
            <a:r>
              <a:rPr lang="en-US" altLang="zh-CN" sz="2800" b="1">
                <a:solidFill>
                  <a:srgbClr val="003800"/>
                </a:solidFill>
              </a:rPr>
              <a:t>ACK, </a:t>
            </a:r>
            <a:r>
              <a:rPr lang="zh-CN" altLang="en-US" sz="2800" b="1">
                <a:solidFill>
                  <a:srgbClr val="003800"/>
                </a:solidFill>
              </a:rPr>
              <a:t>采样数据总线</a:t>
            </a:r>
          </a:p>
        </p:txBody>
      </p:sp>
      <p:sp>
        <p:nvSpPr>
          <p:cNvPr id="91" name="Line 101"/>
          <p:cNvSpPr>
            <a:spLocks noChangeShapeType="1"/>
          </p:cNvSpPr>
          <p:nvPr/>
        </p:nvSpPr>
        <p:spPr bwMode="auto">
          <a:xfrm flipH="1">
            <a:off x="1765300" y="3495700"/>
            <a:ext cx="674688" cy="118903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92" name="Text Box 102"/>
          <p:cNvSpPr txBox="1">
            <a:spLocks noChangeArrowheads="1"/>
          </p:cNvSpPr>
          <p:nvPr/>
        </p:nvSpPr>
        <p:spPr bwMode="auto">
          <a:xfrm>
            <a:off x="609600" y="4646637"/>
            <a:ext cx="2452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800"/>
                </a:solidFill>
              </a:rPr>
              <a:t>地址/读命令</a:t>
            </a:r>
          </a:p>
        </p:txBody>
      </p:sp>
      <p:sp>
        <p:nvSpPr>
          <p:cNvPr id="94" name="Line 103"/>
          <p:cNvSpPr>
            <a:spLocks noChangeShapeType="1"/>
          </p:cNvSpPr>
          <p:nvPr/>
        </p:nvSpPr>
        <p:spPr bwMode="auto">
          <a:xfrm flipV="1">
            <a:off x="5541963" y="2681312"/>
            <a:ext cx="360362" cy="582613"/>
          </a:xfrm>
          <a:prstGeom prst="line">
            <a:avLst/>
          </a:prstGeom>
          <a:noFill/>
          <a:ln w="1778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auto">
          <a:xfrm>
            <a:off x="3852863" y="2213000"/>
            <a:ext cx="4881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3800"/>
                </a:solidFill>
              </a:rPr>
              <a:t>CPU</a:t>
            </a:r>
            <a:r>
              <a:rPr lang="zh-CN" altLang="en-US" sz="2800" b="1">
                <a:solidFill>
                  <a:srgbClr val="003800"/>
                </a:solidFill>
              </a:rPr>
              <a:t>将地址/读命令变为无效</a:t>
            </a:r>
          </a:p>
        </p:txBody>
      </p:sp>
      <p:sp>
        <p:nvSpPr>
          <p:cNvPr id="96" name="Line 105"/>
          <p:cNvSpPr>
            <a:spLocks noChangeShapeType="1"/>
          </p:cNvSpPr>
          <p:nvPr/>
        </p:nvSpPr>
        <p:spPr bwMode="auto">
          <a:xfrm>
            <a:off x="5964238" y="4071961"/>
            <a:ext cx="1209520" cy="114915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97" name="Rectangle 106"/>
          <p:cNvSpPr>
            <a:spLocks noChangeArrowheads="1"/>
          </p:cNvSpPr>
          <p:nvPr/>
        </p:nvSpPr>
        <p:spPr bwMode="auto">
          <a:xfrm>
            <a:off x="5856288" y="5147146"/>
            <a:ext cx="2333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003800"/>
                </a:solidFill>
              </a:rPr>
              <a:t>从设备停止驱动数据总线</a:t>
            </a:r>
          </a:p>
        </p:txBody>
      </p:sp>
      <p:sp>
        <p:nvSpPr>
          <p:cNvPr id="98" name="Rectangle 107"/>
          <p:cNvSpPr>
            <a:spLocks noChangeArrowheads="1"/>
          </p:cNvSpPr>
          <p:nvPr/>
        </p:nvSpPr>
        <p:spPr bwMode="auto">
          <a:xfrm>
            <a:off x="4040188" y="6218148"/>
            <a:ext cx="27863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3800"/>
                </a:solidFill>
              </a:rPr>
              <a:t>将</a:t>
            </a:r>
            <a:r>
              <a:rPr lang="en-US" altLang="zh-CN" sz="2800" b="1">
                <a:solidFill>
                  <a:srgbClr val="003800"/>
                </a:solidFill>
              </a:rPr>
              <a:t>ACK</a:t>
            </a:r>
            <a:r>
              <a:rPr lang="zh-CN" altLang="en-US" sz="2800" b="1">
                <a:solidFill>
                  <a:srgbClr val="003800"/>
                </a:solidFill>
              </a:rPr>
              <a:t>变为无效</a:t>
            </a:r>
          </a:p>
        </p:txBody>
      </p:sp>
      <p:sp>
        <p:nvSpPr>
          <p:cNvPr id="99" name="Line 108"/>
          <p:cNvSpPr>
            <a:spLocks noChangeShapeType="1"/>
          </p:cNvSpPr>
          <p:nvPr/>
        </p:nvSpPr>
        <p:spPr bwMode="auto">
          <a:xfrm flipH="1">
            <a:off x="4989511" y="4481537"/>
            <a:ext cx="1027113" cy="1736611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00" name="Text Box 115"/>
          <p:cNvSpPr txBox="1">
            <a:spLocks noChangeArrowheads="1"/>
          </p:cNvSpPr>
          <p:nvPr/>
        </p:nvSpPr>
        <p:spPr bwMode="auto">
          <a:xfrm>
            <a:off x="8145407" y="3613446"/>
            <a:ext cx="701731" cy="1255714"/>
          </a:xfrm>
          <a:prstGeom prst="rect">
            <a:avLst/>
          </a:prstGeom>
          <a:solidFill>
            <a:srgbClr val="D5FFFF"/>
          </a:solidFill>
          <a:ln w="28575">
            <a:solidFill>
              <a:srgbClr val="0038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>
                <a:solidFill>
                  <a:srgbClr val="003800"/>
                </a:solidFill>
              </a:rPr>
              <a:t> 从设备</a:t>
            </a:r>
          </a:p>
        </p:txBody>
      </p:sp>
      <p:sp>
        <p:nvSpPr>
          <p:cNvPr id="101" name="Rectangle 116"/>
          <p:cNvSpPr>
            <a:spLocks noChangeArrowheads="1"/>
          </p:cNvSpPr>
          <p:nvPr/>
        </p:nvSpPr>
        <p:spPr bwMode="auto">
          <a:xfrm>
            <a:off x="7554913" y="2981896"/>
            <a:ext cx="1922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3800"/>
                </a:solidFill>
              </a:rPr>
              <a:t>(</a:t>
            </a:r>
            <a:r>
              <a:rPr lang="en-US" altLang="zh-CN" sz="2800" b="1">
                <a:solidFill>
                  <a:srgbClr val="003800"/>
                </a:solidFill>
              </a:rPr>
              <a:t>I/O</a:t>
            </a:r>
            <a:r>
              <a:rPr lang="zh-CN" altLang="en-US" sz="2800" b="1">
                <a:solidFill>
                  <a:srgbClr val="003800"/>
                </a:solidFill>
              </a:rPr>
              <a:t>或</a:t>
            </a:r>
            <a:r>
              <a:rPr lang="en-US" altLang="zh-CN" sz="2800" b="1">
                <a:solidFill>
                  <a:srgbClr val="003800"/>
                </a:solidFill>
              </a:rPr>
              <a:t>M)</a:t>
            </a:r>
            <a:endParaRPr lang="zh-CN" altLang="en-US" sz="2800" b="1">
              <a:solidFill>
                <a:srgbClr val="003800"/>
              </a:solidFill>
            </a:endParaRPr>
          </a:p>
        </p:txBody>
      </p:sp>
      <p:sp>
        <p:nvSpPr>
          <p:cNvPr id="103" name="Text Box 117"/>
          <p:cNvSpPr txBox="1">
            <a:spLocks noChangeArrowheads="1"/>
          </p:cNvSpPr>
          <p:nvPr/>
        </p:nvSpPr>
        <p:spPr bwMode="auto">
          <a:xfrm>
            <a:off x="550863" y="2965475"/>
            <a:ext cx="1093787" cy="1384995"/>
          </a:xfrm>
          <a:prstGeom prst="rect">
            <a:avLst/>
          </a:prstGeom>
          <a:solidFill>
            <a:srgbClr val="CCFFFF"/>
          </a:solidFill>
          <a:ln w="28575" cap="sq">
            <a:solidFill>
              <a:srgbClr val="0038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2800" b="1">
              <a:solidFill>
                <a:srgbClr val="003800"/>
              </a:solidFill>
            </a:endParaRPr>
          </a:p>
          <a:p>
            <a:pPr algn="ctr"/>
            <a:r>
              <a:rPr lang="en-US" altLang="zh-CN" sz="2800" b="1">
                <a:solidFill>
                  <a:srgbClr val="003800"/>
                </a:solidFill>
              </a:rPr>
              <a:t>CPU</a:t>
            </a:r>
          </a:p>
          <a:p>
            <a:pPr algn="ctr"/>
            <a:endParaRPr lang="en-US" altLang="zh-CN" sz="2800" b="1">
              <a:solidFill>
                <a:srgbClr val="0038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7" grpId="0" build="p" autoUpdateAnimBg="0"/>
      <p:bldP spid="58" grpId="0" autoUpdateAnimBg="0"/>
      <p:bldP spid="88" grpId="0" autoUpdateAnimBg="0"/>
      <p:bldP spid="90" grpId="0" autoUpdateAnimBg="0"/>
      <p:bldP spid="92" grpId="0" autoUpdateAnimBg="0"/>
      <p:bldP spid="95" grpId="0" autoUpdateAnimBg="0"/>
      <p:bldP spid="97" grpId="0" autoUpdateAnimBg="0"/>
      <p:bldP spid="98" grpId="0" autoUpdateAnimBg="0"/>
      <p:bldP spid="100" grpId="0" animBg="1" autoUpdateAnimBg="0"/>
      <p:bldP spid="101" grpId="0" autoUpdateAnimBg="0"/>
      <p:bldP spid="10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33266" y="149504"/>
            <a:ext cx="5387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③</a:t>
            </a:r>
            <a:r>
              <a:rPr lang="zh-CN" altLang="en-US" sz="2800" b="1">
                <a:solidFill>
                  <a:srgbClr val="0000FF"/>
                </a:solidFill>
              </a:rPr>
              <a:t> 扩展同步总线</a:t>
            </a:r>
            <a:r>
              <a:rPr lang="zh-CN" altLang="en-US" sz="2800" b="1">
                <a:solidFill>
                  <a:srgbClr val="003800"/>
                </a:solidFill>
              </a:rPr>
              <a:t>(半同步方式)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9552" y="965389"/>
            <a:ext cx="820439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smtClean="0"/>
              <a:t>    以</a:t>
            </a:r>
            <a:r>
              <a:rPr lang="zh-CN" altLang="en-US" sz="2800" b="1"/>
              <a:t>时钟周期为基础, 允许总线周期中的时钟数可变(既有统一时序同步时钟, 又</a:t>
            </a:r>
            <a:r>
              <a:rPr lang="zh-CN" altLang="en-US" sz="2800" b="1" smtClean="0"/>
              <a:t>有应答信号</a:t>
            </a:r>
            <a:r>
              <a:rPr lang="zh-CN" altLang="en-US" sz="2800" b="1"/>
              <a:t>) 。</a:t>
            </a:r>
          </a:p>
        </p:txBody>
      </p:sp>
      <p:sp>
        <p:nvSpPr>
          <p:cNvPr id="4" name="Freeform 21"/>
          <p:cNvSpPr>
            <a:spLocks/>
          </p:cNvSpPr>
          <p:nvPr/>
        </p:nvSpPr>
        <p:spPr bwMode="auto">
          <a:xfrm>
            <a:off x="4638675" y="3634581"/>
            <a:ext cx="223838" cy="1168400"/>
          </a:xfrm>
          <a:custGeom>
            <a:avLst/>
            <a:gdLst>
              <a:gd name="T0" fmla="*/ 0 w 183"/>
              <a:gd name="T1" fmla="*/ 0 h 1760"/>
              <a:gd name="T2" fmla="*/ 180 w 183"/>
              <a:gd name="T3" fmla="*/ 620 h 1760"/>
              <a:gd name="T4" fmla="*/ 20 w 183"/>
              <a:gd name="T5" fmla="*/ 176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" h="1760">
                <a:moveTo>
                  <a:pt x="0" y="0"/>
                </a:moveTo>
                <a:cubicBezTo>
                  <a:pt x="88" y="163"/>
                  <a:pt x="177" y="327"/>
                  <a:pt x="180" y="620"/>
                </a:cubicBezTo>
                <a:cubicBezTo>
                  <a:pt x="183" y="913"/>
                  <a:pt x="101" y="1336"/>
                  <a:pt x="20" y="176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1241425" y="5257006"/>
            <a:ext cx="11191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800" b="1">
                <a:solidFill>
                  <a:srgbClr val="003800"/>
                </a:solidFill>
              </a:rPr>
              <a:t>Data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847850" y="4102893"/>
            <a:ext cx="6896100" cy="330200"/>
            <a:chOff x="1299" y="2730"/>
            <a:chExt cx="4344" cy="208"/>
          </a:xfrm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1299" y="2730"/>
              <a:ext cx="2691" cy="199"/>
            </a:xfrm>
            <a:custGeom>
              <a:avLst/>
              <a:gdLst>
                <a:gd name="T0" fmla="*/ 0 w 2600"/>
                <a:gd name="T1" fmla="*/ 160 h 320"/>
                <a:gd name="T2" fmla="*/ 220 w 2600"/>
                <a:gd name="T3" fmla="*/ 160 h 320"/>
                <a:gd name="T4" fmla="*/ 380 w 2600"/>
                <a:gd name="T5" fmla="*/ 0 h 320"/>
                <a:gd name="T6" fmla="*/ 2440 w 2600"/>
                <a:gd name="T7" fmla="*/ 0 h 320"/>
                <a:gd name="T8" fmla="*/ 2600 w 2600"/>
                <a:gd name="T9" fmla="*/ 160 h 320"/>
                <a:gd name="T10" fmla="*/ 2460 w 2600"/>
                <a:gd name="T11" fmla="*/ 320 h 320"/>
                <a:gd name="T12" fmla="*/ 340 w 2600"/>
                <a:gd name="T13" fmla="*/ 320 h 320"/>
                <a:gd name="T14" fmla="*/ 200 w 2600"/>
                <a:gd name="T15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00" h="320">
                  <a:moveTo>
                    <a:pt x="0" y="160"/>
                  </a:moveTo>
                  <a:lnTo>
                    <a:pt x="220" y="160"/>
                  </a:lnTo>
                  <a:lnTo>
                    <a:pt x="380" y="0"/>
                  </a:lnTo>
                  <a:lnTo>
                    <a:pt x="2440" y="0"/>
                  </a:lnTo>
                  <a:lnTo>
                    <a:pt x="2600" y="160"/>
                  </a:lnTo>
                  <a:lnTo>
                    <a:pt x="2460" y="320"/>
                  </a:lnTo>
                  <a:lnTo>
                    <a:pt x="340" y="320"/>
                  </a:lnTo>
                  <a:lnTo>
                    <a:pt x="200" y="160"/>
                  </a:lnTo>
                </a:path>
              </a:pathLst>
            </a:custGeom>
            <a:noFill/>
            <a:ln w="28575">
              <a:solidFill>
                <a:srgbClr val="0038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" name="Freeform 25"/>
            <p:cNvSpPr>
              <a:spLocks/>
            </p:cNvSpPr>
            <p:nvPr/>
          </p:nvSpPr>
          <p:spPr bwMode="auto">
            <a:xfrm>
              <a:off x="3997" y="2742"/>
              <a:ext cx="1646" cy="196"/>
            </a:xfrm>
            <a:custGeom>
              <a:avLst/>
              <a:gdLst>
                <a:gd name="T0" fmla="*/ 0 w 1660"/>
                <a:gd name="T1" fmla="*/ 140 h 320"/>
                <a:gd name="T2" fmla="*/ 80 w 1660"/>
                <a:gd name="T3" fmla="*/ 0 h 320"/>
                <a:gd name="T4" fmla="*/ 1480 w 1660"/>
                <a:gd name="T5" fmla="*/ 0 h 320"/>
                <a:gd name="T6" fmla="*/ 1660 w 1660"/>
                <a:gd name="T7" fmla="*/ 160 h 320"/>
                <a:gd name="T8" fmla="*/ 1520 w 1660"/>
                <a:gd name="T9" fmla="*/ 320 h 320"/>
                <a:gd name="T10" fmla="*/ 120 w 1660"/>
                <a:gd name="T11" fmla="*/ 320 h 320"/>
                <a:gd name="T12" fmla="*/ 0 w 1660"/>
                <a:gd name="T13" fmla="*/ 14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0" h="320">
                  <a:moveTo>
                    <a:pt x="0" y="140"/>
                  </a:moveTo>
                  <a:lnTo>
                    <a:pt x="80" y="0"/>
                  </a:lnTo>
                  <a:lnTo>
                    <a:pt x="1480" y="0"/>
                  </a:lnTo>
                  <a:lnTo>
                    <a:pt x="1660" y="160"/>
                  </a:lnTo>
                  <a:lnTo>
                    <a:pt x="1520" y="320"/>
                  </a:lnTo>
                  <a:lnTo>
                    <a:pt x="120" y="320"/>
                  </a:lnTo>
                  <a:lnTo>
                    <a:pt x="0" y="140"/>
                  </a:lnTo>
                  <a:close/>
                </a:path>
              </a:pathLst>
            </a:custGeom>
            <a:noFill/>
            <a:ln w="28575">
              <a:solidFill>
                <a:srgbClr val="0038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003300" y="3953668"/>
            <a:ext cx="1149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zh-CN" altLang="en-US" sz="2800" b="1">
                <a:solidFill>
                  <a:srgbClr val="003800"/>
                </a:solidFill>
              </a:rPr>
              <a:t>地址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>
            <a:off x="2181225" y="3994943"/>
            <a:ext cx="0" cy="539750"/>
          </a:xfrm>
          <a:prstGeom prst="line">
            <a:avLst/>
          </a:prstGeom>
          <a:noFill/>
          <a:ln w="15875">
            <a:solidFill>
              <a:srgbClr val="005A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1" name="Line 28"/>
          <p:cNvSpPr>
            <a:spLocks noChangeShapeType="1"/>
          </p:cNvSpPr>
          <p:nvPr/>
        </p:nvSpPr>
        <p:spPr bwMode="auto">
          <a:xfrm>
            <a:off x="6118225" y="3966368"/>
            <a:ext cx="0" cy="561975"/>
          </a:xfrm>
          <a:prstGeom prst="line">
            <a:avLst/>
          </a:prstGeom>
          <a:noFill/>
          <a:ln w="15875">
            <a:solidFill>
              <a:srgbClr val="003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2" name="Freeform 29"/>
          <p:cNvSpPr>
            <a:spLocks/>
          </p:cNvSpPr>
          <p:nvPr/>
        </p:nvSpPr>
        <p:spPr bwMode="auto">
          <a:xfrm>
            <a:off x="5622925" y="3585368"/>
            <a:ext cx="136525" cy="1473200"/>
          </a:xfrm>
          <a:custGeom>
            <a:avLst/>
            <a:gdLst>
              <a:gd name="T0" fmla="*/ 0 w 183"/>
              <a:gd name="T1" fmla="*/ 0 h 1760"/>
              <a:gd name="T2" fmla="*/ 180 w 183"/>
              <a:gd name="T3" fmla="*/ 620 h 1760"/>
              <a:gd name="T4" fmla="*/ 20 w 183"/>
              <a:gd name="T5" fmla="*/ 176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" h="1760">
                <a:moveTo>
                  <a:pt x="0" y="0"/>
                </a:moveTo>
                <a:cubicBezTo>
                  <a:pt x="88" y="163"/>
                  <a:pt x="177" y="327"/>
                  <a:pt x="180" y="620"/>
                </a:cubicBezTo>
                <a:cubicBezTo>
                  <a:pt x="183" y="913"/>
                  <a:pt x="101" y="1336"/>
                  <a:pt x="20" y="176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6053138" y="4907756"/>
            <a:ext cx="204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3800"/>
                </a:solidFill>
              </a:rPr>
              <a:t>CPU</a:t>
            </a:r>
            <a:r>
              <a:rPr lang="zh-CN" altLang="en-US" sz="2400" b="1">
                <a:solidFill>
                  <a:srgbClr val="003800"/>
                </a:solidFill>
              </a:rPr>
              <a:t>采样数据</a:t>
            </a:r>
          </a:p>
        </p:txBody>
      </p:sp>
      <p:grpSp>
        <p:nvGrpSpPr>
          <p:cNvPr id="14" name="Group 79"/>
          <p:cNvGrpSpPr>
            <a:grpSpLocks/>
          </p:cNvGrpSpPr>
          <p:nvPr/>
        </p:nvGrpSpPr>
        <p:grpSpPr bwMode="auto">
          <a:xfrm>
            <a:off x="2190750" y="2828131"/>
            <a:ext cx="3027363" cy="588962"/>
            <a:chOff x="1380" y="1393"/>
            <a:chExt cx="1907" cy="371"/>
          </a:xfrm>
        </p:grpSpPr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2685" y="1404"/>
              <a:ext cx="6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800" b="1">
                  <a:solidFill>
                    <a:srgbClr val="003800"/>
                  </a:solidFill>
                </a:rPr>
                <a:t>T3</a:t>
              </a: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V="1">
              <a:off x="1380" y="1573"/>
              <a:ext cx="0" cy="180"/>
            </a:xfrm>
            <a:prstGeom prst="line">
              <a:avLst/>
            </a:prstGeom>
            <a:noFill/>
            <a:ln w="15875">
              <a:solidFill>
                <a:srgbClr val="0038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V="1">
              <a:off x="1983" y="1584"/>
              <a:ext cx="0" cy="180"/>
            </a:xfrm>
            <a:prstGeom prst="line">
              <a:avLst/>
            </a:prstGeom>
            <a:noFill/>
            <a:ln w="15875">
              <a:solidFill>
                <a:srgbClr val="0038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 flipV="1">
              <a:off x="2595" y="1584"/>
              <a:ext cx="0" cy="180"/>
            </a:xfrm>
            <a:prstGeom prst="line">
              <a:avLst/>
            </a:prstGeom>
            <a:noFill/>
            <a:ln w="15875">
              <a:solidFill>
                <a:srgbClr val="0038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9" name="Line 37"/>
            <p:cNvSpPr>
              <a:spLocks noChangeShapeType="1"/>
            </p:cNvSpPr>
            <p:nvPr/>
          </p:nvSpPr>
          <p:spPr bwMode="auto">
            <a:xfrm>
              <a:off x="2606" y="1685"/>
              <a:ext cx="623" cy="0"/>
            </a:xfrm>
            <a:prstGeom prst="line">
              <a:avLst/>
            </a:prstGeom>
            <a:noFill/>
            <a:ln w="15875">
              <a:solidFill>
                <a:srgbClr val="0038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>
              <a:off x="1382" y="1685"/>
              <a:ext cx="602" cy="0"/>
            </a:xfrm>
            <a:prstGeom prst="line">
              <a:avLst/>
            </a:prstGeom>
            <a:noFill/>
            <a:ln w="15875">
              <a:solidFill>
                <a:srgbClr val="0038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>
              <a:off x="1995" y="1685"/>
              <a:ext cx="602" cy="0"/>
            </a:xfrm>
            <a:prstGeom prst="line">
              <a:avLst/>
            </a:prstGeom>
            <a:noFill/>
            <a:ln w="15875">
              <a:solidFill>
                <a:srgbClr val="0038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2" name="Text Box 40"/>
            <p:cNvSpPr txBox="1">
              <a:spLocks noChangeArrowheads="1"/>
            </p:cNvSpPr>
            <p:nvPr/>
          </p:nvSpPr>
          <p:spPr bwMode="auto">
            <a:xfrm>
              <a:off x="1526" y="1393"/>
              <a:ext cx="60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800" b="1">
                  <a:solidFill>
                    <a:srgbClr val="003800"/>
                  </a:solidFill>
                </a:rPr>
                <a:t>T1</a:t>
              </a:r>
            </a:p>
          </p:txBody>
        </p:sp>
        <p:sp>
          <p:nvSpPr>
            <p:cNvPr id="23" name="Text Box 41"/>
            <p:cNvSpPr txBox="1">
              <a:spLocks noChangeArrowheads="1"/>
            </p:cNvSpPr>
            <p:nvPr/>
          </p:nvSpPr>
          <p:spPr bwMode="auto">
            <a:xfrm>
              <a:off x="2067" y="1412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800" b="1">
                  <a:solidFill>
                    <a:srgbClr val="003800"/>
                  </a:solidFill>
                </a:rPr>
                <a:t>T2</a:t>
              </a:r>
            </a:p>
          </p:txBody>
        </p:sp>
        <p:sp>
          <p:nvSpPr>
            <p:cNvPr id="24" name="Line 42"/>
            <p:cNvSpPr>
              <a:spLocks noChangeShapeType="1"/>
            </p:cNvSpPr>
            <p:nvPr/>
          </p:nvSpPr>
          <p:spPr bwMode="auto">
            <a:xfrm flipV="1">
              <a:off x="3220" y="1571"/>
              <a:ext cx="0" cy="180"/>
            </a:xfrm>
            <a:prstGeom prst="line">
              <a:avLst/>
            </a:prstGeom>
            <a:noFill/>
            <a:ln w="15875">
              <a:solidFill>
                <a:srgbClr val="0038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25" name="Group 80"/>
          <p:cNvGrpSpPr>
            <a:grpSpLocks/>
          </p:cNvGrpSpPr>
          <p:nvPr/>
        </p:nvGrpSpPr>
        <p:grpSpPr bwMode="auto">
          <a:xfrm>
            <a:off x="5102225" y="2839243"/>
            <a:ext cx="1136650" cy="550863"/>
            <a:chOff x="3214" y="1400"/>
            <a:chExt cx="716" cy="347"/>
          </a:xfrm>
        </p:grpSpPr>
        <p:sp>
          <p:nvSpPr>
            <p:cNvPr id="26" name="Line 44"/>
            <p:cNvSpPr>
              <a:spLocks noChangeShapeType="1"/>
            </p:cNvSpPr>
            <p:nvPr/>
          </p:nvSpPr>
          <p:spPr bwMode="auto">
            <a:xfrm flipV="1">
              <a:off x="3837" y="1567"/>
              <a:ext cx="0" cy="180"/>
            </a:xfrm>
            <a:prstGeom prst="line">
              <a:avLst/>
            </a:prstGeom>
            <a:noFill/>
            <a:ln w="15875">
              <a:solidFill>
                <a:srgbClr val="0038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" name="Line 45"/>
            <p:cNvSpPr>
              <a:spLocks noChangeShapeType="1"/>
            </p:cNvSpPr>
            <p:nvPr/>
          </p:nvSpPr>
          <p:spPr bwMode="auto">
            <a:xfrm>
              <a:off x="3214" y="1689"/>
              <a:ext cx="623" cy="0"/>
            </a:xfrm>
            <a:prstGeom prst="line">
              <a:avLst/>
            </a:prstGeom>
            <a:noFill/>
            <a:ln w="15875">
              <a:solidFill>
                <a:srgbClr val="0038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8" name="Text Box 46"/>
            <p:cNvSpPr txBox="1">
              <a:spLocks noChangeArrowheads="1"/>
            </p:cNvSpPr>
            <p:nvPr/>
          </p:nvSpPr>
          <p:spPr bwMode="auto">
            <a:xfrm>
              <a:off x="3328" y="1400"/>
              <a:ext cx="6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800" b="1">
                  <a:solidFill>
                    <a:srgbClr val="003800"/>
                  </a:solidFill>
                </a:rPr>
                <a:t>Tw</a:t>
              </a:r>
            </a:p>
          </p:txBody>
        </p:sp>
      </p:grpSp>
      <p:sp>
        <p:nvSpPr>
          <p:cNvPr id="29" name="Freeform 47"/>
          <p:cNvSpPr>
            <a:spLocks/>
          </p:cNvSpPr>
          <p:nvPr/>
        </p:nvSpPr>
        <p:spPr bwMode="auto">
          <a:xfrm flipH="1">
            <a:off x="5875338" y="3577431"/>
            <a:ext cx="195262" cy="1790700"/>
          </a:xfrm>
          <a:custGeom>
            <a:avLst/>
            <a:gdLst>
              <a:gd name="T0" fmla="*/ 0 w 183"/>
              <a:gd name="T1" fmla="*/ 0 h 1760"/>
              <a:gd name="T2" fmla="*/ 180 w 183"/>
              <a:gd name="T3" fmla="*/ 620 h 1760"/>
              <a:gd name="T4" fmla="*/ 20 w 183"/>
              <a:gd name="T5" fmla="*/ 176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" h="1760">
                <a:moveTo>
                  <a:pt x="0" y="0"/>
                </a:moveTo>
                <a:cubicBezTo>
                  <a:pt x="88" y="163"/>
                  <a:pt x="177" y="327"/>
                  <a:pt x="180" y="620"/>
                </a:cubicBezTo>
                <a:cubicBezTo>
                  <a:pt x="183" y="913"/>
                  <a:pt x="101" y="1336"/>
                  <a:pt x="20" y="1760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grpSp>
        <p:nvGrpSpPr>
          <p:cNvPr id="30" name="Group 48"/>
          <p:cNvGrpSpPr>
            <a:grpSpLocks/>
          </p:cNvGrpSpPr>
          <p:nvPr/>
        </p:nvGrpSpPr>
        <p:grpSpPr bwMode="auto">
          <a:xfrm>
            <a:off x="2147888" y="5377656"/>
            <a:ext cx="5033962" cy="347662"/>
            <a:chOff x="1272" y="3344"/>
            <a:chExt cx="3171" cy="219"/>
          </a:xfrm>
        </p:grpSpPr>
        <p:grpSp>
          <p:nvGrpSpPr>
            <p:cNvPr id="31" name="Group 49"/>
            <p:cNvGrpSpPr>
              <a:grpSpLocks/>
            </p:cNvGrpSpPr>
            <p:nvPr/>
          </p:nvGrpSpPr>
          <p:grpSpPr bwMode="auto">
            <a:xfrm>
              <a:off x="2172" y="3344"/>
              <a:ext cx="2271" cy="219"/>
              <a:chOff x="4400" y="4260"/>
              <a:chExt cx="2640" cy="340"/>
            </a:xfrm>
          </p:grpSpPr>
          <p:sp>
            <p:nvSpPr>
              <p:cNvPr id="33" name="Freeform 50"/>
              <p:cNvSpPr>
                <a:spLocks/>
              </p:cNvSpPr>
              <p:nvPr/>
            </p:nvSpPr>
            <p:spPr bwMode="auto">
              <a:xfrm>
                <a:off x="4400" y="4260"/>
                <a:ext cx="2200" cy="340"/>
              </a:xfrm>
              <a:custGeom>
                <a:avLst/>
                <a:gdLst>
                  <a:gd name="T0" fmla="*/ 0 w 2200"/>
                  <a:gd name="T1" fmla="*/ 160 h 340"/>
                  <a:gd name="T2" fmla="*/ 1340 w 2200"/>
                  <a:gd name="T3" fmla="*/ 160 h 340"/>
                  <a:gd name="T4" fmla="*/ 1480 w 2200"/>
                  <a:gd name="T5" fmla="*/ 0 h 340"/>
                  <a:gd name="T6" fmla="*/ 2080 w 2200"/>
                  <a:gd name="T7" fmla="*/ 0 h 340"/>
                  <a:gd name="T8" fmla="*/ 2200 w 2200"/>
                  <a:gd name="T9" fmla="*/ 160 h 340"/>
                  <a:gd name="T10" fmla="*/ 2080 w 2200"/>
                  <a:gd name="T11" fmla="*/ 340 h 340"/>
                  <a:gd name="T12" fmla="*/ 1500 w 2200"/>
                  <a:gd name="T13" fmla="*/ 340 h 340"/>
                  <a:gd name="T14" fmla="*/ 1360 w 2200"/>
                  <a:gd name="T15" fmla="*/ 16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00" h="340">
                    <a:moveTo>
                      <a:pt x="0" y="160"/>
                    </a:moveTo>
                    <a:lnTo>
                      <a:pt x="1340" y="160"/>
                    </a:lnTo>
                    <a:lnTo>
                      <a:pt x="1480" y="0"/>
                    </a:lnTo>
                    <a:lnTo>
                      <a:pt x="2080" y="0"/>
                    </a:lnTo>
                    <a:lnTo>
                      <a:pt x="2200" y="160"/>
                    </a:lnTo>
                    <a:lnTo>
                      <a:pt x="2080" y="340"/>
                    </a:lnTo>
                    <a:lnTo>
                      <a:pt x="1500" y="340"/>
                    </a:lnTo>
                    <a:lnTo>
                      <a:pt x="1360" y="160"/>
                    </a:lnTo>
                  </a:path>
                </a:pathLst>
              </a:custGeom>
              <a:noFill/>
              <a:ln w="28575" cmpd="sng">
                <a:solidFill>
                  <a:srgbClr val="003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34" name="Line 51"/>
              <p:cNvSpPr>
                <a:spLocks noChangeShapeType="1"/>
              </p:cNvSpPr>
              <p:nvPr/>
            </p:nvSpPr>
            <p:spPr bwMode="auto">
              <a:xfrm>
                <a:off x="6600" y="4420"/>
                <a:ext cx="440" cy="0"/>
              </a:xfrm>
              <a:prstGeom prst="line">
                <a:avLst/>
              </a:prstGeom>
              <a:noFill/>
              <a:ln w="28575">
                <a:solidFill>
                  <a:srgbClr val="003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 flipH="1">
              <a:off x="1272" y="3444"/>
              <a:ext cx="914" cy="0"/>
            </a:xfrm>
            <a:prstGeom prst="line">
              <a:avLst/>
            </a:pr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35" name="Group 53"/>
          <p:cNvGrpSpPr>
            <a:grpSpLocks/>
          </p:cNvGrpSpPr>
          <p:nvPr/>
        </p:nvGrpSpPr>
        <p:grpSpPr bwMode="auto">
          <a:xfrm flipV="1">
            <a:off x="2181225" y="3448843"/>
            <a:ext cx="2940050" cy="339725"/>
            <a:chOff x="1509" y="2273"/>
            <a:chExt cx="1852" cy="214"/>
          </a:xfrm>
        </p:grpSpPr>
        <p:sp>
          <p:nvSpPr>
            <p:cNvPr id="36" name="Freeform 54"/>
            <p:cNvSpPr>
              <a:spLocks/>
            </p:cNvSpPr>
            <p:nvPr/>
          </p:nvSpPr>
          <p:spPr bwMode="auto">
            <a:xfrm>
              <a:off x="1509" y="2277"/>
              <a:ext cx="622" cy="210"/>
            </a:xfrm>
            <a:custGeom>
              <a:avLst/>
              <a:gdLst>
                <a:gd name="T0" fmla="*/ 0 w 595"/>
                <a:gd name="T1" fmla="*/ 210 h 210"/>
                <a:gd name="T2" fmla="*/ 0 w 595"/>
                <a:gd name="T3" fmla="*/ 0 h 210"/>
                <a:gd name="T4" fmla="*/ 311 w 595"/>
                <a:gd name="T5" fmla="*/ 0 h 210"/>
                <a:gd name="T6" fmla="*/ 311 w 595"/>
                <a:gd name="T7" fmla="*/ 210 h 210"/>
                <a:gd name="T8" fmla="*/ 595 w 595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210">
                  <a:moveTo>
                    <a:pt x="0" y="21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210"/>
                  </a:lnTo>
                  <a:lnTo>
                    <a:pt x="595" y="210"/>
                  </a:lnTo>
                </a:path>
              </a:pathLst>
            </a:cu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7" name="Freeform 55"/>
            <p:cNvSpPr>
              <a:spLocks/>
            </p:cNvSpPr>
            <p:nvPr/>
          </p:nvSpPr>
          <p:spPr bwMode="auto">
            <a:xfrm>
              <a:off x="2126" y="2273"/>
              <a:ext cx="614" cy="210"/>
            </a:xfrm>
            <a:custGeom>
              <a:avLst/>
              <a:gdLst>
                <a:gd name="T0" fmla="*/ 0 w 595"/>
                <a:gd name="T1" fmla="*/ 210 h 210"/>
                <a:gd name="T2" fmla="*/ 0 w 595"/>
                <a:gd name="T3" fmla="*/ 0 h 210"/>
                <a:gd name="T4" fmla="*/ 311 w 595"/>
                <a:gd name="T5" fmla="*/ 0 h 210"/>
                <a:gd name="T6" fmla="*/ 311 w 595"/>
                <a:gd name="T7" fmla="*/ 210 h 210"/>
                <a:gd name="T8" fmla="*/ 595 w 595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210">
                  <a:moveTo>
                    <a:pt x="0" y="21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210"/>
                  </a:lnTo>
                  <a:lnTo>
                    <a:pt x="595" y="210"/>
                  </a:lnTo>
                </a:path>
              </a:pathLst>
            </a:cu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8" name="Freeform 56"/>
            <p:cNvSpPr>
              <a:spLocks/>
            </p:cNvSpPr>
            <p:nvPr/>
          </p:nvSpPr>
          <p:spPr bwMode="auto">
            <a:xfrm>
              <a:off x="2738" y="2273"/>
              <a:ext cx="623" cy="210"/>
            </a:xfrm>
            <a:custGeom>
              <a:avLst/>
              <a:gdLst>
                <a:gd name="T0" fmla="*/ 0 w 595"/>
                <a:gd name="T1" fmla="*/ 210 h 210"/>
                <a:gd name="T2" fmla="*/ 0 w 595"/>
                <a:gd name="T3" fmla="*/ 0 h 210"/>
                <a:gd name="T4" fmla="*/ 311 w 595"/>
                <a:gd name="T5" fmla="*/ 0 h 210"/>
                <a:gd name="T6" fmla="*/ 311 w 595"/>
                <a:gd name="T7" fmla="*/ 210 h 210"/>
                <a:gd name="T8" fmla="*/ 595 w 595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210">
                  <a:moveTo>
                    <a:pt x="0" y="21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210"/>
                  </a:lnTo>
                  <a:lnTo>
                    <a:pt x="595" y="210"/>
                  </a:lnTo>
                </a:path>
              </a:pathLst>
            </a:cu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39" name="Freeform 57"/>
          <p:cNvSpPr>
            <a:spLocks/>
          </p:cNvSpPr>
          <p:nvPr/>
        </p:nvSpPr>
        <p:spPr bwMode="auto">
          <a:xfrm flipV="1">
            <a:off x="5126038" y="3440906"/>
            <a:ext cx="989012" cy="333375"/>
          </a:xfrm>
          <a:custGeom>
            <a:avLst/>
            <a:gdLst>
              <a:gd name="T0" fmla="*/ 0 w 595"/>
              <a:gd name="T1" fmla="*/ 210 h 210"/>
              <a:gd name="T2" fmla="*/ 0 w 595"/>
              <a:gd name="T3" fmla="*/ 0 h 210"/>
              <a:gd name="T4" fmla="*/ 311 w 595"/>
              <a:gd name="T5" fmla="*/ 0 h 210"/>
              <a:gd name="T6" fmla="*/ 311 w 595"/>
              <a:gd name="T7" fmla="*/ 210 h 210"/>
              <a:gd name="T8" fmla="*/ 595 w 595"/>
              <a:gd name="T9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210">
                <a:moveTo>
                  <a:pt x="0" y="210"/>
                </a:moveTo>
                <a:lnTo>
                  <a:pt x="0" y="0"/>
                </a:lnTo>
                <a:lnTo>
                  <a:pt x="311" y="0"/>
                </a:lnTo>
                <a:lnTo>
                  <a:pt x="311" y="210"/>
                </a:lnTo>
                <a:lnTo>
                  <a:pt x="595" y="210"/>
                </a:lnTo>
              </a:path>
            </a:pathLst>
          </a:custGeom>
          <a:noFill/>
          <a:ln w="28575">
            <a:solidFill>
              <a:srgbClr val="0038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0" name="Freeform 58"/>
          <p:cNvSpPr>
            <a:spLocks/>
          </p:cNvSpPr>
          <p:nvPr/>
        </p:nvSpPr>
        <p:spPr bwMode="auto">
          <a:xfrm flipV="1">
            <a:off x="6091238" y="3434556"/>
            <a:ext cx="989012" cy="333375"/>
          </a:xfrm>
          <a:custGeom>
            <a:avLst/>
            <a:gdLst>
              <a:gd name="T0" fmla="*/ 0 w 595"/>
              <a:gd name="T1" fmla="*/ 210 h 210"/>
              <a:gd name="T2" fmla="*/ 0 w 595"/>
              <a:gd name="T3" fmla="*/ 0 h 210"/>
              <a:gd name="T4" fmla="*/ 311 w 595"/>
              <a:gd name="T5" fmla="*/ 0 h 210"/>
              <a:gd name="T6" fmla="*/ 311 w 595"/>
              <a:gd name="T7" fmla="*/ 210 h 210"/>
              <a:gd name="T8" fmla="*/ 595 w 595"/>
              <a:gd name="T9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210">
                <a:moveTo>
                  <a:pt x="0" y="210"/>
                </a:moveTo>
                <a:lnTo>
                  <a:pt x="0" y="0"/>
                </a:lnTo>
                <a:lnTo>
                  <a:pt x="311" y="0"/>
                </a:lnTo>
                <a:lnTo>
                  <a:pt x="311" y="210"/>
                </a:lnTo>
                <a:lnTo>
                  <a:pt x="595" y="210"/>
                </a:lnTo>
              </a:path>
            </a:pathLst>
          </a:custGeom>
          <a:noFill/>
          <a:ln w="28575">
            <a:solidFill>
              <a:srgbClr val="0038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1" name="Line 59"/>
          <p:cNvSpPr>
            <a:spLocks noChangeShapeType="1"/>
          </p:cNvSpPr>
          <p:nvPr/>
        </p:nvSpPr>
        <p:spPr bwMode="auto">
          <a:xfrm flipV="1">
            <a:off x="2079625" y="4836318"/>
            <a:ext cx="2960688" cy="0"/>
          </a:xfrm>
          <a:prstGeom prst="line">
            <a:avLst/>
          </a:prstGeom>
          <a:noFill/>
          <a:ln w="28575">
            <a:solidFill>
              <a:srgbClr val="0038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2" name="Freeform 60"/>
          <p:cNvSpPr>
            <a:spLocks/>
          </p:cNvSpPr>
          <p:nvPr/>
        </p:nvSpPr>
        <p:spPr bwMode="auto">
          <a:xfrm flipV="1">
            <a:off x="5040313" y="4836318"/>
            <a:ext cx="2379663" cy="276225"/>
          </a:xfrm>
          <a:custGeom>
            <a:avLst/>
            <a:gdLst>
              <a:gd name="T0" fmla="*/ 0 w 1499"/>
              <a:gd name="T1" fmla="*/ 228 h 228"/>
              <a:gd name="T2" fmla="*/ 192 w 1499"/>
              <a:gd name="T3" fmla="*/ 0 h 228"/>
              <a:gd name="T4" fmla="*/ 576 w 1499"/>
              <a:gd name="T5" fmla="*/ 0 h 228"/>
              <a:gd name="T6" fmla="*/ 768 w 1499"/>
              <a:gd name="T7" fmla="*/ 228 h 228"/>
              <a:gd name="T8" fmla="*/ 1499 w 1499"/>
              <a:gd name="T9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9" h="228">
                <a:moveTo>
                  <a:pt x="0" y="228"/>
                </a:moveTo>
                <a:lnTo>
                  <a:pt x="192" y="0"/>
                </a:lnTo>
                <a:lnTo>
                  <a:pt x="576" y="0"/>
                </a:lnTo>
                <a:lnTo>
                  <a:pt x="768" y="228"/>
                </a:lnTo>
                <a:lnTo>
                  <a:pt x="1499" y="228"/>
                </a:lnTo>
              </a:path>
            </a:pathLst>
          </a:custGeom>
          <a:noFill/>
          <a:ln w="28575">
            <a:solidFill>
              <a:srgbClr val="0038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grpSp>
        <p:nvGrpSpPr>
          <p:cNvPr id="43" name="Group 81"/>
          <p:cNvGrpSpPr>
            <a:grpSpLocks/>
          </p:cNvGrpSpPr>
          <p:nvPr/>
        </p:nvGrpSpPr>
        <p:grpSpPr bwMode="auto">
          <a:xfrm>
            <a:off x="944563" y="4574381"/>
            <a:ext cx="1338262" cy="471487"/>
            <a:chOff x="595" y="2437"/>
            <a:chExt cx="843" cy="297"/>
          </a:xfrm>
        </p:grpSpPr>
        <p:sp>
          <p:nvSpPr>
            <p:cNvPr id="44" name="Text Box 73"/>
            <p:cNvSpPr txBox="1">
              <a:spLocks noChangeArrowheads="1"/>
            </p:cNvSpPr>
            <p:nvPr/>
          </p:nvSpPr>
          <p:spPr bwMode="auto">
            <a:xfrm>
              <a:off x="595" y="2437"/>
              <a:ext cx="84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800" b="1">
                  <a:solidFill>
                    <a:srgbClr val="003800"/>
                  </a:solidFill>
                </a:rPr>
                <a:t>Ready</a:t>
              </a:r>
            </a:p>
          </p:txBody>
        </p:sp>
        <p:sp>
          <p:nvSpPr>
            <p:cNvPr id="45" name="Line 74"/>
            <p:cNvSpPr>
              <a:spLocks noChangeShapeType="1"/>
            </p:cNvSpPr>
            <p:nvPr/>
          </p:nvSpPr>
          <p:spPr bwMode="auto">
            <a:xfrm>
              <a:off x="657" y="2488"/>
              <a:ext cx="613" cy="0"/>
            </a:xfrm>
            <a:prstGeom prst="line">
              <a:avLst/>
            </a:prstGeom>
            <a:noFill/>
            <a:ln w="19050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41941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5" grpId="0" autoUpdateAnimBg="0"/>
      <p:bldP spid="9" grpId="0" autoUpdateAnimBg="0"/>
      <p:bldP spid="1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943992" y="2449736"/>
            <a:ext cx="5486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内总线</a:t>
            </a:r>
            <a:r>
              <a:rPr lang="zh-CN" altLang="en-US" sz="2800" b="1">
                <a:ea typeface="宋体" panose="02010600030101010101" pitchFamily="2" charset="-122"/>
              </a:rPr>
              <a:t>：同步、并行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002729" y="4437112"/>
            <a:ext cx="69723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外部总线</a:t>
            </a:r>
            <a:r>
              <a:rPr lang="zh-CN" altLang="en-US" sz="2800" b="1">
                <a:ea typeface="宋体" panose="02010600030101010101" pitchFamily="2" charset="-122"/>
              </a:rPr>
              <a:t>：异步、并行、串行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596974" y="764704"/>
            <a:ext cx="7791450" cy="13031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计算机设计中，不同类型的总线可能采用的时序控制方式和数据传送格式：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943992" y="3348856"/>
            <a:ext cx="672435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系统</a:t>
            </a:r>
            <a:r>
              <a:rPr lang="zh-CN" altLang="en-US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总线</a:t>
            </a:r>
            <a:r>
              <a:rPr lang="zh-CN" altLang="en-US" sz="2800" b="1">
                <a:ea typeface="宋体" panose="02010600030101010101" pitchFamily="2" charset="-122"/>
              </a:rPr>
              <a:t>：同步、异步、扩展同步、并行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552876" y="3933056"/>
            <a:ext cx="16561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 autoUpdateAnimBg="0"/>
      <p:bldP spid="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10642" y="2216026"/>
            <a:ext cx="6332537" cy="996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10000"/>
              </a:spcBef>
              <a:buFont typeface="Wingdings" pitchFamily="2" charset="2"/>
              <a:buChar char="ü"/>
            </a:pPr>
            <a:r>
              <a:rPr lang="zh-CN" altLang="en-US" sz="2800" b="1">
                <a:solidFill>
                  <a:srgbClr val="0000FF"/>
                </a:solidFill>
              </a:rPr>
              <a:t> 物理特型：</a:t>
            </a:r>
          </a:p>
          <a:p>
            <a:pPr algn="just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800" b="1"/>
              <a:t>约定模块尺寸、形状、引脚数等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778892" y="3325291"/>
            <a:ext cx="6918325" cy="10398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800" b="1">
                <a:solidFill>
                  <a:srgbClr val="0000FF"/>
                </a:solidFill>
              </a:rPr>
              <a:t> 功能特征：</a:t>
            </a: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800" b="1"/>
              <a:t>约定各个引脚的名称和功能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791592" y="4462115"/>
            <a:ext cx="8316912" cy="11271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800" b="1">
                <a:solidFill>
                  <a:srgbClr val="0000FF"/>
                </a:solidFill>
              </a:rPr>
              <a:t> 电气特征：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800" b="1"/>
              <a:t>约定引脚的有效信号电平和信号传送方向等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810642" y="5661447"/>
            <a:ext cx="7131050" cy="11271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800" b="1">
                <a:solidFill>
                  <a:srgbClr val="0000FF"/>
                </a:solidFill>
              </a:rPr>
              <a:t> 时间特征：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800" b="1"/>
              <a:t>传送的信号何时有效，持续时间时序约定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20241" y="97468"/>
            <a:ext cx="2959671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/>
              <a:t>2</a:t>
            </a:r>
            <a:r>
              <a:rPr lang="zh-CN" altLang="en-US" sz="2800" b="1" smtClean="0"/>
              <a:t>、</a:t>
            </a:r>
            <a:r>
              <a:rPr lang="zh-CN" altLang="en-US" sz="2800" b="1"/>
              <a:t>总线的标</a:t>
            </a:r>
            <a:r>
              <a:rPr lang="zh-CN" altLang="en-US" sz="2800" b="1" smtClean="0"/>
              <a:t>准</a:t>
            </a:r>
            <a:endParaRPr lang="en-US" altLang="zh-CN" sz="2800" b="1"/>
          </a:p>
        </p:txBody>
      </p:sp>
      <p:sp>
        <p:nvSpPr>
          <p:cNvPr id="7" name="AutoShape 11" descr="u=4289307048,1221787777&amp;fm=21&amp;gp=0"/>
          <p:cNvSpPr>
            <a:spLocks noChangeAspect="1" noChangeArrowheads="1"/>
          </p:cNvSpPr>
          <p:nvPr/>
        </p:nvSpPr>
        <p:spPr bwMode="auto">
          <a:xfrm>
            <a:off x="4923854" y="419057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23528" y="836712"/>
            <a:ext cx="42179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(1) 什么是总线标准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41003" y="1511573"/>
            <a:ext cx="816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针对系统总线和外总线, 对总线所作统一的规范: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 build="p" autoUpdateAnimBg="0"/>
      <p:bldP spid="9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1318</Words>
  <Application>Microsoft Office PowerPoint</Application>
  <PresentationFormat>全屏显示(4:3)</PresentationFormat>
  <Paragraphs>287</Paragraphs>
  <Slides>25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黑体</vt:lpstr>
      <vt:lpstr>宋体</vt:lpstr>
      <vt:lpstr>Arial</vt:lpstr>
      <vt:lpstr>Calibri</vt:lpstr>
      <vt:lpstr>Times New Roman</vt:lpstr>
      <vt:lpstr>Wingdings</vt:lpstr>
      <vt:lpstr>Office 主题</vt:lpstr>
      <vt:lpstr>自定义设计方案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220</cp:revision>
  <dcterms:created xsi:type="dcterms:W3CDTF">2017-01-15T07:54:50Z</dcterms:created>
  <dcterms:modified xsi:type="dcterms:W3CDTF">2018-07-22T04:57:07Z</dcterms:modified>
</cp:coreProperties>
</file>