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277" r:id="rId3"/>
    <p:sldId id="278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306" r:id="rId12"/>
    <p:sldId id="307" r:id="rId13"/>
    <p:sldId id="287" r:id="rId14"/>
    <p:sldId id="288" r:id="rId15"/>
    <p:sldId id="289" r:id="rId16"/>
    <p:sldId id="290" r:id="rId17"/>
    <p:sldId id="302" r:id="rId18"/>
    <p:sldId id="291" r:id="rId19"/>
    <p:sldId id="292" r:id="rId20"/>
    <p:sldId id="305" r:id="rId21"/>
    <p:sldId id="303" r:id="rId22"/>
    <p:sldId id="304" r:id="rId23"/>
    <p:sldId id="308" r:id="rId24"/>
    <p:sldId id="293" r:id="rId25"/>
    <p:sldId id="294" r:id="rId26"/>
    <p:sldId id="309" r:id="rId27"/>
    <p:sldId id="295" r:id="rId28"/>
    <p:sldId id="296" r:id="rId29"/>
    <p:sldId id="297" r:id="rId30"/>
    <p:sldId id="298" r:id="rId31"/>
    <p:sldId id="299" r:id="rId32"/>
    <p:sldId id="30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2D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3485" y="116632"/>
            <a:ext cx="73989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FF"/>
                </a:solidFill>
              </a:rPr>
              <a:t>  </a:t>
            </a:r>
            <a:r>
              <a:rPr lang="zh-CN" altLang="en-US" sz="2800" b="1" smtClean="0">
                <a:solidFill>
                  <a:srgbClr val="0000FF"/>
                </a:solidFill>
              </a:rPr>
              <a:t> 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592" y="169476"/>
            <a:ext cx="439248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5.4 </a:t>
            </a:r>
            <a:r>
              <a:rPr lang="zh-CN" altLang="en-US" sz="2800" b="1"/>
              <a:t>程序中断方式及接口</a:t>
            </a:r>
          </a:p>
        </p:txBody>
      </p:sp>
      <p:sp>
        <p:nvSpPr>
          <p:cNvPr id="4" name="Text Box 3077"/>
          <p:cNvSpPr txBox="1">
            <a:spLocks noChangeArrowheads="1"/>
          </p:cNvSpPr>
          <p:nvPr/>
        </p:nvSpPr>
        <p:spPr bwMode="auto">
          <a:xfrm>
            <a:off x="906959" y="819642"/>
            <a:ext cx="359303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/>
              <a:t>5.4.1  </a:t>
            </a:r>
            <a:r>
              <a:rPr lang="zh-CN" altLang="en-US" sz="2800" b="1" smtClean="0"/>
              <a:t>中</a:t>
            </a:r>
            <a:r>
              <a:rPr lang="zh-CN" altLang="en-US" sz="2800" b="1"/>
              <a:t>断基本概念</a:t>
            </a:r>
          </a:p>
        </p:txBody>
      </p:sp>
      <p:sp>
        <p:nvSpPr>
          <p:cNvPr id="6" name="Text Box 3079"/>
          <p:cNvSpPr txBox="1">
            <a:spLocks noChangeArrowheads="1"/>
          </p:cNvSpPr>
          <p:nvPr/>
        </p:nvSpPr>
        <p:spPr bwMode="auto">
          <a:xfrm>
            <a:off x="36512" y="1484784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smtClean="0"/>
              <a:t>    CPU</a:t>
            </a:r>
            <a:r>
              <a:rPr lang="zh-CN" altLang="en-US" sz="2800" b="1"/>
              <a:t>暂时中止现行程序的执行，转去执行为某个</a:t>
            </a:r>
            <a:r>
              <a:rPr lang="zh-CN" altLang="en-US" sz="2800" b="1" smtClean="0"/>
              <a:t>随机事件服务</a:t>
            </a:r>
            <a:r>
              <a:rPr lang="zh-CN" altLang="en-US" sz="2800" b="1"/>
              <a:t>的中断处理程序。处理完毕后自动恢复原程序的执行。</a:t>
            </a:r>
          </a:p>
        </p:txBody>
      </p:sp>
      <p:sp>
        <p:nvSpPr>
          <p:cNvPr id="7" name="Text Box 3078"/>
          <p:cNvSpPr txBox="1">
            <a:spLocks noChangeArrowheads="1"/>
          </p:cNvSpPr>
          <p:nvPr/>
        </p:nvSpPr>
        <p:spPr bwMode="auto">
          <a:xfrm>
            <a:off x="1604070" y="4804618"/>
            <a:ext cx="203182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中断请求</a:t>
            </a:r>
          </a:p>
        </p:txBody>
      </p:sp>
      <p:sp>
        <p:nvSpPr>
          <p:cNvPr id="8" name="Text Box 3078"/>
          <p:cNvSpPr txBox="1">
            <a:spLocks noChangeArrowheads="1"/>
          </p:cNvSpPr>
          <p:nvPr/>
        </p:nvSpPr>
        <p:spPr bwMode="auto">
          <a:xfrm>
            <a:off x="6102350" y="4287093"/>
            <a:ext cx="250209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中断处理程序</a:t>
            </a:r>
          </a:p>
        </p:txBody>
      </p:sp>
      <p:sp>
        <p:nvSpPr>
          <p:cNvPr id="9" name="Text Box 3078"/>
          <p:cNvSpPr txBox="1">
            <a:spLocks noChangeArrowheads="1"/>
          </p:cNvSpPr>
          <p:nvPr/>
        </p:nvSpPr>
        <p:spPr bwMode="auto">
          <a:xfrm>
            <a:off x="3878263" y="3609231"/>
            <a:ext cx="177385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主程序</a:t>
            </a: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4468813" y="4174381"/>
            <a:ext cx="0" cy="1149350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3124200" y="5104656"/>
            <a:ext cx="1225550" cy="476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V="1">
            <a:off x="4608513" y="4634756"/>
            <a:ext cx="1479550" cy="7143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>
            <a:off x="6338888" y="4749056"/>
            <a:ext cx="0" cy="93345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flipH="1" flipV="1">
            <a:off x="4572000" y="5445968"/>
            <a:ext cx="1655763" cy="2365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5" name="Text Box 3078"/>
          <p:cNvSpPr txBox="1">
            <a:spLocks noChangeArrowheads="1"/>
          </p:cNvSpPr>
          <p:nvPr/>
        </p:nvSpPr>
        <p:spPr bwMode="auto">
          <a:xfrm>
            <a:off x="3563888" y="5195143"/>
            <a:ext cx="10064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断点</a:t>
            </a:r>
          </a:p>
        </p:txBody>
      </p: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>
            <a:off x="4486275" y="5593606"/>
            <a:ext cx="0" cy="1147762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84163" y="764704"/>
            <a:ext cx="8859837" cy="111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在接口电路中设置</a:t>
            </a:r>
            <a:r>
              <a:rPr lang="zh-CN" altLang="en-US" sz="2800" b="1" u="sng"/>
              <a:t>屏蔽触发器</a:t>
            </a:r>
            <a:r>
              <a:rPr lang="zh-CN" altLang="en-US" sz="2800" b="1"/>
              <a:t>或者屏蔽寄存器, 通过执行</a:t>
            </a:r>
            <a:r>
              <a:rPr lang="en-US" altLang="zh-CN" sz="2800" b="1"/>
              <a:t>I/O</a:t>
            </a:r>
            <a:r>
              <a:rPr lang="zh-CN" altLang="en-US" sz="2800" b="1"/>
              <a:t>指令设置上述触发器或寄存器状态</a:t>
            </a:r>
            <a:r>
              <a:rPr lang="en-US" altLang="zh-CN" sz="2800" b="1"/>
              <a:t>。</a:t>
            </a:r>
          </a:p>
        </p:txBody>
      </p:sp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287338" y="1988840"/>
            <a:ext cx="3789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例1: 设置屏蔽触发器</a:t>
            </a:r>
            <a:endParaRPr lang="en-US" altLang="zh-CN" sz="2800" b="1"/>
          </a:p>
        </p:txBody>
      </p:sp>
      <p:sp>
        <p:nvSpPr>
          <p:cNvPr id="16" name="Text Box 71"/>
          <p:cNvSpPr txBox="1">
            <a:spLocks noChangeArrowheads="1"/>
          </p:cNvSpPr>
          <p:nvPr/>
        </p:nvSpPr>
        <p:spPr bwMode="auto">
          <a:xfrm>
            <a:off x="284163" y="5157192"/>
            <a:ext cx="3940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屏蔽标志为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进行屏蔽</a:t>
            </a:r>
            <a:endParaRPr lang="zh-CN" altLang="en-US" sz="2800" b="1"/>
          </a:p>
        </p:txBody>
      </p:sp>
      <p:sp>
        <p:nvSpPr>
          <p:cNvPr id="17" name="Text Box 72"/>
          <p:cNvSpPr txBox="1">
            <a:spLocks noChangeArrowheads="1"/>
          </p:cNvSpPr>
          <p:nvPr/>
        </p:nvSpPr>
        <p:spPr bwMode="auto">
          <a:xfrm>
            <a:off x="487362" y="4581128"/>
            <a:ext cx="79730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假设用数据位</a:t>
            </a:r>
            <a:r>
              <a:rPr lang="en-US" altLang="zh-CN" sz="2800" b="1" smtClean="0"/>
              <a:t>D</a:t>
            </a:r>
            <a:r>
              <a:rPr lang="en-US" altLang="zh-CN" sz="3200" b="1" baseline="-12000" smtClean="0"/>
              <a:t>0</a:t>
            </a:r>
            <a:r>
              <a:rPr lang="zh-CN" altLang="en-US" sz="2800" b="1" smtClean="0"/>
              <a:t>作为</a:t>
            </a:r>
            <a:r>
              <a:rPr lang="zh-CN" altLang="en-US" sz="2800" b="1" smtClean="0">
                <a:solidFill>
                  <a:srgbClr val="FF0000"/>
                </a:solidFill>
              </a:rPr>
              <a:t>屏蔽标志</a:t>
            </a:r>
            <a:r>
              <a:rPr lang="en-US" altLang="zh-CN" sz="2800" b="1" smtClean="0"/>
              <a:t>, </a:t>
            </a:r>
            <a:r>
              <a:rPr lang="zh-CN" altLang="en-US" sz="2800" b="1"/>
              <a:t>端口地址为</a:t>
            </a:r>
            <a:r>
              <a:rPr lang="en-US" altLang="zh-CN" sz="2800" b="1"/>
              <a:t>80H:</a:t>
            </a:r>
          </a:p>
        </p:txBody>
      </p:sp>
      <p:sp>
        <p:nvSpPr>
          <p:cNvPr id="18" name="Text Box 73"/>
          <p:cNvSpPr txBox="1">
            <a:spLocks noChangeArrowheads="1"/>
          </p:cNvSpPr>
          <p:nvPr/>
        </p:nvSpPr>
        <p:spPr bwMode="auto">
          <a:xfrm>
            <a:off x="1160463" y="5696222"/>
            <a:ext cx="245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MOV AL , 01  </a:t>
            </a:r>
          </a:p>
        </p:txBody>
      </p:sp>
      <p:sp>
        <p:nvSpPr>
          <p:cNvPr id="19" name="Text Box 74"/>
          <p:cNvSpPr txBox="1">
            <a:spLocks noChangeArrowheads="1"/>
          </p:cNvSpPr>
          <p:nvPr/>
        </p:nvSpPr>
        <p:spPr bwMode="auto">
          <a:xfrm>
            <a:off x="1169988" y="6150247"/>
            <a:ext cx="2809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OUT  80H , AL  </a:t>
            </a:r>
          </a:p>
        </p:txBody>
      </p:sp>
      <p:sp>
        <p:nvSpPr>
          <p:cNvPr id="20" name="Text Box 75"/>
          <p:cNvSpPr txBox="1">
            <a:spLocks noChangeArrowheads="1"/>
          </p:cNvSpPr>
          <p:nvPr/>
        </p:nvSpPr>
        <p:spPr bwMode="auto">
          <a:xfrm>
            <a:off x="4587875" y="5191397"/>
            <a:ext cx="4088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 </a:t>
            </a:r>
            <a:r>
              <a:rPr lang="zh-CN" altLang="en-US" sz="2800" b="1" smtClean="0">
                <a:solidFill>
                  <a:srgbClr val="0000FF"/>
                </a:solidFill>
              </a:rPr>
              <a:t>屏蔽标志为</a:t>
            </a:r>
            <a:r>
              <a:rPr lang="en-US" altLang="zh-CN" sz="2800" b="1" smtClean="0">
                <a:solidFill>
                  <a:srgbClr val="0000FF"/>
                </a:solidFill>
              </a:rPr>
              <a:t>0</a:t>
            </a:r>
            <a:r>
              <a:rPr lang="zh-CN" altLang="en-US" sz="2800" b="1" smtClean="0">
                <a:solidFill>
                  <a:srgbClr val="0000FF"/>
                </a:solidFill>
              </a:rPr>
              <a:t>进行屏蔽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21" name="Text Box 76"/>
          <p:cNvSpPr txBox="1">
            <a:spLocks noChangeArrowheads="1"/>
          </p:cNvSpPr>
          <p:nvPr/>
        </p:nvSpPr>
        <p:spPr bwMode="auto">
          <a:xfrm>
            <a:off x="5027613" y="5648597"/>
            <a:ext cx="2409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MOV AL , 00  </a:t>
            </a:r>
          </a:p>
        </p:txBody>
      </p:sp>
      <p:sp>
        <p:nvSpPr>
          <p:cNvPr id="22" name="Text Box 77"/>
          <p:cNvSpPr txBox="1">
            <a:spLocks noChangeArrowheads="1"/>
          </p:cNvSpPr>
          <p:nvPr/>
        </p:nvSpPr>
        <p:spPr bwMode="auto">
          <a:xfrm>
            <a:off x="5037138" y="6089922"/>
            <a:ext cx="272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OUT  80H , AL  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157095" y="2864483"/>
            <a:ext cx="7273925" cy="1503465"/>
            <a:chOff x="1135064" y="2861271"/>
            <a:chExt cx="7273925" cy="1503465"/>
          </a:xfrm>
        </p:grpSpPr>
        <p:grpSp>
          <p:nvGrpSpPr>
            <p:cNvPr id="5" name="Group 82"/>
            <p:cNvGrpSpPr>
              <a:grpSpLocks/>
            </p:cNvGrpSpPr>
            <p:nvPr/>
          </p:nvGrpSpPr>
          <p:grpSpPr bwMode="auto">
            <a:xfrm>
              <a:off x="1135064" y="2861271"/>
              <a:ext cx="7273925" cy="1503465"/>
              <a:chOff x="715" y="1195"/>
              <a:chExt cx="4582" cy="999"/>
            </a:xfrm>
          </p:grpSpPr>
          <p:sp>
            <p:nvSpPr>
              <p:cNvPr id="6" name="Text Box 20"/>
              <p:cNvSpPr txBox="1">
                <a:spLocks noChangeArrowheads="1"/>
              </p:cNvSpPr>
              <p:nvPr/>
            </p:nvSpPr>
            <p:spPr bwMode="auto">
              <a:xfrm>
                <a:off x="1376" y="1887"/>
                <a:ext cx="2005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smtClean="0"/>
                  <a:t>数据总线</a:t>
                </a:r>
                <a:r>
                  <a:rPr lang="zh-CN" altLang="en-US" sz="2400" b="1"/>
                  <a:t>的某一位</a:t>
                </a:r>
                <a:r>
                  <a:rPr lang="en-US" altLang="zh-CN" sz="2400" b="1"/>
                  <a:t>D</a:t>
                </a:r>
                <a:r>
                  <a:rPr lang="en-US" altLang="zh-CN" sz="2400" b="1" baseline="-12000">
                    <a:ea typeface=""/>
                  </a:rPr>
                  <a:t>i</a:t>
                </a:r>
                <a:endParaRPr lang="zh-CN" altLang="en-US" sz="2400" b="1" baseline="-12000">
                  <a:ea typeface=""/>
                </a:endParaRPr>
              </a:p>
            </p:txBody>
          </p:sp>
          <p:sp>
            <p:nvSpPr>
              <p:cNvPr id="7" name="Text Box 25"/>
              <p:cNvSpPr txBox="1">
                <a:spLocks noChangeArrowheads="1"/>
              </p:cNvSpPr>
              <p:nvPr/>
            </p:nvSpPr>
            <p:spPr bwMode="auto">
              <a:xfrm>
                <a:off x="844" y="1256"/>
                <a:ext cx="998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"/>
                  </a:spcBef>
                </a:pPr>
                <a:r>
                  <a:rPr lang="zh-CN" altLang="en-US" sz="2400" b="1"/>
                  <a:t>地址总线</a:t>
                </a:r>
              </a:p>
            </p:txBody>
          </p:sp>
          <p:sp>
            <p:nvSpPr>
              <p:cNvPr id="8" name="Freeform 26"/>
              <p:cNvSpPr>
                <a:spLocks/>
              </p:cNvSpPr>
              <p:nvPr/>
            </p:nvSpPr>
            <p:spPr bwMode="auto">
              <a:xfrm>
                <a:off x="3073" y="1195"/>
                <a:ext cx="488" cy="150"/>
              </a:xfrm>
              <a:custGeom>
                <a:avLst/>
                <a:gdLst>
                  <a:gd name="T0" fmla="*/ 0 w 939"/>
                  <a:gd name="T1" fmla="*/ 182 h 182"/>
                  <a:gd name="T2" fmla="*/ 303 w 939"/>
                  <a:gd name="T3" fmla="*/ 182 h 182"/>
                  <a:gd name="T4" fmla="*/ 303 w 939"/>
                  <a:gd name="T5" fmla="*/ 0 h 182"/>
                  <a:gd name="T6" fmla="*/ 677 w 939"/>
                  <a:gd name="T7" fmla="*/ 0 h 182"/>
                  <a:gd name="T8" fmla="*/ 677 w 939"/>
                  <a:gd name="T9" fmla="*/ 182 h 182"/>
                  <a:gd name="T10" fmla="*/ 939 w 939"/>
                  <a:gd name="T1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9" h="182">
                    <a:moveTo>
                      <a:pt x="0" y="182"/>
                    </a:moveTo>
                    <a:lnTo>
                      <a:pt x="303" y="182"/>
                    </a:lnTo>
                    <a:lnTo>
                      <a:pt x="303" y="0"/>
                    </a:lnTo>
                    <a:lnTo>
                      <a:pt x="677" y="0"/>
                    </a:lnTo>
                    <a:lnTo>
                      <a:pt x="677" y="182"/>
                    </a:lnTo>
                    <a:lnTo>
                      <a:pt x="939" y="182"/>
                    </a:lnTo>
                  </a:path>
                </a:pathLst>
              </a:custGeom>
              <a:noFill/>
              <a:ln w="25400" cmpd="sng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" name="Text Box 35"/>
              <p:cNvSpPr txBox="1">
                <a:spLocks noChangeArrowheads="1"/>
              </p:cNvSpPr>
              <p:nvPr/>
            </p:nvSpPr>
            <p:spPr bwMode="auto">
              <a:xfrm>
                <a:off x="1838" y="1273"/>
                <a:ext cx="1151" cy="591"/>
              </a:xfrm>
              <a:prstGeom prst="rect">
                <a:avLst/>
              </a:prstGeom>
              <a:solidFill>
                <a:srgbClr val="E9FFFF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78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zh-CN" altLang="en-US" sz="2800" b="1"/>
                  <a:t>端口地址译码器</a:t>
                </a:r>
              </a:p>
            </p:txBody>
          </p:sp>
          <p:sp>
            <p:nvSpPr>
              <p:cNvPr id="10" name="Text Box 42"/>
              <p:cNvSpPr txBox="1">
                <a:spLocks noChangeArrowheads="1"/>
              </p:cNvSpPr>
              <p:nvPr/>
            </p:nvSpPr>
            <p:spPr bwMode="auto">
              <a:xfrm>
                <a:off x="3675" y="1317"/>
                <a:ext cx="639" cy="663"/>
              </a:xfrm>
              <a:prstGeom prst="rect">
                <a:avLst/>
              </a:prstGeom>
              <a:solidFill>
                <a:srgbClr val="E9FFFF"/>
              </a:solidFill>
              <a:ln w="222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78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smtClean="0"/>
                  <a:t>C  Q</a:t>
                </a:r>
                <a:endParaRPr lang="en-US" altLang="zh-CN" sz="2800" b="1"/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/>
                  <a:t>D  Q</a:t>
                </a:r>
              </a:p>
            </p:txBody>
          </p:sp>
          <p:sp>
            <p:nvSpPr>
              <p:cNvPr id="11" name="Line 55"/>
              <p:cNvSpPr>
                <a:spLocks noChangeShapeType="1"/>
              </p:cNvSpPr>
              <p:nvPr/>
            </p:nvSpPr>
            <p:spPr bwMode="auto">
              <a:xfrm>
                <a:off x="4313" y="1802"/>
                <a:ext cx="984" cy="0"/>
              </a:xfrm>
              <a:prstGeom prst="line">
                <a:avLst/>
              </a:prstGeom>
              <a:noFill/>
              <a:ln w="25400">
                <a:solidFill>
                  <a:srgbClr val="0048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2" name="Line 62"/>
              <p:cNvSpPr>
                <a:spLocks noChangeShapeType="1"/>
              </p:cNvSpPr>
              <p:nvPr/>
            </p:nvSpPr>
            <p:spPr bwMode="auto">
              <a:xfrm>
                <a:off x="715" y="1571"/>
                <a:ext cx="1127" cy="0"/>
              </a:xfrm>
              <a:prstGeom prst="line">
                <a:avLst/>
              </a:prstGeom>
              <a:noFill/>
              <a:ln w="57150">
                <a:solidFill>
                  <a:srgbClr val="0048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3" name="Text Box 63"/>
              <p:cNvSpPr txBox="1">
                <a:spLocks noChangeArrowheads="1"/>
              </p:cNvSpPr>
              <p:nvPr/>
            </p:nvSpPr>
            <p:spPr bwMode="auto">
              <a:xfrm>
                <a:off x="4300" y="1811"/>
                <a:ext cx="997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smtClean="0"/>
                  <a:t>屏蔽信号</a:t>
                </a:r>
                <a:endParaRPr lang="zh-CN" altLang="en-US" sz="2400" b="1"/>
              </a:p>
            </p:txBody>
          </p:sp>
          <p:sp>
            <p:nvSpPr>
              <p:cNvPr id="14" name="Line 67"/>
              <p:cNvSpPr>
                <a:spLocks noChangeShapeType="1"/>
              </p:cNvSpPr>
              <p:nvPr/>
            </p:nvSpPr>
            <p:spPr bwMode="auto">
              <a:xfrm>
                <a:off x="2990" y="1511"/>
                <a:ext cx="678" cy="0"/>
              </a:xfrm>
              <a:prstGeom prst="line">
                <a:avLst/>
              </a:prstGeom>
              <a:noFill/>
              <a:ln w="25400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" name="Freeform 69"/>
              <p:cNvSpPr>
                <a:spLocks/>
              </p:cNvSpPr>
              <p:nvPr/>
            </p:nvSpPr>
            <p:spPr bwMode="auto">
              <a:xfrm>
                <a:off x="3216" y="1818"/>
                <a:ext cx="463" cy="207"/>
              </a:xfrm>
              <a:custGeom>
                <a:avLst/>
                <a:gdLst>
                  <a:gd name="T0" fmla="*/ 595 w 595"/>
                  <a:gd name="T1" fmla="*/ 0 h 490"/>
                  <a:gd name="T2" fmla="*/ 259 w 595"/>
                  <a:gd name="T3" fmla="*/ 0 h 490"/>
                  <a:gd name="T4" fmla="*/ 259 w 595"/>
                  <a:gd name="T5" fmla="*/ 490 h 490"/>
                  <a:gd name="T6" fmla="*/ 0 w 595"/>
                  <a:gd name="T7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5" h="490">
                    <a:moveTo>
                      <a:pt x="595" y="0"/>
                    </a:moveTo>
                    <a:lnTo>
                      <a:pt x="259" y="0"/>
                    </a:lnTo>
                    <a:lnTo>
                      <a:pt x="259" y="490"/>
                    </a:lnTo>
                    <a:lnTo>
                      <a:pt x="0" y="490"/>
                    </a:lnTo>
                  </a:path>
                </a:pathLst>
              </a:custGeom>
              <a:noFill/>
              <a:ln w="25400" cmpd="sng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6367463" y="3573016"/>
              <a:ext cx="2501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793558" y="168531"/>
            <a:ext cx="5068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注 : </a:t>
            </a:r>
            <a:r>
              <a:rPr lang="zh-CN" altLang="en-US" sz="2800" b="1" smtClean="0">
                <a:solidFill>
                  <a:srgbClr val="0000FF"/>
                </a:solidFill>
              </a:rPr>
              <a:t>屏蔽信号</a:t>
            </a:r>
            <a:r>
              <a:rPr lang="zh-CN" altLang="en-US" sz="2800" b="1" smtClean="0"/>
              <a:t>来源</a:t>
            </a:r>
            <a:endParaRPr lang="en-US" altLang="zh-CN" sz="2800" b="1"/>
          </a:p>
        </p:txBody>
      </p:sp>
      <p:grpSp>
        <p:nvGrpSpPr>
          <p:cNvPr id="23" name="组合 22"/>
          <p:cNvGrpSpPr/>
          <p:nvPr/>
        </p:nvGrpSpPr>
        <p:grpSpPr>
          <a:xfrm>
            <a:off x="6876256" y="2750950"/>
            <a:ext cx="1584176" cy="534034"/>
            <a:chOff x="6876256" y="2750950"/>
            <a:chExt cx="1584176" cy="534034"/>
          </a:xfrm>
        </p:grpSpPr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6877694" y="2750950"/>
              <a:ext cx="1582738" cy="462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smtClean="0">
                  <a:solidFill>
                    <a:srgbClr val="0000FF"/>
                  </a:solidFill>
                </a:rPr>
                <a:t>屏蔽信号</a:t>
              </a:r>
              <a:endParaRPr lang="zh-CN" altLang="en-US" sz="2400" b="1">
                <a:solidFill>
                  <a:srgbClr val="0000FF"/>
                </a:solidFill>
              </a:endParaRPr>
            </a:p>
          </p:txBody>
        </p:sp>
        <p:sp>
          <p:nvSpPr>
            <p:cNvPr id="28" name="Line 55"/>
            <p:cNvSpPr>
              <a:spLocks noChangeShapeType="1"/>
            </p:cNvSpPr>
            <p:nvPr/>
          </p:nvSpPr>
          <p:spPr bwMode="auto">
            <a:xfrm>
              <a:off x="6876256" y="3284984"/>
              <a:ext cx="1562100" cy="0"/>
            </a:xfrm>
            <a:prstGeom prst="line">
              <a:avLst/>
            </a:prstGeom>
            <a:noFill/>
            <a:ln w="25400">
              <a:solidFill>
                <a:srgbClr val="0048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8373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16" grpId="0" build="p" autoUpdateAnimBg="0"/>
      <p:bldP spid="17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  <p:bldP spid="2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56396" y="201910"/>
            <a:ext cx="6307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例2: 有多个中断源时设置屏蔽寄存器</a:t>
            </a:r>
            <a:endParaRPr lang="en-US" altLang="zh-CN" sz="2800" b="1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611560" y="908720"/>
            <a:ext cx="8131175" cy="111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假设有4个中断源, 设置一个8位屏蔽寄存器, 仅使用寄存器的低4位</a:t>
            </a:r>
            <a:r>
              <a:rPr lang="en-US" altLang="zh-CN" sz="2800" b="1"/>
              <a:t>D</a:t>
            </a:r>
            <a:r>
              <a:rPr lang="en-US" altLang="zh-CN" sz="3200" b="1" baseline="-12000"/>
              <a:t>0</a:t>
            </a:r>
            <a:r>
              <a:rPr lang="en-US" altLang="zh-CN" sz="2800" b="1"/>
              <a:t>～D</a:t>
            </a:r>
            <a:r>
              <a:rPr lang="en-US" altLang="zh-CN" sz="3200" b="1" baseline="-12000"/>
              <a:t>3</a:t>
            </a:r>
            <a:r>
              <a:rPr lang="en-US" altLang="zh-CN" sz="2800" b="1"/>
              <a:t>。</a:t>
            </a:r>
          </a:p>
        </p:txBody>
      </p:sp>
      <p:sp>
        <p:nvSpPr>
          <p:cNvPr id="4" name="Text Box 69"/>
          <p:cNvSpPr txBox="1">
            <a:spLocks noChangeArrowheads="1"/>
          </p:cNvSpPr>
          <p:nvPr/>
        </p:nvSpPr>
        <p:spPr bwMode="auto">
          <a:xfrm>
            <a:off x="210443" y="4124473"/>
            <a:ext cx="4073525" cy="2328863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如果</a:t>
            </a:r>
            <a:r>
              <a:rPr lang="zh-CN" altLang="en-US" sz="2800" b="1" smtClean="0"/>
              <a:t>要</a:t>
            </a:r>
            <a:r>
              <a:rPr lang="zh-CN" altLang="en-US" sz="2800" b="1"/>
              <a:t>屏蔽</a:t>
            </a:r>
            <a:r>
              <a:rPr lang="en-US" altLang="zh-CN" sz="2800" b="1"/>
              <a:t>INT2</a:t>
            </a:r>
            <a:r>
              <a:rPr lang="zh-CN" altLang="en-US" sz="2800" b="1"/>
              <a:t>和</a:t>
            </a:r>
            <a:r>
              <a:rPr lang="en-US" altLang="zh-CN" sz="2800" b="1"/>
              <a:t>INT3, </a:t>
            </a:r>
            <a:r>
              <a:rPr lang="zh-CN" altLang="en-US" sz="2800" b="1"/>
              <a:t>屏蔽寄存器端口地址为80</a:t>
            </a:r>
            <a:r>
              <a:rPr lang="en-US" altLang="zh-CN" sz="2800" b="1"/>
              <a:t>H, </a:t>
            </a:r>
            <a:r>
              <a:rPr lang="zh-CN" altLang="en-US" sz="2800" b="1"/>
              <a:t>则可用指令:</a:t>
            </a:r>
          </a:p>
          <a:p>
            <a:pPr>
              <a:spcBef>
                <a:spcPct val="10000"/>
              </a:spcBef>
            </a:pPr>
            <a:r>
              <a:rPr lang="zh-CN" altLang="en-US" sz="2800" b="1"/>
              <a:t>   </a:t>
            </a:r>
            <a:r>
              <a:rPr lang="en-US" altLang="zh-CN" sz="2800" b="1">
                <a:solidFill>
                  <a:srgbClr val="0000FF"/>
                </a:solidFill>
              </a:rPr>
              <a:t>MOV AL, </a:t>
            </a:r>
            <a:r>
              <a:rPr lang="en-US" altLang="zh-CN" sz="2800" b="1" smtClean="0">
                <a:solidFill>
                  <a:srgbClr val="0000FF"/>
                </a:solidFill>
              </a:rPr>
              <a:t>06H</a:t>
            </a:r>
            <a:endParaRPr lang="en-US" altLang="zh-CN" sz="2800" b="1">
              <a:solidFill>
                <a:srgbClr val="0000FF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   OUT 80H, AL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669925" y="2449661"/>
            <a:ext cx="8512175" cy="4003675"/>
            <a:chOff x="669925" y="2449661"/>
            <a:chExt cx="8512175" cy="4003675"/>
          </a:xfrm>
        </p:grpSpPr>
        <p:grpSp>
          <p:nvGrpSpPr>
            <p:cNvPr id="5" name="Group 82"/>
            <p:cNvGrpSpPr>
              <a:grpSpLocks/>
            </p:cNvGrpSpPr>
            <p:nvPr/>
          </p:nvGrpSpPr>
          <p:grpSpPr bwMode="auto">
            <a:xfrm>
              <a:off x="669925" y="2449661"/>
              <a:ext cx="8512175" cy="4003675"/>
              <a:chOff x="372" y="887"/>
              <a:chExt cx="5412" cy="2564"/>
            </a:xfrm>
          </p:grpSpPr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2655" y="1393"/>
                <a:ext cx="559" cy="1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700" b="1"/>
                  <a:t>D</a:t>
                </a:r>
                <a:r>
                  <a:rPr lang="en-US" altLang="zh-CN" sz="3200" b="1" baseline="-16000">
                    <a:ea typeface=""/>
                  </a:rPr>
                  <a:t>0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700" b="1"/>
                  <a:t>D</a:t>
                </a:r>
                <a:r>
                  <a:rPr lang="en-US" altLang="zh-CN" sz="3200" b="1" baseline="-16000">
                    <a:ea typeface=""/>
                  </a:rPr>
                  <a:t>1</a:t>
                </a:r>
                <a:endParaRPr lang="zh-CN" altLang="en-US" sz="3800" b="1" baseline="-16000">
                  <a:ea typeface="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altLang="zh-CN" sz="2700" b="1"/>
                  <a:t>D</a:t>
                </a:r>
                <a:r>
                  <a:rPr lang="en-US" altLang="zh-CN" sz="3200" b="1" baseline="-16000">
                    <a:ea typeface=""/>
                  </a:rPr>
                  <a:t>2</a:t>
                </a:r>
                <a:endParaRPr lang="zh-CN" altLang="en-US" sz="3800" b="1" baseline="-16000">
                  <a:ea typeface="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altLang="zh-CN" sz="2700" b="1"/>
                  <a:t>D</a:t>
                </a:r>
                <a:r>
                  <a:rPr lang="en-US" altLang="zh-CN" sz="3200" b="1" baseline="-16000">
                    <a:ea typeface=""/>
                  </a:rPr>
                  <a:t>3</a:t>
                </a:r>
                <a:endParaRPr lang="zh-CN" altLang="en-US" sz="3200" b="1" baseline="-16000">
                  <a:ea typeface="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72" y="1002"/>
                <a:ext cx="708" cy="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"/>
                  </a:spcBef>
                </a:pPr>
                <a:r>
                  <a:rPr lang="zh-CN" altLang="en-US" sz="2800" b="1"/>
                  <a:t>地址总线</a:t>
                </a: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2343" y="985"/>
                <a:ext cx="546" cy="169"/>
              </a:xfrm>
              <a:custGeom>
                <a:avLst/>
                <a:gdLst>
                  <a:gd name="T0" fmla="*/ 0 w 939"/>
                  <a:gd name="T1" fmla="*/ 182 h 182"/>
                  <a:gd name="T2" fmla="*/ 303 w 939"/>
                  <a:gd name="T3" fmla="*/ 182 h 182"/>
                  <a:gd name="T4" fmla="*/ 303 w 939"/>
                  <a:gd name="T5" fmla="*/ 0 h 182"/>
                  <a:gd name="T6" fmla="*/ 677 w 939"/>
                  <a:gd name="T7" fmla="*/ 0 h 182"/>
                  <a:gd name="T8" fmla="*/ 677 w 939"/>
                  <a:gd name="T9" fmla="*/ 182 h 182"/>
                  <a:gd name="T10" fmla="*/ 939 w 939"/>
                  <a:gd name="T1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9" h="182">
                    <a:moveTo>
                      <a:pt x="0" y="182"/>
                    </a:moveTo>
                    <a:lnTo>
                      <a:pt x="303" y="182"/>
                    </a:lnTo>
                    <a:lnTo>
                      <a:pt x="303" y="0"/>
                    </a:lnTo>
                    <a:lnTo>
                      <a:pt x="677" y="0"/>
                    </a:lnTo>
                    <a:lnTo>
                      <a:pt x="677" y="182"/>
                    </a:lnTo>
                    <a:lnTo>
                      <a:pt x="939" y="182"/>
                    </a:lnTo>
                  </a:path>
                </a:pathLst>
              </a:custGeom>
              <a:noFill/>
              <a:ln w="28575" cmpd="sng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281" y="994"/>
                <a:ext cx="817" cy="569"/>
              </a:xfrm>
              <a:prstGeom prst="rect">
                <a:avLst/>
              </a:prstGeom>
              <a:solidFill>
                <a:srgbClr val="E9FFFF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78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zh-CN" altLang="en-US" sz="2800" b="1"/>
                  <a:t>地址译码器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>
                <a:off x="926" y="1267"/>
                <a:ext cx="360" cy="0"/>
              </a:xfrm>
              <a:prstGeom prst="line">
                <a:avLst/>
              </a:prstGeom>
              <a:noFill/>
              <a:ln w="63500">
                <a:solidFill>
                  <a:srgbClr val="0048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1" name="Text Box 15"/>
              <p:cNvSpPr txBox="1">
                <a:spLocks noChangeArrowheads="1"/>
              </p:cNvSpPr>
              <p:nvPr/>
            </p:nvSpPr>
            <p:spPr bwMode="auto">
              <a:xfrm>
                <a:off x="3231" y="1405"/>
                <a:ext cx="416" cy="1306"/>
              </a:xfrm>
              <a:prstGeom prst="rect">
                <a:avLst/>
              </a:prstGeom>
              <a:noFill/>
              <a:ln w="25400">
                <a:solidFill>
                  <a:srgbClr val="0048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800" b="1"/>
                  <a:t>屏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sz="2800" b="1"/>
                  <a:t>蔽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sz="2800" b="1"/>
                  <a:t>寄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sz="2800" b="1"/>
                  <a:t>存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sz="2800" b="1"/>
                  <a:t>器</a:t>
                </a:r>
              </a:p>
            </p:txBody>
          </p:sp>
          <p:sp>
            <p:nvSpPr>
              <p:cNvPr id="12" name="Freeform 16"/>
              <p:cNvSpPr>
                <a:spLocks/>
              </p:cNvSpPr>
              <p:nvPr/>
            </p:nvSpPr>
            <p:spPr bwMode="auto">
              <a:xfrm>
                <a:off x="2087" y="1236"/>
                <a:ext cx="1338" cy="170"/>
              </a:xfrm>
              <a:custGeom>
                <a:avLst/>
                <a:gdLst>
                  <a:gd name="T0" fmla="*/ 0 w 1133"/>
                  <a:gd name="T1" fmla="*/ 0 h 173"/>
                  <a:gd name="T2" fmla="*/ 1133 w 1133"/>
                  <a:gd name="T3" fmla="*/ 0 h 173"/>
                  <a:gd name="T4" fmla="*/ 1133 w 113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3" h="173">
                    <a:moveTo>
                      <a:pt x="0" y="0"/>
                    </a:moveTo>
                    <a:lnTo>
                      <a:pt x="1133" y="0"/>
                    </a:lnTo>
                    <a:lnTo>
                      <a:pt x="1133" y="173"/>
                    </a:lnTo>
                  </a:path>
                </a:pathLst>
              </a:custGeom>
              <a:noFill/>
              <a:ln w="22225" cmpd="sng">
                <a:solidFill>
                  <a:srgbClr val="0048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3" name="Text Box 17"/>
              <p:cNvSpPr txBox="1">
                <a:spLocks noChangeArrowheads="1"/>
              </p:cNvSpPr>
              <p:nvPr/>
            </p:nvSpPr>
            <p:spPr bwMode="auto">
              <a:xfrm>
                <a:off x="2857" y="887"/>
                <a:ext cx="817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CLK</a:t>
                </a:r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2989" y="1535"/>
                <a:ext cx="231" cy="0"/>
              </a:xfrm>
              <a:prstGeom prst="line">
                <a:avLst/>
              </a:prstGeom>
              <a:noFill/>
              <a:ln w="25400">
                <a:solidFill>
                  <a:srgbClr val="0048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>
                <a:off x="2989" y="1831"/>
                <a:ext cx="231" cy="0"/>
              </a:xfrm>
              <a:prstGeom prst="line">
                <a:avLst/>
              </a:prstGeom>
              <a:noFill/>
              <a:ln w="25400">
                <a:solidFill>
                  <a:srgbClr val="0048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>
                <a:off x="2995" y="2145"/>
                <a:ext cx="231" cy="0"/>
              </a:xfrm>
              <a:prstGeom prst="line">
                <a:avLst/>
              </a:prstGeom>
              <a:noFill/>
              <a:ln w="25400">
                <a:solidFill>
                  <a:srgbClr val="0048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2995" y="2448"/>
                <a:ext cx="231" cy="0"/>
              </a:xfrm>
              <a:prstGeom prst="line">
                <a:avLst/>
              </a:prstGeom>
              <a:noFill/>
              <a:ln w="25400">
                <a:solidFill>
                  <a:srgbClr val="0048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3644" y="1512"/>
                <a:ext cx="1077" cy="0"/>
              </a:xfrm>
              <a:prstGeom prst="line">
                <a:avLst/>
              </a:prstGeom>
              <a:noFill/>
              <a:ln w="25400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" name="Rectangle 34"/>
              <p:cNvSpPr>
                <a:spLocks noChangeArrowheads="1"/>
              </p:cNvSpPr>
              <p:nvPr/>
            </p:nvSpPr>
            <p:spPr bwMode="auto">
              <a:xfrm>
                <a:off x="4734" y="1457"/>
                <a:ext cx="189" cy="258"/>
              </a:xfrm>
              <a:prstGeom prst="rect">
                <a:avLst/>
              </a:prstGeom>
              <a:noFill/>
              <a:ln w="25400">
                <a:solidFill>
                  <a:srgbClr val="0048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" name="Text Box 35"/>
              <p:cNvSpPr txBox="1">
                <a:spLocks noChangeArrowheads="1"/>
              </p:cNvSpPr>
              <p:nvPr/>
            </p:nvSpPr>
            <p:spPr bwMode="auto">
              <a:xfrm>
                <a:off x="3687" y="2848"/>
                <a:ext cx="1261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/>
                  <a:t>Q</a:t>
                </a:r>
                <a:r>
                  <a:rPr lang="en-US" altLang="zh-CN" sz="3000" b="1" baseline="-12000"/>
                  <a:t>1</a:t>
                </a:r>
                <a:r>
                  <a:rPr lang="en-US" altLang="zh-CN" sz="1200" b="1" baseline="-16000"/>
                  <a:t> </a:t>
                </a:r>
                <a:r>
                  <a:rPr lang="en-US" altLang="zh-CN" sz="2600" b="1"/>
                  <a:t>Q</a:t>
                </a:r>
                <a:r>
                  <a:rPr lang="en-US" altLang="zh-CN" sz="3000" b="1" baseline="-12000"/>
                  <a:t>2</a:t>
                </a:r>
                <a:r>
                  <a:rPr lang="en-US" altLang="zh-CN" sz="1200" b="1" baseline="-16000"/>
                  <a:t> </a:t>
                </a:r>
                <a:r>
                  <a:rPr lang="en-US" altLang="zh-CN" sz="2600" b="1"/>
                  <a:t>Q</a:t>
                </a:r>
                <a:r>
                  <a:rPr lang="en-US" altLang="zh-CN" sz="3000" b="1" baseline="-16000"/>
                  <a:t>3</a:t>
                </a:r>
                <a:r>
                  <a:rPr lang="en-US" altLang="zh-CN" sz="1200" b="1" baseline="-16000"/>
                  <a:t> </a:t>
                </a:r>
                <a:r>
                  <a:rPr lang="en-US" altLang="zh-CN" sz="2600" b="1"/>
                  <a:t>Q</a:t>
                </a:r>
                <a:r>
                  <a:rPr lang="en-US" altLang="zh-CN" sz="3000" b="1" baseline="-12000"/>
                  <a:t>4</a:t>
                </a:r>
                <a:endParaRPr lang="zh-CN" altLang="en-US" sz="3000" b="1" baseline="-12000"/>
              </a:p>
            </p:txBody>
          </p:sp>
          <p:sp>
            <p:nvSpPr>
              <p:cNvPr id="21" name="Line 36"/>
              <p:cNvSpPr>
                <a:spLocks noChangeShapeType="1"/>
              </p:cNvSpPr>
              <p:nvPr/>
            </p:nvSpPr>
            <p:spPr bwMode="auto">
              <a:xfrm>
                <a:off x="4928" y="1584"/>
                <a:ext cx="179" cy="0"/>
              </a:xfrm>
              <a:prstGeom prst="line">
                <a:avLst/>
              </a:prstGeom>
              <a:noFill/>
              <a:ln w="25400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2" name="Text Box 37"/>
              <p:cNvSpPr txBox="1">
                <a:spLocks noChangeArrowheads="1"/>
              </p:cNvSpPr>
              <p:nvPr/>
            </p:nvSpPr>
            <p:spPr bwMode="auto">
              <a:xfrm>
                <a:off x="5074" y="1410"/>
                <a:ext cx="700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700" b="1"/>
                  <a:t>INT1</a:t>
                </a:r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734" y="1770"/>
                <a:ext cx="189" cy="249"/>
              </a:xfrm>
              <a:prstGeom prst="rect">
                <a:avLst/>
              </a:prstGeom>
              <a:noFill/>
              <a:ln w="25400">
                <a:solidFill>
                  <a:srgbClr val="0048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" name="Line 40"/>
              <p:cNvSpPr>
                <a:spLocks noChangeShapeType="1"/>
              </p:cNvSpPr>
              <p:nvPr/>
            </p:nvSpPr>
            <p:spPr bwMode="auto">
              <a:xfrm>
                <a:off x="4928" y="1896"/>
                <a:ext cx="179" cy="0"/>
              </a:xfrm>
              <a:prstGeom prst="line">
                <a:avLst/>
              </a:prstGeom>
              <a:noFill/>
              <a:ln w="25400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5" name="Text Box 41"/>
              <p:cNvSpPr txBox="1">
                <a:spLocks noChangeArrowheads="1"/>
              </p:cNvSpPr>
              <p:nvPr/>
            </p:nvSpPr>
            <p:spPr bwMode="auto">
              <a:xfrm>
                <a:off x="5084" y="1720"/>
                <a:ext cx="700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700" b="1"/>
                  <a:t>INT2</a:t>
                </a:r>
              </a:p>
            </p:txBody>
          </p:sp>
          <p:sp>
            <p:nvSpPr>
              <p:cNvPr id="26" name="Rectangle 44"/>
              <p:cNvSpPr>
                <a:spLocks noChangeArrowheads="1"/>
              </p:cNvSpPr>
              <p:nvPr/>
            </p:nvSpPr>
            <p:spPr bwMode="auto">
              <a:xfrm>
                <a:off x="4730" y="2087"/>
                <a:ext cx="189" cy="242"/>
              </a:xfrm>
              <a:prstGeom prst="rect">
                <a:avLst/>
              </a:prstGeom>
              <a:noFill/>
              <a:ln w="25400">
                <a:solidFill>
                  <a:srgbClr val="0048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" name="Line 46"/>
              <p:cNvSpPr>
                <a:spLocks noChangeShapeType="1"/>
              </p:cNvSpPr>
              <p:nvPr/>
            </p:nvSpPr>
            <p:spPr bwMode="auto">
              <a:xfrm>
                <a:off x="4924" y="2192"/>
                <a:ext cx="179" cy="0"/>
              </a:xfrm>
              <a:prstGeom prst="line">
                <a:avLst/>
              </a:prstGeom>
              <a:noFill/>
              <a:ln w="25400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" name="Text Box 47"/>
              <p:cNvSpPr txBox="1">
                <a:spLocks noChangeArrowheads="1"/>
              </p:cNvSpPr>
              <p:nvPr/>
            </p:nvSpPr>
            <p:spPr bwMode="auto">
              <a:xfrm>
                <a:off x="5082" y="2003"/>
                <a:ext cx="700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700" b="1"/>
                  <a:t>INT3</a:t>
                </a:r>
              </a:p>
            </p:txBody>
          </p:sp>
          <p:sp>
            <p:nvSpPr>
              <p:cNvPr id="29" name="Rectangle 49"/>
              <p:cNvSpPr>
                <a:spLocks noChangeArrowheads="1"/>
              </p:cNvSpPr>
              <p:nvPr/>
            </p:nvSpPr>
            <p:spPr bwMode="auto">
              <a:xfrm>
                <a:off x="4741" y="2403"/>
                <a:ext cx="189" cy="242"/>
              </a:xfrm>
              <a:prstGeom prst="rect">
                <a:avLst/>
              </a:prstGeom>
              <a:noFill/>
              <a:ln w="25400">
                <a:solidFill>
                  <a:srgbClr val="0048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" name="Line 50"/>
              <p:cNvSpPr>
                <a:spLocks noChangeShapeType="1"/>
              </p:cNvSpPr>
              <p:nvPr/>
            </p:nvSpPr>
            <p:spPr bwMode="auto">
              <a:xfrm>
                <a:off x="4929" y="2522"/>
                <a:ext cx="179" cy="0"/>
              </a:xfrm>
              <a:prstGeom prst="line">
                <a:avLst/>
              </a:prstGeom>
              <a:noFill/>
              <a:ln w="25400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" name="Text Box 51"/>
              <p:cNvSpPr txBox="1">
                <a:spLocks noChangeArrowheads="1"/>
              </p:cNvSpPr>
              <p:nvPr/>
            </p:nvSpPr>
            <p:spPr bwMode="auto">
              <a:xfrm>
                <a:off x="5070" y="2348"/>
                <a:ext cx="700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700" b="1"/>
                  <a:t>INT4</a:t>
                </a:r>
              </a:p>
            </p:txBody>
          </p:sp>
          <p:sp>
            <p:nvSpPr>
              <p:cNvPr id="32" name="Freeform 53"/>
              <p:cNvSpPr>
                <a:spLocks/>
              </p:cNvSpPr>
              <p:nvPr/>
            </p:nvSpPr>
            <p:spPr bwMode="auto">
              <a:xfrm>
                <a:off x="3841" y="1655"/>
                <a:ext cx="886" cy="1254"/>
              </a:xfrm>
              <a:custGeom>
                <a:avLst/>
                <a:gdLst>
                  <a:gd name="T0" fmla="*/ 566 w 566"/>
                  <a:gd name="T1" fmla="*/ 0 h 1737"/>
                  <a:gd name="T2" fmla="*/ 0 w 566"/>
                  <a:gd name="T3" fmla="*/ 0 h 1737"/>
                  <a:gd name="T4" fmla="*/ 0 w 566"/>
                  <a:gd name="T5" fmla="*/ 1737 h 1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6" h="1737">
                    <a:moveTo>
                      <a:pt x="566" y="0"/>
                    </a:moveTo>
                    <a:lnTo>
                      <a:pt x="0" y="0"/>
                    </a:lnTo>
                    <a:lnTo>
                      <a:pt x="0" y="1737"/>
                    </a:lnTo>
                  </a:path>
                </a:pathLst>
              </a:custGeom>
              <a:noFill/>
              <a:ln w="25400" cmpd="sng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" name="Freeform 54"/>
              <p:cNvSpPr>
                <a:spLocks/>
              </p:cNvSpPr>
              <p:nvPr/>
            </p:nvSpPr>
            <p:spPr bwMode="auto">
              <a:xfrm>
                <a:off x="4091" y="1952"/>
                <a:ext cx="645" cy="956"/>
              </a:xfrm>
              <a:custGeom>
                <a:avLst/>
                <a:gdLst>
                  <a:gd name="T0" fmla="*/ 566 w 566"/>
                  <a:gd name="T1" fmla="*/ 0 h 1737"/>
                  <a:gd name="T2" fmla="*/ 0 w 566"/>
                  <a:gd name="T3" fmla="*/ 0 h 1737"/>
                  <a:gd name="T4" fmla="*/ 0 w 566"/>
                  <a:gd name="T5" fmla="*/ 1737 h 1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6" h="1737">
                    <a:moveTo>
                      <a:pt x="566" y="0"/>
                    </a:moveTo>
                    <a:lnTo>
                      <a:pt x="0" y="0"/>
                    </a:lnTo>
                    <a:lnTo>
                      <a:pt x="0" y="1737"/>
                    </a:lnTo>
                  </a:path>
                </a:pathLst>
              </a:custGeom>
              <a:noFill/>
              <a:ln w="25400" cmpd="sng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4" name="Freeform 55"/>
              <p:cNvSpPr>
                <a:spLocks/>
              </p:cNvSpPr>
              <p:nvPr/>
            </p:nvSpPr>
            <p:spPr bwMode="auto">
              <a:xfrm>
                <a:off x="4360" y="2253"/>
                <a:ext cx="377" cy="651"/>
              </a:xfrm>
              <a:custGeom>
                <a:avLst/>
                <a:gdLst>
                  <a:gd name="T0" fmla="*/ 566 w 566"/>
                  <a:gd name="T1" fmla="*/ 0 h 1737"/>
                  <a:gd name="T2" fmla="*/ 0 w 566"/>
                  <a:gd name="T3" fmla="*/ 0 h 1737"/>
                  <a:gd name="T4" fmla="*/ 0 w 566"/>
                  <a:gd name="T5" fmla="*/ 1737 h 1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6" h="1737">
                    <a:moveTo>
                      <a:pt x="566" y="0"/>
                    </a:moveTo>
                    <a:lnTo>
                      <a:pt x="0" y="0"/>
                    </a:lnTo>
                    <a:lnTo>
                      <a:pt x="0" y="1737"/>
                    </a:lnTo>
                  </a:path>
                </a:pathLst>
              </a:custGeom>
              <a:noFill/>
              <a:ln w="25400" cmpd="sng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5" name="Freeform 56"/>
              <p:cNvSpPr>
                <a:spLocks/>
              </p:cNvSpPr>
              <p:nvPr/>
            </p:nvSpPr>
            <p:spPr bwMode="auto">
              <a:xfrm>
                <a:off x="4608" y="2567"/>
                <a:ext cx="131" cy="349"/>
              </a:xfrm>
              <a:custGeom>
                <a:avLst/>
                <a:gdLst>
                  <a:gd name="T0" fmla="*/ 566 w 566"/>
                  <a:gd name="T1" fmla="*/ 0 h 1737"/>
                  <a:gd name="T2" fmla="*/ 0 w 566"/>
                  <a:gd name="T3" fmla="*/ 0 h 1737"/>
                  <a:gd name="T4" fmla="*/ 0 w 566"/>
                  <a:gd name="T5" fmla="*/ 1737 h 1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6" h="1737">
                    <a:moveTo>
                      <a:pt x="566" y="0"/>
                    </a:moveTo>
                    <a:lnTo>
                      <a:pt x="0" y="0"/>
                    </a:lnTo>
                    <a:lnTo>
                      <a:pt x="0" y="1737"/>
                    </a:lnTo>
                  </a:path>
                </a:pathLst>
              </a:custGeom>
              <a:noFill/>
              <a:ln w="25400" cmpd="sng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" name="Line 61"/>
              <p:cNvSpPr>
                <a:spLocks noChangeShapeType="1"/>
              </p:cNvSpPr>
              <p:nvPr/>
            </p:nvSpPr>
            <p:spPr bwMode="auto">
              <a:xfrm>
                <a:off x="3656" y="1841"/>
                <a:ext cx="1072" cy="0"/>
              </a:xfrm>
              <a:prstGeom prst="line">
                <a:avLst/>
              </a:prstGeom>
              <a:noFill/>
              <a:ln w="25400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7" name="Line 62"/>
              <p:cNvSpPr>
                <a:spLocks noChangeShapeType="1"/>
              </p:cNvSpPr>
              <p:nvPr/>
            </p:nvSpPr>
            <p:spPr bwMode="auto">
              <a:xfrm flipV="1">
                <a:off x="3657" y="2451"/>
                <a:ext cx="1079" cy="1"/>
              </a:xfrm>
              <a:prstGeom prst="line">
                <a:avLst/>
              </a:prstGeom>
              <a:noFill/>
              <a:ln w="25400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8" name="Text Box 64"/>
              <p:cNvSpPr txBox="1">
                <a:spLocks noChangeArrowheads="1"/>
              </p:cNvSpPr>
              <p:nvPr/>
            </p:nvSpPr>
            <p:spPr bwMode="auto">
              <a:xfrm>
                <a:off x="3794" y="1203"/>
                <a:ext cx="1028" cy="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/>
                  <a:t>屏蔽信号</a:t>
                </a:r>
              </a:p>
            </p:txBody>
          </p:sp>
          <p:sp>
            <p:nvSpPr>
              <p:cNvPr id="39" name="Line 70"/>
              <p:cNvSpPr>
                <a:spLocks noChangeShapeType="1"/>
              </p:cNvSpPr>
              <p:nvPr/>
            </p:nvSpPr>
            <p:spPr bwMode="auto">
              <a:xfrm flipV="1">
                <a:off x="3645" y="2139"/>
                <a:ext cx="1077" cy="1"/>
              </a:xfrm>
              <a:prstGeom prst="line">
                <a:avLst/>
              </a:prstGeom>
              <a:noFill/>
              <a:ln w="25400">
                <a:solidFill>
                  <a:srgbClr val="004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0" name="Text Box 77"/>
              <p:cNvSpPr txBox="1">
                <a:spLocks noChangeArrowheads="1"/>
              </p:cNvSpPr>
              <p:nvPr/>
            </p:nvSpPr>
            <p:spPr bwMode="auto">
              <a:xfrm>
                <a:off x="3131" y="3119"/>
                <a:ext cx="220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来自中断请求触发器</a:t>
                </a:r>
              </a:p>
            </p:txBody>
          </p:sp>
        </p:grpSp>
        <p:sp>
          <p:nvSpPr>
            <p:cNvPr id="41" name="流程图: 接点 40"/>
            <p:cNvSpPr/>
            <p:nvPr/>
          </p:nvSpPr>
          <p:spPr>
            <a:xfrm>
              <a:off x="5794615" y="3372994"/>
              <a:ext cx="91436" cy="8588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接点 41"/>
            <p:cNvSpPr/>
            <p:nvPr/>
          </p:nvSpPr>
          <p:spPr>
            <a:xfrm>
              <a:off x="5796136" y="3891870"/>
              <a:ext cx="91436" cy="8588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接点 42"/>
            <p:cNvSpPr/>
            <p:nvPr/>
          </p:nvSpPr>
          <p:spPr>
            <a:xfrm>
              <a:off x="5796136" y="4351230"/>
              <a:ext cx="91436" cy="8588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接点 43"/>
            <p:cNvSpPr/>
            <p:nvPr/>
          </p:nvSpPr>
          <p:spPr>
            <a:xfrm>
              <a:off x="5796136" y="4855286"/>
              <a:ext cx="91436" cy="8588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637894" y="1556791"/>
            <a:ext cx="1928990" cy="1716726"/>
            <a:chOff x="5730124" y="1556792"/>
            <a:chExt cx="1836761" cy="1619134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5730124" y="2064394"/>
              <a:ext cx="713672" cy="11115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300192" y="1556792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mtClean="0">
                  <a:solidFill>
                    <a:srgbClr val="FF0000"/>
                  </a:solidFill>
                </a:rPr>
                <a:t>屏蔽字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6156176" y="2348880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</a:rPr>
              <a:t>假设为</a:t>
            </a:r>
            <a:r>
              <a:rPr lang="en-US" altLang="zh-CN" sz="2800" b="1" smtClean="0">
                <a:solidFill>
                  <a:srgbClr val="0000FF"/>
                </a:solidFill>
              </a:rPr>
              <a:t>1</a:t>
            </a:r>
            <a:r>
              <a:rPr lang="zh-CN" altLang="en-US" sz="2800" b="1" smtClean="0">
                <a:solidFill>
                  <a:srgbClr val="0000FF"/>
                </a:solidFill>
              </a:rPr>
              <a:t>进行屏蔽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uiExpand="1" build="p" autoUpdateAnimBg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670" y="1144800"/>
            <a:ext cx="4495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）使用单独请求线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81000" y="113258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）中断请求的传送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4752083" y="1144800"/>
            <a:ext cx="36242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/>
              <a:t>）使用公共请求线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328345" y="2017925"/>
            <a:ext cx="3352800" cy="1143000"/>
            <a:chOff x="3408" y="3552"/>
            <a:chExt cx="2112" cy="720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408" y="3648"/>
              <a:ext cx="647" cy="624"/>
              <a:chOff x="576" y="3648"/>
              <a:chExt cx="647" cy="624"/>
            </a:xfrm>
          </p:grpSpPr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576" y="3648"/>
                <a:ext cx="528" cy="624"/>
              </a:xfrm>
              <a:prstGeom prst="rect">
                <a:avLst/>
              </a:prstGeom>
              <a:solidFill>
                <a:srgbClr val="12DEF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" name="Text Box 20"/>
              <p:cNvSpPr txBox="1">
                <a:spLocks noChangeArrowheads="1"/>
              </p:cNvSpPr>
              <p:nvPr/>
            </p:nvSpPr>
            <p:spPr bwMode="auto">
              <a:xfrm>
                <a:off x="599" y="3792"/>
                <a:ext cx="6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ea typeface="黑体" pitchFamily="49" charset="-122"/>
                  </a:rPr>
                  <a:t>CPU</a:t>
                </a:r>
              </a:p>
            </p:txBody>
          </p:sp>
        </p:grp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3936" y="3840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4272" y="355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+mn-ea"/>
                </a:rPr>
                <a:t>公共请求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4944" y="3984"/>
              <a:ext cx="576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 I/O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4128" y="3984"/>
              <a:ext cx="576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 I/O</a:t>
              </a: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4368" y="384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>
              <a:off x="5232" y="384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4752" y="4080"/>
              <a:ext cx="14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91270" y="2017925"/>
            <a:ext cx="838200" cy="1431925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27584" y="2433682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黑体" pitchFamily="49" charset="-122"/>
              </a:rPr>
              <a:t>CPU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1629470" y="23227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781870" y="1979548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</a:rPr>
              <a:t>请求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629470" y="3311738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781870" y="2915652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</a:rPr>
              <a:t>请求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772470" y="2094125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2772470" y="3086313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3239195" y="2586250"/>
            <a:ext cx="0" cy="360363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2699618" y="4726136"/>
            <a:ext cx="838200" cy="1727200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2699792" y="5320496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黑体" pitchFamily="49" charset="-122"/>
              </a:rPr>
              <a:t>CPU</a:t>
            </a:r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3537818" y="6112658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5138018" y="6341258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3842618" y="6341258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4223618" y="611265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5595218" y="611265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4833218" y="6493658"/>
            <a:ext cx="228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3569568" y="4945846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5169768" y="5174446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3874368" y="5174446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4255368" y="4945846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5626968" y="4945846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4864968" y="5326846"/>
            <a:ext cx="228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49"/>
          <p:cNvSpPr txBox="1">
            <a:spLocks noChangeArrowheads="1"/>
          </p:cNvSpPr>
          <p:nvPr/>
        </p:nvSpPr>
        <p:spPr bwMode="auto">
          <a:xfrm>
            <a:off x="2404343" y="4002300"/>
            <a:ext cx="36242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</a:t>
            </a:r>
            <a:r>
              <a:rPr lang="zh-CN" altLang="en-US" sz="2800" b="1"/>
              <a:t>）混合传送方式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9225" y="188640"/>
            <a:ext cx="64357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中断请求优先级判段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4463" y="977900"/>
            <a:ext cx="399573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）优先顺序</a:t>
            </a:r>
            <a:r>
              <a:rPr lang="en-US" altLang="zh-CN" sz="2800" b="1"/>
              <a:t>:</a:t>
            </a:r>
            <a:endParaRPr lang="zh-CN" altLang="en-US" sz="2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13075" y="1000125"/>
            <a:ext cx="57626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故障、内中断、</a:t>
            </a:r>
            <a:r>
              <a:rPr lang="en-US" altLang="zh-CN" sz="2800" b="1"/>
              <a:t>DMA</a:t>
            </a:r>
            <a:r>
              <a:rPr lang="zh-CN" altLang="en-US" sz="2800" b="1"/>
              <a:t>、外中断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6213" y="2344738"/>
            <a:ext cx="74199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en-US" altLang="zh-CN" sz="2800" b="1"/>
              <a:t>CPU</a:t>
            </a:r>
            <a:r>
              <a:rPr lang="zh-CN" altLang="en-US" sz="2800" b="1"/>
              <a:t>现行程序与外设请求的判优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38250" y="5137150"/>
            <a:ext cx="215106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为现行程序赋予优先级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5488" y="3284538"/>
            <a:ext cx="4648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en-US" altLang="zh-CN" sz="2800" b="1"/>
              <a:t>CPU</a:t>
            </a:r>
            <a:r>
              <a:rPr lang="zh-CN" altLang="en-US" sz="2800" b="1"/>
              <a:t>设置允许中断标志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11238" y="1608138"/>
            <a:ext cx="8132762" cy="5222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基本原则：高速操作优于低速操作，输入优于输出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57093" y="3028950"/>
            <a:ext cx="3657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=1</a:t>
            </a:r>
            <a:r>
              <a:rPr lang="zh-CN" altLang="en-US" sz="2800" b="1"/>
              <a:t>，开中断</a:t>
            </a:r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>
            <a:off x="5004693" y="324643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411538" y="5081588"/>
            <a:ext cx="35988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800" b="1"/>
              <a:t>＜外设请求优先级，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686550" y="5068888"/>
            <a:ext cx="12620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响应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157093" y="3557588"/>
            <a:ext cx="3657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=0</a:t>
            </a:r>
            <a:r>
              <a:rPr lang="zh-CN" altLang="en-US" sz="2800" b="1"/>
              <a:t>，关中断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752475" y="4349750"/>
            <a:ext cx="68437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en-US" altLang="zh-CN" sz="2800" b="1"/>
              <a:t>CPU</a:t>
            </a:r>
            <a:r>
              <a:rPr lang="zh-CN" altLang="en-US" sz="2800" b="1"/>
              <a:t>设置程序状态字的优先级字段</a:t>
            </a:r>
          </a:p>
        </p:txBody>
      </p:sp>
      <p:sp>
        <p:nvSpPr>
          <p:cNvPr id="15" name="AutoShape 18"/>
          <p:cNvSpPr>
            <a:spLocks/>
          </p:cNvSpPr>
          <p:nvPr/>
        </p:nvSpPr>
        <p:spPr bwMode="auto">
          <a:xfrm>
            <a:off x="3267075" y="533717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 b="1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484562" y="5681663"/>
            <a:ext cx="352583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≥</a:t>
            </a:r>
            <a:r>
              <a:rPr lang="zh-CN" altLang="en-US" sz="2800" b="1"/>
              <a:t>外设请求优先级，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686550" y="5681663"/>
            <a:ext cx="14065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不响应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7187505" y="3244850"/>
            <a:ext cx="17049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zh-CN" altLang="en-US" sz="2800" b="1"/>
              <a:t>模型机</a:t>
            </a:r>
            <a:r>
              <a:rPr lang="en-US" altLang="zh-CN" sz="28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utoUpdateAnimBg="0"/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 autoUpdateAnimBg="0"/>
      <p:bldP spid="13" grpId="0"/>
      <p:bldP spid="14" grpId="0"/>
      <p:bldP spid="15" grpId="0" animBg="1"/>
      <p:bldP spid="16" grpId="0"/>
      <p:bldP spid="17" grpId="0" autoUpdateAnimBg="0"/>
      <p:bldP spid="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668338" y="841375"/>
            <a:ext cx="3429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）软件判优</a:t>
            </a:r>
            <a:r>
              <a:rPr lang="en-US" altLang="zh-CN" sz="2800" b="1"/>
              <a:t>:</a:t>
            </a:r>
            <a:r>
              <a:rPr lang="zh-CN" altLang="en-US" sz="2800" b="1"/>
              <a:t>  </a:t>
            </a:r>
          </a:p>
        </p:txBody>
      </p: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2913063" y="838200"/>
            <a:ext cx="52197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由程序查询顺序确定优先级</a:t>
            </a: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174923" y="169476"/>
            <a:ext cx="583723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）各外设请求的判优</a:t>
            </a:r>
          </a:p>
        </p:txBody>
      </p:sp>
      <p:sp>
        <p:nvSpPr>
          <p:cNvPr id="73" name="AutoShape 16"/>
          <p:cNvSpPr>
            <a:spLocks noChangeArrowheads="1"/>
          </p:cNvSpPr>
          <p:nvPr/>
        </p:nvSpPr>
        <p:spPr bwMode="auto">
          <a:xfrm>
            <a:off x="4840288" y="2500313"/>
            <a:ext cx="2232025" cy="6477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="1" baseline="-2500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=1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？</a:t>
            </a:r>
          </a:p>
        </p:txBody>
      </p:sp>
      <p:sp>
        <p:nvSpPr>
          <p:cNvPr id="74" name="AutoShape 18"/>
          <p:cNvSpPr>
            <a:spLocks noChangeArrowheads="1"/>
          </p:cNvSpPr>
          <p:nvPr/>
        </p:nvSpPr>
        <p:spPr bwMode="auto">
          <a:xfrm>
            <a:off x="4840288" y="4313238"/>
            <a:ext cx="2232025" cy="6477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="1" baseline="-25000">
                <a:latin typeface="黑体" pitchFamily="49" charset="-122"/>
                <a:ea typeface="黑体" pitchFamily="49" charset="-122"/>
              </a:rPr>
              <a:t>7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=1?</a:t>
            </a:r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>
            <a:off x="5919788" y="4946650"/>
            <a:ext cx="0" cy="1354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6" name="Line 40"/>
          <p:cNvSpPr>
            <a:spLocks noChangeShapeType="1"/>
          </p:cNvSpPr>
          <p:nvPr/>
        </p:nvSpPr>
        <p:spPr bwMode="auto">
          <a:xfrm>
            <a:off x="5991225" y="6022975"/>
            <a:ext cx="309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7" name="Line 41"/>
          <p:cNvSpPr>
            <a:spLocks noChangeShapeType="1"/>
          </p:cNvSpPr>
          <p:nvPr/>
        </p:nvSpPr>
        <p:spPr bwMode="auto">
          <a:xfrm>
            <a:off x="9083675" y="3367088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grpSp>
        <p:nvGrpSpPr>
          <p:cNvPr id="78" name="Group 93"/>
          <p:cNvGrpSpPr>
            <a:grpSpLocks/>
          </p:cNvGrpSpPr>
          <p:nvPr/>
        </p:nvGrpSpPr>
        <p:grpSpPr bwMode="auto">
          <a:xfrm>
            <a:off x="5919788" y="3038475"/>
            <a:ext cx="720725" cy="1274763"/>
            <a:chOff x="3729" y="2250"/>
            <a:chExt cx="454" cy="803"/>
          </a:xfrm>
        </p:grpSpPr>
        <p:sp>
          <p:nvSpPr>
            <p:cNvPr id="79" name="Line 22"/>
            <p:cNvSpPr>
              <a:spLocks noChangeShapeType="1"/>
            </p:cNvSpPr>
            <p:nvPr/>
          </p:nvSpPr>
          <p:spPr bwMode="auto">
            <a:xfrm>
              <a:off x="3729" y="2319"/>
              <a:ext cx="0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0" name="Line 24"/>
            <p:cNvSpPr>
              <a:spLocks noChangeShapeType="1"/>
            </p:cNvSpPr>
            <p:nvPr/>
          </p:nvSpPr>
          <p:spPr bwMode="auto">
            <a:xfrm>
              <a:off x="3729" y="2534"/>
              <a:ext cx="0" cy="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3775" y="2250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N</a:t>
              </a:r>
            </a:p>
          </p:txBody>
        </p:sp>
      </p:grpSp>
      <p:sp>
        <p:nvSpPr>
          <p:cNvPr id="82" name="Text Box 44"/>
          <p:cNvSpPr txBox="1">
            <a:spLocks noChangeArrowheads="1"/>
          </p:cNvSpPr>
          <p:nvPr/>
        </p:nvSpPr>
        <p:spPr bwMode="auto">
          <a:xfrm>
            <a:off x="5919788" y="5360988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grpSp>
        <p:nvGrpSpPr>
          <p:cNvPr id="83" name="Group 92"/>
          <p:cNvGrpSpPr>
            <a:grpSpLocks/>
          </p:cNvGrpSpPr>
          <p:nvPr/>
        </p:nvGrpSpPr>
        <p:grpSpPr bwMode="auto">
          <a:xfrm>
            <a:off x="6972300" y="2460749"/>
            <a:ext cx="2125663" cy="1184275"/>
            <a:chOff x="4392" y="1865"/>
            <a:chExt cx="1339" cy="746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4516" y="2262"/>
              <a:ext cx="988" cy="34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外设</a:t>
              </a: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中断服务程序</a:t>
              </a:r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>
              <a:off x="4464" y="2092"/>
              <a:ext cx="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>
              <a:off x="4974" y="2098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5504" y="24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8" name="Text Box 45"/>
            <p:cNvSpPr txBox="1">
              <a:spLocks noChangeArrowheads="1"/>
            </p:cNvSpPr>
            <p:nvPr/>
          </p:nvSpPr>
          <p:spPr bwMode="auto">
            <a:xfrm>
              <a:off x="4392" y="1865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Y</a:t>
              </a:r>
            </a:p>
          </p:txBody>
        </p:sp>
      </p:grpSp>
      <p:grpSp>
        <p:nvGrpSpPr>
          <p:cNvPr id="89" name="Group 94"/>
          <p:cNvGrpSpPr>
            <a:grpSpLocks/>
          </p:cNvGrpSpPr>
          <p:nvPr/>
        </p:nvGrpSpPr>
        <p:grpSpPr bwMode="auto">
          <a:xfrm>
            <a:off x="6943725" y="4292602"/>
            <a:ext cx="2139950" cy="1128713"/>
            <a:chOff x="4374" y="3040"/>
            <a:chExt cx="1348" cy="711"/>
          </a:xfrm>
        </p:grpSpPr>
        <p:sp>
          <p:nvSpPr>
            <p:cNvPr id="90" name="Text Box 34"/>
            <p:cNvSpPr txBox="1">
              <a:spLocks noChangeArrowheads="1"/>
            </p:cNvSpPr>
            <p:nvPr/>
          </p:nvSpPr>
          <p:spPr bwMode="auto">
            <a:xfrm>
              <a:off x="4554" y="3402"/>
              <a:ext cx="949" cy="34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外设</a:t>
              </a: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8</a:t>
              </a: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中断服务程序</a:t>
              </a:r>
            </a:p>
          </p:txBody>
        </p:sp>
        <p:sp>
          <p:nvSpPr>
            <p:cNvPr id="91" name="Line 35"/>
            <p:cNvSpPr>
              <a:spLocks noChangeShapeType="1"/>
            </p:cNvSpPr>
            <p:nvPr/>
          </p:nvSpPr>
          <p:spPr bwMode="auto">
            <a:xfrm>
              <a:off x="4455" y="3251"/>
              <a:ext cx="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2" name="Line 39"/>
            <p:cNvSpPr>
              <a:spLocks noChangeShapeType="1"/>
            </p:cNvSpPr>
            <p:nvPr/>
          </p:nvSpPr>
          <p:spPr bwMode="auto">
            <a:xfrm>
              <a:off x="5495" y="35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" name="Text Box 47"/>
            <p:cNvSpPr txBox="1">
              <a:spLocks noChangeArrowheads="1"/>
            </p:cNvSpPr>
            <p:nvPr/>
          </p:nvSpPr>
          <p:spPr bwMode="auto">
            <a:xfrm>
              <a:off x="4374" y="3040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Y</a:t>
              </a:r>
            </a:p>
          </p:txBody>
        </p:sp>
        <p:sp>
          <p:nvSpPr>
            <p:cNvPr id="94" name="Line 50"/>
            <p:cNvSpPr>
              <a:spLocks noChangeShapeType="1"/>
            </p:cNvSpPr>
            <p:nvPr/>
          </p:nvSpPr>
          <p:spPr bwMode="auto">
            <a:xfrm>
              <a:off x="5035" y="3251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95" name="Group 90"/>
          <p:cNvGrpSpPr>
            <a:grpSpLocks/>
          </p:cNvGrpSpPr>
          <p:nvPr/>
        </p:nvGrpSpPr>
        <p:grpSpPr bwMode="auto">
          <a:xfrm>
            <a:off x="-6350" y="2143125"/>
            <a:ext cx="4514850" cy="2413000"/>
            <a:chOff x="-4" y="1686"/>
            <a:chExt cx="2844" cy="1520"/>
          </a:xfrm>
        </p:grpSpPr>
        <p:sp>
          <p:nvSpPr>
            <p:cNvPr id="96" name="Text Box 51"/>
            <p:cNvSpPr txBox="1">
              <a:spLocks noChangeArrowheads="1"/>
            </p:cNvSpPr>
            <p:nvPr/>
          </p:nvSpPr>
          <p:spPr bwMode="auto">
            <a:xfrm>
              <a:off x="1279" y="1686"/>
              <a:ext cx="9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端口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20H</a:t>
              </a:r>
            </a:p>
          </p:txBody>
        </p:sp>
        <p:sp>
          <p:nvSpPr>
            <p:cNvPr id="97" name="Rectangle 52"/>
            <p:cNvSpPr>
              <a:spLocks noChangeArrowheads="1"/>
            </p:cNvSpPr>
            <p:nvPr/>
          </p:nvSpPr>
          <p:spPr bwMode="auto">
            <a:xfrm>
              <a:off x="516" y="2067"/>
              <a:ext cx="330" cy="3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cs typeface="Times New Roman" pitchFamily="18" charset="0"/>
                </a:rPr>
                <a:t>+</a:t>
              </a:r>
              <a:endParaRPr lang="en-US" altLang="zh-CN" sz="3200" b="1"/>
            </a:p>
          </p:txBody>
        </p:sp>
        <p:sp>
          <p:nvSpPr>
            <p:cNvPr id="98" name="Rectangle 53"/>
            <p:cNvSpPr>
              <a:spLocks noChangeArrowheads="1"/>
            </p:cNvSpPr>
            <p:nvPr/>
          </p:nvSpPr>
          <p:spPr bwMode="auto">
            <a:xfrm>
              <a:off x="1878" y="1977"/>
              <a:ext cx="403" cy="1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0</a:t>
              </a:r>
            </a:p>
            <a:p>
              <a:pPr algn="ctr"/>
              <a:endParaRPr lang="en-US" altLang="zh-CN" b="1"/>
            </a:p>
            <a:p>
              <a:pPr algn="ctr"/>
              <a:endParaRPr lang="en-US" altLang="zh-CN" b="1"/>
            </a:p>
            <a:p>
              <a:pPr algn="ctr"/>
              <a:endParaRPr lang="en-US" altLang="zh-CN" b="1"/>
            </a:p>
            <a:p>
              <a:pPr algn="ctr"/>
              <a:r>
                <a:rPr lang="en-US" altLang="zh-CN" b="1"/>
                <a:t>7</a:t>
              </a:r>
            </a:p>
          </p:txBody>
        </p:sp>
        <p:sp>
          <p:nvSpPr>
            <p:cNvPr id="99" name="Line 54"/>
            <p:cNvSpPr>
              <a:spLocks noChangeShapeType="1"/>
            </p:cNvSpPr>
            <p:nvPr/>
          </p:nvSpPr>
          <p:spPr bwMode="auto">
            <a:xfrm>
              <a:off x="2268" y="2085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0" name="Line 55"/>
            <p:cNvSpPr>
              <a:spLocks noChangeShapeType="1"/>
            </p:cNvSpPr>
            <p:nvPr/>
          </p:nvSpPr>
          <p:spPr bwMode="auto">
            <a:xfrm>
              <a:off x="2268" y="2211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1" name="Line 56"/>
            <p:cNvSpPr>
              <a:spLocks noChangeShapeType="1"/>
            </p:cNvSpPr>
            <p:nvPr/>
          </p:nvSpPr>
          <p:spPr bwMode="auto">
            <a:xfrm>
              <a:off x="2273" y="2351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2" name="Line 57"/>
            <p:cNvSpPr>
              <a:spLocks noChangeShapeType="1"/>
            </p:cNvSpPr>
            <p:nvPr/>
          </p:nvSpPr>
          <p:spPr bwMode="auto">
            <a:xfrm>
              <a:off x="2273" y="2477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3" name="Line 58"/>
            <p:cNvSpPr>
              <a:spLocks noChangeShapeType="1"/>
            </p:cNvSpPr>
            <p:nvPr/>
          </p:nvSpPr>
          <p:spPr bwMode="auto">
            <a:xfrm>
              <a:off x="2264" y="2603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" name="Line 59"/>
            <p:cNvSpPr>
              <a:spLocks noChangeShapeType="1"/>
            </p:cNvSpPr>
            <p:nvPr/>
          </p:nvSpPr>
          <p:spPr bwMode="auto">
            <a:xfrm>
              <a:off x="2264" y="2729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5" name="Line 60"/>
            <p:cNvSpPr>
              <a:spLocks noChangeShapeType="1"/>
            </p:cNvSpPr>
            <p:nvPr/>
          </p:nvSpPr>
          <p:spPr bwMode="auto">
            <a:xfrm>
              <a:off x="2269" y="2860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6" name="Line 61"/>
            <p:cNvSpPr>
              <a:spLocks noChangeShapeType="1"/>
            </p:cNvSpPr>
            <p:nvPr/>
          </p:nvSpPr>
          <p:spPr bwMode="auto">
            <a:xfrm>
              <a:off x="2269" y="2986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7" name="Line 62"/>
            <p:cNvSpPr>
              <a:spLocks noChangeShapeType="1"/>
            </p:cNvSpPr>
            <p:nvPr/>
          </p:nvSpPr>
          <p:spPr bwMode="auto">
            <a:xfrm>
              <a:off x="848" y="242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8" name="Line 63"/>
            <p:cNvSpPr>
              <a:spLocks noChangeShapeType="1"/>
            </p:cNvSpPr>
            <p:nvPr/>
          </p:nvSpPr>
          <p:spPr bwMode="auto">
            <a:xfrm>
              <a:off x="848" y="2368"/>
              <a:ext cx="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9" name="Line 64"/>
            <p:cNvSpPr>
              <a:spLocks noChangeShapeType="1"/>
            </p:cNvSpPr>
            <p:nvPr/>
          </p:nvSpPr>
          <p:spPr bwMode="auto">
            <a:xfrm>
              <a:off x="848" y="2314"/>
              <a:ext cx="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0" name="Line 65"/>
            <p:cNvSpPr>
              <a:spLocks noChangeShapeType="1"/>
            </p:cNvSpPr>
            <p:nvPr/>
          </p:nvSpPr>
          <p:spPr bwMode="auto">
            <a:xfrm>
              <a:off x="848" y="2260"/>
              <a:ext cx="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1" name="Line 66"/>
            <p:cNvSpPr>
              <a:spLocks noChangeShapeType="1"/>
            </p:cNvSpPr>
            <p:nvPr/>
          </p:nvSpPr>
          <p:spPr bwMode="auto">
            <a:xfrm>
              <a:off x="848" y="2215"/>
              <a:ext cx="6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2" name="Line 67"/>
            <p:cNvSpPr>
              <a:spLocks noChangeShapeType="1"/>
            </p:cNvSpPr>
            <p:nvPr/>
          </p:nvSpPr>
          <p:spPr bwMode="auto">
            <a:xfrm>
              <a:off x="848" y="2171"/>
              <a:ext cx="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3" name="Line 68"/>
            <p:cNvSpPr>
              <a:spLocks noChangeShapeType="1"/>
            </p:cNvSpPr>
            <p:nvPr/>
          </p:nvSpPr>
          <p:spPr bwMode="auto">
            <a:xfrm>
              <a:off x="848" y="2126"/>
              <a:ext cx="9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4" name="Line 69"/>
            <p:cNvSpPr>
              <a:spLocks noChangeShapeType="1"/>
            </p:cNvSpPr>
            <p:nvPr/>
          </p:nvSpPr>
          <p:spPr bwMode="auto">
            <a:xfrm>
              <a:off x="848" y="2085"/>
              <a:ext cx="10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5" name="Line 70"/>
            <p:cNvSpPr>
              <a:spLocks noChangeShapeType="1"/>
            </p:cNvSpPr>
            <p:nvPr/>
          </p:nvSpPr>
          <p:spPr bwMode="auto">
            <a:xfrm>
              <a:off x="1752" y="2126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6" name="Line 71"/>
            <p:cNvSpPr>
              <a:spLocks noChangeShapeType="1"/>
            </p:cNvSpPr>
            <p:nvPr/>
          </p:nvSpPr>
          <p:spPr bwMode="auto">
            <a:xfrm>
              <a:off x="1752" y="2198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7" name="Line 72"/>
            <p:cNvSpPr>
              <a:spLocks noChangeShapeType="1"/>
            </p:cNvSpPr>
            <p:nvPr/>
          </p:nvSpPr>
          <p:spPr bwMode="auto">
            <a:xfrm flipH="1">
              <a:off x="1624" y="2171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8" name="Line 73"/>
            <p:cNvSpPr>
              <a:spLocks noChangeShapeType="1"/>
            </p:cNvSpPr>
            <p:nvPr/>
          </p:nvSpPr>
          <p:spPr bwMode="auto">
            <a:xfrm>
              <a:off x="1624" y="2351"/>
              <a:ext cx="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9" name="Line 74"/>
            <p:cNvSpPr>
              <a:spLocks noChangeShapeType="1"/>
            </p:cNvSpPr>
            <p:nvPr/>
          </p:nvSpPr>
          <p:spPr bwMode="auto">
            <a:xfrm>
              <a:off x="1506" y="2211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0" name="Line 75"/>
            <p:cNvSpPr>
              <a:spLocks noChangeShapeType="1"/>
            </p:cNvSpPr>
            <p:nvPr/>
          </p:nvSpPr>
          <p:spPr bwMode="auto">
            <a:xfrm>
              <a:off x="1506" y="2477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1" name="Line 76"/>
            <p:cNvSpPr>
              <a:spLocks noChangeShapeType="1"/>
            </p:cNvSpPr>
            <p:nvPr/>
          </p:nvSpPr>
          <p:spPr bwMode="auto">
            <a:xfrm>
              <a:off x="1396" y="2260"/>
              <a:ext cx="0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1396" y="2603"/>
              <a:ext cx="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3" name="Line 78"/>
            <p:cNvSpPr>
              <a:spLocks noChangeShapeType="1"/>
            </p:cNvSpPr>
            <p:nvPr/>
          </p:nvSpPr>
          <p:spPr bwMode="auto">
            <a:xfrm>
              <a:off x="1277" y="231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4" name="Line 79"/>
            <p:cNvSpPr>
              <a:spLocks noChangeShapeType="1"/>
            </p:cNvSpPr>
            <p:nvPr/>
          </p:nvSpPr>
          <p:spPr bwMode="auto">
            <a:xfrm>
              <a:off x="1277" y="2729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5" name="Line 80"/>
            <p:cNvSpPr>
              <a:spLocks noChangeShapeType="1"/>
            </p:cNvSpPr>
            <p:nvPr/>
          </p:nvSpPr>
          <p:spPr bwMode="auto">
            <a:xfrm>
              <a:off x="1140" y="2368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6" name="Line 81"/>
            <p:cNvSpPr>
              <a:spLocks noChangeShapeType="1"/>
            </p:cNvSpPr>
            <p:nvPr/>
          </p:nvSpPr>
          <p:spPr bwMode="auto">
            <a:xfrm>
              <a:off x="1140" y="2860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7" name="Line 82"/>
            <p:cNvSpPr>
              <a:spLocks noChangeShapeType="1"/>
            </p:cNvSpPr>
            <p:nvPr/>
          </p:nvSpPr>
          <p:spPr bwMode="auto">
            <a:xfrm>
              <a:off x="1030" y="2422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8" name="Line 83"/>
            <p:cNvSpPr>
              <a:spLocks noChangeShapeType="1"/>
            </p:cNvSpPr>
            <p:nvPr/>
          </p:nvSpPr>
          <p:spPr bwMode="auto">
            <a:xfrm>
              <a:off x="1033" y="2985"/>
              <a:ext cx="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9" name="Text Box 84"/>
            <p:cNvSpPr txBox="1">
              <a:spLocks noChangeArrowheads="1"/>
            </p:cNvSpPr>
            <p:nvPr/>
          </p:nvSpPr>
          <p:spPr bwMode="auto">
            <a:xfrm>
              <a:off x="2365" y="1808"/>
              <a:ext cx="46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黑体" pitchFamily="49" charset="-122"/>
                  <a:ea typeface="黑体" pitchFamily="49" charset="-122"/>
                </a:rPr>
                <a:t>INTR</a:t>
              </a:r>
              <a:r>
                <a:rPr lang="en-US" altLang="zh-CN" sz="2000" b="1" baseline="-25000"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30" name="Text Box 85"/>
            <p:cNvSpPr txBox="1">
              <a:spLocks noChangeArrowheads="1"/>
            </p:cNvSpPr>
            <p:nvPr/>
          </p:nvSpPr>
          <p:spPr bwMode="auto">
            <a:xfrm>
              <a:off x="2397" y="2956"/>
              <a:ext cx="4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黑体" pitchFamily="49" charset="-122"/>
                  <a:ea typeface="黑体" pitchFamily="49" charset="-122"/>
                </a:rPr>
                <a:t>INTR</a:t>
              </a:r>
              <a:r>
                <a:rPr lang="en-US" altLang="zh-CN" sz="2000" b="1" baseline="-25000">
                  <a:latin typeface="黑体" pitchFamily="49" charset="-122"/>
                  <a:ea typeface="黑体" pitchFamily="49" charset="-122"/>
                </a:rPr>
                <a:t>7</a:t>
              </a:r>
            </a:p>
          </p:txBody>
        </p:sp>
        <p:sp>
          <p:nvSpPr>
            <p:cNvPr id="131" name="Text Box 86"/>
            <p:cNvSpPr txBox="1">
              <a:spLocks noChangeArrowheads="1"/>
            </p:cNvSpPr>
            <p:nvPr/>
          </p:nvSpPr>
          <p:spPr bwMode="auto">
            <a:xfrm>
              <a:off x="-4" y="1938"/>
              <a:ext cx="63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INTR</a:t>
              </a:r>
              <a:endParaRPr lang="en-US" altLang="zh-CN" sz="2800" b="1" baseline="-250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2" name="Line 87"/>
            <p:cNvSpPr>
              <a:spLocks noChangeShapeType="1"/>
            </p:cNvSpPr>
            <p:nvPr/>
          </p:nvSpPr>
          <p:spPr bwMode="auto">
            <a:xfrm>
              <a:off x="85" y="2241"/>
              <a:ext cx="417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133" name="Group 91"/>
          <p:cNvGrpSpPr>
            <a:grpSpLocks/>
          </p:cNvGrpSpPr>
          <p:nvPr/>
        </p:nvGrpSpPr>
        <p:grpSpPr bwMode="auto">
          <a:xfrm>
            <a:off x="5213350" y="1473200"/>
            <a:ext cx="1512888" cy="1027113"/>
            <a:chOff x="3284" y="1264"/>
            <a:chExt cx="953" cy="647"/>
          </a:xfrm>
        </p:grpSpPr>
        <p:sp>
          <p:nvSpPr>
            <p:cNvPr id="134" name="Text Box 15"/>
            <p:cNvSpPr txBox="1">
              <a:spLocks noChangeArrowheads="1"/>
            </p:cNvSpPr>
            <p:nvPr/>
          </p:nvSpPr>
          <p:spPr bwMode="auto">
            <a:xfrm>
              <a:off x="3284" y="1477"/>
              <a:ext cx="953" cy="233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读</a:t>
              </a: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20</a:t>
              </a: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端口</a:t>
              </a:r>
            </a:p>
          </p:txBody>
        </p:sp>
        <p:sp>
          <p:nvSpPr>
            <p:cNvPr id="135" name="Line 21"/>
            <p:cNvSpPr>
              <a:spLocks noChangeShapeType="1"/>
            </p:cNvSpPr>
            <p:nvPr/>
          </p:nvSpPr>
          <p:spPr bwMode="auto">
            <a:xfrm>
              <a:off x="3729" y="1775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6" name="Line 88"/>
            <p:cNvSpPr>
              <a:spLocks noChangeShapeType="1"/>
            </p:cNvSpPr>
            <p:nvPr/>
          </p:nvSpPr>
          <p:spPr bwMode="auto">
            <a:xfrm>
              <a:off x="3747" y="1264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37" name="Text Box 89"/>
          <p:cNvSpPr txBox="1">
            <a:spLocks noChangeArrowheads="1"/>
          </p:cNvSpPr>
          <p:nvPr/>
        </p:nvSpPr>
        <p:spPr bwMode="auto">
          <a:xfrm>
            <a:off x="482600" y="5070127"/>
            <a:ext cx="38401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软件查询中断接口电路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3" grpId="0" animBg="1"/>
      <p:bldP spid="74" grpId="0" animBg="1"/>
      <p:bldP spid="75" grpId="0" animBg="1"/>
      <p:bldP spid="76" grpId="0" animBg="1"/>
      <p:bldP spid="77" grpId="0" animBg="1"/>
      <p:bldP spid="82" grpId="0"/>
      <p:bldP spid="1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92100" y="188913"/>
            <a:ext cx="3429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/>
              <a:t>）硬件判优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292100" y="947738"/>
            <a:ext cx="832961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en-US" altLang="zh-CN" sz="2800" b="1" smtClean="0"/>
              <a:t> ①</a:t>
            </a:r>
            <a:r>
              <a:rPr lang="zh-CN" altLang="en-US" sz="2800" b="1" smtClean="0"/>
              <a:t>一</a:t>
            </a:r>
            <a:r>
              <a:rPr lang="zh-CN" altLang="en-US" sz="2800" b="1"/>
              <a:t>种采用独立请求线的并行判优逻辑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773113" y="1944688"/>
            <a:ext cx="7272337" cy="4527550"/>
            <a:chOff x="773113" y="1944688"/>
            <a:chExt cx="7272337" cy="4527550"/>
          </a:xfrm>
        </p:grpSpPr>
        <p:grpSp>
          <p:nvGrpSpPr>
            <p:cNvPr id="42" name="组合 41"/>
            <p:cNvGrpSpPr/>
            <p:nvPr/>
          </p:nvGrpSpPr>
          <p:grpSpPr>
            <a:xfrm>
              <a:off x="773113" y="1944688"/>
              <a:ext cx="7272337" cy="4527550"/>
              <a:chOff x="773113" y="1944688"/>
              <a:chExt cx="7272337" cy="4527550"/>
            </a:xfrm>
          </p:grpSpPr>
          <p:sp>
            <p:nvSpPr>
              <p:cNvPr id="3" name="Line 5"/>
              <p:cNvSpPr>
                <a:spLocks noChangeShapeType="1"/>
              </p:cNvSpPr>
              <p:nvPr/>
            </p:nvSpPr>
            <p:spPr bwMode="auto">
              <a:xfrm flipV="1">
                <a:off x="1355725" y="2454275"/>
                <a:ext cx="0" cy="35274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Rectangle 6"/>
              <p:cNvSpPr>
                <a:spLocks noChangeArrowheads="1"/>
              </p:cNvSpPr>
              <p:nvPr/>
            </p:nvSpPr>
            <p:spPr bwMode="auto">
              <a:xfrm>
                <a:off x="1771650" y="4605338"/>
                <a:ext cx="755650" cy="3603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" name="Oval 7"/>
              <p:cNvSpPr>
                <a:spLocks noChangeArrowheads="1"/>
              </p:cNvSpPr>
              <p:nvPr/>
            </p:nvSpPr>
            <p:spPr bwMode="auto">
              <a:xfrm>
                <a:off x="2082800" y="4495800"/>
                <a:ext cx="107950" cy="1079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" name="Line 8"/>
              <p:cNvSpPr>
                <a:spLocks noChangeShapeType="1"/>
              </p:cNvSpPr>
              <p:nvPr/>
            </p:nvSpPr>
            <p:spPr bwMode="auto">
              <a:xfrm>
                <a:off x="2127250" y="4222750"/>
                <a:ext cx="0" cy="2524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>
                <a:off x="2117311" y="4218402"/>
                <a:ext cx="104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3168650" y="4208463"/>
                <a:ext cx="0" cy="11207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3168650" y="5329238"/>
                <a:ext cx="4297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>
                <a:off x="2127250" y="4965700"/>
                <a:ext cx="0" cy="3635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3894138" y="4584700"/>
                <a:ext cx="755650" cy="3603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&amp;</a:t>
                </a:r>
              </a:p>
            </p:txBody>
          </p:sp>
          <p:sp>
            <p:nvSpPr>
              <p:cNvPr id="12" name="Oval 14"/>
              <p:cNvSpPr>
                <a:spLocks noChangeArrowheads="1"/>
              </p:cNvSpPr>
              <p:nvPr/>
            </p:nvSpPr>
            <p:spPr bwMode="auto">
              <a:xfrm>
                <a:off x="4205288" y="4475163"/>
                <a:ext cx="107950" cy="1079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4249738" y="3756025"/>
                <a:ext cx="0" cy="6985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4106863" y="4945063"/>
                <a:ext cx="0" cy="3635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3887788" y="3421063"/>
                <a:ext cx="755650" cy="3603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6" name="Oval 18"/>
              <p:cNvSpPr>
                <a:spLocks noChangeArrowheads="1"/>
              </p:cNvSpPr>
              <p:nvPr/>
            </p:nvSpPr>
            <p:spPr bwMode="auto">
              <a:xfrm>
                <a:off x="4198938" y="3311525"/>
                <a:ext cx="107950" cy="1079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4243388" y="2592388"/>
                <a:ext cx="0" cy="6985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auto">
              <a:xfrm>
                <a:off x="5930900" y="4592638"/>
                <a:ext cx="755650" cy="3603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&amp;</a:t>
                </a:r>
              </a:p>
            </p:txBody>
          </p:sp>
          <p:sp>
            <p:nvSpPr>
              <p:cNvPr id="19" name="Oval 21"/>
              <p:cNvSpPr>
                <a:spLocks noChangeArrowheads="1"/>
              </p:cNvSpPr>
              <p:nvPr/>
            </p:nvSpPr>
            <p:spPr bwMode="auto">
              <a:xfrm>
                <a:off x="6242050" y="4483100"/>
                <a:ext cx="107950" cy="1079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6286500" y="3763963"/>
                <a:ext cx="0" cy="6985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>
                <a:off x="6143625" y="4953000"/>
                <a:ext cx="0" cy="3635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auto">
              <a:xfrm>
                <a:off x="5924550" y="3429000"/>
                <a:ext cx="755650" cy="3603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23" name="Oval 25"/>
              <p:cNvSpPr>
                <a:spLocks noChangeArrowheads="1"/>
              </p:cNvSpPr>
              <p:nvPr/>
            </p:nvSpPr>
            <p:spPr bwMode="auto">
              <a:xfrm>
                <a:off x="6235700" y="3319463"/>
                <a:ext cx="107950" cy="1079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6280150" y="2600325"/>
                <a:ext cx="0" cy="6985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>
                <a:off x="4249738" y="4251325"/>
                <a:ext cx="9223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5172075" y="4251325"/>
                <a:ext cx="0" cy="14398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5172075" y="5691188"/>
                <a:ext cx="229393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4432300" y="4972050"/>
                <a:ext cx="0" cy="6985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6340475" y="4979988"/>
                <a:ext cx="0" cy="6985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32"/>
              <p:cNvSpPr>
                <a:spLocks noChangeShapeType="1"/>
              </p:cNvSpPr>
              <p:nvPr/>
            </p:nvSpPr>
            <p:spPr bwMode="auto">
              <a:xfrm>
                <a:off x="6523038" y="4945063"/>
                <a:ext cx="0" cy="9937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33"/>
              <p:cNvSpPr>
                <a:spLocks noChangeShapeType="1"/>
              </p:cNvSpPr>
              <p:nvPr/>
            </p:nvSpPr>
            <p:spPr bwMode="auto">
              <a:xfrm>
                <a:off x="1355725" y="5329238"/>
                <a:ext cx="7715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34"/>
              <p:cNvSpPr txBox="1">
                <a:spLocks noChangeArrowheads="1"/>
              </p:cNvSpPr>
              <p:nvPr/>
            </p:nvSpPr>
            <p:spPr bwMode="auto">
              <a:xfrm>
                <a:off x="773113" y="5905500"/>
                <a:ext cx="1212850" cy="51911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外设</a:t>
                </a:r>
                <a:r>
                  <a:rPr lang="en-US" altLang="zh-CN" sz="2800">
                    <a:latin typeface="黑体" pitchFamily="49" charset="-122"/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33" name="Text Box 35"/>
              <p:cNvSpPr txBox="1">
                <a:spLocks noChangeArrowheads="1"/>
              </p:cNvSpPr>
              <p:nvPr/>
            </p:nvSpPr>
            <p:spPr bwMode="auto">
              <a:xfrm>
                <a:off x="3825875" y="5938838"/>
                <a:ext cx="1212850" cy="5191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外设</a:t>
                </a:r>
                <a:r>
                  <a:rPr lang="en-US" altLang="zh-CN" sz="2800">
                    <a:latin typeface="黑体" pitchFamily="49" charset="-122"/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6057900" y="5953125"/>
                <a:ext cx="1212850" cy="51911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外设</a:t>
                </a:r>
                <a:r>
                  <a:rPr lang="en-US" altLang="zh-CN" sz="2800">
                    <a:latin typeface="黑体" pitchFamily="49" charset="-122"/>
                    <a:ea typeface="黑体" pitchFamily="49" charset="-122"/>
                  </a:rPr>
                  <a:t>2</a:t>
                </a:r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773113" y="1944688"/>
                <a:ext cx="1212850" cy="5191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latin typeface="黑体" pitchFamily="49" charset="-122"/>
                    <a:ea typeface="黑体" pitchFamily="49" charset="-122"/>
                  </a:rPr>
                  <a:t>INTR</a:t>
                </a:r>
                <a:r>
                  <a:rPr lang="en-US" altLang="zh-CN" sz="2800" baseline="-25000">
                    <a:latin typeface="黑体" pitchFamily="49" charset="-122"/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3711575" y="1978025"/>
                <a:ext cx="1212850" cy="51911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latin typeface="黑体" pitchFamily="49" charset="-122"/>
                    <a:ea typeface="黑体" pitchFamily="49" charset="-122"/>
                  </a:rPr>
                  <a:t>INTR</a:t>
                </a:r>
                <a:r>
                  <a:rPr lang="en-US" altLang="zh-CN" sz="2800" baseline="-25000">
                    <a:latin typeface="黑体" pitchFamily="49" charset="-122"/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37" name="Text Box 39"/>
              <p:cNvSpPr txBox="1">
                <a:spLocks noChangeArrowheads="1"/>
              </p:cNvSpPr>
              <p:nvPr/>
            </p:nvSpPr>
            <p:spPr bwMode="auto">
              <a:xfrm>
                <a:off x="5772150" y="1992313"/>
                <a:ext cx="1212850" cy="5191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latin typeface="黑体" pitchFamily="49" charset="-122"/>
                    <a:ea typeface="黑体" pitchFamily="49" charset="-122"/>
                  </a:rPr>
                  <a:t>INTR</a:t>
                </a:r>
                <a:r>
                  <a:rPr lang="en-US" altLang="zh-CN" sz="2800" baseline="-25000">
                    <a:latin typeface="黑体" pitchFamily="49" charset="-122"/>
                    <a:ea typeface="黑体" pitchFamily="49" charset="-122"/>
                  </a:rPr>
                  <a:t>2</a:t>
                </a:r>
              </a:p>
            </p:txBody>
          </p:sp>
          <p:sp>
            <p:nvSpPr>
              <p:cNvPr id="38" name="Line 40"/>
              <p:cNvSpPr>
                <a:spLocks noChangeShapeType="1"/>
              </p:cNvSpPr>
              <p:nvPr/>
            </p:nvSpPr>
            <p:spPr bwMode="auto">
              <a:xfrm>
                <a:off x="6286500" y="4179888"/>
                <a:ext cx="92233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>
                <a:off x="7223125" y="4179888"/>
                <a:ext cx="8223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流程图: 接点 40"/>
              <p:cNvSpPr/>
              <p:nvPr/>
            </p:nvSpPr>
            <p:spPr>
              <a:xfrm>
                <a:off x="4067944" y="5301208"/>
                <a:ext cx="72008" cy="72008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流程图: 接点 42"/>
            <p:cNvSpPr/>
            <p:nvPr/>
          </p:nvSpPr>
          <p:spPr>
            <a:xfrm>
              <a:off x="6113985" y="5301208"/>
              <a:ext cx="72008" cy="7200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接点 43"/>
            <p:cNvSpPr/>
            <p:nvPr/>
          </p:nvSpPr>
          <p:spPr>
            <a:xfrm>
              <a:off x="6300192" y="5661248"/>
              <a:ext cx="72008" cy="7200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1142624" y="138673"/>
            <a:ext cx="487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②</a:t>
            </a:r>
            <a:r>
              <a:rPr lang="zh-CN" altLang="en-US" sz="2800" b="1" smtClean="0"/>
              <a:t>链式</a:t>
            </a:r>
            <a:r>
              <a:rPr lang="zh-CN" altLang="en-US" sz="2800" b="1"/>
              <a:t>优先权判优逻辑</a:t>
            </a:r>
          </a:p>
        </p:txBody>
      </p:sp>
      <p:sp>
        <p:nvSpPr>
          <p:cNvPr id="69" name="Text Box 149"/>
          <p:cNvSpPr txBox="1">
            <a:spLocks noChangeArrowheads="1"/>
          </p:cNvSpPr>
          <p:nvPr/>
        </p:nvSpPr>
        <p:spPr bwMode="auto">
          <a:xfrm>
            <a:off x="398125" y="4081387"/>
            <a:ext cx="2087563" cy="1200329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三态缓冲器中存放对应中断源的中断号</a:t>
            </a:r>
          </a:p>
        </p:txBody>
      </p:sp>
      <p:grpSp>
        <p:nvGrpSpPr>
          <p:cNvPr id="70" name="Group 163"/>
          <p:cNvGrpSpPr>
            <a:grpSpLocks/>
          </p:cNvGrpSpPr>
          <p:nvPr/>
        </p:nvGrpSpPr>
        <p:grpSpPr bwMode="auto">
          <a:xfrm>
            <a:off x="1059434" y="1478682"/>
            <a:ext cx="7996237" cy="5046662"/>
            <a:chOff x="711" y="317"/>
            <a:chExt cx="5037" cy="3179"/>
          </a:xfrm>
        </p:grpSpPr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5102" y="830"/>
              <a:ext cx="646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b="1"/>
                <a:t>INT0</a:t>
              </a:r>
            </a:p>
          </p:txBody>
        </p:sp>
        <p:sp>
          <p:nvSpPr>
            <p:cNvPr id="72" name="Text Box 12"/>
            <p:cNvSpPr txBox="1">
              <a:spLocks noChangeArrowheads="1"/>
            </p:cNvSpPr>
            <p:nvPr/>
          </p:nvSpPr>
          <p:spPr bwMode="auto">
            <a:xfrm>
              <a:off x="3587" y="317"/>
              <a:ext cx="284" cy="427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  <a:spcAft>
                  <a:spcPct val="30000"/>
                </a:spcAft>
              </a:pPr>
              <a:r>
                <a:rPr lang="zh-CN" altLang="en-US" sz="2800" b="1" baseline="-25000"/>
                <a:t> ＋</a:t>
              </a:r>
            </a:p>
            <a:p>
              <a:pPr>
                <a:lnSpc>
                  <a:spcPct val="65000"/>
                </a:lnSpc>
              </a:pPr>
              <a:endParaRPr lang="zh-CN" altLang="en-US" sz="2800" b="1" baseline="-25000"/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3876" y="344"/>
              <a:ext cx="1020" cy="625"/>
            </a:xfrm>
            <a:custGeom>
              <a:avLst/>
              <a:gdLst>
                <a:gd name="T0" fmla="*/ 0 w 986"/>
                <a:gd name="T1" fmla="*/ 0 h 628"/>
                <a:gd name="T2" fmla="*/ 986 w 986"/>
                <a:gd name="T3" fmla="*/ 0 h 628"/>
                <a:gd name="T4" fmla="*/ 986 w 986"/>
                <a:gd name="T5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6" h="628">
                  <a:moveTo>
                    <a:pt x="0" y="0"/>
                  </a:moveTo>
                  <a:lnTo>
                    <a:pt x="986" y="0"/>
                  </a:lnTo>
                  <a:lnTo>
                    <a:pt x="986" y="628"/>
                  </a:lnTo>
                </a:path>
              </a:pathLst>
            </a:custGeom>
            <a:noFill/>
            <a:ln w="22225" cmpd="sng">
              <a:solidFill>
                <a:srgbClr val="004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>
              <a:off x="3875" y="423"/>
              <a:ext cx="893" cy="1245"/>
            </a:xfrm>
            <a:custGeom>
              <a:avLst/>
              <a:gdLst>
                <a:gd name="T0" fmla="*/ 0 w 986"/>
                <a:gd name="T1" fmla="*/ 0 h 628"/>
                <a:gd name="T2" fmla="*/ 986 w 986"/>
                <a:gd name="T3" fmla="*/ 0 h 628"/>
                <a:gd name="T4" fmla="*/ 986 w 986"/>
                <a:gd name="T5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6" h="628">
                  <a:moveTo>
                    <a:pt x="0" y="0"/>
                  </a:moveTo>
                  <a:lnTo>
                    <a:pt x="986" y="0"/>
                  </a:lnTo>
                  <a:lnTo>
                    <a:pt x="986" y="628"/>
                  </a:lnTo>
                </a:path>
              </a:pathLst>
            </a:custGeom>
            <a:noFill/>
            <a:ln w="22225" cmpd="sng">
              <a:solidFill>
                <a:srgbClr val="004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 flipH="1">
              <a:off x="1955" y="540"/>
              <a:ext cx="1630" cy="0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711" y="336"/>
              <a:ext cx="1287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600" b="1"/>
                <a:t>INTR</a:t>
              </a:r>
              <a:r>
                <a:rPr lang="zh-CN" altLang="en-US" sz="2600" b="1"/>
                <a:t>到</a:t>
              </a:r>
              <a:r>
                <a:rPr lang="en-US" altLang="zh-CN" sz="2600" b="1"/>
                <a:t>CPU</a:t>
              </a:r>
            </a:p>
          </p:txBody>
        </p:sp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1929" y="1251"/>
              <a:ext cx="757" cy="521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/>
                <a:t>三态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2400" b="1"/>
                <a:t>缓冲器</a:t>
              </a:r>
            </a:p>
            <a:p>
              <a:pPr algn="ctr">
                <a:lnSpc>
                  <a:spcPct val="15000"/>
                </a:lnSpc>
              </a:pPr>
              <a:endParaRPr lang="zh-CN" altLang="en-US" sz="2400" b="1"/>
            </a:p>
          </p:txBody>
        </p:sp>
        <p:sp>
          <p:nvSpPr>
            <p:cNvPr id="78" name="AutoShape 53"/>
            <p:cNvSpPr>
              <a:spLocks noChangeArrowheads="1"/>
            </p:cNvSpPr>
            <p:nvPr/>
          </p:nvSpPr>
          <p:spPr bwMode="auto">
            <a:xfrm>
              <a:off x="1191" y="1434"/>
              <a:ext cx="737" cy="157"/>
            </a:xfrm>
            <a:prstGeom prst="leftArrow">
              <a:avLst>
                <a:gd name="adj1" fmla="val 50000"/>
                <a:gd name="adj2" fmla="val 117357"/>
              </a:avLst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9" name="Text Box 54"/>
            <p:cNvSpPr txBox="1">
              <a:spLocks noChangeArrowheads="1"/>
            </p:cNvSpPr>
            <p:nvPr/>
          </p:nvSpPr>
          <p:spPr bwMode="auto">
            <a:xfrm>
              <a:off x="820" y="1361"/>
              <a:ext cx="66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DB</a:t>
              </a:r>
              <a:endParaRPr lang="en-US" altLang="zh-CN" sz="2600" b="1" baseline="-16000"/>
            </a:p>
          </p:txBody>
        </p:sp>
        <p:sp>
          <p:nvSpPr>
            <p:cNvPr id="80" name="Freeform 71"/>
            <p:cNvSpPr>
              <a:spLocks/>
            </p:cNvSpPr>
            <p:nvPr/>
          </p:nvSpPr>
          <p:spPr bwMode="auto">
            <a:xfrm>
              <a:off x="3874" y="703"/>
              <a:ext cx="346" cy="2094"/>
            </a:xfrm>
            <a:custGeom>
              <a:avLst/>
              <a:gdLst>
                <a:gd name="T0" fmla="*/ 653 w 653"/>
                <a:gd name="T1" fmla="*/ 960 h 960"/>
                <a:gd name="T2" fmla="*/ 653 w 653"/>
                <a:gd name="T3" fmla="*/ 0 h 960"/>
                <a:gd name="T4" fmla="*/ 0 w 653"/>
                <a:gd name="T5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3" h="960">
                  <a:moveTo>
                    <a:pt x="653" y="960"/>
                  </a:moveTo>
                  <a:lnTo>
                    <a:pt x="653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auto">
            <a:xfrm>
              <a:off x="3499" y="972"/>
              <a:ext cx="1630" cy="238"/>
            </a:xfrm>
            <a:custGeom>
              <a:avLst/>
              <a:gdLst>
                <a:gd name="T0" fmla="*/ 0 w 1718"/>
                <a:gd name="T1" fmla="*/ 212 h 212"/>
                <a:gd name="T2" fmla="*/ 0 w 1718"/>
                <a:gd name="T3" fmla="*/ 58 h 212"/>
                <a:gd name="T4" fmla="*/ 0 w 1718"/>
                <a:gd name="T5" fmla="*/ 0 h 212"/>
                <a:gd name="T6" fmla="*/ 1718 w 1718"/>
                <a:gd name="T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8" h="212">
                  <a:moveTo>
                    <a:pt x="0" y="212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718" y="0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2" name="Rectangle 31"/>
            <p:cNvSpPr>
              <a:spLocks noChangeArrowheads="1"/>
            </p:cNvSpPr>
            <p:nvPr/>
          </p:nvSpPr>
          <p:spPr bwMode="auto">
            <a:xfrm rot="-5400000">
              <a:off x="3364" y="1181"/>
              <a:ext cx="161" cy="229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3" name="Rectangle 34"/>
            <p:cNvSpPr>
              <a:spLocks noChangeArrowheads="1"/>
            </p:cNvSpPr>
            <p:nvPr/>
          </p:nvSpPr>
          <p:spPr bwMode="auto">
            <a:xfrm rot="-5400000">
              <a:off x="3794" y="1256"/>
              <a:ext cx="144" cy="286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4" name="Oval 72"/>
            <p:cNvSpPr>
              <a:spLocks noChangeArrowheads="1"/>
            </p:cNvSpPr>
            <p:nvPr/>
          </p:nvSpPr>
          <p:spPr bwMode="auto">
            <a:xfrm>
              <a:off x="3886" y="1183"/>
              <a:ext cx="63" cy="63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5" name="Line 76"/>
            <p:cNvSpPr>
              <a:spLocks noChangeShapeType="1"/>
            </p:cNvSpPr>
            <p:nvPr/>
          </p:nvSpPr>
          <p:spPr bwMode="auto">
            <a:xfrm>
              <a:off x="3914" y="966"/>
              <a:ext cx="0" cy="88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 rot="-5400000">
              <a:off x="3339" y="1768"/>
              <a:ext cx="151" cy="229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 rot="-5400000">
              <a:off x="3747" y="1834"/>
              <a:ext cx="144" cy="245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8" name="Oval 82"/>
            <p:cNvSpPr>
              <a:spLocks noChangeArrowheads="1"/>
            </p:cNvSpPr>
            <p:nvPr/>
          </p:nvSpPr>
          <p:spPr bwMode="auto">
            <a:xfrm>
              <a:off x="3822" y="1803"/>
              <a:ext cx="70" cy="70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9" name="Freeform 83"/>
            <p:cNvSpPr>
              <a:spLocks/>
            </p:cNvSpPr>
            <p:nvPr/>
          </p:nvSpPr>
          <p:spPr bwMode="auto">
            <a:xfrm>
              <a:off x="3460" y="1678"/>
              <a:ext cx="1628" cy="125"/>
            </a:xfrm>
            <a:custGeom>
              <a:avLst/>
              <a:gdLst>
                <a:gd name="T0" fmla="*/ 0 w 1718"/>
                <a:gd name="T1" fmla="*/ 212 h 212"/>
                <a:gd name="T2" fmla="*/ 0 w 1718"/>
                <a:gd name="T3" fmla="*/ 58 h 212"/>
                <a:gd name="T4" fmla="*/ 0 w 1718"/>
                <a:gd name="T5" fmla="*/ 0 h 212"/>
                <a:gd name="T6" fmla="*/ 1718 w 1718"/>
                <a:gd name="T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8" h="212">
                  <a:moveTo>
                    <a:pt x="0" y="212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718" y="0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0" name="Line 84"/>
            <p:cNvSpPr>
              <a:spLocks noChangeShapeType="1"/>
            </p:cNvSpPr>
            <p:nvPr/>
          </p:nvSpPr>
          <p:spPr bwMode="auto">
            <a:xfrm>
              <a:off x="3853" y="1675"/>
              <a:ext cx="0" cy="135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1" name="Text Box 87"/>
            <p:cNvSpPr txBox="1">
              <a:spLocks noChangeArrowheads="1"/>
            </p:cNvSpPr>
            <p:nvPr/>
          </p:nvSpPr>
          <p:spPr bwMode="auto">
            <a:xfrm>
              <a:off x="1904" y="2083"/>
              <a:ext cx="738" cy="521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/>
                <a:t>三态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2400" b="1"/>
                <a:t>缓冲器</a:t>
              </a:r>
            </a:p>
            <a:p>
              <a:pPr algn="ctr">
                <a:lnSpc>
                  <a:spcPct val="15000"/>
                </a:lnSpc>
              </a:pPr>
              <a:endParaRPr lang="zh-CN" altLang="en-US" sz="2400" b="1"/>
            </a:p>
          </p:txBody>
        </p:sp>
        <p:sp>
          <p:nvSpPr>
            <p:cNvPr id="92" name="Text Box 88"/>
            <p:cNvSpPr txBox="1">
              <a:spLocks noChangeArrowheads="1"/>
            </p:cNvSpPr>
            <p:nvPr/>
          </p:nvSpPr>
          <p:spPr bwMode="auto">
            <a:xfrm>
              <a:off x="1905" y="2975"/>
              <a:ext cx="747" cy="521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/>
                <a:t>三态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2400" b="1"/>
                <a:t>缓冲器</a:t>
              </a:r>
            </a:p>
            <a:p>
              <a:pPr algn="ctr">
                <a:lnSpc>
                  <a:spcPct val="15000"/>
                </a:lnSpc>
              </a:pPr>
              <a:endParaRPr lang="zh-CN" altLang="en-US" sz="2400" b="1"/>
            </a:p>
          </p:txBody>
        </p:sp>
        <p:sp>
          <p:nvSpPr>
            <p:cNvPr id="93" name="Rectangle 89"/>
            <p:cNvSpPr>
              <a:spLocks noChangeArrowheads="1"/>
            </p:cNvSpPr>
            <p:nvPr/>
          </p:nvSpPr>
          <p:spPr bwMode="auto">
            <a:xfrm rot="5400000">
              <a:off x="2943" y="1139"/>
              <a:ext cx="140" cy="231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4" name="Oval 90"/>
            <p:cNvSpPr>
              <a:spLocks noChangeArrowheads="1"/>
            </p:cNvSpPr>
            <p:nvPr/>
          </p:nvSpPr>
          <p:spPr bwMode="auto">
            <a:xfrm rot="5400000">
              <a:off x="2982" y="1108"/>
              <a:ext cx="68" cy="68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2314" y="1045"/>
              <a:ext cx="695" cy="136"/>
            </a:xfrm>
            <a:custGeom>
              <a:avLst/>
              <a:gdLst>
                <a:gd name="T0" fmla="*/ 883 w 883"/>
                <a:gd name="T1" fmla="*/ 67 h 144"/>
                <a:gd name="T2" fmla="*/ 883 w 883"/>
                <a:gd name="T3" fmla="*/ 0 h 144"/>
                <a:gd name="T4" fmla="*/ 0 w 883"/>
                <a:gd name="T5" fmla="*/ 0 h 144"/>
                <a:gd name="T6" fmla="*/ 0 w 883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3" h="144">
                  <a:moveTo>
                    <a:pt x="883" y="67"/>
                  </a:moveTo>
                  <a:lnTo>
                    <a:pt x="883" y="0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auto">
            <a:xfrm>
              <a:off x="2277" y="1171"/>
              <a:ext cx="67" cy="68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1360" y="854"/>
              <a:ext cx="2437" cy="471"/>
            </a:xfrm>
            <a:custGeom>
              <a:avLst/>
              <a:gdLst>
                <a:gd name="T0" fmla="*/ 0 w 2496"/>
                <a:gd name="T1" fmla="*/ 0 h 816"/>
                <a:gd name="T2" fmla="*/ 2496 w 2496"/>
                <a:gd name="T3" fmla="*/ 0 h 816"/>
                <a:gd name="T4" fmla="*/ 2496 w 2496"/>
                <a:gd name="T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6" h="816">
                  <a:moveTo>
                    <a:pt x="0" y="0"/>
                  </a:moveTo>
                  <a:lnTo>
                    <a:pt x="2496" y="0"/>
                  </a:lnTo>
                  <a:lnTo>
                    <a:pt x="2496" y="816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8" name="Text Box 96"/>
            <p:cNvSpPr txBox="1">
              <a:spLocks noChangeArrowheads="1"/>
            </p:cNvSpPr>
            <p:nvPr/>
          </p:nvSpPr>
          <p:spPr bwMode="auto">
            <a:xfrm>
              <a:off x="719" y="684"/>
              <a:ext cx="69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INTA</a:t>
              </a:r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 flipH="1">
              <a:off x="3383" y="854"/>
              <a:ext cx="1" cy="365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3353" y="1472"/>
              <a:ext cx="490" cy="325"/>
            </a:xfrm>
            <a:custGeom>
              <a:avLst/>
              <a:gdLst>
                <a:gd name="T0" fmla="*/ 490 w 490"/>
                <a:gd name="T1" fmla="*/ 0 h 576"/>
                <a:gd name="T2" fmla="*/ 490 w 490"/>
                <a:gd name="T3" fmla="*/ 202 h 576"/>
                <a:gd name="T4" fmla="*/ 0 w 490"/>
                <a:gd name="T5" fmla="*/ 202 h 576"/>
                <a:gd name="T6" fmla="*/ 0 w 490"/>
                <a:gd name="T7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0" h="576">
                  <a:moveTo>
                    <a:pt x="490" y="0"/>
                  </a:moveTo>
                  <a:lnTo>
                    <a:pt x="490" y="202"/>
                  </a:lnTo>
                  <a:lnTo>
                    <a:pt x="0" y="202"/>
                  </a:lnTo>
                  <a:lnTo>
                    <a:pt x="0" y="576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1" name="Line 103"/>
            <p:cNvSpPr>
              <a:spLocks noChangeShapeType="1"/>
            </p:cNvSpPr>
            <p:nvPr/>
          </p:nvSpPr>
          <p:spPr bwMode="auto">
            <a:xfrm>
              <a:off x="3748" y="1586"/>
              <a:ext cx="0" cy="297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2" name="Line 104"/>
            <p:cNvSpPr>
              <a:spLocks noChangeShapeType="1"/>
            </p:cNvSpPr>
            <p:nvPr/>
          </p:nvSpPr>
          <p:spPr bwMode="auto">
            <a:xfrm>
              <a:off x="3816" y="2028"/>
              <a:ext cx="0" cy="197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3" name="Line 105"/>
            <p:cNvSpPr>
              <a:spLocks noChangeShapeType="1"/>
            </p:cNvSpPr>
            <p:nvPr/>
          </p:nvSpPr>
          <p:spPr bwMode="auto">
            <a:xfrm>
              <a:off x="3816" y="2257"/>
              <a:ext cx="0" cy="152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auto">
            <a:xfrm rot="-5400000">
              <a:off x="3341" y="2958"/>
              <a:ext cx="136" cy="229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auto">
            <a:xfrm rot="-5400000">
              <a:off x="3733" y="2977"/>
              <a:ext cx="136" cy="228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6" name="Oval 110"/>
            <p:cNvSpPr>
              <a:spLocks noChangeArrowheads="1"/>
            </p:cNvSpPr>
            <p:nvPr/>
          </p:nvSpPr>
          <p:spPr bwMode="auto">
            <a:xfrm>
              <a:off x="3822" y="2935"/>
              <a:ext cx="70" cy="70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7" name="Freeform 111"/>
            <p:cNvSpPr>
              <a:spLocks/>
            </p:cNvSpPr>
            <p:nvPr/>
          </p:nvSpPr>
          <p:spPr bwMode="auto">
            <a:xfrm>
              <a:off x="3460" y="2810"/>
              <a:ext cx="1628" cy="196"/>
            </a:xfrm>
            <a:custGeom>
              <a:avLst/>
              <a:gdLst>
                <a:gd name="T0" fmla="*/ 0 w 1718"/>
                <a:gd name="T1" fmla="*/ 212 h 212"/>
                <a:gd name="T2" fmla="*/ 0 w 1718"/>
                <a:gd name="T3" fmla="*/ 58 h 212"/>
                <a:gd name="T4" fmla="*/ 0 w 1718"/>
                <a:gd name="T5" fmla="*/ 0 h 212"/>
                <a:gd name="T6" fmla="*/ 1718 w 1718"/>
                <a:gd name="T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8" h="212">
                  <a:moveTo>
                    <a:pt x="0" y="212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718" y="0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8" name="Line 112"/>
            <p:cNvSpPr>
              <a:spLocks noChangeShapeType="1"/>
            </p:cNvSpPr>
            <p:nvPr/>
          </p:nvSpPr>
          <p:spPr bwMode="auto">
            <a:xfrm>
              <a:off x="3853" y="2807"/>
              <a:ext cx="0" cy="136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9" name="Freeform 113"/>
            <p:cNvSpPr>
              <a:spLocks/>
            </p:cNvSpPr>
            <p:nvPr/>
          </p:nvSpPr>
          <p:spPr bwMode="auto">
            <a:xfrm>
              <a:off x="3347" y="2700"/>
              <a:ext cx="461" cy="299"/>
            </a:xfrm>
            <a:custGeom>
              <a:avLst/>
              <a:gdLst>
                <a:gd name="T0" fmla="*/ 413 w 413"/>
                <a:gd name="T1" fmla="*/ 0 h 374"/>
                <a:gd name="T2" fmla="*/ 0 w 413"/>
                <a:gd name="T3" fmla="*/ 0 h 374"/>
                <a:gd name="T4" fmla="*/ 0 w 413"/>
                <a:gd name="T5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3" h="374">
                  <a:moveTo>
                    <a:pt x="413" y="0"/>
                  </a:moveTo>
                  <a:lnTo>
                    <a:pt x="0" y="0"/>
                  </a:lnTo>
                  <a:lnTo>
                    <a:pt x="0" y="374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0" name="Line 115"/>
            <p:cNvSpPr>
              <a:spLocks noChangeShapeType="1"/>
            </p:cNvSpPr>
            <p:nvPr/>
          </p:nvSpPr>
          <p:spPr bwMode="auto">
            <a:xfrm>
              <a:off x="3740" y="2699"/>
              <a:ext cx="0" cy="322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1" name="Rectangle 117"/>
            <p:cNvSpPr>
              <a:spLocks noChangeArrowheads="1"/>
            </p:cNvSpPr>
            <p:nvPr/>
          </p:nvSpPr>
          <p:spPr bwMode="auto">
            <a:xfrm rot="5400000">
              <a:off x="2871" y="1977"/>
              <a:ext cx="148" cy="231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2" name="Oval 118"/>
            <p:cNvSpPr>
              <a:spLocks noChangeArrowheads="1"/>
            </p:cNvSpPr>
            <p:nvPr/>
          </p:nvSpPr>
          <p:spPr bwMode="auto">
            <a:xfrm rot="5400000">
              <a:off x="2919" y="1940"/>
              <a:ext cx="58" cy="68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3" name="Freeform 119"/>
            <p:cNvSpPr>
              <a:spLocks/>
            </p:cNvSpPr>
            <p:nvPr/>
          </p:nvSpPr>
          <p:spPr bwMode="auto">
            <a:xfrm>
              <a:off x="2254" y="1884"/>
              <a:ext cx="697" cy="128"/>
            </a:xfrm>
            <a:custGeom>
              <a:avLst/>
              <a:gdLst>
                <a:gd name="T0" fmla="*/ 883 w 883"/>
                <a:gd name="T1" fmla="*/ 67 h 144"/>
                <a:gd name="T2" fmla="*/ 883 w 883"/>
                <a:gd name="T3" fmla="*/ 0 h 144"/>
                <a:gd name="T4" fmla="*/ 0 w 883"/>
                <a:gd name="T5" fmla="*/ 0 h 144"/>
                <a:gd name="T6" fmla="*/ 0 w 883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3" h="144">
                  <a:moveTo>
                    <a:pt x="883" y="67"/>
                  </a:moveTo>
                  <a:lnTo>
                    <a:pt x="883" y="0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4" name="Oval 120"/>
            <p:cNvSpPr>
              <a:spLocks noChangeArrowheads="1"/>
            </p:cNvSpPr>
            <p:nvPr/>
          </p:nvSpPr>
          <p:spPr bwMode="auto">
            <a:xfrm>
              <a:off x="2219" y="2004"/>
              <a:ext cx="67" cy="68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5" name="Rectangle 125"/>
            <p:cNvSpPr>
              <a:spLocks noChangeArrowheads="1"/>
            </p:cNvSpPr>
            <p:nvPr/>
          </p:nvSpPr>
          <p:spPr bwMode="auto">
            <a:xfrm rot="5400000">
              <a:off x="2913" y="2839"/>
              <a:ext cx="123" cy="231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6" name="Oval 126"/>
            <p:cNvSpPr>
              <a:spLocks noChangeArrowheads="1"/>
            </p:cNvSpPr>
            <p:nvPr/>
          </p:nvSpPr>
          <p:spPr bwMode="auto">
            <a:xfrm rot="5400000">
              <a:off x="2943" y="2813"/>
              <a:ext cx="68" cy="68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7" name="Freeform 127"/>
            <p:cNvSpPr>
              <a:spLocks/>
            </p:cNvSpPr>
            <p:nvPr/>
          </p:nvSpPr>
          <p:spPr bwMode="auto">
            <a:xfrm>
              <a:off x="2269" y="2740"/>
              <a:ext cx="720" cy="156"/>
            </a:xfrm>
            <a:custGeom>
              <a:avLst/>
              <a:gdLst>
                <a:gd name="T0" fmla="*/ 883 w 883"/>
                <a:gd name="T1" fmla="*/ 67 h 144"/>
                <a:gd name="T2" fmla="*/ 883 w 883"/>
                <a:gd name="T3" fmla="*/ 0 h 144"/>
                <a:gd name="T4" fmla="*/ 0 w 883"/>
                <a:gd name="T5" fmla="*/ 0 h 144"/>
                <a:gd name="T6" fmla="*/ 0 w 883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3" h="144">
                  <a:moveTo>
                    <a:pt x="883" y="67"/>
                  </a:moveTo>
                  <a:lnTo>
                    <a:pt x="883" y="0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8" name="Oval 128"/>
            <p:cNvSpPr>
              <a:spLocks noChangeArrowheads="1"/>
            </p:cNvSpPr>
            <p:nvPr/>
          </p:nvSpPr>
          <p:spPr bwMode="auto">
            <a:xfrm>
              <a:off x="2239" y="2895"/>
              <a:ext cx="67" cy="68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9" name="Line 131"/>
            <p:cNvSpPr>
              <a:spLocks noChangeShapeType="1"/>
            </p:cNvSpPr>
            <p:nvPr/>
          </p:nvSpPr>
          <p:spPr bwMode="auto">
            <a:xfrm>
              <a:off x="3800" y="3162"/>
              <a:ext cx="0" cy="220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0" name="Freeform 133"/>
            <p:cNvSpPr>
              <a:spLocks/>
            </p:cNvSpPr>
            <p:nvPr/>
          </p:nvSpPr>
          <p:spPr bwMode="auto">
            <a:xfrm>
              <a:off x="3738" y="2431"/>
              <a:ext cx="77" cy="272"/>
            </a:xfrm>
            <a:custGeom>
              <a:avLst/>
              <a:gdLst>
                <a:gd name="T0" fmla="*/ 0 w 87"/>
                <a:gd name="T1" fmla="*/ 86 h 86"/>
                <a:gd name="T2" fmla="*/ 87 w 87"/>
                <a:gd name="T3" fmla="*/ 86 h 86"/>
                <a:gd name="T4" fmla="*/ 87 w 87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86">
                  <a:moveTo>
                    <a:pt x="0" y="86"/>
                  </a:moveTo>
                  <a:lnTo>
                    <a:pt x="87" y="86"/>
                  </a:lnTo>
                  <a:lnTo>
                    <a:pt x="87" y="0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1" name="Text Box 136"/>
            <p:cNvSpPr txBox="1">
              <a:spLocks noChangeArrowheads="1"/>
            </p:cNvSpPr>
            <p:nvPr/>
          </p:nvSpPr>
          <p:spPr bwMode="auto">
            <a:xfrm>
              <a:off x="4274" y="1109"/>
              <a:ext cx="4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….</a:t>
              </a:r>
            </a:p>
          </p:txBody>
        </p:sp>
        <p:sp>
          <p:nvSpPr>
            <p:cNvPr id="122" name="Text Box 137"/>
            <p:cNvSpPr txBox="1">
              <a:spLocks noChangeArrowheads="1"/>
            </p:cNvSpPr>
            <p:nvPr/>
          </p:nvSpPr>
          <p:spPr bwMode="auto">
            <a:xfrm>
              <a:off x="4082" y="427"/>
              <a:ext cx="291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4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…</a:t>
              </a:r>
            </a:p>
          </p:txBody>
        </p:sp>
        <p:sp>
          <p:nvSpPr>
            <p:cNvPr id="123" name="Rectangle 138"/>
            <p:cNvSpPr>
              <a:spLocks noChangeArrowheads="1"/>
            </p:cNvSpPr>
            <p:nvPr/>
          </p:nvSpPr>
          <p:spPr bwMode="auto">
            <a:xfrm>
              <a:off x="5052" y="2648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INTi</a:t>
              </a:r>
              <a:endParaRPr lang="zh-CN" altLang="en-US" sz="2400" b="1"/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5058" y="1526"/>
              <a:ext cx="5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INT1</a:t>
              </a:r>
              <a:endParaRPr lang="zh-CN" altLang="en-US" sz="2400" b="1"/>
            </a:p>
          </p:txBody>
        </p:sp>
        <p:sp>
          <p:nvSpPr>
            <p:cNvPr id="125" name="Freeform 142"/>
            <p:cNvSpPr>
              <a:spLocks/>
            </p:cNvSpPr>
            <p:nvPr/>
          </p:nvSpPr>
          <p:spPr bwMode="auto">
            <a:xfrm>
              <a:off x="1675" y="1554"/>
              <a:ext cx="221" cy="747"/>
            </a:xfrm>
            <a:custGeom>
              <a:avLst/>
              <a:gdLst>
                <a:gd name="T0" fmla="*/ 221 w 221"/>
                <a:gd name="T1" fmla="*/ 969 h 969"/>
                <a:gd name="T2" fmla="*/ 0 w 221"/>
                <a:gd name="T3" fmla="*/ 969 h 969"/>
                <a:gd name="T4" fmla="*/ 0 w 221"/>
                <a:gd name="T5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" h="969">
                  <a:moveTo>
                    <a:pt x="221" y="969"/>
                  </a:moveTo>
                  <a:lnTo>
                    <a:pt x="0" y="969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6" name="Freeform 143"/>
            <p:cNvSpPr>
              <a:spLocks/>
            </p:cNvSpPr>
            <p:nvPr/>
          </p:nvSpPr>
          <p:spPr bwMode="auto">
            <a:xfrm>
              <a:off x="1586" y="1546"/>
              <a:ext cx="325" cy="1613"/>
            </a:xfrm>
            <a:custGeom>
              <a:avLst/>
              <a:gdLst>
                <a:gd name="T0" fmla="*/ 0 w 317"/>
                <a:gd name="T1" fmla="*/ 0 h 2006"/>
                <a:gd name="T2" fmla="*/ 0 w 317"/>
                <a:gd name="T3" fmla="*/ 2006 h 2006"/>
                <a:gd name="T4" fmla="*/ 317 w 317"/>
                <a:gd name="T5" fmla="*/ 2006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7" h="2006">
                  <a:moveTo>
                    <a:pt x="0" y="0"/>
                  </a:moveTo>
                  <a:lnTo>
                    <a:pt x="0" y="2006"/>
                  </a:lnTo>
                  <a:lnTo>
                    <a:pt x="317" y="2006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7" name="Text Box 146"/>
            <p:cNvSpPr txBox="1">
              <a:spLocks noChangeArrowheads="1"/>
            </p:cNvSpPr>
            <p:nvPr/>
          </p:nvSpPr>
          <p:spPr bwMode="auto">
            <a:xfrm>
              <a:off x="4387" y="1933"/>
              <a:ext cx="278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5000"/>
                </a:lnSpc>
              </a:pPr>
              <a:r>
                <a:rPr lang="zh-CN" altLang="en-US" b="1"/>
                <a:t>.</a:t>
              </a:r>
            </a:p>
            <a:p>
              <a:pPr>
                <a:lnSpc>
                  <a:spcPct val="35000"/>
                </a:lnSpc>
              </a:pPr>
              <a:r>
                <a:rPr lang="zh-CN" altLang="en-US" b="1"/>
                <a:t>.</a:t>
              </a:r>
            </a:p>
            <a:p>
              <a:pPr>
                <a:lnSpc>
                  <a:spcPct val="35000"/>
                </a:lnSpc>
              </a:pPr>
              <a:r>
                <a:rPr lang="zh-CN" altLang="en-US" b="1"/>
                <a:t>.</a:t>
              </a:r>
            </a:p>
            <a:p>
              <a:pPr>
                <a:lnSpc>
                  <a:spcPct val="35000"/>
                </a:lnSpc>
              </a:pPr>
              <a:r>
                <a:rPr lang="zh-CN" altLang="en-US" b="1"/>
                <a:t>.</a:t>
              </a:r>
            </a:p>
            <a:p>
              <a:pPr>
                <a:lnSpc>
                  <a:spcPct val="35000"/>
                </a:lnSpc>
              </a:pPr>
              <a:r>
                <a:rPr lang="zh-CN" altLang="en-US" b="1"/>
                <a:t>.</a:t>
              </a:r>
            </a:p>
            <a:p>
              <a:pPr>
                <a:lnSpc>
                  <a:spcPct val="35000"/>
                </a:lnSpc>
              </a:pPr>
              <a:r>
                <a:rPr lang="zh-CN" altLang="en-US" b="1"/>
                <a:t>.</a:t>
              </a:r>
            </a:p>
          </p:txBody>
        </p:sp>
        <p:sp>
          <p:nvSpPr>
            <p:cNvPr id="128" name="AutoShape 153"/>
            <p:cNvSpPr>
              <a:spLocks noChangeArrowheads="1"/>
            </p:cNvSpPr>
            <p:nvPr/>
          </p:nvSpPr>
          <p:spPr bwMode="auto">
            <a:xfrm flipV="1">
              <a:off x="3865" y="1052"/>
              <a:ext cx="102" cy="122"/>
            </a:xfrm>
            <a:prstGeom prst="triangle">
              <a:avLst>
                <a:gd name="adj" fmla="val 50000"/>
              </a:avLst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9" name="Line 154"/>
            <p:cNvSpPr>
              <a:spLocks noChangeShapeType="1"/>
            </p:cNvSpPr>
            <p:nvPr/>
          </p:nvSpPr>
          <p:spPr bwMode="auto">
            <a:xfrm>
              <a:off x="3922" y="1241"/>
              <a:ext cx="0" cy="91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0" name="Freeform 156"/>
            <p:cNvSpPr>
              <a:spLocks/>
            </p:cNvSpPr>
            <p:nvPr/>
          </p:nvSpPr>
          <p:spPr bwMode="auto">
            <a:xfrm>
              <a:off x="2976" y="3018"/>
              <a:ext cx="442" cy="223"/>
            </a:xfrm>
            <a:custGeom>
              <a:avLst/>
              <a:gdLst>
                <a:gd name="T0" fmla="*/ 442 w 442"/>
                <a:gd name="T1" fmla="*/ 240 h 412"/>
                <a:gd name="T2" fmla="*/ 442 w 442"/>
                <a:gd name="T3" fmla="*/ 412 h 412"/>
                <a:gd name="T4" fmla="*/ 0 w 442"/>
                <a:gd name="T5" fmla="*/ 412 h 412"/>
                <a:gd name="T6" fmla="*/ 0 w 442"/>
                <a:gd name="T7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412">
                  <a:moveTo>
                    <a:pt x="442" y="240"/>
                  </a:moveTo>
                  <a:lnTo>
                    <a:pt x="442" y="412"/>
                  </a:lnTo>
                  <a:lnTo>
                    <a:pt x="0" y="412"/>
                  </a:lnTo>
                  <a:lnTo>
                    <a:pt x="0" y="0"/>
                  </a:lnTo>
                </a:path>
              </a:pathLst>
            </a:custGeom>
            <a:noFill/>
            <a:ln w="22225" cmpd="sng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1" name="Line 157"/>
            <p:cNvSpPr>
              <a:spLocks noChangeShapeType="1"/>
            </p:cNvSpPr>
            <p:nvPr/>
          </p:nvSpPr>
          <p:spPr bwMode="auto">
            <a:xfrm>
              <a:off x="1588" y="1555"/>
              <a:ext cx="82" cy="0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2" name="Freeform 159"/>
            <p:cNvSpPr>
              <a:spLocks/>
            </p:cNvSpPr>
            <p:nvPr/>
          </p:nvSpPr>
          <p:spPr bwMode="auto">
            <a:xfrm>
              <a:off x="3003" y="1334"/>
              <a:ext cx="437" cy="149"/>
            </a:xfrm>
            <a:custGeom>
              <a:avLst/>
              <a:gdLst>
                <a:gd name="T0" fmla="*/ 437 w 437"/>
                <a:gd name="T1" fmla="*/ 50 h 173"/>
                <a:gd name="T2" fmla="*/ 437 w 437"/>
                <a:gd name="T3" fmla="*/ 173 h 173"/>
                <a:gd name="T4" fmla="*/ 0 w 437"/>
                <a:gd name="T5" fmla="*/ 173 h 173"/>
                <a:gd name="T6" fmla="*/ 0 w 437"/>
                <a:gd name="T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" h="173">
                  <a:moveTo>
                    <a:pt x="437" y="50"/>
                  </a:moveTo>
                  <a:lnTo>
                    <a:pt x="437" y="173"/>
                  </a:lnTo>
                  <a:lnTo>
                    <a:pt x="0" y="17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3" name="Freeform 160"/>
            <p:cNvSpPr>
              <a:spLocks/>
            </p:cNvSpPr>
            <p:nvPr/>
          </p:nvSpPr>
          <p:spPr bwMode="auto">
            <a:xfrm>
              <a:off x="2954" y="1960"/>
              <a:ext cx="444" cy="337"/>
            </a:xfrm>
            <a:custGeom>
              <a:avLst/>
              <a:gdLst>
                <a:gd name="T0" fmla="*/ 444 w 444"/>
                <a:gd name="T1" fmla="*/ 0 h 337"/>
                <a:gd name="T2" fmla="*/ 444 w 444"/>
                <a:gd name="T3" fmla="*/ 337 h 337"/>
                <a:gd name="T4" fmla="*/ 0 w 444"/>
                <a:gd name="T5" fmla="*/ 337 h 337"/>
                <a:gd name="T6" fmla="*/ 0 w 444"/>
                <a:gd name="T7" fmla="*/ 20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4" h="337">
                  <a:moveTo>
                    <a:pt x="444" y="0"/>
                  </a:moveTo>
                  <a:lnTo>
                    <a:pt x="444" y="337"/>
                  </a:lnTo>
                  <a:lnTo>
                    <a:pt x="0" y="337"/>
                  </a:lnTo>
                  <a:lnTo>
                    <a:pt x="0" y="205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4" name="Freeform 162"/>
            <p:cNvSpPr>
              <a:spLocks/>
            </p:cNvSpPr>
            <p:nvPr/>
          </p:nvSpPr>
          <p:spPr bwMode="auto">
            <a:xfrm>
              <a:off x="1677" y="2380"/>
              <a:ext cx="227" cy="685"/>
            </a:xfrm>
            <a:custGeom>
              <a:avLst/>
              <a:gdLst>
                <a:gd name="T0" fmla="*/ 217 w 217"/>
                <a:gd name="T1" fmla="*/ 0 h 685"/>
                <a:gd name="T2" fmla="*/ 0 w 217"/>
                <a:gd name="T3" fmla="*/ 0 h 685"/>
                <a:gd name="T4" fmla="*/ 0 w 217"/>
                <a:gd name="T5" fmla="*/ 685 h 685"/>
                <a:gd name="T6" fmla="*/ 209 w 217"/>
                <a:gd name="T7" fmla="*/ 6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685">
                  <a:moveTo>
                    <a:pt x="217" y="0"/>
                  </a:moveTo>
                  <a:lnTo>
                    <a:pt x="0" y="0"/>
                  </a:lnTo>
                  <a:lnTo>
                    <a:pt x="0" y="685"/>
                  </a:lnTo>
                  <a:lnTo>
                    <a:pt x="209" y="685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5140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8892" y="104775"/>
            <a:ext cx="832961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③</a:t>
            </a:r>
            <a:r>
              <a:rPr lang="zh-CN" altLang="en-US" sz="2800" b="1" smtClean="0"/>
              <a:t>专用</a:t>
            </a:r>
            <a:r>
              <a:rPr lang="zh-CN" altLang="en-US" sz="2800" b="1"/>
              <a:t>芯片硬件判优</a:t>
            </a:r>
            <a:r>
              <a:rPr lang="en-US" altLang="zh-CN" sz="2800" b="1" smtClean="0"/>
              <a:t>——</a:t>
            </a:r>
            <a:r>
              <a:rPr lang="zh-CN" altLang="en-US" sz="2800" b="1" smtClean="0"/>
              <a:t>中断</a:t>
            </a:r>
            <a:r>
              <a:rPr lang="zh-CN" altLang="en-US" sz="2800" b="1"/>
              <a:t>控制器</a:t>
            </a:r>
            <a:r>
              <a:rPr lang="en-US" altLang="zh-CN" sz="2800" b="1"/>
              <a:t>(8259)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8438" y="889556"/>
            <a:ext cx="89455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集中解决请求信号的接收、屏蔽、判优、编码等问题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544472"/>
            <a:ext cx="2773363" cy="527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52587" y="1742530"/>
            <a:ext cx="1981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黑体" pitchFamily="49" charset="-122"/>
              </a:rPr>
              <a:t>D7</a:t>
            </a:r>
            <a:r>
              <a:rPr lang="zh-CN" altLang="en-US" sz="2800" b="1"/>
              <a:t>～</a:t>
            </a:r>
            <a:r>
              <a:rPr lang="en-US" altLang="zh-CN" sz="2800" b="1"/>
              <a:t>D0</a:t>
            </a: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2195736" y="1556792"/>
            <a:ext cx="5124450" cy="418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4348386" y="5081042"/>
            <a:ext cx="2514600" cy="461665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中断屏蔽寄存器</a:t>
            </a: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4348386" y="1728242"/>
            <a:ext cx="2514600" cy="461665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黑体" pitchFamily="49" charset="-122"/>
              </a:rPr>
              <a:t>  </a:t>
            </a:r>
            <a:r>
              <a:rPr lang="zh-CN" altLang="en-US" sz="2400" b="1">
                <a:ea typeface="黑体" pitchFamily="49" charset="-122"/>
              </a:rPr>
              <a:t>中断号寄存器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6385188" y="2490242"/>
            <a:ext cx="553998" cy="2286000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中断请求寄存器</a:t>
            </a: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4305563" y="2490242"/>
            <a:ext cx="553998" cy="2286000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中断服务寄存器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372363" y="2490242"/>
            <a:ext cx="553998" cy="2286000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黑体" pitchFamily="49" charset="-122"/>
              </a:rPr>
              <a:t>  </a:t>
            </a:r>
            <a:r>
              <a:rPr lang="zh-CN" altLang="en-US" sz="2400" b="1">
                <a:ea typeface="黑体" pitchFamily="49" charset="-122"/>
              </a:rPr>
              <a:t>优先级裁决器</a:t>
            </a: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4881786" y="363324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>
            <a:off x="5948586" y="363324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>
            <a:off x="5643786" y="477624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38"/>
          <p:cNvSpPr>
            <a:spLocks noChangeShapeType="1"/>
          </p:cNvSpPr>
          <p:nvPr/>
        </p:nvSpPr>
        <p:spPr bwMode="auto">
          <a:xfrm>
            <a:off x="4619849" y="218544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>
            <a:off x="1814736" y="2033042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42"/>
          <p:cNvSpPr>
            <a:spLocks noChangeShapeType="1"/>
          </p:cNvSpPr>
          <p:nvPr/>
        </p:nvSpPr>
        <p:spPr bwMode="auto">
          <a:xfrm>
            <a:off x="4143599" y="1170961"/>
            <a:ext cx="0" cy="385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5329461" y="1213892"/>
            <a:ext cx="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3672111" y="782092"/>
            <a:ext cx="1143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INT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22" name="Line 47"/>
          <p:cNvSpPr>
            <a:spLocks noChangeShapeType="1"/>
          </p:cNvSpPr>
          <p:nvPr/>
        </p:nvSpPr>
        <p:spPr bwMode="auto">
          <a:xfrm>
            <a:off x="6939186" y="287124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48"/>
          <p:cNvSpPr>
            <a:spLocks noChangeShapeType="1"/>
          </p:cNvSpPr>
          <p:nvPr/>
        </p:nvSpPr>
        <p:spPr bwMode="auto">
          <a:xfrm>
            <a:off x="6939186" y="424284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49"/>
          <p:cNvSpPr>
            <a:spLocks noChangeShapeType="1"/>
          </p:cNvSpPr>
          <p:nvPr/>
        </p:nvSpPr>
        <p:spPr bwMode="auto">
          <a:xfrm>
            <a:off x="6939186" y="401424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50"/>
          <p:cNvSpPr>
            <a:spLocks noChangeShapeType="1"/>
          </p:cNvSpPr>
          <p:nvPr/>
        </p:nvSpPr>
        <p:spPr bwMode="auto">
          <a:xfrm>
            <a:off x="6939186" y="378564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51"/>
          <p:cNvSpPr>
            <a:spLocks noChangeShapeType="1"/>
          </p:cNvSpPr>
          <p:nvPr/>
        </p:nvSpPr>
        <p:spPr bwMode="auto">
          <a:xfrm>
            <a:off x="6939186" y="309984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>
            <a:off x="6939186" y="332844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53"/>
          <p:cNvSpPr>
            <a:spLocks noChangeShapeType="1"/>
          </p:cNvSpPr>
          <p:nvPr/>
        </p:nvSpPr>
        <p:spPr bwMode="auto">
          <a:xfrm>
            <a:off x="6939186" y="355704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54"/>
          <p:cNvSpPr>
            <a:spLocks noChangeShapeType="1"/>
          </p:cNvSpPr>
          <p:nvPr/>
        </p:nvSpPr>
        <p:spPr bwMode="auto">
          <a:xfrm>
            <a:off x="6939186" y="447144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7529736" y="2566442"/>
            <a:ext cx="9572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IRQ0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7529736" y="4166642"/>
            <a:ext cx="9572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IRQ7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32" name="Line 57"/>
          <p:cNvSpPr>
            <a:spLocks noChangeShapeType="1"/>
          </p:cNvSpPr>
          <p:nvPr/>
        </p:nvSpPr>
        <p:spPr bwMode="auto">
          <a:xfrm>
            <a:off x="7986936" y="3099842"/>
            <a:ext cx="0" cy="1066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04"/>
          <p:cNvSpPr txBox="1">
            <a:spLocks noChangeArrowheads="1"/>
          </p:cNvSpPr>
          <p:nvPr/>
        </p:nvSpPr>
        <p:spPr bwMode="auto">
          <a:xfrm>
            <a:off x="7846541" y="2233067"/>
            <a:ext cx="74295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高</a:t>
            </a:r>
          </a:p>
        </p:txBody>
      </p:sp>
      <p:sp>
        <p:nvSpPr>
          <p:cNvPr id="51" name="Text Box 105"/>
          <p:cNvSpPr txBox="1">
            <a:spLocks noChangeArrowheads="1"/>
          </p:cNvSpPr>
          <p:nvPr/>
        </p:nvSpPr>
        <p:spPr bwMode="auto">
          <a:xfrm>
            <a:off x="7844061" y="4633367"/>
            <a:ext cx="4191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低</a:t>
            </a:r>
          </a:p>
        </p:txBody>
      </p:sp>
      <p:sp>
        <p:nvSpPr>
          <p:cNvPr id="52" name="Text Box 109"/>
          <p:cNvSpPr txBox="1">
            <a:spLocks noChangeArrowheads="1"/>
          </p:cNvSpPr>
          <p:nvPr/>
        </p:nvSpPr>
        <p:spPr bwMode="auto">
          <a:xfrm>
            <a:off x="2538636" y="1721892"/>
            <a:ext cx="1490663" cy="867930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数据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缓冲</a:t>
            </a:r>
          </a:p>
        </p:txBody>
      </p:sp>
      <p:sp>
        <p:nvSpPr>
          <p:cNvPr id="53" name="Text Box 110"/>
          <p:cNvSpPr txBox="1">
            <a:spLocks noChangeArrowheads="1"/>
          </p:cNvSpPr>
          <p:nvPr/>
        </p:nvSpPr>
        <p:spPr bwMode="auto">
          <a:xfrm>
            <a:off x="2532286" y="2972842"/>
            <a:ext cx="1497013" cy="887414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82800" bIns="82800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读写</a:t>
            </a:r>
          </a:p>
          <a:p>
            <a:pPr algn="ctr" eaLnBrk="1" hangingPunct="1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逻辑</a:t>
            </a:r>
          </a:p>
        </p:txBody>
      </p:sp>
      <p:sp>
        <p:nvSpPr>
          <p:cNvPr id="54" name="Text Box 111"/>
          <p:cNvSpPr txBox="1">
            <a:spLocks noChangeArrowheads="1"/>
          </p:cNvSpPr>
          <p:nvPr/>
        </p:nvSpPr>
        <p:spPr bwMode="auto">
          <a:xfrm>
            <a:off x="2525936" y="4328567"/>
            <a:ext cx="1503363" cy="995144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72000" rIns="0">
            <a:spAutoFit/>
          </a:bodyPr>
          <a:lstStyle/>
          <a:p>
            <a:pPr algn="ctr" eaLnBrk="1" hangingPunct="1">
              <a:lnSpc>
                <a:spcPts val="2800"/>
              </a:lnSpc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级联缓冲</a:t>
            </a:r>
            <a:endParaRPr lang="en-US" altLang="zh-CN" sz="2400" b="1">
              <a:ea typeface="黑体" pitchFamily="49" charset="-122"/>
            </a:endParaRPr>
          </a:p>
          <a:p>
            <a:pPr algn="ctr" eaLnBrk="1" hangingPunct="1">
              <a:lnSpc>
                <a:spcPts val="2800"/>
              </a:lnSpc>
              <a:spcBef>
                <a:spcPct val="50000"/>
              </a:spcBef>
            </a:pPr>
            <a:r>
              <a:rPr lang="zh-CN" altLang="en-US" sz="2400" b="1">
                <a:ea typeface="黑体" pitchFamily="49" charset="-122"/>
              </a:rPr>
              <a:t>比较逻辑</a:t>
            </a:r>
          </a:p>
        </p:txBody>
      </p:sp>
      <p:sp>
        <p:nvSpPr>
          <p:cNvPr id="55" name="Line 112"/>
          <p:cNvSpPr>
            <a:spLocks noChangeShapeType="1"/>
          </p:cNvSpPr>
          <p:nvPr/>
        </p:nvSpPr>
        <p:spPr bwMode="auto">
          <a:xfrm>
            <a:off x="1857599" y="306968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13"/>
          <p:cNvSpPr>
            <a:spLocks noChangeShapeType="1"/>
          </p:cNvSpPr>
          <p:nvPr/>
        </p:nvSpPr>
        <p:spPr bwMode="auto">
          <a:xfrm>
            <a:off x="1851249" y="329193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114"/>
          <p:cNvSpPr>
            <a:spLocks noChangeShapeType="1"/>
          </p:cNvSpPr>
          <p:nvPr/>
        </p:nvSpPr>
        <p:spPr bwMode="auto">
          <a:xfrm>
            <a:off x="1865536" y="353481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115"/>
          <p:cNvSpPr>
            <a:spLocks noChangeShapeType="1"/>
          </p:cNvSpPr>
          <p:nvPr/>
        </p:nvSpPr>
        <p:spPr bwMode="auto">
          <a:xfrm>
            <a:off x="1859186" y="375706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116"/>
          <p:cNvSpPr>
            <a:spLocks noChangeShapeType="1"/>
          </p:cNvSpPr>
          <p:nvPr/>
        </p:nvSpPr>
        <p:spPr bwMode="auto">
          <a:xfrm>
            <a:off x="1851249" y="440635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17"/>
          <p:cNvSpPr>
            <a:spLocks noChangeShapeType="1"/>
          </p:cNvSpPr>
          <p:nvPr/>
        </p:nvSpPr>
        <p:spPr bwMode="auto">
          <a:xfrm>
            <a:off x="1844899" y="471433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118"/>
          <p:cNvSpPr>
            <a:spLocks noChangeShapeType="1"/>
          </p:cNvSpPr>
          <p:nvPr/>
        </p:nvSpPr>
        <p:spPr bwMode="auto">
          <a:xfrm>
            <a:off x="1859186" y="498579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19"/>
          <p:cNvSpPr>
            <a:spLocks noChangeShapeType="1"/>
          </p:cNvSpPr>
          <p:nvPr/>
        </p:nvSpPr>
        <p:spPr bwMode="auto">
          <a:xfrm>
            <a:off x="1852836" y="527216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120"/>
          <p:cNvSpPr txBox="1">
            <a:spLocks noChangeArrowheads="1"/>
          </p:cNvSpPr>
          <p:nvPr/>
        </p:nvSpPr>
        <p:spPr bwMode="auto">
          <a:xfrm>
            <a:off x="1287686" y="2818855"/>
            <a:ext cx="9572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A0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64" name="Text Box 121"/>
          <p:cNvSpPr txBox="1">
            <a:spLocks noChangeArrowheads="1"/>
          </p:cNvSpPr>
          <p:nvPr/>
        </p:nvSpPr>
        <p:spPr bwMode="auto">
          <a:xfrm>
            <a:off x="1295624" y="3069680"/>
            <a:ext cx="9572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CS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65" name="Text Box 122"/>
          <p:cNvSpPr txBox="1">
            <a:spLocks noChangeArrowheads="1"/>
          </p:cNvSpPr>
          <p:nvPr/>
        </p:nvSpPr>
        <p:spPr bwMode="auto">
          <a:xfrm>
            <a:off x="1295624" y="3326855"/>
            <a:ext cx="9572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RD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66" name="Text Box 123"/>
          <p:cNvSpPr txBox="1">
            <a:spLocks noChangeArrowheads="1"/>
          </p:cNvSpPr>
          <p:nvPr/>
        </p:nvSpPr>
        <p:spPr bwMode="auto">
          <a:xfrm>
            <a:off x="1303561" y="3577680"/>
            <a:ext cx="9572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WR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67" name="Line 124"/>
          <p:cNvSpPr>
            <a:spLocks noChangeShapeType="1"/>
          </p:cNvSpPr>
          <p:nvPr/>
        </p:nvSpPr>
        <p:spPr bwMode="auto">
          <a:xfrm>
            <a:off x="1338486" y="3185567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125"/>
          <p:cNvSpPr>
            <a:spLocks noChangeShapeType="1"/>
          </p:cNvSpPr>
          <p:nvPr/>
        </p:nvSpPr>
        <p:spPr bwMode="auto">
          <a:xfrm>
            <a:off x="1360711" y="3436392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126"/>
          <p:cNvSpPr>
            <a:spLocks noChangeShapeType="1"/>
          </p:cNvSpPr>
          <p:nvPr/>
        </p:nvSpPr>
        <p:spPr bwMode="auto">
          <a:xfrm>
            <a:off x="1368649" y="367293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Text Box 127"/>
          <p:cNvSpPr txBox="1">
            <a:spLocks noChangeArrowheads="1"/>
          </p:cNvSpPr>
          <p:nvPr/>
        </p:nvSpPr>
        <p:spPr bwMode="auto">
          <a:xfrm>
            <a:off x="1124174" y="4169817"/>
            <a:ext cx="9572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CAS0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71" name="Text Box 130"/>
          <p:cNvSpPr txBox="1">
            <a:spLocks noChangeArrowheads="1"/>
          </p:cNvSpPr>
          <p:nvPr/>
        </p:nvSpPr>
        <p:spPr bwMode="auto">
          <a:xfrm>
            <a:off x="954311" y="5114380"/>
            <a:ext cx="9572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SP/EN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72" name="Line 133"/>
          <p:cNvSpPr>
            <a:spLocks noChangeShapeType="1"/>
          </p:cNvSpPr>
          <p:nvPr/>
        </p:nvSpPr>
        <p:spPr bwMode="auto">
          <a:xfrm>
            <a:off x="1405161" y="519567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134"/>
          <p:cNvSpPr txBox="1">
            <a:spLocks noChangeArrowheads="1"/>
          </p:cNvSpPr>
          <p:nvPr/>
        </p:nvSpPr>
        <p:spPr bwMode="auto">
          <a:xfrm>
            <a:off x="1117824" y="4449217"/>
            <a:ext cx="9572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CAS1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74" name="Text Box 135"/>
          <p:cNvSpPr txBox="1">
            <a:spLocks noChangeArrowheads="1"/>
          </p:cNvSpPr>
          <p:nvPr/>
        </p:nvSpPr>
        <p:spPr bwMode="auto">
          <a:xfrm>
            <a:off x="1125761" y="4785767"/>
            <a:ext cx="9572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CAS2</a:t>
            </a:r>
            <a:endParaRPr lang="en-US" altLang="zh-CN" sz="2000" b="1">
              <a:latin typeface="宋体" pitchFamily="2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845276" y="767805"/>
            <a:ext cx="1143000" cy="519112"/>
            <a:chOff x="5148265" y="4763"/>
            <a:chExt cx="1143000" cy="519112"/>
          </a:xfrm>
        </p:grpSpPr>
        <p:grpSp>
          <p:nvGrpSpPr>
            <p:cNvPr id="19" name="Group 92"/>
            <p:cNvGrpSpPr>
              <a:grpSpLocks/>
            </p:cNvGrpSpPr>
            <p:nvPr/>
          </p:nvGrpSpPr>
          <p:grpSpPr bwMode="auto">
            <a:xfrm>
              <a:off x="5148265" y="4763"/>
              <a:ext cx="1143000" cy="519112"/>
              <a:chOff x="1561" y="1584"/>
              <a:chExt cx="720" cy="327"/>
            </a:xfrm>
          </p:grpSpPr>
          <p:sp>
            <p:nvSpPr>
              <p:cNvPr id="20" name="Text Box 45"/>
              <p:cNvSpPr txBox="1">
                <a:spLocks noChangeArrowheads="1"/>
              </p:cNvSpPr>
              <p:nvPr/>
            </p:nvSpPr>
            <p:spPr bwMode="auto">
              <a:xfrm>
                <a:off x="1561" y="1584"/>
                <a:ext cx="72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INTA</a:t>
                </a:r>
                <a:endParaRPr lang="en-US" altLang="zh-CN" sz="2800" b="1">
                  <a:latin typeface="宋体" pitchFamily="2" charset="-122"/>
                </a:endParaRPr>
              </a:p>
            </p:txBody>
          </p:sp>
          <p:sp>
            <p:nvSpPr>
              <p:cNvPr id="21" name="Line 46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384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77" name="直接连接符 76"/>
            <p:cNvCxnSpPr/>
            <p:nvPr/>
          </p:nvCxnSpPr>
          <p:spPr>
            <a:xfrm>
              <a:off x="5292080" y="116632"/>
              <a:ext cx="64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utoUpdateAnimBg="0"/>
      <p:bldP spid="51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76225" y="1436588"/>
            <a:ext cx="210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中断请求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19325" y="1439763"/>
            <a:ext cx="268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Intel</a:t>
            </a:r>
            <a:r>
              <a:rPr lang="zh-CN" altLang="en-US" sz="2800" b="1"/>
              <a:t> 8259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849438" y="1739801"/>
            <a:ext cx="385762" cy="0"/>
          </a:xfrm>
          <a:prstGeom prst="line">
            <a:avLst/>
          </a:prstGeom>
          <a:noFill/>
          <a:ln w="22225">
            <a:solidFill>
              <a:srgbClr val="004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97300" y="1450876"/>
            <a:ext cx="500538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4150" indent="-1841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600" b="1"/>
              <a:t>(未被屏蔽的请求判优, 生成相应</a:t>
            </a:r>
            <a:r>
              <a:rPr lang="zh-CN" altLang="en-US" sz="2600" b="1" u="sng"/>
              <a:t>中断号</a:t>
            </a:r>
            <a:r>
              <a:rPr lang="zh-CN" altLang="en-US" sz="2600" b="1"/>
              <a:t>)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4525" y="2593876"/>
            <a:ext cx="425450" cy="0"/>
          </a:xfrm>
          <a:prstGeom prst="line">
            <a:avLst/>
          </a:prstGeom>
          <a:noFill/>
          <a:ln w="22225">
            <a:solidFill>
              <a:srgbClr val="004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57275" y="2320826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公共请求</a:t>
            </a:r>
            <a:r>
              <a:rPr lang="en-US" altLang="zh-CN" sz="2800" b="1"/>
              <a:t>INT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287713" y="2592288"/>
            <a:ext cx="425450" cy="0"/>
          </a:xfrm>
          <a:prstGeom prst="line">
            <a:avLst/>
          </a:prstGeom>
          <a:noFill/>
          <a:ln w="22225">
            <a:solidFill>
              <a:srgbClr val="004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686175" y="2336701"/>
            <a:ext cx="120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CPU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103313" y="2798663"/>
            <a:ext cx="7072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CPU</a:t>
            </a:r>
            <a:r>
              <a:rPr lang="zh-CN" altLang="en-US" sz="2800" b="1"/>
              <a:t>响应中断请求(如果</a:t>
            </a:r>
            <a:r>
              <a:rPr lang="en-US" altLang="zh-CN" sz="2800" b="1"/>
              <a:t>CPU</a:t>
            </a:r>
            <a:r>
              <a:rPr lang="zh-CN" altLang="en-US" sz="2800" b="1"/>
              <a:t>允许响应中断)</a:t>
            </a:r>
          </a:p>
        </p:txBody>
      </p: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174625" y="749647"/>
            <a:ext cx="562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Intel</a:t>
            </a:r>
            <a:r>
              <a:rPr lang="zh-CN" altLang="en-US" sz="2800" b="1"/>
              <a:t> 8259的中断请求及响应过程:</a:t>
            </a:r>
          </a:p>
        </p:txBody>
      </p:sp>
      <p:sp>
        <p:nvSpPr>
          <p:cNvPr id="12" name="Line 48"/>
          <p:cNvSpPr>
            <a:spLocks noChangeShapeType="1"/>
          </p:cNvSpPr>
          <p:nvPr/>
        </p:nvSpPr>
        <p:spPr bwMode="auto">
          <a:xfrm>
            <a:off x="4567238" y="2606576"/>
            <a:ext cx="425450" cy="0"/>
          </a:xfrm>
          <a:prstGeom prst="line">
            <a:avLst/>
          </a:prstGeom>
          <a:noFill/>
          <a:ln w="25400">
            <a:solidFill>
              <a:srgbClr val="004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" name="Rectangle 49"/>
          <p:cNvSpPr>
            <a:spLocks noChangeArrowheads="1"/>
          </p:cNvSpPr>
          <p:nvPr/>
        </p:nvSpPr>
        <p:spPr bwMode="auto">
          <a:xfrm>
            <a:off x="1123950" y="3881338"/>
            <a:ext cx="6399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Intel</a:t>
            </a:r>
            <a:r>
              <a:rPr lang="zh-CN" altLang="en-US" sz="2800" b="1"/>
              <a:t> 8259将中断号送往数据总线</a:t>
            </a:r>
          </a:p>
        </p:txBody>
      </p:sp>
      <p:sp>
        <p:nvSpPr>
          <p:cNvPr id="14" name="Line 50"/>
          <p:cNvSpPr>
            <a:spLocks noChangeShapeType="1"/>
          </p:cNvSpPr>
          <p:nvPr/>
        </p:nvSpPr>
        <p:spPr bwMode="auto">
          <a:xfrm>
            <a:off x="639763" y="3063776"/>
            <a:ext cx="425450" cy="0"/>
          </a:xfrm>
          <a:prstGeom prst="line">
            <a:avLst/>
          </a:prstGeom>
          <a:noFill/>
          <a:ln w="22225">
            <a:solidFill>
              <a:srgbClr val="004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Line 51"/>
          <p:cNvSpPr>
            <a:spLocks noChangeShapeType="1"/>
          </p:cNvSpPr>
          <p:nvPr/>
        </p:nvSpPr>
        <p:spPr bwMode="auto">
          <a:xfrm>
            <a:off x="7966075" y="3089176"/>
            <a:ext cx="460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Line 52"/>
          <p:cNvSpPr>
            <a:spLocks noChangeShapeType="1"/>
          </p:cNvSpPr>
          <p:nvPr/>
        </p:nvSpPr>
        <p:spPr bwMode="auto">
          <a:xfrm>
            <a:off x="639763" y="3614638"/>
            <a:ext cx="425450" cy="0"/>
          </a:xfrm>
          <a:prstGeom prst="line">
            <a:avLst/>
          </a:prstGeom>
          <a:noFill/>
          <a:ln w="22225">
            <a:solidFill>
              <a:srgbClr val="004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1073150" y="3365401"/>
            <a:ext cx="6535738" cy="519112"/>
            <a:chOff x="728" y="2129"/>
            <a:chExt cx="4430" cy="327"/>
          </a:xfrm>
        </p:grpSpPr>
        <p:sp>
          <p:nvSpPr>
            <p:cNvPr id="18" name="Rectangle 53"/>
            <p:cNvSpPr>
              <a:spLocks noChangeArrowheads="1"/>
            </p:cNvSpPr>
            <p:nvPr/>
          </p:nvSpPr>
          <p:spPr bwMode="auto">
            <a:xfrm>
              <a:off x="728" y="2129"/>
              <a:ext cx="44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CPU</a:t>
              </a:r>
              <a:r>
                <a:rPr lang="zh-CN" altLang="en-US" sz="2800" b="1"/>
                <a:t>发出响应信号</a:t>
              </a:r>
              <a:r>
                <a:rPr lang="en-US" altLang="zh-CN" sz="2800" b="1"/>
                <a:t>INTA</a:t>
              </a:r>
              <a:r>
                <a:rPr lang="zh-CN" altLang="en-US" sz="2800" b="1"/>
                <a:t>到</a:t>
              </a:r>
              <a:r>
                <a:rPr lang="en-US" altLang="zh-CN" sz="2800" b="1"/>
                <a:t>Intel</a:t>
              </a:r>
              <a:r>
                <a:rPr lang="zh-CN" altLang="en-US" sz="2800" b="1"/>
                <a:t> 8259</a:t>
              </a:r>
            </a:p>
          </p:txBody>
        </p:sp>
        <p:sp>
          <p:nvSpPr>
            <p:cNvPr id="19" name="Line 54"/>
            <p:cNvSpPr>
              <a:spLocks noChangeShapeType="1"/>
            </p:cNvSpPr>
            <p:nvPr/>
          </p:nvSpPr>
          <p:spPr bwMode="auto">
            <a:xfrm>
              <a:off x="2755" y="2179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20" name="Line 56"/>
          <p:cNvSpPr>
            <a:spLocks noChangeShapeType="1"/>
          </p:cNvSpPr>
          <p:nvPr/>
        </p:nvSpPr>
        <p:spPr bwMode="auto">
          <a:xfrm>
            <a:off x="6899275" y="3701951"/>
            <a:ext cx="533400" cy="0"/>
          </a:xfrm>
          <a:prstGeom prst="line">
            <a:avLst/>
          </a:prstGeom>
          <a:noFill/>
          <a:ln w="25400">
            <a:solidFill>
              <a:srgbClr val="004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1" name="Line 57"/>
          <p:cNvSpPr>
            <a:spLocks noChangeShapeType="1"/>
          </p:cNvSpPr>
          <p:nvPr/>
        </p:nvSpPr>
        <p:spPr bwMode="auto">
          <a:xfrm>
            <a:off x="655638" y="4140101"/>
            <a:ext cx="425450" cy="0"/>
          </a:xfrm>
          <a:prstGeom prst="line">
            <a:avLst/>
          </a:prstGeom>
          <a:noFill/>
          <a:ln w="22225">
            <a:solidFill>
              <a:srgbClr val="004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" name="Rectangle 58"/>
          <p:cNvSpPr>
            <a:spLocks noChangeArrowheads="1"/>
          </p:cNvSpPr>
          <p:nvPr/>
        </p:nvSpPr>
        <p:spPr bwMode="auto">
          <a:xfrm>
            <a:off x="1125538" y="4402038"/>
            <a:ext cx="79581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CPU</a:t>
            </a:r>
            <a:r>
              <a:rPr lang="zh-CN" altLang="en-US" sz="2800" b="1"/>
              <a:t>从数据总线读取中断号, 由中断号形成中断服务程序入口地址, 并转入中断服务程序)</a:t>
            </a:r>
          </a:p>
        </p:txBody>
      </p:sp>
      <p:sp>
        <p:nvSpPr>
          <p:cNvPr id="23" name="Line 59"/>
          <p:cNvSpPr>
            <a:spLocks noChangeShapeType="1"/>
          </p:cNvSpPr>
          <p:nvPr/>
        </p:nvSpPr>
        <p:spPr bwMode="auto">
          <a:xfrm>
            <a:off x="6392863" y="4163913"/>
            <a:ext cx="533400" cy="0"/>
          </a:xfrm>
          <a:prstGeom prst="line">
            <a:avLst/>
          </a:prstGeom>
          <a:noFill/>
          <a:ln w="25400">
            <a:solidFill>
              <a:srgbClr val="004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4" name="Line 60"/>
          <p:cNvSpPr>
            <a:spLocks noChangeShapeType="1"/>
          </p:cNvSpPr>
          <p:nvPr/>
        </p:nvSpPr>
        <p:spPr bwMode="auto">
          <a:xfrm>
            <a:off x="655638" y="4683026"/>
            <a:ext cx="425450" cy="0"/>
          </a:xfrm>
          <a:prstGeom prst="line">
            <a:avLst/>
          </a:prstGeom>
          <a:noFill/>
          <a:ln w="22225">
            <a:solidFill>
              <a:srgbClr val="004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5" name="Text Box 62"/>
          <p:cNvSpPr txBox="1">
            <a:spLocks noChangeArrowheads="1"/>
          </p:cNvSpPr>
          <p:nvPr/>
        </p:nvSpPr>
        <p:spPr bwMode="auto">
          <a:xfrm>
            <a:off x="782638" y="5832053"/>
            <a:ext cx="7529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一种典型并行判优电路 (四个中断源):</a:t>
            </a:r>
          </a:p>
        </p:txBody>
      </p:sp>
    </p:spTree>
    <p:extLst>
      <p:ext uri="{BB962C8B-B14F-4D97-AF65-F5344CB8AC3E}">
        <p14:creationId xmlns:p14="http://schemas.microsoft.com/office/powerpoint/2010/main" val="11364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 advAuto="0"/>
      <p:bldP spid="5" grpId="0" build="p" autoUpdateAnimBg="0"/>
      <p:bldP spid="7" grpId="0" build="p" autoUpdateAnimBg="0" advAuto="0"/>
      <p:bldP spid="9" grpId="0" build="p" autoUpdateAnimBg="0" advAuto="0"/>
      <p:bldP spid="10" grpId="0" build="p" autoUpdateAnimBg="0" advAuto="0"/>
      <p:bldP spid="11" grpId="0" build="p" autoUpdateAnimBg="0"/>
      <p:bldP spid="13" grpId="0" autoUpdateAnimBg="0"/>
      <p:bldP spid="22" grpId="0" autoUpdateAnimBg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80"/>
          <p:cNvSpPr txBox="1">
            <a:spLocks noChangeArrowheads="1"/>
          </p:cNvSpPr>
          <p:nvPr/>
        </p:nvSpPr>
        <p:spPr bwMode="auto">
          <a:xfrm>
            <a:off x="941040" y="116632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实质与特点</a:t>
            </a:r>
          </a:p>
        </p:txBody>
      </p:sp>
      <p:sp>
        <p:nvSpPr>
          <p:cNvPr id="3" name="Text Box 3081"/>
          <p:cNvSpPr txBox="1">
            <a:spLocks noChangeArrowheads="1"/>
          </p:cNvSpPr>
          <p:nvPr/>
        </p:nvSpPr>
        <p:spPr bwMode="auto">
          <a:xfrm>
            <a:off x="0" y="99239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）实质</a:t>
            </a:r>
          </a:p>
        </p:txBody>
      </p:sp>
      <p:sp>
        <p:nvSpPr>
          <p:cNvPr id="4" name="Text Box 3082"/>
          <p:cNvSpPr txBox="1">
            <a:spLocks noChangeArrowheads="1"/>
          </p:cNvSpPr>
          <p:nvPr/>
        </p:nvSpPr>
        <p:spPr bwMode="auto">
          <a:xfrm>
            <a:off x="494232" y="1906796"/>
            <a:ext cx="3276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程序切换</a:t>
            </a:r>
          </a:p>
        </p:txBody>
      </p:sp>
      <p:sp>
        <p:nvSpPr>
          <p:cNvPr id="5" name="AutoShape 3083"/>
          <p:cNvSpPr>
            <a:spLocks/>
          </p:cNvSpPr>
          <p:nvPr/>
        </p:nvSpPr>
        <p:spPr bwMode="auto">
          <a:xfrm>
            <a:off x="2399232" y="1678196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" name="Text Box 3084"/>
          <p:cNvSpPr txBox="1">
            <a:spLocks noChangeArrowheads="1"/>
          </p:cNvSpPr>
          <p:nvPr/>
        </p:nvSpPr>
        <p:spPr bwMode="auto">
          <a:xfrm>
            <a:off x="2704032" y="1449596"/>
            <a:ext cx="3276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方法：</a:t>
            </a:r>
          </a:p>
        </p:txBody>
      </p:sp>
      <p:sp>
        <p:nvSpPr>
          <p:cNvPr id="7" name="Text Box 3085"/>
          <p:cNvSpPr txBox="1">
            <a:spLocks noChangeArrowheads="1"/>
          </p:cNvSpPr>
          <p:nvPr/>
        </p:nvSpPr>
        <p:spPr bwMode="auto">
          <a:xfrm>
            <a:off x="3821360" y="144959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保存断点，保护现场</a:t>
            </a:r>
          </a:p>
        </p:txBody>
      </p:sp>
      <p:sp>
        <p:nvSpPr>
          <p:cNvPr id="8" name="Text Box 3086"/>
          <p:cNvSpPr txBox="1">
            <a:spLocks noChangeArrowheads="1"/>
          </p:cNvSpPr>
          <p:nvPr/>
        </p:nvSpPr>
        <p:spPr bwMode="auto">
          <a:xfrm>
            <a:off x="3821360" y="198299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恢复现场，返回断点</a:t>
            </a:r>
          </a:p>
        </p:txBody>
      </p:sp>
      <p:sp>
        <p:nvSpPr>
          <p:cNvPr id="9" name="Text Box 3087"/>
          <p:cNvSpPr txBox="1">
            <a:spLocks noChangeArrowheads="1"/>
          </p:cNvSpPr>
          <p:nvPr/>
        </p:nvSpPr>
        <p:spPr bwMode="auto">
          <a:xfrm>
            <a:off x="2704032" y="2516396"/>
            <a:ext cx="3276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时间：</a:t>
            </a:r>
          </a:p>
        </p:txBody>
      </p:sp>
      <p:sp>
        <p:nvSpPr>
          <p:cNvPr id="10" name="Text Box 3088"/>
          <p:cNvSpPr txBox="1">
            <a:spLocks noChangeArrowheads="1"/>
          </p:cNvSpPr>
          <p:nvPr/>
        </p:nvSpPr>
        <p:spPr bwMode="auto">
          <a:xfrm>
            <a:off x="3821360" y="251639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一条指令结束时切换</a:t>
            </a:r>
          </a:p>
        </p:txBody>
      </p:sp>
      <p:sp>
        <p:nvSpPr>
          <p:cNvPr id="11" name="Text Box 3089"/>
          <p:cNvSpPr txBox="1">
            <a:spLocks noChangeArrowheads="1"/>
          </p:cNvSpPr>
          <p:nvPr/>
        </p:nvSpPr>
        <p:spPr bwMode="auto">
          <a:xfrm>
            <a:off x="3847032" y="3049796"/>
            <a:ext cx="42576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保证程序的完整性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5496" y="357301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）特点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43457" y="5048017"/>
            <a:ext cx="3276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随机性</a:t>
            </a:r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>
            <a:off x="1447973" y="4738841"/>
            <a:ext cx="278681" cy="1192435"/>
          </a:xfrm>
          <a:prstGeom prst="leftBrace">
            <a:avLst>
              <a:gd name="adj1" fmla="val 361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667445" y="4434042"/>
            <a:ext cx="32639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随机发生的事态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174009" y="4434042"/>
            <a:ext cx="30622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（按键、故障）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667445" y="5003954"/>
            <a:ext cx="54959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有意调用</a:t>
            </a:r>
            <a:r>
              <a:rPr lang="en-US" altLang="zh-CN" sz="2800" b="1"/>
              <a:t>,</a:t>
            </a:r>
            <a:r>
              <a:rPr lang="zh-CN" altLang="en-US" sz="2800" b="1"/>
              <a:t>随机请求与处理的事态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842694" y="4998119"/>
            <a:ext cx="233781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zh-CN" altLang="en-US" sz="2800" b="1"/>
              <a:t>调用打印机</a:t>
            </a:r>
            <a:r>
              <a:rPr lang="en-US" altLang="zh-CN" sz="2800" b="1"/>
              <a:t>)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667445" y="5578629"/>
            <a:ext cx="4572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随机插入的事态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385830" y="5571237"/>
            <a:ext cx="4146174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zh-CN" altLang="en-US" sz="2800" b="1"/>
              <a:t>软中断指令可插入程序任何位置</a:t>
            </a:r>
            <a:r>
              <a:rPr lang="en-US" altLang="zh-CN" sz="28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nimBg="1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7"/>
          <p:cNvSpPr txBox="1">
            <a:spLocks noChangeArrowheads="1"/>
          </p:cNvSpPr>
          <p:nvPr/>
        </p:nvSpPr>
        <p:spPr bwMode="auto">
          <a:xfrm>
            <a:off x="827088" y="238403"/>
            <a:ext cx="7529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一种典型并行判优电路 (四个中断源):</a:t>
            </a:r>
          </a:p>
        </p:txBody>
      </p:sp>
      <p:sp>
        <p:nvSpPr>
          <p:cNvPr id="3" name="Text Box 69"/>
          <p:cNvSpPr txBox="1">
            <a:spLocks noChangeArrowheads="1"/>
          </p:cNvSpPr>
          <p:nvPr/>
        </p:nvSpPr>
        <p:spPr bwMode="auto">
          <a:xfrm>
            <a:off x="277813" y="5363170"/>
            <a:ext cx="87471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如果</a:t>
            </a:r>
            <a:r>
              <a:rPr lang="en-US" altLang="zh-CN" sz="2800" b="1"/>
              <a:t>A</a:t>
            </a:r>
            <a:r>
              <a:rPr lang="en-US" altLang="zh-CN" sz="3200" b="1" baseline="-12000"/>
              <a:t>1</a:t>
            </a:r>
            <a:r>
              <a:rPr lang="en-US" altLang="zh-CN" sz="2800" b="1"/>
              <a:t>A</a:t>
            </a:r>
            <a:r>
              <a:rPr lang="en-US" altLang="zh-CN" sz="3200" b="1" baseline="-12000"/>
              <a:t>0</a:t>
            </a:r>
            <a:r>
              <a:rPr lang="en-US" altLang="zh-CN" sz="2800" b="1" baseline="-16000"/>
              <a:t> </a:t>
            </a:r>
            <a:r>
              <a:rPr lang="en-US" altLang="zh-CN" sz="2800" b="1"/>
              <a:t>&gt;B</a:t>
            </a:r>
            <a:r>
              <a:rPr lang="en-US" altLang="zh-CN" sz="3200" b="1" baseline="-12000"/>
              <a:t>1</a:t>
            </a:r>
            <a:r>
              <a:rPr lang="en-US" altLang="zh-CN" sz="2800" b="1"/>
              <a:t>B</a:t>
            </a:r>
            <a:r>
              <a:rPr lang="en-US" altLang="zh-CN" sz="3200" b="1" baseline="-12000"/>
              <a:t>0</a:t>
            </a:r>
            <a:r>
              <a:rPr lang="en-US" altLang="zh-CN" sz="2800" b="1" baseline="-16000"/>
              <a:t> </a:t>
            </a:r>
            <a:r>
              <a:rPr lang="zh-CN" altLang="en-US" sz="2800" b="1"/>
              <a:t>, 则比较器的引脚“</a:t>
            </a:r>
            <a:r>
              <a:rPr lang="en-US" altLang="zh-CN" sz="2800" b="1"/>
              <a:t>A&gt;B”</a:t>
            </a:r>
            <a:r>
              <a:rPr lang="zh-CN" altLang="en-US" sz="2800" b="1"/>
              <a:t>输出1, </a:t>
            </a:r>
            <a:r>
              <a:rPr lang="en-US" altLang="zh-CN" sz="2800" b="1"/>
              <a:t>INT</a:t>
            </a:r>
            <a:r>
              <a:rPr lang="en-US" altLang="zh-CN" sz="3200" b="1" baseline="-12000"/>
              <a:t>i</a:t>
            </a:r>
            <a:r>
              <a:rPr lang="zh-CN" altLang="en-US" sz="2800" b="1"/>
              <a:t>可通过“与门1”到达</a:t>
            </a:r>
            <a:r>
              <a:rPr lang="en-US" altLang="zh-CN" sz="2800" b="1"/>
              <a:t>CPU; </a:t>
            </a:r>
            <a:r>
              <a:rPr lang="zh-CN" altLang="en-US" sz="2800" b="1"/>
              <a:t>如果</a:t>
            </a:r>
            <a:r>
              <a:rPr lang="en-US" altLang="zh-CN" sz="2800" b="1"/>
              <a:t>A</a:t>
            </a:r>
            <a:r>
              <a:rPr lang="en-US" altLang="zh-CN" sz="2800" b="1">
                <a:ea typeface="Batang" pitchFamily="18" charset="-127"/>
              </a:rPr>
              <a:t>≤</a:t>
            </a:r>
            <a:r>
              <a:rPr lang="en-US" altLang="zh-CN" sz="2800" b="1"/>
              <a:t>B, </a:t>
            </a:r>
            <a:r>
              <a:rPr lang="zh-CN" altLang="en-US" sz="2800" b="1"/>
              <a:t>则引脚“</a:t>
            </a:r>
            <a:r>
              <a:rPr lang="en-US" altLang="zh-CN" sz="2800" b="1"/>
              <a:t>A&gt;B”</a:t>
            </a:r>
            <a:r>
              <a:rPr lang="zh-CN" altLang="en-US" sz="2800" b="1"/>
              <a:t>输出0</a:t>
            </a:r>
            <a:endParaRPr lang="en-US" altLang="zh-CN" sz="2800" b="1"/>
          </a:p>
        </p:txBody>
      </p:sp>
      <p:grpSp>
        <p:nvGrpSpPr>
          <p:cNvPr id="4" name="Group 120"/>
          <p:cNvGrpSpPr>
            <a:grpSpLocks/>
          </p:cNvGrpSpPr>
          <p:nvPr/>
        </p:nvGrpSpPr>
        <p:grpSpPr bwMode="auto">
          <a:xfrm>
            <a:off x="50800" y="1124744"/>
            <a:ext cx="9240838" cy="3987800"/>
            <a:chOff x="32" y="370"/>
            <a:chExt cx="5821" cy="2512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211" y="824"/>
              <a:ext cx="856" cy="587"/>
            </a:xfrm>
            <a:prstGeom prst="rect">
              <a:avLst/>
            </a:prstGeom>
            <a:noFill/>
            <a:ln w="25400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"/>
                </a:lnSpc>
              </a:pPr>
              <a:r>
                <a:rPr lang="zh-CN" altLang="en-US" sz="2600" b="1"/>
                <a:t> 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600" b="1"/>
                <a:t>    4:2 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600" b="1"/>
                <a:t> 编码器</a:t>
              </a:r>
            </a:p>
            <a:p>
              <a:pPr>
                <a:lnSpc>
                  <a:spcPct val="10000"/>
                </a:lnSpc>
              </a:pPr>
              <a:endParaRPr lang="zh-CN" altLang="en-US" sz="2600" b="1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473" y="842"/>
              <a:ext cx="480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A</a:t>
              </a:r>
              <a:r>
                <a:rPr lang="en-US" altLang="zh-CN" sz="3200" b="1" baseline="-12000"/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800" b="1"/>
                <a:t>A</a:t>
              </a:r>
              <a:r>
                <a:rPr lang="en-US" altLang="zh-CN" sz="3200" b="1" baseline="-12000"/>
                <a:t>1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483" y="1386"/>
              <a:ext cx="480" cy="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/>
                <a:t>B</a:t>
              </a:r>
              <a:r>
                <a:rPr lang="en-US" altLang="zh-CN" sz="3200" b="1" baseline="-12000"/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800" b="1"/>
                <a:t>B</a:t>
              </a:r>
              <a:r>
                <a:rPr lang="en-US" altLang="zh-CN" sz="3200" b="1" baseline="-12000"/>
                <a:t>1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064" y="917"/>
              <a:ext cx="629" cy="0"/>
            </a:xfrm>
            <a:prstGeom prst="line">
              <a:avLst/>
            </a:prstGeom>
            <a:noFill/>
            <a:ln w="22225">
              <a:solidFill>
                <a:srgbClr val="0048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072" y="1049"/>
              <a:ext cx="629" cy="0"/>
            </a:xfrm>
            <a:prstGeom prst="line">
              <a:avLst/>
            </a:prstGeom>
            <a:noFill/>
            <a:ln w="22225">
              <a:solidFill>
                <a:srgbClr val="0048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4069" y="1198"/>
              <a:ext cx="629" cy="0"/>
            </a:xfrm>
            <a:prstGeom prst="line">
              <a:avLst/>
            </a:prstGeom>
            <a:noFill/>
            <a:ln w="22225">
              <a:solidFill>
                <a:srgbClr val="0048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070" y="1316"/>
              <a:ext cx="629" cy="0"/>
            </a:xfrm>
            <a:prstGeom prst="line">
              <a:avLst/>
            </a:prstGeom>
            <a:noFill/>
            <a:ln w="25400">
              <a:solidFill>
                <a:srgbClr val="0048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184" y="718"/>
              <a:ext cx="669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外部中断请求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683" y="659"/>
              <a:ext cx="646" cy="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/>
                <a:t>INT0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/>
                <a:t>INT1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/>
                <a:t>INT2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/>
                <a:t>INT3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264" y="370"/>
              <a:ext cx="267" cy="257"/>
            </a:xfrm>
            <a:prstGeom prst="rect">
              <a:avLst/>
            </a:prstGeom>
            <a:noFill/>
            <a:ln w="22225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25000"/>
                </a:lnSpc>
                <a:spcBef>
                  <a:spcPct val="50000"/>
                </a:spcBef>
                <a:spcAft>
                  <a:spcPct val="30000"/>
                </a:spcAft>
              </a:pPr>
              <a:r>
                <a:rPr lang="zh-CN" altLang="en-US" sz="2800" b="1" baseline="-25000"/>
                <a:t> ＋</a:t>
              </a:r>
            </a:p>
            <a:p>
              <a:pPr>
                <a:lnSpc>
                  <a:spcPct val="30000"/>
                </a:lnSpc>
              </a:pPr>
              <a:endParaRPr lang="zh-CN" altLang="en-US" sz="2800" b="1" baseline="-2500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33" y="393"/>
              <a:ext cx="1011" cy="515"/>
            </a:xfrm>
            <a:custGeom>
              <a:avLst/>
              <a:gdLst>
                <a:gd name="T0" fmla="*/ 0 w 986"/>
                <a:gd name="T1" fmla="*/ 0 h 628"/>
                <a:gd name="T2" fmla="*/ 986 w 986"/>
                <a:gd name="T3" fmla="*/ 0 h 628"/>
                <a:gd name="T4" fmla="*/ 986 w 986"/>
                <a:gd name="T5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6" h="628">
                  <a:moveTo>
                    <a:pt x="0" y="0"/>
                  </a:moveTo>
                  <a:lnTo>
                    <a:pt x="986" y="0"/>
                  </a:lnTo>
                  <a:lnTo>
                    <a:pt x="986" y="628"/>
                  </a:lnTo>
                </a:path>
              </a:pathLst>
            </a:custGeom>
            <a:noFill/>
            <a:ln w="22225" cmpd="sng">
              <a:solidFill>
                <a:srgbClr val="0048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541" y="480"/>
              <a:ext cx="917" cy="564"/>
            </a:xfrm>
            <a:custGeom>
              <a:avLst/>
              <a:gdLst>
                <a:gd name="T0" fmla="*/ 0 w 986"/>
                <a:gd name="T1" fmla="*/ 0 h 628"/>
                <a:gd name="T2" fmla="*/ 986 w 986"/>
                <a:gd name="T3" fmla="*/ 0 h 628"/>
                <a:gd name="T4" fmla="*/ 986 w 986"/>
                <a:gd name="T5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6" h="628">
                  <a:moveTo>
                    <a:pt x="0" y="0"/>
                  </a:moveTo>
                  <a:lnTo>
                    <a:pt x="986" y="0"/>
                  </a:lnTo>
                  <a:lnTo>
                    <a:pt x="986" y="628"/>
                  </a:lnTo>
                </a:path>
              </a:pathLst>
            </a:custGeom>
            <a:noFill/>
            <a:ln w="22225" cmpd="sng">
              <a:solidFill>
                <a:srgbClr val="0048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541" y="541"/>
              <a:ext cx="833" cy="646"/>
            </a:xfrm>
            <a:custGeom>
              <a:avLst/>
              <a:gdLst>
                <a:gd name="T0" fmla="*/ 0 w 986"/>
                <a:gd name="T1" fmla="*/ 0 h 628"/>
                <a:gd name="T2" fmla="*/ 986 w 986"/>
                <a:gd name="T3" fmla="*/ 0 h 628"/>
                <a:gd name="T4" fmla="*/ 986 w 986"/>
                <a:gd name="T5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6" h="628">
                  <a:moveTo>
                    <a:pt x="0" y="0"/>
                  </a:moveTo>
                  <a:lnTo>
                    <a:pt x="986" y="0"/>
                  </a:lnTo>
                  <a:lnTo>
                    <a:pt x="986" y="628"/>
                  </a:lnTo>
                </a:path>
              </a:pathLst>
            </a:custGeom>
            <a:noFill/>
            <a:ln w="22225" cmpd="sng">
              <a:solidFill>
                <a:srgbClr val="0048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541" y="614"/>
              <a:ext cx="756" cy="694"/>
            </a:xfrm>
            <a:custGeom>
              <a:avLst/>
              <a:gdLst>
                <a:gd name="T0" fmla="*/ 0 w 986"/>
                <a:gd name="T1" fmla="*/ 0 h 628"/>
                <a:gd name="T2" fmla="*/ 986 w 986"/>
                <a:gd name="T3" fmla="*/ 0 h 628"/>
                <a:gd name="T4" fmla="*/ 986 w 986"/>
                <a:gd name="T5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6" h="628">
                  <a:moveTo>
                    <a:pt x="0" y="0"/>
                  </a:moveTo>
                  <a:lnTo>
                    <a:pt x="986" y="0"/>
                  </a:lnTo>
                  <a:lnTo>
                    <a:pt x="986" y="628"/>
                  </a:lnTo>
                </a:path>
              </a:pathLst>
            </a:custGeom>
            <a:noFill/>
            <a:ln w="22225" cmpd="sng">
              <a:solidFill>
                <a:srgbClr val="0048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824" y="841"/>
              <a:ext cx="1013" cy="1096"/>
            </a:xfrm>
            <a:prstGeom prst="rect">
              <a:avLst/>
            </a:prstGeom>
            <a:noFill/>
            <a:ln w="22225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90000"/>
                </a:lnSpc>
                <a:spcBef>
                  <a:spcPct val="50000"/>
                </a:spcBef>
              </a:pPr>
              <a:endParaRPr lang="zh-CN" altLang="en-US" sz="2400" b="1"/>
            </a:p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2400" b="1"/>
                <a:t>   </a:t>
              </a:r>
            </a:p>
            <a:p>
              <a:pPr>
                <a:lnSpc>
                  <a:spcPct val="65000"/>
                </a:lnSpc>
              </a:pPr>
              <a:endParaRPr lang="zh-CN" altLang="en-US" sz="2400" b="1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835" y="1005"/>
              <a:ext cx="375" cy="0"/>
            </a:xfrm>
            <a:prstGeom prst="line">
              <a:avLst/>
            </a:prstGeom>
            <a:noFill/>
            <a:ln w="28575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835" y="1234"/>
              <a:ext cx="375" cy="0"/>
            </a:xfrm>
            <a:prstGeom prst="line">
              <a:avLst/>
            </a:prstGeom>
            <a:noFill/>
            <a:ln w="2540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210" y="1495"/>
              <a:ext cx="967" cy="602"/>
            </a:xfrm>
            <a:prstGeom prst="rect">
              <a:avLst/>
            </a:prstGeom>
            <a:noFill/>
            <a:ln w="25400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500" b="1"/>
                <a:t>优先权编码寄存器</a:t>
              </a:r>
            </a:p>
            <a:p>
              <a:pPr algn="ctr">
                <a:lnSpc>
                  <a:spcPct val="40000"/>
                </a:lnSpc>
              </a:pPr>
              <a:endParaRPr lang="zh-CN" altLang="en-US" sz="2500" b="1"/>
            </a:p>
          </p:txBody>
        </p: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4195" y="1673"/>
              <a:ext cx="319" cy="157"/>
            </a:xfrm>
            <a:prstGeom prst="leftArrow">
              <a:avLst>
                <a:gd name="adj1" fmla="val 50000"/>
                <a:gd name="adj2" fmla="val 50796"/>
              </a:avLst>
            </a:prstGeom>
            <a:noFill/>
            <a:ln w="25400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488" y="1599"/>
              <a:ext cx="113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自</a:t>
              </a:r>
              <a:r>
                <a:rPr lang="en-US" altLang="zh-CN" sz="2600" b="1"/>
                <a:t>CPU DB</a:t>
              </a: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2835" y="1640"/>
              <a:ext cx="375" cy="0"/>
            </a:xfrm>
            <a:prstGeom prst="line">
              <a:avLst/>
            </a:prstGeom>
            <a:noFill/>
            <a:ln w="2540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>
              <a:off x="2835" y="1853"/>
              <a:ext cx="375" cy="0"/>
            </a:xfrm>
            <a:prstGeom prst="line">
              <a:avLst/>
            </a:prstGeom>
            <a:noFill/>
            <a:ln w="2540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1" y="883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A&gt;B</a:t>
              </a: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1544" y="1080"/>
              <a:ext cx="277" cy="0"/>
            </a:xfrm>
            <a:prstGeom prst="line">
              <a:avLst/>
            </a:prstGeom>
            <a:noFill/>
            <a:ln w="2540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1539" y="508"/>
              <a:ext cx="1716" cy="454"/>
            </a:xfrm>
            <a:custGeom>
              <a:avLst/>
              <a:gdLst>
                <a:gd name="T0" fmla="*/ 1571 w 1571"/>
                <a:gd name="T1" fmla="*/ 0 h 550"/>
                <a:gd name="T2" fmla="*/ 113 w 1571"/>
                <a:gd name="T3" fmla="*/ 0 h 550"/>
                <a:gd name="T4" fmla="*/ 113 w 1571"/>
                <a:gd name="T5" fmla="*/ 550 h 550"/>
                <a:gd name="T6" fmla="*/ 0 w 1571"/>
                <a:gd name="T7" fmla="*/ 55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1" h="550">
                  <a:moveTo>
                    <a:pt x="1571" y="0"/>
                  </a:moveTo>
                  <a:lnTo>
                    <a:pt x="113" y="0"/>
                  </a:lnTo>
                  <a:lnTo>
                    <a:pt x="113" y="550"/>
                  </a:lnTo>
                  <a:lnTo>
                    <a:pt x="0" y="550"/>
                  </a:lnTo>
                </a:path>
              </a:pathLst>
            </a:custGeom>
            <a:noFill/>
            <a:ln w="25400" cmpd="sng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H="1">
              <a:off x="345" y="1259"/>
              <a:ext cx="451" cy="0"/>
            </a:xfrm>
            <a:prstGeom prst="line">
              <a:avLst/>
            </a:prstGeom>
            <a:noFill/>
            <a:ln w="25400">
              <a:solidFill>
                <a:srgbClr val="0048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77" y="908"/>
              <a:ext cx="817" cy="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600" b="1"/>
                <a:t>INTR</a:t>
              </a:r>
              <a:r>
                <a:rPr lang="zh-CN" altLang="en-US" sz="2600" b="1"/>
                <a:t>到</a:t>
              </a:r>
              <a:r>
                <a:rPr lang="en-US" altLang="zh-CN" sz="2600" b="1"/>
                <a:t>CPU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294" y="889"/>
              <a:ext cx="247" cy="305"/>
            </a:xfrm>
            <a:prstGeom prst="rect">
              <a:avLst/>
            </a:prstGeom>
            <a:noFill/>
            <a:ln w="25400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Text Box 71"/>
            <p:cNvSpPr txBox="1">
              <a:spLocks noChangeArrowheads="1"/>
            </p:cNvSpPr>
            <p:nvPr/>
          </p:nvSpPr>
          <p:spPr bwMode="auto">
            <a:xfrm>
              <a:off x="1304" y="89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48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1</a:t>
              </a:r>
            </a:p>
          </p:txBody>
        </p:sp>
        <p:sp>
          <p:nvSpPr>
            <p:cNvPr id="34" name="Rectangle 74"/>
            <p:cNvSpPr>
              <a:spLocks noChangeArrowheads="1"/>
            </p:cNvSpPr>
            <p:nvPr/>
          </p:nvSpPr>
          <p:spPr bwMode="auto">
            <a:xfrm>
              <a:off x="1295" y="1349"/>
              <a:ext cx="247" cy="305"/>
            </a:xfrm>
            <a:prstGeom prst="rect">
              <a:avLst/>
            </a:prstGeom>
            <a:noFill/>
            <a:ln w="25400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Text Box 75"/>
            <p:cNvSpPr txBox="1">
              <a:spLocks noChangeArrowheads="1"/>
            </p:cNvSpPr>
            <p:nvPr/>
          </p:nvSpPr>
          <p:spPr bwMode="auto">
            <a:xfrm>
              <a:off x="1305" y="135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48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2</a:t>
              </a:r>
            </a:p>
          </p:txBody>
        </p:sp>
        <p:sp>
          <p:nvSpPr>
            <p:cNvPr id="36" name="Freeform 77"/>
            <p:cNvSpPr>
              <a:spLocks/>
            </p:cNvSpPr>
            <p:nvPr/>
          </p:nvSpPr>
          <p:spPr bwMode="auto">
            <a:xfrm>
              <a:off x="1533" y="950"/>
              <a:ext cx="127" cy="470"/>
            </a:xfrm>
            <a:custGeom>
              <a:avLst/>
              <a:gdLst>
                <a:gd name="T0" fmla="*/ 125 w 125"/>
                <a:gd name="T1" fmla="*/ 0 h 470"/>
                <a:gd name="T2" fmla="*/ 125 w 125"/>
                <a:gd name="T3" fmla="*/ 470 h 470"/>
                <a:gd name="T4" fmla="*/ 0 w 125"/>
                <a:gd name="T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470">
                  <a:moveTo>
                    <a:pt x="125" y="0"/>
                  </a:moveTo>
                  <a:lnTo>
                    <a:pt x="125" y="470"/>
                  </a:lnTo>
                  <a:lnTo>
                    <a:pt x="0" y="470"/>
                  </a:lnTo>
                </a:path>
              </a:pathLst>
            </a:custGeom>
            <a:noFill/>
            <a:ln w="25400">
              <a:solidFill>
                <a:srgbClr val="0048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7" name="Text Box 78"/>
            <p:cNvSpPr txBox="1">
              <a:spLocks noChangeArrowheads="1"/>
            </p:cNvSpPr>
            <p:nvPr/>
          </p:nvSpPr>
          <p:spPr bwMode="auto">
            <a:xfrm>
              <a:off x="1737" y="2132"/>
              <a:ext cx="1075" cy="644"/>
            </a:xfrm>
            <a:prstGeom prst="rect">
              <a:avLst/>
            </a:prstGeom>
            <a:noFill/>
            <a:ln w="25400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700" b="1"/>
                <a:t>三态</a:t>
              </a:r>
            </a:p>
            <a:p>
              <a:pPr algn="ctr"/>
              <a:r>
                <a:rPr lang="zh-CN" altLang="en-US" sz="2700" b="1"/>
                <a:t>缓冲器</a:t>
              </a:r>
            </a:p>
            <a:p>
              <a:pPr algn="ctr">
                <a:lnSpc>
                  <a:spcPct val="20000"/>
                </a:lnSpc>
              </a:pPr>
              <a:endParaRPr lang="zh-CN" altLang="en-US" sz="2700" b="1"/>
            </a:p>
          </p:txBody>
        </p:sp>
        <p:sp>
          <p:nvSpPr>
            <p:cNvPr id="38" name="Freeform 79"/>
            <p:cNvSpPr>
              <a:spLocks/>
            </p:cNvSpPr>
            <p:nvPr/>
          </p:nvSpPr>
          <p:spPr bwMode="auto">
            <a:xfrm>
              <a:off x="2812" y="993"/>
              <a:ext cx="161" cy="1192"/>
            </a:xfrm>
            <a:custGeom>
              <a:avLst/>
              <a:gdLst>
                <a:gd name="T0" fmla="*/ 144 w 144"/>
                <a:gd name="T1" fmla="*/ 0 h 1536"/>
                <a:gd name="T2" fmla="*/ 144 w 144"/>
                <a:gd name="T3" fmla="*/ 1536 h 1536"/>
                <a:gd name="T4" fmla="*/ 0 w 144"/>
                <a:gd name="T5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536">
                  <a:moveTo>
                    <a:pt x="144" y="0"/>
                  </a:moveTo>
                  <a:lnTo>
                    <a:pt x="144" y="1536"/>
                  </a:lnTo>
                  <a:lnTo>
                    <a:pt x="0" y="1536"/>
                  </a:lnTo>
                </a:path>
              </a:pathLst>
            </a:custGeom>
            <a:noFill/>
            <a:ln w="25400">
              <a:solidFill>
                <a:srgbClr val="0048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Freeform 81"/>
            <p:cNvSpPr>
              <a:spLocks/>
            </p:cNvSpPr>
            <p:nvPr/>
          </p:nvSpPr>
          <p:spPr bwMode="auto">
            <a:xfrm>
              <a:off x="2821" y="1222"/>
              <a:ext cx="259" cy="1019"/>
            </a:xfrm>
            <a:custGeom>
              <a:avLst/>
              <a:gdLst>
                <a:gd name="T0" fmla="*/ 259 w 259"/>
                <a:gd name="T1" fmla="*/ 0 h 1354"/>
                <a:gd name="T2" fmla="*/ 259 w 259"/>
                <a:gd name="T3" fmla="*/ 1354 h 1354"/>
                <a:gd name="T4" fmla="*/ 0 w 259"/>
                <a:gd name="T5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" h="1354">
                  <a:moveTo>
                    <a:pt x="259" y="0"/>
                  </a:moveTo>
                  <a:lnTo>
                    <a:pt x="259" y="1354"/>
                  </a:lnTo>
                  <a:lnTo>
                    <a:pt x="0" y="1354"/>
                  </a:lnTo>
                </a:path>
              </a:pathLst>
            </a:custGeom>
            <a:noFill/>
            <a:ln w="25400">
              <a:solidFill>
                <a:srgbClr val="0048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Freeform 83"/>
            <p:cNvSpPr>
              <a:spLocks/>
            </p:cNvSpPr>
            <p:nvPr/>
          </p:nvSpPr>
          <p:spPr bwMode="auto">
            <a:xfrm>
              <a:off x="2821" y="2304"/>
              <a:ext cx="144" cy="423"/>
            </a:xfrm>
            <a:custGeom>
              <a:avLst/>
              <a:gdLst>
                <a:gd name="T0" fmla="*/ 0 w 144"/>
                <a:gd name="T1" fmla="*/ 0 h 499"/>
                <a:gd name="T2" fmla="*/ 144 w 144"/>
                <a:gd name="T3" fmla="*/ 0 h 499"/>
                <a:gd name="T4" fmla="*/ 144 w 144"/>
                <a:gd name="T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499">
                  <a:moveTo>
                    <a:pt x="0" y="0"/>
                  </a:moveTo>
                  <a:lnTo>
                    <a:pt x="144" y="0"/>
                  </a:lnTo>
                  <a:lnTo>
                    <a:pt x="144" y="499"/>
                  </a:lnTo>
                </a:path>
              </a:pathLst>
            </a:custGeom>
            <a:noFill/>
            <a:ln w="22225">
              <a:solidFill>
                <a:srgbClr val="0048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Line 85"/>
            <p:cNvSpPr>
              <a:spLocks noChangeShapeType="1"/>
            </p:cNvSpPr>
            <p:nvPr/>
          </p:nvSpPr>
          <p:spPr bwMode="auto">
            <a:xfrm>
              <a:off x="2821" y="2741"/>
              <a:ext cx="404" cy="0"/>
            </a:xfrm>
            <a:prstGeom prst="line">
              <a:avLst/>
            </a:prstGeom>
            <a:noFill/>
            <a:ln w="22225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2" name="Line 86"/>
            <p:cNvSpPr>
              <a:spLocks noChangeShapeType="1"/>
            </p:cNvSpPr>
            <p:nvPr/>
          </p:nvSpPr>
          <p:spPr bwMode="auto">
            <a:xfrm>
              <a:off x="2811" y="2373"/>
              <a:ext cx="144" cy="0"/>
            </a:xfrm>
            <a:prstGeom prst="line">
              <a:avLst/>
            </a:prstGeom>
            <a:noFill/>
            <a:ln w="22225">
              <a:solidFill>
                <a:srgbClr val="0048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3" name="Line 87"/>
            <p:cNvSpPr>
              <a:spLocks noChangeShapeType="1"/>
            </p:cNvSpPr>
            <p:nvPr/>
          </p:nvSpPr>
          <p:spPr bwMode="auto">
            <a:xfrm>
              <a:off x="2810" y="2467"/>
              <a:ext cx="144" cy="0"/>
            </a:xfrm>
            <a:prstGeom prst="line">
              <a:avLst/>
            </a:prstGeom>
            <a:noFill/>
            <a:ln w="22225">
              <a:solidFill>
                <a:srgbClr val="0048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Line 88"/>
            <p:cNvSpPr>
              <a:spLocks noChangeShapeType="1"/>
            </p:cNvSpPr>
            <p:nvPr/>
          </p:nvSpPr>
          <p:spPr bwMode="auto">
            <a:xfrm>
              <a:off x="2811" y="2564"/>
              <a:ext cx="144" cy="0"/>
            </a:xfrm>
            <a:prstGeom prst="line">
              <a:avLst/>
            </a:prstGeom>
            <a:noFill/>
            <a:ln w="22225">
              <a:solidFill>
                <a:srgbClr val="0048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Line 89"/>
            <p:cNvSpPr>
              <a:spLocks noChangeShapeType="1"/>
            </p:cNvSpPr>
            <p:nvPr/>
          </p:nvSpPr>
          <p:spPr bwMode="auto">
            <a:xfrm>
              <a:off x="2810" y="2655"/>
              <a:ext cx="144" cy="0"/>
            </a:xfrm>
            <a:prstGeom prst="line">
              <a:avLst/>
            </a:prstGeom>
            <a:noFill/>
            <a:ln w="22225">
              <a:solidFill>
                <a:srgbClr val="0048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Text Box 90"/>
            <p:cNvSpPr txBox="1">
              <a:spLocks noChangeArrowheads="1"/>
            </p:cNvSpPr>
            <p:nvPr/>
          </p:nvSpPr>
          <p:spPr bwMode="auto">
            <a:xfrm>
              <a:off x="3272" y="2555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+V</a:t>
              </a:r>
            </a:p>
          </p:txBody>
        </p:sp>
        <p:sp>
          <p:nvSpPr>
            <p:cNvPr id="47" name="Oval 91"/>
            <p:cNvSpPr>
              <a:spLocks noChangeArrowheads="1"/>
            </p:cNvSpPr>
            <p:nvPr/>
          </p:nvSpPr>
          <p:spPr bwMode="auto">
            <a:xfrm>
              <a:off x="3226" y="2711"/>
              <a:ext cx="68" cy="68"/>
            </a:xfrm>
            <a:prstGeom prst="ellipse">
              <a:avLst/>
            </a:prstGeom>
            <a:noFill/>
            <a:ln w="22225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Freeform 92"/>
            <p:cNvSpPr>
              <a:spLocks/>
            </p:cNvSpPr>
            <p:nvPr/>
          </p:nvSpPr>
          <p:spPr bwMode="auto">
            <a:xfrm>
              <a:off x="1546" y="1582"/>
              <a:ext cx="1659" cy="441"/>
            </a:xfrm>
            <a:custGeom>
              <a:avLst/>
              <a:gdLst>
                <a:gd name="T0" fmla="*/ 1718 w 1718"/>
                <a:gd name="T1" fmla="*/ 663 h 663"/>
                <a:gd name="T2" fmla="*/ 125 w 1718"/>
                <a:gd name="T3" fmla="*/ 663 h 663"/>
                <a:gd name="T4" fmla="*/ 125 w 1718"/>
                <a:gd name="T5" fmla="*/ 0 h 663"/>
                <a:gd name="T6" fmla="*/ 0 w 1718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8" h="663">
                  <a:moveTo>
                    <a:pt x="1718" y="663"/>
                  </a:moveTo>
                  <a:lnTo>
                    <a:pt x="125" y="663"/>
                  </a:lnTo>
                  <a:lnTo>
                    <a:pt x="125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9" name="Freeform 94"/>
            <p:cNvSpPr>
              <a:spLocks/>
            </p:cNvSpPr>
            <p:nvPr/>
          </p:nvSpPr>
          <p:spPr bwMode="auto">
            <a:xfrm>
              <a:off x="1029" y="1026"/>
              <a:ext cx="259" cy="201"/>
            </a:xfrm>
            <a:custGeom>
              <a:avLst/>
              <a:gdLst>
                <a:gd name="T0" fmla="*/ 259 w 259"/>
                <a:gd name="T1" fmla="*/ 0 h 201"/>
                <a:gd name="T2" fmla="*/ 135 w 259"/>
                <a:gd name="T3" fmla="*/ 0 h 201"/>
                <a:gd name="T4" fmla="*/ 135 w 259"/>
                <a:gd name="T5" fmla="*/ 201 h 201"/>
                <a:gd name="T6" fmla="*/ 0 w 259"/>
                <a:gd name="T7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201">
                  <a:moveTo>
                    <a:pt x="259" y="0"/>
                  </a:moveTo>
                  <a:lnTo>
                    <a:pt x="135" y="0"/>
                  </a:lnTo>
                  <a:lnTo>
                    <a:pt x="135" y="201"/>
                  </a:lnTo>
                  <a:lnTo>
                    <a:pt x="0" y="201"/>
                  </a:lnTo>
                </a:path>
              </a:pathLst>
            </a:custGeom>
            <a:noFill/>
            <a:ln w="2540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0" name="Freeform 95"/>
            <p:cNvSpPr>
              <a:spLocks/>
            </p:cNvSpPr>
            <p:nvPr/>
          </p:nvSpPr>
          <p:spPr bwMode="auto">
            <a:xfrm flipV="1">
              <a:off x="1030" y="1322"/>
              <a:ext cx="259" cy="201"/>
            </a:xfrm>
            <a:custGeom>
              <a:avLst/>
              <a:gdLst>
                <a:gd name="T0" fmla="*/ 259 w 259"/>
                <a:gd name="T1" fmla="*/ 0 h 201"/>
                <a:gd name="T2" fmla="*/ 135 w 259"/>
                <a:gd name="T3" fmla="*/ 0 h 201"/>
                <a:gd name="T4" fmla="*/ 135 w 259"/>
                <a:gd name="T5" fmla="*/ 201 h 201"/>
                <a:gd name="T6" fmla="*/ 0 w 259"/>
                <a:gd name="T7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201">
                  <a:moveTo>
                    <a:pt x="259" y="0"/>
                  </a:moveTo>
                  <a:lnTo>
                    <a:pt x="135" y="0"/>
                  </a:lnTo>
                  <a:lnTo>
                    <a:pt x="135" y="201"/>
                  </a:lnTo>
                  <a:lnTo>
                    <a:pt x="0" y="201"/>
                  </a:lnTo>
                </a:path>
              </a:pathLst>
            </a:custGeom>
            <a:noFill/>
            <a:ln w="2540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1" name="Text Box 93"/>
            <p:cNvSpPr txBox="1">
              <a:spLocks noChangeArrowheads="1"/>
            </p:cNvSpPr>
            <p:nvPr/>
          </p:nvSpPr>
          <p:spPr bwMode="auto">
            <a:xfrm>
              <a:off x="798" y="1126"/>
              <a:ext cx="235" cy="248"/>
            </a:xfrm>
            <a:prstGeom prst="rect">
              <a:avLst/>
            </a:prstGeom>
            <a:noFill/>
            <a:ln w="25400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5000"/>
                </a:lnSpc>
                <a:spcBef>
                  <a:spcPct val="50000"/>
                </a:spcBef>
                <a:spcAft>
                  <a:spcPct val="30000"/>
                </a:spcAft>
              </a:pPr>
              <a:r>
                <a:rPr lang="zh-CN" altLang="en-US" sz="2800" b="1" baseline="-25000"/>
                <a:t> </a:t>
              </a:r>
            </a:p>
            <a:p>
              <a:pPr>
                <a:lnSpc>
                  <a:spcPct val="40000"/>
                </a:lnSpc>
              </a:pPr>
              <a:endParaRPr lang="zh-CN" altLang="en-US" sz="2800" b="1" baseline="-25000"/>
            </a:p>
          </p:txBody>
        </p:sp>
        <p:sp>
          <p:nvSpPr>
            <p:cNvPr id="52" name="Text Box 96"/>
            <p:cNvSpPr txBox="1">
              <a:spLocks noChangeArrowheads="1"/>
            </p:cNvSpPr>
            <p:nvPr/>
          </p:nvSpPr>
          <p:spPr bwMode="auto">
            <a:xfrm>
              <a:off x="788" y="1086"/>
              <a:ext cx="3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48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+</a:t>
              </a:r>
            </a:p>
          </p:txBody>
        </p:sp>
        <p:sp>
          <p:nvSpPr>
            <p:cNvPr id="53" name="AutoShape 98"/>
            <p:cNvSpPr>
              <a:spLocks noChangeArrowheads="1"/>
            </p:cNvSpPr>
            <p:nvPr/>
          </p:nvSpPr>
          <p:spPr bwMode="auto">
            <a:xfrm>
              <a:off x="1365" y="2312"/>
              <a:ext cx="374" cy="157"/>
            </a:xfrm>
            <a:prstGeom prst="leftArrow">
              <a:avLst>
                <a:gd name="adj1" fmla="val 50000"/>
                <a:gd name="adj2" fmla="val 59554"/>
              </a:avLst>
            </a:prstGeom>
            <a:noFill/>
            <a:ln w="22225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4" name="Text Box 99"/>
            <p:cNvSpPr txBox="1">
              <a:spLocks noChangeArrowheads="1"/>
            </p:cNvSpPr>
            <p:nvPr/>
          </p:nvSpPr>
          <p:spPr bwMode="auto">
            <a:xfrm>
              <a:off x="550" y="2189"/>
              <a:ext cx="9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sz="3200" b="1" baseline="-12000"/>
                <a:t>7</a:t>
              </a:r>
              <a:r>
                <a:rPr lang="en-US" altLang="zh-CN" sz="2400" b="1"/>
                <a:t>～</a:t>
              </a:r>
              <a:r>
                <a:rPr lang="en-US" altLang="zh-CN" sz="2800" b="1"/>
                <a:t>D</a:t>
              </a:r>
              <a:r>
                <a:rPr lang="en-US" altLang="zh-CN" sz="3200" b="1" baseline="-12000"/>
                <a:t>0</a:t>
              </a:r>
            </a:p>
          </p:txBody>
        </p:sp>
        <p:sp>
          <p:nvSpPr>
            <p:cNvPr id="55" name="Oval 101"/>
            <p:cNvSpPr>
              <a:spLocks noChangeArrowheads="1"/>
            </p:cNvSpPr>
            <p:nvPr/>
          </p:nvSpPr>
          <p:spPr bwMode="auto">
            <a:xfrm>
              <a:off x="1655" y="2625"/>
              <a:ext cx="68" cy="68"/>
            </a:xfrm>
            <a:prstGeom prst="ellipse">
              <a:avLst/>
            </a:prstGeom>
            <a:noFill/>
            <a:ln w="2540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Line 102"/>
            <p:cNvSpPr>
              <a:spLocks noChangeShapeType="1"/>
            </p:cNvSpPr>
            <p:nvPr/>
          </p:nvSpPr>
          <p:spPr bwMode="auto">
            <a:xfrm>
              <a:off x="1314" y="2658"/>
              <a:ext cx="338" cy="0"/>
            </a:xfrm>
            <a:prstGeom prst="line">
              <a:avLst/>
            </a:prstGeom>
            <a:noFill/>
            <a:ln w="2540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7" name="Text Box 103"/>
            <p:cNvSpPr txBox="1">
              <a:spLocks noChangeArrowheads="1"/>
            </p:cNvSpPr>
            <p:nvPr/>
          </p:nvSpPr>
          <p:spPr bwMode="auto">
            <a:xfrm>
              <a:off x="654" y="2509"/>
              <a:ext cx="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INTA</a:t>
              </a:r>
            </a:p>
          </p:txBody>
        </p:sp>
        <p:sp>
          <p:nvSpPr>
            <p:cNvPr id="58" name="Line 104"/>
            <p:cNvSpPr>
              <a:spLocks noChangeShapeType="1"/>
            </p:cNvSpPr>
            <p:nvPr/>
          </p:nvSpPr>
          <p:spPr bwMode="auto">
            <a:xfrm>
              <a:off x="720" y="2567"/>
              <a:ext cx="489" cy="0"/>
            </a:xfrm>
            <a:prstGeom prst="line">
              <a:avLst/>
            </a:prstGeom>
            <a:noFill/>
            <a:ln w="22225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9" name="Text Box 106"/>
            <p:cNvSpPr txBox="1">
              <a:spLocks noChangeArrowheads="1"/>
            </p:cNvSpPr>
            <p:nvPr/>
          </p:nvSpPr>
          <p:spPr bwMode="auto">
            <a:xfrm>
              <a:off x="32" y="1707"/>
              <a:ext cx="166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b="1"/>
                <a:t>优先权失效信号</a:t>
              </a:r>
            </a:p>
          </p:txBody>
        </p:sp>
        <p:sp>
          <p:nvSpPr>
            <p:cNvPr id="60" name="Text Box 108"/>
            <p:cNvSpPr txBox="1">
              <a:spLocks noChangeArrowheads="1"/>
            </p:cNvSpPr>
            <p:nvPr/>
          </p:nvSpPr>
          <p:spPr bwMode="auto">
            <a:xfrm>
              <a:off x="1789" y="1223"/>
              <a:ext cx="81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比较器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35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66700" y="692696"/>
            <a:ext cx="86868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8325" indent="-568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8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9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  <a:spcBef>
                <a:spcPct val="25000"/>
              </a:spcBef>
            </a:pPr>
            <a:r>
              <a:rPr lang="zh-CN" altLang="en-US" sz="2800" b="1" smtClean="0">
                <a:latin typeface="+mn-lt"/>
              </a:rPr>
              <a:t>(1) 当</a:t>
            </a:r>
            <a:r>
              <a:rPr lang="zh-CN" altLang="en-US" sz="2800" b="1">
                <a:latin typeface="+mn-lt"/>
              </a:rPr>
              <a:t>编码器有多个输入(</a:t>
            </a:r>
            <a:r>
              <a:rPr lang="en-US" altLang="zh-CN" sz="2800" b="1">
                <a:latin typeface="+mn-lt"/>
              </a:rPr>
              <a:t>INT</a:t>
            </a:r>
            <a:r>
              <a:rPr lang="en-US" altLang="zh-CN" sz="3200" b="1" baseline="-12000">
                <a:latin typeface="+mn-lt"/>
              </a:rPr>
              <a:t>i</a:t>
            </a:r>
            <a:r>
              <a:rPr lang="zh-CN" altLang="en-US" sz="2800" b="1">
                <a:latin typeface="+mn-lt"/>
              </a:rPr>
              <a:t>)同时为1时, 编码器只输出优先级最高的</a:t>
            </a:r>
            <a:r>
              <a:rPr lang="zh-CN" altLang="en-US" sz="2800" b="1" smtClean="0">
                <a:latin typeface="+mn-lt"/>
              </a:rPr>
              <a:t>编码，</a:t>
            </a:r>
            <a:r>
              <a:rPr lang="en-US" altLang="zh-CN" sz="2800" b="1" smtClean="0">
                <a:latin typeface="+mn-lt"/>
              </a:rPr>
              <a:t>i</a:t>
            </a:r>
            <a:r>
              <a:rPr lang="zh-CN" altLang="en-US" sz="2800" b="1" smtClean="0">
                <a:latin typeface="+mn-lt"/>
              </a:rPr>
              <a:t>越大优先级越高;</a:t>
            </a:r>
            <a:endParaRPr lang="en-US" altLang="zh-CN" sz="2800" b="1">
              <a:latin typeface="+mn-lt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9238" y="2996927"/>
            <a:ext cx="8882062" cy="2246313"/>
            <a:chOff x="157" y="1333"/>
            <a:chExt cx="5595" cy="1415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4374" y="1379"/>
              <a:ext cx="512" cy="0"/>
            </a:xfrm>
            <a:prstGeom prst="line">
              <a:avLst/>
            </a:prstGeom>
            <a:noFill/>
            <a:ln w="22225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ts val="4200"/>
                </a:lnSpc>
              </a:pPr>
              <a:endParaRPr lang="zh-CN" altLang="en-US" b="1"/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157" y="1333"/>
              <a:ext cx="5595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76250" indent="-4762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66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4200"/>
                </a:lnSpc>
                <a:spcBef>
                  <a:spcPct val="50000"/>
                </a:spcBef>
              </a:pPr>
              <a:r>
                <a:rPr lang="zh-CN" altLang="en-US" sz="2800" b="1">
                  <a:latin typeface="+mn-lt"/>
                </a:rPr>
                <a:t>(3) </a:t>
              </a:r>
              <a:r>
                <a:rPr lang="en-US" altLang="zh-CN" sz="2800" b="1">
                  <a:latin typeface="+mn-lt"/>
                </a:rPr>
                <a:t>CPU</a:t>
              </a:r>
              <a:r>
                <a:rPr lang="zh-CN" altLang="en-US" sz="2800" b="1">
                  <a:latin typeface="+mn-lt"/>
                </a:rPr>
                <a:t>响应中断并进入中断响应周期送出</a:t>
              </a:r>
              <a:r>
                <a:rPr lang="en-US" altLang="zh-CN" sz="2800" b="1">
                  <a:latin typeface="+mn-lt"/>
                </a:rPr>
                <a:t>INTA</a:t>
              </a:r>
              <a:r>
                <a:rPr lang="zh-CN" altLang="en-US" sz="2800" b="1">
                  <a:latin typeface="+mn-lt"/>
                </a:rPr>
                <a:t>信号, 打开三态缓冲器, 新产生的中断对应的中断源的优先权编码送往</a:t>
              </a:r>
              <a:r>
                <a:rPr lang="en-US" altLang="zh-CN" sz="2800" b="1">
                  <a:latin typeface="+mn-lt"/>
                </a:rPr>
                <a:t>CPU; CPU</a:t>
              </a:r>
              <a:r>
                <a:rPr lang="zh-CN" altLang="en-US" sz="2800" b="1">
                  <a:latin typeface="+mn-lt"/>
                </a:rPr>
                <a:t>识别后产生新的中断向量, 转去执行优先级更高的中断服务程序; </a:t>
              </a:r>
            </a:p>
          </p:txBody>
        </p:sp>
      </p:grp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9238" y="5080149"/>
            <a:ext cx="8882062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8325" indent="-568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8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9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en-US" altLang="zh-CN" sz="2800" b="1">
                <a:latin typeface="+mn-lt"/>
              </a:rPr>
              <a:t>(4) </a:t>
            </a:r>
            <a:r>
              <a:rPr lang="zh-CN" altLang="en-US" sz="2800" b="1">
                <a:latin typeface="+mn-lt"/>
              </a:rPr>
              <a:t>如果当前</a:t>
            </a:r>
            <a:r>
              <a:rPr lang="en-US" altLang="zh-CN" sz="2800" b="1">
                <a:latin typeface="+mn-lt"/>
              </a:rPr>
              <a:t>CPU</a:t>
            </a:r>
            <a:r>
              <a:rPr lang="zh-CN" altLang="en-US" sz="2800" b="1">
                <a:latin typeface="+mn-lt"/>
              </a:rPr>
              <a:t>没有执行任何中断服务程序, 则设置优先权失效信号为“1”, 使任何请求信号都</a:t>
            </a:r>
            <a:r>
              <a:rPr lang="en-US" altLang="zh-CN" sz="2800" b="1">
                <a:latin typeface="+mn-lt"/>
              </a:rPr>
              <a:t>INT</a:t>
            </a:r>
            <a:r>
              <a:rPr lang="en-US" altLang="zh-CN" sz="3200" b="1" baseline="-12000">
                <a:latin typeface="+mn-lt"/>
              </a:rPr>
              <a:t>i</a:t>
            </a:r>
            <a:r>
              <a:rPr lang="zh-CN" altLang="en-US" sz="2800" b="1">
                <a:latin typeface="+mn-lt"/>
              </a:rPr>
              <a:t>能通过“与门2”到达</a:t>
            </a:r>
            <a:r>
              <a:rPr lang="en-US" altLang="zh-CN" sz="2800" b="1">
                <a:latin typeface="+mn-lt"/>
              </a:rPr>
              <a:t>CPU。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6053" y="1826821"/>
            <a:ext cx="86868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8325" indent="-568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8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9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  <a:spcBef>
                <a:spcPct val="5000"/>
              </a:spcBef>
            </a:pPr>
            <a:r>
              <a:rPr lang="zh-CN" altLang="en-US" sz="2800" b="1" smtClean="0">
                <a:latin typeface="+mn-lt"/>
              </a:rPr>
              <a:t>(</a:t>
            </a:r>
            <a:r>
              <a:rPr lang="zh-CN" altLang="en-US" sz="2800" b="1">
                <a:latin typeface="+mn-lt"/>
              </a:rPr>
              <a:t>2) 正在处理的中断优先权编码通过</a:t>
            </a:r>
            <a:r>
              <a:rPr lang="en-US" altLang="zh-CN" sz="2800" b="1">
                <a:latin typeface="+mn-lt"/>
              </a:rPr>
              <a:t>CPU</a:t>
            </a:r>
            <a:r>
              <a:rPr lang="zh-CN" altLang="en-US" sz="2800" b="1">
                <a:latin typeface="+mn-lt"/>
              </a:rPr>
              <a:t>执行软件送往优先权寄存器;</a:t>
            </a:r>
          </a:p>
        </p:txBody>
      </p:sp>
    </p:spTree>
    <p:extLst>
      <p:ext uri="{BB962C8B-B14F-4D97-AF65-F5344CB8AC3E}">
        <p14:creationId xmlns:p14="http://schemas.microsoft.com/office/powerpoint/2010/main" val="32955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6" grpId="0" build="p" autoUpdateAnimBg="0"/>
      <p:bldP spid="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95362" y="485131"/>
            <a:ext cx="7375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如何设计一个支持八个中断源的并行判优器?</a:t>
            </a:r>
            <a:endParaRPr lang="en-US" altLang="zh-CN" sz="2800" b="1"/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304800" y="1419374"/>
            <a:ext cx="8675688" cy="5033962"/>
            <a:chOff x="192" y="327"/>
            <a:chExt cx="5465" cy="3171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331" y="985"/>
              <a:ext cx="776" cy="785"/>
            </a:xfrm>
            <a:prstGeom prst="rect">
              <a:avLst/>
            </a:prstGeom>
            <a:noFill/>
            <a:ln w="21590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"/>
                </a:lnSpc>
              </a:pPr>
              <a:r>
                <a:rPr lang="zh-CN" altLang="en-US" sz="2600" b="1"/>
                <a:t>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600" b="1"/>
                <a:t>    8:3 </a:t>
              </a:r>
            </a:p>
            <a:p>
              <a:r>
                <a:rPr lang="zh-CN" altLang="en-US" sz="2600" b="1"/>
                <a:t>编码器</a:t>
              </a:r>
            </a:p>
            <a:p>
              <a:pPr>
                <a:lnSpc>
                  <a:spcPct val="55000"/>
                </a:lnSpc>
              </a:pPr>
              <a:endParaRPr lang="zh-CN" altLang="en-US" sz="2600" b="1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600" y="1038"/>
              <a:ext cx="480" cy="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48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2600" b="1"/>
                <a:t>A</a:t>
              </a:r>
              <a:r>
                <a:rPr lang="en-US" altLang="zh-CN" sz="3200" b="1" baseline="-12000"/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600" b="1"/>
                <a:t>A</a:t>
              </a:r>
              <a:r>
                <a:rPr lang="en-US" altLang="zh-CN" sz="3200" b="1" baseline="-12000"/>
                <a:t>1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600" b="1"/>
                <a:t>A</a:t>
              </a:r>
              <a:r>
                <a:rPr lang="en-US" altLang="zh-CN" sz="3200" b="1" baseline="-12000"/>
                <a:t>2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610" y="1775"/>
              <a:ext cx="480" cy="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48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2600" b="1"/>
                <a:t>B</a:t>
              </a:r>
              <a:r>
                <a:rPr lang="en-US" altLang="zh-CN" sz="3200" b="1" baseline="-12000"/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600" b="1"/>
                <a:t>B</a:t>
              </a:r>
              <a:r>
                <a:rPr lang="en-US" altLang="zh-CN" sz="3200" b="1" baseline="-12000"/>
                <a:t>1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600" b="1"/>
                <a:t>B</a:t>
              </a:r>
              <a:r>
                <a:rPr lang="en-US" altLang="zh-CN" sz="3200" b="1" baseline="-12000"/>
                <a:t>2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103" y="1018"/>
              <a:ext cx="823" cy="0"/>
            </a:xfrm>
            <a:prstGeom prst="line">
              <a:avLst/>
            </a:prstGeom>
            <a:noFill/>
            <a:ln w="21590">
              <a:solidFill>
                <a:srgbClr val="0048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102" y="1109"/>
              <a:ext cx="823" cy="0"/>
            </a:xfrm>
            <a:prstGeom prst="line">
              <a:avLst/>
            </a:prstGeom>
            <a:noFill/>
            <a:ln w="21590">
              <a:solidFill>
                <a:srgbClr val="0048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4099" y="1205"/>
              <a:ext cx="823" cy="0"/>
            </a:xfrm>
            <a:prstGeom prst="line">
              <a:avLst/>
            </a:prstGeom>
            <a:noFill/>
            <a:ln w="21590">
              <a:solidFill>
                <a:srgbClr val="0048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109" y="1310"/>
              <a:ext cx="823" cy="0"/>
            </a:xfrm>
            <a:prstGeom prst="line">
              <a:avLst/>
            </a:prstGeom>
            <a:noFill/>
            <a:ln w="21590">
              <a:solidFill>
                <a:srgbClr val="0048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950" y="327"/>
              <a:ext cx="646" cy="1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b="1"/>
                <a:t>INT0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b="1"/>
                <a:t>INT1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b="1"/>
                <a:t>INT2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b="1"/>
                <a:t>INT3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b="1"/>
                <a:t>INT4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b="1"/>
                <a:t>INT5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b="1"/>
                <a:t>INT6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b="1"/>
                <a:t>INT7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326" y="366"/>
              <a:ext cx="275" cy="518"/>
            </a:xfrm>
            <a:prstGeom prst="rect">
              <a:avLst/>
            </a:prstGeom>
            <a:noFill/>
            <a:ln w="22225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  <a:spcAft>
                  <a:spcPct val="30000"/>
                </a:spcAft>
              </a:pPr>
              <a:r>
                <a:rPr lang="zh-CN" altLang="en-US" sz="2800" b="1" baseline="-25000"/>
                <a:t> ＋</a:t>
              </a:r>
            </a:p>
            <a:p>
              <a:pPr>
                <a:lnSpc>
                  <a:spcPct val="85000"/>
                </a:lnSpc>
              </a:pPr>
              <a:endParaRPr lang="zh-CN" altLang="en-US" sz="2800" b="1" baseline="-25000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607" y="395"/>
              <a:ext cx="1204" cy="614"/>
            </a:xfrm>
            <a:custGeom>
              <a:avLst/>
              <a:gdLst>
                <a:gd name="T0" fmla="*/ 0 w 986"/>
                <a:gd name="T1" fmla="*/ 0 h 628"/>
                <a:gd name="T2" fmla="*/ 986 w 986"/>
                <a:gd name="T3" fmla="*/ 0 h 628"/>
                <a:gd name="T4" fmla="*/ 986 w 986"/>
                <a:gd name="T5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6" h="628">
                  <a:moveTo>
                    <a:pt x="0" y="0"/>
                  </a:moveTo>
                  <a:lnTo>
                    <a:pt x="986" y="0"/>
                  </a:lnTo>
                  <a:lnTo>
                    <a:pt x="986" y="628"/>
                  </a:lnTo>
                </a:path>
              </a:pathLst>
            </a:custGeom>
            <a:noFill/>
            <a:ln w="21590" cmpd="sng">
              <a:solidFill>
                <a:srgbClr val="0048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606" y="458"/>
              <a:ext cx="1138" cy="628"/>
            </a:xfrm>
            <a:custGeom>
              <a:avLst/>
              <a:gdLst>
                <a:gd name="T0" fmla="*/ 0 w 986"/>
                <a:gd name="T1" fmla="*/ 0 h 628"/>
                <a:gd name="T2" fmla="*/ 986 w 986"/>
                <a:gd name="T3" fmla="*/ 0 h 628"/>
                <a:gd name="T4" fmla="*/ 986 w 986"/>
                <a:gd name="T5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6" h="628">
                  <a:moveTo>
                    <a:pt x="0" y="0"/>
                  </a:moveTo>
                  <a:lnTo>
                    <a:pt x="986" y="0"/>
                  </a:lnTo>
                  <a:lnTo>
                    <a:pt x="986" y="628"/>
                  </a:lnTo>
                </a:path>
              </a:pathLst>
            </a:custGeom>
            <a:noFill/>
            <a:ln w="21590" cmpd="sng">
              <a:solidFill>
                <a:srgbClr val="0048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602" y="525"/>
              <a:ext cx="1084" cy="662"/>
            </a:xfrm>
            <a:custGeom>
              <a:avLst/>
              <a:gdLst>
                <a:gd name="T0" fmla="*/ 0 w 986"/>
                <a:gd name="T1" fmla="*/ 0 h 628"/>
                <a:gd name="T2" fmla="*/ 986 w 986"/>
                <a:gd name="T3" fmla="*/ 0 h 628"/>
                <a:gd name="T4" fmla="*/ 986 w 986"/>
                <a:gd name="T5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6" h="628">
                  <a:moveTo>
                    <a:pt x="0" y="0"/>
                  </a:moveTo>
                  <a:lnTo>
                    <a:pt x="986" y="0"/>
                  </a:lnTo>
                  <a:lnTo>
                    <a:pt x="986" y="628"/>
                  </a:lnTo>
                </a:path>
              </a:pathLst>
            </a:custGeom>
            <a:noFill/>
            <a:ln w="21590" cmpd="sng">
              <a:solidFill>
                <a:srgbClr val="0048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3603" y="597"/>
              <a:ext cx="996" cy="699"/>
            </a:xfrm>
            <a:custGeom>
              <a:avLst/>
              <a:gdLst>
                <a:gd name="T0" fmla="*/ 0 w 986"/>
                <a:gd name="T1" fmla="*/ 0 h 628"/>
                <a:gd name="T2" fmla="*/ 986 w 986"/>
                <a:gd name="T3" fmla="*/ 0 h 628"/>
                <a:gd name="T4" fmla="*/ 986 w 986"/>
                <a:gd name="T5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6" h="628">
                  <a:moveTo>
                    <a:pt x="0" y="0"/>
                  </a:moveTo>
                  <a:lnTo>
                    <a:pt x="986" y="0"/>
                  </a:lnTo>
                  <a:lnTo>
                    <a:pt x="986" y="628"/>
                  </a:lnTo>
                </a:path>
              </a:pathLst>
            </a:custGeom>
            <a:noFill/>
            <a:ln w="21590" cmpd="sng">
              <a:solidFill>
                <a:srgbClr val="0048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960" y="1019"/>
              <a:ext cx="996" cy="1383"/>
            </a:xfrm>
            <a:prstGeom prst="rect">
              <a:avLst/>
            </a:prstGeom>
            <a:noFill/>
            <a:ln w="21590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90000"/>
                </a:lnSpc>
                <a:spcBef>
                  <a:spcPct val="50000"/>
                </a:spcBef>
              </a:pPr>
              <a:endParaRPr lang="zh-CN" altLang="en-US" sz="2400" b="1"/>
            </a:p>
            <a:p>
              <a:pPr>
                <a:lnSpc>
                  <a:spcPct val="190000"/>
                </a:lnSpc>
                <a:spcBef>
                  <a:spcPct val="50000"/>
                </a:spcBef>
              </a:pPr>
              <a:r>
                <a:rPr lang="zh-CN" altLang="en-US" sz="2400" b="1"/>
                <a:t>   </a:t>
              </a:r>
            </a:p>
            <a:p>
              <a:endParaRPr lang="zh-CN" altLang="en-US" sz="2400" b="1"/>
            </a:p>
            <a:p>
              <a:pPr>
                <a:lnSpc>
                  <a:spcPct val="40000"/>
                </a:lnSpc>
              </a:pPr>
              <a:endParaRPr lang="zh-CN" altLang="en-US" sz="2400" b="1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2954" y="1174"/>
              <a:ext cx="375" cy="0"/>
            </a:xfrm>
            <a:prstGeom prst="line">
              <a:avLst/>
            </a:prstGeom>
            <a:noFill/>
            <a:ln w="2159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954" y="1315"/>
              <a:ext cx="375" cy="0"/>
            </a:xfrm>
            <a:prstGeom prst="line">
              <a:avLst/>
            </a:prstGeom>
            <a:noFill/>
            <a:ln w="2159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089" y="1532"/>
              <a:ext cx="388" cy="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比较器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306" y="1863"/>
              <a:ext cx="1000" cy="723"/>
            </a:xfrm>
            <a:prstGeom prst="rect">
              <a:avLst/>
            </a:prstGeom>
            <a:noFill/>
            <a:ln w="21590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5000"/>
                </a:lnSpc>
                <a:spcBef>
                  <a:spcPct val="50000"/>
                </a:spcBef>
              </a:pPr>
              <a:r>
                <a:rPr lang="zh-CN" altLang="en-US" sz="2600" b="1"/>
                <a:t>优先权编码寄存器</a:t>
              </a:r>
            </a:p>
            <a:p>
              <a:pPr algn="ctr">
                <a:lnSpc>
                  <a:spcPct val="50000"/>
                </a:lnSpc>
              </a:pPr>
              <a:endParaRPr lang="zh-CN" altLang="en-US" sz="2600" b="1"/>
            </a:p>
          </p:txBody>
        </p:sp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4322" y="2156"/>
              <a:ext cx="265" cy="155"/>
            </a:xfrm>
            <a:prstGeom prst="leftArrow">
              <a:avLst>
                <a:gd name="adj1" fmla="val 50000"/>
                <a:gd name="adj2" fmla="val 42742"/>
              </a:avLst>
            </a:prstGeom>
            <a:noFill/>
            <a:ln w="22225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4527" y="2066"/>
              <a:ext cx="113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自</a:t>
              </a:r>
              <a:r>
                <a:rPr lang="en-US" altLang="zh-CN" sz="2600" b="1"/>
                <a:t>CPU DB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>
              <a:off x="2954" y="1904"/>
              <a:ext cx="351" cy="0"/>
            </a:xfrm>
            <a:prstGeom prst="line">
              <a:avLst/>
            </a:prstGeom>
            <a:noFill/>
            <a:ln w="2159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2954" y="2077"/>
              <a:ext cx="351" cy="0"/>
            </a:xfrm>
            <a:prstGeom prst="line">
              <a:avLst/>
            </a:prstGeom>
            <a:noFill/>
            <a:ln w="2159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948" y="1117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A&gt;B</a:t>
              </a: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695" y="1316"/>
              <a:ext cx="262" cy="0"/>
            </a:xfrm>
            <a:prstGeom prst="line">
              <a:avLst/>
            </a:prstGeom>
            <a:noFill/>
            <a:ln w="22225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1691" y="651"/>
              <a:ext cx="1627" cy="544"/>
            </a:xfrm>
            <a:custGeom>
              <a:avLst/>
              <a:gdLst>
                <a:gd name="T0" fmla="*/ 1571 w 1571"/>
                <a:gd name="T1" fmla="*/ 0 h 550"/>
                <a:gd name="T2" fmla="*/ 113 w 1571"/>
                <a:gd name="T3" fmla="*/ 0 h 550"/>
                <a:gd name="T4" fmla="*/ 113 w 1571"/>
                <a:gd name="T5" fmla="*/ 550 h 550"/>
                <a:gd name="T6" fmla="*/ 0 w 1571"/>
                <a:gd name="T7" fmla="*/ 55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1" h="550">
                  <a:moveTo>
                    <a:pt x="1571" y="0"/>
                  </a:moveTo>
                  <a:lnTo>
                    <a:pt x="113" y="0"/>
                  </a:lnTo>
                  <a:lnTo>
                    <a:pt x="113" y="550"/>
                  </a:lnTo>
                  <a:lnTo>
                    <a:pt x="0" y="550"/>
                  </a:lnTo>
                </a:path>
              </a:pathLst>
            </a:custGeom>
            <a:noFill/>
            <a:ln w="22225" cmpd="sng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208" y="1473"/>
              <a:ext cx="746" cy="0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92" y="1133"/>
              <a:ext cx="817" cy="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600" b="1"/>
                <a:t>INTR</a:t>
              </a:r>
              <a:r>
                <a:rPr lang="zh-CN" altLang="en-US" sz="2600" b="1"/>
                <a:t>到</a:t>
              </a:r>
              <a:r>
                <a:rPr lang="en-US" altLang="zh-CN" sz="2600" b="1"/>
                <a:t>CPU</a:t>
              </a: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445" y="1107"/>
              <a:ext cx="247" cy="302"/>
            </a:xfrm>
            <a:prstGeom prst="rect">
              <a:avLst/>
            </a:prstGeom>
            <a:noFill/>
            <a:ln w="22225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1463" y="109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48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1</a:t>
              </a: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1446" y="1582"/>
              <a:ext cx="247" cy="302"/>
            </a:xfrm>
            <a:prstGeom prst="rect">
              <a:avLst/>
            </a:prstGeom>
            <a:noFill/>
            <a:ln w="22225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1464" y="1583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48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2</a:t>
              </a:r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1698" y="1195"/>
              <a:ext cx="109" cy="466"/>
            </a:xfrm>
            <a:custGeom>
              <a:avLst/>
              <a:gdLst>
                <a:gd name="T0" fmla="*/ 125 w 125"/>
                <a:gd name="T1" fmla="*/ 0 h 470"/>
                <a:gd name="T2" fmla="*/ 125 w 125"/>
                <a:gd name="T3" fmla="*/ 470 h 470"/>
                <a:gd name="T4" fmla="*/ 0 w 125"/>
                <a:gd name="T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470">
                  <a:moveTo>
                    <a:pt x="125" y="0"/>
                  </a:moveTo>
                  <a:lnTo>
                    <a:pt x="125" y="470"/>
                  </a:lnTo>
                  <a:lnTo>
                    <a:pt x="0" y="470"/>
                  </a:lnTo>
                </a:path>
              </a:pathLst>
            </a:custGeom>
            <a:noFill/>
            <a:ln w="22225">
              <a:solidFill>
                <a:srgbClr val="0048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1993" y="2592"/>
              <a:ext cx="924" cy="771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5000"/>
                </a:lnSpc>
                <a:spcBef>
                  <a:spcPct val="50000"/>
                </a:spcBef>
              </a:pPr>
              <a:r>
                <a:rPr lang="zh-CN" altLang="en-US" sz="2800" b="1"/>
                <a:t>三态</a:t>
              </a:r>
            </a:p>
            <a:p>
              <a:pPr algn="ctr">
                <a:spcBef>
                  <a:spcPct val="10000"/>
                </a:spcBef>
              </a:pPr>
              <a:r>
                <a:rPr lang="zh-CN" altLang="en-US" sz="2800" b="1"/>
                <a:t>缓冲器</a:t>
              </a:r>
            </a:p>
            <a:p>
              <a:pPr algn="ctr">
                <a:lnSpc>
                  <a:spcPct val="45000"/>
                </a:lnSpc>
              </a:pPr>
              <a:endParaRPr lang="zh-CN" altLang="en-US" sz="2800" b="1"/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2924" y="1170"/>
              <a:ext cx="116" cy="1468"/>
            </a:xfrm>
            <a:custGeom>
              <a:avLst/>
              <a:gdLst>
                <a:gd name="T0" fmla="*/ 144 w 144"/>
                <a:gd name="T1" fmla="*/ 0 h 1536"/>
                <a:gd name="T2" fmla="*/ 144 w 144"/>
                <a:gd name="T3" fmla="*/ 1536 h 1536"/>
                <a:gd name="T4" fmla="*/ 0 w 144"/>
                <a:gd name="T5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536">
                  <a:moveTo>
                    <a:pt x="144" y="0"/>
                  </a:moveTo>
                  <a:lnTo>
                    <a:pt x="144" y="1536"/>
                  </a:lnTo>
                  <a:lnTo>
                    <a:pt x="0" y="1536"/>
                  </a:lnTo>
                </a:path>
              </a:pathLst>
            </a:custGeom>
            <a:noFill/>
            <a:ln w="21590">
              <a:solidFill>
                <a:srgbClr val="0048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2918" y="1313"/>
              <a:ext cx="201" cy="1403"/>
            </a:xfrm>
            <a:custGeom>
              <a:avLst/>
              <a:gdLst>
                <a:gd name="T0" fmla="*/ 259 w 259"/>
                <a:gd name="T1" fmla="*/ 0 h 1354"/>
                <a:gd name="T2" fmla="*/ 259 w 259"/>
                <a:gd name="T3" fmla="*/ 1354 h 1354"/>
                <a:gd name="T4" fmla="*/ 0 w 259"/>
                <a:gd name="T5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" h="1354">
                  <a:moveTo>
                    <a:pt x="259" y="0"/>
                  </a:moveTo>
                  <a:lnTo>
                    <a:pt x="259" y="1354"/>
                  </a:lnTo>
                  <a:lnTo>
                    <a:pt x="0" y="1354"/>
                  </a:lnTo>
                </a:path>
              </a:pathLst>
            </a:custGeom>
            <a:noFill/>
            <a:ln w="21590">
              <a:solidFill>
                <a:srgbClr val="0048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2916" y="2883"/>
              <a:ext cx="144" cy="446"/>
            </a:xfrm>
            <a:custGeom>
              <a:avLst/>
              <a:gdLst>
                <a:gd name="T0" fmla="*/ 0 w 144"/>
                <a:gd name="T1" fmla="*/ 0 h 499"/>
                <a:gd name="T2" fmla="*/ 144 w 144"/>
                <a:gd name="T3" fmla="*/ 0 h 499"/>
                <a:gd name="T4" fmla="*/ 144 w 144"/>
                <a:gd name="T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499">
                  <a:moveTo>
                    <a:pt x="0" y="0"/>
                  </a:moveTo>
                  <a:lnTo>
                    <a:pt x="144" y="0"/>
                  </a:lnTo>
                  <a:lnTo>
                    <a:pt x="144" y="499"/>
                  </a:lnTo>
                </a:path>
              </a:pathLst>
            </a:custGeom>
            <a:noFill/>
            <a:ln w="21590">
              <a:solidFill>
                <a:srgbClr val="004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2916" y="3340"/>
              <a:ext cx="313" cy="0"/>
            </a:xfrm>
            <a:prstGeom prst="line">
              <a:avLst/>
            </a:prstGeom>
            <a:noFill/>
            <a:ln w="2159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2914" y="2989"/>
              <a:ext cx="136" cy="0"/>
            </a:xfrm>
            <a:prstGeom prst="line">
              <a:avLst/>
            </a:prstGeom>
            <a:noFill/>
            <a:ln w="21590">
              <a:solidFill>
                <a:srgbClr val="004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2913" y="3114"/>
              <a:ext cx="136" cy="0"/>
            </a:xfrm>
            <a:prstGeom prst="line">
              <a:avLst/>
            </a:prstGeom>
            <a:noFill/>
            <a:ln w="21590">
              <a:solidFill>
                <a:srgbClr val="004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2914" y="3228"/>
              <a:ext cx="136" cy="0"/>
            </a:xfrm>
            <a:prstGeom prst="line">
              <a:avLst/>
            </a:prstGeom>
            <a:noFill/>
            <a:ln w="21590">
              <a:solidFill>
                <a:srgbClr val="004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Text Box 48"/>
            <p:cNvSpPr txBox="1">
              <a:spLocks noChangeArrowheads="1"/>
            </p:cNvSpPr>
            <p:nvPr/>
          </p:nvSpPr>
          <p:spPr bwMode="auto">
            <a:xfrm>
              <a:off x="3279" y="3171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+V</a:t>
              </a:r>
            </a:p>
          </p:txBody>
        </p:sp>
        <p:sp>
          <p:nvSpPr>
            <p:cNvPr id="45" name="Oval 49"/>
            <p:cNvSpPr>
              <a:spLocks noChangeArrowheads="1"/>
            </p:cNvSpPr>
            <p:nvPr/>
          </p:nvSpPr>
          <p:spPr bwMode="auto">
            <a:xfrm>
              <a:off x="3217" y="3302"/>
              <a:ext cx="68" cy="68"/>
            </a:xfrm>
            <a:prstGeom prst="ellipse">
              <a:avLst/>
            </a:prstGeom>
            <a:noFill/>
            <a:ln w="2159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auto">
            <a:xfrm>
              <a:off x="1691" y="1793"/>
              <a:ext cx="1609" cy="707"/>
            </a:xfrm>
            <a:custGeom>
              <a:avLst/>
              <a:gdLst>
                <a:gd name="T0" fmla="*/ 1718 w 1718"/>
                <a:gd name="T1" fmla="*/ 663 h 663"/>
                <a:gd name="T2" fmla="*/ 125 w 1718"/>
                <a:gd name="T3" fmla="*/ 663 h 663"/>
                <a:gd name="T4" fmla="*/ 125 w 1718"/>
                <a:gd name="T5" fmla="*/ 0 h 663"/>
                <a:gd name="T6" fmla="*/ 0 w 1718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8" h="663">
                  <a:moveTo>
                    <a:pt x="1718" y="663"/>
                  </a:moveTo>
                  <a:lnTo>
                    <a:pt x="125" y="663"/>
                  </a:lnTo>
                  <a:lnTo>
                    <a:pt x="125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auto">
            <a:xfrm>
              <a:off x="1188" y="1243"/>
              <a:ext cx="259" cy="199"/>
            </a:xfrm>
            <a:custGeom>
              <a:avLst/>
              <a:gdLst>
                <a:gd name="T0" fmla="*/ 259 w 259"/>
                <a:gd name="T1" fmla="*/ 0 h 201"/>
                <a:gd name="T2" fmla="*/ 135 w 259"/>
                <a:gd name="T3" fmla="*/ 0 h 201"/>
                <a:gd name="T4" fmla="*/ 135 w 259"/>
                <a:gd name="T5" fmla="*/ 201 h 201"/>
                <a:gd name="T6" fmla="*/ 0 w 259"/>
                <a:gd name="T7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201">
                  <a:moveTo>
                    <a:pt x="259" y="0"/>
                  </a:moveTo>
                  <a:lnTo>
                    <a:pt x="135" y="0"/>
                  </a:lnTo>
                  <a:lnTo>
                    <a:pt x="135" y="201"/>
                  </a:lnTo>
                  <a:lnTo>
                    <a:pt x="0" y="201"/>
                  </a:lnTo>
                </a:path>
              </a:pathLst>
            </a:custGeom>
            <a:noFill/>
            <a:ln w="22225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auto">
            <a:xfrm flipV="1">
              <a:off x="1189" y="1536"/>
              <a:ext cx="259" cy="199"/>
            </a:xfrm>
            <a:custGeom>
              <a:avLst/>
              <a:gdLst>
                <a:gd name="T0" fmla="*/ 259 w 259"/>
                <a:gd name="T1" fmla="*/ 0 h 201"/>
                <a:gd name="T2" fmla="*/ 135 w 259"/>
                <a:gd name="T3" fmla="*/ 0 h 201"/>
                <a:gd name="T4" fmla="*/ 135 w 259"/>
                <a:gd name="T5" fmla="*/ 201 h 201"/>
                <a:gd name="T6" fmla="*/ 0 w 259"/>
                <a:gd name="T7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201">
                  <a:moveTo>
                    <a:pt x="259" y="0"/>
                  </a:moveTo>
                  <a:lnTo>
                    <a:pt x="135" y="0"/>
                  </a:lnTo>
                  <a:lnTo>
                    <a:pt x="135" y="201"/>
                  </a:lnTo>
                  <a:lnTo>
                    <a:pt x="0" y="201"/>
                  </a:lnTo>
                </a:path>
              </a:pathLst>
            </a:custGeom>
            <a:noFill/>
            <a:ln w="22225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9" name="Text Box 54"/>
            <p:cNvSpPr txBox="1">
              <a:spLocks noChangeArrowheads="1"/>
            </p:cNvSpPr>
            <p:nvPr/>
          </p:nvSpPr>
          <p:spPr bwMode="auto">
            <a:xfrm>
              <a:off x="957" y="1342"/>
              <a:ext cx="235" cy="248"/>
            </a:xfrm>
            <a:prstGeom prst="rect">
              <a:avLst/>
            </a:prstGeom>
            <a:noFill/>
            <a:ln w="22225">
              <a:solidFill>
                <a:srgbClr val="0048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5000"/>
                </a:lnSpc>
                <a:spcBef>
                  <a:spcPct val="50000"/>
                </a:spcBef>
                <a:spcAft>
                  <a:spcPct val="30000"/>
                </a:spcAft>
              </a:pPr>
              <a:r>
                <a:rPr lang="zh-CN" altLang="en-US" sz="2800" b="1" baseline="-25000"/>
                <a:t> </a:t>
              </a:r>
            </a:p>
            <a:p>
              <a:pPr>
                <a:lnSpc>
                  <a:spcPct val="40000"/>
                </a:lnSpc>
              </a:pPr>
              <a:endParaRPr lang="zh-CN" altLang="en-US" sz="2800" b="1" baseline="-25000"/>
            </a:p>
          </p:txBody>
        </p:sp>
        <p:sp>
          <p:nvSpPr>
            <p:cNvPr id="50" name="Text Box 55"/>
            <p:cNvSpPr txBox="1">
              <a:spLocks noChangeArrowheads="1"/>
            </p:cNvSpPr>
            <p:nvPr/>
          </p:nvSpPr>
          <p:spPr bwMode="auto">
            <a:xfrm>
              <a:off x="947" y="1302"/>
              <a:ext cx="3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48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+</a:t>
              </a:r>
            </a:p>
          </p:txBody>
        </p:sp>
        <p:sp>
          <p:nvSpPr>
            <p:cNvPr id="51" name="AutoShape 56"/>
            <p:cNvSpPr>
              <a:spLocks noChangeArrowheads="1"/>
            </p:cNvSpPr>
            <p:nvPr/>
          </p:nvSpPr>
          <p:spPr bwMode="auto">
            <a:xfrm>
              <a:off x="1661" y="2764"/>
              <a:ext cx="333" cy="155"/>
            </a:xfrm>
            <a:prstGeom prst="leftArrow">
              <a:avLst>
                <a:gd name="adj1" fmla="val 50000"/>
                <a:gd name="adj2" fmla="val 53710"/>
              </a:avLst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" name="Text Box 57"/>
            <p:cNvSpPr txBox="1">
              <a:spLocks noChangeArrowheads="1"/>
            </p:cNvSpPr>
            <p:nvPr/>
          </p:nvSpPr>
          <p:spPr bwMode="auto">
            <a:xfrm>
              <a:off x="861" y="2644"/>
              <a:ext cx="1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sz="3200" b="1" baseline="-16000"/>
                <a:t>7</a:t>
              </a:r>
              <a:r>
                <a:rPr lang="en-US" altLang="zh-CN" sz="2400" b="1"/>
                <a:t>～</a:t>
              </a:r>
              <a:r>
                <a:rPr lang="en-US" altLang="zh-CN" sz="2800" b="1"/>
                <a:t>D</a:t>
              </a:r>
              <a:r>
                <a:rPr lang="en-US" altLang="zh-CN" sz="3200" b="1" baseline="-16000"/>
                <a:t>0</a:t>
              </a:r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1912" y="3115"/>
              <a:ext cx="73" cy="73"/>
            </a:xfrm>
            <a:prstGeom prst="ellipse">
              <a:avLst/>
            </a:prstGeom>
            <a:noFill/>
            <a:ln w="25400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1529" y="3158"/>
              <a:ext cx="384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875" y="2985"/>
              <a:ext cx="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INTA</a:t>
              </a:r>
            </a:p>
          </p:txBody>
        </p:sp>
        <p:sp>
          <p:nvSpPr>
            <p:cNvPr id="56" name="Line 62"/>
            <p:cNvSpPr>
              <a:spLocks noChangeShapeType="1"/>
            </p:cNvSpPr>
            <p:nvPr/>
          </p:nvSpPr>
          <p:spPr bwMode="auto">
            <a:xfrm>
              <a:off x="941" y="3042"/>
              <a:ext cx="501" cy="0"/>
            </a:xfrm>
            <a:prstGeom prst="line">
              <a:avLst/>
            </a:prstGeom>
            <a:noFill/>
            <a:ln w="21590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848" y="1982"/>
              <a:ext cx="1037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b="1"/>
                <a:t>优先权失效信号</a:t>
              </a:r>
            </a:p>
          </p:txBody>
        </p:sp>
        <p:sp>
          <p:nvSpPr>
            <p:cNvPr id="58" name="Line 64"/>
            <p:cNvSpPr>
              <a:spLocks noChangeShapeType="1"/>
            </p:cNvSpPr>
            <p:nvPr/>
          </p:nvSpPr>
          <p:spPr bwMode="auto">
            <a:xfrm flipH="1">
              <a:off x="2954" y="2249"/>
              <a:ext cx="351" cy="0"/>
            </a:xfrm>
            <a:prstGeom prst="line">
              <a:avLst/>
            </a:prstGeom>
            <a:noFill/>
            <a:ln w="2159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 flipH="1">
              <a:off x="2954" y="1487"/>
              <a:ext cx="375" cy="0"/>
            </a:xfrm>
            <a:prstGeom prst="line">
              <a:avLst/>
            </a:prstGeom>
            <a:noFill/>
            <a:ln w="21590">
              <a:solidFill>
                <a:srgbClr val="004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0" name="Freeform 66"/>
            <p:cNvSpPr>
              <a:spLocks/>
            </p:cNvSpPr>
            <p:nvPr/>
          </p:nvSpPr>
          <p:spPr bwMode="auto">
            <a:xfrm>
              <a:off x="2916" y="1480"/>
              <a:ext cx="298" cy="1314"/>
            </a:xfrm>
            <a:custGeom>
              <a:avLst/>
              <a:gdLst>
                <a:gd name="T0" fmla="*/ 298 w 298"/>
                <a:gd name="T1" fmla="*/ 0 h 1728"/>
                <a:gd name="T2" fmla="*/ 298 w 298"/>
                <a:gd name="T3" fmla="*/ 1728 h 1728"/>
                <a:gd name="T4" fmla="*/ 0 w 298"/>
                <a:gd name="T5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8" h="1728">
                  <a:moveTo>
                    <a:pt x="298" y="0"/>
                  </a:moveTo>
                  <a:lnTo>
                    <a:pt x="298" y="1728"/>
                  </a:lnTo>
                  <a:lnTo>
                    <a:pt x="0" y="1728"/>
                  </a:lnTo>
                </a:path>
              </a:pathLst>
            </a:custGeom>
            <a:noFill/>
            <a:ln w="21590">
              <a:solidFill>
                <a:srgbClr val="0048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>
              <a:off x="4109" y="1414"/>
              <a:ext cx="823" cy="0"/>
            </a:xfrm>
            <a:prstGeom prst="line">
              <a:avLst/>
            </a:prstGeom>
            <a:noFill/>
            <a:ln w="21590">
              <a:solidFill>
                <a:srgbClr val="0048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2" name="Line 68"/>
            <p:cNvSpPr>
              <a:spLocks noChangeShapeType="1"/>
            </p:cNvSpPr>
            <p:nvPr/>
          </p:nvSpPr>
          <p:spPr bwMode="auto">
            <a:xfrm>
              <a:off x="4099" y="1509"/>
              <a:ext cx="823" cy="0"/>
            </a:xfrm>
            <a:prstGeom prst="line">
              <a:avLst/>
            </a:prstGeom>
            <a:noFill/>
            <a:ln w="21590">
              <a:solidFill>
                <a:srgbClr val="0048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3" name="Line 69"/>
            <p:cNvSpPr>
              <a:spLocks noChangeShapeType="1"/>
            </p:cNvSpPr>
            <p:nvPr/>
          </p:nvSpPr>
          <p:spPr bwMode="auto">
            <a:xfrm>
              <a:off x="4109" y="1613"/>
              <a:ext cx="823" cy="0"/>
            </a:xfrm>
            <a:prstGeom prst="line">
              <a:avLst/>
            </a:prstGeom>
            <a:noFill/>
            <a:ln w="21590">
              <a:solidFill>
                <a:srgbClr val="0048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4" name="Line 70"/>
            <p:cNvSpPr>
              <a:spLocks noChangeShapeType="1"/>
            </p:cNvSpPr>
            <p:nvPr/>
          </p:nvSpPr>
          <p:spPr bwMode="auto">
            <a:xfrm>
              <a:off x="4109" y="1710"/>
              <a:ext cx="823" cy="0"/>
            </a:xfrm>
            <a:prstGeom prst="line">
              <a:avLst/>
            </a:prstGeom>
            <a:noFill/>
            <a:ln w="21590">
              <a:solidFill>
                <a:srgbClr val="0048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5" name="Freeform 71"/>
            <p:cNvSpPr>
              <a:spLocks/>
            </p:cNvSpPr>
            <p:nvPr/>
          </p:nvSpPr>
          <p:spPr bwMode="auto">
            <a:xfrm>
              <a:off x="3602" y="665"/>
              <a:ext cx="894" cy="735"/>
            </a:xfrm>
            <a:custGeom>
              <a:avLst/>
              <a:gdLst>
                <a:gd name="T0" fmla="*/ 596 w 596"/>
                <a:gd name="T1" fmla="*/ 653 h 653"/>
                <a:gd name="T2" fmla="*/ 596 w 596"/>
                <a:gd name="T3" fmla="*/ 0 h 653"/>
                <a:gd name="T4" fmla="*/ 0 w 596"/>
                <a:gd name="T5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6" h="653">
                  <a:moveTo>
                    <a:pt x="596" y="653"/>
                  </a:moveTo>
                  <a:lnTo>
                    <a:pt x="596" y="0"/>
                  </a:lnTo>
                  <a:lnTo>
                    <a:pt x="0" y="0"/>
                  </a:lnTo>
                </a:path>
              </a:pathLst>
            </a:custGeom>
            <a:noFill/>
            <a:ln w="21590">
              <a:solidFill>
                <a:srgbClr val="0048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6" name="Freeform 72"/>
            <p:cNvSpPr>
              <a:spLocks/>
            </p:cNvSpPr>
            <p:nvPr/>
          </p:nvSpPr>
          <p:spPr bwMode="auto">
            <a:xfrm>
              <a:off x="3601" y="732"/>
              <a:ext cx="816" cy="755"/>
            </a:xfrm>
            <a:custGeom>
              <a:avLst/>
              <a:gdLst>
                <a:gd name="T0" fmla="*/ 816 w 816"/>
                <a:gd name="T1" fmla="*/ 902 h 902"/>
                <a:gd name="T2" fmla="*/ 816 w 816"/>
                <a:gd name="T3" fmla="*/ 0 h 902"/>
                <a:gd name="T4" fmla="*/ 0 w 816"/>
                <a:gd name="T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902">
                  <a:moveTo>
                    <a:pt x="816" y="902"/>
                  </a:moveTo>
                  <a:lnTo>
                    <a:pt x="816" y="0"/>
                  </a:lnTo>
                  <a:lnTo>
                    <a:pt x="0" y="0"/>
                  </a:lnTo>
                </a:path>
              </a:pathLst>
            </a:custGeom>
            <a:noFill/>
            <a:ln w="21590">
              <a:solidFill>
                <a:srgbClr val="0048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7" name="Freeform 73"/>
            <p:cNvSpPr>
              <a:spLocks/>
            </p:cNvSpPr>
            <p:nvPr/>
          </p:nvSpPr>
          <p:spPr bwMode="auto">
            <a:xfrm>
              <a:off x="3603" y="789"/>
              <a:ext cx="739" cy="804"/>
            </a:xfrm>
            <a:custGeom>
              <a:avLst/>
              <a:gdLst>
                <a:gd name="T0" fmla="*/ 739 w 739"/>
                <a:gd name="T1" fmla="*/ 941 h 941"/>
                <a:gd name="T2" fmla="*/ 739 w 739"/>
                <a:gd name="T3" fmla="*/ 0 h 941"/>
                <a:gd name="T4" fmla="*/ 0 w 739"/>
                <a:gd name="T5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9" h="941">
                  <a:moveTo>
                    <a:pt x="739" y="941"/>
                  </a:moveTo>
                  <a:lnTo>
                    <a:pt x="739" y="0"/>
                  </a:lnTo>
                  <a:lnTo>
                    <a:pt x="0" y="0"/>
                  </a:lnTo>
                </a:path>
              </a:pathLst>
            </a:custGeom>
            <a:noFill/>
            <a:ln w="21590">
              <a:solidFill>
                <a:srgbClr val="0048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8" name="Freeform 74"/>
            <p:cNvSpPr>
              <a:spLocks/>
            </p:cNvSpPr>
            <p:nvPr/>
          </p:nvSpPr>
          <p:spPr bwMode="auto">
            <a:xfrm>
              <a:off x="3605" y="855"/>
              <a:ext cx="653" cy="849"/>
            </a:xfrm>
            <a:custGeom>
              <a:avLst/>
              <a:gdLst>
                <a:gd name="T0" fmla="*/ 653 w 653"/>
                <a:gd name="T1" fmla="*/ 960 h 960"/>
                <a:gd name="T2" fmla="*/ 653 w 653"/>
                <a:gd name="T3" fmla="*/ 0 h 960"/>
                <a:gd name="T4" fmla="*/ 0 w 653"/>
                <a:gd name="T5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3" h="960">
                  <a:moveTo>
                    <a:pt x="653" y="960"/>
                  </a:moveTo>
                  <a:lnTo>
                    <a:pt x="653" y="0"/>
                  </a:lnTo>
                  <a:lnTo>
                    <a:pt x="0" y="0"/>
                  </a:lnTo>
                </a:path>
              </a:pathLst>
            </a:custGeom>
            <a:noFill/>
            <a:ln w="21590">
              <a:solidFill>
                <a:srgbClr val="0048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6655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54381" y="169476"/>
            <a:ext cx="4724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3.</a:t>
            </a:r>
            <a:r>
              <a:rPr lang="zh-CN" altLang="en-US" sz="2800" b="1"/>
              <a:t>中断响应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0825" y="105273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）响应条件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58888" y="1700808"/>
            <a:ext cx="6324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外设有请求，且未被屏蔽；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87463" y="2276872"/>
            <a:ext cx="4953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CPU</a:t>
            </a:r>
            <a:r>
              <a:rPr lang="zh-CN" altLang="en-US" sz="2800" b="1"/>
              <a:t>开中断；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287463" y="3571880"/>
            <a:ext cx="689768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一条指令</a:t>
            </a:r>
            <a:r>
              <a:rPr lang="en-US" altLang="zh-CN" sz="2800" b="1"/>
              <a:t>(</a:t>
            </a:r>
            <a:r>
              <a:rPr lang="zh-CN" altLang="en-US" sz="2800" b="1"/>
              <a:t>非停机</a:t>
            </a:r>
            <a:r>
              <a:rPr lang="en-US" altLang="zh-CN" sz="2800" b="1"/>
              <a:t>)</a:t>
            </a:r>
            <a:r>
              <a:rPr lang="zh-CN" altLang="en-US" sz="2800" b="1"/>
              <a:t>结束，即</a:t>
            </a:r>
            <a:r>
              <a:rPr lang="en-US" altLang="zh-CN" sz="2800" b="1"/>
              <a:t>ET</a:t>
            </a:r>
            <a:r>
              <a:rPr lang="zh-CN" altLang="en-US" sz="2800" b="1"/>
              <a:t>之后。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258888" y="2924944"/>
            <a:ext cx="71199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中断源优先级高于当前程序的优先级；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103313" y="5157192"/>
            <a:ext cx="7480300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安排一个过渡周期，位于主程序与中断服务程序之间，为转到中断服务程序做</a:t>
            </a:r>
            <a:r>
              <a:rPr lang="zh-CN" altLang="en-US" sz="2800" b="1" smtClean="0"/>
              <a:t>准备。</a:t>
            </a:r>
            <a:endParaRPr lang="zh-CN" altLang="en-US" sz="2800" b="1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07950" y="4495805"/>
            <a:ext cx="8610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）进入中断周期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72842" y="1073941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5050"/>
                </a:solidFill>
                <a:latin typeface="+mn-lt"/>
                <a:ea typeface="+mn-ea"/>
              </a:rPr>
              <a:t>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4625" y="1196439"/>
            <a:ext cx="84915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 </a:t>
            </a:r>
            <a:r>
              <a:rPr lang="zh-CN" altLang="en-US" sz="2800" b="1"/>
              <a:t>以向量中断方式（单级中断）为例：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59048" y="116632"/>
            <a:ext cx="610118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）响应</a:t>
            </a:r>
            <a:r>
              <a:rPr lang="zh-CN" altLang="en-US" sz="2800" b="1" smtClean="0"/>
              <a:t>过程（</a:t>
            </a:r>
            <a:r>
              <a:rPr lang="zh-CN" altLang="en-US" sz="2800" b="1" smtClean="0">
                <a:solidFill>
                  <a:srgbClr val="0000FF"/>
                </a:solidFill>
              </a:rPr>
              <a:t>硬件自动完成</a:t>
            </a:r>
            <a:r>
              <a:rPr lang="zh-CN" altLang="en-US" sz="2800" b="1" smtClean="0"/>
              <a:t>）</a:t>
            </a:r>
            <a:endParaRPr lang="zh-CN" altLang="en-US" sz="2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70100" y="2358489"/>
            <a:ext cx="54102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发响应信号</a:t>
            </a:r>
            <a:r>
              <a:rPr lang="en-US" altLang="zh-CN" sz="2800" b="1"/>
              <a:t>INTA</a:t>
            </a:r>
            <a:r>
              <a:rPr lang="zh-CN" altLang="en-US" sz="2800" b="1"/>
              <a:t>，进入中断周期</a:t>
            </a: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2070100" y="3336389"/>
            <a:ext cx="54102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smtClean="0"/>
              <a:t>关中</a:t>
            </a:r>
            <a:r>
              <a:rPr lang="zh-CN" altLang="en-US" sz="2800" b="1"/>
              <a:t>断，保存</a:t>
            </a:r>
            <a:r>
              <a:rPr lang="zh-CN" altLang="en-US" sz="2800" b="1" smtClean="0"/>
              <a:t>断点</a:t>
            </a:r>
            <a:endParaRPr lang="zh-CN" altLang="en-US" sz="2800" b="1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>
            <a:off x="4508500" y="2904589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2070100" y="4377789"/>
            <a:ext cx="5410200" cy="98425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获得中断号，转换为向量地址，查中断向量表</a:t>
            </a: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2070100" y="5838289"/>
            <a:ext cx="5410200" cy="52387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取入口地址，转中断服务程序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393700" y="2236251"/>
            <a:ext cx="1000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ET</a:t>
            </a:r>
            <a:r>
              <a:rPr lang="en-US" altLang="zh-CN" sz="2800" b="1" baseline="-25000"/>
              <a:t>i</a:t>
            </a: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8048625" y="3741201"/>
            <a:ext cx="7048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硬件完成</a:t>
            </a:r>
          </a:p>
        </p:txBody>
      </p:sp>
      <p:sp>
        <p:nvSpPr>
          <p:cNvPr id="11" name="Line 53"/>
          <p:cNvSpPr>
            <a:spLocks noChangeShapeType="1"/>
          </p:cNvSpPr>
          <p:nvPr/>
        </p:nvSpPr>
        <p:spPr bwMode="auto">
          <a:xfrm>
            <a:off x="4510088" y="3909476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2" name="Line 54"/>
          <p:cNvSpPr>
            <a:spLocks noChangeShapeType="1"/>
          </p:cNvSpPr>
          <p:nvPr/>
        </p:nvSpPr>
        <p:spPr bwMode="auto">
          <a:xfrm>
            <a:off x="4511675" y="5384264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3" name="Line 55"/>
          <p:cNvSpPr>
            <a:spLocks noChangeShapeType="1"/>
          </p:cNvSpPr>
          <p:nvPr/>
        </p:nvSpPr>
        <p:spPr bwMode="auto">
          <a:xfrm>
            <a:off x="3931066" y="2468026"/>
            <a:ext cx="7754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379413" y="3214151"/>
            <a:ext cx="1000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IT</a:t>
            </a:r>
            <a:endParaRPr lang="en-US" altLang="zh-CN" sz="2800" b="1" baseline="-25000"/>
          </a:p>
        </p:txBody>
      </p:sp>
      <p:sp>
        <p:nvSpPr>
          <p:cNvPr id="15" name="AutoShape 71"/>
          <p:cNvSpPr>
            <a:spLocks/>
          </p:cNvSpPr>
          <p:nvPr/>
        </p:nvSpPr>
        <p:spPr bwMode="auto">
          <a:xfrm>
            <a:off x="7594600" y="3336389"/>
            <a:ext cx="454025" cy="2759075"/>
          </a:xfrm>
          <a:prstGeom prst="rightBrace">
            <a:avLst>
              <a:gd name="adj1" fmla="val 5064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6" name="文本框 15"/>
          <p:cNvSpPr txBox="1"/>
          <p:nvPr/>
        </p:nvSpPr>
        <p:spPr>
          <a:xfrm>
            <a:off x="107504" y="5858108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rgbClr val="0000FF"/>
                </a:solidFill>
              </a:rPr>
              <a:t>PC</a:t>
            </a:r>
            <a:r>
              <a:rPr lang="zh-CN" altLang="en-US" sz="2800" b="1" smtClean="0">
                <a:solidFill>
                  <a:srgbClr val="0000FF"/>
                </a:solidFill>
              </a:rPr>
              <a:t>、</a:t>
            </a:r>
            <a:r>
              <a:rPr lang="en-US" altLang="zh-CN" sz="2800" b="1" smtClean="0">
                <a:solidFill>
                  <a:srgbClr val="0000FF"/>
                </a:solidFill>
              </a:rPr>
              <a:t>MAR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24128" y="154405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5050"/>
                </a:solidFill>
                <a:latin typeface="+mn-lt"/>
                <a:ea typeface="+mn-ea"/>
              </a:rPr>
              <a:t>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utoUpdateAnimBg="0"/>
      <p:bldP spid="10" grpId="0" build="p" autoUpdateAnimBg="0"/>
      <p:bldP spid="11" grpId="0" animBg="1"/>
      <p:bldP spid="12" grpId="0" animBg="1"/>
      <p:bldP spid="13" grpId="0" animBg="1"/>
      <p:bldP spid="14" grpId="0" autoUpdateAnimBg="0"/>
      <p:bldP spid="15" grpId="0" animBg="1"/>
      <p:bldP spid="16" grpId="0"/>
      <p:bldP spid="17" grpId="0"/>
      <p:bldP spid="1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435225" y="1543075"/>
            <a:ext cx="1651000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/>
              <a:t> 主程序</a:t>
            </a:r>
            <a:endParaRPr lang="en-US" altLang="zh-CN" sz="2800" b="1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309813" y="3987825"/>
            <a:ext cx="1924050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/>
              <a:t>PC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MDR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63688" y="3181375"/>
            <a:ext cx="3044825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/>
              <a:t>SP</a:t>
            </a:r>
            <a:r>
              <a:rPr lang="en-US" altLang="zh-CN" sz="2800" b="1">
                <a:ea typeface="黑体" pitchFamily="2" charset="-122"/>
              </a:rPr>
              <a:t>–1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SP、MAR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541588" y="2360637"/>
            <a:ext cx="1509712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800" b="1"/>
              <a:t> 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IT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279775" y="2046312"/>
            <a:ext cx="0" cy="315913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3287713" y="2843237"/>
            <a:ext cx="0" cy="33813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0650" y="2286025"/>
            <a:ext cx="2474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进入中断周期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295650" y="3660800"/>
            <a:ext cx="0" cy="323850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19075" y="2970237"/>
            <a:ext cx="8450263" cy="0"/>
          </a:xfrm>
          <a:prstGeom prst="line">
            <a:avLst/>
          </a:prstGeom>
          <a:noFill/>
          <a:ln w="19050">
            <a:solidFill>
              <a:srgbClr val="003400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312988" y="4805387"/>
            <a:ext cx="1933575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/>
              <a:t>MDR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303588" y="4476775"/>
            <a:ext cx="0" cy="323850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84213" y="3157562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0</a:t>
            </a:r>
            <a:endParaRPr lang="zh-CN" altLang="en-US" sz="2800" b="1" baseline="-12000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4981575" y="3413150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3</a:t>
            </a:r>
            <a:endParaRPr lang="zh-CN" altLang="en-US" sz="2800" b="1" baseline="-12000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69925" y="3919562"/>
            <a:ext cx="96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1</a:t>
            </a:r>
            <a:endParaRPr lang="zh-CN" altLang="en-US" sz="2800" b="1" baseline="-12000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49288" y="4781575"/>
            <a:ext cx="920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2</a:t>
            </a:r>
            <a:endParaRPr lang="zh-CN" altLang="en-US" sz="2800" b="1" baseline="-1200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797550" y="3468712"/>
            <a:ext cx="2933700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zh-CN" altLang="en-US" sz="2800" b="1"/>
              <a:t>向量地址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MAR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895975" y="4325962"/>
            <a:ext cx="2674938" cy="867930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/>
              <a:t>入口地址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PC</a:t>
            </a:r>
            <a:r>
              <a:rPr lang="en-US" altLang="zh-CN" sz="2800" b="1">
                <a:ea typeface="黑体" pitchFamily="2" charset="-122"/>
              </a:rPr>
              <a:t>  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/>
              <a:t>MAR, </a:t>
            </a:r>
            <a:r>
              <a:rPr lang="zh-CN" altLang="en-US" sz="2800" b="1"/>
              <a:t>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FT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7308850" y="3962425"/>
            <a:ext cx="0" cy="338137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992688" y="4425975"/>
            <a:ext cx="998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4</a:t>
            </a:r>
            <a:endParaRPr lang="zh-CN" altLang="en-US" sz="2800" b="1" baseline="-12000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7300912" y="5273700"/>
            <a:ext cx="7937" cy="658106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67544" y="5795987"/>
            <a:ext cx="8454206" cy="9277"/>
          </a:xfrm>
          <a:prstGeom prst="line">
            <a:avLst/>
          </a:prstGeom>
          <a:noFill/>
          <a:ln w="19050">
            <a:solidFill>
              <a:srgbClr val="003400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5057775" y="5934224"/>
            <a:ext cx="1052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FT</a:t>
            </a:r>
            <a:r>
              <a:rPr lang="en-US" altLang="zh-CN" sz="2800" b="1" baseline="-12000"/>
              <a:t>0</a:t>
            </a:r>
            <a:endParaRPr lang="zh-CN" altLang="en-US" sz="2800" b="1" baseline="-12000"/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6248400" y="5973205"/>
            <a:ext cx="2179638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zh-CN" altLang="en-US" sz="2800" b="1"/>
              <a:t>服务子程序</a:t>
            </a:r>
            <a:endParaRPr lang="en-US" altLang="zh-CN" sz="2800" b="1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 flipV="1">
            <a:off x="7581900" y="2419375"/>
            <a:ext cx="663575" cy="102393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 sz="2800" b="1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324475" y="1566887"/>
            <a:ext cx="3819525" cy="9562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</a:rPr>
              <a:t>以便访问中断向量表, 得到服务程序入口地址</a:t>
            </a:r>
          </a:p>
        </p:txBody>
      </p:sp>
      <p:sp>
        <p:nvSpPr>
          <p:cNvPr id="27" name="Freeform 40"/>
          <p:cNvSpPr>
            <a:spLocks/>
          </p:cNvSpPr>
          <p:nvPr/>
        </p:nvSpPr>
        <p:spPr bwMode="auto">
          <a:xfrm>
            <a:off x="3314700" y="3192487"/>
            <a:ext cx="4000500" cy="2362200"/>
          </a:xfrm>
          <a:custGeom>
            <a:avLst/>
            <a:gdLst>
              <a:gd name="T0" fmla="*/ 0 w 2520"/>
              <a:gd name="T1" fmla="*/ 1352 h 1512"/>
              <a:gd name="T2" fmla="*/ 0 w 2520"/>
              <a:gd name="T3" fmla="*/ 1512 h 1512"/>
              <a:gd name="T4" fmla="*/ 984 w 2520"/>
              <a:gd name="T5" fmla="*/ 1512 h 1512"/>
              <a:gd name="T6" fmla="*/ 984 w 2520"/>
              <a:gd name="T7" fmla="*/ 0 h 1512"/>
              <a:gd name="T8" fmla="*/ 2520 w 2520"/>
              <a:gd name="T9" fmla="*/ 0 h 1512"/>
              <a:gd name="T10" fmla="*/ 2520 w 2520"/>
              <a:gd name="T11" fmla="*/ 168 h 1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0"/>
              <a:gd name="T19" fmla="*/ 0 h 1512"/>
              <a:gd name="T20" fmla="*/ 2520 w 2520"/>
              <a:gd name="T21" fmla="*/ 1512 h 15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0" h="1512">
                <a:moveTo>
                  <a:pt x="0" y="1352"/>
                </a:moveTo>
                <a:lnTo>
                  <a:pt x="0" y="1512"/>
                </a:lnTo>
                <a:lnTo>
                  <a:pt x="984" y="1512"/>
                </a:lnTo>
                <a:lnTo>
                  <a:pt x="984" y="0"/>
                </a:lnTo>
                <a:lnTo>
                  <a:pt x="2520" y="0"/>
                </a:lnTo>
                <a:lnTo>
                  <a:pt x="2520" y="168"/>
                </a:lnTo>
              </a:path>
            </a:pathLst>
          </a:custGeom>
          <a:noFill/>
          <a:ln w="22225" cap="flat" cmpd="sng">
            <a:solidFill>
              <a:srgbClr val="0034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901452" y="119781"/>
            <a:ext cx="64137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smtClean="0"/>
              <a:t>中断</a:t>
            </a:r>
            <a:r>
              <a:rPr lang="zh-CN" altLang="en-US" sz="2800" b="1"/>
              <a:t>周期 </a:t>
            </a:r>
            <a:r>
              <a:rPr lang="en-US" altLang="zh-CN" sz="2800" b="1" smtClean="0"/>
              <a:t>IT</a:t>
            </a:r>
            <a:r>
              <a:rPr lang="zh-CN" altLang="en-US" sz="2800" b="1" smtClean="0"/>
              <a:t>（过渡周期依靠硬件实现）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252124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  <p:bldP spid="5" grpId="0" animBg="1" autoUpdateAnimBg="0"/>
      <p:bldP spid="6" grpId="0" animBg="1"/>
      <p:bldP spid="7" grpId="0" animBg="1"/>
      <p:bldP spid="8" grpId="0" build="p" autoUpdateAnimBg="0" advAuto="0"/>
      <p:bldP spid="9" grpId="0" animBg="1"/>
      <p:bldP spid="10" grpId="0" animBg="1"/>
      <p:bldP spid="11" grpId="0" animBg="1" autoUpdateAnimBg="0"/>
      <p:bldP spid="12" grpId="0" animBg="1"/>
      <p:bldP spid="13" grpId="0" autoUpdateAnimBg="0"/>
      <p:bldP spid="14" grpId="0" autoUpdateAnimBg="0"/>
      <p:bldP spid="15" grpId="0" autoUpdateAnimBg="0"/>
      <p:bldP spid="16" grpId="0" autoUpdateAnimBg="0"/>
      <p:bldP spid="17" grpId="0" animBg="1" autoUpdateAnimBg="0"/>
      <p:bldP spid="18" grpId="0" animBg="1" autoUpdateAnimBg="0"/>
      <p:bldP spid="19" grpId="0" animBg="1"/>
      <p:bldP spid="20" grpId="0" autoUpdateAnimBg="0"/>
      <p:bldP spid="21" grpId="0" animBg="1"/>
      <p:bldP spid="22" grpId="0" animBg="1"/>
      <p:bldP spid="23" grpId="0" autoUpdateAnimBg="0"/>
      <p:bldP spid="24" grpId="0" animBg="1" autoUpdateAnimBg="0"/>
      <p:bldP spid="25" grpId="0" animBg="1"/>
      <p:bldP spid="26" grpId="0" autoUpdateAnimBg="0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1785988"/>
            <a:ext cx="30575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单级中断流程：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41625" y="2563863"/>
            <a:ext cx="25146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  </a:t>
            </a:r>
            <a:r>
              <a:rPr lang="zh-CN" altLang="en-US" sz="2800" b="1"/>
              <a:t>保护现场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41625" y="3378250"/>
            <a:ext cx="2514600" cy="52387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中断服务处理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060825" y="30972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060825" y="39354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41625" y="4240263"/>
            <a:ext cx="25146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2800" b="1" smtClean="0"/>
              <a:t>恢复</a:t>
            </a:r>
            <a:r>
              <a:rPr lang="zh-CN" altLang="en-US" sz="2800" b="1"/>
              <a:t>现场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060825" y="47736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41625" y="5078463"/>
            <a:ext cx="2514600" cy="52387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开中断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899592" y="119038"/>
            <a:ext cx="3517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</a:t>
            </a:r>
            <a:r>
              <a:rPr lang="zh-CN" altLang="en-US" sz="2800" b="1"/>
              <a:t>中断处理</a:t>
            </a: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530225" y="1124744"/>
            <a:ext cx="6543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主要任务：</a:t>
            </a:r>
            <a:r>
              <a:rPr lang="en-US" altLang="zh-CN" sz="2800" b="1"/>
              <a:t>CPU</a:t>
            </a:r>
            <a:r>
              <a:rPr lang="zh-CN" altLang="en-US" sz="2800" b="1"/>
              <a:t>执行中断服务程序</a:t>
            </a:r>
            <a:endParaRPr lang="en-US" altLang="zh-CN" sz="2800" b="1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060825" y="56420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841625" y="5946825"/>
            <a:ext cx="2514600" cy="52228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 autoUpdateAnimBg="0"/>
      <p:bldP spid="4" grpId="0" animBg="1" autoUpdateAnimBg="0"/>
      <p:bldP spid="5" grpId="0" animBg="1"/>
      <p:bldP spid="6" grpId="0" animBg="1"/>
      <p:bldP spid="7" grpId="0" animBg="1" autoUpdateAnimBg="0"/>
      <p:bldP spid="8" grpId="0" animBg="1"/>
      <p:bldP spid="9" grpId="0" animBg="1" autoUpdateAnimBg="0"/>
      <p:bldP spid="11" grpId="0" autoUpdateAnimBg="0"/>
      <p:bldP spid="12" grpId="0" animBg="1"/>
      <p:bldP spid="1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466626" y="2466224"/>
            <a:ext cx="2592288" cy="18158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禁止同级或更低级别的请求，开放更高级别的请求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755576" y="278918"/>
            <a:ext cx="33083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多重中断流程：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224014" y="5146675"/>
            <a:ext cx="3733800" cy="52228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开中断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224014" y="955675"/>
            <a:ext cx="36576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smtClean="0"/>
              <a:t>保护</a:t>
            </a:r>
            <a:r>
              <a:rPr lang="zh-CN" altLang="en-US" sz="2800" b="1"/>
              <a:t>现场</a:t>
            </a: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4976614" y="14890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800" b="1"/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3224014" y="1793875"/>
            <a:ext cx="37338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送新屏蔽字、开中断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3224014" y="2632075"/>
            <a:ext cx="3733800" cy="52228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   </a:t>
            </a:r>
            <a:r>
              <a:rPr lang="zh-CN" altLang="en-US" sz="2800" b="1"/>
              <a:t>中断服务处理</a:t>
            </a:r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>
            <a:off x="4976614" y="23272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800" b="1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3224014" y="3470275"/>
            <a:ext cx="37338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</a:rPr>
              <a:t>关中</a:t>
            </a:r>
            <a:r>
              <a:rPr lang="zh-CN" altLang="en-US" sz="2800" b="1">
                <a:solidFill>
                  <a:srgbClr val="0000FF"/>
                </a:solidFill>
              </a:rPr>
              <a:t>断</a:t>
            </a:r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>
            <a:off x="4976614" y="31654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800" b="1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224014" y="4308475"/>
            <a:ext cx="37338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恢复现场及原屏蔽字</a:t>
            </a: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>
            <a:off x="4976614" y="40036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800" b="1"/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4976614" y="48418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800" b="1"/>
          </a:p>
        </p:txBody>
      </p:sp>
      <p:sp>
        <p:nvSpPr>
          <p:cNvPr id="15" name="Line 32"/>
          <p:cNvSpPr>
            <a:spLocks noChangeShapeType="1"/>
          </p:cNvSpPr>
          <p:nvPr/>
        </p:nvSpPr>
        <p:spPr bwMode="auto">
          <a:xfrm flipV="1">
            <a:off x="2677914" y="2174875"/>
            <a:ext cx="5461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800" b="1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228777" y="6011863"/>
            <a:ext cx="3733800" cy="522287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返回</a:t>
            </a: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4981377" y="57070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800" b="1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851920" y="260648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5050"/>
                </a:solidFill>
                <a:latin typeface="+mn-lt"/>
                <a:ea typeface="+mn-ea"/>
              </a:rPr>
              <a:t>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nimBg="1"/>
      <p:bldP spid="10" grpId="0" animBg="1" autoUpdateAnimBg="0"/>
      <p:bldP spid="11" grpId="0" animBg="1"/>
      <p:bldP spid="12" grpId="0" animBg="1" autoUpdateAnimBg="0"/>
      <p:bldP spid="13" grpId="0" animBg="1"/>
      <p:bldP spid="14" grpId="0" animBg="1"/>
      <p:bldP spid="15" grpId="0" animBg="1"/>
      <p:bldP spid="16" grpId="0" animBg="1" autoUpdateAnimBg="0"/>
      <p:bldP spid="17" grpId="0" animBg="1"/>
      <p:bldP spid="18" grpId="0"/>
      <p:bldP spid="1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3"/>
          <p:cNvSpPr>
            <a:spLocks noChangeShapeType="1"/>
          </p:cNvSpPr>
          <p:nvPr/>
        </p:nvSpPr>
        <p:spPr bwMode="auto">
          <a:xfrm>
            <a:off x="4038600" y="3886200"/>
            <a:ext cx="4800600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" name="Text Box 48"/>
          <p:cNvSpPr txBox="1">
            <a:spLocks noChangeArrowheads="1"/>
          </p:cNvSpPr>
          <p:nvPr/>
        </p:nvSpPr>
        <p:spPr bwMode="auto">
          <a:xfrm>
            <a:off x="105544" y="154990"/>
            <a:ext cx="35274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/>
              <a:t>5.4.3 </a:t>
            </a:r>
            <a:r>
              <a:rPr lang="zh-CN" altLang="en-US" sz="2800" b="1" smtClean="0"/>
              <a:t>中</a:t>
            </a:r>
            <a:r>
              <a:rPr lang="zh-CN" altLang="en-US" sz="2800" b="1"/>
              <a:t>断接口模型</a:t>
            </a: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130944" y="745540"/>
            <a:ext cx="3937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组成（寄存器级）</a:t>
            </a:r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3957638" y="304800"/>
            <a:ext cx="5186363" cy="6248400"/>
            <a:chOff x="2493" y="192"/>
            <a:chExt cx="3267" cy="393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5232" y="240"/>
              <a:ext cx="0" cy="21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880" y="192"/>
              <a:ext cx="0" cy="39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896" y="216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4704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4704" y="21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4704" y="527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36" y="2688"/>
              <a:ext cx="0" cy="192"/>
            </a:xfrm>
            <a:prstGeom prst="line">
              <a:avLst/>
            </a:prstGeom>
            <a:noFill/>
            <a:ln w="19050" cap="rnd">
              <a:solidFill>
                <a:srgbClr val="3366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880" y="4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704" y="391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52" y="2544"/>
              <a:ext cx="1152" cy="576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976" y="2880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D7~0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944" y="384"/>
              <a:ext cx="0" cy="192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992" y="2544"/>
              <a:ext cx="76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IRQ0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880" y="240"/>
              <a:ext cx="105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地址线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552" y="339"/>
              <a:ext cx="1152" cy="233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寄存器</a:t>
              </a:r>
              <a:r>
                <a:rPr lang="zh-CN" altLang="en-US" b="1" smtClean="0"/>
                <a:t>选择电路</a:t>
              </a:r>
              <a:endParaRPr lang="zh-CN" altLang="en-US" b="1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552" y="720"/>
              <a:ext cx="1152" cy="291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   </a:t>
              </a:r>
              <a:r>
                <a:rPr lang="zh-CN" altLang="en-US" sz="2400" b="1"/>
                <a:t>命令字</a:t>
              </a:r>
              <a:r>
                <a:rPr lang="en-US" altLang="zh-CN" sz="2400" b="1"/>
                <a:t>R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552" y="1152"/>
              <a:ext cx="1152" cy="291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   </a:t>
              </a:r>
              <a:r>
                <a:rPr lang="zh-CN" altLang="en-US" sz="2400" b="1"/>
                <a:t>状态字</a:t>
              </a:r>
              <a:r>
                <a:rPr lang="en-US" altLang="zh-CN" sz="2400" b="1"/>
                <a:t>R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552" y="1584"/>
              <a:ext cx="1152" cy="291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数据缓冲器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552" y="2016"/>
              <a:ext cx="1152" cy="291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  </a:t>
              </a:r>
              <a:r>
                <a:rPr lang="zh-CN" altLang="en-US" sz="2400" b="1"/>
                <a:t>控制逻辑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880" y="624"/>
              <a:ext cx="105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数据线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880" y="1056"/>
              <a:ext cx="105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数据线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2880" y="8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2880" y="129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2880" y="17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880" y="1488"/>
              <a:ext cx="105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数据线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552" y="2640"/>
              <a:ext cx="1152" cy="291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中断控制器</a:t>
              </a: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2880" y="268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2880" y="28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2880" y="307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976" y="2496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INT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976" y="2688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INTA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4704" y="8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4752" y="624"/>
              <a:ext cx="81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命令</a:t>
              </a: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4704" y="129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4704" y="172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4704" y="28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H="1">
              <a:off x="4704" y="30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4992" y="2880"/>
              <a:ext cx="76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IRQ7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4752" y="1056"/>
              <a:ext cx="81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状态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4752" y="1488"/>
              <a:ext cx="81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数据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5229" y="720"/>
              <a:ext cx="388" cy="11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外部设备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2493" y="779"/>
              <a:ext cx="388" cy="1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系统总线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648" y="2880"/>
              <a:ext cx="1152" cy="291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（</a:t>
              </a:r>
              <a:r>
                <a:rPr lang="en-US" altLang="zh-CN" sz="2400" b="1"/>
                <a:t>8259</a:t>
              </a:r>
              <a:r>
                <a:rPr lang="zh-CN" altLang="en-US" sz="2400" b="1"/>
                <a:t>）</a:t>
              </a: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4704" y="1920"/>
              <a:ext cx="76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IRQi</a:t>
              </a:r>
            </a:p>
          </p:txBody>
        </p:sp>
      </p:grp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5606008" y="5257800"/>
            <a:ext cx="838200" cy="52322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 M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5638800" y="5943600"/>
            <a:ext cx="838200" cy="52322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CPU</a:t>
            </a:r>
          </a:p>
        </p:txBody>
      </p:sp>
      <p:sp>
        <p:nvSpPr>
          <p:cNvPr id="52" name="Line 60"/>
          <p:cNvSpPr>
            <a:spLocks noChangeShapeType="1"/>
          </p:cNvSpPr>
          <p:nvPr/>
        </p:nvSpPr>
        <p:spPr bwMode="auto">
          <a:xfrm>
            <a:off x="5181600" y="5105400"/>
            <a:ext cx="2819400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3" name="Line 61"/>
          <p:cNvSpPr>
            <a:spLocks noChangeShapeType="1"/>
          </p:cNvSpPr>
          <p:nvPr/>
        </p:nvSpPr>
        <p:spPr bwMode="auto">
          <a:xfrm>
            <a:off x="5181600" y="228600"/>
            <a:ext cx="0" cy="48768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4" name="Line 62"/>
          <p:cNvSpPr>
            <a:spLocks noChangeShapeType="1"/>
          </p:cNvSpPr>
          <p:nvPr/>
        </p:nvSpPr>
        <p:spPr bwMode="auto">
          <a:xfrm>
            <a:off x="5181600" y="152400"/>
            <a:ext cx="2819400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5" name="Line 63"/>
          <p:cNvSpPr>
            <a:spLocks noChangeShapeType="1"/>
          </p:cNvSpPr>
          <p:nvPr/>
        </p:nvSpPr>
        <p:spPr bwMode="auto">
          <a:xfrm>
            <a:off x="8001000" y="152400"/>
            <a:ext cx="0" cy="49530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6" name="Line 65"/>
          <p:cNvSpPr>
            <a:spLocks noChangeShapeType="1"/>
          </p:cNvSpPr>
          <p:nvPr/>
        </p:nvSpPr>
        <p:spPr bwMode="auto">
          <a:xfrm>
            <a:off x="4572000" y="5562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7" name="Line 66"/>
          <p:cNvSpPr>
            <a:spLocks noChangeShapeType="1"/>
          </p:cNvSpPr>
          <p:nvPr/>
        </p:nvSpPr>
        <p:spPr bwMode="auto">
          <a:xfrm>
            <a:off x="4572000" y="617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467600" y="57150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主机板</a:t>
            </a:r>
          </a:p>
        </p:txBody>
      </p:sp>
      <p:sp>
        <p:nvSpPr>
          <p:cNvPr id="59" name="Text Box 69"/>
          <p:cNvSpPr txBox="1">
            <a:spLocks noChangeArrowheads="1"/>
          </p:cNvSpPr>
          <p:nvPr/>
        </p:nvSpPr>
        <p:spPr bwMode="auto">
          <a:xfrm>
            <a:off x="42863" y="1604020"/>
            <a:ext cx="414813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1</a:t>
            </a:r>
            <a:r>
              <a:rPr lang="zh-CN" altLang="en-US" sz="2800" b="1">
                <a:solidFill>
                  <a:srgbClr val="0000FF"/>
                </a:solidFill>
              </a:rPr>
              <a:t>）寄存器</a:t>
            </a:r>
            <a:r>
              <a:rPr lang="zh-CN" altLang="en-US" sz="2800" b="1" smtClean="0">
                <a:solidFill>
                  <a:srgbClr val="0000FF"/>
                </a:solidFill>
              </a:rPr>
              <a:t>选择电路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60" name="Text Box 71"/>
          <p:cNvSpPr txBox="1">
            <a:spLocks noChangeArrowheads="1"/>
          </p:cNvSpPr>
          <p:nvPr/>
        </p:nvSpPr>
        <p:spPr bwMode="auto">
          <a:xfrm>
            <a:off x="185738" y="2189807"/>
            <a:ext cx="35274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对接口寄存器寻址。</a:t>
            </a: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0" y="3068489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2</a:t>
            </a:r>
            <a:r>
              <a:rPr lang="zh-CN" altLang="en-US" sz="2800" b="1">
                <a:solidFill>
                  <a:srgbClr val="0000FF"/>
                </a:solidFill>
              </a:rPr>
              <a:t>）命令字寄存器</a:t>
            </a:r>
          </a:p>
        </p:txBody>
      </p:sp>
      <p:sp>
        <p:nvSpPr>
          <p:cNvPr id="62" name="Text Box 73"/>
          <p:cNvSpPr txBox="1">
            <a:spLocks noChangeArrowheads="1"/>
          </p:cNvSpPr>
          <p:nvPr/>
        </p:nvSpPr>
        <p:spPr bwMode="auto">
          <a:xfrm>
            <a:off x="200025" y="3639989"/>
            <a:ext cx="3513138" cy="1373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接收</a:t>
            </a:r>
            <a:r>
              <a:rPr lang="en-US" altLang="zh-CN" sz="2800" b="1"/>
              <a:t>CPU</a:t>
            </a:r>
            <a:r>
              <a:rPr lang="zh-CN" altLang="en-US" sz="2800" b="1"/>
              <a:t>发向外设的命令字，转换为相应操作命令送外设。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142875" y="5358159"/>
            <a:ext cx="35274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命令字格式的拟定：</a:t>
            </a:r>
          </a:p>
        </p:txBody>
      </p:sp>
      <p:sp>
        <p:nvSpPr>
          <p:cNvPr id="64" name="Text Box 75"/>
          <p:cNvSpPr txBox="1">
            <a:spLocks noChangeArrowheads="1"/>
          </p:cNvSpPr>
          <p:nvPr/>
        </p:nvSpPr>
        <p:spPr bwMode="auto">
          <a:xfrm>
            <a:off x="4572000" y="3200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接口板</a:t>
            </a:r>
          </a:p>
        </p:txBody>
      </p:sp>
      <p:sp>
        <p:nvSpPr>
          <p:cNvPr id="65" name="Text Box 76"/>
          <p:cNvSpPr txBox="1">
            <a:spLocks noChangeArrowheads="1"/>
          </p:cNvSpPr>
          <p:nvPr/>
        </p:nvSpPr>
        <p:spPr bwMode="auto">
          <a:xfrm>
            <a:off x="185738" y="5930116"/>
            <a:ext cx="40052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用代码表示各种命令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0" grpId="0" animBg="1" autoUpdateAnimBg="0"/>
      <p:bldP spid="51" grpId="0" animBg="1" autoUpdateAnimBg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build="p" autoUpdateAnimBg="0"/>
      <p:bldP spid="59" grpId="0"/>
      <p:bldP spid="60" grpId="0"/>
      <p:bldP spid="61" grpId="0"/>
      <p:bldP spid="62" grpId="0"/>
      <p:bldP spid="63" grpId="0"/>
      <p:bldP spid="64" grpId="0" build="p" autoUpdateAnimBg="0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0"/>
          <p:cNvSpPr txBox="1">
            <a:spLocks noChangeArrowheads="1"/>
          </p:cNvSpPr>
          <p:nvPr/>
        </p:nvSpPr>
        <p:spPr bwMode="auto">
          <a:xfrm>
            <a:off x="76200" y="1137295"/>
            <a:ext cx="3962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3</a:t>
            </a:r>
            <a:r>
              <a:rPr lang="zh-CN" altLang="en-US" sz="2800" b="1">
                <a:solidFill>
                  <a:srgbClr val="0000FF"/>
                </a:solidFill>
              </a:rPr>
              <a:t>）状态字寄存器</a:t>
            </a:r>
          </a:p>
        </p:txBody>
      </p:sp>
      <p:sp>
        <p:nvSpPr>
          <p:cNvPr id="3" name="Text Box 61"/>
          <p:cNvSpPr txBox="1">
            <a:spLocks noChangeArrowheads="1"/>
          </p:cNvSpPr>
          <p:nvPr/>
        </p:nvSpPr>
        <p:spPr bwMode="auto">
          <a:xfrm>
            <a:off x="261938" y="1762770"/>
            <a:ext cx="3335337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反映设备和接口的运行状态。</a:t>
            </a:r>
          </a:p>
        </p:txBody>
      </p:sp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92075" y="3789040"/>
            <a:ext cx="3262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4</a:t>
            </a:r>
            <a:r>
              <a:rPr lang="zh-CN" altLang="en-US" sz="2800" b="1">
                <a:solidFill>
                  <a:srgbClr val="0000FF"/>
                </a:solidFill>
              </a:rPr>
              <a:t>）数据缓冲器</a:t>
            </a:r>
          </a:p>
        </p:txBody>
      </p:sp>
      <p:sp>
        <p:nvSpPr>
          <p:cNvPr id="5" name="Text Box 63"/>
          <p:cNvSpPr txBox="1">
            <a:spLocks noChangeArrowheads="1"/>
          </p:cNvSpPr>
          <p:nvPr/>
        </p:nvSpPr>
        <p:spPr bwMode="auto">
          <a:xfrm>
            <a:off x="301625" y="4469061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传送数据，实现缓冲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957638" y="304800"/>
            <a:ext cx="5186363" cy="6248400"/>
            <a:chOff x="3957638" y="304800"/>
            <a:chExt cx="5186363" cy="6248400"/>
          </a:xfrm>
        </p:grpSpPr>
        <p:grpSp>
          <p:nvGrpSpPr>
            <p:cNvPr id="9" name="Group 59"/>
            <p:cNvGrpSpPr>
              <a:grpSpLocks/>
            </p:cNvGrpSpPr>
            <p:nvPr/>
          </p:nvGrpSpPr>
          <p:grpSpPr bwMode="auto">
            <a:xfrm>
              <a:off x="3957638" y="304800"/>
              <a:ext cx="5186363" cy="6248400"/>
              <a:chOff x="2493" y="192"/>
              <a:chExt cx="3267" cy="3936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5232" y="240"/>
                <a:ext cx="0" cy="211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>
                <a:off x="2880" y="192"/>
                <a:ext cx="0" cy="39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4896" y="2160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H="1">
                <a:off x="4704" y="26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H="1">
                <a:off x="4704" y="21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H="1">
                <a:off x="4704" y="527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 flipV="1">
                <a:off x="5136" y="2688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H="1">
                <a:off x="2880" y="4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 flipH="1">
                <a:off x="4704" y="3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1152" cy="576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2976" y="2880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D7~0</a:t>
                </a: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4944" y="384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4992" y="2544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IRQ0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2880" y="240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地址线</a:t>
                </a:r>
              </a:p>
            </p:txBody>
          </p: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3552" y="288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寄存器选择</a:t>
                </a:r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3552" y="720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命令字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>
                <a:off x="3552" y="1152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状态字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数据缓冲器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3552" y="2016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</a:t>
                </a:r>
                <a:r>
                  <a:rPr lang="zh-CN" altLang="en-US" sz="2400" b="1"/>
                  <a:t>控制逻辑</a:t>
                </a: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880" y="624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 flipH="1">
                <a:off x="2880" y="864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 flipH="1">
                <a:off x="2880" y="1296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 flipH="1">
                <a:off x="2880" y="172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4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488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35" name="Text Box 30"/>
              <p:cNvSpPr txBox="1">
                <a:spLocks noChangeArrowheads="1"/>
              </p:cNvSpPr>
              <p:nvPr/>
            </p:nvSpPr>
            <p:spPr bwMode="auto">
              <a:xfrm>
                <a:off x="3552" y="2640"/>
                <a:ext cx="1152" cy="291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中断控制器</a:t>
                </a:r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 flipH="1">
                <a:off x="2880" y="268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 flipH="1">
                <a:off x="2880" y="28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 flipH="1">
                <a:off x="2880" y="307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9" name="Text Box 34"/>
              <p:cNvSpPr txBox="1">
                <a:spLocks noChangeArrowheads="1"/>
              </p:cNvSpPr>
              <p:nvPr/>
            </p:nvSpPr>
            <p:spPr bwMode="auto">
              <a:xfrm>
                <a:off x="2976" y="2496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</a:t>
                </a:r>
              </a:p>
            </p:txBody>
          </p:sp>
          <p:sp>
            <p:nvSpPr>
              <p:cNvPr id="40" name="Text Box 35"/>
              <p:cNvSpPr txBox="1">
                <a:spLocks noChangeArrowheads="1"/>
              </p:cNvSpPr>
              <p:nvPr/>
            </p:nvSpPr>
            <p:spPr bwMode="auto">
              <a:xfrm>
                <a:off x="2976" y="2688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INTA</a:t>
                </a:r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 flipH="1">
                <a:off x="4704" y="86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4752" y="624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命令</a:t>
                </a:r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 flipH="1">
                <a:off x="4704" y="129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 flipH="1">
                <a:off x="4704" y="172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 flipH="1">
                <a:off x="4704" y="28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 flipH="1">
                <a:off x="4704" y="302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Text Box 42"/>
              <p:cNvSpPr txBox="1">
                <a:spLocks noChangeArrowheads="1"/>
              </p:cNvSpPr>
              <p:nvPr/>
            </p:nvSpPr>
            <p:spPr bwMode="auto">
              <a:xfrm>
                <a:off x="4992" y="288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IRQ7</a:t>
                </a:r>
              </a:p>
            </p:txBody>
          </p:sp>
          <p:sp>
            <p:nvSpPr>
              <p:cNvPr id="48" name="Text Box 43"/>
              <p:cNvSpPr txBox="1">
                <a:spLocks noChangeArrowheads="1"/>
              </p:cNvSpPr>
              <p:nvPr/>
            </p:nvSpPr>
            <p:spPr bwMode="auto">
              <a:xfrm>
                <a:off x="4752" y="1056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状态</a:t>
                </a:r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4752" y="1488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</a:t>
                </a: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5229" y="720"/>
                <a:ext cx="388" cy="11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外部设备</a:t>
                </a:r>
              </a:p>
            </p:txBody>
          </p:sp>
          <p:sp>
            <p:nvSpPr>
              <p:cNvPr id="51" name="Text Box 46"/>
              <p:cNvSpPr txBox="1">
                <a:spLocks noChangeArrowheads="1"/>
              </p:cNvSpPr>
              <p:nvPr/>
            </p:nvSpPr>
            <p:spPr bwMode="auto">
              <a:xfrm>
                <a:off x="2493" y="672"/>
                <a:ext cx="388" cy="120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系统总线</a:t>
                </a:r>
              </a:p>
            </p:txBody>
          </p:sp>
          <p:sp>
            <p:nvSpPr>
              <p:cNvPr id="52" name="Text Box 47"/>
              <p:cNvSpPr txBox="1">
                <a:spLocks noChangeArrowheads="1"/>
              </p:cNvSpPr>
              <p:nvPr/>
            </p:nvSpPr>
            <p:spPr bwMode="auto">
              <a:xfrm>
                <a:off x="3648" y="2880"/>
                <a:ext cx="1152" cy="291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（</a:t>
                </a:r>
                <a:r>
                  <a:rPr lang="en-US" altLang="zh-CN" sz="2400" b="1"/>
                  <a:t>8259</a:t>
                </a:r>
                <a:r>
                  <a:rPr lang="zh-CN" altLang="en-US" sz="2400" b="1"/>
                  <a:t>）</a:t>
                </a:r>
              </a:p>
            </p:txBody>
          </p:sp>
          <p:sp>
            <p:nvSpPr>
              <p:cNvPr id="53" name="Text Box 50"/>
              <p:cNvSpPr txBox="1">
                <a:spLocks noChangeArrowheads="1"/>
              </p:cNvSpPr>
              <p:nvPr/>
            </p:nvSpPr>
            <p:spPr bwMode="auto">
              <a:xfrm>
                <a:off x="4704" y="192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IRQi</a:t>
                </a:r>
              </a:p>
            </p:txBody>
          </p:sp>
        </p:grp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5638800" y="5257800"/>
              <a:ext cx="838200" cy="52322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M</a:t>
              </a: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5638800" y="5943600"/>
              <a:ext cx="838200" cy="52322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CPU</a:t>
              </a:r>
            </a:p>
          </p:txBody>
        </p:sp>
        <p:sp>
          <p:nvSpPr>
            <p:cNvPr id="56" name="Line 65"/>
            <p:cNvSpPr>
              <a:spLocks noChangeShapeType="1"/>
            </p:cNvSpPr>
            <p:nvPr/>
          </p:nvSpPr>
          <p:spPr bwMode="auto">
            <a:xfrm>
              <a:off x="4572000" y="55626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" name="Line 66"/>
            <p:cNvSpPr>
              <a:spLocks noChangeShapeType="1"/>
            </p:cNvSpPr>
            <p:nvPr/>
          </p:nvSpPr>
          <p:spPr bwMode="auto">
            <a:xfrm>
              <a:off x="4572000" y="61722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50813" y="960716"/>
            <a:ext cx="5791200" cy="6568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注意中断与转子程序的区别：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65100" y="1932266"/>
            <a:ext cx="8647113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15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kumimoji="0" lang="zh-CN" altLang="en-US" sz="2800" b="1">
                <a:ea typeface="宋体" panose="02010600030101010101" pitchFamily="2" charset="-122"/>
              </a:rPr>
              <a:t>子程序的执行由程序员事先安排</a:t>
            </a:r>
            <a:r>
              <a:rPr kumimoji="0" lang="en-US" altLang="zh-CN" sz="2800" b="1">
                <a:ea typeface="宋体" panose="02010600030101010101" pitchFamily="2" charset="-122"/>
              </a:rPr>
              <a:t>,</a:t>
            </a:r>
            <a:r>
              <a:rPr kumimoji="0" lang="zh-CN" altLang="en-US" sz="2800" b="1">
                <a:ea typeface="宋体" panose="02010600030101010101" pitchFamily="2" charset="-122"/>
              </a:rPr>
              <a:t>而中断服务程序的执行则是由随机中断事件触发。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0813" y="3321329"/>
            <a:ext cx="8661400" cy="1303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kumimoji="0" lang="zh-CN" altLang="en-US" sz="2800" b="1">
                <a:ea typeface="宋体" panose="02010600030101010101" pitchFamily="2" charset="-122"/>
              </a:rPr>
              <a:t>子程序的执行受主程序或上层程序控制</a:t>
            </a:r>
            <a:r>
              <a:rPr kumimoji="0" lang="en-US" altLang="zh-CN" sz="2800" b="1">
                <a:ea typeface="宋体" panose="02010600030101010101" pitchFamily="2" charset="-122"/>
              </a:rPr>
              <a:t>,</a:t>
            </a:r>
            <a:r>
              <a:rPr kumimoji="0" lang="zh-CN" altLang="en-US" sz="2800" b="1">
                <a:ea typeface="宋体" panose="02010600030101010101" pitchFamily="2" charset="-122"/>
              </a:rPr>
              <a:t>而中断服务程序一般与被中断的现行程序无关。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0813" y="4675466"/>
            <a:ext cx="8661400" cy="1303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kumimoji="0" lang="zh-CN" altLang="en-US" sz="2800" b="1">
                <a:ea typeface="宋体" panose="02010600030101010101" pitchFamily="2" charset="-122"/>
              </a:rPr>
              <a:t>一般不存在同时调用多个子程序的情况</a:t>
            </a:r>
            <a:r>
              <a:rPr kumimoji="0" lang="en-US" altLang="zh-CN" sz="2800" b="1">
                <a:ea typeface="宋体" panose="02010600030101010101" pitchFamily="2" charset="-122"/>
              </a:rPr>
              <a:t>,</a:t>
            </a:r>
            <a:r>
              <a:rPr kumimoji="0" lang="zh-CN" altLang="en-US" sz="2800" b="1">
                <a:ea typeface="宋体" panose="02010600030101010101" pitchFamily="2" charset="-122"/>
              </a:rPr>
              <a:t>但可能发生多个外设同时向</a:t>
            </a:r>
            <a:r>
              <a:rPr kumimoji="0" lang="en-US" altLang="zh-CN" sz="2800" b="1">
                <a:ea typeface="宋体" panose="02010600030101010101" pitchFamily="2" charset="-122"/>
              </a:rPr>
              <a:t>CPU</a:t>
            </a:r>
            <a:r>
              <a:rPr kumimoji="0" lang="zh-CN" altLang="en-US" sz="2800" b="1">
                <a:ea typeface="宋体" panose="02010600030101010101" pitchFamily="2" charset="-122"/>
              </a:rPr>
              <a:t>发出中断服务请求的情况。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1"/>
          <p:cNvSpPr txBox="1">
            <a:spLocks noChangeArrowheads="1"/>
          </p:cNvSpPr>
          <p:nvPr/>
        </p:nvSpPr>
        <p:spPr bwMode="auto">
          <a:xfrm>
            <a:off x="107504" y="691406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5</a:t>
            </a:r>
            <a:r>
              <a:rPr lang="zh-CN" altLang="en-US" sz="2800" b="1">
                <a:solidFill>
                  <a:srgbClr val="0000FF"/>
                </a:solidFill>
              </a:rPr>
              <a:t>）控制逻辑</a:t>
            </a:r>
          </a:p>
        </p:txBody>
      </p:sp>
      <p:sp>
        <p:nvSpPr>
          <p:cNvPr id="9" name="Text Box 62"/>
          <p:cNvSpPr txBox="1">
            <a:spLocks noChangeArrowheads="1"/>
          </p:cNvSpPr>
          <p:nvPr/>
        </p:nvSpPr>
        <p:spPr bwMode="auto">
          <a:xfrm>
            <a:off x="336104" y="1234331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请求信号产生逻辑</a:t>
            </a:r>
          </a:p>
        </p:txBody>
      </p:sp>
      <p:sp>
        <p:nvSpPr>
          <p:cNvPr id="10" name="Text Box 71"/>
          <p:cNvSpPr txBox="1">
            <a:spLocks noChangeArrowheads="1"/>
          </p:cNvSpPr>
          <p:nvPr/>
        </p:nvSpPr>
        <p:spPr bwMode="auto">
          <a:xfrm>
            <a:off x="107504" y="3691781"/>
            <a:ext cx="4267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6</a:t>
            </a:r>
            <a:r>
              <a:rPr lang="zh-CN" altLang="en-US" sz="2800" b="1">
                <a:solidFill>
                  <a:srgbClr val="0000FF"/>
                </a:solidFill>
              </a:rPr>
              <a:t>）公用中断控制器</a:t>
            </a:r>
          </a:p>
        </p:txBody>
      </p:sp>
      <p:sp>
        <p:nvSpPr>
          <p:cNvPr id="11" name="Text Box 72"/>
          <p:cNvSpPr txBox="1">
            <a:spLocks noChangeArrowheads="1"/>
          </p:cNvSpPr>
          <p:nvPr/>
        </p:nvSpPr>
        <p:spPr bwMode="auto">
          <a:xfrm>
            <a:off x="436117" y="4325193"/>
            <a:ext cx="39624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接收外设请求，判优，送出公共请求</a:t>
            </a:r>
            <a:r>
              <a:rPr lang="en-US" altLang="zh-CN" sz="2800" b="1"/>
              <a:t>INT</a:t>
            </a:r>
            <a:r>
              <a:rPr lang="zh-CN" altLang="en-US" sz="2800" b="1"/>
              <a:t>；</a:t>
            </a:r>
          </a:p>
        </p:txBody>
      </p:sp>
      <p:sp>
        <p:nvSpPr>
          <p:cNvPr id="12" name="Text Box 73"/>
          <p:cNvSpPr txBox="1">
            <a:spLocks noChangeArrowheads="1"/>
          </p:cNvSpPr>
          <p:nvPr/>
        </p:nvSpPr>
        <p:spPr bwMode="auto">
          <a:xfrm>
            <a:off x="336104" y="1805831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电平转换逻辑</a:t>
            </a:r>
          </a:p>
        </p:txBody>
      </p: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402779" y="2948831"/>
            <a:ext cx="330835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扩展中断源</a:t>
            </a:r>
          </a:p>
        </p:txBody>
      </p:sp>
      <p:sp>
        <p:nvSpPr>
          <p:cNvPr id="14" name="Text Box 75"/>
          <p:cNvSpPr txBox="1">
            <a:spLocks noChangeArrowheads="1"/>
          </p:cNvSpPr>
          <p:nvPr/>
        </p:nvSpPr>
        <p:spPr bwMode="auto">
          <a:xfrm>
            <a:off x="336104" y="2405906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串</a:t>
            </a:r>
            <a:r>
              <a:rPr lang="en-US" altLang="zh-CN" sz="2800" b="1"/>
              <a:t>-</a:t>
            </a:r>
            <a:r>
              <a:rPr lang="zh-CN" altLang="en-US" sz="2800" b="1"/>
              <a:t>并转换逻辑</a:t>
            </a:r>
            <a:r>
              <a:rPr lang="en-US" altLang="zh-CN" sz="2800" b="1"/>
              <a:t>(</a:t>
            </a:r>
            <a:r>
              <a:rPr lang="zh-CN" altLang="en-US" sz="2800" b="1"/>
              <a:t>串口</a:t>
            </a:r>
            <a:r>
              <a:rPr lang="en-US" altLang="zh-CN" sz="2800" b="1"/>
              <a:t>)</a:t>
            </a:r>
          </a:p>
        </p:txBody>
      </p:sp>
      <p:sp>
        <p:nvSpPr>
          <p:cNvPr id="16" name="Text Box 78"/>
          <p:cNvSpPr txBox="1">
            <a:spLocks noChangeArrowheads="1"/>
          </p:cNvSpPr>
          <p:nvPr/>
        </p:nvSpPr>
        <p:spPr bwMode="auto">
          <a:xfrm>
            <a:off x="436117" y="5368181"/>
            <a:ext cx="3709987" cy="1373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接收中断批准</a:t>
            </a:r>
            <a:r>
              <a:rPr lang="en-US" altLang="zh-CN" sz="2800" b="1"/>
              <a:t>INTA</a:t>
            </a:r>
            <a:r>
              <a:rPr lang="zh-CN" altLang="en-US" sz="2800" b="1"/>
              <a:t>，送出中断号（中断类型码）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957638" y="304800"/>
            <a:ext cx="5186363" cy="6248400"/>
            <a:chOff x="3957638" y="304800"/>
            <a:chExt cx="5186363" cy="6248400"/>
          </a:xfrm>
        </p:grpSpPr>
        <p:grpSp>
          <p:nvGrpSpPr>
            <p:cNvPr id="18" name="Group 59"/>
            <p:cNvGrpSpPr>
              <a:grpSpLocks/>
            </p:cNvGrpSpPr>
            <p:nvPr/>
          </p:nvGrpSpPr>
          <p:grpSpPr bwMode="auto">
            <a:xfrm>
              <a:off x="3957638" y="304800"/>
              <a:ext cx="5186363" cy="6248400"/>
              <a:chOff x="2493" y="192"/>
              <a:chExt cx="3267" cy="3936"/>
            </a:xfrm>
          </p:grpSpPr>
          <p:sp>
            <p:nvSpPr>
              <p:cNvPr id="23" name="Line 4"/>
              <p:cNvSpPr>
                <a:spLocks noChangeShapeType="1"/>
              </p:cNvSpPr>
              <p:nvPr/>
            </p:nvSpPr>
            <p:spPr bwMode="auto">
              <a:xfrm>
                <a:off x="5232" y="240"/>
                <a:ext cx="0" cy="211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2880" y="192"/>
                <a:ext cx="0" cy="39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4896" y="2160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 flipH="1">
                <a:off x="4704" y="26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flipH="1">
                <a:off x="4704" y="21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 flipH="1">
                <a:off x="4704" y="527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5136" y="2688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" name="Line 11"/>
              <p:cNvSpPr>
                <a:spLocks noChangeShapeType="1"/>
              </p:cNvSpPr>
              <p:nvPr/>
            </p:nvSpPr>
            <p:spPr bwMode="auto">
              <a:xfrm flipH="1">
                <a:off x="2880" y="4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Line 12"/>
              <p:cNvSpPr>
                <a:spLocks noChangeShapeType="1"/>
              </p:cNvSpPr>
              <p:nvPr/>
            </p:nvSpPr>
            <p:spPr bwMode="auto">
              <a:xfrm flipH="1">
                <a:off x="4704" y="3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1152" cy="576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2880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D7~0</a:t>
                </a:r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>
                <a:off x="4944" y="384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4992" y="2544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IRQ0</a:t>
                </a:r>
              </a:p>
            </p:txBody>
          </p:sp>
          <p:sp>
            <p:nvSpPr>
              <p:cNvPr id="36" name="Text Box 18"/>
              <p:cNvSpPr txBox="1">
                <a:spLocks noChangeArrowheads="1"/>
              </p:cNvSpPr>
              <p:nvPr/>
            </p:nvSpPr>
            <p:spPr bwMode="auto">
              <a:xfrm>
                <a:off x="2880" y="240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地址线</a:t>
                </a:r>
              </a:p>
            </p:txBody>
          </p:sp>
          <p:sp>
            <p:nvSpPr>
              <p:cNvPr id="37" name="Text Box 19"/>
              <p:cNvSpPr txBox="1">
                <a:spLocks noChangeArrowheads="1"/>
              </p:cNvSpPr>
              <p:nvPr/>
            </p:nvSpPr>
            <p:spPr bwMode="auto">
              <a:xfrm>
                <a:off x="3552" y="288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寄存器选择</a:t>
                </a:r>
              </a:p>
            </p:txBody>
          </p:sp>
          <p:sp>
            <p:nvSpPr>
              <p:cNvPr id="38" name="Text Box 20"/>
              <p:cNvSpPr txBox="1">
                <a:spLocks noChangeArrowheads="1"/>
              </p:cNvSpPr>
              <p:nvPr/>
            </p:nvSpPr>
            <p:spPr bwMode="auto">
              <a:xfrm>
                <a:off x="3552" y="720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命令字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39" name="Text Box 21"/>
              <p:cNvSpPr txBox="1">
                <a:spLocks noChangeArrowheads="1"/>
              </p:cNvSpPr>
              <p:nvPr/>
            </p:nvSpPr>
            <p:spPr bwMode="auto">
              <a:xfrm>
                <a:off x="3552" y="1152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状态字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数据缓冲器</a:t>
                </a:r>
              </a:p>
            </p:txBody>
          </p:sp>
          <p:sp>
            <p:nvSpPr>
              <p:cNvPr id="41" name="Text Box 23"/>
              <p:cNvSpPr txBox="1">
                <a:spLocks noChangeArrowheads="1"/>
              </p:cNvSpPr>
              <p:nvPr/>
            </p:nvSpPr>
            <p:spPr bwMode="auto">
              <a:xfrm>
                <a:off x="3552" y="2016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</a:t>
                </a:r>
                <a:r>
                  <a:rPr lang="zh-CN" altLang="en-US" sz="2400" b="1"/>
                  <a:t>控制逻辑</a:t>
                </a:r>
              </a:p>
            </p:txBody>
          </p:sp>
          <p:sp>
            <p:nvSpPr>
              <p:cNvPr id="42" name="Text Box 24"/>
              <p:cNvSpPr txBox="1">
                <a:spLocks noChangeArrowheads="1"/>
              </p:cNvSpPr>
              <p:nvPr/>
            </p:nvSpPr>
            <p:spPr bwMode="auto">
              <a:xfrm>
                <a:off x="2880" y="624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3" name="Text Box 25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 flipH="1">
                <a:off x="2880" y="864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5" name="Line 27"/>
              <p:cNvSpPr>
                <a:spLocks noChangeShapeType="1"/>
              </p:cNvSpPr>
              <p:nvPr/>
            </p:nvSpPr>
            <p:spPr bwMode="auto">
              <a:xfrm flipH="1">
                <a:off x="2880" y="1296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6" name="Line 28"/>
              <p:cNvSpPr>
                <a:spLocks noChangeShapeType="1"/>
              </p:cNvSpPr>
              <p:nvPr/>
            </p:nvSpPr>
            <p:spPr bwMode="auto">
              <a:xfrm flipH="1">
                <a:off x="2880" y="172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488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8" name="Text Box 30"/>
              <p:cNvSpPr txBox="1">
                <a:spLocks noChangeArrowheads="1"/>
              </p:cNvSpPr>
              <p:nvPr/>
            </p:nvSpPr>
            <p:spPr bwMode="auto">
              <a:xfrm>
                <a:off x="3552" y="2640"/>
                <a:ext cx="1152" cy="291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中断控制器</a:t>
                </a:r>
              </a:p>
            </p:txBody>
          </p:sp>
          <p:sp>
            <p:nvSpPr>
              <p:cNvPr id="49" name="Line 31"/>
              <p:cNvSpPr>
                <a:spLocks noChangeShapeType="1"/>
              </p:cNvSpPr>
              <p:nvPr/>
            </p:nvSpPr>
            <p:spPr bwMode="auto">
              <a:xfrm flipH="1">
                <a:off x="2880" y="268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0" name="Line 32"/>
              <p:cNvSpPr>
                <a:spLocks noChangeShapeType="1"/>
              </p:cNvSpPr>
              <p:nvPr/>
            </p:nvSpPr>
            <p:spPr bwMode="auto">
              <a:xfrm flipH="1">
                <a:off x="2880" y="28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 flipH="1">
                <a:off x="2880" y="307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2" name="Text Box 34"/>
              <p:cNvSpPr txBox="1">
                <a:spLocks noChangeArrowheads="1"/>
              </p:cNvSpPr>
              <p:nvPr/>
            </p:nvSpPr>
            <p:spPr bwMode="auto">
              <a:xfrm>
                <a:off x="2976" y="2496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</a:t>
                </a:r>
              </a:p>
            </p:txBody>
          </p:sp>
          <p:sp>
            <p:nvSpPr>
              <p:cNvPr id="53" name="Text Box 35"/>
              <p:cNvSpPr txBox="1">
                <a:spLocks noChangeArrowheads="1"/>
              </p:cNvSpPr>
              <p:nvPr/>
            </p:nvSpPr>
            <p:spPr bwMode="auto">
              <a:xfrm>
                <a:off x="2976" y="2688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INTA</a:t>
                </a:r>
              </a:p>
            </p:txBody>
          </p:sp>
          <p:sp>
            <p:nvSpPr>
              <p:cNvPr id="54" name="Line 36"/>
              <p:cNvSpPr>
                <a:spLocks noChangeShapeType="1"/>
              </p:cNvSpPr>
              <p:nvPr/>
            </p:nvSpPr>
            <p:spPr bwMode="auto">
              <a:xfrm flipH="1">
                <a:off x="4704" y="86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5" name="Text Box 37"/>
              <p:cNvSpPr txBox="1">
                <a:spLocks noChangeArrowheads="1"/>
              </p:cNvSpPr>
              <p:nvPr/>
            </p:nvSpPr>
            <p:spPr bwMode="auto">
              <a:xfrm>
                <a:off x="4752" y="624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命令</a:t>
                </a:r>
              </a:p>
            </p:txBody>
          </p:sp>
          <p:sp>
            <p:nvSpPr>
              <p:cNvPr id="56" name="Line 38"/>
              <p:cNvSpPr>
                <a:spLocks noChangeShapeType="1"/>
              </p:cNvSpPr>
              <p:nvPr/>
            </p:nvSpPr>
            <p:spPr bwMode="auto">
              <a:xfrm flipH="1">
                <a:off x="4704" y="129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" name="Line 39"/>
              <p:cNvSpPr>
                <a:spLocks noChangeShapeType="1"/>
              </p:cNvSpPr>
              <p:nvPr/>
            </p:nvSpPr>
            <p:spPr bwMode="auto">
              <a:xfrm flipH="1">
                <a:off x="4704" y="172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" name="Line 40"/>
              <p:cNvSpPr>
                <a:spLocks noChangeShapeType="1"/>
              </p:cNvSpPr>
              <p:nvPr/>
            </p:nvSpPr>
            <p:spPr bwMode="auto">
              <a:xfrm flipH="1">
                <a:off x="4704" y="28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9" name="Line 41"/>
              <p:cNvSpPr>
                <a:spLocks noChangeShapeType="1"/>
              </p:cNvSpPr>
              <p:nvPr/>
            </p:nvSpPr>
            <p:spPr bwMode="auto">
              <a:xfrm flipH="1">
                <a:off x="4704" y="302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0" name="Text Box 42"/>
              <p:cNvSpPr txBox="1">
                <a:spLocks noChangeArrowheads="1"/>
              </p:cNvSpPr>
              <p:nvPr/>
            </p:nvSpPr>
            <p:spPr bwMode="auto">
              <a:xfrm>
                <a:off x="4992" y="288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IRQ7</a:t>
                </a:r>
              </a:p>
            </p:txBody>
          </p:sp>
          <p:sp>
            <p:nvSpPr>
              <p:cNvPr id="61" name="Text Box 43"/>
              <p:cNvSpPr txBox="1">
                <a:spLocks noChangeArrowheads="1"/>
              </p:cNvSpPr>
              <p:nvPr/>
            </p:nvSpPr>
            <p:spPr bwMode="auto">
              <a:xfrm>
                <a:off x="4752" y="1056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状态</a:t>
                </a:r>
              </a:p>
            </p:txBody>
          </p:sp>
          <p:sp>
            <p:nvSpPr>
              <p:cNvPr id="62" name="Text Box 44"/>
              <p:cNvSpPr txBox="1">
                <a:spLocks noChangeArrowheads="1"/>
              </p:cNvSpPr>
              <p:nvPr/>
            </p:nvSpPr>
            <p:spPr bwMode="auto">
              <a:xfrm>
                <a:off x="4752" y="1488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</a:t>
                </a:r>
              </a:p>
            </p:txBody>
          </p:sp>
          <p:sp>
            <p:nvSpPr>
              <p:cNvPr id="63" name="Text Box 45"/>
              <p:cNvSpPr txBox="1">
                <a:spLocks noChangeArrowheads="1"/>
              </p:cNvSpPr>
              <p:nvPr/>
            </p:nvSpPr>
            <p:spPr bwMode="auto">
              <a:xfrm>
                <a:off x="5229" y="720"/>
                <a:ext cx="388" cy="11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外部设备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2493" y="672"/>
                <a:ext cx="388" cy="120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系统总线</a:t>
                </a:r>
              </a:p>
            </p:txBody>
          </p:sp>
          <p:sp>
            <p:nvSpPr>
              <p:cNvPr id="65" name="Text Box 47"/>
              <p:cNvSpPr txBox="1">
                <a:spLocks noChangeArrowheads="1"/>
              </p:cNvSpPr>
              <p:nvPr/>
            </p:nvSpPr>
            <p:spPr bwMode="auto">
              <a:xfrm>
                <a:off x="3648" y="2880"/>
                <a:ext cx="1152" cy="291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（</a:t>
                </a:r>
                <a:r>
                  <a:rPr lang="en-US" altLang="zh-CN" sz="2400" b="1"/>
                  <a:t>8259</a:t>
                </a:r>
                <a:r>
                  <a:rPr lang="zh-CN" altLang="en-US" sz="2400" b="1"/>
                  <a:t>）</a:t>
                </a:r>
              </a:p>
            </p:txBody>
          </p:sp>
          <p:sp>
            <p:nvSpPr>
              <p:cNvPr id="66" name="Text Box 50"/>
              <p:cNvSpPr txBox="1">
                <a:spLocks noChangeArrowheads="1"/>
              </p:cNvSpPr>
              <p:nvPr/>
            </p:nvSpPr>
            <p:spPr bwMode="auto">
              <a:xfrm>
                <a:off x="4704" y="192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IRQi</a:t>
                </a:r>
              </a:p>
            </p:txBody>
          </p:sp>
        </p:grpSp>
        <p:sp>
          <p:nvSpPr>
            <p:cNvPr id="19" name="Text Box 57"/>
            <p:cNvSpPr txBox="1">
              <a:spLocks noChangeArrowheads="1"/>
            </p:cNvSpPr>
            <p:nvPr/>
          </p:nvSpPr>
          <p:spPr bwMode="auto">
            <a:xfrm>
              <a:off x="5638800" y="5257800"/>
              <a:ext cx="838200" cy="52322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M</a:t>
              </a:r>
            </a:p>
          </p:txBody>
        </p:sp>
        <p:sp>
          <p:nvSpPr>
            <p:cNvPr id="20" name="Text Box 58"/>
            <p:cNvSpPr txBox="1">
              <a:spLocks noChangeArrowheads="1"/>
            </p:cNvSpPr>
            <p:nvPr/>
          </p:nvSpPr>
          <p:spPr bwMode="auto">
            <a:xfrm>
              <a:off x="5638800" y="5943600"/>
              <a:ext cx="838200" cy="52322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CPU</a:t>
              </a:r>
            </a:p>
          </p:txBody>
        </p:sp>
        <p:sp>
          <p:nvSpPr>
            <p:cNvPr id="21" name="Line 65"/>
            <p:cNvSpPr>
              <a:spLocks noChangeShapeType="1"/>
            </p:cNvSpPr>
            <p:nvPr/>
          </p:nvSpPr>
          <p:spPr bwMode="auto">
            <a:xfrm>
              <a:off x="4572000" y="55626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66"/>
            <p:cNvSpPr>
              <a:spLocks noChangeShapeType="1"/>
            </p:cNvSpPr>
            <p:nvPr/>
          </p:nvSpPr>
          <p:spPr bwMode="auto">
            <a:xfrm>
              <a:off x="4572000" y="61722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288" y="622300"/>
            <a:ext cx="3871912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(1)</a:t>
            </a:r>
            <a:r>
              <a:rPr lang="zh-CN" altLang="en-US" sz="2800" b="1"/>
              <a:t>初始化</a:t>
            </a:r>
            <a:r>
              <a:rPr lang="en-US" altLang="zh-CN" sz="2800" b="1"/>
              <a:t>:</a:t>
            </a:r>
            <a:r>
              <a:rPr lang="zh-CN" altLang="en-US" sz="2800" b="1"/>
              <a:t>设置工作方式、屏蔽字</a:t>
            </a:r>
            <a:r>
              <a:rPr lang="zh-CN" altLang="en-US" sz="2800" b="1" smtClean="0"/>
              <a:t>、分配中断类型码等</a:t>
            </a:r>
            <a:endParaRPr lang="zh-CN" altLang="en-US" sz="28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288" y="2113037"/>
            <a:ext cx="3871912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(2)</a:t>
            </a:r>
            <a:r>
              <a:rPr lang="zh-CN" altLang="en-US" sz="2800" b="1"/>
              <a:t>启动设备</a:t>
            </a:r>
            <a:r>
              <a:rPr lang="en-US" altLang="zh-CN" sz="2800" b="1"/>
              <a:t>(</a:t>
            </a:r>
            <a:r>
              <a:rPr lang="zh-CN" altLang="en-US" sz="2800" b="1"/>
              <a:t>送命令字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sp>
        <p:nvSpPr>
          <p:cNvPr id="4" name="Text Box 61"/>
          <p:cNvSpPr txBox="1">
            <a:spLocks noChangeArrowheads="1"/>
          </p:cNvSpPr>
          <p:nvPr/>
        </p:nvSpPr>
        <p:spPr bwMode="auto">
          <a:xfrm>
            <a:off x="0" y="2765872"/>
            <a:ext cx="37004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(3)</a:t>
            </a:r>
            <a:r>
              <a:rPr lang="zh-CN" altLang="en-US" sz="2800" b="1"/>
              <a:t>设备请求中断</a:t>
            </a:r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50800" y="44450"/>
            <a:ext cx="4724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工作过程（外中断）</a:t>
            </a: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-1" y="3410997"/>
            <a:ext cx="4233865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(4)</a:t>
            </a:r>
            <a:r>
              <a:rPr lang="zh-CN" altLang="en-US" sz="2800" b="1"/>
              <a:t>中断控制器汇集各请求，向</a:t>
            </a:r>
            <a:r>
              <a:rPr lang="en-US" altLang="zh-CN" sz="2800" b="1"/>
              <a:t>CPU</a:t>
            </a:r>
            <a:r>
              <a:rPr lang="zh-CN" altLang="en-US" sz="2800" b="1"/>
              <a:t>送</a:t>
            </a:r>
            <a:r>
              <a:rPr lang="en-US" altLang="zh-CN" sz="2800" b="1"/>
              <a:t>INT</a:t>
            </a:r>
          </a:p>
        </p:txBody>
      </p:sp>
      <p:sp>
        <p:nvSpPr>
          <p:cNvPr id="7" name="Text Box 64"/>
          <p:cNvSpPr txBox="1">
            <a:spLocks noChangeArrowheads="1"/>
          </p:cNvSpPr>
          <p:nvPr/>
        </p:nvSpPr>
        <p:spPr bwMode="auto">
          <a:xfrm>
            <a:off x="0" y="4422056"/>
            <a:ext cx="37004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(5)CPU</a:t>
            </a:r>
            <a:r>
              <a:rPr lang="zh-CN" altLang="en-US" sz="2800" b="1"/>
              <a:t>响应，发</a:t>
            </a:r>
            <a:r>
              <a:rPr lang="en-US" altLang="zh-CN" sz="2800" b="1"/>
              <a:t>INTA</a:t>
            </a:r>
          </a:p>
        </p:txBody>
      </p:sp>
      <p:sp>
        <p:nvSpPr>
          <p:cNvPr id="8" name="Text Box 65"/>
          <p:cNvSpPr txBox="1">
            <a:spLocks noChangeArrowheads="1"/>
          </p:cNvSpPr>
          <p:nvPr/>
        </p:nvSpPr>
        <p:spPr bwMode="auto">
          <a:xfrm>
            <a:off x="35496" y="5066020"/>
            <a:ext cx="427456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(6)</a:t>
            </a:r>
            <a:r>
              <a:rPr lang="zh-CN" altLang="en-US" sz="2800" b="1"/>
              <a:t>中断控制器送出中断号</a:t>
            </a:r>
          </a:p>
        </p:txBody>
      </p:sp>
      <p:sp>
        <p:nvSpPr>
          <p:cNvPr id="9" name="Text Box 66"/>
          <p:cNvSpPr txBox="1">
            <a:spLocks noChangeArrowheads="1"/>
          </p:cNvSpPr>
          <p:nvPr/>
        </p:nvSpPr>
        <p:spPr bwMode="auto">
          <a:xfrm>
            <a:off x="50800" y="5715273"/>
            <a:ext cx="4259264" cy="954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(7)CPU</a:t>
            </a:r>
            <a:r>
              <a:rPr lang="zh-CN" altLang="en-US" sz="2800" b="1"/>
              <a:t>执行中断隐指令，转中断服务程序</a:t>
            </a:r>
          </a:p>
        </p:txBody>
      </p:sp>
      <p:grpSp>
        <p:nvGrpSpPr>
          <p:cNvPr id="10" name="Group 167"/>
          <p:cNvGrpSpPr>
            <a:grpSpLocks/>
          </p:cNvGrpSpPr>
          <p:nvPr/>
        </p:nvGrpSpPr>
        <p:grpSpPr bwMode="auto">
          <a:xfrm>
            <a:off x="4000501" y="304800"/>
            <a:ext cx="5186363" cy="6248400"/>
            <a:chOff x="2520" y="192"/>
            <a:chExt cx="3267" cy="3936"/>
          </a:xfrm>
        </p:grpSpPr>
        <p:grpSp>
          <p:nvGrpSpPr>
            <p:cNvPr id="12" name="Group 92"/>
            <p:cNvGrpSpPr>
              <a:grpSpLocks/>
            </p:cNvGrpSpPr>
            <p:nvPr/>
          </p:nvGrpSpPr>
          <p:grpSpPr bwMode="auto">
            <a:xfrm>
              <a:off x="2520" y="192"/>
              <a:ext cx="3267" cy="3936"/>
              <a:chOff x="2493" y="192"/>
              <a:chExt cx="3267" cy="3936"/>
            </a:xfrm>
          </p:grpSpPr>
          <p:sp>
            <p:nvSpPr>
              <p:cNvPr id="23" name="Line 93"/>
              <p:cNvSpPr>
                <a:spLocks noChangeShapeType="1"/>
              </p:cNvSpPr>
              <p:nvPr/>
            </p:nvSpPr>
            <p:spPr bwMode="auto">
              <a:xfrm>
                <a:off x="5232" y="240"/>
                <a:ext cx="0" cy="211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94"/>
              <p:cNvSpPr>
                <a:spLocks noChangeShapeType="1"/>
              </p:cNvSpPr>
              <p:nvPr/>
            </p:nvSpPr>
            <p:spPr bwMode="auto">
              <a:xfrm>
                <a:off x="2880" y="192"/>
                <a:ext cx="0" cy="39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95"/>
              <p:cNvSpPr>
                <a:spLocks noChangeShapeType="1"/>
              </p:cNvSpPr>
              <p:nvPr/>
            </p:nvSpPr>
            <p:spPr bwMode="auto">
              <a:xfrm>
                <a:off x="4896" y="2160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96"/>
              <p:cNvSpPr>
                <a:spLocks noChangeShapeType="1"/>
              </p:cNvSpPr>
              <p:nvPr/>
            </p:nvSpPr>
            <p:spPr bwMode="auto">
              <a:xfrm flipH="1">
                <a:off x="4704" y="26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97"/>
              <p:cNvSpPr>
                <a:spLocks noChangeShapeType="1"/>
              </p:cNvSpPr>
              <p:nvPr/>
            </p:nvSpPr>
            <p:spPr bwMode="auto">
              <a:xfrm flipH="1">
                <a:off x="4704" y="21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98"/>
              <p:cNvSpPr>
                <a:spLocks noChangeShapeType="1"/>
              </p:cNvSpPr>
              <p:nvPr/>
            </p:nvSpPr>
            <p:spPr bwMode="auto">
              <a:xfrm flipH="1">
                <a:off x="4704" y="5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99"/>
              <p:cNvSpPr>
                <a:spLocks noChangeShapeType="1"/>
              </p:cNvSpPr>
              <p:nvPr/>
            </p:nvSpPr>
            <p:spPr bwMode="auto">
              <a:xfrm flipV="1">
                <a:off x="5136" y="2688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100"/>
              <p:cNvSpPr>
                <a:spLocks noChangeShapeType="1"/>
              </p:cNvSpPr>
              <p:nvPr/>
            </p:nvSpPr>
            <p:spPr bwMode="auto">
              <a:xfrm flipH="1">
                <a:off x="2880" y="4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101"/>
              <p:cNvSpPr>
                <a:spLocks noChangeShapeType="1"/>
              </p:cNvSpPr>
              <p:nvPr/>
            </p:nvSpPr>
            <p:spPr bwMode="auto">
              <a:xfrm flipH="1">
                <a:off x="4704" y="3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02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1152" cy="576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103"/>
              <p:cNvSpPr txBox="1">
                <a:spLocks noChangeArrowheads="1"/>
              </p:cNvSpPr>
              <p:nvPr/>
            </p:nvSpPr>
            <p:spPr bwMode="auto">
              <a:xfrm>
                <a:off x="2976" y="2880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D7~0</a:t>
                </a:r>
              </a:p>
            </p:txBody>
          </p:sp>
          <p:sp>
            <p:nvSpPr>
              <p:cNvPr id="34" name="Line 104"/>
              <p:cNvSpPr>
                <a:spLocks noChangeShapeType="1"/>
              </p:cNvSpPr>
              <p:nvPr/>
            </p:nvSpPr>
            <p:spPr bwMode="auto">
              <a:xfrm>
                <a:off x="4944" y="384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Text Box 105"/>
              <p:cNvSpPr txBox="1">
                <a:spLocks noChangeArrowheads="1"/>
              </p:cNvSpPr>
              <p:nvPr/>
            </p:nvSpPr>
            <p:spPr bwMode="auto">
              <a:xfrm>
                <a:off x="4992" y="2544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IRQ0</a:t>
                </a:r>
              </a:p>
            </p:txBody>
          </p:sp>
          <p:sp>
            <p:nvSpPr>
              <p:cNvPr id="36" name="Text Box 106"/>
              <p:cNvSpPr txBox="1">
                <a:spLocks noChangeArrowheads="1"/>
              </p:cNvSpPr>
              <p:nvPr/>
            </p:nvSpPr>
            <p:spPr bwMode="auto">
              <a:xfrm>
                <a:off x="2880" y="240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地址线</a:t>
                </a:r>
              </a:p>
            </p:txBody>
          </p:sp>
          <p:sp>
            <p:nvSpPr>
              <p:cNvPr id="37" name="Text Box 107"/>
              <p:cNvSpPr txBox="1">
                <a:spLocks noChangeArrowheads="1"/>
              </p:cNvSpPr>
              <p:nvPr/>
            </p:nvSpPr>
            <p:spPr bwMode="auto">
              <a:xfrm>
                <a:off x="3552" y="306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寄存器选择</a:t>
                </a:r>
              </a:p>
            </p:txBody>
          </p:sp>
          <p:sp>
            <p:nvSpPr>
              <p:cNvPr id="38" name="Text Box 108"/>
              <p:cNvSpPr txBox="1">
                <a:spLocks noChangeArrowheads="1"/>
              </p:cNvSpPr>
              <p:nvPr/>
            </p:nvSpPr>
            <p:spPr bwMode="auto">
              <a:xfrm>
                <a:off x="3552" y="720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命令字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39" name="Text Box 109"/>
              <p:cNvSpPr txBox="1">
                <a:spLocks noChangeArrowheads="1"/>
              </p:cNvSpPr>
              <p:nvPr/>
            </p:nvSpPr>
            <p:spPr bwMode="auto">
              <a:xfrm>
                <a:off x="3552" y="1152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状态字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40" name="Text Box 110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数据缓冲器</a:t>
                </a:r>
              </a:p>
            </p:txBody>
          </p:sp>
          <p:sp>
            <p:nvSpPr>
              <p:cNvPr id="41" name="Text Box 111"/>
              <p:cNvSpPr txBox="1">
                <a:spLocks noChangeArrowheads="1"/>
              </p:cNvSpPr>
              <p:nvPr/>
            </p:nvSpPr>
            <p:spPr bwMode="auto">
              <a:xfrm>
                <a:off x="3552" y="2016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</a:t>
                </a:r>
                <a:r>
                  <a:rPr lang="zh-CN" altLang="en-US" sz="2400" b="1"/>
                  <a:t>控制逻辑</a:t>
                </a:r>
              </a:p>
            </p:txBody>
          </p:sp>
          <p:sp>
            <p:nvSpPr>
              <p:cNvPr id="42" name="Text Box 112"/>
              <p:cNvSpPr txBox="1">
                <a:spLocks noChangeArrowheads="1"/>
              </p:cNvSpPr>
              <p:nvPr/>
            </p:nvSpPr>
            <p:spPr bwMode="auto">
              <a:xfrm>
                <a:off x="2880" y="624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3" name="Text Box 113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4" name="Line 114"/>
              <p:cNvSpPr>
                <a:spLocks noChangeShapeType="1"/>
              </p:cNvSpPr>
              <p:nvPr/>
            </p:nvSpPr>
            <p:spPr bwMode="auto">
              <a:xfrm flipH="1">
                <a:off x="2880" y="864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115"/>
              <p:cNvSpPr>
                <a:spLocks noChangeShapeType="1"/>
              </p:cNvSpPr>
              <p:nvPr/>
            </p:nvSpPr>
            <p:spPr bwMode="auto">
              <a:xfrm flipH="1">
                <a:off x="2880" y="1296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16"/>
              <p:cNvSpPr>
                <a:spLocks noChangeShapeType="1"/>
              </p:cNvSpPr>
              <p:nvPr/>
            </p:nvSpPr>
            <p:spPr bwMode="auto">
              <a:xfrm flipH="1">
                <a:off x="2880" y="172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Text Box 117"/>
              <p:cNvSpPr txBox="1">
                <a:spLocks noChangeArrowheads="1"/>
              </p:cNvSpPr>
              <p:nvPr/>
            </p:nvSpPr>
            <p:spPr bwMode="auto">
              <a:xfrm>
                <a:off x="2880" y="1488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8" name="Text Box 118"/>
              <p:cNvSpPr txBox="1">
                <a:spLocks noChangeArrowheads="1"/>
              </p:cNvSpPr>
              <p:nvPr/>
            </p:nvSpPr>
            <p:spPr bwMode="auto">
              <a:xfrm>
                <a:off x="3552" y="2640"/>
                <a:ext cx="1152" cy="288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中断控制器</a:t>
                </a:r>
              </a:p>
            </p:txBody>
          </p:sp>
          <p:sp>
            <p:nvSpPr>
              <p:cNvPr id="49" name="Line 119"/>
              <p:cNvSpPr>
                <a:spLocks noChangeShapeType="1"/>
              </p:cNvSpPr>
              <p:nvPr/>
            </p:nvSpPr>
            <p:spPr bwMode="auto">
              <a:xfrm flipH="1">
                <a:off x="2880" y="268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20"/>
              <p:cNvSpPr>
                <a:spLocks noChangeShapeType="1"/>
              </p:cNvSpPr>
              <p:nvPr/>
            </p:nvSpPr>
            <p:spPr bwMode="auto">
              <a:xfrm flipH="1">
                <a:off x="2880" y="28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121"/>
              <p:cNvSpPr>
                <a:spLocks noChangeShapeType="1"/>
              </p:cNvSpPr>
              <p:nvPr/>
            </p:nvSpPr>
            <p:spPr bwMode="auto">
              <a:xfrm flipH="1">
                <a:off x="2880" y="307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Text Box 122"/>
              <p:cNvSpPr txBox="1">
                <a:spLocks noChangeArrowheads="1"/>
              </p:cNvSpPr>
              <p:nvPr/>
            </p:nvSpPr>
            <p:spPr bwMode="auto">
              <a:xfrm>
                <a:off x="2976" y="2496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</a:t>
                </a:r>
              </a:p>
            </p:txBody>
          </p:sp>
          <p:sp>
            <p:nvSpPr>
              <p:cNvPr id="53" name="Text Box 123"/>
              <p:cNvSpPr txBox="1">
                <a:spLocks noChangeArrowheads="1"/>
              </p:cNvSpPr>
              <p:nvPr/>
            </p:nvSpPr>
            <p:spPr bwMode="auto">
              <a:xfrm>
                <a:off x="2976" y="2688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INTA</a:t>
                </a:r>
              </a:p>
            </p:txBody>
          </p:sp>
          <p:sp>
            <p:nvSpPr>
              <p:cNvPr id="54" name="Line 124"/>
              <p:cNvSpPr>
                <a:spLocks noChangeShapeType="1"/>
              </p:cNvSpPr>
              <p:nvPr/>
            </p:nvSpPr>
            <p:spPr bwMode="auto">
              <a:xfrm flipH="1">
                <a:off x="4704" y="86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Text Box 125"/>
              <p:cNvSpPr txBox="1">
                <a:spLocks noChangeArrowheads="1"/>
              </p:cNvSpPr>
              <p:nvPr/>
            </p:nvSpPr>
            <p:spPr bwMode="auto">
              <a:xfrm>
                <a:off x="4752" y="624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命令</a:t>
                </a:r>
              </a:p>
            </p:txBody>
          </p:sp>
          <p:sp>
            <p:nvSpPr>
              <p:cNvPr id="56" name="Line 126"/>
              <p:cNvSpPr>
                <a:spLocks noChangeShapeType="1"/>
              </p:cNvSpPr>
              <p:nvPr/>
            </p:nvSpPr>
            <p:spPr bwMode="auto">
              <a:xfrm flipH="1">
                <a:off x="4704" y="129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127"/>
              <p:cNvSpPr>
                <a:spLocks noChangeShapeType="1"/>
              </p:cNvSpPr>
              <p:nvPr/>
            </p:nvSpPr>
            <p:spPr bwMode="auto">
              <a:xfrm flipH="1">
                <a:off x="4704" y="172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128"/>
              <p:cNvSpPr>
                <a:spLocks noChangeShapeType="1"/>
              </p:cNvSpPr>
              <p:nvPr/>
            </p:nvSpPr>
            <p:spPr bwMode="auto">
              <a:xfrm flipH="1">
                <a:off x="4704" y="28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129"/>
              <p:cNvSpPr>
                <a:spLocks noChangeShapeType="1"/>
              </p:cNvSpPr>
              <p:nvPr/>
            </p:nvSpPr>
            <p:spPr bwMode="auto">
              <a:xfrm flipH="1">
                <a:off x="4704" y="302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Text Box 130"/>
              <p:cNvSpPr txBox="1">
                <a:spLocks noChangeArrowheads="1"/>
              </p:cNvSpPr>
              <p:nvPr/>
            </p:nvSpPr>
            <p:spPr bwMode="auto">
              <a:xfrm>
                <a:off x="4992" y="288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IRQ7</a:t>
                </a:r>
              </a:p>
            </p:txBody>
          </p:sp>
          <p:sp>
            <p:nvSpPr>
              <p:cNvPr id="61" name="Text Box 131"/>
              <p:cNvSpPr txBox="1">
                <a:spLocks noChangeArrowheads="1"/>
              </p:cNvSpPr>
              <p:nvPr/>
            </p:nvSpPr>
            <p:spPr bwMode="auto">
              <a:xfrm>
                <a:off x="4752" y="1056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状态</a:t>
                </a:r>
              </a:p>
            </p:txBody>
          </p:sp>
          <p:sp>
            <p:nvSpPr>
              <p:cNvPr id="62" name="Text Box 132"/>
              <p:cNvSpPr txBox="1">
                <a:spLocks noChangeArrowheads="1"/>
              </p:cNvSpPr>
              <p:nvPr/>
            </p:nvSpPr>
            <p:spPr bwMode="auto">
              <a:xfrm>
                <a:off x="4752" y="1488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</a:t>
                </a:r>
              </a:p>
            </p:txBody>
          </p:sp>
          <p:sp>
            <p:nvSpPr>
              <p:cNvPr id="63" name="Text Box 133"/>
              <p:cNvSpPr txBox="1">
                <a:spLocks noChangeArrowheads="1"/>
              </p:cNvSpPr>
              <p:nvPr/>
            </p:nvSpPr>
            <p:spPr bwMode="auto">
              <a:xfrm>
                <a:off x="5229" y="720"/>
                <a:ext cx="388" cy="11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外部设备</a:t>
                </a:r>
              </a:p>
            </p:txBody>
          </p:sp>
          <p:sp>
            <p:nvSpPr>
              <p:cNvPr id="64" name="Text Box 134"/>
              <p:cNvSpPr txBox="1">
                <a:spLocks noChangeArrowheads="1"/>
              </p:cNvSpPr>
              <p:nvPr/>
            </p:nvSpPr>
            <p:spPr bwMode="auto">
              <a:xfrm>
                <a:off x="2493" y="672"/>
                <a:ext cx="388" cy="120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系统总线</a:t>
                </a:r>
              </a:p>
            </p:txBody>
          </p:sp>
          <p:sp>
            <p:nvSpPr>
              <p:cNvPr id="65" name="Text Box 135"/>
              <p:cNvSpPr txBox="1">
                <a:spLocks noChangeArrowheads="1"/>
              </p:cNvSpPr>
              <p:nvPr/>
            </p:nvSpPr>
            <p:spPr bwMode="auto">
              <a:xfrm>
                <a:off x="3648" y="2880"/>
                <a:ext cx="1152" cy="288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（</a:t>
                </a:r>
                <a:r>
                  <a:rPr lang="en-US" altLang="zh-CN" sz="2400" b="1"/>
                  <a:t>8259</a:t>
                </a:r>
                <a:r>
                  <a:rPr lang="zh-CN" altLang="en-US" sz="2400" b="1"/>
                  <a:t>）</a:t>
                </a:r>
              </a:p>
            </p:txBody>
          </p:sp>
          <p:sp>
            <p:nvSpPr>
              <p:cNvPr id="66" name="Text Box 136"/>
              <p:cNvSpPr txBox="1">
                <a:spLocks noChangeArrowheads="1"/>
              </p:cNvSpPr>
              <p:nvPr/>
            </p:nvSpPr>
            <p:spPr bwMode="auto">
              <a:xfrm>
                <a:off x="4704" y="192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IRQi</a:t>
                </a:r>
              </a:p>
            </p:txBody>
          </p:sp>
        </p:grpSp>
        <p:sp>
          <p:nvSpPr>
            <p:cNvPr id="13" name="Text Box 137"/>
            <p:cNvSpPr txBox="1">
              <a:spLocks noChangeArrowheads="1"/>
            </p:cNvSpPr>
            <p:nvPr/>
          </p:nvSpPr>
          <p:spPr bwMode="auto">
            <a:xfrm>
              <a:off x="3579" y="3312"/>
              <a:ext cx="528" cy="35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M</a:t>
              </a:r>
            </a:p>
          </p:txBody>
        </p:sp>
        <p:sp>
          <p:nvSpPr>
            <p:cNvPr id="14" name="Text Box 138"/>
            <p:cNvSpPr txBox="1">
              <a:spLocks noChangeArrowheads="1"/>
            </p:cNvSpPr>
            <p:nvPr/>
          </p:nvSpPr>
          <p:spPr bwMode="auto">
            <a:xfrm>
              <a:off x="3579" y="3744"/>
              <a:ext cx="528" cy="35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CPU</a:t>
              </a:r>
            </a:p>
          </p:txBody>
        </p:sp>
        <p:sp>
          <p:nvSpPr>
            <p:cNvPr id="19" name="Line 143"/>
            <p:cNvSpPr>
              <a:spLocks noChangeShapeType="1"/>
            </p:cNvSpPr>
            <p:nvPr/>
          </p:nvSpPr>
          <p:spPr bwMode="auto">
            <a:xfrm>
              <a:off x="2907" y="350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44"/>
            <p:cNvSpPr>
              <a:spLocks noChangeShapeType="1"/>
            </p:cNvSpPr>
            <p:nvPr/>
          </p:nvSpPr>
          <p:spPr bwMode="auto">
            <a:xfrm>
              <a:off x="2907" y="388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45"/>
            <p:cNvSpPr txBox="1">
              <a:spLocks noChangeArrowheads="1"/>
            </p:cNvSpPr>
            <p:nvPr/>
          </p:nvSpPr>
          <p:spPr bwMode="auto">
            <a:xfrm>
              <a:off x="4731" y="3600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主机板</a:t>
              </a:r>
            </a:p>
          </p:txBody>
        </p:sp>
      </p:grpSp>
      <p:sp>
        <p:nvSpPr>
          <p:cNvPr id="67" name="Line 168"/>
          <p:cNvSpPr>
            <a:spLocks noChangeShapeType="1"/>
          </p:cNvSpPr>
          <p:nvPr/>
        </p:nvSpPr>
        <p:spPr bwMode="auto">
          <a:xfrm>
            <a:off x="4622800" y="616585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169"/>
          <p:cNvSpPr>
            <a:spLocks noChangeShapeType="1"/>
          </p:cNvSpPr>
          <p:nvPr/>
        </p:nvSpPr>
        <p:spPr bwMode="auto">
          <a:xfrm>
            <a:off x="4622800" y="298450"/>
            <a:ext cx="0" cy="62484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170"/>
          <p:cNvSpPr>
            <a:spLocks noChangeShapeType="1"/>
          </p:cNvSpPr>
          <p:nvPr/>
        </p:nvSpPr>
        <p:spPr bwMode="auto">
          <a:xfrm flipH="1">
            <a:off x="4622800" y="487045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 Box 171"/>
          <p:cNvSpPr txBox="1">
            <a:spLocks noChangeArrowheads="1"/>
          </p:cNvSpPr>
          <p:nvPr/>
        </p:nvSpPr>
        <p:spPr bwMode="auto">
          <a:xfrm>
            <a:off x="5695528" y="4195936"/>
            <a:ext cx="1828800" cy="45720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</a:rPr>
              <a:t>中断控制器</a:t>
            </a:r>
          </a:p>
        </p:txBody>
      </p:sp>
      <p:sp>
        <p:nvSpPr>
          <p:cNvPr id="71" name="Line 172"/>
          <p:cNvSpPr>
            <a:spLocks noChangeShapeType="1"/>
          </p:cNvSpPr>
          <p:nvPr/>
        </p:nvSpPr>
        <p:spPr bwMode="auto">
          <a:xfrm flipH="1">
            <a:off x="4622800" y="1350963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 Box 173"/>
          <p:cNvSpPr txBox="1">
            <a:spLocks noChangeArrowheads="1"/>
          </p:cNvSpPr>
          <p:nvPr/>
        </p:nvSpPr>
        <p:spPr bwMode="auto">
          <a:xfrm>
            <a:off x="5689600" y="1124744"/>
            <a:ext cx="1828800" cy="461665"/>
          </a:xfrm>
          <a:prstGeom prst="rect">
            <a:avLst/>
          </a:prstGeom>
          <a:solidFill>
            <a:srgbClr val="00B05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   </a:t>
            </a:r>
            <a:r>
              <a:rPr lang="zh-CN" altLang="en-US" sz="2400" b="1">
                <a:solidFill>
                  <a:srgbClr val="FF3300"/>
                </a:solidFill>
              </a:rPr>
              <a:t>命令字</a:t>
            </a:r>
            <a:r>
              <a:rPr lang="en-US" altLang="zh-CN" sz="2400" b="1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73" name="Line 174"/>
          <p:cNvSpPr>
            <a:spLocks noChangeShapeType="1"/>
          </p:cNvSpPr>
          <p:nvPr/>
        </p:nvSpPr>
        <p:spPr bwMode="auto">
          <a:xfrm flipH="1">
            <a:off x="7518400" y="136525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75"/>
          <p:cNvSpPr>
            <a:spLocks noChangeShapeType="1"/>
          </p:cNvSpPr>
          <p:nvPr/>
        </p:nvSpPr>
        <p:spPr bwMode="auto">
          <a:xfrm>
            <a:off x="8356600" y="374650"/>
            <a:ext cx="0" cy="33528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176"/>
          <p:cNvSpPr>
            <a:spLocks noChangeShapeType="1"/>
          </p:cNvSpPr>
          <p:nvPr/>
        </p:nvSpPr>
        <p:spPr bwMode="auto">
          <a:xfrm flipH="1">
            <a:off x="7518400" y="205105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 Box 177"/>
          <p:cNvSpPr txBox="1">
            <a:spLocks noChangeArrowheads="1"/>
          </p:cNvSpPr>
          <p:nvPr/>
        </p:nvSpPr>
        <p:spPr bwMode="auto">
          <a:xfrm>
            <a:off x="5689600" y="1815207"/>
            <a:ext cx="1828800" cy="461665"/>
          </a:xfrm>
          <a:prstGeom prst="rect">
            <a:avLst/>
          </a:prstGeom>
          <a:solidFill>
            <a:srgbClr val="00B05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   </a:t>
            </a:r>
            <a:r>
              <a:rPr lang="zh-CN" altLang="en-US" sz="2400" b="1">
                <a:solidFill>
                  <a:srgbClr val="FF3300"/>
                </a:solidFill>
              </a:rPr>
              <a:t>状态字</a:t>
            </a:r>
            <a:r>
              <a:rPr lang="en-US" altLang="zh-CN" sz="2400" b="1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77" name="Text Box 178"/>
          <p:cNvSpPr txBox="1">
            <a:spLocks noChangeArrowheads="1"/>
          </p:cNvSpPr>
          <p:nvPr/>
        </p:nvSpPr>
        <p:spPr bwMode="auto">
          <a:xfrm>
            <a:off x="5689600" y="3183359"/>
            <a:ext cx="1828800" cy="461665"/>
          </a:xfrm>
          <a:prstGeom prst="rect">
            <a:avLst/>
          </a:prstGeom>
          <a:solidFill>
            <a:srgbClr val="00B05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  </a:t>
            </a:r>
            <a:r>
              <a:rPr lang="zh-CN" altLang="en-US" sz="2400" b="1">
                <a:solidFill>
                  <a:srgbClr val="FF3300"/>
                </a:solidFill>
              </a:rPr>
              <a:t>控制逻辑</a:t>
            </a:r>
          </a:p>
        </p:txBody>
      </p:sp>
      <p:sp>
        <p:nvSpPr>
          <p:cNvPr id="78" name="Line 179"/>
          <p:cNvSpPr>
            <a:spLocks noChangeShapeType="1"/>
          </p:cNvSpPr>
          <p:nvPr/>
        </p:nvSpPr>
        <p:spPr bwMode="auto">
          <a:xfrm flipH="1">
            <a:off x="7518400" y="342265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180"/>
          <p:cNvSpPr>
            <a:spLocks noChangeShapeType="1"/>
          </p:cNvSpPr>
          <p:nvPr/>
        </p:nvSpPr>
        <p:spPr bwMode="auto">
          <a:xfrm>
            <a:off x="7823200" y="3422650"/>
            <a:ext cx="0" cy="1066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181"/>
          <p:cNvSpPr>
            <a:spLocks noChangeShapeType="1"/>
          </p:cNvSpPr>
          <p:nvPr/>
        </p:nvSpPr>
        <p:spPr bwMode="auto">
          <a:xfrm flipH="1">
            <a:off x="7518400" y="448945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182"/>
          <p:cNvSpPr>
            <a:spLocks noChangeShapeType="1"/>
          </p:cNvSpPr>
          <p:nvPr/>
        </p:nvSpPr>
        <p:spPr bwMode="auto">
          <a:xfrm flipH="1">
            <a:off x="4622800" y="426085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183"/>
          <p:cNvSpPr>
            <a:spLocks noChangeShapeType="1"/>
          </p:cNvSpPr>
          <p:nvPr/>
        </p:nvSpPr>
        <p:spPr bwMode="auto">
          <a:xfrm flipH="1">
            <a:off x="4622800" y="456565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184"/>
          <p:cNvSpPr>
            <a:spLocks noChangeShapeType="1"/>
          </p:cNvSpPr>
          <p:nvPr/>
        </p:nvSpPr>
        <p:spPr bwMode="auto">
          <a:xfrm flipH="1">
            <a:off x="7518400" y="273685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185"/>
          <p:cNvSpPr txBox="1">
            <a:spLocks noChangeArrowheads="1"/>
          </p:cNvSpPr>
          <p:nvPr/>
        </p:nvSpPr>
        <p:spPr bwMode="auto">
          <a:xfrm>
            <a:off x="5689600" y="2535287"/>
            <a:ext cx="1828800" cy="461665"/>
          </a:xfrm>
          <a:prstGeom prst="rect">
            <a:avLst/>
          </a:prstGeom>
          <a:solidFill>
            <a:srgbClr val="00B05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</a:rPr>
              <a:t>数据缓冲器</a:t>
            </a:r>
          </a:p>
        </p:txBody>
      </p:sp>
      <p:sp>
        <p:nvSpPr>
          <p:cNvPr id="85" name="Line 186"/>
          <p:cNvSpPr>
            <a:spLocks noChangeShapeType="1"/>
          </p:cNvSpPr>
          <p:nvPr/>
        </p:nvSpPr>
        <p:spPr bwMode="auto">
          <a:xfrm flipH="1">
            <a:off x="4622800" y="273685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67" grpId="0" animBg="1"/>
      <p:bldP spid="68" grpId="0" animBg="1"/>
      <p:bldP spid="69" grpId="0" animBg="1"/>
      <p:bldP spid="70" grpId="0" build="p" autoUpdateAnimBg="0" advAuto="0"/>
      <p:bldP spid="71" grpId="0" animBg="1"/>
      <p:bldP spid="72" grpId="0" animBg="1" autoUpdateAnimBg="0"/>
      <p:bldP spid="73" grpId="0" animBg="1"/>
      <p:bldP spid="74" grpId="0" animBg="1"/>
      <p:bldP spid="75" grpId="0" animBg="1"/>
      <p:bldP spid="76" grpId="0" animBg="1" autoUpdateAnimBg="0"/>
      <p:bldP spid="77" grpId="0" animBg="1" autoUpdateAnimBg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 autoUpdateAnimBg="0"/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350963" y="2274798"/>
            <a:ext cx="691038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硬中断</a:t>
            </a:r>
            <a:r>
              <a:rPr lang="zh-CN" altLang="en-US" sz="2800" b="1">
                <a:ea typeface="宋体" panose="02010600030101010101" pitchFamily="2" charset="-122"/>
              </a:rPr>
              <a:t>：由硬件请求信号引发中断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97024" y="116632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3</a:t>
            </a:r>
            <a:r>
              <a:rPr lang="en-US" altLang="zh-CN" sz="2800" b="1" smtClean="0">
                <a:ea typeface="宋体" panose="02010600030101010101" pitchFamily="2" charset="-122"/>
              </a:rPr>
              <a:t>.</a:t>
            </a:r>
            <a:r>
              <a:rPr lang="zh-CN" altLang="en-US" sz="2800" b="1">
                <a:ea typeface="宋体" panose="02010600030101010101" pitchFamily="2" charset="-122"/>
              </a:rPr>
              <a:t>中断分类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00050" y="1673135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ea typeface="宋体" panose="02010600030101010101" pitchFamily="2" charset="-122"/>
              </a:rPr>
              <a:t>1</a:t>
            </a:r>
            <a:r>
              <a:rPr lang="zh-CN" altLang="en-US" sz="2800" b="1">
                <a:ea typeface="宋体" panose="02010600030101010101" pitchFamily="2" charset="-122"/>
              </a:rPr>
              <a:t>）硬中断与软中断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85888" y="2995523"/>
            <a:ext cx="656431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软中断</a:t>
            </a:r>
            <a:r>
              <a:rPr lang="zh-CN" altLang="en-US" sz="2800" b="1">
                <a:ea typeface="宋体" panose="02010600030101010101" pitchFamily="2" charset="-122"/>
              </a:rPr>
              <a:t>：由软中断指令引发中断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5763" y="3746410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ea typeface="宋体" panose="02010600030101010101" pitchFamily="2" charset="-122"/>
              </a:rPr>
              <a:t>2</a:t>
            </a:r>
            <a:r>
              <a:rPr lang="zh-CN" altLang="en-US" sz="2800" b="1">
                <a:ea typeface="宋体" panose="02010600030101010101" pitchFamily="2" charset="-122"/>
              </a:rPr>
              <a:t>）内中断与外中断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296988" y="4357598"/>
            <a:ext cx="7200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内中断</a:t>
            </a:r>
            <a:r>
              <a:rPr lang="zh-CN" altLang="en-US" sz="2800" b="1">
                <a:ea typeface="宋体" panose="02010600030101010101" pitchFamily="2" charset="-122"/>
              </a:rPr>
              <a:t>：中断源来自主机内部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268413" y="5633948"/>
            <a:ext cx="76104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外中断</a:t>
            </a:r>
            <a:r>
              <a:rPr lang="zh-CN" altLang="en-US" sz="2800" b="1">
                <a:ea typeface="宋体" panose="02010600030101010101" pitchFamily="2" charset="-122"/>
              </a:rPr>
              <a:t>：中断源来自主机外部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1513" y="908720"/>
            <a:ext cx="74993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中断源：引起中断的原因或事件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860550" y="4991010"/>
            <a:ext cx="7200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比如：掉电、除法错、</a:t>
            </a:r>
            <a:r>
              <a:rPr lang="zh-CN" altLang="en-US" sz="2800" b="1" smtClean="0">
                <a:ea typeface="宋体" panose="02010600030101010101" pitchFamily="2" charset="-122"/>
              </a:rPr>
              <a:t>溢出</a:t>
            </a:r>
            <a:r>
              <a:rPr lang="en-US" altLang="zh-CN" sz="2800" b="1" smtClean="0">
                <a:ea typeface="宋体" panose="02010600030101010101" pitchFamily="2" charset="-122"/>
              </a:rPr>
              <a:t>……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858963" y="6218148"/>
            <a:ext cx="512921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比如打印机、键盘等外设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61913" y="95250"/>
            <a:ext cx="7772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）可屏蔽中断与非屏蔽中断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811213" y="1806575"/>
            <a:ext cx="7802562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可屏蔽中断：可通过屏蔽字屏蔽请求；关中断时不响应请求。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827088" y="2940050"/>
            <a:ext cx="7475537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非屏蔽中断：与屏蔽字无关；请求的响应与开</a:t>
            </a:r>
            <a:r>
              <a:rPr lang="en-US" altLang="zh-CN" sz="2800" b="1"/>
              <a:t>/</a:t>
            </a:r>
            <a:r>
              <a:rPr lang="zh-CN" altLang="en-US" sz="2800" b="1"/>
              <a:t>关中断无关。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0" y="4221088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4</a:t>
            </a:r>
            <a:r>
              <a:rPr lang="zh-CN" altLang="en-US" sz="2800" b="1"/>
              <a:t>）向量中断与非向量中断</a:t>
            </a: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V="1">
            <a:off x="4940299" y="844644"/>
            <a:ext cx="523875" cy="27454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4937125" y="1171575"/>
            <a:ext cx="52705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278558" y="889556"/>
            <a:ext cx="3637929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中断允许标志位：</a:t>
            </a:r>
            <a:r>
              <a:rPr lang="en-US" altLang="zh-CN" sz="2800" b="1"/>
              <a:t>IF</a:t>
            </a:r>
            <a:endParaRPr lang="zh-CN" altLang="en-US" sz="2800" b="1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464175" y="601524"/>
            <a:ext cx="26765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=1, </a:t>
            </a:r>
            <a:r>
              <a:rPr lang="zh-CN" altLang="en-US" sz="2800" b="1"/>
              <a:t>开中断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484813" y="1177588"/>
            <a:ext cx="26765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=0, </a:t>
            </a:r>
            <a:r>
              <a:rPr lang="zh-CN" altLang="en-US" sz="2800" b="1"/>
              <a:t>关中断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968374" y="6103938"/>
            <a:ext cx="792410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向量中断：由</a:t>
            </a:r>
            <a:r>
              <a:rPr lang="zh-CN" altLang="en-US" sz="2800" b="1" smtClean="0"/>
              <a:t>硬件直接提供</a:t>
            </a:r>
            <a:r>
              <a:rPr lang="zh-CN" altLang="en-US" sz="2800" b="1"/>
              <a:t>服务程序入口地址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946150" y="5491163"/>
            <a:ext cx="80183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非向量中断：由</a:t>
            </a:r>
            <a:r>
              <a:rPr lang="zh-CN" altLang="en-US" sz="2800" b="1" smtClean="0"/>
              <a:t>软件查询提供</a:t>
            </a:r>
            <a:r>
              <a:rPr lang="zh-CN" altLang="en-US" sz="2800" b="1"/>
              <a:t>服务程序入口地址</a:t>
            </a:r>
          </a:p>
        </p:txBody>
      </p:sp>
      <p:sp>
        <p:nvSpPr>
          <p:cNvPr id="13" name="AutoShape 37"/>
          <p:cNvSpPr>
            <a:spLocks/>
          </p:cNvSpPr>
          <p:nvPr/>
        </p:nvSpPr>
        <p:spPr bwMode="auto">
          <a:xfrm>
            <a:off x="775841" y="5759450"/>
            <a:ext cx="195759" cy="727075"/>
          </a:xfrm>
          <a:prstGeom prst="leftBrace">
            <a:avLst>
              <a:gd name="adj1" fmla="val 5312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958850" y="4846638"/>
            <a:ext cx="690721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根据中断源获取服务程序入口地址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nimBg="1"/>
      <p:bldP spid="7" grpId="0" animBg="1"/>
      <p:bldP spid="8" grpId="0"/>
      <p:bldP spid="9" grpId="0" autoUpdateAnimBg="0"/>
      <p:bldP spid="10" grpId="0" autoUpdateAnimBg="0"/>
      <p:bldP spid="11" grpId="0" autoUpdateAnimBg="0"/>
      <p:bldP spid="12" grpId="0" autoUpdateAnimBg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9"/>
          <p:cNvSpPr txBox="1">
            <a:spLocks noChangeArrowheads="1"/>
          </p:cNvSpPr>
          <p:nvPr/>
        </p:nvSpPr>
        <p:spPr bwMode="auto">
          <a:xfrm>
            <a:off x="317500" y="1130300"/>
            <a:ext cx="22225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中断向量：</a:t>
            </a:r>
          </a:p>
        </p:txBody>
      </p:sp>
      <p:sp>
        <p:nvSpPr>
          <p:cNvPr id="3" name="Text Box 52"/>
          <p:cNvSpPr txBox="1">
            <a:spLocks noChangeArrowheads="1"/>
          </p:cNvSpPr>
          <p:nvPr/>
        </p:nvSpPr>
        <p:spPr bwMode="auto">
          <a:xfrm>
            <a:off x="2095500" y="1128713"/>
            <a:ext cx="6680200" cy="5222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中断服务程序入口地址</a:t>
            </a:r>
          </a:p>
        </p:txBody>
      </p:sp>
      <p:sp>
        <p:nvSpPr>
          <p:cNvPr id="4" name="Text Box 53"/>
          <p:cNvSpPr txBox="1">
            <a:spLocks noChangeArrowheads="1"/>
          </p:cNvSpPr>
          <p:nvPr/>
        </p:nvSpPr>
        <p:spPr bwMode="auto">
          <a:xfrm>
            <a:off x="317500" y="1793875"/>
            <a:ext cx="2895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中断向量表：</a:t>
            </a:r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2400300" y="1793875"/>
            <a:ext cx="637540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存放各中断服务程序的入口</a:t>
            </a:r>
            <a:r>
              <a:rPr lang="zh-CN" altLang="en-US" sz="2800" b="1" smtClean="0">
                <a:ea typeface="宋体" panose="02010600030101010101" pitchFamily="2" charset="-122"/>
              </a:rPr>
              <a:t>地址的单元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361950" y="2428875"/>
            <a:ext cx="22225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向量地址：</a:t>
            </a:r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2139950" y="2428875"/>
            <a:ext cx="6635750" cy="954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访问中断向量表的地址码</a:t>
            </a:r>
            <a:r>
              <a:rPr lang="en-US" altLang="zh-CN" sz="2800" b="1">
                <a:ea typeface="宋体" panose="02010600030101010101" pitchFamily="2" charset="-122"/>
              </a:rPr>
              <a:t>,</a:t>
            </a:r>
            <a:r>
              <a:rPr lang="zh-CN" altLang="en-US" sz="2800" b="1">
                <a:ea typeface="宋体" panose="02010600030101010101" pitchFamily="2" charset="-122"/>
              </a:rPr>
              <a:t>可通过中断类型码计算得到</a:t>
            </a:r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322263" y="531813"/>
            <a:ext cx="22225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中断类型码：</a:t>
            </a: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2454275" y="528638"/>
            <a:ext cx="433070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每个中断源对应的编号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00013" y="5611813"/>
            <a:ext cx="2590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向量地址</a:t>
            </a: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459288" y="3684588"/>
            <a:ext cx="4724400" cy="2286000"/>
            <a:chOff x="2736" y="288"/>
            <a:chExt cx="2976" cy="1440"/>
          </a:xfrm>
        </p:grpSpPr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2736" y="528"/>
              <a:ext cx="67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2#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3408" y="288"/>
              <a:ext cx="9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ea typeface="黑体" pitchFamily="49" charset="-122"/>
                </a:rPr>
                <a:t>向量表</a:t>
              </a: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3120" y="576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入口地址</a:t>
              </a: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120" y="864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入口地址</a:t>
              </a: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3120" y="1152"/>
              <a:ext cx="1488" cy="576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2736" y="816"/>
              <a:ext cx="67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3#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4608" y="576"/>
              <a:ext cx="11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号中断源</a:t>
              </a:r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4608" y="864"/>
              <a:ext cx="11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号中断源</a:t>
              </a: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3792" y="1200"/>
              <a:ext cx="0" cy="48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33338" y="6096000"/>
            <a:ext cx="2590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zh-CN" altLang="en-US" sz="2800" b="1">
                <a:ea typeface="宋体" panose="02010600030101010101" pitchFamily="2" charset="-122"/>
              </a:rPr>
              <a:t>单元地址</a:t>
            </a:r>
            <a:r>
              <a:rPr lang="en-US" altLang="zh-CN" sz="2800" b="1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1809750" y="5640388"/>
            <a:ext cx="23241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中断号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+2</a:t>
            </a:r>
          </a:p>
        </p:txBody>
      </p:sp>
      <p:sp>
        <p:nvSpPr>
          <p:cNvPr id="23" name="Text Box 68"/>
          <p:cNvSpPr txBox="1">
            <a:spLocks noChangeArrowheads="1"/>
          </p:cNvSpPr>
          <p:nvPr/>
        </p:nvSpPr>
        <p:spPr bwMode="auto">
          <a:xfrm>
            <a:off x="123825" y="3551238"/>
            <a:ext cx="4010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ea typeface="宋体" panose="02010600030101010101" pitchFamily="2" charset="-122"/>
              </a:rPr>
              <a:t>.</a:t>
            </a:r>
            <a:r>
              <a:rPr lang="zh-CN" altLang="en-US" sz="2800" b="1">
                <a:ea typeface="宋体" panose="02010600030101010101" pitchFamily="2" charset="-122"/>
              </a:rPr>
              <a:t>模型机中断向量表</a:t>
            </a:r>
          </a:p>
        </p:txBody>
      </p:sp>
      <p:sp>
        <p:nvSpPr>
          <p:cNvPr id="24" name="Text Box 69"/>
          <p:cNvSpPr txBox="1">
            <a:spLocks noChangeArrowheads="1"/>
          </p:cNvSpPr>
          <p:nvPr/>
        </p:nvSpPr>
        <p:spPr bwMode="auto">
          <a:xfrm>
            <a:off x="38100" y="4079875"/>
            <a:ext cx="4749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zh-CN" altLang="en-US" sz="2800" b="1">
                <a:ea typeface="宋体" panose="02010600030101010101" pitchFamily="2" charset="-122"/>
              </a:rPr>
              <a:t>从主存</a:t>
            </a:r>
            <a:r>
              <a:rPr lang="en-US" altLang="zh-CN" sz="2800" b="1">
                <a:ea typeface="宋体" panose="02010600030101010101" pitchFamily="2" charset="-122"/>
              </a:rPr>
              <a:t>2#</a:t>
            </a:r>
            <a:r>
              <a:rPr lang="zh-CN" altLang="en-US" sz="2800" b="1">
                <a:ea typeface="宋体" panose="02010600030101010101" pitchFamily="2" charset="-122"/>
              </a:rPr>
              <a:t>单元开始安排</a:t>
            </a:r>
            <a:r>
              <a:rPr lang="en-US" altLang="zh-CN" sz="2800" b="1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5" name="Text Box 70"/>
          <p:cNvSpPr txBox="1">
            <a:spLocks noChangeArrowheads="1"/>
          </p:cNvSpPr>
          <p:nvPr/>
        </p:nvSpPr>
        <p:spPr bwMode="auto">
          <a:xfrm>
            <a:off x="106363" y="4641850"/>
            <a:ext cx="43561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M</a:t>
            </a:r>
            <a:r>
              <a:rPr lang="zh-CN" altLang="en-US" sz="2800" b="1">
                <a:ea typeface="宋体" panose="02010600030101010101" pitchFamily="2" charset="-122"/>
              </a:rPr>
              <a:t>按字编址。一个入口地址</a:t>
            </a:r>
            <a:r>
              <a:rPr lang="en-US" altLang="zh-CN" sz="2800" b="1">
                <a:ea typeface="宋体" panose="02010600030101010101" pitchFamily="2" charset="-122"/>
              </a:rPr>
              <a:t>16</a:t>
            </a:r>
            <a:r>
              <a:rPr lang="zh-CN" altLang="en-US" sz="2800" b="1">
                <a:ea typeface="宋体" panose="02010600030101010101" pitchFamily="2" charset="-122"/>
              </a:rPr>
              <a:t>位，占一个编址单元。</a:t>
            </a:r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322263" y="15875"/>
            <a:ext cx="433070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向量中断相关的几个概念：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/>
      <p:bldP spid="9" grpId="0"/>
      <p:bldP spid="1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96142" y="886991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smtClean="0">
                <a:ea typeface="宋体" panose="02010600030101010101" pitchFamily="2" charset="-122"/>
              </a:rPr>
              <a:t>例</a:t>
            </a:r>
            <a:r>
              <a:rPr lang="en-US" altLang="zh-CN" sz="2800" b="1" smtClean="0">
                <a:ea typeface="宋体" panose="02010600030101010101" pitchFamily="2" charset="-122"/>
              </a:rPr>
              <a:t>. IBM </a:t>
            </a:r>
            <a:r>
              <a:rPr lang="en-US" altLang="zh-CN" sz="2800" b="1">
                <a:ea typeface="宋体" panose="02010600030101010101" pitchFamily="2" charset="-122"/>
              </a:rPr>
              <a:t>PC</a:t>
            </a:r>
            <a:r>
              <a:rPr lang="zh-CN" altLang="en-US" sz="2800" b="1">
                <a:ea typeface="宋体" panose="02010600030101010101" pitchFamily="2" charset="-122"/>
              </a:rPr>
              <a:t>向量表</a:t>
            </a:r>
            <a:r>
              <a:rPr lang="en-US" altLang="zh-CN" sz="2800" b="1">
                <a:ea typeface="宋体" panose="02010600030101010101" pitchFamily="2" charset="-122"/>
              </a:rPr>
              <a:t>,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270767" y="1542628"/>
            <a:ext cx="8621713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M</a:t>
            </a:r>
            <a:r>
              <a:rPr lang="zh-CN" altLang="en-US" sz="2800" b="1">
                <a:ea typeface="宋体" panose="02010600030101010101" pitchFamily="2" charset="-122"/>
              </a:rPr>
              <a:t>按字节编址。一个入口地址</a:t>
            </a:r>
            <a:r>
              <a:rPr lang="en-US" altLang="zh-CN" sz="2800" b="1">
                <a:ea typeface="宋体" panose="02010600030101010101" pitchFamily="2" charset="-122"/>
              </a:rPr>
              <a:t>32</a:t>
            </a:r>
            <a:r>
              <a:rPr lang="zh-CN" altLang="en-US" sz="2800" b="1">
                <a:ea typeface="宋体" panose="02010600030101010101" pitchFamily="2" charset="-122"/>
              </a:rPr>
              <a:t>位，占</a:t>
            </a:r>
            <a:r>
              <a:rPr lang="en-US" altLang="zh-CN" sz="2800" b="1">
                <a:ea typeface="宋体" panose="02010600030101010101" pitchFamily="2" charset="-122"/>
              </a:rPr>
              <a:t>4</a:t>
            </a:r>
            <a:r>
              <a:rPr lang="zh-CN" altLang="en-US" sz="2800" b="1">
                <a:ea typeface="宋体" panose="02010600030101010101" pitchFamily="2" charset="-122"/>
              </a:rPr>
              <a:t>个编址单元。</a:t>
            </a: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3221186" y="902866"/>
            <a:ext cx="43751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zh-CN" altLang="en-US" sz="2800" b="1">
                <a:ea typeface="宋体" panose="02010600030101010101" pitchFamily="2" charset="-122"/>
              </a:rPr>
              <a:t>从主存</a:t>
            </a:r>
            <a:r>
              <a:rPr lang="en-US" altLang="zh-CN" sz="2800" b="1">
                <a:ea typeface="宋体" panose="02010600030101010101" pitchFamily="2" charset="-122"/>
              </a:rPr>
              <a:t>0#</a:t>
            </a:r>
            <a:r>
              <a:rPr lang="zh-CN" altLang="en-US" sz="2800" b="1">
                <a:ea typeface="宋体" panose="02010600030101010101" pitchFamily="2" charset="-122"/>
              </a:rPr>
              <a:t>单元开始安排</a:t>
            </a:r>
            <a:r>
              <a:rPr lang="en-US" altLang="zh-CN" sz="2800" b="1"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2355155" y="3180928"/>
            <a:ext cx="4800600" cy="3200400"/>
            <a:chOff x="2784" y="2112"/>
            <a:chExt cx="3024" cy="2016"/>
          </a:xfrm>
        </p:grpSpPr>
        <p:sp>
          <p:nvSpPr>
            <p:cNvPr id="6" name="Text Box 40"/>
            <p:cNvSpPr txBox="1">
              <a:spLocks noChangeArrowheads="1"/>
            </p:cNvSpPr>
            <p:nvPr/>
          </p:nvSpPr>
          <p:spPr bwMode="auto">
            <a:xfrm>
              <a:off x="2784" y="2304"/>
              <a:ext cx="67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0#</a:t>
              </a: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3456" y="2112"/>
              <a:ext cx="9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ea typeface="黑体" pitchFamily="49" charset="-122"/>
                </a:rPr>
                <a:t>向量表</a:t>
              </a:r>
            </a:p>
          </p:txBody>
        </p:sp>
        <p:sp>
          <p:nvSpPr>
            <p:cNvPr id="8" name="Text Box 42"/>
            <p:cNvSpPr txBox="1">
              <a:spLocks noChangeArrowheads="1"/>
            </p:cNvSpPr>
            <p:nvPr/>
          </p:nvSpPr>
          <p:spPr bwMode="auto">
            <a:xfrm>
              <a:off x="3168" y="2400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入口偏移</a:t>
              </a: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3168" y="2688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入口基址</a:t>
              </a: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0" name="Rectangle 44"/>
            <p:cNvSpPr>
              <a:spLocks noChangeArrowheads="1"/>
            </p:cNvSpPr>
            <p:nvPr/>
          </p:nvSpPr>
          <p:spPr bwMode="auto">
            <a:xfrm>
              <a:off x="3168" y="3552"/>
              <a:ext cx="1488" cy="576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" name="Text Box 45"/>
            <p:cNvSpPr txBox="1">
              <a:spLocks noChangeArrowheads="1"/>
            </p:cNvSpPr>
            <p:nvPr/>
          </p:nvSpPr>
          <p:spPr bwMode="auto">
            <a:xfrm>
              <a:off x="2784" y="2880"/>
              <a:ext cx="67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4#</a:t>
              </a:r>
            </a:p>
          </p:txBody>
        </p:sp>
        <p:sp>
          <p:nvSpPr>
            <p:cNvPr id="12" name="Text Box 46"/>
            <p:cNvSpPr txBox="1">
              <a:spLocks noChangeArrowheads="1"/>
            </p:cNvSpPr>
            <p:nvPr/>
          </p:nvSpPr>
          <p:spPr bwMode="auto">
            <a:xfrm>
              <a:off x="4704" y="2544"/>
              <a:ext cx="11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号中断源</a:t>
              </a:r>
            </a:p>
          </p:txBody>
        </p:sp>
        <p:sp>
          <p:nvSpPr>
            <p:cNvPr id="13" name="Text Box 47"/>
            <p:cNvSpPr txBox="1">
              <a:spLocks noChangeArrowheads="1"/>
            </p:cNvSpPr>
            <p:nvPr/>
          </p:nvSpPr>
          <p:spPr bwMode="auto">
            <a:xfrm>
              <a:off x="4704" y="3072"/>
              <a:ext cx="11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号中断源</a:t>
              </a:r>
            </a:p>
          </p:txBody>
        </p:sp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3888" y="3600"/>
              <a:ext cx="0" cy="48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>
              <a:off x="3168" y="2544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6" name="Line 50"/>
            <p:cNvSpPr>
              <a:spLocks noChangeShapeType="1"/>
            </p:cNvSpPr>
            <p:nvPr/>
          </p:nvSpPr>
          <p:spPr bwMode="auto">
            <a:xfrm>
              <a:off x="3168" y="2832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7" name="Text Box 52"/>
            <p:cNvSpPr txBox="1">
              <a:spLocks noChangeArrowheads="1"/>
            </p:cNvSpPr>
            <p:nvPr/>
          </p:nvSpPr>
          <p:spPr bwMode="auto">
            <a:xfrm>
              <a:off x="3168" y="2976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入口偏移</a:t>
              </a: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8" name="Line 53"/>
            <p:cNvSpPr>
              <a:spLocks noChangeShapeType="1"/>
            </p:cNvSpPr>
            <p:nvPr/>
          </p:nvSpPr>
          <p:spPr bwMode="auto">
            <a:xfrm>
              <a:off x="3168" y="3120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9" name="AutoShape 54"/>
            <p:cNvSpPr>
              <a:spLocks/>
            </p:cNvSpPr>
            <p:nvPr/>
          </p:nvSpPr>
          <p:spPr bwMode="auto">
            <a:xfrm>
              <a:off x="4656" y="2448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0" name="AutoShape 55"/>
            <p:cNvSpPr>
              <a:spLocks/>
            </p:cNvSpPr>
            <p:nvPr/>
          </p:nvSpPr>
          <p:spPr bwMode="auto">
            <a:xfrm>
              <a:off x="4656" y="3024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3168" y="3264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入口基址</a:t>
              </a: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22" name="Line 57"/>
            <p:cNvSpPr>
              <a:spLocks noChangeShapeType="1"/>
            </p:cNvSpPr>
            <p:nvPr/>
          </p:nvSpPr>
          <p:spPr bwMode="auto">
            <a:xfrm>
              <a:off x="3168" y="3408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3" name="Text Box 59"/>
          <p:cNvSpPr txBox="1">
            <a:spLocks noChangeArrowheads="1"/>
          </p:cNvSpPr>
          <p:nvPr/>
        </p:nvSpPr>
        <p:spPr bwMode="auto">
          <a:xfrm>
            <a:off x="264417" y="2190328"/>
            <a:ext cx="21558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向量地址</a:t>
            </a:r>
          </a:p>
        </p:txBody>
      </p:sp>
      <p:sp>
        <p:nvSpPr>
          <p:cNvPr id="24" name="Text Box 60"/>
          <p:cNvSpPr txBox="1">
            <a:spLocks noChangeArrowheads="1"/>
          </p:cNvSpPr>
          <p:nvPr/>
        </p:nvSpPr>
        <p:spPr bwMode="auto">
          <a:xfrm>
            <a:off x="2017017" y="2190328"/>
            <a:ext cx="2819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ea typeface="宋体" panose="02010600030101010101" pitchFamily="2" charset="-122"/>
              </a:rPr>
              <a:t>= </a:t>
            </a:r>
            <a:r>
              <a:rPr lang="zh-CN" altLang="en-US" sz="2800" b="1" smtClean="0">
                <a:ea typeface="宋体" panose="02010600030101010101" pitchFamily="2" charset="-122"/>
              </a:rPr>
              <a:t>中断</a:t>
            </a:r>
            <a:r>
              <a:rPr lang="zh-CN" altLang="en-US" sz="2800" b="1">
                <a:ea typeface="宋体" panose="02010600030101010101" pitchFamily="2" charset="-122"/>
              </a:rPr>
              <a:t>号</a:t>
            </a:r>
            <a:r>
              <a:rPr lang="en-US" altLang="zh-CN" sz="2800" b="1">
                <a:ea typeface="宋体" panose="02010600030101010101" pitchFamily="2" charset="-122"/>
              </a:rPr>
              <a:t>×4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23" grpId="0" autoUpdateAnimBg="0"/>
      <p:bldP spid="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642938" y="1196107"/>
            <a:ext cx="1270000" cy="1300162"/>
          </a:xfrm>
          <a:prstGeom prst="rect">
            <a:avLst/>
          </a:prstGeom>
          <a:solidFill>
            <a:srgbClr val="D9FFFF"/>
          </a:solidFill>
          <a:ln w="25400">
            <a:solidFill>
              <a:srgbClr val="003800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70000"/>
              </a:lnSpc>
            </a:pPr>
            <a:endParaRPr kumimoji="0" lang="en-US" altLang="zh-CN" sz="3000" b="1"/>
          </a:p>
          <a:p>
            <a:pPr algn="just" eaLnBrk="0" hangingPunct="0"/>
            <a:r>
              <a:rPr kumimoji="0" lang="en-US" altLang="zh-CN" sz="3000" b="1"/>
              <a:t> CPU</a:t>
            </a:r>
          </a:p>
          <a:p>
            <a:pPr algn="just" eaLnBrk="0" hangingPunct="0"/>
            <a:endParaRPr kumimoji="0" lang="zh-CN" altLang="en-US" sz="3000" b="1"/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4397375" y="1223094"/>
            <a:ext cx="1597025" cy="695575"/>
          </a:xfrm>
          <a:prstGeom prst="rect">
            <a:avLst/>
          </a:prstGeom>
          <a:noFill/>
          <a:ln w="22225">
            <a:solidFill>
              <a:srgbClr val="0038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中断源</a:t>
            </a:r>
          </a:p>
          <a:p>
            <a:pPr algn="ctr">
              <a:lnSpc>
                <a:spcPct val="25000"/>
              </a:lnSpc>
            </a:pPr>
            <a:endParaRPr lang="zh-CN" altLang="en-US" sz="2800" b="1"/>
          </a:p>
        </p:txBody>
      </p: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1903413" y="1118319"/>
            <a:ext cx="2493962" cy="503238"/>
            <a:chOff x="1191" y="96"/>
            <a:chExt cx="1578" cy="317"/>
          </a:xfrm>
        </p:grpSpPr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1191" y="259"/>
              <a:ext cx="970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2111" y="96"/>
              <a:ext cx="52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700" b="1"/>
                <a:t>INT</a:t>
              </a:r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 flipH="1">
              <a:off x="2540" y="261"/>
              <a:ext cx="229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20" name="Group 67"/>
          <p:cNvGrpSpPr>
            <a:grpSpLocks/>
          </p:cNvGrpSpPr>
          <p:nvPr/>
        </p:nvGrpSpPr>
        <p:grpSpPr bwMode="auto">
          <a:xfrm>
            <a:off x="823913" y="3869457"/>
            <a:ext cx="2100262" cy="2655887"/>
            <a:chOff x="519" y="1829"/>
            <a:chExt cx="1323" cy="1673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562" y="1829"/>
              <a:ext cx="1174" cy="1367"/>
              <a:chOff x="562" y="1829"/>
              <a:chExt cx="1174" cy="1367"/>
            </a:xfrm>
          </p:grpSpPr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572" y="1829"/>
                <a:ext cx="1153" cy="1367"/>
              </a:xfrm>
              <a:prstGeom prst="rect">
                <a:avLst/>
              </a:prstGeom>
              <a:solidFill>
                <a:srgbClr val="D9FFFF"/>
              </a:solidFill>
              <a:ln w="2540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5000"/>
                  </a:lnSpc>
                </a:pPr>
                <a:endParaRPr kumimoji="0" lang="zh-CN" altLang="en-US" sz="2800" b="1"/>
              </a:p>
              <a:p>
                <a:pPr eaLnBrk="0" hangingPunct="0">
                  <a:lnSpc>
                    <a:spcPct val="105000"/>
                  </a:lnSpc>
                </a:pPr>
                <a:r>
                  <a:rPr kumimoji="0" lang="zh-CN" altLang="en-US" sz="2600" b="1"/>
                  <a:t> 入口地址</a:t>
                </a:r>
                <a:r>
                  <a:rPr kumimoji="0" lang="en-US" altLang="zh-CN" sz="2600" b="1"/>
                  <a:t>i</a:t>
                </a:r>
              </a:p>
              <a:p>
                <a:pPr eaLnBrk="0" hangingPunct="0">
                  <a:lnSpc>
                    <a:spcPct val="105000"/>
                  </a:lnSpc>
                </a:pPr>
                <a:r>
                  <a:rPr kumimoji="0" lang="zh-CN" altLang="en-US" sz="2600" b="1"/>
                  <a:t> 入口地址</a:t>
                </a:r>
                <a:r>
                  <a:rPr kumimoji="0" lang="en-US" altLang="zh-CN" sz="2600" b="1"/>
                  <a:t>j</a:t>
                </a:r>
              </a:p>
              <a:p>
                <a:pPr eaLnBrk="0" hangingPunct="0">
                  <a:lnSpc>
                    <a:spcPct val="110000"/>
                  </a:lnSpc>
                </a:pPr>
                <a:r>
                  <a:rPr kumimoji="0" lang="zh-CN" altLang="en-US" sz="2600" b="1"/>
                  <a:t> 入口地址</a:t>
                </a:r>
                <a:r>
                  <a:rPr kumimoji="0" lang="en-US" altLang="zh-CN" sz="2600" b="1"/>
                  <a:t>k</a:t>
                </a:r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1016" y="1861"/>
                <a:ext cx="42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/>
              <a:p>
                <a:pPr algn="just" eaLnBrk="0" hangingPunct="0"/>
                <a:r>
                  <a:rPr kumimoji="0" lang="zh-CN" altLang="en-US" sz="2800" b="1"/>
                  <a:t>...</a:t>
                </a:r>
              </a:p>
            </p:txBody>
          </p:sp>
          <p:sp>
            <p:nvSpPr>
              <p:cNvPr id="25" name="Line 4"/>
              <p:cNvSpPr>
                <a:spLocks noChangeShapeType="1"/>
              </p:cNvSpPr>
              <p:nvPr/>
            </p:nvSpPr>
            <p:spPr bwMode="auto">
              <a:xfrm>
                <a:off x="570" y="2662"/>
                <a:ext cx="1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>
                <a:off x="570" y="2388"/>
                <a:ext cx="1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574" y="2102"/>
                <a:ext cx="1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8" name="Line 38"/>
              <p:cNvSpPr>
                <a:spLocks noChangeShapeType="1"/>
              </p:cNvSpPr>
              <p:nvPr/>
            </p:nvSpPr>
            <p:spPr bwMode="auto">
              <a:xfrm>
                <a:off x="562" y="2923"/>
                <a:ext cx="1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9" name="Text Box 39"/>
              <p:cNvSpPr txBox="1">
                <a:spLocks noChangeArrowheads="1"/>
              </p:cNvSpPr>
              <p:nvPr/>
            </p:nvSpPr>
            <p:spPr bwMode="auto">
              <a:xfrm>
                <a:off x="1007" y="2938"/>
                <a:ext cx="4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/>
              <a:p>
                <a:pPr algn="just" eaLnBrk="0" hangingPunct="0"/>
                <a:r>
                  <a:rPr kumimoji="0" lang="zh-CN" altLang="en-US" sz="2800" b="1"/>
                  <a:t>...</a:t>
                </a:r>
              </a:p>
            </p:txBody>
          </p:sp>
        </p:grp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519" y="3175"/>
              <a:ext cx="13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中断向量表</a:t>
              </a:r>
            </a:p>
          </p:txBody>
        </p:sp>
      </p:grp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4862513" y="2254969"/>
            <a:ext cx="1509712" cy="1909763"/>
          </a:xfrm>
          <a:prstGeom prst="rect">
            <a:avLst/>
          </a:prstGeom>
          <a:noFill/>
          <a:ln w="19050">
            <a:solidFill>
              <a:srgbClr val="0038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zh-CN" altLang="en-US" sz="2600" b="1"/>
              <a:t>主程序</a:t>
            </a:r>
          </a:p>
          <a:p>
            <a:pPr>
              <a:lnSpc>
                <a:spcPct val="50000"/>
              </a:lnSpc>
            </a:pPr>
            <a:r>
              <a:rPr lang="zh-CN" altLang="en-US" sz="2800" b="1"/>
              <a:t>    ….</a:t>
            </a:r>
          </a:p>
          <a:p>
            <a:pPr>
              <a:lnSpc>
                <a:spcPct val="40000"/>
              </a:lnSpc>
            </a:pPr>
            <a:r>
              <a:rPr lang="zh-CN" altLang="en-US" sz="2800" b="1"/>
              <a:t>    ….</a:t>
            </a:r>
          </a:p>
          <a:p>
            <a:pPr>
              <a:lnSpc>
                <a:spcPct val="40000"/>
              </a:lnSpc>
            </a:pPr>
            <a:r>
              <a:rPr lang="zh-CN" altLang="en-US" sz="2800" b="1"/>
              <a:t>    ….</a:t>
            </a:r>
          </a:p>
          <a:p>
            <a:pPr>
              <a:lnSpc>
                <a:spcPct val="40000"/>
              </a:lnSpc>
            </a:pPr>
            <a:r>
              <a:rPr lang="zh-CN" altLang="en-US" sz="2800" b="1"/>
              <a:t>    ….</a:t>
            </a:r>
          </a:p>
          <a:p>
            <a:pPr>
              <a:lnSpc>
                <a:spcPct val="40000"/>
              </a:lnSpc>
            </a:pPr>
            <a:r>
              <a:rPr lang="zh-CN" altLang="en-US" sz="2800" b="1"/>
              <a:t>    ….</a:t>
            </a:r>
          </a:p>
          <a:p>
            <a:pPr>
              <a:lnSpc>
                <a:spcPct val="40000"/>
              </a:lnSpc>
            </a:pPr>
            <a:r>
              <a:rPr lang="zh-CN" altLang="en-US" sz="2800" b="1"/>
              <a:t>    …. </a:t>
            </a:r>
          </a:p>
          <a:p>
            <a:pPr>
              <a:lnSpc>
                <a:spcPct val="40000"/>
              </a:lnSpc>
            </a:pPr>
            <a:r>
              <a:rPr lang="zh-CN" altLang="en-US" sz="2800" b="1"/>
              <a:t>    …. </a:t>
            </a:r>
          </a:p>
          <a:p>
            <a:pPr>
              <a:lnSpc>
                <a:spcPct val="30000"/>
              </a:lnSpc>
            </a:pPr>
            <a:r>
              <a:rPr lang="zh-CN" altLang="en-US" sz="2800" b="1"/>
              <a:t> </a:t>
            </a: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7007225" y="2302594"/>
            <a:ext cx="1417638" cy="1819275"/>
          </a:xfrm>
          <a:prstGeom prst="rect">
            <a:avLst/>
          </a:prstGeom>
          <a:noFill/>
          <a:ln w="19050">
            <a:solidFill>
              <a:srgbClr val="0038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 sz="2800" b="1"/>
          </a:p>
          <a:p>
            <a:pPr algn="ctr"/>
            <a:r>
              <a:rPr lang="zh-CN" altLang="en-US" sz="2800" b="1"/>
              <a:t>中断服务程序</a:t>
            </a:r>
          </a:p>
          <a:p>
            <a:pPr algn="ctr"/>
            <a:endParaRPr lang="zh-CN" altLang="en-US" sz="2800" b="1"/>
          </a:p>
        </p:txBody>
      </p:sp>
      <p:sp>
        <p:nvSpPr>
          <p:cNvPr id="32" name="Freeform 45"/>
          <p:cNvSpPr>
            <a:spLocks/>
          </p:cNvSpPr>
          <p:nvPr/>
        </p:nvSpPr>
        <p:spPr bwMode="auto">
          <a:xfrm>
            <a:off x="2779713" y="4513982"/>
            <a:ext cx="1173162" cy="398462"/>
          </a:xfrm>
          <a:custGeom>
            <a:avLst/>
            <a:gdLst>
              <a:gd name="T0" fmla="*/ 0 w 739"/>
              <a:gd name="T1" fmla="*/ 0 h 1498"/>
              <a:gd name="T2" fmla="*/ 288 w 739"/>
              <a:gd name="T3" fmla="*/ 0 h 1498"/>
              <a:gd name="T4" fmla="*/ 288 w 739"/>
              <a:gd name="T5" fmla="*/ 1498 h 1498"/>
              <a:gd name="T6" fmla="*/ 739 w 739"/>
              <a:gd name="T7" fmla="*/ 1498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9" h="1498">
                <a:moveTo>
                  <a:pt x="0" y="0"/>
                </a:moveTo>
                <a:lnTo>
                  <a:pt x="288" y="0"/>
                </a:lnTo>
                <a:lnTo>
                  <a:pt x="288" y="1498"/>
                </a:lnTo>
                <a:lnTo>
                  <a:pt x="739" y="1498"/>
                </a:lnTo>
              </a:path>
            </a:pathLst>
          </a:custGeom>
          <a:noFill/>
          <a:ln w="19050">
            <a:solidFill>
              <a:srgbClr val="0038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3979863" y="4596532"/>
            <a:ext cx="1157287" cy="541337"/>
          </a:xfrm>
          <a:prstGeom prst="rect">
            <a:avLst/>
          </a:prstGeom>
          <a:noFill/>
          <a:ln w="22225">
            <a:solidFill>
              <a:srgbClr val="0038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PC</a:t>
            </a:r>
          </a:p>
        </p:txBody>
      </p:sp>
      <p:sp>
        <p:nvSpPr>
          <p:cNvPr id="34" name="Text Box 50"/>
          <p:cNvSpPr txBox="1">
            <a:spLocks noChangeArrowheads="1"/>
          </p:cNvSpPr>
          <p:nvPr/>
        </p:nvSpPr>
        <p:spPr bwMode="auto">
          <a:xfrm>
            <a:off x="642938" y="2558487"/>
            <a:ext cx="413702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中断响应周期内, 获取中断号, 访问中断向量表, 得到服务程序入口地址</a:t>
            </a:r>
            <a:endParaRPr lang="en-US" altLang="zh-CN" sz="2600" b="1"/>
          </a:p>
        </p:txBody>
      </p:sp>
      <p:grpSp>
        <p:nvGrpSpPr>
          <p:cNvPr id="35" name="Group 65"/>
          <p:cNvGrpSpPr>
            <a:grpSpLocks/>
          </p:cNvGrpSpPr>
          <p:nvPr/>
        </p:nvGrpSpPr>
        <p:grpSpPr bwMode="auto">
          <a:xfrm>
            <a:off x="1916113" y="1565994"/>
            <a:ext cx="2481262" cy="503238"/>
            <a:chOff x="1207" y="378"/>
            <a:chExt cx="1563" cy="317"/>
          </a:xfrm>
        </p:grpSpPr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1207" y="551"/>
              <a:ext cx="576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7" name="Text Box 57"/>
            <p:cNvSpPr txBox="1">
              <a:spLocks noChangeArrowheads="1"/>
            </p:cNvSpPr>
            <p:nvPr/>
          </p:nvSpPr>
          <p:spPr bwMode="auto">
            <a:xfrm>
              <a:off x="1730" y="378"/>
              <a:ext cx="82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700" b="1"/>
                <a:t>中断号</a:t>
              </a:r>
            </a:p>
          </p:txBody>
        </p:sp>
        <p:sp>
          <p:nvSpPr>
            <p:cNvPr id="38" name="Line 58"/>
            <p:cNvSpPr>
              <a:spLocks noChangeShapeType="1"/>
            </p:cNvSpPr>
            <p:nvPr/>
          </p:nvSpPr>
          <p:spPr bwMode="auto">
            <a:xfrm flipH="1">
              <a:off x="2453" y="561"/>
              <a:ext cx="317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39" name="Freeform 61"/>
          <p:cNvSpPr>
            <a:spLocks/>
          </p:cNvSpPr>
          <p:nvPr/>
        </p:nvSpPr>
        <p:spPr bwMode="auto">
          <a:xfrm>
            <a:off x="396875" y="1858094"/>
            <a:ext cx="503238" cy="2708275"/>
          </a:xfrm>
          <a:custGeom>
            <a:avLst/>
            <a:gdLst>
              <a:gd name="T0" fmla="*/ 144 w 317"/>
              <a:gd name="T1" fmla="*/ 0 h 1699"/>
              <a:gd name="T2" fmla="*/ 0 w 317"/>
              <a:gd name="T3" fmla="*/ 0 h 1699"/>
              <a:gd name="T4" fmla="*/ 0 w 317"/>
              <a:gd name="T5" fmla="*/ 1699 h 1699"/>
              <a:gd name="T6" fmla="*/ 317 w 317"/>
              <a:gd name="T7" fmla="*/ 1699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7" h="1699">
                <a:moveTo>
                  <a:pt x="144" y="0"/>
                </a:moveTo>
                <a:lnTo>
                  <a:pt x="0" y="0"/>
                </a:lnTo>
                <a:lnTo>
                  <a:pt x="0" y="1699"/>
                </a:lnTo>
                <a:lnTo>
                  <a:pt x="317" y="1699"/>
                </a:lnTo>
              </a:path>
            </a:pathLst>
          </a:custGeom>
          <a:noFill/>
          <a:ln w="19050">
            <a:solidFill>
              <a:srgbClr val="0038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0" name="Freeform 62"/>
          <p:cNvSpPr>
            <a:spLocks/>
          </p:cNvSpPr>
          <p:nvPr/>
        </p:nvSpPr>
        <p:spPr bwMode="auto">
          <a:xfrm>
            <a:off x="5224463" y="3143473"/>
            <a:ext cx="3695700" cy="1768971"/>
          </a:xfrm>
          <a:custGeom>
            <a:avLst/>
            <a:gdLst>
              <a:gd name="T0" fmla="*/ 0 w 2378"/>
              <a:gd name="T1" fmla="*/ 1770 h 1770"/>
              <a:gd name="T2" fmla="*/ 2378 w 2378"/>
              <a:gd name="T3" fmla="*/ 1770 h 1770"/>
              <a:gd name="T4" fmla="*/ 2378 w 2378"/>
              <a:gd name="T5" fmla="*/ 0 h 1770"/>
              <a:gd name="T6" fmla="*/ 2066 w 2378"/>
              <a:gd name="T7" fmla="*/ 0 h 1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8" h="1770">
                <a:moveTo>
                  <a:pt x="0" y="1770"/>
                </a:moveTo>
                <a:lnTo>
                  <a:pt x="2378" y="1770"/>
                </a:lnTo>
                <a:lnTo>
                  <a:pt x="2378" y="0"/>
                </a:lnTo>
                <a:lnTo>
                  <a:pt x="2066" y="0"/>
                </a:lnTo>
              </a:path>
            </a:pathLst>
          </a:custGeom>
          <a:noFill/>
          <a:ln w="19050">
            <a:solidFill>
              <a:srgbClr val="0038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1" name="Freeform 63"/>
          <p:cNvSpPr>
            <a:spLocks/>
          </p:cNvSpPr>
          <p:nvPr/>
        </p:nvSpPr>
        <p:spPr bwMode="auto">
          <a:xfrm>
            <a:off x="6405563" y="3143473"/>
            <a:ext cx="598487" cy="501551"/>
          </a:xfrm>
          <a:custGeom>
            <a:avLst/>
            <a:gdLst>
              <a:gd name="T0" fmla="*/ 469 w 469"/>
              <a:gd name="T1" fmla="*/ 412 h 412"/>
              <a:gd name="T2" fmla="*/ 321 w 469"/>
              <a:gd name="T3" fmla="*/ 412 h 412"/>
              <a:gd name="T4" fmla="*/ 271 w 469"/>
              <a:gd name="T5" fmla="*/ 412 h 412"/>
              <a:gd name="T6" fmla="*/ 271 w 469"/>
              <a:gd name="T7" fmla="*/ 0 h 412"/>
              <a:gd name="T8" fmla="*/ 0 w 469"/>
              <a:gd name="T9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9" h="412">
                <a:moveTo>
                  <a:pt x="469" y="412"/>
                </a:moveTo>
                <a:lnTo>
                  <a:pt x="321" y="412"/>
                </a:lnTo>
                <a:lnTo>
                  <a:pt x="271" y="412"/>
                </a:lnTo>
                <a:lnTo>
                  <a:pt x="27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38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 autoUpdateAnimBg="0"/>
      <p:bldP spid="30" grpId="0" animBg="1" autoUpdateAnimBg="0"/>
      <p:bldP spid="31" grpId="0" animBg="1" autoUpdateAnimBg="0"/>
      <p:bldP spid="33" grpId="0" animBg="1" autoUpdateAnimBg="0"/>
      <p:bldP spid="3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88913" y="833438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中断请求的提出与传递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88925" y="1498600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）中断请求的产生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056063" y="2112978"/>
            <a:ext cx="3581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“</a:t>
            </a:r>
            <a:r>
              <a:rPr lang="zh-CN" altLang="en-US" sz="2800" b="1"/>
              <a:t>完成”标志为</a:t>
            </a:r>
            <a:r>
              <a:rPr lang="en-US" altLang="zh-CN" sz="2800" b="1"/>
              <a:t>1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617663" y="2132013"/>
            <a:ext cx="3657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外设工作完成：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771872" y="116632"/>
            <a:ext cx="6248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/>
              <a:t>5.4.2  </a:t>
            </a:r>
            <a:r>
              <a:rPr lang="zh-CN" altLang="en-US" sz="2800" b="1" smtClean="0"/>
              <a:t>中</a:t>
            </a:r>
            <a:r>
              <a:rPr lang="zh-CN" altLang="en-US" sz="2800" b="1"/>
              <a:t>断全过程（外中断）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617663" y="2765872"/>
            <a:ext cx="3657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CPU</a:t>
            </a:r>
            <a:r>
              <a:rPr lang="zh-CN" altLang="en-US" sz="2800" b="1"/>
              <a:t>允许请求：</a:t>
            </a:r>
          </a:p>
        </p:txBody>
      </p:sp>
      <p:sp>
        <p:nvSpPr>
          <p:cNvPr id="8" name="AutoShape 28"/>
          <p:cNvSpPr>
            <a:spLocks/>
          </p:cNvSpPr>
          <p:nvPr/>
        </p:nvSpPr>
        <p:spPr bwMode="auto">
          <a:xfrm>
            <a:off x="1465263" y="2328863"/>
            <a:ext cx="152400" cy="779462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056063" y="2765872"/>
            <a:ext cx="3581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smtClean="0"/>
              <a:t>未被屏蔽</a:t>
            </a:r>
            <a:endParaRPr lang="en-US" altLang="zh-CN" sz="2800" b="1"/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539552" y="5934223"/>
            <a:ext cx="36766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先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屏蔽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，后请求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5457825" y="5934223"/>
            <a:ext cx="32242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先请求，后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屏蔽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”</a:t>
            </a:r>
            <a:endParaRPr lang="zh-CN" altLang="en-US" sz="28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Text Box 110"/>
          <p:cNvSpPr txBox="1">
            <a:spLocks noChangeArrowheads="1"/>
          </p:cNvSpPr>
          <p:nvPr/>
        </p:nvSpPr>
        <p:spPr bwMode="auto">
          <a:xfrm>
            <a:off x="474663" y="2477840"/>
            <a:ext cx="12096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条件</a:t>
            </a:r>
          </a:p>
        </p:txBody>
      </p:sp>
      <p:grpSp>
        <p:nvGrpSpPr>
          <p:cNvPr id="12" name="Group 109"/>
          <p:cNvGrpSpPr>
            <a:grpSpLocks/>
          </p:cNvGrpSpPr>
          <p:nvPr/>
        </p:nvGrpSpPr>
        <p:grpSpPr bwMode="auto">
          <a:xfrm>
            <a:off x="611560" y="3645024"/>
            <a:ext cx="3414713" cy="2016127"/>
            <a:chOff x="479" y="2676"/>
            <a:chExt cx="2151" cy="1270"/>
          </a:xfrm>
        </p:grpSpPr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479" y="3655"/>
              <a:ext cx="76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+mn-ea"/>
                </a:rPr>
                <a:t>完成</a:t>
              </a: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806" y="2977"/>
              <a:ext cx="1296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+mn-ea"/>
                </a:rPr>
                <a:t> </a:t>
              </a:r>
              <a:r>
                <a:rPr lang="zh-CN" altLang="en-US" sz="2400" b="1">
                  <a:latin typeface="+mn-ea"/>
                </a:rPr>
                <a:t>请求触发器</a:t>
              </a:r>
            </a:p>
          </p:txBody>
        </p:sp>
        <p:grpSp>
          <p:nvGrpSpPr>
            <p:cNvPr id="15" name="Group 46"/>
            <p:cNvGrpSpPr>
              <a:grpSpLocks/>
            </p:cNvGrpSpPr>
            <p:nvPr/>
          </p:nvGrpSpPr>
          <p:grpSpPr bwMode="auto">
            <a:xfrm>
              <a:off x="854" y="3409"/>
              <a:ext cx="384" cy="288"/>
              <a:chOff x="3984" y="768"/>
              <a:chExt cx="384" cy="288"/>
            </a:xfrm>
          </p:grpSpPr>
          <p:sp>
            <p:nvSpPr>
              <p:cNvPr id="24" name="Rectangle 42"/>
              <p:cNvSpPr>
                <a:spLocks noChangeArrowheads="1"/>
              </p:cNvSpPr>
              <p:nvPr/>
            </p:nvSpPr>
            <p:spPr bwMode="auto">
              <a:xfrm>
                <a:off x="3984" y="768"/>
                <a:ext cx="384" cy="144"/>
              </a:xfrm>
              <a:prstGeom prst="rect">
                <a:avLst/>
              </a:prstGeom>
              <a:solidFill>
                <a:srgbClr val="12DEF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25" name="Line 43"/>
              <p:cNvSpPr>
                <a:spLocks noChangeShapeType="1"/>
              </p:cNvSpPr>
              <p:nvPr/>
            </p:nvSpPr>
            <p:spPr bwMode="auto">
              <a:xfrm>
                <a:off x="4080" y="91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26" name="Line 44"/>
              <p:cNvSpPr>
                <a:spLocks noChangeShapeType="1"/>
              </p:cNvSpPr>
              <p:nvPr/>
            </p:nvSpPr>
            <p:spPr bwMode="auto">
              <a:xfrm>
                <a:off x="4272" y="91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</p:grpSp>
        <p:sp>
          <p:nvSpPr>
            <p:cNvPr id="16" name="Line 45"/>
            <p:cNvSpPr>
              <a:spLocks noChangeShapeType="1"/>
            </p:cNvSpPr>
            <p:nvPr/>
          </p:nvSpPr>
          <p:spPr bwMode="auto">
            <a:xfrm>
              <a:off x="1046" y="3265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1862" y="326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1430" y="273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1021" y="3553"/>
              <a:ext cx="1089" cy="393"/>
              <a:chOff x="3671" y="2304"/>
              <a:chExt cx="1089" cy="393"/>
            </a:xfrm>
          </p:grpSpPr>
          <p:sp>
            <p:nvSpPr>
              <p:cNvPr id="22" name="Text Box 50"/>
              <p:cNvSpPr txBox="1">
                <a:spLocks noChangeArrowheads="1"/>
              </p:cNvSpPr>
              <p:nvPr/>
            </p:nvSpPr>
            <p:spPr bwMode="auto">
              <a:xfrm>
                <a:off x="3671" y="2406"/>
                <a:ext cx="1089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smtClean="0">
                    <a:latin typeface="黑体" pitchFamily="49" charset="-122"/>
                    <a:ea typeface="黑体" pitchFamily="49" charset="-122"/>
                  </a:rPr>
                  <a:t>/</a:t>
                </a:r>
                <a:r>
                  <a:rPr lang="zh-CN" altLang="en-US" sz="2400" smtClean="0">
                    <a:latin typeface="黑体" pitchFamily="49" charset="-122"/>
                    <a:ea typeface="黑体" pitchFamily="49" charset="-122"/>
                  </a:rPr>
                  <a:t>屏蔽信号</a:t>
                </a:r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23" name="Line 51"/>
              <p:cNvSpPr>
                <a:spLocks noChangeShapeType="1"/>
              </p:cNvSpPr>
              <p:nvPr/>
            </p:nvSpPr>
            <p:spPr bwMode="auto">
              <a:xfrm>
                <a:off x="3936" y="230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</p:grpSp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1862" y="3409"/>
              <a:ext cx="76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+mn-ea"/>
                </a:rPr>
                <a:t>CP</a:t>
              </a:r>
            </a:p>
          </p:txBody>
        </p:sp>
        <p:sp>
          <p:nvSpPr>
            <p:cNvPr id="21" name="Text Box 54"/>
            <p:cNvSpPr txBox="1">
              <a:spLocks noChangeArrowheads="1"/>
            </p:cNvSpPr>
            <p:nvPr/>
          </p:nvSpPr>
          <p:spPr bwMode="auto">
            <a:xfrm>
              <a:off x="1416" y="2676"/>
              <a:ext cx="105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+mn-ea"/>
                </a:rPr>
                <a:t>有效请求</a:t>
              </a:r>
            </a:p>
          </p:txBody>
        </p:sp>
      </p:grpSp>
      <p:grpSp>
        <p:nvGrpSpPr>
          <p:cNvPr id="27" name="Group 108"/>
          <p:cNvGrpSpPr>
            <a:grpSpLocks/>
          </p:cNvGrpSpPr>
          <p:nvPr/>
        </p:nvGrpSpPr>
        <p:grpSpPr bwMode="auto">
          <a:xfrm>
            <a:off x="5245472" y="3645024"/>
            <a:ext cx="3719513" cy="1985963"/>
            <a:chOff x="3398" y="2545"/>
            <a:chExt cx="2343" cy="1251"/>
          </a:xfrm>
        </p:grpSpPr>
        <p:sp>
          <p:nvSpPr>
            <p:cNvPr id="28" name="Text Box 59"/>
            <p:cNvSpPr txBox="1">
              <a:spLocks noChangeArrowheads="1"/>
            </p:cNvSpPr>
            <p:nvPr/>
          </p:nvSpPr>
          <p:spPr bwMode="auto">
            <a:xfrm>
              <a:off x="3398" y="3505"/>
              <a:ext cx="76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+mn-ea"/>
                </a:rPr>
                <a:t>完成</a:t>
              </a:r>
            </a:p>
          </p:txBody>
        </p:sp>
        <p:sp>
          <p:nvSpPr>
            <p:cNvPr id="29" name="Text Box 60"/>
            <p:cNvSpPr txBox="1">
              <a:spLocks noChangeArrowheads="1"/>
            </p:cNvSpPr>
            <p:nvPr/>
          </p:nvSpPr>
          <p:spPr bwMode="auto">
            <a:xfrm>
              <a:off x="3686" y="3169"/>
              <a:ext cx="1296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+mn-ea"/>
                </a:rPr>
                <a:t> </a:t>
              </a:r>
              <a:r>
                <a:rPr lang="zh-CN" altLang="en-US" sz="2400" b="1">
                  <a:latin typeface="+mn-ea"/>
                </a:rPr>
                <a:t>请求触发器</a:t>
              </a:r>
            </a:p>
          </p:txBody>
        </p:sp>
        <p:sp>
          <p:nvSpPr>
            <p:cNvPr id="30" name="Rectangle 62"/>
            <p:cNvSpPr>
              <a:spLocks noChangeArrowheads="1"/>
            </p:cNvSpPr>
            <p:nvPr/>
          </p:nvSpPr>
          <p:spPr bwMode="auto">
            <a:xfrm>
              <a:off x="4166" y="2833"/>
              <a:ext cx="384" cy="144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31" name="Line 63"/>
            <p:cNvSpPr>
              <a:spLocks noChangeShapeType="1"/>
            </p:cNvSpPr>
            <p:nvPr/>
          </p:nvSpPr>
          <p:spPr bwMode="auto">
            <a:xfrm>
              <a:off x="4262" y="297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32" name="Line 64"/>
            <p:cNvSpPr>
              <a:spLocks noChangeShapeType="1"/>
            </p:cNvSpPr>
            <p:nvPr/>
          </p:nvSpPr>
          <p:spPr bwMode="auto">
            <a:xfrm>
              <a:off x="4454" y="2977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33" name="Line 65"/>
            <p:cNvSpPr>
              <a:spLocks noChangeShapeType="1"/>
            </p:cNvSpPr>
            <p:nvPr/>
          </p:nvSpPr>
          <p:spPr bwMode="auto">
            <a:xfrm>
              <a:off x="3926" y="345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34" name="Line 66"/>
            <p:cNvSpPr>
              <a:spLocks noChangeShapeType="1"/>
            </p:cNvSpPr>
            <p:nvPr/>
          </p:nvSpPr>
          <p:spPr bwMode="auto">
            <a:xfrm>
              <a:off x="4742" y="345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35" name="Line 67"/>
            <p:cNvSpPr>
              <a:spLocks noChangeShapeType="1"/>
            </p:cNvSpPr>
            <p:nvPr/>
          </p:nvSpPr>
          <p:spPr bwMode="auto">
            <a:xfrm>
              <a:off x="4358" y="2593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grpSp>
          <p:nvGrpSpPr>
            <p:cNvPr id="36" name="Group 68"/>
            <p:cNvGrpSpPr>
              <a:grpSpLocks/>
            </p:cNvGrpSpPr>
            <p:nvPr/>
          </p:nvGrpSpPr>
          <p:grpSpPr bwMode="auto">
            <a:xfrm>
              <a:off x="4694" y="2881"/>
              <a:ext cx="1047" cy="291"/>
              <a:chOff x="3840" y="2256"/>
              <a:chExt cx="1047" cy="291"/>
            </a:xfrm>
          </p:grpSpPr>
          <p:sp>
            <p:nvSpPr>
              <p:cNvPr id="41" name="Text Box 69"/>
              <p:cNvSpPr txBox="1">
                <a:spLocks noChangeArrowheads="1"/>
              </p:cNvSpPr>
              <p:nvPr/>
            </p:nvSpPr>
            <p:spPr bwMode="auto">
              <a:xfrm>
                <a:off x="3840" y="2256"/>
                <a:ext cx="1047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黑体" pitchFamily="49" charset="-122"/>
                    <a:ea typeface="黑体" pitchFamily="49" charset="-122"/>
                  </a:rPr>
                  <a:t>/</a:t>
                </a:r>
                <a:r>
                  <a:rPr lang="zh-CN" altLang="en-US" sz="2400" smtClean="0">
                    <a:latin typeface="黑体" pitchFamily="49" charset="-122"/>
                    <a:ea typeface="黑体" pitchFamily="49" charset="-122"/>
                  </a:rPr>
                  <a:t>屏蔽信号</a:t>
                </a:r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42" name="Line 70"/>
              <p:cNvSpPr>
                <a:spLocks noChangeShapeType="1"/>
              </p:cNvSpPr>
              <p:nvPr/>
            </p:nvSpPr>
            <p:spPr bwMode="auto">
              <a:xfrm>
                <a:off x="3936" y="230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</p:grpSp>
        <p:sp>
          <p:nvSpPr>
            <p:cNvPr id="37" name="Text Box 71"/>
            <p:cNvSpPr txBox="1">
              <a:spLocks noChangeArrowheads="1"/>
            </p:cNvSpPr>
            <p:nvPr/>
          </p:nvSpPr>
          <p:spPr bwMode="auto">
            <a:xfrm>
              <a:off x="4742" y="3505"/>
              <a:ext cx="76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+mn-ea"/>
                </a:rPr>
                <a:t>CP</a:t>
              </a: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3651" y="2863"/>
              <a:ext cx="76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+mn-ea"/>
                </a:rPr>
                <a:t>请求</a:t>
              </a:r>
            </a:p>
          </p:txBody>
        </p:sp>
        <p:sp>
          <p:nvSpPr>
            <p:cNvPr id="39" name="Line 73"/>
            <p:cNvSpPr>
              <a:spLocks noChangeShapeType="1"/>
            </p:cNvSpPr>
            <p:nvPr/>
          </p:nvSpPr>
          <p:spPr bwMode="auto">
            <a:xfrm>
              <a:off x="4454" y="3073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40" name="Text Box 74"/>
            <p:cNvSpPr txBox="1">
              <a:spLocks noChangeArrowheads="1"/>
            </p:cNvSpPr>
            <p:nvPr/>
          </p:nvSpPr>
          <p:spPr bwMode="auto">
            <a:xfrm>
              <a:off x="4406" y="2545"/>
              <a:ext cx="11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+mn-ea"/>
                </a:rPr>
                <a:t>有效请求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/>
      <p:bldP spid="5" grpId="0"/>
      <p:bldP spid="7" grpId="0"/>
      <p:bldP spid="8" grpId="0" animBg="1"/>
      <p:bldP spid="9" grpId="0"/>
      <p:bldP spid="10" grpId="0" autoUpdateAnimBg="0"/>
      <p:bldP spid="11" grpId="0" autoUpdateAnimBg="0"/>
      <p:bldP spid="4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</TotalTime>
  <Words>2226</Words>
  <Application>Microsoft Office PowerPoint</Application>
  <PresentationFormat>全屏显示(4:3)</PresentationFormat>
  <Paragraphs>565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Batang</vt:lpstr>
      <vt:lpstr>MingLiU</vt:lpstr>
      <vt:lpstr>黑体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241</cp:revision>
  <dcterms:created xsi:type="dcterms:W3CDTF">2017-01-15T07:54:50Z</dcterms:created>
  <dcterms:modified xsi:type="dcterms:W3CDTF">2018-07-22T05:04:10Z</dcterms:modified>
</cp:coreProperties>
</file>