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77" r:id="rId3"/>
    <p:sldId id="279" r:id="rId4"/>
    <p:sldId id="278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5EBB57"/>
    <a:srgbClr val="990099"/>
    <a:srgbClr val="18EFFA"/>
    <a:srgbClr val="000000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06760" y="1033572"/>
            <a:ext cx="359315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/>
              <a:t>5.5.1 DMA</a:t>
            </a:r>
            <a:r>
              <a:rPr lang="zh-CN" altLang="en-US" sz="2800" b="1"/>
              <a:t>基本概念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250825" y="2420888"/>
            <a:ext cx="8569325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、定义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smtClean="0"/>
              <a:t>      直接</a:t>
            </a:r>
            <a:r>
              <a:rPr lang="zh-CN" altLang="en-US" sz="2800" b="1"/>
              <a:t>依靠硬件系统来控制主存与设备之间的数据传送</a:t>
            </a:r>
            <a:r>
              <a:rPr lang="en-US" altLang="zh-CN" sz="2800" b="1"/>
              <a:t>,</a:t>
            </a:r>
            <a:r>
              <a:rPr lang="zh-CN" altLang="en-US" sz="2800" b="1">
                <a:solidFill>
                  <a:srgbClr val="0000FF"/>
                </a:solidFill>
              </a:rPr>
              <a:t>传送期间</a:t>
            </a:r>
            <a:r>
              <a:rPr lang="zh-CN" altLang="en-US" sz="2800" b="1"/>
              <a:t>无需</a:t>
            </a:r>
            <a:r>
              <a:rPr lang="en-US" altLang="zh-CN" sz="2800" b="1"/>
              <a:t>CPU</a:t>
            </a:r>
            <a:r>
              <a:rPr lang="zh-CN" altLang="en-US" sz="2800" b="1"/>
              <a:t>干预，传送结束后通常用中断方式通知</a:t>
            </a:r>
            <a:r>
              <a:rPr lang="en-US" altLang="zh-CN" sz="2800" b="1"/>
              <a:t>CPU</a:t>
            </a:r>
            <a:r>
              <a:rPr lang="zh-CN" altLang="en-US" sz="2800" b="1"/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06760" y="16947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/>
              <a:t>5.5  DMA</a:t>
            </a:r>
            <a:r>
              <a:rPr lang="zh-CN" altLang="en-US" sz="2800" b="1" smtClean="0"/>
              <a:t>方式与接口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 flipH="1">
            <a:off x="6156176" y="18864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教材</a:t>
            </a:r>
            <a:r>
              <a:rPr lang="en-US" altLang="zh-CN" sz="2400" b="1" smtClean="0">
                <a:solidFill>
                  <a:srgbClr val="FF0000"/>
                </a:solidFill>
              </a:rPr>
              <a:t>6.5</a:t>
            </a:r>
            <a:r>
              <a:rPr lang="zh-CN" altLang="en-US" sz="2400" b="1" smtClean="0">
                <a:solidFill>
                  <a:srgbClr val="FF0000"/>
                </a:solidFill>
              </a:rPr>
              <a:t>和</a:t>
            </a:r>
            <a:r>
              <a:rPr lang="en-US" altLang="zh-CN" sz="2400" b="1" smtClean="0">
                <a:solidFill>
                  <a:srgbClr val="FF0000"/>
                </a:solidFill>
              </a:rPr>
              <a:t>P110-112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4096" y="116632"/>
            <a:ext cx="457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硬盘适配</a:t>
            </a:r>
            <a:r>
              <a:rPr lang="zh-CN" altLang="en-US" sz="2800" b="1" smtClean="0"/>
              <a:t>器</a:t>
            </a:r>
            <a:endParaRPr lang="zh-CN" altLang="en-US" sz="2800" b="1"/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309563" y="827162"/>
            <a:ext cx="8710612" cy="1809750"/>
            <a:chOff x="195" y="340"/>
            <a:chExt cx="5487" cy="114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032" y="612"/>
              <a:ext cx="1120" cy="291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rgbClr val="33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  <a:latin typeface="宋体" pitchFamily="2" charset="-122"/>
                </a:rPr>
                <a:t>处理机接口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2433" y="602"/>
              <a:ext cx="1139" cy="29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33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  <a:latin typeface="宋体" pitchFamily="2" charset="-122"/>
                </a:rPr>
                <a:t>智能主控器</a:t>
              </a: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846" y="592"/>
              <a:ext cx="1110" cy="268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33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>
                  <a:solidFill>
                    <a:srgbClr val="FFFF00"/>
                  </a:solidFill>
                  <a:latin typeface="宋体" pitchFamily="2" charset="-122"/>
                </a:rPr>
                <a:t>驱动器接口</a:t>
              </a: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737" y="478"/>
              <a:ext cx="0" cy="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279" y="438"/>
              <a:ext cx="0" cy="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5314" y="340"/>
              <a:ext cx="368" cy="11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/>
                <a:t>硬盘驱动器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4967" y="750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567" y="75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2147" y="76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737" y="780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097" y="913"/>
              <a:ext cx="2179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6"/>
                </a:cxn>
                <a:cxn ang="0">
                  <a:pos x="2041" y="176"/>
                </a:cxn>
              </a:cxnLst>
              <a:rect l="0" t="0" r="r" b="b"/>
              <a:pathLst>
                <a:path w="2041" h="176">
                  <a:moveTo>
                    <a:pt x="0" y="0"/>
                  </a:moveTo>
                  <a:lnTo>
                    <a:pt x="0" y="176"/>
                  </a:lnTo>
                  <a:lnTo>
                    <a:pt x="2041" y="1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195" y="494"/>
              <a:ext cx="654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/>
                <a:t>系统总线</a:t>
              </a:r>
            </a:p>
          </p:txBody>
        </p:sp>
      </p:grp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-36512" y="2834531"/>
            <a:ext cx="320357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EPROM</a:t>
            </a:r>
            <a:r>
              <a:rPr lang="zh-CN" altLang="en-US" sz="2800" b="1">
                <a:solidFill>
                  <a:schemeClr val="folHlink"/>
                </a:solidFill>
              </a:rPr>
              <a:t>控制逻辑：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5496" y="3791793"/>
            <a:ext cx="3203575" cy="52322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I/O</a:t>
            </a:r>
            <a:r>
              <a:rPr lang="zh-CN" altLang="en-US" sz="2800" b="1">
                <a:solidFill>
                  <a:schemeClr val="folHlink"/>
                </a:solidFill>
              </a:rPr>
              <a:t>端口控制逻辑：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879154" y="2834531"/>
            <a:ext cx="622935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/>
              <a:t>存放</a:t>
            </a:r>
            <a:r>
              <a:rPr lang="zh-CN" altLang="en-US" sz="2800" b="1">
                <a:solidFill>
                  <a:srgbClr val="0000FF"/>
                </a:solidFill>
              </a:rPr>
              <a:t>硬盘驱动程序</a:t>
            </a:r>
            <a:r>
              <a:rPr lang="en-US" altLang="zh-CN" sz="2800" b="1"/>
              <a:t>(</a:t>
            </a:r>
            <a:r>
              <a:rPr lang="zh-CN" altLang="en-US" sz="2800" b="1"/>
              <a:t>系统自检时被引入系统管理之下</a:t>
            </a:r>
            <a:r>
              <a:rPr lang="en-US" altLang="zh-CN" sz="2800" b="1"/>
              <a:t>)</a:t>
            </a:r>
            <a:r>
              <a:rPr lang="zh-CN" altLang="en-US" sz="2800" b="1"/>
              <a:t>。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0" y="2301131"/>
            <a:ext cx="8305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）处理机接口</a:t>
            </a:r>
            <a:r>
              <a:rPr lang="en-US" altLang="zh-CN" sz="2800" b="1"/>
              <a:t>(</a:t>
            </a:r>
            <a:r>
              <a:rPr lang="zh-CN" altLang="en-US" sz="2800" b="1"/>
              <a:t>面向系统总线一侧</a:t>
            </a:r>
            <a:r>
              <a:rPr lang="en-US" altLang="zh-CN" sz="2800" b="1"/>
              <a:t>)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2895600" y="3791793"/>
            <a:ext cx="6069013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/>
              <a:t>接收</a:t>
            </a:r>
            <a:r>
              <a:rPr lang="en-US" altLang="zh-CN" sz="2800" b="1"/>
              <a:t>CPU</a:t>
            </a:r>
            <a:r>
              <a:rPr lang="zh-CN" altLang="en-US" sz="2800" b="1"/>
              <a:t>送来的端口地址、读</a:t>
            </a:r>
            <a:r>
              <a:rPr lang="en-US" altLang="zh-CN" sz="2800" b="1"/>
              <a:t>/</a:t>
            </a:r>
            <a:r>
              <a:rPr lang="zh-CN" altLang="en-US" sz="2800" b="1"/>
              <a:t>写命令，访问处理机接口中的相应寄存器。</a:t>
            </a: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0" y="4804618"/>
            <a:ext cx="5486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）智能主控器</a:t>
            </a:r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250825" y="5338018"/>
            <a:ext cx="2362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微处理器：</a:t>
            </a:r>
          </a:p>
        </p:txBody>
      </p:sp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1923256" y="5338018"/>
            <a:ext cx="4953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执行硬盘控制程序。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50825" y="5795218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RAM</a:t>
            </a:r>
            <a:r>
              <a:rPr lang="zh-CN" altLang="en-US" sz="2800" b="1">
                <a:solidFill>
                  <a:schemeClr val="folHlink"/>
                </a:solidFill>
              </a:rPr>
              <a:t>：</a:t>
            </a:r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1331168" y="5795218"/>
            <a:ext cx="6553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扇区缓存</a:t>
            </a:r>
            <a:r>
              <a:rPr lang="en-US" altLang="zh-CN" sz="2800" b="1"/>
              <a:t>(</a:t>
            </a:r>
            <a:r>
              <a:rPr lang="zh-CN" altLang="en-US" sz="2800" b="1"/>
              <a:t>存放二个扇区数据</a:t>
            </a:r>
            <a:r>
              <a:rPr lang="en-US" altLang="zh-CN" sz="2800" b="1"/>
              <a:t>)</a:t>
            </a:r>
            <a:r>
              <a:rPr lang="zh-CN" altLang="en-US" sz="2800" b="1"/>
              <a:t>。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250825" y="6252418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ROM</a:t>
            </a:r>
            <a:r>
              <a:rPr lang="zh-CN" altLang="en-US" sz="2800" b="1">
                <a:solidFill>
                  <a:schemeClr val="folHlink"/>
                </a:solidFill>
              </a:rPr>
              <a:t>：</a:t>
            </a:r>
          </a:p>
        </p:txBody>
      </p:sp>
      <p:sp>
        <p:nvSpPr>
          <p:cNvPr id="48" name="Text Box 57"/>
          <p:cNvSpPr txBox="1">
            <a:spLocks noChangeArrowheads="1"/>
          </p:cNvSpPr>
          <p:nvPr/>
        </p:nvSpPr>
        <p:spPr bwMode="auto">
          <a:xfrm>
            <a:off x="1347192" y="6252418"/>
            <a:ext cx="4953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存放硬盘控制程序。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824163" y="4455671"/>
            <a:ext cx="606901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                 </a:t>
            </a:r>
            <a:r>
              <a:rPr lang="en-US" altLang="zh-CN" sz="2800" b="1" smtClean="0"/>
              <a:t>                         (</a:t>
            </a:r>
            <a:r>
              <a:rPr lang="zh-CN" altLang="en-US" sz="2800" b="1"/>
              <a:t>驱动器选择、寻道方向选择、读、写</a:t>
            </a:r>
            <a:r>
              <a:rPr lang="en-US" altLang="zh-CN" sz="2800" b="1"/>
              <a:t>……)</a:t>
            </a: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2819400" y="5571237"/>
            <a:ext cx="6073775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                  </a:t>
            </a:r>
            <a:r>
              <a:rPr lang="en-US" altLang="zh-CN" sz="2800" b="1" smtClean="0"/>
              <a:t>                    (</a:t>
            </a:r>
            <a:r>
              <a:rPr lang="zh-CN" altLang="en-US" sz="2800" b="1"/>
              <a:t>选中、就绪、寻道完成</a:t>
            </a:r>
            <a:r>
              <a:rPr lang="en-US" altLang="zh-CN" sz="2800" b="1"/>
              <a:t>……)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0" y="3740155"/>
            <a:ext cx="7620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）驱动器接口</a:t>
            </a:r>
            <a:r>
              <a:rPr lang="en-US" altLang="zh-CN" sz="2800" b="1"/>
              <a:t>(</a:t>
            </a:r>
            <a:r>
              <a:rPr lang="zh-CN" altLang="en-US" sz="2800" b="1"/>
              <a:t>面向设备一侧</a:t>
            </a:r>
            <a:r>
              <a:rPr lang="en-US" altLang="zh-CN" sz="2800" b="1"/>
              <a:t>)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95275" y="908720"/>
            <a:ext cx="2362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DMA</a:t>
            </a:r>
            <a:r>
              <a:rPr lang="zh-CN" altLang="en-US" sz="2800" b="1">
                <a:solidFill>
                  <a:schemeClr val="folHlink"/>
                </a:solidFill>
              </a:rPr>
              <a:t>控制器：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445642" y="908720"/>
            <a:ext cx="644683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控制主控</a:t>
            </a:r>
            <a:r>
              <a:rPr lang="en-US" altLang="zh-CN" sz="2800" b="1"/>
              <a:t>RAM</a:t>
            </a:r>
            <a:r>
              <a:rPr lang="zh-CN" altLang="en-US" sz="2800" b="1"/>
              <a:t>与驱动器之间的数据传送。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80988" y="1537628"/>
            <a:ext cx="27495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硬盘控制逻辑：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890614" y="4412809"/>
            <a:ext cx="40576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向驱动器送出控制命令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348064" y="2200623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并</a:t>
            </a:r>
            <a:r>
              <a:rPr lang="en-US" altLang="zh-CN" sz="2800" b="1">
                <a:solidFill>
                  <a:schemeClr val="tx2"/>
                </a:solidFill>
              </a:rPr>
              <a:t>-</a:t>
            </a:r>
            <a:r>
              <a:rPr lang="zh-CN" altLang="en-US" sz="2800" b="1">
                <a:solidFill>
                  <a:schemeClr val="tx2"/>
                </a:solidFill>
              </a:rPr>
              <a:t>串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809875" y="1537628"/>
            <a:ext cx="3505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控制串</a:t>
            </a:r>
            <a:r>
              <a:rPr lang="en-US" altLang="zh-CN" sz="2800" b="1"/>
              <a:t>-</a:t>
            </a:r>
            <a:r>
              <a:rPr lang="zh-CN" altLang="en-US" sz="2800" b="1"/>
              <a:t>并转换：</a:t>
            </a:r>
          </a:p>
        </p:txBody>
      </p:sp>
      <p:sp>
        <p:nvSpPr>
          <p:cNvPr id="11" name="AutoShape 28"/>
          <p:cNvSpPr>
            <a:spLocks/>
          </p:cNvSpPr>
          <p:nvPr/>
        </p:nvSpPr>
        <p:spPr bwMode="auto">
          <a:xfrm>
            <a:off x="2362200" y="249113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514600" y="2262535"/>
            <a:ext cx="1676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写盘：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581400" y="2262535"/>
            <a:ext cx="2209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主控</a:t>
            </a:r>
            <a:r>
              <a:rPr lang="en-US" altLang="zh-CN" sz="2800" b="1" smtClean="0">
                <a:solidFill>
                  <a:srgbClr val="0000FF"/>
                </a:solidFill>
              </a:rPr>
              <a:t>RAM 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324600" y="2262535"/>
            <a:ext cx="1631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驱动器</a:t>
            </a: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>
            <a:off x="5305400" y="2636912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2514600" y="2872135"/>
            <a:ext cx="1676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读盘：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657600" y="2872135"/>
            <a:ext cx="2209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驱动器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88024" y="2810223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串</a:t>
            </a:r>
            <a:r>
              <a:rPr lang="en-US" altLang="zh-CN" sz="2800" b="1">
                <a:solidFill>
                  <a:schemeClr val="tx2"/>
                </a:solidFill>
              </a:rPr>
              <a:t>-</a:t>
            </a:r>
            <a:r>
              <a:rPr lang="zh-CN" altLang="en-US" sz="2800" b="1">
                <a:solidFill>
                  <a:schemeClr val="tx2"/>
                </a:solidFill>
              </a:rPr>
              <a:t>并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5008240" y="3284984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6248400" y="2872135"/>
            <a:ext cx="17795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主控</a:t>
            </a:r>
            <a:r>
              <a:rPr lang="en-US" altLang="zh-CN" sz="2800" b="1">
                <a:solidFill>
                  <a:srgbClr val="0000FF"/>
                </a:solidFill>
              </a:rPr>
              <a:t>RAM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179388" y="4446146"/>
            <a:ext cx="3810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驱动器控制逻辑：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79388" y="5571237"/>
            <a:ext cx="3810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驱动器状态逻辑：</a:t>
            </a: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2819400" y="5571237"/>
            <a:ext cx="4495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接收驱动器状态信息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build="p" autoUpdateAnimBg="0" advAuto="0"/>
      <p:bldP spid="10" grpId="0" autoUpdateAnimBg="0"/>
      <p:bldP spid="11" grpId="0" animBg="1"/>
      <p:bldP spid="12" grpId="0" autoUpdateAnimBg="0"/>
      <p:bldP spid="13" grpId="0" autoUpdateAnimBg="0"/>
      <p:bldP spid="14" grpId="0" autoUpdateAnimBg="0"/>
      <p:bldP spid="15" grpId="0" animBg="1"/>
      <p:bldP spid="16" grpId="0" autoUpdateAnimBg="0"/>
      <p:bldP spid="17" grpId="0" autoUpdateAnimBg="0"/>
      <p:bldP spid="18" grpId="0" build="p" autoUpdateAnimBg="0" advAuto="0"/>
      <p:bldP spid="19" grpId="0" animBg="1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187624" y="188640"/>
            <a:ext cx="6554787" cy="3459162"/>
            <a:chOff x="1200" y="570"/>
            <a:chExt cx="4129" cy="2179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1200" y="876"/>
              <a:ext cx="39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426" y="570"/>
              <a:ext cx="139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2016" y="1152"/>
              <a:ext cx="576" cy="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784" y="1152"/>
              <a:ext cx="672" cy="768"/>
            </a:xfrm>
            <a:prstGeom prst="rect">
              <a:avLst/>
            </a:prstGeom>
            <a:solidFill>
              <a:srgbClr val="00CC00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2"/>
                  </a:solidFill>
                </a:rPr>
                <a:t>DMA</a:t>
              </a:r>
            </a:p>
            <a:p>
              <a:pPr algn="ctr"/>
              <a:r>
                <a:rPr lang="zh-CN" altLang="en-US" sz="2400" b="1">
                  <a:solidFill>
                    <a:schemeClr val="bg2"/>
                  </a:solidFill>
                  <a:ea typeface="黑体" pitchFamily="2" charset="-122"/>
                </a:rPr>
                <a:t>控制器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536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08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120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4558" y="89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4558" y="1933"/>
              <a:ext cx="0" cy="5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49"/>
            <p:cNvSpPr>
              <a:spLocks noChangeArrowheads="1"/>
            </p:cNvSpPr>
            <p:nvPr/>
          </p:nvSpPr>
          <p:spPr bwMode="auto">
            <a:xfrm>
              <a:off x="1238" y="1162"/>
              <a:ext cx="576" cy="77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</a:rPr>
                <a:t>CPU</a:t>
              </a:r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>
              <a:off x="1837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3796" y="1153"/>
              <a:ext cx="1533" cy="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FF00"/>
                </a:solidFill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059" y="2478"/>
              <a:ext cx="1061" cy="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磁盘驱动器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4041" y="1207"/>
              <a:ext cx="115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磁盘适配器</a:t>
              </a:r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4059" y="1570"/>
              <a:ext cx="1061" cy="281"/>
            </a:xfrm>
            <a:prstGeom prst="rect">
              <a:avLst/>
            </a:prstGeom>
            <a:solidFill>
              <a:srgbClr val="33CC33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2413" y="4132237"/>
            <a:ext cx="8423275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zh-CN" sz="2800" b="1">
                <a:solidFill>
                  <a:schemeClr val="folHlink"/>
                </a:solidFill>
              </a:rPr>
              <a:t> CPU</a:t>
            </a:r>
            <a:r>
              <a:rPr lang="zh-CN" altLang="en-US" sz="2800" b="1">
                <a:solidFill>
                  <a:schemeClr val="folHlink"/>
                </a:solidFill>
              </a:rPr>
              <a:t>向适配器送出驱动器号、圆柱面号、磁头号、起始扇区号、扇区数等外设寻址信息；向</a:t>
            </a:r>
            <a:r>
              <a:rPr lang="en-US" altLang="zh-CN" sz="2800" b="1">
                <a:solidFill>
                  <a:schemeClr val="folHlink"/>
                </a:solidFill>
              </a:rPr>
              <a:t>DMA</a:t>
            </a:r>
            <a:r>
              <a:rPr lang="zh-CN" altLang="en-US" sz="2800" b="1">
                <a:solidFill>
                  <a:schemeClr val="folHlink"/>
                </a:solidFill>
              </a:rPr>
              <a:t>控制器送出传送方向、主存首址、交换量等信息。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50825" y="3341935"/>
            <a:ext cx="48291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硬盘</a:t>
            </a:r>
            <a:r>
              <a:rPr lang="en-US" altLang="zh-CN" sz="2800" b="1"/>
              <a:t>DMA</a:t>
            </a:r>
            <a:r>
              <a:rPr lang="zh-CN" altLang="en-US" sz="2800" b="1"/>
              <a:t>方式调用过程</a:t>
            </a:r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250825" y="5714092"/>
            <a:ext cx="813752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>
                <a:solidFill>
                  <a:schemeClr val="folHlink"/>
                </a:solidFill>
              </a:rPr>
              <a:t> </a:t>
            </a:r>
            <a:r>
              <a:rPr lang="zh-CN" altLang="en-US" sz="2800" b="1">
                <a:solidFill>
                  <a:schemeClr val="folHlink"/>
                </a:solidFill>
              </a:rPr>
              <a:t>适配器启动寻道，并用中断方式判寻道是否正确。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826268" y="6218148"/>
            <a:ext cx="78501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(</a:t>
            </a:r>
            <a:r>
              <a:rPr lang="zh-CN" altLang="en-US" sz="2800" b="1"/>
              <a:t>如不正确，重新寻道；正确，启动磁盘读</a:t>
            </a:r>
            <a:r>
              <a:rPr lang="en-US" altLang="zh-CN" sz="2800" b="1"/>
              <a:t>/</a:t>
            </a:r>
            <a:r>
              <a:rPr lang="zh-CN" altLang="en-US" sz="2800" b="1"/>
              <a:t>写</a:t>
            </a:r>
            <a:r>
              <a:rPr lang="en-US" altLang="zh-CN" sz="2800" b="1">
                <a:solidFill>
                  <a:schemeClr val="folHlink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8925" y="909489"/>
            <a:ext cx="7812088" cy="181588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>
                <a:solidFill>
                  <a:schemeClr val="folHlink"/>
                </a:solidFill>
              </a:rPr>
              <a:t> </a:t>
            </a:r>
            <a:r>
              <a:rPr lang="zh-CN" altLang="en-US" sz="2800" b="1">
                <a:solidFill>
                  <a:schemeClr val="folHlink"/>
                </a:solidFill>
              </a:rPr>
              <a:t>判断适配器准备是否准备好。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读盘：主控</a:t>
            </a:r>
            <a:r>
              <a:rPr lang="en-US" altLang="zh-CN" sz="2800" b="1"/>
              <a:t>RAM</a:t>
            </a:r>
            <a:r>
              <a:rPr lang="zh-CN" altLang="en-US" sz="2800" b="1"/>
              <a:t>满一扇区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写盘：主控</a:t>
            </a:r>
            <a:r>
              <a:rPr lang="en-US" altLang="zh-CN" sz="2800" b="1"/>
              <a:t>RAM</a:t>
            </a:r>
            <a:r>
              <a:rPr lang="zh-CN" altLang="en-US" sz="2800" b="1"/>
              <a:t>空一扇区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2413" y="2781151"/>
            <a:ext cx="8423275" cy="13031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>
                <a:solidFill>
                  <a:schemeClr val="folHlink"/>
                </a:solidFill>
              </a:rPr>
              <a:t> CPU</a:t>
            </a:r>
            <a:r>
              <a:rPr lang="zh-CN" altLang="en-US" sz="2800" b="1">
                <a:solidFill>
                  <a:schemeClr val="folHlink"/>
                </a:solidFill>
              </a:rPr>
              <a:t>响应</a:t>
            </a:r>
            <a:r>
              <a:rPr lang="en-US" altLang="zh-CN" sz="2800" b="1">
                <a:solidFill>
                  <a:schemeClr val="folHlink"/>
                </a:solidFill>
              </a:rPr>
              <a:t>DMA</a:t>
            </a:r>
            <a:r>
              <a:rPr lang="zh-CN" altLang="en-US" sz="2800" b="1">
                <a:solidFill>
                  <a:schemeClr val="folHlink"/>
                </a:solidFill>
              </a:rPr>
              <a:t>请求，由</a:t>
            </a:r>
            <a:r>
              <a:rPr lang="en-US" altLang="zh-CN" sz="2800" b="1">
                <a:solidFill>
                  <a:schemeClr val="folHlink"/>
                </a:solidFill>
              </a:rPr>
              <a:t>DMA</a:t>
            </a:r>
            <a:r>
              <a:rPr lang="zh-CN" altLang="en-US" sz="2800" b="1">
                <a:solidFill>
                  <a:schemeClr val="folHlink"/>
                </a:solidFill>
              </a:rPr>
              <a:t>控制器接管总线，执行传送。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2412" y="4142047"/>
            <a:ext cx="8280027" cy="13031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>
                <a:solidFill>
                  <a:schemeClr val="folHlink"/>
                </a:solidFill>
              </a:rPr>
              <a:t> </a:t>
            </a:r>
            <a:r>
              <a:rPr lang="zh-CN" altLang="en-US" sz="2800" b="1">
                <a:solidFill>
                  <a:schemeClr val="folHlink"/>
                </a:solidFill>
              </a:rPr>
              <a:t>批量传送完毕</a:t>
            </a:r>
            <a:r>
              <a:rPr lang="zh-CN" altLang="en-US" sz="2800" b="1" smtClean="0">
                <a:solidFill>
                  <a:schemeClr val="folHlink"/>
                </a:solidFill>
              </a:rPr>
              <a:t>，</a:t>
            </a:r>
            <a:r>
              <a:rPr lang="en-US" altLang="zh-CN" sz="2800" b="1" smtClean="0">
                <a:solidFill>
                  <a:schemeClr val="folHlink"/>
                </a:solidFill>
              </a:rPr>
              <a:t>DMA</a:t>
            </a:r>
            <a:r>
              <a:rPr lang="zh-CN" altLang="en-US" sz="2800" b="1" smtClean="0">
                <a:solidFill>
                  <a:schemeClr val="folHlink"/>
                </a:solidFill>
              </a:rPr>
              <a:t>控制器发出结束信号，终止</a:t>
            </a:r>
            <a:r>
              <a:rPr lang="en-US" altLang="zh-CN" sz="2800" b="1" smtClean="0">
                <a:solidFill>
                  <a:schemeClr val="folHlink"/>
                </a:solidFill>
              </a:rPr>
              <a:t>DMA</a:t>
            </a:r>
            <a:r>
              <a:rPr lang="zh-CN" altLang="en-US" sz="2800" b="1" smtClean="0">
                <a:solidFill>
                  <a:schemeClr val="folHlink"/>
                </a:solidFill>
              </a:rPr>
              <a:t>传输，适配器</a:t>
            </a:r>
            <a:r>
              <a:rPr lang="zh-CN" altLang="en-US" sz="2800" b="1">
                <a:solidFill>
                  <a:schemeClr val="folHlink"/>
                </a:solidFill>
              </a:rPr>
              <a:t>申请中断。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0825" y="5508458"/>
            <a:ext cx="6804025" cy="656846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>
                <a:solidFill>
                  <a:schemeClr val="folHlink"/>
                </a:solidFill>
              </a:rPr>
              <a:t> CPU</a:t>
            </a:r>
            <a:r>
              <a:rPr lang="zh-CN" altLang="en-US" sz="2800" b="1">
                <a:solidFill>
                  <a:schemeClr val="folHlink"/>
                </a:solidFill>
              </a:rPr>
              <a:t>响应中断请求，作后续的处理。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220072" y="1772816"/>
            <a:ext cx="2484976" cy="6568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提出</a:t>
            </a:r>
            <a:r>
              <a:rPr lang="en-US" altLang="zh-CN" sz="2800" b="1"/>
              <a:t>DMA</a:t>
            </a:r>
            <a:r>
              <a:rPr lang="zh-CN" altLang="en-US" sz="2800" b="1"/>
              <a:t>请求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4932040" y="1730226"/>
            <a:ext cx="144016" cy="834678"/>
          </a:xfrm>
          <a:prstGeom prst="rightBrace">
            <a:avLst>
              <a:gd name="adj1" fmla="val 4148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 autoUpdateAnimBg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35696" y="1779414"/>
            <a:ext cx="252412" cy="349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46150" y="1196752"/>
            <a:ext cx="2806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逻辑断开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707904" y="1796107"/>
            <a:ext cx="767333" cy="47657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067944" y="1254199"/>
            <a:ext cx="236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传送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611660" y="178701"/>
            <a:ext cx="5408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DMA</a:t>
            </a:r>
            <a:r>
              <a:rPr lang="zh-CN" altLang="en-US" sz="2800" b="1"/>
              <a:t>传送过程示</a:t>
            </a:r>
            <a:r>
              <a:rPr lang="zh-CN" altLang="en-US" sz="2800" b="1" smtClean="0"/>
              <a:t>意图:</a:t>
            </a:r>
            <a:endParaRPr lang="zh-CN" altLang="en-US" sz="2800" b="1"/>
          </a:p>
        </p:txBody>
      </p: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920824" y="1831305"/>
            <a:ext cx="7467600" cy="4041775"/>
            <a:chOff x="480" y="956"/>
            <a:chExt cx="4704" cy="2546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480" y="1297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334" y="956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76" y="1633"/>
              <a:ext cx="576" cy="989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344" y="1633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112" y="1633"/>
              <a:ext cx="2809" cy="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2871" y="3170"/>
              <a:ext cx="1180" cy="33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87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162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152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835" y="2378"/>
              <a:ext cx="1166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设备接口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562" y="1728"/>
              <a:ext cx="171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>
              <a:off x="3334" y="2816"/>
              <a:ext cx="91" cy="317"/>
            </a:xfrm>
            <a:prstGeom prst="upDownArrow">
              <a:avLst>
                <a:gd name="adj1" fmla="val 50000"/>
                <a:gd name="adj2" fmla="val 233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H="1">
              <a:off x="1156" y="2363"/>
              <a:ext cx="9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156" y="2544"/>
              <a:ext cx="95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1247" y="2090"/>
              <a:ext cx="90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总线</a:t>
              </a:r>
              <a:r>
                <a:rPr lang="zh-CN" altLang="en-US" b="1" smtClean="0">
                  <a:latin typeface="黑体" pitchFamily="2" charset="-122"/>
                  <a:ea typeface="黑体" pitchFamily="2" charset="-122"/>
                </a:rPr>
                <a:t>请求</a:t>
              </a:r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1247" y="2508"/>
              <a:ext cx="99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smtClean="0">
                  <a:latin typeface="黑体" pitchFamily="2" charset="-122"/>
                  <a:ea typeface="黑体" pitchFamily="2" charset="-122"/>
                </a:rPr>
                <a:t>总线批准</a:t>
              </a:r>
              <a:endParaRPr lang="en-US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4014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AutoShape 14"/>
          <p:cNvSpPr>
            <a:spLocks noChangeArrowheads="1"/>
          </p:cNvSpPr>
          <p:nvPr/>
        </p:nvSpPr>
        <p:spPr bwMode="auto">
          <a:xfrm rot="16541896">
            <a:off x="1934289" y="2261326"/>
            <a:ext cx="711487" cy="29368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H="1">
            <a:off x="1979712" y="4072880"/>
            <a:ext cx="151288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H="1">
            <a:off x="2051000" y="4360912"/>
            <a:ext cx="1512888" cy="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stealth" w="lg" len="lg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210339" y="3082009"/>
            <a:ext cx="1669774" cy="974035"/>
          </a:xfrm>
          <a:custGeom>
            <a:avLst/>
            <a:gdLst>
              <a:gd name="connsiteX0" fmla="*/ 0 w 1669774"/>
              <a:gd name="connsiteY0" fmla="*/ 0 h 974035"/>
              <a:gd name="connsiteX1" fmla="*/ 1053548 w 1669774"/>
              <a:gd name="connsiteY1" fmla="*/ 288235 h 974035"/>
              <a:gd name="connsiteX2" fmla="*/ 1669774 w 1669774"/>
              <a:gd name="connsiteY2" fmla="*/ 974035 h 97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774" h="974035">
                <a:moveTo>
                  <a:pt x="0" y="0"/>
                </a:moveTo>
                <a:cubicBezTo>
                  <a:pt x="387626" y="62948"/>
                  <a:pt x="775252" y="125896"/>
                  <a:pt x="1053548" y="288235"/>
                </a:cubicBezTo>
                <a:cubicBezTo>
                  <a:pt x="1331844" y="450574"/>
                  <a:pt x="1500809" y="712304"/>
                  <a:pt x="1669774" y="974035"/>
                </a:cubicBezTo>
              </a:path>
            </a:pathLst>
          </a:custGeom>
          <a:noFill/>
          <a:ln w="38100"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2736156" y="6163206"/>
            <a:ext cx="3794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基本</a:t>
            </a:r>
            <a:r>
              <a:rPr lang="en-US" altLang="zh-CN" sz="2800" b="1" smtClean="0"/>
              <a:t>DMA</a:t>
            </a:r>
            <a:r>
              <a:rPr lang="zh-CN" altLang="en-US" sz="2800" b="1" smtClean="0"/>
              <a:t>控制器接口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utoUpdateAnimBg="0"/>
      <p:bldP spid="17" grpId="0" animBg="1"/>
      <p:bldP spid="18" grpId="0" autoUpdateAnimBg="0"/>
      <p:bldP spid="14" grpId="0" animBg="1" autoUpdateAnimBg="0"/>
      <p:bldP spid="59" grpId="0" animBg="1"/>
      <p:bldP spid="6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107504" y="823352"/>
            <a:ext cx="8784976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、特</a:t>
            </a:r>
            <a:r>
              <a:rPr lang="zh-CN" altLang="en-US" sz="2800" b="1" smtClean="0">
                <a:solidFill>
                  <a:srgbClr val="0000FF"/>
                </a:solidFill>
              </a:rPr>
              <a:t>点</a:t>
            </a:r>
            <a:endParaRPr lang="zh-CN" altLang="en-US" sz="28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响应随机</a:t>
            </a:r>
            <a:r>
              <a:rPr lang="zh-CN" altLang="en-US" sz="2800" b="1" smtClean="0"/>
              <a:t>请求</a:t>
            </a:r>
            <a:endParaRPr lang="zh-CN" altLang="en-US" sz="2800" b="1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 smtClean="0"/>
              <a:t>不</a:t>
            </a:r>
            <a:r>
              <a:rPr lang="zh-CN" altLang="en-US" sz="2800" b="1"/>
              <a:t>影响</a:t>
            </a:r>
            <a:r>
              <a:rPr lang="en-US" altLang="zh-CN" sz="2800" b="1"/>
              <a:t>CPU</a:t>
            </a:r>
            <a:r>
              <a:rPr lang="zh-CN" altLang="en-US" sz="2800" b="1"/>
              <a:t>程序的执行，仅占用总线、无程序</a:t>
            </a:r>
            <a:r>
              <a:rPr lang="zh-CN" altLang="en-US" sz="2800" b="1" smtClean="0"/>
              <a:t>切换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 smtClean="0"/>
              <a:t>大批量数据的简单传送</a:t>
            </a:r>
            <a:endParaRPr lang="zh-CN" altLang="en-US" sz="2800" b="1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717" y="3715097"/>
            <a:ext cx="8640763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FF"/>
                </a:solidFill>
              </a:rPr>
              <a:t>3</a:t>
            </a:r>
            <a:r>
              <a:rPr lang="zh-CN" altLang="en-US" sz="2800" b="1" smtClean="0">
                <a:solidFill>
                  <a:srgbClr val="0000FF"/>
                </a:solidFill>
              </a:rPr>
              <a:t>、典型的应用</a:t>
            </a:r>
            <a:endParaRPr lang="en-US" altLang="zh-CN" sz="2800" b="1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 smtClean="0"/>
              <a:t>主</a:t>
            </a:r>
            <a:r>
              <a:rPr lang="zh-CN" altLang="en-US" sz="2800" b="1"/>
              <a:t>存与高速</a:t>
            </a:r>
            <a:r>
              <a:rPr lang="en-US" altLang="zh-CN" sz="2800" b="1"/>
              <a:t>I/O</a:t>
            </a:r>
            <a:r>
              <a:rPr lang="zh-CN" altLang="en-US" sz="2800" b="1"/>
              <a:t>设备之间的简单数据</a:t>
            </a:r>
            <a:r>
              <a:rPr lang="zh-CN" altLang="en-US" sz="2800" b="1" smtClean="0"/>
              <a:t>传送</a:t>
            </a:r>
            <a:endParaRPr lang="zh-CN" altLang="en-US" sz="2800" b="1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大批量数据采集系统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动态存储器（</a:t>
            </a:r>
            <a:r>
              <a:rPr lang="en-US" altLang="zh-CN" sz="2800" b="1"/>
              <a:t>DRAM</a:t>
            </a:r>
            <a:r>
              <a:rPr lang="zh-CN" altLang="en-US" sz="2800" b="1"/>
              <a:t>）的自动刷新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4925" y="836712"/>
            <a:ext cx="8713788" cy="49398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b="1" smtClean="0"/>
              <a:t>4</a:t>
            </a:r>
            <a:r>
              <a:rPr lang="zh-CN" altLang="en-US" sz="2800" b="1" smtClean="0"/>
              <a:t>、</a:t>
            </a:r>
            <a:r>
              <a:rPr lang="en-US" altLang="zh-CN" sz="2800" b="1"/>
              <a:t>DMA</a:t>
            </a:r>
            <a:r>
              <a:rPr lang="zh-CN" altLang="en-US" sz="2800" b="1"/>
              <a:t>的数据传送模</a:t>
            </a:r>
            <a:r>
              <a:rPr lang="zh-CN" altLang="en-US" sz="2800" b="1" smtClean="0"/>
              <a:t>式</a:t>
            </a:r>
            <a:endParaRPr lang="zh-CN" altLang="en-US" sz="2800" b="1"/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）单字传</a:t>
            </a:r>
            <a:r>
              <a:rPr lang="zh-CN" altLang="en-US" sz="2800" b="1" smtClean="0">
                <a:solidFill>
                  <a:srgbClr val="0000FF"/>
                </a:solidFill>
              </a:rPr>
              <a:t>送</a:t>
            </a:r>
            <a:endParaRPr lang="zh-CN" altLang="en-US" sz="2800" b="1">
              <a:solidFill>
                <a:srgbClr val="0000FF"/>
              </a:solidFill>
            </a:endParaRP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/>
              <a:t>DMA</a:t>
            </a:r>
            <a:r>
              <a:rPr lang="zh-CN" altLang="en-US" sz="2800" b="1"/>
              <a:t>请求获得批准后，</a:t>
            </a:r>
            <a:r>
              <a:rPr lang="en-US" altLang="zh-CN" sz="2800" b="1"/>
              <a:t>CPU</a:t>
            </a:r>
            <a:r>
              <a:rPr lang="zh-CN" altLang="en-US" sz="2800" b="1"/>
              <a:t>让出一个总线周期用于字或字节的传送，再回收并重新判断下一个周期的总线控制权，也称为周期挪用或窃取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endParaRPr lang="zh-CN" altLang="en-US" sz="2800" b="1"/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 smtClean="0">
                <a:solidFill>
                  <a:srgbClr val="0000FF"/>
                </a:solidFill>
              </a:rPr>
              <a:t>）块传送</a:t>
            </a:r>
            <a:r>
              <a:rPr lang="zh-CN" altLang="en-US" sz="2800" b="1">
                <a:solidFill>
                  <a:srgbClr val="0000FF"/>
                </a:solidFill>
              </a:rPr>
              <a:t>方式</a:t>
            </a: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/>
              <a:t>DMA</a:t>
            </a:r>
            <a:r>
              <a:rPr lang="zh-CN" altLang="en-US" sz="2800" b="1"/>
              <a:t>被批准后，连续占用若干个总线周期</a:t>
            </a:r>
            <a:r>
              <a:rPr lang="zh-CN" altLang="en-US" sz="2800" b="1" smtClean="0"/>
              <a:t>，连续</a:t>
            </a:r>
            <a:r>
              <a:rPr lang="zh-CN" altLang="en-US" sz="2800" b="1"/>
              <a:t>批量地</a:t>
            </a:r>
            <a:r>
              <a:rPr lang="zh-CN" altLang="en-US" sz="2800" b="1" smtClean="0"/>
              <a:t>传送数据，</a:t>
            </a:r>
            <a:r>
              <a:rPr lang="zh-CN" altLang="en-US" sz="2800" b="1"/>
              <a:t>结束后将总线的控制权交回给</a:t>
            </a:r>
            <a:r>
              <a:rPr lang="en-US" altLang="zh-CN" sz="2800" b="1"/>
              <a:t>CPU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20824" y="116632"/>
            <a:ext cx="7467600" cy="3816351"/>
            <a:chOff x="480" y="956"/>
            <a:chExt cx="4704" cy="2404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480" y="1297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3334" y="956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576" y="1633"/>
              <a:ext cx="576" cy="989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344" y="1633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112" y="1633"/>
              <a:ext cx="2809" cy="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825" y="3028"/>
              <a:ext cx="1180" cy="33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7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62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152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2835" y="2378"/>
              <a:ext cx="1166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设备接口</a:t>
              </a:r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2562" y="1728"/>
              <a:ext cx="171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14" name="AutoShape 34"/>
            <p:cNvSpPr>
              <a:spLocks noChangeArrowheads="1"/>
            </p:cNvSpPr>
            <p:nvPr/>
          </p:nvSpPr>
          <p:spPr bwMode="auto">
            <a:xfrm>
              <a:off x="3334" y="2816"/>
              <a:ext cx="81" cy="181"/>
            </a:xfrm>
            <a:prstGeom prst="upDownArrow">
              <a:avLst>
                <a:gd name="adj1" fmla="val 50000"/>
                <a:gd name="adj2" fmla="val 233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1156" y="2363"/>
              <a:ext cx="9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 flipH="1">
              <a:off x="1156" y="2544"/>
              <a:ext cx="95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1247" y="2090"/>
              <a:ext cx="90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总线</a:t>
              </a:r>
              <a:r>
                <a:rPr lang="zh-CN" altLang="en-US" b="1" smtClean="0">
                  <a:latin typeface="黑体" pitchFamily="2" charset="-122"/>
                  <a:ea typeface="黑体" pitchFamily="2" charset="-122"/>
                </a:rPr>
                <a:t>请求</a:t>
              </a:r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1247" y="2508"/>
              <a:ext cx="99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smtClean="0">
                  <a:latin typeface="黑体" pitchFamily="2" charset="-122"/>
                  <a:ea typeface="黑体" pitchFamily="2" charset="-122"/>
                </a:rPr>
                <a:t>总线批准</a:t>
              </a:r>
              <a:endParaRPr lang="en-US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4014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2" name="形状 21"/>
          <p:cNvCxnSpPr>
            <a:endCxn id="20" idx="1"/>
          </p:cNvCxnSpPr>
          <p:nvPr/>
        </p:nvCxnSpPr>
        <p:spPr>
          <a:xfrm rot="10800000" flipV="1">
            <a:off x="467544" y="1628799"/>
            <a:ext cx="4104456" cy="3891621"/>
          </a:xfrm>
          <a:prstGeom prst="curvedConnector3">
            <a:avLst>
              <a:gd name="adj1" fmla="val 108420"/>
            </a:avLst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467544" y="4437113"/>
            <a:ext cx="3528392" cy="2232248"/>
            <a:chOff x="3203848" y="4437113"/>
            <a:chExt cx="3528392" cy="2232248"/>
          </a:xfrm>
        </p:grpSpPr>
        <p:grpSp>
          <p:nvGrpSpPr>
            <p:cNvPr id="37" name="组合 36"/>
            <p:cNvGrpSpPr/>
            <p:nvPr/>
          </p:nvGrpSpPr>
          <p:grpSpPr>
            <a:xfrm>
              <a:off x="3203848" y="4437113"/>
              <a:ext cx="3528392" cy="2232248"/>
              <a:chOff x="1259632" y="4797152"/>
              <a:chExt cx="3528392" cy="1861301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1259632" y="4797152"/>
                <a:ext cx="3528392" cy="18065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907704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374031" y="5136241"/>
                <a:ext cx="461665" cy="152221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smtClean="0"/>
                  <a:t>控制</a:t>
                </a:r>
                <a:r>
                  <a:rPr lang="en-US" altLang="zh-CN" b="1" smtClean="0"/>
                  <a:t>/</a:t>
                </a:r>
                <a:r>
                  <a:rPr lang="zh-CN" altLang="en-US" b="1" smtClean="0"/>
                  <a:t>状态逻辑</a:t>
                </a:r>
                <a:endParaRPr lang="zh-CN" altLang="en-US" b="1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2483768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059832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635896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4211960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894311" y="4725144"/>
              <a:ext cx="461665" cy="16857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数据缓冲寄存器</a:t>
              </a:r>
              <a:endParaRPr lang="zh-CN" altLang="en-US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70375" y="4725144"/>
              <a:ext cx="461665" cy="16857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内存地址寄存器</a:t>
              </a:r>
              <a:endParaRPr lang="zh-CN" altLang="en-US" b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46439" y="5013176"/>
              <a:ext cx="461665" cy="12304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字节计数器</a:t>
              </a:r>
              <a:endParaRPr lang="zh-CN" altLang="en-US" b="1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52120" y="5085184"/>
              <a:ext cx="461665" cy="10028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中断机构</a:t>
              </a:r>
              <a:endParaRPr lang="zh-CN" altLang="en-US" b="1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8567" y="4941168"/>
              <a:ext cx="461665" cy="145809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设备选择电路</a:t>
              </a:r>
              <a:endParaRPr lang="zh-CN" altLang="en-US" b="1"/>
            </a:p>
          </p:txBody>
        </p:sp>
      </p:grp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284687" y="4509120"/>
            <a:ext cx="4751809" cy="20928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初始化工作的步骤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向接口送出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设备的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寻址信息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控制器送出控制字，如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传送方向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控制器送出主存缓冲区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首址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控制器送出传送的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数据量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42963" y="1196752"/>
            <a:ext cx="7707313" cy="4464050"/>
            <a:chOff x="249" y="1253"/>
            <a:chExt cx="4855" cy="2812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36" y="1253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2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6" y="2461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 smtClean="0">
                  <a:ea typeface="黑体" pitchFamily="2" charset="-122"/>
                </a:rPr>
                <a:t>总线请求</a:t>
              </a:r>
              <a:endParaRPr lang="zh-CN" altLang="en-US" sz="2200" b="1">
                <a:ea typeface="黑体" pitchFamily="2" charset="-122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016" y="2888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 smtClean="0">
                  <a:latin typeface="黑体" pitchFamily="2" charset="-122"/>
                  <a:ea typeface="黑体" pitchFamily="2" charset="-122"/>
                </a:rPr>
                <a:t>总线批准</a:t>
              </a:r>
              <a:endParaRPr lang="zh-CN" altLang="en-US" sz="22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856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3239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182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284" y="2681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请求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417" y="2686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批准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860450" y="169476"/>
            <a:ext cx="65198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5.5.2  </a:t>
            </a:r>
            <a:r>
              <a:rPr lang="en-US" altLang="zh-CN" sz="2800" b="1">
                <a:solidFill>
                  <a:srgbClr val="0000FF"/>
                </a:solidFill>
              </a:rPr>
              <a:t>DMA</a:t>
            </a:r>
            <a:r>
              <a:rPr lang="zh-CN" altLang="en-US" sz="2800" b="1">
                <a:solidFill>
                  <a:srgbClr val="0000FF"/>
                </a:solidFill>
              </a:rPr>
              <a:t>控制器与接口的功能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2627784" y="6021288"/>
            <a:ext cx="4364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多</a:t>
            </a:r>
            <a:r>
              <a:rPr lang="zh-CN" altLang="en-US" sz="2800" b="1" smtClean="0"/>
              <a:t>路型</a:t>
            </a:r>
            <a:r>
              <a:rPr lang="en-US" altLang="zh-CN" sz="2800" b="1" smtClean="0"/>
              <a:t>DMA</a:t>
            </a:r>
            <a:r>
              <a:rPr lang="zh-CN" altLang="en-US" sz="2800" b="1" smtClean="0"/>
              <a:t>控制器接口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5"/>
          <p:cNvSpPr txBox="1">
            <a:spLocks noChangeArrowheads="1"/>
          </p:cNvSpPr>
          <p:nvPr/>
        </p:nvSpPr>
        <p:spPr bwMode="auto">
          <a:xfrm>
            <a:off x="226565" y="1124744"/>
            <a:ext cx="457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FF33"/>
                </a:solidFill>
                <a:sym typeface="Webdings" pitchFamily="18" charset="2"/>
              </a:rPr>
              <a:t></a:t>
            </a:r>
            <a:r>
              <a:rPr lang="en-US" altLang="zh-CN" sz="2800" b="1"/>
              <a:t>DMA</a:t>
            </a:r>
            <a:r>
              <a:rPr lang="zh-CN" altLang="en-US" sz="2800" b="1"/>
              <a:t>控制器的功能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07504" y="1628800"/>
            <a:ext cx="3771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接收初始化信息</a:t>
            </a:r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3347864" y="1628800"/>
            <a:ext cx="5549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(传送方向、主存首址、交换量)</a:t>
            </a: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 flipV="1">
            <a:off x="6924476" y="1414537"/>
            <a:ext cx="645863" cy="22931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7547747" y="1105580"/>
            <a:ext cx="161766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初始化</a:t>
            </a:r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07504" y="2149426"/>
            <a:ext cx="75834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接收外设</a:t>
            </a:r>
            <a:r>
              <a:rPr lang="en-US" altLang="zh-CN" sz="2800" b="1"/>
              <a:t>DMA</a:t>
            </a:r>
            <a:r>
              <a:rPr lang="zh-CN" altLang="en-US" sz="2800" b="1"/>
              <a:t>请求, 判优, 向</a:t>
            </a:r>
            <a:r>
              <a:rPr lang="en-US" altLang="zh-CN" sz="2800" b="1"/>
              <a:t>CPU</a:t>
            </a:r>
            <a:r>
              <a:rPr lang="zh-CN" altLang="en-US" sz="2800" b="1"/>
              <a:t>申请总线</a:t>
            </a:r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>
            <a:off x="7340872" y="2420888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7830986" y="2132856"/>
            <a:ext cx="170956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传送前</a:t>
            </a:r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97564" y="2803549"/>
            <a:ext cx="6652543" cy="820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800" b="1"/>
              <a:t>(3) 接管总线权</a:t>
            </a:r>
            <a:r>
              <a:rPr lang="zh-CN" altLang="en-US" sz="2800" b="1" smtClean="0"/>
              <a:t>,发</a:t>
            </a:r>
            <a:r>
              <a:rPr lang="zh-CN" altLang="en-US" sz="2800" b="1"/>
              <a:t>总线</a:t>
            </a:r>
            <a:r>
              <a:rPr lang="zh-CN" altLang="en-US" sz="2800" b="1" smtClean="0"/>
              <a:t>地址</a:t>
            </a:r>
            <a:r>
              <a:rPr lang="zh-CN" altLang="en-US" sz="2800" b="1"/>
              <a:t>、读/写</a:t>
            </a:r>
            <a:r>
              <a:rPr lang="zh-CN" altLang="en-US" sz="2800" b="1" smtClean="0"/>
              <a:t>命令</a:t>
            </a:r>
            <a:endParaRPr lang="en-US" altLang="zh-CN" sz="2800" b="1" smtClean="0"/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  </a:t>
            </a:r>
            <a:r>
              <a:rPr lang="zh-CN" altLang="en-US" sz="2800" b="1" smtClean="0"/>
              <a:t>并向</a:t>
            </a:r>
            <a:r>
              <a:rPr lang="en-US" altLang="zh-CN" sz="2800" b="1" smtClean="0"/>
              <a:t>I/O</a:t>
            </a:r>
            <a:r>
              <a:rPr lang="zh-CN" altLang="en-US" sz="2800" b="1" smtClean="0"/>
              <a:t>接口发出响应信号</a:t>
            </a:r>
            <a:endParaRPr lang="zh-CN" altLang="en-US" sz="2800" b="1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7124848" y="3132683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7503665" y="2852936"/>
            <a:ext cx="17541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传送期间</a:t>
            </a: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267840" y="4134023"/>
            <a:ext cx="3378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FF33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rgbClr val="99FF99"/>
                </a:solidFill>
                <a:sym typeface="Webdings" pitchFamily="18" charset="2"/>
              </a:rPr>
              <a:t> </a:t>
            </a:r>
            <a:r>
              <a:rPr lang="zh-CN" altLang="en-US" sz="2800" b="1"/>
              <a:t>接口功能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179512" y="4679192"/>
            <a:ext cx="698976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</a:t>
            </a:r>
            <a:r>
              <a:rPr lang="zh-CN" altLang="en-US" sz="2800" b="1" smtClean="0"/>
              <a:t>接收</a:t>
            </a:r>
            <a:r>
              <a:rPr lang="en-US" altLang="zh-CN" sz="2800" b="1" smtClean="0"/>
              <a:t>CPU</a:t>
            </a:r>
            <a:r>
              <a:rPr lang="zh-CN" altLang="en-US" sz="2800" b="1" smtClean="0"/>
              <a:t>初始化</a:t>
            </a:r>
            <a:r>
              <a:rPr lang="zh-CN" altLang="en-US" sz="2800" b="1"/>
              <a:t>信息(外设寻址信息)</a:t>
            </a:r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>
            <a:off x="6685087" y="4957004"/>
            <a:ext cx="471487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Text Box 69"/>
          <p:cNvSpPr txBox="1">
            <a:spLocks noChangeArrowheads="1"/>
          </p:cNvSpPr>
          <p:nvPr/>
        </p:nvSpPr>
        <p:spPr bwMode="auto">
          <a:xfrm>
            <a:off x="7169274" y="4701873"/>
            <a:ext cx="161766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初始化</a:t>
            </a:r>
          </a:p>
        </p:txBody>
      </p:sp>
      <p:sp>
        <p:nvSpPr>
          <p:cNvPr id="17" name="Text Box 70"/>
          <p:cNvSpPr txBox="1">
            <a:spLocks noChangeArrowheads="1"/>
          </p:cNvSpPr>
          <p:nvPr/>
        </p:nvSpPr>
        <p:spPr bwMode="auto">
          <a:xfrm>
            <a:off x="179512" y="5206500"/>
            <a:ext cx="43830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向</a:t>
            </a:r>
            <a:r>
              <a:rPr lang="en-US" altLang="zh-CN" sz="2800" b="1"/>
              <a:t>DMA</a:t>
            </a:r>
            <a:r>
              <a:rPr lang="zh-CN" altLang="en-US" sz="2800" b="1"/>
              <a:t>控制器发请求</a:t>
            </a:r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4230242" y="5513125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4806306" y="5225093"/>
            <a:ext cx="379965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传送前, 外设准备好</a:t>
            </a:r>
          </a:p>
        </p:txBody>
      </p:sp>
      <p:sp>
        <p:nvSpPr>
          <p:cNvPr id="20" name="Text Box 73"/>
          <p:cNvSpPr txBox="1">
            <a:spLocks noChangeArrowheads="1"/>
          </p:cNvSpPr>
          <p:nvPr/>
        </p:nvSpPr>
        <p:spPr bwMode="auto">
          <a:xfrm>
            <a:off x="185862" y="5718493"/>
            <a:ext cx="375634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(3) </a:t>
            </a:r>
            <a:r>
              <a:rPr lang="zh-CN" altLang="en-US" sz="2800" b="1" smtClean="0"/>
              <a:t>向总线传送</a:t>
            </a:r>
            <a:r>
              <a:rPr lang="zh-CN" altLang="en-US" sz="2800" b="1"/>
              <a:t>数据</a:t>
            </a:r>
          </a:p>
        </p:txBody>
      </p:sp>
      <p:sp>
        <p:nvSpPr>
          <p:cNvPr id="21" name="Line 74"/>
          <p:cNvSpPr>
            <a:spLocks noChangeShapeType="1"/>
          </p:cNvSpPr>
          <p:nvPr/>
        </p:nvSpPr>
        <p:spPr bwMode="auto">
          <a:xfrm>
            <a:off x="4230242" y="6085206"/>
            <a:ext cx="471487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Text Box 75"/>
          <p:cNvSpPr txBox="1">
            <a:spLocks noChangeArrowheads="1"/>
          </p:cNvSpPr>
          <p:nvPr/>
        </p:nvSpPr>
        <p:spPr bwMode="auto">
          <a:xfrm>
            <a:off x="4799162" y="5781993"/>
            <a:ext cx="2311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传送期间</a:t>
            </a:r>
          </a:p>
        </p:txBody>
      </p:sp>
      <p:sp>
        <p:nvSpPr>
          <p:cNvPr id="23" name="Text Box 76"/>
          <p:cNvSpPr txBox="1">
            <a:spLocks noChangeArrowheads="1"/>
          </p:cNvSpPr>
          <p:nvPr/>
        </p:nvSpPr>
        <p:spPr bwMode="auto">
          <a:xfrm>
            <a:off x="150365" y="188640"/>
            <a:ext cx="888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现代计算机一般设置专用</a:t>
            </a:r>
            <a:r>
              <a:rPr lang="en-US" altLang="zh-CN" sz="2800" b="1"/>
              <a:t>DMA</a:t>
            </a:r>
            <a:r>
              <a:rPr lang="zh-CN" altLang="en-US" sz="2800" b="1"/>
              <a:t>控制器, </a:t>
            </a:r>
            <a:r>
              <a:rPr lang="en-US" altLang="zh-CN" sz="2800" b="1"/>
              <a:t>DMA</a:t>
            </a:r>
            <a:r>
              <a:rPr lang="zh-CN" altLang="en-US" sz="2800" b="1"/>
              <a:t>控制器和接口各自的功能是:</a:t>
            </a: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197794" y="6270992"/>
            <a:ext cx="3771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(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) 向</a:t>
            </a:r>
            <a:r>
              <a:rPr lang="en-US" altLang="zh-CN" sz="2800" b="1" smtClean="0"/>
              <a:t>CPU</a:t>
            </a:r>
            <a:r>
              <a:rPr lang="zh-CN" altLang="en-US" sz="2800" b="1" smtClean="0"/>
              <a:t>发中断请求</a:t>
            </a:r>
            <a:endParaRPr lang="zh-CN" altLang="en-US" sz="2800" b="1"/>
          </a:p>
        </p:txBody>
      </p:sp>
      <p:sp>
        <p:nvSpPr>
          <p:cNvPr id="28" name="Line 61"/>
          <p:cNvSpPr>
            <a:spLocks noChangeShapeType="1"/>
          </p:cNvSpPr>
          <p:nvPr/>
        </p:nvSpPr>
        <p:spPr bwMode="auto">
          <a:xfrm>
            <a:off x="4230242" y="6578188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4826547" y="6290156"/>
            <a:ext cx="18519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传送结束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107504" y="3573016"/>
            <a:ext cx="701734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(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) 向</a:t>
            </a:r>
            <a:r>
              <a:rPr lang="en-US" altLang="zh-CN" sz="2800" b="1" smtClean="0"/>
              <a:t>CPU</a:t>
            </a:r>
            <a:r>
              <a:rPr lang="zh-CN" altLang="en-US" sz="2800" b="1" smtClean="0"/>
              <a:t>撤销请求，并向</a:t>
            </a:r>
            <a:r>
              <a:rPr lang="en-US" altLang="zh-CN" sz="2800" b="1" smtClean="0"/>
              <a:t>I/O</a:t>
            </a:r>
            <a:r>
              <a:rPr lang="zh-CN" altLang="en-US" sz="2800" b="1" smtClean="0"/>
              <a:t>发结束信号</a:t>
            </a:r>
            <a:endParaRPr lang="zh-CN" altLang="en-US" sz="2800" b="1"/>
          </a:p>
        </p:txBody>
      </p:sp>
      <p:sp>
        <p:nvSpPr>
          <p:cNvPr id="31" name="Line 61"/>
          <p:cNvSpPr>
            <a:spLocks noChangeShapeType="1"/>
          </p:cNvSpPr>
          <p:nvPr/>
        </p:nvSpPr>
        <p:spPr bwMode="auto">
          <a:xfrm>
            <a:off x="6804248" y="3841884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7400553" y="3553852"/>
            <a:ext cx="18519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传送结束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2000"/>
      <p:bldP spid="5" grpId="0" animBg="1"/>
      <p:bldP spid="6" grpId="0" build="p" autoUpdateAnimBg="0" advAuto="0"/>
      <p:bldP spid="7" grpId="0" build="p" autoUpdateAnimBg="0"/>
      <p:bldP spid="8" grpId="0" animBg="1"/>
      <p:bldP spid="9" grpId="0" build="p" autoUpdateAnimBg="0" advAuto="0"/>
      <p:bldP spid="10" grpId="0" build="p" autoUpdateAnimBg="0"/>
      <p:bldP spid="11" grpId="0" animBg="1"/>
      <p:bldP spid="12" grpId="0" build="p" autoUpdateAnimBg="0" advAuto="0"/>
      <p:bldP spid="13" grpId="0" build="p" autoUpdateAnimBg="0"/>
      <p:bldP spid="14" grpId="0" build="p" autoUpdateAnimBg="0"/>
      <p:bldP spid="15" grpId="0" animBg="1"/>
      <p:bldP spid="16" grpId="0" build="p" autoUpdateAnimBg="0" advAuto="0"/>
      <p:bldP spid="17" grpId="0" build="p" autoUpdateAnimBg="0"/>
      <p:bldP spid="18" grpId="0" animBg="1"/>
      <p:bldP spid="19" grpId="0" build="p" autoUpdateAnimBg="0" advAuto="0"/>
      <p:bldP spid="20" grpId="0" build="p" autoUpdateAnimBg="0"/>
      <p:bldP spid="21" grpId="0" animBg="1"/>
      <p:bldP spid="22" grpId="0" build="p" autoUpdateAnimBg="0" advAuto="0"/>
      <p:bldP spid="27" grpId="0" build="p" autoUpdateAnimBg="0"/>
      <p:bldP spid="28" grpId="0" animBg="1"/>
      <p:bldP spid="29" grpId="0" build="p" autoUpdateAnimBg="0" advAuto="0"/>
      <p:bldP spid="30" grpId="0" build="p" autoUpdateAnimBg="0"/>
      <p:bldP spid="31" grpId="0" animBg="1"/>
      <p:bldP spid="32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26914" y="773415"/>
            <a:ext cx="7467600" cy="3579813"/>
            <a:chOff x="249" y="1660"/>
            <a:chExt cx="4704" cy="2255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2" y="333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6" y="2461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 smtClean="0">
                  <a:ea typeface="黑体" pitchFamily="2" charset="-122"/>
                </a:rPr>
                <a:t>总线</a:t>
              </a:r>
              <a:r>
                <a:rPr lang="zh-CN" altLang="en-US" sz="2200" b="1">
                  <a:ea typeface="黑体" pitchFamily="2" charset="-122"/>
                </a:rPr>
                <a:t>请求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016" y="2888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 smtClean="0">
                  <a:latin typeface="黑体" pitchFamily="2" charset="-122"/>
                  <a:ea typeface="黑体" pitchFamily="2" charset="-122"/>
                </a:rPr>
                <a:t>总线应答</a:t>
              </a:r>
              <a:endParaRPr lang="zh-CN" altLang="en-US" sz="22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856" y="333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3230" y="2324"/>
              <a:ext cx="9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182" y="2324"/>
              <a:ext cx="9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284" y="2681"/>
              <a:ext cx="362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DRQ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417" y="2686"/>
              <a:ext cx="443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DACK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860450" y="116632"/>
            <a:ext cx="65198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5.5.</a:t>
            </a:r>
            <a:r>
              <a:rPr lang="en-US" altLang="zh-CN" sz="2800" b="1" smtClean="0">
                <a:solidFill>
                  <a:srgbClr val="0000FF"/>
                </a:solidFill>
              </a:rPr>
              <a:t>3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r>
              <a:rPr lang="en-US" altLang="zh-CN" sz="2800" b="1" smtClean="0">
                <a:solidFill>
                  <a:srgbClr val="0000FF"/>
                </a:solidFill>
              </a:rPr>
              <a:t>DMA</a:t>
            </a:r>
            <a:r>
              <a:rPr lang="zh-CN" altLang="en-US" sz="2800" b="1" smtClean="0">
                <a:solidFill>
                  <a:srgbClr val="0000FF"/>
                </a:solidFill>
              </a:rPr>
              <a:t>传送过程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496" y="3913892"/>
            <a:ext cx="520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操作</a:t>
            </a:r>
            <a:r>
              <a:rPr lang="zh-CN" altLang="en-US" sz="2800" b="1">
                <a:solidFill>
                  <a:schemeClr val="tx1"/>
                </a:solidFill>
              </a:rPr>
              <a:t>过程 </a:t>
            </a:r>
            <a:r>
              <a:rPr lang="zh-CN" altLang="en-US" sz="2800" b="1" smtClean="0">
                <a:solidFill>
                  <a:schemeClr val="tx1"/>
                </a:solidFill>
              </a:rPr>
              <a:t>(四个</a:t>
            </a:r>
            <a:r>
              <a:rPr lang="zh-CN" altLang="en-US" sz="2800" b="1">
                <a:solidFill>
                  <a:schemeClr val="tx1"/>
                </a:solidFill>
              </a:rPr>
              <a:t>阶段) 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411760" y="4509119"/>
            <a:ext cx="665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主程序实现初始化(对</a:t>
            </a:r>
            <a:r>
              <a:rPr lang="en-US" altLang="zh-CN" sz="2800" b="1"/>
              <a:t>DMA</a:t>
            </a:r>
            <a:r>
              <a:rPr lang="zh-CN" altLang="en-US" sz="2800" b="1" smtClean="0"/>
              <a:t>控制器和接口)</a:t>
            </a:r>
            <a:r>
              <a:rPr lang="zh-CN" altLang="en-US" sz="2800" b="1"/>
              <a:t>;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13359" y="4509120"/>
            <a:ext cx="252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/>
              <a:t>程序准备:</a:t>
            </a: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2658046" y="6222255"/>
            <a:ext cx="646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执行中断处理程序。</a:t>
            </a:r>
            <a:endParaRPr lang="zh-CN" altLang="en-US" sz="2800" b="1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868144" y="5676155"/>
            <a:ext cx="2262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(硬件实现)</a:t>
            </a:r>
            <a:endParaRPr lang="en-US" altLang="zh-CN" sz="2800" b="1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773063" y="5690443"/>
            <a:ext cx="2790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DMA</a:t>
            </a:r>
            <a:r>
              <a:rPr lang="zh-CN" altLang="en-US" sz="2800" b="1"/>
              <a:t>传送:</a:t>
            </a: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769069" y="6222255"/>
            <a:ext cx="229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善后处理:</a:t>
            </a: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2656458" y="5692030"/>
            <a:ext cx="6236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存储器        </a:t>
            </a:r>
            <a:r>
              <a:rPr lang="zh-CN" altLang="en-US" sz="2800" b="1" smtClean="0"/>
              <a:t>        </a:t>
            </a:r>
            <a:r>
              <a:rPr lang="en-US" altLang="zh-CN" sz="2800" b="1" smtClean="0"/>
              <a:t>I/O</a:t>
            </a:r>
            <a:endParaRPr lang="zh-CN" altLang="en-US" sz="2800" b="1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866134" y="6039328"/>
            <a:ext cx="1309687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104259" y="5570076"/>
            <a:ext cx="1071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数传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908075" y="1824223"/>
            <a:ext cx="3825849" cy="1967716"/>
            <a:chOff x="1908076" y="2040246"/>
            <a:chExt cx="2459124" cy="2035665"/>
          </a:xfrm>
        </p:grpSpPr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1908076" y="3645024"/>
              <a:ext cx="2447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 flipH="1">
              <a:off x="4355976" y="2040246"/>
              <a:ext cx="11224" cy="1604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1908076" y="3068960"/>
              <a:ext cx="0" cy="575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83768" y="3645024"/>
              <a:ext cx="1319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smtClean="0">
                  <a:latin typeface="黑体" pitchFamily="49" charset="-122"/>
                  <a:ea typeface="黑体" pitchFamily="49" charset="-122"/>
                </a:rPr>
                <a:t>中断请求</a:t>
              </a:r>
              <a:endParaRPr lang="zh-CN" altLang="en-US" sz="2200" b="1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2555776" y="5085184"/>
            <a:ext cx="6332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/>
              <a:t>DRQ→HRQ </a:t>
            </a:r>
            <a:r>
              <a:rPr lang="en-US" altLang="zh-CN" sz="2800" b="1" smtClean="0"/>
              <a:t>→HLDA</a:t>
            </a:r>
            <a:r>
              <a:rPr lang="en-US" altLang="zh-CN" sz="2800" b="1"/>
              <a:t> </a:t>
            </a:r>
            <a:r>
              <a:rPr lang="en-US" altLang="zh-CN" sz="2800" b="1" smtClean="0"/>
              <a:t>→DACK</a:t>
            </a:r>
            <a:endParaRPr lang="zh-CN" altLang="en-US" sz="2800" b="1"/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755576" y="5085184"/>
            <a:ext cx="229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传送请求: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 advAuto="2000"/>
      <p:bldP spid="46" grpId="0" build="p" autoUpdateAnimBg="0"/>
      <p:bldP spid="47" grpId="0" build="p" autoUpdateAnimBg="0"/>
      <p:bldP spid="48" grpId="0" autoUpdateAnimBg="0"/>
      <p:bldP spid="49" grpId="0" animBg="1"/>
      <p:bldP spid="50" grpId="0"/>
      <p:bldP spid="56" grpId="0" build="p" autoUpdateAnimBg="0"/>
      <p:bldP spid="5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1788" y="893763"/>
            <a:ext cx="34194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系统连接方式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69476"/>
            <a:ext cx="5105400" cy="52322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0000FF"/>
                </a:solidFill>
              </a:rPr>
              <a:t>5.5.4 </a:t>
            </a:r>
            <a:r>
              <a:rPr lang="zh-CN" altLang="en-US" sz="2800" b="1">
                <a:solidFill>
                  <a:srgbClr val="0000FF"/>
                </a:solidFill>
              </a:rPr>
              <a:t>磁盘存储器接口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66700" y="4149725"/>
            <a:ext cx="36576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由两级</a:t>
            </a:r>
            <a:r>
              <a:rPr lang="en-US" altLang="zh-CN" sz="2800" b="1"/>
              <a:t>DMA</a:t>
            </a:r>
            <a:r>
              <a:rPr lang="zh-CN" altLang="en-US" sz="2800" b="1"/>
              <a:t>控制</a:t>
            </a:r>
            <a:r>
              <a:rPr lang="en-US" altLang="zh-CN" sz="2800" b="1"/>
              <a:t>:</a:t>
            </a:r>
          </a:p>
        </p:txBody>
      </p:sp>
      <p:sp>
        <p:nvSpPr>
          <p:cNvPr id="5" name="AutoShape 20"/>
          <p:cNvSpPr>
            <a:spLocks/>
          </p:cNvSpPr>
          <p:nvPr/>
        </p:nvSpPr>
        <p:spPr bwMode="auto">
          <a:xfrm>
            <a:off x="466725" y="5070475"/>
            <a:ext cx="144463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84213" y="4926013"/>
            <a:ext cx="4267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主机板上</a:t>
            </a:r>
            <a:r>
              <a:rPr lang="en-US" altLang="zh-CN" sz="2800" b="1"/>
              <a:t>DMA</a:t>
            </a:r>
            <a:r>
              <a:rPr lang="zh-CN" altLang="en-US" sz="2800" b="1"/>
              <a:t>控制器：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84213" y="5718175"/>
            <a:ext cx="4191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适配器内</a:t>
            </a:r>
            <a:r>
              <a:rPr lang="en-US" altLang="zh-CN" sz="2800" b="1"/>
              <a:t>DMA</a:t>
            </a:r>
            <a:r>
              <a:rPr lang="zh-CN" altLang="en-US" sz="2800" b="1"/>
              <a:t>控制器：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355752" y="4926013"/>
            <a:ext cx="237648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M    </a:t>
            </a:r>
            <a:r>
              <a:rPr lang="en-US" altLang="zh-CN" sz="2800" b="1" smtClean="0">
                <a:solidFill>
                  <a:srgbClr val="0000FF"/>
                </a:solidFill>
              </a:rPr>
              <a:t>   </a:t>
            </a:r>
            <a:r>
              <a:rPr lang="zh-CN" altLang="en-US" sz="2800" b="1" smtClean="0">
                <a:solidFill>
                  <a:srgbClr val="0000FF"/>
                </a:solidFill>
              </a:rPr>
              <a:t>适配器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355479" y="5718175"/>
            <a:ext cx="37449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适配器           </a:t>
            </a:r>
            <a:r>
              <a:rPr lang="zh-CN" altLang="en-US" sz="2800" b="1">
                <a:solidFill>
                  <a:srgbClr val="0000FF"/>
                </a:solidFill>
              </a:rPr>
              <a:t>驱动器</a:t>
            </a: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4860032" y="5214938"/>
            <a:ext cx="457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265363" y="1312863"/>
            <a:ext cx="6554787" cy="3459162"/>
            <a:chOff x="1200" y="570"/>
            <a:chExt cx="4129" cy="2179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200" y="876"/>
              <a:ext cx="39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426" y="570"/>
              <a:ext cx="139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016" y="1152"/>
              <a:ext cx="576" cy="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784" y="1152"/>
              <a:ext cx="672" cy="768"/>
            </a:xfrm>
            <a:prstGeom prst="rect">
              <a:avLst/>
            </a:prstGeom>
            <a:solidFill>
              <a:srgbClr val="00CC00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2"/>
                  </a:solidFill>
                </a:rPr>
                <a:t>DMA</a:t>
              </a:r>
            </a:p>
            <a:p>
              <a:pPr algn="ctr"/>
              <a:r>
                <a:rPr lang="zh-CN" altLang="en-US" sz="2400" b="1">
                  <a:solidFill>
                    <a:schemeClr val="bg2"/>
                  </a:solidFill>
                  <a:ea typeface="黑体" pitchFamily="2" charset="-122"/>
                </a:rPr>
                <a:t>控制器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36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308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20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558" y="89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58" y="1933"/>
              <a:ext cx="0" cy="5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1238" y="1162"/>
              <a:ext cx="576" cy="77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</a:rPr>
                <a:t>CPU</a:t>
              </a: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1837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3796" y="1153"/>
              <a:ext cx="1533" cy="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FF00"/>
                </a:solidFill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059" y="2478"/>
              <a:ext cx="1061" cy="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磁盘驱动器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4041" y="1207"/>
              <a:ext cx="115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磁盘适配器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4059" y="1570"/>
              <a:ext cx="1061" cy="281"/>
            </a:xfrm>
            <a:prstGeom prst="rect">
              <a:avLst/>
            </a:prstGeom>
            <a:solidFill>
              <a:srgbClr val="33CC33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</p:grpSp>
      <p:sp>
        <p:nvSpPr>
          <p:cNvPr id="27" name="Line 55"/>
          <p:cNvSpPr>
            <a:spLocks noChangeShapeType="1"/>
          </p:cNvSpPr>
          <p:nvPr/>
        </p:nvSpPr>
        <p:spPr bwMode="auto">
          <a:xfrm>
            <a:off x="5580608" y="6021388"/>
            <a:ext cx="863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8" name="Oval 56"/>
          <p:cNvSpPr>
            <a:spLocks noChangeArrowheads="1"/>
          </p:cNvSpPr>
          <p:nvPr/>
        </p:nvSpPr>
        <p:spPr bwMode="auto">
          <a:xfrm>
            <a:off x="6011863" y="1700213"/>
            <a:ext cx="3132137" cy="230505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build="p" autoUpdateAnimBg="0"/>
      <p:bldP spid="9" grpId="0" build="p" autoUpdateAnimBg="0"/>
      <p:bldP spid="10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929</Words>
  <Application>Microsoft Office PowerPoint</Application>
  <PresentationFormat>全屏显示(4:3)</PresentationFormat>
  <Paragraphs>186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Arial</vt:lpstr>
      <vt:lpstr>Calibri</vt:lpstr>
      <vt:lpstr>Symbol</vt:lpstr>
      <vt:lpstr>Times New Roman</vt:lpstr>
      <vt:lpstr>Webdings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180</cp:revision>
  <dcterms:created xsi:type="dcterms:W3CDTF">2017-01-15T07:54:50Z</dcterms:created>
  <dcterms:modified xsi:type="dcterms:W3CDTF">2018-07-20T09:54:27Z</dcterms:modified>
</cp:coreProperties>
</file>